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2"/>
  </p:notesMasterIdLst>
  <p:sldIdLst>
    <p:sldId id="256" r:id="rId2"/>
    <p:sldId id="262" r:id="rId3"/>
    <p:sldId id="266" r:id="rId4"/>
    <p:sldId id="610" r:id="rId5"/>
    <p:sldId id="611" r:id="rId6"/>
    <p:sldId id="612" r:id="rId7"/>
    <p:sldId id="613" r:id="rId8"/>
    <p:sldId id="614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4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76" r:id="rId100"/>
    <p:sldId id="377" r:id="rId101"/>
    <p:sldId id="378" r:id="rId102"/>
    <p:sldId id="379" r:id="rId103"/>
    <p:sldId id="380" r:id="rId104"/>
    <p:sldId id="381" r:id="rId105"/>
    <p:sldId id="382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90" r:id="rId114"/>
    <p:sldId id="391" r:id="rId115"/>
    <p:sldId id="392" r:id="rId116"/>
    <p:sldId id="393" r:id="rId117"/>
    <p:sldId id="394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3" r:id="rId127"/>
    <p:sldId id="404" r:id="rId128"/>
    <p:sldId id="405" r:id="rId129"/>
    <p:sldId id="406" r:id="rId130"/>
    <p:sldId id="407" r:id="rId131"/>
    <p:sldId id="408" r:id="rId132"/>
    <p:sldId id="409" r:id="rId133"/>
    <p:sldId id="410" r:id="rId134"/>
    <p:sldId id="411" r:id="rId135"/>
    <p:sldId id="412" r:id="rId136"/>
    <p:sldId id="413" r:id="rId137"/>
    <p:sldId id="414" r:id="rId138"/>
    <p:sldId id="415" r:id="rId139"/>
    <p:sldId id="416" r:id="rId140"/>
    <p:sldId id="417" r:id="rId141"/>
    <p:sldId id="418" r:id="rId142"/>
    <p:sldId id="419" r:id="rId143"/>
    <p:sldId id="420" r:id="rId144"/>
    <p:sldId id="421" r:id="rId145"/>
    <p:sldId id="422" r:id="rId146"/>
    <p:sldId id="423" r:id="rId147"/>
    <p:sldId id="424" r:id="rId148"/>
    <p:sldId id="425" r:id="rId149"/>
    <p:sldId id="426" r:id="rId150"/>
    <p:sldId id="427" r:id="rId151"/>
    <p:sldId id="428" r:id="rId152"/>
    <p:sldId id="429" r:id="rId153"/>
    <p:sldId id="430" r:id="rId154"/>
    <p:sldId id="431" r:id="rId155"/>
    <p:sldId id="432" r:id="rId156"/>
    <p:sldId id="433" r:id="rId157"/>
    <p:sldId id="434" r:id="rId158"/>
    <p:sldId id="435" r:id="rId159"/>
    <p:sldId id="436" r:id="rId160"/>
    <p:sldId id="437" r:id="rId161"/>
    <p:sldId id="438" r:id="rId162"/>
    <p:sldId id="439" r:id="rId163"/>
    <p:sldId id="440" r:id="rId164"/>
    <p:sldId id="441" r:id="rId165"/>
    <p:sldId id="442" r:id="rId166"/>
    <p:sldId id="443" r:id="rId167"/>
    <p:sldId id="444" r:id="rId168"/>
    <p:sldId id="445" r:id="rId169"/>
    <p:sldId id="446" r:id="rId170"/>
    <p:sldId id="447" r:id="rId171"/>
    <p:sldId id="448" r:id="rId172"/>
    <p:sldId id="449" r:id="rId173"/>
    <p:sldId id="450" r:id="rId174"/>
    <p:sldId id="451" r:id="rId175"/>
    <p:sldId id="452" r:id="rId176"/>
    <p:sldId id="453" r:id="rId177"/>
    <p:sldId id="454" r:id="rId178"/>
    <p:sldId id="455" r:id="rId179"/>
    <p:sldId id="456" r:id="rId180"/>
    <p:sldId id="457" r:id="rId181"/>
    <p:sldId id="458" r:id="rId182"/>
    <p:sldId id="459" r:id="rId183"/>
    <p:sldId id="460" r:id="rId184"/>
    <p:sldId id="461" r:id="rId185"/>
    <p:sldId id="462" r:id="rId186"/>
    <p:sldId id="463" r:id="rId187"/>
    <p:sldId id="464" r:id="rId188"/>
    <p:sldId id="465" r:id="rId189"/>
    <p:sldId id="466" r:id="rId190"/>
    <p:sldId id="467" r:id="rId191"/>
    <p:sldId id="468" r:id="rId192"/>
    <p:sldId id="469" r:id="rId193"/>
    <p:sldId id="470" r:id="rId194"/>
    <p:sldId id="471" r:id="rId195"/>
    <p:sldId id="472" r:id="rId196"/>
    <p:sldId id="473" r:id="rId197"/>
    <p:sldId id="474" r:id="rId198"/>
    <p:sldId id="475" r:id="rId199"/>
    <p:sldId id="476" r:id="rId200"/>
    <p:sldId id="477" r:id="rId201"/>
    <p:sldId id="478" r:id="rId202"/>
    <p:sldId id="479" r:id="rId203"/>
    <p:sldId id="480" r:id="rId204"/>
    <p:sldId id="481" r:id="rId205"/>
    <p:sldId id="482" r:id="rId206"/>
    <p:sldId id="483" r:id="rId207"/>
    <p:sldId id="484" r:id="rId208"/>
    <p:sldId id="485" r:id="rId209"/>
    <p:sldId id="486" r:id="rId210"/>
    <p:sldId id="487" r:id="rId211"/>
    <p:sldId id="488" r:id="rId212"/>
    <p:sldId id="489" r:id="rId213"/>
    <p:sldId id="490" r:id="rId214"/>
    <p:sldId id="491" r:id="rId215"/>
    <p:sldId id="492" r:id="rId216"/>
    <p:sldId id="493" r:id="rId217"/>
    <p:sldId id="494" r:id="rId218"/>
    <p:sldId id="495" r:id="rId219"/>
    <p:sldId id="496" r:id="rId220"/>
    <p:sldId id="497" r:id="rId221"/>
    <p:sldId id="498" r:id="rId222"/>
    <p:sldId id="499" r:id="rId223"/>
    <p:sldId id="500" r:id="rId224"/>
    <p:sldId id="501" r:id="rId225"/>
    <p:sldId id="502" r:id="rId226"/>
    <p:sldId id="503" r:id="rId227"/>
    <p:sldId id="504" r:id="rId228"/>
    <p:sldId id="505" r:id="rId229"/>
    <p:sldId id="506" r:id="rId230"/>
    <p:sldId id="507" r:id="rId231"/>
    <p:sldId id="508" r:id="rId232"/>
    <p:sldId id="509" r:id="rId233"/>
    <p:sldId id="510" r:id="rId234"/>
    <p:sldId id="511" r:id="rId235"/>
    <p:sldId id="512" r:id="rId236"/>
    <p:sldId id="513" r:id="rId237"/>
    <p:sldId id="514" r:id="rId238"/>
    <p:sldId id="515" r:id="rId239"/>
    <p:sldId id="516" r:id="rId240"/>
    <p:sldId id="517" r:id="rId241"/>
    <p:sldId id="518" r:id="rId242"/>
    <p:sldId id="519" r:id="rId243"/>
    <p:sldId id="520" r:id="rId244"/>
    <p:sldId id="521" r:id="rId245"/>
    <p:sldId id="522" r:id="rId246"/>
    <p:sldId id="523" r:id="rId247"/>
    <p:sldId id="524" r:id="rId248"/>
    <p:sldId id="525" r:id="rId249"/>
    <p:sldId id="526" r:id="rId250"/>
    <p:sldId id="527" r:id="rId251"/>
    <p:sldId id="528" r:id="rId252"/>
    <p:sldId id="529" r:id="rId253"/>
    <p:sldId id="530" r:id="rId254"/>
    <p:sldId id="531" r:id="rId255"/>
    <p:sldId id="532" r:id="rId256"/>
    <p:sldId id="533" r:id="rId257"/>
    <p:sldId id="534" r:id="rId258"/>
    <p:sldId id="535" r:id="rId259"/>
    <p:sldId id="536" r:id="rId260"/>
    <p:sldId id="537" r:id="rId261"/>
    <p:sldId id="538" r:id="rId262"/>
    <p:sldId id="539" r:id="rId263"/>
    <p:sldId id="540" r:id="rId264"/>
    <p:sldId id="541" r:id="rId265"/>
    <p:sldId id="542" r:id="rId266"/>
    <p:sldId id="543" r:id="rId267"/>
    <p:sldId id="544" r:id="rId268"/>
    <p:sldId id="545" r:id="rId269"/>
    <p:sldId id="546" r:id="rId270"/>
    <p:sldId id="547" r:id="rId271"/>
    <p:sldId id="548" r:id="rId272"/>
    <p:sldId id="549" r:id="rId273"/>
    <p:sldId id="550" r:id="rId274"/>
    <p:sldId id="551" r:id="rId275"/>
    <p:sldId id="552" r:id="rId276"/>
    <p:sldId id="553" r:id="rId277"/>
    <p:sldId id="554" r:id="rId278"/>
    <p:sldId id="555" r:id="rId279"/>
    <p:sldId id="556" r:id="rId280"/>
    <p:sldId id="557" r:id="rId281"/>
    <p:sldId id="558" r:id="rId282"/>
    <p:sldId id="559" r:id="rId283"/>
    <p:sldId id="560" r:id="rId284"/>
    <p:sldId id="561" r:id="rId285"/>
    <p:sldId id="562" r:id="rId286"/>
    <p:sldId id="563" r:id="rId287"/>
    <p:sldId id="564" r:id="rId288"/>
    <p:sldId id="565" r:id="rId289"/>
    <p:sldId id="566" r:id="rId290"/>
    <p:sldId id="567" r:id="rId291"/>
    <p:sldId id="568" r:id="rId292"/>
    <p:sldId id="569" r:id="rId293"/>
    <p:sldId id="570" r:id="rId294"/>
    <p:sldId id="571" r:id="rId295"/>
    <p:sldId id="572" r:id="rId296"/>
    <p:sldId id="573" r:id="rId297"/>
    <p:sldId id="574" r:id="rId298"/>
    <p:sldId id="575" r:id="rId299"/>
    <p:sldId id="576" r:id="rId300"/>
    <p:sldId id="577" r:id="rId301"/>
    <p:sldId id="578" r:id="rId302"/>
    <p:sldId id="579" r:id="rId303"/>
    <p:sldId id="580" r:id="rId304"/>
    <p:sldId id="581" r:id="rId305"/>
    <p:sldId id="582" r:id="rId306"/>
    <p:sldId id="583" r:id="rId307"/>
    <p:sldId id="584" r:id="rId308"/>
    <p:sldId id="585" r:id="rId309"/>
    <p:sldId id="586" r:id="rId310"/>
    <p:sldId id="587" r:id="rId311"/>
    <p:sldId id="588" r:id="rId312"/>
    <p:sldId id="589" r:id="rId313"/>
    <p:sldId id="590" r:id="rId314"/>
    <p:sldId id="591" r:id="rId315"/>
    <p:sldId id="592" r:id="rId316"/>
    <p:sldId id="593" r:id="rId317"/>
    <p:sldId id="594" r:id="rId318"/>
    <p:sldId id="595" r:id="rId319"/>
    <p:sldId id="596" r:id="rId320"/>
    <p:sldId id="597" r:id="rId321"/>
    <p:sldId id="598" r:id="rId322"/>
    <p:sldId id="599" r:id="rId323"/>
    <p:sldId id="600" r:id="rId324"/>
    <p:sldId id="601" r:id="rId325"/>
    <p:sldId id="602" r:id="rId326"/>
    <p:sldId id="603" r:id="rId327"/>
    <p:sldId id="604" r:id="rId328"/>
    <p:sldId id="605" r:id="rId329"/>
    <p:sldId id="606" r:id="rId330"/>
    <p:sldId id="607" r:id="rId331"/>
    <p:sldId id="608" r:id="rId332"/>
    <p:sldId id="609" r:id="rId333"/>
    <p:sldId id="280" r:id="rId334"/>
    <p:sldId id="321" r:id="rId335"/>
    <p:sldId id="295" r:id="rId336"/>
    <p:sldId id="299" r:id="rId337"/>
    <p:sldId id="292" r:id="rId338"/>
    <p:sldId id="291" r:id="rId339"/>
    <p:sldId id="294" r:id="rId340"/>
    <p:sldId id="293" r:id="rId3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280"/>
            <p14:sldId id="321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30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notesMaster" Target="notesMasters/notesMaster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viewProps" Target="viewProps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tableStyles" Target="tableStyles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67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γλώσσα προγραμματισμού </a:t>
            </a:r>
            <a:r>
              <a:rPr lang="en-US" sz="1000" dirty="0" smtClean="0">
                <a:solidFill>
                  <a:srgbClr val="5075BC"/>
                </a:solidFill>
              </a:rPr>
              <a:t>Prolog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γλώσσα προγραμματισμού </a:t>
            </a:r>
            <a:r>
              <a:rPr lang="en-US" sz="1000" dirty="0" smtClean="0">
                <a:solidFill>
                  <a:srgbClr val="5075BC"/>
                </a:solidFill>
              </a:rPr>
              <a:t>Prolog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γλώσσα προγραμματισμού </a:t>
            </a:r>
            <a:r>
              <a:rPr lang="en-US" sz="1000" dirty="0" smtClean="0">
                <a:solidFill>
                  <a:srgbClr val="5075BC"/>
                </a:solidFill>
              </a:rPr>
              <a:t>Prolog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γλώσσα προγραμματισμού </a:t>
            </a:r>
            <a:r>
              <a:rPr lang="en-US" sz="1000" dirty="0" smtClean="0">
                <a:solidFill>
                  <a:srgbClr val="5075BC"/>
                </a:solidFill>
              </a:rPr>
              <a:t>Prolog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γλώσσα προγραμματισμού </a:t>
            </a:r>
            <a:r>
              <a:rPr lang="en-US" sz="1000" dirty="0" smtClean="0">
                <a:solidFill>
                  <a:srgbClr val="5075BC"/>
                </a:solidFill>
              </a:rPr>
              <a:t>Prolog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γλώσσα προγραμματισμού </a:t>
            </a:r>
            <a:r>
              <a:rPr lang="en-US" sz="1000" dirty="0" smtClean="0">
                <a:solidFill>
                  <a:srgbClr val="5075BC"/>
                </a:solidFill>
              </a:rPr>
              <a:t>Prolog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γλώσσα προγραμματισμού </a:t>
            </a:r>
            <a:r>
              <a:rPr lang="en-US" sz="1000" dirty="0" smtClean="0">
                <a:solidFill>
                  <a:srgbClr val="5075BC"/>
                </a:solidFill>
              </a:rPr>
              <a:t>Prolog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</a:rPr>
              <a:t>Ενότητα 2:</a:t>
            </a:r>
            <a:r>
              <a:rPr lang="en-US" sz="2800" dirty="0">
                <a:solidFill>
                  <a:srgbClr val="5075BC"/>
                </a:solidFill>
              </a:rPr>
              <a:t> </a:t>
            </a:r>
            <a:r>
              <a:rPr lang="el-GR" sz="2800" dirty="0"/>
              <a:t>Η γλώσσα προγραμματισμού </a:t>
            </a:r>
            <a:r>
              <a:rPr lang="en-US" sz="2800" dirty="0"/>
              <a:t>Prolog</a:t>
            </a:r>
          </a:p>
          <a:p>
            <a:endParaRPr lang="en-US" sz="2800" dirty="0" smtClean="0"/>
          </a:p>
          <a:p>
            <a:r>
              <a:rPr lang="el-GR" sz="2800" dirty="0" smtClean="0"/>
              <a:t>Παναγιώτης Σταματόπουλος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Αναδρομικοί κανόνες</a:t>
            </a:r>
            <a:r>
              <a:rPr lang="en-US" dirty="0" smtClean="0"/>
              <a:t> (3/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?- predecessor(pam,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X</a:t>
            </a:r>
            <a:r>
              <a:rPr lang="en-US" altLang="el-GR" sz="2100" dirty="0" smtClean="0">
                <a:latin typeface="Courier New" panose="02070309020205020404" pitchFamily="49" charset="0"/>
              </a:rPr>
              <a:t>). </a:t>
            </a:r>
            <a:endParaRPr lang="en-US" altLang="el-GR" sz="21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X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=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bob </a:t>
            </a:r>
            <a:r>
              <a:rPr lang="en-US" altLang="el-GR" sz="2100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   </a:t>
            </a:r>
            <a:r>
              <a:rPr lang="el-GR" altLang="el-GR" sz="2100" dirty="0">
                <a:latin typeface="Courier New" panose="02070309020205020404" pitchFamily="49" charset="0"/>
                <a:sym typeface="Wingdings" panose="05000000000000000000" pitchFamily="2" charset="2"/>
              </a:rPr>
              <a:t>-&gt;</a:t>
            </a:r>
            <a:r>
              <a:rPr lang="en-US" altLang="el-GR" sz="2100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;</a:t>
            </a:r>
            <a:endParaRPr lang="en-US" altLang="el-GR" sz="21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X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=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 err="1">
                <a:latin typeface="Courier New" panose="02070309020205020404" pitchFamily="49" charset="0"/>
              </a:rPr>
              <a:t>ann</a:t>
            </a:r>
            <a:r>
              <a:rPr lang="en-US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   </a:t>
            </a:r>
            <a:r>
              <a:rPr lang="el-GR" altLang="el-GR" sz="2100" dirty="0">
                <a:latin typeface="Courier New" panose="02070309020205020404" pitchFamily="49" charset="0"/>
                <a:sym typeface="Wingdings" panose="05000000000000000000" pitchFamily="2" charset="2"/>
              </a:rPr>
              <a:t>-&gt;</a:t>
            </a:r>
            <a:r>
              <a:rPr lang="en-US" altLang="el-GR" sz="2100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;</a:t>
            </a:r>
            <a:endParaRPr lang="en-US" altLang="el-GR" sz="21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X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=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pat </a:t>
            </a:r>
            <a:r>
              <a:rPr lang="en-US" altLang="el-GR" sz="2100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   </a:t>
            </a:r>
            <a:r>
              <a:rPr lang="el-GR" altLang="el-GR" sz="2100" dirty="0">
                <a:latin typeface="Courier New" panose="02070309020205020404" pitchFamily="49" charset="0"/>
                <a:sym typeface="Wingdings" panose="05000000000000000000" pitchFamily="2" charset="2"/>
              </a:rPr>
              <a:t>-&gt;</a:t>
            </a:r>
            <a:r>
              <a:rPr lang="en-US" altLang="el-GR" sz="2100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;</a:t>
            </a:r>
            <a:endParaRPr lang="en-US" altLang="el-GR" sz="21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X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=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 err="1">
                <a:latin typeface="Courier New" panose="02070309020205020404" pitchFamily="49" charset="0"/>
              </a:rPr>
              <a:t>jim</a:t>
            </a:r>
            <a:endParaRPr lang="en-US" altLang="el-GR" sz="21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</a:t>
            </a:r>
            <a:r>
              <a:rPr lang="en-US" altLang="el-GR" sz="2100" dirty="0" smtClean="0">
                <a:latin typeface="Courier New" panose="02070309020205020404" pitchFamily="49" charset="0"/>
              </a:rPr>
              <a:t>yes</a:t>
            </a:r>
            <a:endParaRPr lang="en-US" altLang="el-GR" sz="2100" dirty="0"/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predecessor(X,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Z) :-</a:t>
            </a: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  parent(X,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Y), </a:t>
            </a: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  predecessor(Y,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Z).</a:t>
            </a:r>
          </a:p>
          <a:p>
            <a:pPr marL="0" indent="0">
              <a:buNone/>
            </a:pPr>
            <a:endParaRPr lang="en-US" altLang="el-GR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predecessor(X,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Z) :-</a:t>
            </a: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  parent(Y,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Z),</a:t>
            </a: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  predecessor(X,</a:t>
            </a:r>
            <a:r>
              <a:rPr lang="el-GR" altLang="el-GR" sz="2100" dirty="0">
                <a:latin typeface="Courier New" panose="02070309020205020404" pitchFamily="49" charset="0"/>
              </a:rPr>
              <a:t> </a:t>
            </a:r>
            <a:r>
              <a:rPr lang="en-US" altLang="el-GR" sz="2100" dirty="0">
                <a:latin typeface="Courier New" panose="02070309020205020404" pitchFamily="49" charset="0"/>
              </a:rPr>
              <a:t>Y</a:t>
            </a:r>
            <a:r>
              <a:rPr lang="en-US" altLang="el-GR" sz="2100" dirty="0" smtClean="0">
                <a:latin typeface="Courier New" panose="02070309020205020404" pitchFamily="49" charset="0"/>
              </a:rPr>
              <a:t>).</a:t>
            </a:r>
            <a:endParaRPr lang="en-US" altLang="el-GR" sz="2100" dirty="0">
              <a:latin typeface="Courier New" panose="02070309020205020404" pitchFamily="49" charset="0"/>
            </a:endParaRPr>
          </a:p>
        </p:txBody>
      </p:sp>
      <p:sp>
        <p:nvSpPr>
          <p:cNvPr id="14" name="Βέλος επάνω-κάτω 13"/>
          <p:cNvSpPr/>
          <p:nvPr/>
        </p:nvSpPr>
        <p:spPr>
          <a:xfrm rot="5400000">
            <a:off x="4341207" y="2147625"/>
            <a:ext cx="228957" cy="343435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313765" y="1822711"/>
            <a:ext cx="313637" cy="3991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/>
              <a:t>?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4165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Χρήση τελεστών σε </a:t>
            </a:r>
            <a:r>
              <a:rPr lang="en-US" altLang="el-GR" dirty="0"/>
              <a:t>if</a:t>
            </a:r>
            <a:r>
              <a:rPr lang="el-GR" altLang="el-GR" dirty="0"/>
              <a:t>-</a:t>
            </a:r>
            <a:r>
              <a:rPr lang="en-US" altLang="el-GR" dirty="0"/>
              <a:t>then </a:t>
            </a:r>
            <a:r>
              <a:rPr lang="el-GR" altLang="el-GR" dirty="0"/>
              <a:t>κανόνες εμπείρων </a:t>
            </a:r>
            <a:r>
              <a:rPr lang="el-GR" altLang="el-GR" dirty="0" smtClean="0"/>
              <a:t>συστημάτων</a:t>
            </a:r>
            <a:r>
              <a:rPr lang="en-US" altLang="el-GR" dirty="0" smtClean="0"/>
              <a:t> 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rule2:   if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has feathers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or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flies and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lays eggs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then                     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</a:t>
            </a:r>
            <a:r>
              <a:rPr lang="en-US" altLang="el-GR" sz="2000" dirty="0" err="1">
                <a:latin typeface="Courier New" panose="02070309020205020404" pitchFamily="49" charset="0"/>
              </a:rPr>
              <a:t>isa</a:t>
            </a:r>
            <a:r>
              <a:rPr lang="en-US" altLang="el-GR" sz="2000" dirty="0">
                <a:latin typeface="Courier New" panose="02070309020205020404" pitchFamily="49" charset="0"/>
              </a:rPr>
              <a:t> bird.</a:t>
            </a:r>
            <a:endParaRPr lang="en-US" altLang="el-GR" sz="2000" dirty="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Χρήση τελεστών σε </a:t>
            </a:r>
            <a:r>
              <a:rPr lang="en-US" altLang="el-GR" dirty="0"/>
              <a:t>if</a:t>
            </a:r>
            <a:r>
              <a:rPr lang="el-GR" altLang="el-GR" dirty="0"/>
              <a:t>-</a:t>
            </a:r>
            <a:r>
              <a:rPr lang="en-US" altLang="el-GR" dirty="0"/>
              <a:t>then </a:t>
            </a:r>
            <a:r>
              <a:rPr lang="el-GR" altLang="el-GR" dirty="0"/>
              <a:t>κανόνες εμπείρων </a:t>
            </a:r>
            <a:r>
              <a:rPr lang="el-GR" altLang="el-GR" dirty="0" smtClean="0"/>
              <a:t>συστημάτων</a:t>
            </a:r>
            <a:r>
              <a:rPr lang="en-US" altLang="el-GR" dirty="0" smtClean="0"/>
              <a:t> 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rule3:   if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</a:t>
            </a:r>
            <a:r>
              <a:rPr lang="en-US" altLang="el-GR" sz="2000" dirty="0" err="1">
                <a:latin typeface="Courier New" panose="02070309020205020404" pitchFamily="49" charset="0"/>
              </a:rPr>
              <a:t>isa</a:t>
            </a:r>
            <a:r>
              <a:rPr lang="en-US" altLang="el-GR" sz="2000" dirty="0">
                <a:latin typeface="Courier New" panose="02070309020205020404" pitchFamily="49" charset="0"/>
              </a:rPr>
              <a:t> mammal and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(Animal eats meat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or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has ’pointed teeth’ and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has claws and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>
                <a:latin typeface="Courier New" panose="02070309020205020404" pitchFamily="49" charset="0"/>
              </a:rPr>
              <a:t>               </a:t>
            </a:r>
            <a:r>
              <a:rPr lang="en-US" altLang="el-GR" sz="2000" dirty="0">
                <a:latin typeface="Courier New" panose="02070309020205020404" pitchFamily="49" charset="0"/>
              </a:rPr>
              <a:t>Animal has ’forward pointing eyes’)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then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</a:t>
            </a:r>
            <a:r>
              <a:rPr lang="en-US" altLang="el-GR" sz="2000" dirty="0" err="1">
                <a:latin typeface="Courier New" panose="02070309020205020404" pitchFamily="49" charset="0"/>
              </a:rPr>
              <a:t>isa</a:t>
            </a:r>
            <a:r>
              <a:rPr lang="en-US" altLang="el-GR" sz="2000" dirty="0">
                <a:latin typeface="Courier New" panose="02070309020205020404" pitchFamily="49" charset="0"/>
              </a:rPr>
              <a:t> carnivore</a:t>
            </a:r>
            <a:r>
              <a:rPr lang="en-US" altLang="el-GR" sz="2000" dirty="0" smtClean="0">
                <a:latin typeface="Courier New" panose="02070309020205020404" pitchFamily="49" charset="0"/>
              </a:rPr>
              <a:t>.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Χρήση τελεστών σε </a:t>
            </a:r>
            <a:r>
              <a:rPr lang="en-US" altLang="el-GR" dirty="0"/>
              <a:t>if</a:t>
            </a:r>
            <a:r>
              <a:rPr lang="el-GR" altLang="el-GR" dirty="0"/>
              <a:t>-</a:t>
            </a:r>
            <a:r>
              <a:rPr lang="en-US" altLang="el-GR" dirty="0"/>
              <a:t>then </a:t>
            </a:r>
            <a:r>
              <a:rPr lang="el-GR" altLang="el-GR" dirty="0"/>
              <a:t>κανόνες εμπείρων </a:t>
            </a:r>
            <a:r>
              <a:rPr lang="el-GR" altLang="el-GR" dirty="0" smtClean="0"/>
              <a:t>συστημάτων</a:t>
            </a:r>
            <a:r>
              <a:rPr lang="en-US" altLang="el-GR" dirty="0" smtClean="0"/>
              <a:t> 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/>
              <a:t>1)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max(X</a:t>
            </a:r>
            <a:r>
              <a:rPr lang="en-US" altLang="el-GR" sz="2000" dirty="0">
                <a:latin typeface="Courier New" panose="02070309020205020404" pitchFamily="49" charset="0"/>
              </a:rPr>
              <a:t>, Y, Max)</a:t>
            </a:r>
          </a:p>
          <a:p>
            <a:pPr marL="0" indent="0">
              <a:buNone/>
            </a:pPr>
            <a:r>
              <a:rPr lang="en-US" altLang="el-GR" sz="2000" dirty="0" smtClean="0"/>
              <a:t>2)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maxlist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(List</a:t>
            </a:r>
            <a:r>
              <a:rPr lang="en-US" altLang="el-GR" sz="2000" dirty="0">
                <a:latin typeface="Courier New" panose="02070309020205020404" pitchFamily="49" charset="0"/>
              </a:rPr>
              <a:t>, Max)</a:t>
            </a:r>
          </a:p>
          <a:p>
            <a:pPr marL="0" indent="0">
              <a:buNone/>
            </a:pPr>
            <a:r>
              <a:rPr lang="en-US" altLang="el-GR" sz="2000" dirty="0" smtClean="0"/>
              <a:t>3)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sumlist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(List</a:t>
            </a:r>
            <a:r>
              <a:rPr lang="en-US" altLang="el-GR" sz="2000" dirty="0">
                <a:latin typeface="Courier New" panose="02070309020205020404" pitchFamily="49" charset="0"/>
              </a:rPr>
              <a:t>, Sum)</a:t>
            </a:r>
          </a:p>
          <a:p>
            <a:pPr marL="0" indent="0">
              <a:buNone/>
            </a:pPr>
            <a:r>
              <a:rPr lang="en-US" altLang="el-GR" sz="2000" dirty="0" smtClean="0"/>
              <a:t>4)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ordered(List</a:t>
            </a:r>
            <a:r>
              <a:rPr lang="en-US" altLang="el-GR" sz="2000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l-GR" sz="2000" dirty="0" smtClean="0"/>
              <a:t>5)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subsum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(Set, Sum,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SubSet</a:t>
            </a:r>
            <a:r>
              <a:rPr lang="en-US" altLang="el-GR" sz="2000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l-GR" altLang="el-GR" sz="2000" dirty="0" smtClean="0"/>
              <a:t>π.χ</a:t>
            </a:r>
            <a:r>
              <a:rPr lang="el-GR" altLang="el-GR" sz="2000" dirty="0"/>
              <a:t>. </a:t>
            </a:r>
            <a:r>
              <a:rPr lang="en-US" altLang="el-GR" sz="2000" dirty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subsum</a:t>
            </a:r>
            <a:r>
              <a:rPr lang="en-US" altLang="el-GR" sz="2000" dirty="0">
                <a:latin typeface="Courier New" panose="02070309020205020404" pitchFamily="49" charset="0"/>
              </a:rPr>
              <a:t>([1, 2, 5, 3, 2], 5, Sub).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Sub </a:t>
            </a:r>
            <a:r>
              <a:rPr lang="en-US" altLang="el-GR" sz="1600" dirty="0">
                <a:latin typeface="Courier New" panose="02070309020205020404" pitchFamily="49" charset="0"/>
              </a:rPr>
              <a:t>= [1, 2, 2]   </a:t>
            </a:r>
            <a:r>
              <a:rPr lang="el-GR" altLang="el-GR" sz="1600" dirty="0">
                <a:latin typeface="Courier New" panose="02070309020205020404" pitchFamily="49" charset="0"/>
              </a:rPr>
              <a:t>-&gt; </a:t>
            </a:r>
            <a:r>
              <a:rPr lang="en-US" altLang="el-GR" sz="1600" dirty="0">
                <a:latin typeface="Courier New" panose="02070309020205020404" pitchFamily="49" charset="0"/>
              </a:rPr>
              <a:t>; 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Sub </a:t>
            </a:r>
            <a:r>
              <a:rPr lang="en-US" altLang="el-GR" sz="1600" dirty="0">
                <a:latin typeface="Courier New" panose="02070309020205020404" pitchFamily="49" charset="0"/>
              </a:rPr>
              <a:t>= [2, 3]      </a:t>
            </a:r>
            <a:r>
              <a:rPr lang="el-GR" altLang="el-GR" sz="1600" dirty="0">
                <a:latin typeface="Courier New" panose="02070309020205020404" pitchFamily="49" charset="0"/>
              </a:rPr>
              <a:t>-&gt;</a:t>
            </a:r>
            <a:r>
              <a:rPr lang="en-US" altLang="el-GR" sz="1600" dirty="0">
                <a:latin typeface="Courier New" panose="02070309020205020404" pitchFamily="49" charset="0"/>
              </a:rPr>
              <a:t> ; 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Sub </a:t>
            </a:r>
            <a:r>
              <a:rPr lang="en-US" altLang="el-GR" sz="1600" dirty="0">
                <a:latin typeface="Courier New" panose="02070309020205020404" pitchFamily="49" charset="0"/>
              </a:rPr>
              <a:t>= [5]       </a:t>
            </a:r>
            <a:r>
              <a:rPr lang="el-GR" altLang="el-GR" sz="1600" dirty="0">
                <a:latin typeface="Courier New" panose="02070309020205020404" pitchFamily="49" charset="0"/>
              </a:rPr>
              <a:t>  -&gt; </a:t>
            </a:r>
            <a:r>
              <a:rPr lang="en-US" altLang="el-GR" sz="1600" dirty="0">
                <a:latin typeface="Courier New" panose="02070309020205020404" pitchFamily="49" charset="0"/>
              </a:rPr>
              <a:t>; </a:t>
            </a:r>
          </a:p>
          <a:p>
            <a:pPr marL="400050" lvl="1" indent="0">
              <a:buNone/>
            </a:pPr>
            <a:r>
              <a:rPr lang="el-GR" altLang="el-GR" sz="1600" dirty="0" smtClean="0">
                <a:latin typeface="Courier New" panose="02070309020205020404" pitchFamily="49" charset="0"/>
              </a:rPr>
              <a:t>.............</a:t>
            </a:r>
            <a:endParaRPr lang="en-US" alt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/>
              <a:t>6)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between(N1</a:t>
            </a:r>
            <a:r>
              <a:rPr lang="en-US" altLang="el-GR" sz="2000" dirty="0">
                <a:latin typeface="Courier New" panose="02070309020205020404" pitchFamily="49" charset="0"/>
              </a:rPr>
              <a:t>, N2, X)</a:t>
            </a:r>
          </a:p>
          <a:p>
            <a:pPr marL="0" indent="0">
              <a:buNone/>
            </a:pPr>
            <a:r>
              <a:rPr lang="el-GR" altLang="el-GR" sz="2000" dirty="0" smtClean="0"/>
              <a:t>π.χ</a:t>
            </a:r>
            <a:r>
              <a:rPr lang="el-GR" altLang="el-GR" sz="2000" dirty="0"/>
              <a:t>.  </a:t>
            </a:r>
            <a:r>
              <a:rPr lang="en-US" altLang="el-GR" sz="2000" dirty="0">
                <a:latin typeface="Courier New" panose="02070309020205020404" pitchFamily="49" charset="0"/>
              </a:rPr>
              <a:t>?- between(3, 6, X).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X </a:t>
            </a:r>
            <a:r>
              <a:rPr lang="en-US" altLang="el-GR" sz="1600" dirty="0">
                <a:latin typeface="Courier New" panose="02070309020205020404" pitchFamily="49" charset="0"/>
              </a:rPr>
              <a:t>= 3       </a:t>
            </a:r>
            <a:r>
              <a:rPr lang="el-GR" altLang="el-GR" sz="1600" dirty="0">
                <a:latin typeface="Courier New" panose="02070309020205020404" pitchFamily="49" charset="0"/>
              </a:rPr>
              <a:t>-&gt; </a:t>
            </a:r>
            <a:r>
              <a:rPr lang="en-US" altLang="el-GR" sz="1600" dirty="0">
                <a:latin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X </a:t>
            </a:r>
            <a:r>
              <a:rPr lang="en-US" altLang="el-GR" sz="1600" dirty="0">
                <a:latin typeface="Courier New" panose="02070309020205020404" pitchFamily="49" charset="0"/>
              </a:rPr>
              <a:t>= 4       </a:t>
            </a:r>
            <a:r>
              <a:rPr lang="el-GR" altLang="el-GR" sz="1600" dirty="0">
                <a:latin typeface="Courier New" panose="02070309020205020404" pitchFamily="49" charset="0"/>
              </a:rPr>
              <a:t>-&gt; </a:t>
            </a:r>
            <a:r>
              <a:rPr lang="en-US" altLang="el-GR" sz="1600" dirty="0">
                <a:latin typeface="Courier New" panose="02070309020205020404" pitchFamily="49" charset="0"/>
              </a:rPr>
              <a:t>; 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X </a:t>
            </a:r>
            <a:r>
              <a:rPr lang="en-US" altLang="el-GR" sz="1600" dirty="0">
                <a:latin typeface="Courier New" panose="02070309020205020404" pitchFamily="49" charset="0"/>
              </a:rPr>
              <a:t>= 5       </a:t>
            </a:r>
            <a:r>
              <a:rPr lang="el-GR" altLang="el-GR" sz="1600" dirty="0">
                <a:latin typeface="Courier New" panose="02070309020205020404" pitchFamily="49" charset="0"/>
              </a:rPr>
              <a:t>-&gt; </a:t>
            </a:r>
            <a:r>
              <a:rPr lang="en-US" altLang="el-GR" sz="1600" dirty="0">
                <a:latin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X </a:t>
            </a:r>
            <a:r>
              <a:rPr lang="en-US" altLang="el-GR" sz="1600" dirty="0">
                <a:latin typeface="Courier New" panose="02070309020205020404" pitchFamily="49" charset="0"/>
              </a:rPr>
              <a:t>= 6</a:t>
            </a:r>
          </a:p>
          <a:p>
            <a:pPr marL="400050" lvl="1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yes </a:t>
            </a:r>
            <a:endParaRPr lang="en-US" altLang="el-GR" sz="16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Μερικά </a:t>
            </a:r>
            <a:r>
              <a:rPr lang="el-GR" altLang="el-GR" dirty="0" smtClean="0"/>
              <a:t>ενσωματωμένα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κατηγορήματα</a:t>
            </a:r>
            <a:r>
              <a:rPr lang="en-US" altLang="el-GR" dirty="0" smtClean="0"/>
              <a:t> (1/6)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55000" lnSpcReduction="20000"/>
          </a:bodyPr>
          <a:lstStyle/>
          <a:p>
            <a:pPr>
              <a:buSzPct val="100000"/>
            </a:pPr>
            <a:r>
              <a:rPr lang="en-US" altLang="el-GR" dirty="0" smtClean="0">
                <a:latin typeface="Courier New" panose="02070309020205020404" pitchFamily="49" charset="0"/>
              </a:rPr>
              <a:t>write/1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buSzPct val="100000"/>
            </a:pPr>
            <a:r>
              <a:rPr lang="en-US" altLang="el-GR" dirty="0" err="1" smtClean="0">
                <a:latin typeface="Courier New" panose="02070309020205020404" pitchFamily="49" charset="0"/>
              </a:rPr>
              <a:t>nl</a:t>
            </a:r>
            <a:r>
              <a:rPr lang="en-US" altLang="el-GR" dirty="0" smtClean="0">
                <a:latin typeface="Courier New" panose="02070309020205020404" pitchFamily="49" charset="0"/>
              </a:rPr>
              <a:t>/0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SzPct val="200000"/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?- write(’Hello there!’), </a:t>
            </a:r>
            <a:r>
              <a:rPr lang="en-US" altLang="el-GR" dirty="0" err="1">
                <a:latin typeface="Courier New" panose="02070309020205020404" pitchFamily="49" charset="0"/>
              </a:rPr>
              <a:t>nl</a:t>
            </a:r>
            <a:r>
              <a:rPr lang="en-US" altLang="el-GR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Hello there!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 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 smtClean="0">
                <a:latin typeface="Courier New" panose="02070309020205020404" pitchFamily="49" charset="0"/>
              </a:rPr>
              <a:t>writelist</a:t>
            </a:r>
            <a:r>
              <a:rPr lang="en-US" altLang="el-GR" dirty="0">
                <a:latin typeface="Courier New" panose="02070309020205020404" pitchFamily="49" charset="0"/>
              </a:rPr>
              <a:t>([]).  </a:t>
            </a:r>
          </a:p>
          <a:p>
            <a:pPr marL="0" indent="0">
              <a:buNone/>
            </a:pPr>
            <a:r>
              <a:rPr lang="en-US" altLang="el-GR" dirty="0" err="1" smtClean="0">
                <a:latin typeface="Courier New" panose="02070309020205020404" pitchFamily="49" charset="0"/>
              </a:rPr>
              <a:t>writelist</a:t>
            </a:r>
            <a:r>
              <a:rPr lang="en-US" altLang="el-GR" dirty="0">
                <a:latin typeface="Courier New" panose="02070309020205020404" pitchFamily="49" charset="0"/>
              </a:rPr>
              <a:t>([</a:t>
            </a:r>
            <a:r>
              <a:rPr lang="el-GR" altLang="el-GR" dirty="0">
                <a:latin typeface="Courier New" panose="02070309020205020404" pitchFamily="49" charset="0"/>
              </a:rPr>
              <a:t>Χ</a:t>
            </a:r>
            <a:r>
              <a:rPr lang="en-US" altLang="el-GR" dirty="0">
                <a:latin typeface="Courier New" panose="02070309020205020404" pitchFamily="49" charset="0"/>
              </a:rPr>
              <a:t>|L]) :- write(X), </a:t>
            </a:r>
            <a:r>
              <a:rPr lang="en-US" altLang="el-GR" dirty="0" err="1">
                <a:latin typeface="Courier New" panose="02070309020205020404" pitchFamily="49" charset="0"/>
              </a:rPr>
              <a:t>nl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writelist</a:t>
            </a:r>
            <a:r>
              <a:rPr lang="en-US" altLang="el-GR" dirty="0">
                <a:latin typeface="Courier New" panose="02070309020205020404" pitchFamily="49" charset="0"/>
              </a:rPr>
              <a:t>(L).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writelist</a:t>
            </a:r>
            <a:r>
              <a:rPr lang="en-US" altLang="el-GR" dirty="0">
                <a:latin typeface="Courier New" panose="02070309020205020404" pitchFamily="49" charset="0"/>
              </a:rPr>
              <a:t>([f(a,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b), 8, </a:t>
            </a:r>
            <a:r>
              <a:rPr lang="en-US" altLang="el-GR" dirty="0" err="1">
                <a:latin typeface="Courier New" panose="02070309020205020404" pitchFamily="49" charset="0"/>
              </a:rPr>
              <a:t>haha</a:t>
            </a:r>
            <a:r>
              <a:rPr lang="en-US" altLang="el-GR" dirty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f(a, b)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8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haha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Μερικά </a:t>
            </a:r>
            <a:r>
              <a:rPr lang="el-GR" altLang="el-GR" dirty="0" smtClean="0"/>
              <a:t>ενσωματωμένα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κατηγορήματα</a:t>
            </a:r>
            <a:r>
              <a:rPr lang="en-US" altLang="el-GR" dirty="0" smtClean="0"/>
              <a:t> (2/6)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bars([]).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bars([N|L]) :- stars(N), </a:t>
            </a:r>
            <a:r>
              <a:rPr lang="en-US" altLang="el-GR" sz="2000" dirty="0" err="1">
                <a:latin typeface="Courier New" panose="02070309020205020404" pitchFamily="49" charset="0"/>
              </a:rPr>
              <a:t>nl</a:t>
            </a:r>
            <a:r>
              <a:rPr lang="en-US" altLang="el-GR" sz="2000" dirty="0">
                <a:latin typeface="Courier New" panose="02070309020205020404" pitchFamily="49" charset="0"/>
              </a:rPr>
              <a:t>, bars(L).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stars(N) :- N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&gt;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0, write(*), N1 is N–1, stars(N1).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stars(N) :- N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=&lt;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0.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?- bars([3, 4, 6, 5]).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* * *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* * * *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* * * * * *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* * * * *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yes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Μερικά </a:t>
            </a:r>
            <a:r>
              <a:rPr lang="el-GR" altLang="el-GR" dirty="0" smtClean="0"/>
              <a:t>ενσωματωμένα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κατηγορήματα</a:t>
            </a:r>
            <a:r>
              <a:rPr lang="en-US" altLang="el-GR" dirty="0" smtClean="0"/>
              <a:t> (3/6)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1600" dirty="0" smtClean="0">
                <a:latin typeface="Courier New" panose="02070309020205020404" pitchFamily="49" charset="0"/>
              </a:rPr>
              <a:t>fail/0</a:t>
            </a:r>
            <a:endParaRPr lang="en-US" altLang="el-GR" sz="1600" dirty="0">
              <a:latin typeface="Courier New" panose="02070309020205020404" pitchFamily="49" charset="0"/>
            </a:endParaRPr>
          </a:p>
          <a:p>
            <a:pPr marL="0" indent="0">
              <a:buSzPct val="200000"/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1600" dirty="0">
                <a:latin typeface="Courier New" panose="02070309020205020404" pitchFamily="49" charset="0"/>
              </a:rPr>
              <a:t>predecessor(pam, X).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X = bob      -&gt; 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X = </a:t>
            </a:r>
            <a:r>
              <a:rPr lang="en-US" altLang="el-GR" sz="1600" dirty="0" err="1">
                <a:latin typeface="Courier New" panose="02070309020205020404" pitchFamily="49" charset="0"/>
              </a:rPr>
              <a:t>ann</a:t>
            </a:r>
            <a:r>
              <a:rPr lang="en-US" altLang="el-GR" sz="1600" dirty="0">
                <a:latin typeface="Courier New" panose="02070309020205020404" pitchFamily="49" charset="0"/>
              </a:rPr>
              <a:t>      -&gt; 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X = pat      -&gt; 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X = </a:t>
            </a:r>
            <a:r>
              <a:rPr lang="en-US" altLang="el-GR" sz="1600" dirty="0" err="1">
                <a:latin typeface="Courier New" panose="02070309020205020404" pitchFamily="49" charset="0"/>
              </a:rPr>
              <a:t>jim</a:t>
            </a:r>
            <a:endParaRPr lang="en-US" altLang="el-GR" sz="16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1600" dirty="0">
                <a:latin typeface="Courier New" panose="02070309020205020404" pitchFamily="49" charset="0"/>
              </a:rPr>
              <a:t>predecessor(pam, X), write(X), </a:t>
            </a:r>
            <a:r>
              <a:rPr lang="en-US" altLang="el-GR" sz="1600" dirty="0" err="1">
                <a:latin typeface="Courier New" panose="02070309020205020404" pitchFamily="49" charset="0"/>
              </a:rPr>
              <a:t>nl</a:t>
            </a:r>
            <a:r>
              <a:rPr lang="en-US" altLang="el-GR" sz="1600" dirty="0">
                <a:latin typeface="Courier New" panose="02070309020205020404" pitchFamily="49" charset="0"/>
              </a:rPr>
              <a:t>, fail.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bob 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</a:t>
            </a:r>
            <a:r>
              <a:rPr lang="en-US" altLang="el-GR" sz="1600" dirty="0" err="1">
                <a:latin typeface="Courier New" panose="02070309020205020404" pitchFamily="49" charset="0"/>
              </a:rPr>
              <a:t>ann</a:t>
            </a:r>
            <a:endParaRPr lang="en-US" altLang="el-GR" sz="16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pat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</a:rPr>
              <a:t>     </a:t>
            </a:r>
            <a:r>
              <a:rPr lang="en-US" altLang="el-GR" sz="1600" dirty="0" err="1" smtClean="0">
                <a:latin typeface="Courier New" panose="02070309020205020404" pitchFamily="49" charset="0"/>
              </a:rPr>
              <a:t>jim</a:t>
            </a:r>
            <a:endParaRPr lang="en-US" altLang="el-GR" sz="16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Μερικά </a:t>
            </a:r>
            <a:r>
              <a:rPr lang="el-GR" altLang="el-GR" dirty="0" smtClean="0"/>
              <a:t>ενσωματωμένα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κατηγορήματα</a:t>
            </a:r>
            <a:r>
              <a:rPr lang="en-US" altLang="el-GR" dirty="0" smtClean="0"/>
              <a:t> (4/6)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1800" dirty="0" err="1">
                <a:latin typeface="Courier New" panose="02070309020205020404" pitchFamily="49" charset="0"/>
              </a:rPr>
              <a:t>findall</a:t>
            </a:r>
            <a:r>
              <a:rPr lang="en-US" altLang="el-GR" sz="1800" dirty="0">
                <a:latin typeface="Courier New" panose="02070309020205020404" pitchFamily="49" charset="0"/>
              </a:rPr>
              <a:t>/3</a:t>
            </a:r>
          </a:p>
          <a:p>
            <a:pPr marL="0" indent="0">
              <a:buSzPct val="200000"/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?- </a:t>
            </a:r>
            <a:r>
              <a:rPr lang="en-US" altLang="el-GR" sz="1800" dirty="0" err="1">
                <a:latin typeface="Courier New" panose="02070309020205020404" pitchFamily="49" charset="0"/>
              </a:rPr>
              <a:t>findall</a:t>
            </a:r>
            <a:r>
              <a:rPr lang="en-US" altLang="el-GR" sz="1800" dirty="0">
                <a:latin typeface="Courier New" panose="02070309020205020404" pitchFamily="49" charset="0"/>
              </a:rPr>
              <a:t>(X, predecessor(pam, X), L).  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X =  _0084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L = [bob, </a:t>
            </a:r>
            <a:r>
              <a:rPr lang="en-US" altLang="el-GR" sz="1800" dirty="0" err="1">
                <a:latin typeface="Courier New" panose="02070309020205020404" pitchFamily="49" charset="0"/>
              </a:rPr>
              <a:t>ann</a:t>
            </a:r>
            <a:r>
              <a:rPr lang="en-US" altLang="el-GR" sz="1800" dirty="0">
                <a:latin typeface="Courier New" panose="02070309020205020404" pitchFamily="49" charset="0"/>
              </a:rPr>
              <a:t>, pat, </a:t>
            </a:r>
            <a:r>
              <a:rPr lang="en-US" altLang="el-GR" sz="1800" dirty="0" err="1">
                <a:latin typeface="Courier New" panose="02070309020205020404" pitchFamily="49" charset="0"/>
              </a:rPr>
              <a:t>jim</a:t>
            </a:r>
            <a:r>
              <a:rPr lang="en-US" altLang="el-GR" sz="1800" dirty="0"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yes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?- </a:t>
            </a:r>
            <a:r>
              <a:rPr lang="en-US" altLang="el-GR" sz="1800" dirty="0" err="1">
                <a:latin typeface="Courier New" panose="02070309020205020404" pitchFamily="49" charset="0"/>
              </a:rPr>
              <a:t>findall</a:t>
            </a:r>
            <a:r>
              <a:rPr lang="en-US" altLang="el-GR" sz="1800" dirty="0">
                <a:latin typeface="Courier New" panose="02070309020205020404" pitchFamily="49" charset="0"/>
              </a:rPr>
              <a:t>(Y, parent(Y, </a:t>
            </a:r>
            <a:r>
              <a:rPr lang="en-US" altLang="el-GR" sz="1800" dirty="0" err="1">
                <a:latin typeface="Courier New" panose="02070309020205020404" pitchFamily="49" charset="0"/>
              </a:rPr>
              <a:t>bla</a:t>
            </a:r>
            <a:r>
              <a:rPr lang="en-US" altLang="el-GR" sz="1800" dirty="0">
                <a:latin typeface="Courier New" panose="02070309020205020404" pitchFamily="49" charset="0"/>
              </a:rPr>
              <a:t>), L). 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Y = _0085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L = []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yes</a:t>
            </a:r>
          </a:p>
        </p:txBody>
      </p:sp>
    </p:spTree>
    <p:extLst>
      <p:ext uri="{BB962C8B-B14F-4D97-AF65-F5344CB8AC3E}">
        <p14:creationId xmlns:p14="http://schemas.microsoft.com/office/powerpoint/2010/main" val="19099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Μερικά </a:t>
            </a:r>
            <a:r>
              <a:rPr lang="el-GR" altLang="el-GR" dirty="0" smtClean="0"/>
              <a:t>ενσωματωμένα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κατηγορήματα</a:t>
            </a:r>
            <a:r>
              <a:rPr lang="en-US" altLang="el-GR" dirty="0" smtClean="0"/>
              <a:t> (5/6)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1800" dirty="0" err="1" smtClean="0">
                <a:latin typeface="Courier New" panose="02070309020205020404" pitchFamily="49" charset="0"/>
              </a:rPr>
              <a:t>var</a:t>
            </a:r>
            <a:r>
              <a:rPr lang="en-US" altLang="el-GR" sz="1800" dirty="0" smtClean="0">
                <a:latin typeface="Courier New" panose="02070309020205020404" pitchFamily="49" charset="0"/>
              </a:rPr>
              <a:t>/1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SzPct val="200000"/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?- </a:t>
            </a:r>
            <a:r>
              <a:rPr lang="en-US" altLang="el-GR" sz="1800" dirty="0" err="1">
                <a:latin typeface="Courier New" panose="02070309020205020404" pitchFamily="49" charset="0"/>
              </a:rPr>
              <a:t>var</a:t>
            </a:r>
            <a:r>
              <a:rPr lang="en-US" altLang="el-GR" sz="1800" dirty="0">
                <a:latin typeface="Courier New" panose="02070309020205020404" pitchFamily="49" charset="0"/>
              </a:rPr>
              <a:t>(X).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X = _0084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?- </a:t>
            </a:r>
            <a:r>
              <a:rPr lang="en-US" altLang="el-GR" sz="1800" dirty="0" err="1">
                <a:latin typeface="Courier New" panose="02070309020205020404" pitchFamily="49" charset="0"/>
              </a:rPr>
              <a:t>var</a:t>
            </a:r>
            <a:r>
              <a:rPr lang="en-US" altLang="el-GR" sz="1800" dirty="0">
                <a:latin typeface="Courier New" panose="02070309020205020404" pitchFamily="49" charset="0"/>
              </a:rPr>
              <a:t>(foo).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no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?- </a:t>
            </a:r>
            <a:r>
              <a:rPr lang="en-US" altLang="el-GR" sz="1800" dirty="0" err="1">
                <a:latin typeface="Courier New" panose="02070309020205020404" pitchFamily="49" charset="0"/>
              </a:rPr>
              <a:t>var</a:t>
            </a:r>
            <a:r>
              <a:rPr lang="en-US" altLang="el-GR" sz="1800" dirty="0">
                <a:latin typeface="Courier New" panose="02070309020205020404" pitchFamily="49" charset="0"/>
              </a:rPr>
              <a:t>(Z), Z = 2.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Z = 2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?- Z = 2, </a:t>
            </a:r>
            <a:r>
              <a:rPr lang="en-US" altLang="el-GR" sz="1800" dirty="0" err="1">
                <a:latin typeface="Courier New" panose="02070309020205020404" pitchFamily="49" charset="0"/>
              </a:rPr>
              <a:t>var</a:t>
            </a:r>
            <a:r>
              <a:rPr lang="en-US" altLang="el-GR" sz="1800" dirty="0">
                <a:latin typeface="Courier New" panose="02070309020205020404" pitchFamily="49" charset="0"/>
              </a:rPr>
              <a:t>(Z).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no</a:t>
            </a:r>
          </a:p>
        </p:txBody>
      </p:sp>
    </p:spTree>
    <p:extLst>
      <p:ext uri="{BB962C8B-B14F-4D97-AF65-F5344CB8AC3E}">
        <p14:creationId xmlns:p14="http://schemas.microsoft.com/office/powerpoint/2010/main" val="13026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Μερικά </a:t>
            </a:r>
            <a:r>
              <a:rPr lang="el-GR" altLang="el-GR" dirty="0" smtClean="0"/>
              <a:t>ενσωματωμένα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κατηγορήματα</a:t>
            </a:r>
            <a:r>
              <a:rPr lang="en-US" altLang="el-GR" dirty="0" smtClean="0"/>
              <a:t> (6/6)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2200" dirty="0">
                <a:latin typeface="Courier New" panose="02070309020205020404" pitchFamily="49" charset="0"/>
              </a:rPr>
              <a:t>\=/2</a:t>
            </a:r>
          </a:p>
          <a:p>
            <a:pPr marL="0" indent="0">
              <a:buSzPct val="200000"/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?- f(a) \= g(b).     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?- f(X) \= f(a).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no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n-US" altLang="el-GR" sz="2200" dirty="0">
                <a:latin typeface="Courier New" panose="02070309020205020404" pitchFamily="49" charset="0"/>
              </a:rPr>
              <a:t> name/2</a:t>
            </a:r>
          </a:p>
          <a:p>
            <a:pPr marL="0" indent="0">
              <a:buSzPct val="200000"/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?- name(</a:t>
            </a:r>
            <a:r>
              <a:rPr lang="en-US" altLang="el-GR" sz="2200" dirty="0" err="1">
                <a:latin typeface="Courier New" panose="02070309020205020404" pitchFamily="49" charset="0"/>
              </a:rPr>
              <a:t>abc</a:t>
            </a:r>
            <a:r>
              <a:rPr lang="en-US" altLang="el-GR" sz="2200" dirty="0">
                <a:latin typeface="Courier New" panose="02070309020205020404" pitchFamily="49" charset="0"/>
              </a:rPr>
              <a:t>, L).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L = [97, 98, 99]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?- name(X, [65, 66, 50, 51]).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X = ’AB23’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yes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Δομημένη πληροφορία σε </a:t>
            </a:r>
            <a:r>
              <a:rPr lang="el-GR" altLang="el-GR" dirty="0" smtClean="0"/>
              <a:t>πρόγραμμα</a:t>
            </a:r>
            <a:r>
              <a:rPr lang="en-US" altLang="el-GR" dirty="0" smtClean="0"/>
              <a:t> (1/7)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family_data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person(tom, fox, date(7, may, 1950), works(</a:t>
            </a:r>
            <a:r>
              <a:rPr lang="en-US" altLang="el-GR" dirty="0" err="1">
                <a:latin typeface="Courier New" panose="02070309020205020404" pitchFamily="49" charset="0"/>
              </a:rPr>
              <a:t>bbc</a:t>
            </a:r>
            <a:r>
              <a:rPr lang="en-US" altLang="el-GR" dirty="0">
                <a:latin typeface="Courier New" panose="02070309020205020404" pitchFamily="49" charset="0"/>
              </a:rPr>
              <a:t>, 15200)),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person(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, fox, date(9, may, 1951), unemployed),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[person(pat, fox, date(5, may, 1973), unemployed),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person(</a:t>
            </a:r>
            <a:r>
              <a:rPr lang="en-US" altLang="el-GR" dirty="0" err="1">
                <a:latin typeface="Courier New" panose="02070309020205020404" pitchFamily="49" charset="0"/>
              </a:rPr>
              <a:t>jim</a:t>
            </a:r>
            <a:r>
              <a:rPr lang="en-US" altLang="el-GR" dirty="0">
                <a:latin typeface="Courier New" panose="02070309020205020404" pitchFamily="49" charset="0"/>
              </a:rPr>
              <a:t>, fox, date(5, may, 1973), unemployed)]) 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family_data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 smtClean="0">
                <a:latin typeface="Courier New" panose="02070309020205020404" pitchFamily="49" charset="0"/>
              </a:rPr>
              <a:t>...............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...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Αναδρομικοί κανόνες</a:t>
            </a:r>
            <a:r>
              <a:rPr lang="en-US" dirty="0" smtClean="0"/>
              <a:t> (4/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δηλωτική σημασία (</a:t>
            </a:r>
            <a:r>
              <a:rPr lang="en-US" altLang="el-GR" dirty="0"/>
              <a:t>declarative meaning)</a:t>
            </a:r>
          </a:p>
          <a:p>
            <a:r>
              <a:rPr lang="el-GR" altLang="el-GR" dirty="0"/>
              <a:t>διαδικαστική σημασία (</a:t>
            </a:r>
            <a:r>
              <a:rPr lang="en-US" altLang="el-GR" dirty="0"/>
              <a:t>procedural  meaning)</a:t>
            </a:r>
          </a:p>
          <a:p>
            <a:r>
              <a:rPr lang="el-GR" altLang="el-GR" dirty="0"/>
              <a:t>εύρος δράσης μεταβλητών (</a:t>
            </a:r>
            <a:r>
              <a:rPr lang="en-US" altLang="el-GR" dirty="0"/>
              <a:t>scope of variables)</a:t>
            </a:r>
          </a:p>
          <a:p>
            <a:pPr marL="0" indent="0">
              <a:buNone/>
            </a:pP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4125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Δομημένη πληροφορία σε </a:t>
            </a:r>
            <a:r>
              <a:rPr lang="el-GR" altLang="el-GR" dirty="0" smtClean="0"/>
              <a:t>πρόγραμμα</a:t>
            </a:r>
            <a:r>
              <a:rPr lang="en-US" altLang="el-GR" dirty="0" smtClean="0"/>
              <a:t> (2/7)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husband(X) :-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(X, _, _ 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wife(X) :-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(_, X, _).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child(X) :-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(_, _, Children),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member(X, Children).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exists(Person) :- husband(Person) ; wife(Person) ; child(Person).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dateofbirth</a:t>
            </a:r>
            <a:r>
              <a:rPr lang="en-US" altLang="el-GR" sz="2000" dirty="0">
                <a:latin typeface="Courier New" panose="02070309020205020404" pitchFamily="49" charset="0"/>
              </a:rPr>
              <a:t>(person(_, _, Date, _), Date).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salary(person(_, _, _, works(_, S)), S).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salary(person(_, _, _, unemployed), 0).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total([], 0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Δομημένη πληροφορία σε </a:t>
            </a:r>
            <a:r>
              <a:rPr lang="el-GR" altLang="el-GR" dirty="0" smtClean="0"/>
              <a:t>πρόγραμμα</a:t>
            </a:r>
            <a:r>
              <a:rPr lang="en-US" altLang="el-GR" dirty="0" smtClean="0"/>
              <a:t> (3/7)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total([</a:t>
            </a:r>
            <a:r>
              <a:rPr lang="en-US" altLang="el-GR" sz="1800" dirty="0" err="1">
                <a:latin typeface="Courier New" panose="02070309020205020404" pitchFamily="49" charset="0"/>
              </a:rPr>
              <a:t>Person|List</a:t>
            </a:r>
            <a:r>
              <a:rPr lang="en-US" altLang="el-GR" sz="1800" dirty="0">
                <a:latin typeface="Courier New" panose="02070309020205020404" pitchFamily="49" charset="0"/>
              </a:rPr>
              <a:t>], Sum) :- salary(Person, S),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                total(List, Rest),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                Sum is </a:t>
            </a:r>
            <a:r>
              <a:rPr lang="en-US" altLang="el-GR" sz="1800" dirty="0" err="1">
                <a:latin typeface="Courier New" panose="02070309020205020404" pitchFamily="49" charset="0"/>
              </a:rPr>
              <a:t>S+Rest</a:t>
            </a:r>
            <a:r>
              <a:rPr lang="en-US" altLang="el-GR" sz="1800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member</a:t>
            </a:r>
            <a:r>
              <a:rPr lang="en-US" altLang="el-GR" sz="1800" dirty="0" smtClean="0">
                <a:latin typeface="Courier New" panose="02070309020205020404" pitchFamily="49" charset="0"/>
              </a:rPr>
              <a:t>(.........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husband(X) :- </a:t>
            </a:r>
            <a:r>
              <a:rPr lang="en-US" altLang="el-GR" sz="18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1800" dirty="0">
                <a:latin typeface="Courier New" panose="02070309020205020404" pitchFamily="49" charset="0"/>
              </a:rPr>
              <a:t>(X, _, _ 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wife(X) :- </a:t>
            </a:r>
            <a:r>
              <a:rPr lang="en-US" altLang="el-GR" sz="18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1800" dirty="0">
                <a:latin typeface="Courier New" panose="02070309020205020404" pitchFamily="49" charset="0"/>
              </a:rPr>
              <a:t>(_, X, _).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child(X) :- </a:t>
            </a:r>
            <a:r>
              <a:rPr lang="en-US" altLang="el-GR" sz="18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1800" dirty="0">
                <a:latin typeface="Courier New" panose="02070309020205020404" pitchFamily="49" charset="0"/>
              </a:rPr>
              <a:t>(_, _, Children),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member(X, Children</a:t>
            </a:r>
            <a:r>
              <a:rPr lang="en-US" altLang="el-GR" sz="1800" dirty="0" smtClean="0">
                <a:latin typeface="Courier New" panose="02070309020205020404" pitchFamily="49" charset="0"/>
              </a:rPr>
              <a:t>).</a:t>
            </a:r>
            <a:endParaRPr lang="en-US" altLang="el-GR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Δομημένη πληροφορία σε </a:t>
            </a:r>
            <a:r>
              <a:rPr lang="el-GR" altLang="el-GR" dirty="0" smtClean="0"/>
              <a:t>πρόγραμμα</a:t>
            </a:r>
            <a:r>
              <a:rPr lang="en-US" altLang="el-GR" dirty="0" smtClean="0"/>
              <a:t> (4/7)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exists(Person) :- husband(Person) ; wife(Person) ; child(Person).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dateofbirth</a:t>
            </a:r>
            <a:r>
              <a:rPr lang="en-US" altLang="el-GR" sz="2000" dirty="0">
                <a:latin typeface="Courier New" panose="02070309020205020404" pitchFamily="49" charset="0"/>
              </a:rPr>
              <a:t>(person(_, _, Date, _), Date).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salary(person(_, _, _, works(_, S)), S).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salary(person(_, _, _, unemployed), 0).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total([], 0).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total([</a:t>
            </a:r>
            <a:r>
              <a:rPr lang="en-US" altLang="el-GR" sz="2000" dirty="0" err="1">
                <a:latin typeface="Courier New" panose="02070309020205020404" pitchFamily="49" charset="0"/>
              </a:rPr>
              <a:t>Person|List</a:t>
            </a:r>
            <a:r>
              <a:rPr lang="en-US" altLang="el-GR" sz="2000" dirty="0">
                <a:latin typeface="Courier New" panose="02070309020205020404" pitchFamily="49" charset="0"/>
              </a:rPr>
              <a:t>], Sum) :- salary(Person, S),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         total(List, Rest),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         Sum is </a:t>
            </a:r>
            <a:r>
              <a:rPr lang="en-US" altLang="el-GR" sz="2000" dirty="0" err="1">
                <a:latin typeface="Courier New" panose="02070309020205020404" pitchFamily="49" charset="0"/>
              </a:rPr>
              <a:t>S+Rest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member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(.........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Δομημένη πληροφορία σε </a:t>
            </a:r>
            <a:r>
              <a:rPr lang="el-GR" altLang="el-GR" dirty="0" smtClean="0"/>
              <a:t>πρόγραμμα</a:t>
            </a:r>
            <a:r>
              <a:rPr lang="en-US" altLang="el-GR" dirty="0" smtClean="0"/>
              <a:t> (5/7)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(person(_, fox, _, _), _, _).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(_, _, [_, _, _]).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(_, person(N, S, _, _), [_, _, _|_]).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exists(person(N, S, _, _)).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child(X), </a:t>
            </a:r>
            <a:r>
              <a:rPr lang="en-US" altLang="el-GR" sz="2000" dirty="0" err="1">
                <a:latin typeface="Courier New" panose="02070309020205020404" pitchFamily="49" charset="0"/>
              </a:rPr>
              <a:t>dateofbirth</a:t>
            </a:r>
            <a:r>
              <a:rPr lang="en-US" altLang="el-GR" sz="2000" dirty="0">
                <a:latin typeface="Courier New" panose="02070309020205020404" pitchFamily="49" charset="0"/>
              </a:rPr>
              <a:t>(X, date(_, _, 1981)).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wife(person(N, S, _, works(_, _))).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exists(person(N, S, date(_, _, Y), unemployed)), Y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1963</a:t>
            </a:r>
            <a:r>
              <a:rPr lang="en-US" altLang="el-GR" sz="2000" dirty="0" smtClean="0">
                <a:latin typeface="Courier New" panose="02070309020205020404" pitchFamily="49" charset="0"/>
              </a:rPr>
              <a:t>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Δομημένη πληροφορία σε </a:t>
            </a:r>
            <a:r>
              <a:rPr lang="el-GR" altLang="el-GR" dirty="0" smtClean="0"/>
              <a:t>πρόγραμμα</a:t>
            </a:r>
            <a:r>
              <a:rPr lang="en-US" altLang="el-GR" dirty="0" smtClean="0"/>
              <a:t> (6/7)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exists(Person), </a:t>
            </a:r>
            <a:r>
              <a:rPr lang="en-US" altLang="el-GR" sz="2000" dirty="0" err="1">
                <a:latin typeface="Courier New" panose="02070309020205020404" pitchFamily="49" charset="0"/>
              </a:rPr>
              <a:t>dateofbirth</a:t>
            </a:r>
            <a:r>
              <a:rPr lang="en-US" altLang="el-GR" sz="2000" dirty="0">
                <a:latin typeface="Courier New" panose="02070309020205020404" pitchFamily="49" charset="0"/>
              </a:rPr>
              <a:t>(Person, date(_, _, Year)),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Year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1950, salary(Person, Salary), Salary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8000.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(Husband, Wife, Children),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total([Husband, </a:t>
            </a:r>
            <a:r>
              <a:rPr lang="en-US" altLang="el-GR" sz="2000" dirty="0" err="1">
                <a:latin typeface="Courier New" panose="02070309020205020404" pitchFamily="49" charset="0"/>
              </a:rPr>
              <a:t>Wife|Children</a:t>
            </a:r>
            <a:r>
              <a:rPr lang="en-US" altLang="el-GR" sz="2000" dirty="0">
                <a:latin typeface="Courier New" panose="02070309020205020404" pitchFamily="49" charset="0"/>
              </a:rPr>
              <a:t>], Income).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family_data</a:t>
            </a:r>
            <a:r>
              <a:rPr lang="en-US" altLang="el-GR" sz="2000" dirty="0">
                <a:latin typeface="Courier New" panose="02070309020205020404" pitchFamily="49" charset="0"/>
              </a:rPr>
              <a:t>(Husband, Wife, Children),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total([Husband, </a:t>
            </a:r>
            <a:r>
              <a:rPr lang="en-US" altLang="el-GR" sz="2000" dirty="0" err="1">
                <a:latin typeface="Courier New" panose="02070309020205020404" pitchFamily="49" charset="0"/>
              </a:rPr>
              <a:t>Wife|Children</a:t>
            </a:r>
            <a:r>
              <a:rPr lang="en-US" altLang="el-GR" sz="2000" dirty="0">
                <a:latin typeface="Courier New" panose="02070309020205020404" pitchFamily="49" charset="0"/>
              </a:rPr>
              <a:t>], Income),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length([Husband, </a:t>
            </a:r>
            <a:r>
              <a:rPr lang="en-US" altLang="el-GR" sz="2000" dirty="0" err="1">
                <a:latin typeface="Courier New" panose="02070309020205020404" pitchFamily="49" charset="0"/>
              </a:rPr>
              <a:t>Wife|Children</a:t>
            </a:r>
            <a:r>
              <a:rPr lang="en-US" altLang="el-GR" sz="2000" dirty="0">
                <a:latin typeface="Courier New" panose="02070309020205020404" pitchFamily="49" charset="0"/>
              </a:rPr>
              <a:t>], N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),     ....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Income/N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20000</a:t>
            </a:r>
            <a:r>
              <a:rPr lang="en-US" altLang="el-GR" sz="2000" dirty="0" smtClean="0">
                <a:latin typeface="Courier New" panose="02070309020205020404" pitchFamily="49" charset="0"/>
              </a:rPr>
              <a:t>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7115894" y="5013176"/>
            <a:ext cx="552450" cy="76200"/>
          </a:xfrm>
          <a:custGeom>
            <a:avLst/>
            <a:gdLst>
              <a:gd name="T0" fmla="*/ 0 w 348"/>
              <a:gd name="T1" fmla="*/ 2147483647 h 48"/>
              <a:gd name="T2" fmla="*/ 2147483647 w 348"/>
              <a:gd name="T3" fmla="*/ 0 h 48"/>
              <a:gd name="T4" fmla="*/ 2147483647 w 348"/>
              <a:gd name="T5" fmla="*/ 2147483647 h 48"/>
              <a:gd name="T6" fmla="*/ 2147483647 w 348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348"/>
              <a:gd name="T13" fmla="*/ 0 h 48"/>
              <a:gd name="T14" fmla="*/ 348 w 348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8" h="48">
                <a:moveTo>
                  <a:pt x="0" y="41"/>
                </a:moveTo>
                <a:cubicBezTo>
                  <a:pt x="15" y="21"/>
                  <a:pt x="30" y="0"/>
                  <a:pt x="60" y="0"/>
                </a:cubicBezTo>
                <a:cubicBezTo>
                  <a:pt x="90" y="0"/>
                  <a:pt x="132" y="34"/>
                  <a:pt x="180" y="41"/>
                </a:cubicBezTo>
                <a:cubicBezTo>
                  <a:pt x="228" y="48"/>
                  <a:pt x="313" y="42"/>
                  <a:pt x="348" y="4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4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Δομημένη πληροφορία σε </a:t>
            </a:r>
            <a:r>
              <a:rPr lang="el-GR" altLang="el-GR" dirty="0" smtClean="0"/>
              <a:t>πρόγραμμα</a:t>
            </a:r>
            <a:r>
              <a:rPr lang="en-US" altLang="el-GR" dirty="0" smtClean="0"/>
              <a:t> (7/7)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l-GR" sz="2000" dirty="0"/>
              <a:t> </a:t>
            </a:r>
            <a:r>
              <a:rPr lang="el-GR" altLang="el-GR" sz="2000" dirty="0"/>
              <a:t>Ονόματα οικογενειών χωρίς παιδιά;</a:t>
            </a:r>
          </a:p>
          <a:p>
            <a:pPr>
              <a:buSzPct val="100000"/>
              <a:buFontTx/>
              <a:buChar char="•"/>
            </a:pPr>
            <a:r>
              <a:rPr lang="el-GR" altLang="el-GR" sz="2000" dirty="0"/>
              <a:t> Όλα τα εργαζόμενα παιδιά;</a:t>
            </a:r>
          </a:p>
          <a:p>
            <a:pPr>
              <a:buSzPct val="100000"/>
              <a:buFontTx/>
              <a:buChar char="•"/>
            </a:pPr>
            <a:r>
              <a:rPr lang="el-GR" altLang="el-GR" sz="2000" dirty="0"/>
              <a:t> Ονόματα οικογενειών με εργαζόμενες συζύγους και άνεργους συζύγους;</a:t>
            </a:r>
          </a:p>
          <a:p>
            <a:pPr>
              <a:buSzPct val="100000"/>
              <a:buFontTx/>
              <a:buChar char="•"/>
            </a:pPr>
            <a:r>
              <a:rPr lang="el-GR" altLang="el-GR" sz="2000" dirty="0"/>
              <a:t> Όλα τα παιδιά με γονείς που διαφέρουν οι ηλικίες τους τουλάχιστον 15 χρόνια;</a:t>
            </a:r>
            <a:endParaRPr lang="en-US" altLang="el-GR" sz="2000" dirty="0"/>
          </a:p>
          <a:p>
            <a:pPr>
              <a:buSzPct val="100000"/>
              <a:buFontTx/>
              <a:buChar char="•"/>
            </a:pPr>
            <a:r>
              <a:rPr lang="el-GR" altLang="el-GR" sz="2000" dirty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twins(Child1, Child2) :- ............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Δομημένη πληροφορία σε σύνθετους </a:t>
            </a:r>
            <a:r>
              <a:rPr lang="el-GR" altLang="el-GR" dirty="0" smtClean="0"/>
              <a:t>όρους</a:t>
            </a:r>
            <a:r>
              <a:rPr lang="en-US" altLang="el-GR" dirty="0" smtClean="0"/>
              <a:t> (1/6)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husband(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family_str</a:t>
            </a:r>
            <a:r>
              <a:rPr lang="en-US" altLang="el-GR" sz="2000" dirty="0">
                <a:latin typeface="Courier New" panose="02070309020205020404" pitchFamily="49" charset="0"/>
              </a:rPr>
              <a:t>(Husband, _, _), Husband).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wife(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family_str</a:t>
            </a:r>
            <a:r>
              <a:rPr lang="en-US" altLang="el-GR" sz="2000" dirty="0">
                <a:latin typeface="Courier New" panose="02070309020205020404" pitchFamily="49" charset="0"/>
              </a:rPr>
              <a:t>(_, Wife, _), Wife).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children(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family_str</a:t>
            </a:r>
            <a:r>
              <a:rPr lang="en-US" altLang="el-GR" sz="2000" dirty="0">
                <a:latin typeface="Courier New" panose="02070309020205020404" pitchFamily="49" charset="0"/>
              </a:rPr>
              <a:t>(_, _, Children), Children).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firstchild</a:t>
            </a:r>
            <a:r>
              <a:rPr lang="en-US" altLang="el-GR" sz="2000" dirty="0">
                <a:latin typeface="Courier New" panose="02070309020205020404" pitchFamily="49" charset="0"/>
              </a:rPr>
              <a:t>(Family, First) :- children(Family, [First|_]).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secondchild</a:t>
            </a:r>
            <a:r>
              <a:rPr lang="en-US" altLang="el-GR" sz="2000" dirty="0">
                <a:latin typeface="Courier New" panose="02070309020205020404" pitchFamily="49" charset="0"/>
              </a:rPr>
              <a:t>(Family, Second)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children(Family, [_, Second|_]).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nthchild</a:t>
            </a:r>
            <a:r>
              <a:rPr lang="en-US" altLang="el-GR" sz="2000" dirty="0">
                <a:latin typeface="Courier New" panose="02070309020205020404" pitchFamily="49" charset="0"/>
              </a:rPr>
              <a:t>(N, Family, Child)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children(Family, Children),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nth_member</a:t>
            </a:r>
            <a:r>
              <a:rPr lang="en-US" altLang="el-GR" sz="2000" dirty="0">
                <a:latin typeface="Courier New" panose="02070309020205020404" pitchFamily="49" charset="0"/>
              </a:rPr>
              <a:t>(N, Children, Child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 -----</a:t>
            </a:r>
            <a:r>
              <a:rPr lang="en-US" altLang="el-GR" sz="20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&gt;  ???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Δομημένη πληροφορία σε σύνθετους </a:t>
            </a:r>
            <a:r>
              <a:rPr lang="el-GR" altLang="el-GR" dirty="0" smtClean="0"/>
              <a:t>όρους</a:t>
            </a:r>
            <a:r>
              <a:rPr lang="en-US" altLang="el-GR" dirty="0" smtClean="0"/>
              <a:t> (2/6)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200" dirty="0" err="1">
                <a:latin typeface="Courier New" panose="02070309020205020404" pitchFamily="49" charset="0"/>
              </a:rPr>
              <a:t>firstname</a:t>
            </a:r>
            <a:r>
              <a:rPr lang="en-US" altLang="el-GR" sz="2200" dirty="0">
                <a:latin typeface="Courier New" panose="02070309020205020404" pitchFamily="49" charset="0"/>
              </a:rPr>
              <a:t>(person(N, _, _, _), N).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surname(person(_, S, _, _), S).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born(person(_, _, D, _), D).</a:t>
            </a:r>
          </a:p>
          <a:p>
            <a:pPr marL="0" indent="0">
              <a:buNone/>
            </a:pPr>
            <a:endParaRPr lang="en-US" altLang="el-GR" sz="22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</a:t>
            </a:r>
            <a:r>
              <a:rPr lang="en-US" altLang="el-GR" sz="2200" dirty="0" err="1">
                <a:latin typeface="Courier New" panose="02070309020205020404" pitchFamily="49" charset="0"/>
              </a:rPr>
              <a:t>firstname</a:t>
            </a:r>
            <a:r>
              <a:rPr lang="en-US" altLang="el-GR" sz="2200" dirty="0">
                <a:latin typeface="Courier New" panose="02070309020205020404" pitchFamily="49" charset="0"/>
              </a:rPr>
              <a:t>(Person1, tom), surname(Person1, fox),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</a:t>
            </a:r>
            <a:r>
              <a:rPr lang="en-US" altLang="el-GR" sz="2200" dirty="0" err="1">
                <a:latin typeface="Courier New" panose="02070309020205020404" pitchFamily="49" charset="0"/>
              </a:rPr>
              <a:t>firstname</a:t>
            </a:r>
            <a:r>
              <a:rPr lang="en-US" altLang="el-GR" sz="2200" dirty="0">
                <a:latin typeface="Courier New" panose="02070309020205020404" pitchFamily="49" charset="0"/>
              </a:rPr>
              <a:t>(Person2, </a:t>
            </a:r>
            <a:r>
              <a:rPr lang="en-US" altLang="el-GR" sz="2200" dirty="0" err="1">
                <a:latin typeface="Courier New" panose="02070309020205020404" pitchFamily="49" charset="0"/>
              </a:rPr>
              <a:t>jim</a:t>
            </a:r>
            <a:r>
              <a:rPr lang="en-US" altLang="el-GR" sz="2200" dirty="0">
                <a:latin typeface="Courier New" panose="02070309020205020404" pitchFamily="49" charset="0"/>
              </a:rPr>
              <a:t>), surname(Person2, fox),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husband(Family, Person1),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</a:t>
            </a:r>
            <a:r>
              <a:rPr lang="en-US" altLang="el-GR" sz="2200" dirty="0" err="1">
                <a:latin typeface="Courier New" panose="02070309020205020404" pitchFamily="49" charset="0"/>
              </a:rPr>
              <a:t>secondchild</a:t>
            </a:r>
            <a:r>
              <a:rPr lang="en-US" altLang="el-GR" sz="2200" dirty="0">
                <a:latin typeface="Courier New" panose="02070309020205020404" pitchFamily="49" charset="0"/>
              </a:rPr>
              <a:t>(Family, Person2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Δομημένη πληροφορία σε σύνθετους όρους</a:t>
            </a:r>
            <a:r>
              <a:rPr lang="en-US" altLang="el-GR" dirty="0"/>
              <a:t> </a:t>
            </a:r>
            <a:r>
              <a:rPr lang="en-US" altLang="el-GR" dirty="0" smtClean="0"/>
              <a:t>(3/6)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writefamily</a:t>
            </a:r>
            <a:r>
              <a:rPr lang="en-US" altLang="el-GR" sz="2000" dirty="0">
                <a:latin typeface="Courier New" panose="02070309020205020404" pitchFamily="49" charset="0"/>
              </a:rPr>
              <a:t>(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family_str</a:t>
            </a:r>
            <a:r>
              <a:rPr lang="en-US" altLang="el-GR" sz="2000" dirty="0">
                <a:latin typeface="Courier New" panose="02070309020205020404" pitchFamily="49" charset="0"/>
              </a:rPr>
              <a:t>(H, W, C))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nl</a:t>
            </a:r>
            <a:r>
              <a:rPr lang="en-US" altLang="el-GR" sz="2000" dirty="0">
                <a:latin typeface="Courier New" panose="02070309020205020404" pitchFamily="49" charset="0"/>
              </a:rPr>
              <a:t>, write(parents), </a:t>
            </a:r>
            <a:r>
              <a:rPr lang="en-US" altLang="el-GR" sz="2000" dirty="0" err="1">
                <a:latin typeface="Courier New" panose="02070309020205020404" pitchFamily="49" charset="0"/>
              </a:rPr>
              <a:t>nl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writeperson</a:t>
            </a:r>
            <a:r>
              <a:rPr lang="en-US" altLang="el-GR" sz="2000" dirty="0">
                <a:latin typeface="Courier New" panose="02070309020205020404" pitchFamily="49" charset="0"/>
              </a:rPr>
              <a:t>(H), </a:t>
            </a:r>
            <a:r>
              <a:rPr lang="en-US" altLang="el-GR" sz="2000" dirty="0" err="1">
                <a:latin typeface="Courier New" panose="02070309020205020404" pitchFamily="49" charset="0"/>
              </a:rPr>
              <a:t>nl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writeperson</a:t>
            </a:r>
            <a:r>
              <a:rPr lang="en-US" altLang="el-GR" sz="2000" dirty="0">
                <a:latin typeface="Courier New" panose="02070309020205020404" pitchFamily="49" charset="0"/>
              </a:rPr>
              <a:t>(W), </a:t>
            </a:r>
            <a:r>
              <a:rPr lang="en-US" altLang="el-GR" sz="2000" dirty="0" err="1">
                <a:latin typeface="Courier New" panose="02070309020205020404" pitchFamily="49" charset="0"/>
              </a:rPr>
              <a:t>nl</a:t>
            </a:r>
            <a:r>
              <a:rPr lang="en-US" altLang="el-GR" sz="2000" dirty="0">
                <a:latin typeface="Courier New" panose="02070309020205020404" pitchFamily="49" charset="0"/>
              </a:rPr>
              <a:t>, write(children), </a:t>
            </a:r>
            <a:r>
              <a:rPr lang="en-US" altLang="el-GR" sz="2000" dirty="0" err="1">
                <a:latin typeface="Courier New" panose="02070309020205020404" pitchFamily="49" charset="0"/>
              </a:rPr>
              <a:t>nl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writepersonlist</a:t>
            </a:r>
            <a:r>
              <a:rPr lang="en-US" altLang="el-GR" sz="2000" dirty="0">
                <a:latin typeface="Courier New" panose="02070309020205020404" pitchFamily="49" charset="0"/>
              </a:rPr>
              <a:t>(C). 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writeperson</a:t>
            </a:r>
            <a:r>
              <a:rPr lang="en-US" altLang="el-GR" sz="2000" dirty="0">
                <a:latin typeface="Courier New" panose="02070309020205020404" pitchFamily="49" charset="0"/>
              </a:rPr>
              <a:t>(person(N, S, date(D, M, Y), W))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write(’   ’), write(N), write(’ ’), write(S),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write(’, born ’), write(D), write(’ ’),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write(M), write(’ ’), write(Y), write(’, ’),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writework</a:t>
            </a:r>
            <a:r>
              <a:rPr lang="en-US" altLang="el-GR" sz="2000" dirty="0">
                <a:latin typeface="Courier New" panose="02070309020205020404" pitchFamily="49" charset="0"/>
              </a:rPr>
              <a:t>(W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Δομημένη πληροφορία σε σύνθετους όρους</a:t>
            </a:r>
            <a:r>
              <a:rPr lang="en-US" altLang="el-GR" dirty="0"/>
              <a:t> </a:t>
            </a:r>
            <a:r>
              <a:rPr lang="en-US" altLang="el-GR" dirty="0" smtClean="0"/>
              <a:t>(4/6)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writepersonlist</a:t>
            </a:r>
            <a:r>
              <a:rPr lang="en-US" altLang="el-GR" sz="2000" dirty="0">
                <a:latin typeface="Courier New" panose="02070309020205020404" pitchFamily="49" charset="0"/>
              </a:rPr>
              <a:t>([]).   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writepersonlist</a:t>
            </a:r>
            <a:r>
              <a:rPr lang="en-US" altLang="el-GR" sz="2000" dirty="0">
                <a:latin typeface="Courier New" panose="02070309020205020404" pitchFamily="49" charset="0"/>
              </a:rPr>
              <a:t>([P|L]) :- </a:t>
            </a:r>
            <a:r>
              <a:rPr lang="en-US" altLang="el-GR" sz="2000" dirty="0" err="1">
                <a:latin typeface="Courier New" panose="02070309020205020404" pitchFamily="49" charset="0"/>
              </a:rPr>
              <a:t>writeperson</a:t>
            </a:r>
            <a:r>
              <a:rPr lang="en-US" altLang="el-GR" sz="2000" dirty="0">
                <a:latin typeface="Courier New" panose="02070309020205020404" pitchFamily="49" charset="0"/>
              </a:rPr>
              <a:t>(P), </a:t>
            </a:r>
            <a:r>
              <a:rPr lang="en-US" altLang="el-GR" sz="2000" dirty="0" err="1">
                <a:latin typeface="Courier New" panose="02070309020205020404" pitchFamily="49" charset="0"/>
              </a:rPr>
              <a:t>nl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writepersonlist</a:t>
            </a:r>
            <a:r>
              <a:rPr lang="en-US" altLang="el-GR" sz="2000" dirty="0">
                <a:latin typeface="Courier New" panose="02070309020205020404" pitchFamily="49" charset="0"/>
              </a:rPr>
              <a:t>(L).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writework</a:t>
            </a:r>
            <a:r>
              <a:rPr lang="en-US" altLang="el-GR" sz="2000" dirty="0">
                <a:latin typeface="Courier New" panose="02070309020205020404" pitchFamily="49" charset="0"/>
              </a:rPr>
              <a:t>(unemployed) :- write(unemployed).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writework</a:t>
            </a:r>
            <a:r>
              <a:rPr lang="en-US" altLang="el-GR" sz="2000" dirty="0">
                <a:latin typeface="Courier New" panose="02070309020205020404" pitchFamily="49" charset="0"/>
              </a:rPr>
              <a:t>(works(C, S)) :- write(’works ’), write(C),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write(’, salary ’), write(S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Αναδρομικοί κανόνες</a:t>
            </a:r>
            <a:r>
              <a:rPr lang="en-US" dirty="0"/>
              <a:t> </a:t>
            </a:r>
            <a:r>
              <a:rPr lang="en-US" dirty="0" smtClean="0"/>
              <a:t>(5/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20" y="1539713"/>
            <a:ext cx="6135759" cy="3024336"/>
          </a:xfrm>
          <a:ln>
            <a:solidFill>
              <a:schemeClr val="tx1"/>
            </a:solidFill>
          </a:ln>
        </p:spPr>
      </p:pic>
      <p:grpSp>
        <p:nvGrpSpPr>
          <p:cNvPr id="8" name="Ομάδα 7"/>
          <p:cNvGrpSpPr/>
          <p:nvPr/>
        </p:nvGrpSpPr>
        <p:grpSpPr>
          <a:xfrm>
            <a:off x="1359299" y="4894311"/>
            <a:ext cx="6099368" cy="1323439"/>
            <a:chOff x="457200" y="4894311"/>
            <a:chExt cx="6099368" cy="1323439"/>
          </a:xfrm>
        </p:grpSpPr>
        <p:sp>
          <p:nvSpPr>
            <p:cNvPr id="5" name="Ορθογώνιο 4"/>
            <p:cNvSpPr/>
            <p:nvPr/>
          </p:nvSpPr>
          <p:spPr>
            <a:xfrm>
              <a:off x="457200" y="4894311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el-GR" sz="2000" dirty="0">
                  <a:latin typeface="Courier New" panose="02070309020205020404" pitchFamily="49" charset="0"/>
                </a:rPr>
                <a:t>?- parent(pam,</a:t>
              </a:r>
              <a:r>
                <a:rPr lang="el-GR" altLang="el-GR" sz="2000" dirty="0">
                  <a:latin typeface="Courier New" panose="02070309020205020404" pitchFamily="49" charset="0"/>
                </a:rPr>
                <a:t> </a:t>
              </a:r>
              <a:r>
                <a:rPr lang="en-US" altLang="el-GR" sz="2000" dirty="0">
                  <a:latin typeface="Courier New" panose="02070309020205020404" pitchFamily="49" charset="0"/>
                </a:rPr>
                <a:t>bob).</a:t>
              </a:r>
            </a:p>
            <a:p>
              <a:r>
                <a:rPr lang="en-US" altLang="el-GR" sz="2000" dirty="0">
                  <a:latin typeface="Courier New" panose="02070309020205020404" pitchFamily="49" charset="0"/>
                </a:rPr>
                <a:t>?- mother(pam,</a:t>
              </a:r>
              <a:r>
                <a:rPr lang="el-GR" altLang="el-GR" sz="2000" dirty="0">
                  <a:latin typeface="Courier New" panose="02070309020205020404" pitchFamily="49" charset="0"/>
                </a:rPr>
                <a:t> </a:t>
              </a:r>
              <a:r>
                <a:rPr lang="en-US" altLang="el-GR" sz="2000" dirty="0">
                  <a:latin typeface="Courier New" panose="02070309020205020404" pitchFamily="49" charset="0"/>
                </a:rPr>
                <a:t>bob).</a:t>
              </a:r>
            </a:p>
            <a:p>
              <a:r>
                <a:rPr lang="en-US" altLang="el-GR" sz="2000" dirty="0">
                  <a:latin typeface="Courier New" panose="02070309020205020404" pitchFamily="49" charset="0"/>
                </a:rPr>
                <a:t>?- grandparent(pam,</a:t>
              </a:r>
              <a:r>
                <a:rPr lang="el-GR" altLang="el-GR" sz="2000" dirty="0">
                  <a:latin typeface="Courier New" panose="02070309020205020404" pitchFamily="49" charset="0"/>
                </a:rPr>
                <a:t> </a:t>
              </a:r>
              <a:r>
                <a:rPr lang="en-US" altLang="el-GR" sz="2000" dirty="0" err="1">
                  <a:latin typeface="Courier New" panose="02070309020205020404" pitchFamily="49" charset="0"/>
                </a:rPr>
                <a:t>ann</a:t>
              </a:r>
              <a:r>
                <a:rPr lang="en-US" altLang="el-GR" sz="2000" dirty="0">
                  <a:latin typeface="Courier New" panose="02070309020205020404" pitchFamily="49" charset="0"/>
                </a:rPr>
                <a:t>).</a:t>
              </a:r>
            </a:p>
            <a:p>
              <a:r>
                <a:rPr lang="en-US" altLang="el-GR" sz="2000" dirty="0">
                  <a:latin typeface="Courier New" panose="02070309020205020404" pitchFamily="49" charset="0"/>
                </a:rPr>
                <a:t>?- grandparent(bob,</a:t>
              </a:r>
              <a:r>
                <a:rPr lang="el-GR" altLang="el-GR" sz="2000" dirty="0">
                  <a:latin typeface="Courier New" panose="02070309020205020404" pitchFamily="49" charset="0"/>
                </a:rPr>
                <a:t> </a:t>
              </a:r>
              <a:r>
                <a:rPr lang="en-US" altLang="el-GR" sz="2000" dirty="0" err="1">
                  <a:latin typeface="Courier New" panose="02070309020205020404" pitchFamily="49" charset="0"/>
                </a:rPr>
                <a:t>jim</a:t>
              </a:r>
              <a:r>
                <a:rPr lang="en-US" altLang="el-GR" sz="2000" dirty="0">
                  <a:latin typeface="Courier New" panose="02070309020205020404" pitchFamily="49" charset="0"/>
                </a:rPr>
                <a:t>).</a:t>
              </a:r>
              <a:endParaRPr lang="el-GR" altLang="el-GR" sz="2000" dirty="0">
                <a:latin typeface="Courier New" panose="02070309020205020404" pitchFamily="49" charset="0"/>
              </a:endParaRPr>
            </a:p>
          </p:txBody>
        </p:sp>
        <p:sp>
          <p:nvSpPr>
            <p:cNvPr id="6" name="AutoShape 11"/>
            <p:cNvSpPr>
              <a:spLocks/>
            </p:cNvSpPr>
            <p:nvPr/>
          </p:nvSpPr>
          <p:spPr bwMode="auto">
            <a:xfrm>
              <a:off x="4686987" y="4978407"/>
              <a:ext cx="63034" cy="1114889"/>
            </a:xfrm>
            <a:prstGeom prst="rightBrace">
              <a:avLst>
                <a:gd name="adj1" fmla="val 3592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894037" y="5355975"/>
              <a:ext cx="16625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2000" dirty="0">
                  <a:latin typeface="+mn-lt"/>
                </a:rPr>
                <a:t>ΕΚΤΕΛΕΣΗ;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6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Δομημένη πληροφορία σε σύνθετους όρους</a:t>
            </a:r>
            <a:r>
              <a:rPr lang="en-US" altLang="el-GR" dirty="0"/>
              <a:t> </a:t>
            </a:r>
            <a:r>
              <a:rPr lang="en-US" altLang="el-GR" dirty="0" smtClean="0"/>
              <a:t>(5/6)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writefamily</a:t>
            </a:r>
            <a:r>
              <a:rPr lang="en-US" altLang="el-GR" sz="2000" dirty="0">
                <a:latin typeface="Courier New" panose="02070309020205020404" pitchFamily="49" charset="0"/>
              </a:rPr>
              <a:t>(</a:t>
            </a:r>
            <a:r>
              <a:rPr lang="en-US" altLang="el-GR" sz="2000" dirty="0" err="1">
                <a:latin typeface="Courier New" panose="02070309020205020404" pitchFamily="49" charset="0"/>
              </a:rPr>
              <a:t>family_str</a:t>
            </a:r>
            <a:r>
              <a:rPr lang="en-US" altLang="el-GR" sz="2000" dirty="0">
                <a:latin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person(tom, fox, date(7, may, 1950), works(</a:t>
            </a:r>
            <a:r>
              <a:rPr lang="en-US" altLang="el-GR" sz="2000" dirty="0" err="1">
                <a:latin typeface="Courier New" panose="02070309020205020404" pitchFamily="49" charset="0"/>
              </a:rPr>
              <a:t>bbc</a:t>
            </a:r>
            <a:r>
              <a:rPr lang="en-US" altLang="el-GR" sz="2000" dirty="0">
                <a:latin typeface="Courier New" panose="02070309020205020404" pitchFamily="49" charset="0"/>
              </a:rPr>
              <a:t>, 15200)),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person(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fox, date(9, may, 1951), unemployed),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[person(pat, fox, date(5, may, 1973), unemployed),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person(</a:t>
            </a:r>
            <a:r>
              <a:rPr lang="en-US" altLang="el-GR" sz="2000" dirty="0" err="1">
                <a:latin typeface="Courier New" panose="02070309020205020404" pitchFamily="49" charset="0"/>
              </a:rPr>
              <a:t>jim</a:t>
            </a:r>
            <a:r>
              <a:rPr lang="en-US" altLang="el-GR" sz="2000" dirty="0">
                <a:latin typeface="Courier New" panose="02070309020205020404" pitchFamily="49" charset="0"/>
              </a:rPr>
              <a:t>, fox, date(5, may, 1973), unemployed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)])).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Δομημένη πληροφορία σε σύνθετους όρους</a:t>
            </a:r>
            <a:r>
              <a:rPr lang="en-US" altLang="el-GR" dirty="0"/>
              <a:t> </a:t>
            </a:r>
            <a:r>
              <a:rPr lang="en-US" altLang="el-GR" dirty="0" smtClean="0"/>
              <a:t>(6/6)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parents	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  tom </a:t>
            </a:r>
            <a:r>
              <a:rPr lang="en-US" altLang="el-GR" sz="2000" dirty="0">
                <a:latin typeface="Courier New" panose="02070309020205020404" pitchFamily="49" charset="0"/>
              </a:rPr>
              <a:t>fox, born 7 may 1950, works </a:t>
            </a:r>
            <a:r>
              <a:rPr lang="en-US" altLang="el-GR" sz="2000" dirty="0" err="1">
                <a:latin typeface="Courier New" panose="02070309020205020404" pitchFamily="49" charset="0"/>
              </a:rPr>
              <a:t>bbc</a:t>
            </a:r>
            <a:r>
              <a:rPr lang="en-US" altLang="el-GR" sz="2000" dirty="0">
                <a:latin typeface="Courier New" panose="02070309020205020404" pitchFamily="49" charset="0"/>
              </a:rPr>
              <a:t>, salary 1500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ann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fox, born 9 may 1951, unemployed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children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pat </a:t>
            </a:r>
            <a:r>
              <a:rPr lang="en-US" altLang="el-GR" sz="2000" dirty="0">
                <a:latin typeface="Courier New" panose="02070309020205020404" pitchFamily="49" charset="0"/>
              </a:rPr>
              <a:t>fox, born 5 may 1973, unemployed 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jim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fox, born 5 may 1973, unemployed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92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Προσομοίωση  </a:t>
            </a:r>
            <a:r>
              <a:rPr lang="el-GR" altLang="el-GR" dirty="0" smtClean="0"/>
              <a:t>μη ντετερμινιστικού αυτομάτου</a:t>
            </a:r>
            <a:r>
              <a:rPr lang="en-US" altLang="el-GR" dirty="0" smtClean="0"/>
              <a:t> (1/3)</a:t>
            </a:r>
            <a:endParaRPr lang="el-GR" dirty="0"/>
          </a:p>
        </p:txBody>
      </p:sp>
      <p:grpSp>
        <p:nvGrpSpPr>
          <p:cNvPr id="21" name="Ομάδα 20"/>
          <p:cNvGrpSpPr/>
          <p:nvPr/>
        </p:nvGrpSpPr>
        <p:grpSpPr>
          <a:xfrm>
            <a:off x="2213303" y="1518253"/>
            <a:ext cx="4086889" cy="1960393"/>
            <a:chOff x="2832100" y="446088"/>
            <a:chExt cx="3359150" cy="1611312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3160713" y="696913"/>
              <a:ext cx="385762" cy="360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200"/>
                <a:t>S</a:t>
              </a:r>
              <a:r>
                <a:rPr lang="en-US" altLang="el-GR" sz="800"/>
                <a:t>1</a:t>
              </a:r>
              <a:endParaRPr lang="el-GR" altLang="el-GR" sz="800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162300" y="1620838"/>
              <a:ext cx="385763" cy="360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200"/>
                <a:t>S</a:t>
              </a:r>
              <a:r>
                <a:rPr lang="en-US" altLang="el-GR" sz="800"/>
                <a:t>4</a:t>
              </a:r>
              <a:endParaRPr lang="el-GR" altLang="el-GR" sz="800"/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3119438" y="446088"/>
              <a:ext cx="496887" cy="368300"/>
            </a:xfrm>
            <a:custGeom>
              <a:avLst/>
              <a:gdLst>
                <a:gd name="T0" fmla="*/ 2147483647 w 313"/>
                <a:gd name="T1" fmla="*/ 2147483647 h 232"/>
                <a:gd name="T2" fmla="*/ 2147483647 w 313"/>
                <a:gd name="T3" fmla="*/ 2147483647 h 232"/>
                <a:gd name="T4" fmla="*/ 2147483647 w 313"/>
                <a:gd name="T5" fmla="*/ 2147483647 h 232"/>
                <a:gd name="T6" fmla="*/ 2147483647 w 313"/>
                <a:gd name="T7" fmla="*/ 2147483647 h 232"/>
                <a:gd name="T8" fmla="*/ 2147483647 w 313"/>
                <a:gd name="T9" fmla="*/ 2147483647 h 232"/>
                <a:gd name="T10" fmla="*/ 2147483647 w 313"/>
                <a:gd name="T11" fmla="*/ 2147483647 h 232"/>
                <a:gd name="T12" fmla="*/ 2147483647 w 313"/>
                <a:gd name="T13" fmla="*/ 2147483647 h 232"/>
                <a:gd name="T14" fmla="*/ 2147483647 w 313"/>
                <a:gd name="T15" fmla="*/ 2147483647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3"/>
                <a:gd name="T25" fmla="*/ 0 h 232"/>
                <a:gd name="T26" fmla="*/ 313 w 313"/>
                <a:gd name="T27" fmla="*/ 232 h 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3" h="232">
                  <a:moveTo>
                    <a:pt x="33" y="232"/>
                  </a:moveTo>
                  <a:cubicBezTo>
                    <a:pt x="28" y="219"/>
                    <a:pt x="0" y="180"/>
                    <a:pt x="3" y="151"/>
                  </a:cubicBezTo>
                  <a:cubicBezTo>
                    <a:pt x="6" y="122"/>
                    <a:pt x="27" y="79"/>
                    <a:pt x="51" y="55"/>
                  </a:cubicBezTo>
                  <a:cubicBezTo>
                    <a:pt x="75" y="31"/>
                    <a:pt x="118" y="14"/>
                    <a:pt x="147" y="7"/>
                  </a:cubicBezTo>
                  <a:cubicBezTo>
                    <a:pt x="176" y="0"/>
                    <a:pt x="204" y="2"/>
                    <a:pt x="228" y="10"/>
                  </a:cubicBezTo>
                  <a:cubicBezTo>
                    <a:pt x="252" y="18"/>
                    <a:pt x="277" y="34"/>
                    <a:pt x="291" y="55"/>
                  </a:cubicBezTo>
                  <a:cubicBezTo>
                    <a:pt x="305" y="76"/>
                    <a:pt x="313" y="112"/>
                    <a:pt x="312" y="139"/>
                  </a:cubicBezTo>
                  <a:cubicBezTo>
                    <a:pt x="311" y="166"/>
                    <a:pt x="288" y="201"/>
                    <a:pt x="282" y="21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2930525" y="938213"/>
              <a:ext cx="422275" cy="320675"/>
            </a:xfrm>
            <a:custGeom>
              <a:avLst/>
              <a:gdLst>
                <a:gd name="T0" fmla="*/ 2147483647 w 266"/>
                <a:gd name="T1" fmla="*/ 2147483647 h 202"/>
                <a:gd name="T2" fmla="*/ 2147483647 w 266"/>
                <a:gd name="T3" fmla="*/ 2147483647 h 202"/>
                <a:gd name="T4" fmla="*/ 2147483647 w 266"/>
                <a:gd name="T5" fmla="*/ 2147483647 h 202"/>
                <a:gd name="T6" fmla="*/ 2147483647 w 266"/>
                <a:gd name="T7" fmla="*/ 2147483647 h 202"/>
                <a:gd name="T8" fmla="*/ 2147483647 w 266"/>
                <a:gd name="T9" fmla="*/ 2147483647 h 202"/>
                <a:gd name="T10" fmla="*/ 2147483647 w 266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202"/>
                <a:gd name="T20" fmla="*/ 266 w 266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202">
                  <a:moveTo>
                    <a:pt x="266" y="81"/>
                  </a:moveTo>
                  <a:cubicBezTo>
                    <a:pt x="259" y="90"/>
                    <a:pt x="247" y="118"/>
                    <a:pt x="224" y="138"/>
                  </a:cubicBezTo>
                  <a:cubicBezTo>
                    <a:pt x="201" y="158"/>
                    <a:pt x="162" y="200"/>
                    <a:pt x="128" y="201"/>
                  </a:cubicBezTo>
                  <a:cubicBezTo>
                    <a:pt x="94" y="202"/>
                    <a:pt x="34" y="175"/>
                    <a:pt x="17" y="147"/>
                  </a:cubicBezTo>
                  <a:cubicBezTo>
                    <a:pt x="0" y="119"/>
                    <a:pt x="8" y="57"/>
                    <a:pt x="26" y="33"/>
                  </a:cubicBezTo>
                  <a:cubicBezTo>
                    <a:pt x="44" y="9"/>
                    <a:pt x="107" y="7"/>
                    <a:pt x="12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832100" y="1152525"/>
              <a:ext cx="320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a</a:t>
              </a:r>
              <a:endParaRPr lang="el-GR" altLang="el-GR" sz="1200"/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5710238" y="1619250"/>
              <a:ext cx="385762" cy="360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200"/>
                <a:t>S</a:t>
              </a:r>
              <a:r>
                <a:rPr lang="en-US" altLang="el-GR" sz="800"/>
                <a:t>3</a:t>
              </a:r>
              <a:endParaRPr lang="el-GR" altLang="el-GR" sz="800"/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5638800" y="1524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5710238" y="695325"/>
              <a:ext cx="385762" cy="360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200"/>
                <a:t>S</a:t>
              </a:r>
              <a:r>
                <a:rPr lang="en-US" altLang="el-GR" sz="800"/>
                <a:t>2</a:t>
              </a:r>
              <a:endParaRPr lang="el-GR" altLang="el-GR" sz="800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562350" y="914400"/>
              <a:ext cx="2133600" cy="1588"/>
            </a:xfrm>
            <a:custGeom>
              <a:avLst/>
              <a:gdLst>
                <a:gd name="T0" fmla="*/ 0 w 1344"/>
                <a:gd name="T1" fmla="*/ 0 h 1"/>
                <a:gd name="T2" fmla="*/ 2147483647 w 1344"/>
                <a:gd name="T3" fmla="*/ 0 h 1"/>
                <a:gd name="T4" fmla="*/ 0 60000 65536"/>
                <a:gd name="T5" fmla="*/ 0 60000 65536"/>
                <a:gd name="T6" fmla="*/ 0 w 1344"/>
                <a:gd name="T7" fmla="*/ 0 h 1"/>
                <a:gd name="T8" fmla="*/ 1344 w 13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4" h="1">
                  <a:moveTo>
                    <a:pt x="0" y="0"/>
                  </a:moveTo>
                  <a:lnTo>
                    <a:pt x="134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505200" y="971550"/>
              <a:ext cx="2143125" cy="752475"/>
            </a:xfrm>
            <a:custGeom>
              <a:avLst/>
              <a:gdLst>
                <a:gd name="T0" fmla="*/ 2147483647 w 1350"/>
                <a:gd name="T1" fmla="*/ 2147483647 h 474"/>
                <a:gd name="T2" fmla="*/ 0 w 1350"/>
                <a:gd name="T3" fmla="*/ 0 h 474"/>
                <a:gd name="T4" fmla="*/ 0 60000 65536"/>
                <a:gd name="T5" fmla="*/ 0 60000 65536"/>
                <a:gd name="T6" fmla="*/ 0 w 1350"/>
                <a:gd name="T7" fmla="*/ 0 h 474"/>
                <a:gd name="T8" fmla="*/ 1350 w 1350"/>
                <a:gd name="T9" fmla="*/ 474 h 4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0" h="474">
                  <a:moveTo>
                    <a:pt x="1350" y="47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5915025" y="1066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3581400" y="1009650"/>
              <a:ext cx="2190750" cy="742950"/>
            </a:xfrm>
            <a:custGeom>
              <a:avLst/>
              <a:gdLst>
                <a:gd name="T0" fmla="*/ 2147483647 w 1380"/>
                <a:gd name="T1" fmla="*/ 0 h 468"/>
                <a:gd name="T2" fmla="*/ 0 w 1380"/>
                <a:gd name="T3" fmla="*/ 2147483647 h 468"/>
                <a:gd name="T4" fmla="*/ 0 60000 65536"/>
                <a:gd name="T5" fmla="*/ 0 60000 65536"/>
                <a:gd name="T6" fmla="*/ 0 w 1380"/>
                <a:gd name="T7" fmla="*/ 0 h 468"/>
                <a:gd name="T8" fmla="*/ 1380 w 1380"/>
                <a:gd name="T9" fmla="*/ 468 h 4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80" h="468">
                  <a:moveTo>
                    <a:pt x="1380" y="0"/>
                  </a:moveTo>
                  <a:lnTo>
                    <a:pt x="0" y="46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3562350" y="1828800"/>
              <a:ext cx="2076450" cy="1588"/>
            </a:xfrm>
            <a:custGeom>
              <a:avLst/>
              <a:gdLst>
                <a:gd name="T0" fmla="*/ 2147483647 w 1308"/>
                <a:gd name="T1" fmla="*/ 0 h 1"/>
                <a:gd name="T2" fmla="*/ 0 w 1308"/>
                <a:gd name="T3" fmla="*/ 0 h 1"/>
                <a:gd name="T4" fmla="*/ 0 60000 65536"/>
                <a:gd name="T5" fmla="*/ 0 60000 65536"/>
                <a:gd name="T6" fmla="*/ 0 w 1308"/>
                <a:gd name="T7" fmla="*/ 0 h 1"/>
                <a:gd name="T8" fmla="*/ 1308 w 130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08" h="1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4476750" y="658813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a</a:t>
              </a:r>
              <a:endParaRPr lang="el-GR" altLang="el-GR" sz="1200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5886450" y="1096963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b</a:t>
              </a:r>
              <a:endParaRPr lang="el-GR" altLang="el-GR" sz="1200"/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5076825" y="942975"/>
              <a:ext cx="5334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null</a:t>
              </a:r>
              <a:endParaRPr lang="el-GR" altLang="el-GR" sz="1200"/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5086350" y="1354138"/>
              <a:ext cx="5334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null</a:t>
              </a:r>
              <a:endParaRPr lang="el-GR" altLang="el-GR" sz="1200"/>
            </a:p>
          </p:txBody>
        </p:sp>
      </p:grpSp>
      <p:sp>
        <p:nvSpPr>
          <p:cNvPr id="22" name="Θέση περιεχομένου 21"/>
          <p:cNvSpPr>
            <a:spLocks noGrp="1"/>
          </p:cNvSpPr>
          <p:nvPr>
            <p:ph sz="half" idx="1"/>
          </p:nvPr>
        </p:nvSpPr>
        <p:spPr>
          <a:xfrm>
            <a:off x="457200" y="3579262"/>
            <a:ext cx="2618312" cy="29460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final(s3).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trans(s1, a, s1).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trans(s1, a, s2).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trans(s1, b, s1).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trans(s2, b, s3).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trans(s3, b, s4).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silent(s2, s4).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silent(s3, s1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23" name="Θέση περιεχομένου 22"/>
          <p:cNvSpPr>
            <a:spLocks noGrp="1"/>
          </p:cNvSpPr>
          <p:nvPr>
            <p:ph sz="half" idx="2"/>
          </p:nvPr>
        </p:nvSpPr>
        <p:spPr>
          <a:xfrm>
            <a:off x="4710456" y="3579262"/>
            <a:ext cx="3976344" cy="29460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accepts(State, [])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final(State).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accepts(State, [</a:t>
            </a:r>
            <a:r>
              <a:rPr lang="en-US" altLang="el-GR" dirty="0" err="1">
                <a:latin typeface="Courier New" panose="02070309020205020404" pitchFamily="49" charset="0"/>
              </a:rPr>
              <a:t>X|Rest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trans(State, X, State1),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accepts(State1, Rest).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accepts(State, List)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silent(State, State1),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accepts(State1, List).</a:t>
            </a:r>
            <a:r>
              <a:rPr lang="en-US" altLang="el-GR" sz="4000" dirty="0"/>
              <a:t> </a:t>
            </a:r>
            <a:endParaRPr lang="el-GR" altLang="el-GR" sz="4000" dirty="0"/>
          </a:p>
          <a:p>
            <a:pPr marL="0" indent="0">
              <a:buNone/>
            </a:pPr>
            <a:endParaRPr lang="el-GR" dirty="0"/>
          </a:p>
        </p:txBody>
      </p:sp>
      <p:cxnSp>
        <p:nvCxnSpPr>
          <p:cNvPr id="25" name="Ευθεία γραμμή σύνδεσης 24"/>
          <p:cNvCxnSpPr/>
          <p:nvPr/>
        </p:nvCxnSpPr>
        <p:spPr>
          <a:xfrm>
            <a:off x="3923928" y="3579262"/>
            <a:ext cx="0" cy="280206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Προσομοίωση  μη–ντετερμινιστικού αυτομάτου</a:t>
            </a:r>
            <a:r>
              <a:rPr lang="en-US" altLang="el-GR" dirty="0"/>
              <a:t> </a:t>
            </a:r>
            <a:r>
              <a:rPr lang="en-US" altLang="el-GR" dirty="0" smtClean="0"/>
              <a:t>(2/3)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accepts(s1, [a, a, a, b]).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accepts(S, [a, b]).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 = s1      -&gt; 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 = s3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smtClean="0">
                <a:latin typeface="Courier New" panose="02070309020205020404" pitchFamily="49" charset="0"/>
              </a:rPr>
              <a:t> yes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accepts(s1, [X1, X2, X3]).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X1 = a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X2 = a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X3 = b     -&gt; ;</a:t>
            </a: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.</a:t>
            </a:r>
            <a:endParaRPr lang="en-US" altLang="el-GR" dirty="0" smtClean="0">
              <a:latin typeface="Courier New" panose="02070309020205020404" pitchFamily="49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.</a:t>
            </a:r>
            <a:r>
              <a:rPr lang="en-US" altLang="el-GR" dirty="0" smtClean="0">
                <a:latin typeface="Courier New" panose="02070309020205020404" pitchFamily="49" charset="0"/>
              </a:rPr>
              <a:t>   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X1 </a:t>
            </a:r>
            <a:r>
              <a:rPr lang="en-US" altLang="el-GR" dirty="0">
                <a:latin typeface="Courier New" panose="02070309020205020404" pitchFamily="49" charset="0"/>
              </a:rPr>
              <a:t>= b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X2 = a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X3 = b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String = [_, _, _], accepts(s1, String).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String = [a, a, b]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String = [b, a, b]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4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Προσομοίωση  μη–ντετερμινιστικού αυτομάτου</a:t>
            </a:r>
            <a:r>
              <a:rPr lang="en-US" altLang="el-GR" dirty="0"/>
              <a:t> </a:t>
            </a:r>
            <a:r>
              <a:rPr lang="en-US" altLang="el-GR" dirty="0" smtClean="0"/>
              <a:t>(3/3)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Αν προστεθεί στο πρόγραμμα το:</a:t>
            </a:r>
            <a:endParaRPr lang="en-US" altLang="el-GR" sz="2800" dirty="0"/>
          </a:p>
          <a:p>
            <a:pPr marL="0" indent="0">
              <a:buNone/>
            </a:pPr>
            <a:r>
              <a:rPr lang="el-GR" altLang="el-GR" sz="2800" dirty="0">
                <a:latin typeface="Courier New" panose="02070309020205020404" pitchFamily="49" charset="0"/>
              </a:rPr>
              <a:t>           </a:t>
            </a:r>
            <a:r>
              <a:rPr lang="en-US" altLang="el-GR" sz="2800" dirty="0">
                <a:latin typeface="Courier New" panose="02070309020205020404" pitchFamily="49" charset="0"/>
              </a:rPr>
              <a:t>silent(s1, s3).</a:t>
            </a:r>
          </a:p>
          <a:p>
            <a:r>
              <a:rPr lang="el-GR" altLang="el-GR" sz="2800" dirty="0"/>
              <a:t>Ποια είναι η απάντηση του:</a:t>
            </a:r>
            <a:endParaRPr lang="en-US" altLang="el-GR" sz="2800" dirty="0"/>
          </a:p>
          <a:p>
            <a:pPr marL="0" indent="0">
              <a:buNone/>
            </a:pPr>
            <a:r>
              <a:rPr lang="el-GR" altLang="el-GR" sz="2800" dirty="0">
                <a:latin typeface="Courier New" panose="02070309020205020404" pitchFamily="49" charset="0"/>
              </a:rPr>
              <a:t>          </a:t>
            </a:r>
            <a:r>
              <a:rPr lang="en-US" altLang="el-GR" sz="2800" dirty="0">
                <a:latin typeface="Courier New" panose="02070309020205020404" pitchFamily="49" charset="0"/>
              </a:rPr>
              <a:t> </a:t>
            </a:r>
            <a:r>
              <a:rPr lang="el-GR" altLang="el-GR" sz="2800" dirty="0">
                <a:latin typeface="Courier New" panose="02070309020205020404" pitchFamily="49" charset="0"/>
              </a:rPr>
              <a:t>?</a:t>
            </a:r>
            <a:r>
              <a:rPr lang="en-US" altLang="el-GR" sz="2800" dirty="0">
                <a:latin typeface="Courier New" panose="02070309020205020404" pitchFamily="49" charset="0"/>
              </a:rPr>
              <a:t>- accepts(s1, [a</a:t>
            </a:r>
            <a:r>
              <a:rPr lang="en-US" altLang="el-GR" sz="2800" dirty="0" smtClean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endParaRPr lang="en-US" altLang="el-GR" sz="2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accepts(State, String, </a:t>
            </a:r>
            <a:r>
              <a:rPr lang="en-US" altLang="el-GR" sz="2800" dirty="0" err="1">
                <a:latin typeface="Courier New" panose="02070309020205020404" pitchFamily="49" charset="0"/>
              </a:rPr>
              <a:t>MaxMoves</a:t>
            </a:r>
            <a:r>
              <a:rPr lang="en-US" altLang="el-GR" sz="2800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</a:t>
            </a:r>
            <a:r>
              <a:rPr lang="en-US" altLang="el-GR" sz="2800" dirty="0" smtClean="0">
                <a:latin typeface="Courier New" panose="02070309020205020404" pitchFamily="49" charset="0"/>
              </a:rPr>
              <a:t>..................</a:t>
            </a:r>
            <a:endParaRPr lang="en-US" altLang="el-GR" sz="2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Προγραμματισμός </a:t>
            </a:r>
            <a:r>
              <a:rPr lang="el-GR" altLang="el-GR" dirty="0" smtClean="0"/>
              <a:t>ταξιδιού</a:t>
            </a:r>
            <a:r>
              <a:rPr lang="en-US" altLang="el-GR" dirty="0" smtClean="0"/>
              <a:t> (1/7)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:- op(200, </a:t>
            </a:r>
            <a:r>
              <a:rPr lang="en-US" altLang="el-GR" sz="1800" dirty="0" err="1">
                <a:latin typeface="Courier New" panose="02070309020205020404" pitchFamily="49" charset="0"/>
              </a:rPr>
              <a:t>xfx</a:t>
            </a:r>
            <a:r>
              <a:rPr lang="en-US" altLang="el-GR" sz="1800" dirty="0">
                <a:latin typeface="Courier New" panose="02070309020205020404" pitchFamily="49" charset="0"/>
              </a:rPr>
              <a:t>, :).</a:t>
            </a: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timetable(</a:t>
            </a:r>
            <a:r>
              <a:rPr lang="en-US" altLang="el-GR" sz="1800" dirty="0" err="1">
                <a:latin typeface="Courier New" panose="02070309020205020404" pitchFamily="49" charset="0"/>
              </a:rPr>
              <a:t>edinburgh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err="1">
                <a:latin typeface="Courier New" panose="02070309020205020404" pitchFamily="49" charset="0"/>
              </a:rPr>
              <a:t>london</a:t>
            </a:r>
            <a:r>
              <a:rPr lang="en-US" altLang="el-GR" sz="1800" dirty="0" smtClean="0">
                <a:latin typeface="Courier New" panose="02070309020205020404" pitchFamily="49" charset="0"/>
              </a:rPr>
              <a:t>, 	[9:40/10:50/ba4733/alldays,13:40/14:50/ba4773/</a:t>
            </a:r>
            <a:r>
              <a:rPr lang="en-US" altLang="el-GR" sz="1800" dirty="0" err="1" smtClean="0">
                <a:latin typeface="Courier New" panose="02070309020205020404" pitchFamily="49" charset="0"/>
              </a:rPr>
              <a:t>allday</a:t>
            </a:r>
            <a:r>
              <a:rPr lang="en-US" altLang="el-GR" sz="1800" dirty="0" smtClean="0">
                <a:latin typeface="Courier New" panose="02070309020205020404" pitchFamily="49" charset="0"/>
              </a:rPr>
              <a:t>	s,19:40/20:50/ba4833</a:t>
            </a:r>
            <a:r>
              <a:rPr lang="en-US" altLang="el-GR" sz="1800" dirty="0">
                <a:latin typeface="Courier New" panose="02070309020205020404" pitchFamily="49" charset="0"/>
              </a:rPr>
              <a:t>/[</a:t>
            </a:r>
            <a:r>
              <a:rPr lang="en-US" altLang="el-GR" sz="1800" dirty="0" err="1">
                <a:latin typeface="Courier New" panose="02070309020205020404" pitchFamily="49" charset="0"/>
              </a:rPr>
              <a:t>mo,tu,we,th,fr,su</a:t>
            </a:r>
            <a:r>
              <a:rPr lang="en-US" altLang="el-GR" sz="1800" dirty="0">
                <a:latin typeface="Courier New" panose="02070309020205020404" pitchFamily="49" charset="0"/>
              </a:rPr>
              <a:t>]]).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timetable(</a:t>
            </a:r>
            <a:r>
              <a:rPr lang="en-US" altLang="el-GR" sz="1800" dirty="0" err="1">
                <a:latin typeface="Courier New" panose="02070309020205020404" pitchFamily="49" charset="0"/>
              </a:rPr>
              <a:t>london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err="1">
                <a:latin typeface="Courier New" panose="02070309020205020404" pitchFamily="49" charset="0"/>
              </a:rPr>
              <a:t>edinburgh</a:t>
            </a:r>
            <a:r>
              <a:rPr lang="en-US" altLang="el-GR" sz="1800" dirty="0" smtClean="0">
                <a:latin typeface="Courier New" panose="02070309020205020404" pitchFamily="49" charset="0"/>
              </a:rPr>
              <a:t>,[</a:t>
            </a:r>
            <a:r>
              <a:rPr lang="en-US" altLang="el-GR" sz="1800" dirty="0">
                <a:latin typeface="Courier New" panose="02070309020205020404" pitchFamily="49" charset="0"/>
              </a:rPr>
              <a:t>9:40/10:50/ba4732/</a:t>
            </a:r>
            <a:r>
              <a:rPr lang="en-US" altLang="el-GR" sz="1800" dirty="0" err="1">
                <a:latin typeface="Courier New" panose="02070309020205020404" pitchFamily="49" charset="0"/>
              </a:rPr>
              <a:t>alldays</a:t>
            </a:r>
            <a:r>
              <a:rPr lang="en-US" altLang="el-GR" sz="1800" dirty="0" smtClean="0">
                <a:latin typeface="Courier New" panose="02070309020205020404" pitchFamily="49" charset="0"/>
              </a:rPr>
              <a:t>, 	11:40/12:50/ba4752/alldays,18:40/19:50/ba4822</a:t>
            </a:r>
            <a:r>
              <a:rPr lang="en-US" altLang="el-GR" sz="1800" dirty="0">
                <a:latin typeface="Courier New" panose="02070309020205020404" pitchFamily="49" charset="0"/>
              </a:rPr>
              <a:t>/[</a:t>
            </a:r>
            <a:r>
              <a:rPr lang="en-US" altLang="el-GR" sz="1800" dirty="0" err="1" smtClean="0">
                <a:latin typeface="Courier New" panose="02070309020205020404" pitchFamily="49" charset="0"/>
              </a:rPr>
              <a:t>mo,tu</a:t>
            </a:r>
            <a:r>
              <a:rPr lang="en-US" altLang="el-GR" sz="1800" dirty="0" smtClean="0">
                <a:latin typeface="Courier New" panose="02070309020205020404" pitchFamily="49" charset="0"/>
              </a:rPr>
              <a:t>	,</a:t>
            </a:r>
            <a:r>
              <a:rPr lang="en-US" altLang="el-GR" sz="1800" dirty="0" err="1">
                <a:latin typeface="Courier New" panose="02070309020205020404" pitchFamily="49" charset="0"/>
              </a:rPr>
              <a:t>we,th,fr</a:t>
            </a:r>
            <a:r>
              <a:rPr lang="en-US" altLang="el-GR" sz="1800" dirty="0" smtClean="0">
                <a:latin typeface="Courier New" panose="02070309020205020404" pitchFamily="49" charset="0"/>
              </a:rPr>
              <a:t>]]).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timetable(</a:t>
            </a:r>
            <a:r>
              <a:rPr lang="en-US" altLang="el-GR" sz="1800" dirty="0" err="1">
                <a:latin typeface="Courier New" panose="02070309020205020404" pitchFamily="49" charset="0"/>
              </a:rPr>
              <a:t>london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err="1">
                <a:latin typeface="Courier New" panose="02070309020205020404" pitchFamily="49" charset="0"/>
              </a:rPr>
              <a:t>ljubljana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	[</a:t>
            </a:r>
            <a:r>
              <a:rPr lang="en-US" altLang="el-GR" sz="1800" dirty="0">
                <a:latin typeface="Courier New" panose="02070309020205020404" pitchFamily="49" charset="0"/>
              </a:rPr>
              <a:t>13:20/16:20/yu201/[</a:t>
            </a:r>
            <a:r>
              <a:rPr lang="en-US" altLang="el-GR" sz="1800" dirty="0" err="1">
                <a:latin typeface="Courier New" panose="02070309020205020404" pitchFamily="49" charset="0"/>
              </a:rPr>
              <a:t>fr</a:t>
            </a:r>
            <a:r>
              <a:rPr lang="en-US" altLang="el-GR" sz="1800" dirty="0" smtClean="0">
                <a:latin typeface="Courier New" panose="02070309020205020404" pitchFamily="49" charset="0"/>
              </a:rPr>
              <a:t>],13:20/16:20/yu213</a:t>
            </a:r>
            <a:r>
              <a:rPr lang="en-US" altLang="el-GR" sz="1800" dirty="0">
                <a:latin typeface="Courier New" panose="02070309020205020404" pitchFamily="49" charset="0"/>
              </a:rPr>
              <a:t>/[</a:t>
            </a:r>
            <a:r>
              <a:rPr lang="en-US" altLang="el-GR" sz="1800" dirty="0" err="1">
                <a:latin typeface="Courier New" panose="02070309020205020404" pitchFamily="49" charset="0"/>
              </a:rPr>
              <a:t>su</a:t>
            </a:r>
            <a:r>
              <a:rPr lang="en-US" altLang="el-GR" sz="1800" dirty="0">
                <a:latin typeface="Courier New" panose="02070309020205020404" pitchFamily="49" charset="0"/>
              </a:rPr>
              <a:t>]]).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timetable(</a:t>
            </a:r>
            <a:r>
              <a:rPr lang="en-US" altLang="el-GR" sz="1800" dirty="0" err="1">
                <a:latin typeface="Courier New" panose="02070309020205020404" pitchFamily="49" charset="0"/>
              </a:rPr>
              <a:t>london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err="1">
                <a:latin typeface="Courier New" panose="02070309020205020404" pitchFamily="49" charset="0"/>
              </a:rPr>
              <a:t>zurich</a:t>
            </a:r>
            <a:r>
              <a:rPr lang="en-US" altLang="el-GR" sz="1800" dirty="0" smtClean="0">
                <a:latin typeface="Courier New" panose="02070309020205020404" pitchFamily="49" charset="0"/>
              </a:rPr>
              <a:t>,[9:10/11:45/ba614/</a:t>
            </a:r>
            <a:r>
              <a:rPr lang="en-US" altLang="el-GR" sz="1800" dirty="0" err="1" smtClean="0">
                <a:latin typeface="Courier New" panose="02070309020205020404" pitchFamily="49" charset="0"/>
              </a:rPr>
              <a:t>alldays</a:t>
            </a:r>
            <a:r>
              <a:rPr lang="en-US" altLang="el-GR" sz="1800" dirty="0" smtClean="0">
                <a:latin typeface="Courier New" panose="02070309020205020404" pitchFamily="49" charset="0"/>
              </a:rPr>
              <a:t>, 	14:45/17:20/sr805/</a:t>
            </a:r>
            <a:r>
              <a:rPr lang="en-US" altLang="el-GR" sz="1800" dirty="0" err="1" smtClean="0">
                <a:latin typeface="Courier New" panose="02070309020205020404" pitchFamily="49" charset="0"/>
              </a:rPr>
              <a:t>alldays</a:t>
            </a:r>
            <a:r>
              <a:rPr lang="en-US" altLang="el-GR" sz="1800" dirty="0" smtClean="0">
                <a:latin typeface="Courier New" panose="02070309020205020404" pitchFamily="49" charset="0"/>
              </a:rPr>
              <a:t>]).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629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Προγραμματισμός </a:t>
            </a:r>
            <a:r>
              <a:rPr lang="el-GR" altLang="el-GR" dirty="0" smtClean="0"/>
              <a:t>ταξιδιού</a:t>
            </a:r>
            <a:r>
              <a:rPr lang="en-US" altLang="el-GR" dirty="0" smtClean="0"/>
              <a:t> (2/7)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</a:rPr>
              <a:t>timetable(</a:t>
            </a:r>
            <a:r>
              <a:rPr lang="en-US" altLang="el-GR" sz="1900" dirty="0" err="1">
                <a:latin typeface="Courier New" panose="02070309020205020404" pitchFamily="49" charset="0"/>
              </a:rPr>
              <a:t>london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err="1">
                <a:latin typeface="Courier New" panose="02070309020205020404" pitchFamily="49" charset="0"/>
              </a:rPr>
              <a:t>milan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smtClean="0">
                <a:latin typeface="Courier New" panose="02070309020205020404" pitchFamily="49" charset="0"/>
              </a:rPr>
              <a:t>	[8:30/11:20/ba510/alldays,11:00/13:50/az45	9/</a:t>
            </a:r>
            <a:r>
              <a:rPr lang="en-US" altLang="el-GR" sz="1900" dirty="0" err="1" smtClean="0">
                <a:latin typeface="Courier New" panose="02070309020205020404" pitchFamily="49" charset="0"/>
              </a:rPr>
              <a:t>alldays</a:t>
            </a:r>
            <a:r>
              <a:rPr lang="en-US" altLang="el-GR" sz="1900" dirty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</a:rPr>
              <a:t>timetable(</a:t>
            </a:r>
            <a:r>
              <a:rPr lang="en-US" altLang="el-GR" sz="1900" dirty="0" err="1">
                <a:latin typeface="Courier New" panose="02070309020205020404" pitchFamily="49" charset="0"/>
              </a:rPr>
              <a:t>ljubljana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err="1">
                <a:latin typeface="Courier New" panose="02070309020205020404" pitchFamily="49" charset="0"/>
              </a:rPr>
              <a:t>zurich</a:t>
            </a:r>
            <a:r>
              <a:rPr lang="en-US" altLang="el-GR" sz="1900" dirty="0" smtClean="0">
                <a:latin typeface="Courier New" panose="02070309020205020404" pitchFamily="49" charset="0"/>
              </a:rPr>
              <a:t>, 	[</a:t>
            </a:r>
            <a:r>
              <a:rPr lang="en-US" altLang="el-GR" sz="1900" dirty="0">
                <a:latin typeface="Courier New" panose="02070309020205020404" pitchFamily="49" charset="0"/>
              </a:rPr>
              <a:t>11:30/12:40/yu322/[</a:t>
            </a:r>
            <a:r>
              <a:rPr lang="en-US" altLang="el-GR" sz="1900" dirty="0" err="1">
                <a:latin typeface="Courier New" panose="02070309020205020404" pitchFamily="49" charset="0"/>
              </a:rPr>
              <a:t>tu,th</a:t>
            </a:r>
            <a:r>
              <a:rPr lang="en-US" altLang="el-GR" sz="1900" dirty="0">
                <a:latin typeface="Courier New" panose="02070309020205020404" pitchFamily="49" charset="0"/>
              </a:rPr>
              <a:t>]]). 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</a:rPr>
              <a:t>timetable(</a:t>
            </a:r>
            <a:r>
              <a:rPr lang="en-US" altLang="el-GR" sz="1900" dirty="0" err="1">
                <a:latin typeface="Courier New" panose="02070309020205020404" pitchFamily="49" charset="0"/>
              </a:rPr>
              <a:t>ljubljana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err="1">
                <a:latin typeface="Courier New" panose="02070309020205020404" pitchFamily="49" charset="0"/>
              </a:rPr>
              <a:t>london</a:t>
            </a:r>
            <a:r>
              <a:rPr lang="en-US" altLang="el-GR" sz="1900" dirty="0" smtClean="0">
                <a:latin typeface="Courier New" panose="02070309020205020404" pitchFamily="49" charset="0"/>
              </a:rPr>
              <a:t>, 	[</a:t>
            </a:r>
            <a:r>
              <a:rPr lang="en-US" altLang="el-GR" sz="1900" dirty="0">
                <a:latin typeface="Courier New" panose="02070309020205020404" pitchFamily="49" charset="0"/>
              </a:rPr>
              <a:t>11:10/12:20/yu200/[</a:t>
            </a:r>
            <a:r>
              <a:rPr lang="en-US" altLang="el-GR" sz="1900" dirty="0" err="1">
                <a:latin typeface="Courier New" panose="02070309020205020404" pitchFamily="49" charset="0"/>
              </a:rPr>
              <a:t>fr</a:t>
            </a:r>
            <a:r>
              <a:rPr lang="en-US" altLang="el-GR" sz="1900" dirty="0" smtClean="0">
                <a:latin typeface="Courier New" panose="02070309020205020404" pitchFamily="49" charset="0"/>
              </a:rPr>
              <a:t>], 	11:25/12:20/yu212</a:t>
            </a:r>
            <a:r>
              <a:rPr lang="en-US" altLang="el-GR" sz="1900" dirty="0">
                <a:latin typeface="Courier New" panose="02070309020205020404" pitchFamily="49" charset="0"/>
              </a:rPr>
              <a:t>/[</a:t>
            </a:r>
            <a:r>
              <a:rPr lang="en-US" altLang="el-GR" sz="1900" dirty="0" err="1">
                <a:latin typeface="Courier New" panose="02070309020205020404" pitchFamily="49" charset="0"/>
              </a:rPr>
              <a:t>su</a:t>
            </a:r>
            <a:r>
              <a:rPr lang="en-US" altLang="el-GR" sz="1900" dirty="0">
                <a:latin typeface="Courier New" panose="02070309020205020404" pitchFamily="49" charset="0"/>
              </a:rPr>
              <a:t>]]).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</a:rPr>
              <a:t>timetable(</a:t>
            </a:r>
            <a:r>
              <a:rPr lang="en-US" altLang="el-GR" sz="1900" dirty="0" err="1">
                <a:latin typeface="Courier New" panose="02070309020205020404" pitchFamily="49" charset="0"/>
              </a:rPr>
              <a:t>milan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err="1">
                <a:latin typeface="Courier New" panose="02070309020205020404" pitchFamily="49" charset="0"/>
              </a:rPr>
              <a:t>london</a:t>
            </a:r>
            <a:r>
              <a:rPr lang="en-US" altLang="el-GR" sz="1900" dirty="0" smtClean="0">
                <a:latin typeface="Courier New" panose="02070309020205020404" pitchFamily="49" charset="0"/>
              </a:rPr>
              <a:t>, 	[</a:t>
            </a:r>
            <a:r>
              <a:rPr lang="en-US" altLang="el-GR" sz="1900" dirty="0">
                <a:latin typeface="Courier New" panose="02070309020205020404" pitchFamily="49" charset="0"/>
              </a:rPr>
              <a:t>9:10/10:00/az458/</a:t>
            </a:r>
            <a:r>
              <a:rPr lang="en-US" altLang="el-GR" sz="1900" dirty="0" err="1">
                <a:latin typeface="Courier New" panose="02070309020205020404" pitchFamily="49" charset="0"/>
              </a:rPr>
              <a:t>alldays</a:t>
            </a:r>
            <a:r>
              <a:rPr lang="en-US" altLang="el-GR" sz="1900" dirty="0" smtClean="0">
                <a:latin typeface="Courier New" panose="02070309020205020404" pitchFamily="49" charset="0"/>
              </a:rPr>
              <a:t>, 	12:20/13:10/ba511/</a:t>
            </a:r>
            <a:r>
              <a:rPr lang="en-US" altLang="el-GR" sz="1900" dirty="0" err="1" smtClean="0">
                <a:latin typeface="Courier New" panose="02070309020205020404" pitchFamily="49" charset="0"/>
              </a:rPr>
              <a:t>alldays</a:t>
            </a:r>
            <a:r>
              <a:rPr lang="en-US" altLang="el-GR" sz="1900" dirty="0" smtClean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</a:rPr>
              <a:t>timetable(</a:t>
            </a:r>
            <a:r>
              <a:rPr lang="en-US" altLang="el-GR" sz="1900" dirty="0" err="1">
                <a:latin typeface="Courier New" panose="02070309020205020404" pitchFamily="49" charset="0"/>
              </a:rPr>
              <a:t>milan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err="1">
                <a:latin typeface="Courier New" panose="02070309020205020404" pitchFamily="49" charset="0"/>
              </a:rPr>
              <a:t>zurich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smtClean="0">
                <a:latin typeface="Courier New" panose="02070309020205020404" pitchFamily="49" charset="0"/>
              </a:rPr>
              <a:t>	[</a:t>
            </a:r>
            <a:r>
              <a:rPr lang="en-US" altLang="el-GR" sz="1900" dirty="0">
                <a:latin typeface="Courier New" panose="02070309020205020404" pitchFamily="49" charset="0"/>
              </a:rPr>
              <a:t>9:25/10:15/sr621/</a:t>
            </a:r>
            <a:r>
              <a:rPr lang="en-US" altLang="el-GR" sz="1900" dirty="0" err="1">
                <a:latin typeface="Courier New" panose="02070309020205020404" pitchFamily="49" charset="0"/>
              </a:rPr>
              <a:t>alldays</a:t>
            </a:r>
            <a:r>
              <a:rPr lang="en-US" altLang="el-GR" sz="1900" dirty="0" smtClean="0">
                <a:latin typeface="Courier New" panose="02070309020205020404" pitchFamily="49" charset="0"/>
              </a:rPr>
              <a:t>, 	12:45/13:35/sr623/</a:t>
            </a:r>
            <a:r>
              <a:rPr lang="en-US" altLang="el-GR" sz="1900" dirty="0" err="1" smtClean="0">
                <a:latin typeface="Courier New" panose="02070309020205020404" pitchFamily="49" charset="0"/>
              </a:rPr>
              <a:t>alldays</a:t>
            </a:r>
            <a:r>
              <a:rPr lang="en-US" altLang="el-GR" sz="1900" dirty="0" smtClean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</a:rPr>
              <a:t>timetable(</a:t>
            </a:r>
            <a:r>
              <a:rPr lang="en-US" altLang="el-GR" sz="1900" dirty="0" err="1">
                <a:latin typeface="Courier New" panose="02070309020205020404" pitchFamily="49" charset="0"/>
              </a:rPr>
              <a:t>zurich</a:t>
            </a:r>
            <a:r>
              <a:rPr lang="en-US" altLang="el-GR" sz="1900" dirty="0">
                <a:latin typeface="Courier New" panose="02070309020205020404" pitchFamily="49" charset="0"/>
              </a:rPr>
              <a:t>, </a:t>
            </a:r>
            <a:r>
              <a:rPr lang="en-US" altLang="el-GR" sz="1900" dirty="0" err="1">
                <a:latin typeface="Courier New" panose="02070309020205020404" pitchFamily="49" charset="0"/>
              </a:rPr>
              <a:t>ljubljana</a:t>
            </a:r>
            <a:r>
              <a:rPr lang="en-US" altLang="el-GR" sz="1900" dirty="0" smtClean="0">
                <a:latin typeface="Courier New" panose="02070309020205020404" pitchFamily="49" charset="0"/>
              </a:rPr>
              <a:t>, 	[</a:t>
            </a:r>
            <a:r>
              <a:rPr lang="en-US" altLang="el-GR" sz="1900" dirty="0">
                <a:latin typeface="Courier New" panose="02070309020205020404" pitchFamily="49" charset="0"/>
              </a:rPr>
              <a:t>13:30/14:40/yu323/[</a:t>
            </a:r>
            <a:r>
              <a:rPr lang="en-US" altLang="el-GR" sz="1900" dirty="0" err="1">
                <a:latin typeface="Courier New" panose="02070309020205020404" pitchFamily="49" charset="0"/>
              </a:rPr>
              <a:t>tu,th</a:t>
            </a:r>
            <a:r>
              <a:rPr lang="en-US" altLang="el-GR" sz="1900" dirty="0">
                <a:latin typeface="Courier New" panose="02070309020205020404" pitchFamily="49" charset="0"/>
              </a:rPr>
              <a:t>]]). </a:t>
            </a:r>
          </a:p>
        </p:txBody>
      </p:sp>
    </p:spTree>
    <p:extLst>
      <p:ext uri="{BB962C8B-B14F-4D97-AF65-F5344CB8AC3E}">
        <p14:creationId xmlns:p14="http://schemas.microsoft.com/office/powerpoint/2010/main" val="42685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Προγραμματισμός ταξιδιού</a:t>
            </a:r>
            <a:r>
              <a:rPr lang="en-US" altLang="el-GR" dirty="0"/>
              <a:t> </a:t>
            </a:r>
            <a:r>
              <a:rPr lang="en-US" altLang="el-GR" dirty="0" smtClean="0"/>
              <a:t>(3/7)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timetable(</a:t>
            </a:r>
            <a:r>
              <a:rPr lang="en-US" altLang="el-GR" sz="2000" dirty="0" err="1">
                <a:latin typeface="Courier New" panose="02070309020205020404" pitchFamily="49" charset="0"/>
              </a:rPr>
              <a:t>zurich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london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	[</a:t>
            </a:r>
            <a:r>
              <a:rPr lang="en-US" altLang="el-GR" sz="2000" dirty="0">
                <a:latin typeface="Courier New" panose="02070309020205020404" pitchFamily="49" charset="0"/>
              </a:rPr>
              <a:t>9:00/9:40/ba613/[</a:t>
            </a:r>
            <a:r>
              <a:rPr lang="en-US" altLang="el-GR" sz="2000" dirty="0" err="1">
                <a:latin typeface="Courier New" panose="02070309020205020404" pitchFamily="49" charset="0"/>
              </a:rPr>
              <a:t>mo,tu,we,th,fr,sa</a:t>
            </a:r>
            <a:r>
              <a:rPr lang="en-US" altLang="el-GR" sz="2000" dirty="0" smtClean="0">
                <a:latin typeface="Courier New" panose="02070309020205020404" pitchFamily="49" charset="0"/>
              </a:rPr>
              <a:t>], 	16:10/16:55/sr806</a:t>
            </a:r>
            <a:r>
              <a:rPr lang="en-US" altLang="el-GR" sz="2000" dirty="0">
                <a:latin typeface="Courier New" panose="02070309020205020404" pitchFamily="49" charset="0"/>
              </a:rPr>
              <a:t>/[</a:t>
            </a:r>
            <a:r>
              <a:rPr lang="en-US" altLang="el-GR" sz="2000" dirty="0" err="1">
                <a:latin typeface="Courier New" panose="02070309020205020404" pitchFamily="49" charset="0"/>
              </a:rPr>
              <a:t>mo,tu,we,th,fr,su</a:t>
            </a:r>
            <a:r>
              <a:rPr lang="en-US" altLang="el-GR" sz="2000" dirty="0">
                <a:latin typeface="Courier New" panose="02070309020205020404" pitchFamily="49" charset="0"/>
              </a:rPr>
              <a:t>]]).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timetable(</a:t>
            </a:r>
            <a:r>
              <a:rPr lang="en-US" altLang="el-GR" sz="2000" dirty="0" err="1">
                <a:latin typeface="Courier New" panose="02070309020205020404" pitchFamily="49" charset="0"/>
              </a:rPr>
              <a:t>zurich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milan</a:t>
            </a:r>
            <a:r>
              <a:rPr lang="en-US" altLang="el-GR" sz="2000" dirty="0" smtClean="0">
                <a:latin typeface="Courier New" panose="02070309020205020404" pitchFamily="49" charset="0"/>
              </a:rPr>
              <a:t>,[</a:t>
            </a:r>
            <a:r>
              <a:rPr lang="en-US" altLang="el-GR" sz="2000" dirty="0">
                <a:latin typeface="Courier New" panose="02070309020205020404" pitchFamily="49" charset="0"/>
              </a:rPr>
              <a:t>7:55/8:45/sr620/</a:t>
            </a:r>
            <a:r>
              <a:rPr lang="en-US" altLang="el-GR" sz="2000" dirty="0" err="1">
                <a:latin typeface="Courier New" panose="02070309020205020404" pitchFamily="49" charset="0"/>
              </a:rPr>
              <a:t>alldays</a:t>
            </a:r>
            <a:r>
              <a:rPr lang="en-US" altLang="el-GR" sz="2000" dirty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route(P1, P2, Day, [P1:P2–</a:t>
            </a:r>
            <a:r>
              <a:rPr lang="en-US" altLang="el-GR" sz="2000" dirty="0" err="1">
                <a:latin typeface="Courier New" panose="02070309020205020404" pitchFamily="49" charset="0"/>
              </a:rPr>
              <a:t>Fnum</a:t>
            </a:r>
            <a:r>
              <a:rPr lang="en-US" altLang="el-GR" sz="2000" dirty="0">
                <a:latin typeface="Courier New" panose="02070309020205020404" pitchFamily="49" charset="0"/>
              </a:rPr>
              <a:t>–</a:t>
            </a:r>
            <a:r>
              <a:rPr lang="en-US" altLang="el-GR" sz="2000" dirty="0" err="1">
                <a:latin typeface="Courier New" panose="02070309020205020404" pitchFamily="49" charset="0"/>
              </a:rPr>
              <a:t>Deptime</a:t>
            </a:r>
            <a:r>
              <a:rPr lang="en-US" altLang="el-GR" sz="2000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flight(P1, P2, Day, </a:t>
            </a:r>
            <a:r>
              <a:rPr lang="en-US" altLang="el-GR" sz="2000" dirty="0" err="1">
                <a:latin typeface="Courier New" panose="02070309020205020404" pitchFamily="49" charset="0"/>
              </a:rPr>
              <a:t>Fnum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Deptime</a:t>
            </a:r>
            <a:r>
              <a:rPr lang="en-US" altLang="el-GR" sz="2000" dirty="0">
                <a:latin typeface="Courier New" panose="02070309020205020404" pitchFamily="49" charset="0"/>
              </a:rPr>
              <a:t>, _).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route(P1, P2, Day, [P1:P3–Fnum1–Dep1|Route])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route(P3, P2, Day, Route),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flight(P1, P3, Day, Fnum1, Dep1, Arr1),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deptime</a:t>
            </a:r>
            <a:r>
              <a:rPr lang="en-US" altLang="el-GR" sz="2000" dirty="0">
                <a:latin typeface="Courier New" panose="02070309020205020404" pitchFamily="49" charset="0"/>
              </a:rPr>
              <a:t>(Route, Dep2),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transfer(Arr1, Dep2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Προγραμματισμός ταξιδιού</a:t>
            </a:r>
            <a:r>
              <a:rPr lang="en-US" altLang="el-GR" dirty="0"/>
              <a:t> </a:t>
            </a:r>
            <a:r>
              <a:rPr lang="en-US" altLang="el-GR" dirty="0" smtClean="0"/>
              <a:t>(4/7)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flight(Place1, Place2, Day, </a:t>
            </a:r>
            <a:r>
              <a:rPr lang="en-US" altLang="el-GR" dirty="0" err="1">
                <a:latin typeface="Courier New" panose="02070309020205020404" pitchFamily="49" charset="0"/>
              </a:rPr>
              <a:t>Fnum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Deptime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Arrtime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timetable(Place1, Place2, </a:t>
            </a:r>
            <a:r>
              <a:rPr lang="en-US" altLang="el-GR" dirty="0" err="1">
                <a:latin typeface="Courier New" panose="02070309020205020404" pitchFamily="49" charset="0"/>
              </a:rPr>
              <a:t>Flightlist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</a:t>
            </a:r>
            <a:r>
              <a:rPr lang="en-US" altLang="el-GR" dirty="0" err="1">
                <a:latin typeface="Courier New" panose="02070309020205020404" pitchFamily="49" charset="0"/>
              </a:rPr>
              <a:t>Deptime</a:t>
            </a:r>
            <a:r>
              <a:rPr lang="en-US" altLang="el-GR" dirty="0">
                <a:latin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</a:rPr>
              <a:t>Arrtime</a:t>
            </a:r>
            <a:r>
              <a:rPr lang="en-US" altLang="el-GR" dirty="0">
                <a:latin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</a:rPr>
              <a:t>Fnum</a:t>
            </a:r>
            <a:r>
              <a:rPr lang="en-US" altLang="el-GR" dirty="0">
                <a:latin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</a:rPr>
              <a:t>Daylist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Flightlist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flyday</a:t>
            </a:r>
            <a:r>
              <a:rPr lang="en-US" altLang="el-GR" dirty="0">
                <a:latin typeface="Courier New" panose="02070309020205020404" pitchFamily="49" charset="0"/>
              </a:rPr>
              <a:t>(Day, </a:t>
            </a:r>
            <a:r>
              <a:rPr lang="en-US" altLang="el-GR" dirty="0" err="1">
                <a:latin typeface="Courier New" panose="02070309020205020404" pitchFamily="49" charset="0"/>
              </a:rPr>
              <a:t>Daylist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flyday</a:t>
            </a:r>
            <a:r>
              <a:rPr lang="en-US" altLang="el-GR" dirty="0">
                <a:latin typeface="Courier New" panose="02070309020205020404" pitchFamily="49" charset="0"/>
              </a:rPr>
              <a:t>(Day, </a:t>
            </a:r>
            <a:r>
              <a:rPr lang="en-US" altLang="el-GR" dirty="0" err="1">
                <a:latin typeface="Courier New" panose="02070309020205020404" pitchFamily="49" charset="0"/>
              </a:rPr>
              <a:t>Daylist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member(Day, </a:t>
            </a:r>
            <a:r>
              <a:rPr lang="en-US" altLang="el-GR" dirty="0" err="1">
                <a:latin typeface="Courier New" panose="02070309020205020404" pitchFamily="49" charset="0"/>
              </a:rPr>
              <a:t>Daylist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flyday</a:t>
            </a:r>
            <a:r>
              <a:rPr lang="en-US" altLang="el-GR" dirty="0">
                <a:latin typeface="Courier New" panose="02070309020205020404" pitchFamily="49" charset="0"/>
              </a:rPr>
              <a:t>(Day, </a:t>
            </a:r>
            <a:r>
              <a:rPr lang="en-US" altLang="el-GR" dirty="0" err="1">
                <a:latin typeface="Courier New" panose="02070309020205020404" pitchFamily="49" charset="0"/>
              </a:rPr>
              <a:t>alldays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member(Day, [</a:t>
            </a:r>
            <a:r>
              <a:rPr lang="en-US" altLang="el-GR" dirty="0" err="1">
                <a:latin typeface="Courier New" panose="02070309020205020404" pitchFamily="49" charset="0"/>
              </a:rPr>
              <a:t>mo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tu</a:t>
            </a:r>
            <a:r>
              <a:rPr lang="en-US" altLang="el-GR" dirty="0">
                <a:latin typeface="Courier New" panose="02070309020205020404" pitchFamily="49" charset="0"/>
              </a:rPr>
              <a:t>, we, </a:t>
            </a:r>
            <a:r>
              <a:rPr lang="en-US" altLang="el-GR" dirty="0" err="1">
                <a:latin typeface="Courier New" panose="02070309020205020404" pitchFamily="49" charset="0"/>
              </a:rPr>
              <a:t>th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fr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sa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su</a:t>
            </a:r>
            <a:r>
              <a:rPr lang="en-US" altLang="el-GR" dirty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 smtClean="0">
                <a:latin typeface="Courier New" panose="02070309020205020404" pitchFamily="49" charset="0"/>
              </a:rPr>
              <a:t>deptime</a:t>
            </a:r>
            <a:r>
              <a:rPr lang="en-US" altLang="el-GR" dirty="0">
                <a:latin typeface="Courier New" panose="02070309020205020404" pitchFamily="49" charset="0"/>
              </a:rPr>
              <a:t>([P1:P2–</a:t>
            </a:r>
            <a:r>
              <a:rPr lang="en-US" altLang="el-GR" dirty="0" err="1">
                <a:latin typeface="Courier New" panose="02070309020205020404" pitchFamily="49" charset="0"/>
              </a:rPr>
              <a:t>Fnum</a:t>
            </a:r>
            <a:r>
              <a:rPr lang="en-US" altLang="el-GR" dirty="0">
                <a:latin typeface="Courier New" panose="02070309020205020404" pitchFamily="49" charset="0"/>
              </a:rPr>
              <a:t>–</a:t>
            </a:r>
            <a:r>
              <a:rPr lang="en-US" altLang="el-GR" dirty="0" err="1">
                <a:latin typeface="Courier New" panose="02070309020205020404" pitchFamily="49" charset="0"/>
              </a:rPr>
              <a:t>Dep</a:t>
            </a:r>
            <a:r>
              <a:rPr lang="en-US" altLang="el-GR" dirty="0">
                <a:latin typeface="Courier New" panose="02070309020205020404" pitchFamily="49" charset="0"/>
              </a:rPr>
              <a:t>|_], </a:t>
            </a:r>
            <a:r>
              <a:rPr lang="en-US" altLang="el-GR" dirty="0" err="1">
                <a:latin typeface="Courier New" panose="02070309020205020404" pitchFamily="49" charset="0"/>
              </a:rPr>
              <a:t>Dep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Προγραμματισμός ταξιδιού</a:t>
            </a:r>
            <a:r>
              <a:rPr lang="en-US" altLang="el-GR" dirty="0"/>
              <a:t> </a:t>
            </a:r>
            <a:r>
              <a:rPr lang="en-US" altLang="el-GR" dirty="0" smtClean="0"/>
              <a:t>(5/7)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flight(</a:t>
            </a:r>
            <a:r>
              <a:rPr lang="en-US" altLang="el-GR" sz="2000" dirty="0" err="1">
                <a:latin typeface="Courier New" panose="02070309020205020404" pitchFamily="49" charset="0"/>
              </a:rPr>
              <a:t>london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ljubljana</a:t>
            </a:r>
            <a:r>
              <a:rPr lang="en-US" altLang="el-GR" sz="2000" dirty="0">
                <a:latin typeface="Courier New" panose="02070309020205020404" pitchFamily="49" charset="0"/>
              </a:rPr>
              <a:t>, Day, _, _, _).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Day = </a:t>
            </a:r>
            <a:r>
              <a:rPr lang="en-US" altLang="el-GR" sz="2000" dirty="0" err="1">
                <a:latin typeface="Courier New" panose="02070309020205020404" pitchFamily="49" charset="0"/>
              </a:rPr>
              <a:t>fr</a:t>
            </a:r>
            <a:r>
              <a:rPr lang="en-US" altLang="el-GR" sz="2000" dirty="0">
                <a:latin typeface="Courier New" panose="02070309020205020404" pitchFamily="49" charset="0"/>
              </a:rPr>
              <a:t>     -&gt; ;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Day = </a:t>
            </a:r>
            <a:r>
              <a:rPr lang="en-US" altLang="el-GR" sz="2000" dirty="0" err="1">
                <a:latin typeface="Courier New" panose="02070309020205020404" pitchFamily="49" charset="0"/>
              </a:rPr>
              <a:t>su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route(</a:t>
            </a:r>
            <a:r>
              <a:rPr lang="en-US" altLang="el-GR" sz="2000" dirty="0" err="1">
                <a:latin typeface="Courier New" panose="02070309020205020404" pitchFamily="49" charset="0"/>
              </a:rPr>
              <a:t>ljubljana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edinburgh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th</a:t>
            </a:r>
            <a:r>
              <a:rPr lang="en-US" altLang="el-GR" sz="2000" dirty="0">
                <a:latin typeface="Courier New" panose="02070309020205020404" pitchFamily="49" charset="0"/>
              </a:rPr>
              <a:t>, R).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R = [</a:t>
            </a:r>
            <a:r>
              <a:rPr lang="en-US" altLang="el-GR" sz="2000" dirty="0" err="1">
                <a:latin typeface="Courier New" panose="02070309020205020404" pitchFamily="49" charset="0"/>
              </a:rPr>
              <a:t>ljubljana:zurich</a:t>
            </a:r>
            <a:r>
              <a:rPr lang="en-US" altLang="el-GR" sz="2000" dirty="0">
                <a:latin typeface="Courier New" panose="02070309020205020404" pitchFamily="49" charset="0"/>
              </a:rPr>
              <a:t>–yu322–11:30,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zurich:london</a:t>
            </a:r>
            <a:r>
              <a:rPr lang="en-US" altLang="el-GR" sz="2000" dirty="0">
                <a:latin typeface="Courier New" panose="02070309020205020404" pitchFamily="49" charset="0"/>
              </a:rPr>
              <a:t>–sr806–16:10,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london:edinburgh</a:t>
            </a:r>
            <a:r>
              <a:rPr lang="en-US" altLang="el-GR" sz="2000" dirty="0">
                <a:latin typeface="Courier New" panose="02070309020205020404" pitchFamily="49" charset="0"/>
              </a:rPr>
              <a:t>–ba4822–18:40]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215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Αναδρομικοί κανόνες</a:t>
            </a:r>
            <a:r>
              <a:rPr lang="en-US" dirty="0"/>
              <a:t> </a:t>
            </a:r>
            <a:r>
              <a:rPr lang="en-US" dirty="0" smtClean="0"/>
              <a:t>(6/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19"/>
          </a:xfrm>
        </p:spPr>
        <p:txBody>
          <a:bodyPr/>
          <a:lstStyle/>
          <a:p>
            <a:r>
              <a:rPr lang="el-GR" dirty="0"/>
              <a:t>οπισθοδρόμηση (</a:t>
            </a:r>
            <a:r>
              <a:rPr lang="en-US" dirty="0"/>
              <a:t>backtracking)</a:t>
            </a:r>
          </a:p>
          <a:p>
            <a:r>
              <a:rPr lang="el-GR" dirty="0"/>
              <a:t>αποτίμηση (</a:t>
            </a:r>
            <a:r>
              <a:rPr lang="en-US" dirty="0"/>
              <a:t>instantiation)</a:t>
            </a:r>
          </a:p>
          <a:p>
            <a:r>
              <a:rPr lang="el-GR" dirty="0"/>
              <a:t>επιτυχία (</a:t>
            </a:r>
            <a:r>
              <a:rPr lang="en-US" dirty="0"/>
              <a:t>success) / </a:t>
            </a:r>
            <a:r>
              <a:rPr lang="el-GR" dirty="0"/>
              <a:t>αποτυχία (</a:t>
            </a:r>
            <a:r>
              <a:rPr lang="en-US" dirty="0"/>
              <a:t>failure)</a:t>
            </a:r>
          </a:p>
          <a:p>
            <a:r>
              <a:rPr lang="el-GR" dirty="0"/>
              <a:t>ανάλυση (</a:t>
            </a:r>
            <a:r>
              <a:rPr lang="en-US" dirty="0"/>
              <a:t>resolution)</a:t>
            </a:r>
          </a:p>
          <a:p>
            <a:r>
              <a:rPr lang="el-GR" dirty="0"/>
              <a:t>δέντρο ανάλυσης (</a:t>
            </a:r>
            <a:r>
              <a:rPr lang="en-US" dirty="0"/>
              <a:t>resolution tree) / </a:t>
            </a:r>
            <a:r>
              <a:rPr lang="el-GR" dirty="0"/>
              <a:t>ΚΑΙ–Ή δέντρο (</a:t>
            </a:r>
            <a:r>
              <a:rPr lang="en-US" dirty="0"/>
              <a:t>AND–OR tree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Προγραμματισμός ταξιδιού</a:t>
            </a:r>
            <a:r>
              <a:rPr lang="en-US" altLang="el-GR" dirty="0"/>
              <a:t> </a:t>
            </a:r>
            <a:r>
              <a:rPr lang="en-US" altLang="el-GR" dirty="0" smtClean="0"/>
              <a:t>(6/7)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?- permutation([</a:t>
            </a:r>
            <a:r>
              <a:rPr lang="en-US" altLang="el-GR" sz="1800" dirty="0" err="1">
                <a:latin typeface="Courier New" panose="02070309020205020404" pitchFamily="49" charset="0"/>
              </a:rPr>
              <a:t>milan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err="1">
                <a:latin typeface="Courier New" panose="02070309020205020404" pitchFamily="49" charset="0"/>
              </a:rPr>
              <a:t>ljubljuana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err="1">
                <a:latin typeface="Courier New" panose="02070309020205020404" pitchFamily="49" charset="0"/>
              </a:rPr>
              <a:t>zurich</a:t>
            </a:r>
            <a:r>
              <a:rPr lang="en-US" altLang="el-GR" sz="1800" dirty="0">
                <a:latin typeface="Courier New" panose="02070309020205020404" pitchFamily="49" charset="0"/>
              </a:rPr>
              <a:t>],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  [C1, C2, C3]),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flight(</a:t>
            </a:r>
            <a:r>
              <a:rPr lang="en-US" altLang="el-GR" sz="1800" dirty="0" err="1">
                <a:latin typeface="Courier New" panose="02070309020205020404" pitchFamily="49" charset="0"/>
              </a:rPr>
              <a:t>london</a:t>
            </a:r>
            <a:r>
              <a:rPr lang="en-US" altLang="el-GR" sz="1800" dirty="0">
                <a:latin typeface="Courier New" panose="02070309020205020404" pitchFamily="49" charset="0"/>
              </a:rPr>
              <a:t>, C1, </a:t>
            </a:r>
            <a:r>
              <a:rPr lang="en-US" altLang="el-GR" sz="1800" dirty="0" err="1">
                <a:latin typeface="Courier New" panose="02070309020205020404" pitchFamily="49" charset="0"/>
              </a:rPr>
              <a:t>tu</a:t>
            </a:r>
            <a:r>
              <a:rPr lang="en-US" altLang="el-GR" sz="1800" dirty="0">
                <a:latin typeface="Courier New" panose="02070309020205020404" pitchFamily="49" charset="0"/>
              </a:rPr>
              <a:t>, FN1, Dep1, Arr1),  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flight(C1, C2, we, FN2, Dep2, Arr2),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flight(C2, C3, </a:t>
            </a:r>
            <a:r>
              <a:rPr lang="en-US" altLang="el-GR" sz="1800" dirty="0" err="1">
                <a:latin typeface="Courier New" panose="02070309020205020404" pitchFamily="49" charset="0"/>
              </a:rPr>
              <a:t>th</a:t>
            </a:r>
            <a:r>
              <a:rPr lang="en-US" altLang="el-GR" sz="1800" dirty="0">
                <a:latin typeface="Courier New" panose="02070309020205020404" pitchFamily="49" charset="0"/>
              </a:rPr>
              <a:t>, FN3, Dep3, Arr3),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flight(C3, </a:t>
            </a:r>
            <a:r>
              <a:rPr lang="en-US" altLang="el-GR" sz="1800" dirty="0" err="1">
                <a:latin typeface="Courier New" panose="02070309020205020404" pitchFamily="49" charset="0"/>
              </a:rPr>
              <a:t>london</a:t>
            </a:r>
            <a:r>
              <a:rPr lang="en-US" altLang="el-GR" sz="1800" dirty="0">
                <a:latin typeface="Courier New" panose="02070309020205020404" pitchFamily="49" charset="0"/>
              </a:rPr>
              <a:t>, </a:t>
            </a:r>
            <a:r>
              <a:rPr lang="en-US" altLang="el-GR" sz="1800" dirty="0" err="1">
                <a:latin typeface="Courier New" panose="02070309020205020404" pitchFamily="49" charset="0"/>
              </a:rPr>
              <a:t>fr</a:t>
            </a:r>
            <a:r>
              <a:rPr lang="en-US" altLang="el-GR" sz="1800" dirty="0">
                <a:latin typeface="Courier New" panose="02070309020205020404" pitchFamily="49" charset="0"/>
              </a:rPr>
              <a:t>, FN4, Dep4, Arr4</a:t>
            </a:r>
            <a:r>
              <a:rPr lang="en-US" altLang="el-GR" sz="1800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sz="1800" dirty="0" smtClean="0">
                <a:latin typeface="Courier New" panose="02070309020205020404" pitchFamily="49" charset="0"/>
              </a:rPr>
              <a:t>   C1 </a:t>
            </a:r>
            <a:r>
              <a:rPr lang="en-US" altLang="el-GR" sz="1800" dirty="0">
                <a:latin typeface="Courier New" panose="02070309020205020404" pitchFamily="49" charset="0"/>
              </a:rPr>
              <a:t>= </a:t>
            </a:r>
            <a:r>
              <a:rPr lang="en-US" altLang="el-GR" sz="1800" dirty="0" err="1">
                <a:latin typeface="Courier New" panose="02070309020205020404" pitchFamily="49" charset="0"/>
              </a:rPr>
              <a:t>milan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C2 = </a:t>
            </a:r>
            <a:r>
              <a:rPr lang="en-US" altLang="el-GR" sz="1800" dirty="0" err="1">
                <a:latin typeface="Courier New" panose="02070309020205020404" pitchFamily="49" charset="0"/>
              </a:rPr>
              <a:t>zurich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C3 = </a:t>
            </a:r>
            <a:r>
              <a:rPr lang="en-US" altLang="el-GR" sz="1800" dirty="0" err="1" smtClean="0">
                <a:latin typeface="Courier New" panose="02070309020205020404" pitchFamily="49" charset="0"/>
              </a:rPr>
              <a:t>ljubljana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5574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Προγραμματισμός ταξιδιού</a:t>
            </a:r>
            <a:r>
              <a:rPr lang="en-US" altLang="el-GR" dirty="0"/>
              <a:t> </a:t>
            </a:r>
            <a:r>
              <a:rPr lang="en-US" altLang="el-GR" dirty="0" smtClean="0"/>
              <a:t>(7/7)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FN1 = ba510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Dep1 = 8:30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Arr1 = 11:20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FN2 = sr621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Dep2 = 9:25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Arr2 = 10:15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yes</a:t>
            </a:r>
            <a:endParaRPr lang="el-GR" sz="2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FN3 = yu323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Dep3 = 13:30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Arr3 = 14:40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FN4 = yu200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Dep4 = 11:10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Arr4 = 12:20</a:t>
            </a:r>
            <a:endParaRPr lang="el-GR" altLang="el-GR" sz="22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0941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8 </a:t>
            </a:r>
            <a:r>
              <a:rPr lang="el-GR" altLang="el-GR" dirty="0" smtClean="0"/>
              <a:t>βασιλισσών, 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(1/2)</a:t>
            </a:r>
            <a:endParaRPr lang="el-GR" dirty="0"/>
          </a:p>
        </p:txBody>
      </p:sp>
      <p:sp>
        <p:nvSpPr>
          <p:cNvPr id="47" name="Θέση περιεχομένου 46"/>
          <p:cNvSpPr>
            <a:spLocks noGrp="1"/>
          </p:cNvSpPr>
          <p:nvPr>
            <p:ph idx="1"/>
          </p:nvPr>
        </p:nvSpPr>
        <p:spPr>
          <a:xfrm>
            <a:off x="464156" y="4889618"/>
            <a:ext cx="8229600" cy="15554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solution([]).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solution([X/</a:t>
            </a:r>
            <a:r>
              <a:rPr lang="en-US" altLang="el-GR" dirty="0" err="1">
                <a:latin typeface="Courier New" panose="02070309020205020404" pitchFamily="49" charset="0"/>
              </a:rPr>
              <a:t>Y|Others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solution(Others), member(Y, [1,2,3,4,5,6,7,8]),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noattack</a:t>
            </a:r>
            <a:r>
              <a:rPr lang="en-US" altLang="el-GR" dirty="0">
                <a:latin typeface="Courier New" panose="02070309020205020404" pitchFamily="49" charset="0"/>
              </a:rPr>
              <a:t>(X/Y, Others).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8" name="Ομάδα 47"/>
          <p:cNvGrpSpPr/>
          <p:nvPr/>
        </p:nvGrpSpPr>
        <p:grpSpPr>
          <a:xfrm>
            <a:off x="755576" y="1772816"/>
            <a:ext cx="7643192" cy="2832350"/>
            <a:chOff x="457200" y="1628800"/>
            <a:chExt cx="8229600" cy="30496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35710" y="1628800"/>
              <a:ext cx="2741879" cy="2765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081446" y="1628800"/>
              <a:ext cx="0" cy="276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427182" y="1628800"/>
              <a:ext cx="0" cy="276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772918" y="1628800"/>
              <a:ext cx="0" cy="276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118654" y="1628800"/>
              <a:ext cx="0" cy="276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464390" y="1628800"/>
              <a:ext cx="0" cy="276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810126" y="1628800"/>
              <a:ext cx="0" cy="276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155862" y="1628800"/>
              <a:ext cx="0" cy="276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735710" y="1974536"/>
              <a:ext cx="2741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35710" y="2320272"/>
              <a:ext cx="2741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35710" y="2666008"/>
              <a:ext cx="2741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735710" y="3011744"/>
              <a:ext cx="2741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735710" y="3357480"/>
              <a:ext cx="2741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735710" y="3703216"/>
              <a:ext cx="2741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735710" y="4048952"/>
              <a:ext cx="2741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2579635" y="1744045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1542427" y="2089781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2233899" y="2435517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2925371" y="2781253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850955" y="3126989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1888163" y="3472725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1196691" y="3818461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261503" y="4164197"/>
              <a:ext cx="115245" cy="1152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711700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l-GR" altLang="el-GR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1057436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1403172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1748908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2118654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2440380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2786116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3155862" y="437067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457200" y="1628800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457200" y="1950527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57200" y="2296263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457200" y="2641999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57200" y="2987735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57200" y="3333471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457200" y="3679207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57200" y="4024943"/>
              <a:ext cx="369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525607" y="1945725"/>
              <a:ext cx="516119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600" dirty="0">
                  <a:latin typeface="Courier New" panose="02070309020205020404" pitchFamily="49" charset="0"/>
                </a:rPr>
                <a:t>[X1/Y1, X2/Y2, X3/Y3, ..., X8/Y8]</a:t>
              </a:r>
            </a:p>
            <a:p>
              <a:pPr algn="l" eaLnBrk="1" hangingPunct="1"/>
              <a:endParaRPr lang="en-US" altLang="el-GR" sz="1600" dirty="0">
                <a:latin typeface="Courier New" panose="02070309020205020404" pitchFamily="49" charset="0"/>
              </a:endParaRPr>
            </a:p>
            <a:p>
              <a:pPr algn="l" eaLnBrk="1" hangingPunct="1"/>
              <a:r>
                <a:rPr lang="en-US" altLang="el-GR" sz="1600" dirty="0">
                  <a:latin typeface="Courier New" panose="02070309020205020404" pitchFamily="49" charset="0"/>
                </a:rPr>
                <a:t>[1/Y1, 2/Y2, 3/Y3, ..., 8/Y8]</a:t>
              </a:r>
            </a:p>
            <a:p>
              <a:pPr algn="l" eaLnBrk="1" hangingPunct="1"/>
              <a:endParaRPr lang="en-US" altLang="el-GR" sz="1600" dirty="0">
                <a:latin typeface="Courier New" panose="02070309020205020404" pitchFamily="49" charset="0"/>
              </a:endParaRPr>
            </a:p>
            <a:p>
              <a:pPr algn="l" eaLnBrk="1" hangingPunct="1"/>
              <a:r>
                <a:rPr lang="en-US" altLang="el-GR" sz="1600" dirty="0">
                  <a:latin typeface="Courier New" panose="02070309020205020404" pitchFamily="49" charset="0"/>
                </a:rPr>
                <a:t>[1/4, 2/2, 3/7, 4/3, 5/6, 6/8, 7/5, 8/1]</a:t>
              </a:r>
              <a:endParaRPr lang="el-GR" altLang="el-GR" sz="1600" dirty="0">
                <a:latin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2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8 </a:t>
            </a:r>
            <a:r>
              <a:rPr lang="el-GR" altLang="el-GR" dirty="0" smtClean="0"/>
              <a:t>βασιλισσών, 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(2/2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 err="1">
                <a:latin typeface="Courier New" panose="02070309020205020404" pitchFamily="49" charset="0"/>
              </a:rPr>
              <a:t>noattack</a:t>
            </a:r>
            <a:r>
              <a:rPr lang="en-US" altLang="el-GR" sz="1800" dirty="0">
                <a:latin typeface="Courier New" panose="02070309020205020404" pitchFamily="49" charset="0"/>
              </a:rPr>
              <a:t>(_, []).</a:t>
            </a:r>
          </a:p>
          <a:p>
            <a:pPr marL="0" indent="0">
              <a:buNone/>
            </a:pPr>
            <a:r>
              <a:rPr lang="en-US" altLang="el-GR" sz="1800" dirty="0" err="1">
                <a:latin typeface="Courier New" panose="02070309020205020404" pitchFamily="49" charset="0"/>
              </a:rPr>
              <a:t>noattack</a:t>
            </a:r>
            <a:r>
              <a:rPr lang="en-US" altLang="el-GR" sz="1800" dirty="0">
                <a:latin typeface="Courier New" panose="02070309020205020404" pitchFamily="49" charset="0"/>
              </a:rPr>
              <a:t>(X/Y, [X1/Y1|Others]) :-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Y =\= Y1, Y1–Y =\= X1–X, Y1–Y =\= X–X1,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</a:t>
            </a:r>
            <a:r>
              <a:rPr lang="en-US" altLang="el-GR" sz="1800" dirty="0" err="1">
                <a:latin typeface="Courier New" panose="02070309020205020404" pitchFamily="49" charset="0"/>
              </a:rPr>
              <a:t>noattack</a:t>
            </a:r>
            <a:r>
              <a:rPr lang="en-US" altLang="el-GR" sz="1800" dirty="0">
                <a:latin typeface="Courier New" panose="02070309020205020404" pitchFamily="49" charset="0"/>
              </a:rPr>
              <a:t>(X/Y, Others</a:t>
            </a:r>
            <a:r>
              <a:rPr lang="en-US" altLang="el-GR" sz="1800" dirty="0" smtClean="0">
                <a:latin typeface="Courier New" panose="02070309020205020404" pitchFamily="49" charset="0"/>
              </a:rPr>
              <a:t>).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member(............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template([1/Y1, 2/Y2, 3/Y3, 4/Y4, 5/Y5, 6/Y6, 7/Y7, 8/Y8</a:t>
            </a:r>
            <a:r>
              <a:rPr lang="en-US" altLang="el-GR" sz="1800" dirty="0" smtClean="0">
                <a:latin typeface="Courier New" panose="02070309020205020404" pitchFamily="49" charset="0"/>
              </a:rPr>
              <a:t>]).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?- template(S), solution(S).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S = [1/4, 2/2, 3/7, 4/3, 5/6, 6/8, 7/5, 8/1]      -&gt; 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S = [1/5, 2/2, 3/4, 4/7, 5/3, 6/8, 7/6, 8/1]      -&gt; ;  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S = [1/3, 2/5, 3/2, 4/8, 5/6, 6/4, 7/7, 8/1]      -&gt;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;</a:t>
            </a:r>
            <a:endParaRPr lang="en-US" altLang="el-GR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8 </a:t>
            </a:r>
            <a:r>
              <a:rPr lang="el-GR" altLang="el-GR" dirty="0" smtClean="0"/>
              <a:t>βασιλισσών, 2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</a:t>
            </a:r>
            <a:r>
              <a:rPr lang="el-GR" altLang="el-GR" dirty="0"/>
              <a:t> </a:t>
            </a:r>
            <a:r>
              <a:rPr lang="el-GR" altLang="el-GR" dirty="0" smtClean="0"/>
              <a:t>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altLang="el-GR" sz="4400" dirty="0"/>
              <a:t> </a:t>
            </a:r>
            <a:r>
              <a:rPr lang="el-GR" altLang="el-GR" dirty="0">
                <a:latin typeface="Courier New" panose="02070309020205020404" pitchFamily="49" charset="0"/>
              </a:rPr>
              <a:t>[</a:t>
            </a:r>
            <a:r>
              <a:rPr lang="en-US" altLang="el-GR" dirty="0">
                <a:latin typeface="Courier New" panose="02070309020205020404" pitchFamily="49" charset="0"/>
              </a:rPr>
              <a:t>Y1, Y2, Y3,... ,Y8]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solution(Queens)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permutation([1,2,3,4,5,6,7,8], Queens),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safe(Queens).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permutation([], 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permutation([</a:t>
            </a:r>
            <a:r>
              <a:rPr lang="en-US" altLang="el-GR" dirty="0" err="1">
                <a:latin typeface="Courier New" panose="02070309020205020404" pitchFamily="49" charset="0"/>
              </a:rPr>
              <a:t>Head|Tail</a:t>
            </a:r>
            <a:r>
              <a:rPr lang="en-US" altLang="el-GR" dirty="0">
                <a:latin typeface="Courier New" panose="02070309020205020404" pitchFamily="49" charset="0"/>
              </a:rPr>
              <a:t>], </a:t>
            </a:r>
            <a:r>
              <a:rPr lang="en-US" altLang="el-GR" dirty="0" err="1">
                <a:latin typeface="Courier New" panose="02070309020205020404" pitchFamily="49" charset="0"/>
              </a:rPr>
              <a:t>PermList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permutation(Tail, </a:t>
            </a:r>
            <a:r>
              <a:rPr lang="en-US" altLang="el-GR" dirty="0" err="1">
                <a:latin typeface="Courier New" panose="02070309020205020404" pitchFamily="49" charset="0"/>
              </a:rPr>
              <a:t>PermTail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del(Head, </a:t>
            </a:r>
            <a:r>
              <a:rPr lang="en-US" altLang="el-GR" dirty="0" err="1">
                <a:latin typeface="Courier New" panose="02070309020205020404" pitchFamily="49" charset="0"/>
              </a:rPr>
              <a:t>PermList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PermTail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68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8 </a:t>
            </a:r>
            <a:r>
              <a:rPr lang="el-GR" altLang="el-GR" dirty="0" smtClean="0"/>
              <a:t>βασιλισσών, 2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</a:t>
            </a:r>
            <a:r>
              <a:rPr lang="el-GR" altLang="el-GR" dirty="0"/>
              <a:t> </a:t>
            </a:r>
            <a:r>
              <a:rPr lang="el-GR" altLang="el-GR" dirty="0" smtClean="0"/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del(Item, [</a:t>
            </a:r>
            <a:r>
              <a:rPr lang="en-US" altLang="el-GR" sz="2400" dirty="0" err="1">
                <a:latin typeface="Courier New" panose="02070309020205020404" pitchFamily="49" charset="0"/>
              </a:rPr>
              <a:t>Item|List</a:t>
            </a:r>
            <a:r>
              <a:rPr lang="en-US" altLang="el-GR" sz="2400" dirty="0">
                <a:latin typeface="Courier New" panose="02070309020205020404" pitchFamily="49" charset="0"/>
              </a:rPr>
              <a:t>], List).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del(Item, [</a:t>
            </a:r>
            <a:r>
              <a:rPr lang="en-US" altLang="el-GR" sz="2400" dirty="0" err="1">
                <a:latin typeface="Courier New" panose="02070309020205020404" pitchFamily="49" charset="0"/>
              </a:rPr>
              <a:t>First|List</a:t>
            </a:r>
            <a:r>
              <a:rPr lang="en-US" altLang="el-GR" sz="2400" dirty="0">
                <a:latin typeface="Courier New" panose="02070309020205020404" pitchFamily="49" charset="0"/>
              </a:rPr>
              <a:t>], [First|List1]) :-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del(Item, List, List1).</a:t>
            </a:r>
          </a:p>
          <a:p>
            <a:pPr marL="0" indent="0"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safe([]).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safe([</a:t>
            </a:r>
            <a:r>
              <a:rPr lang="en-US" altLang="el-GR" sz="2400" dirty="0" err="1">
                <a:latin typeface="Courier New" panose="02070309020205020404" pitchFamily="49" charset="0"/>
              </a:rPr>
              <a:t>Queen|Others</a:t>
            </a:r>
            <a:r>
              <a:rPr lang="en-US" altLang="el-GR" sz="2400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safe(Others),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</a:t>
            </a:r>
            <a:r>
              <a:rPr lang="en-US" altLang="el-GR" sz="2400" dirty="0" err="1">
                <a:latin typeface="Courier New" panose="02070309020205020404" pitchFamily="49" charset="0"/>
              </a:rPr>
              <a:t>noattack</a:t>
            </a:r>
            <a:r>
              <a:rPr lang="en-US" altLang="el-GR" sz="2400" dirty="0">
                <a:latin typeface="Courier New" panose="02070309020205020404" pitchFamily="49" charset="0"/>
              </a:rPr>
              <a:t>(Queen, Others, 1</a:t>
            </a:r>
            <a:r>
              <a:rPr lang="en-US" altLang="el-GR" sz="2400" dirty="0" smtClean="0">
                <a:latin typeface="Courier New" panose="02070309020205020404" pitchFamily="49" charset="0"/>
              </a:rPr>
              <a:t>).</a:t>
            </a:r>
            <a:endParaRPr lang="el-GR" altLang="el-GR" sz="24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8 </a:t>
            </a:r>
            <a:r>
              <a:rPr lang="el-GR" altLang="el-GR" dirty="0" smtClean="0"/>
              <a:t>βασιλισσών, 2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</a:t>
            </a:r>
            <a:r>
              <a:rPr lang="el-GR" altLang="el-GR" dirty="0"/>
              <a:t> </a:t>
            </a:r>
            <a:r>
              <a:rPr lang="el-GR" altLang="el-GR" dirty="0" smtClean="0"/>
              <a:t>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 err="1">
                <a:latin typeface="Courier New" panose="02070309020205020404" pitchFamily="49" charset="0"/>
              </a:rPr>
              <a:t>noattack</a:t>
            </a:r>
            <a:r>
              <a:rPr lang="en-US" altLang="el-GR" sz="2400" dirty="0">
                <a:latin typeface="Courier New" panose="02070309020205020404" pitchFamily="49" charset="0"/>
              </a:rPr>
              <a:t>(_, [], _ ).</a:t>
            </a:r>
          </a:p>
          <a:p>
            <a:pPr marL="0" indent="0">
              <a:buNone/>
            </a:pPr>
            <a:r>
              <a:rPr lang="en-US" altLang="el-GR" sz="2400" dirty="0" err="1">
                <a:latin typeface="Courier New" panose="02070309020205020404" pitchFamily="49" charset="0"/>
              </a:rPr>
              <a:t>noattack</a:t>
            </a:r>
            <a:r>
              <a:rPr lang="en-US" altLang="el-GR" sz="2400" dirty="0">
                <a:latin typeface="Courier New" panose="02070309020205020404" pitchFamily="49" charset="0"/>
              </a:rPr>
              <a:t>(Y, [Y1|Ylist], </a:t>
            </a:r>
            <a:r>
              <a:rPr lang="en-US" altLang="el-GR" sz="2400" dirty="0" err="1">
                <a:latin typeface="Courier New" panose="02070309020205020404" pitchFamily="49" charset="0"/>
              </a:rPr>
              <a:t>Xdist</a:t>
            </a:r>
            <a:r>
              <a:rPr lang="en-US" altLang="el-GR" sz="2400" dirty="0">
                <a:latin typeface="Courier New" panose="02070309020205020404" pitchFamily="49" charset="0"/>
              </a:rPr>
              <a:t>) :-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Y1–Y =\= </a:t>
            </a:r>
            <a:r>
              <a:rPr lang="en-US" altLang="el-GR" sz="2400" dirty="0" err="1">
                <a:latin typeface="Courier New" panose="02070309020205020404" pitchFamily="49" charset="0"/>
              </a:rPr>
              <a:t>Xdist</a:t>
            </a:r>
            <a:r>
              <a:rPr lang="en-US" altLang="el-GR" sz="2400" dirty="0">
                <a:latin typeface="Courier New" panose="02070309020205020404" pitchFamily="49" charset="0"/>
              </a:rPr>
              <a:t>, Y–Y1 =\= </a:t>
            </a:r>
            <a:r>
              <a:rPr lang="en-US" altLang="el-GR" sz="2400" dirty="0" err="1">
                <a:latin typeface="Courier New" panose="02070309020205020404" pitchFamily="49" charset="0"/>
              </a:rPr>
              <a:t>Xdist</a:t>
            </a:r>
            <a:r>
              <a:rPr lang="en-US" altLang="el-GR" sz="2400" dirty="0">
                <a:latin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Dist1 is Xdist+1,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</a:t>
            </a:r>
            <a:r>
              <a:rPr lang="en-US" altLang="el-GR" sz="2400" dirty="0" err="1">
                <a:latin typeface="Courier New" panose="02070309020205020404" pitchFamily="49" charset="0"/>
              </a:rPr>
              <a:t>noattack</a:t>
            </a:r>
            <a:r>
              <a:rPr lang="en-US" altLang="el-GR" sz="2400" dirty="0">
                <a:latin typeface="Courier New" panose="02070309020205020404" pitchFamily="49" charset="0"/>
              </a:rPr>
              <a:t>(Y, </a:t>
            </a:r>
            <a:r>
              <a:rPr lang="en-US" altLang="el-GR" sz="2400" dirty="0" err="1">
                <a:latin typeface="Courier New" panose="02070309020205020404" pitchFamily="49" charset="0"/>
              </a:rPr>
              <a:t>Ylist</a:t>
            </a:r>
            <a:r>
              <a:rPr lang="en-US" altLang="el-GR" sz="2400" dirty="0">
                <a:latin typeface="Courier New" panose="02070309020205020404" pitchFamily="49" charset="0"/>
              </a:rPr>
              <a:t>, Dist1). </a:t>
            </a:r>
          </a:p>
          <a:p>
            <a:pPr marL="0" indent="0"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solution(S</a:t>
            </a:r>
            <a:r>
              <a:rPr lang="en-US" altLang="el-GR" sz="2400" dirty="0" smtClean="0">
                <a:latin typeface="Courier New" panose="02070309020205020404" pitchFamily="49" charset="0"/>
              </a:rPr>
              <a:t>).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8 βασιλισσών, </a:t>
            </a:r>
            <a:r>
              <a:rPr lang="el-GR" altLang="el-GR" dirty="0" smtClean="0"/>
              <a:t>3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(1/2) </a:t>
            </a:r>
            <a:endParaRPr lang="el-GR" dirty="0"/>
          </a:p>
        </p:txBody>
      </p:sp>
      <p:sp>
        <p:nvSpPr>
          <p:cNvPr id="105" name="Θέση περιεχομένου 104"/>
          <p:cNvSpPr>
            <a:spLocks noGrp="1"/>
          </p:cNvSpPr>
          <p:nvPr>
            <p:ph sz="half" idx="1"/>
          </p:nvPr>
        </p:nvSpPr>
        <p:spPr>
          <a:xfrm>
            <a:off x="457200" y="2020776"/>
            <a:ext cx="4038600" cy="410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/>
              <a:t>x: </a:t>
            </a:r>
            <a:r>
              <a:rPr lang="el-GR" altLang="el-GR" sz="2400" dirty="0"/>
              <a:t>στήλη</a:t>
            </a:r>
            <a:endParaRPr lang="en-US" altLang="el-GR" sz="2400" dirty="0"/>
          </a:p>
          <a:p>
            <a:pPr marL="0" indent="0">
              <a:buNone/>
            </a:pPr>
            <a:r>
              <a:rPr lang="en-US" altLang="el-GR" sz="2400" dirty="0"/>
              <a:t>y:</a:t>
            </a:r>
            <a:r>
              <a:rPr lang="el-GR" altLang="el-GR" sz="2400" dirty="0"/>
              <a:t> γραμμή</a:t>
            </a:r>
            <a:endParaRPr lang="en-US" altLang="el-GR" sz="2400" dirty="0"/>
          </a:p>
          <a:p>
            <a:pPr marL="0" indent="0">
              <a:buNone/>
            </a:pPr>
            <a:r>
              <a:rPr lang="en-US" altLang="el-GR" sz="2400" dirty="0"/>
              <a:t>u:</a:t>
            </a:r>
            <a:r>
              <a:rPr lang="el-GR" altLang="el-GR" sz="2400" dirty="0"/>
              <a:t> ανιούσα διαγώνιος</a:t>
            </a:r>
            <a:endParaRPr lang="en-US" altLang="el-GR" sz="2400" dirty="0"/>
          </a:p>
          <a:p>
            <a:pPr marL="0" indent="0">
              <a:buNone/>
            </a:pPr>
            <a:r>
              <a:rPr lang="en-US" altLang="el-GR" sz="2400" dirty="0"/>
              <a:t>v: </a:t>
            </a:r>
            <a:r>
              <a:rPr lang="el-GR" altLang="el-GR" sz="2400" dirty="0"/>
              <a:t>κατιούσα διαγώνιος</a:t>
            </a:r>
            <a:endParaRPr lang="en-US" altLang="el-GR" sz="2400" dirty="0"/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n-US" altLang="el-GR" sz="2400" dirty="0"/>
              <a:t>u = x – y </a:t>
            </a:r>
          </a:p>
          <a:p>
            <a:pPr marL="0" indent="0">
              <a:buNone/>
            </a:pPr>
            <a:r>
              <a:rPr lang="en-US" altLang="el-GR" sz="2400" dirty="0"/>
              <a:t>v = x + y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193901" y="3209192"/>
            <a:ext cx="1837352" cy="1837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4423570" y="3209192"/>
            <a:ext cx="0" cy="1837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4653239" y="3209192"/>
            <a:ext cx="0" cy="1837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4882908" y="3209192"/>
            <a:ext cx="0" cy="1837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12577" y="3209192"/>
            <a:ext cx="0" cy="1837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342246" y="3209192"/>
            <a:ext cx="0" cy="1837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571915" y="3209192"/>
            <a:ext cx="0" cy="1837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801584" y="3209192"/>
            <a:ext cx="0" cy="1837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0" name="Freeform 11"/>
          <p:cNvSpPr>
            <a:spLocks/>
          </p:cNvSpPr>
          <p:nvPr/>
        </p:nvSpPr>
        <p:spPr bwMode="auto">
          <a:xfrm>
            <a:off x="4193901" y="3431684"/>
            <a:ext cx="1830175" cy="7176"/>
          </a:xfrm>
          <a:custGeom>
            <a:avLst/>
            <a:gdLst>
              <a:gd name="T0" fmla="*/ 0 w 765"/>
              <a:gd name="T1" fmla="*/ 2147483647 h 3"/>
              <a:gd name="T2" fmla="*/ 2147483647 w 765"/>
              <a:gd name="T3" fmla="*/ 0 h 3"/>
              <a:gd name="T4" fmla="*/ 0 60000 65536"/>
              <a:gd name="T5" fmla="*/ 0 60000 65536"/>
              <a:gd name="T6" fmla="*/ 0 w 765"/>
              <a:gd name="T7" fmla="*/ 0 h 3"/>
              <a:gd name="T8" fmla="*/ 765 w 765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" h="3">
                <a:moveTo>
                  <a:pt x="0" y="3"/>
                </a:moveTo>
                <a:lnTo>
                  <a:pt x="76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1" name="Freeform 12"/>
          <p:cNvSpPr>
            <a:spLocks/>
          </p:cNvSpPr>
          <p:nvPr/>
        </p:nvSpPr>
        <p:spPr bwMode="auto">
          <a:xfrm>
            <a:off x="4193901" y="3668529"/>
            <a:ext cx="1830175" cy="7178"/>
          </a:xfrm>
          <a:custGeom>
            <a:avLst/>
            <a:gdLst>
              <a:gd name="T0" fmla="*/ 0 w 765"/>
              <a:gd name="T1" fmla="*/ 2147483647 h 3"/>
              <a:gd name="T2" fmla="*/ 2147483647 w 765"/>
              <a:gd name="T3" fmla="*/ 0 h 3"/>
              <a:gd name="T4" fmla="*/ 0 60000 65536"/>
              <a:gd name="T5" fmla="*/ 0 60000 65536"/>
              <a:gd name="T6" fmla="*/ 0 w 765"/>
              <a:gd name="T7" fmla="*/ 0 h 3"/>
              <a:gd name="T8" fmla="*/ 765 w 765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" h="3">
                <a:moveTo>
                  <a:pt x="0" y="3"/>
                </a:moveTo>
                <a:lnTo>
                  <a:pt x="76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2" name="Freeform 13"/>
          <p:cNvSpPr>
            <a:spLocks/>
          </p:cNvSpPr>
          <p:nvPr/>
        </p:nvSpPr>
        <p:spPr bwMode="auto">
          <a:xfrm>
            <a:off x="4193901" y="3898198"/>
            <a:ext cx="1837352" cy="7178"/>
          </a:xfrm>
          <a:custGeom>
            <a:avLst/>
            <a:gdLst>
              <a:gd name="T0" fmla="*/ 0 w 768"/>
              <a:gd name="T1" fmla="*/ 2147483647 h 3"/>
              <a:gd name="T2" fmla="*/ 2147483647 w 768"/>
              <a:gd name="T3" fmla="*/ 0 h 3"/>
              <a:gd name="T4" fmla="*/ 0 60000 65536"/>
              <a:gd name="T5" fmla="*/ 0 60000 65536"/>
              <a:gd name="T6" fmla="*/ 0 w 768"/>
              <a:gd name="T7" fmla="*/ 0 h 3"/>
              <a:gd name="T8" fmla="*/ 768 w 768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8" h="3">
                <a:moveTo>
                  <a:pt x="0" y="3"/>
                </a:moveTo>
                <a:lnTo>
                  <a:pt x="7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3" name="Freeform 14"/>
          <p:cNvSpPr>
            <a:spLocks/>
          </p:cNvSpPr>
          <p:nvPr/>
        </p:nvSpPr>
        <p:spPr bwMode="auto">
          <a:xfrm>
            <a:off x="4193901" y="4120690"/>
            <a:ext cx="1844530" cy="7176"/>
          </a:xfrm>
          <a:custGeom>
            <a:avLst/>
            <a:gdLst>
              <a:gd name="T0" fmla="*/ 0 w 771"/>
              <a:gd name="T1" fmla="*/ 2147483647 h 3"/>
              <a:gd name="T2" fmla="*/ 2147483647 w 771"/>
              <a:gd name="T3" fmla="*/ 0 h 3"/>
              <a:gd name="T4" fmla="*/ 0 60000 65536"/>
              <a:gd name="T5" fmla="*/ 0 60000 65536"/>
              <a:gd name="T6" fmla="*/ 0 w 771"/>
              <a:gd name="T7" fmla="*/ 0 h 3"/>
              <a:gd name="T8" fmla="*/ 771 w 77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1" h="3">
                <a:moveTo>
                  <a:pt x="0" y="3"/>
                </a:moveTo>
                <a:lnTo>
                  <a:pt x="77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4" name="Freeform 15"/>
          <p:cNvSpPr>
            <a:spLocks/>
          </p:cNvSpPr>
          <p:nvPr/>
        </p:nvSpPr>
        <p:spPr bwMode="auto">
          <a:xfrm>
            <a:off x="4193901" y="4357536"/>
            <a:ext cx="1858884" cy="2393"/>
          </a:xfrm>
          <a:custGeom>
            <a:avLst/>
            <a:gdLst>
              <a:gd name="T0" fmla="*/ 0 w 777"/>
              <a:gd name="T1" fmla="*/ 0 h 1"/>
              <a:gd name="T2" fmla="*/ 2147483647 w 777"/>
              <a:gd name="T3" fmla="*/ 0 h 1"/>
              <a:gd name="T4" fmla="*/ 0 60000 65536"/>
              <a:gd name="T5" fmla="*/ 0 60000 65536"/>
              <a:gd name="T6" fmla="*/ 0 w 777"/>
              <a:gd name="T7" fmla="*/ 0 h 1"/>
              <a:gd name="T8" fmla="*/ 777 w 77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7" h="1">
                <a:moveTo>
                  <a:pt x="0" y="0"/>
                </a:moveTo>
                <a:lnTo>
                  <a:pt x="77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4193901" y="4587205"/>
            <a:ext cx="1844530" cy="7178"/>
          </a:xfrm>
          <a:custGeom>
            <a:avLst/>
            <a:gdLst>
              <a:gd name="T0" fmla="*/ 0 w 771"/>
              <a:gd name="T1" fmla="*/ 2147483647 h 3"/>
              <a:gd name="T2" fmla="*/ 2147483647 w 771"/>
              <a:gd name="T3" fmla="*/ 0 h 3"/>
              <a:gd name="T4" fmla="*/ 0 60000 65536"/>
              <a:gd name="T5" fmla="*/ 0 60000 65536"/>
              <a:gd name="T6" fmla="*/ 0 w 771"/>
              <a:gd name="T7" fmla="*/ 0 h 3"/>
              <a:gd name="T8" fmla="*/ 771 w 77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1" h="3">
                <a:moveTo>
                  <a:pt x="0" y="3"/>
                </a:moveTo>
                <a:lnTo>
                  <a:pt x="77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6" name="Freeform 17"/>
          <p:cNvSpPr>
            <a:spLocks/>
          </p:cNvSpPr>
          <p:nvPr/>
        </p:nvSpPr>
        <p:spPr bwMode="auto">
          <a:xfrm>
            <a:off x="4193901" y="4816873"/>
            <a:ext cx="1844530" cy="2393"/>
          </a:xfrm>
          <a:custGeom>
            <a:avLst/>
            <a:gdLst>
              <a:gd name="T0" fmla="*/ 0 w 771"/>
              <a:gd name="T1" fmla="*/ 0 h 1"/>
              <a:gd name="T2" fmla="*/ 2147483647 w 771"/>
              <a:gd name="T3" fmla="*/ 0 h 1"/>
              <a:gd name="T4" fmla="*/ 0 60000 65536"/>
              <a:gd name="T5" fmla="*/ 0 60000 65536"/>
              <a:gd name="T6" fmla="*/ 0 w 771"/>
              <a:gd name="T7" fmla="*/ 0 h 1"/>
              <a:gd name="T8" fmla="*/ 771 w 77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1" h="1">
                <a:moveTo>
                  <a:pt x="0" y="0"/>
                </a:moveTo>
                <a:lnTo>
                  <a:pt x="77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4141269" y="4993910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l-GR" alt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4356583" y="498912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4586252" y="498912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4815921" y="498912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5045590" y="498912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5275259" y="498912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5504928" y="498912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734597" y="498912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3863752" y="3137420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3863752" y="3352735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>
            <a:off x="3863752" y="3582403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Text Box 29"/>
          <p:cNvSpPr txBox="1">
            <a:spLocks noChangeArrowheads="1"/>
          </p:cNvSpPr>
          <p:nvPr/>
        </p:nvSpPr>
        <p:spPr bwMode="auto">
          <a:xfrm>
            <a:off x="3863752" y="3797718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3863752" y="4027387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3863752" y="4271410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3863752" y="4486724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3863752" y="4730748"/>
            <a:ext cx="36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l-GR" alt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Line 34"/>
          <p:cNvSpPr>
            <a:spLocks noChangeShapeType="1"/>
          </p:cNvSpPr>
          <p:nvPr/>
        </p:nvSpPr>
        <p:spPr bwMode="auto">
          <a:xfrm flipV="1">
            <a:off x="4193901" y="2520185"/>
            <a:ext cx="0" cy="68900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Line 36"/>
          <p:cNvSpPr>
            <a:spLocks noChangeShapeType="1"/>
          </p:cNvSpPr>
          <p:nvPr/>
        </p:nvSpPr>
        <p:spPr bwMode="auto">
          <a:xfrm>
            <a:off x="6045607" y="5046542"/>
            <a:ext cx="80384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5" name="Text Box 37"/>
          <p:cNvSpPr txBox="1">
            <a:spLocks noChangeArrowheads="1"/>
          </p:cNvSpPr>
          <p:nvPr/>
        </p:nvSpPr>
        <p:spPr bwMode="auto">
          <a:xfrm>
            <a:off x="6619779" y="5017834"/>
            <a:ext cx="459338" cy="4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x</a:t>
            </a:r>
            <a:endParaRPr lang="el-GR" altLang="el-GR" sz="1200"/>
          </a:p>
        </p:txBody>
      </p:sp>
      <p:sp>
        <p:nvSpPr>
          <p:cNvPr id="86" name="Text Box 38"/>
          <p:cNvSpPr txBox="1">
            <a:spLocks noChangeArrowheads="1"/>
          </p:cNvSpPr>
          <p:nvPr/>
        </p:nvSpPr>
        <p:spPr bwMode="auto">
          <a:xfrm>
            <a:off x="3863752" y="2419705"/>
            <a:ext cx="459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 flipV="1">
            <a:off x="4208255" y="2383817"/>
            <a:ext cx="918676" cy="106939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88" name="Freeform 41"/>
          <p:cNvSpPr>
            <a:spLocks/>
          </p:cNvSpPr>
          <p:nvPr/>
        </p:nvSpPr>
        <p:spPr bwMode="auto">
          <a:xfrm>
            <a:off x="4208255" y="2376642"/>
            <a:ext cx="2095729" cy="2224917"/>
          </a:xfrm>
          <a:custGeom>
            <a:avLst/>
            <a:gdLst>
              <a:gd name="T0" fmla="*/ 0 w 876"/>
              <a:gd name="T1" fmla="*/ 2147483647 h 930"/>
              <a:gd name="T2" fmla="*/ 2147483647 w 876"/>
              <a:gd name="T3" fmla="*/ 0 h 930"/>
              <a:gd name="T4" fmla="*/ 0 60000 65536"/>
              <a:gd name="T5" fmla="*/ 0 60000 65536"/>
              <a:gd name="T6" fmla="*/ 0 w 876"/>
              <a:gd name="T7" fmla="*/ 0 h 930"/>
              <a:gd name="T8" fmla="*/ 876 w 876"/>
              <a:gd name="T9" fmla="*/ 930 h 9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6" h="930">
                <a:moveTo>
                  <a:pt x="0" y="930"/>
                </a:moveTo>
                <a:lnTo>
                  <a:pt x="87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" name="Freeform 42"/>
          <p:cNvSpPr>
            <a:spLocks/>
          </p:cNvSpPr>
          <p:nvPr/>
        </p:nvSpPr>
        <p:spPr bwMode="auto">
          <a:xfrm flipV="1">
            <a:off x="4782428" y="2190036"/>
            <a:ext cx="3904372" cy="186606"/>
          </a:xfrm>
          <a:custGeom>
            <a:avLst/>
            <a:gdLst>
              <a:gd name="T0" fmla="*/ 0 w 1434"/>
              <a:gd name="T1" fmla="*/ 0 h 1"/>
              <a:gd name="T2" fmla="*/ 2147483647 w 1434"/>
              <a:gd name="T3" fmla="*/ 0 h 1"/>
              <a:gd name="T4" fmla="*/ 0 60000 65536"/>
              <a:gd name="T5" fmla="*/ 0 60000 65536"/>
              <a:gd name="T6" fmla="*/ 0 w 1434"/>
              <a:gd name="T7" fmla="*/ 0 h 1"/>
              <a:gd name="T8" fmla="*/ 1434 w 143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34" h="1">
                <a:moveTo>
                  <a:pt x="0" y="0"/>
                </a:moveTo>
                <a:lnTo>
                  <a:pt x="143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 flipV="1">
            <a:off x="5815938" y="2368623"/>
            <a:ext cx="2571851" cy="269227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91" name="Text Box 44"/>
          <p:cNvSpPr txBox="1">
            <a:spLocks noChangeArrowheads="1"/>
          </p:cNvSpPr>
          <p:nvPr/>
        </p:nvSpPr>
        <p:spPr bwMode="auto">
          <a:xfrm>
            <a:off x="5045590" y="2060847"/>
            <a:ext cx="468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endParaRPr lang="el-GR" alt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 Box 45"/>
          <p:cNvSpPr txBox="1">
            <a:spLocks noChangeArrowheads="1"/>
          </p:cNvSpPr>
          <p:nvPr/>
        </p:nvSpPr>
        <p:spPr bwMode="auto">
          <a:xfrm>
            <a:off x="6136518" y="2079987"/>
            <a:ext cx="468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8217893" y="2075202"/>
            <a:ext cx="468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Text Box 47"/>
          <p:cNvSpPr txBox="1">
            <a:spLocks noChangeArrowheads="1"/>
          </p:cNvSpPr>
          <p:nvPr/>
        </p:nvSpPr>
        <p:spPr bwMode="auto">
          <a:xfrm>
            <a:off x="6607776" y="2020776"/>
            <a:ext cx="1564624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 = x – y 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5" name="Line 48"/>
          <p:cNvSpPr>
            <a:spLocks noChangeShapeType="1"/>
          </p:cNvSpPr>
          <p:nvPr/>
        </p:nvSpPr>
        <p:spPr bwMode="auto">
          <a:xfrm>
            <a:off x="4208255" y="4831228"/>
            <a:ext cx="1033510" cy="918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6" name="Line 49"/>
          <p:cNvSpPr>
            <a:spLocks noChangeShapeType="1"/>
          </p:cNvSpPr>
          <p:nvPr/>
        </p:nvSpPr>
        <p:spPr bwMode="auto">
          <a:xfrm>
            <a:off x="4208255" y="3912552"/>
            <a:ext cx="1911516" cy="183735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97" name="Line 50"/>
          <p:cNvSpPr>
            <a:spLocks noChangeShapeType="1"/>
          </p:cNvSpPr>
          <p:nvPr/>
        </p:nvSpPr>
        <p:spPr bwMode="auto">
          <a:xfrm>
            <a:off x="4782428" y="5749903"/>
            <a:ext cx="390437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8" name="Line 51"/>
          <p:cNvSpPr>
            <a:spLocks noChangeShapeType="1"/>
          </p:cNvSpPr>
          <p:nvPr/>
        </p:nvSpPr>
        <p:spPr bwMode="auto">
          <a:xfrm>
            <a:off x="5815938" y="3223546"/>
            <a:ext cx="2526358" cy="252635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9" name="Text Box 52"/>
          <p:cNvSpPr txBox="1">
            <a:spLocks noChangeArrowheads="1"/>
          </p:cNvSpPr>
          <p:nvPr/>
        </p:nvSpPr>
        <p:spPr bwMode="auto">
          <a:xfrm>
            <a:off x="5012095" y="5735549"/>
            <a:ext cx="468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0" name="Text Box 53"/>
          <p:cNvSpPr txBox="1">
            <a:spLocks noChangeArrowheads="1"/>
          </p:cNvSpPr>
          <p:nvPr/>
        </p:nvSpPr>
        <p:spPr bwMode="auto">
          <a:xfrm>
            <a:off x="6136518" y="5740333"/>
            <a:ext cx="468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1" name="Text Box 54"/>
          <p:cNvSpPr txBox="1">
            <a:spLocks noChangeArrowheads="1"/>
          </p:cNvSpPr>
          <p:nvPr/>
        </p:nvSpPr>
        <p:spPr bwMode="auto">
          <a:xfrm>
            <a:off x="8189184" y="5735549"/>
            <a:ext cx="468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el-GR" altLang="el-G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" name="Text Box 55"/>
          <p:cNvSpPr txBox="1">
            <a:spLocks noChangeArrowheads="1"/>
          </p:cNvSpPr>
          <p:nvPr/>
        </p:nvSpPr>
        <p:spPr bwMode="auto">
          <a:xfrm>
            <a:off x="6504943" y="5697270"/>
            <a:ext cx="1607686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 = x + y 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3" name="Oval 56"/>
          <p:cNvSpPr>
            <a:spLocks noChangeArrowheads="1"/>
          </p:cNvSpPr>
          <p:nvPr/>
        </p:nvSpPr>
        <p:spPr bwMode="auto">
          <a:xfrm>
            <a:off x="4495342" y="4170930"/>
            <a:ext cx="114834" cy="11483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1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8 βασιλισσών, 3</a:t>
            </a:r>
            <a:r>
              <a:rPr lang="el-GR" altLang="el-GR" baseline="30000" dirty="0"/>
              <a:t>ος</a:t>
            </a:r>
            <a:r>
              <a:rPr lang="el-GR" altLang="el-GR" dirty="0"/>
              <a:t> τρόπος </a:t>
            </a:r>
            <a:r>
              <a:rPr lang="el-GR" altLang="el-GR" dirty="0" smtClean="0"/>
              <a:t>(2/2)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solution(</a:t>
            </a:r>
            <a:r>
              <a:rPr lang="en-US" altLang="el-GR" sz="2000" dirty="0" err="1">
                <a:latin typeface="Courier New" panose="02070309020205020404" pitchFamily="49" charset="0"/>
              </a:rPr>
              <a:t>Ylist</a:t>
            </a:r>
            <a:r>
              <a:rPr lang="en-US" altLang="el-GR" sz="2000" dirty="0">
                <a:latin typeface="Courier New" panose="02070309020205020404" pitchFamily="49" charset="0"/>
              </a:rPr>
              <a:t>) :- sol(</a:t>
            </a:r>
            <a:r>
              <a:rPr lang="en-US" altLang="el-GR" sz="2000" dirty="0" err="1">
                <a:latin typeface="Courier New" panose="02070309020205020404" pitchFamily="49" charset="0"/>
              </a:rPr>
              <a:t>Ylist</a:t>
            </a:r>
            <a:r>
              <a:rPr lang="en-US" altLang="el-GR" sz="2000" dirty="0">
                <a:latin typeface="Courier New" panose="02070309020205020404" pitchFamily="49" charset="0"/>
              </a:rPr>
              <a:t>, [1,2,3,4,5,6,7,8],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[1,2,3,4,5,6,7,8], [-7,-6,-5,-4,-3,-2,-1,0,1,2,3,4,5,6,7],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[2,3,4,5,6,7,8,9,10,11,12,13,14,15,16]).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sol([], [], </a:t>
            </a:r>
            <a:r>
              <a:rPr lang="en-US" altLang="el-GR" sz="2000" dirty="0" err="1">
                <a:latin typeface="Courier New" panose="02070309020205020404" pitchFamily="49" charset="0"/>
              </a:rPr>
              <a:t>Dy</a:t>
            </a:r>
            <a:r>
              <a:rPr lang="en-US" altLang="el-GR" sz="2000" dirty="0">
                <a:latin typeface="Courier New" panose="02070309020205020404" pitchFamily="49" charset="0"/>
              </a:rPr>
              <a:t>, Du, </a:t>
            </a:r>
            <a:r>
              <a:rPr lang="en-US" altLang="el-GR" sz="2000" dirty="0" err="1">
                <a:latin typeface="Courier New" panose="02070309020205020404" pitchFamily="49" charset="0"/>
              </a:rPr>
              <a:t>Dv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sol([</a:t>
            </a:r>
            <a:r>
              <a:rPr lang="en-US" altLang="el-GR" sz="2000" dirty="0" err="1">
                <a:latin typeface="Courier New" panose="02070309020205020404" pitchFamily="49" charset="0"/>
              </a:rPr>
              <a:t>Y|Ylist</a:t>
            </a:r>
            <a:r>
              <a:rPr lang="en-US" altLang="el-GR" sz="2000" dirty="0">
                <a:latin typeface="Courier New" panose="02070309020205020404" pitchFamily="49" charset="0"/>
              </a:rPr>
              <a:t>], [X|Dx1], </a:t>
            </a:r>
            <a:r>
              <a:rPr lang="en-US" altLang="el-GR" sz="2000" dirty="0" err="1">
                <a:latin typeface="Courier New" panose="02070309020205020404" pitchFamily="49" charset="0"/>
              </a:rPr>
              <a:t>Dy</a:t>
            </a:r>
            <a:r>
              <a:rPr lang="en-US" altLang="el-GR" sz="2000" dirty="0">
                <a:latin typeface="Courier New" panose="02070309020205020404" pitchFamily="49" charset="0"/>
              </a:rPr>
              <a:t>, Du, </a:t>
            </a:r>
            <a:r>
              <a:rPr lang="en-US" altLang="el-GR" sz="2000" dirty="0" err="1">
                <a:latin typeface="Courier New" panose="02070309020205020404" pitchFamily="49" charset="0"/>
              </a:rPr>
              <a:t>Dv</a:t>
            </a:r>
            <a:r>
              <a:rPr lang="en-US" altLang="el-GR" sz="2000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del(Y, </a:t>
            </a:r>
            <a:r>
              <a:rPr lang="en-US" altLang="el-GR" sz="2000" dirty="0" err="1">
                <a:latin typeface="Courier New" panose="02070309020205020404" pitchFamily="49" charset="0"/>
              </a:rPr>
              <a:t>Dy</a:t>
            </a:r>
            <a:r>
              <a:rPr lang="en-US" altLang="el-GR" sz="2000" dirty="0">
                <a:latin typeface="Courier New" panose="02070309020205020404" pitchFamily="49" charset="0"/>
              </a:rPr>
              <a:t>, Dy1),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U is X–Y</a:t>
            </a:r>
            <a:r>
              <a:rPr lang="en-US" altLang="el-GR" sz="2000" dirty="0" smtClean="0">
                <a:latin typeface="Courier New" panose="02070309020205020404" pitchFamily="49" charset="0"/>
              </a:rPr>
              <a:t>,</a:t>
            </a: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del(U, Du, Du1),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V is X+Y,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del(V, </a:t>
            </a:r>
            <a:r>
              <a:rPr lang="en-US" altLang="el-GR" sz="2000" dirty="0" err="1">
                <a:latin typeface="Courier New" panose="02070309020205020404" pitchFamily="49" charset="0"/>
              </a:rPr>
              <a:t>Dv</a:t>
            </a:r>
            <a:r>
              <a:rPr lang="en-US" altLang="el-GR" sz="2000" dirty="0">
                <a:latin typeface="Courier New" panose="02070309020205020404" pitchFamily="49" charset="0"/>
              </a:rPr>
              <a:t>, Dv1),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sol(</a:t>
            </a:r>
            <a:r>
              <a:rPr lang="en-US" altLang="el-GR" sz="2000" dirty="0" err="1">
                <a:latin typeface="Courier New" panose="02070309020205020404" pitchFamily="49" charset="0"/>
              </a:rPr>
              <a:t>Ylist</a:t>
            </a:r>
            <a:r>
              <a:rPr lang="en-US" altLang="el-GR" sz="2000" dirty="0">
                <a:latin typeface="Courier New" panose="02070309020205020404" pitchFamily="49" charset="0"/>
              </a:rPr>
              <a:t>, Dx1, Dy1, Du1, Dv1).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del(Item, [</a:t>
            </a:r>
            <a:r>
              <a:rPr lang="en-US" altLang="el-GR" sz="2000" dirty="0" err="1">
                <a:latin typeface="Courier New" panose="02070309020205020404" pitchFamily="49" charset="0"/>
              </a:rPr>
              <a:t>Item|List</a:t>
            </a:r>
            <a:r>
              <a:rPr lang="en-US" altLang="el-GR" sz="2000" dirty="0">
                <a:latin typeface="Courier New" panose="02070309020205020404" pitchFamily="49" charset="0"/>
              </a:rPr>
              <a:t>], List).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del(Item, [</a:t>
            </a:r>
            <a:r>
              <a:rPr lang="en-US" altLang="el-GR" sz="2000" dirty="0" err="1">
                <a:latin typeface="Courier New" panose="02070309020205020404" pitchFamily="49" charset="0"/>
              </a:rPr>
              <a:t>First|List</a:t>
            </a:r>
            <a:r>
              <a:rPr lang="en-US" altLang="el-GR" sz="2000" dirty="0">
                <a:latin typeface="Courier New" panose="02070309020205020404" pitchFamily="49" charset="0"/>
              </a:rPr>
              <a:t>], [First|List1]) :-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del(Item, List, List1).</a:t>
            </a:r>
          </a:p>
        </p:txBody>
      </p:sp>
    </p:spTree>
    <p:extLst>
      <p:ext uri="{BB962C8B-B14F-4D97-AF65-F5344CB8AC3E}">
        <p14:creationId xmlns:p14="http://schemas.microsoft.com/office/powerpoint/2010/main" val="23773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Γενίκευση για </a:t>
            </a:r>
            <a:r>
              <a:rPr lang="en-US" altLang="el-GR" dirty="0"/>
              <a:t>N </a:t>
            </a:r>
            <a:r>
              <a:rPr lang="el-GR" altLang="el-GR" dirty="0" smtClean="0"/>
              <a:t>βασίλισσες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gen(N, N, [N]).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gen(N1, N2, [N1|List])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N1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&lt;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N2,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 is N1+1,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gen(M, N2, List).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solution(N, S)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gen(1, N, </a:t>
            </a:r>
            <a:r>
              <a:rPr lang="en-US" altLang="el-GR" dirty="0" err="1">
                <a:latin typeface="Courier New" panose="02070309020205020404" pitchFamily="49" charset="0"/>
              </a:rPr>
              <a:t>Dxy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Nu1 is 1–N,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Nu2 is N–1,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gen(Nu1, Nu2, Du),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Nv2 is N+N,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gen(2, Nv2, </a:t>
            </a:r>
            <a:r>
              <a:rPr lang="en-US" altLang="el-GR" dirty="0" err="1">
                <a:latin typeface="Courier New" panose="02070309020205020404" pitchFamily="49" charset="0"/>
              </a:rPr>
              <a:t>Dv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sol(S, </a:t>
            </a:r>
            <a:r>
              <a:rPr lang="en-US" altLang="el-GR" dirty="0" err="1">
                <a:latin typeface="Courier New" panose="02070309020205020404" pitchFamily="49" charset="0"/>
              </a:rPr>
              <a:t>Dxy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Dxy</a:t>
            </a:r>
            <a:r>
              <a:rPr lang="en-US" altLang="el-GR" dirty="0">
                <a:latin typeface="Courier New" panose="02070309020205020404" pitchFamily="49" charset="0"/>
              </a:rPr>
              <a:t>, Du, </a:t>
            </a:r>
            <a:r>
              <a:rPr lang="en-US" altLang="el-GR" dirty="0" err="1">
                <a:latin typeface="Courier New" panose="02070309020205020404" pitchFamily="49" charset="0"/>
              </a:rPr>
              <a:t>Dv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Αλφάβητο της </a:t>
            </a:r>
            <a:r>
              <a:rPr lang="en-US" dirty="0" smtClean="0"/>
              <a:t>Prolog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A, B, C, ... Z</a:t>
            </a:r>
          </a:p>
          <a:p>
            <a:r>
              <a:rPr lang="pl-PL" dirty="0"/>
              <a:t> a, b, c, ... z</a:t>
            </a:r>
          </a:p>
          <a:p>
            <a:r>
              <a:rPr lang="pl-PL" dirty="0"/>
              <a:t> 0, 1, 2, ... 9</a:t>
            </a:r>
          </a:p>
          <a:p>
            <a:r>
              <a:rPr lang="pl-PL" dirty="0"/>
              <a:t> +, -, *, /, &lt;, &gt;, =, :, ., &amp;, _, ~, ...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42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Γενίκευση για </a:t>
            </a:r>
            <a:r>
              <a:rPr lang="en-US" altLang="el-GR" dirty="0"/>
              <a:t>N </a:t>
            </a:r>
            <a:r>
              <a:rPr lang="el-GR" altLang="el-GR" dirty="0" smtClean="0"/>
              <a:t>βασίλισσες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sz="3100" dirty="0">
                <a:latin typeface="Courier New" panose="02070309020205020404" pitchFamily="49" charset="0"/>
              </a:rPr>
              <a:t>?- solution(12, S).</a:t>
            </a:r>
          </a:p>
          <a:p>
            <a:pPr marL="0" indent="0">
              <a:buNone/>
            </a:pPr>
            <a:r>
              <a:rPr lang="en-US" altLang="el-GR" sz="3100" dirty="0">
                <a:latin typeface="Courier New" panose="02070309020205020404" pitchFamily="49" charset="0"/>
              </a:rPr>
              <a:t>   S = [1,3,5,8,10,12,6,11,2,7,9,4] </a:t>
            </a:r>
            <a:r>
              <a:rPr lang="en-US" altLang="el-GR" sz="3100" dirty="0" smtClean="0">
                <a:latin typeface="Courier New" panose="02070309020205020404" pitchFamily="49" charset="0"/>
              </a:rPr>
              <a:t>-&gt; </a:t>
            </a:r>
            <a:r>
              <a:rPr lang="en-US" altLang="el-GR" sz="31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3100" dirty="0">
                <a:latin typeface="Courier New" panose="02070309020205020404" pitchFamily="49" charset="0"/>
              </a:rPr>
              <a:t>   </a:t>
            </a:r>
            <a:r>
              <a:rPr lang="en-US" altLang="el-GR" sz="3100" dirty="0" smtClean="0">
                <a:latin typeface="Courier New" panose="02070309020205020404" pitchFamily="49" charset="0"/>
              </a:rPr>
              <a:t>......</a:t>
            </a:r>
            <a:endParaRPr lang="en-US" altLang="el-GR" dirty="0">
              <a:latin typeface="Courier New" panose="02070309020205020404" pitchFamily="49" charset="0"/>
            </a:endParaRPr>
          </a:p>
          <a:p>
            <a:r>
              <a:rPr lang="en-US" altLang="el-GR" dirty="0" smtClean="0">
                <a:latin typeface="Courier New" panose="02070309020205020404" pitchFamily="49" charset="0"/>
              </a:rPr>
              <a:t>jump(Square1</a:t>
            </a:r>
            <a:r>
              <a:rPr lang="en-US" altLang="el-GR" dirty="0">
                <a:latin typeface="Courier New" panose="02070309020205020404" pitchFamily="49" charset="0"/>
              </a:rPr>
              <a:t>, Square2) :- ......  </a:t>
            </a:r>
            <a:r>
              <a:rPr lang="en-US" altLang="el-GR" dirty="0"/>
              <a:t>(</a:t>
            </a:r>
            <a:r>
              <a:rPr lang="el-GR" altLang="el-GR" dirty="0"/>
              <a:t>κίνηση </a:t>
            </a:r>
            <a:r>
              <a:rPr lang="el-GR" altLang="el-GR" dirty="0" smtClean="0"/>
              <a:t>αλόγου στο </a:t>
            </a:r>
            <a:r>
              <a:rPr lang="el-GR" altLang="el-GR" dirty="0"/>
              <a:t>σκάκι)</a:t>
            </a:r>
            <a:endParaRPr lang="en-US" altLang="el-GR" dirty="0"/>
          </a:p>
          <a:p>
            <a:r>
              <a:rPr lang="en-US" altLang="el-GR" dirty="0" err="1" smtClean="0">
                <a:latin typeface="Courier New" panose="02070309020205020404" pitchFamily="49" charset="0"/>
              </a:rPr>
              <a:t>knightpath</a:t>
            </a:r>
            <a:r>
              <a:rPr lang="en-US" altLang="el-GR" dirty="0" smtClean="0">
                <a:latin typeface="Courier New" panose="02070309020205020404" pitchFamily="49" charset="0"/>
              </a:rPr>
              <a:t>(Path</a:t>
            </a:r>
            <a:r>
              <a:rPr lang="en-US" altLang="el-GR" dirty="0">
                <a:latin typeface="Courier New" panose="02070309020205020404" pitchFamily="49" charset="0"/>
              </a:rPr>
              <a:t>) :- ......</a:t>
            </a:r>
            <a:r>
              <a:rPr lang="en-US" altLang="el-GR" dirty="0"/>
              <a:t>   (</a:t>
            </a:r>
            <a:r>
              <a:rPr lang="el-GR" altLang="el-GR" dirty="0"/>
              <a:t>νόμιμη διαδρομή </a:t>
            </a:r>
            <a:r>
              <a:rPr lang="el-GR" altLang="el-GR" dirty="0" smtClean="0"/>
              <a:t>αλόγου σε </a:t>
            </a:r>
            <a:r>
              <a:rPr lang="el-GR" altLang="el-GR" dirty="0"/>
              <a:t>άδεια σκακιέρα)</a:t>
            </a:r>
            <a:endParaRPr lang="en-US" altLang="el-GR" dirty="0"/>
          </a:p>
          <a:p>
            <a:r>
              <a:rPr lang="el-GR" altLang="el-GR" dirty="0" smtClean="0"/>
              <a:t>Να </a:t>
            </a:r>
            <a:r>
              <a:rPr lang="el-GR" altLang="el-GR" dirty="0"/>
              <a:t>βρεθούν οι δυνατές διαδρομές 4 κινήσεων ενός </a:t>
            </a:r>
            <a:r>
              <a:rPr lang="el-GR" altLang="el-GR" dirty="0" smtClean="0"/>
              <a:t>αλόγου σε </a:t>
            </a:r>
            <a:r>
              <a:rPr lang="el-GR" altLang="el-GR" dirty="0"/>
              <a:t>άδεια σκακιέρα που ξεκινούν από το τετράγωνο </a:t>
            </a:r>
            <a:r>
              <a:rPr lang="el-GR" altLang="el-GR" dirty="0" smtClean="0"/>
              <a:t>2/1, καταλήγουν </a:t>
            </a:r>
            <a:r>
              <a:rPr lang="el-GR" altLang="el-GR" dirty="0"/>
              <a:t>στην απέναντι πλευρά της σκακιέρας (</a:t>
            </a:r>
            <a:r>
              <a:rPr lang="en-US" altLang="el-GR" dirty="0"/>
              <a:t>Y = </a:t>
            </a:r>
            <a:r>
              <a:rPr lang="en-US" altLang="el-GR" dirty="0" smtClean="0"/>
              <a:t>8)</a:t>
            </a:r>
            <a:r>
              <a:rPr lang="el-GR" altLang="el-GR" dirty="0" smtClean="0"/>
              <a:t> και </a:t>
            </a:r>
            <a:r>
              <a:rPr lang="el-GR" altLang="el-GR" dirty="0"/>
              <a:t>στη δεύτερη κίνηση περνούν από το τετράγωνο 5/4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519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Έλεγχος στην </a:t>
            </a:r>
            <a:r>
              <a:rPr lang="el-GR" altLang="el-GR" dirty="0" smtClean="0"/>
              <a:t>οπισθοδρόμηση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4561052"/>
            <a:ext cx="8229600" cy="1521703"/>
          </a:xfrm>
        </p:spPr>
        <p:txBody>
          <a:bodyPr/>
          <a:lstStyle/>
          <a:p>
            <a:pPr>
              <a:buSzPct val="100000"/>
            </a:pPr>
            <a:r>
              <a:rPr lang="el-GR" altLang="el-GR" dirty="0"/>
              <a:t>Περιττή οπισθοδρόμηση</a:t>
            </a:r>
          </a:p>
          <a:p>
            <a:pPr>
              <a:buSzPct val="100000"/>
            </a:pPr>
            <a:r>
              <a:rPr lang="el-GR" altLang="el-GR" dirty="0" smtClean="0"/>
              <a:t>Ενσωματωμένο </a:t>
            </a:r>
            <a:r>
              <a:rPr lang="el-GR" altLang="el-GR" dirty="0"/>
              <a:t>κατηγόρημα </a:t>
            </a:r>
            <a:r>
              <a:rPr lang="en-US" altLang="el-GR" dirty="0">
                <a:latin typeface="Courier New" panose="02070309020205020404" pitchFamily="49" charset="0"/>
              </a:rPr>
              <a:t>!</a:t>
            </a:r>
            <a:r>
              <a:rPr lang="el-GR" altLang="el-GR" dirty="0">
                <a:latin typeface="Courier New" panose="02070309020205020404" pitchFamily="49" charset="0"/>
              </a:rPr>
              <a:t>/0</a:t>
            </a:r>
            <a:r>
              <a:rPr lang="el-GR" altLang="el-GR" dirty="0"/>
              <a:t> (</a:t>
            </a:r>
            <a:r>
              <a:rPr lang="en-US" altLang="el-GR" dirty="0"/>
              <a:t>cut</a:t>
            </a:r>
            <a:r>
              <a:rPr lang="en-US" altLang="el-GR" dirty="0" smtClean="0"/>
              <a:t>)</a:t>
            </a:r>
            <a:endParaRPr lang="en-US" altLang="el-GR" dirty="0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4347251" y="2070345"/>
            <a:ext cx="40411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f(X, 0) :- X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3.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f(X, 2) :- 3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=&lt;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X, X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6.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f(X, 4) :- 6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=&lt;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X.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?- f(1, Y), 2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&lt;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Y.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grpSp>
        <p:nvGrpSpPr>
          <p:cNvPr id="33" name="διάγραμμα x,y με σημεία (3,0),(3,2),(6,2),(6,4)"/>
          <p:cNvGrpSpPr/>
          <p:nvPr/>
        </p:nvGrpSpPr>
        <p:grpSpPr>
          <a:xfrm>
            <a:off x="1352237" y="1418046"/>
            <a:ext cx="2719061" cy="2678190"/>
            <a:chOff x="1352237" y="1418046"/>
            <a:chExt cx="2719061" cy="267819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1691680" y="1800198"/>
              <a:ext cx="0" cy="20589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3137793" y="3049954"/>
              <a:ext cx="98382" cy="9838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2399068" y="3611840"/>
              <a:ext cx="98382" cy="983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3750623" y="3573016"/>
              <a:ext cx="3206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Χ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rot="16200000">
              <a:off x="2721151" y="2455317"/>
              <a:ext cx="0" cy="2433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14628" y="2931619"/>
              <a:ext cx="251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691680" y="3414596"/>
              <a:ext cx="187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91680" y="3133831"/>
              <a:ext cx="187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691680" y="2853067"/>
              <a:ext cx="187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691680" y="2560604"/>
              <a:ext cx="187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691680" y="2256443"/>
              <a:ext cx="187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691680" y="1975677"/>
              <a:ext cx="187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414628" y="2346692"/>
              <a:ext cx="251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937350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2194719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452086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721151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2978520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3224190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493254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3750623" y="3484786"/>
              <a:ext cx="0" cy="187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247362" y="3645024"/>
              <a:ext cx="386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007767" y="3645024"/>
              <a:ext cx="386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352237" y="1418046"/>
              <a:ext cx="38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Υ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452086" y="3110434"/>
              <a:ext cx="0" cy="374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52086" y="3110434"/>
              <a:ext cx="690212" cy="3901"/>
            </a:xfrm>
            <a:custGeom>
              <a:avLst/>
              <a:gdLst>
                <a:gd name="T0" fmla="*/ 0 w 177"/>
                <a:gd name="T1" fmla="*/ 0 h 1"/>
                <a:gd name="T2" fmla="*/ 2147483647 w 177"/>
                <a:gd name="T3" fmla="*/ 0 h 1"/>
                <a:gd name="T4" fmla="*/ 0 60000 65536"/>
                <a:gd name="T5" fmla="*/ 0 60000 65536"/>
                <a:gd name="T6" fmla="*/ 0 w 177"/>
                <a:gd name="T7" fmla="*/ 0 h 1"/>
                <a:gd name="T8" fmla="*/ 177 w 17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7" h="1">
                  <a:moveTo>
                    <a:pt x="0" y="0"/>
                  </a:moveTo>
                  <a:lnTo>
                    <a:pt x="177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3200793" y="2548904"/>
              <a:ext cx="3899" cy="503039"/>
            </a:xfrm>
            <a:custGeom>
              <a:avLst/>
              <a:gdLst>
                <a:gd name="T0" fmla="*/ 0 w 1"/>
                <a:gd name="T1" fmla="*/ 2147483647 h 129"/>
                <a:gd name="T2" fmla="*/ 2147483647 w 1"/>
                <a:gd name="T3" fmla="*/ 0 h 129"/>
                <a:gd name="T4" fmla="*/ 0 60000 65536"/>
                <a:gd name="T5" fmla="*/ 0 60000 65536"/>
                <a:gd name="T6" fmla="*/ 0 w 1"/>
                <a:gd name="T7" fmla="*/ 0 h 129"/>
                <a:gd name="T8" fmla="*/ 1 w 1"/>
                <a:gd name="T9" fmla="*/ 129 h 1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9">
                  <a:moveTo>
                    <a:pt x="0" y="12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3189093" y="2548904"/>
              <a:ext cx="5615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graphicFrame>
          <p:nvGraphicFramePr>
            <p:cNvPr id="30" name="Object 1024"/>
            <p:cNvGraphicFramePr>
              <a:graphicFrameLocks noChangeAspect="1"/>
            </p:cNvGraphicFramePr>
            <p:nvPr>
              <p:extLst/>
            </p:nvPr>
          </p:nvGraphicFramePr>
          <p:xfrm>
            <a:off x="2323402" y="2993448"/>
            <a:ext cx="280764" cy="280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Εξίσωση" r:id="rId3" imgW="114120" imgH="114120" progId="Equation.3">
                    <p:embed/>
                  </p:oleObj>
                </mc:Choice>
                <mc:Fallback>
                  <p:oleObj name="Εξίσωση" r:id="rId3" imgW="114120" imgH="114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3402" y="2993448"/>
                          <a:ext cx="280764" cy="2807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25"/>
            <p:cNvGraphicFramePr>
              <a:graphicFrameLocks noChangeAspect="1"/>
            </p:cNvGraphicFramePr>
            <p:nvPr>
              <p:extLst/>
            </p:nvPr>
          </p:nvGraphicFramePr>
          <p:xfrm>
            <a:off x="3095504" y="2408522"/>
            <a:ext cx="280764" cy="280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Εξίσωση" r:id="rId5" imgW="114120" imgH="114120" progId="Equation.3">
                    <p:embed/>
                  </p:oleObj>
                </mc:Choice>
                <mc:Fallback>
                  <p:oleObj name="Εξίσωση" r:id="rId5" imgW="114120" imgH="114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504" y="2408522"/>
                          <a:ext cx="280764" cy="2807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35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Έλεγχος στην οπισθοδρόμηση (2/4)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78896" cy="3124944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2ος  ορισμός </a:t>
            </a:r>
            <a:r>
              <a:rPr lang="el-GR" altLang="el-GR" sz="2200" dirty="0" smtClean="0"/>
              <a:t>του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f/2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f(X, 0) :- X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&lt;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3, !.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f(X, 2) :- 3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=&lt;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X, X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&lt;</a:t>
            </a:r>
            <a:r>
              <a:rPr lang="el-GR" altLang="el-GR" sz="1800" dirty="0" smtClean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6, !.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f(X, 4) :- 6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=&lt;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X.</a:t>
            </a:r>
          </a:p>
          <a:p>
            <a:endParaRPr lang="en-US" altLang="el-GR" sz="1800" dirty="0">
              <a:latin typeface="Courier New" panose="02070309020205020404" pitchFamily="49" charset="0"/>
            </a:endParaRPr>
          </a:p>
          <a:p>
            <a:r>
              <a:rPr lang="en-US" altLang="el-GR" sz="2200" dirty="0"/>
              <a:t>3</a:t>
            </a:r>
            <a:r>
              <a:rPr lang="el-GR" altLang="el-GR" sz="2200" dirty="0" err="1"/>
              <a:t>ος</a:t>
            </a:r>
            <a:r>
              <a:rPr lang="el-GR" altLang="el-GR" sz="2200" dirty="0"/>
              <a:t>  ορισμός του  </a:t>
            </a:r>
            <a:r>
              <a:rPr lang="en-US" altLang="el-GR" sz="2400" dirty="0">
                <a:latin typeface="Courier New" panose="02070309020205020404" pitchFamily="49" charset="0"/>
              </a:rPr>
              <a:t>f/2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f(X, 0) :- X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&lt;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3, !.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f(X, 2) :- X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&lt;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6, !.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f(X, 4</a:t>
            </a:r>
            <a:r>
              <a:rPr lang="en-US" altLang="el-GR" sz="1800" dirty="0" smtClean="0">
                <a:latin typeface="Courier New" panose="02070309020205020404" pitchFamily="49" charset="0"/>
              </a:rPr>
              <a:t>).</a:t>
            </a:r>
            <a:endParaRPr lang="en-US" altLang="el-GR" sz="1800" dirty="0">
              <a:latin typeface="Courier New" panose="02070309020205020404" pitchFamily="49" charset="0"/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5220072" y="2060848"/>
            <a:ext cx="0" cy="95233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5652120" y="2204864"/>
            <a:ext cx="271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?- f(1, Y), 2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&lt;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Y.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?- f(7, Y).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5652120" y="4077072"/>
            <a:ext cx="2711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?- f(7, Y).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5220072" y="3861048"/>
            <a:ext cx="0" cy="79208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Θέση περιεχομένου 16"/>
          <p:cNvSpPr>
            <a:spLocks noGrp="1"/>
          </p:cNvSpPr>
          <p:nvPr>
            <p:ph sz="half" idx="2"/>
          </p:nvPr>
        </p:nvSpPr>
        <p:spPr>
          <a:xfrm>
            <a:off x="457200" y="5085185"/>
            <a:ext cx="8229600" cy="129614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Στο 2ο ορισμό τα ! βοηθούν στην απόδοση. Μπορούν να διαγραφούν χωρίς να αλλάξει η σημασία του προγράμματος.</a:t>
            </a:r>
          </a:p>
          <a:p>
            <a:r>
              <a:rPr lang="el-GR" dirty="0"/>
              <a:t>Στον 3ο ορισμό τα ! είναι απαραίτητα για την ορθότητα του προγράμματος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93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Έλεγχος στην οπισθοδρόμηση </a:t>
            </a:r>
            <a:r>
              <a:rPr lang="el-GR" altLang="el-GR" dirty="0" smtClean="0"/>
              <a:t>(3/4)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l-GR" dirty="0"/>
              <a:t>To </a:t>
            </a:r>
            <a:r>
              <a:rPr lang="en-US" altLang="el-GR" dirty="0">
                <a:latin typeface="Courier New" panose="02070309020205020404" pitchFamily="49" charset="0"/>
              </a:rPr>
              <a:t>!</a:t>
            </a:r>
            <a:r>
              <a:rPr lang="en-US" altLang="el-GR" dirty="0"/>
              <a:t> </a:t>
            </a:r>
            <a:r>
              <a:rPr lang="el-GR" altLang="el-GR" dirty="0"/>
              <a:t>επιτυγχάνει πάντοτε κατά την εμπρόσθια </a:t>
            </a:r>
            <a:r>
              <a:rPr lang="el-GR" altLang="el-GR" dirty="0" smtClean="0"/>
              <a:t>φορά του </a:t>
            </a:r>
            <a:r>
              <a:rPr lang="el-GR" altLang="el-GR" dirty="0"/>
              <a:t>ελέγχου. Σε οπισθοδρόμηση θεωρείται </a:t>
            </a:r>
            <a:r>
              <a:rPr lang="el-GR" altLang="el-GR" dirty="0" smtClean="0"/>
              <a:t>ότι αποτυγχάνει </a:t>
            </a:r>
            <a:r>
              <a:rPr lang="el-GR" altLang="el-GR" dirty="0"/>
              <a:t>ο στόχος που ενεργοποίησε </a:t>
            </a:r>
            <a:r>
              <a:rPr lang="el-GR" altLang="el-GR" dirty="0" smtClean="0"/>
              <a:t>τον κανόνα στο σώμα </a:t>
            </a:r>
            <a:r>
              <a:rPr lang="el-GR" altLang="el-GR" dirty="0"/>
              <a:t>του οποίου βρίσκεται το </a:t>
            </a:r>
            <a:r>
              <a:rPr lang="el-GR" altLang="el-GR" dirty="0">
                <a:latin typeface="Courier New" panose="02070309020205020404" pitchFamily="49" charset="0"/>
              </a:rPr>
              <a:t>!</a:t>
            </a:r>
            <a:r>
              <a:rPr lang="el-GR" altLang="el-GR" dirty="0"/>
              <a:t>.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C :- P, Q, R, !, S, T, U.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 :- V.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A :- B, C, D.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?- A</a:t>
            </a:r>
            <a:r>
              <a:rPr lang="en-US" altLang="el-GR" dirty="0" smtClean="0">
                <a:latin typeface="Courier New" panose="02070309020205020404" pitchFamily="49" charset="0"/>
              </a:rPr>
              <a:t>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r>
              <a:rPr lang="el-GR" altLang="el-GR" dirty="0"/>
              <a:t>Κατά τη διάρκεια ικανοποίησης του στόχου </a:t>
            </a:r>
            <a:r>
              <a:rPr lang="en-US" altLang="el-GR" dirty="0">
                <a:latin typeface="Courier New" panose="02070309020205020404" pitchFamily="49" charset="0"/>
              </a:rPr>
              <a:t>C</a:t>
            </a:r>
            <a:r>
              <a:rPr lang="en-US" altLang="el-GR" dirty="0"/>
              <a:t>, </a:t>
            </a:r>
            <a:r>
              <a:rPr lang="el-GR" altLang="el-GR" dirty="0" smtClean="0"/>
              <a:t>οπισθοδρόμηση </a:t>
            </a:r>
            <a:r>
              <a:rPr lang="el-GR" altLang="el-GR" dirty="0"/>
              <a:t>επιτρέπεται στην ομάδα </a:t>
            </a:r>
            <a:r>
              <a:rPr lang="el-GR" altLang="el-GR" dirty="0" smtClean="0"/>
              <a:t>στόχων </a:t>
            </a:r>
            <a:r>
              <a:rPr lang="en-US" altLang="el-GR" dirty="0" smtClean="0">
                <a:latin typeface="Courier New" panose="02070309020205020404" pitchFamily="49" charset="0"/>
              </a:rPr>
              <a:t>P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Q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R</a:t>
            </a:r>
            <a:r>
              <a:rPr lang="en-US" altLang="el-GR" dirty="0"/>
              <a:t>. </a:t>
            </a:r>
            <a:r>
              <a:rPr lang="el-GR" altLang="el-GR" dirty="0"/>
              <a:t>Όταν ο έλεγχος περάσει μετά το </a:t>
            </a:r>
            <a:r>
              <a:rPr lang="el-GR" altLang="el-GR" dirty="0" smtClean="0">
                <a:latin typeface="Courier New" panose="02070309020205020404" pitchFamily="49" charset="0"/>
              </a:rPr>
              <a:t>!</a:t>
            </a:r>
            <a:r>
              <a:rPr lang="el-GR" altLang="el-GR" dirty="0" smtClean="0"/>
              <a:t>, αγνοούνται </a:t>
            </a:r>
            <a:r>
              <a:rPr lang="el-GR" altLang="el-GR" dirty="0"/>
              <a:t>τυχόν εναλλακτικοί τρόποι </a:t>
            </a:r>
            <a:r>
              <a:rPr lang="el-GR" altLang="el-GR" dirty="0" smtClean="0"/>
              <a:t>ικανοποίησης των </a:t>
            </a:r>
            <a:r>
              <a:rPr lang="en-US" altLang="el-GR" dirty="0">
                <a:latin typeface="Courier New" panose="02070309020205020404" pitchFamily="49" charset="0"/>
              </a:rPr>
              <a:t>P</a:t>
            </a:r>
            <a:r>
              <a:rPr lang="en-US" altLang="el-GR" dirty="0"/>
              <a:t> , </a:t>
            </a:r>
            <a:r>
              <a:rPr lang="en-US" altLang="el-GR" dirty="0">
                <a:latin typeface="Courier New" panose="02070309020205020404" pitchFamily="49" charset="0"/>
              </a:rPr>
              <a:t>Q</a:t>
            </a:r>
            <a:r>
              <a:rPr lang="en-US" altLang="el-GR" dirty="0"/>
              <a:t> , </a:t>
            </a:r>
            <a:r>
              <a:rPr lang="en-US" altLang="el-GR" dirty="0">
                <a:latin typeface="Courier New" panose="02070309020205020404" pitchFamily="49" charset="0"/>
              </a:rPr>
              <a:t>R</a:t>
            </a:r>
            <a:r>
              <a:rPr lang="en-US" altLang="el-GR" dirty="0"/>
              <a:t> </a:t>
            </a:r>
            <a:r>
              <a:rPr lang="el-GR" altLang="el-GR" dirty="0"/>
              <a:t>αλλά και άλλες </a:t>
            </a:r>
            <a:r>
              <a:rPr lang="el-GR" altLang="el-GR" dirty="0" smtClean="0"/>
              <a:t>προτάσεις για </a:t>
            </a:r>
            <a:r>
              <a:rPr lang="el-GR" altLang="el-GR" dirty="0"/>
              <a:t>το </a:t>
            </a:r>
            <a:r>
              <a:rPr lang="en-US" altLang="el-GR" dirty="0">
                <a:latin typeface="Courier New" panose="02070309020205020404" pitchFamily="49" charset="0"/>
              </a:rPr>
              <a:t>C</a:t>
            </a:r>
            <a:r>
              <a:rPr lang="en-US" altLang="el-GR" dirty="0"/>
              <a:t> (</a:t>
            </a:r>
            <a:r>
              <a:rPr lang="en-US" altLang="el-GR" dirty="0">
                <a:latin typeface="Courier New" panose="02070309020205020404" pitchFamily="49" charset="0"/>
              </a:rPr>
              <a:t>C :- </a:t>
            </a:r>
            <a:r>
              <a:rPr lang="en-US" altLang="el-GR" dirty="0" smtClean="0">
                <a:latin typeface="Courier New" panose="02070309020205020404" pitchFamily="49" charset="0"/>
              </a:rPr>
              <a:t>V</a:t>
            </a:r>
            <a:r>
              <a:rPr lang="en-US" altLang="el-GR" dirty="0" smtClean="0"/>
              <a:t>)</a:t>
            </a:r>
            <a:r>
              <a:rPr lang="el-GR" altLang="el-GR" dirty="0" smtClean="0"/>
              <a:t>. Οπισθοδρόμηση </a:t>
            </a:r>
            <a:r>
              <a:rPr lang="el-GR" altLang="el-GR" dirty="0"/>
              <a:t>μπορεί να </a:t>
            </a:r>
            <a:r>
              <a:rPr lang="el-GR" altLang="el-GR" dirty="0" smtClean="0"/>
              <a:t>γίνει </a:t>
            </a:r>
            <a:r>
              <a:rPr lang="el-GR" altLang="el-GR" dirty="0"/>
              <a:t>μόνο στην ομάδα στόχων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S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T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U</a:t>
            </a:r>
            <a:r>
              <a:rPr lang="en-US" altLang="el-GR" dirty="0"/>
              <a:t>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Έλεγχος στην οπισθοδρόμηση </a:t>
            </a:r>
            <a:r>
              <a:rPr lang="el-GR" altLang="el-GR" dirty="0" smtClean="0"/>
              <a:t>(4/4)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Για να ικανοποιηθεί το C αρκεί </a:t>
            </a:r>
            <a:r>
              <a:rPr lang="el-GR" altLang="el-GR" dirty="0" smtClean="0"/>
              <a:t>να ικανοποιηθούν τα </a:t>
            </a:r>
            <a:r>
              <a:rPr lang="el-GR" altLang="el-GR" dirty="0"/>
              <a:t>P, Q, R (και αν συμβεί αυτό, τότε αυτός </a:t>
            </a:r>
            <a:r>
              <a:rPr lang="el-GR" altLang="el-GR" dirty="0" smtClean="0"/>
              <a:t>είναι ο </a:t>
            </a:r>
            <a:r>
              <a:rPr lang="el-GR" altLang="el-GR" dirty="0"/>
              <a:t>μοναδικός </a:t>
            </a:r>
            <a:r>
              <a:rPr lang="el-GR" altLang="el-GR" dirty="0" smtClean="0"/>
              <a:t>τρόπος ικανοποίησης </a:t>
            </a:r>
            <a:r>
              <a:rPr lang="el-GR" altLang="el-GR" dirty="0"/>
              <a:t>του C) και </a:t>
            </a:r>
            <a:r>
              <a:rPr lang="el-GR" altLang="el-GR" dirty="0" smtClean="0"/>
              <a:t>στη συνέχεια </a:t>
            </a:r>
            <a:r>
              <a:rPr lang="el-GR" altLang="el-GR" dirty="0"/>
              <a:t>τα S, T, </a:t>
            </a:r>
            <a:r>
              <a:rPr lang="el-GR" altLang="el-GR" dirty="0" smtClean="0"/>
              <a:t>U. Αν </a:t>
            </a:r>
            <a:r>
              <a:rPr lang="el-GR" altLang="el-GR" dirty="0"/>
              <a:t>δεν ικανοποιούνται </a:t>
            </a:r>
            <a:r>
              <a:rPr lang="el-GR" altLang="el-GR" dirty="0" smtClean="0"/>
              <a:t>τα P</a:t>
            </a:r>
            <a:r>
              <a:rPr lang="el-GR" altLang="el-GR" dirty="0"/>
              <a:t>, Q, R, τότε αρκεί να ικανοποιηθεί το V για </a:t>
            </a:r>
            <a:r>
              <a:rPr lang="el-GR" altLang="el-GR" dirty="0" smtClean="0"/>
              <a:t>να θεωρηθεί ότι ικανοποιείται </a:t>
            </a:r>
            <a:r>
              <a:rPr lang="el-GR" altLang="el-GR" dirty="0"/>
              <a:t>το C.</a:t>
            </a:r>
          </a:p>
          <a:p>
            <a:pPr marL="0" indent="0">
              <a:buNone/>
            </a:pP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4094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Μέγιστος δύο </a:t>
            </a:r>
            <a:r>
              <a:rPr lang="el-GR" altLang="el-GR" dirty="0" smtClean="0"/>
              <a:t>αριθμών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max(X, Y, X) :- X</a:t>
            </a:r>
            <a:r>
              <a:rPr lang="el-GR" altLang="el-GR" sz="2800" dirty="0">
                <a:latin typeface="Courier New" panose="02070309020205020404" pitchFamily="49" charset="0"/>
              </a:rPr>
              <a:t> </a:t>
            </a:r>
            <a:r>
              <a:rPr lang="en-US" altLang="el-GR" sz="2800" dirty="0">
                <a:latin typeface="Courier New" panose="02070309020205020404" pitchFamily="49" charset="0"/>
              </a:rPr>
              <a:t>&gt;=</a:t>
            </a:r>
            <a:r>
              <a:rPr lang="el-GR" altLang="el-GR" sz="2800" dirty="0">
                <a:latin typeface="Courier New" panose="02070309020205020404" pitchFamily="49" charset="0"/>
              </a:rPr>
              <a:t> </a:t>
            </a:r>
            <a:r>
              <a:rPr lang="en-US" altLang="el-GR" sz="2800" dirty="0">
                <a:latin typeface="Courier New" panose="02070309020205020404" pitchFamily="49" charset="0"/>
              </a:rPr>
              <a:t>Y.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max(X, Y, Y) :- X</a:t>
            </a:r>
            <a:r>
              <a:rPr lang="el-GR" altLang="el-GR" sz="2800" dirty="0">
                <a:latin typeface="Courier New" panose="02070309020205020404" pitchFamily="49" charset="0"/>
              </a:rPr>
              <a:t> </a:t>
            </a:r>
            <a:r>
              <a:rPr lang="en-US" altLang="el-GR" sz="2800" dirty="0">
                <a:latin typeface="Courier New" panose="02070309020205020404" pitchFamily="49" charset="0"/>
              </a:rPr>
              <a:t>&lt;</a:t>
            </a:r>
            <a:r>
              <a:rPr lang="el-GR" altLang="el-GR" sz="2800" dirty="0">
                <a:latin typeface="Courier New" panose="02070309020205020404" pitchFamily="49" charset="0"/>
              </a:rPr>
              <a:t> </a:t>
            </a:r>
            <a:r>
              <a:rPr lang="en-US" altLang="el-GR" sz="2800" dirty="0">
                <a:latin typeface="Courier New" panose="02070309020205020404" pitchFamily="49" charset="0"/>
              </a:rPr>
              <a:t>Y.</a:t>
            </a:r>
          </a:p>
          <a:p>
            <a:pPr marL="0" indent="0">
              <a:buNone/>
            </a:pPr>
            <a:r>
              <a:rPr lang="en-US" altLang="el-GR" dirty="0"/>
              <a:t>                       </a:t>
            </a:r>
            <a:r>
              <a:rPr lang="el-GR" altLang="el-GR" dirty="0"/>
              <a:t>ή με χρήση του </a:t>
            </a:r>
            <a:r>
              <a:rPr lang="el-GR" altLang="el-GR" dirty="0">
                <a:latin typeface="Courier New" panose="02070309020205020404" pitchFamily="49" charset="0"/>
              </a:rPr>
              <a:t>!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max(X, Y, X) :- X</a:t>
            </a:r>
            <a:r>
              <a:rPr lang="el-GR" altLang="el-GR" sz="2800" dirty="0">
                <a:latin typeface="Courier New" panose="02070309020205020404" pitchFamily="49" charset="0"/>
              </a:rPr>
              <a:t> </a:t>
            </a:r>
            <a:r>
              <a:rPr lang="en-US" altLang="el-GR" sz="2800" dirty="0">
                <a:latin typeface="Courier New" panose="02070309020205020404" pitchFamily="49" charset="0"/>
              </a:rPr>
              <a:t>&gt;=</a:t>
            </a:r>
            <a:r>
              <a:rPr lang="el-GR" altLang="el-GR" sz="2800" dirty="0">
                <a:latin typeface="Courier New" panose="02070309020205020404" pitchFamily="49" charset="0"/>
              </a:rPr>
              <a:t> </a:t>
            </a:r>
            <a:r>
              <a:rPr lang="en-US" altLang="el-GR" sz="2800" dirty="0">
                <a:latin typeface="Courier New" panose="02070309020205020404" pitchFamily="49" charset="0"/>
              </a:rPr>
              <a:t>Y, !.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max(X, Y, Y</a:t>
            </a:r>
            <a:r>
              <a:rPr lang="en-US" altLang="el-GR" sz="2800" dirty="0" smtClean="0">
                <a:latin typeface="Courier New" panose="02070309020205020404" pitchFamily="49" charset="0"/>
              </a:rPr>
              <a:t>).</a:t>
            </a:r>
            <a:endParaRPr lang="en-US" altLang="el-GR" sz="2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Μέλος λίστας (</a:t>
            </a:r>
            <a:r>
              <a:rPr lang="el-GR" altLang="el-GR" dirty="0" smtClean="0"/>
              <a:t>ντετερμινιστικός ορισμός)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 smtClean="0">
                <a:latin typeface="Courier New" panose="02070309020205020404" pitchFamily="49" charset="0"/>
              </a:rPr>
              <a:t>member(X</a:t>
            </a:r>
            <a:r>
              <a:rPr lang="en-US" altLang="el-GR" sz="2400" dirty="0">
                <a:latin typeface="Courier New" panose="02070309020205020404" pitchFamily="49" charset="0"/>
              </a:rPr>
              <a:t>, [X|L]) :- ! 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member(X, [Y|L]) :- member(X, L).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?- member(f(Z), [g(a), f(b), g(c), f(d)]).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Z = b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96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Προσθήκη στοιχείου σε λίστα</a:t>
            </a:r>
            <a:r>
              <a:rPr lang="en-US" altLang="el-GR" dirty="0"/>
              <a:t> </a:t>
            </a:r>
            <a:r>
              <a:rPr lang="el-GR" altLang="el-GR" dirty="0"/>
              <a:t>(χωρίς διπλή εμφάνιση</a:t>
            </a:r>
            <a:r>
              <a:rPr lang="el-GR" altLang="el-GR" dirty="0" smtClean="0"/>
              <a:t>) (1/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add(X, L, L) :- member(X, L), !.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add(X, L, [X|L]).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add(a, [b, c], L).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L = [a, b, c]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add(b, [a, b, c], L).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L = [a, b, c]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l-GR" altLang="el-GR" dirty="0" smtClean="0"/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beat(tom, </a:t>
            </a:r>
            <a:r>
              <a:rPr lang="en-US" altLang="el-GR" dirty="0" err="1">
                <a:latin typeface="Courier New" panose="02070309020205020404" pitchFamily="49" charset="0"/>
              </a:rPr>
              <a:t>jim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beat(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, tom).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beat(pat, </a:t>
            </a:r>
            <a:r>
              <a:rPr lang="en-US" altLang="el-GR" dirty="0" err="1">
                <a:latin typeface="Courier New" panose="02070309020205020404" pitchFamily="49" charset="0"/>
              </a:rPr>
              <a:t>jim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Προσθήκη στοιχείου σε λίστα</a:t>
            </a:r>
            <a:r>
              <a:rPr lang="en-US" altLang="el-GR" dirty="0"/>
              <a:t> </a:t>
            </a:r>
            <a:r>
              <a:rPr lang="el-GR" altLang="el-GR" dirty="0"/>
              <a:t>(χωρίς διπλή εμφάνιση) </a:t>
            </a:r>
            <a:r>
              <a:rPr lang="el-GR" altLang="el-GR" dirty="0" smtClean="0"/>
              <a:t>(2/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/>
              <a:t>Θέλουμε να κατατάξουμε τους παίκτες σε κατηγορίες.</a:t>
            </a:r>
            <a:endParaRPr lang="en-US" altLang="el-GR" sz="2200" dirty="0"/>
          </a:p>
          <a:p>
            <a:pPr marL="0" indent="0">
              <a:buNone/>
            </a:pPr>
            <a:r>
              <a:rPr lang="el-GR" altLang="el-GR" sz="2200" dirty="0"/>
              <a:t>Ένας παίκτης είναι:</a:t>
            </a:r>
            <a:endParaRPr lang="en-US" altLang="el-GR" sz="2200" dirty="0"/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winner</a:t>
            </a:r>
            <a:r>
              <a:rPr lang="en-US" altLang="el-GR" sz="2200" dirty="0"/>
              <a:t>: </a:t>
            </a:r>
            <a:r>
              <a:rPr lang="el-GR" altLang="el-GR" sz="2200" dirty="0"/>
              <a:t>αν κέρδισε κάθε παιχνίδι που έπαιξε</a:t>
            </a:r>
            <a:endParaRPr lang="en-US" altLang="el-GR" sz="2200" dirty="0"/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fighter</a:t>
            </a:r>
            <a:r>
              <a:rPr lang="en-US" altLang="el-GR" sz="2200" dirty="0"/>
              <a:t>: </a:t>
            </a:r>
            <a:r>
              <a:rPr lang="el-GR" altLang="el-GR" sz="2200" dirty="0"/>
              <a:t>αν άλλα παιχνίδια κέρδισε και άλλα έχασε</a:t>
            </a:r>
            <a:endParaRPr lang="en-US" altLang="el-GR" sz="2200" dirty="0"/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sportsman</a:t>
            </a:r>
            <a:r>
              <a:rPr lang="en-US" altLang="el-GR" sz="2200" dirty="0"/>
              <a:t>: </a:t>
            </a:r>
            <a:r>
              <a:rPr lang="el-GR" altLang="el-GR" sz="2200" dirty="0"/>
              <a:t>αν έχασε κάθε παιχνίδι που έπαιξε</a:t>
            </a:r>
            <a:endParaRPr lang="en-US" altLang="el-GR" sz="2200" dirty="0"/>
          </a:p>
          <a:p>
            <a:pPr marL="0" indent="0">
              <a:buNone/>
            </a:pPr>
            <a:r>
              <a:rPr lang="en-US" altLang="el-GR" sz="2400" dirty="0"/>
              <a:t>    </a:t>
            </a:r>
            <a:r>
              <a:rPr lang="en-US" altLang="el-GR" sz="2000" dirty="0">
                <a:latin typeface="Courier New" panose="02070309020205020404" pitchFamily="49" charset="0"/>
              </a:rPr>
              <a:t>class(X, fighter) :- beat(X, _),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   beat(_, X),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   !.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class(X, winner) :- beat(X, _),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!.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Προσθήκη στοιχείου σε λίστα</a:t>
            </a:r>
            <a:r>
              <a:rPr lang="en-US" altLang="el-GR" dirty="0"/>
              <a:t> </a:t>
            </a:r>
            <a:r>
              <a:rPr lang="el-GR" altLang="el-GR" dirty="0"/>
              <a:t>(χωρίς διπλή εμφάνιση) </a:t>
            </a:r>
            <a:r>
              <a:rPr lang="el-GR" altLang="el-GR" dirty="0" smtClean="0"/>
              <a:t>(3/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class(X, sportsman) :- beat(_, 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class(tom, C).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 = fighter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class(</a:t>
            </a:r>
            <a:r>
              <a:rPr lang="en-US" altLang="el-GR" dirty="0" err="1">
                <a:latin typeface="Courier New" panose="02070309020205020404" pitchFamily="49" charset="0"/>
              </a:rPr>
              <a:t>jim</a:t>
            </a:r>
            <a:r>
              <a:rPr lang="en-US" altLang="el-GR" dirty="0">
                <a:latin typeface="Courier New" panose="02070309020205020404" pitchFamily="49" charset="0"/>
              </a:rPr>
              <a:t>, C).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 = sportsman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class(tom, sportsman).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r>
              <a:rPr lang="el-GR" altLang="el-GR" dirty="0" smtClean="0">
                <a:latin typeface="Courier New" panose="02070309020205020404" pitchFamily="49" charset="0"/>
              </a:rPr>
              <a:t>					</a:t>
            </a:r>
            <a:endParaRPr lang="en-US" altLang="el-GR" dirty="0">
              <a:latin typeface="Courier New" panose="02070309020205020404" pitchFamily="49" charset="0"/>
            </a:endParaRPr>
          </a:p>
          <a:p>
            <a:r>
              <a:rPr lang="el-GR" altLang="el-GR" sz="3400" dirty="0" smtClean="0"/>
              <a:t>Συνήθως, προγράμματα με </a:t>
            </a:r>
            <a:r>
              <a:rPr lang="el-GR" altLang="el-GR" sz="3400" dirty="0" smtClean="0">
                <a:latin typeface="Courier New" panose="02070309020205020404" pitchFamily="49" charset="0"/>
              </a:rPr>
              <a:t>!</a:t>
            </a:r>
            <a:r>
              <a:rPr lang="el-GR" altLang="el-GR" sz="3400" dirty="0" smtClean="0"/>
              <a:t>, λόγω της κατασκευής τους, προϋποθέτουν ένα συγκεκριμένο τρόπο χρήσης τους. π.χ</a:t>
            </a:r>
            <a:r>
              <a:rPr lang="el-GR" altLang="el-GR" sz="3800" dirty="0" smtClean="0"/>
              <a:t>.   </a:t>
            </a:r>
            <a:r>
              <a:rPr lang="en-US" altLang="el-GR" dirty="0" smtClean="0">
                <a:latin typeface="Courier New" panose="02070309020205020404" pitchFamily="49" charset="0"/>
              </a:rPr>
              <a:t>class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/>
              <a:t>&lt;</a:t>
            </a:r>
            <a:r>
              <a:rPr lang="en-US" altLang="el-GR" dirty="0" smtClean="0"/>
              <a:t>Atom&gt;</a:t>
            </a:r>
            <a:r>
              <a:rPr lang="en-US" altLang="el-GR" dirty="0" smtClean="0">
                <a:latin typeface="Courier New" panose="02070309020205020404" pitchFamily="49" charset="0"/>
              </a:rPr>
              <a:t>,</a:t>
            </a:r>
            <a:r>
              <a:rPr lang="en-US" altLang="el-GR" dirty="0" smtClean="0"/>
              <a:t> </a:t>
            </a:r>
            <a:r>
              <a:rPr lang="en-US" altLang="el-GR" dirty="0"/>
              <a:t>&lt;Variable</a:t>
            </a:r>
            <a:r>
              <a:rPr lang="en-US" altLang="el-GR" dirty="0" smtClean="0"/>
              <a:t>&gt;</a:t>
            </a:r>
            <a:r>
              <a:rPr lang="en-US" altLang="el-GR" dirty="0" smtClean="0">
                <a:latin typeface="Courier New" panose="02070309020205020404" pitchFamily="49" charset="0"/>
              </a:rPr>
              <a:t>)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64088" y="4653136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  <a:endParaRPr lang="el-GR" alt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Άτομα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anna</a:t>
            </a: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nil</a:t>
            </a: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x25</a:t>
            </a: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x_25</a:t>
            </a: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x_25AB</a:t>
            </a:r>
          </a:p>
          <a:p>
            <a:pPr marL="0" indent="0">
              <a:buNone/>
            </a:pPr>
            <a:endParaRPr lang="nn-NO" dirty="0" smtClean="0"/>
          </a:p>
          <a:p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&lt;---&gt;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======&gt;</a:t>
            </a: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’Tom’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South_America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marL="0" indent="0">
              <a:buNone/>
            </a:pP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x_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x___y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alpha_beta_procedure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miss_Jones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sarah_jones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.:.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::=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//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’Sarah Jones’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’,’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1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Προσθήκη στοιχείου σε λίστα</a:t>
            </a:r>
            <a:r>
              <a:rPr lang="en-US" altLang="el-GR" dirty="0"/>
              <a:t> </a:t>
            </a:r>
            <a:r>
              <a:rPr lang="el-GR" altLang="el-GR" dirty="0"/>
              <a:t>(χωρίς διπλή εμφάνιση) </a:t>
            </a:r>
            <a:r>
              <a:rPr lang="el-GR" altLang="el-GR" dirty="0" smtClean="0"/>
              <a:t>(4/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altLang="el-GR" dirty="0" smtClean="0"/>
              <a:t>(1)   </a:t>
            </a:r>
            <a:r>
              <a:rPr lang="en-US" altLang="el-GR" dirty="0" smtClean="0">
                <a:latin typeface="Courier New" panose="02070309020205020404" pitchFamily="49" charset="0"/>
              </a:rPr>
              <a:t>p(1).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p(2</a:t>
            </a:r>
            <a:r>
              <a:rPr lang="en-US" altLang="el-GR" dirty="0">
                <a:latin typeface="Courier New" panose="02070309020205020404" pitchFamily="49" charset="0"/>
              </a:rPr>
              <a:t>) :- </a:t>
            </a:r>
            <a:r>
              <a:rPr lang="en-US" altLang="el-GR" dirty="0" smtClean="0">
                <a:latin typeface="Courier New" panose="02070309020205020404" pitchFamily="49" charset="0"/>
              </a:rPr>
              <a:t>!.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p(3).</a:t>
            </a:r>
            <a:endParaRPr lang="el-GR" altLang="el-GR" dirty="0"/>
          </a:p>
          <a:p>
            <a:pPr marL="1314450" lvl="2" indent="-514350">
              <a:buFont typeface="+mj-lt"/>
              <a:buAutoNum type="alphaLcParenR"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p(X).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p(X), p(Y).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p(X), !, p(Y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 smtClean="0"/>
              <a:t>(2)   </a:t>
            </a:r>
            <a:r>
              <a:rPr lang="en-US" altLang="el-GR" dirty="0" smtClean="0">
                <a:latin typeface="Courier New" panose="02070309020205020404" pitchFamily="49" charset="0"/>
              </a:rPr>
              <a:t>class(Number</a:t>
            </a:r>
            <a:r>
              <a:rPr lang="en-US" altLang="el-GR" dirty="0">
                <a:latin typeface="Courier New" panose="02070309020205020404" pitchFamily="49" charset="0"/>
              </a:rPr>
              <a:t>, positive) :- Number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&gt;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0.</a:t>
            </a: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class(0</a:t>
            </a:r>
            <a:r>
              <a:rPr lang="en-US" altLang="el-GR" dirty="0">
                <a:latin typeface="Courier New" panose="02070309020205020404" pitchFamily="49" charset="0"/>
              </a:rPr>
              <a:t>, zero). </a:t>
            </a: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class(Number</a:t>
            </a:r>
            <a:r>
              <a:rPr lang="en-US" altLang="el-GR" dirty="0">
                <a:latin typeface="Courier New" panose="02070309020205020404" pitchFamily="49" charset="0"/>
              </a:rPr>
              <a:t>, negative) :- Number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&lt;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0.</a:t>
            </a:r>
            <a:r>
              <a:rPr lang="en-US" altLang="el-GR" dirty="0"/>
              <a:t> </a:t>
            </a:r>
          </a:p>
          <a:p>
            <a:r>
              <a:rPr lang="el-GR" altLang="el-GR" sz="3600" dirty="0" smtClean="0"/>
              <a:t>Να </a:t>
            </a:r>
            <a:r>
              <a:rPr lang="el-GR" altLang="el-GR" sz="3600" dirty="0"/>
              <a:t>οριστεί το </a:t>
            </a:r>
            <a:r>
              <a:rPr lang="en-US" altLang="el-GR" sz="2600" dirty="0">
                <a:latin typeface="Courier New" panose="02070309020205020404" pitchFamily="49" charset="0"/>
              </a:rPr>
              <a:t>class/2</a:t>
            </a:r>
            <a:r>
              <a:rPr lang="en-US" altLang="el-GR" sz="3600" dirty="0"/>
              <a:t> </a:t>
            </a:r>
            <a:r>
              <a:rPr lang="el-GR" altLang="el-GR" sz="3600" dirty="0"/>
              <a:t> με χρήση </a:t>
            </a:r>
            <a:r>
              <a:rPr lang="el-GR" altLang="el-GR" sz="3600" dirty="0" smtClean="0">
                <a:latin typeface="Courier New" panose="02070309020205020404" pitchFamily="49" charset="0"/>
              </a:rPr>
              <a:t>!</a:t>
            </a:r>
            <a:r>
              <a:rPr lang="el-GR" altLang="el-GR" sz="3600" dirty="0" smtClean="0"/>
              <a:t>.</a:t>
            </a:r>
            <a:endParaRPr lang="en-US" altLang="el-GR" sz="3600" dirty="0"/>
          </a:p>
        </p:txBody>
      </p:sp>
    </p:spTree>
    <p:extLst>
      <p:ext uri="{BB962C8B-B14F-4D97-AF65-F5344CB8AC3E}">
        <p14:creationId xmlns:p14="http://schemas.microsoft.com/office/powerpoint/2010/main" val="13135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Προσθήκη στοιχείου σε λίστα</a:t>
            </a:r>
            <a:r>
              <a:rPr lang="en-US" altLang="el-GR" dirty="0"/>
              <a:t> </a:t>
            </a:r>
            <a:r>
              <a:rPr lang="el-GR" altLang="el-GR" dirty="0"/>
              <a:t>(χωρίς διπλή εμφάνιση) </a:t>
            </a:r>
            <a:r>
              <a:rPr lang="el-GR" altLang="el-GR" dirty="0" smtClean="0"/>
              <a:t>(5/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(3)  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split(Numbers</a:t>
            </a:r>
            <a:r>
              <a:rPr lang="en-US" altLang="el-GR" sz="2400" dirty="0">
                <a:latin typeface="Courier New" panose="02070309020205020404" pitchFamily="49" charset="0"/>
              </a:rPr>
              <a:t>, Positives, Negatives)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ourier New" panose="02070309020205020404" pitchFamily="49" charset="0"/>
              </a:rPr>
              <a:t>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2400" dirty="0">
                <a:latin typeface="Courier New" panose="02070309020205020404" pitchFamily="49" charset="0"/>
              </a:rPr>
              <a:t>split([3, -1, 0, 5, -2], P, N).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ourier New" panose="02070309020205020404" pitchFamily="49" charset="0"/>
              </a:rPr>
              <a:t>	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P </a:t>
            </a:r>
            <a:r>
              <a:rPr lang="en-US" altLang="el-GR" sz="2400" dirty="0">
                <a:latin typeface="Courier New" panose="02070309020205020404" pitchFamily="49" charset="0"/>
              </a:rPr>
              <a:t>= [3, 0, 5] 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ourier New" panose="02070309020205020404" pitchFamily="49" charset="0"/>
              </a:rPr>
              <a:t>	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N </a:t>
            </a:r>
            <a:r>
              <a:rPr lang="en-US" altLang="el-GR" sz="2400" dirty="0">
                <a:latin typeface="Courier New" panose="02070309020205020404" pitchFamily="49" charset="0"/>
              </a:rPr>
              <a:t>= [-1, -2]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ourier New" panose="02070309020205020404" pitchFamily="49" charset="0"/>
              </a:rPr>
              <a:t>	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yes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r>
              <a:rPr lang="el-GR" altLang="el-GR" sz="2800" dirty="0" smtClean="0"/>
              <a:t>Να </a:t>
            </a:r>
            <a:r>
              <a:rPr lang="el-GR" altLang="el-GR" sz="2800" dirty="0"/>
              <a:t>οριστεί το </a:t>
            </a:r>
            <a:r>
              <a:rPr lang="en-US" altLang="el-GR" sz="2400" dirty="0">
                <a:latin typeface="Courier New" panose="02070309020205020404" pitchFamily="49" charset="0"/>
              </a:rPr>
              <a:t>split/3</a:t>
            </a:r>
            <a:r>
              <a:rPr lang="en-US" altLang="el-GR" sz="2400" dirty="0"/>
              <a:t> </a:t>
            </a:r>
            <a:r>
              <a:rPr lang="el-GR" altLang="el-GR" sz="2800" dirty="0"/>
              <a:t> με </a:t>
            </a:r>
            <a:r>
              <a:rPr lang="en-US" altLang="el-GR" sz="2800" dirty="0"/>
              <a:t> </a:t>
            </a:r>
            <a:r>
              <a:rPr lang="el-GR" altLang="el-GR" sz="2800" dirty="0"/>
              <a:t>δύο </a:t>
            </a:r>
            <a:r>
              <a:rPr lang="el-GR" altLang="el-GR" sz="2800" dirty="0" smtClean="0"/>
              <a:t>τρόπους, με </a:t>
            </a:r>
            <a:r>
              <a:rPr lang="el-GR" altLang="el-GR" sz="2800" dirty="0">
                <a:latin typeface="Courier New" panose="02070309020205020404" pitchFamily="49" charset="0"/>
              </a:rPr>
              <a:t>!</a:t>
            </a:r>
            <a:r>
              <a:rPr lang="el-GR" altLang="el-GR" sz="2800" dirty="0"/>
              <a:t> και χωρίς</a:t>
            </a:r>
            <a:r>
              <a:rPr lang="en-US" altLang="el-GR" sz="2800" dirty="0"/>
              <a:t> </a:t>
            </a:r>
            <a:r>
              <a:rPr lang="el-GR" altLang="el-GR" sz="2800" dirty="0" smtClean="0">
                <a:latin typeface="Courier New" panose="02070309020205020404" pitchFamily="49" charset="0"/>
              </a:rPr>
              <a:t>!</a:t>
            </a:r>
            <a:r>
              <a:rPr lang="el-GR" altLang="el-GR" sz="2800" dirty="0" smtClean="0"/>
              <a:t>.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6017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Άρνηση στην </a:t>
            </a:r>
            <a:r>
              <a:rPr lang="en-US" altLang="el-GR" dirty="0"/>
              <a:t>Prolog (</a:t>
            </a:r>
            <a:r>
              <a:rPr lang="el-GR" altLang="el-GR" dirty="0"/>
              <a:t>μέσω αποτυχίας</a:t>
            </a:r>
            <a:r>
              <a:rPr lang="el-GR" altLang="el-GR" dirty="0" smtClean="0"/>
              <a:t>)</a:t>
            </a:r>
            <a:r>
              <a:rPr lang="en-US" altLang="el-GR" dirty="0" smtClean="0"/>
              <a:t> (1/3)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likes(</a:t>
            </a:r>
            <a:r>
              <a:rPr lang="en-US" altLang="el-GR" sz="2200" dirty="0" err="1">
                <a:latin typeface="Courier New" panose="02070309020205020404" pitchFamily="49" charset="0"/>
              </a:rPr>
              <a:t>mary</a:t>
            </a:r>
            <a:r>
              <a:rPr lang="en-US" altLang="el-GR" sz="2200" dirty="0">
                <a:latin typeface="Courier New" panose="02070309020205020404" pitchFamily="49" charset="0"/>
              </a:rPr>
              <a:t>, X)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snake(X), !, fail.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likes(</a:t>
            </a:r>
            <a:r>
              <a:rPr lang="en-US" altLang="el-GR" sz="2200" dirty="0" err="1">
                <a:latin typeface="Courier New" panose="02070309020205020404" pitchFamily="49" charset="0"/>
              </a:rPr>
              <a:t>mary</a:t>
            </a:r>
            <a:r>
              <a:rPr lang="en-US" altLang="el-GR" sz="2200" dirty="0">
                <a:latin typeface="Courier New" panose="02070309020205020404" pitchFamily="49" charset="0"/>
              </a:rPr>
              <a:t>, X)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animal(X).</a:t>
            </a:r>
          </a:p>
          <a:p>
            <a:pPr marL="0" indent="0">
              <a:buNone/>
            </a:pPr>
            <a:endParaRPr lang="en-US" altLang="el-GR" sz="22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different(X, X)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!,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fail.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different(X, Y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4808464" y="1777020"/>
            <a:ext cx="133796" cy="1291940"/>
          </a:xfrm>
          <a:prstGeom prst="rightBrace">
            <a:avLst>
              <a:gd name="adj1" fmla="val 641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35946" y="1777020"/>
            <a:ext cx="34508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likes(</a:t>
            </a:r>
            <a:r>
              <a:rPr lang="en-US" altLang="el-GR" sz="2000" dirty="0" err="1">
                <a:latin typeface="Courier New" panose="02070309020205020404" pitchFamily="49" charset="0"/>
              </a:rPr>
              <a:t>mary</a:t>
            </a:r>
            <a:r>
              <a:rPr lang="en-US" altLang="el-GR" sz="2000" dirty="0">
                <a:latin typeface="Courier New" panose="02070309020205020404" pitchFamily="49" charset="0"/>
              </a:rPr>
              <a:t>, X) :-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   snake(X), !, fail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   ;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   animal(X).</a:t>
            </a:r>
            <a:r>
              <a:rPr lang="en-US" altLang="el-GR" sz="3200" dirty="0"/>
              <a:t>  </a:t>
            </a:r>
            <a:endParaRPr lang="el-GR" altLang="el-GR" sz="3200" dirty="0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808464" y="3649507"/>
            <a:ext cx="133796" cy="144016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35946" y="3649904"/>
            <a:ext cx="35845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different(X, Y) :-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   X = Y, !, fail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   ;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true</a:t>
            </a:r>
            <a:r>
              <a:rPr lang="el-GR" altLang="el-GR" sz="2000" dirty="0" smtClean="0">
                <a:latin typeface="Courier New" panose="02070309020205020404" pitchFamily="49" charset="0"/>
              </a:rPr>
              <a:t>.</a:t>
            </a:r>
          </a:p>
          <a:p>
            <a:pPr algn="l" eaLnBrk="1" hangingPunct="1"/>
            <a:r>
              <a:rPr lang="en-US" altLang="el-GR" sz="20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altLang="el-GR" sz="2000" dirty="0">
                <a:latin typeface="+mn-lt"/>
                <a:cs typeface="Times New Roman" panose="02020603050405020304" pitchFamily="18" charset="0"/>
              </a:rPr>
              <a:t>ενσωματωμένο</a:t>
            </a:r>
            <a:r>
              <a:rPr lang="en-US" altLang="el-GR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true/0</a:t>
            </a:r>
            <a:r>
              <a:rPr lang="en-US" altLang="el-GR" sz="2000" dirty="0">
                <a:latin typeface="+mn-lt"/>
              </a:rPr>
              <a:t>)</a:t>
            </a:r>
            <a:endParaRPr lang="el-GR" alt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3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Άρνηση στην </a:t>
            </a:r>
            <a:r>
              <a:rPr lang="en-US" altLang="el-GR" dirty="0"/>
              <a:t>Prolog (</a:t>
            </a:r>
            <a:r>
              <a:rPr lang="el-GR" altLang="el-GR" dirty="0"/>
              <a:t>μέσω αποτυχίας</a:t>
            </a:r>
            <a:r>
              <a:rPr lang="el-GR" altLang="el-GR" dirty="0" smtClean="0"/>
              <a:t>)</a:t>
            </a:r>
            <a:r>
              <a:rPr lang="en-US" altLang="el-GR" dirty="0" smtClean="0"/>
              <a:t> 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not(Goal)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call(Goal), !, fail         </a:t>
            </a:r>
            <a:r>
              <a:rPr lang="en-US" altLang="el-GR" sz="2000" dirty="0"/>
              <a:t>(</a:t>
            </a:r>
            <a:r>
              <a:rPr lang="el-GR" altLang="el-GR" sz="2400" dirty="0"/>
              <a:t>ενσωματωμένο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call/1</a:t>
            </a:r>
            <a:r>
              <a:rPr lang="en-US" altLang="el-GR" sz="2000" dirty="0"/>
              <a:t>)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true.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not(snake(X</a:t>
            </a:r>
            <a:r>
              <a:rPr lang="en-US" altLang="el-GR" sz="2000" dirty="0">
                <a:latin typeface="Courier New" panose="02070309020205020404" pitchFamily="49" charset="0"/>
              </a:rPr>
              <a:t>))                  not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snake(X)</a:t>
            </a:r>
          </a:p>
          <a:p>
            <a:pPr marL="0" indent="0">
              <a:buNone/>
            </a:pPr>
            <a:endParaRPr lang="en-US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likes(</a:t>
            </a:r>
            <a:r>
              <a:rPr lang="en-US" altLang="el-GR" sz="2000" dirty="0" err="1">
                <a:latin typeface="Courier New" panose="02070309020205020404" pitchFamily="49" charset="0"/>
              </a:rPr>
              <a:t>mary</a:t>
            </a:r>
            <a:r>
              <a:rPr lang="en-US" altLang="el-GR" sz="2000" dirty="0">
                <a:latin typeface="Courier New" panose="02070309020205020404" pitchFamily="49" charset="0"/>
              </a:rPr>
              <a:t>, X) :-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animal(X),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not snake(X). 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different(X, Y) :-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not (X = Y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995936" y="350100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4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Άρνηση στην </a:t>
            </a:r>
            <a:r>
              <a:rPr lang="en-US" altLang="el-GR" dirty="0"/>
              <a:t>Prolog (</a:t>
            </a:r>
            <a:r>
              <a:rPr lang="el-GR" altLang="el-GR" dirty="0"/>
              <a:t>μέσω αποτυχίας)</a:t>
            </a:r>
            <a:r>
              <a:rPr lang="en-US" altLang="el-GR" dirty="0"/>
              <a:t> </a:t>
            </a:r>
            <a:r>
              <a:rPr lang="en-US" altLang="el-GR" dirty="0" smtClean="0"/>
              <a:t>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class(X, fighter) :- beat(X, _),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          beat(_, X).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class(X, winner) :-  beat(X, _),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          not beat(_, X).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class(X, sportsman) :- beat(_, X),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            not beat(X,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_).</a:t>
            </a:r>
            <a:endParaRPr lang="en-US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Άλλος τρόπος για την πρώτη εκδοχή του</a:t>
            </a:r>
            <a:r>
              <a:rPr lang="en-US" altLang="el-GR" sz="3600" dirty="0"/>
              <a:t/>
            </a:r>
            <a:br>
              <a:rPr lang="en-US" altLang="el-GR" sz="3600" dirty="0"/>
            </a:br>
            <a:r>
              <a:rPr lang="el-GR" altLang="el-GR" sz="3600" dirty="0"/>
              <a:t>προβλήματος των 8 </a:t>
            </a:r>
            <a:r>
              <a:rPr lang="el-GR" altLang="el-GR" sz="3600" dirty="0" smtClean="0"/>
              <a:t>βασιλισσών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solution([]).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solution([X/</a:t>
            </a:r>
            <a:r>
              <a:rPr lang="en-US" altLang="el-GR" dirty="0" err="1">
                <a:latin typeface="Courier New" panose="02070309020205020404" pitchFamily="49" charset="0"/>
              </a:rPr>
              <a:t>Y|Others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solution(Others),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member(Y, [1,2,3,4,5,6,7,8]),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attacks(X/Y, Others).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attacks(X/Y, Others) :-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member(X1/Y1, Others),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(Y1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Y1 is Y+X1–X ;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Y1 is Y–X1+X).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member(......... 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template([1/Y1,2/Y2,3/Y3,4/Y4,5/Y5,6/Y6,7/Y7,8/Y8</a:t>
            </a:r>
            <a:r>
              <a:rPr lang="en-US" altLang="el-GR" dirty="0" smtClean="0">
                <a:latin typeface="Courier New" panose="02070309020205020404" pitchFamily="49" charset="0"/>
              </a:rPr>
              <a:t>]).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r>
              <a:rPr lang="en-US" dirty="0" smtClean="0"/>
              <a:t>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altLang="el-GR" dirty="0"/>
              <a:t>Η άρνηση στην </a:t>
            </a:r>
            <a:r>
              <a:rPr lang="en-US" altLang="el-GR" dirty="0"/>
              <a:t>Prolog </a:t>
            </a:r>
            <a:r>
              <a:rPr lang="el-GR" altLang="el-GR" dirty="0"/>
              <a:t>ορίζεται </a:t>
            </a:r>
            <a:r>
              <a:rPr lang="el-GR" altLang="el-GR" dirty="0" smtClean="0"/>
              <a:t>μέσω του </a:t>
            </a:r>
            <a:r>
              <a:rPr lang="el-GR" altLang="el-GR" dirty="0"/>
              <a:t>συνδυασμού </a:t>
            </a:r>
            <a:r>
              <a:rPr lang="el-GR" altLang="el-GR" dirty="0">
                <a:latin typeface="Courier New" panose="02070309020205020404" pitchFamily="49" charset="0"/>
              </a:rPr>
              <a:t>!</a:t>
            </a:r>
            <a:r>
              <a:rPr lang="el-GR" altLang="el-GR" dirty="0"/>
              <a:t>  και </a:t>
            </a:r>
            <a:r>
              <a:rPr lang="en-US" altLang="el-GR" dirty="0" smtClean="0">
                <a:latin typeface="Courier New" panose="02070309020205020404" pitchFamily="49" charset="0"/>
              </a:rPr>
              <a:t>fail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/>
              <a:t>1. </a:t>
            </a:r>
            <a:r>
              <a:rPr lang="en-US" altLang="el-GR" dirty="0"/>
              <a:t> </a:t>
            </a:r>
            <a:r>
              <a:rPr lang="el-GR" altLang="el-GR" dirty="0"/>
              <a:t>Να διατυπωθεί σε </a:t>
            </a:r>
            <a:r>
              <a:rPr lang="en-US" altLang="el-GR" dirty="0"/>
              <a:t>Prolog </a:t>
            </a:r>
            <a:r>
              <a:rPr lang="el-GR" altLang="el-GR" dirty="0"/>
              <a:t>η ερώτηση: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Ποια στοιχεία της λίστας </a:t>
            </a:r>
            <a:r>
              <a:rPr lang="en-US" altLang="el-GR" dirty="0">
                <a:latin typeface="Courier New" panose="02070309020205020404" pitchFamily="49" charset="0"/>
              </a:rPr>
              <a:t>Candidates</a:t>
            </a:r>
            <a:r>
              <a:rPr lang="el-GR" altLang="el-GR" dirty="0"/>
              <a:t> δεν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ανήκουν στη λίστα </a:t>
            </a:r>
            <a:r>
              <a:rPr lang="en-US" altLang="el-GR" dirty="0" err="1">
                <a:latin typeface="Courier New" panose="02070309020205020404" pitchFamily="49" charset="0"/>
              </a:rPr>
              <a:t>RuledOut</a:t>
            </a:r>
            <a:r>
              <a:rPr lang="en-US" altLang="el-GR" dirty="0"/>
              <a:t>; </a:t>
            </a:r>
            <a:r>
              <a:rPr lang="el-GR" altLang="el-GR" dirty="0"/>
              <a:t>Να βρεθούν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όλα μέσω οπισθοδρόμησης</a:t>
            </a:r>
            <a:r>
              <a:rPr lang="en-US" altLang="el-GR" dirty="0"/>
              <a:t>.</a:t>
            </a:r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2.  Να οριστεί η διαφορά συνόλων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difference(Set1, Set2, </a:t>
            </a:r>
            <a:r>
              <a:rPr lang="en-US" altLang="el-GR" dirty="0" err="1">
                <a:latin typeface="Courier New" panose="02070309020205020404" pitchFamily="49" charset="0"/>
              </a:rPr>
              <a:t>SetDifference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?- difference([</a:t>
            </a:r>
            <a:r>
              <a:rPr lang="en-US" altLang="el-GR" dirty="0" err="1">
                <a:latin typeface="Courier New" panose="02070309020205020404" pitchFamily="49" charset="0"/>
              </a:rPr>
              <a:t>a,b,c,d</a:t>
            </a:r>
            <a:r>
              <a:rPr lang="en-US" altLang="el-GR" dirty="0">
                <a:latin typeface="Courier New" panose="02070309020205020404" pitchFamily="49" charset="0"/>
              </a:rPr>
              <a:t>], [</a:t>
            </a:r>
            <a:r>
              <a:rPr lang="en-US" altLang="el-GR" dirty="0" err="1">
                <a:latin typeface="Courier New" panose="02070309020205020404" pitchFamily="49" charset="0"/>
              </a:rPr>
              <a:t>b,d,e,f</a:t>
            </a:r>
            <a:r>
              <a:rPr lang="en-US" altLang="el-GR" dirty="0">
                <a:latin typeface="Courier New" panose="02070309020205020404" pitchFamily="49" charset="0"/>
              </a:rPr>
              <a:t>], D).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D = [</a:t>
            </a:r>
            <a:r>
              <a:rPr lang="en-US" altLang="el-GR" dirty="0" err="1">
                <a:latin typeface="Courier New" panose="02070309020205020404" pitchFamily="49" charset="0"/>
              </a:rPr>
              <a:t>a,c</a:t>
            </a:r>
            <a:r>
              <a:rPr lang="en-US" altLang="el-GR" dirty="0"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r>
              <a:rPr lang="en-US" dirty="0" smtClean="0"/>
              <a:t> 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/>
              <a:t>3.  </a:t>
            </a:r>
            <a:r>
              <a:rPr lang="el-GR" altLang="el-GR" dirty="0"/>
              <a:t>Να οριστεί το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unifiable(List1, Term, List2)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/>
              <a:t>     </a:t>
            </a:r>
            <a:r>
              <a:rPr lang="el-GR" altLang="el-GR" dirty="0"/>
              <a:t>έτσι ώστε η λίστα </a:t>
            </a:r>
            <a:r>
              <a:rPr lang="en-US" altLang="el-GR" dirty="0">
                <a:latin typeface="Courier New" panose="02070309020205020404" pitchFamily="49" charset="0"/>
              </a:rPr>
              <a:t>List2</a:t>
            </a:r>
            <a:r>
              <a:rPr lang="en-US" altLang="el-GR" dirty="0"/>
              <a:t> </a:t>
            </a:r>
            <a:r>
              <a:rPr lang="el-GR" altLang="el-GR" dirty="0"/>
              <a:t>να περιέχει εκείνα τα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στοιχεία της λίστας </a:t>
            </a:r>
            <a:r>
              <a:rPr lang="en-US" altLang="el-GR" dirty="0">
                <a:latin typeface="Courier New" panose="02070309020205020404" pitchFamily="49" charset="0"/>
              </a:rPr>
              <a:t>List1</a:t>
            </a:r>
            <a:r>
              <a:rPr lang="en-US" altLang="el-GR" dirty="0"/>
              <a:t> </a:t>
            </a:r>
            <a:r>
              <a:rPr lang="el-GR" altLang="el-GR" dirty="0"/>
              <a:t>που είναι </a:t>
            </a:r>
            <a:r>
              <a:rPr lang="el-GR" altLang="el-GR" dirty="0" err="1"/>
              <a:t>ενοποιήσιμα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με τον όρο </a:t>
            </a:r>
            <a:r>
              <a:rPr lang="en-US" altLang="el-GR" dirty="0">
                <a:latin typeface="Courier New" panose="02070309020205020404" pitchFamily="49" charset="0"/>
              </a:rPr>
              <a:t>Term</a:t>
            </a:r>
            <a:r>
              <a:rPr lang="el-GR" altLang="el-GR" dirty="0"/>
              <a:t>, χωρίς όμως να γίνουν οι 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σχετικές ενοποιήσεις. 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</a:t>
            </a:r>
            <a:r>
              <a:rPr lang="el-GR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unifiable([X, b, t(Y)], t(a), List).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X = _0084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Y = _0086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List = [_0084, t(_0086)]</a:t>
            </a: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r>
              <a:rPr lang="en-US" dirty="0" smtClean="0"/>
              <a:t> 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 Ένα ! που η διαγραφή του από το </a:t>
            </a:r>
            <a:r>
              <a:rPr lang="el-GR" altLang="el-GR" dirty="0" smtClean="0"/>
              <a:t>πρόγραμμα δεν </a:t>
            </a:r>
            <a:r>
              <a:rPr lang="el-GR" altLang="el-GR" dirty="0"/>
              <a:t>μεταβάλλει τη δηλωτική σημασία του </a:t>
            </a:r>
            <a:r>
              <a:rPr lang="el-GR" altLang="el-GR" dirty="0" smtClean="0"/>
              <a:t> προγράμματος </a:t>
            </a:r>
            <a:r>
              <a:rPr lang="el-GR" altLang="el-GR" dirty="0"/>
              <a:t>είναι πράσινο !. </a:t>
            </a:r>
            <a:endParaRPr lang="el-GR" altLang="el-GR" dirty="0" smtClean="0"/>
          </a:p>
          <a:p>
            <a:r>
              <a:rPr lang="el-GR" altLang="el-GR" dirty="0" smtClean="0"/>
              <a:t>Ένα </a:t>
            </a:r>
            <a:r>
              <a:rPr lang="el-GR" altLang="el-GR" dirty="0"/>
              <a:t>! που η διαγραφή του από το </a:t>
            </a:r>
            <a:r>
              <a:rPr lang="el-GR" altLang="el-GR" dirty="0" smtClean="0"/>
              <a:t>πρόγραμμα επηρεάζει </a:t>
            </a:r>
            <a:r>
              <a:rPr lang="el-GR" altLang="el-GR" dirty="0"/>
              <a:t>τη δηλωτική σημασία του </a:t>
            </a:r>
            <a:r>
              <a:rPr lang="el-GR" altLang="el-GR" dirty="0" smtClean="0"/>
              <a:t>προγράμματος είναι </a:t>
            </a:r>
            <a:r>
              <a:rPr lang="el-GR" altLang="el-GR" dirty="0"/>
              <a:t>κόκκινο !.</a:t>
            </a:r>
          </a:p>
          <a:p>
            <a:r>
              <a:rPr lang="el-GR" altLang="el-GR" dirty="0" smtClean="0"/>
              <a:t>Τα </a:t>
            </a:r>
            <a:r>
              <a:rPr lang="el-GR" altLang="el-GR" dirty="0"/>
              <a:t>κόκκινα ! πρέπει να χρησιμοποιούνται </a:t>
            </a:r>
            <a:r>
              <a:rPr lang="el-GR" altLang="el-GR" dirty="0" smtClean="0"/>
              <a:t>με προσοχή</a:t>
            </a:r>
            <a:r>
              <a:rPr lang="el-GR" altLang="el-GR" dirty="0"/>
              <a:t>, ενώ τα πράσινα ! είναι πιο </a:t>
            </a:r>
            <a:r>
              <a:rPr lang="el-GR" altLang="el-GR" dirty="0" smtClean="0"/>
              <a:t>ακίνδυνα.</a:t>
            </a:r>
          </a:p>
          <a:p>
            <a:r>
              <a:rPr lang="el-GR" altLang="el-GR" dirty="0" smtClean="0"/>
              <a:t>Ο </a:t>
            </a:r>
            <a:r>
              <a:rPr lang="el-GR" altLang="el-GR" dirty="0"/>
              <a:t>ορισμός της άρνησης στην </a:t>
            </a:r>
            <a:r>
              <a:rPr lang="el-GR" altLang="el-GR" dirty="0" err="1"/>
              <a:t>Prolog</a:t>
            </a:r>
            <a:r>
              <a:rPr lang="el-GR" altLang="el-GR" dirty="0"/>
              <a:t> βασίζεται </a:t>
            </a:r>
            <a:r>
              <a:rPr lang="el-GR" altLang="el-GR" dirty="0" smtClean="0"/>
              <a:t>στην </a:t>
            </a:r>
            <a:r>
              <a:rPr lang="el-GR" altLang="el-GR" dirty="0"/>
              <a:t>υπόθεση του κλειστού κόσμου: ισχύει </a:t>
            </a:r>
            <a:r>
              <a:rPr lang="el-GR" altLang="el-GR" dirty="0" smtClean="0"/>
              <a:t>μόνο ό,τι </a:t>
            </a:r>
            <a:r>
              <a:rPr lang="el-GR" altLang="el-GR" dirty="0"/>
              <a:t>έχει δηλωθεί . Γι’ αυτό χρειάζεται </a:t>
            </a:r>
            <a:r>
              <a:rPr lang="el-GR" altLang="el-GR" dirty="0" smtClean="0"/>
              <a:t>προσοχή στη </a:t>
            </a:r>
            <a:r>
              <a:rPr lang="el-GR" altLang="el-GR" dirty="0"/>
              <a:t>χρήση της.</a:t>
            </a:r>
          </a:p>
          <a:p>
            <a:pPr marL="0" indent="0">
              <a:buNone/>
            </a:pP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994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r>
              <a:rPr lang="en-US" dirty="0" smtClean="0"/>
              <a:t> 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not human(</a:t>
            </a:r>
            <a:r>
              <a:rPr lang="en-US" altLang="el-GR" dirty="0" err="1">
                <a:latin typeface="Courier New" panose="02070309020205020404" pitchFamily="49" charset="0"/>
              </a:rPr>
              <a:t>mary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 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err="1">
                <a:latin typeface="Courier New" panose="02070309020205020404" pitchFamily="49" charset="0"/>
              </a:rPr>
              <a:t>good_standard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jeanluis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expensive(</a:t>
            </a:r>
            <a:r>
              <a:rPr lang="en-US" altLang="el-GR" dirty="0" err="1">
                <a:latin typeface="Courier New" panose="02070309020205020404" pitchFamily="49" charset="0"/>
              </a:rPr>
              <a:t>jeanluis</a:t>
            </a:r>
            <a:r>
              <a:rPr lang="en-US" altLang="el-GR" dirty="0">
                <a:latin typeface="Courier New" panose="02070309020205020404" pitchFamily="49" charset="0"/>
              </a:rPr>
              <a:t>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err="1">
                <a:latin typeface="Courier New" panose="02070309020205020404" pitchFamily="49" charset="0"/>
              </a:rPr>
              <a:t>good_standard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francesco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reasonable(Restaurant) :- </a:t>
            </a:r>
            <a:r>
              <a:rPr lang="en-US" altLang="el-GR" dirty="0" smtClean="0">
                <a:latin typeface="Courier New" panose="02070309020205020404" pitchFamily="49" charset="0"/>
              </a:rPr>
              <a:t>not 	expensive(Restaurant</a:t>
            </a:r>
            <a:r>
              <a:rPr lang="en-US" altLang="el-GR" dirty="0">
                <a:latin typeface="Courier New" panose="02070309020205020404" pitchFamily="49" charset="0"/>
              </a:rPr>
              <a:t>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</a:t>
            </a:r>
            <a:r>
              <a:rPr lang="en-US" altLang="el-GR" dirty="0" err="1">
                <a:latin typeface="Courier New" panose="02070309020205020404" pitchFamily="49" charset="0"/>
              </a:rPr>
              <a:t>good_standard</a:t>
            </a:r>
            <a:r>
              <a:rPr lang="en-US" altLang="el-GR" dirty="0">
                <a:latin typeface="Courier New" panose="02070309020205020404" pitchFamily="49" charset="0"/>
              </a:rPr>
              <a:t>(X), reasonable(X).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</a:t>
            </a:r>
            <a:r>
              <a:rPr lang="en-US" altLang="el-GR" dirty="0" err="1">
                <a:latin typeface="Courier New" panose="02070309020205020404" pitchFamily="49" charset="0"/>
              </a:rPr>
              <a:t>francesco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reasonable(X), </a:t>
            </a:r>
            <a:r>
              <a:rPr lang="en-US" altLang="el-GR" dirty="0" err="1">
                <a:latin typeface="Courier New" panose="02070309020205020404" pitchFamily="49" charset="0"/>
              </a:rPr>
              <a:t>good_standard</a:t>
            </a:r>
            <a:r>
              <a:rPr lang="en-US" altLang="el-GR" dirty="0">
                <a:latin typeface="Courier New" panose="02070309020205020404" pitchFamily="49" charset="0"/>
              </a:rPr>
              <a:t>(X).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no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Αριθμοί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1313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97</a:t>
            </a:r>
          </a:p>
          <a:p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3.14 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0.0035 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100.2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</a:t>
            </a:r>
            <a:r>
              <a:rPr lang="el-GR" dirty="0" smtClean="0"/>
              <a:t>εισόδου/</a:t>
            </a:r>
            <a:r>
              <a:rPr lang="en-US" dirty="0" smtClean="0"/>
              <a:t> </a:t>
            </a:r>
            <a:r>
              <a:rPr lang="el-GR" dirty="0" smtClean="0"/>
              <a:t>εξόδου</a:t>
            </a:r>
            <a:r>
              <a:rPr lang="en-US" dirty="0" smtClean="0"/>
              <a:t> (1/8)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en-US" altLang="el-GR" dirty="0">
                <a:latin typeface="Courier New" panose="02070309020205020404" pitchFamily="49" charset="0"/>
              </a:rPr>
              <a:t>read/1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read(X).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p(</a:t>
            </a:r>
            <a:r>
              <a:rPr lang="en-US" altLang="el-GR" dirty="0" err="1">
                <a:latin typeface="Courier New" panose="02070309020205020404" pitchFamily="49" charset="0"/>
              </a:rPr>
              <a:t>bla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p(</a:t>
            </a:r>
            <a:r>
              <a:rPr lang="en-US" altLang="el-GR" dirty="0" err="1">
                <a:latin typeface="Courier New" panose="02070309020205020404" pitchFamily="49" charset="0"/>
              </a:rPr>
              <a:t>bla</a:t>
            </a:r>
            <a:r>
              <a:rPr lang="en-US" altLang="el-GR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  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cube(N, C) :- C is N*N*N.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cube(2, X).             ?- cube(12, Z). 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8                      Z = 1728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        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yes</a:t>
            </a:r>
            <a:r>
              <a:rPr lang="en-US" altLang="el-GR" dirty="0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8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εισόδου/</a:t>
            </a:r>
            <a:r>
              <a:rPr lang="en-US" dirty="0"/>
              <a:t> </a:t>
            </a:r>
            <a:r>
              <a:rPr lang="el-GR" dirty="0"/>
              <a:t>εξόδου</a:t>
            </a:r>
            <a:r>
              <a:rPr lang="en-US" dirty="0"/>
              <a:t> </a:t>
            </a:r>
            <a:r>
              <a:rPr lang="en-US" dirty="0" smtClean="0"/>
              <a:t>(2/8)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cube :- write(’Next item, please: ’),</a:t>
            </a:r>
            <a:br>
              <a:rPr lang="en-US" altLang="el-GR" dirty="0">
                <a:latin typeface="Courier New" panose="02070309020205020404" pitchFamily="49" charset="0"/>
              </a:rPr>
            </a:br>
            <a:r>
              <a:rPr lang="en-US" altLang="el-GR" dirty="0">
                <a:latin typeface="Courier New" panose="02070309020205020404" pitchFamily="49" charset="0"/>
              </a:rPr>
              <a:t>          read(X), process(X).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process(stop) :- !.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process(N) :- C is N*N*N, write(’Cube of ’),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write(N), write(’ is ’),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write(C), </a:t>
            </a:r>
            <a:r>
              <a:rPr lang="en-US" altLang="el-GR" dirty="0" err="1">
                <a:latin typeface="Courier New" panose="02070309020205020404" pitchFamily="49" charset="0"/>
              </a:rPr>
              <a:t>nl</a:t>
            </a:r>
            <a:r>
              <a:rPr lang="en-US" altLang="el-GR" dirty="0">
                <a:latin typeface="Courier New" panose="02070309020205020404" pitchFamily="49" charset="0"/>
              </a:rPr>
              <a:t>, cube.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cube.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Next item, please: 5.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Cube of 5 is 125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Next item, please: 10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Cube of 10 is 1000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Next item, please: stop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1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εισόδου/</a:t>
            </a:r>
            <a:r>
              <a:rPr lang="en-US" dirty="0"/>
              <a:t> </a:t>
            </a:r>
            <a:r>
              <a:rPr lang="el-GR" dirty="0"/>
              <a:t>εξόδου</a:t>
            </a:r>
            <a:r>
              <a:rPr lang="en-US" dirty="0"/>
              <a:t> </a:t>
            </a:r>
            <a:r>
              <a:rPr lang="en-US" dirty="0" smtClean="0"/>
              <a:t>(3/8)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en-US" altLang="el-GR" dirty="0" smtClean="0">
                <a:latin typeface="Courier New" panose="02070309020205020404" pitchFamily="49" charset="0"/>
              </a:rPr>
              <a:t>put/1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put(65), put(66), put(67).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ABC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SzPct val="200000"/>
              <a:buNone/>
            </a:pPr>
            <a:r>
              <a:rPr lang="en-US" altLang="el-GR" sz="4400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get0/1, </a:t>
            </a:r>
            <a:r>
              <a:rPr lang="en-US" altLang="el-GR" dirty="0" smtClean="0">
                <a:latin typeface="Courier New" panose="02070309020205020404" pitchFamily="49" charset="0"/>
              </a:rPr>
              <a:t>get/1</a:t>
            </a:r>
          </a:p>
          <a:p>
            <a:pPr marL="0" indent="0">
              <a:buSzPct val="200000"/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get0(C1), get0(C2), get0(C3).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a  b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C1 = 97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C2 = 32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C3 = 98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...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get(C1), get(C2</a:t>
            </a:r>
            <a:r>
              <a:rPr lang="en-US" altLang="el-GR" dirty="0" smtClean="0">
                <a:latin typeface="Courier New" panose="02070309020205020404" pitchFamily="49" charset="0"/>
              </a:rPr>
              <a:t>), get(C3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a     b    c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C1 = 97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C2 = 98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C3 = 99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0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εισόδου/</a:t>
            </a:r>
            <a:r>
              <a:rPr lang="en-US" dirty="0"/>
              <a:t> </a:t>
            </a:r>
            <a:r>
              <a:rPr lang="el-GR" dirty="0"/>
              <a:t>εξόδου</a:t>
            </a:r>
            <a:r>
              <a:rPr lang="en-US" dirty="0"/>
              <a:t> </a:t>
            </a:r>
            <a:r>
              <a:rPr lang="en-US" dirty="0" smtClean="0"/>
              <a:t>(4/8)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Τα ενσωματωμένα κατηγορήματα εισόδου/εξόδου </a:t>
            </a:r>
            <a:r>
              <a:rPr lang="el-GR" altLang="el-GR" dirty="0" smtClean="0"/>
              <a:t>είναι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πολύ </a:t>
            </a:r>
            <a:r>
              <a:rPr lang="el-GR" altLang="el-GR" dirty="0"/>
              <a:t>εξειδικευμένα και ποικίλλουν αρκετά μεταξύ </a:t>
            </a:r>
            <a:r>
              <a:rPr lang="el-GR" altLang="el-GR" dirty="0" smtClean="0"/>
              <a:t>των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διαφορετικών </a:t>
            </a:r>
            <a:r>
              <a:rPr lang="el-GR" altLang="el-GR" dirty="0"/>
              <a:t>συστημάτων </a:t>
            </a:r>
            <a:r>
              <a:rPr lang="en-US" altLang="el-GR" dirty="0"/>
              <a:t>Prolog. </a:t>
            </a:r>
            <a:r>
              <a:rPr lang="el-GR" altLang="el-GR" dirty="0"/>
              <a:t>Ακριβείς </a:t>
            </a:r>
            <a:r>
              <a:rPr lang="el-GR" altLang="el-GR" dirty="0" smtClean="0"/>
              <a:t>προδιαγραφές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τους </a:t>
            </a:r>
            <a:r>
              <a:rPr lang="el-GR" altLang="el-GR" dirty="0"/>
              <a:t>δίνονται στο εγχειρίδιο της γλώσσας που </a:t>
            </a:r>
            <a:r>
              <a:rPr lang="el-GR" altLang="el-GR" dirty="0" smtClean="0"/>
              <a:t>χρησιμοποιείται.</a:t>
            </a:r>
            <a:endParaRPr lang="en-US" altLang="el-GR" dirty="0" smtClean="0"/>
          </a:p>
          <a:p>
            <a:r>
              <a:rPr lang="el-GR" altLang="el-GR" dirty="0" smtClean="0"/>
              <a:t>Τα </a:t>
            </a:r>
            <a:r>
              <a:rPr lang="el-GR" altLang="el-GR" dirty="0"/>
              <a:t>παραπάνω ισχύουν πολύ περισσότερο για το</a:t>
            </a:r>
            <a:r>
              <a:rPr lang="en-US" altLang="el-GR" dirty="0"/>
              <a:t> </a:t>
            </a:r>
            <a:r>
              <a:rPr lang="el-GR" altLang="el-GR" dirty="0" smtClean="0"/>
              <a:t>χειρισμό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αρχείων</a:t>
            </a:r>
            <a:r>
              <a:rPr lang="el-GR" altLang="el-GR" dirty="0"/>
              <a:t>.</a:t>
            </a:r>
          </a:p>
          <a:p>
            <a:pPr marL="0" indent="0">
              <a:buSzPct val="200000"/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consult/1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reconsult</a:t>
            </a:r>
            <a:r>
              <a:rPr lang="en-US" altLang="el-GR" dirty="0">
                <a:latin typeface="Courier New" panose="02070309020205020404" pitchFamily="49" charset="0"/>
              </a:rPr>
              <a:t>/1</a:t>
            </a:r>
          </a:p>
          <a:p>
            <a:pPr marL="0" indent="0">
              <a:buSzPct val="100000"/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εισόδου/</a:t>
            </a:r>
            <a:r>
              <a:rPr lang="en-US" dirty="0"/>
              <a:t> </a:t>
            </a:r>
            <a:r>
              <a:rPr lang="el-GR" dirty="0"/>
              <a:t>εξόδου</a:t>
            </a:r>
            <a:r>
              <a:rPr lang="en-US" dirty="0"/>
              <a:t> </a:t>
            </a:r>
            <a:r>
              <a:rPr lang="en-US" dirty="0" smtClean="0"/>
              <a:t>(5/8)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getsentence</a:t>
            </a:r>
            <a:r>
              <a:rPr lang="en-US" altLang="el-GR" dirty="0">
                <a:latin typeface="Courier New" panose="02070309020205020404" pitchFamily="49" charset="0"/>
              </a:rPr>
              <a:t>(Wordlist)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get0(Char),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getrest</a:t>
            </a:r>
            <a:r>
              <a:rPr lang="en-US" altLang="el-GR" dirty="0">
                <a:latin typeface="Courier New" panose="02070309020205020404" pitchFamily="49" charset="0"/>
              </a:rPr>
              <a:t>(Char, Wordlist).  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getrest</a:t>
            </a:r>
            <a:r>
              <a:rPr lang="en-US" altLang="el-GR" dirty="0">
                <a:latin typeface="Courier New" panose="02070309020205020404" pitchFamily="49" charset="0"/>
              </a:rPr>
              <a:t>(46, []) :- !.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getrest</a:t>
            </a:r>
            <a:r>
              <a:rPr lang="en-US" altLang="el-GR" dirty="0">
                <a:latin typeface="Courier New" panose="02070309020205020404" pitchFamily="49" charset="0"/>
              </a:rPr>
              <a:t>(32, Wordlist)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!,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getsentence</a:t>
            </a:r>
            <a:r>
              <a:rPr lang="en-US" altLang="el-GR" dirty="0">
                <a:latin typeface="Courier New" panose="02070309020205020404" pitchFamily="49" charset="0"/>
              </a:rPr>
              <a:t>(Wordlist).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getrest</a:t>
            </a:r>
            <a:r>
              <a:rPr lang="en-US" altLang="el-GR" dirty="0">
                <a:latin typeface="Courier New" panose="02070309020205020404" pitchFamily="49" charset="0"/>
              </a:rPr>
              <a:t>(Letter, [</a:t>
            </a:r>
            <a:r>
              <a:rPr lang="en-US" altLang="el-GR" dirty="0" err="1">
                <a:latin typeface="Courier New" panose="02070309020205020404" pitchFamily="49" charset="0"/>
              </a:rPr>
              <a:t>Word|Wordlist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getletters</a:t>
            </a:r>
            <a:r>
              <a:rPr lang="en-US" altLang="el-GR" dirty="0">
                <a:latin typeface="Courier New" panose="02070309020205020404" pitchFamily="49" charset="0"/>
              </a:rPr>
              <a:t>(Letter, Letters, </a:t>
            </a:r>
            <a:r>
              <a:rPr lang="en-US" altLang="el-GR" dirty="0" err="1">
                <a:latin typeface="Courier New" panose="02070309020205020404" pitchFamily="49" charset="0"/>
              </a:rPr>
              <a:t>Nextchar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name(Word, Letters),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getrest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Nextchar</a:t>
            </a:r>
            <a:r>
              <a:rPr lang="en-US" altLang="el-GR" dirty="0">
                <a:latin typeface="Courier New" panose="02070309020205020404" pitchFamily="49" charset="0"/>
              </a:rPr>
              <a:t>, Wordlist). </a:t>
            </a:r>
          </a:p>
        </p:txBody>
      </p:sp>
    </p:spTree>
    <p:extLst>
      <p:ext uri="{BB962C8B-B14F-4D97-AF65-F5344CB8AC3E}">
        <p14:creationId xmlns:p14="http://schemas.microsoft.com/office/powerpoint/2010/main" val="10098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εισόδου/</a:t>
            </a:r>
            <a:r>
              <a:rPr lang="en-US" dirty="0"/>
              <a:t> </a:t>
            </a:r>
            <a:r>
              <a:rPr lang="el-GR" dirty="0"/>
              <a:t>εξόδου</a:t>
            </a:r>
            <a:r>
              <a:rPr lang="en-US" dirty="0"/>
              <a:t> </a:t>
            </a:r>
            <a:r>
              <a:rPr lang="en-US" dirty="0" smtClean="0"/>
              <a:t>(6/8)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getletters</a:t>
            </a:r>
            <a:r>
              <a:rPr lang="en-US" altLang="el-GR" dirty="0">
                <a:latin typeface="Courier New" panose="02070309020205020404" pitchFamily="49" charset="0"/>
              </a:rPr>
              <a:t>(46, [], 46) :- !.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getletters</a:t>
            </a:r>
            <a:r>
              <a:rPr lang="en-US" altLang="el-GR" dirty="0">
                <a:latin typeface="Courier New" panose="02070309020205020404" pitchFamily="49" charset="0"/>
              </a:rPr>
              <a:t>(32, [], 32) :- !.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getletters</a:t>
            </a:r>
            <a:r>
              <a:rPr lang="en-US" altLang="el-GR" dirty="0">
                <a:latin typeface="Courier New" panose="02070309020205020404" pitchFamily="49" charset="0"/>
              </a:rPr>
              <a:t>(Let, [</a:t>
            </a:r>
            <a:r>
              <a:rPr lang="en-US" altLang="el-GR" dirty="0" err="1">
                <a:latin typeface="Courier New" panose="02070309020205020404" pitchFamily="49" charset="0"/>
              </a:rPr>
              <a:t>Let|Letters</a:t>
            </a:r>
            <a:r>
              <a:rPr lang="en-US" altLang="el-GR" dirty="0">
                <a:latin typeface="Courier New" panose="02070309020205020404" pitchFamily="49" charset="0"/>
              </a:rPr>
              <a:t>], </a:t>
            </a:r>
            <a:r>
              <a:rPr lang="en-US" altLang="el-GR" dirty="0" err="1">
                <a:latin typeface="Courier New" panose="02070309020205020404" pitchFamily="49" charset="0"/>
              </a:rPr>
              <a:t>Nextchar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get0(Char),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getletters</a:t>
            </a:r>
            <a:r>
              <a:rPr lang="en-US" altLang="el-GR" dirty="0">
                <a:latin typeface="Courier New" panose="02070309020205020404" pitchFamily="49" charset="0"/>
              </a:rPr>
              <a:t>(Char, Letters, </a:t>
            </a:r>
            <a:r>
              <a:rPr lang="en-US" altLang="el-GR" dirty="0" err="1">
                <a:latin typeface="Courier New" panose="02070309020205020404" pitchFamily="49" charset="0"/>
              </a:rPr>
              <a:t>Nextchar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getsentence</a:t>
            </a:r>
            <a:r>
              <a:rPr lang="en-US" altLang="el-GR" dirty="0">
                <a:latin typeface="Courier New" panose="02070309020205020404" pitchFamily="49" charset="0"/>
              </a:rPr>
              <a:t>(Wordlist).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Mary was pleased to see the robot fail.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Wordlist = [’Mary’, was, pleased, to, see, the,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robot, fail]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εισόδου/</a:t>
            </a:r>
            <a:r>
              <a:rPr lang="en-US" dirty="0"/>
              <a:t> </a:t>
            </a:r>
            <a:r>
              <a:rPr lang="el-GR" dirty="0"/>
              <a:t>εξόδου</a:t>
            </a:r>
            <a:r>
              <a:rPr lang="en-US" dirty="0"/>
              <a:t> </a:t>
            </a:r>
            <a:r>
              <a:rPr lang="en-US" dirty="0" smtClean="0"/>
              <a:t>(7/8)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l-GR" dirty="0"/>
              <a:t>1.    </a:t>
            </a:r>
            <a:r>
              <a:rPr lang="el-GR" altLang="el-GR" dirty="0"/>
              <a:t>Να οριστεί το </a:t>
            </a:r>
            <a:r>
              <a:rPr lang="en-US" altLang="el-GR" dirty="0">
                <a:latin typeface="Courier New" panose="02070309020205020404" pitchFamily="49" charset="0"/>
              </a:rPr>
              <a:t>starts(Atom, Character)</a:t>
            </a:r>
          </a:p>
          <a:p>
            <a:pPr marL="0" indent="0">
              <a:buNone/>
            </a:pPr>
            <a:r>
              <a:rPr lang="en-US" altLang="el-GR" dirty="0"/>
              <a:t>       </a:t>
            </a:r>
            <a:r>
              <a:rPr lang="el-GR" altLang="el-GR" dirty="0"/>
              <a:t>έτσι ώστε το </a:t>
            </a:r>
            <a:r>
              <a:rPr lang="en-US" altLang="el-GR" dirty="0">
                <a:latin typeface="Courier New" panose="02070309020205020404" pitchFamily="49" charset="0"/>
              </a:rPr>
              <a:t>Atom</a:t>
            </a:r>
            <a:r>
              <a:rPr lang="en-US" altLang="el-GR" dirty="0"/>
              <a:t> </a:t>
            </a:r>
            <a:r>
              <a:rPr lang="el-GR" altLang="el-GR" dirty="0"/>
              <a:t>να ξεκινά με τον </a:t>
            </a:r>
            <a:r>
              <a:rPr lang="en-US" altLang="el-GR" dirty="0" smtClean="0">
                <a:latin typeface="Courier New" panose="02070309020205020404" pitchFamily="49" charset="0"/>
              </a:rPr>
              <a:t>Character</a:t>
            </a:r>
            <a:endParaRPr lang="en-US" altLang="el-GR" dirty="0"/>
          </a:p>
          <a:p>
            <a:pPr marL="0" indent="0">
              <a:buNone/>
            </a:pPr>
            <a:r>
              <a:rPr lang="en-US" altLang="el-GR" dirty="0"/>
              <a:t>2.    </a:t>
            </a:r>
            <a:r>
              <a:rPr lang="el-GR" altLang="el-GR" dirty="0"/>
              <a:t>Να οριστεί το </a:t>
            </a:r>
            <a:r>
              <a:rPr lang="en-US" altLang="el-GR" dirty="0">
                <a:latin typeface="Courier New" panose="02070309020205020404" pitchFamily="49" charset="0"/>
              </a:rPr>
              <a:t>plural(Singular, Plural)</a:t>
            </a:r>
          </a:p>
          <a:p>
            <a:pPr marL="0" indent="0">
              <a:buNone/>
            </a:pPr>
            <a:r>
              <a:rPr lang="en-US" altLang="el-GR" dirty="0"/>
              <a:t>       </a:t>
            </a:r>
            <a:r>
              <a:rPr lang="el-GR" altLang="el-GR" dirty="0"/>
              <a:t>έτσι ώστε το </a:t>
            </a:r>
            <a:r>
              <a:rPr lang="en-US" altLang="el-GR" dirty="0">
                <a:latin typeface="Courier New" panose="02070309020205020404" pitchFamily="49" charset="0"/>
              </a:rPr>
              <a:t>Plural</a:t>
            </a:r>
            <a:r>
              <a:rPr lang="en-US" altLang="el-GR" dirty="0"/>
              <a:t> </a:t>
            </a:r>
            <a:r>
              <a:rPr lang="el-GR" altLang="el-GR" dirty="0"/>
              <a:t>να είναι το ουσιαστικό </a:t>
            </a:r>
            <a:r>
              <a:rPr lang="en-US" altLang="el-GR" dirty="0"/>
              <a:t> </a:t>
            </a:r>
          </a:p>
          <a:p>
            <a:pPr marL="0" indent="0">
              <a:buNone/>
            </a:pPr>
            <a:r>
              <a:rPr lang="el-GR" altLang="el-GR" dirty="0"/>
              <a:t>       </a:t>
            </a:r>
            <a:r>
              <a:rPr lang="en-US" altLang="el-GR" dirty="0">
                <a:latin typeface="Courier New" panose="02070309020205020404" pitchFamily="49" charset="0"/>
              </a:rPr>
              <a:t>Singular</a:t>
            </a:r>
            <a:r>
              <a:rPr lang="en-US" altLang="el-GR" dirty="0"/>
              <a:t> </a:t>
            </a:r>
            <a:r>
              <a:rPr lang="el-GR" altLang="el-GR" dirty="0"/>
              <a:t>σε πληθυντικό αριθμό, π.χ. </a:t>
            </a:r>
            <a:endParaRPr lang="en-US" altLang="el-GR" dirty="0"/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  </a:t>
            </a:r>
            <a:r>
              <a:rPr lang="en-US" altLang="el-GR" dirty="0">
                <a:latin typeface="Courier New" panose="02070309020205020404" pitchFamily="49" charset="0"/>
              </a:rPr>
              <a:t>?- plural(table, 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X = tables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yes</a:t>
            </a:r>
          </a:p>
        </p:txBody>
      </p:sp>
    </p:spTree>
    <p:extLst>
      <p:ext uri="{BB962C8B-B14F-4D97-AF65-F5344CB8AC3E}">
        <p14:creationId xmlns:p14="http://schemas.microsoft.com/office/powerpoint/2010/main" val="1905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Κι άλλα ενσωματωμένα κατηγορήματα εισόδου/</a:t>
            </a:r>
            <a:r>
              <a:rPr lang="en-US" dirty="0"/>
              <a:t> </a:t>
            </a:r>
            <a:r>
              <a:rPr lang="el-GR" dirty="0"/>
              <a:t>εξόδου</a:t>
            </a:r>
            <a:r>
              <a:rPr lang="en-US" dirty="0"/>
              <a:t> </a:t>
            </a:r>
            <a:r>
              <a:rPr lang="en-US" dirty="0" smtClean="0"/>
              <a:t>(8/8)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Autofit/>
          </a:bodyPr>
          <a:lstStyle/>
          <a:p>
            <a:r>
              <a:rPr lang="el-GR" altLang="el-GR" dirty="0"/>
              <a:t>Πόσο εύκολο είναι να γίνει πλήρης ο ορισμός αυτός;</a:t>
            </a:r>
            <a:endParaRPr lang="en-US" altLang="el-GR" dirty="0"/>
          </a:p>
          <a:p>
            <a:r>
              <a:rPr lang="el-GR" altLang="el-GR" dirty="0" smtClean="0"/>
              <a:t>Για </a:t>
            </a:r>
            <a:r>
              <a:rPr lang="el-GR" altLang="el-GR" dirty="0"/>
              <a:t>παράδειγμα, να παίρνουμε: 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 </a:t>
            </a:r>
            <a:r>
              <a:rPr lang="el-GR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>
                <a:latin typeface="Courier New" panose="02070309020205020404" pitchFamily="49" charset="0"/>
              </a:rPr>
              <a:t>plural(country, X).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X = countries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?- plural(child, X).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X = children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yes</a:t>
            </a:r>
          </a:p>
        </p:txBody>
      </p:sp>
    </p:spTree>
    <p:extLst>
      <p:ext uri="{BB962C8B-B14F-4D97-AF65-F5344CB8AC3E}">
        <p14:creationId xmlns:p14="http://schemas.microsoft.com/office/powerpoint/2010/main" val="7189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ενσωματωμένα κατηγορήματα ελέγχου </a:t>
            </a:r>
            <a:r>
              <a:rPr lang="el-GR" altLang="el-GR" dirty="0" smtClean="0"/>
              <a:t>τύπων</a:t>
            </a:r>
            <a:r>
              <a:rPr lang="en-US" altLang="el-GR" dirty="0" smtClean="0"/>
              <a:t> (1/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85000" lnSpcReduction="10000"/>
          </a:bodyPr>
          <a:lstStyle/>
          <a:p>
            <a:pPr>
              <a:buSzPct val="100000"/>
            </a:pPr>
            <a:r>
              <a:rPr lang="en-US" altLang="el-GR" dirty="0" err="1">
                <a:latin typeface="Courier New" panose="02070309020205020404" pitchFamily="49" charset="0"/>
              </a:rPr>
              <a:t>nonvar</a:t>
            </a:r>
            <a:r>
              <a:rPr lang="en-US" altLang="el-GR" dirty="0">
                <a:latin typeface="Courier New" panose="02070309020205020404" pitchFamily="49" charset="0"/>
              </a:rPr>
              <a:t>/1</a:t>
            </a:r>
          </a:p>
          <a:p>
            <a:pPr>
              <a:buSzPct val="100000"/>
            </a:pPr>
            <a:r>
              <a:rPr lang="en-US" altLang="el-GR" dirty="0">
                <a:latin typeface="Courier New" panose="02070309020205020404" pitchFamily="49" charset="0"/>
              </a:rPr>
              <a:t>integer/1</a:t>
            </a:r>
          </a:p>
          <a:p>
            <a:pPr>
              <a:buSzPct val="100000"/>
            </a:pPr>
            <a:r>
              <a:rPr lang="en-US" altLang="el-GR" dirty="0">
                <a:latin typeface="Courier New" panose="02070309020205020404" pitchFamily="49" charset="0"/>
              </a:rPr>
              <a:t>atom/1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nonvar</a:t>
            </a:r>
            <a:r>
              <a:rPr lang="en-US" altLang="el-GR" dirty="0">
                <a:latin typeface="Courier New" panose="02070309020205020404" pitchFamily="49" charset="0"/>
              </a:rPr>
              <a:t>(X).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nonvar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bbb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Z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2, integer(Z), </a:t>
            </a:r>
            <a:r>
              <a:rPr lang="en-US" altLang="el-GR" dirty="0" err="1">
                <a:latin typeface="Courier New" panose="02070309020205020404" pitchFamily="49" charset="0"/>
              </a:rPr>
              <a:t>nonvar</a:t>
            </a:r>
            <a:r>
              <a:rPr lang="en-US" altLang="el-GR" dirty="0">
                <a:latin typeface="Courier New" panose="02070309020205020404" pitchFamily="49" charset="0"/>
              </a:rPr>
              <a:t>(Z).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Z = 2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2999" y="3140968"/>
            <a:ext cx="3108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?- integer(47).</a:t>
            </a:r>
          </a:p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   yes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53000" y="4006851"/>
            <a:ext cx="3435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?- integer(c(8)).</a:t>
            </a:r>
          </a:p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   no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ενσωματωμένα κατηγορήματα ελέγχου </a:t>
            </a:r>
            <a:r>
              <a:rPr lang="el-GR" altLang="el-GR" dirty="0" smtClean="0"/>
              <a:t>τύπων</a:t>
            </a:r>
            <a:r>
              <a:rPr lang="en-US" altLang="el-GR" dirty="0" smtClean="0"/>
              <a:t> (2/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atom(22).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atom(==</a:t>
            </a:r>
            <a:r>
              <a:rPr lang="en-US" altLang="el-GR" sz="2400" dirty="0">
                <a:latin typeface="Courier New" panose="02070309020205020404" pitchFamily="49" charset="0"/>
                <a:sym typeface="Wingdings" panose="05000000000000000000" pitchFamily="2" charset="2"/>
              </a:rPr>
              <a:t>&gt;).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atom(X), X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=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 err="1">
                <a:latin typeface="Courier New" panose="02070309020205020404" pitchFamily="49" charset="0"/>
              </a:rPr>
              <a:t>costas</a:t>
            </a:r>
            <a:r>
              <a:rPr lang="en-US" altLang="el-GR" sz="2400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X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=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 err="1">
                <a:latin typeface="Courier New" panose="02070309020205020404" pitchFamily="49" charset="0"/>
              </a:rPr>
              <a:t>costas</a:t>
            </a:r>
            <a:r>
              <a:rPr lang="en-US" altLang="el-GR" sz="2400" dirty="0">
                <a:latin typeface="Courier New" panose="02070309020205020404" pitchFamily="49" charset="0"/>
              </a:rPr>
              <a:t>, atom(X).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X = </a:t>
            </a:r>
            <a:r>
              <a:rPr lang="en-US" altLang="el-GR" sz="2400" dirty="0" err="1">
                <a:latin typeface="Courier New" panose="02070309020205020404" pitchFamily="49" charset="0"/>
              </a:rPr>
              <a:t>costas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yes</a:t>
            </a:r>
            <a:endParaRPr lang="en-US" altLang="el-GR" sz="2400" dirty="0">
              <a:latin typeface="Courier New" panose="02070309020205020404" pitchFamily="49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76056" y="1600200"/>
            <a:ext cx="30139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?- atom(p(1)).</a:t>
            </a:r>
          </a:p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   no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83995" y="2492752"/>
            <a:ext cx="2995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?- atom(foo).</a:t>
            </a:r>
          </a:p>
          <a:p>
            <a:pPr algn="l" eaLnBrk="1" hangingPunct="1"/>
            <a:r>
              <a:rPr lang="en-US" altLang="el-GR" sz="2400" dirty="0">
                <a:latin typeface="Courier New" panose="02070309020205020404" pitchFamily="49" charset="0"/>
              </a:rPr>
              <a:t>   yes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Μεταβλητές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X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Result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Object2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Participant_list</a:t>
            </a:r>
            <a:endParaRPr lang="en-US" altLang="el-GR" dirty="0">
              <a:latin typeface="Courier New" panose="02070309020205020404" pitchFamily="49" charset="0"/>
            </a:endParaRPr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ShoppingList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_x23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_23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_</a:t>
            </a:r>
            <a:endParaRPr lang="el-GR" altLang="el-GR" dirty="0">
              <a:latin typeface="Courier New" panose="02070309020205020404" pitchFamily="49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4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ενσωματωμένα κατηγορήματα ελέγχου </a:t>
            </a:r>
            <a:r>
              <a:rPr lang="el-GR" altLang="el-GR" dirty="0" smtClean="0"/>
              <a:t>τύπων</a:t>
            </a:r>
            <a:r>
              <a:rPr lang="en-US" altLang="el-GR" dirty="0" smtClean="0"/>
              <a:t> (3/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grpSp>
        <p:nvGrpSpPr>
          <p:cNvPr id="32" name="Donalg + Gerald = Robert"/>
          <p:cNvGrpSpPr/>
          <p:nvPr/>
        </p:nvGrpSpPr>
        <p:grpSpPr>
          <a:xfrm>
            <a:off x="1979711" y="1911351"/>
            <a:ext cx="2088235" cy="1147266"/>
            <a:chOff x="1714824" y="1772816"/>
            <a:chExt cx="1417016" cy="1147266"/>
          </a:xfrm>
        </p:grpSpPr>
        <p:sp>
          <p:nvSpPr>
            <p:cNvPr id="5" name="TextBox 4"/>
            <p:cNvSpPr txBox="1"/>
            <p:nvPr/>
          </p:nvSpPr>
          <p:spPr>
            <a:xfrm>
              <a:off x="1835696" y="1772816"/>
              <a:ext cx="1296144" cy="75122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DONALD</a:t>
              </a:r>
            </a:p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GERALD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endPara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Διά"/>
            <p:cNvCxnSpPr/>
            <p:nvPr/>
          </p:nvCxnSpPr>
          <p:spPr>
            <a:xfrm>
              <a:off x="1714824" y="2492896"/>
              <a:ext cx="1368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835696" y="2524038"/>
              <a:ext cx="1224136" cy="39604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ROBERT</a:t>
              </a:r>
              <a:endPara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211960" y="1988840"/>
            <a:ext cx="32403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?- sum([D,O,N,A,L,D],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       [G,E,R,A,L,D],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       [R,O,B,E,R,T]).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33" name="Θέση περιεχομένου 32"/>
          <p:cNvSpPr>
            <a:spLocks noGrp="1"/>
          </p:cNvSpPr>
          <p:nvPr>
            <p:ph idx="1"/>
          </p:nvPr>
        </p:nvSpPr>
        <p:spPr>
          <a:xfrm>
            <a:off x="464156" y="3552330"/>
            <a:ext cx="8229600" cy="275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sum(N1, N2, N)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sum1(N1, N2, N, 0, 0, [0,1,2,3,4,5,6,7,8,9], _).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sum1([], [], [], C, C, Digits, Digits).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sum1([D1|N1], [D2|N2], [D|N], C1, C, Digs1, Digs)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sum1(N1, N2, N, C1, C2, Digs1, Digs2),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digitsum</a:t>
            </a:r>
            <a:r>
              <a:rPr lang="en-US" altLang="el-GR" sz="2000" dirty="0">
                <a:latin typeface="Courier New" panose="02070309020205020404" pitchFamily="49" charset="0"/>
              </a:rPr>
              <a:t>(D1, D2, C2, D, C, Digs2, Digs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ενσωματωμένα κατηγορήματα ελέγχου </a:t>
            </a:r>
            <a:r>
              <a:rPr lang="el-GR" altLang="el-GR" dirty="0" smtClean="0"/>
              <a:t>τύπων</a:t>
            </a:r>
            <a:r>
              <a:rPr lang="en-US" altLang="el-GR" dirty="0" smtClean="0"/>
              <a:t> (</a:t>
            </a:r>
            <a:r>
              <a:rPr lang="el-GR" altLang="el-GR" dirty="0" smtClean="0"/>
              <a:t>4</a:t>
            </a:r>
            <a:r>
              <a:rPr lang="en-US" altLang="el-GR" dirty="0" smtClean="0"/>
              <a:t>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3" name="Θέση περιεχομένου 3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digitsum</a:t>
            </a:r>
            <a:r>
              <a:rPr lang="en-US" altLang="el-GR" sz="2000" dirty="0">
                <a:latin typeface="Courier New" panose="02070309020205020404" pitchFamily="49" charset="0"/>
              </a:rPr>
              <a:t>(D1, D2, C1, D, C, Digs1, Digs)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del(D1, Digs1, Digs2),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del(D2, Digs2, Digs3),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del(D, Digs3, Digs),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S is D1+D2+C1,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 is S mod 10,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 is S//10.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del(A, L, L) :-  </a:t>
            </a:r>
            <a:r>
              <a:rPr lang="en-US" altLang="el-GR" sz="2000" dirty="0" err="1">
                <a:latin typeface="Courier New" panose="02070309020205020404" pitchFamily="49" charset="0"/>
              </a:rPr>
              <a:t>nonvar</a:t>
            </a:r>
            <a:r>
              <a:rPr lang="en-US" altLang="el-GR" sz="2000" dirty="0">
                <a:latin typeface="Courier New" panose="02070309020205020404" pitchFamily="49" charset="0"/>
              </a:rPr>
              <a:t>(A), !.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del(A, [A|L], 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del(A, [B|L], [B|L1]) :- del(A, L, L1).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puzzle1([D,O,N,A,L,D], [G,E,R,A,L,D], [R,O,B,E,R,T]).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puzzle2([0,S,E,N,D], [0,M,O,R,E], [M,O,N,E,Y]).</a:t>
            </a:r>
          </a:p>
        </p:txBody>
      </p:sp>
    </p:spTree>
    <p:extLst>
      <p:ext uri="{BB962C8B-B14F-4D97-AF65-F5344CB8AC3E}">
        <p14:creationId xmlns:p14="http://schemas.microsoft.com/office/powerpoint/2010/main" val="27540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ενσωματωμένα κατηγορήματα ελέγχου </a:t>
            </a:r>
            <a:r>
              <a:rPr lang="el-GR" altLang="el-GR" dirty="0" smtClean="0"/>
              <a:t>τύπων</a:t>
            </a:r>
            <a:r>
              <a:rPr lang="en-US" altLang="el-GR" dirty="0" smtClean="0"/>
              <a:t> (</a:t>
            </a:r>
            <a:r>
              <a:rPr lang="el-GR" altLang="el-GR" dirty="0"/>
              <a:t>5</a:t>
            </a:r>
            <a:r>
              <a:rPr lang="en-US" altLang="el-GR" dirty="0" smtClean="0"/>
              <a:t>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3" name="Θέση περιεχομένου 3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?- puzzle1(N1, N2, N), sum(N1, N2, N).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N1 = [5,2,6,4,8,5]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N2 = [1,9,7,4,8,5]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N = [7,2,3,9,7,0]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yes</a:t>
            </a: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l-GR" altLang="el-GR" sz="2400" dirty="0" smtClean="0"/>
              <a:t>Να </a:t>
            </a:r>
            <a:r>
              <a:rPr lang="el-GR" altLang="el-GR" sz="2400" dirty="0"/>
              <a:t>οριστεί το </a:t>
            </a:r>
            <a:r>
              <a:rPr lang="en-US" altLang="el-GR" sz="2400" dirty="0">
                <a:latin typeface="Courier New" panose="02070309020205020404" pitchFamily="49" charset="0"/>
              </a:rPr>
              <a:t>simplify/2</a:t>
            </a:r>
            <a:r>
              <a:rPr lang="en-US" altLang="el-GR" sz="2400" dirty="0"/>
              <a:t> </a:t>
            </a:r>
            <a:r>
              <a:rPr lang="el-GR" altLang="el-GR" sz="2400" dirty="0"/>
              <a:t> έτσι ώστε να </a:t>
            </a:r>
            <a:r>
              <a:rPr lang="el-GR" altLang="el-GR" sz="2400" dirty="0" smtClean="0"/>
              <a:t>επιτελεί απλοποιήσεις </a:t>
            </a:r>
            <a:r>
              <a:rPr lang="el-GR" altLang="el-GR" sz="2400" dirty="0"/>
              <a:t>αριθμητικών εκφράσεων που είναι </a:t>
            </a:r>
            <a:r>
              <a:rPr lang="el-GR" altLang="el-GR" sz="2400" dirty="0" smtClean="0"/>
              <a:t>αθροίσματα </a:t>
            </a:r>
            <a:r>
              <a:rPr lang="el-GR" altLang="el-GR" sz="2400" dirty="0"/>
              <a:t>ακεραίων αριθμών και σταθερών, π.χ</a:t>
            </a:r>
            <a:r>
              <a:rPr lang="el-GR" altLang="el-GR" sz="2400" dirty="0" smtClean="0"/>
              <a:t>.</a:t>
            </a:r>
          </a:p>
          <a:p>
            <a:pPr marL="0" indent="0">
              <a:buNone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3545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ενσωματωμένα κατηγορήματα ελέγχου </a:t>
            </a:r>
            <a:r>
              <a:rPr lang="el-GR" altLang="el-GR" dirty="0" smtClean="0"/>
              <a:t>τύπων</a:t>
            </a:r>
            <a:r>
              <a:rPr lang="en-US" altLang="el-GR" dirty="0" smtClean="0"/>
              <a:t> (</a:t>
            </a:r>
            <a:r>
              <a:rPr lang="el-GR" altLang="el-GR" dirty="0" smtClean="0"/>
              <a:t>6</a:t>
            </a:r>
            <a:r>
              <a:rPr lang="en-US" altLang="el-GR" dirty="0" smtClean="0"/>
              <a:t>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3" name="Θέση περιεχομένου 3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?- simplify(1+1+a, E).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E = a+2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?- simplify(1+a+4+2+b+c, E).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E = a+b+c+7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?- simplify(3+x+x, E).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E = 2*x+3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yes</a:t>
            </a: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4465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ενσωματωμένα κατηγορήματα ελέγχου </a:t>
            </a:r>
            <a:r>
              <a:rPr lang="el-GR" altLang="el-GR" dirty="0" smtClean="0"/>
              <a:t>τύπων</a:t>
            </a:r>
            <a:r>
              <a:rPr lang="en-US" altLang="el-GR" dirty="0" smtClean="0"/>
              <a:t> (</a:t>
            </a:r>
            <a:r>
              <a:rPr lang="el-GR" altLang="el-GR" dirty="0"/>
              <a:t>7</a:t>
            </a:r>
            <a:r>
              <a:rPr lang="en-US" altLang="el-GR" dirty="0" smtClean="0"/>
              <a:t>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3" name="Θέση περιεχομένου 3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/>
              <a:t>2. 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οριστεί το  </a:t>
            </a:r>
            <a:r>
              <a:rPr lang="en-US" altLang="el-GR" sz="2000" dirty="0">
                <a:latin typeface="Courier New" panose="02070309020205020404" pitchFamily="49" charset="0"/>
              </a:rPr>
              <a:t>add(Item, List)</a:t>
            </a:r>
            <a:r>
              <a:rPr lang="el-GR" altLang="el-GR" sz="2000" dirty="0"/>
              <a:t> το οποίο να </a:t>
            </a:r>
            <a:r>
              <a:rPr lang="el-GR" altLang="el-GR" sz="2000" dirty="0" smtClean="0"/>
              <a:t>εισάγει το </a:t>
            </a:r>
            <a:r>
              <a:rPr lang="el-GR" altLang="el-GR" sz="2000" dirty="0"/>
              <a:t>στοιχείο </a:t>
            </a:r>
            <a:r>
              <a:rPr lang="en-US" altLang="el-GR" sz="2000" dirty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Item</a:t>
            </a:r>
            <a:r>
              <a:rPr lang="en-US" altLang="el-GR" sz="2000" dirty="0"/>
              <a:t>, </a:t>
            </a:r>
            <a:r>
              <a:rPr lang="el-GR" altLang="el-GR" sz="2000" dirty="0"/>
              <a:t>που είναι άτομο, στη λίστα </a:t>
            </a:r>
            <a:r>
              <a:rPr lang="en-US" altLang="el-GR" sz="2000" dirty="0">
                <a:latin typeface="Courier New" panose="02070309020205020404" pitchFamily="49" charset="0"/>
              </a:rPr>
              <a:t>List</a:t>
            </a:r>
            <a:r>
              <a:rPr lang="el-GR" altLang="el-GR" sz="2000" dirty="0" smtClean="0"/>
              <a:t>. Η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List</a:t>
            </a:r>
            <a:r>
              <a:rPr lang="en-US" altLang="el-GR" sz="2000" dirty="0"/>
              <a:t>  </a:t>
            </a:r>
            <a:r>
              <a:rPr lang="el-GR" altLang="el-GR" sz="2000" dirty="0"/>
              <a:t>είναι μια λίστα από άτομα με ουρά που </a:t>
            </a:r>
            <a:r>
              <a:rPr lang="el-GR" altLang="el-GR" sz="2000" dirty="0" smtClean="0"/>
              <a:t>είναι μεταβλητή</a:t>
            </a:r>
            <a:r>
              <a:rPr lang="el-GR" altLang="el-GR" sz="2000" dirty="0"/>
              <a:t>. Το </a:t>
            </a:r>
            <a:r>
              <a:rPr lang="en-US" altLang="el-GR" sz="2000" dirty="0">
                <a:latin typeface="Courier New" panose="02070309020205020404" pitchFamily="49" charset="0"/>
              </a:rPr>
              <a:t>add/2</a:t>
            </a:r>
            <a:r>
              <a:rPr lang="en-US" altLang="el-GR" sz="2000" dirty="0"/>
              <a:t> </a:t>
            </a:r>
            <a:r>
              <a:rPr lang="el-GR" altLang="el-GR" sz="2000" dirty="0"/>
              <a:t>πρέπει να κάνει το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Item</a:t>
            </a:r>
            <a:r>
              <a:rPr lang="el-GR" altLang="el-GR" sz="2000" dirty="0" smtClean="0">
                <a:latin typeface="Courier New" panose="02070309020205020404" pitchFamily="49" charset="0"/>
              </a:rPr>
              <a:t> </a:t>
            </a:r>
            <a:r>
              <a:rPr lang="el-GR" altLang="el-GR" sz="2000" dirty="0" smtClean="0"/>
              <a:t>πρώτο </a:t>
            </a:r>
            <a:r>
              <a:rPr lang="el-GR" altLang="el-GR" sz="2000" dirty="0"/>
              <a:t>στοιχείο της ουράς της </a:t>
            </a:r>
            <a:r>
              <a:rPr lang="en-US" altLang="el-GR" sz="2000" dirty="0">
                <a:latin typeface="Courier New" panose="02070309020205020404" pitchFamily="49" charset="0"/>
              </a:rPr>
              <a:t>List</a:t>
            </a:r>
            <a:r>
              <a:rPr lang="en-US" altLang="el-GR" sz="2000" dirty="0"/>
              <a:t>, </a:t>
            </a:r>
            <a:r>
              <a:rPr lang="el-GR" altLang="el-GR" sz="2000" dirty="0"/>
              <a:t>η οποία να αποκτά </a:t>
            </a:r>
            <a:r>
              <a:rPr lang="el-GR" altLang="el-GR" sz="2000" dirty="0" smtClean="0"/>
              <a:t>μια </a:t>
            </a:r>
            <a:r>
              <a:rPr lang="el-GR" altLang="el-GR" sz="2000" dirty="0"/>
              <a:t>νέα ουρά–μεταβλητή. Π.χ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2000" dirty="0">
                <a:latin typeface="Courier New" panose="02070309020205020404" pitchFamily="49" charset="0"/>
              </a:rPr>
              <a:t>List = [a,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b</a:t>
            </a:r>
            <a:r>
              <a:rPr lang="el-GR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c|Tail</a:t>
            </a:r>
            <a:r>
              <a:rPr lang="en-US" altLang="el-GR" sz="2000" dirty="0">
                <a:latin typeface="Courier New" panose="02070309020205020404" pitchFamily="49" charset="0"/>
              </a:rPr>
              <a:t>], add(d, List).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</a:t>
            </a:r>
            <a:r>
              <a:rPr lang="en-US" altLang="el-GR" sz="2000" dirty="0">
                <a:latin typeface="Courier New" panose="02070309020205020404" pitchFamily="49" charset="0"/>
              </a:rPr>
              <a:t>List = [a,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b,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c,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d|_0086] 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Tail = [d|_0086]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(1/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l-GR" dirty="0" smtClean="0">
                <a:latin typeface="Courier New" panose="02070309020205020404" pitchFamily="49" charset="0"/>
              </a:rPr>
              <a:t>=../</a:t>
            </a:r>
            <a:r>
              <a:rPr lang="en-US" altLang="el-GR" dirty="0">
                <a:latin typeface="Courier New" panose="02070309020205020404" pitchFamily="49" charset="0"/>
              </a:rPr>
              <a:t>2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f(a, b) =.. L</a:t>
            </a:r>
            <a:r>
              <a:rPr lang="el-GR" altLang="el-GR" dirty="0">
                <a:latin typeface="Courier New" panose="02070309020205020404" pitchFamily="49" charset="0"/>
              </a:rPr>
              <a:t>.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L = [f, a, b]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?- T =.. [rectangle, 3,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5].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 T = rectangle(3, 5)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Z =.. [p, X, f(X, Y)].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Z = p(_0082, f(_0082, _0083))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_0082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 = _0083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5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(2/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00000"/>
            </a:pPr>
            <a:r>
              <a:rPr lang="en-US" altLang="el-GR" dirty="0" err="1">
                <a:latin typeface="Courier New" panose="02070309020205020404" pitchFamily="49" charset="0"/>
              </a:rPr>
              <a:t>functor</a:t>
            </a:r>
            <a:r>
              <a:rPr lang="en-US" altLang="el-GR" dirty="0">
                <a:latin typeface="Courier New" panose="02070309020205020404" pitchFamily="49" charset="0"/>
              </a:rPr>
              <a:t>/3, </a:t>
            </a:r>
            <a:r>
              <a:rPr lang="en-US" altLang="el-GR" dirty="0" err="1">
                <a:latin typeface="Courier New" panose="02070309020205020404" pitchFamily="49" charset="0"/>
              </a:rPr>
              <a:t>arg</a:t>
            </a:r>
            <a:r>
              <a:rPr lang="en-US" altLang="el-GR" dirty="0">
                <a:latin typeface="Courier New" panose="02070309020205020404" pitchFamily="49" charset="0"/>
              </a:rPr>
              <a:t>/3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</a:t>
            </a:r>
            <a:r>
              <a:rPr lang="en-US" altLang="el-GR" dirty="0" err="1">
                <a:latin typeface="Courier New" panose="02070309020205020404" pitchFamily="49" charset="0"/>
              </a:rPr>
              <a:t>functor</a:t>
            </a:r>
            <a:r>
              <a:rPr lang="en-US" altLang="el-GR" dirty="0">
                <a:latin typeface="Courier New" panose="02070309020205020404" pitchFamily="49" charset="0"/>
              </a:rPr>
              <a:t>(t(f(X),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X, a), Fun, </a:t>
            </a:r>
            <a:r>
              <a:rPr lang="en-US" altLang="el-GR" dirty="0" err="1">
                <a:latin typeface="Courier New" panose="02070309020205020404" pitchFamily="49" charset="0"/>
              </a:rPr>
              <a:t>Arity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Fun = t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Arity</a:t>
            </a:r>
            <a:r>
              <a:rPr lang="en-US" altLang="el-GR" dirty="0">
                <a:latin typeface="Courier New" panose="02070309020205020404" pitchFamily="49" charset="0"/>
              </a:rPr>
              <a:t> = 3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_0087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</a:t>
            </a:r>
            <a:r>
              <a:rPr lang="en-US" altLang="el-GR" dirty="0" err="1">
                <a:latin typeface="Courier New" panose="02070309020205020404" pitchFamily="49" charset="0"/>
              </a:rPr>
              <a:t>arg</a:t>
            </a:r>
            <a:r>
              <a:rPr lang="en-US" altLang="el-GR" dirty="0">
                <a:latin typeface="Courier New" panose="02070309020205020404" pitchFamily="49" charset="0"/>
              </a:rPr>
              <a:t>(2, f(X, t(a), t(b)), Y).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_0083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 = t(a)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(3/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?- </a:t>
            </a:r>
            <a:r>
              <a:rPr lang="en-US" altLang="el-GR" sz="2000" dirty="0" err="1">
                <a:latin typeface="Courier New" panose="02070309020205020404" pitchFamily="49" charset="0"/>
              </a:rPr>
              <a:t>functor</a:t>
            </a:r>
            <a:r>
              <a:rPr lang="en-US" altLang="el-GR" sz="2000" dirty="0">
                <a:latin typeface="Courier New" panose="02070309020205020404" pitchFamily="49" charset="0"/>
              </a:rPr>
              <a:t>(D, date, 3), </a:t>
            </a:r>
            <a:r>
              <a:rPr lang="en-US" altLang="el-GR" sz="2000" dirty="0" err="1">
                <a:latin typeface="Courier New" panose="02070309020205020404" pitchFamily="49" charset="0"/>
              </a:rPr>
              <a:t>arg</a:t>
            </a:r>
            <a:r>
              <a:rPr lang="en-US" altLang="el-GR" sz="2000" dirty="0">
                <a:latin typeface="Courier New" panose="02070309020205020404" pitchFamily="49" charset="0"/>
              </a:rPr>
              <a:t>(1, D, 29),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>
                <a:latin typeface="Courier New" panose="02070309020205020404" pitchFamily="49" charset="0"/>
              </a:rPr>
              <a:t>    </a:t>
            </a: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 err="1">
                <a:latin typeface="Courier New" panose="02070309020205020404" pitchFamily="49" charset="0"/>
              </a:rPr>
              <a:t>arg</a:t>
            </a:r>
            <a:r>
              <a:rPr lang="en-US" altLang="el-GR" sz="2000" dirty="0">
                <a:latin typeface="Courier New" panose="02070309020205020404" pitchFamily="49" charset="0"/>
              </a:rPr>
              <a:t>(2, D, </a:t>
            </a:r>
            <a:r>
              <a:rPr lang="en-US" altLang="el-GR" sz="2000" dirty="0" err="1">
                <a:latin typeface="Courier New" panose="02070309020205020404" pitchFamily="49" charset="0"/>
              </a:rPr>
              <a:t>june</a:t>
            </a:r>
            <a:r>
              <a:rPr lang="en-US" altLang="el-GR" sz="2000" dirty="0">
                <a:latin typeface="Courier New" panose="02070309020205020404" pitchFamily="49" charset="0"/>
              </a:rPr>
              <a:t>), </a:t>
            </a:r>
            <a:r>
              <a:rPr lang="en-US" altLang="el-GR" sz="2000" dirty="0" err="1">
                <a:latin typeface="Courier New" panose="02070309020205020404" pitchFamily="49" charset="0"/>
              </a:rPr>
              <a:t>arg</a:t>
            </a:r>
            <a:r>
              <a:rPr lang="en-US" altLang="el-GR" sz="2000" dirty="0">
                <a:latin typeface="Courier New" panose="02070309020205020404" pitchFamily="49" charset="0"/>
              </a:rPr>
              <a:t>(3, D, 1982).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D = date(29, </a:t>
            </a:r>
            <a:r>
              <a:rPr lang="en-US" altLang="el-GR" sz="2000" dirty="0" err="1">
                <a:latin typeface="Courier New" panose="02070309020205020404" pitchFamily="49" charset="0"/>
              </a:rPr>
              <a:t>june</a:t>
            </a:r>
            <a:r>
              <a:rPr lang="en-US" altLang="el-GR" sz="2000" dirty="0">
                <a:latin typeface="Courier New" panose="02070309020205020404" pitchFamily="49" charset="0"/>
              </a:rPr>
              <a:t>, 1982)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enlarge(square(A), F, square(A1))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A1 is F*A.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enlarge(circle(R), F, circle(R1))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R1 is F*R</a:t>
            </a:r>
            <a:r>
              <a:rPr lang="el-GR" altLang="el-GR" sz="2000" dirty="0">
                <a:latin typeface="Courier New" panose="02070309020205020404" pitchFamily="49" charset="0"/>
              </a:rPr>
              <a:t>.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enlarge(rectangle(A, B), F, rectangle(A1, B1))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A1 is F*A, B1 is F*B.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................................................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 rot="5400000">
            <a:off x="4457699" y="2615222"/>
            <a:ext cx="228602" cy="6984775"/>
          </a:xfrm>
          <a:prstGeom prst="rightBrace">
            <a:avLst>
              <a:gd name="adj1" fmla="val 1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9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</a:t>
            </a:r>
            <a:r>
              <a:rPr lang="en-US" altLang="el-GR" dirty="0" smtClean="0"/>
              <a:t>4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enlarge(Fig</a:t>
            </a:r>
            <a:r>
              <a:rPr lang="en-US" altLang="el-GR" sz="2000" dirty="0">
                <a:latin typeface="Courier New" panose="02070309020205020404" pitchFamily="49" charset="0"/>
              </a:rPr>
              <a:t>, F, Fig1)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Fig =.. [</a:t>
            </a:r>
            <a:r>
              <a:rPr lang="en-US" altLang="el-GR" sz="2000" dirty="0" err="1">
                <a:latin typeface="Courier New" panose="02070309020205020404" pitchFamily="49" charset="0"/>
              </a:rPr>
              <a:t>Type|Parameters</a:t>
            </a:r>
            <a:r>
              <a:rPr lang="en-US" altLang="el-GR" sz="2000" dirty="0">
                <a:latin typeface="Courier New" panose="02070309020205020404" pitchFamily="49" charset="0"/>
              </a:rPr>
              <a:t>],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multiplylist</a:t>
            </a:r>
            <a:r>
              <a:rPr lang="en-US" altLang="el-GR" sz="2000" dirty="0">
                <a:latin typeface="Courier New" panose="02070309020205020404" pitchFamily="49" charset="0"/>
              </a:rPr>
              <a:t>(Parameters, F, Parameters1),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Fig1 =.. [Type|Parameters1].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multiplylist</a:t>
            </a:r>
            <a:r>
              <a:rPr lang="en-US" altLang="el-GR" sz="2000" dirty="0">
                <a:latin typeface="Courier New" panose="02070309020205020404" pitchFamily="49" charset="0"/>
              </a:rPr>
              <a:t>([], _, []).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multiplylist</a:t>
            </a:r>
            <a:r>
              <a:rPr lang="en-US" altLang="el-GR" sz="2000" dirty="0">
                <a:latin typeface="Courier New" panose="02070309020205020404" pitchFamily="49" charset="0"/>
              </a:rPr>
              <a:t>([X|L], F, [X1|L1])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X1 is F*X,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multiplylist</a:t>
            </a:r>
            <a:r>
              <a:rPr lang="en-US" altLang="el-GR" sz="2000" dirty="0">
                <a:latin typeface="Courier New" panose="02070309020205020404" pitchFamily="49" charset="0"/>
              </a:rPr>
              <a:t>(L, F, L1).  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95800" y="2060848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 rot="5400000">
            <a:off x="4457699" y="-1698633"/>
            <a:ext cx="228602" cy="6984775"/>
          </a:xfrm>
          <a:prstGeom prst="rightBrace">
            <a:avLst>
              <a:gd name="adj1" fmla="val 1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775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</a:t>
            </a:r>
            <a:r>
              <a:rPr lang="en-US" altLang="el-GR" dirty="0"/>
              <a:t>5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enlarge(circle(5), 3, Fig).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Fig = circle(15)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enlarge(triangle(4, 5, 8), 2, Fig).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Fig = triangle(8, 10, 16)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substitute(Term, Term, Term1, Term1) :- !.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substitute(_, Term, _, Term)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(atom(Term) ;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>
                <a:latin typeface="Courier New" panose="02070309020205020404" pitchFamily="49" charset="0"/>
              </a:rPr>
              <a:t> integer(Term)),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>
                <a:latin typeface="Courier New" panose="02070309020205020404" pitchFamily="49" charset="0"/>
              </a:rPr>
              <a:t>  </a:t>
            </a:r>
            <a:r>
              <a:rPr lang="en-US" altLang="el-GR" sz="2000" dirty="0">
                <a:latin typeface="Courier New" panose="02070309020205020404" pitchFamily="49" charset="0"/>
              </a:rPr>
              <a:t> !.</a:t>
            </a:r>
          </a:p>
          <a:p>
            <a:pPr marL="0" indent="0">
              <a:buNone/>
            </a:pP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Ανώνυμη (</a:t>
            </a:r>
            <a:r>
              <a:rPr lang="en-US" dirty="0" smtClean="0"/>
              <a:t>anonymous) </a:t>
            </a:r>
            <a:r>
              <a:rPr lang="el-GR" dirty="0" smtClean="0"/>
              <a:t>μεταβλητή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hasachild</a:t>
            </a:r>
            <a:r>
              <a:rPr lang="en-US" altLang="el-GR" dirty="0">
                <a:latin typeface="Courier New" panose="02070309020205020404" pitchFamily="49" charset="0"/>
              </a:rPr>
              <a:t>(X) :-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sz="4400" dirty="0"/>
              <a:t> </a:t>
            </a:r>
          </a:p>
          <a:p>
            <a:pPr marL="0" indent="0">
              <a:buNone/>
            </a:pPr>
            <a:r>
              <a:rPr lang="en-US" altLang="el-GR" dirty="0" err="1" smtClean="0">
                <a:latin typeface="Courier New" panose="02070309020205020404" pitchFamily="49" charset="0"/>
              </a:rPr>
              <a:t>hasachild</a:t>
            </a:r>
            <a:r>
              <a:rPr lang="en-US" altLang="el-GR" dirty="0" smtClean="0">
                <a:latin typeface="Courier New" panose="02070309020205020404" pitchFamily="49" charset="0"/>
              </a:rPr>
              <a:t>(X</a:t>
            </a:r>
            <a:r>
              <a:rPr lang="en-US" altLang="el-GR" dirty="0">
                <a:latin typeface="Courier New" panose="02070309020205020404" pitchFamily="49" charset="0"/>
              </a:rPr>
              <a:t>) :-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_).</a:t>
            </a:r>
            <a:r>
              <a:rPr lang="en-US" altLang="el-GR" sz="4400" dirty="0"/>
              <a:t>        </a:t>
            </a:r>
          </a:p>
          <a:p>
            <a:pPr marL="0" indent="0">
              <a:buNone/>
            </a:pPr>
            <a:r>
              <a:rPr lang="en-US" altLang="el-GR" sz="4400" dirty="0"/>
              <a:t>      </a:t>
            </a:r>
            <a:r>
              <a:rPr lang="en-US" altLang="el-GR" dirty="0" err="1">
                <a:latin typeface="Courier New" panose="02070309020205020404" pitchFamily="49" charset="0"/>
              </a:rPr>
              <a:t>somebody_has_child</a:t>
            </a:r>
            <a:r>
              <a:rPr lang="en-US" altLang="el-GR" dirty="0">
                <a:latin typeface="Courier New" panose="02070309020205020404" pitchFamily="49" charset="0"/>
              </a:rPr>
              <a:t> :-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Y).</a:t>
            </a:r>
          </a:p>
          <a:p>
            <a:pPr marL="0" indent="0">
              <a:buNone/>
            </a:pPr>
            <a:endParaRPr lang="en-US" altLang="el-GR" sz="4400" dirty="0"/>
          </a:p>
          <a:p>
            <a:pPr marL="0" indent="0">
              <a:buNone/>
            </a:pPr>
            <a:r>
              <a:rPr lang="en-US" altLang="el-GR" sz="4400" dirty="0"/>
              <a:t>         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somebody_has_child</a:t>
            </a:r>
            <a:r>
              <a:rPr lang="en-US" altLang="el-GR" dirty="0">
                <a:latin typeface="Courier New" panose="02070309020205020404" pitchFamily="49" charset="0"/>
              </a:rPr>
              <a:t> :- parent(_,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_).</a:t>
            </a:r>
            <a:r>
              <a:rPr lang="en-US" altLang="el-GR" sz="4400" dirty="0"/>
              <a:t>       </a:t>
            </a:r>
          </a:p>
          <a:p>
            <a:pPr marL="0" indent="0">
              <a:buNone/>
            </a:pPr>
            <a:endParaRPr lang="en-US" altLang="el-GR" sz="4400" dirty="0"/>
          </a:p>
          <a:p>
            <a:pPr marL="0" indent="0">
              <a:buNone/>
            </a:pPr>
            <a:r>
              <a:rPr lang="en-US" altLang="el-GR" sz="4400" dirty="0"/>
              <a:t>                                  </a:t>
            </a:r>
            <a:r>
              <a:rPr lang="en-US" altLang="el-GR" dirty="0" err="1" smtClean="0">
                <a:latin typeface="Courier New" panose="02070309020205020404" pitchFamily="49" charset="0"/>
              </a:rPr>
              <a:t>somebody_has_child</a:t>
            </a:r>
            <a:r>
              <a:rPr lang="en-US" altLang="el-GR" dirty="0" smtClean="0">
                <a:latin typeface="Courier New" panose="02070309020205020404" pitchFamily="49" charset="0"/>
              </a:rPr>
              <a:t> :-parent(X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dirty="0" smtClean="0">
              <a:latin typeface="Courier New" panose="02070309020205020404" pitchFamily="49" charset="0"/>
            </a:endParaRPr>
          </a:p>
          <a:p>
            <a:endParaRPr lang="el-GR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590917">
            <a:off x="2637757" y="2154888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590917">
            <a:off x="4005909" y="3573332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590917">
            <a:off x="5302054" y="460316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343128" y="4488160"/>
            <a:ext cx="381000" cy="381000"/>
            <a:chOff x="4343400" y="3810000"/>
            <a:chExt cx="381000" cy="38100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4343400" y="3886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4343400" y="3810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8799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</a:t>
            </a:r>
            <a:r>
              <a:rPr lang="en-US" altLang="el-GR" dirty="0" smtClean="0"/>
              <a:t>6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substitute(Sub</a:t>
            </a:r>
            <a:r>
              <a:rPr lang="en-US" altLang="el-GR" sz="2000" dirty="0">
                <a:latin typeface="Courier New" panose="02070309020205020404" pitchFamily="49" charset="0"/>
              </a:rPr>
              <a:t>, Term, Sub1, Term1)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Term =.. [</a:t>
            </a:r>
            <a:r>
              <a:rPr lang="en-US" altLang="el-GR" sz="2000" dirty="0" err="1">
                <a:latin typeface="Courier New" panose="02070309020205020404" pitchFamily="49" charset="0"/>
              </a:rPr>
              <a:t>F|Args</a:t>
            </a:r>
            <a:r>
              <a:rPr lang="en-US" altLang="el-GR" sz="2000" dirty="0">
                <a:latin typeface="Courier New" panose="02070309020205020404" pitchFamily="49" charset="0"/>
              </a:rPr>
              <a:t>],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substlist</a:t>
            </a:r>
            <a:r>
              <a:rPr lang="en-US" altLang="el-GR" sz="2000" dirty="0">
                <a:latin typeface="Courier New" panose="02070309020205020404" pitchFamily="49" charset="0"/>
              </a:rPr>
              <a:t>(Sub, </a:t>
            </a:r>
            <a:r>
              <a:rPr lang="en-US" altLang="el-GR" sz="2000" dirty="0" err="1">
                <a:latin typeface="Courier New" panose="02070309020205020404" pitchFamily="49" charset="0"/>
              </a:rPr>
              <a:t>Args</a:t>
            </a:r>
            <a:r>
              <a:rPr lang="en-US" altLang="el-GR" sz="2000" dirty="0">
                <a:latin typeface="Courier New" panose="02070309020205020404" pitchFamily="49" charset="0"/>
              </a:rPr>
              <a:t>, Sub1, Args1),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Term1 =.. [F|Args1].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substlist</a:t>
            </a:r>
            <a:r>
              <a:rPr lang="en-US" altLang="el-GR" sz="2000" dirty="0">
                <a:latin typeface="Courier New" panose="02070309020205020404" pitchFamily="49" charset="0"/>
              </a:rPr>
              <a:t>(_, [], _, []).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substlist</a:t>
            </a:r>
            <a:r>
              <a:rPr lang="en-US" altLang="el-GR" sz="2000" dirty="0">
                <a:latin typeface="Courier New" panose="02070309020205020404" pitchFamily="49" charset="0"/>
              </a:rPr>
              <a:t>(Sub, [</a:t>
            </a:r>
            <a:r>
              <a:rPr lang="en-US" altLang="el-GR" sz="2000" dirty="0" err="1">
                <a:latin typeface="Courier New" panose="02070309020205020404" pitchFamily="49" charset="0"/>
              </a:rPr>
              <a:t>Term|Terms</a:t>
            </a:r>
            <a:r>
              <a:rPr lang="en-US" altLang="el-GR" sz="2000" dirty="0">
                <a:latin typeface="Courier New" panose="02070309020205020404" pitchFamily="49" charset="0"/>
              </a:rPr>
              <a:t>], Sub1, [Term1|Terms1])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substitute(Sub, Term, Sub1, Term1),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substlist</a:t>
            </a:r>
            <a:r>
              <a:rPr lang="en-US" altLang="el-GR" sz="2000" dirty="0">
                <a:latin typeface="Courier New" panose="02070309020205020404" pitchFamily="49" charset="0"/>
              </a:rPr>
              <a:t>(Sub, Terms, Sub1, Terms1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</a:t>
            </a:r>
            <a:r>
              <a:rPr lang="en-US" altLang="el-GR" dirty="0"/>
              <a:t>7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substitute(sin(x), 2*sin(x)*f(sin(x)), t, F).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 = 2*t*f(t)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substitute(</a:t>
            </a:r>
            <a:r>
              <a:rPr lang="en-US" altLang="el-GR" sz="2000" dirty="0" err="1">
                <a:latin typeface="Courier New" panose="02070309020205020404" pitchFamily="49" charset="0"/>
              </a:rPr>
              <a:t>a+b</a:t>
            </a:r>
            <a:r>
              <a:rPr lang="en-US" altLang="el-GR" sz="2000" dirty="0">
                <a:latin typeface="Courier New" panose="02070309020205020404" pitchFamily="49" charset="0"/>
              </a:rPr>
              <a:t>, f(a, A+B), v, F). 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 = a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B = b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F = f(a, v)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</p:txBody>
      </p:sp>
    </p:spTree>
    <p:extLst>
      <p:ext uri="{BB962C8B-B14F-4D97-AF65-F5344CB8AC3E}">
        <p14:creationId xmlns:p14="http://schemas.microsoft.com/office/powerpoint/2010/main" val="36667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όρων (</a:t>
            </a:r>
            <a:r>
              <a:rPr lang="en-US" altLang="el-GR" dirty="0" smtClean="0"/>
              <a:t>8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Να οριστεί το </a:t>
            </a:r>
            <a:r>
              <a:rPr lang="en-US" altLang="el-GR" sz="2400" dirty="0">
                <a:latin typeface="Courier New" panose="02070309020205020404" pitchFamily="49" charset="0"/>
              </a:rPr>
              <a:t>ground(Term)</a:t>
            </a:r>
            <a:r>
              <a:rPr lang="en-US" altLang="el-GR" sz="2400" dirty="0"/>
              <a:t> </a:t>
            </a:r>
            <a:r>
              <a:rPr lang="el-GR" altLang="el-GR" sz="2400" dirty="0"/>
              <a:t>έτσι ώστε να </a:t>
            </a:r>
            <a:r>
              <a:rPr lang="el-GR" altLang="el-GR" sz="2400" dirty="0" smtClean="0"/>
              <a:t>είναι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αληθές </a:t>
            </a:r>
            <a:r>
              <a:rPr lang="el-GR" altLang="el-GR" sz="2400" dirty="0"/>
              <a:t>όταν ο όρος </a:t>
            </a:r>
            <a:r>
              <a:rPr lang="en-US" altLang="el-GR" sz="2400" dirty="0">
                <a:latin typeface="Courier New" panose="02070309020205020404" pitchFamily="49" charset="0"/>
              </a:rPr>
              <a:t>Term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δεν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περιέχει μεταβλητές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χωρίς </a:t>
            </a:r>
            <a:r>
              <a:rPr lang="el-GR" altLang="el-GR" sz="2400" dirty="0"/>
              <a:t>τιμή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 marL="0" indent="0">
              <a:buNone/>
            </a:pPr>
            <a:r>
              <a:rPr lang="en-US" altLang="el-GR" sz="1800" dirty="0"/>
              <a:t>    </a:t>
            </a:r>
            <a:r>
              <a:rPr lang="en-US" altLang="el-GR" sz="1800" dirty="0">
                <a:latin typeface="Courier New" panose="02070309020205020404" pitchFamily="49" charset="0"/>
              </a:rPr>
              <a:t>ground(Term) :-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</a:t>
            </a:r>
            <a:r>
              <a:rPr lang="en-US" altLang="el-GR" sz="1800" dirty="0" err="1">
                <a:latin typeface="Courier New" panose="02070309020205020404" pitchFamily="49" charset="0"/>
              </a:rPr>
              <a:t>nonvar</a:t>
            </a:r>
            <a:r>
              <a:rPr lang="en-US" altLang="el-GR" sz="1800" dirty="0">
                <a:latin typeface="Courier New" panose="02070309020205020404" pitchFamily="49" charset="0"/>
              </a:rPr>
              <a:t>(Term),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Term =.. [_|</a:t>
            </a:r>
            <a:r>
              <a:rPr lang="en-US" altLang="el-GR" sz="1800" dirty="0" err="1">
                <a:latin typeface="Courier New" panose="02070309020205020404" pitchFamily="49" charset="0"/>
              </a:rPr>
              <a:t>Args</a:t>
            </a:r>
            <a:r>
              <a:rPr lang="en-US" altLang="el-GR" sz="1800" dirty="0">
                <a:latin typeface="Courier New" panose="02070309020205020404" pitchFamily="49" charset="0"/>
              </a:rPr>
              <a:t>],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</a:t>
            </a:r>
            <a:r>
              <a:rPr lang="en-US" altLang="el-GR" sz="1800" dirty="0" err="1">
                <a:latin typeface="Courier New" panose="02070309020205020404" pitchFamily="49" charset="0"/>
              </a:rPr>
              <a:t>ground_list</a:t>
            </a:r>
            <a:r>
              <a:rPr lang="en-US" altLang="el-GR" sz="1800" dirty="0">
                <a:latin typeface="Courier New" panose="02070309020205020404" pitchFamily="49" charset="0"/>
              </a:rPr>
              <a:t>(</a:t>
            </a:r>
            <a:r>
              <a:rPr lang="en-US" altLang="el-GR" sz="1800" dirty="0" err="1">
                <a:latin typeface="Courier New" panose="02070309020205020404" pitchFamily="49" charset="0"/>
              </a:rPr>
              <a:t>Args</a:t>
            </a:r>
            <a:r>
              <a:rPr lang="en-US" altLang="el-GR" sz="1800" dirty="0" smtClean="0">
                <a:latin typeface="Courier New" panose="02070309020205020404" pitchFamily="49" charset="0"/>
              </a:rPr>
              <a:t>).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</a:rPr>
              <a:t>ground_list</a:t>
            </a:r>
            <a:r>
              <a:rPr lang="en-US" altLang="el-GR" sz="1800" dirty="0">
                <a:latin typeface="Courier New" panose="02070309020205020404" pitchFamily="49" charset="0"/>
              </a:rPr>
              <a:t>([]).  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</a:rPr>
              <a:t>ground_list</a:t>
            </a:r>
            <a:r>
              <a:rPr lang="en-US" altLang="el-GR" sz="1800" dirty="0">
                <a:latin typeface="Courier New" panose="02070309020205020404" pitchFamily="49" charset="0"/>
              </a:rPr>
              <a:t>([</a:t>
            </a:r>
            <a:r>
              <a:rPr lang="en-US" altLang="el-GR" sz="1800" dirty="0" err="1">
                <a:latin typeface="Courier New" panose="02070309020205020404" pitchFamily="49" charset="0"/>
              </a:rPr>
              <a:t>Arg|Args</a:t>
            </a:r>
            <a:r>
              <a:rPr lang="en-US" altLang="el-GR" sz="1800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ground(</a:t>
            </a:r>
            <a:r>
              <a:rPr lang="en-US" altLang="el-GR" sz="1800" dirty="0" err="1">
                <a:latin typeface="Courier New" panose="02070309020205020404" pitchFamily="49" charset="0"/>
              </a:rPr>
              <a:t>Arg</a:t>
            </a:r>
            <a:r>
              <a:rPr lang="en-US" altLang="el-GR" sz="1800" dirty="0">
                <a:latin typeface="Courier New" panose="02070309020205020404" pitchFamily="49" charset="0"/>
              </a:rPr>
              <a:t>),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</a:t>
            </a:r>
            <a:r>
              <a:rPr lang="en-US" altLang="el-GR" sz="1800" dirty="0" err="1">
                <a:latin typeface="Courier New" panose="02070309020205020404" pitchFamily="49" charset="0"/>
              </a:rPr>
              <a:t>ground_list</a:t>
            </a:r>
            <a:r>
              <a:rPr lang="en-US" altLang="el-GR" sz="1800" dirty="0">
                <a:latin typeface="Courier New" panose="02070309020205020404" pitchFamily="49" charset="0"/>
              </a:rPr>
              <a:t>(</a:t>
            </a:r>
            <a:r>
              <a:rPr lang="en-US" altLang="el-GR" sz="1800" dirty="0" err="1">
                <a:latin typeface="Courier New" panose="02070309020205020404" pitchFamily="49" charset="0"/>
              </a:rPr>
              <a:t>Args</a:t>
            </a:r>
            <a:r>
              <a:rPr lang="en-US" altLang="el-GR" sz="1800" dirty="0" smtClean="0">
                <a:latin typeface="Courier New" panose="02070309020205020404" pitchFamily="49" charset="0"/>
              </a:rPr>
              <a:t>).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r>
              <a:rPr lang="el-GR" altLang="el-GR" sz="2400" dirty="0"/>
              <a:t>Πως ελέγχεται η περίπτωση ατόμων ή </a:t>
            </a:r>
            <a:r>
              <a:rPr lang="el-GR" altLang="el-GR" sz="2400" dirty="0" smtClean="0"/>
              <a:t>αριθμών</a:t>
            </a:r>
            <a:r>
              <a:rPr lang="en-US" altLang="el-G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06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Ισότητες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2400" dirty="0"/>
              <a:t>“</a:t>
            </a:r>
            <a:r>
              <a:rPr lang="el-GR" altLang="el-GR" sz="2400" dirty="0"/>
              <a:t>Ισότητα</a:t>
            </a:r>
            <a:r>
              <a:rPr lang="en-US" altLang="el-GR" sz="2400" dirty="0"/>
              <a:t>” </a:t>
            </a:r>
            <a:r>
              <a:rPr lang="el-GR" altLang="el-GR" sz="2400" dirty="0"/>
              <a:t>ενοποίησης:    </a:t>
            </a:r>
            <a:r>
              <a:rPr lang="en-US" altLang="el-GR" sz="2400" dirty="0">
                <a:latin typeface="Courier New" panose="02070309020205020404" pitchFamily="49" charset="0"/>
              </a:rPr>
              <a:t>X = Y</a:t>
            </a:r>
            <a:r>
              <a:rPr lang="en-US" altLang="el-GR" sz="2400" dirty="0"/>
              <a:t>  (</a:t>
            </a:r>
            <a:r>
              <a:rPr lang="en-US" altLang="el-GR" sz="2400" dirty="0">
                <a:latin typeface="Courier New" panose="02070309020205020404" pitchFamily="49" charset="0"/>
              </a:rPr>
              <a:t>X \= Y</a:t>
            </a:r>
            <a:r>
              <a:rPr lang="en-US" altLang="el-GR" sz="2400" dirty="0"/>
              <a:t>)</a:t>
            </a:r>
          </a:p>
          <a:p>
            <a:r>
              <a:rPr lang="en-US" altLang="el-GR" sz="2400" dirty="0"/>
              <a:t>“</a:t>
            </a:r>
            <a:r>
              <a:rPr lang="el-GR" altLang="el-GR" sz="2400" dirty="0"/>
              <a:t>Ισότητα</a:t>
            </a:r>
            <a:r>
              <a:rPr lang="en-US" altLang="el-GR" sz="2400" dirty="0"/>
              <a:t>” </a:t>
            </a:r>
            <a:r>
              <a:rPr lang="el-GR" altLang="el-GR" sz="2400" dirty="0"/>
              <a:t>ανάθεσης τιμής αριθμητικής έκφρασης:  </a:t>
            </a:r>
            <a:r>
              <a:rPr lang="en-US" altLang="el-GR" sz="2400" dirty="0">
                <a:latin typeface="Courier New" panose="02070309020205020404" pitchFamily="49" charset="0"/>
              </a:rPr>
              <a:t>X is E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r>
              <a:rPr lang="en-US" altLang="el-GR" sz="2400" dirty="0"/>
              <a:t>“I</a:t>
            </a:r>
            <a:r>
              <a:rPr lang="el-GR" altLang="el-GR" sz="2400" dirty="0" err="1"/>
              <a:t>σότητα</a:t>
            </a:r>
            <a:r>
              <a:rPr lang="en-US" altLang="el-GR" sz="2400" dirty="0"/>
              <a:t>” </a:t>
            </a:r>
            <a:r>
              <a:rPr lang="el-GR" altLang="el-GR" sz="2400" dirty="0"/>
              <a:t>τιμών αριθμητικών εκφράσεων:    </a:t>
            </a:r>
            <a:r>
              <a:rPr lang="en-US" altLang="el-GR" sz="2400" dirty="0">
                <a:latin typeface="Courier New" panose="02070309020205020404" pitchFamily="49" charset="0"/>
              </a:rPr>
              <a:t>E1 =:= E2</a:t>
            </a:r>
            <a:r>
              <a:rPr lang="en-US" altLang="el-GR" sz="2400" dirty="0"/>
              <a:t>  (</a:t>
            </a:r>
            <a:r>
              <a:rPr lang="en-US" altLang="el-GR" sz="2400" dirty="0">
                <a:latin typeface="Courier New" panose="02070309020205020404" pitchFamily="49" charset="0"/>
              </a:rPr>
              <a:t>E1 =\= E2</a:t>
            </a:r>
            <a:r>
              <a:rPr lang="en-US" altLang="el-GR" sz="2400" dirty="0"/>
              <a:t>)</a:t>
            </a:r>
            <a:r>
              <a:rPr lang="el-GR" altLang="el-GR" sz="2400" dirty="0"/>
              <a:t>        </a:t>
            </a:r>
            <a:endParaRPr lang="en-US" altLang="el-GR" sz="2400" dirty="0"/>
          </a:p>
          <a:p>
            <a:r>
              <a:rPr lang="en-US" altLang="el-GR" sz="2400" dirty="0"/>
              <a:t>“</a:t>
            </a:r>
            <a:r>
              <a:rPr lang="el-GR" altLang="el-GR" sz="2400" dirty="0"/>
              <a:t>Ισότητα</a:t>
            </a:r>
            <a:r>
              <a:rPr lang="en-US" altLang="el-GR" sz="2400" dirty="0"/>
              <a:t>” </a:t>
            </a:r>
            <a:r>
              <a:rPr lang="el-GR" altLang="el-GR" sz="2400" dirty="0"/>
              <a:t>κατά λέξη:  </a:t>
            </a:r>
            <a:r>
              <a:rPr lang="en-US" altLang="el-GR" sz="2400" dirty="0"/>
              <a:t>  </a:t>
            </a:r>
            <a:r>
              <a:rPr lang="en-US" altLang="el-GR" sz="2400" dirty="0">
                <a:latin typeface="Courier New" panose="02070309020205020404" pitchFamily="49" charset="0"/>
              </a:rPr>
              <a:t>T1 == T2</a:t>
            </a:r>
            <a:r>
              <a:rPr lang="en-US" altLang="el-GR" sz="2400" dirty="0"/>
              <a:t>  (</a:t>
            </a:r>
            <a:r>
              <a:rPr lang="en-US" altLang="el-GR" sz="2400" dirty="0">
                <a:latin typeface="Courier New" panose="02070309020205020404" pitchFamily="49" charset="0"/>
              </a:rPr>
              <a:t>T1 \== T2</a:t>
            </a:r>
            <a:r>
              <a:rPr lang="en-US" altLang="el-GR" sz="2400" dirty="0"/>
              <a:t>)</a:t>
            </a:r>
            <a:endParaRPr lang="el-GR" altLang="el-GR" sz="2400" dirty="0"/>
          </a:p>
          <a:p>
            <a:pPr marL="0" indent="0">
              <a:buNone/>
            </a:pPr>
            <a:r>
              <a:rPr lang="el-GR" altLang="el-GR" sz="1800" dirty="0" smtClean="0">
                <a:latin typeface="Courier New" panose="02070309020205020404" pitchFamily="49" charset="0"/>
              </a:rPr>
              <a:t>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1800" dirty="0">
                <a:latin typeface="Courier New" panose="02070309020205020404" pitchFamily="49" charset="0"/>
              </a:rPr>
              <a:t>f(a, b) == f(a, b).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yes</a:t>
            </a:r>
          </a:p>
          <a:p>
            <a:pPr marL="0" indent="0">
              <a:buNone/>
            </a:pP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?- f(a, X) == f(a, Y)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no</a:t>
            </a:r>
            <a:endParaRPr lang="en-US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4400" y="4005064"/>
            <a:ext cx="3969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?- f(a, b) == f(a,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X)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   no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1225" y="4744161"/>
            <a:ext cx="22990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?- X \== Y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   X = _0084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   Y = _0098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   yes 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Ισότητες (2/2)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t(X, f(a, Y)) == t(X, f(a, Y)).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X = _0084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Y = _0098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yes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count(_, [], 0).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count(Term, [</a:t>
            </a:r>
            <a:r>
              <a:rPr lang="en-US" altLang="el-GR" dirty="0" err="1">
                <a:latin typeface="Courier New" panose="02070309020205020404" pitchFamily="49" charset="0"/>
              </a:rPr>
              <a:t>Head|Tail</a:t>
            </a:r>
            <a:r>
              <a:rPr lang="en-US" altLang="el-GR" dirty="0">
                <a:latin typeface="Courier New" panose="02070309020205020404" pitchFamily="49" charset="0"/>
              </a:rPr>
              <a:t>], N)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Term == Head, !,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count(Term, Tail, N1),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 is N1+1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;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count(Term, Tail, N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count(a, [a,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b,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a], N).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 = _0090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 = 2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προγράμματος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n-US" altLang="el-GR" dirty="0">
                <a:latin typeface="Courier New" panose="02070309020205020404" pitchFamily="49" charset="0"/>
              </a:rPr>
              <a:t>assert/1,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retract/1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assert(p(1)).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assert(p(2)).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p(X).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1     </a:t>
            </a:r>
            <a:r>
              <a:rPr lang="el-GR" altLang="el-GR" dirty="0">
                <a:latin typeface="Courier New" panose="02070309020205020404" pitchFamily="49" charset="0"/>
              </a:rPr>
              <a:t>-&gt;</a:t>
            </a:r>
            <a:r>
              <a:rPr lang="en-US" altLang="el-GR" dirty="0">
                <a:latin typeface="Courier New" panose="02070309020205020404" pitchFamily="49" charset="0"/>
              </a:rPr>
              <a:t>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2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?- retract(p(X)).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1     </a:t>
            </a:r>
            <a:r>
              <a:rPr lang="el-GR" altLang="el-GR" dirty="0">
                <a:latin typeface="Courier New" panose="02070309020205020404" pitchFamily="49" charset="0"/>
              </a:rPr>
              <a:t>-&gt;</a:t>
            </a:r>
            <a:r>
              <a:rPr lang="en-US" altLang="el-GR" dirty="0">
                <a:latin typeface="Courier New" panose="02070309020205020404" pitchFamily="49" charset="0"/>
              </a:rPr>
              <a:t>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X = 2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?- p(X).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no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28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προγράμματος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92500" lnSpcReduction="20000"/>
          </a:bodyPr>
          <a:lstStyle/>
          <a:p>
            <a:pPr marL="0" indent="0">
              <a:buSzPct val="100000"/>
              <a:buNone/>
            </a:pPr>
            <a:r>
              <a:rPr lang="el-GR" altLang="el-GR" dirty="0" smtClean="0"/>
              <a:t>Τα </a:t>
            </a:r>
            <a:r>
              <a:rPr lang="el-GR" altLang="el-GR" dirty="0"/>
              <a:t>ενσωματωμένα κατηγορήματα χειρισμού </a:t>
            </a:r>
            <a:r>
              <a:rPr lang="el-GR" altLang="el-GR" dirty="0" smtClean="0"/>
              <a:t>προγράμματος:</a:t>
            </a:r>
          </a:p>
        </p:txBody>
      </p:sp>
      <p:sp>
        <p:nvSpPr>
          <p:cNvPr id="21" name="Θέση περιεχομένου 20"/>
          <p:cNvSpPr>
            <a:spLocks noGrp="1"/>
          </p:cNvSpPr>
          <p:nvPr>
            <p:ph sz="half" idx="2"/>
          </p:nvPr>
        </p:nvSpPr>
        <p:spPr>
          <a:xfrm>
            <a:off x="457200" y="3066826"/>
            <a:ext cx="8229600" cy="2522413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</a:pPr>
            <a:r>
              <a:rPr lang="el-GR" altLang="el-GR" dirty="0"/>
              <a:t>πρέπει να χρησιμοποιούνται με φειδώ </a:t>
            </a:r>
          </a:p>
          <a:p>
            <a:pPr>
              <a:buSzPct val="100000"/>
            </a:pPr>
            <a:r>
              <a:rPr lang="el-GR" altLang="el-GR" dirty="0"/>
              <a:t>είναι χρήσιμα σε πολύ εξειδικευμένες περιπτώσεις </a:t>
            </a:r>
          </a:p>
          <a:p>
            <a:pPr>
              <a:buSzPct val="100000"/>
            </a:pPr>
            <a:r>
              <a:rPr lang="el-GR" altLang="el-GR" dirty="0"/>
              <a:t>είναι κάτι σαν το </a:t>
            </a:r>
            <a:r>
              <a:rPr lang="en-US" altLang="el-GR" dirty="0"/>
              <a:t>GO TO </a:t>
            </a:r>
            <a:r>
              <a:rPr lang="el-GR" altLang="el-GR" dirty="0"/>
              <a:t>στο διαδικαστικό προγραμματισμό</a:t>
            </a:r>
          </a:p>
          <a:p>
            <a:pPr>
              <a:buSzPct val="100000"/>
            </a:pPr>
            <a:r>
              <a:rPr lang="el-GR" altLang="el-GR" b="1" dirty="0"/>
              <a:t>ΒΛΑΠΤΟΥΝ ΣΟΒΑΡΑ ΤΟ </a:t>
            </a:r>
            <a:r>
              <a:rPr lang="el-GR" altLang="el-GR" b="1" dirty="0" smtClean="0"/>
              <a:t>ΣΩΣΤΟ ΠΡΟΓΡΑΜΜΑΤΙΣΜΟ </a:t>
            </a:r>
            <a:r>
              <a:rPr lang="el-GR" altLang="el-GR" b="1" dirty="0"/>
              <a:t>ΣΕ</a:t>
            </a:r>
            <a:r>
              <a:rPr lang="en-US" altLang="el-GR" b="1" dirty="0"/>
              <a:t> </a:t>
            </a:r>
            <a:r>
              <a:rPr lang="en-US" altLang="el-GR" b="1" dirty="0" smtClean="0"/>
              <a:t>PROLOG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grpSp>
        <p:nvGrpSpPr>
          <p:cNvPr id="41" name="Ομάδα 40"/>
          <p:cNvGrpSpPr/>
          <p:nvPr/>
        </p:nvGrpSpPr>
        <p:grpSpPr>
          <a:xfrm>
            <a:off x="7956375" y="5085184"/>
            <a:ext cx="490279" cy="411261"/>
            <a:chOff x="4398868" y="2487449"/>
            <a:chExt cx="490279" cy="411261"/>
          </a:xfrm>
        </p:grpSpPr>
        <p:sp>
          <p:nvSpPr>
            <p:cNvPr id="38" name="τρίγωνο"/>
            <p:cNvSpPr/>
            <p:nvPr/>
          </p:nvSpPr>
          <p:spPr>
            <a:xfrm>
              <a:off x="4398868" y="2487449"/>
              <a:ext cx="490279" cy="398352"/>
            </a:xfrm>
            <a:prstGeom prst="flowChartExtra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!"/>
            <p:cNvSpPr txBox="1"/>
            <p:nvPr/>
          </p:nvSpPr>
          <p:spPr>
            <a:xfrm>
              <a:off x="4499992" y="2531444"/>
              <a:ext cx="288032" cy="3672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7956376" y="2652914"/>
            <a:ext cx="490279" cy="411261"/>
            <a:chOff x="4398868" y="2487449"/>
            <a:chExt cx="490279" cy="411261"/>
          </a:xfrm>
        </p:grpSpPr>
        <p:sp>
          <p:nvSpPr>
            <p:cNvPr id="43" name="τρίγωνο"/>
            <p:cNvSpPr/>
            <p:nvPr/>
          </p:nvSpPr>
          <p:spPr>
            <a:xfrm>
              <a:off x="4398868" y="2487449"/>
              <a:ext cx="490279" cy="398352"/>
            </a:xfrm>
            <a:prstGeom prst="flowChartExtra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!"/>
            <p:cNvSpPr txBox="1"/>
            <p:nvPr/>
          </p:nvSpPr>
          <p:spPr>
            <a:xfrm>
              <a:off x="4499992" y="2531444"/>
              <a:ext cx="288032" cy="3672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Ομάδα 44"/>
          <p:cNvGrpSpPr/>
          <p:nvPr/>
        </p:nvGrpSpPr>
        <p:grpSpPr>
          <a:xfrm>
            <a:off x="457199" y="5085184"/>
            <a:ext cx="490279" cy="411261"/>
            <a:chOff x="4398868" y="2487449"/>
            <a:chExt cx="490279" cy="411261"/>
          </a:xfrm>
        </p:grpSpPr>
        <p:sp>
          <p:nvSpPr>
            <p:cNvPr id="46" name="τρίγωνο"/>
            <p:cNvSpPr/>
            <p:nvPr/>
          </p:nvSpPr>
          <p:spPr>
            <a:xfrm>
              <a:off x="4398868" y="2487449"/>
              <a:ext cx="490279" cy="398352"/>
            </a:xfrm>
            <a:prstGeom prst="flowChartExtra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!"/>
            <p:cNvSpPr txBox="1"/>
            <p:nvPr/>
          </p:nvSpPr>
          <p:spPr>
            <a:xfrm>
              <a:off x="4499992" y="2531444"/>
              <a:ext cx="288032" cy="3672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Ομάδα 47"/>
          <p:cNvGrpSpPr/>
          <p:nvPr/>
        </p:nvGrpSpPr>
        <p:grpSpPr>
          <a:xfrm>
            <a:off x="457200" y="2652914"/>
            <a:ext cx="490279" cy="411261"/>
            <a:chOff x="4398868" y="2487449"/>
            <a:chExt cx="490279" cy="411261"/>
          </a:xfrm>
        </p:grpSpPr>
        <p:sp>
          <p:nvSpPr>
            <p:cNvPr id="49" name="τρίγωνο"/>
            <p:cNvSpPr/>
            <p:nvPr/>
          </p:nvSpPr>
          <p:spPr>
            <a:xfrm>
              <a:off x="4398868" y="2487449"/>
              <a:ext cx="490279" cy="398352"/>
            </a:xfrm>
            <a:prstGeom prst="flowChartExtra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!"/>
            <p:cNvSpPr txBox="1"/>
            <p:nvPr/>
          </p:nvSpPr>
          <p:spPr>
            <a:xfrm>
              <a:off x="4499992" y="2531444"/>
              <a:ext cx="288032" cy="3672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6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6000" dirty="0"/>
              <a:t>Συνδυασμός</a:t>
            </a:r>
            <a:r>
              <a:rPr lang="en-US" altLang="el-GR" sz="6000" dirty="0"/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repeat-fail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pPr>
              <a:buSzPct val="100000"/>
            </a:pPr>
            <a:r>
              <a:rPr lang="en-US" altLang="el-GR" sz="4000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repeat/0</a:t>
            </a:r>
          </a:p>
          <a:p>
            <a:pPr marL="0" indent="0">
              <a:buSzPct val="200000"/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repeat</a:t>
            </a:r>
            <a:r>
              <a:rPr lang="en-US" altLang="el-GR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repeat </a:t>
            </a:r>
            <a:r>
              <a:rPr lang="en-US" altLang="el-GR" dirty="0">
                <a:latin typeface="Courier New" panose="02070309020205020404" pitchFamily="49" charset="0"/>
              </a:rPr>
              <a:t>:- repeat.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repeat.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............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dosquares</a:t>
            </a:r>
            <a:r>
              <a:rPr lang="en-US" altLang="el-GR" dirty="0">
                <a:latin typeface="Courier New" panose="02070309020205020404" pitchFamily="49" charset="0"/>
              </a:rPr>
              <a:t>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repeat, read(X),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(X=stop, !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;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Y </a:t>
            </a:r>
            <a:r>
              <a:rPr lang="en-US" altLang="el-GR" dirty="0">
                <a:latin typeface="Courier New" panose="02070309020205020404" pitchFamily="49" charset="0"/>
              </a:rPr>
              <a:t>is X*X,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write(Y), </a:t>
            </a:r>
            <a:r>
              <a:rPr lang="en-US" altLang="el-GR" dirty="0" err="1">
                <a:latin typeface="Courier New" panose="02070309020205020404" pitchFamily="49" charset="0"/>
              </a:rPr>
              <a:t>nl</a:t>
            </a:r>
            <a:r>
              <a:rPr lang="en-US" altLang="el-GR" dirty="0">
                <a:latin typeface="Courier New" panose="02070309020205020404" pitchFamily="49" charset="0"/>
              </a:rPr>
              <a:t>, fail).</a:t>
            </a:r>
          </a:p>
          <a:p>
            <a:pPr marL="0" indent="0">
              <a:buNone/>
            </a:pP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dosquares</a:t>
            </a:r>
            <a:r>
              <a:rPr lang="en-US" altLang="el-GR" dirty="0">
                <a:latin typeface="Courier New" panose="02070309020205020404" pitchFamily="49" charset="0"/>
              </a:rPr>
              <a:t>.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7.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49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10.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100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3.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9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stop.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κατηγορήματα συλλογής </a:t>
            </a:r>
            <a:r>
              <a:rPr lang="el-GR" altLang="el-GR" dirty="0" smtClean="0"/>
              <a:t>λύσεων (1/5)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age(peter, 7).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age(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, 5).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age(pat, 8).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age(tom, 5).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findall</a:t>
            </a:r>
            <a:r>
              <a:rPr lang="en-US" altLang="el-GR" dirty="0">
                <a:latin typeface="Courier New" panose="02070309020205020404" pitchFamily="49" charset="0"/>
              </a:rPr>
              <a:t>(Child, age(Child, Age), List).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Child = _0084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Age = _0098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List = [peter, 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, pat, tom]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κατηγορήματα συλλογής </a:t>
            </a:r>
            <a:r>
              <a:rPr lang="el-GR" altLang="el-GR" dirty="0" smtClean="0"/>
              <a:t>λύσεων (2/5)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n-US" altLang="el-GR" sz="2000" dirty="0" err="1" smtClean="0">
                <a:latin typeface="Courier New" panose="02070309020205020404" pitchFamily="49" charset="0"/>
              </a:rPr>
              <a:t>bagof</a:t>
            </a:r>
            <a:r>
              <a:rPr lang="en-US" altLang="el-GR" sz="2000" dirty="0" smtClean="0">
                <a:latin typeface="Courier New" panose="02070309020205020404" pitchFamily="49" charset="0"/>
              </a:rPr>
              <a:t>/3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setof</a:t>
            </a:r>
            <a:r>
              <a:rPr lang="en-US" altLang="el-GR" sz="2000" dirty="0">
                <a:latin typeface="Courier New" panose="02070309020205020404" pitchFamily="49" charset="0"/>
              </a:rPr>
              <a:t>/3</a:t>
            </a:r>
          </a:p>
          <a:p>
            <a:pPr marL="0" indent="0">
              <a:buSzPct val="200000"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bagof</a:t>
            </a:r>
            <a:r>
              <a:rPr lang="en-US" altLang="el-GR" sz="2000" dirty="0">
                <a:latin typeface="Courier New" panose="02070309020205020404" pitchFamily="49" charset="0"/>
              </a:rPr>
              <a:t>(Child, age(Child, 5), List).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Child = _0084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List = [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tom]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bagof</a:t>
            </a:r>
            <a:r>
              <a:rPr lang="en-US" altLang="el-GR" sz="2000" dirty="0">
                <a:latin typeface="Courier New" panose="02070309020205020404" pitchFamily="49" charset="0"/>
              </a:rPr>
              <a:t>(Child, age(Child, Age), List).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Child </a:t>
            </a:r>
            <a:r>
              <a:rPr lang="en-US" altLang="el-GR" sz="2000" dirty="0">
                <a:latin typeface="Courier New" panose="02070309020205020404" pitchFamily="49" charset="0"/>
              </a:rPr>
              <a:t>= _0084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Age = 5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List = [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tom]     -&gt; ;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Child = _0084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Age = 7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List = [peter]        -&gt; ;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Child = _0084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Age = 8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List = [pat]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Ανώνυμη (</a:t>
            </a:r>
            <a:r>
              <a:rPr lang="en-US" dirty="0" smtClean="0"/>
              <a:t>anonymous) </a:t>
            </a:r>
            <a:r>
              <a:rPr lang="el-GR" dirty="0" smtClean="0"/>
              <a:t>μεταβλητή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sz="4400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?-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pam    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-&gt; ;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tom     -&gt;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;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tom     -&gt;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;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bob     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-&gt; ;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bob     -&gt;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;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pat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yes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4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κατηγορήματα συλλογής </a:t>
            </a:r>
            <a:r>
              <a:rPr lang="el-GR" altLang="el-GR" dirty="0" smtClean="0"/>
              <a:t>λύσεων (3/5)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bagof</a:t>
            </a:r>
            <a:r>
              <a:rPr lang="en-US" altLang="el-GR" sz="2000" dirty="0">
                <a:latin typeface="Courier New" panose="02070309020205020404" pitchFamily="49" charset="0"/>
              </a:rPr>
              <a:t>(Child, </a:t>
            </a:r>
            <a:r>
              <a:rPr lang="en-US" altLang="el-GR" sz="2000" dirty="0" err="1">
                <a:latin typeface="Courier New" panose="02070309020205020404" pitchFamily="49" charset="0"/>
              </a:rPr>
              <a:t>Age^age</a:t>
            </a:r>
            <a:r>
              <a:rPr lang="en-US" altLang="el-GR" sz="2000" dirty="0">
                <a:latin typeface="Courier New" panose="02070309020205020404" pitchFamily="49" charset="0"/>
              </a:rPr>
              <a:t>(Child, Age), List).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Child = _0084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Age = _0098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List = [peter, 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pat, tom]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bagof</a:t>
            </a:r>
            <a:r>
              <a:rPr lang="en-US" altLang="el-GR" sz="2000" dirty="0">
                <a:latin typeface="Courier New" panose="02070309020205020404" pitchFamily="49" charset="0"/>
              </a:rPr>
              <a:t>(Age, </a:t>
            </a:r>
            <a:r>
              <a:rPr lang="en-US" altLang="el-GR" sz="2000" dirty="0" err="1">
                <a:latin typeface="Courier New" panose="02070309020205020404" pitchFamily="49" charset="0"/>
              </a:rPr>
              <a:t>Child^age</a:t>
            </a:r>
            <a:r>
              <a:rPr lang="en-US" altLang="el-GR" sz="2000" dirty="0">
                <a:latin typeface="Courier New" panose="02070309020205020404" pitchFamily="49" charset="0"/>
              </a:rPr>
              <a:t>(Child, Age), List).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Age = _0084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Child = _0098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List = [7, 5, 8, 5]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κατηγορήματα συλλογής </a:t>
            </a:r>
            <a:r>
              <a:rPr lang="el-GR" altLang="el-GR" dirty="0" smtClean="0"/>
              <a:t>λύσεων (4/5)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setof</a:t>
            </a:r>
            <a:r>
              <a:rPr lang="en-US" altLang="el-GR" sz="2000" dirty="0">
                <a:latin typeface="Courier New" panose="02070309020205020404" pitchFamily="49" charset="0"/>
              </a:rPr>
              <a:t>(Child, </a:t>
            </a:r>
            <a:r>
              <a:rPr lang="en-US" altLang="el-GR" sz="2000" dirty="0" err="1">
                <a:latin typeface="Courier New" panose="02070309020205020404" pitchFamily="49" charset="0"/>
              </a:rPr>
              <a:t>Age^age</a:t>
            </a:r>
            <a:r>
              <a:rPr lang="en-US" altLang="el-GR" sz="2000" dirty="0">
                <a:latin typeface="Courier New" panose="02070309020205020404" pitchFamily="49" charset="0"/>
              </a:rPr>
              <a:t>(Child, Age), </a:t>
            </a:r>
            <a:r>
              <a:rPr lang="en-US" altLang="el-GR" sz="2000" dirty="0" err="1">
                <a:latin typeface="Courier New" panose="02070309020205020404" pitchFamily="49" charset="0"/>
              </a:rPr>
              <a:t>ChildList</a:t>
            </a:r>
            <a:r>
              <a:rPr lang="en-US" altLang="el-GR" sz="2000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setof</a:t>
            </a:r>
            <a:r>
              <a:rPr lang="en-US" altLang="el-GR" sz="2000" dirty="0">
                <a:latin typeface="Courier New" panose="02070309020205020404" pitchFamily="49" charset="0"/>
              </a:rPr>
              <a:t>(Age, </a:t>
            </a:r>
            <a:r>
              <a:rPr lang="en-US" altLang="el-GR" sz="2000" dirty="0" err="1">
                <a:latin typeface="Courier New" panose="02070309020205020404" pitchFamily="49" charset="0"/>
              </a:rPr>
              <a:t>Child^age</a:t>
            </a:r>
            <a:r>
              <a:rPr lang="en-US" altLang="el-GR" sz="2000" dirty="0">
                <a:latin typeface="Courier New" panose="02070309020205020404" pitchFamily="49" charset="0"/>
              </a:rPr>
              <a:t>(Child, Age), </a:t>
            </a:r>
            <a:r>
              <a:rPr lang="en-US" altLang="el-GR" sz="2000" dirty="0" err="1">
                <a:latin typeface="Courier New" panose="02070309020205020404" pitchFamily="49" charset="0"/>
              </a:rPr>
              <a:t>AgeList</a:t>
            </a:r>
            <a:r>
              <a:rPr lang="en-US" altLang="el-GR" sz="2000" dirty="0">
                <a:latin typeface="Courier New" panose="02070309020205020404" pitchFamily="49" charset="0"/>
              </a:rPr>
              <a:t>).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Child = _0084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Age = _0098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ChildList</a:t>
            </a:r>
            <a:r>
              <a:rPr lang="en-US" altLang="el-GR" sz="2000" dirty="0">
                <a:latin typeface="Courier New" panose="02070309020205020404" pitchFamily="49" charset="0"/>
              </a:rPr>
              <a:t> = [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pat, peter, tom]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AgeList</a:t>
            </a:r>
            <a:r>
              <a:rPr lang="en-US" altLang="el-GR" sz="2000" dirty="0">
                <a:latin typeface="Courier New" panose="02070309020205020404" pitchFamily="49" charset="0"/>
              </a:rPr>
              <a:t> = [5, 7, 8]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setof</a:t>
            </a:r>
            <a:r>
              <a:rPr lang="en-US" altLang="el-GR" sz="2000" dirty="0">
                <a:latin typeface="Courier New" panose="02070309020205020404" pitchFamily="49" charset="0"/>
              </a:rPr>
              <a:t>(Age/Child, age(Child, Age), List).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Age = _0084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Child = _0098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List = [5/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5/tom, 7/peter, 8/pat]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</a:t>
            </a:r>
            <a:r>
              <a:rPr lang="en-US" altLang="el-GR" sz="2000" dirty="0">
                <a:latin typeface="Courier New" panose="02070309020205020404" pitchFamily="49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730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Κι άλλα κατηγορήματα συλλογής </a:t>
            </a:r>
            <a:r>
              <a:rPr lang="el-GR" altLang="el-GR" dirty="0" smtClean="0"/>
              <a:t>λύσεων (</a:t>
            </a:r>
            <a:r>
              <a:rPr lang="en-US" altLang="el-GR" dirty="0" smtClean="0"/>
              <a:t>5</a:t>
            </a:r>
            <a:r>
              <a:rPr lang="el-GR" altLang="el-GR" dirty="0" smtClean="0"/>
              <a:t>/5)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findall</a:t>
            </a:r>
            <a:r>
              <a:rPr lang="en-US" altLang="el-GR" sz="2000" dirty="0">
                <a:latin typeface="Courier New" panose="02070309020205020404" pitchFamily="49" charset="0"/>
              </a:rPr>
              <a:t>(X, </a:t>
            </a:r>
            <a:r>
              <a:rPr lang="en-US" altLang="el-GR" sz="2000" dirty="0" err="1">
                <a:latin typeface="Courier New" panose="02070309020205020404" pitchFamily="49" charset="0"/>
              </a:rPr>
              <a:t>bla</a:t>
            </a:r>
            <a:r>
              <a:rPr lang="en-US" altLang="el-GR" sz="2000" dirty="0">
                <a:latin typeface="Courier New" panose="02070309020205020404" pitchFamily="49" charset="0"/>
              </a:rPr>
              <a:t>(X), 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X = _0084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 = []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bagof</a:t>
            </a:r>
            <a:r>
              <a:rPr lang="en-US" altLang="el-GR" sz="2000" dirty="0">
                <a:latin typeface="Courier New" panose="02070309020205020404" pitchFamily="49" charset="0"/>
              </a:rPr>
              <a:t>(X, </a:t>
            </a:r>
            <a:r>
              <a:rPr lang="en-US" altLang="el-GR" sz="2000" dirty="0" err="1">
                <a:latin typeface="Courier New" panose="02070309020205020404" pitchFamily="49" charset="0"/>
              </a:rPr>
              <a:t>bla</a:t>
            </a:r>
            <a:r>
              <a:rPr lang="en-US" altLang="el-GR" sz="2000" dirty="0">
                <a:latin typeface="Courier New" panose="02070309020205020404" pitchFamily="49" charset="0"/>
              </a:rPr>
              <a:t>(X), 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setof</a:t>
            </a:r>
            <a:r>
              <a:rPr lang="en-US" altLang="el-GR" sz="2000" dirty="0">
                <a:latin typeface="Courier New" panose="02070309020205020404" pitchFamily="49" charset="0"/>
              </a:rPr>
              <a:t>(X, </a:t>
            </a:r>
            <a:r>
              <a:rPr lang="en-US" altLang="el-GR" sz="2000" dirty="0" err="1">
                <a:latin typeface="Courier New" panose="02070309020205020404" pitchFamily="49" charset="0"/>
              </a:rPr>
              <a:t>bla</a:t>
            </a:r>
            <a:r>
              <a:rPr lang="en-US" altLang="el-GR" sz="2000" dirty="0">
                <a:latin typeface="Courier New" panose="02070309020205020404" pitchFamily="49" charset="0"/>
              </a:rPr>
              <a:t>(X), 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no</a:t>
            </a:r>
          </a:p>
        </p:txBody>
      </p:sp>
    </p:spTree>
    <p:extLst>
      <p:ext uri="{BB962C8B-B14F-4D97-AF65-F5344CB8AC3E}">
        <p14:creationId xmlns:p14="http://schemas.microsoft.com/office/powerpoint/2010/main" val="29255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Ορισμός </a:t>
            </a:r>
            <a:r>
              <a:rPr lang="en-US" altLang="el-GR" sz="2800" dirty="0" err="1">
                <a:latin typeface="Courier New" panose="02070309020205020404" pitchFamily="49" charset="0"/>
              </a:rPr>
              <a:t>findall</a:t>
            </a:r>
            <a:r>
              <a:rPr lang="en-US" altLang="el-GR" sz="2800" dirty="0">
                <a:latin typeface="Courier New" panose="02070309020205020404" pitchFamily="49" charset="0"/>
              </a:rPr>
              <a:t>/3</a:t>
            </a:r>
            <a:r>
              <a:rPr lang="en-US" altLang="el-GR" sz="4000" dirty="0"/>
              <a:t> </a:t>
            </a:r>
            <a:r>
              <a:rPr lang="el-GR" altLang="el-GR" sz="4000" dirty="0"/>
              <a:t>μέσω </a:t>
            </a:r>
            <a:r>
              <a:rPr lang="en-US" altLang="el-GR" sz="2800" dirty="0">
                <a:latin typeface="Courier New" panose="02070309020205020404" pitchFamily="49" charset="0"/>
              </a:rPr>
              <a:t>assert/1</a:t>
            </a:r>
            <a:r>
              <a:rPr lang="en-US" altLang="el-GR" sz="4000" dirty="0"/>
              <a:t> </a:t>
            </a:r>
            <a:r>
              <a:rPr lang="el-GR" altLang="el-GR" sz="4000" dirty="0"/>
              <a:t>και </a:t>
            </a:r>
            <a:r>
              <a:rPr lang="en-US" altLang="el-GR" sz="2800" dirty="0" smtClean="0">
                <a:latin typeface="Courier New" panose="02070309020205020404" pitchFamily="49" charset="0"/>
              </a:rPr>
              <a:t>retract/1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 err="1">
                <a:latin typeface="Courier New" panose="02070309020205020404" pitchFamily="49" charset="0"/>
              </a:rPr>
              <a:t>findall</a:t>
            </a:r>
            <a:r>
              <a:rPr lang="en-US" altLang="el-GR" sz="2200" dirty="0">
                <a:latin typeface="Courier New" panose="02070309020205020404" pitchFamily="49" charset="0"/>
              </a:rPr>
              <a:t>(X, Goal, </a:t>
            </a:r>
            <a:r>
              <a:rPr lang="en-US" altLang="el-GR" sz="2200" dirty="0" err="1">
                <a:latin typeface="Courier New" panose="02070309020205020404" pitchFamily="49" charset="0"/>
              </a:rPr>
              <a:t>Xlist</a:t>
            </a:r>
            <a:r>
              <a:rPr lang="en-US" altLang="el-GR" sz="2200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call(Goal),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assert(queue(X)),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fail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;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assert(queue(bottom)),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collect(</a:t>
            </a:r>
            <a:r>
              <a:rPr lang="en-US" altLang="el-GR" sz="2200" dirty="0" err="1">
                <a:latin typeface="Courier New" panose="02070309020205020404" pitchFamily="49" charset="0"/>
              </a:rPr>
              <a:t>Xlist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collect(L)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retract(queue(X)),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!, 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(X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bottom,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!,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L=[] 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 ;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L=[</a:t>
            </a:r>
            <a:r>
              <a:rPr lang="en-US" altLang="el-GR" sz="2200" dirty="0" err="1">
                <a:latin typeface="Courier New" panose="02070309020205020404" pitchFamily="49" charset="0"/>
              </a:rPr>
              <a:t>X|Rest</a:t>
            </a:r>
            <a:r>
              <a:rPr lang="en-US" altLang="el-GR" sz="2200" dirty="0">
                <a:latin typeface="Courier New" panose="02070309020205020404" pitchFamily="49" charset="0"/>
              </a:rPr>
              <a:t>], 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collect(Rest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πύργων του </a:t>
            </a:r>
            <a:r>
              <a:rPr lang="el-GR" altLang="el-GR" dirty="0" err="1" smtClean="0"/>
              <a:t>Ανόι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64156" y="3377802"/>
            <a:ext cx="8229600" cy="307553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hanoi</a:t>
            </a:r>
            <a:r>
              <a:rPr lang="en-US" altLang="el-GR" dirty="0">
                <a:latin typeface="Courier New" panose="02070309020205020404" pitchFamily="49" charset="0"/>
              </a:rPr>
              <a:t>(0, _, _, _).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hanoi</a:t>
            </a:r>
            <a:r>
              <a:rPr lang="en-US" altLang="el-GR" dirty="0">
                <a:latin typeface="Courier New" panose="02070309020205020404" pitchFamily="49" charset="0"/>
              </a:rPr>
              <a:t>(N, Pile1, Pile2, Pile3)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&gt;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0,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N1 is N–1,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hanoi</a:t>
            </a:r>
            <a:r>
              <a:rPr lang="en-US" altLang="el-GR" dirty="0">
                <a:latin typeface="Courier New" panose="02070309020205020404" pitchFamily="49" charset="0"/>
              </a:rPr>
              <a:t>(N1, Pile1, Pile3, Pile2</a:t>
            </a:r>
            <a:r>
              <a:rPr lang="en-US" altLang="el-GR" dirty="0" smtClean="0">
                <a:latin typeface="Courier New" panose="02070309020205020404" pitchFamily="49" charset="0"/>
              </a:rPr>
              <a:t>),</a:t>
            </a:r>
            <a:r>
              <a:rPr lang="en-US" altLang="el-GR" dirty="0">
                <a:latin typeface="Courier New" panose="02070309020205020404" pitchFamily="49" charset="0"/>
              </a:rPr>
              <a:t> write(’Move a disk from pile ’),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write(Pile1),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write(’ to pile </a:t>
            </a:r>
            <a:r>
              <a:rPr lang="en-US" altLang="el-GR" dirty="0" smtClean="0">
                <a:latin typeface="Courier New" panose="02070309020205020404" pitchFamily="49" charset="0"/>
              </a:rPr>
              <a:t>’),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2019300" y="1700808"/>
            <a:ext cx="5105400" cy="1347787"/>
            <a:chOff x="1979315" y="1894990"/>
            <a:chExt cx="5105400" cy="13477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360315" y="2861777"/>
              <a:ext cx="14478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512715" y="2709377"/>
              <a:ext cx="11430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17490" y="2556977"/>
              <a:ext cx="914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769890" y="2404577"/>
              <a:ext cx="6096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12765" y="2252177"/>
              <a:ext cx="3048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 rot="16200000">
              <a:off x="2598440" y="2490302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979315" y="3014177"/>
              <a:ext cx="510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 rot="10800000">
              <a:off x="2988965" y="2099777"/>
              <a:ext cx="142875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 rot="16200000">
              <a:off x="4198640" y="2490302"/>
              <a:ext cx="914400" cy="133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5408315" y="2861777"/>
              <a:ext cx="1447800" cy="1524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5560715" y="2709377"/>
              <a:ext cx="1143000" cy="1524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5665490" y="2556977"/>
              <a:ext cx="914400" cy="1524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5817890" y="2404577"/>
              <a:ext cx="609600" cy="1524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5960765" y="2252177"/>
              <a:ext cx="304800" cy="1524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 rot="16200000">
              <a:off x="5646440" y="2490302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3131840" y="1894990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 b="1"/>
                <a:t>A</a:t>
              </a:r>
              <a:endParaRPr lang="el-GR" altLang="el-GR" sz="1200" b="1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4693940" y="1899752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 b="1"/>
                <a:t>B</a:t>
              </a:r>
              <a:endParaRPr lang="el-GR" altLang="el-GR" sz="1200" b="1"/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6141740" y="1899752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 b="1"/>
                <a:t>C</a:t>
              </a:r>
              <a:endParaRPr lang="el-GR" altLang="el-GR" sz="1200" b="1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3122315" y="3090377"/>
              <a:ext cx="2971800" cy="152400"/>
            </a:xfrm>
            <a:custGeom>
              <a:avLst/>
              <a:gdLst>
                <a:gd name="T0" fmla="*/ 0 w 1872"/>
                <a:gd name="T1" fmla="*/ 0 h 240"/>
                <a:gd name="T2" fmla="*/ 2147483647 w 1872"/>
                <a:gd name="T3" fmla="*/ 2147483647 h 240"/>
                <a:gd name="T4" fmla="*/ 2147483647 w 1872"/>
                <a:gd name="T5" fmla="*/ 0 h 240"/>
                <a:gd name="T6" fmla="*/ 0 60000 65536"/>
                <a:gd name="T7" fmla="*/ 0 60000 65536"/>
                <a:gd name="T8" fmla="*/ 0 60000 65536"/>
                <a:gd name="T9" fmla="*/ 0 w 1872"/>
                <a:gd name="T10" fmla="*/ 0 h 240"/>
                <a:gd name="T11" fmla="*/ 1872 w 187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240">
                  <a:moveTo>
                    <a:pt x="0" y="0"/>
                  </a:moveTo>
                  <a:cubicBezTo>
                    <a:pt x="372" y="120"/>
                    <a:pt x="744" y="240"/>
                    <a:pt x="1056" y="240"/>
                  </a:cubicBezTo>
                  <a:cubicBezTo>
                    <a:pt x="1368" y="240"/>
                    <a:pt x="1736" y="32"/>
                    <a:pt x="1872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647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πύργων του </a:t>
            </a:r>
            <a:r>
              <a:rPr lang="el-GR" altLang="el-GR" dirty="0" err="1" smtClean="0"/>
              <a:t>Ανόι</a:t>
            </a:r>
            <a:r>
              <a:rPr lang="el-GR" altLang="el-GR" dirty="0" smtClean="0"/>
              <a:t>, </a:t>
            </a:r>
            <a:r>
              <a:rPr lang="el-GR" altLang="el-GR" dirty="0"/>
              <a:t>σ</a:t>
            </a:r>
            <a:r>
              <a:rPr lang="el-GR" dirty="0" smtClean="0"/>
              <a:t>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write(Pile2),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nl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hanoi</a:t>
            </a:r>
            <a:r>
              <a:rPr lang="en-US" altLang="el-GR" dirty="0">
                <a:latin typeface="Courier New" panose="02070309020205020404" pitchFamily="49" charset="0"/>
              </a:rPr>
              <a:t>(N1, Pile3, Pile2, Pile1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hanoi</a:t>
            </a:r>
            <a:r>
              <a:rPr lang="en-US" altLang="el-GR" dirty="0">
                <a:latin typeface="Courier New" panose="02070309020205020404" pitchFamily="49" charset="0"/>
              </a:rPr>
              <a:t>(5, ’A’, ’C’, ’B’).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 a disk from pile A to pile C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 a disk from pile A to pile B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 a disk from pile C to pile B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 a disk from pile A to pile C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 a disk from pile B to pile A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 a disk from pile B to pile C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 a disk from pile A to pile C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.................................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11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Γενικές αρχές καλού </a:t>
            </a:r>
            <a:r>
              <a:rPr lang="el-GR" altLang="el-GR" dirty="0" smtClean="0"/>
              <a:t>προγραμματισμού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Ένα </a:t>
            </a:r>
            <a:r>
              <a:rPr lang="el-GR" altLang="el-GR" dirty="0"/>
              <a:t>καλό πρόγραμμα (ανεξάρτητα από </a:t>
            </a:r>
            <a:r>
              <a:rPr lang="el-GR" altLang="el-GR" dirty="0" smtClean="0"/>
              <a:t>τη συγκεκριμένη </a:t>
            </a:r>
            <a:r>
              <a:rPr lang="el-GR" altLang="el-GR" dirty="0"/>
              <a:t>γλώσσα υλοποίησης) πρέπει να είναι</a:t>
            </a:r>
            <a:r>
              <a:rPr lang="en-US" altLang="el-GR" dirty="0"/>
              <a:t>:</a:t>
            </a:r>
            <a:endParaRPr lang="el-GR" altLang="el-GR" dirty="0"/>
          </a:p>
          <a:p>
            <a:pPr lvl="1"/>
            <a:r>
              <a:rPr lang="el-GR" altLang="el-GR" dirty="0"/>
              <a:t> Σωστό</a:t>
            </a:r>
          </a:p>
          <a:p>
            <a:pPr lvl="1"/>
            <a:r>
              <a:rPr lang="el-GR" altLang="el-GR" dirty="0"/>
              <a:t> </a:t>
            </a:r>
            <a:r>
              <a:rPr lang="el-GR" altLang="el-GR" dirty="0" smtClean="0"/>
              <a:t>Αποδοτικό</a:t>
            </a:r>
            <a:endParaRPr lang="el-GR" altLang="el-GR" dirty="0"/>
          </a:p>
          <a:p>
            <a:pPr lvl="1"/>
            <a:r>
              <a:rPr lang="el-GR" altLang="el-GR" dirty="0"/>
              <a:t> </a:t>
            </a:r>
            <a:r>
              <a:rPr lang="el-GR" altLang="el-GR" dirty="0" smtClean="0"/>
              <a:t>Ευανάγνωστο</a:t>
            </a:r>
            <a:endParaRPr lang="el-GR" altLang="el-GR" dirty="0"/>
          </a:p>
          <a:p>
            <a:pPr lvl="1"/>
            <a:r>
              <a:rPr lang="el-GR" altLang="el-GR" dirty="0"/>
              <a:t> </a:t>
            </a:r>
            <a:r>
              <a:rPr lang="el-GR" altLang="el-GR" dirty="0" smtClean="0"/>
              <a:t>Εύκολα </a:t>
            </a:r>
            <a:r>
              <a:rPr lang="el-GR" altLang="el-GR" dirty="0"/>
              <a:t>τροποποιήσιμο</a:t>
            </a:r>
          </a:p>
          <a:p>
            <a:pPr lvl="1"/>
            <a:r>
              <a:rPr lang="el-GR" altLang="el-GR" dirty="0"/>
              <a:t> </a:t>
            </a:r>
            <a:r>
              <a:rPr lang="el-GR" altLang="el-GR" dirty="0" smtClean="0"/>
              <a:t>Εύρωστο</a:t>
            </a:r>
            <a:endParaRPr lang="el-GR" altLang="el-GR" dirty="0"/>
          </a:p>
          <a:p>
            <a:pPr lvl="1"/>
            <a:r>
              <a:rPr lang="el-GR" altLang="el-GR" dirty="0"/>
              <a:t> </a:t>
            </a:r>
            <a:r>
              <a:rPr lang="el-GR" altLang="el-GR" dirty="0" smtClean="0"/>
              <a:t>Τεκμηριωμένο</a:t>
            </a:r>
            <a:endParaRPr lang="el-GR" altLang="el-GR" dirty="0"/>
          </a:p>
          <a:p>
            <a:r>
              <a:rPr lang="el-GR" altLang="el-GR" dirty="0" smtClean="0"/>
              <a:t>Τα </a:t>
            </a:r>
            <a:r>
              <a:rPr lang="el-GR" altLang="el-GR" dirty="0"/>
              <a:t>παραπάνω ισχύουν, φυσικά, και για </a:t>
            </a:r>
            <a:r>
              <a:rPr lang="el-GR" altLang="el-GR" dirty="0" smtClean="0"/>
              <a:t>τα</a:t>
            </a:r>
            <a:r>
              <a:rPr lang="el-GR" altLang="el-GR" dirty="0"/>
              <a:t> </a:t>
            </a:r>
            <a:r>
              <a:rPr lang="el-GR" altLang="el-GR" dirty="0" smtClean="0"/>
              <a:t>προγράμματα  </a:t>
            </a:r>
            <a:r>
              <a:rPr lang="en-US" altLang="el-GR" dirty="0"/>
              <a:t>Prolog</a:t>
            </a:r>
            <a:r>
              <a:rPr lang="en-US" altLang="el-GR" dirty="0" smtClean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8318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Γενικές αρχές καλού </a:t>
            </a:r>
            <a:r>
              <a:rPr lang="el-GR" altLang="el-GR" dirty="0" smtClean="0"/>
              <a:t>προγραμματισμού 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Η </a:t>
            </a:r>
            <a:r>
              <a:rPr lang="el-GR" altLang="el-GR" dirty="0"/>
              <a:t>μεθοδολογία της σταδιακής εκλέπτυνσης (</a:t>
            </a:r>
            <a:r>
              <a:rPr lang="en-US" altLang="el-GR" dirty="0" smtClean="0"/>
              <a:t>stepwise</a:t>
            </a:r>
            <a:r>
              <a:rPr lang="el-GR" altLang="el-GR" dirty="0" smtClean="0"/>
              <a:t> </a:t>
            </a:r>
            <a:r>
              <a:rPr lang="en-US" altLang="el-GR" dirty="0" smtClean="0"/>
              <a:t>refinement</a:t>
            </a:r>
            <a:r>
              <a:rPr lang="en-US" altLang="el-GR" dirty="0"/>
              <a:t>) </a:t>
            </a:r>
            <a:r>
              <a:rPr lang="el-GR" altLang="el-GR" dirty="0"/>
              <a:t>είναι εν γένει χρήσιμη στον </a:t>
            </a:r>
            <a:r>
              <a:rPr lang="el-GR" altLang="el-GR" dirty="0" smtClean="0"/>
              <a:t>προγραμματισμό. Στην </a:t>
            </a:r>
            <a:r>
              <a:rPr lang="el-GR" altLang="el-GR" dirty="0"/>
              <a:t>περίπτωση των  προγραμμάτων </a:t>
            </a:r>
            <a:r>
              <a:rPr lang="en-US" altLang="el-GR" dirty="0"/>
              <a:t>Prolog, </a:t>
            </a:r>
            <a:r>
              <a:rPr lang="el-GR" altLang="el-GR" dirty="0" smtClean="0"/>
              <a:t>όμως, αποτελεί </a:t>
            </a:r>
            <a:r>
              <a:rPr lang="el-GR" altLang="el-GR" dirty="0"/>
              <a:t>το βασικό εργαλείο ανάπτυξής τους.</a:t>
            </a:r>
            <a:endParaRPr lang="en-US" altLang="el-GR" dirty="0"/>
          </a:p>
          <a:p>
            <a:r>
              <a:rPr lang="el-GR" altLang="el-GR" dirty="0" smtClean="0"/>
              <a:t>Η </a:t>
            </a:r>
            <a:r>
              <a:rPr lang="el-GR" altLang="el-GR" dirty="0"/>
              <a:t>χρήση αναδρομής είναι αρκετά συνηθισμένη </a:t>
            </a:r>
            <a:r>
              <a:rPr lang="el-GR" altLang="el-GR" dirty="0" smtClean="0"/>
              <a:t>στην επίλυση </a:t>
            </a:r>
            <a:r>
              <a:rPr lang="el-GR" altLang="el-GR" dirty="0"/>
              <a:t>προβλημάτων με </a:t>
            </a:r>
            <a:r>
              <a:rPr lang="en-US" altLang="el-GR" dirty="0"/>
              <a:t>Prolog. </a:t>
            </a:r>
            <a:r>
              <a:rPr lang="el-GR" altLang="el-GR" dirty="0"/>
              <a:t>Με τη μέθοδο </a:t>
            </a:r>
            <a:r>
              <a:rPr lang="el-GR" altLang="el-GR" dirty="0" smtClean="0"/>
              <a:t>αυτή ορίζονται </a:t>
            </a:r>
            <a:r>
              <a:rPr lang="el-GR" altLang="el-GR" dirty="0"/>
              <a:t>οι οριακές περιπτώσεις του </a:t>
            </a:r>
            <a:r>
              <a:rPr lang="el-GR" altLang="el-GR" dirty="0" smtClean="0"/>
              <a:t>προβλήματος καθώς </a:t>
            </a:r>
            <a:r>
              <a:rPr lang="el-GR" altLang="el-GR" dirty="0"/>
              <a:t>επίσης και οι γενικές περιπτώσεις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6859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Γενικές αρχές καλού </a:t>
            </a:r>
            <a:r>
              <a:rPr lang="el-GR" altLang="el-GR" dirty="0" smtClean="0"/>
              <a:t>προγραμματισμού 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maplist</a:t>
            </a:r>
            <a:r>
              <a:rPr lang="en-US" altLang="el-GR" dirty="0">
                <a:latin typeface="Courier New" panose="02070309020205020404" pitchFamily="49" charset="0"/>
              </a:rPr>
              <a:t>([], _, 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 err="1">
                <a:latin typeface="Courier New" panose="02070309020205020404" pitchFamily="49" charset="0"/>
              </a:rPr>
              <a:t>maplist</a:t>
            </a:r>
            <a:r>
              <a:rPr lang="en-US" altLang="el-GR" dirty="0">
                <a:latin typeface="Courier New" panose="02070309020205020404" pitchFamily="49" charset="0"/>
              </a:rPr>
              <a:t>([</a:t>
            </a:r>
            <a:r>
              <a:rPr lang="en-US" altLang="el-GR" dirty="0" err="1">
                <a:latin typeface="Courier New" panose="02070309020205020404" pitchFamily="49" charset="0"/>
              </a:rPr>
              <a:t>X|Tail</a:t>
            </a:r>
            <a:r>
              <a:rPr lang="en-US" altLang="el-GR" dirty="0">
                <a:latin typeface="Courier New" panose="02070309020205020404" pitchFamily="49" charset="0"/>
              </a:rPr>
              <a:t>], F, [</a:t>
            </a:r>
            <a:r>
              <a:rPr lang="en-US" altLang="el-GR" dirty="0" err="1">
                <a:latin typeface="Courier New" panose="02070309020205020404" pitchFamily="49" charset="0"/>
              </a:rPr>
              <a:t>NewX|NewTail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G =.. [F, X, </a:t>
            </a:r>
            <a:r>
              <a:rPr lang="en-US" altLang="el-GR" dirty="0" err="1">
                <a:latin typeface="Courier New" panose="02070309020205020404" pitchFamily="49" charset="0"/>
              </a:rPr>
              <a:t>NewX</a:t>
            </a:r>
            <a:r>
              <a:rPr lang="en-US" altLang="el-GR" dirty="0">
                <a:latin typeface="Courier New" panose="02070309020205020404" pitchFamily="49" charset="0"/>
              </a:rPr>
              <a:t>],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call(G)</a:t>
            </a:r>
            <a:r>
              <a:rPr lang="el-GR" altLang="el-GR" dirty="0"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maplist</a:t>
            </a:r>
            <a:r>
              <a:rPr lang="en-US" altLang="el-GR" dirty="0">
                <a:latin typeface="Courier New" panose="02070309020205020404" pitchFamily="49" charset="0"/>
              </a:rPr>
              <a:t>(Tail, F, </a:t>
            </a:r>
            <a:r>
              <a:rPr lang="en-US" altLang="el-GR" dirty="0" err="1">
                <a:latin typeface="Courier New" panose="02070309020205020404" pitchFamily="49" charset="0"/>
              </a:rPr>
              <a:t>NewTail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r>
              <a:rPr lang="el-GR" altLang="el-GR" dirty="0" smtClean="0"/>
              <a:t>Μερικές </a:t>
            </a:r>
            <a:r>
              <a:rPr lang="el-GR" altLang="el-GR" dirty="0"/>
              <a:t>φορές, αναδρομικές διαδικασίες </a:t>
            </a:r>
            <a:r>
              <a:rPr lang="el-GR" altLang="el-GR" dirty="0" smtClean="0"/>
              <a:t>είναι πολύ </a:t>
            </a:r>
            <a:r>
              <a:rPr lang="el-GR" altLang="el-GR" dirty="0"/>
              <a:t>απαιτητικές σε χώρο. Ο λόγος είναι ότι </a:t>
            </a:r>
            <a:r>
              <a:rPr lang="el-GR" altLang="el-GR" dirty="0" smtClean="0"/>
              <a:t>τα συστήματα </a:t>
            </a:r>
            <a:r>
              <a:rPr lang="en-US" altLang="el-GR" dirty="0"/>
              <a:t>Prolog </a:t>
            </a:r>
            <a:r>
              <a:rPr lang="el-GR" altLang="el-GR" dirty="0"/>
              <a:t>πρέπει να πάρουν υπόψη </a:t>
            </a:r>
            <a:r>
              <a:rPr lang="el-GR" altLang="el-GR" dirty="0" smtClean="0"/>
              <a:t>τους την </a:t>
            </a:r>
            <a:r>
              <a:rPr lang="el-GR" altLang="el-GR" dirty="0"/>
              <a:t>πιθανότητα οπισθοδρόμησης και συνεπώς </a:t>
            </a:r>
            <a:r>
              <a:rPr lang="el-GR" altLang="el-GR" dirty="0" smtClean="0"/>
              <a:t>χρειάζονται </a:t>
            </a:r>
            <a:r>
              <a:rPr lang="el-GR" altLang="el-GR" dirty="0"/>
              <a:t>να καταχωρήσουν κάποιες </a:t>
            </a:r>
            <a:r>
              <a:rPr lang="el-GR" altLang="el-GR" dirty="0" smtClean="0"/>
              <a:t>πληροφορίες ελέγχου</a:t>
            </a:r>
            <a:r>
              <a:rPr lang="el-GR" altLang="el-GR" dirty="0"/>
              <a:t>. </a:t>
            </a:r>
            <a:endParaRPr lang="en-US" altLang="el-GR" dirty="0" smtClean="0"/>
          </a:p>
          <a:p>
            <a:r>
              <a:rPr lang="el-GR" altLang="el-GR" dirty="0" smtClean="0"/>
              <a:t>Γνώση </a:t>
            </a:r>
            <a:r>
              <a:rPr lang="el-GR" altLang="el-GR" dirty="0"/>
              <a:t>που έχει ο προγραμματιστής </a:t>
            </a:r>
            <a:r>
              <a:rPr lang="el-GR" altLang="el-GR" dirty="0" smtClean="0"/>
              <a:t>για πιθανή </a:t>
            </a:r>
            <a:r>
              <a:rPr lang="el-GR" altLang="el-GR" dirty="0"/>
              <a:t>ντετερμινιστική συμπεριφορά τμημάτων </a:t>
            </a:r>
            <a:r>
              <a:rPr lang="el-GR" altLang="el-GR" dirty="0" smtClean="0"/>
              <a:t>ενός </a:t>
            </a:r>
            <a:r>
              <a:rPr lang="el-GR" altLang="el-GR" dirty="0"/>
              <a:t>προγράμματος καλό είναι να την παρέχει </a:t>
            </a:r>
            <a:r>
              <a:rPr lang="el-GR" altLang="el-GR" dirty="0" smtClean="0"/>
              <a:t>μέσω της </a:t>
            </a:r>
            <a:r>
              <a:rPr lang="el-GR" altLang="el-GR" dirty="0"/>
              <a:t>χρήσης πράσινων </a:t>
            </a:r>
            <a:r>
              <a:rPr lang="el-GR" altLang="el-GR" dirty="0">
                <a:latin typeface="Courier New" panose="02070309020205020404" pitchFamily="49" charset="0"/>
              </a:rPr>
              <a:t>!</a:t>
            </a:r>
            <a:r>
              <a:rPr lang="el-GR" altLang="el-GR" dirty="0"/>
              <a:t> (τα κόκκινα </a:t>
            </a:r>
            <a:r>
              <a:rPr lang="el-GR" altLang="el-GR" dirty="0">
                <a:latin typeface="Courier New" panose="02070309020205020404" pitchFamily="49" charset="0"/>
              </a:rPr>
              <a:t>!</a:t>
            </a:r>
            <a:r>
              <a:rPr lang="el-GR" altLang="el-GR" dirty="0"/>
              <a:t> πρέπει </a:t>
            </a:r>
            <a:r>
              <a:rPr lang="el-GR" altLang="el-GR" dirty="0" smtClean="0"/>
              <a:t>να χρησιμοποιούνται </a:t>
            </a:r>
            <a:r>
              <a:rPr lang="el-GR" altLang="el-GR" dirty="0"/>
              <a:t>με πολλή φειδώ</a:t>
            </a:r>
            <a:r>
              <a:rPr lang="el-GR" altLang="el-GR" dirty="0" smtClean="0"/>
              <a:t>).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3449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Γενικές αρχές καλού </a:t>
            </a:r>
            <a:r>
              <a:rPr lang="el-GR" altLang="el-GR" dirty="0" smtClean="0"/>
              <a:t>προγραμματισμού 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Δεν </a:t>
            </a:r>
            <a:r>
              <a:rPr lang="el-GR" altLang="el-GR" dirty="0"/>
              <a:t>είναι σπάνιες οι περιπτώσεις που η χρήση </a:t>
            </a:r>
            <a:r>
              <a:rPr lang="el-GR" altLang="el-GR" dirty="0" smtClean="0"/>
              <a:t>αναδρομής </a:t>
            </a:r>
            <a:r>
              <a:rPr lang="el-GR" altLang="el-GR" dirty="0"/>
              <a:t>μπορεί να υποκατασταθεί από </a:t>
            </a:r>
            <a:r>
              <a:rPr lang="el-GR" altLang="el-GR" dirty="0" smtClean="0"/>
              <a:t>ένα σχήμα  </a:t>
            </a:r>
            <a:r>
              <a:rPr lang="en-US" altLang="el-GR" dirty="0">
                <a:latin typeface="Courier New" panose="02070309020205020404" pitchFamily="49" charset="0"/>
              </a:rPr>
              <a:t>repeat–fail</a:t>
            </a:r>
            <a:r>
              <a:rPr lang="en-US" altLang="el-GR" dirty="0"/>
              <a:t>. </a:t>
            </a:r>
            <a:r>
              <a:rPr lang="el-GR" altLang="el-GR" dirty="0"/>
              <a:t>Όταν μπορεί να </a:t>
            </a:r>
            <a:r>
              <a:rPr lang="el-GR" altLang="el-GR" dirty="0" smtClean="0"/>
              <a:t>γίνει αυτό </a:t>
            </a:r>
            <a:r>
              <a:rPr lang="el-GR" altLang="el-GR" dirty="0"/>
              <a:t>είναι οπωσδήποτε προτιμότερο.</a:t>
            </a:r>
            <a:endParaRPr lang="en-US" altLang="el-GR" dirty="0"/>
          </a:p>
          <a:p>
            <a:r>
              <a:rPr lang="el-GR" altLang="el-GR" dirty="0" smtClean="0"/>
              <a:t>Η </a:t>
            </a:r>
            <a:r>
              <a:rPr lang="el-GR" altLang="el-GR" dirty="0"/>
              <a:t>γενίκευση ενός συγκεκριμένου </a:t>
            </a:r>
            <a:r>
              <a:rPr lang="el-GR" altLang="el-GR" dirty="0" smtClean="0"/>
              <a:t>προβλήματος ίσως </a:t>
            </a:r>
            <a:r>
              <a:rPr lang="el-GR" altLang="el-GR" dirty="0"/>
              <a:t>να είναι πιο εύκολο να επιλυθεί από </a:t>
            </a:r>
            <a:r>
              <a:rPr lang="el-GR" altLang="el-GR" dirty="0" smtClean="0"/>
              <a:t>το αρχικό </a:t>
            </a:r>
            <a:r>
              <a:rPr lang="el-GR" altLang="el-GR" dirty="0"/>
              <a:t>πρόβλημα. </a:t>
            </a:r>
            <a:r>
              <a:rPr lang="el-GR" altLang="el-GR" dirty="0" smtClean="0"/>
              <a:t>Για παράδειγμα</a:t>
            </a:r>
            <a:r>
              <a:rPr lang="el-GR" altLang="el-GR" dirty="0"/>
              <a:t>: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          </a:t>
            </a:r>
            <a:r>
              <a:rPr lang="en-US" altLang="el-GR" dirty="0"/>
              <a:t> </a:t>
            </a:r>
            <a:r>
              <a:rPr lang="en-US" altLang="el-GR" sz="2400" dirty="0" err="1">
                <a:latin typeface="Courier New" panose="02070309020205020404" pitchFamily="49" charset="0"/>
              </a:rPr>
              <a:t>eightqueens</a:t>
            </a:r>
            <a:r>
              <a:rPr lang="en-US" altLang="el-GR" sz="2400" dirty="0">
                <a:latin typeface="Courier New" panose="02070309020205020404" pitchFamily="49" charset="0"/>
              </a:rPr>
              <a:t>(</a:t>
            </a:r>
            <a:r>
              <a:rPr lang="en-US" altLang="el-GR" sz="2400" dirty="0" err="1">
                <a:latin typeface="Courier New" panose="02070309020205020404" pitchFamily="49" charset="0"/>
              </a:rPr>
              <a:t>Pos</a:t>
            </a:r>
            <a:r>
              <a:rPr lang="en-US" altLang="el-GR" sz="2400" dirty="0">
                <a:latin typeface="Courier New" panose="02070309020205020404" pitchFamily="49" charset="0"/>
              </a:rPr>
              <a:t>)</a:t>
            </a:r>
            <a:r>
              <a:rPr lang="en-US" altLang="el-GR" sz="2400" dirty="0"/>
              <a:t>  </a:t>
            </a:r>
          </a:p>
          <a:p>
            <a:pPr marL="0" indent="0">
              <a:buNone/>
            </a:pPr>
            <a:r>
              <a:rPr lang="en-US" altLang="el-GR" sz="2400" dirty="0"/>
              <a:t>                        </a:t>
            </a:r>
            <a:r>
              <a:rPr lang="el-GR" altLang="el-GR" sz="2400" dirty="0"/>
              <a:t>ή</a:t>
            </a:r>
            <a:endParaRPr lang="en-US" altLang="el-GR" sz="2400" dirty="0"/>
          </a:p>
          <a:p>
            <a:pPr marL="0" indent="0">
              <a:buNone/>
            </a:pPr>
            <a:r>
              <a:rPr lang="el-GR" altLang="el-GR" sz="2400" dirty="0"/>
              <a:t>                </a:t>
            </a:r>
            <a:r>
              <a:rPr lang="en-US" altLang="el-GR" sz="2400" dirty="0" err="1">
                <a:latin typeface="Courier New" panose="02070309020205020404" pitchFamily="49" charset="0"/>
              </a:rPr>
              <a:t>nqueens</a:t>
            </a:r>
            <a:r>
              <a:rPr lang="en-US" altLang="el-GR" sz="2400" dirty="0">
                <a:latin typeface="Courier New" panose="02070309020205020404" pitchFamily="49" charset="0"/>
              </a:rPr>
              <a:t>(</a:t>
            </a:r>
            <a:r>
              <a:rPr lang="en-US" altLang="el-GR" sz="2400" dirty="0" err="1">
                <a:latin typeface="Courier New" panose="02070309020205020404" pitchFamily="49" charset="0"/>
              </a:rPr>
              <a:t>Pos</a:t>
            </a:r>
            <a:r>
              <a:rPr lang="en-US" altLang="el-GR" sz="2400" dirty="0">
                <a:latin typeface="Courier New" panose="02070309020205020404" pitchFamily="49" charset="0"/>
              </a:rPr>
              <a:t>,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N</a:t>
            </a:r>
            <a:r>
              <a:rPr lang="el-GR" altLang="el-GR" sz="2400" dirty="0">
                <a:latin typeface="Courier New" panose="02070309020205020404" pitchFamily="49" charset="0"/>
              </a:rPr>
              <a:t>)</a:t>
            </a:r>
            <a:endParaRPr lang="en-US" altLang="el-GR" sz="2400" dirty="0"/>
          </a:p>
          <a:p>
            <a:pPr marL="0" indent="0">
              <a:buNone/>
            </a:pPr>
            <a:r>
              <a:rPr lang="en-US" altLang="el-GR" sz="2400" dirty="0"/>
              <a:t>      </a:t>
            </a:r>
            <a:r>
              <a:rPr lang="en-US" altLang="el-GR" sz="2400" dirty="0" err="1">
                <a:latin typeface="Courier New" panose="02070309020205020404" pitchFamily="49" charset="0"/>
              </a:rPr>
              <a:t>eightqueens</a:t>
            </a:r>
            <a:r>
              <a:rPr lang="en-US" altLang="el-GR" sz="2400" dirty="0">
                <a:latin typeface="Courier New" panose="02070309020205020404" pitchFamily="49" charset="0"/>
              </a:rPr>
              <a:t>(</a:t>
            </a:r>
            <a:r>
              <a:rPr lang="en-US" altLang="el-GR" sz="2400" dirty="0" err="1">
                <a:latin typeface="Courier New" panose="02070309020205020404" pitchFamily="49" charset="0"/>
              </a:rPr>
              <a:t>Pos</a:t>
            </a:r>
            <a:r>
              <a:rPr lang="en-US" altLang="el-GR" sz="2400" dirty="0">
                <a:latin typeface="Courier New" panose="02070309020205020404" pitchFamily="49" charset="0"/>
              </a:rPr>
              <a:t>) :- </a:t>
            </a:r>
            <a:r>
              <a:rPr lang="en-US" altLang="el-GR" sz="2400" dirty="0" err="1">
                <a:latin typeface="Courier New" panose="02070309020205020404" pitchFamily="49" charset="0"/>
              </a:rPr>
              <a:t>nqueens</a:t>
            </a:r>
            <a:r>
              <a:rPr lang="en-US" altLang="el-GR" sz="2400" dirty="0">
                <a:latin typeface="Courier New" panose="02070309020205020404" pitchFamily="49" charset="0"/>
              </a:rPr>
              <a:t>(</a:t>
            </a:r>
            <a:r>
              <a:rPr lang="en-US" altLang="el-GR" sz="2400" dirty="0" err="1">
                <a:latin typeface="Courier New" panose="02070309020205020404" pitchFamily="49" charset="0"/>
              </a:rPr>
              <a:t>Pos</a:t>
            </a:r>
            <a:r>
              <a:rPr lang="en-US" altLang="el-GR" sz="2400" dirty="0">
                <a:latin typeface="Courier New" panose="02070309020205020404" pitchFamily="49" charset="0"/>
              </a:rPr>
              <a:t>, 8</a:t>
            </a:r>
            <a:r>
              <a:rPr lang="en-US" altLang="el-GR" sz="2400" dirty="0" smtClean="0">
                <a:latin typeface="Courier New" panose="02070309020205020404" pitchFamily="49" charset="0"/>
              </a:rPr>
              <a:t>).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Αναλυτική παρουσίαση της γλώσσας προγραμματισμού </a:t>
            </a:r>
            <a:r>
              <a:rPr lang="en-US" dirty="0"/>
              <a:t>Prolog</a:t>
            </a:r>
            <a:r>
              <a:rPr lang="el-GR" dirty="0"/>
              <a:t> μέσω της παράθεσης προγραμμάτων που επιδεικνύουν τις δυνατότητες της γλώσσας. Περιγραφή των συνηθέστερων ενσωματωμένων κατηγορημάτων της </a:t>
            </a:r>
            <a:r>
              <a:rPr lang="en-US" smtClean="0"/>
              <a:t>Prolog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Δομές (</a:t>
            </a:r>
            <a:r>
              <a:rPr lang="en-US" dirty="0" smtClean="0"/>
              <a:t>Structures)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date(1,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may,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1983</a:t>
            </a:r>
            <a:r>
              <a:rPr lang="en-US" altLang="el-GR" dirty="0" smtClean="0">
                <a:latin typeface="Courier New" panose="02070309020205020404" pitchFamily="49" charset="0"/>
              </a:rPr>
              <a:t>)</a:t>
            </a:r>
            <a:endParaRPr lang="en-US" altLang="el-GR" dirty="0"/>
          </a:p>
          <a:p>
            <a:pPr marL="0" indent="0">
              <a:buSzPct val="200000"/>
              <a:buNone/>
            </a:pPr>
            <a:r>
              <a:rPr lang="en-US" altLang="el-GR" dirty="0"/>
              <a:t> </a:t>
            </a:r>
            <a:r>
              <a:rPr lang="en-US" altLang="el-GR" dirty="0" err="1"/>
              <a:t>functor</a:t>
            </a:r>
            <a:r>
              <a:rPr lang="en-US" altLang="el-GR" dirty="0"/>
              <a:t> (</a:t>
            </a:r>
            <a:r>
              <a:rPr lang="el-GR" altLang="el-GR" dirty="0"/>
              <a:t>συναρτησιακό σύμβολο)</a:t>
            </a:r>
          </a:p>
          <a:p>
            <a:pPr marL="0" indent="0">
              <a:buSzPct val="200000"/>
              <a:buNone/>
            </a:pPr>
            <a:r>
              <a:rPr lang="el-GR" altLang="el-GR" dirty="0"/>
              <a:t> </a:t>
            </a:r>
            <a:r>
              <a:rPr lang="en-US" altLang="el-GR" dirty="0"/>
              <a:t>arguments (</a:t>
            </a:r>
            <a:r>
              <a:rPr lang="el-GR" altLang="el-GR" dirty="0"/>
              <a:t>ορίσματα)</a:t>
            </a:r>
          </a:p>
          <a:p>
            <a:pPr marL="0" indent="0">
              <a:buSzPct val="200000"/>
              <a:buNone/>
            </a:pPr>
            <a:r>
              <a:rPr lang="el-GR" altLang="el-GR" dirty="0"/>
              <a:t> </a:t>
            </a:r>
            <a:r>
              <a:rPr lang="en-US" altLang="el-GR" dirty="0" err="1"/>
              <a:t>arity</a:t>
            </a:r>
            <a:r>
              <a:rPr lang="en-US" altLang="el-GR" dirty="0"/>
              <a:t> (</a:t>
            </a:r>
            <a:r>
              <a:rPr lang="el-GR" altLang="el-GR" dirty="0"/>
              <a:t>βαθμός)</a:t>
            </a:r>
          </a:p>
          <a:p>
            <a:pPr marL="0" indent="0">
              <a:buSzPct val="200000"/>
              <a:buNone/>
            </a:pPr>
            <a:r>
              <a:rPr lang="el-GR" altLang="el-GR" dirty="0"/>
              <a:t> </a:t>
            </a:r>
            <a:r>
              <a:rPr lang="en-US" altLang="el-GR" dirty="0"/>
              <a:t>terms (</a:t>
            </a:r>
            <a:r>
              <a:rPr lang="el-GR" altLang="el-GR" dirty="0"/>
              <a:t>όροι)</a:t>
            </a:r>
          </a:p>
          <a:p>
            <a:pPr marL="0" indent="0">
              <a:buNone/>
            </a:pPr>
            <a:r>
              <a:rPr lang="el-GR" altLang="el-GR" dirty="0"/>
              <a:t>      -  άτομα</a:t>
            </a:r>
            <a:endParaRPr lang="en-US" altLang="el-GR" dirty="0"/>
          </a:p>
          <a:p>
            <a:pPr marL="0" indent="0">
              <a:buNone/>
            </a:pPr>
            <a:r>
              <a:rPr lang="en-US" altLang="el-GR" dirty="0"/>
              <a:t>      - </a:t>
            </a:r>
            <a:r>
              <a:rPr lang="el-GR" altLang="el-GR" dirty="0"/>
              <a:t> αριθμοί</a:t>
            </a:r>
            <a:endParaRPr lang="en-US" altLang="el-GR" dirty="0"/>
          </a:p>
          <a:p>
            <a:pPr marL="0" indent="0">
              <a:buNone/>
            </a:pPr>
            <a:r>
              <a:rPr lang="en-US" altLang="el-GR" dirty="0"/>
              <a:t>      - </a:t>
            </a:r>
            <a:r>
              <a:rPr lang="el-GR" altLang="el-GR" dirty="0"/>
              <a:t> μεταβλητές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 -  δομές  (ή σύνθετοι όροι)</a:t>
            </a:r>
            <a:endParaRPr lang="en-US" altLang="el-GR" dirty="0"/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date(Day,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may,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1983</a:t>
            </a:r>
            <a:r>
              <a:rPr lang="en-US" altLang="el-GR" dirty="0" smtClean="0">
                <a:latin typeface="Courier New" panose="02070309020205020404" pitchFamily="49" charset="0"/>
              </a:rPr>
              <a:t>)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2152950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Μερικοί </a:t>
            </a:r>
            <a:r>
              <a:rPr lang="el-GR" altLang="el-GR" dirty="0"/>
              <a:t>κανόνες καλού προγραμματισμού σε </a:t>
            </a:r>
            <a:r>
              <a:rPr lang="el-GR" altLang="el-GR" dirty="0" err="1" smtClean="0"/>
              <a:t>Prolog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l-GR" altLang="el-GR" sz="2400" dirty="0" smtClean="0"/>
              <a:t>Ορισμός </a:t>
            </a:r>
            <a:r>
              <a:rPr lang="el-GR" altLang="el-GR" sz="2400" dirty="0"/>
              <a:t>μικρών προτάσεων (με λίγους στόχους).</a:t>
            </a:r>
          </a:p>
          <a:p>
            <a:pPr>
              <a:buSzPct val="100000"/>
            </a:pPr>
            <a:r>
              <a:rPr lang="el-GR" altLang="el-GR" sz="2400" dirty="0" smtClean="0"/>
              <a:t>Μνημονικά </a:t>
            </a:r>
            <a:r>
              <a:rPr lang="el-GR" altLang="el-GR" sz="2400" dirty="0"/>
              <a:t>ονόματα για κατηγορήματα και μεταβλητές.</a:t>
            </a:r>
          </a:p>
          <a:p>
            <a:pPr>
              <a:buSzPct val="100000"/>
            </a:pPr>
            <a:r>
              <a:rPr lang="el-GR" altLang="el-GR" sz="2400" dirty="0" smtClean="0"/>
              <a:t>Διαρρύθμιση </a:t>
            </a:r>
            <a:r>
              <a:rPr lang="el-GR" altLang="el-GR" sz="2400" dirty="0"/>
              <a:t>προγράμματος (στοίχιση, κενές γραμμές).</a:t>
            </a:r>
          </a:p>
          <a:p>
            <a:pPr>
              <a:buSzPct val="100000"/>
            </a:pPr>
            <a:r>
              <a:rPr lang="el-GR" altLang="el-GR" sz="2400" dirty="0" smtClean="0"/>
              <a:t>Ομαδοποίηση </a:t>
            </a:r>
            <a:r>
              <a:rPr lang="el-GR" altLang="el-GR" sz="2400" dirty="0"/>
              <a:t>προτάσεων με το ίδιο κατηγόρημα.</a:t>
            </a:r>
          </a:p>
          <a:p>
            <a:pPr>
              <a:buSzPct val="100000"/>
            </a:pPr>
            <a:r>
              <a:rPr lang="el-GR" altLang="el-GR" sz="2400" dirty="0" smtClean="0"/>
              <a:t>Προσοχή </a:t>
            </a:r>
            <a:r>
              <a:rPr lang="el-GR" altLang="el-GR" sz="2400" dirty="0"/>
              <a:t>στη χρήση του </a:t>
            </a:r>
            <a:r>
              <a:rPr lang="el-GR" altLang="el-GR" sz="2400" dirty="0">
                <a:latin typeface="Courier New" panose="02070309020205020404" pitchFamily="49" charset="0"/>
              </a:rPr>
              <a:t>!</a:t>
            </a:r>
            <a:r>
              <a:rPr lang="el-GR" altLang="el-GR" sz="2400" dirty="0"/>
              <a:t>.</a:t>
            </a:r>
          </a:p>
          <a:p>
            <a:pPr>
              <a:buSzPct val="100000"/>
            </a:pPr>
            <a:r>
              <a:rPr lang="el-GR" altLang="el-GR" sz="2400" dirty="0" smtClean="0"/>
              <a:t>Συνειδητοποίηση </a:t>
            </a:r>
            <a:r>
              <a:rPr lang="el-GR" altLang="el-GR" sz="2400" dirty="0"/>
              <a:t>της λειτουργίας του </a:t>
            </a:r>
            <a:r>
              <a:rPr lang="en-US" altLang="el-GR" sz="2400" dirty="0">
                <a:latin typeface="Courier New" panose="02070309020205020404" pitchFamily="49" charset="0"/>
              </a:rPr>
              <a:t>not</a:t>
            </a:r>
            <a:r>
              <a:rPr lang="en-US" altLang="el-GR" sz="2400" dirty="0"/>
              <a:t>.</a:t>
            </a:r>
          </a:p>
          <a:p>
            <a:pPr>
              <a:buSzPct val="100000"/>
            </a:pPr>
            <a:r>
              <a:rPr lang="el-GR" altLang="el-GR" sz="2400" dirty="0" smtClean="0"/>
              <a:t>Αποφυγή </a:t>
            </a:r>
            <a:r>
              <a:rPr lang="el-GR" altLang="el-GR" sz="2400" dirty="0"/>
              <a:t>χρήσης των </a:t>
            </a:r>
            <a:r>
              <a:rPr lang="en-US" altLang="el-GR" sz="2400" dirty="0">
                <a:latin typeface="Courier New" panose="02070309020205020404" pitchFamily="49" charset="0"/>
              </a:rPr>
              <a:t>assert</a:t>
            </a:r>
            <a:r>
              <a:rPr lang="en-US" altLang="el-GR" sz="2400" dirty="0"/>
              <a:t>/</a:t>
            </a:r>
            <a:r>
              <a:rPr lang="en-US" altLang="el-GR" sz="2400" dirty="0">
                <a:latin typeface="Courier New" panose="02070309020205020404" pitchFamily="49" charset="0"/>
              </a:rPr>
              <a:t>retract</a:t>
            </a:r>
            <a:r>
              <a:rPr lang="en-US" altLang="el-GR" sz="2400" dirty="0"/>
              <a:t> </a:t>
            </a:r>
            <a:r>
              <a:rPr lang="el-GR" altLang="el-GR" sz="2400" dirty="0"/>
              <a:t>εκτός </a:t>
            </a:r>
            <a:r>
              <a:rPr lang="el-GR" altLang="el-GR" sz="2400" dirty="0" smtClean="0"/>
              <a:t>από πολύ </a:t>
            </a:r>
            <a:r>
              <a:rPr lang="el-GR" altLang="el-GR" sz="2400" dirty="0"/>
              <a:t>εξειδικευμένες περιπτώσεις.</a:t>
            </a:r>
          </a:p>
          <a:p>
            <a:pPr>
              <a:buSzPct val="100000"/>
            </a:pPr>
            <a:r>
              <a:rPr lang="el-GR" altLang="el-GR" sz="2400" dirty="0" smtClean="0"/>
              <a:t>Όχι </a:t>
            </a:r>
            <a:r>
              <a:rPr lang="el-GR" altLang="el-GR" sz="2400" dirty="0"/>
              <a:t>κατάχρηση της διάζευξης μεταξύ στόχων (</a:t>
            </a:r>
            <a:r>
              <a:rPr lang="en-US" altLang="el-GR" sz="2400" b="1" dirty="0">
                <a:latin typeface="Courier New" panose="02070309020205020404" pitchFamily="49" charset="0"/>
              </a:rPr>
              <a:t>;</a:t>
            </a:r>
            <a:r>
              <a:rPr lang="en-US" altLang="el-GR" sz="2400" dirty="0"/>
              <a:t>).</a:t>
            </a:r>
            <a:endParaRPr lang="el-GR" altLang="el-GR" sz="2400" dirty="0"/>
          </a:p>
          <a:p>
            <a:pPr>
              <a:buSzPct val="100000"/>
            </a:pPr>
            <a:r>
              <a:rPr lang="el-GR" altLang="el-GR" sz="2400" dirty="0" smtClean="0"/>
              <a:t>Ικανοποιητική </a:t>
            </a:r>
            <a:r>
              <a:rPr lang="el-GR" altLang="el-GR" sz="2400" dirty="0"/>
              <a:t>τεκμηρίωση</a:t>
            </a:r>
            <a:r>
              <a:rPr lang="en-US" altLang="el-GR" sz="2400" dirty="0"/>
              <a:t>.</a:t>
            </a:r>
            <a:endParaRPr lang="el-GR" altLang="el-GR" sz="2400" dirty="0"/>
          </a:p>
          <a:p>
            <a:pPr marL="0" indent="0">
              <a:buNone/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3650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Τι </a:t>
            </a:r>
            <a:r>
              <a:rPr lang="el-GR" altLang="el-GR" dirty="0"/>
              <a:t>γίνεται αν δεν “δουλεύει” το πρόγραμμά μας;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l-GR" altLang="el-GR" dirty="0"/>
              <a:t> Η καλύτερη μέθοδος διόρθωσης των λαθών είναι</a:t>
            </a:r>
          </a:p>
          <a:p>
            <a:pPr lvl="1">
              <a:buSzPct val="100000"/>
            </a:pPr>
            <a:r>
              <a:rPr lang="el-GR" altLang="el-GR" dirty="0" smtClean="0"/>
              <a:t>ο </a:t>
            </a:r>
            <a:r>
              <a:rPr lang="el-GR" altLang="el-GR" dirty="0"/>
              <a:t>σταδιακός (από επάνω-προς-τα-κάτω ή </a:t>
            </a:r>
            <a:r>
              <a:rPr lang="el-GR" altLang="el-GR" dirty="0" smtClean="0"/>
              <a:t>από κάτω-προς-τα-επάνω</a:t>
            </a:r>
            <a:r>
              <a:rPr lang="el-GR" altLang="el-GR" dirty="0"/>
              <a:t>) έλεγχος των σχέσεων </a:t>
            </a:r>
            <a:r>
              <a:rPr lang="el-GR" altLang="el-GR" dirty="0" smtClean="0"/>
              <a:t>που έχουν </a:t>
            </a:r>
            <a:r>
              <a:rPr lang="el-GR" altLang="el-GR" dirty="0"/>
              <a:t>ορισθεί.</a:t>
            </a:r>
          </a:p>
          <a:p>
            <a:pPr lvl="1">
              <a:buSzPct val="100000"/>
            </a:pPr>
            <a:r>
              <a:rPr lang="el-GR" altLang="el-GR" dirty="0"/>
              <a:t> Τα περισσότερα συστήματα </a:t>
            </a:r>
            <a:r>
              <a:rPr lang="en-US" altLang="el-GR" dirty="0"/>
              <a:t>Prolog </a:t>
            </a:r>
            <a:r>
              <a:rPr lang="el-GR" altLang="el-GR" dirty="0" smtClean="0"/>
              <a:t>παρέχουν δυνατότητες </a:t>
            </a:r>
            <a:r>
              <a:rPr lang="el-GR" altLang="el-GR" dirty="0" err="1"/>
              <a:t>ιχνηλάτησης</a:t>
            </a:r>
            <a:r>
              <a:rPr lang="el-GR" altLang="el-GR" dirty="0"/>
              <a:t> (</a:t>
            </a:r>
            <a:r>
              <a:rPr lang="en-US" altLang="el-GR" dirty="0"/>
              <a:t>tracing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2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Συγχώνευση ταξινομημένων </a:t>
            </a:r>
            <a:r>
              <a:rPr lang="el-GR" altLang="el-GR" dirty="0" smtClean="0"/>
              <a:t>λιστών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8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2800" dirty="0">
                <a:latin typeface="Courier New" panose="02070309020205020404" pitchFamily="49" charset="0"/>
              </a:rPr>
              <a:t>merge([2,4,7], [1,3,4,8], X).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X = [1,2,3,4,4,7,8]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</a:t>
            </a:r>
            <a:r>
              <a:rPr lang="en-US" altLang="el-GR" sz="2800" dirty="0" smtClean="0">
                <a:latin typeface="Courier New" panose="02070309020205020404" pitchFamily="49" charset="0"/>
              </a:rPr>
              <a:t>yes</a:t>
            </a:r>
            <a:endParaRPr lang="en-US" altLang="el-GR" sz="2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Ποιο πρόγραμμα είναι το </a:t>
            </a:r>
            <a:r>
              <a:rPr lang="el-GR" altLang="el-GR" dirty="0" smtClean="0"/>
              <a:t>καλύτερο;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merge(List1, List2, List3)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List1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[], !, List3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List2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List2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[], !, List3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List1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List1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[X|Rest1],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List2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[Y|Rest2],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(X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&lt;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Y, !,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Z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merge(Rest1, List2, Rest3)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Z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merge(List1, Rest2, Rest3)),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List3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[Z|Rest3].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64156" y="5949280"/>
            <a:ext cx="806828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6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Ποιο πρόγραμμα είναι το καλύτερο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σ</a:t>
            </a:r>
            <a:r>
              <a:rPr lang="el-GR" dirty="0" smtClean="0"/>
              <a:t>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merge([], List, List) :- !.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merge(List, [], List) :- !.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merge([X|Rest1], [Y|Rest2], [X|Rest3])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X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&lt;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Y, !,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merge(Rest1, [Y|Rest2], Rest3).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merge(List1, [Y|Rest2], [Y|Rest3])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merge(List1, Rest2, Rest3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64156" y="5085184"/>
            <a:ext cx="806828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64156" y="1484784"/>
            <a:ext cx="806828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1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Το πρόβλημα του χρωματισμού χάρτη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Δίνεται ένα σύνολο από χώρες καθώς και η </a:t>
            </a:r>
            <a:r>
              <a:rPr lang="el-GR" altLang="el-GR" dirty="0" smtClean="0"/>
              <a:t>πληροφορία </a:t>
            </a:r>
            <a:r>
              <a:rPr lang="en-US" altLang="el-GR" dirty="0" smtClean="0"/>
              <a:t>“</a:t>
            </a:r>
            <a:r>
              <a:rPr lang="el-GR" altLang="el-GR" dirty="0"/>
              <a:t>ποιες</a:t>
            </a:r>
            <a:r>
              <a:rPr lang="en-US" altLang="el-GR" dirty="0"/>
              <a:t> </a:t>
            </a:r>
            <a:r>
              <a:rPr lang="el-GR" altLang="el-GR" dirty="0"/>
              <a:t>χώρες συνορεύουν με ποιες</a:t>
            </a:r>
            <a:r>
              <a:rPr lang="en-US" altLang="el-GR" dirty="0"/>
              <a:t>”</a:t>
            </a:r>
            <a:r>
              <a:rPr lang="el-GR" altLang="el-GR" dirty="0"/>
              <a:t>. Δίνονται επίσης </a:t>
            </a:r>
            <a:r>
              <a:rPr lang="el-GR" altLang="el-GR" dirty="0" smtClean="0"/>
              <a:t>4 χρώματα</a:t>
            </a:r>
            <a:r>
              <a:rPr lang="el-GR" altLang="el-GR" dirty="0"/>
              <a:t>. </a:t>
            </a:r>
            <a:endParaRPr lang="el-GR" altLang="el-GR" dirty="0" smtClean="0"/>
          </a:p>
          <a:p>
            <a:r>
              <a:rPr lang="el-GR" altLang="el-GR" dirty="0" smtClean="0"/>
              <a:t>Να </a:t>
            </a:r>
            <a:r>
              <a:rPr lang="el-GR" altLang="el-GR" dirty="0"/>
              <a:t>χρωματισθεί κάθε χώρα με ένα από </a:t>
            </a:r>
            <a:r>
              <a:rPr lang="el-GR" altLang="el-GR" dirty="0" smtClean="0"/>
              <a:t>τα διαθέσιμα </a:t>
            </a:r>
            <a:r>
              <a:rPr lang="el-GR" altLang="el-GR" dirty="0"/>
              <a:t>χρώματα έτσι ώστε γειτονικές χώρες να </a:t>
            </a:r>
            <a:r>
              <a:rPr lang="el-GR" altLang="el-GR" dirty="0" smtClean="0"/>
              <a:t>μην έχουν </a:t>
            </a:r>
            <a:r>
              <a:rPr lang="el-GR" altLang="el-GR" dirty="0"/>
              <a:t>το ίδιο χρώμα. </a:t>
            </a:r>
            <a:endParaRPr lang="el-GR" altLang="el-GR" dirty="0" smtClean="0"/>
          </a:p>
          <a:p>
            <a:r>
              <a:rPr lang="el-GR" altLang="el-GR" dirty="0" smtClean="0"/>
              <a:t>Αποδεικνύεται </a:t>
            </a:r>
            <a:r>
              <a:rPr lang="el-GR" altLang="el-GR" dirty="0"/>
              <a:t>μαθηματικά ότι </a:t>
            </a:r>
            <a:r>
              <a:rPr lang="el-GR" altLang="el-GR" dirty="0" smtClean="0"/>
              <a:t>για οποιοδήποτε </a:t>
            </a:r>
            <a:r>
              <a:rPr lang="el-GR" altLang="el-GR" dirty="0"/>
              <a:t>χάρτη το πρόβλημα έχει πάντοτε λύση.</a:t>
            </a:r>
            <a:endParaRPr lang="en-US" altLang="el-GR" dirty="0"/>
          </a:p>
          <a:p>
            <a:r>
              <a:rPr lang="el-GR" altLang="el-GR" dirty="0"/>
              <a:t>Μπορείτε να εφαρμόσετε τη μέθοδό σας σε μη </a:t>
            </a:r>
            <a:r>
              <a:rPr lang="el-GR" altLang="el-GR" dirty="0" smtClean="0"/>
              <a:t>τετριμμένες περιπτώσεις </a:t>
            </a:r>
            <a:r>
              <a:rPr lang="el-GR" altLang="el-GR" dirty="0"/>
              <a:t>(π.χ. για την Ευρώπη)</a:t>
            </a:r>
            <a:r>
              <a:rPr lang="en-US" altLang="el-GR" dirty="0" smtClean="0"/>
              <a:t>;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013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του χρωματισμού </a:t>
            </a:r>
            <a:r>
              <a:rPr lang="el-GR" altLang="el-GR" dirty="0" smtClean="0"/>
              <a:t>γράφου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Παρόμοιο </a:t>
            </a:r>
            <a:r>
              <a:rPr lang="el-GR" altLang="el-GR" dirty="0"/>
              <a:t>πρόβλημα με το προηγούμενο (γιατί δεν είναι </a:t>
            </a:r>
            <a:r>
              <a:rPr lang="el-GR" altLang="el-GR" dirty="0" smtClean="0"/>
              <a:t>το ίδιο</a:t>
            </a:r>
            <a:r>
              <a:rPr lang="el-GR" altLang="el-GR" dirty="0"/>
              <a:t>;) </a:t>
            </a:r>
            <a:r>
              <a:rPr lang="el-GR" altLang="el-GR" dirty="0" smtClean="0"/>
              <a:t>είναι </a:t>
            </a:r>
            <a:r>
              <a:rPr lang="el-GR" altLang="el-GR" dirty="0"/>
              <a:t>το πρόβλημα του χρωματισμού των </a:t>
            </a:r>
            <a:r>
              <a:rPr lang="el-GR" altLang="el-GR" dirty="0" smtClean="0"/>
              <a:t>κορυφών ενός </a:t>
            </a:r>
            <a:r>
              <a:rPr lang="el-GR" altLang="el-GR" dirty="0"/>
              <a:t>γράφου, έτσι ώστε γειτονικές (συνδεόμενες με </a:t>
            </a:r>
            <a:r>
              <a:rPr lang="el-GR" altLang="el-GR" dirty="0" smtClean="0"/>
              <a:t>κάποια ακμή</a:t>
            </a:r>
            <a:r>
              <a:rPr lang="el-GR" altLang="el-GR" dirty="0"/>
              <a:t>) κορυφές να μην έχουν το ίδιο </a:t>
            </a:r>
            <a:r>
              <a:rPr lang="el-GR" altLang="el-GR" dirty="0" smtClean="0"/>
              <a:t>χρώμα.</a:t>
            </a:r>
          </a:p>
          <a:p>
            <a:r>
              <a:rPr lang="el-GR" altLang="el-GR" dirty="0" smtClean="0"/>
              <a:t>Να </a:t>
            </a:r>
            <a:r>
              <a:rPr lang="el-GR" altLang="el-GR" dirty="0"/>
              <a:t>λυθεί </a:t>
            </a:r>
            <a:r>
              <a:rPr lang="el-GR" altLang="el-GR" dirty="0" smtClean="0"/>
              <a:t>το πρόβλημα </a:t>
            </a:r>
            <a:r>
              <a:rPr lang="el-GR" altLang="el-GR" dirty="0"/>
              <a:t>για δεδομένο </a:t>
            </a:r>
            <a:r>
              <a:rPr lang="el-GR" altLang="el-GR" dirty="0" err="1"/>
              <a:t>γράφο</a:t>
            </a:r>
            <a:r>
              <a:rPr lang="el-GR" altLang="el-GR" dirty="0"/>
              <a:t> και δεδομένο αριθμό </a:t>
            </a:r>
            <a:r>
              <a:rPr lang="el-GR" altLang="el-GR" dirty="0" smtClean="0"/>
              <a:t>διαθέσιμων </a:t>
            </a:r>
            <a:r>
              <a:rPr lang="el-GR" altLang="el-GR" dirty="0"/>
              <a:t>χρωμάτων. Υπάρχει πάντοτε λύση</a:t>
            </a:r>
            <a:r>
              <a:rPr lang="el-GR" altLang="el-GR" dirty="0" smtClean="0"/>
              <a:t>;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2658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Εύρεση χρωματικού αριθμού </a:t>
            </a:r>
            <a:r>
              <a:rPr lang="el-GR" altLang="el-GR" dirty="0" smtClean="0"/>
              <a:t>γράφου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Χρωματικός </a:t>
            </a:r>
            <a:r>
              <a:rPr lang="el-GR" altLang="el-GR" dirty="0"/>
              <a:t>αριθμός ενός γράφου είναι ο ελάχιστος </a:t>
            </a:r>
            <a:r>
              <a:rPr lang="el-GR" altLang="el-GR" dirty="0" smtClean="0"/>
              <a:t>αριθμός χρωμάτων </a:t>
            </a:r>
            <a:r>
              <a:rPr lang="el-GR" altLang="el-GR" dirty="0"/>
              <a:t>που απαιτούνται για το χρωματισμό του (</a:t>
            </a:r>
            <a:r>
              <a:rPr lang="el-GR" altLang="el-GR" dirty="0" smtClean="0"/>
              <a:t>σεβόμενοι τον </a:t>
            </a:r>
            <a:r>
              <a:rPr lang="el-GR" altLang="el-GR" dirty="0"/>
              <a:t>προαναφερθέντα κανόνα</a:t>
            </a:r>
            <a:r>
              <a:rPr lang="el-GR" altLang="el-GR" dirty="0" smtClean="0"/>
              <a:t>).</a:t>
            </a:r>
          </a:p>
          <a:p>
            <a:r>
              <a:rPr lang="el-GR" altLang="el-GR" dirty="0" smtClean="0"/>
              <a:t>Να </a:t>
            </a:r>
            <a:r>
              <a:rPr lang="el-GR" altLang="el-GR" dirty="0"/>
              <a:t>βρεθεί ο </a:t>
            </a:r>
            <a:r>
              <a:rPr lang="el-GR" altLang="el-GR" dirty="0" smtClean="0"/>
              <a:t>χρωματικός αριθμός </a:t>
            </a:r>
            <a:r>
              <a:rPr lang="el-GR" altLang="el-GR" dirty="0"/>
              <a:t>δεδομένου γράφου. Για πόσο μεγάλους και </a:t>
            </a:r>
            <a:r>
              <a:rPr lang="el-GR" altLang="el-GR" dirty="0" smtClean="0"/>
              <a:t>πόσο πυκνούς </a:t>
            </a:r>
            <a:r>
              <a:rPr lang="el-GR" altLang="el-GR" dirty="0" err="1"/>
              <a:t>γράφους</a:t>
            </a:r>
            <a:r>
              <a:rPr lang="el-GR" altLang="el-GR" dirty="0"/>
              <a:t> παίρνετε απάντηση σε πεπερασμένο χρόνο;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6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Διαφορές Λιστών</a:t>
            </a:r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749643" y="2060848"/>
            <a:ext cx="7644715" cy="2626546"/>
            <a:chOff x="1475876" y="2060848"/>
            <a:chExt cx="7644715" cy="2626546"/>
          </a:xfrm>
        </p:grpSpPr>
        <p:sp>
          <p:nvSpPr>
            <p:cNvPr id="4" name="Text Box 1027"/>
            <p:cNvSpPr txBox="1">
              <a:spLocks noChangeArrowheads="1"/>
            </p:cNvSpPr>
            <p:nvPr/>
          </p:nvSpPr>
          <p:spPr bwMode="auto">
            <a:xfrm>
              <a:off x="1475876" y="2564904"/>
              <a:ext cx="162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400" dirty="0">
                  <a:latin typeface="Courier New" panose="02070309020205020404" pitchFamily="49" charset="0"/>
                </a:rPr>
                <a:t>[</a:t>
              </a:r>
              <a:r>
                <a:rPr lang="en-US" altLang="el-GR" sz="2400" dirty="0" err="1">
                  <a:latin typeface="Courier New" panose="02070309020205020404" pitchFamily="49" charset="0"/>
                </a:rPr>
                <a:t>a,b,c</a:t>
              </a:r>
              <a:r>
                <a:rPr lang="en-US" altLang="el-GR" sz="2400" dirty="0">
                  <a:latin typeface="Courier New" panose="02070309020205020404" pitchFamily="49" charset="0"/>
                </a:rPr>
                <a:t>]</a:t>
              </a:r>
              <a:endParaRPr lang="el-GR" altLang="el-GR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6" name="AutoShape 1029"/>
            <p:cNvSpPr>
              <a:spLocks noChangeArrowheads="1"/>
            </p:cNvSpPr>
            <p:nvPr/>
          </p:nvSpPr>
          <p:spPr bwMode="auto">
            <a:xfrm>
              <a:off x="3351396" y="2708920"/>
              <a:ext cx="564568" cy="236509"/>
            </a:xfrm>
            <a:prstGeom prst="leftRightArrow">
              <a:avLst>
                <a:gd name="adj1" fmla="val 59656"/>
                <a:gd name="adj2" fmla="val 420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2400"/>
            </a:p>
          </p:txBody>
        </p:sp>
        <p:sp>
          <p:nvSpPr>
            <p:cNvPr id="7" name="AutoShape 1030"/>
            <p:cNvSpPr>
              <a:spLocks/>
            </p:cNvSpPr>
            <p:nvPr/>
          </p:nvSpPr>
          <p:spPr bwMode="auto">
            <a:xfrm>
              <a:off x="4474822" y="2131276"/>
              <a:ext cx="231309" cy="1417139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2400"/>
            </a:p>
          </p:txBody>
        </p:sp>
        <p:sp>
          <p:nvSpPr>
            <p:cNvPr id="5" name="Text Box 1028"/>
            <p:cNvSpPr txBox="1">
              <a:spLocks noChangeArrowheads="1"/>
            </p:cNvSpPr>
            <p:nvPr/>
          </p:nvSpPr>
          <p:spPr bwMode="auto">
            <a:xfrm>
              <a:off x="4860032" y="2060848"/>
              <a:ext cx="426055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400" dirty="0">
                  <a:latin typeface="Courier New" panose="02070309020205020404" pitchFamily="49" charset="0"/>
                </a:rPr>
                <a:t>[</a:t>
              </a:r>
              <a:r>
                <a:rPr lang="en-US" altLang="el-GR" sz="2400" dirty="0" err="1">
                  <a:latin typeface="Courier New" panose="02070309020205020404" pitchFamily="49" charset="0"/>
                </a:rPr>
                <a:t>a,b,c</a:t>
              </a:r>
              <a:r>
                <a:rPr lang="en-US" altLang="el-GR" sz="2400" dirty="0">
                  <a:latin typeface="Courier New" panose="02070309020205020404" pitchFamily="49" charset="0"/>
                </a:rPr>
                <a:t>]–[]</a:t>
              </a:r>
            </a:p>
            <a:p>
              <a:pPr algn="l" eaLnBrk="1" hangingPunct="1"/>
              <a:r>
                <a:rPr lang="en-US" altLang="el-GR" sz="2400" dirty="0">
                  <a:latin typeface="Courier New" panose="02070309020205020404" pitchFamily="49" charset="0"/>
                </a:rPr>
                <a:t>[</a:t>
              </a:r>
              <a:r>
                <a:rPr lang="en-US" altLang="el-GR" sz="2400" dirty="0" err="1">
                  <a:latin typeface="Courier New" panose="02070309020205020404" pitchFamily="49" charset="0"/>
                </a:rPr>
                <a:t>a,b,c,d,e</a:t>
              </a:r>
              <a:r>
                <a:rPr lang="en-US" altLang="el-GR" sz="2400" dirty="0">
                  <a:latin typeface="Courier New" panose="02070309020205020404" pitchFamily="49" charset="0"/>
                </a:rPr>
                <a:t>]–[</a:t>
              </a:r>
              <a:r>
                <a:rPr lang="en-US" altLang="el-GR" sz="2400" dirty="0" err="1">
                  <a:latin typeface="Courier New" panose="02070309020205020404" pitchFamily="49" charset="0"/>
                </a:rPr>
                <a:t>d,e</a:t>
              </a:r>
              <a:r>
                <a:rPr lang="en-US" altLang="el-GR" sz="2400" dirty="0">
                  <a:latin typeface="Courier New" panose="02070309020205020404" pitchFamily="49" charset="0"/>
                </a:rPr>
                <a:t>]</a:t>
              </a:r>
            </a:p>
            <a:p>
              <a:pPr algn="l" eaLnBrk="1" hangingPunct="1"/>
              <a:r>
                <a:rPr lang="en-US" altLang="el-GR" sz="2400" dirty="0">
                  <a:latin typeface="Courier New" panose="02070309020205020404" pitchFamily="49" charset="0"/>
                </a:rPr>
                <a:t>[</a:t>
              </a:r>
              <a:r>
                <a:rPr lang="en-US" altLang="el-GR" sz="2400" dirty="0" err="1">
                  <a:latin typeface="Courier New" panose="02070309020205020404" pitchFamily="49" charset="0"/>
                </a:rPr>
                <a:t>a,b,c,d,e|T</a:t>
              </a:r>
              <a:r>
                <a:rPr lang="en-US" altLang="el-GR" sz="2400" dirty="0">
                  <a:latin typeface="Courier New" panose="02070309020205020404" pitchFamily="49" charset="0"/>
                </a:rPr>
                <a:t>]–[</a:t>
              </a:r>
              <a:r>
                <a:rPr lang="en-US" altLang="el-GR" sz="2400" dirty="0" err="1">
                  <a:latin typeface="Courier New" panose="02070309020205020404" pitchFamily="49" charset="0"/>
                </a:rPr>
                <a:t>d,e|T</a:t>
              </a:r>
              <a:r>
                <a:rPr lang="en-US" altLang="el-GR" sz="2400" dirty="0">
                  <a:latin typeface="Courier New" panose="02070309020205020404" pitchFamily="49" charset="0"/>
                </a:rPr>
                <a:t>] </a:t>
              </a:r>
            </a:p>
            <a:p>
              <a:pPr algn="l" eaLnBrk="1" hangingPunct="1"/>
              <a:r>
                <a:rPr lang="en-US" altLang="el-GR" sz="2400" dirty="0">
                  <a:latin typeface="Courier New" panose="02070309020205020404" pitchFamily="49" charset="0"/>
                </a:rPr>
                <a:t>[</a:t>
              </a:r>
              <a:r>
                <a:rPr lang="en-US" altLang="el-GR" sz="2400" dirty="0" err="1">
                  <a:latin typeface="Courier New" panose="02070309020205020404" pitchFamily="49" charset="0"/>
                </a:rPr>
                <a:t>a,b,c|T</a:t>
              </a:r>
              <a:r>
                <a:rPr lang="en-US" altLang="el-GR" sz="2400" dirty="0">
                  <a:latin typeface="Courier New" panose="02070309020205020404" pitchFamily="49" charset="0"/>
                </a:rPr>
                <a:t>]–T</a:t>
              </a:r>
              <a:endParaRPr lang="el-GR" altLang="el-GR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8" name="Freeform 1031"/>
            <p:cNvSpPr>
              <a:spLocks/>
            </p:cNvSpPr>
            <p:nvPr/>
          </p:nvSpPr>
          <p:spPr bwMode="auto">
            <a:xfrm>
              <a:off x="3613528" y="3281657"/>
              <a:ext cx="45719" cy="830997"/>
            </a:xfrm>
            <a:custGeom>
              <a:avLst/>
              <a:gdLst>
                <a:gd name="T0" fmla="*/ 0 w 1"/>
                <a:gd name="T1" fmla="*/ 0 h 348"/>
                <a:gd name="T2" fmla="*/ 0 w 1"/>
                <a:gd name="T3" fmla="*/ 2147483647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0"/>
                  </a:moveTo>
                  <a:lnTo>
                    <a:pt x="0" y="34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 sz="4800"/>
            </a:p>
          </p:txBody>
        </p:sp>
        <p:sp>
          <p:nvSpPr>
            <p:cNvPr id="9" name="Text Box 1032"/>
            <p:cNvSpPr txBox="1">
              <a:spLocks noChangeArrowheads="1"/>
            </p:cNvSpPr>
            <p:nvPr/>
          </p:nvSpPr>
          <p:spPr bwMode="auto">
            <a:xfrm>
              <a:off x="1907704" y="4225729"/>
              <a:ext cx="38164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2400" dirty="0">
                  <a:latin typeface="+mn-lt"/>
                </a:rPr>
                <a:t>ΠΡΟΣΟΧΗ ΣΤΗ ΣΗΜΑΣΙΑ ΤΟΥ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2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Νέος ορισμός της συνένωσης λιστών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new_append</a:t>
            </a:r>
            <a:r>
              <a:rPr lang="en-US" altLang="el-GR" sz="2000" dirty="0">
                <a:latin typeface="Courier New" panose="02070309020205020404" pitchFamily="49" charset="0"/>
              </a:rPr>
              <a:t>(A1–Z1, Z1–Z2, A1–Z2).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new_append</a:t>
            </a:r>
            <a:r>
              <a:rPr lang="en-US" altLang="el-GR" sz="2000" dirty="0">
                <a:latin typeface="Courier New" panose="02070309020205020404" pitchFamily="49" charset="0"/>
              </a:rPr>
              <a:t>([a, b, c|T1]–T1, [d, e|T2]–T2, 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T1 = [d, e|_0084]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 T2 = _0084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 = [a,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b, c, d, e|_0084]–_0084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2187027" y="4653137"/>
            <a:ext cx="4769946" cy="1739602"/>
            <a:chOff x="2571750" y="4857750"/>
            <a:chExt cx="3525838" cy="1285875"/>
          </a:xfrm>
        </p:grpSpPr>
        <p:sp>
          <p:nvSpPr>
            <p:cNvPr id="4" name="Rectangle 1033"/>
            <p:cNvSpPr>
              <a:spLocks noChangeArrowheads="1"/>
            </p:cNvSpPr>
            <p:nvPr/>
          </p:nvSpPr>
          <p:spPr bwMode="auto">
            <a:xfrm>
              <a:off x="2667000" y="5334000"/>
              <a:ext cx="762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" name="Rectangle 1034"/>
            <p:cNvSpPr>
              <a:spLocks noChangeArrowheads="1"/>
            </p:cNvSpPr>
            <p:nvPr/>
          </p:nvSpPr>
          <p:spPr bwMode="auto">
            <a:xfrm>
              <a:off x="3581400" y="5334000"/>
              <a:ext cx="1524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" name="Text Box 1035"/>
            <p:cNvSpPr txBox="1">
              <a:spLocks noChangeArrowheads="1"/>
            </p:cNvSpPr>
            <p:nvPr/>
          </p:nvSpPr>
          <p:spPr bwMode="auto">
            <a:xfrm>
              <a:off x="2571750" y="4857750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/>
                <a:t>A1</a:t>
              </a:r>
              <a:endParaRPr lang="el-GR" altLang="el-GR"/>
            </a:p>
          </p:txBody>
        </p:sp>
        <p:sp>
          <p:nvSpPr>
            <p:cNvPr id="7" name="Line 1036"/>
            <p:cNvSpPr>
              <a:spLocks noChangeShapeType="1"/>
            </p:cNvSpPr>
            <p:nvPr/>
          </p:nvSpPr>
          <p:spPr bwMode="auto">
            <a:xfrm>
              <a:off x="2695575" y="50673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Text Box 1037"/>
            <p:cNvSpPr txBox="1">
              <a:spLocks noChangeArrowheads="1"/>
            </p:cNvSpPr>
            <p:nvPr/>
          </p:nvSpPr>
          <p:spPr bwMode="auto">
            <a:xfrm>
              <a:off x="3286125" y="4857750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/>
                <a:t>Z1</a:t>
              </a:r>
              <a:endParaRPr lang="el-GR" altLang="el-GR"/>
            </a:p>
          </p:txBody>
        </p:sp>
        <p:sp>
          <p:nvSpPr>
            <p:cNvPr id="9" name="Line 1038"/>
            <p:cNvSpPr>
              <a:spLocks noChangeShapeType="1"/>
            </p:cNvSpPr>
            <p:nvPr/>
          </p:nvSpPr>
          <p:spPr bwMode="auto">
            <a:xfrm>
              <a:off x="3448050" y="50673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Text Box 1039"/>
            <p:cNvSpPr txBox="1">
              <a:spLocks noChangeArrowheads="1"/>
            </p:cNvSpPr>
            <p:nvPr/>
          </p:nvSpPr>
          <p:spPr bwMode="auto">
            <a:xfrm>
              <a:off x="3448050" y="4857750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/>
                <a:t>A2</a:t>
              </a:r>
              <a:endParaRPr lang="el-GR" altLang="el-GR"/>
            </a:p>
          </p:txBody>
        </p:sp>
        <p:sp>
          <p:nvSpPr>
            <p:cNvPr id="11" name="Line 1040"/>
            <p:cNvSpPr>
              <a:spLocks noChangeShapeType="1"/>
            </p:cNvSpPr>
            <p:nvPr/>
          </p:nvSpPr>
          <p:spPr bwMode="auto">
            <a:xfrm>
              <a:off x="3571875" y="50673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Text Box 1041"/>
            <p:cNvSpPr txBox="1">
              <a:spLocks noChangeArrowheads="1"/>
            </p:cNvSpPr>
            <p:nvPr/>
          </p:nvSpPr>
          <p:spPr bwMode="auto">
            <a:xfrm>
              <a:off x="4972050" y="4857750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/>
                <a:t>Z2</a:t>
              </a:r>
              <a:endParaRPr lang="el-GR" altLang="el-GR"/>
            </a:p>
          </p:txBody>
        </p:sp>
        <p:sp>
          <p:nvSpPr>
            <p:cNvPr id="13" name="Line 1042"/>
            <p:cNvSpPr>
              <a:spLocks noChangeShapeType="1"/>
            </p:cNvSpPr>
            <p:nvPr/>
          </p:nvSpPr>
          <p:spPr bwMode="auto">
            <a:xfrm>
              <a:off x="5095875" y="50673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Text Box 1043"/>
            <p:cNvSpPr txBox="1">
              <a:spLocks noChangeArrowheads="1"/>
            </p:cNvSpPr>
            <p:nvPr/>
          </p:nvSpPr>
          <p:spPr bwMode="auto">
            <a:xfrm>
              <a:off x="2867025" y="5314950"/>
              <a:ext cx="381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 b="1"/>
                <a:t>L1</a:t>
              </a:r>
              <a:endParaRPr lang="el-GR" altLang="el-GR" sz="1200" b="1"/>
            </a:p>
          </p:txBody>
        </p:sp>
        <p:sp>
          <p:nvSpPr>
            <p:cNvPr id="15" name="Text Box 1044"/>
            <p:cNvSpPr txBox="1">
              <a:spLocks noChangeArrowheads="1"/>
            </p:cNvSpPr>
            <p:nvPr/>
          </p:nvSpPr>
          <p:spPr bwMode="auto">
            <a:xfrm>
              <a:off x="4114800" y="5314950"/>
              <a:ext cx="381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 b="1"/>
                <a:t>L2</a:t>
              </a:r>
              <a:endParaRPr lang="el-GR" altLang="el-GR" sz="1200" b="1"/>
            </a:p>
          </p:txBody>
        </p:sp>
        <p:sp>
          <p:nvSpPr>
            <p:cNvPr id="16" name="Line 1045"/>
            <p:cNvSpPr>
              <a:spLocks noChangeShapeType="1"/>
            </p:cNvSpPr>
            <p:nvPr/>
          </p:nvSpPr>
          <p:spPr bwMode="auto">
            <a:xfrm>
              <a:off x="5257800" y="5334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046"/>
            <p:cNvSpPr>
              <a:spLocks noChangeShapeType="1"/>
            </p:cNvSpPr>
            <p:nvPr/>
          </p:nvSpPr>
          <p:spPr bwMode="auto">
            <a:xfrm>
              <a:off x="5257800" y="5334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1047"/>
            <p:cNvSpPr>
              <a:spLocks noChangeShapeType="1"/>
            </p:cNvSpPr>
            <p:nvPr/>
          </p:nvSpPr>
          <p:spPr bwMode="auto">
            <a:xfrm>
              <a:off x="5257800" y="5562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Freeform 1048"/>
            <p:cNvSpPr>
              <a:spLocks/>
            </p:cNvSpPr>
            <p:nvPr/>
          </p:nvSpPr>
          <p:spPr bwMode="auto">
            <a:xfrm>
              <a:off x="6096000" y="5522913"/>
              <a:ext cx="1588" cy="39687"/>
            </a:xfrm>
            <a:custGeom>
              <a:avLst/>
              <a:gdLst>
                <a:gd name="T0" fmla="*/ 0 w 1"/>
                <a:gd name="T1" fmla="*/ 2147483647 h 25"/>
                <a:gd name="T2" fmla="*/ 0 w 1"/>
                <a:gd name="T3" fmla="*/ 0 h 25"/>
                <a:gd name="T4" fmla="*/ 0 60000 65536"/>
                <a:gd name="T5" fmla="*/ 0 60000 65536"/>
                <a:gd name="T6" fmla="*/ 0 w 1"/>
                <a:gd name="T7" fmla="*/ 0 h 25"/>
                <a:gd name="T8" fmla="*/ 1 w 1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5">
                  <a:moveTo>
                    <a:pt x="0" y="2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Freeform 1050"/>
            <p:cNvSpPr>
              <a:spLocks/>
            </p:cNvSpPr>
            <p:nvPr/>
          </p:nvSpPr>
          <p:spPr bwMode="auto">
            <a:xfrm>
              <a:off x="6029325" y="5487988"/>
              <a:ext cx="1588" cy="33337"/>
            </a:xfrm>
            <a:custGeom>
              <a:avLst/>
              <a:gdLst>
                <a:gd name="T0" fmla="*/ 0 w 1"/>
                <a:gd name="T1" fmla="*/ 2147483647 h 21"/>
                <a:gd name="T2" fmla="*/ 0 w 1"/>
                <a:gd name="T3" fmla="*/ 0 h 21"/>
                <a:gd name="T4" fmla="*/ 0 60000 65536"/>
                <a:gd name="T5" fmla="*/ 0 60000 65536"/>
                <a:gd name="T6" fmla="*/ 0 w 1"/>
                <a:gd name="T7" fmla="*/ 0 h 21"/>
                <a:gd name="T8" fmla="*/ 1 w 1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">
                  <a:moveTo>
                    <a:pt x="0" y="2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Freeform 1051"/>
            <p:cNvSpPr>
              <a:spLocks/>
            </p:cNvSpPr>
            <p:nvPr/>
          </p:nvSpPr>
          <p:spPr bwMode="auto">
            <a:xfrm>
              <a:off x="5962650" y="5481638"/>
              <a:ext cx="66675" cy="1587"/>
            </a:xfrm>
            <a:custGeom>
              <a:avLst/>
              <a:gdLst>
                <a:gd name="T0" fmla="*/ 2147483647 w 42"/>
                <a:gd name="T1" fmla="*/ 2147483647 h 1"/>
                <a:gd name="T2" fmla="*/ 0 w 42"/>
                <a:gd name="T3" fmla="*/ 0 h 1"/>
                <a:gd name="T4" fmla="*/ 0 60000 65536"/>
                <a:gd name="T5" fmla="*/ 0 60000 65536"/>
                <a:gd name="T6" fmla="*/ 0 w 42"/>
                <a:gd name="T7" fmla="*/ 0 h 1"/>
                <a:gd name="T8" fmla="*/ 42 w 4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1">
                  <a:moveTo>
                    <a:pt x="42" y="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" name="Freeform 1054"/>
            <p:cNvSpPr>
              <a:spLocks/>
            </p:cNvSpPr>
            <p:nvPr/>
          </p:nvSpPr>
          <p:spPr bwMode="auto">
            <a:xfrm>
              <a:off x="6034088" y="5522913"/>
              <a:ext cx="61912" cy="1587"/>
            </a:xfrm>
            <a:custGeom>
              <a:avLst/>
              <a:gdLst>
                <a:gd name="T0" fmla="*/ 2147483647 w 39"/>
                <a:gd name="T1" fmla="*/ 0 h 1"/>
                <a:gd name="T2" fmla="*/ 0 w 39"/>
                <a:gd name="T3" fmla="*/ 0 h 1"/>
                <a:gd name="T4" fmla="*/ 0 60000 65536"/>
                <a:gd name="T5" fmla="*/ 0 60000 65536"/>
                <a:gd name="T6" fmla="*/ 0 w 39"/>
                <a:gd name="T7" fmla="*/ 0 h 1"/>
                <a:gd name="T8" fmla="*/ 39 w 3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">
                  <a:moveTo>
                    <a:pt x="3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3" name="Freeform 1058"/>
            <p:cNvSpPr>
              <a:spLocks/>
            </p:cNvSpPr>
            <p:nvPr/>
          </p:nvSpPr>
          <p:spPr bwMode="auto">
            <a:xfrm>
              <a:off x="5964238" y="5438775"/>
              <a:ext cx="1587" cy="44450"/>
            </a:xfrm>
            <a:custGeom>
              <a:avLst/>
              <a:gdLst>
                <a:gd name="T0" fmla="*/ 0 w 1"/>
                <a:gd name="T1" fmla="*/ 2147483647 h 28"/>
                <a:gd name="T2" fmla="*/ 2147483647 w 1"/>
                <a:gd name="T3" fmla="*/ 0 h 28"/>
                <a:gd name="T4" fmla="*/ 0 60000 65536"/>
                <a:gd name="T5" fmla="*/ 0 60000 65536"/>
                <a:gd name="T6" fmla="*/ 0 w 1"/>
                <a:gd name="T7" fmla="*/ 0 h 28"/>
                <a:gd name="T8" fmla="*/ 1 w 1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8">
                  <a:moveTo>
                    <a:pt x="0" y="28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Freeform 1059"/>
            <p:cNvSpPr>
              <a:spLocks/>
            </p:cNvSpPr>
            <p:nvPr/>
          </p:nvSpPr>
          <p:spPr bwMode="auto">
            <a:xfrm>
              <a:off x="5903913" y="5408613"/>
              <a:ext cx="1587" cy="33337"/>
            </a:xfrm>
            <a:custGeom>
              <a:avLst/>
              <a:gdLst>
                <a:gd name="T0" fmla="*/ 0 w 1"/>
                <a:gd name="T1" fmla="*/ 2147483647 h 21"/>
                <a:gd name="T2" fmla="*/ 0 w 1"/>
                <a:gd name="T3" fmla="*/ 0 h 21"/>
                <a:gd name="T4" fmla="*/ 0 60000 65536"/>
                <a:gd name="T5" fmla="*/ 0 60000 65536"/>
                <a:gd name="T6" fmla="*/ 0 w 1"/>
                <a:gd name="T7" fmla="*/ 0 h 21"/>
                <a:gd name="T8" fmla="*/ 1 w 1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">
                  <a:moveTo>
                    <a:pt x="0" y="2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5" name="Freeform 1060"/>
            <p:cNvSpPr>
              <a:spLocks/>
            </p:cNvSpPr>
            <p:nvPr/>
          </p:nvSpPr>
          <p:spPr bwMode="auto">
            <a:xfrm>
              <a:off x="5837238" y="5403850"/>
              <a:ext cx="68262" cy="1588"/>
            </a:xfrm>
            <a:custGeom>
              <a:avLst/>
              <a:gdLst>
                <a:gd name="T0" fmla="*/ 2147483647 w 43"/>
                <a:gd name="T1" fmla="*/ 0 h 1"/>
                <a:gd name="T2" fmla="*/ 0 w 43"/>
                <a:gd name="T3" fmla="*/ 2147483647 h 1"/>
                <a:gd name="T4" fmla="*/ 0 60000 65536"/>
                <a:gd name="T5" fmla="*/ 0 60000 65536"/>
                <a:gd name="T6" fmla="*/ 0 w 43"/>
                <a:gd name="T7" fmla="*/ 0 h 1"/>
                <a:gd name="T8" fmla="*/ 43 w 4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" h="1">
                  <a:moveTo>
                    <a:pt x="43" y="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" name="Freeform 1061"/>
            <p:cNvSpPr>
              <a:spLocks/>
            </p:cNvSpPr>
            <p:nvPr/>
          </p:nvSpPr>
          <p:spPr bwMode="auto">
            <a:xfrm>
              <a:off x="5900738" y="5441950"/>
              <a:ext cx="63500" cy="1588"/>
            </a:xfrm>
            <a:custGeom>
              <a:avLst/>
              <a:gdLst>
                <a:gd name="T0" fmla="*/ 2147483647 w 40"/>
                <a:gd name="T1" fmla="*/ 2147483647 h 1"/>
                <a:gd name="T2" fmla="*/ 0 w 40"/>
                <a:gd name="T3" fmla="*/ 0 h 1"/>
                <a:gd name="T4" fmla="*/ 0 60000 65536"/>
                <a:gd name="T5" fmla="*/ 0 60000 65536"/>
                <a:gd name="T6" fmla="*/ 0 w 40"/>
                <a:gd name="T7" fmla="*/ 0 h 1"/>
                <a:gd name="T8" fmla="*/ 40 w 4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1">
                  <a:moveTo>
                    <a:pt x="40" y="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Freeform 1062"/>
            <p:cNvSpPr>
              <a:spLocks/>
            </p:cNvSpPr>
            <p:nvPr/>
          </p:nvSpPr>
          <p:spPr bwMode="auto">
            <a:xfrm>
              <a:off x="5837238" y="5362575"/>
              <a:ext cx="1587" cy="41275"/>
            </a:xfrm>
            <a:custGeom>
              <a:avLst/>
              <a:gdLst>
                <a:gd name="T0" fmla="*/ 0 w 1"/>
                <a:gd name="T1" fmla="*/ 2147483647 h 26"/>
                <a:gd name="T2" fmla="*/ 0 w 1"/>
                <a:gd name="T3" fmla="*/ 0 h 26"/>
                <a:gd name="T4" fmla="*/ 0 60000 65536"/>
                <a:gd name="T5" fmla="*/ 0 60000 65536"/>
                <a:gd name="T6" fmla="*/ 0 w 1"/>
                <a:gd name="T7" fmla="*/ 0 h 26"/>
                <a:gd name="T8" fmla="*/ 1 w 1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6">
                  <a:moveTo>
                    <a:pt x="0" y="2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Freeform 1063"/>
            <p:cNvSpPr>
              <a:spLocks/>
            </p:cNvSpPr>
            <p:nvPr/>
          </p:nvSpPr>
          <p:spPr bwMode="auto">
            <a:xfrm>
              <a:off x="5770563" y="5335588"/>
              <a:ext cx="1587" cy="30162"/>
            </a:xfrm>
            <a:custGeom>
              <a:avLst/>
              <a:gdLst>
                <a:gd name="T0" fmla="*/ 0 w 1"/>
                <a:gd name="T1" fmla="*/ 2147483647 h 19"/>
                <a:gd name="T2" fmla="*/ 0 w 1"/>
                <a:gd name="T3" fmla="*/ 0 h 19"/>
                <a:gd name="T4" fmla="*/ 0 60000 65536"/>
                <a:gd name="T5" fmla="*/ 0 60000 65536"/>
                <a:gd name="T6" fmla="*/ 0 w 1"/>
                <a:gd name="T7" fmla="*/ 0 h 19"/>
                <a:gd name="T8" fmla="*/ 1 w 1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">
                  <a:moveTo>
                    <a:pt x="0" y="1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9" name="Freeform 1064"/>
            <p:cNvSpPr>
              <a:spLocks/>
            </p:cNvSpPr>
            <p:nvPr/>
          </p:nvSpPr>
          <p:spPr bwMode="auto">
            <a:xfrm>
              <a:off x="5694363" y="5334000"/>
              <a:ext cx="76200" cy="1588"/>
            </a:xfrm>
            <a:custGeom>
              <a:avLst/>
              <a:gdLst>
                <a:gd name="T0" fmla="*/ 2147483647 w 48"/>
                <a:gd name="T1" fmla="*/ 0 h 1"/>
                <a:gd name="T2" fmla="*/ 0 w 48"/>
                <a:gd name="T3" fmla="*/ 0 h 1"/>
                <a:gd name="T4" fmla="*/ 0 60000 65536"/>
                <a:gd name="T5" fmla="*/ 0 60000 65536"/>
                <a:gd name="T6" fmla="*/ 0 w 48"/>
                <a:gd name="T7" fmla="*/ 0 h 1"/>
                <a:gd name="T8" fmla="*/ 48 w 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">
                  <a:moveTo>
                    <a:pt x="48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0" name="Freeform 1065"/>
            <p:cNvSpPr>
              <a:spLocks/>
            </p:cNvSpPr>
            <p:nvPr/>
          </p:nvSpPr>
          <p:spPr bwMode="auto">
            <a:xfrm>
              <a:off x="5772150" y="5364163"/>
              <a:ext cx="65088" cy="1587"/>
            </a:xfrm>
            <a:custGeom>
              <a:avLst/>
              <a:gdLst>
                <a:gd name="T0" fmla="*/ 2147483647 w 41"/>
                <a:gd name="T1" fmla="*/ 0 h 1"/>
                <a:gd name="T2" fmla="*/ 0 w 41"/>
                <a:gd name="T3" fmla="*/ 2147483647 h 1"/>
                <a:gd name="T4" fmla="*/ 0 60000 65536"/>
                <a:gd name="T5" fmla="*/ 0 60000 65536"/>
                <a:gd name="T6" fmla="*/ 0 w 41"/>
                <a:gd name="T7" fmla="*/ 0 h 1"/>
                <a:gd name="T8" fmla="*/ 41 w 4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">
                  <a:moveTo>
                    <a:pt x="41" y="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1" name="AutoShape 1066"/>
            <p:cNvSpPr>
              <a:spLocks/>
            </p:cNvSpPr>
            <p:nvPr/>
          </p:nvSpPr>
          <p:spPr bwMode="auto">
            <a:xfrm rot="16200000">
              <a:off x="3771900" y="4533900"/>
              <a:ext cx="228600" cy="2438400"/>
            </a:xfrm>
            <a:prstGeom prst="leftBrace">
              <a:avLst>
                <a:gd name="adj1" fmla="val 8888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2" name="Text Box 1067"/>
            <p:cNvSpPr txBox="1">
              <a:spLocks noChangeArrowheads="1"/>
            </p:cNvSpPr>
            <p:nvPr/>
          </p:nvSpPr>
          <p:spPr bwMode="auto">
            <a:xfrm>
              <a:off x="3724275" y="5868988"/>
              <a:ext cx="381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 b="1"/>
                <a:t>L3</a:t>
              </a:r>
              <a:endParaRPr lang="el-GR" altLang="el-GR" sz="1200" b="1"/>
            </a:p>
          </p:txBody>
        </p:sp>
      </p:grpSp>
    </p:spTree>
    <p:extLst>
      <p:ext uri="{BB962C8B-B14F-4D97-AF65-F5344CB8AC3E}">
        <p14:creationId xmlns:p14="http://schemas.microsoft.com/office/powerpoint/2010/main" val="9591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Αποδεκτοί όροι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Diana</a:t>
            </a:r>
          </a:p>
          <a:p>
            <a:pPr marL="0" indent="0">
              <a:buNone/>
            </a:pPr>
            <a:r>
              <a:rPr lang="en-US" altLang="el-GR" sz="2400" dirty="0" err="1">
                <a:latin typeface="Courier New" panose="02070309020205020404" pitchFamily="49" charset="0"/>
              </a:rPr>
              <a:t>diana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’Diana’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_</a:t>
            </a:r>
            <a:r>
              <a:rPr lang="en-US" altLang="el-GR" sz="2400" dirty="0" err="1">
                <a:latin typeface="Courier New" panose="02070309020205020404" pitchFamily="49" charset="0"/>
              </a:rPr>
              <a:t>diana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’Diana goes south</a:t>
            </a:r>
            <a:r>
              <a:rPr lang="en-US" altLang="el-GR" sz="2400" dirty="0" smtClean="0">
                <a:latin typeface="Courier New" panose="02070309020205020404" pitchFamily="49" charset="0"/>
              </a:rPr>
              <a:t>’</a:t>
            </a:r>
            <a:endParaRPr lang="en-US" altLang="el-GR" sz="2400" dirty="0">
              <a:latin typeface="Courier New" panose="020703090202050204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goes(Diana,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south)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45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5(X,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Y)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+(north,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west)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three(Black(Cats))</a:t>
            </a:r>
            <a:r>
              <a:rPr lang="en-US" altLang="el-GR" sz="3600" dirty="0"/>
              <a:t> </a:t>
            </a:r>
            <a:endParaRPr lang="el-GR" altLang="el-GR" sz="3600" dirty="0"/>
          </a:p>
        </p:txBody>
      </p:sp>
      <p:sp>
        <p:nvSpPr>
          <p:cNvPr id="8" name="Απαγορευτικό σήμα 7"/>
          <p:cNvSpPr/>
          <p:nvPr/>
        </p:nvSpPr>
        <p:spPr>
          <a:xfrm rot="10800000">
            <a:off x="8028384" y="2492896"/>
            <a:ext cx="360040" cy="360040"/>
          </a:xfrm>
          <a:prstGeom prst="noSmoking">
            <a:avLst>
              <a:gd name="adj" fmla="val 5560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Απαγορευτικό σήμα 8"/>
          <p:cNvSpPr/>
          <p:nvPr/>
        </p:nvSpPr>
        <p:spPr>
          <a:xfrm rot="10800000">
            <a:off x="8028384" y="3565612"/>
            <a:ext cx="360040" cy="360040"/>
          </a:xfrm>
          <a:prstGeom prst="noSmoking">
            <a:avLst>
              <a:gd name="adj" fmla="val 5560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Ακολουθία </a:t>
            </a:r>
            <a:r>
              <a:rPr lang="en-US" altLang="el-GR" dirty="0" smtClean="0"/>
              <a:t>Fibonacci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altLang="el-GR" dirty="0"/>
              <a:t>Χ</a:t>
            </a:r>
            <a:r>
              <a:rPr lang="en-US" altLang="el-GR" dirty="0"/>
              <a:t>1 = 1</a:t>
            </a:r>
          </a:p>
          <a:p>
            <a:pPr marL="0" indent="0">
              <a:buNone/>
            </a:pPr>
            <a:r>
              <a:rPr lang="el-GR" altLang="el-GR" dirty="0"/>
              <a:t>Χ</a:t>
            </a:r>
            <a:r>
              <a:rPr lang="en-US" altLang="el-GR" dirty="0"/>
              <a:t>2 = 1</a:t>
            </a:r>
          </a:p>
          <a:p>
            <a:pPr marL="0" indent="0">
              <a:buNone/>
            </a:pPr>
            <a:r>
              <a:rPr lang="el-GR" altLang="el-GR" dirty="0" err="1"/>
              <a:t>Χν</a:t>
            </a:r>
            <a:r>
              <a:rPr lang="en-US" altLang="el-GR" dirty="0"/>
              <a:t> = </a:t>
            </a:r>
            <a:r>
              <a:rPr lang="el-GR" altLang="el-GR" dirty="0" err="1"/>
              <a:t>Χν</a:t>
            </a:r>
            <a:r>
              <a:rPr lang="en-US" altLang="el-GR" dirty="0"/>
              <a:t>-1 + </a:t>
            </a:r>
            <a:r>
              <a:rPr lang="el-GR" altLang="el-GR" dirty="0"/>
              <a:t>Χν-2</a:t>
            </a:r>
            <a:r>
              <a:rPr lang="en-US" altLang="el-GR" dirty="0"/>
              <a:t>   </a:t>
            </a:r>
            <a:r>
              <a:rPr lang="en-US" altLang="el-GR" dirty="0" smtClean="0"/>
              <a:t>,</a:t>
            </a:r>
            <a:r>
              <a:rPr lang="el-GR" altLang="el-GR" dirty="0" smtClean="0"/>
              <a:t> ν ≥ 3     </a:t>
            </a:r>
            <a:endParaRPr lang="en-US" altLang="el-GR" dirty="0"/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fib(1, 1).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fib(2, 1).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fib(N, F) :- N &gt; 2,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   N1 is N–1,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fib(N1, F1),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N2 is N–2,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fib(N2, F2),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F is F1+F2.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fib(7, F).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F = 13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08104" y="1916832"/>
            <a:ext cx="2736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+mn-lt"/>
              </a:rPr>
              <a:t>1,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1,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2,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3,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5,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8,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13,</a:t>
            </a:r>
            <a:r>
              <a:rPr lang="el-GR" altLang="el-GR" sz="2000" dirty="0">
                <a:latin typeface="+mn-lt"/>
              </a:rPr>
              <a:t> ............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27154" y="3974232"/>
            <a:ext cx="2052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2000" dirty="0">
                <a:latin typeface="+mn-lt"/>
              </a:rPr>
              <a:t>Πόσο αποδοτικός</a:t>
            </a:r>
          </a:p>
          <a:p>
            <a:pPr algn="l" eaLnBrk="1" hangingPunct="1"/>
            <a:r>
              <a:rPr lang="el-GR" altLang="el-GR" sz="2000" dirty="0">
                <a:latin typeface="+mn-lt"/>
              </a:rPr>
              <a:t>ορισμός είναι;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4457700" y="2880375"/>
            <a:ext cx="186308" cy="2852881"/>
          </a:xfrm>
          <a:prstGeom prst="rightBrace">
            <a:avLst>
              <a:gd name="adj1" fmla="val 105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4483544" y="1758750"/>
            <a:ext cx="160464" cy="662138"/>
          </a:xfrm>
          <a:prstGeom prst="rightBrace">
            <a:avLst>
              <a:gd name="adj1" fmla="val 541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95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Σχόλιο;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400" dirty="0" err="1">
                <a:latin typeface="Courier New" panose="02070309020205020404" pitchFamily="49" charset="0"/>
              </a:rPr>
              <a:t>newfib</a:t>
            </a:r>
            <a:r>
              <a:rPr lang="en-US" altLang="el-GR" sz="2400" dirty="0">
                <a:latin typeface="Courier New" panose="02070309020205020404" pitchFamily="49" charset="0"/>
              </a:rPr>
              <a:t>(N, F) :- fib(2, N, 1, 1, F).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fib(M, N, F1, F2, F2) :- M &gt;= N.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fib(M, N, F1, F2, F) :- M &lt; N,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ourier New" panose="02070309020205020404" pitchFamily="49" charset="0"/>
              </a:rPr>
              <a:t>	</a:t>
            </a:r>
            <a:r>
              <a:rPr lang="en-US" altLang="el-GR" sz="2400" dirty="0" err="1" smtClean="0">
                <a:latin typeface="Courier New" panose="02070309020205020404" pitchFamily="49" charset="0"/>
              </a:rPr>
              <a:t>NextM</a:t>
            </a:r>
            <a:r>
              <a:rPr lang="en-US" altLang="el-GR" sz="2400" dirty="0" smtClean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is M+1,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ourier New" panose="02070309020205020404" pitchFamily="49" charset="0"/>
              </a:rPr>
              <a:t>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NextF2 </a:t>
            </a:r>
            <a:r>
              <a:rPr lang="en-US" altLang="el-GR" sz="2400" dirty="0">
                <a:latin typeface="Courier New" panose="02070309020205020404" pitchFamily="49" charset="0"/>
              </a:rPr>
              <a:t>is F1+F2,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ourier New" panose="02070309020205020404" pitchFamily="49" charset="0"/>
              </a:rPr>
              <a:t>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fib(</a:t>
            </a:r>
            <a:r>
              <a:rPr lang="en-US" altLang="el-GR" sz="2400" dirty="0" err="1" smtClean="0">
                <a:latin typeface="Courier New" panose="02070309020205020404" pitchFamily="49" charset="0"/>
              </a:rPr>
              <a:t>NextM</a:t>
            </a:r>
            <a:r>
              <a:rPr lang="en-US" altLang="el-GR" sz="2400" dirty="0">
                <a:latin typeface="Courier New" panose="02070309020205020404" pitchFamily="49" charset="0"/>
              </a:rPr>
              <a:t>, N, F2, NextF2, F). </a:t>
            </a:r>
          </a:p>
        </p:txBody>
      </p:sp>
    </p:spTree>
    <p:extLst>
      <p:ext uri="{BB962C8B-B14F-4D97-AF65-F5344CB8AC3E}">
        <p14:creationId xmlns:p14="http://schemas.microsoft.com/office/powerpoint/2010/main" val="30318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altLang="el-GR" sz="4400" dirty="0"/>
              <a:t>Να συγκριθούν οι αποδόσεις των τριών </a:t>
            </a:r>
            <a:r>
              <a:rPr lang="el-GR" altLang="el-GR" sz="4400" dirty="0" smtClean="0"/>
              <a:t>παρακάτω ορισμών </a:t>
            </a:r>
            <a:r>
              <a:rPr lang="el-GR" altLang="el-GR" sz="4400" dirty="0" err="1"/>
              <a:t>υπολίστας</a:t>
            </a:r>
            <a:r>
              <a:rPr lang="el-GR" altLang="el-GR" sz="4400" dirty="0"/>
              <a:t>  </a:t>
            </a:r>
            <a:r>
              <a:rPr lang="en-US" altLang="el-GR" dirty="0">
                <a:latin typeface="Courier New" panose="02070309020205020404" pitchFamily="49" charset="0"/>
              </a:rPr>
              <a:t>sub1</a:t>
            </a:r>
            <a:r>
              <a:rPr lang="en-US" altLang="el-GR" sz="4400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sub2</a:t>
            </a:r>
            <a:r>
              <a:rPr lang="en-US" altLang="el-GR" sz="4400" dirty="0"/>
              <a:t> </a:t>
            </a:r>
            <a:r>
              <a:rPr lang="el-GR" altLang="el-GR" sz="4400" dirty="0"/>
              <a:t>και </a:t>
            </a:r>
            <a:r>
              <a:rPr lang="en-US" altLang="el-GR" dirty="0">
                <a:latin typeface="Courier New" panose="02070309020205020404" pitchFamily="49" charset="0"/>
              </a:rPr>
              <a:t>sub3</a:t>
            </a:r>
            <a:r>
              <a:rPr lang="en-US" altLang="el-GR" sz="4400" dirty="0"/>
              <a:t>.</a:t>
            </a:r>
          </a:p>
          <a:p>
            <a:pPr marL="0" indent="0">
              <a:buSzPct val="200000"/>
              <a:buNone/>
            </a:pPr>
            <a:r>
              <a:rPr lang="en-US" altLang="el-GR" sz="4400" dirty="0" smtClean="0"/>
              <a:t>  </a:t>
            </a:r>
            <a:r>
              <a:rPr lang="el-GR" altLang="el-GR" sz="4400" dirty="0" smtClean="0"/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sub1(List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SzPct val="200000"/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prefix(List, </a:t>
            </a: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sub1([_|Tail], </a:t>
            </a: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sub1(Tail, </a:t>
            </a: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prefix(_, []).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prefix([</a:t>
            </a:r>
            <a:r>
              <a:rPr lang="en-US" altLang="el-GR" dirty="0" err="1">
                <a:latin typeface="Courier New" panose="02070309020205020404" pitchFamily="49" charset="0"/>
              </a:rPr>
              <a:t>X|List</a:t>
            </a:r>
            <a:r>
              <a:rPr lang="en-US" altLang="el-GR" dirty="0">
                <a:latin typeface="Courier New" panose="02070309020205020404" pitchFamily="49" charset="0"/>
              </a:rPr>
              <a:t>], [X|List2])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prefix(List1, List2). 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200000"/>
              <a:buNone/>
            </a:pPr>
            <a:r>
              <a:rPr lang="en-US" altLang="el-GR" dirty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sub2(List, </a:t>
            </a:r>
            <a:r>
              <a:rPr lang="en-US" altLang="el-GR" sz="2000" dirty="0" err="1">
                <a:latin typeface="Courier New" panose="02070309020205020404" pitchFamily="49" charset="0"/>
              </a:rPr>
              <a:t>Sublist</a:t>
            </a:r>
            <a:r>
              <a:rPr lang="en-US" altLang="el-GR" sz="2000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append(List1, List2, List),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append(List3, </a:t>
            </a:r>
            <a:r>
              <a:rPr lang="en-US" altLang="el-GR" sz="2000" dirty="0" err="1">
                <a:latin typeface="Courier New" panose="02070309020205020404" pitchFamily="49" charset="0"/>
              </a:rPr>
              <a:t>Sublist</a:t>
            </a:r>
            <a:r>
              <a:rPr lang="en-US" altLang="el-GR" sz="2000" dirty="0">
                <a:latin typeface="Courier New" panose="02070309020205020404" pitchFamily="49" charset="0"/>
              </a:rPr>
              <a:t>, List1).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SzPct val="200000"/>
              <a:buNone/>
            </a:pPr>
            <a:r>
              <a:rPr lang="en-US" altLang="el-GR" dirty="0"/>
              <a:t>  </a:t>
            </a:r>
            <a:r>
              <a:rPr lang="en-US" altLang="el-GR" sz="2000" dirty="0">
                <a:latin typeface="Courier New" panose="02070309020205020404" pitchFamily="49" charset="0"/>
              </a:rPr>
              <a:t>sub3(List, </a:t>
            </a:r>
            <a:r>
              <a:rPr lang="en-US" altLang="el-GR" sz="2000" dirty="0" err="1">
                <a:latin typeface="Courier New" panose="02070309020205020404" pitchFamily="49" charset="0"/>
              </a:rPr>
              <a:t>Sublist</a:t>
            </a:r>
            <a:r>
              <a:rPr lang="en-US" altLang="el-GR" sz="2000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append(List</a:t>
            </a:r>
            <a:r>
              <a:rPr lang="el-GR" altLang="el-GR" sz="2000" dirty="0">
                <a:latin typeface="Courier New" panose="02070309020205020404" pitchFamily="49" charset="0"/>
              </a:rPr>
              <a:t>1</a:t>
            </a:r>
            <a:r>
              <a:rPr lang="en-US" altLang="el-GR" sz="2000" dirty="0">
                <a:latin typeface="Courier New" panose="02070309020205020404" pitchFamily="49" charset="0"/>
              </a:rPr>
              <a:t>, List2, List),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append(</a:t>
            </a:r>
            <a:r>
              <a:rPr lang="en-US" altLang="el-GR" sz="2000" dirty="0" err="1">
                <a:latin typeface="Courier New" panose="02070309020205020404" pitchFamily="49" charset="0"/>
              </a:rPr>
              <a:t>Sublist</a:t>
            </a:r>
            <a:r>
              <a:rPr lang="en-US" altLang="el-GR" sz="2000" dirty="0">
                <a:latin typeface="Courier New" panose="02070309020205020404" pitchFamily="49" charset="0"/>
              </a:rPr>
              <a:t>, List3, List2).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altLang="el-GR" sz="2800" dirty="0"/>
              <a:t>Να ορισθεί η προσθήκη στοιχείου στο τέλος </a:t>
            </a:r>
            <a:r>
              <a:rPr lang="el-GR" altLang="el-GR" sz="2800" dirty="0" smtClean="0"/>
              <a:t>λίστας </a:t>
            </a:r>
            <a:r>
              <a:rPr lang="en-US" altLang="el-GR" sz="2800" dirty="0" err="1" smtClean="0">
                <a:latin typeface="Courier New" panose="02070309020205020404" pitchFamily="49" charset="0"/>
              </a:rPr>
              <a:t>add_at_end</a:t>
            </a:r>
            <a:r>
              <a:rPr lang="en-US" altLang="el-GR" sz="2800" dirty="0" smtClean="0">
                <a:latin typeface="Courier New" panose="02070309020205020404" pitchFamily="49" charset="0"/>
              </a:rPr>
              <a:t>(List</a:t>
            </a:r>
            <a:r>
              <a:rPr lang="en-US" altLang="el-GR" sz="2800" dirty="0">
                <a:latin typeface="Courier New" panose="02070309020205020404" pitchFamily="49" charset="0"/>
              </a:rPr>
              <a:t>, Item, </a:t>
            </a:r>
            <a:r>
              <a:rPr lang="en-US" altLang="el-GR" sz="2800" dirty="0" err="1">
                <a:latin typeface="Courier New" panose="02070309020205020404" pitchFamily="49" charset="0"/>
              </a:rPr>
              <a:t>NewList</a:t>
            </a:r>
            <a:r>
              <a:rPr lang="en-US" altLang="el-GR" sz="2800" dirty="0">
                <a:latin typeface="Courier New" panose="02070309020205020404" pitchFamily="49" charset="0"/>
              </a:rPr>
              <a:t>)</a:t>
            </a:r>
            <a:r>
              <a:rPr lang="en-US" altLang="el-GR" sz="2800" dirty="0"/>
              <a:t> </a:t>
            </a:r>
            <a:r>
              <a:rPr lang="el-GR" altLang="el-GR" sz="2800" dirty="0"/>
              <a:t>χρησιμοποιώντας </a:t>
            </a:r>
            <a:r>
              <a:rPr lang="el-GR" altLang="el-GR" sz="2800" dirty="0" smtClean="0"/>
              <a:t>λίστες </a:t>
            </a:r>
            <a:r>
              <a:rPr lang="el-GR" altLang="el-GR" sz="2800" dirty="0"/>
              <a:t>διαφορών</a:t>
            </a:r>
            <a:r>
              <a:rPr lang="en-US" altLang="el-GR" sz="2800" dirty="0" smtClean="0"/>
              <a:t>.</a:t>
            </a:r>
            <a:endParaRPr lang="en-US" altLang="el-GR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l-GR" altLang="el-GR" sz="2800" dirty="0" smtClean="0"/>
              <a:t>Να </a:t>
            </a:r>
            <a:r>
              <a:rPr lang="el-GR" altLang="el-GR" sz="2800" dirty="0"/>
              <a:t>ορισθεί η αντιστροφή λίστας </a:t>
            </a:r>
            <a:r>
              <a:rPr lang="en-US" altLang="el-GR" sz="2800" dirty="0">
                <a:latin typeface="Courier New" panose="02070309020205020404" pitchFamily="49" charset="0"/>
              </a:rPr>
              <a:t>reverse(List, </a:t>
            </a:r>
            <a:r>
              <a:rPr lang="en-US" altLang="el-GR" sz="2800" dirty="0" err="1" smtClean="0">
                <a:latin typeface="Courier New" panose="02070309020205020404" pitchFamily="49" charset="0"/>
              </a:rPr>
              <a:t>RevList</a:t>
            </a:r>
            <a:r>
              <a:rPr lang="en-US" altLang="el-GR" sz="2800" dirty="0" smtClean="0">
                <a:latin typeface="Courier New" panose="02070309020205020404" pitchFamily="49" charset="0"/>
              </a:rPr>
              <a:t>)</a:t>
            </a:r>
            <a:r>
              <a:rPr lang="el-GR" altLang="el-GR" sz="2800" dirty="0" smtClean="0"/>
              <a:t>χρησιμοποιώντας </a:t>
            </a:r>
            <a:r>
              <a:rPr lang="el-GR" altLang="el-GR" sz="2800" dirty="0"/>
              <a:t>λίστες διαφορών</a:t>
            </a:r>
            <a:endParaRPr lang="el-GR" altLang="el-GR" sz="2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Εναλλακτικές  αναπαραστάσεις  </a:t>
            </a:r>
            <a:r>
              <a:rPr lang="el-GR" altLang="el-GR" dirty="0" smtClean="0"/>
              <a:t>λιστών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l-GR" altLang="el-GR" sz="2800" dirty="0"/>
              <a:t>Για την αναπαράσταση μίας λίστας χρειάζεται </a:t>
            </a:r>
            <a:r>
              <a:rPr lang="el-GR" altLang="el-GR" sz="2800" dirty="0" smtClean="0"/>
              <a:t>ένα σύμβολο </a:t>
            </a:r>
            <a:r>
              <a:rPr lang="el-GR" altLang="el-GR" sz="2800" dirty="0"/>
              <a:t>για την κενή λίστα (</a:t>
            </a:r>
            <a:r>
              <a:rPr lang="en-US" altLang="el-GR" sz="2800" dirty="0">
                <a:latin typeface="Courier New" panose="02070309020205020404" pitchFamily="49" charset="0"/>
              </a:rPr>
              <a:t>[]</a:t>
            </a:r>
            <a:r>
              <a:rPr lang="en-US" altLang="el-GR" sz="2800" dirty="0"/>
              <a:t>)</a:t>
            </a:r>
            <a:r>
              <a:rPr lang="el-GR" altLang="el-GR" sz="2800" dirty="0"/>
              <a:t> και ένα άλλο (</a:t>
            </a:r>
            <a:r>
              <a:rPr lang="en-US" altLang="el-GR" sz="2800" dirty="0">
                <a:latin typeface="Courier New" panose="02070309020205020404" pitchFamily="49" charset="0"/>
              </a:rPr>
              <a:t>.</a:t>
            </a:r>
            <a:r>
              <a:rPr lang="el-GR" altLang="el-GR" sz="2800" dirty="0" smtClean="0"/>
              <a:t>) για </a:t>
            </a:r>
            <a:r>
              <a:rPr lang="el-GR" altLang="el-GR" sz="2800" dirty="0"/>
              <a:t>τη δόμηση μίας κεφαλής με μία </a:t>
            </a:r>
            <a:r>
              <a:rPr lang="el-GR" altLang="el-GR" sz="2800" dirty="0" smtClean="0"/>
              <a:t>ουρά.</a:t>
            </a:r>
            <a:endParaRPr lang="el-GR" altLang="el-GR" sz="2800" dirty="0"/>
          </a:p>
          <a:p>
            <a:pPr>
              <a:buSzPct val="100000"/>
            </a:pPr>
            <a:r>
              <a:rPr lang="el-GR" altLang="el-GR" sz="2800" dirty="0" smtClean="0"/>
              <a:t>Στην </a:t>
            </a:r>
            <a:r>
              <a:rPr lang="en-US" altLang="el-GR" sz="2800" dirty="0"/>
              <a:t>Prolog </a:t>
            </a:r>
            <a:r>
              <a:rPr lang="el-GR" altLang="el-GR" sz="2800" dirty="0"/>
              <a:t>τα σύμβολα </a:t>
            </a:r>
            <a:r>
              <a:rPr lang="en-US" altLang="el-GR" sz="2800" dirty="0">
                <a:latin typeface="Courier New" panose="02070309020205020404" pitchFamily="49" charset="0"/>
              </a:rPr>
              <a:t>[]</a:t>
            </a:r>
            <a:r>
              <a:rPr lang="en-US" altLang="el-GR" sz="2800" dirty="0"/>
              <a:t> </a:t>
            </a:r>
            <a:r>
              <a:rPr lang="el-GR" altLang="el-GR" sz="2800" dirty="0"/>
              <a:t>και </a:t>
            </a:r>
            <a:r>
              <a:rPr lang="en-US" altLang="el-GR" sz="2800" dirty="0">
                <a:latin typeface="Courier New" panose="02070309020205020404" pitchFamily="49" charset="0"/>
              </a:rPr>
              <a:t>.</a:t>
            </a:r>
            <a:r>
              <a:rPr lang="el-GR" altLang="el-GR" sz="2800" dirty="0"/>
              <a:t> είναι </a:t>
            </a:r>
            <a:r>
              <a:rPr lang="el-GR" altLang="el-GR" sz="2800" dirty="0" smtClean="0"/>
              <a:t>προκαθορισμένα με </a:t>
            </a:r>
            <a:r>
              <a:rPr lang="el-GR" altLang="el-GR" sz="2800" dirty="0"/>
              <a:t>την έννοια ότι οι λίστες που </a:t>
            </a:r>
            <a:r>
              <a:rPr lang="el-GR" altLang="el-GR" sz="2800" dirty="0" smtClean="0"/>
              <a:t>δομούνται με </a:t>
            </a:r>
            <a:r>
              <a:rPr lang="el-GR" altLang="el-GR" sz="2800" dirty="0"/>
              <a:t>αυτά μπορούν να έχουν και μία πιο </a:t>
            </a:r>
            <a:r>
              <a:rPr lang="el-GR" altLang="el-GR" sz="2800" dirty="0" smtClean="0"/>
              <a:t>φιλική εξωτερική </a:t>
            </a:r>
            <a:r>
              <a:rPr lang="el-GR" altLang="el-GR" sz="2800" dirty="0"/>
              <a:t>μορφή. Δηλαδή: </a:t>
            </a:r>
            <a:endParaRPr lang="en-US" altLang="el-GR" sz="2800" dirty="0"/>
          </a:p>
          <a:p>
            <a:pPr marL="0" indent="0">
              <a:buNone/>
            </a:pPr>
            <a:r>
              <a:rPr lang="en-US" altLang="el-GR" sz="2800" dirty="0" smtClean="0"/>
              <a:t>.</a:t>
            </a:r>
            <a:r>
              <a:rPr lang="el-GR" altLang="el-GR" sz="2800" dirty="0">
                <a:latin typeface="Courier New" panose="02070309020205020404" pitchFamily="49" charset="0"/>
              </a:rPr>
              <a:t>(</a:t>
            </a:r>
            <a:r>
              <a:rPr lang="en-US" altLang="el-GR" sz="2800" dirty="0">
                <a:latin typeface="Courier New" panose="02070309020205020404" pitchFamily="49" charset="0"/>
              </a:rPr>
              <a:t>a, .(b, .(c, [])))     [a, b, c</a:t>
            </a:r>
            <a:r>
              <a:rPr lang="en-US" altLang="el-GR" sz="2800" dirty="0" smtClean="0">
                <a:latin typeface="Courier New" panose="02070309020205020404" pitchFamily="49" charset="0"/>
              </a:rPr>
              <a:t>]</a:t>
            </a:r>
            <a:endParaRPr lang="en-US" altLang="el-GR" sz="2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Εναλλακτικές  αναπαραστάσεις  λιστών </a:t>
            </a:r>
            <a:r>
              <a:rPr lang="el-GR" altLang="el-GR" dirty="0" smtClean="0"/>
              <a:t>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el-GR" altLang="el-GR" dirty="0" smtClean="0"/>
              <a:t>Οποιαδήποτε </a:t>
            </a:r>
            <a:r>
              <a:rPr lang="el-GR" altLang="el-GR" dirty="0"/>
              <a:t>σύμβολα μπορούν να </a:t>
            </a:r>
            <a:r>
              <a:rPr lang="el-GR" altLang="el-GR" dirty="0" smtClean="0"/>
              <a:t>χρησιμοποιηθούν για </a:t>
            </a:r>
            <a:r>
              <a:rPr lang="el-GR" altLang="el-GR" dirty="0"/>
              <a:t>τη δόμηση λιστών. Για παράδειγμα, αν ορισθεί το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sz="2600" dirty="0"/>
              <a:t>                   </a:t>
            </a:r>
            <a:r>
              <a:rPr lang="en-US" altLang="el-GR" sz="2600" dirty="0"/>
              <a:t> </a:t>
            </a:r>
            <a:r>
              <a:rPr lang="en-US" altLang="el-GR" sz="2600" dirty="0">
                <a:latin typeface="Courier New" panose="02070309020205020404" pitchFamily="49" charset="0"/>
              </a:rPr>
              <a:t>:- op(500, </a:t>
            </a:r>
            <a:r>
              <a:rPr lang="en-US" altLang="el-GR" sz="2600" dirty="0" err="1">
                <a:latin typeface="Courier New" panose="02070309020205020404" pitchFamily="49" charset="0"/>
              </a:rPr>
              <a:t>xfy</a:t>
            </a:r>
            <a:r>
              <a:rPr lang="en-US" altLang="el-GR" sz="2600" dirty="0">
                <a:latin typeface="Courier New" panose="02070309020205020404" pitchFamily="49" charset="0"/>
              </a:rPr>
              <a:t>, then).</a:t>
            </a:r>
          </a:p>
          <a:p>
            <a:pPr marL="0" indent="0">
              <a:buNone/>
            </a:pPr>
            <a:r>
              <a:rPr lang="el-GR" altLang="el-GR" dirty="0" smtClean="0"/>
              <a:t>τότε </a:t>
            </a:r>
            <a:r>
              <a:rPr lang="el-GR" altLang="el-GR" dirty="0"/>
              <a:t>η λίστα από τα στοιχεία </a:t>
            </a:r>
            <a:r>
              <a:rPr lang="en-US" altLang="el-GR" dirty="0">
                <a:latin typeface="Courier New" panose="02070309020205020404" pitchFamily="49" charset="0"/>
              </a:rPr>
              <a:t>enter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sit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>
                <a:latin typeface="Courier New" panose="02070309020205020404" pitchFamily="49" charset="0"/>
              </a:rPr>
              <a:t>eat</a:t>
            </a:r>
            <a:r>
              <a:rPr lang="en-US" altLang="el-GR" dirty="0"/>
              <a:t> </a:t>
            </a:r>
            <a:r>
              <a:rPr lang="el-GR" altLang="el-GR" dirty="0" smtClean="0"/>
              <a:t>μπορεί να </a:t>
            </a:r>
            <a:r>
              <a:rPr lang="el-GR" altLang="el-GR" dirty="0"/>
              <a:t>παρασταθεί σαν </a:t>
            </a:r>
            <a:r>
              <a:rPr lang="en-US" altLang="el-GR" dirty="0">
                <a:latin typeface="Courier New" panose="02070309020205020404" pitchFamily="49" charset="0"/>
              </a:rPr>
              <a:t>enter then sit then eat </a:t>
            </a:r>
            <a:r>
              <a:rPr lang="en-US" altLang="el-GR" dirty="0" smtClean="0">
                <a:latin typeface="Courier New" panose="02070309020205020404" pitchFamily="49" charset="0"/>
              </a:rPr>
              <a:t>then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err="1" smtClean="0">
                <a:latin typeface="Courier New" panose="02070309020205020404" pitchFamily="49" charset="0"/>
              </a:rPr>
              <a:t>donothing</a:t>
            </a:r>
            <a:r>
              <a:rPr lang="en-US" altLang="el-GR" dirty="0"/>
              <a:t>, </a:t>
            </a:r>
            <a:r>
              <a:rPr lang="el-GR" altLang="el-GR" dirty="0"/>
              <a:t>όπου το </a:t>
            </a:r>
            <a:r>
              <a:rPr lang="en-US" altLang="el-GR" dirty="0" err="1">
                <a:latin typeface="Courier New" panose="02070309020205020404" pitchFamily="49" charset="0"/>
              </a:rPr>
              <a:t>donothing</a:t>
            </a:r>
            <a:r>
              <a:rPr lang="en-US" altLang="el-GR" dirty="0"/>
              <a:t> </a:t>
            </a:r>
            <a:r>
              <a:rPr lang="el-GR" altLang="el-GR" dirty="0"/>
              <a:t>παριστάνει την</a:t>
            </a:r>
            <a:r>
              <a:rPr lang="en-US" altLang="el-GR" dirty="0"/>
              <a:t> </a:t>
            </a:r>
            <a:r>
              <a:rPr lang="el-GR" altLang="el-GR" dirty="0" smtClean="0"/>
              <a:t>κενή </a:t>
            </a:r>
            <a:r>
              <a:rPr lang="el-GR" altLang="el-GR" dirty="0"/>
              <a:t>λίστα. Ο ορισμός της συνένωσης μπορεί τότε </a:t>
            </a:r>
            <a:r>
              <a:rPr lang="el-GR" altLang="el-GR" dirty="0" smtClean="0"/>
              <a:t>να γραφτεί</a:t>
            </a:r>
            <a:r>
              <a:rPr lang="el-GR" altLang="el-GR" dirty="0"/>
              <a:t>:</a:t>
            </a:r>
            <a:endParaRPr lang="en-US" altLang="el-GR" dirty="0"/>
          </a:p>
          <a:p>
            <a:pPr marL="0" indent="0">
              <a:buNone/>
            </a:pPr>
            <a:r>
              <a:rPr lang="en-US" altLang="el-GR" sz="2600" dirty="0" smtClean="0">
                <a:latin typeface="Courier New" panose="02070309020205020404" pitchFamily="49" charset="0"/>
              </a:rPr>
              <a:t>append1(</a:t>
            </a:r>
            <a:r>
              <a:rPr lang="en-US" altLang="el-GR" sz="2600" dirty="0" err="1" smtClean="0">
                <a:latin typeface="Courier New" panose="02070309020205020404" pitchFamily="49" charset="0"/>
              </a:rPr>
              <a:t>donothing</a:t>
            </a:r>
            <a:r>
              <a:rPr lang="en-US" altLang="el-GR" sz="2600" dirty="0">
                <a:latin typeface="Courier New" panose="02070309020205020404" pitchFamily="49" charset="0"/>
              </a:rPr>
              <a:t>, L, L).</a:t>
            </a:r>
          </a:p>
          <a:p>
            <a:pPr marL="0" indent="0">
              <a:buNone/>
            </a:pPr>
            <a:r>
              <a:rPr lang="en-US" altLang="el-GR" sz="2600" dirty="0" smtClean="0">
                <a:latin typeface="Courier New" panose="02070309020205020404" pitchFamily="49" charset="0"/>
              </a:rPr>
              <a:t>append1(X </a:t>
            </a:r>
            <a:r>
              <a:rPr lang="en-US" altLang="el-GR" sz="2600" dirty="0">
                <a:latin typeface="Courier New" panose="02070309020205020404" pitchFamily="49" charset="0"/>
              </a:rPr>
              <a:t>then L1, L2, X then L3) :-</a:t>
            </a:r>
          </a:p>
          <a:p>
            <a:pPr marL="0" indent="0">
              <a:buNone/>
            </a:pPr>
            <a:r>
              <a:rPr lang="en-US" altLang="el-GR" sz="2600" dirty="0">
                <a:latin typeface="Courier New" panose="02070309020205020404" pitchFamily="49" charset="0"/>
              </a:rPr>
              <a:t>          append1(L1, L2, L3</a:t>
            </a:r>
            <a:r>
              <a:rPr lang="en-US" altLang="el-GR" sz="2600" dirty="0" smtClean="0">
                <a:latin typeface="Courier New" panose="02070309020205020404" pitchFamily="49" charset="0"/>
              </a:rPr>
              <a:t>).</a:t>
            </a:r>
            <a:endParaRPr lang="el-GR" altLang="el-GR" sz="2600" dirty="0" smtClean="0">
              <a:latin typeface="Courier New" panose="02070309020205020404" pitchFamily="49" charset="0"/>
            </a:endParaRPr>
          </a:p>
          <a:p>
            <a:pPr>
              <a:buSzPct val="100000"/>
            </a:pPr>
            <a:r>
              <a:rPr lang="el-GR" altLang="el-GR" sz="3100" dirty="0"/>
              <a:t>Με σύμβολο της κενής λίστας το </a:t>
            </a:r>
            <a:r>
              <a:rPr lang="en-US" altLang="el-GR" sz="3100" dirty="0">
                <a:latin typeface="Courier New" panose="02070309020205020404" pitchFamily="49" charset="0"/>
              </a:rPr>
              <a:t>true</a:t>
            </a:r>
            <a:r>
              <a:rPr lang="en-US" altLang="el-GR" sz="3100" dirty="0"/>
              <a:t> </a:t>
            </a:r>
            <a:r>
              <a:rPr lang="el-GR" altLang="el-GR" sz="3100" dirty="0"/>
              <a:t>και με σύμβολο δόμησης λιστών το </a:t>
            </a:r>
            <a:r>
              <a:rPr lang="en-US" altLang="el-GR" sz="3100" dirty="0">
                <a:latin typeface="Courier New" panose="02070309020205020404" pitchFamily="49" charset="0"/>
              </a:rPr>
              <a:t>&amp;</a:t>
            </a:r>
            <a:r>
              <a:rPr lang="en-US" altLang="el-GR" sz="3100" dirty="0"/>
              <a:t> (</a:t>
            </a:r>
            <a:r>
              <a:rPr lang="el-GR" altLang="el-GR" sz="3100" dirty="0"/>
              <a:t>έχοντας ορίσει όμως </a:t>
            </a:r>
            <a:endParaRPr lang="en-US" altLang="el-GR" sz="3100" dirty="0"/>
          </a:p>
          <a:p>
            <a:pPr marL="0" indent="0">
              <a:buNone/>
            </a:pPr>
            <a:r>
              <a:rPr lang="el-GR" altLang="el-GR" sz="2400" dirty="0"/>
              <a:t>     </a:t>
            </a:r>
            <a:r>
              <a:rPr lang="el-GR" altLang="el-GR" sz="2400" dirty="0" smtClean="0"/>
              <a:t>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:- </a:t>
            </a:r>
            <a:r>
              <a:rPr lang="en-US" altLang="el-GR" sz="2400" dirty="0">
                <a:latin typeface="Courier New" panose="02070309020205020404" pitchFamily="49" charset="0"/>
              </a:rPr>
              <a:t>op(300, </a:t>
            </a:r>
            <a:r>
              <a:rPr lang="en-US" altLang="el-GR" sz="2400" dirty="0" err="1">
                <a:latin typeface="Courier New" panose="02070309020205020404" pitchFamily="49" charset="0"/>
              </a:rPr>
              <a:t>xfy</a:t>
            </a:r>
            <a:r>
              <a:rPr lang="en-US" altLang="el-GR" sz="2400" dirty="0">
                <a:latin typeface="Courier New" panose="02070309020205020404" pitchFamily="49" charset="0"/>
              </a:rPr>
              <a:t>,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&amp;)</a:t>
            </a:r>
            <a:r>
              <a:rPr lang="en-US" altLang="el-GR" sz="2400" dirty="0"/>
              <a:t>)</a:t>
            </a:r>
            <a:r>
              <a:rPr lang="el-GR" altLang="el-GR" sz="2400" dirty="0"/>
              <a:t> </a:t>
            </a:r>
            <a:r>
              <a:rPr lang="en-US" altLang="el-GR" sz="2400" dirty="0"/>
              <a:t> </a:t>
            </a:r>
            <a:r>
              <a:rPr lang="el-GR" altLang="el-GR" sz="2400" dirty="0"/>
              <a:t>μπορούμε να έχουμε λίστες της μορφής   </a:t>
            </a:r>
            <a:r>
              <a:rPr lang="en-US" altLang="el-GR" sz="2400" dirty="0">
                <a:latin typeface="Courier New" panose="02070309020205020404" pitchFamily="49" charset="0"/>
              </a:rPr>
              <a:t>a &amp; b &amp; </a:t>
            </a:r>
            <a:r>
              <a:rPr lang="el-GR" altLang="el-GR" sz="2400" dirty="0" smtClean="0">
                <a:latin typeface="Courier New" panose="02070309020205020404" pitchFamily="49" charset="0"/>
              </a:rPr>
              <a:t>	</a:t>
            </a:r>
            <a:r>
              <a:rPr lang="en-US" altLang="el-GR" sz="2400" dirty="0" smtClean="0">
                <a:latin typeface="Courier New" panose="02070309020205020404" pitchFamily="49" charset="0"/>
              </a:rPr>
              <a:t>c </a:t>
            </a:r>
            <a:r>
              <a:rPr lang="en-US" altLang="el-GR" sz="2400" dirty="0">
                <a:latin typeface="Courier New" panose="02070309020205020404" pitchFamily="49" charset="0"/>
              </a:rPr>
              <a:t>&amp; true</a:t>
            </a:r>
            <a:r>
              <a:rPr lang="en-US" altLang="el-GR" sz="2400" dirty="0"/>
              <a:t>.</a:t>
            </a:r>
            <a:endParaRPr lang="el-GR" altLang="el-GR" sz="24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743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Εναλλακτικές  αναπαραστάσεις  λιστών </a:t>
            </a:r>
            <a:r>
              <a:rPr lang="el-GR" altLang="el-GR" dirty="0" smtClean="0"/>
              <a:t>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Να </a:t>
            </a:r>
            <a:r>
              <a:rPr lang="el-GR" altLang="el-GR" dirty="0"/>
              <a:t>ορισθεί το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list(Object) </a:t>
            </a:r>
            <a:r>
              <a:rPr lang="el-GR" altLang="el-GR" dirty="0"/>
              <a:t>έτσι</a:t>
            </a:r>
            <a:r>
              <a:rPr lang="en-US" altLang="el-GR" dirty="0"/>
              <a:t> </a:t>
            </a:r>
            <a:r>
              <a:rPr lang="el-GR" altLang="el-GR" dirty="0"/>
              <a:t>ώστε να </a:t>
            </a:r>
            <a:r>
              <a:rPr lang="el-GR" altLang="el-GR" dirty="0" smtClean="0"/>
              <a:t>είναι </a:t>
            </a:r>
            <a:r>
              <a:rPr lang="el-GR" altLang="el-GR" dirty="0"/>
              <a:t>αληθές όταν το </a:t>
            </a:r>
            <a:r>
              <a:rPr lang="en-US" altLang="el-GR" dirty="0">
                <a:latin typeface="Courier New" panose="02070309020205020404" pitchFamily="49" charset="0"/>
              </a:rPr>
              <a:t>Object</a:t>
            </a:r>
            <a:r>
              <a:rPr lang="en-US" altLang="el-GR" dirty="0"/>
              <a:t> </a:t>
            </a:r>
            <a:r>
              <a:rPr lang="el-GR" altLang="el-GR" dirty="0"/>
              <a:t>είναι λίστα με τη </a:t>
            </a:r>
            <a:r>
              <a:rPr lang="el-GR" altLang="el-GR" dirty="0" smtClean="0"/>
              <a:t>γνωστή </a:t>
            </a:r>
            <a:r>
              <a:rPr lang="el-GR" altLang="el-GR" dirty="0"/>
              <a:t>δομή που έχουν οι λίστες </a:t>
            </a:r>
            <a:r>
              <a:rPr lang="el-GR" altLang="el-GR" dirty="0" smtClean="0"/>
              <a:t>στην </a:t>
            </a:r>
            <a:r>
              <a:rPr lang="en-US" altLang="el-GR" dirty="0" smtClean="0"/>
              <a:t>Prolog</a:t>
            </a:r>
            <a:r>
              <a:rPr lang="en-US" altLang="el-G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Να </a:t>
            </a:r>
            <a:r>
              <a:rPr lang="el-GR" altLang="el-GR" dirty="0"/>
              <a:t>ορισθεί πότε ένα στοιχείο είναι μέλος μίας</a:t>
            </a:r>
            <a:r>
              <a:rPr lang="en-US" altLang="el-GR" dirty="0"/>
              <a:t> </a:t>
            </a:r>
            <a:r>
              <a:rPr lang="el-GR" altLang="el-GR" dirty="0" smtClean="0"/>
              <a:t>λίστας αν </a:t>
            </a:r>
            <a:r>
              <a:rPr lang="el-GR" altLang="el-GR" dirty="0"/>
              <a:t>αυτή δομείται με τα</a:t>
            </a:r>
            <a:r>
              <a:rPr lang="en-US" altLang="el-GR" dirty="0"/>
              <a:t> </a:t>
            </a:r>
            <a:r>
              <a:rPr lang="el-GR" altLang="el-GR" dirty="0"/>
              <a:t>σύμβολα 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then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err="1" smtClean="0">
                <a:latin typeface="Courier New" panose="02070309020205020404" pitchFamily="49" charset="0"/>
              </a:rPr>
              <a:t>donothing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Να </a:t>
            </a:r>
            <a:r>
              <a:rPr lang="el-GR" altLang="el-GR" dirty="0"/>
              <a:t>ορισθεί το </a:t>
            </a:r>
            <a:r>
              <a:rPr lang="en-US" altLang="el-GR" dirty="0">
                <a:latin typeface="Courier New" panose="02070309020205020404" pitchFamily="49" charset="0"/>
              </a:rPr>
              <a:t>convert(</a:t>
            </a:r>
            <a:r>
              <a:rPr lang="en-US" altLang="el-GR" dirty="0" err="1">
                <a:latin typeface="Courier New" panose="02070309020205020404" pitchFamily="49" charset="0"/>
              </a:rPr>
              <a:t>StandardList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smtClean="0">
                <a:latin typeface="Courier New" panose="02070309020205020404" pitchFamily="49" charset="0"/>
              </a:rPr>
              <a:t>List)</a:t>
            </a:r>
            <a:r>
              <a:rPr lang="el-GR" altLang="el-GR" dirty="0" smtClean="0"/>
              <a:t>έτσι </a:t>
            </a:r>
            <a:r>
              <a:rPr lang="el-GR" altLang="el-GR" dirty="0"/>
              <a:t>ώστε να μετασχηματίζει λίστες από τη γνωστή</a:t>
            </a:r>
            <a:r>
              <a:rPr lang="en-US" altLang="el-GR" dirty="0"/>
              <a:t> </a:t>
            </a:r>
            <a:r>
              <a:rPr lang="el-GR" altLang="el-GR" dirty="0" smtClean="0"/>
              <a:t>δομή </a:t>
            </a:r>
            <a:r>
              <a:rPr lang="el-GR" altLang="el-GR" dirty="0"/>
              <a:t>της </a:t>
            </a:r>
            <a:r>
              <a:rPr lang="en-US" altLang="el-GR" dirty="0"/>
              <a:t>Prolog</a:t>
            </a:r>
            <a:r>
              <a:rPr lang="el-GR" altLang="el-GR" dirty="0"/>
              <a:t> </a:t>
            </a:r>
            <a:r>
              <a:rPr lang="en-US" altLang="el-GR" dirty="0"/>
              <a:t> </a:t>
            </a:r>
            <a:r>
              <a:rPr lang="el-GR" altLang="el-GR" dirty="0"/>
              <a:t>στη  δομή   </a:t>
            </a:r>
            <a:r>
              <a:rPr lang="en-US" altLang="el-GR" dirty="0">
                <a:latin typeface="Courier New" panose="02070309020205020404" pitchFamily="49" charset="0"/>
              </a:rPr>
              <a:t>then</a:t>
            </a:r>
            <a:r>
              <a:rPr lang="en-US" altLang="el-GR" dirty="0"/>
              <a:t>/</a:t>
            </a:r>
            <a:r>
              <a:rPr lang="en-US" altLang="el-GR" dirty="0" err="1">
                <a:latin typeface="Courier New" panose="02070309020205020404" pitchFamily="49" charset="0"/>
              </a:rPr>
              <a:t>donothing</a:t>
            </a:r>
            <a:r>
              <a:rPr lang="en-US" altLang="el-GR" dirty="0"/>
              <a:t> </a:t>
            </a:r>
            <a:r>
              <a:rPr lang="el-GR" altLang="el-GR" dirty="0"/>
              <a:t>(και </a:t>
            </a:r>
            <a:r>
              <a:rPr lang="el-GR" altLang="el-GR" dirty="0" smtClean="0"/>
              <a:t>αντίστροφα</a:t>
            </a:r>
            <a:r>
              <a:rPr lang="el-GR" altLang="el-GR" dirty="0"/>
              <a:t>). Δηλαδή, να είναι αληθές το </a:t>
            </a:r>
            <a:r>
              <a:rPr lang="en-US" altLang="el-GR" dirty="0" smtClean="0">
                <a:latin typeface="Courier New" panose="02070309020205020404" pitchFamily="49" charset="0"/>
              </a:rPr>
              <a:t>convert</a:t>
            </a:r>
            <a:r>
              <a:rPr lang="en-US" altLang="el-GR" dirty="0">
                <a:latin typeface="Courier New" panose="02070309020205020404" pitchFamily="49" charset="0"/>
              </a:rPr>
              <a:t>([a, b], a then b then </a:t>
            </a:r>
            <a:r>
              <a:rPr lang="en-US" altLang="el-GR" dirty="0" err="1" smtClean="0">
                <a:latin typeface="Courier New" panose="02070309020205020404" pitchFamily="49" charset="0"/>
              </a:rPr>
              <a:t>donothing</a:t>
            </a:r>
            <a:r>
              <a:rPr lang="el-GR" altLang="el-GR" dirty="0">
                <a:latin typeface="Courier New" panose="02070309020205020404" pitchFamily="49" charset="0"/>
              </a:rPr>
              <a:t>)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Εναλλακτικές  αναπαραστάσεις  λιστών </a:t>
            </a:r>
            <a:r>
              <a:rPr lang="el-GR" altLang="el-GR" dirty="0" smtClean="0"/>
              <a:t>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altLang="el-GR" sz="2300" dirty="0"/>
              <a:t>Να γενικευθεί ο προηγούμενος ορισμός του</a:t>
            </a:r>
            <a:r>
              <a:rPr lang="en-US" altLang="el-GR" sz="2300" dirty="0"/>
              <a:t> </a:t>
            </a:r>
            <a:r>
              <a:rPr lang="en-US" altLang="el-GR" sz="2300" dirty="0" smtClean="0">
                <a:latin typeface="Courier New" panose="02070309020205020404" pitchFamily="49" charset="0"/>
              </a:rPr>
              <a:t>convert</a:t>
            </a:r>
            <a:r>
              <a:rPr lang="el-GR" altLang="el-GR" sz="2300" dirty="0" smtClean="0">
                <a:latin typeface="Courier New" panose="02070309020205020404" pitchFamily="49" charset="0"/>
              </a:rPr>
              <a:t> </a:t>
            </a:r>
            <a:r>
              <a:rPr lang="el-GR" altLang="el-GR" sz="2300" dirty="0" smtClean="0"/>
              <a:t>έτσι </a:t>
            </a:r>
            <a:r>
              <a:rPr lang="el-GR" altLang="el-GR" sz="2300" dirty="0"/>
              <a:t>ώστε να παίρνει σαν ορίσματα τα σύμβολα</a:t>
            </a:r>
            <a:r>
              <a:rPr lang="en-US" altLang="el-GR" sz="2300" dirty="0"/>
              <a:t> </a:t>
            </a:r>
            <a:r>
              <a:rPr lang="el-GR" altLang="el-GR" sz="2300" dirty="0" smtClean="0"/>
              <a:t>δόμησης </a:t>
            </a:r>
            <a:r>
              <a:rPr lang="el-GR" altLang="el-GR" sz="2300" dirty="0"/>
              <a:t>λιστών και κενής λίστας.</a:t>
            </a:r>
            <a:r>
              <a:rPr lang="en-US" altLang="el-GR" sz="2300" dirty="0"/>
              <a:t> </a:t>
            </a:r>
            <a:r>
              <a:rPr lang="el-GR" altLang="el-GR" sz="2300" dirty="0"/>
              <a:t>Δηλαδή να</a:t>
            </a:r>
            <a:r>
              <a:rPr lang="en-US" altLang="el-GR" sz="2300" dirty="0"/>
              <a:t> </a:t>
            </a:r>
            <a:r>
              <a:rPr lang="el-GR" altLang="el-GR" sz="2300" dirty="0" smtClean="0"/>
              <a:t>ορισθεί το </a:t>
            </a:r>
            <a:r>
              <a:rPr lang="en-US" altLang="el-GR" sz="2300" dirty="0">
                <a:latin typeface="Courier New" panose="02070309020205020404" pitchFamily="49" charset="0"/>
              </a:rPr>
              <a:t>convert(</a:t>
            </a:r>
            <a:r>
              <a:rPr lang="en-US" altLang="el-GR" sz="2300" dirty="0" err="1">
                <a:latin typeface="Courier New" panose="02070309020205020404" pitchFamily="49" charset="0"/>
              </a:rPr>
              <a:t>StandardList</a:t>
            </a:r>
            <a:r>
              <a:rPr lang="en-US" altLang="el-GR" sz="2300" dirty="0">
                <a:latin typeface="Courier New" panose="02070309020205020404" pitchFamily="49" charset="0"/>
              </a:rPr>
              <a:t>, List, </a:t>
            </a:r>
            <a:r>
              <a:rPr lang="en-US" altLang="el-GR" sz="2300" dirty="0" err="1">
                <a:latin typeface="Courier New" panose="02070309020205020404" pitchFamily="49" charset="0"/>
              </a:rPr>
              <a:t>Functor</a:t>
            </a:r>
            <a:r>
              <a:rPr lang="en-US" altLang="el-GR" sz="2300" dirty="0">
                <a:latin typeface="Courier New" panose="02070309020205020404" pitchFamily="49" charset="0"/>
              </a:rPr>
              <a:t>, </a:t>
            </a:r>
            <a:r>
              <a:rPr lang="en-US" altLang="el-GR" sz="2300" dirty="0" smtClean="0">
                <a:latin typeface="Courier New" panose="02070309020205020404" pitchFamily="49" charset="0"/>
              </a:rPr>
              <a:t>Empty</a:t>
            </a:r>
            <a:r>
              <a:rPr lang="el-GR" altLang="el-GR" sz="2300" dirty="0" smtClean="0">
                <a:latin typeface="Courier New" panose="02070309020205020404" pitchFamily="49" charset="0"/>
              </a:rPr>
              <a:t>) </a:t>
            </a:r>
            <a:r>
              <a:rPr lang="el-GR" altLang="el-GR" sz="2300" dirty="0" smtClean="0"/>
              <a:t>έτσι </a:t>
            </a:r>
            <a:r>
              <a:rPr lang="el-GR" altLang="el-GR" sz="2300" dirty="0"/>
              <a:t>ώστε να χρησιμοποιείται ως εξής:</a:t>
            </a:r>
            <a:endParaRPr lang="en-US" altLang="el-GR" sz="2300" dirty="0"/>
          </a:p>
          <a:p>
            <a:pPr marL="0" indent="0">
              <a:buNone/>
            </a:pPr>
            <a:r>
              <a:rPr lang="en-US" altLang="el-GR" sz="2300" dirty="0">
                <a:latin typeface="Courier New" panose="02070309020205020404" pitchFamily="49" charset="0"/>
              </a:rPr>
              <a:t>     </a:t>
            </a:r>
            <a:r>
              <a:rPr lang="el-GR" altLang="el-GR" sz="2300" dirty="0">
                <a:latin typeface="Courier New" panose="02070309020205020404" pitchFamily="49" charset="0"/>
              </a:rPr>
              <a:t>?- </a:t>
            </a:r>
            <a:r>
              <a:rPr lang="en-US" altLang="el-GR" sz="2300" dirty="0">
                <a:latin typeface="Courier New" panose="02070309020205020404" pitchFamily="49" charset="0"/>
              </a:rPr>
              <a:t>convert([a, b], L, then, </a:t>
            </a:r>
            <a:r>
              <a:rPr lang="en-US" altLang="el-GR" sz="2300" dirty="0" err="1">
                <a:latin typeface="Courier New" panose="02070309020205020404" pitchFamily="49" charset="0"/>
              </a:rPr>
              <a:t>donothing</a:t>
            </a:r>
            <a:r>
              <a:rPr lang="en-US" altLang="el-GR" sz="2300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l-GR" altLang="el-GR" sz="2300" dirty="0">
                <a:latin typeface="Courier New" panose="02070309020205020404" pitchFamily="49" charset="0"/>
              </a:rPr>
              <a:t>    </a:t>
            </a:r>
            <a:r>
              <a:rPr lang="en-US" altLang="el-GR" sz="2300" dirty="0">
                <a:latin typeface="Courier New" panose="02070309020205020404" pitchFamily="49" charset="0"/>
              </a:rPr>
              <a:t>    L = a then b then </a:t>
            </a:r>
            <a:r>
              <a:rPr lang="en-US" altLang="el-GR" sz="2300" dirty="0" err="1">
                <a:latin typeface="Courier New" panose="02070309020205020404" pitchFamily="49" charset="0"/>
              </a:rPr>
              <a:t>donothing</a:t>
            </a:r>
            <a:endParaRPr lang="en-US" altLang="el-GR" sz="23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300" dirty="0">
                <a:latin typeface="Courier New" panose="02070309020205020404" pitchFamily="49" charset="0"/>
              </a:rPr>
              <a:t>        yes</a:t>
            </a:r>
          </a:p>
          <a:p>
            <a:pPr marL="0" indent="0">
              <a:buNone/>
            </a:pPr>
            <a:r>
              <a:rPr lang="en-US" altLang="el-GR" sz="2300" dirty="0">
                <a:latin typeface="Courier New" panose="02070309020205020404" pitchFamily="49" charset="0"/>
              </a:rPr>
              <a:t>     ?- convert([a, b, c], L, +, 0). </a:t>
            </a:r>
          </a:p>
          <a:p>
            <a:pPr marL="0" indent="0">
              <a:buNone/>
            </a:pPr>
            <a:r>
              <a:rPr lang="en-US" altLang="el-GR" sz="2300" dirty="0">
                <a:latin typeface="Courier New" panose="02070309020205020404" pitchFamily="49" charset="0"/>
              </a:rPr>
              <a:t>        L = a+(b+(c+0))</a:t>
            </a:r>
            <a:endParaRPr lang="el-GR" altLang="el-GR" sz="23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300" dirty="0">
                <a:latin typeface="Courier New" panose="02070309020205020404" pitchFamily="49" charset="0"/>
              </a:rPr>
              <a:t>       </a:t>
            </a:r>
            <a:r>
              <a:rPr lang="en-US" altLang="el-GR" sz="2300" dirty="0">
                <a:latin typeface="Courier New" panose="02070309020205020404" pitchFamily="49" charset="0"/>
              </a:rPr>
              <a:t> </a:t>
            </a:r>
            <a:r>
              <a:rPr lang="en-US" altLang="el-GR" sz="2300" dirty="0" smtClean="0">
                <a:latin typeface="Courier New" panose="02070309020205020404" pitchFamily="49" charset="0"/>
              </a:rPr>
              <a:t>yes</a:t>
            </a:r>
            <a:endParaRPr lang="el-GR" altLang="el-GR" sz="23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dirty="0"/>
              <a:t> </a:t>
            </a:r>
            <a:r>
              <a:rPr lang="el-GR" altLang="el-GR" dirty="0"/>
              <a:t>Ταξινόμηση  λιστών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/>
              <a:t>Θεωρείται ότι υπάρχει ορισμένη μία σχέση </a:t>
            </a:r>
            <a:r>
              <a:rPr lang="el-GR" altLang="el-GR" dirty="0" smtClean="0"/>
              <a:t>διάταξης</a:t>
            </a:r>
            <a:r>
              <a:rPr lang="el-GR" altLang="el-GR" dirty="0"/>
              <a:t> </a:t>
            </a:r>
            <a:r>
              <a:rPr lang="en-US" altLang="el-GR" dirty="0" err="1" smtClean="0">
                <a:latin typeface="Courier New" panose="02070309020205020404" pitchFamily="49" charset="0"/>
              </a:rPr>
              <a:t>gt</a:t>
            </a:r>
            <a:r>
              <a:rPr lang="en-US" altLang="el-GR" dirty="0" smtClean="0">
                <a:latin typeface="Courier New" panose="02070309020205020404" pitchFamily="49" charset="0"/>
              </a:rPr>
              <a:t>(X, Y</a:t>
            </a:r>
            <a:r>
              <a:rPr lang="el-GR" altLang="el-GR" dirty="0" smtClean="0">
                <a:latin typeface="Courier New" panose="02070309020205020404" pitchFamily="49" charset="0"/>
              </a:rPr>
              <a:t>)</a:t>
            </a:r>
            <a:r>
              <a:rPr lang="el-GR" altLang="el-GR" dirty="0" smtClean="0"/>
              <a:t> 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μεταξύ στοιχείων. Π.χ. για αριθμούς:</a:t>
            </a:r>
            <a:endParaRPr lang="en-US" altLang="el-GR" dirty="0" smtClean="0"/>
          </a:p>
          <a:p>
            <a:pPr marL="0" indent="0">
              <a:buNone/>
            </a:pPr>
            <a:r>
              <a:rPr lang="el-GR" altLang="el-GR" dirty="0" smtClean="0"/>
              <a:t>            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(X, Y) :- X &gt; Y</a:t>
            </a:r>
            <a:r>
              <a:rPr lang="en-US" altLang="el-GR" dirty="0" smtClean="0">
                <a:latin typeface="Courier New" panose="02070309020205020404" pitchFamily="49" charset="0"/>
              </a:rPr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7500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Αναπαράσταση (1/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P1</a:t>
            </a:r>
            <a:r>
              <a:rPr lang="en-US" altLang="el-GR" sz="3200" dirty="0" smtClean="0"/>
              <a:t> </a:t>
            </a:r>
            <a:r>
              <a:rPr lang="en-US" altLang="el-GR" sz="3200" dirty="0"/>
              <a:t>= </a:t>
            </a:r>
            <a:r>
              <a:rPr lang="en-US" altLang="el-GR" sz="2000" dirty="0">
                <a:latin typeface="Courier New" panose="02070309020205020404" pitchFamily="49" charset="0"/>
              </a:rPr>
              <a:t>point(1,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1)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P2</a:t>
            </a:r>
            <a:r>
              <a:rPr lang="en-US" altLang="el-GR" sz="3200" dirty="0" smtClean="0"/>
              <a:t> </a:t>
            </a:r>
            <a:r>
              <a:rPr lang="en-US" altLang="el-GR" sz="3200" dirty="0"/>
              <a:t>= </a:t>
            </a:r>
            <a:r>
              <a:rPr lang="en-US" altLang="el-GR" sz="2000" dirty="0">
                <a:latin typeface="Courier New" panose="02070309020205020404" pitchFamily="49" charset="0"/>
              </a:rPr>
              <a:t>point(2,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3)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S</a:t>
            </a:r>
            <a:r>
              <a:rPr lang="en-US" altLang="el-GR" sz="3200" dirty="0" smtClean="0"/>
              <a:t> =</a:t>
            </a:r>
            <a:r>
              <a:rPr lang="el-GR" altLang="el-GR" sz="3200" dirty="0"/>
              <a:t>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seg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(P1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P2)</a:t>
            </a:r>
            <a:r>
              <a:rPr lang="en-US" altLang="el-GR" sz="3200" dirty="0"/>
              <a:t> = </a:t>
            </a:r>
            <a:r>
              <a:rPr lang="en-US" altLang="el-GR" sz="2000" dirty="0" err="1">
                <a:latin typeface="Courier New" panose="02070309020205020404" pitchFamily="49" charset="0"/>
              </a:rPr>
              <a:t>seg</a:t>
            </a:r>
            <a:r>
              <a:rPr lang="en-US" altLang="el-GR" sz="2000" dirty="0">
                <a:latin typeface="Courier New" panose="02070309020205020404" pitchFamily="49" charset="0"/>
              </a:rPr>
              <a:t>(point(1,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1),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point(2,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3))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T</a:t>
            </a:r>
            <a:r>
              <a:rPr lang="en-US" altLang="el-GR" sz="3200" dirty="0" smtClean="0"/>
              <a:t> </a:t>
            </a:r>
            <a:r>
              <a:rPr lang="en-US" altLang="el-GR" sz="3200" dirty="0"/>
              <a:t>= </a:t>
            </a:r>
            <a:r>
              <a:rPr lang="en-US" altLang="el-GR" sz="2000" dirty="0">
                <a:latin typeface="Courier New" panose="02070309020205020404" pitchFamily="49" charset="0"/>
              </a:rPr>
              <a:t>triangle(point(4,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2),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point(6,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4),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point(7,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1))</a:t>
            </a:r>
            <a:r>
              <a:rPr lang="en-US" altLang="el-GR" sz="3200" dirty="0"/>
              <a:t> </a:t>
            </a:r>
            <a:endParaRPr lang="el-GR" sz="200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7638"/>
            <a:ext cx="3263648" cy="2799585"/>
          </a:xfr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85" y="4423942"/>
            <a:ext cx="4170925" cy="18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Μέθοδος φυσαλίδας (</a:t>
            </a:r>
            <a:r>
              <a:rPr lang="en-US" altLang="el-GR" dirty="0" err="1"/>
              <a:t>bubblesort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bubblesort</a:t>
            </a:r>
            <a:r>
              <a:rPr lang="en-US" altLang="el-GR" dirty="0">
                <a:latin typeface="Courier New" panose="02070309020205020404" pitchFamily="49" charset="0"/>
              </a:rPr>
              <a:t>(List, Sorted)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swap(List, List1),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!,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bubblesort</a:t>
            </a:r>
            <a:r>
              <a:rPr lang="en-US" altLang="el-GR" dirty="0">
                <a:latin typeface="Courier New" panose="02070309020205020404" pitchFamily="49" charset="0"/>
              </a:rPr>
              <a:t>(List1, Sorted).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 err="1">
                <a:latin typeface="Courier New" panose="02070309020205020404" pitchFamily="49" charset="0"/>
              </a:rPr>
              <a:t>bubblesort</a:t>
            </a:r>
            <a:r>
              <a:rPr lang="en-US" altLang="el-GR" dirty="0">
                <a:latin typeface="Courier New" panose="02070309020205020404" pitchFamily="49" charset="0"/>
              </a:rPr>
              <a:t>(Sorted, Sorted).</a:t>
            </a:r>
          </a:p>
          <a:p>
            <a:pPr marL="0" indent="0">
              <a:buNone/>
            </a:pP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swap([X, </a:t>
            </a:r>
            <a:r>
              <a:rPr lang="en-US" altLang="el-GR" dirty="0" err="1">
                <a:latin typeface="Courier New" panose="02070309020205020404" pitchFamily="49" charset="0"/>
              </a:rPr>
              <a:t>Y|Rest</a:t>
            </a:r>
            <a:r>
              <a:rPr lang="en-US" altLang="el-GR" dirty="0">
                <a:latin typeface="Courier New" panose="02070309020205020404" pitchFamily="49" charset="0"/>
              </a:rPr>
              <a:t>], [Y, </a:t>
            </a:r>
            <a:r>
              <a:rPr lang="en-US" altLang="el-GR" dirty="0" err="1">
                <a:latin typeface="Courier New" panose="02070309020205020404" pitchFamily="49" charset="0"/>
              </a:rPr>
              <a:t>X|Rest</a:t>
            </a:r>
            <a:r>
              <a:rPr lang="en-US" altLang="el-GR" dirty="0">
                <a:latin typeface="Courier New" panose="02070309020205020404" pitchFamily="49" charset="0"/>
              </a:rPr>
              <a:t>]) :-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(X, Y).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swap([</a:t>
            </a:r>
            <a:r>
              <a:rPr lang="en-US" altLang="el-GR" dirty="0" err="1">
                <a:latin typeface="Courier New" panose="02070309020205020404" pitchFamily="49" charset="0"/>
              </a:rPr>
              <a:t>Z|Rest</a:t>
            </a:r>
            <a:r>
              <a:rPr lang="en-US" altLang="el-GR" dirty="0">
                <a:latin typeface="Courier New" panose="02070309020205020404" pitchFamily="49" charset="0"/>
              </a:rPr>
              <a:t>], [Z|Rest1])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swap(Rest, Rest1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Μέθοδος φυσαλίδας (</a:t>
            </a:r>
            <a:r>
              <a:rPr lang="en-US" altLang="el-GR" dirty="0" err="1"/>
              <a:t>bubblesort</a:t>
            </a:r>
            <a:r>
              <a:rPr lang="en-US" altLang="el-GR" dirty="0" smtClean="0"/>
              <a:t>)</a:t>
            </a:r>
            <a:r>
              <a:rPr lang="el-GR" altLang="el-GR" dirty="0" smtClean="0"/>
              <a:t>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Βρες δύο συνεχόμενα στοιχεία της </a:t>
            </a:r>
            <a:r>
              <a:rPr lang="el-GR" altLang="el-GR" dirty="0" smtClean="0"/>
              <a:t>προς ταξινόμηση </a:t>
            </a:r>
            <a:r>
              <a:rPr lang="el-GR" altLang="el-GR" dirty="0"/>
              <a:t>λίστας τα οποία είναι σε </a:t>
            </a:r>
            <a:r>
              <a:rPr lang="el-GR" altLang="el-GR" dirty="0" smtClean="0"/>
              <a:t>λάθος διάταξη </a:t>
            </a:r>
            <a:r>
              <a:rPr lang="el-GR" altLang="el-GR" dirty="0"/>
              <a:t>και αντιμετάθεσέ τα. Αυτή </a:t>
            </a:r>
            <a:r>
              <a:rPr lang="el-GR" altLang="el-GR" dirty="0" smtClean="0"/>
              <a:t>η διαδικασία </a:t>
            </a:r>
            <a:r>
              <a:rPr lang="el-GR" altLang="el-GR" dirty="0"/>
              <a:t>να επαναλαμβάνεται μέχρις </a:t>
            </a:r>
            <a:r>
              <a:rPr lang="el-GR" altLang="el-GR" dirty="0" smtClean="0"/>
              <a:t>ότου δεν </a:t>
            </a:r>
            <a:r>
              <a:rPr lang="el-GR" altLang="el-GR" dirty="0"/>
              <a:t>μπορεί να βρεθεί τέτοιο ζευγάρι στοιχείων.</a:t>
            </a:r>
            <a:endParaRPr lang="en-US" alt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Μέθοδος εισαγωγής </a:t>
            </a:r>
            <a:r>
              <a:rPr lang="en-US" altLang="el-GR" dirty="0"/>
              <a:t>(</a:t>
            </a:r>
            <a:r>
              <a:rPr lang="en-US" altLang="el-GR" dirty="0" err="1"/>
              <a:t>insertsort</a:t>
            </a:r>
            <a:r>
              <a:rPr lang="en-US" alt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insertsort</a:t>
            </a:r>
            <a:r>
              <a:rPr lang="en-US" altLang="el-GR" dirty="0">
                <a:latin typeface="Courier New" panose="02070309020205020404" pitchFamily="49" charset="0"/>
              </a:rPr>
              <a:t>([], 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 err="1">
                <a:latin typeface="Courier New" panose="02070309020205020404" pitchFamily="49" charset="0"/>
              </a:rPr>
              <a:t>insertsort</a:t>
            </a:r>
            <a:r>
              <a:rPr lang="en-US" altLang="el-GR" dirty="0">
                <a:latin typeface="Courier New" panose="02070309020205020404" pitchFamily="49" charset="0"/>
              </a:rPr>
              <a:t>([</a:t>
            </a:r>
            <a:r>
              <a:rPr lang="en-US" altLang="el-GR" dirty="0" err="1">
                <a:latin typeface="Courier New" panose="02070309020205020404" pitchFamily="49" charset="0"/>
              </a:rPr>
              <a:t>X|Tail</a:t>
            </a:r>
            <a:r>
              <a:rPr lang="en-US" altLang="el-GR" dirty="0">
                <a:latin typeface="Courier New" panose="02070309020205020404" pitchFamily="49" charset="0"/>
              </a:rPr>
              <a:t>], Sorted) :-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 err="1">
                <a:latin typeface="Courier New" panose="02070309020205020404" pitchFamily="49" charset="0"/>
              </a:rPr>
              <a:t>insertsort</a:t>
            </a:r>
            <a:r>
              <a:rPr lang="en-US" altLang="el-GR" dirty="0">
                <a:latin typeface="Courier New" panose="02070309020205020404" pitchFamily="49" charset="0"/>
              </a:rPr>
              <a:t>(Tail, </a:t>
            </a:r>
            <a:r>
              <a:rPr lang="en-US" altLang="el-GR" dirty="0" err="1">
                <a:latin typeface="Courier New" panose="02070309020205020404" pitchFamily="49" charset="0"/>
              </a:rPr>
              <a:t>SortedTail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insert(X, </a:t>
            </a:r>
            <a:r>
              <a:rPr lang="en-US" altLang="el-GR" dirty="0" err="1">
                <a:latin typeface="Courier New" panose="02070309020205020404" pitchFamily="49" charset="0"/>
              </a:rPr>
              <a:t>SortedTail</a:t>
            </a:r>
            <a:r>
              <a:rPr lang="en-US" altLang="el-GR" dirty="0">
                <a:latin typeface="Courier New" panose="02070309020205020404" pitchFamily="49" charset="0"/>
              </a:rPr>
              <a:t>, Sorted).</a:t>
            </a:r>
          </a:p>
          <a:p>
            <a:pPr marL="0" indent="0">
              <a:buNone/>
            </a:pP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insert(X, [</a:t>
            </a:r>
            <a:r>
              <a:rPr lang="en-US" altLang="el-GR" dirty="0" err="1">
                <a:latin typeface="Courier New" panose="02070309020205020404" pitchFamily="49" charset="0"/>
              </a:rPr>
              <a:t>Y|Sorted</a:t>
            </a:r>
            <a:r>
              <a:rPr lang="en-US" altLang="el-GR" dirty="0">
                <a:latin typeface="Courier New" panose="02070309020205020404" pitchFamily="49" charset="0"/>
              </a:rPr>
              <a:t>], [Y|Sorted1])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(X, Y),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!,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insert(X, Sorted, Sorted1).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insert(X, Sorted, [</a:t>
            </a:r>
            <a:r>
              <a:rPr lang="en-US" altLang="el-GR" dirty="0" err="1">
                <a:latin typeface="Courier New" panose="02070309020205020404" pitchFamily="49" charset="0"/>
              </a:rPr>
              <a:t>X|Sorted</a:t>
            </a:r>
            <a:r>
              <a:rPr lang="en-US" altLang="el-GR" dirty="0" smtClean="0">
                <a:latin typeface="Courier New" panose="02070309020205020404" pitchFamily="49" charset="0"/>
              </a:rPr>
              <a:t>]).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Μέθοδος εισαγωγής </a:t>
            </a:r>
            <a:r>
              <a:rPr lang="en-US" altLang="el-GR" dirty="0"/>
              <a:t>(</a:t>
            </a:r>
            <a:r>
              <a:rPr lang="en-US" altLang="el-GR" dirty="0" err="1"/>
              <a:t>insertsort</a:t>
            </a:r>
            <a:r>
              <a:rPr lang="en-US" altLang="el-GR" dirty="0" smtClean="0"/>
              <a:t>)</a:t>
            </a:r>
            <a:r>
              <a:rPr lang="el-GR" altLang="el-GR" dirty="0" smtClean="0"/>
              <a:t>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Για </a:t>
            </a:r>
            <a:r>
              <a:rPr lang="el-GR" altLang="el-GR" dirty="0"/>
              <a:t>να ταξινομηθεί μια λίστα αρκεί να </a:t>
            </a:r>
            <a:r>
              <a:rPr lang="el-GR" altLang="el-GR" dirty="0" smtClean="0"/>
              <a:t>ταξινομηθεί η </a:t>
            </a:r>
            <a:r>
              <a:rPr lang="el-GR" altLang="el-GR" dirty="0"/>
              <a:t>ουρά της και στη συνέχεια να εισαχθεί η </a:t>
            </a:r>
            <a:r>
              <a:rPr lang="el-GR" altLang="el-GR" dirty="0" smtClean="0"/>
              <a:t>κεφαλή στην </a:t>
            </a:r>
            <a:r>
              <a:rPr lang="el-GR" altLang="el-GR" dirty="0"/>
              <a:t>κατάλληλη θέση της ταξινομημένης ουράς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Να </a:t>
            </a:r>
            <a:r>
              <a:rPr lang="el-GR" altLang="el-GR" dirty="0"/>
              <a:t>συγκριθούν οι αποδόσεις της </a:t>
            </a:r>
            <a:r>
              <a:rPr lang="el-GR" altLang="el-GR" dirty="0" err="1"/>
              <a:t>bubblesort</a:t>
            </a:r>
            <a:r>
              <a:rPr lang="el-GR" altLang="el-GR" dirty="0"/>
              <a:t> </a:t>
            </a:r>
            <a:r>
              <a:rPr lang="el-GR" altLang="el-GR" dirty="0" smtClean="0"/>
              <a:t>και της </a:t>
            </a:r>
            <a:r>
              <a:rPr lang="el-GR" altLang="el-GR" dirty="0" err="1"/>
              <a:t>insertsort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Για </a:t>
            </a:r>
            <a:r>
              <a:rPr lang="el-GR" altLang="el-GR" dirty="0"/>
              <a:t>πόσο μεγάλες λίστες μπορούν </a:t>
            </a:r>
            <a:r>
              <a:rPr lang="el-GR" altLang="el-GR" dirty="0" smtClean="0"/>
              <a:t>να χρησιμοποιηθούν οι </a:t>
            </a:r>
            <a:r>
              <a:rPr lang="el-GR" altLang="el-GR" dirty="0" err="1"/>
              <a:t>bubblesort</a:t>
            </a:r>
            <a:r>
              <a:rPr lang="el-GR" altLang="el-GR" dirty="0"/>
              <a:t> και </a:t>
            </a:r>
            <a:r>
              <a:rPr lang="el-GR" altLang="el-GR" dirty="0" err="1"/>
              <a:t>insertsort</a:t>
            </a:r>
            <a:r>
              <a:rPr lang="el-GR" altLang="el-GR" dirty="0"/>
              <a:t> χωρίς να έχει </a:t>
            </a:r>
            <a:r>
              <a:rPr lang="el-GR" altLang="el-GR" dirty="0" smtClean="0"/>
              <a:t>πρόβλημα το </a:t>
            </a:r>
            <a:r>
              <a:rPr lang="el-GR" altLang="el-GR" dirty="0"/>
              <a:t>σύστημα </a:t>
            </a:r>
            <a:r>
              <a:rPr lang="el-GR" altLang="el-GR" dirty="0" err="1"/>
              <a:t>Prolog</a:t>
            </a:r>
            <a:r>
              <a:rPr lang="el-GR" altLang="el-GR" dirty="0"/>
              <a:t> που χρησιμοποιείτε;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5797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Γρήγορη μέθοδος (</a:t>
            </a:r>
            <a:r>
              <a:rPr lang="en-US" altLang="el-GR" dirty="0"/>
              <a:t>quicksort)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quicksort([], 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quicksort([</a:t>
            </a:r>
            <a:r>
              <a:rPr lang="en-US" altLang="el-GR" dirty="0" err="1">
                <a:latin typeface="Courier New" panose="02070309020205020404" pitchFamily="49" charset="0"/>
              </a:rPr>
              <a:t>X|Tail</a:t>
            </a:r>
            <a:r>
              <a:rPr lang="en-US" altLang="el-GR" dirty="0">
                <a:latin typeface="Courier New" panose="02070309020205020404" pitchFamily="49" charset="0"/>
              </a:rPr>
              <a:t>], Sorted) :-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split(X, Tail, Small, Big),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quicksort(Small, </a:t>
            </a:r>
            <a:r>
              <a:rPr lang="en-US" altLang="el-GR" dirty="0" err="1">
                <a:latin typeface="Courier New" panose="02070309020205020404" pitchFamily="49" charset="0"/>
              </a:rPr>
              <a:t>SortedSmall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quicksort(Big, </a:t>
            </a:r>
            <a:r>
              <a:rPr lang="en-US" altLang="el-GR" dirty="0" err="1">
                <a:latin typeface="Courier New" panose="02070309020205020404" pitchFamily="49" charset="0"/>
              </a:rPr>
              <a:t>SortedBig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append(</a:t>
            </a:r>
            <a:r>
              <a:rPr lang="en-US" altLang="el-GR" dirty="0" err="1">
                <a:latin typeface="Courier New" panose="02070309020205020404" pitchFamily="49" charset="0"/>
              </a:rPr>
              <a:t>SortedSmall</a:t>
            </a:r>
            <a:r>
              <a:rPr lang="en-US" altLang="el-GR" dirty="0">
                <a:latin typeface="Courier New" panose="02070309020205020404" pitchFamily="49" charset="0"/>
              </a:rPr>
              <a:t>, [</a:t>
            </a:r>
            <a:r>
              <a:rPr lang="en-US" altLang="el-GR" dirty="0" err="1">
                <a:latin typeface="Courier New" panose="02070309020205020404" pitchFamily="49" charset="0"/>
              </a:rPr>
              <a:t>X|SortedBig</a:t>
            </a:r>
            <a:r>
              <a:rPr lang="en-US" altLang="el-GR" dirty="0">
                <a:latin typeface="Courier New" panose="02070309020205020404" pitchFamily="49" charset="0"/>
              </a:rPr>
              <a:t>], Sorted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split(X</a:t>
            </a:r>
            <a:r>
              <a:rPr lang="en-US" altLang="el-GR" dirty="0">
                <a:latin typeface="Courier New" panose="02070309020205020404" pitchFamily="49" charset="0"/>
              </a:rPr>
              <a:t>, [], [], 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split(X, [</a:t>
            </a:r>
            <a:r>
              <a:rPr lang="en-US" altLang="el-GR" dirty="0" err="1">
                <a:latin typeface="Courier New" panose="02070309020205020404" pitchFamily="49" charset="0"/>
              </a:rPr>
              <a:t>Y|Tail</a:t>
            </a:r>
            <a:r>
              <a:rPr lang="en-US" altLang="el-GR" dirty="0" smtClean="0">
                <a:latin typeface="Courier New" panose="02070309020205020404" pitchFamily="49" charset="0"/>
              </a:rPr>
              <a:t>],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[</a:t>
            </a:r>
            <a:r>
              <a:rPr lang="en-US" altLang="el-GR" dirty="0" err="1">
                <a:latin typeface="Courier New" panose="02070309020205020404" pitchFamily="49" charset="0"/>
              </a:rPr>
              <a:t>Y|Small</a:t>
            </a:r>
            <a:r>
              <a:rPr lang="en-US" altLang="el-GR" dirty="0">
                <a:latin typeface="Courier New" panose="02070309020205020404" pitchFamily="49" charset="0"/>
              </a:rPr>
              <a:t>], Big)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(X, Y),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!,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split(X, Tail, Small, Big).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split(X, [</a:t>
            </a:r>
            <a:r>
              <a:rPr lang="en-US" altLang="el-GR" dirty="0" err="1">
                <a:latin typeface="Courier New" panose="02070309020205020404" pitchFamily="49" charset="0"/>
              </a:rPr>
              <a:t>Y|Tail</a:t>
            </a:r>
            <a:r>
              <a:rPr lang="en-US" altLang="el-GR" dirty="0">
                <a:latin typeface="Courier New" panose="02070309020205020404" pitchFamily="49" charset="0"/>
              </a:rPr>
              <a:t>], Small, [</a:t>
            </a:r>
            <a:r>
              <a:rPr lang="en-US" altLang="el-GR" dirty="0" err="1">
                <a:latin typeface="Courier New" panose="02070309020205020404" pitchFamily="49" charset="0"/>
              </a:rPr>
              <a:t>Y|Big</a:t>
            </a:r>
            <a:r>
              <a:rPr lang="en-US" altLang="el-GR" dirty="0">
                <a:latin typeface="Courier New" panose="02070309020205020404" pitchFamily="49" charset="0"/>
              </a:rPr>
              <a:t>]) :-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split(X, Tail, Small, Big).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append</a:t>
            </a:r>
            <a:r>
              <a:rPr lang="en-US" altLang="el-GR" dirty="0" smtClean="0">
                <a:latin typeface="Courier New" panose="02070309020205020404" pitchFamily="49" charset="0"/>
              </a:rPr>
              <a:t>(...........</a:t>
            </a:r>
            <a:r>
              <a:rPr lang="el-GR" altLang="el-GR" dirty="0" smtClean="0">
                <a:latin typeface="Courier New" panose="02070309020205020404" pitchFamily="49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84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Γρήγορη μέθοδος (</a:t>
            </a:r>
            <a:r>
              <a:rPr lang="en-US" altLang="el-GR" dirty="0"/>
              <a:t>quicksort</a:t>
            </a:r>
            <a:r>
              <a:rPr lang="en-US" altLang="el-GR" dirty="0" smtClean="0"/>
              <a:t>)</a:t>
            </a:r>
            <a:r>
              <a:rPr lang="el-GR" altLang="el-GR" dirty="0" smtClean="0"/>
              <a:t>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Για να τα ταξινομηθεί μία λίστα αρκεί να </a:t>
            </a:r>
            <a:r>
              <a:rPr lang="el-GR" altLang="el-GR" dirty="0" smtClean="0"/>
              <a:t>διαχωριστεί η </a:t>
            </a:r>
            <a:r>
              <a:rPr lang="el-GR" altLang="el-GR" dirty="0"/>
              <a:t>ουρά της σε δύο λίστες, μία να περιέχει τα </a:t>
            </a:r>
            <a:r>
              <a:rPr lang="el-GR" altLang="el-GR" dirty="0" smtClean="0"/>
              <a:t>στοιχεία εκείνα </a:t>
            </a:r>
            <a:r>
              <a:rPr lang="el-GR" altLang="el-GR" dirty="0"/>
              <a:t>που είναι μικρότερα από την κεφαλή και η άλλη </a:t>
            </a:r>
            <a:r>
              <a:rPr lang="el-GR" altLang="el-GR" dirty="0" smtClean="0"/>
              <a:t>εκείνα </a:t>
            </a:r>
            <a:r>
              <a:rPr lang="el-GR" altLang="el-GR" dirty="0"/>
              <a:t>που είναι μεγαλύτερα ή ίσα από την κεφαλή, </a:t>
            </a:r>
            <a:r>
              <a:rPr lang="el-GR" altLang="el-GR" dirty="0" smtClean="0"/>
              <a:t>στη συνέχεια </a:t>
            </a:r>
            <a:r>
              <a:rPr lang="el-GR" altLang="el-GR" dirty="0"/>
              <a:t>να ταξινομηθούν οι δύο αυτές λίστες και </a:t>
            </a:r>
            <a:r>
              <a:rPr lang="el-GR" altLang="el-GR" dirty="0" smtClean="0"/>
              <a:t>τέλος να </a:t>
            </a:r>
            <a:r>
              <a:rPr lang="el-GR" altLang="el-GR" dirty="0"/>
              <a:t>συνενωθούν παρεμβάλλοντας μεταξύ τους την κεφαλή </a:t>
            </a:r>
            <a:r>
              <a:rPr lang="el-GR" altLang="el-GR" dirty="0" smtClean="0"/>
              <a:t>της </a:t>
            </a:r>
            <a:r>
              <a:rPr lang="el-GR" altLang="el-GR" dirty="0"/>
              <a:t>αρχικής λίστας.</a:t>
            </a:r>
          </a:p>
        </p:txBody>
      </p:sp>
    </p:spTree>
    <p:extLst>
      <p:ext uri="{BB962C8B-B14F-4D97-AF65-F5344CB8AC3E}">
        <p14:creationId xmlns:p14="http://schemas.microsoft.com/office/powerpoint/2010/main" val="38481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 </a:t>
            </a:r>
            <a:r>
              <a:rPr lang="en-US" altLang="el-GR" dirty="0">
                <a:latin typeface="Courier New" panose="02070309020205020404" pitchFamily="49" charset="0"/>
              </a:rPr>
              <a:t>quicksort</a:t>
            </a:r>
            <a:r>
              <a:rPr lang="en-US" altLang="el-GR" dirty="0"/>
              <a:t> </a:t>
            </a:r>
            <a:r>
              <a:rPr lang="el-GR" altLang="el-GR" dirty="0"/>
              <a:t>με λίστες διαφορών</a:t>
            </a:r>
            <a:endParaRPr lang="el-GR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1979285" y="1417638"/>
            <a:ext cx="5185429" cy="4659747"/>
            <a:chOff x="2671763" y="1448293"/>
            <a:chExt cx="4024312" cy="361633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286125" y="1448293"/>
              <a:ext cx="2047875" cy="266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800" dirty="0">
                  <a:latin typeface="+mn-lt"/>
                </a:rPr>
                <a:t> [5, 3,</a:t>
              </a:r>
              <a:r>
                <a:rPr lang="en-US" altLang="el-GR" sz="1800" dirty="0">
                  <a:latin typeface="+mn-lt"/>
                </a:rPr>
                <a:t> </a:t>
              </a:r>
              <a:r>
                <a:rPr lang="el-GR" altLang="el-GR" sz="1800" dirty="0">
                  <a:latin typeface="+mn-lt"/>
                </a:rPr>
                <a:t>7, 8, 1, 4, 7, 6]    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286125" y="2140443"/>
              <a:ext cx="2047875" cy="266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800" dirty="0">
                  <a:latin typeface="+mn-lt"/>
                </a:rPr>
                <a:t> [3,</a:t>
              </a:r>
              <a:r>
                <a:rPr lang="en-US" altLang="el-GR" sz="1800" dirty="0">
                  <a:latin typeface="+mn-lt"/>
                </a:rPr>
                <a:t> </a:t>
              </a:r>
              <a:r>
                <a:rPr lang="el-GR" altLang="el-GR" sz="1800" dirty="0">
                  <a:latin typeface="+mn-lt"/>
                </a:rPr>
                <a:t>7, 8, 1, 4, 7, 6]             </a:t>
              </a: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343400" y="1720557"/>
              <a:ext cx="1588" cy="409575"/>
            </a:xfrm>
            <a:custGeom>
              <a:avLst/>
              <a:gdLst>
                <a:gd name="T0" fmla="*/ 0 w 1"/>
                <a:gd name="T1" fmla="*/ 0 h 258"/>
                <a:gd name="T2" fmla="*/ 0 w 1"/>
                <a:gd name="T3" fmla="*/ 2147483647 h 258"/>
                <a:gd name="T4" fmla="*/ 0 60000 65536"/>
                <a:gd name="T5" fmla="*/ 0 60000 65536"/>
                <a:gd name="T6" fmla="*/ 0 w 1"/>
                <a:gd name="T7" fmla="*/ 0 h 258"/>
                <a:gd name="T8" fmla="*/ 1 w 1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58">
                  <a:moveTo>
                    <a:pt x="0" y="0"/>
                  </a:moveTo>
                  <a:lnTo>
                    <a:pt x="0" y="25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333875" y="1758657"/>
              <a:ext cx="990600" cy="2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οδηγός: 5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343400" y="241588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2971800" y="2644482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4343400" y="2644482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671763" y="3054844"/>
              <a:ext cx="724900" cy="266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800">
                  <a:latin typeface="+mn-lt"/>
                </a:rPr>
                <a:t> [3, 1, 4] 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295900" y="3053256"/>
              <a:ext cx="889281" cy="266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800">
                  <a:latin typeface="+mn-lt"/>
                </a:rPr>
                <a:t> [7, 8, 7, 6] 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00400" y="2673057"/>
              <a:ext cx="419100" cy="2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&lt; 5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086350" y="2673057"/>
              <a:ext cx="552450" cy="2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&gt;= 5 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048000" y="333028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715000" y="333028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676525" y="3721593"/>
              <a:ext cx="724900" cy="266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800">
                  <a:latin typeface="+mn-lt"/>
                </a:rPr>
                <a:t> [1, 3, 4] 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295900" y="3721594"/>
              <a:ext cx="889281" cy="266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800">
                  <a:latin typeface="+mn-lt"/>
                </a:rPr>
                <a:t> [6, 7, 7, 8] 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048000" y="4016082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4343400" y="4016082"/>
              <a:ext cx="1371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343400" y="454948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286125" y="4797917"/>
              <a:ext cx="2047875" cy="266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800">
                  <a:latin typeface="+mn-lt"/>
                </a:rPr>
                <a:t> [1,</a:t>
              </a:r>
              <a:r>
                <a:rPr lang="en-US" altLang="el-GR" sz="1800">
                  <a:latin typeface="+mn-lt"/>
                </a:rPr>
                <a:t> </a:t>
              </a:r>
              <a:r>
                <a:rPr lang="el-GR" altLang="el-GR" sz="1800">
                  <a:latin typeface="+mn-lt"/>
                </a:rPr>
                <a:t>3, 4, 5, 6, 7, 7, 8]    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029075" y="4216107"/>
              <a:ext cx="685800" cy="2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οδηγός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038475" y="3349332"/>
              <a:ext cx="990600" cy="2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ταξινόμηση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705475" y="3349332"/>
              <a:ext cx="990600" cy="2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ταξινόμηση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7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 </a:t>
            </a:r>
            <a:r>
              <a:rPr lang="en-US" altLang="el-GR" dirty="0">
                <a:latin typeface="Courier New" panose="02070309020205020404" pitchFamily="49" charset="0"/>
              </a:rPr>
              <a:t>quicksort</a:t>
            </a:r>
            <a:r>
              <a:rPr lang="en-US" altLang="el-GR" dirty="0"/>
              <a:t> </a:t>
            </a:r>
            <a:r>
              <a:rPr lang="el-GR" altLang="el-GR" dirty="0"/>
              <a:t>με λίστες </a:t>
            </a:r>
            <a:r>
              <a:rPr lang="el-GR" altLang="el-GR" dirty="0" smtClean="0"/>
              <a:t>διαφορών</a:t>
            </a:r>
            <a:r>
              <a:rPr lang="en-US" altLang="el-GR" dirty="0" smtClean="0"/>
              <a:t>, </a:t>
            </a:r>
            <a:r>
              <a:rPr lang="el-GR" dirty="0" smtClean="0"/>
              <a:t>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quicksort(List, Sorted)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quicksort2(List, Sorted–[]).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quicksort2([], Z–Z).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quicksort2([</a:t>
            </a:r>
            <a:r>
              <a:rPr lang="en-US" altLang="el-GR" sz="2000" dirty="0" err="1">
                <a:latin typeface="Courier New" panose="02070309020205020404" pitchFamily="49" charset="0"/>
              </a:rPr>
              <a:t>X|Tail</a:t>
            </a:r>
            <a:r>
              <a:rPr lang="en-US" altLang="el-GR" sz="2000" dirty="0">
                <a:latin typeface="Courier New" panose="02070309020205020404" pitchFamily="49" charset="0"/>
              </a:rPr>
              <a:t>], A1–Z2)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split(X, Tail, Small, Big),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quicksort2(Small, A1–[X|A2]),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quicksort2(Big, A2–Z2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sz="2000" dirty="0"/>
              <a:t>Ποια είναι η σχετική απόδοση της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quicksort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τόσο </a:t>
            </a:r>
            <a:r>
              <a:rPr lang="el-GR" altLang="el-GR" sz="2000" dirty="0"/>
              <a:t>από πλευράς χώρου όσο και από </a:t>
            </a:r>
            <a:r>
              <a:rPr lang="el-GR" altLang="el-GR" sz="2000" dirty="0" smtClean="0"/>
              <a:t>πλευράς </a:t>
            </a:r>
            <a:r>
              <a:rPr lang="el-GR" altLang="el-GR" sz="2000" dirty="0"/>
              <a:t>χρόνου, αν συγκριθεί με τις </a:t>
            </a:r>
            <a:r>
              <a:rPr lang="en-US" altLang="el-GR" sz="2000" dirty="0" err="1">
                <a:latin typeface="Courier New" panose="02070309020205020404" pitchFamily="49" charset="0"/>
              </a:rPr>
              <a:t>bubblesort</a:t>
            </a:r>
            <a:r>
              <a:rPr lang="en-US" altLang="el-GR" sz="2000" dirty="0"/>
              <a:t> </a:t>
            </a:r>
            <a:r>
              <a:rPr lang="el-GR" altLang="el-GR" sz="2000" dirty="0" smtClean="0"/>
              <a:t>και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insertsort</a:t>
            </a:r>
            <a:r>
              <a:rPr lang="en-US" altLang="el-GR" sz="2000" dirty="0"/>
              <a:t>;</a:t>
            </a:r>
          </a:p>
          <a:p>
            <a:pPr marL="0" indent="0">
              <a:buNone/>
            </a:pPr>
            <a:endParaRPr lang="el-GR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Μία άλλη μέθοδος ταξινόμησης είναι η </a:t>
            </a:r>
            <a:r>
              <a:rPr lang="en-US" altLang="el-GR" dirty="0" err="1" smtClean="0">
                <a:latin typeface="Courier New" panose="02070309020205020404" pitchFamily="49" charset="0"/>
              </a:rPr>
              <a:t>mergesort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Σύμφωνα με αυτήν:</a:t>
            </a:r>
            <a:endParaRPr lang="en-US" altLang="el-GR" dirty="0"/>
          </a:p>
          <a:p>
            <a:pPr marL="400050" lvl="1" indent="0">
              <a:buNone/>
            </a:pPr>
            <a:r>
              <a:rPr lang="el-GR" altLang="el-GR" dirty="0" smtClean="0"/>
              <a:t>Για </a:t>
            </a:r>
            <a:r>
              <a:rPr lang="el-GR" altLang="el-GR" dirty="0"/>
              <a:t>να ταξινομηθεί μία λίστα αρκεί να </a:t>
            </a:r>
            <a:r>
              <a:rPr lang="el-GR" altLang="el-GR" dirty="0" smtClean="0"/>
              <a:t>διαιρεθεί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 </a:t>
            </a:r>
            <a:r>
              <a:rPr lang="el-GR" altLang="el-GR" dirty="0"/>
              <a:t>δύο περίπου ισομήκεις λίστες (διαφορά </a:t>
            </a:r>
            <a:r>
              <a:rPr lang="el-GR" altLang="el-GR" dirty="0" smtClean="0"/>
              <a:t>μ</a:t>
            </a:r>
            <a:r>
              <a:rPr lang="el-GR" altLang="el-GR" dirty="0" smtClean="0"/>
              <a:t>ηκ</a:t>
            </a:r>
            <a:r>
              <a:rPr lang="el-GR" altLang="el-GR" dirty="0"/>
              <a:t>ώ</a:t>
            </a:r>
            <a:r>
              <a:rPr lang="el-GR" altLang="el-GR" dirty="0" smtClean="0"/>
              <a:t>ν </a:t>
            </a:r>
            <a:r>
              <a:rPr lang="el-GR" altLang="el-GR" dirty="0" smtClean="0"/>
              <a:t>0 </a:t>
            </a:r>
            <a:r>
              <a:rPr lang="el-GR" altLang="el-GR" dirty="0"/>
              <a:t>ή 1), αυτές οι λίστες μετά να ταξινομηθούν </a:t>
            </a:r>
            <a:r>
              <a:rPr lang="el-GR" altLang="el-GR" dirty="0" smtClean="0"/>
              <a:t>και στο </a:t>
            </a:r>
            <a:r>
              <a:rPr lang="el-GR" altLang="el-GR" dirty="0"/>
              <a:t>τέλος να </a:t>
            </a:r>
            <a:r>
              <a:rPr lang="el-GR" altLang="el-GR" dirty="0" smtClean="0"/>
              <a:t>συγχωνευθούν. </a:t>
            </a:r>
          </a:p>
          <a:p>
            <a:r>
              <a:rPr lang="el-GR" altLang="el-GR" dirty="0" smtClean="0"/>
              <a:t>Να </a:t>
            </a:r>
            <a:r>
              <a:rPr lang="el-GR" altLang="el-GR" dirty="0"/>
              <a:t>υλοποιηθεί σε </a:t>
            </a:r>
            <a:r>
              <a:rPr lang="en-US" altLang="el-GR" dirty="0"/>
              <a:t>Prolog </a:t>
            </a:r>
            <a:r>
              <a:rPr lang="el-GR" altLang="el-GR" dirty="0"/>
              <a:t>αυτή η μέθοδος και </a:t>
            </a:r>
            <a:r>
              <a:rPr lang="el-GR" altLang="el-GR" dirty="0" smtClean="0"/>
              <a:t>να συγκριθεί </a:t>
            </a:r>
            <a:r>
              <a:rPr lang="el-GR" altLang="el-GR" dirty="0"/>
              <a:t>η απόδοσή  της με αυτή </a:t>
            </a:r>
            <a:r>
              <a:rPr lang="el-GR" altLang="el-GR" dirty="0" smtClean="0"/>
              <a:t>της </a:t>
            </a:r>
            <a:r>
              <a:rPr lang="en-US" altLang="el-GR" dirty="0" smtClean="0">
                <a:latin typeface="Courier New" panose="02070309020205020404" pitchFamily="49" charset="0"/>
              </a:rPr>
              <a:t>quicksort</a:t>
            </a:r>
            <a:r>
              <a:rPr lang="en-US" altLang="el-GR" dirty="0" smtClean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1013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Δυαδικά δέντρα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Binary trees)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Pct val="100000"/>
            </a:pPr>
            <a:r>
              <a:rPr lang="el-GR" altLang="el-GR" dirty="0"/>
              <a:t>Μια άλλη οργάνωση για σύνολα στοιχείων αντί</a:t>
            </a:r>
            <a:r>
              <a:rPr lang="en-US" altLang="el-GR" dirty="0"/>
              <a:t> </a:t>
            </a:r>
            <a:r>
              <a:rPr lang="el-GR" altLang="el-GR" dirty="0" smtClean="0"/>
              <a:t>για τις </a:t>
            </a:r>
            <a:r>
              <a:rPr lang="el-GR" altLang="el-GR" dirty="0"/>
              <a:t>λίστες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buSzPct val="100000"/>
            </a:pPr>
            <a:r>
              <a:rPr lang="el-GR" altLang="el-GR" dirty="0" smtClean="0"/>
              <a:t>Ένα </a:t>
            </a:r>
            <a:r>
              <a:rPr lang="el-GR" altLang="el-GR" dirty="0"/>
              <a:t>δυαδικό δέντρο είτε είναι κενό είτε </a:t>
            </a:r>
            <a:r>
              <a:rPr lang="el-GR" altLang="el-GR" dirty="0" smtClean="0"/>
              <a:t>αποτελείται από </a:t>
            </a:r>
            <a:r>
              <a:rPr lang="el-GR" altLang="el-GR" dirty="0"/>
              <a:t>τη ρίζα του, ένα αριστερό </a:t>
            </a:r>
            <a:r>
              <a:rPr lang="el-GR" altLang="el-GR" dirty="0" err="1"/>
              <a:t>υποδέντρο</a:t>
            </a:r>
            <a:r>
              <a:rPr lang="el-GR" altLang="el-GR" dirty="0"/>
              <a:t> και </a:t>
            </a:r>
            <a:r>
              <a:rPr lang="el-GR" altLang="el-GR" dirty="0" smtClean="0"/>
              <a:t>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δεξιό </a:t>
            </a:r>
            <a:r>
              <a:rPr lang="el-GR" altLang="el-GR" dirty="0" err="1" smtClean="0"/>
              <a:t>υποδέντρο</a:t>
            </a:r>
            <a:r>
              <a:rPr lang="el-GR" altLang="el-GR" dirty="0" smtClean="0"/>
              <a:t>.</a:t>
            </a:r>
          </a:p>
          <a:p>
            <a:pPr>
              <a:buSzPct val="100000"/>
            </a:pPr>
            <a:r>
              <a:rPr lang="el-GR" altLang="el-GR" dirty="0" smtClean="0"/>
              <a:t>Για </a:t>
            </a:r>
            <a:r>
              <a:rPr lang="el-GR" altLang="el-GR" dirty="0"/>
              <a:t>την αναπαράσταση δυαδικών δέντρων </a:t>
            </a:r>
            <a:r>
              <a:rPr lang="el-GR" altLang="el-GR" dirty="0" smtClean="0"/>
              <a:t>στην</a:t>
            </a:r>
            <a:r>
              <a:rPr lang="en-US" altLang="el-GR" dirty="0" smtClean="0"/>
              <a:t>Prolog </a:t>
            </a:r>
            <a:r>
              <a:rPr lang="el-GR" altLang="el-GR" dirty="0"/>
              <a:t>απαιτούνται ένα σύμβολο για το κενό δέντρο </a:t>
            </a:r>
            <a:r>
              <a:rPr lang="el-GR" altLang="el-GR" dirty="0" smtClean="0"/>
              <a:t>(</a:t>
            </a:r>
            <a:r>
              <a:rPr lang="el-GR" altLang="el-GR" dirty="0"/>
              <a:t>έστω </a:t>
            </a:r>
            <a:r>
              <a:rPr lang="en-US" altLang="el-GR" dirty="0">
                <a:latin typeface="Courier New" panose="02070309020205020404" pitchFamily="49" charset="0"/>
              </a:rPr>
              <a:t>nil</a:t>
            </a:r>
            <a:r>
              <a:rPr lang="en-US" altLang="el-GR" dirty="0"/>
              <a:t>) </a:t>
            </a:r>
            <a:r>
              <a:rPr lang="el-GR" altLang="el-GR" dirty="0"/>
              <a:t>και ένα σύμβολο δόμησης της ρίζας με </a:t>
            </a:r>
            <a:r>
              <a:rPr lang="el-GR" altLang="el-GR" dirty="0" smtClean="0"/>
              <a:t>τα </a:t>
            </a:r>
            <a:r>
              <a:rPr lang="el-GR" altLang="el-GR" dirty="0"/>
              <a:t>δύο </a:t>
            </a:r>
            <a:r>
              <a:rPr lang="el-GR" altLang="el-GR" dirty="0" err="1"/>
              <a:t>υποδέντρα</a:t>
            </a:r>
            <a:r>
              <a:rPr lang="el-GR" altLang="el-GR" dirty="0"/>
              <a:t> (έστω </a:t>
            </a:r>
            <a:r>
              <a:rPr lang="en-US" altLang="el-GR" dirty="0">
                <a:latin typeface="Courier New" panose="02070309020205020404" pitchFamily="49" charset="0"/>
              </a:rPr>
              <a:t>t</a:t>
            </a:r>
            <a:r>
              <a:rPr lang="en-US" altLang="el-GR" dirty="0"/>
              <a:t>)</a:t>
            </a:r>
            <a:r>
              <a:rPr lang="el-GR" altLang="el-GR" dirty="0"/>
              <a:t> 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0196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Αναπαράσταση </a:t>
            </a:r>
            <a:r>
              <a:rPr lang="el-GR" dirty="0" smtClean="0"/>
              <a:t>(</a:t>
            </a:r>
            <a:r>
              <a:rPr lang="en-US" dirty="0" smtClean="0"/>
              <a:t>2/3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(a+b)*(c–5</a:t>
            </a:r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)*(+(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a, b), -(c, 5</a:t>
            </a:r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el-GR" sz="2000" dirty="0" smtClean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seq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(r1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r2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</a:t>
            </a:r>
            <a:endParaRPr lang="en-US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l-GR" sz="2000" dirty="0" smtClean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par(r1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r2)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</p:txBody>
      </p:sp>
      <p:pic>
        <p:nvPicPr>
          <p:cNvPr id="93" name="Θέση περιεχομένου 9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84" r="-1" b="10331"/>
          <a:stretch/>
        </p:blipFill>
        <p:spPr>
          <a:xfrm>
            <a:off x="5850112" y="1600200"/>
            <a:ext cx="1562375" cy="2980928"/>
          </a:xfrm>
        </p:spPr>
      </p:pic>
      <p:grpSp>
        <p:nvGrpSpPr>
          <p:cNvPr id="20" name="Ομάδα 19"/>
          <p:cNvGrpSpPr/>
          <p:nvPr/>
        </p:nvGrpSpPr>
        <p:grpSpPr>
          <a:xfrm>
            <a:off x="897112" y="2708920"/>
            <a:ext cx="1504950" cy="338137"/>
            <a:chOff x="897112" y="2275285"/>
            <a:chExt cx="1504950" cy="338137"/>
          </a:xfrm>
        </p:grpSpPr>
        <p:sp>
          <p:nvSpPr>
            <p:cNvPr id="13" name="Rectangle 31"/>
            <p:cNvSpPr>
              <a:spLocks noChangeAspect="1" noChangeArrowheads="1"/>
            </p:cNvSpPr>
            <p:nvPr/>
          </p:nvSpPr>
          <p:spPr bwMode="auto">
            <a:xfrm>
              <a:off x="1768649" y="2499122"/>
              <a:ext cx="409575" cy="114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4" name="Line 32"/>
            <p:cNvSpPr>
              <a:spLocks noChangeAspect="1" noChangeShapeType="1"/>
            </p:cNvSpPr>
            <p:nvPr/>
          </p:nvSpPr>
          <p:spPr bwMode="auto">
            <a:xfrm>
              <a:off x="2173462" y="256103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Text Box 34"/>
            <p:cNvSpPr txBox="1">
              <a:spLocks noChangeAspect="1" noChangeArrowheads="1"/>
            </p:cNvSpPr>
            <p:nvPr/>
          </p:nvSpPr>
          <p:spPr bwMode="auto">
            <a:xfrm>
              <a:off x="1811512" y="2275285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r2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6" name="Line 45"/>
            <p:cNvSpPr>
              <a:spLocks noChangeAspect="1" noChangeShapeType="1"/>
            </p:cNvSpPr>
            <p:nvPr/>
          </p:nvSpPr>
          <p:spPr bwMode="auto">
            <a:xfrm>
              <a:off x="897112" y="256103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Rectangle 46"/>
            <p:cNvSpPr>
              <a:spLocks noChangeAspect="1" noChangeArrowheads="1"/>
            </p:cNvSpPr>
            <p:nvPr/>
          </p:nvSpPr>
          <p:spPr bwMode="auto">
            <a:xfrm>
              <a:off x="1130474" y="2499122"/>
              <a:ext cx="409575" cy="114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8" name="Line 47"/>
            <p:cNvSpPr>
              <a:spLocks noChangeAspect="1" noChangeShapeType="1"/>
            </p:cNvSpPr>
            <p:nvPr/>
          </p:nvSpPr>
          <p:spPr bwMode="auto">
            <a:xfrm>
              <a:off x="1540049" y="256103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Text Box 48"/>
            <p:cNvSpPr txBox="1">
              <a:spLocks noChangeAspect="1" noChangeArrowheads="1"/>
            </p:cNvSpPr>
            <p:nvPr/>
          </p:nvSpPr>
          <p:spPr bwMode="auto">
            <a:xfrm>
              <a:off x="1187624" y="2276872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r1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1061417" y="3651746"/>
            <a:ext cx="1185863" cy="641350"/>
            <a:chOff x="2647950" y="1911350"/>
            <a:chExt cx="1185863" cy="641350"/>
          </a:xfrm>
        </p:grpSpPr>
        <p:sp>
          <p:nvSpPr>
            <p:cNvPr id="35" name="Line 49"/>
            <p:cNvSpPr>
              <a:spLocks noChangeShapeType="1"/>
            </p:cNvSpPr>
            <p:nvPr/>
          </p:nvSpPr>
          <p:spPr bwMode="auto">
            <a:xfrm>
              <a:off x="2809875" y="2195513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3043238" y="2133600"/>
              <a:ext cx="409575" cy="114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>
              <a:off x="3452813" y="2195513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8" name="Text Box 52"/>
            <p:cNvSpPr txBox="1">
              <a:spLocks noChangeArrowheads="1"/>
            </p:cNvSpPr>
            <p:nvPr/>
          </p:nvSpPr>
          <p:spPr bwMode="auto">
            <a:xfrm>
              <a:off x="3100388" y="1911350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r1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2809875" y="2500313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0" name="Rectangle 54"/>
            <p:cNvSpPr>
              <a:spLocks noChangeArrowheads="1"/>
            </p:cNvSpPr>
            <p:nvPr/>
          </p:nvSpPr>
          <p:spPr bwMode="auto">
            <a:xfrm>
              <a:off x="3043238" y="2438400"/>
              <a:ext cx="409575" cy="114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>
              <a:off x="3452813" y="2500313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2" name="Text Box 56"/>
            <p:cNvSpPr txBox="1">
              <a:spLocks noChangeArrowheads="1"/>
            </p:cNvSpPr>
            <p:nvPr/>
          </p:nvSpPr>
          <p:spPr bwMode="auto">
            <a:xfrm>
              <a:off x="3100388" y="2216150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r2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>
              <a:off x="2800350" y="2190750"/>
              <a:ext cx="1588" cy="323850"/>
            </a:xfrm>
            <a:custGeom>
              <a:avLst/>
              <a:gdLst>
                <a:gd name="T0" fmla="*/ 0 w 1"/>
                <a:gd name="T1" fmla="*/ 0 h 204"/>
                <a:gd name="T2" fmla="*/ 0 w 1"/>
                <a:gd name="T3" fmla="*/ 2147483647 h 204"/>
                <a:gd name="T4" fmla="*/ 0 60000 65536"/>
                <a:gd name="T5" fmla="*/ 0 60000 65536"/>
                <a:gd name="T6" fmla="*/ 0 w 1"/>
                <a:gd name="T7" fmla="*/ 0 h 204"/>
                <a:gd name="T8" fmla="*/ 1 w 1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">
                  <a:moveTo>
                    <a:pt x="0" y="0"/>
                  </a:moveTo>
                  <a:lnTo>
                    <a:pt x="0" y="20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3679825" y="2190750"/>
              <a:ext cx="1588" cy="323850"/>
            </a:xfrm>
            <a:custGeom>
              <a:avLst/>
              <a:gdLst>
                <a:gd name="T0" fmla="*/ 0 w 1"/>
                <a:gd name="T1" fmla="*/ 0 h 204"/>
                <a:gd name="T2" fmla="*/ 0 w 1"/>
                <a:gd name="T3" fmla="*/ 2147483647 h 204"/>
                <a:gd name="T4" fmla="*/ 0 60000 65536"/>
                <a:gd name="T5" fmla="*/ 0 60000 65536"/>
                <a:gd name="T6" fmla="*/ 0 w 1"/>
                <a:gd name="T7" fmla="*/ 0 h 204"/>
                <a:gd name="T8" fmla="*/ 1 w 1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">
                  <a:moveTo>
                    <a:pt x="0" y="0"/>
                  </a:moveTo>
                  <a:lnTo>
                    <a:pt x="0" y="20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5" name="Line 64"/>
            <p:cNvSpPr>
              <a:spLocks noChangeShapeType="1"/>
            </p:cNvSpPr>
            <p:nvPr/>
          </p:nvSpPr>
          <p:spPr bwMode="auto">
            <a:xfrm flipH="1">
              <a:off x="2647950" y="23526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 flipH="1">
              <a:off x="3681413" y="2347913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035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Δυαδικά δέντρα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Binary trees</a:t>
            </a:r>
            <a:r>
              <a:rPr lang="en-US" altLang="el-GR" dirty="0" smtClean="0"/>
              <a:t>), </a:t>
            </a:r>
            <a:r>
              <a:rPr lang="el-GR" dirty="0" smtClean="0"/>
              <a:t>συνέχεια</a:t>
            </a:r>
            <a:endParaRPr lang="el-GR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1370405" y="1548703"/>
            <a:ext cx="6403189" cy="4491335"/>
            <a:chOff x="2113051" y="1982894"/>
            <a:chExt cx="4707059" cy="3301634"/>
          </a:xfrm>
        </p:grpSpPr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3279775" y="1982894"/>
              <a:ext cx="520761" cy="3817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>
                  <a:latin typeface="+mn-lt"/>
                </a:rPr>
                <a:t>a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>
              <a:off x="2915743" y="2363490"/>
              <a:ext cx="513255" cy="363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505200" y="2363490"/>
              <a:ext cx="523874" cy="366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613894" y="2729915"/>
              <a:ext cx="520759" cy="3817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>
                  <a:latin typeface="+mn-lt"/>
                </a:rPr>
                <a:t>b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889375" y="2716318"/>
              <a:ext cx="520761" cy="3817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>
                  <a:latin typeface="+mn-lt"/>
                </a:rPr>
                <a:t>c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585267" y="3079870"/>
              <a:ext cx="453332" cy="442065"/>
            </a:xfrm>
            <a:custGeom>
              <a:avLst/>
              <a:gdLst>
                <a:gd name="T0" fmla="*/ 2147483647 w 306"/>
                <a:gd name="T1" fmla="*/ 0 h 300"/>
                <a:gd name="T2" fmla="*/ 0 w 306"/>
                <a:gd name="T3" fmla="*/ 2147483647 h 300"/>
                <a:gd name="T4" fmla="*/ 0 60000 65536"/>
                <a:gd name="T5" fmla="*/ 0 60000 65536"/>
                <a:gd name="T6" fmla="*/ 0 w 306"/>
                <a:gd name="T7" fmla="*/ 0 h 300"/>
                <a:gd name="T8" fmla="*/ 306 w 306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300">
                  <a:moveTo>
                    <a:pt x="306" y="0"/>
                  </a:moveTo>
                  <a:lnTo>
                    <a:pt x="0" y="30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79775" y="3525945"/>
              <a:ext cx="520761" cy="3817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>
                  <a:latin typeface="+mn-lt"/>
                </a:rPr>
                <a:t>d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576593" y="2563515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 rot="2248997">
              <a:off x="3438825" y="2450803"/>
              <a:ext cx="866775" cy="1736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3051" y="2201565"/>
              <a:ext cx="1160175" cy="2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 dirty="0">
                  <a:latin typeface="+mn-lt"/>
                </a:rPr>
                <a:t>αριστερό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113051" y="2344440"/>
              <a:ext cx="1160175" cy="2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υποδέντρο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4344885" y="2276611"/>
              <a:ext cx="1160175" cy="2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δεξιό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344885" y="2419486"/>
              <a:ext cx="1160175" cy="2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l-GR" altLang="el-GR" sz="1800">
                  <a:latin typeface="+mn-lt"/>
                </a:rPr>
                <a:t>υποδέντρο</a:t>
              </a: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>
              <a:off x="4724400" y="2820690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334000" y="2334915"/>
              <a:ext cx="1486109" cy="119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 dirty="0">
                  <a:latin typeface="+mn-lt"/>
                </a:rPr>
                <a:t>t(t(nil, b, nil</a:t>
              </a:r>
              <a:r>
                <a:rPr lang="en-US" altLang="el-GR" sz="2000" dirty="0" smtClean="0">
                  <a:latin typeface="+mn-lt"/>
                </a:rPr>
                <a:t>),</a:t>
              </a:r>
            </a:p>
            <a:p>
              <a:pPr algn="l" eaLnBrk="1" hangingPunct="1"/>
              <a:r>
                <a:rPr lang="en-US" altLang="el-GR" sz="2000" dirty="0" smtClean="0">
                  <a:latin typeface="+mn-lt"/>
                </a:rPr>
                <a:t>  a,</a:t>
              </a:r>
            </a:p>
            <a:p>
              <a:pPr algn="l" eaLnBrk="1" hangingPunct="1"/>
              <a:r>
                <a:rPr lang="en-US" altLang="el-GR" sz="2000" dirty="0" smtClean="0">
                  <a:latin typeface="+mn-lt"/>
                </a:rPr>
                <a:t>  t(t(nil, d, nil),</a:t>
              </a:r>
            </a:p>
            <a:p>
              <a:pPr algn="l" eaLnBrk="1" hangingPunct="1"/>
              <a:r>
                <a:rPr lang="en-US" altLang="el-GR" sz="2000" dirty="0" smtClean="0">
                  <a:latin typeface="+mn-lt"/>
                </a:rPr>
                <a:t>    c,</a:t>
              </a:r>
            </a:p>
            <a:p>
              <a:pPr algn="l" eaLnBrk="1" hangingPunct="1"/>
              <a:r>
                <a:rPr lang="en-US" altLang="el-GR" sz="2000" dirty="0" smtClean="0">
                  <a:latin typeface="+mn-lt"/>
                </a:rPr>
                <a:t>    </a:t>
              </a:r>
              <a:r>
                <a:rPr lang="en-US" altLang="el-GR" sz="2000" dirty="0">
                  <a:latin typeface="+mn-lt"/>
                </a:rPr>
                <a:t>nil))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3209459" y="4212066"/>
              <a:ext cx="520759" cy="3817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dirty="0">
                  <a:latin typeface="+mn-lt"/>
                </a:rPr>
                <a:t>X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895600" y="4601865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3505200" y="4601865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2676525" y="5268615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2676525" y="4963815"/>
              <a:ext cx="2286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905125" y="4963815"/>
              <a:ext cx="2286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3810000" y="5268615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3810000" y="4963815"/>
              <a:ext cx="2286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4038600" y="4963815"/>
              <a:ext cx="2286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2781300" y="5013028"/>
              <a:ext cx="421882" cy="2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800" b="1">
                  <a:latin typeface="+mn-lt"/>
                </a:rPr>
                <a:t>L</a:t>
              </a:r>
              <a:endParaRPr lang="el-GR" altLang="el-GR" sz="1800" b="1">
                <a:latin typeface="+mn-lt"/>
              </a:endParaRP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3905250" y="5011440"/>
              <a:ext cx="421882" cy="2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800" b="1">
                  <a:latin typeface="+mn-lt"/>
                </a:rPr>
                <a:t>R</a:t>
              </a:r>
              <a:endParaRPr lang="el-GR" altLang="el-GR" sz="1800" b="1">
                <a:latin typeface="+mn-lt"/>
              </a:endParaRPr>
            </a:p>
          </p:txBody>
        </p:sp>
        <p:sp>
          <p:nvSpPr>
            <p:cNvPr id="29" name="AutoShape 33"/>
            <p:cNvSpPr>
              <a:spLocks noChangeArrowheads="1"/>
            </p:cNvSpPr>
            <p:nvPr/>
          </p:nvSpPr>
          <p:spPr bwMode="auto">
            <a:xfrm>
              <a:off x="4572000" y="4649490"/>
              <a:ext cx="361950" cy="152400"/>
            </a:xfrm>
            <a:prstGeom prst="leftRightArrow">
              <a:avLst>
                <a:gd name="adj1" fmla="val 50000"/>
                <a:gd name="adj2" fmla="val 475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5343524" y="4573290"/>
              <a:ext cx="1476586" cy="29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 dirty="0">
                  <a:latin typeface="+mn-lt"/>
                </a:rPr>
                <a:t>t(L, X, R)</a:t>
              </a:r>
              <a:endParaRPr lang="el-GR" alt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8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</a:t>
            </a:r>
            <a:r>
              <a:rPr lang="el-GR" altLang="el-GR" dirty="0" smtClean="0"/>
              <a:t>δέντρου (1/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in(X, t(_, X, _)).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in(X, t(L, _, _))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in(X, L).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in(X, t(_, _, R))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in(X, R).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in(X, nil).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T = t(t(nil, b, nil), a, t(t(nil, d, nil), c, nil)),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in(c, T).   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 = .........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δέντρου </a:t>
            </a:r>
            <a:r>
              <a:rPr lang="el-GR" altLang="el-GR" dirty="0" smtClean="0"/>
              <a:t>(2/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T = t(t(nil, b, nil), a, t(t(nil, d, nil), c, nil)),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in(e, 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T = t(t(nil, b, nil), a, t(t(nil, d, nil), c, nil)),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in(X, T).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 = a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 = .........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 = b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 = .........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 = </a:t>
            </a:r>
            <a:r>
              <a:rPr lang="en-US" altLang="el-GR" dirty="0" smtClean="0">
                <a:latin typeface="Courier New" panose="02070309020205020404" pitchFamily="49" charset="0"/>
              </a:rPr>
              <a:t>c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δέντρου </a:t>
            </a:r>
            <a:r>
              <a:rPr lang="el-GR" altLang="el-GR" dirty="0" smtClean="0"/>
              <a:t>(3/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T = .........       -&gt; ;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X = 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 = .........       -&gt; ;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l-GR" altLang="el-GR" sz="2000" dirty="0" smtClean="0">
              <a:latin typeface="Courier New" panose="02070309020205020404" pitchFamily="49" charset="0"/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715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δέντρου </a:t>
            </a:r>
            <a:r>
              <a:rPr lang="el-GR" altLang="el-GR" dirty="0" smtClean="0"/>
              <a:t>(4/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13977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400" dirty="0" smtClean="0"/>
              <a:t>Ένα </a:t>
            </a:r>
            <a:r>
              <a:rPr lang="el-GR" altLang="el-GR" sz="2400" dirty="0"/>
              <a:t>μη κενό δυαδικό δέντρο  </a:t>
            </a:r>
            <a:r>
              <a:rPr lang="en-US" altLang="el-GR" sz="2400" dirty="0">
                <a:latin typeface="Courier New" panose="02070309020205020404" pitchFamily="49" charset="0"/>
              </a:rPr>
              <a:t>t(Left, X,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Right)</a:t>
            </a:r>
            <a:r>
              <a:rPr lang="el-GR" altLang="el-GR" sz="2400" dirty="0" smtClean="0"/>
              <a:t>λέγεται </a:t>
            </a:r>
            <a:r>
              <a:rPr lang="el-GR" altLang="el-GR" sz="2400" dirty="0"/>
              <a:t>ότι είναι ταξινομημένο από τα </a:t>
            </a:r>
            <a:r>
              <a:rPr lang="el-GR" altLang="el-GR" sz="2400" dirty="0" smtClean="0"/>
              <a:t>αριστερά προς </a:t>
            </a:r>
            <a:r>
              <a:rPr lang="el-GR" altLang="el-GR" sz="2400" dirty="0"/>
              <a:t>τα δεξιά αν όλα τα στοιχεία του </a:t>
            </a:r>
            <a:r>
              <a:rPr lang="el-GR" altLang="el-GR" sz="2400" dirty="0" err="1" smtClean="0"/>
              <a:t>υποδέντρου</a:t>
            </a:r>
            <a:r>
              <a:rPr lang="en-US" altLang="el-GR" sz="2400" dirty="0" smtClean="0"/>
              <a:t>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Left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είναι μικρότερα από το </a:t>
            </a:r>
            <a:r>
              <a:rPr lang="en-US" altLang="el-GR" sz="2400" dirty="0">
                <a:latin typeface="Courier New" panose="02070309020205020404" pitchFamily="49" charset="0"/>
              </a:rPr>
              <a:t>X</a:t>
            </a:r>
            <a:r>
              <a:rPr lang="en-US" altLang="el-GR" sz="2400" dirty="0"/>
              <a:t>, </a:t>
            </a:r>
            <a:r>
              <a:rPr lang="el-GR" altLang="el-GR" sz="2400" dirty="0"/>
              <a:t>όλα τα </a:t>
            </a:r>
            <a:r>
              <a:rPr lang="el-GR" altLang="el-GR" sz="2400" dirty="0" smtClean="0"/>
              <a:t>στοιχεία του </a:t>
            </a:r>
            <a:r>
              <a:rPr lang="el-GR" altLang="el-GR" sz="2400" dirty="0" err="1"/>
              <a:t>υποδέντρου</a:t>
            </a:r>
            <a:r>
              <a:rPr lang="el-GR" altLang="el-GR" sz="2400" dirty="0"/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Right</a:t>
            </a:r>
            <a:r>
              <a:rPr lang="en-US" altLang="el-GR" sz="2400" dirty="0"/>
              <a:t> </a:t>
            </a:r>
            <a:r>
              <a:rPr lang="el-GR" altLang="el-GR" sz="2400" dirty="0"/>
              <a:t>είναι μεγαλύτερα από το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X</a:t>
            </a:r>
            <a:r>
              <a:rPr lang="el-GR" altLang="el-GR" sz="2400" dirty="0" smtClean="0"/>
              <a:t> και τα </a:t>
            </a:r>
            <a:r>
              <a:rPr lang="el-GR" altLang="el-GR" sz="2400" dirty="0" err="1" smtClean="0"/>
              <a:t>υποδέντρα</a:t>
            </a:r>
            <a:r>
              <a:rPr lang="el-GR" altLang="el-GR" sz="2400" dirty="0" smtClean="0"/>
              <a:t>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Left</a:t>
            </a:r>
            <a:r>
              <a:rPr lang="el-GR" altLang="el-GR" sz="2400" dirty="0" smtClean="0"/>
              <a:t> και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Right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είναι επίσης ταξινομημένα από τα αριστερά προς τα δεξιά.(Θεωρείται ότι δεν υπάρχει κάποιο στοιχείο στο αρχικό δέντρο δύο φορές). Ένα τέτοιο δυαδικό δέντρο λέγεται δυαδικό λεξικό (</a:t>
            </a:r>
            <a:r>
              <a:rPr lang="en-US" altLang="el-GR" sz="2400" dirty="0" smtClean="0"/>
              <a:t>binary dictionary).</a:t>
            </a:r>
            <a:endParaRPr lang="el-GR" altLang="el-GR" sz="2400" dirty="0" smtClean="0"/>
          </a:p>
          <a:p>
            <a:r>
              <a:rPr lang="el-GR" altLang="el-GR" sz="2400" dirty="0" smtClean="0"/>
              <a:t>Π.χ.</a:t>
            </a:r>
            <a:endParaRPr lang="en-US" altLang="el-GR" sz="2400" dirty="0"/>
          </a:p>
        </p:txBody>
      </p:sp>
      <p:grpSp>
        <p:nvGrpSpPr>
          <p:cNvPr id="28" name="Ομάδα 27"/>
          <p:cNvGrpSpPr/>
          <p:nvPr/>
        </p:nvGrpSpPr>
        <p:grpSpPr>
          <a:xfrm>
            <a:off x="3119438" y="4437112"/>
            <a:ext cx="2905125" cy="1619250"/>
            <a:chOff x="2876550" y="4360244"/>
            <a:chExt cx="2905125" cy="161925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191000" y="437929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171950" y="4360244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505200" y="4607894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343400" y="4607894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352800" y="483649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029200" y="483649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3048000" y="506509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505200" y="506509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4724400" y="506509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5181600" y="506509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2895600" y="528416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819525" y="528416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4572000" y="528416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95925" y="528416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4695825" y="552229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343275" y="480950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5010150" y="4807919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8</a:t>
              </a:r>
              <a:endParaRPr lang="el-GR" altLang="el-GR" sz="1200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2876550" y="526670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1</a:t>
              </a:r>
              <a:endParaRPr lang="el-GR" altLang="el-GR" sz="1200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800475" y="5265119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4</a:t>
              </a:r>
              <a:endParaRPr lang="el-GR" altLang="el-GR" sz="1200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552950" y="5265119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6</a:t>
              </a:r>
              <a:endParaRPr lang="el-GR" altLang="el-GR" sz="1200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5476875" y="5265119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9</a:t>
              </a:r>
              <a:endParaRPr lang="el-GR" altLang="el-GR" sz="1200"/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5019675" y="570485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7</a:t>
              </a:r>
              <a:endParaRPr lang="el-GR" altLang="el-GR" sz="1200"/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5004048" y="5727875"/>
              <a:ext cx="261937" cy="2516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8219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δέντρου </a:t>
            </a:r>
            <a:r>
              <a:rPr lang="el-GR" altLang="el-GR" dirty="0" smtClean="0"/>
              <a:t>(5/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Ένα δυαδικό λεξικό είναι πιο αποδοτική δομή </a:t>
            </a:r>
            <a:r>
              <a:rPr lang="el-GR" altLang="el-GR" dirty="0" smtClean="0"/>
              <a:t>από ένα </a:t>
            </a:r>
            <a:r>
              <a:rPr lang="el-GR" altLang="el-GR" dirty="0"/>
              <a:t>απλό δυαδικό δέντρο, αφού για να βρεθεί </a:t>
            </a:r>
            <a:r>
              <a:rPr lang="el-GR" altLang="el-GR" dirty="0" smtClean="0"/>
              <a:t>αν κάποιο </a:t>
            </a:r>
            <a:r>
              <a:rPr lang="el-GR" altLang="el-GR" dirty="0"/>
              <a:t>στοιχείο βρίσκεται στο δέντρο δεν </a:t>
            </a:r>
            <a:r>
              <a:rPr lang="el-GR" altLang="el-GR" dirty="0" smtClean="0"/>
              <a:t>χρειάζεται να </a:t>
            </a:r>
            <a:r>
              <a:rPr lang="el-GR" altLang="el-GR" dirty="0"/>
              <a:t>διασχισθεί ολόκληρο (στη χειρότερη περίπτωση</a:t>
            </a:r>
            <a:r>
              <a:rPr lang="el-GR" altLang="el-GR" dirty="0" smtClean="0"/>
              <a:t>).</a:t>
            </a:r>
          </a:p>
          <a:p>
            <a:r>
              <a:rPr lang="el-GR" altLang="el-GR" dirty="0" smtClean="0"/>
              <a:t>Αυτό </a:t>
            </a:r>
            <a:r>
              <a:rPr lang="el-GR" altLang="el-GR" dirty="0"/>
              <a:t>είναι τόσο</a:t>
            </a:r>
            <a:r>
              <a:rPr lang="en-US" altLang="el-GR" dirty="0"/>
              <a:t> </a:t>
            </a:r>
            <a:r>
              <a:rPr lang="el-GR" altLang="el-GR" dirty="0"/>
              <a:t>πιο πολύ σωστό όσο πιο ισοζυγισμένο </a:t>
            </a:r>
            <a:r>
              <a:rPr lang="el-GR" altLang="el-GR" dirty="0" smtClean="0"/>
              <a:t> (</a:t>
            </a:r>
            <a:r>
              <a:rPr lang="en-US" altLang="el-GR" dirty="0"/>
              <a:t>balanced) </a:t>
            </a:r>
            <a:r>
              <a:rPr lang="el-GR" altLang="el-GR" dirty="0"/>
              <a:t>είναι το </a:t>
            </a:r>
            <a:r>
              <a:rPr lang="el-GR" altLang="el-GR" dirty="0" smtClean="0"/>
              <a:t>δέντρο.</a:t>
            </a:r>
          </a:p>
          <a:p>
            <a:r>
              <a:rPr lang="el-GR" altLang="el-GR" dirty="0" smtClean="0"/>
              <a:t>Εν </a:t>
            </a:r>
            <a:r>
              <a:rPr lang="el-GR" altLang="el-GR" dirty="0"/>
              <a:t>γένει, η αναζήτηση </a:t>
            </a:r>
            <a:r>
              <a:rPr lang="el-GR" altLang="el-GR" dirty="0" smtClean="0"/>
              <a:t> είναι </a:t>
            </a:r>
            <a:r>
              <a:rPr lang="el-GR" altLang="el-GR" dirty="0"/>
              <a:t>πιο μεγάλη σε δυαδικά λεξικά </a:t>
            </a:r>
            <a:r>
              <a:rPr lang="el-GR" altLang="el-GR" dirty="0" smtClean="0"/>
              <a:t>μεγαλύτερου ύψους </a:t>
            </a:r>
            <a:r>
              <a:rPr lang="el-GR" altLang="el-GR" dirty="0"/>
              <a:t>(</a:t>
            </a:r>
            <a:r>
              <a:rPr lang="en-US" altLang="el-GR" dirty="0"/>
              <a:t>height</a:t>
            </a:r>
            <a:r>
              <a:rPr lang="en-US" altLang="el-GR" dirty="0" smtClean="0"/>
              <a:t>).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003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</a:t>
            </a:r>
            <a:r>
              <a:rPr lang="el-GR" altLang="el-GR" dirty="0" smtClean="0"/>
              <a:t>λεξικού (1/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in(X, t(_, X, _)).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in(X, t(Left, Root, Right))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gt</a:t>
            </a:r>
            <a:r>
              <a:rPr lang="en-US" altLang="el-GR" sz="2000" dirty="0">
                <a:latin typeface="Courier New" panose="02070309020205020404" pitchFamily="49" charset="0"/>
              </a:rPr>
              <a:t>(Root, X),  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in(X, Left).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in(X, t(Left, Root, Right)) :-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err="1">
                <a:latin typeface="Courier New" panose="02070309020205020404" pitchFamily="49" charset="0"/>
              </a:rPr>
              <a:t>gt</a:t>
            </a:r>
            <a:r>
              <a:rPr lang="en-US" altLang="el-GR" sz="2000" dirty="0">
                <a:latin typeface="Courier New" panose="02070309020205020404" pitchFamily="49" charset="0"/>
              </a:rPr>
              <a:t>(X, Root),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in(X, Right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</a:t>
            </a:r>
            <a:r>
              <a:rPr lang="el-GR" altLang="el-GR" dirty="0" smtClean="0"/>
              <a:t>λεξικού (2/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in(6, t(t(t(nil, 1, nil), 3, t(nil, 4, nil)),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5,  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t(t(nil, 6, t(nil, 7, nil)),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  8, 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  t(nil, 9, nil)))).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in(2, t(t(t(nil, 1, nil), 3, t(nil, 4, nil)),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5,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t(t(nil, 6, t(nil, 7, nil)),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  8,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  t(nil, 9, nil)))).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no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5886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</a:t>
            </a:r>
            <a:r>
              <a:rPr lang="el-GR" altLang="el-GR" dirty="0" smtClean="0"/>
              <a:t>λεξικού (3/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in(5, D), in(3, D), in(8, D).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 = t(t(_0083, 3, _0084),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5, 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t(_0085, 8, _0086))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?- in(3, D), in(5, D), in(8, D).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D = t(_0083, 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   3,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   t(_0084,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     5,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     t(_0085,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       8,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       _0086)))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yes 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5748544" y="1889092"/>
            <a:ext cx="2266950" cy="1397000"/>
            <a:chOff x="3352800" y="3635859"/>
            <a:chExt cx="2266950" cy="13970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333875" y="3662846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4029075" y="389144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486275" y="389144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876675" y="411052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800600" y="411052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324350" y="3635859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57625" y="4093059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781550" y="4083534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8</a:t>
              </a:r>
              <a:endParaRPr lang="el-GR" altLang="el-GR" sz="12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3714750" y="4339121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029075" y="4339121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571875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724275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571875" y="478679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114800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267200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114800" y="478679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4648200" y="4339121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962525" y="4339121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4505325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657725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505325" y="478679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5048250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200650" y="455819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048250" y="478679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352800" y="4758221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_0083</a:t>
              </a:r>
              <a:endParaRPr lang="el-GR" altLang="el-GR" sz="1200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924300" y="4758221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_0084</a:t>
              </a:r>
              <a:endParaRPr lang="el-GR" altLang="el-GR" sz="1200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4391025" y="4758221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_0085</a:t>
              </a:r>
              <a:endParaRPr lang="el-GR" altLang="el-GR" sz="1200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933950" y="4758221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200"/>
                <a:t>_0086</a:t>
              </a:r>
              <a:endParaRPr lang="el-GR" altLang="el-GR" sz="1200"/>
            </a:p>
          </p:txBody>
        </p:sp>
      </p:grpSp>
      <p:sp>
        <p:nvSpPr>
          <p:cNvPr id="62" name="Oval 31"/>
          <p:cNvSpPr>
            <a:spLocks noChangeArrowheads="1"/>
          </p:cNvSpPr>
          <p:nvPr/>
        </p:nvSpPr>
        <p:spPr bwMode="auto">
          <a:xfrm>
            <a:off x="6396244" y="3996829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3" name="Line 32"/>
          <p:cNvSpPr>
            <a:spLocks noChangeShapeType="1"/>
          </p:cNvSpPr>
          <p:nvPr/>
        </p:nvSpPr>
        <p:spPr bwMode="auto">
          <a:xfrm flipH="1">
            <a:off x="6091444" y="422542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>
            <a:off x="6548644" y="422542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5" name="Oval 35"/>
          <p:cNvSpPr>
            <a:spLocks noChangeArrowheads="1"/>
          </p:cNvSpPr>
          <p:nvPr/>
        </p:nvSpPr>
        <p:spPr bwMode="auto">
          <a:xfrm>
            <a:off x="6862969" y="4444504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6386719" y="3969842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3</a:t>
            </a:r>
            <a:endParaRPr lang="el-GR" altLang="el-GR" sz="1200"/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6843919" y="4417517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5</a:t>
            </a:r>
            <a:endParaRPr lang="el-GR" altLang="el-GR" sz="1200"/>
          </a:p>
        </p:txBody>
      </p:sp>
      <p:sp>
        <p:nvSpPr>
          <p:cNvPr id="68" name="Line 44"/>
          <p:cNvSpPr>
            <a:spLocks noChangeShapeType="1"/>
          </p:cNvSpPr>
          <p:nvPr/>
        </p:nvSpPr>
        <p:spPr bwMode="auto">
          <a:xfrm>
            <a:off x="6986794" y="4673104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9" name="Oval 45"/>
          <p:cNvSpPr>
            <a:spLocks noChangeArrowheads="1"/>
          </p:cNvSpPr>
          <p:nvPr/>
        </p:nvSpPr>
        <p:spPr bwMode="auto">
          <a:xfrm>
            <a:off x="7301119" y="4892179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7282069" y="4865192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8</a:t>
            </a:r>
            <a:endParaRPr lang="el-GR" altLang="el-GR" sz="1200"/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 flipH="1">
            <a:off x="6558169" y="4673104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 flipH="1">
            <a:off x="5958094" y="44460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3" name="Line 49"/>
          <p:cNvSpPr>
            <a:spLocks noChangeShapeType="1"/>
          </p:cNvSpPr>
          <p:nvPr/>
        </p:nvSpPr>
        <p:spPr bwMode="auto">
          <a:xfrm>
            <a:off x="6110494" y="44460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>
            <a:off x="5958094" y="46746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5" name="Text Box 51"/>
          <p:cNvSpPr txBox="1">
            <a:spLocks noChangeArrowheads="1"/>
          </p:cNvSpPr>
          <p:nvPr/>
        </p:nvSpPr>
        <p:spPr bwMode="auto">
          <a:xfrm>
            <a:off x="5739019" y="4646117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_0083</a:t>
            </a:r>
            <a:endParaRPr lang="el-GR" altLang="el-GR" sz="1200"/>
          </a:p>
        </p:txBody>
      </p:sp>
      <p:sp>
        <p:nvSpPr>
          <p:cNvPr id="76" name="Line 52"/>
          <p:cNvSpPr>
            <a:spLocks noChangeShapeType="1"/>
          </p:cNvSpPr>
          <p:nvPr/>
        </p:nvSpPr>
        <p:spPr bwMode="auto">
          <a:xfrm flipH="1">
            <a:off x="6415294" y="49032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7" name="Line 53"/>
          <p:cNvSpPr>
            <a:spLocks noChangeShapeType="1"/>
          </p:cNvSpPr>
          <p:nvPr/>
        </p:nvSpPr>
        <p:spPr bwMode="auto">
          <a:xfrm>
            <a:off x="6567694" y="49032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8" name="Line 54"/>
          <p:cNvSpPr>
            <a:spLocks noChangeShapeType="1"/>
          </p:cNvSpPr>
          <p:nvPr/>
        </p:nvSpPr>
        <p:spPr bwMode="auto">
          <a:xfrm>
            <a:off x="6415294" y="51318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6196219" y="5103317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_0084</a:t>
            </a:r>
            <a:endParaRPr lang="el-GR" altLang="el-GR" sz="1200"/>
          </a:p>
        </p:txBody>
      </p:sp>
      <p:sp>
        <p:nvSpPr>
          <p:cNvPr id="80" name="Line 56"/>
          <p:cNvSpPr>
            <a:spLocks noChangeShapeType="1"/>
          </p:cNvSpPr>
          <p:nvPr/>
        </p:nvSpPr>
        <p:spPr bwMode="auto">
          <a:xfrm flipH="1">
            <a:off x="7005844" y="512077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1" name="Line 57"/>
          <p:cNvSpPr>
            <a:spLocks noChangeShapeType="1"/>
          </p:cNvSpPr>
          <p:nvPr/>
        </p:nvSpPr>
        <p:spPr bwMode="auto">
          <a:xfrm flipH="1">
            <a:off x="6872494" y="534144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2" name="Line 58"/>
          <p:cNvSpPr>
            <a:spLocks noChangeShapeType="1"/>
          </p:cNvSpPr>
          <p:nvPr/>
        </p:nvSpPr>
        <p:spPr bwMode="auto">
          <a:xfrm>
            <a:off x="7024894" y="534144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3" name="Line 59"/>
          <p:cNvSpPr>
            <a:spLocks noChangeShapeType="1"/>
          </p:cNvSpPr>
          <p:nvPr/>
        </p:nvSpPr>
        <p:spPr bwMode="auto">
          <a:xfrm>
            <a:off x="6872494" y="557004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4" name="Text Box 60"/>
          <p:cNvSpPr txBox="1">
            <a:spLocks noChangeArrowheads="1"/>
          </p:cNvSpPr>
          <p:nvPr/>
        </p:nvSpPr>
        <p:spPr bwMode="auto">
          <a:xfrm>
            <a:off x="6653419" y="5541467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_0085</a:t>
            </a:r>
            <a:endParaRPr lang="el-GR" altLang="el-GR" sz="1200"/>
          </a:p>
        </p:txBody>
      </p:sp>
      <p:sp>
        <p:nvSpPr>
          <p:cNvPr id="85" name="Line 66"/>
          <p:cNvSpPr>
            <a:spLocks noChangeShapeType="1"/>
          </p:cNvSpPr>
          <p:nvPr/>
        </p:nvSpPr>
        <p:spPr bwMode="auto">
          <a:xfrm>
            <a:off x="7453519" y="5122367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6" name="Line 67"/>
          <p:cNvSpPr>
            <a:spLocks noChangeShapeType="1"/>
          </p:cNvSpPr>
          <p:nvPr/>
        </p:nvSpPr>
        <p:spPr bwMode="auto">
          <a:xfrm flipH="1">
            <a:off x="7539244" y="534144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" name="Line 68"/>
          <p:cNvSpPr>
            <a:spLocks noChangeShapeType="1"/>
          </p:cNvSpPr>
          <p:nvPr/>
        </p:nvSpPr>
        <p:spPr bwMode="auto">
          <a:xfrm>
            <a:off x="7691644" y="534144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8" name="Line 69"/>
          <p:cNvSpPr>
            <a:spLocks noChangeShapeType="1"/>
          </p:cNvSpPr>
          <p:nvPr/>
        </p:nvSpPr>
        <p:spPr bwMode="auto">
          <a:xfrm>
            <a:off x="7539244" y="557004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" name="Text Box 70"/>
          <p:cNvSpPr txBox="1">
            <a:spLocks noChangeArrowheads="1"/>
          </p:cNvSpPr>
          <p:nvPr/>
        </p:nvSpPr>
        <p:spPr bwMode="auto">
          <a:xfrm>
            <a:off x="7424944" y="5541467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200"/>
              <a:t>_0086</a:t>
            </a:r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423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Στοιχείο μέλος ενός δυαδικού </a:t>
            </a:r>
            <a:r>
              <a:rPr lang="el-GR" altLang="el-GR" dirty="0" smtClean="0"/>
              <a:t>λεξικού (4/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sz="2000" dirty="0" smtClean="0"/>
              <a:t>Να </a:t>
            </a:r>
            <a:r>
              <a:rPr lang="el-GR" altLang="el-GR" sz="2000" dirty="0"/>
              <a:t>ορισθούν τα </a:t>
            </a:r>
            <a:r>
              <a:rPr lang="en-US" altLang="el-GR" sz="2000" dirty="0" err="1">
                <a:latin typeface="Courier New" panose="02070309020205020404" pitchFamily="49" charset="0"/>
              </a:rPr>
              <a:t>binarytree</a:t>
            </a:r>
            <a:r>
              <a:rPr lang="en-US" altLang="el-GR" sz="2000" dirty="0">
                <a:latin typeface="Courier New" panose="02070309020205020404" pitchFamily="49" charset="0"/>
              </a:rPr>
              <a:t>(Object)</a:t>
            </a:r>
            <a:r>
              <a:rPr lang="en-US" altLang="el-GR" sz="2000" dirty="0"/>
              <a:t> </a:t>
            </a:r>
            <a:r>
              <a:rPr lang="el-GR" altLang="el-GR" sz="2000" dirty="0" smtClean="0"/>
              <a:t>και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dictionary(Object</a:t>
            </a:r>
            <a:r>
              <a:rPr lang="en-US" altLang="el-GR" sz="2000" dirty="0">
                <a:latin typeface="Courier New" panose="02070309020205020404" pitchFamily="49" charset="0"/>
              </a:rPr>
              <a:t>)</a:t>
            </a:r>
            <a:r>
              <a:rPr lang="en-US" altLang="el-GR" sz="2000" dirty="0"/>
              <a:t> </a:t>
            </a:r>
            <a:r>
              <a:rPr lang="el-GR" altLang="el-GR" sz="2000" dirty="0"/>
              <a:t>έτσι ώστε να είναι αληθή </a:t>
            </a:r>
            <a:r>
              <a:rPr lang="el-GR" altLang="el-GR" sz="2000" dirty="0" smtClean="0"/>
              <a:t>αν </a:t>
            </a:r>
            <a:r>
              <a:rPr lang="el-GR" altLang="el-GR" sz="2000" dirty="0"/>
              <a:t>το </a:t>
            </a:r>
            <a:r>
              <a:rPr lang="en-US" altLang="el-GR" sz="2000" dirty="0">
                <a:latin typeface="Courier New" panose="02070309020205020404" pitchFamily="49" charset="0"/>
              </a:rPr>
              <a:t>Object</a:t>
            </a:r>
            <a:r>
              <a:rPr lang="en-US" altLang="el-GR" sz="2000" dirty="0"/>
              <a:t> </a:t>
            </a:r>
            <a:r>
              <a:rPr lang="el-GR" altLang="el-GR" sz="2000" dirty="0"/>
              <a:t>είναι δυαδικό δέντρο ή </a:t>
            </a:r>
            <a:r>
              <a:rPr lang="el-GR" altLang="el-GR" sz="2000" dirty="0" smtClean="0"/>
              <a:t>δυαδικό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λεξικό </a:t>
            </a:r>
            <a:r>
              <a:rPr lang="el-GR" altLang="el-GR" sz="2000" dirty="0" smtClean="0"/>
              <a:t>αντίστοιχα.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000" dirty="0" smtClean="0"/>
              <a:t>Να </a:t>
            </a:r>
            <a:r>
              <a:rPr lang="el-GR" altLang="el-GR" sz="2000" dirty="0"/>
              <a:t>ορισθεί το </a:t>
            </a:r>
            <a:r>
              <a:rPr lang="en-US" altLang="el-GR" sz="2000" dirty="0">
                <a:latin typeface="Courier New" panose="02070309020205020404" pitchFamily="49" charset="0"/>
              </a:rPr>
              <a:t>height(</a:t>
            </a:r>
            <a:r>
              <a:rPr lang="en-US" altLang="el-GR" sz="2000" dirty="0" err="1">
                <a:latin typeface="Courier New" panose="02070309020205020404" pitchFamily="49" charset="0"/>
              </a:rPr>
              <a:t>BinaryTree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Height)</a:t>
            </a:r>
            <a:r>
              <a:rPr lang="el-GR" altLang="el-GR" sz="2000" dirty="0" smtClean="0"/>
              <a:t>έτσι </a:t>
            </a:r>
            <a:r>
              <a:rPr lang="el-GR" altLang="el-GR" sz="2000" dirty="0"/>
              <a:t>ώστε να υπολογίζει το ύψος ενός </a:t>
            </a:r>
            <a:r>
              <a:rPr lang="el-GR" altLang="el-GR" sz="2000" dirty="0" smtClean="0"/>
              <a:t>δυαδικού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δέντρου</a:t>
            </a:r>
            <a:r>
              <a:rPr lang="el-GR" altLang="el-GR" sz="2000" dirty="0"/>
              <a:t>. (Το ύψος του κενού δέντρου είναι 0</a:t>
            </a:r>
            <a:r>
              <a:rPr lang="el-GR" altLang="el-GR" sz="20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000" dirty="0"/>
              <a:t>Να ορισθεί το </a:t>
            </a:r>
            <a:r>
              <a:rPr lang="en-US" altLang="el-GR" sz="2000" dirty="0">
                <a:latin typeface="Courier New" panose="02070309020205020404" pitchFamily="49" charset="0"/>
              </a:rPr>
              <a:t>linearize(Tree, List)</a:t>
            </a:r>
            <a:r>
              <a:rPr lang="en-US" altLang="el-GR" sz="2000" dirty="0"/>
              <a:t> </a:t>
            </a:r>
            <a:r>
              <a:rPr lang="el-GR" altLang="el-GR" sz="2000" dirty="0"/>
              <a:t>έτσι </a:t>
            </a:r>
            <a:r>
              <a:rPr lang="el-GR" altLang="el-GR" sz="2000" dirty="0" err="1" smtClean="0"/>
              <a:t>ώστενα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συλλέγει όλα τα στοιχεία του </a:t>
            </a:r>
            <a:r>
              <a:rPr lang="el-GR" altLang="el-GR" sz="2000" dirty="0" smtClean="0"/>
              <a:t>δυαδικού δέντρου</a:t>
            </a:r>
            <a:r>
              <a:rPr lang="en-US" altLang="el-GR" sz="2000" dirty="0" smtClean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Tree</a:t>
            </a:r>
            <a:r>
              <a:rPr lang="en-US" altLang="el-GR" sz="2000" dirty="0"/>
              <a:t> </a:t>
            </a:r>
            <a:r>
              <a:rPr lang="el-GR" altLang="el-GR" sz="2000" dirty="0"/>
              <a:t>στη λίστα </a:t>
            </a:r>
            <a:r>
              <a:rPr lang="en-US" altLang="el-GR" sz="2000" dirty="0">
                <a:latin typeface="Courier New" panose="02070309020205020404" pitchFamily="49" charset="0"/>
              </a:rPr>
              <a:t>List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altLang="el-GR" sz="2000" dirty="0"/>
              <a:t>Να οριστεί το </a:t>
            </a:r>
            <a:r>
              <a:rPr lang="en-US" altLang="el-GR" sz="2000" dirty="0" err="1">
                <a:latin typeface="Courier New" panose="02070309020205020404" pitchFamily="49" charset="0"/>
              </a:rPr>
              <a:t>maxelement</a:t>
            </a:r>
            <a:r>
              <a:rPr lang="en-US" altLang="el-GR" sz="2000" dirty="0">
                <a:latin typeface="Courier New" panose="02070309020205020404" pitchFamily="49" charset="0"/>
              </a:rPr>
              <a:t>(D, Item)</a:t>
            </a:r>
            <a:r>
              <a:rPr lang="en-US" altLang="el-GR" sz="2000" dirty="0"/>
              <a:t> </a:t>
            </a:r>
            <a:r>
              <a:rPr lang="el-GR" altLang="el-GR" sz="2000" dirty="0"/>
              <a:t>έτσι </a:t>
            </a:r>
            <a:r>
              <a:rPr lang="el-GR" altLang="el-GR" sz="2000" dirty="0" smtClean="0"/>
              <a:t>ώστε το </a:t>
            </a:r>
            <a:r>
              <a:rPr lang="en-US" altLang="el-GR" sz="2000" dirty="0">
                <a:latin typeface="Courier New" panose="02070309020205020404" pitchFamily="49" charset="0"/>
              </a:rPr>
              <a:t>Item</a:t>
            </a:r>
            <a:r>
              <a:rPr lang="en-US" altLang="el-GR" sz="2000" dirty="0"/>
              <a:t> </a:t>
            </a:r>
            <a:r>
              <a:rPr lang="el-GR" altLang="el-GR" sz="2000" dirty="0"/>
              <a:t>να είναι το μεγαλύτερο στοιχείο </a:t>
            </a:r>
            <a:r>
              <a:rPr lang="el-GR" altLang="el-GR" sz="2000" dirty="0" smtClean="0"/>
              <a:t>του δυαδικού </a:t>
            </a:r>
            <a:r>
              <a:rPr lang="el-GR" altLang="el-GR" sz="2000" dirty="0"/>
              <a:t>λεξικού </a:t>
            </a:r>
            <a:r>
              <a:rPr lang="en-US" altLang="el-GR" sz="2000" dirty="0">
                <a:latin typeface="Courier New" panose="02070309020205020404" pitchFamily="49" charset="0"/>
              </a:rPr>
              <a:t>D</a:t>
            </a:r>
            <a:r>
              <a:rPr lang="el-GR" alt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000" dirty="0" smtClean="0"/>
              <a:t>Να </a:t>
            </a:r>
            <a:r>
              <a:rPr lang="el-GR" altLang="el-GR" sz="2000" dirty="0"/>
              <a:t>επεκταθεί ο ορισμός του </a:t>
            </a:r>
            <a:r>
              <a:rPr lang="en-US" altLang="el-GR" sz="2000" dirty="0">
                <a:latin typeface="Courier New" panose="02070309020205020404" pitchFamily="49" charset="0"/>
              </a:rPr>
              <a:t>in/2</a:t>
            </a:r>
            <a:r>
              <a:rPr lang="en-US" altLang="el-GR" sz="2000" dirty="0"/>
              <a:t> </a:t>
            </a:r>
            <a:r>
              <a:rPr lang="el-GR" altLang="el-GR" sz="2000" dirty="0"/>
              <a:t>για την </a:t>
            </a:r>
            <a:r>
              <a:rPr lang="el-GR" altLang="el-GR" sz="2000" dirty="0" smtClean="0"/>
              <a:t>αναζήτηση στοιχείων </a:t>
            </a:r>
            <a:r>
              <a:rPr lang="el-GR" altLang="el-GR" sz="2000" dirty="0"/>
              <a:t>μέσα σε δυαδικά λεξικά έτσι </a:t>
            </a:r>
            <a:r>
              <a:rPr lang="el-GR" altLang="el-GR" sz="2000" dirty="0" smtClean="0"/>
              <a:t>ώστε να </a:t>
            </a:r>
            <a:r>
              <a:rPr lang="el-GR" altLang="el-GR" sz="2000" dirty="0"/>
              <a:t>επιστρέφει και την ακολουθία κόμβων από </a:t>
            </a:r>
            <a:r>
              <a:rPr lang="el-GR" altLang="el-GR" sz="2000" dirty="0" smtClean="0"/>
              <a:t>τη ρίζα </a:t>
            </a:r>
            <a:r>
              <a:rPr lang="el-GR" altLang="el-GR" sz="2000" dirty="0"/>
              <a:t>του λεξικού μέχρι το στοιχείο που βρέθηκε</a:t>
            </a:r>
          </a:p>
        </p:txBody>
      </p:sp>
    </p:spTree>
    <p:extLst>
      <p:ext uri="{BB962C8B-B14F-4D97-AF65-F5344CB8AC3E}">
        <p14:creationId xmlns:p14="http://schemas.microsoft.com/office/powerpoint/2010/main" val="12575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Αναπαράσταση </a:t>
            </a:r>
            <a:r>
              <a:rPr lang="el-GR" dirty="0" smtClean="0"/>
              <a:t>(</a:t>
            </a:r>
            <a:r>
              <a:rPr lang="en-US" dirty="0" smtClean="0"/>
              <a:t>3/3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842993" cy="4525963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par(r1,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par(r2,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r3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  <a:p>
            <a:r>
              <a:rPr lang="en-US" altLang="el-GR" sz="2400" dirty="0" smtClean="0">
                <a:latin typeface="Courier New" panose="02070309020205020404" pitchFamily="49" charset="0"/>
              </a:rPr>
              <a:t> 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par(r1,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seq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(par(r2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r3),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r4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/>
              <a:t>ορθογώνια παραλληλόγραμμα, τετράγωνα, </a:t>
            </a:r>
            <a:r>
              <a:rPr lang="el-GR" altLang="el-GR" sz="2000" dirty="0" smtClean="0"/>
              <a:t>κύκλοι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(?)</a:t>
            </a:r>
            <a:endParaRPr lang="el-GR" altLang="el-GR" sz="2000" dirty="0"/>
          </a:p>
        </p:txBody>
      </p:sp>
      <p:pic>
        <p:nvPicPr>
          <p:cNvPr id="58" name="Θέση περιεχομένου 5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97" y="1682042"/>
            <a:ext cx="1267002" cy="3115110"/>
          </a:xfrm>
        </p:spPr>
      </p:pic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1115616" y="173077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" name="Rectangle 67"/>
          <p:cNvSpPr>
            <a:spLocks noChangeArrowheads="1"/>
          </p:cNvSpPr>
          <p:nvPr/>
        </p:nvSpPr>
        <p:spPr bwMode="auto">
          <a:xfrm>
            <a:off x="1348978" y="1668865"/>
            <a:ext cx="409575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" name="Line 68"/>
          <p:cNvSpPr>
            <a:spLocks noChangeShapeType="1"/>
          </p:cNvSpPr>
          <p:nvPr/>
        </p:nvSpPr>
        <p:spPr bwMode="auto">
          <a:xfrm>
            <a:off x="1758553" y="173077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4" name="Text Box 69"/>
          <p:cNvSpPr txBox="1">
            <a:spLocks noChangeArrowheads="1"/>
          </p:cNvSpPr>
          <p:nvPr/>
        </p:nvSpPr>
        <p:spPr bwMode="auto">
          <a:xfrm>
            <a:off x="1406128" y="144661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r1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25" name="Line 72"/>
          <p:cNvSpPr>
            <a:spLocks noChangeShapeType="1"/>
          </p:cNvSpPr>
          <p:nvPr/>
        </p:nvSpPr>
        <p:spPr bwMode="auto">
          <a:xfrm>
            <a:off x="1115616" y="206415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1348978" y="2002240"/>
            <a:ext cx="409575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7" name="Line 74"/>
          <p:cNvSpPr>
            <a:spLocks noChangeShapeType="1"/>
          </p:cNvSpPr>
          <p:nvPr/>
        </p:nvSpPr>
        <p:spPr bwMode="auto">
          <a:xfrm>
            <a:off x="1758553" y="206415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8" name="Text Box 75"/>
          <p:cNvSpPr txBox="1">
            <a:spLocks noChangeArrowheads="1"/>
          </p:cNvSpPr>
          <p:nvPr/>
        </p:nvSpPr>
        <p:spPr bwMode="auto">
          <a:xfrm>
            <a:off x="1406128" y="177999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r2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29" name="Line 76"/>
          <p:cNvSpPr>
            <a:spLocks noChangeShapeType="1"/>
          </p:cNvSpPr>
          <p:nvPr/>
        </p:nvSpPr>
        <p:spPr bwMode="auto">
          <a:xfrm>
            <a:off x="1115616" y="236895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" name="Rectangle 77"/>
          <p:cNvSpPr>
            <a:spLocks noChangeArrowheads="1"/>
          </p:cNvSpPr>
          <p:nvPr/>
        </p:nvSpPr>
        <p:spPr bwMode="auto">
          <a:xfrm>
            <a:off x="1348978" y="2307040"/>
            <a:ext cx="409575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1" name="Line 78"/>
          <p:cNvSpPr>
            <a:spLocks noChangeShapeType="1"/>
          </p:cNvSpPr>
          <p:nvPr/>
        </p:nvSpPr>
        <p:spPr bwMode="auto">
          <a:xfrm>
            <a:off x="1758553" y="236895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1406128" y="208479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r3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33" name="Freeform 80"/>
          <p:cNvSpPr>
            <a:spLocks/>
          </p:cNvSpPr>
          <p:nvPr/>
        </p:nvSpPr>
        <p:spPr bwMode="auto">
          <a:xfrm>
            <a:off x="1106091" y="1730778"/>
            <a:ext cx="1587" cy="647700"/>
          </a:xfrm>
          <a:custGeom>
            <a:avLst/>
            <a:gdLst>
              <a:gd name="T0" fmla="*/ 0 w 1"/>
              <a:gd name="T1" fmla="*/ 0 h 408"/>
              <a:gd name="T2" fmla="*/ 0 w 1"/>
              <a:gd name="T3" fmla="*/ 2147483647 h 408"/>
              <a:gd name="T4" fmla="*/ 0 60000 65536"/>
              <a:gd name="T5" fmla="*/ 0 60000 65536"/>
              <a:gd name="T6" fmla="*/ 0 w 1"/>
              <a:gd name="T7" fmla="*/ 0 h 408"/>
              <a:gd name="T8" fmla="*/ 1 w 1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08">
                <a:moveTo>
                  <a:pt x="0" y="0"/>
                </a:moveTo>
                <a:lnTo>
                  <a:pt x="0" y="4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4" name="Freeform 81"/>
          <p:cNvSpPr>
            <a:spLocks/>
          </p:cNvSpPr>
          <p:nvPr/>
        </p:nvSpPr>
        <p:spPr bwMode="auto">
          <a:xfrm>
            <a:off x="1990328" y="1730778"/>
            <a:ext cx="1588" cy="647700"/>
          </a:xfrm>
          <a:custGeom>
            <a:avLst/>
            <a:gdLst>
              <a:gd name="T0" fmla="*/ 0 w 1"/>
              <a:gd name="T1" fmla="*/ 0 h 408"/>
              <a:gd name="T2" fmla="*/ 0 w 1"/>
              <a:gd name="T3" fmla="*/ 2147483647 h 408"/>
              <a:gd name="T4" fmla="*/ 0 60000 65536"/>
              <a:gd name="T5" fmla="*/ 0 60000 65536"/>
              <a:gd name="T6" fmla="*/ 0 w 1"/>
              <a:gd name="T7" fmla="*/ 0 h 408"/>
              <a:gd name="T8" fmla="*/ 1 w 1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08">
                <a:moveTo>
                  <a:pt x="0" y="0"/>
                </a:moveTo>
                <a:lnTo>
                  <a:pt x="0" y="4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5" name="Line 82"/>
          <p:cNvSpPr>
            <a:spLocks noChangeShapeType="1"/>
          </p:cNvSpPr>
          <p:nvPr/>
        </p:nvSpPr>
        <p:spPr bwMode="auto">
          <a:xfrm flipH="1">
            <a:off x="872728" y="206415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 flipH="1">
            <a:off x="1991916" y="206415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7" name="Line 116"/>
          <p:cNvSpPr>
            <a:spLocks noChangeShapeType="1"/>
          </p:cNvSpPr>
          <p:nvPr/>
        </p:nvSpPr>
        <p:spPr bwMode="auto">
          <a:xfrm>
            <a:off x="1001316" y="360253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1234678" y="3540621"/>
            <a:ext cx="409575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" name="Line 118"/>
          <p:cNvSpPr>
            <a:spLocks noChangeShapeType="1"/>
          </p:cNvSpPr>
          <p:nvPr/>
        </p:nvSpPr>
        <p:spPr bwMode="auto">
          <a:xfrm>
            <a:off x="1644253" y="360253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0" name="Text Box 119"/>
          <p:cNvSpPr txBox="1">
            <a:spLocks noChangeArrowheads="1"/>
          </p:cNvSpPr>
          <p:nvPr/>
        </p:nvSpPr>
        <p:spPr bwMode="auto">
          <a:xfrm>
            <a:off x="1291828" y="3185774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r1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41" name="Line 120"/>
          <p:cNvSpPr>
            <a:spLocks noChangeShapeType="1"/>
          </p:cNvSpPr>
          <p:nvPr/>
        </p:nvSpPr>
        <p:spPr bwMode="auto">
          <a:xfrm>
            <a:off x="1001316" y="39359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2" name="Rectangle 121"/>
          <p:cNvSpPr>
            <a:spLocks noChangeArrowheads="1"/>
          </p:cNvSpPr>
          <p:nvPr/>
        </p:nvSpPr>
        <p:spPr bwMode="auto">
          <a:xfrm>
            <a:off x="1234678" y="3873996"/>
            <a:ext cx="409575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" name="Line 122"/>
          <p:cNvSpPr>
            <a:spLocks noChangeShapeType="1"/>
          </p:cNvSpPr>
          <p:nvPr/>
        </p:nvSpPr>
        <p:spPr bwMode="auto">
          <a:xfrm>
            <a:off x="1644253" y="39359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4" name="Text Box 123"/>
          <p:cNvSpPr txBox="1">
            <a:spLocks noChangeArrowheads="1"/>
          </p:cNvSpPr>
          <p:nvPr/>
        </p:nvSpPr>
        <p:spPr bwMode="auto">
          <a:xfrm>
            <a:off x="1291828" y="36517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r2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45" name="Line 124"/>
          <p:cNvSpPr>
            <a:spLocks noChangeShapeType="1"/>
          </p:cNvSpPr>
          <p:nvPr/>
        </p:nvSpPr>
        <p:spPr bwMode="auto">
          <a:xfrm>
            <a:off x="1001316" y="42407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" name="Rectangle 125"/>
          <p:cNvSpPr>
            <a:spLocks noChangeArrowheads="1"/>
          </p:cNvSpPr>
          <p:nvPr/>
        </p:nvSpPr>
        <p:spPr bwMode="auto">
          <a:xfrm>
            <a:off x="1234678" y="4178796"/>
            <a:ext cx="409575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7" name="Line 126"/>
          <p:cNvSpPr>
            <a:spLocks noChangeShapeType="1"/>
          </p:cNvSpPr>
          <p:nvPr/>
        </p:nvSpPr>
        <p:spPr bwMode="auto">
          <a:xfrm>
            <a:off x="1644253" y="42407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8" name="Text Box 127"/>
          <p:cNvSpPr txBox="1">
            <a:spLocks noChangeArrowheads="1"/>
          </p:cNvSpPr>
          <p:nvPr/>
        </p:nvSpPr>
        <p:spPr bwMode="auto">
          <a:xfrm>
            <a:off x="1291828" y="39565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r3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49" name="Freeform 128"/>
          <p:cNvSpPr>
            <a:spLocks/>
          </p:cNvSpPr>
          <p:nvPr/>
        </p:nvSpPr>
        <p:spPr bwMode="auto">
          <a:xfrm>
            <a:off x="991791" y="3602534"/>
            <a:ext cx="1587" cy="647700"/>
          </a:xfrm>
          <a:custGeom>
            <a:avLst/>
            <a:gdLst>
              <a:gd name="T0" fmla="*/ 0 w 1"/>
              <a:gd name="T1" fmla="*/ 0 h 408"/>
              <a:gd name="T2" fmla="*/ 0 w 1"/>
              <a:gd name="T3" fmla="*/ 2147483647 h 408"/>
              <a:gd name="T4" fmla="*/ 0 60000 65536"/>
              <a:gd name="T5" fmla="*/ 0 60000 65536"/>
              <a:gd name="T6" fmla="*/ 0 w 1"/>
              <a:gd name="T7" fmla="*/ 0 h 408"/>
              <a:gd name="T8" fmla="*/ 1 w 1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08">
                <a:moveTo>
                  <a:pt x="0" y="0"/>
                </a:moveTo>
                <a:lnTo>
                  <a:pt x="0" y="4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0" name="Line 130"/>
          <p:cNvSpPr>
            <a:spLocks noChangeShapeType="1"/>
          </p:cNvSpPr>
          <p:nvPr/>
        </p:nvSpPr>
        <p:spPr bwMode="auto">
          <a:xfrm flipH="1">
            <a:off x="758428" y="39359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1" name="Line 140"/>
          <p:cNvSpPr>
            <a:spLocks noChangeShapeType="1"/>
          </p:cNvSpPr>
          <p:nvPr/>
        </p:nvSpPr>
        <p:spPr bwMode="auto">
          <a:xfrm>
            <a:off x="1872853" y="39359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2" name="Rectangle 141"/>
          <p:cNvSpPr>
            <a:spLocks noChangeArrowheads="1"/>
          </p:cNvSpPr>
          <p:nvPr/>
        </p:nvSpPr>
        <p:spPr bwMode="auto">
          <a:xfrm>
            <a:off x="2106216" y="3873996"/>
            <a:ext cx="409575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3" name="Line 142"/>
          <p:cNvSpPr>
            <a:spLocks noChangeShapeType="1"/>
          </p:cNvSpPr>
          <p:nvPr/>
        </p:nvSpPr>
        <p:spPr bwMode="auto">
          <a:xfrm>
            <a:off x="2515791" y="39359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" name="Text Box 143"/>
          <p:cNvSpPr txBox="1">
            <a:spLocks noChangeArrowheads="1"/>
          </p:cNvSpPr>
          <p:nvPr/>
        </p:nvSpPr>
        <p:spPr bwMode="auto">
          <a:xfrm>
            <a:off x="2149078" y="364539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r4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55" name="Line 144"/>
          <p:cNvSpPr>
            <a:spLocks noChangeShapeType="1"/>
          </p:cNvSpPr>
          <p:nvPr/>
        </p:nvSpPr>
        <p:spPr bwMode="auto">
          <a:xfrm flipV="1">
            <a:off x="1868091" y="393114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6" name="Line 146"/>
          <p:cNvSpPr>
            <a:spLocks noChangeShapeType="1"/>
          </p:cNvSpPr>
          <p:nvPr/>
        </p:nvSpPr>
        <p:spPr bwMode="auto">
          <a:xfrm>
            <a:off x="1872853" y="360253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7" name="Freeform 147"/>
          <p:cNvSpPr>
            <a:spLocks/>
          </p:cNvSpPr>
          <p:nvPr/>
        </p:nvSpPr>
        <p:spPr bwMode="auto">
          <a:xfrm>
            <a:off x="2625328" y="3597771"/>
            <a:ext cx="1588" cy="342900"/>
          </a:xfrm>
          <a:custGeom>
            <a:avLst/>
            <a:gdLst>
              <a:gd name="T0" fmla="*/ 0 w 1"/>
              <a:gd name="T1" fmla="*/ 2147483647 h 216"/>
              <a:gd name="T2" fmla="*/ 0 w 1"/>
              <a:gd name="T3" fmla="*/ 0 h 216"/>
              <a:gd name="T4" fmla="*/ 0 60000 65536"/>
              <a:gd name="T5" fmla="*/ 0 60000 65536"/>
              <a:gd name="T6" fmla="*/ 0 w 1"/>
              <a:gd name="T7" fmla="*/ 0 h 216"/>
              <a:gd name="T8" fmla="*/ 1 w 1"/>
              <a:gd name="T9" fmla="*/ 216 h 2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6">
                <a:moveTo>
                  <a:pt x="0" y="2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Εισαγωγή και διαγραφή κόμβων σε δυαδικό </a:t>
            </a:r>
            <a:r>
              <a:rPr lang="el-GR" altLang="el-GR" dirty="0" smtClean="0"/>
              <a:t>λεξικό</a:t>
            </a:r>
            <a:r>
              <a:rPr lang="en-US" altLang="el-GR" dirty="0" smtClean="0"/>
              <a:t> (1/5)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1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sz="4400" dirty="0"/>
              <a:t>Εισαγωγή κόμβου σε φύλλο</a:t>
            </a:r>
            <a:endParaRPr lang="en-US" altLang="el-GR" sz="4400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(nil, X, t(nil, X, nil)).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(t(Left, X, Right), X, t(Left, X, Right)).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(t(Left, Root, Right), X, t(Left1, Root, Right))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(Root, X),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(Left, X, Left1).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(t(Left, Root, Right), X, t(Left, Root, Right1))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(X, Root),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(Right, X, Right1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Τίτλος 5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Εισαγωγή και διαγραφή κόμβων σε δυαδικό λεξικό</a:t>
            </a:r>
            <a:r>
              <a:rPr lang="en-US" altLang="el-GR" dirty="0"/>
              <a:t> </a:t>
            </a:r>
            <a:r>
              <a:rPr lang="en-US" altLang="el-GR" dirty="0" smtClean="0"/>
              <a:t>(2/5)</a:t>
            </a:r>
            <a:endParaRPr lang="el-GR" dirty="0"/>
          </a:p>
        </p:txBody>
      </p:sp>
      <p:sp>
        <p:nvSpPr>
          <p:cNvPr id="60" name="Θέση περιεχομένου 59"/>
          <p:cNvSpPr>
            <a:spLocks noGrp="1"/>
          </p:cNvSpPr>
          <p:nvPr>
            <p:ph idx="1"/>
          </p:nvPr>
        </p:nvSpPr>
        <p:spPr>
          <a:xfrm>
            <a:off x="464156" y="5021759"/>
            <a:ext cx="8229600" cy="106099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(t(t(nil, 3, nil), 5, t(nil, 8, nil)), 6, D2),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(D2,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7, D3), </a:t>
            </a:r>
            <a:r>
              <a:rPr lang="en-US" altLang="el-GR" dirty="0" err="1">
                <a:latin typeface="Courier New" panose="02070309020205020404" pitchFamily="49" charset="0"/>
              </a:rPr>
              <a:t>addleaf</a:t>
            </a:r>
            <a:r>
              <a:rPr lang="en-US" altLang="el-GR" dirty="0">
                <a:latin typeface="Courier New" panose="02070309020205020404" pitchFamily="49" charset="0"/>
              </a:rPr>
              <a:t>(D3, 4, D4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  <p:grpSp>
        <p:nvGrpSpPr>
          <p:cNvPr id="61" name="Ομάδα 60"/>
          <p:cNvGrpSpPr/>
          <p:nvPr/>
        </p:nvGrpSpPr>
        <p:grpSpPr>
          <a:xfrm>
            <a:off x="2895600" y="1556792"/>
            <a:ext cx="3352800" cy="3200400"/>
            <a:chOff x="2428875" y="1844824"/>
            <a:chExt cx="3352800" cy="320040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905125" y="201627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2600325" y="224487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057525" y="224487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447925" y="246394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371850" y="246394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95600" y="19892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428875" y="24464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52800" y="2444899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8</a:t>
              </a:r>
              <a:endParaRPr lang="el-GR" altLang="el-GR" sz="120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09925" y="1844824"/>
              <a:ext cx="381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D1</a:t>
              </a:r>
              <a:endParaRPr lang="el-GR" altLang="el-GR" sz="12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62525" y="201627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4657725" y="224487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114925" y="224487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505325" y="246394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429250" y="246394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953000" y="19892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486275" y="24464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410200" y="2444899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8</a:t>
              </a:r>
              <a:endParaRPr lang="el-GR" altLang="el-GR" sz="12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267325" y="1844824"/>
              <a:ext cx="381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D2</a:t>
              </a:r>
              <a:endParaRPr lang="el-GR" altLang="el-GR" sz="12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5105400" y="2692549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953000" y="291162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933950" y="2894162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6</a:t>
              </a:r>
              <a:endParaRPr lang="el-GR" altLang="el-GR" sz="1200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905125" y="328309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2600325" y="3511699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3057525" y="3511699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2447925" y="373077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371850" y="373077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2895600" y="3256112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2428875" y="3713312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352800" y="3711724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8</a:t>
              </a:r>
              <a:endParaRPr lang="el-GR" altLang="el-GR" sz="1200"/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209925" y="3111649"/>
              <a:ext cx="381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D3</a:t>
              </a:r>
              <a:endParaRPr lang="el-GR" altLang="el-GR" sz="1200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3048000" y="395937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895600" y="417844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2876550" y="41609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6</a:t>
              </a:r>
              <a:endParaRPr lang="el-GR" altLang="el-GR" sz="120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4648200" y="4130824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29175" y="433084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4819650" y="4302274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4</a:t>
              </a:r>
              <a:endParaRPr lang="el-GR" altLang="el-GR" sz="1200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962525" y="343549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4657725" y="3664099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5114925" y="3664099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505325" y="388317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5429250" y="3883174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4953000" y="3408512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4486275" y="3865712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5410200" y="3864124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8</a:t>
              </a:r>
              <a:endParaRPr lang="el-GR" altLang="el-GR" sz="1200"/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5267325" y="3264049"/>
              <a:ext cx="381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D4</a:t>
              </a:r>
              <a:endParaRPr lang="el-GR" altLang="el-GR" sz="1200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 flipH="1">
              <a:off x="5334000" y="4111774"/>
              <a:ext cx="1524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5162550" y="4330849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5143500" y="43133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6</a:t>
              </a:r>
              <a:endParaRPr lang="el-GR" altLang="el-GR" sz="1200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5314950" y="4570562"/>
              <a:ext cx="247650" cy="246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5495925" y="4789637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5476875" y="47705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7</a:t>
              </a:r>
              <a:endParaRPr lang="el-GR" altLang="el-GR" sz="1200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3048000" y="4418162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3362325" y="4637237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3343275" y="4618187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7</a:t>
              </a:r>
              <a:endParaRPr lang="el-GR" altLang="el-GR" sz="1200"/>
            </a:p>
          </p:txBody>
        </p:sp>
      </p:grpSp>
    </p:spTree>
    <p:extLst>
      <p:ext uri="{BB962C8B-B14F-4D97-AF65-F5344CB8AC3E}">
        <p14:creationId xmlns:p14="http://schemas.microsoft.com/office/powerpoint/2010/main" val="40503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Εισαγωγή και διαγραφή κόμβων σε δυαδικό λεξικό</a:t>
            </a:r>
            <a:r>
              <a:rPr lang="en-US" altLang="el-GR" dirty="0"/>
              <a:t> </a:t>
            </a:r>
            <a:r>
              <a:rPr lang="en-US" altLang="el-GR" dirty="0" smtClean="0"/>
              <a:t>(3/5)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Διαγραφή κόμβου από φύλλο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   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delleaf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(D1, X, D2) :-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  </a:t>
            </a:r>
            <a:r>
              <a:rPr lang="en-US" altLang="el-GR" sz="2000" dirty="0" err="1" smtClean="0">
                <a:latin typeface="Courier New" panose="02070309020205020404" pitchFamily="49" charset="0"/>
              </a:rPr>
              <a:t>addleaf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(D2, X, D1).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Δεν είναι χρήσιμη γιατί δεν είναι απαραίτητο 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κόμβος</a:t>
            </a:r>
            <a:r>
              <a:rPr lang="en-US" altLang="el-GR" dirty="0" smtClean="0"/>
              <a:t>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θέλουμε να διαγράψουμε να είναι φύλλο του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D1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0485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Εισαγωγή και διαγραφή κόμβων σε δυαδικό λεξικό</a:t>
            </a:r>
            <a:r>
              <a:rPr lang="en-US" altLang="el-GR" dirty="0"/>
              <a:t> </a:t>
            </a:r>
            <a:r>
              <a:rPr lang="en-US" altLang="el-GR" dirty="0" smtClean="0"/>
              <a:t>(4/5)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64946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sz="2700" dirty="0"/>
              <a:t>Διαγραφή κόμβου από οπουδήποτε</a:t>
            </a:r>
            <a:endParaRPr lang="en-US" altLang="el-GR" sz="2700" dirty="0"/>
          </a:p>
        </p:txBody>
      </p:sp>
      <p:grpSp>
        <p:nvGrpSpPr>
          <p:cNvPr id="47" name="Ομάδα 46"/>
          <p:cNvGrpSpPr/>
          <p:nvPr/>
        </p:nvGrpSpPr>
        <p:grpSpPr>
          <a:xfrm>
            <a:off x="2516981" y="2204864"/>
            <a:ext cx="4186578" cy="1673225"/>
            <a:chOff x="2670820" y="2314203"/>
            <a:chExt cx="4186578" cy="1673225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3108970" y="262694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2804170" y="285554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261370" y="285554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575695" y="3074616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096270" y="261582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A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570933" y="307302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X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699520" y="330321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3270895" y="330321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2670820" y="30762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23220" y="30762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670820" y="330480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3128020" y="35334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280420" y="35334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128020" y="376200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3039120" y="3742953"/>
              <a:ext cx="76234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Left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3928120" y="3534991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4080520" y="3534991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3928120" y="3763591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809058" y="3742953"/>
              <a:ext cx="76234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3223270" y="2542803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3223270" y="2314203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394970" y="262694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5090170" y="285554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5547370" y="285554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5390208" y="261582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A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5842645" y="302857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400" b="1"/>
                <a:t>?</a:t>
              </a:r>
              <a:endParaRPr lang="el-GR" altLang="el-GR" sz="1400" b="1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5985520" y="330321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H="1">
              <a:off x="5556895" y="330321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H="1">
              <a:off x="4956820" y="30762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5109220" y="30762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4956820" y="330480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H="1">
              <a:off x="5414020" y="35334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5566420" y="353340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5414020" y="376200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5325120" y="3742953"/>
              <a:ext cx="76234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Left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 flipH="1">
              <a:off x="6214120" y="3534991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>
              <a:off x="6366520" y="3534991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6214120" y="3763591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6095058" y="3742953"/>
              <a:ext cx="76234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 flipV="1">
              <a:off x="5509270" y="2542803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 flipV="1">
              <a:off x="5509270" y="2314203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>
              <a:off x="3937645" y="3057153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6" name="Text Box 52"/>
            <p:cNvSpPr txBox="1">
              <a:spLocks noChangeArrowheads="1"/>
            </p:cNvSpPr>
            <p:nvPr/>
          </p:nvSpPr>
          <p:spPr bwMode="auto">
            <a:xfrm>
              <a:off x="3851920" y="2780928"/>
              <a:ext cx="11858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διαγραφή </a:t>
              </a:r>
              <a:r>
                <a:rPr lang="en-US" altLang="el-GR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l-GR" altLang="el-GR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8" name="Θέση περιεχομένου 2"/>
          <p:cNvSpPr txBox="1">
            <a:spLocks/>
          </p:cNvSpPr>
          <p:nvPr/>
        </p:nvSpPr>
        <p:spPr>
          <a:xfrm>
            <a:off x="310356" y="4054863"/>
            <a:ext cx="8229600" cy="1013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l-GR" dirty="0" smtClean="0"/>
              <a:t>  </a:t>
            </a:r>
            <a:r>
              <a:rPr lang="el-GR" altLang="el-GR" dirty="0" smtClean="0"/>
              <a:t>Αν </a:t>
            </a:r>
            <a:r>
              <a:rPr lang="el-GR" altLang="el-GR" dirty="0"/>
              <a:t>κάποιο από τα </a:t>
            </a:r>
            <a:r>
              <a:rPr lang="en-US" altLang="el-GR" sz="2000" dirty="0">
                <a:latin typeface="Courier New" panose="02070309020205020404" pitchFamily="49" charset="0"/>
              </a:rPr>
              <a:t>Left</a:t>
            </a:r>
            <a:r>
              <a:rPr lang="en-US" altLang="el-GR" dirty="0"/>
              <a:t> </a:t>
            </a:r>
            <a:r>
              <a:rPr lang="el-GR" altLang="el-GR" dirty="0"/>
              <a:t>ή </a:t>
            </a:r>
            <a:r>
              <a:rPr lang="en-US" altLang="el-GR" sz="2000" dirty="0">
                <a:latin typeface="Courier New" panose="02070309020205020404" pitchFamily="49" charset="0"/>
              </a:rPr>
              <a:t>Right</a:t>
            </a:r>
            <a:r>
              <a:rPr lang="en-US" altLang="el-GR" dirty="0"/>
              <a:t> </a:t>
            </a:r>
            <a:r>
              <a:rPr lang="el-GR" altLang="el-GR" dirty="0"/>
              <a:t>είναι </a:t>
            </a:r>
            <a:r>
              <a:rPr lang="en-US" altLang="el-GR" sz="2000" dirty="0">
                <a:latin typeface="Courier New" panose="02070309020205020404" pitchFamily="49" charset="0"/>
              </a:rPr>
              <a:t>nil</a:t>
            </a:r>
            <a:r>
              <a:rPr lang="en-US" altLang="el-GR" dirty="0"/>
              <a:t>, </a:t>
            </a:r>
            <a:r>
              <a:rPr lang="el-GR" altLang="el-GR" dirty="0"/>
              <a:t>τότε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  το άλλο απλώς μπορεί να συνδεθεί στο </a:t>
            </a:r>
            <a:r>
              <a:rPr lang="en-US" altLang="el-GR" sz="2000" dirty="0">
                <a:latin typeface="Courier New" panose="02070309020205020404" pitchFamily="49" charset="0"/>
              </a:rPr>
              <a:t>A</a:t>
            </a:r>
            <a:r>
              <a:rPr lang="el-GR" altLang="el-GR" dirty="0"/>
              <a:t>. Αν όχι</a:t>
            </a:r>
            <a:r>
              <a:rPr lang="el-GR" altLang="el-GR" dirty="0" smtClean="0"/>
              <a:t>:</a:t>
            </a:r>
            <a:endParaRPr lang="en-US" altLang="el-GR" dirty="0"/>
          </a:p>
        </p:txBody>
      </p:sp>
      <p:grpSp>
        <p:nvGrpSpPr>
          <p:cNvPr id="94" name="Ομάδα 93"/>
          <p:cNvGrpSpPr/>
          <p:nvPr/>
        </p:nvGrpSpPr>
        <p:grpSpPr>
          <a:xfrm>
            <a:off x="2061369" y="5196276"/>
            <a:ext cx="5147808" cy="914400"/>
            <a:chOff x="1953419" y="5196276"/>
            <a:chExt cx="5147808" cy="914400"/>
          </a:xfrm>
        </p:grpSpPr>
        <p:sp>
          <p:nvSpPr>
            <p:cNvPr id="51" name="Oval 68"/>
            <p:cNvSpPr>
              <a:spLocks noChangeArrowheads="1"/>
            </p:cNvSpPr>
            <p:nvPr/>
          </p:nvSpPr>
          <p:spPr bwMode="auto">
            <a:xfrm>
              <a:off x="2488406" y="520580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52" name="Text Box 69"/>
            <p:cNvSpPr txBox="1">
              <a:spLocks noChangeArrowheads="1"/>
            </p:cNvSpPr>
            <p:nvPr/>
          </p:nvSpPr>
          <p:spPr bwMode="auto">
            <a:xfrm>
              <a:off x="2475706" y="5196276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X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53" name="Line 70"/>
            <p:cNvSpPr>
              <a:spLocks noChangeShapeType="1"/>
            </p:cNvSpPr>
            <p:nvPr/>
          </p:nvSpPr>
          <p:spPr bwMode="auto">
            <a:xfrm>
              <a:off x="2612231" y="543440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4" name="Line 71"/>
            <p:cNvSpPr>
              <a:spLocks noChangeShapeType="1"/>
            </p:cNvSpPr>
            <p:nvPr/>
          </p:nvSpPr>
          <p:spPr bwMode="auto">
            <a:xfrm flipH="1">
              <a:off x="2183606" y="543440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5" name="Line 72"/>
            <p:cNvSpPr>
              <a:spLocks noChangeShapeType="1"/>
            </p:cNvSpPr>
            <p:nvPr/>
          </p:nvSpPr>
          <p:spPr bwMode="auto">
            <a:xfrm flipH="1">
              <a:off x="2040731" y="5664588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>
              <a:off x="2193131" y="5664588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7" name="Line 74"/>
            <p:cNvSpPr>
              <a:spLocks noChangeShapeType="1"/>
            </p:cNvSpPr>
            <p:nvPr/>
          </p:nvSpPr>
          <p:spPr bwMode="auto">
            <a:xfrm>
              <a:off x="2040731" y="589318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8" name="Text Box 75"/>
            <p:cNvSpPr txBox="1">
              <a:spLocks noChangeArrowheads="1"/>
            </p:cNvSpPr>
            <p:nvPr/>
          </p:nvSpPr>
          <p:spPr bwMode="auto">
            <a:xfrm>
              <a:off x="1953419" y="5864613"/>
              <a:ext cx="812346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Left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Line 76"/>
            <p:cNvSpPr>
              <a:spLocks noChangeShapeType="1"/>
            </p:cNvSpPr>
            <p:nvPr/>
          </p:nvSpPr>
          <p:spPr bwMode="auto">
            <a:xfrm flipH="1">
              <a:off x="2840831" y="566617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0" name="Line 77"/>
            <p:cNvSpPr>
              <a:spLocks noChangeShapeType="1"/>
            </p:cNvSpPr>
            <p:nvPr/>
          </p:nvSpPr>
          <p:spPr bwMode="auto">
            <a:xfrm>
              <a:off x="2993231" y="566617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1" name="Line 78"/>
            <p:cNvSpPr>
              <a:spLocks noChangeShapeType="1"/>
            </p:cNvSpPr>
            <p:nvPr/>
          </p:nvSpPr>
          <p:spPr bwMode="auto">
            <a:xfrm>
              <a:off x="2840831" y="589477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2" name="Text Box 79"/>
            <p:cNvSpPr txBox="1">
              <a:spLocks noChangeArrowheads="1"/>
            </p:cNvSpPr>
            <p:nvPr/>
          </p:nvSpPr>
          <p:spPr bwMode="auto">
            <a:xfrm>
              <a:off x="2734469" y="5866201"/>
              <a:ext cx="812346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Line 89"/>
            <p:cNvSpPr>
              <a:spLocks noChangeShapeType="1"/>
            </p:cNvSpPr>
            <p:nvPr/>
          </p:nvSpPr>
          <p:spPr bwMode="auto">
            <a:xfrm>
              <a:off x="3145631" y="5578863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4" name="Text Box 90"/>
            <p:cNvSpPr txBox="1">
              <a:spLocks noChangeArrowheads="1"/>
            </p:cNvSpPr>
            <p:nvPr/>
          </p:nvSpPr>
          <p:spPr bwMode="auto">
            <a:xfrm>
              <a:off x="3059906" y="5302638"/>
              <a:ext cx="12636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διαγραφή </a:t>
              </a:r>
              <a:r>
                <a:rPr lang="en-US" altLang="el-GR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l-GR" altLang="el-GR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Oval 91"/>
            <p:cNvSpPr>
              <a:spLocks noChangeArrowheads="1"/>
            </p:cNvSpPr>
            <p:nvPr/>
          </p:nvSpPr>
          <p:spPr bwMode="auto">
            <a:xfrm>
              <a:off x="4317206" y="520580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6" name="Line 93"/>
            <p:cNvSpPr>
              <a:spLocks noChangeShapeType="1"/>
            </p:cNvSpPr>
            <p:nvPr/>
          </p:nvSpPr>
          <p:spPr bwMode="auto">
            <a:xfrm>
              <a:off x="4441031" y="543440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7" name="Line 94"/>
            <p:cNvSpPr>
              <a:spLocks noChangeShapeType="1"/>
            </p:cNvSpPr>
            <p:nvPr/>
          </p:nvSpPr>
          <p:spPr bwMode="auto">
            <a:xfrm flipH="1">
              <a:off x="4012406" y="543440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8" name="Line 95"/>
            <p:cNvSpPr>
              <a:spLocks noChangeShapeType="1"/>
            </p:cNvSpPr>
            <p:nvPr/>
          </p:nvSpPr>
          <p:spPr bwMode="auto">
            <a:xfrm flipH="1">
              <a:off x="3869531" y="5664588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9" name="Line 96"/>
            <p:cNvSpPr>
              <a:spLocks noChangeShapeType="1"/>
            </p:cNvSpPr>
            <p:nvPr/>
          </p:nvSpPr>
          <p:spPr bwMode="auto">
            <a:xfrm>
              <a:off x="4021931" y="5664588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0" name="Line 97"/>
            <p:cNvSpPr>
              <a:spLocks noChangeShapeType="1"/>
            </p:cNvSpPr>
            <p:nvPr/>
          </p:nvSpPr>
          <p:spPr bwMode="auto">
            <a:xfrm>
              <a:off x="3869531" y="589318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1" name="Text Box 98"/>
            <p:cNvSpPr txBox="1">
              <a:spLocks noChangeArrowheads="1"/>
            </p:cNvSpPr>
            <p:nvPr/>
          </p:nvSpPr>
          <p:spPr bwMode="auto">
            <a:xfrm>
              <a:off x="3790156" y="5864613"/>
              <a:ext cx="812346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Left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4745831" y="5683638"/>
              <a:ext cx="76200" cy="131763"/>
            </a:xfrm>
            <a:custGeom>
              <a:avLst/>
              <a:gdLst>
                <a:gd name="T0" fmla="*/ 2147483646 w 48"/>
                <a:gd name="T1" fmla="*/ 0 h 83"/>
                <a:gd name="T2" fmla="*/ 0 w 48"/>
                <a:gd name="T3" fmla="*/ 2147483646 h 83"/>
                <a:gd name="T4" fmla="*/ 0 60000 65536"/>
                <a:gd name="T5" fmla="*/ 0 60000 65536"/>
                <a:gd name="T6" fmla="*/ 0 w 48"/>
                <a:gd name="T7" fmla="*/ 0 h 83"/>
                <a:gd name="T8" fmla="*/ 48 w 48"/>
                <a:gd name="T9" fmla="*/ 83 h 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83">
                  <a:moveTo>
                    <a:pt x="48" y="0"/>
                  </a:moveTo>
                  <a:lnTo>
                    <a:pt x="0" y="8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3" name="Line 100"/>
            <p:cNvSpPr>
              <a:spLocks noChangeShapeType="1"/>
            </p:cNvSpPr>
            <p:nvPr/>
          </p:nvSpPr>
          <p:spPr bwMode="auto">
            <a:xfrm>
              <a:off x="4822031" y="5666176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4" name="Freeform 101"/>
            <p:cNvSpPr>
              <a:spLocks/>
            </p:cNvSpPr>
            <p:nvPr/>
          </p:nvSpPr>
          <p:spPr bwMode="auto">
            <a:xfrm>
              <a:off x="4804569" y="5896363"/>
              <a:ext cx="171450" cy="3175"/>
            </a:xfrm>
            <a:custGeom>
              <a:avLst/>
              <a:gdLst>
                <a:gd name="T0" fmla="*/ 0 w 108"/>
                <a:gd name="T1" fmla="*/ 0 h 2"/>
                <a:gd name="T2" fmla="*/ 2147483646 w 108"/>
                <a:gd name="T3" fmla="*/ 2147483646 h 2"/>
                <a:gd name="T4" fmla="*/ 0 60000 65536"/>
                <a:gd name="T5" fmla="*/ 0 60000 65536"/>
                <a:gd name="T6" fmla="*/ 0 w 108"/>
                <a:gd name="T7" fmla="*/ 0 h 2"/>
                <a:gd name="T8" fmla="*/ 108 w 10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" h="2">
                  <a:moveTo>
                    <a:pt x="0" y="0"/>
                  </a:moveTo>
                  <a:lnTo>
                    <a:pt x="108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5" name="Text Box 102"/>
            <p:cNvSpPr txBox="1">
              <a:spLocks noChangeArrowheads="1"/>
            </p:cNvSpPr>
            <p:nvPr/>
          </p:nvSpPr>
          <p:spPr bwMode="auto">
            <a:xfrm>
              <a:off x="4571206" y="5866201"/>
              <a:ext cx="812346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650581" y="5791588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77" name="Text Box 104"/>
            <p:cNvSpPr txBox="1">
              <a:spLocks noChangeArrowheads="1"/>
            </p:cNvSpPr>
            <p:nvPr/>
          </p:nvSpPr>
          <p:spPr bwMode="auto">
            <a:xfrm>
              <a:off x="4595019" y="575348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Y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78" name="Oval 105"/>
            <p:cNvSpPr>
              <a:spLocks noChangeArrowheads="1"/>
            </p:cNvSpPr>
            <p:nvPr/>
          </p:nvSpPr>
          <p:spPr bwMode="auto">
            <a:xfrm>
              <a:off x="6050756" y="520580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79" name="Text Box 106"/>
            <p:cNvSpPr txBox="1">
              <a:spLocks noChangeArrowheads="1"/>
            </p:cNvSpPr>
            <p:nvPr/>
          </p:nvSpPr>
          <p:spPr bwMode="auto">
            <a:xfrm>
              <a:off x="6045994" y="5212151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Y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80" name="Line 107"/>
            <p:cNvSpPr>
              <a:spLocks noChangeShapeType="1"/>
            </p:cNvSpPr>
            <p:nvPr/>
          </p:nvSpPr>
          <p:spPr bwMode="auto">
            <a:xfrm>
              <a:off x="6190456" y="5442338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1" name="Line 108"/>
            <p:cNvSpPr>
              <a:spLocks noChangeShapeType="1"/>
            </p:cNvSpPr>
            <p:nvPr/>
          </p:nvSpPr>
          <p:spPr bwMode="auto">
            <a:xfrm flipH="1">
              <a:off x="5745956" y="543440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2" name="Line 109"/>
            <p:cNvSpPr>
              <a:spLocks noChangeShapeType="1"/>
            </p:cNvSpPr>
            <p:nvPr/>
          </p:nvSpPr>
          <p:spPr bwMode="auto">
            <a:xfrm flipH="1">
              <a:off x="5603081" y="5664588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3" name="Line 110"/>
            <p:cNvSpPr>
              <a:spLocks noChangeShapeType="1"/>
            </p:cNvSpPr>
            <p:nvPr/>
          </p:nvSpPr>
          <p:spPr bwMode="auto">
            <a:xfrm>
              <a:off x="5755481" y="5664588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4" name="Line 111"/>
            <p:cNvSpPr>
              <a:spLocks noChangeShapeType="1"/>
            </p:cNvSpPr>
            <p:nvPr/>
          </p:nvSpPr>
          <p:spPr bwMode="auto">
            <a:xfrm>
              <a:off x="5603081" y="589318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5" name="Text Box 112"/>
            <p:cNvSpPr txBox="1">
              <a:spLocks noChangeArrowheads="1"/>
            </p:cNvSpPr>
            <p:nvPr/>
          </p:nvSpPr>
          <p:spPr bwMode="auto">
            <a:xfrm>
              <a:off x="5523706" y="5864613"/>
              <a:ext cx="812346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Left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6" name="Line 114"/>
            <p:cNvSpPr>
              <a:spLocks noChangeShapeType="1"/>
            </p:cNvSpPr>
            <p:nvPr/>
          </p:nvSpPr>
          <p:spPr bwMode="auto">
            <a:xfrm>
              <a:off x="6563519" y="5674113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7" name="Text Box 116"/>
            <p:cNvSpPr txBox="1">
              <a:spLocks noChangeArrowheads="1"/>
            </p:cNvSpPr>
            <p:nvPr/>
          </p:nvSpPr>
          <p:spPr bwMode="auto">
            <a:xfrm>
              <a:off x="6288881" y="5866201"/>
              <a:ext cx="812346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r>
                <a:rPr lang="el-GR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88" name="Line 121"/>
            <p:cNvSpPr>
              <a:spLocks noChangeShapeType="1"/>
            </p:cNvSpPr>
            <p:nvPr/>
          </p:nvSpPr>
          <p:spPr bwMode="auto">
            <a:xfrm>
              <a:off x="4898231" y="5578863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9" name="Text Box 122"/>
            <p:cNvSpPr txBox="1">
              <a:spLocks noChangeArrowheads="1"/>
            </p:cNvSpPr>
            <p:nvPr/>
          </p:nvSpPr>
          <p:spPr bwMode="auto">
            <a:xfrm>
              <a:off x="4812506" y="5302638"/>
              <a:ext cx="12636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>
                  <a:latin typeface="Courier New" panose="02070309020205020404" pitchFamily="49" charset="0"/>
                  <a:cs typeface="Courier New" panose="02070309020205020404" pitchFamily="49" charset="0"/>
                </a:rPr>
                <a:t>μεταφορά </a:t>
              </a:r>
              <a:r>
                <a:rPr lang="en-US" altLang="el-GR" sz="100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l-GR" altLang="el-GR" sz="10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4431506" y="5464563"/>
              <a:ext cx="228600" cy="371475"/>
            </a:xfrm>
            <a:custGeom>
              <a:avLst/>
              <a:gdLst>
                <a:gd name="T0" fmla="*/ 2147483646 w 144"/>
                <a:gd name="T1" fmla="*/ 2147483646 h 234"/>
                <a:gd name="T2" fmla="*/ 2147483646 w 144"/>
                <a:gd name="T3" fmla="*/ 2147483646 h 234"/>
                <a:gd name="T4" fmla="*/ 0 w 144"/>
                <a:gd name="T5" fmla="*/ 0 h 234"/>
                <a:gd name="T6" fmla="*/ 0 60000 65536"/>
                <a:gd name="T7" fmla="*/ 0 60000 65536"/>
                <a:gd name="T8" fmla="*/ 0 60000 65536"/>
                <a:gd name="T9" fmla="*/ 0 w 144"/>
                <a:gd name="T10" fmla="*/ 0 h 234"/>
                <a:gd name="T11" fmla="*/ 144 w 144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34">
                  <a:moveTo>
                    <a:pt x="144" y="234"/>
                  </a:moveTo>
                  <a:cubicBezTo>
                    <a:pt x="108" y="226"/>
                    <a:pt x="72" y="225"/>
                    <a:pt x="48" y="186"/>
                  </a:cubicBezTo>
                  <a:cubicBezTo>
                    <a:pt x="24" y="147"/>
                    <a:pt x="10" y="3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1" name="Freeform 129"/>
            <p:cNvSpPr>
              <a:spLocks/>
            </p:cNvSpPr>
            <p:nvPr/>
          </p:nvSpPr>
          <p:spPr bwMode="auto">
            <a:xfrm>
              <a:off x="6571456" y="5905888"/>
              <a:ext cx="146050" cy="1588"/>
            </a:xfrm>
            <a:custGeom>
              <a:avLst/>
              <a:gdLst>
                <a:gd name="T0" fmla="*/ 0 w 92"/>
                <a:gd name="T1" fmla="*/ 0 h 1"/>
                <a:gd name="T2" fmla="*/ 2147483646 w 92"/>
                <a:gd name="T3" fmla="*/ 2147483646 h 1"/>
                <a:gd name="T4" fmla="*/ 0 60000 65536"/>
                <a:gd name="T5" fmla="*/ 0 60000 65536"/>
                <a:gd name="T6" fmla="*/ 0 w 92"/>
                <a:gd name="T7" fmla="*/ 0 h 1"/>
                <a:gd name="T8" fmla="*/ 92 w 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" h="1">
                  <a:moveTo>
                    <a:pt x="0" y="0"/>
                  </a:moveTo>
                  <a:lnTo>
                    <a:pt x="92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2" name="Freeform 130"/>
            <p:cNvSpPr>
              <a:spLocks/>
            </p:cNvSpPr>
            <p:nvPr/>
          </p:nvSpPr>
          <p:spPr bwMode="auto">
            <a:xfrm>
              <a:off x="6488906" y="5683638"/>
              <a:ext cx="76200" cy="131763"/>
            </a:xfrm>
            <a:custGeom>
              <a:avLst/>
              <a:gdLst>
                <a:gd name="T0" fmla="*/ 2147483646 w 48"/>
                <a:gd name="T1" fmla="*/ 0 h 83"/>
                <a:gd name="T2" fmla="*/ 0 w 48"/>
                <a:gd name="T3" fmla="*/ 2147483646 h 83"/>
                <a:gd name="T4" fmla="*/ 0 60000 65536"/>
                <a:gd name="T5" fmla="*/ 0 60000 65536"/>
                <a:gd name="T6" fmla="*/ 0 w 48"/>
                <a:gd name="T7" fmla="*/ 0 h 83"/>
                <a:gd name="T8" fmla="*/ 48 w 48"/>
                <a:gd name="T9" fmla="*/ 83 h 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83">
                  <a:moveTo>
                    <a:pt x="48" y="0"/>
                  </a:moveTo>
                  <a:lnTo>
                    <a:pt x="0" y="8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3" name="Arc 135"/>
            <p:cNvSpPr>
              <a:spLocks/>
            </p:cNvSpPr>
            <p:nvPr/>
          </p:nvSpPr>
          <p:spPr bwMode="auto">
            <a:xfrm>
              <a:off x="6473031" y="5812226"/>
              <a:ext cx="100013" cy="107950"/>
            </a:xfrm>
            <a:custGeom>
              <a:avLst/>
              <a:gdLst>
                <a:gd name="T0" fmla="*/ 0 w 21600"/>
                <a:gd name="T1" fmla="*/ 0 h 21600"/>
                <a:gd name="T2" fmla="*/ 212847861 w 21600"/>
                <a:gd name="T3" fmla="*/ 336563326 h 21600"/>
                <a:gd name="T4" fmla="*/ 0 w 21600"/>
                <a:gd name="T5" fmla="*/ 33656332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6480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Εισαγωγή και διαγραφή κόμβων σε δυαδικό λεξικό</a:t>
            </a:r>
            <a:r>
              <a:rPr lang="en-US" altLang="el-GR" dirty="0"/>
              <a:t> </a:t>
            </a:r>
            <a:r>
              <a:rPr lang="en-US" altLang="el-GR" dirty="0" smtClean="0"/>
              <a:t>(5/5)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11256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del(t(nil, X, Right), X, Right).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del(t(Left, X, nil), X, Left).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del(t(Left, X, Right), X, t(Left, Y, Right1))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delmin</a:t>
            </a:r>
            <a:r>
              <a:rPr lang="en-US" altLang="el-GR" dirty="0">
                <a:latin typeface="Courier New" panose="02070309020205020404" pitchFamily="49" charset="0"/>
              </a:rPr>
              <a:t>(Right, Y, Right1).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del(t(Left, Root, Right), X, t(Left1, Root,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Right))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(Root, X),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del(Left, X, Left1).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del(t(Left, Root, Right), X, t(Left, Root, Right1))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gt</a:t>
            </a:r>
            <a:r>
              <a:rPr lang="en-US" altLang="el-GR" dirty="0">
                <a:latin typeface="Courier New" panose="02070309020205020404" pitchFamily="49" charset="0"/>
              </a:rPr>
              <a:t>(X, Root),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del(Right, X, Right1). 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delmin</a:t>
            </a:r>
            <a:r>
              <a:rPr lang="en-US" altLang="el-GR" dirty="0">
                <a:latin typeface="Courier New" panose="02070309020205020404" pitchFamily="49" charset="0"/>
              </a:rPr>
              <a:t>(t(nil, Y, Right), Y, Right).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delmin</a:t>
            </a:r>
            <a:r>
              <a:rPr lang="en-US" altLang="el-GR" dirty="0">
                <a:latin typeface="Courier New" panose="02070309020205020404" pitchFamily="49" charset="0"/>
              </a:rPr>
              <a:t>(t(Left, Root, Right), Y, t(Left1, Root, Right))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delmin</a:t>
            </a:r>
            <a:r>
              <a:rPr lang="en-US" altLang="el-GR" dirty="0">
                <a:latin typeface="Courier New" panose="02070309020205020404" pitchFamily="49" charset="0"/>
              </a:rPr>
              <a:t>(Left, Y, Left1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Εισαγωγή κόμβου στη </a:t>
            </a:r>
            <a:r>
              <a:rPr lang="el-GR" altLang="el-GR" dirty="0" smtClean="0"/>
              <a:t>ρίζα</a:t>
            </a:r>
            <a:endParaRPr lang="el-GR" dirty="0"/>
          </a:p>
        </p:txBody>
      </p:sp>
      <p:sp>
        <p:nvSpPr>
          <p:cNvPr id="65" name="Θέση περιεχομένου 64"/>
          <p:cNvSpPr>
            <a:spLocks noGrp="1"/>
          </p:cNvSpPr>
          <p:nvPr>
            <p:ph sz="half" idx="1"/>
          </p:nvPr>
        </p:nvSpPr>
        <p:spPr>
          <a:xfrm>
            <a:off x="457200" y="4293096"/>
            <a:ext cx="4038600" cy="183306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l-GR" sz="1800" dirty="0">
                <a:latin typeface="Courier New" panose="02070309020205020404" pitchFamily="49" charset="0"/>
              </a:rPr>
              <a:t>L</a:t>
            </a:r>
            <a:r>
              <a:rPr lang="en-US" altLang="el-GR" dirty="0"/>
              <a:t> = </a:t>
            </a:r>
            <a:r>
              <a:rPr lang="en-US" altLang="el-GR" sz="1800" dirty="0">
                <a:latin typeface="Courier New" panose="02070309020205020404" pitchFamily="49" charset="0"/>
              </a:rPr>
              <a:t>L1</a:t>
            </a:r>
            <a:r>
              <a:rPr lang="en-US" altLang="el-GR" dirty="0"/>
              <a:t>     </a:t>
            </a:r>
            <a:r>
              <a:rPr lang="en-US" altLang="el-GR" sz="1800" dirty="0">
                <a:latin typeface="Courier New" panose="02070309020205020404" pitchFamily="49" charset="0"/>
              </a:rPr>
              <a:t>L2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Όλα </a:t>
            </a:r>
            <a:r>
              <a:rPr lang="el-GR" altLang="el-GR" dirty="0"/>
              <a:t>τα στοιχεία του </a:t>
            </a:r>
            <a:r>
              <a:rPr lang="en-US" altLang="el-GR" sz="1800" dirty="0">
                <a:latin typeface="Courier New" panose="02070309020205020404" pitchFamily="49" charset="0"/>
              </a:rPr>
              <a:t>L1</a:t>
            </a:r>
            <a:r>
              <a:rPr lang="el-GR" altLang="el-GR" dirty="0"/>
              <a:t> </a:t>
            </a:r>
            <a:r>
              <a:rPr lang="el-GR" altLang="el-GR" dirty="0" smtClean="0"/>
              <a:t>είναι μικρότερα </a:t>
            </a:r>
            <a:r>
              <a:rPr lang="el-GR" altLang="el-GR" dirty="0"/>
              <a:t>του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X</a:t>
            </a:r>
            <a:r>
              <a:rPr lang="el-GR" altLang="el-GR" sz="1800" dirty="0" smtClean="0">
                <a:latin typeface="Courier New" panose="02070309020205020404" pitchFamily="49" charset="0"/>
              </a:rPr>
              <a:t> </a:t>
            </a:r>
            <a:r>
              <a:rPr lang="el-GR" altLang="el-GR" dirty="0" smtClean="0"/>
              <a:t>που </a:t>
            </a:r>
            <a:r>
              <a:rPr lang="el-GR" altLang="el-GR" dirty="0"/>
              <a:t>είναι μικρότερο </a:t>
            </a:r>
            <a:r>
              <a:rPr lang="el-GR" altLang="el-GR" dirty="0" smtClean="0"/>
              <a:t>από όλα </a:t>
            </a:r>
            <a:r>
              <a:rPr lang="el-GR" altLang="el-GR" dirty="0"/>
              <a:t>τα στοιχεία του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L2</a:t>
            </a:r>
            <a:endParaRPr lang="en-US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66" name="Θέση περιεχομένου 65"/>
          <p:cNvSpPr>
            <a:spLocks noGrp="1"/>
          </p:cNvSpPr>
          <p:nvPr>
            <p:ph sz="half" idx="2"/>
          </p:nvPr>
        </p:nvSpPr>
        <p:spPr>
          <a:xfrm>
            <a:off x="4648200" y="4293096"/>
            <a:ext cx="4038600" cy="183306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l-GR" sz="1800" dirty="0" smtClean="0">
                <a:latin typeface="Courier New" panose="02070309020205020404" pitchFamily="49" charset="0"/>
              </a:rPr>
              <a:t>R</a:t>
            </a:r>
            <a:r>
              <a:rPr lang="en-US" altLang="el-GR" dirty="0" smtClean="0"/>
              <a:t> </a:t>
            </a:r>
            <a:r>
              <a:rPr lang="en-US" altLang="el-GR" dirty="0"/>
              <a:t>= </a:t>
            </a:r>
            <a:r>
              <a:rPr lang="en-US" altLang="el-GR" sz="1800" dirty="0">
                <a:latin typeface="Courier New" panose="02070309020205020404" pitchFamily="49" charset="0"/>
              </a:rPr>
              <a:t>R1</a:t>
            </a:r>
            <a:r>
              <a:rPr lang="en-US" altLang="el-GR" dirty="0"/>
              <a:t>     </a:t>
            </a:r>
            <a:r>
              <a:rPr lang="en-US" altLang="el-GR" sz="1800" dirty="0">
                <a:latin typeface="Courier New" panose="02070309020205020404" pitchFamily="49" charset="0"/>
              </a:rPr>
              <a:t>R2</a:t>
            </a:r>
            <a:endParaRPr lang="el-GR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Όλα </a:t>
            </a:r>
            <a:r>
              <a:rPr lang="el-GR" altLang="el-GR" dirty="0"/>
              <a:t>τα στοιχεία του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R1</a:t>
            </a:r>
            <a:r>
              <a:rPr lang="el-GR" altLang="el-GR" sz="1800" dirty="0" smtClean="0">
                <a:latin typeface="Courier New" panose="02070309020205020404" pitchFamily="49" charset="0"/>
              </a:rPr>
              <a:t> </a:t>
            </a:r>
            <a:r>
              <a:rPr lang="el-GR" altLang="el-GR" dirty="0" smtClean="0"/>
              <a:t>είναι </a:t>
            </a:r>
            <a:r>
              <a:rPr lang="el-GR" altLang="el-GR" dirty="0"/>
              <a:t>μικρότερα του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X</a:t>
            </a:r>
            <a:r>
              <a:rPr lang="el-GR" altLang="el-GR" sz="1800" dirty="0" smtClean="0">
                <a:latin typeface="Courier New" panose="02070309020205020404" pitchFamily="49" charset="0"/>
              </a:rPr>
              <a:t> </a:t>
            </a:r>
            <a:r>
              <a:rPr lang="el-GR" altLang="el-GR" dirty="0" smtClean="0"/>
              <a:t>που </a:t>
            </a:r>
            <a:r>
              <a:rPr lang="el-GR" altLang="el-GR" dirty="0"/>
              <a:t>είναι μικρότερο </a:t>
            </a:r>
            <a:r>
              <a:rPr lang="el-GR" altLang="el-GR" dirty="0" smtClean="0"/>
              <a:t>από όλα </a:t>
            </a:r>
            <a:r>
              <a:rPr lang="el-GR" altLang="el-GR" dirty="0"/>
              <a:t>τα στοιχεία του </a:t>
            </a:r>
            <a:r>
              <a:rPr lang="en-US" altLang="el-GR" sz="1800" dirty="0">
                <a:latin typeface="Courier New" panose="02070309020205020404" pitchFamily="49" charset="0"/>
              </a:rPr>
              <a:t>R2</a:t>
            </a:r>
            <a:r>
              <a:rPr lang="en-US" altLang="el-GR" dirty="0"/>
              <a:t> </a:t>
            </a:r>
            <a:endParaRPr lang="el-GR" altLang="el-GR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219575" y="159708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4813" y="1595492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Y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343400" y="182568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914775" y="182568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3771900" y="2055867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924300" y="2055867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3771900" y="228446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4572000" y="205745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4724400" y="205745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4572000" y="228605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794125" y="208285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L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592638" y="208285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R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457700" y="1389117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D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305300" y="222731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3238500" y="2532117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rot="10800000" flipH="1" flipV="1">
            <a:off x="4305300" y="2532117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2952750" y="2843267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>
            <a:off x="2647950" y="3071867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3105150" y="3071867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3419475" y="32909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940050" y="2840092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X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414713" y="328935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Y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3543300" y="3519542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H="1">
            <a:off x="3114675" y="3519542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H="1">
            <a:off x="2514600" y="329253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2667000" y="329253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2514600" y="352113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H="1">
            <a:off x="2971800" y="374020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3124200" y="374020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2971800" y="39688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H="1">
            <a:off x="3771900" y="37417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>
            <a:off x="3924300" y="37417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3771900" y="39703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2508250" y="3338567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L1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2963863" y="3786242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L2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800475" y="3776717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R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2628900" y="263848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D1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41" name="Oval 51"/>
          <p:cNvSpPr>
            <a:spLocks noChangeArrowheads="1"/>
          </p:cNvSpPr>
          <p:nvPr/>
        </p:nvSpPr>
        <p:spPr bwMode="auto">
          <a:xfrm>
            <a:off x="5553075" y="2830567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 flipH="1">
            <a:off x="5248275" y="3059167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>
            <a:off x="5705475" y="3059167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540375" y="2827392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X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>
            <a:off x="5934075" y="327983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>
            <a:off x="6086475" y="327983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>
            <a:off x="5934075" y="350843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5935663" y="3325867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R2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5276850" y="3519542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0" name="Line 72"/>
          <p:cNvSpPr>
            <a:spLocks noChangeShapeType="1"/>
          </p:cNvSpPr>
          <p:nvPr/>
        </p:nvSpPr>
        <p:spPr bwMode="auto">
          <a:xfrm flipH="1">
            <a:off x="4848225" y="3519542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1" name="Line 74"/>
          <p:cNvSpPr>
            <a:spLocks noChangeShapeType="1"/>
          </p:cNvSpPr>
          <p:nvPr/>
        </p:nvSpPr>
        <p:spPr bwMode="auto">
          <a:xfrm flipH="1">
            <a:off x="4705350" y="374020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2" name="Line 75"/>
          <p:cNvSpPr>
            <a:spLocks noChangeShapeType="1"/>
          </p:cNvSpPr>
          <p:nvPr/>
        </p:nvSpPr>
        <p:spPr bwMode="auto">
          <a:xfrm>
            <a:off x="4857750" y="374020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3" name="Line 76"/>
          <p:cNvSpPr>
            <a:spLocks noChangeShapeType="1"/>
          </p:cNvSpPr>
          <p:nvPr/>
        </p:nvSpPr>
        <p:spPr bwMode="auto">
          <a:xfrm>
            <a:off x="4705350" y="39688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" name="Line 77"/>
          <p:cNvSpPr>
            <a:spLocks noChangeShapeType="1"/>
          </p:cNvSpPr>
          <p:nvPr/>
        </p:nvSpPr>
        <p:spPr bwMode="auto">
          <a:xfrm flipH="1">
            <a:off x="5505450" y="37417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" name="Line 78"/>
          <p:cNvSpPr>
            <a:spLocks noChangeShapeType="1"/>
          </p:cNvSpPr>
          <p:nvPr/>
        </p:nvSpPr>
        <p:spPr bwMode="auto">
          <a:xfrm>
            <a:off x="5657850" y="374179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6" name="Line 79"/>
          <p:cNvSpPr>
            <a:spLocks noChangeShapeType="1"/>
          </p:cNvSpPr>
          <p:nvPr/>
        </p:nvSpPr>
        <p:spPr bwMode="auto">
          <a:xfrm>
            <a:off x="5505450" y="39703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4725988" y="3776717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L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58" name="Oval 82"/>
          <p:cNvSpPr>
            <a:spLocks noChangeArrowheads="1"/>
          </p:cNvSpPr>
          <p:nvPr/>
        </p:nvSpPr>
        <p:spPr bwMode="auto">
          <a:xfrm>
            <a:off x="5133975" y="327983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5129213" y="3278242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Y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60" name="Text Box 86"/>
          <p:cNvSpPr txBox="1">
            <a:spLocks noChangeArrowheads="1"/>
          </p:cNvSpPr>
          <p:nvPr/>
        </p:nvSpPr>
        <p:spPr bwMode="auto">
          <a:xfrm>
            <a:off x="5772150" y="2636892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D1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61" name="Text Box 88"/>
          <p:cNvSpPr txBox="1">
            <a:spLocks noChangeArrowheads="1"/>
          </p:cNvSpPr>
          <p:nvPr/>
        </p:nvSpPr>
        <p:spPr bwMode="auto">
          <a:xfrm>
            <a:off x="3352800" y="2446392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X&lt;Y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62" name="Text Box 89"/>
          <p:cNvSpPr txBox="1">
            <a:spLocks noChangeArrowheads="1"/>
          </p:cNvSpPr>
          <p:nvPr/>
        </p:nvSpPr>
        <p:spPr bwMode="auto">
          <a:xfrm>
            <a:off x="4838700" y="2446392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Y&lt;X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  <p:sp>
        <p:nvSpPr>
          <p:cNvPr id="63" name="Text Box 90"/>
          <p:cNvSpPr txBox="1">
            <a:spLocks noChangeArrowheads="1"/>
          </p:cNvSpPr>
          <p:nvPr/>
        </p:nvSpPr>
        <p:spPr bwMode="auto">
          <a:xfrm>
            <a:off x="4991098" y="2132856"/>
            <a:ext cx="2749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dirty="0">
                <a:latin typeface="+mn-lt"/>
              </a:rPr>
              <a:t>Προσθήκη του </a:t>
            </a:r>
            <a:r>
              <a:rPr lang="en-US" altLang="el-GR" sz="1100" dirty="0">
                <a:latin typeface="+mn-lt"/>
              </a:rPr>
              <a:t>X</a:t>
            </a:r>
            <a:r>
              <a:rPr lang="en-US" altLang="el-GR" sz="1600" dirty="0">
                <a:latin typeface="+mn-lt"/>
              </a:rPr>
              <a:t> </a:t>
            </a:r>
            <a:r>
              <a:rPr lang="el-GR" altLang="el-GR" sz="1600" dirty="0">
                <a:latin typeface="+mn-lt"/>
              </a:rPr>
              <a:t>στη ρίζα του </a:t>
            </a:r>
            <a:r>
              <a:rPr lang="en-US" altLang="el-GR" sz="1100" dirty="0">
                <a:latin typeface="+mn-lt"/>
              </a:rPr>
              <a:t>D</a:t>
            </a:r>
            <a:endParaRPr lang="el-GR" altLang="el-GR" sz="1100" dirty="0">
              <a:latin typeface="+mn-lt"/>
            </a:endParaRPr>
          </a:p>
        </p:txBody>
      </p:sp>
      <p:sp>
        <p:nvSpPr>
          <p:cNvPr id="64" name="Text Box 93"/>
          <p:cNvSpPr txBox="1">
            <a:spLocks noChangeArrowheads="1"/>
          </p:cNvSpPr>
          <p:nvPr/>
        </p:nvSpPr>
        <p:spPr bwMode="auto">
          <a:xfrm>
            <a:off x="5503863" y="3795767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>
                <a:latin typeface="Courier New" panose="02070309020205020404" pitchFamily="49" charset="0"/>
              </a:rPr>
              <a:t>R1</a:t>
            </a:r>
            <a:endParaRPr lang="el-GR" altLang="el-GR" sz="10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Εισαγωγή κόμβου στη </a:t>
            </a:r>
            <a:r>
              <a:rPr lang="el-GR" altLang="el-GR" dirty="0" smtClean="0"/>
              <a:t>ρίζα, συνέχεια</a:t>
            </a:r>
            <a:endParaRPr lang="el-GR" dirty="0"/>
          </a:p>
        </p:txBody>
      </p:sp>
      <p:sp>
        <p:nvSpPr>
          <p:cNvPr id="65" name="Θέση περιεχομένου 6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1800" dirty="0" err="1">
                <a:latin typeface="Courier New" panose="02070309020205020404" pitchFamily="49" charset="0"/>
              </a:rPr>
              <a:t>addroot</a:t>
            </a:r>
            <a:r>
              <a:rPr lang="en-US" altLang="el-GR" sz="1800" dirty="0">
                <a:latin typeface="Courier New" panose="02070309020205020404" pitchFamily="49" charset="0"/>
              </a:rPr>
              <a:t>(nil, X, t(nil, X, nil)).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</a:t>
            </a:r>
            <a:r>
              <a:rPr lang="en-US" altLang="el-GR" sz="1800" dirty="0" err="1">
                <a:latin typeface="Courier New" panose="02070309020205020404" pitchFamily="49" charset="0"/>
              </a:rPr>
              <a:t>addroot</a:t>
            </a:r>
            <a:r>
              <a:rPr lang="en-US" altLang="el-GR" sz="1800" dirty="0">
                <a:latin typeface="Courier New" panose="02070309020205020404" pitchFamily="49" charset="0"/>
              </a:rPr>
              <a:t>(t(L, Y, R), X, t(L1, X, t(L2, Y, R)))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</a:t>
            </a:r>
            <a:r>
              <a:rPr lang="en-US" altLang="el-GR" sz="1800" dirty="0" err="1">
                <a:latin typeface="Courier New" panose="02070309020205020404" pitchFamily="49" charset="0"/>
              </a:rPr>
              <a:t>gt</a:t>
            </a:r>
            <a:r>
              <a:rPr lang="en-US" altLang="el-GR" sz="1800" dirty="0">
                <a:latin typeface="Courier New" panose="02070309020205020404" pitchFamily="49" charset="0"/>
              </a:rPr>
              <a:t>(Y, X),</a:t>
            </a:r>
            <a:endParaRPr lang="el-GR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sz="1800" dirty="0">
                <a:latin typeface="Courier New" panose="02070309020205020404" pitchFamily="49" charset="0"/>
              </a:rPr>
              <a:t>     </a:t>
            </a:r>
            <a:r>
              <a:rPr lang="en-US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</a:rPr>
              <a:t>addroot</a:t>
            </a:r>
            <a:r>
              <a:rPr lang="en-US" altLang="el-GR" sz="1800" dirty="0">
                <a:latin typeface="Courier New" panose="02070309020205020404" pitchFamily="49" charset="0"/>
              </a:rPr>
              <a:t>(L, X, t(L1, X, L2)).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</a:t>
            </a:r>
            <a:r>
              <a:rPr lang="en-US" altLang="el-GR" sz="1800" dirty="0" err="1">
                <a:latin typeface="Courier New" panose="02070309020205020404" pitchFamily="49" charset="0"/>
              </a:rPr>
              <a:t>addroot</a:t>
            </a:r>
            <a:r>
              <a:rPr lang="en-US" altLang="el-GR" sz="1800" dirty="0">
                <a:latin typeface="Courier New" panose="02070309020205020404" pitchFamily="49" charset="0"/>
              </a:rPr>
              <a:t>(t(L,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Y, R), X, t(t(L, Y, R1), X, R2)) :-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</a:t>
            </a:r>
            <a:r>
              <a:rPr lang="en-US" altLang="el-GR" sz="1800" dirty="0" err="1">
                <a:latin typeface="Courier New" panose="02070309020205020404" pitchFamily="49" charset="0"/>
              </a:rPr>
              <a:t>gt</a:t>
            </a:r>
            <a:r>
              <a:rPr lang="en-US" altLang="el-GR" sz="1800" dirty="0">
                <a:latin typeface="Courier New" panose="02070309020205020404" pitchFamily="49" charset="0"/>
              </a:rPr>
              <a:t>(X, Y),</a:t>
            </a:r>
            <a:endParaRPr lang="el-GR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sz="1800" dirty="0">
                <a:latin typeface="Courier New" panose="02070309020205020404" pitchFamily="49" charset="0"/>
              </a:rPr>
              <a:t>     </a:t>
            </a:r>
            <a:r>
              <a:rPr lang="en-US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</a:rPr>
              <a:t>addroot</a:t>
            </a:r>
            <a:r>
              <a:rPr lang="en-US" altLang="el-GR" sz="1800" dirty="0">
                <a:latin typeface="Courier New" panose="02070309020205020404" pitchFamily="49" charset="0"/>
              </a:rPr>
              <a:t>(R, X, t(R1, X, R2)).</a:t>
            </a:r>
          </a:p>
        </p:txBody>
      </p:sp>
    </p:spTree>
    <p:extLst>
      <p:ext uri="{BB962C8B-B14F-4D97-AF65-F5344CB8AC3E}">
        <p14:creationId xmlns:p14="http://schemas.microsoft.com/office/powerpoint/2010/main" val="24393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Εισαγωγή κόμβου οπουδήποτε (μη ντετερμινιστικά)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dirty="0"/>
              <a:t>Για να εισαχθεί ένας </a:t>
            </a:r>
            <a:r>
              <a:rPr lang="el-GR" altLang="el-GR" dirty="0" smtClean="0"/>
              <a:t>κόμβος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X</a:t>
            </a:r>
            <a:r>
              <a:rPr lang="en-US" altLang="el-GR" dirty="0" smtClean="0"/>
              <a:t> </a:t>
            </a:r>
            <a:r>
              <a:rPr lang="el-GR" altLang="el-GR" dirty="0"/>
              <a:t>σε ένα </a:t>
            </a:r>
            <a:r>
              <a:rPr lang="el-GR" altLang="el-GR" dirty="0" smtClean="0"/>
              <a:t>δυαδικό λεξικό </a:t>
            </a:r>
            <a:r>
              <a:rPr lang="en-US" altLang="el-GR" sz="1800" dirty="0">
                <a:latin typeface="Courier New" panose="02070309020205020404" pitchFamily="49" charset="0"/>
              </a:rPr>
              <a:t>D</a:t>
            </a:r>
            <a:r>
              <a:rPr lang="el-GR" altLang="el-GR" dirty="0"/>
              <a:t> αρκεί είτε </a:t>
            </a:r>
            <a:r>
              <a:rPr lang="el-GR" altLang="el-GR" dirty="0" smtClean="0"/>
              <a:t>να εισαχθεί </a:t>
            </a:r>
            <a:r>
              <a:rPr lang="el-GR" altLang="el-GR" dirty="0"/>
              <a:t>στη ρίζα του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D</a:t>
            </a:r>
            <a:r>
              <a:rPr lang="en-US" altLang="el-GR" dirty="0" smtClean="0"/>
              <a:t>,</a:t>
            </a:r>
            <a:r>
              <a:rPr lang="el-GR" altLang="el-GR" dirty="0" smtClean="0"/>
              <a:t> είτε </a:t>
            </a:r>
            <a:r>
              <a:rPr lang="el-GR" altLang="el-GR" dirty="0"/>
              <a:t>στο </a:t>
            </a:r>
            <a:r>
              <a:rPr lang="el-GR" altLang="el-GR" dirty="0" smtClean="0"/>
              <a:t>αριστερό </a:t>
            </a:r>
            <a:r>
              <a:rPr lang="el-GR" altLang="el-GR" dirty="0" err="1" smtClean="0"/>
              <a:t>υποδέντρο</a:t>
            </a:r>
            <a:r>
              <a:rPr lang="el-GR" altLang="el-GR" dirty="0" smtClean="0"/>
              <a:t> </a:t>
            </a:r>
            <a:r>
              <a:rPr lang="el-GR" altLang="el-GR" dirty="0"/>
              <a:t>του </a:t>
            </a:r>
            <a:r>
              <a:rPr lang="en-US" altLang="el-GR" sz="1800" dirty="0">
                <a:latin typeface="Courier New" panose="02070309020205020404" pitchFamily="49" charset="0"/>
              </a:rPr>
              <a:t>D</a:t>
            </a:r>
            <a:r>
              <a:rPr lang="en-US" altLang="el-GR" dirty="0"/>
              <a:t> (</a:t>
            </a:r>
            <a:r>
              <a:rPr lang="el-GR" altLang="el-GR" dirty="0"/>
              <a:t>αν η ρίζα </a:t>
            </a:r>
            <a:r>
              <a:rPr lang="el-GR" altLang="el-GR" dirty="0" smtClean="0"/>
              <a:t>του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D</a:t>
            </a:r>
            <a:r>
              <a:rPr lang="en-US" altLang="el-GR" dirty="0" smtClean="0"/>
              <a:t> </a:t>
            </a:r>
            <a:r>
              <a:rPr lang="el-GR" altLang="el-GR" dirty="0"/>
              <a:t>είναι μεγαλύτερη από το </a:t>
            </a:r>
            <a:r>
              <a:rPr lang="en-US" altLang="el-GR" sz="1800" dirty="0">
                <a:latin typeface="Courier New" panose="02070309020205020404" pitchFamily="49" charset="0"/>
              </a:rPr>
              <a:t>X</a:t>
            </a:r>
            <a:r>
              <a:rPr lang="en-US" altLang="el-GR" dirty="0"/>
              <a:t>), </a:t>
            </a:r>
            <a:r>
              <a:rPr lang="el-GR" altLang="el-GR" dirty="0"/>
              <a:t>είτε στο δεξιό  </a:t>
            </a:r>
            <a:r>
              <a:rPr lang="el-GR" altLang="el-GR" dirty="0" err="1" smtClean="0"/>
              <a:t>υποδέντρο</a:t>
            </a:r>
            <a:r>
              <a:rPr lang="el-GR" altLang="el-GR" dirty="0" smtClean="0"/>
              <a:t> </a:t>
            </a:r>
            <a:r>
              <a:rPr lang="el-GR" altLang="el-GR" dirty="0"/>
              <a:t>του </a:t>
            </a:r>
            <a:r>
              <a:rPr lang="en-US" altLang="el-GR" sz="1800" dirty="0">
                <a:latin typeface="Courier New" panose="02070309020205020404" pitchFamily="49" charset="0"/>
              </a:rPr>
              <a:t>D</a:t>
            </a:r>
            <a:r>
              <a:rPr lang="en-US" altLang="el-GR" dirty="0"/>
              <a:t> (</a:t>
            </a:r>
            <a:r>
              <a:rPr lang="el-GR" altLang="el-GR" dirty="0"/>
              <a:t>αν η </a:t>
            </a:r>
            <a:r>
              <a:rPr lang="el-GR" altLang="el-GR" dirty="0" smtClean="0"/>
              <a:t>ρίζα του </a:t>
            </a:r>
            <a:r>
              <a:rPr lang="en-US" altLang="el-GR" sz="1800" dirty="0">
                <a:latin typeface="Courier New" panose="02070309020205020404" pitchFamily="49" charset="0"/>
              </a:rPr>
              <a:t>D</a:t>
            </a:r>
            <a:r>
              <a:rPr lang="en-US" altLang="el-GR" dirty="0"/>
              <a:t> </a:t>
            </a:r>
            <a:r>
              <a:rPr lang="el-GR" altLang="el-GR" dirty="0"/>
              <a:t>είναι </a:t>
            </a:r>
            <a:r>
              <a:rPr lang="el-GR" altLang="el-GR" dirty="0" smtClean="0"/>
              <a:t>μικρότερη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l-GR" altLang="el-GR" dirty="0"/>
              <a:t>το </a:t>
            </a:r>
            <a:r>
              <a:rPr lang="en-US" altLang="el-GR" sz="1800" dirty="0">
                <a:latin typeface="Courier New" panose="02070309020205020404" pitchFamily="49" charset="0"/>
              </a:rPr>
              <a:t>X</a:t>
            </a:r>
            <a:r>
              <a:rPr lang="en-US" altLang="el-GR" dirty="0" smtClean="0"/>
              <a:t>).</a:t>
            </a:r>
            <a:endParaRPr lang="en-US" alt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add(Tree, X, </a:t>
            </a:r>
            <a:r>
              <a:rPr lang="en-US" altLang="el-GR" sz="1800" dirty="0" err="1">
                <a:latin typeface="Courier New" panose="02070309020205020404" pitchFamily="49" charset="0"/>
              </a:rPr>
              <a:t>NewTree</a:t>
            </a:r>
            <a:r>
              <a:rPr lang="en-US" altLang="el-GR" sz="1800" dirty="0">
                <a:latin typeface="Courier New" panose="02070309020205020404" pitchFamily="49" charset="0"/>
              </a:rPr>
              <a:t>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</a:t>
            </a:r>
            <a:r>
              <a:rPr lang="en-US" altLang="el-GR" sz="1800" dirty="0" err="1">
                <a:latin typeface="Courier New" panose="02070309020205020404" pitchFamily="49" charset="0"/>
              </a:rPr>
              <a:t>addroot</a:t>
            </a:r>
            <a:r>
              <a:rPr lang="en-US" altLang="el-GR" sz="1800" dirty="0">
                <a:latin typeface="Courier New" panose="02070309020205020404" pitchFamily="49" charset="0"/>
              </a:rPr>
              <a:t>(Tree, X, </a:t>
            </a:r>
            <a:r>
              <a:rPr lang="en-US" altLang="el-GR" sz="1800" dirty="0" err="1">
                <a:latin typeface="Courier New" panose="02070309020205020404" pitchFamily="49" charset="0"/>
              </a:rPr>
              <a:t>NewTree</a:t>
            </a:r>
            <a:r>
              <a:rPr lang="en-US" altLang="el-GR" sz="1800" dirty="0">
                <a:latin typeface="Courier New" panose="02070309020205020404" pitchFamily="49" charset="0"/>
              </a:rPr>
              <a:t>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add(t(L, Y, R), X</a:t>
            </a:r>
            <a:r>
              <a:rPr lang="el-GR" altLang="el-GR" sz="1800" dirty="0">
                <a:latin typeface="Courier New" panose="02070309020205020404" pitchFamily="49" charset="0"/>
              </a:rPr>
              <a:t>,</a:t>
            </a:r>
            <a:r>
              <a:rPr lang="en-US" altLang="el-GR" sz="1800" dirty="0">
                <a:latin typeface="Courier New" panose="02070309020205020404" pitchFamily="49" charset="0"/>
              </a:rPr>
              <a:t> t(L1, Y, R)) :-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</a:t>
            </a:r>
            <a:r>
              <a:rPr lang="en-US" altLang="el-GR" sz="1800" dirty="0" err="1">
                <a:latin typeface="Courier New" panose="02070309020205020404" pitchFamily="49" charset="0"/>
              </a:rPr>
              <a:t>gt</a:t>
            </a:r>
            <a:r>
              <a:rPr lang="en-US" altLang="el-GR" sz="1800" dirty="0">
                <a:latin typeface="Courier New" panose="02070309020205020404" pitchFamily="49" charset="0"/>
              </a:rPr>
              <a:t>(Y, X),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add(L, X, L1).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add(t(L, Y, R), X, t(L, Y, R1))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</a:t>
            </a:r>
            <a:r>
              <a:rPr lang="en-US" altLang="el-GR" sz="1800" dirty="0" err="1">
                <a:latin typeface="Courier New" panose="02070309020205020404" pitchFamily="49" charset="0"/>
              </a:rPr>
              <a:t>gt</a:t>
            </a:r>
            <a:r>
              <a:rPr lang="en-US" altLang="el-GR" sz="1800" dirty="0">
                <a:latin typeface="Courier New" panose="02070309020205020404" pitchFamily="49" charset="0"/>
              </a:rPr>
              <a:t>(X, Y),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add(R, X, R1).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488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Εισαγωγή κόμβου οπουδήποτε (μη ντετερμινιστικά</a:t>
            </a:r>
            <a:r>
              <a:rPr lang="el-GR" altLang="el-GR" dirty="0" smtClean="0"/>
              <a:t>),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sz="3600" dirty="0"/>
              <a:t> </a:t>
            </a:r>
            <a:r>
              <a:rPr lang="el-GR" altLang="el-GR" sz="2500" dirty="0"/>
              <a:t>Η διαδικασία</a:t>
            </a:r>
            <a:r>
              <a:rPr lang="en-US" altLang="el-GR" sz="2500" dirty="0"/>
              <a:t> </a:t>
            </a:r>
            <a:r>
              <a:rPr lang="en-US" altLang="el-GR" sz="2500" dirty="0">
                <a:latin typeface="Courier New" panose="02070309020205020404" pitchFamily="49" charset="0"/>
              </a:rPr>
              <a:t>add</a:t>
            </a:r>
            <a:r>
              <a:rPr lang="en-US" altLang="el-GR" sz="2500" dirty="0"/>
              <a:t> </a:t>
            </a:r>
            <a:r>
              <a:rPr lang="el-GR" altLang="el-GR" sz="2500" dirty="0"/>
              <a:t>μπορεί να χρησιμοποιηθεί και </a:t>
            </a:r>
            <a:r>
              <a:rPr lang="el-GR" altLang="el-GR" sz="2500" dirty="0" smtClean="0"/>
              <a:t>αντίστροφα, δηλαδή </a:t>
            </a:r>
            <a:r>
              <a:rPr lang="el-GR" altLang="el-GR" sz="2500" dirty="0"/>
              <a:t>για τη </a:t>
            </a:r>
            <a:r>
              <a:rPr lang="el-GR" altLang="el-GR" sz="2500" dirty="0" smtClean="0"/>
              <a:t>διαγραφή στοιχείου </a:t>
            </a:r>
            <a:r>
              <a:rPr lang="el-GR" altLang="el-GR" sz="2500" dirty="0"/>
              <a:t>από οπουδήποτε</a:t>
            </a:r>
            <a:r>
              <a:rPr lang="el-GR" altLang="el-GR" sz="2500" dirty="0" smtClean="0"/>
              <a:t>.</a:t>
            </a:r>
            <a:endParaRPr lang="en-US" altLang="el-GR" sz="2500" dirty="0"/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add(nil, 3, D1), add(D1, 5, D2), 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add(D2, 1, D3), add(D3, 6, D), add(DD, 5, D).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DD =  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110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Σχηματική εκτύπωση δυαδικού </a:t>
            </a:r>
            <a:r>
              <a:rPr lang="el-GR" altLang="el-GR" dirty="0" smtClean="0"/>
              <a:t>δέντρου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3775172"/>
            <a:ext cx="4038600" cy="260615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show(Tree)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show2(Tree, 0).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show2(nil, _).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show2(t(Left, X, Right), Indent)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Ind2 is Indent+2, </a:t>
            </a:r>
          </a:p>
          <a:p>
            <a:pPr>
              <a:spcBef>
                <a:spcPct val="50000"/>
              </a:spcBef>
              <a:buNone/>
            </a:pPr>
            <a:endParaRPr lang="el-GR" dirty="0"/>
          </a:p>
        </p:txBody>
      </p:sp>
      <p:sp>
        <p:nvSpPr>
          <p:cNvPr id="109" name="Θέση περιεχομένου 108"/>
          <p:cNvSpPr>
            <a:spLocks noGrp="1"/>
          </p:cNvSpPr>
          <p:nvPr>
            <p:ph sz="half" idx="2"/>
          </p:nvPr>
        </p:nvSpPr>
        <p:spPr>
          <a:xfrm>
            <a:off x="4648200" y="3775172"/>
            <a:ext cx="4038600" cy="260615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show2(Right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Ind2),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spaces(Indent),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write(X),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</a:rPr>
              <a:t>nl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 show2(Left, Ind2).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spaces(</a:t>
            </a:r>
            <a:r>
              <a:rPr lang="el-GR" altLang="el-GR" dirty="0">
                <a:latin typeface="Courier New" panose="02070309020205020404" pitchFamily="49" charset="0"/>
              </a:rPr>
              <a:t>.........</a:t>
            </a:r>
            <a:r>
              <a:rPr lang="en-US" altLang="el-GR" dirty="0">
                <a:latin typeface="Courier New" panose="02070309020205020404" pitchFamily="49" charset="0"/>
              </a:rPr>
              <a:t> </a:t>
            </a:r>
            <a:endParaRPr lang="el-GR" dirty="0"/>
          </a:p>
          <a:p>
            <a:endParaRPr lang="el-GR" dirty="0"/>
          </a:p>
        </p:txBody>
      </p:sp>
      <p:grpSp>
        <p:nvGrpSpPr>
          <p:cNvPr id="108" name="Ομάδα 107"/>
          <p:cNvGrpSpPr/>
          <p:nvPr/>
        </p:nvGrpSpPr>
        <p:grpSpPr>
          <a:xfrm>
            <a:off x="2871788" y="1677243"/>
            <a:ext cx="3400425" cy="1636713"/>
            <a:chOff x="2723778" y="1677243"/>
            <a:chExt cx="3400425" cy="1636713"/>
          </a:xfrm>
        </p:grpSpPr>
        <p:sp>
          <p:nvSpPr>
            <p:cNvPr id="55" name="Line 3"/>
            <p:cNvSpPr>
              <a:spLocks noChangeShapeType="1"/>
            </p:cNvSpPr>
            <p:nvPr/>
          </p:nvSpPr>
          <p:spPr bwMode="auto">
            <a:xfrm>
              <a:off x="3161928" y="2399556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3342903" y="259958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3333378" y="257100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4</a:t>
              </a:r>
              <a:endParaRPr lang="el-GR" altLang="el-GR" sz="1200"/>
            </a:p>
          </p:txBody>
        </p: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3476253" y="170423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H="1">
              <a:off x="3171453" y="193283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3628653" y="1932831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3019053" y="2151906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3942978" y="2151906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3466728" y="1677243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3000003" y="2134443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3923928" y="213285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8</a:t>
              </a:r>
              <a:endParaRPr lang="el-GR" altLang="el-GR" sz="1200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3847728" y="2380506"/>
              <a:ext cx="1524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3676278" y="2599581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3657228" y="2582118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6</a:t>
              </a:r>
              <a:endParaRPr lang="el-GR" altLang="el-GR" sz="1200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>
              <a:off x="3828678" y="2839293"/>
              <a:ext cx="247650" cy="246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009653" y="305836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3990603" y="3039318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7</a:t>
              </a:r>
              <a:endParaRPr lang="el-GR" altLang="el-GR" sz="1200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>
              <a:off x="2876178" y="2391618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rot="16200000" flipH="1">
              <a:off x="2742828" y="260116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2723778" y="2572593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/>
                <a:t>1</a:t>
              </a:r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>
              <a:off x="4076328" y="2382093"/>
              <a:ext cx="219075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6" name="Oval 24"/>
            <p:cNvSpPr>
              <a:spLocks noChangeArrowheads="1"/>
            </p:cNvSpPr>
            <p:nvPr/>
          </p:nvSpPr>
          <p:spPr bwMode="auto">
            <a:xfrm>
              <a:off x="4257303" y="260116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4238253" y="2582118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/>
                <a:t>9</a:t>
              </a:r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>
              <a:off x="5057403" y="19058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>
              <a:off x="5057403" y="20582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>
              <a:off x="5057403" y="22106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1" name="Line 34"/>
            <p:cNvSpPr>
              <a:spLocks noChangeShapeType="1"/>
            </p:cNvSpPr>
            <p:nvPr/>
          </p:nvSpPr>
          <p:spPr bwMode="auto">
            <a:xfrm>
              <a:off x="5057403" y="23630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5057403" y="25154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>
              <a:off x="5057403" y="26678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4" name="Line 38"/>
            <p:cNvSpPr>
              <a:spLocks noChangeShapeType="1"/>
            </p:cNvSpPr>
            <p:nvPr/>
          </p:nvSpPr>
          <p:spPr bwMode="auto">
            <a:xfrm>
              <a:off x="5057403" y="28202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5" name="Line 39"/>
            <p:cNvSpPr>
              <a:spLocks noChangeShapeType="1"/>
            </p:cNvSpPr>
            <p:nvPr/>
          </p:nvSpPr>
          <p:spPr bwMode="auto">
            <a:xfrm>
              <a:off x="5057403" y="29726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6" name="Line 40"/>
            <p:cNvSpPr>
              <a:spLocks noChangeShapeType="1"/>
            </p:cNvSpPr>
            <p:nvPr/>
          </p:nvSpPr>
          <p:spPr bwMode="auto">
            <a:xfrm>
              <a:off x="5057403" y="312504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5209803" y="1753443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>
              <a:off x="5362203" y="1753443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>
              <a:off x="5514603" y="1753443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>
              <a:off x="5667003" y="1753443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5819403" y="1753443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5971803" y="1753443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3" name="Text Box 50"/>
            <p:cNvSpPr txBox="1">
              <a:spLocks noChangeArrowheads="1"/>
            </p:cNvSpPr>
            <p:nvPr/>
          </p:nvSpPr>
          <p:spPr bwMode="auto">
            <a:xfrm>
              <a:off x="5476503" y="1945531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9</a:t>
              </a:r>
            </a:p>
          </p:txBody>
        </p:sp>
        <p:sp>
          <p:nvSpPr>
            <p:cNvPr id="94" name="Text Box 52"/>
            <p:cNvSpPr txBox="1">
              <a:spLocks noChangeArrowheads="1"/>
            </p:cNvSpPr>
            <p:nvPr/>
          </p:nvSpPr>
          <p:spPr bwMode="auto">
            <a:xfrm>
              <a:off x="5324103" y="210745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8</a:t>
              </a:r>
            </a:p>
          </p:txBody>
        </p:sp>
        <p:sp>
          <p:nvSpPr>
            <p:cNvPr id="95" name="Text Box 53"/>
            <p:cNvSpPr txBox="1">
              <a:spLocks noChangeArrowheads="1"/>
            </p:cNvSpPr>
            <p:nvPr/>
          </p:nvSpPr>
          <p:spPr bwMode="auto">
            <a:xfrm>
              <a:off x="5609853" y="216460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7</a:t>
              </a:r>
            </a:p>
          </p:txBody>
        </p:sp>
        <p:sp>
          <p:nvSpPr>
            <p:cNvPr id="96" name="Text Box 54"/>
            <p:cNvSpPr txBox="1">
              <a:spLocks noChangeArrowheads="1"/>
            </p:cNvSpPr>
            <p:nvPr/>
          </p:nvSpPr>
          <p:spPr bwMode="auto">
            <a:xfrm>
              <a:off x="5476503" y="233605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6</a:t>
              </a:r>
            </a:p>
          </p:txBody>
        </p:sp>
        <p:sp>
          <p:nvSpPr>
            <p:cNvPr id="97" name="Text Box 55"/>
            <p:cNvSpPr txBox="1">
              <a:spLocks noChangeArrowheads="1"/>
            </p:cNvSpPr>
            <p:nvPr/>
          </p:nvSpPr>
          <p:spPr bwMode="auto">
            <a:xfrm>
              <a:off x="5143128" y="246940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5</a:t>
              </a:r>
            </a:p>
          </p:txBody>
        </p:sp>
        <p:sp>
          <p:nvSpPr>
            <p:cNvPr id="98" name="Text Box 56"/>
            <p:cNvSpPr txBox="1">
              <a:spLocks noChangeArrowheads="1"/>
            </p:cNvSpPr>
            <p:nvPr/>
          </p:nvSpPr>
          <p:spPr bwMode="auto">
            <a:xfrm>
              <a:off x="5486028" y="253925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4</a:t>
              </a:r>
            </a:p>
          </p:txBody>
        </p:sp>
        <p:sp>
          <p:nvSpPr>
            <p:cNvPr id="99" name="Text Box 57"/>
            <p:cNvSpPr txBox="1">
              <a:spLocks noChangeArrowheads="1"/>
            </p:cNvSpPr>
            <p:nvPr/>
          </p:nvSpPr>
          <p:spPr bwMode="auto">
            <a:xfrm>
              <a:off x="5286003" y="2707531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3</a:t>
              </a:r>
            </a:p>
          </p:txBody>
        </p:sp>
        <p:sp>
          <p:nvSpPr>
            <p:cNvPr id="100" name="Text Box 58"/>
            <p:cNvSpPr txBox="1">
              <a:spLocks noChangeArrowheads="1"/>
            </p:cNvSpPr>
            <p:nvPr/>
          </p:nvSpPr>
          <p:spPr bwMode="auto">
            <a:xfrm>
              <a:off x="5476503" y="2907556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/>
                <a:t>1</a:t>
              </a:r>
            </a:p>
          </p:txBody>
        </p:sp>
        <p:sp>
          <p:nvSpPr>
            <p:cNvPr id="101" name="Freeform 59"/>
            <p:cNvSpPr>
              <a:spLocks/>
            </p:cNvSpPr>
            <p:nvPr/>
          </p:nvSpPr>
          <p:spPr bwMode="auto">
            <a:xfrm>
              <a:off x="5419353" y="2915493"/>
              <a:ext cx="128588" cy="109538"/>
            </a:xfrm>
            <a:custGeom>
              <a:avLst/>
              <a:gdLst>
                <a:gd name="T0" fmla="*/ 2147483646 w 81"/>
                <a:gd name="T1" fmla="*/ 2147483646 h 69"/>
                <a:gd name="T2" fmla="*/ 0 w 81"/>
                <a:gd name="T3" fmla="*/ 0 h 69"/>
                <a:gd name="T4" fmla="*/ 0 60000 65536"/>
                <a:gd name="T5" fmla="*/ 0 60000 65536"/>
                <a:gd name="T6" fmla="*/ 0 w 81"/>
                <a:gd name="T7" fmla="*/ 0 h 69"/>
                <a:gd name="T8" fmla="*/ 81 w 81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69">
                  <a:moveTo>
                    <a:pt x="81" y="6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2" name="Freeform 60"/>
            <p:cNvSpPr>
              <a:spLocks/>
            </p:cNvSpPr>
            <p:nvPr/>
          </p:nvSpPr>
          <p:spPr bwMode="auto">
            <a:xfrm>
              <a:off x="5457453" y="2710706"/>
              <a:ext cx="104775" cy="76200"/>
            </a:xfrm>
            <a:custGeom>
              <a:avLst/>
              <a:gdLst>
                <a:gd name="T0" fmla="*/ 0 w 66"/>
                <a:gd name="T1" fmla="*/ 2147483646 h 48"/>
                <a:gd name="T2" fmla="*/ 2147483646 w 66"/>
                <a:gd name="T3" fmla="*/ 0 h 48"/>
                <a:gd name="T4" fmla="*/ 0 60000 65536"/>
                <a:gd name="T5" fmla="*/ 0 60000 65536"/>
                <a:gd name="T6" fmla="*/ 0 w 66"/>
                <a:gd name="T7" fmla="*/ 0 h 48"/>
                <a:gd name="T8" fmla="*/ 66 w 66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48">
                  <a:moveTo>
                    <a:pt x="0" y="48"/>
                  </a:moveTo>
                  <a:lnTo>
                    <a:pt x="6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3" name="Freeform 61"/>
            <p:cNvSpPr>
              <a:spLocks/>
            </p:cNvSpPr>
            <p:nvPr/>
          </p:nvSpPr>
          <p:spPr bwMode="auto">
            <a:xfrm>
              <a:off x="5309816" y="2691656"/>
              <a:ext cx="71437" cy="95250"/>
            </a:xfrm>
            <a:custGeom>
              <a:avLst/>
              <a:gdLst>
                <a:gd name="T0" fmla="*/ 2147483646 w 45"/>
                <a:gd name="T1" fmla="*/ 2147483646 h 60"/>
                <a:gd name="T2" fmla="*/ 0 w 45"/>
                <a:gd name="T3" fmla="*/ 0 h 60"/>
                <a:gd name="T4" fmla="*/ 0 60000 65536"/>
                <a:gd name="T5" fmla="*/ 0 60000 65536"/>
                <a:gd name="T6" fmla="*/ 0 w 45"/>
                <a:gd name="T7" fmla="*/ 0 h 60"/>
                <a:gd name="T8" fmla="*/ 45 w 45"/>
                <a:gd name="T9" fmla="*/ 60 h 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60">
                  <a:moveTo>
                    <a:pt x="45" y="6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4" name="Freeform 62"/>
            <p:cNvSpPr>
              <a:spLocks/>
            </p:cNvSpPr>
            <p:nvPr/>
          </p:nvSpPr>
          <p:spPr bwMode="auto">
            <a:xfrm>
              <a:off x="5319341" y="2310656"/>
              <a:ext cx="95250" cy="233362"/>
            </a:xfrm>
            <a:custGeom>
              <a:avLst/>
              <a:gdLst>
                <a:gd name="T0" fmla="*/ 0 w 60"/>
                <a:gd name="T1" fmla="*/ 2147483646 h 147"/>
                <a:gd name="T2" fmla="*/ 2147483646 w 60"/>
                <a:gd name="T3" fmla="*/ 0 h 147"/>
                <a:gd name="T4" fmla="*/ 0 60000 65536"/>
                <a:gd name="T5" fmla="*/ 0 60000 65536"/>
                <a:gd name="T6" fmla="*/ 0 w 60"/>
                <a:gd name="T7" fmla="*/ 0 h 147"/>
                <a:gd name="T8" fmla="*/ 60 w 60"/>
                <a:gd name="T9" fmla="*/ 147 h 1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147">
                  <a:moveTo>
                    <a:pt x="0" y="147"/>
                  </a:moveTo>
                  <a:lnTo>
                    <a:pt x="6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5" name="Freeform 63"/>
            <p:cNvSpPr>
              <a:spLocks/>
            </p:cNvSpPr>
            <p:nvPr/>
          </p:nvSpPr>
          <p:spPr bwMode="auto">
            <a:xfrm>
              <a:off x="5481266" y="2315418"/>
              <a:ext cx="100012" cy="95250"/>
            </a:xfrm>
            <a:custGeom>
              <a:avLst/>
              <a:gdLst>
                <a:gd name="T0" fmla="*/ 2147483646 w 63"/>
                <a:gd name="T1" fmla="*/ 2147483646 h 60"/>
                <a:gd name="T2" fmla="*/ 0 w 63"/>
                <a:gd name="T3" fmla="*/ 0 h 60"/>
                <a:gd name="T4" fmla="*/ 0 60000 65536"/>
                <a:gd name="T5" fmla="*/ 0 60000 65536"/>
                <a:gd name="T6" fmla="*/ 0 w 63"/>
                <a:gd name="T7" fmla="*/ 0 h 60"/>
                <a:gd name="T8" fmla="*/ 63 w 63"/>
                <a:gd name="T9" fmla="*/ 60 h 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60">
                  <a:moveTo>
                    <a:pt x="63" y="6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6" name="Freeform 64"/>
            <p:cNvSpPr>
              <a:spLocks/>
            </p:cNvSpPr>
            <p:nvPr/>
          </p:nvSpPr>
          <p:spPr bwMode="auto">
            <a:xfrm>
              <a:off x="5614616" y="2320181"/>
              <a:ext cx="95250" cy="80962"/>
            </a:xfrm>
            <a:custGeom>
              <a:avLst/>
              <a:gdLst>
                <a:gd name="T0" fmla="*/ 0 w 60"/>
                <a:gd name="T1" fmla="*/ 2147483646 h 51"/>
                <a:gd name="T2" fmla="*/ 2147483646 w 60"/>
                <a:gd name="T3" fmla="*/ 0 h 51"/>
                <a:gd name="T4" fmla="*/ 0 60000 65536"/>
                <a:gd name="T5" fmla="*/ 0 60000 65536"/>
                <a:gd name="T6" fmla="*/ 0 w 60"/>
                <a:gd name="T7" fmla="*/ 0 h 51"/>
                <a:gd name="T8" fmla="*/ 60 w 60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51">
                  <a:moveTo>
                    <a:pt x="0" y="51"/>
                  </a:moveTo>
                  <a:lnTo>
                    <a:pt x="6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7" name="Freeform 65"/>
            <p:cNvSpPr>
              <a:spLocks/>
            </p:cNvSpPr>
            <p:nvPr/>
          </p:nvSpPr>
          <p:spPr bwMode="auto">
            <a:xfrm>
              <a:off x="5466978" y="2096343"/>
              <a:ext cx="85725" cy="76200"/>
            </a:xfrm>
            <a:custGeom>
              <a:avLst/>
              <a:gdLst>
                <a:gd name="T0" fmla="*/ 0 w 54"/>
                <a:gd name="T1" fmla="*/ 2147483646 h 48"/>
                <a:gd name="T2" fmla="*/ 2147483646 w 54"/>
                <a:gd name="T3" fmla="*/ 0 h 48"/>
                <a:gd name="T4" fmla="*/ 0 60000 65536"/>
                <a:gd name="T5" fmla="*/ 0 60000 65536"/>
                <a:gd name="T6" fmla="*/ 0 w 54"/>
                <a:gd name="T7" fmla="*/ 0 h 48"/>
                <a:gd name="T8" fmla="*/ 54 w 54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48">
                  <a:moveTo>
                    <a:pt x="0" y="48"/>
                  </a:moveTo>
                  <a:lnTo>
                    <a:pt x="5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681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Ταίριασμα </a:t>
            </a:r>
            <a:r>
              <a:rPr lang="en-US" altLang="el-GR" dirty="0"/>
              <a:t>(Matching)</a:t>
            </a:r>
            <a:br>
              <a:rPr lang="en-US" altLang="el-GR" dirty="0"/>
            </a:br>
            <a:r>
              <a:rPr lang="el-GR" altLang="el-GR" dirty="0"/>
              <a:t>Ενοποίηση (</a:t>
            </a:r>
            <a:r>
              <a:rPr lang="en-US" altLang="el-GR" dirty="0"/>
              <a:t>Unification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date(D,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M,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1983) = date(D1,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may,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Y1).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D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_0084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D1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_0084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M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may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Y1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1983  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yes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D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D1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M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may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Y1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=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</a:rPr>
              <a:t>1983</a:t>
            </a:r>
          </a:p>
          <a:p>
            <a:endParaRPr lang="el-GR" dirty="0"/>
          </a:p>
        </p:txBody>
      </p:sp>
      <p:sp>
        <p:nvSpPr>
          <p:cNvPr id="6" name="AutoShape 27"/>
          <p:cNvSpPr>
            <a:spLocks/>
          </p:cNvSpPr>
          <p:nvPr/>
        </p:nvSpPr>
        <p:spPr bwMode="auto">
          <a:xfrm>
            <a:off x="3923928" y="2492896"/>
            <a:ext cx="144016" cy="144016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AutoShape 29"/>
          <p:cNvSpPr>
            <a:spLocks/>
          </p:cNvSpPr>
          <p:nvPr/>
        </p:nvSpPr>
        <p:spPr bwMode="auto">
          <a:xfrm>
            <a:off x="3923928" y="4581128"/>
            <a:ext cx="144016" cy="113042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4570295" y="2971291"/>
            <a:ext cx="3174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2400" dirty="0">
                <a:latin typeface="+mn-lt"/>
              </a:rPr>
              <a:t>γενικότερη ενοποίηση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579820" y="4923891"/>
            <a:ext cx="35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2400" dirty="0">
                <a:latin typeface="+mn-lt"/>
              </a:rPr>
              <a:t>λιγότερο γενική ενοποίηση</a:t>
            </a:r>
          </a:p>
        </p:txBody>
      </p:sp>
    </p:spTree>
    <p:extLst>
      <p:ext uri="{BB962C8B-B14F-4D97-AF65-F5344CB8AC3E}">
        <p14:creationId xmlns:p14="http://schemas.microsoft.com/office/powerpoint/2010/main" val="22420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Σχηματική εκτύπωση δυαδικού </a:t>
            </a:r>
            <a:r>
              <a:rPr lang="el-GR" altLang="el-GR" dirty="0" smtClean="0"/>
              <a:t>δέντρου,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Να γραφεί σε </a:t>
            </a:r>
            <a:r>
              <a:rPr lang="en-US" altLang="el-GR" dirty="0"/>
              <a:t>Prolog </a:t>
            </a:r>
            <a:r>
              <a:rPr lang="el-GR" altLang="el-GR" dirty="0"/>
              <a:t>διαδικασία </a:t>
            </a:r>
            <a:r>
              <a:rPr lang="el-GR" altLang="el-GR" dirty="0" smtClean="0"/>
              <a:t>σχηματικής εκτύπωσης δυαδικών </a:t>
            </a:r>
            <a:r>
              <a:rPr lang="el-GR" altLang="el-GR" dirty="0"/>
              <a:t>δέντρων, αλλά με τον κλασικό </a:t>
            </a:r>
            <a:r>
              <a:rPr lang="el-GR" altLang="el-GR" dirty="0" smtClean="0"/>
              <a:t>προσανατολισμό (η </a:t>
            </a:r>
            <a:r>
              <a:rPr lang="el-GR" altLang="el-GR" dirty="0"/>
              <a:t>ρίζα στην κορυφή, το αριστερό </a:t>
            </a:r>
            <a:r>
              <a:rPr lang="el-GR" altLang="el-GR" dirty="0" err="1"/>
              <a:t>υποδέντρο</a:t>
            </a:r>
            <a:r>
              <a:rPr lang="el-GR" altLang="el-GR" dirty="0"/>
              <a:t> αριστερά </a:t>
            </a:r>
            <a:r>
              <a:rPr lang="el-GR" altLang="el-GR" dirty="0" smtClean="0"/>
              <a:t>και το </a:t>
            </a:r>
            <a:r>
              <a:rPr lang="el-GR" altLang="el-GR" dirty="0"/>
              <a:t>δεξιό </a:t>
            </a:r>
            <a:r>
              <a:rPr lang="el-GR" altLang="el-GR" dirty="0" err="1"/>
              <a:t>υποδέντρο</a:t>
            </a:r>
            <a:r>
              <a:rPr lang="el-GR" altLang="el-GR" dirty="0"/>
              <a:t> δεξιά).</a:t>
            </a:r>
          </a:p>
          <a:p>
            <a:pPr>
              <a:spcBef>
                <a:spcPct val="50000"/>
              </a:spcBef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09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Γράφοι </a:t>
            </a:r>
            <a:r>
              <a:rPr lang="el-GR" altLang="el-GR" dirty="0"/>
              <a:t>(</a:t>
            </a:r>
            <a:r>
              <a:rPr lang="en-US" altLang="el-GR" dirty="0"/>
              <a:t>Graphs)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8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Αναπαραστάσεις  </a:t>
            </a:r>
            <a:r>
              <a:rPr lang="el-GR" altLang="el-GR" dirty="0" smtClean="0"/>
              <a:t>γράφων</a:t>
            </a:r>
            <a:endParaRPr lang="el-GR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108600" y="1916832"/>
            <a:ext cx="3383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connected(a, b).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connected(b, c).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.........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952531" y="2294297"/>
            <a:ext cx="157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Γεγονότα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056213" y="3148908"/>
            <a:ext cx="569860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G1 = graph([</a:t>
            </a:r>
            <a:r>
              <a:rPr lang="en-US" altLang="el-GR" sz="2000" dirty="0" err="1">
                <a:latin typeface="Courier New" panose="02070309020205020404" pitchFamily="49" charset="0"/>
              </a:rPr>
              <a:t>a,b,c,d</a:t>
            </a:r>
            <a:r>
              <a:rPr lang="en-US" altLang="el-GR" sz="2000" dirty="0">
                <a:latin typeface="Courier New" panose="02070309020205020404" pitchFamily="49" charset="0"/>
              </a:rPr>
              <a:t>],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[e(</a:t>
            </a:r>
            <a:r>
              <a:rPr lang="en-US" altLang="el-GR" sz="2000" dirty="0" err="1">
                <a:latin typeface="Courier New" panose="02070309020205020404" pitchFamily="49" charset="0"/>
              </a:rPr>
              <a:t>a,b</a:t>
            </a:r>
            <a:r>
              <a:rPr lang="en-US" altLang="el-GR" sz="2000" dirty="0">
                <a:latin typeface="Courier New" panose="02070309020205020404" pitchFamily="49" charset="0"/>
              </a:rPr>
              <a:t>), e(</a:t>
            </a:r>
            <a:r>
              <a:rPr lang="en-US" altLang="el-GR" sz="2000" dirty="0" err="1">
                <a:latin typeface="Courier New" panose="02070309020205020404" pitchFamily="49" charset="0"/>
              </a:rPr>
              <a:t>b,d</a:t>
            </a:r>
            <a:r>
              <a:rPr lang="en-US" altLang="el-GR" sz="2000" dirty="0">
                <a:latin typeface="Courier New" panose="02070309020205020404" pitchFamily="49" charset="0"/>
              </a:rPr>
              <a:t>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e(</a:t>
            </a:r>
            <a:r>
              <a:rPr lang="en-US" altLang="el-GR" sz="2000" dirty="0" err="1">
                <a:latin typeface="Courier New" panose="02070309020205020404" pitchFamily="49" charset="0"/>
              </a:rPr>
              <a:t>b,c</a:t>
            </a:r>
            <a:r>
              <a:rPr lang="en-US" altLang="el-GR" sz="2000" dirty="0">
                <a:latin typeface="Courier New" panose="02070309020205020404" pitchFamily="49" charset="0"/>
              </a:rPr>
              <a:t>), e(</a:t>
            </a:r>
            <a:r>
              <a:rPr lang="en-US" altLang="el-GR" sz="2000" dirty="0" err="1">
                <a:latin typeface="Courier New" panose="02070309020205020404" pitchFamily="49" charset="0"/>
              </a:rPr>
              <a:t>c,d</a:t>
            </a:r>
            <a:r>
              <a:rPr lang="en-US" altLang="el-GR" sz="2000" dirty="0">
                <a:latin typeface="Courier New" panose="02070309020205020404" pitchFamily="49" charset="0"/>
              </a:rPr>
              <a:t>)]).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G1 = [a-&gt;[b], b-&gt;[</a:t>
            </a:r>
            <a:r>
              <a:rPr lang="en-US" altLang="el-GR" sz="2000" dirty="0" err="1">
                <a:latin typeface="Courier New" panose="02070309020205020404" pitchFamily="49" charset="0"/>
              </a:rPr>
              <a:t>a,c,d</a:t>
            </a:r>
            <a:r>
              <a:rPr lang="en-US" altLang="el-GR" sz="2000" dirty="0">
                <a:latin typeface="Courier New" panose="02070309020205020404" pitchFamily="49" charset="0"/>
              </a:rPr>
              <a:t>],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c-&gt;[</a:t>
            </a:r>
            <a:r>
              <a:rPr lang="en-US" altLang="el-GR" sz="2000" dirty="0" err="1">
                <a:latin typeface="Courier New" panose="02070309020205020404" pitchFamily="49" charset="0"/>
              </a:rPr>
              <a:t>b,d</a:t>
            </a:r>
            <a:r>
              <a:rPr lang="en-US" altLang="el-GR" sz="2000" dirty="0">
                <a:latin typeface="Courier New" panose="02070309020205020404" pitchFamily="49" charset="0"/>
              </a:rPr>
              <a:t>], d-&gt;[</a:t>
            </a:r>
            <a:r>
              <a:rPr lang="en-US" altLang="el-GR" sz="2000" dirty="0" err="1">
                <a:latin typeface="Courier New" panose="02070309020205020404" pitchFamily="49" charset="0"/>
              </a:rPr>
              <a:t>b,c</a:t>
            </a:r>
            <a:r>
              <a:rPr lang="en-US" altLang="el-GR" sz="2000" dirty="0">
                <a:latin typeface="Courier New" panose="02070309020205020404" pitchFamily="49" charset="0"/>
              </a:rPr>
              <a:t>]]</a:t>
            </a:r>
            <a:r>
              <a:rPr lang="en-US" altLang="el-GR" dirty="0"/>
              <a:t>   </a:t>
            </a:r>
            <a:endParaRPr lang="el-GR" altLang="el-GR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948785" y="3883420"/>
            <a:ext cx="17342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Δομές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Δεδομένων</a:t>
            </a:r>
          </a:p>
        </p:txBody>
      </p:sp>
      <p:grpSp>
        <p:nvGrpSpPr>
          <p:cNvPr id="33" name="Ομάδα 32"/>
          <p:cNvGrpSpPr/>
          <p:nvPr/>
        </p:nvGrpSpPr>
        <p:grpSpPr>
          <a:xfrm>
            <a:off x="457200" y="1916832"/>
            <a:ext cx="1447800" cy="1200150"/>
            <a:chOff x="1141813" y="1998687"/>
            <a:chExt cx="1447800" cy="1200150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1751413" y="2055837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703788" y="1998687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b</a:t>
              </a:r>
              <a:endParaRPr lang="el-GR" altLang="el-GR" sz="120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294213" y="2193950"/>
              <a:ext cx="476250" cy="319087"/>
            </a:xfrm>
            <a:custGeom>
              <a:avLst/>
              <a:gdLst>
                <a:gd name="T0" fmla="*/ 2147483646 w 300"/>
                <a:gd name="T1" fmla="*/ 0 h 201"/>
                <a:gd name="T2" fmla="*/ 0 w 300"/>
                <a:gd name="T3" fmla="*/ 2147483646 h 201"/>
                <a:gd name="T4" fmla="*/ 0 60000 65536"/>
                <a:gd name="T5" fmla="*/ 0 60000 65536"/>
                <a:gd name="T6" fmla="*/ 0 w 300"/>
                <a:gd name="T7" fmla="*/ 0 h 201"/>
                <a:gd name="T8" fmla="*/ 300 w 300"/>
                <a:gd name="T9" fmla="*/ 201 h 2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01">
                  <a:moveTo>
                    <a:pt x="300" y="0"/>
                  </a:moveTo>
                  <a:lnTo>
                    <a:pt x="0" y="20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884763" y="2184425"/>
              <a:ext cx="476250" cy="328612"/>
            </a:xfrm>
            <a:custGeom>
              <a:avLst/>
              <a:gdLst>
                <a:gd name="T0" fmla="*/ 0 w 300"/>
                <a:gd name="T1" fmla="*/ 0 h 207"/>
                <a:gd name="T2" fmla="*/ 2147483646 w 300"/>
                <a:gd name="T3" fmla="*/ 2147483646 h 207"/>
                <a:gd name="T4" fmla="*/ 0 60000 65536"/>
                <a:gd name="T5" fmla="*/ 0 60000 65536"/>
                <a:gd name="T6" fmla="*/ 0 w 300"/>
                <a:gd name="T7" fmla="*/ 0 h 207"/>
                <a:gd name="T8" fmla="*/ 300 w 300"/>
                <a:gd name="T9" fmla="*/ 207 h 2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07">
                  <a:moveTo>
                    <a:pt x="0" y="0"/>
                  </a:moveTo>
                  <a:lnTo>
                    <a:pt x="300" y="207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189438" y="2493987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141813" y="2417787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 dirty="0"/>
                <a:t>a</a:t>
              </a:r>
              <a:endParaRPr lang="el-GR" altLang="el-GR" sz="1200" dirty="0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2332438" y="2493987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2284813" y="2417787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c</a:t>
              </a:r>
              <a:endParaRPr lang="el-GR" altLang="el-GR" sz="1200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1751413" y="2990875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694263" y="2924200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d</a:t>
              </a:r>
              <a:endParaRPr lang="el-GR" altLang="el-GR" sz="1200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827613" y="2208237"/>
              <a:ext cx="1588" cy="776288"/>
            </a:xfrm>
            <a:custGeom>
              <a:avLst/>
              <a:gdLst>
                <a:gd name="T0" fmla="*/ 0 w 1"/>
                <a:gd name="T1" fmla="*/ 0 h 489"/>
                <a:gd name="T2" fmla="*/ 0 w 1"/>
                <a:gd name="T3" fmla="*/ 2147483646 h 489"/>
                <a:gd name="T4" fmla="*/ 0 60000 65536"/>
                <a:gd name="T5" fmla="*/ 0 60000 65536"/>
                <a:gd name="T6" fmla="*/ 0 w 1"/>
                <a:gd name="T7" fmla="*/ 0 h 489"/>
                <a:gd name="T8" fmla="*/ 1 w 1"/>
                <a:gd name="T9" fmla="*/ 489 h 4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9">
                  <a:moveTo>
                    <a:pt x="0" y="0"/>
                  </a:moveTo>
                  <a:lnTo>
                    <a:pt x="0" y="489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1865713" y="2627337"/>
              <a:ext cx="485775" cy="366713"/>
            </a:xfrm>
            <a:custGeom>
              <a:avLst/>
              <a:gdLst>
                <a:gd name="T0" fmla="*/ 2147483646 w 306"/>
                <a:gd name="T1" fmla="*/ 0 h 231"/>
                <a:gd name="T2" fmla="*/ 0 w 306"/>
                <a:gd name="T3" fmla="*/ 2147483646 h 231"/>
                <a:gd name="T4" fmla="*/ 0 60000 65536"/>
                <a:gd name="T5" fmla="*/ 0 60000 65536"/>
                <a:gd name="T6" fmla="*/ 0 w 306"/>
                <a:gd name="T7" fmla="*/ 0 h 231"/>
                <a:gd name="T8" fmla="*/ 306 w 306"/>
                <a:gd name="T9" fmla="*/ 231 h 2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231">
                  <a:moveTo>
                    <a:pt x="306" y="0"/>
                  </a:moveTo>
                  <a:lnTo>
                    <a:pt x="0" y="23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34" name="AutoShape 17"/>
          <p:cNvSpPr>
            <a:spLocks/>
          </p:cNvSpPr>
          <p:nvPr/>
        </p:nvSpPr>
        <p:spPr bwMode="auto">
          <a:xfrm>
            <a:off x="6714567" y="1988840"/>
            <a:ext cx="89681" cy="107258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35" name="AutoShape 20"/>
          <p:cNvSpPr>
            <a:spLocks/>
          </p:cNvSpPr>
          <p:nvPr/>
        </p:nvSpPr>
        <p:spPr bwMode="auto">
          <a:xfrm>
            <a:off x="6714568" y="3265272"/>
            <a:ext cx="89680" cy="2251960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</p:spTree>
    <p:extLst>
      <p:ext uri="{BB962C8B-B14F-4D97-AF65-F5344CB8AC3E}">
        <p14:creationId xmlns:p14="http://schemas.microsoft.com/office/powerpoint/2010/main" val="28700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Αναπαραστάσεις  κατευθυνόμενων γράφων (με κόστος ακμών</a:t>
            </a:r>
            <a:r>
              <a:rPr lang="el-GR" altLang="el-GR" dirty="0" smtClean="0"/>
              <a:t>)</a:t>
            </a:r>
            <a:endParaRPr lang="el-GR" dirty="0"/>
          </a:p>
        </p:txBody>
      </p:sp>
      <p:grpSp>
        <p:nvGrpSpPr>
          <p:cNvPr id="27" name="Ομάδα 26"/>
          <p:cNvGrpSpPr/>
          <p:nvPr/>
        </p:nvGrpSpPr>
        <p:grpSpPr>
          <a:xfrm>
            <a:off x="457200" y="1835150"/>
            <a:ext cx="1438275" cy="1209675"/>
            <a:chOff x="814437" y="1989931"/>
            <a:chExt cx="1438275" cy="1209675"/>
          </a:xfrm>
        </p:grpSpPr>
        <p:sp>
          <p:nvSpPr>
            <p:cNvPr id="3" name="Oval 22"/>
            <p:cNvSpPr>
              <a:spLocks noChangeArrowheads="1"/>
            </p:cNvSpPr>
            <p:nvPr/>
          </p:nvSpPr>
          <p:spPr bwMode="auto">
            <a:xfrm>
              <a:off x="1414512" y="2066131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1376412" y="1989931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t</a:t>
              </a:r>
              <a:endParaRPr lang="el-GR" altLang="el-GR" sz="1200"/>
            </a:p>
          </p:txBody>
        </p:sp>
        <p:sp>
          <p:nvSpPr>
            <p:cNvPr id="5" name="Freeform 24"/>
            <p:cNvSpPr>
              <a:spLocks/>
            </p:cNvSpPr>
            <p:nvPr/>
          </p:nvSpPr>
          <p:spPr bwMode="auto">
            <a:xfrm>
              <a:off x="957312" y="2204244"/>
              <a:ext cx="476250" cy="319087"/>
            </a:xfrm>
            <a:custGeom>
              <a:avLst/>
              <a:gdLst>
                <a:gd name="T0" fmla="*/ 2147483646 w 300"/>
                <a:gd name="T1" fmla="*/ 0 h 201"/>
                <a:gd name="T2" fmla="*/ 0 w 300"/>
                <a:gd name="T3" fmla="*/ 2147483646 h 201"/>
                <a:gd name="T4" fmla="*/ 0 60000 65536"/>
                <a:gd name="T5" fmla="*/ 0 60000 65536"/>
                <a:gd name="T6" fmla="*/ 0 w 300"/>
                <a:gd name="T7" fmla="*/ 0 h 201"/>
                <a:gd name="T8" fmla="*/ 300 w 300"/>
                <a:gd name="T9" fmla="*/ 201 h 2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01">
                  <a:moveTo>
                    <a:pt x="300" y="0"/>
                  </a:moveTo>
                  <a:lnTo>
                    <a:pt x="0" y="20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1547862" y="2194719"/>
              <a:ext cx="476250" cy="328612"/>
            </a:xfrm>
            <a:custGeom>
              <a:avLst/>
              <a:gdLst>
                <a:gd name="T0" fmla="*/ 0 w 300"/>
                <a:gd name="T1" fmla="*/ 0 h 207"/>
                <a:gd name="T2" fmla="*/ 2147483646 w 300"/>
                <a:gd name="T3" fmla="*/ 2147483646 h 207"/>
                <a:gd name="T4" fmla="*/ 0 60000 65536"/>
                <a:gd name="T5" fmla="*/ 0 60000 65536"/>
                <a:gd name="T6" fmla="*/ 0 w 300"/>
                <a:gd name="T7" fmla="*/ 0 h 207"/>
                <a:gd name="T8" fmla="*/ 300 w 300"/>
                <a:gd name="T9" fmla="*/ 207 h 2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07">
                  <a:moveTo>
                    <a:pt x="0" y="0"/>
                  </a:moveTo>
                  <a:lnTo>
                    <a:pt x="300" y="207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Oval 26"/>
            <p:cNvSpPr>
              <a:spLocks noChangeArrowheads="1"/>
            </p:cNvSpPr>
            <p:nvPr/>
          </p:nvSpPr>
          <p:spPr bwMode="auto">
            <a:xfrm>
              <a:off x="852537" y="2504281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814437" y="2428081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s</a:t>
              </a:r>
              <a:endParaRPr lang="el-GR" altLang="el-GR" sz="1200"/>
            </a:p>
          </p:txBody>
        </p:sp>
        <p:sp>
          <p:nvSpPr>
            <p:cNvPr id="9" name="Oval 28"/>
            <p:cNvSpPr>
              <a:spLocks noChangeArrowheads="1"/>
            </p:cNvSpPr>
            <p:nvPr/>
          </p:nvSpPr>
          <p:spPr bwMode="auto">
            <a:xfrm>
              <a:off x="1995537" y="2504281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947912" y="2437606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v</a:t>
              </a:r>
              <a:endParaRPr lang="el-GR" altLang="el-GR" sz="1200"/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1414512" y="3001169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366887" y="2924969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u</a:t>
              </a:r>
              <a:endParaRPr lang="el-GR" altLang="el-GR" sz="120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1528812" y="2637631"/>
              <a:ext cx="485775" cy="366713"/>
            </a:xfrm>
            <a:custGeom>
              <a:avLst/>
              <a:gdLst>
                <a:gd name="T0" fmla="*/ 2147483646 w 306"/>
                <a:gd name="T1" fmla="*/ 0 h 231"/>
                <a:gd name="T2" fmla="*/ 0 w 306"/>
                <a:gd name="T3" fmla="*/ 2147483646 h 231"/>
                <a:gd name="T4" fmla="*/ 0 60000 65536"/>
                <a:gd name="T5" fmla="*/ 0 60000 65536"/>
                <a:gd name="T6" fmla="*/ 0 w 306"/>
                <a:gd name="T7" fmla="*/ 0 h 231"/>
                <a:gd name="T8" fmla="*/ 306 w 306"/>
                <a:gd name="T9" fmla="*/ 231 h 2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231">
                  <a:moveTo>
                    <a:pt x="306" y="0"/>
                  </a:moveTo>
                  <a:lnTo>
                    <a:pt x="0" y="23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1324025" y="2213769"/>
              <a:ext cx="152400" cy="804862"/>
            </a:xfrm>
            <a:custGeom>
              <a:avLst/>
              <a:gdLst>
                <a:gd name="T0" fmla="*/ 2147483646 w 96"/>
                <a:gd name="T1" fmla="*/ 2147483646 h 507"/>
                <a:gd name="T2" fmla="*/ 2147483646 w 96"/>
                <a:gd name="T3" fmla="*/ 2147483646 h 507"/>
                <a:gd name="T4" fmla="*/ 2147483646 w 96"/>
                <a:gd name="T5" fmla="*/ 0 h 507"/>
                <a:gd name="T6" fmla="*/ 0 60000 65536"/>
                <a:gd name="T7" fmla="*/ 0 60000 65536"/>
                <a:gd name="T8" fmla="*/ 0 60000 65536"/>
                <a:gd name="T9" fmla="*/ 0 w 96"/>
                <a:gd name="T10" fmla="*/ 0 h 507"/>
                <a:gd name="T11" fmla="*/ 96 w 96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07">
                  <a:moveTo>
                    <a:pt x="60" y="507"/>
                  </a:moveTo>
                  <a:cubicBezTo>
                    <a:pt x="51" y="465"/>
                    <a:pt x="0" y="345"/>
                    <a:pt x="6" y="261"/>
                  </a:cubicBezTo>
                  <a:cubicBezTo>
                    <a:pt x="12" y="177"/>
                    <a:pt x="77" y="54"/>
                    <a:pt x="9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1490712" y="2232819"/>
              <a:ext cx="133350" cy="762000"/>
            </a:xfrm>
            <a:custGeom>
              <a:avLst/>
              <a:gdLst>
                <a:gd name="T0" fmla="*/ 0 w 84"/>
                <a:gd name="T1" fmla="*/ 2147483646 h 480"/>
                <a:gd name="T2" fmla="*/ 2147483646 w 84"/>
                <a:gd name="T3" fmla="*/ 2147483646 h 480"/>
                <a:gd name="T4" fmla="*/ 2147483646 w 84"/>
                <a:gd name="T5" fmla="*/ 0 h 480"/>
                <a:gd name="T6" fmla="*/ 0 60000 65536"/>
                <a:gd name="T7" fmla="*/ 0 60000 65536"/>
                <a:gd name="T8" fmla="*/ 0 60000 65536"/>
                <a:gd name="T9" fmla="*/ 0 w 84"/>
                <a:gd name="T10" fmla="*/ 0 h 480"/>
                <a:gd name="T11" fmla="*/ 84 w 8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480">
                  <a:moveTo>
                    <a:pt x="0" y="480"/>
                  </a:moveTo>
                  <a:cubicBezTo>
                    <a:pt x="14" y="443"/>
                    <a:pt x="78" y="335"/>
                    <a:pt x="81" y="255"/>
                  </a:cubicBezTo>
                  <a:cubicBezTo>
                    <a:pt x="84" y="175"/>
                    <a:pt x="33" y="53"/>
                    <a:pt x="2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971600" y="2191544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3</a:t>
              </a:r>
              <a:endParaRPr lang="el-GR" altLang="el-GR" sz="1200"/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1733600" y="2185194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1</a:t>
              </a:r>
              <a:endParaRPr lang="el-GR" altLang="el-GR" sz="1200"/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1138287" y="2486819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5</a:t>
              </a:r>
              <a:endParaRPr lang="el-GR" altLang="el-GR" sz="1200"/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1557387" y="2486819"/>
              <a:ext cx="304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2</a:t>
              </a:r>
              <a:endParaRPr lang="el-GR" altLang="el-GR" sz="1200"/>
            </a:p>
          </p:txBody>
        </p:sp>
        <p:sp>
          <p:nvSpPr>
            <p:cNvPr id="20" name="Text Box 41"/>
            <p:cNvSpPr txBox="1">
              <a:spLocks noChangeArrowheads="1"/>
            </p:cNvSpPr>
            <p:nvPr/>
          </p:nvSpPr>
          <p:spPr bwMode="auto">
            <a:xfrm>
              <a:off x="1743125" y="2710656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200"/>
                <a:t>2</a:t>
              </a:r>
              <a:endParaRPr lang="el-GR" altLang="el-GR" sz="1200"/>
            </a:p>
          </p:txBody>
        </p:sp>
      </p:grp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2190848" y="1835150"/>
            <a:ext cx="231035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arc(s, t, 3).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arc(t, v, 1).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arc(u, t, 2).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.........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22" name="AutoShape 43"/>
          <p:cNvSpPr>
            <a:spLocks/>
          </p:cNvSpPr>
          <p:nvPr/>
        </p:nvSpPr>
        <p:spPr bwMode="auto">
          <a:xfrm>
            <a:off x="4932041" y="1934000"/>
            <a:ext cx="97700" cy="1495000"/>
          </a:xfrm>
          <a:prstGeom prst="rightBrace">
            <a:avLst>
              <a:gd name="adj1" fmla="val 37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292080" y="2475806"/>
            <a:ext cx="1428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Γεγονότα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2105025" y="3785299"/>
            <a:ext cx="476510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G2 = digraph([</a:t>
            </a:r>
            <a:r>
              <a:rPr lang="en-US" altLang="el-GR" sz="2000" dirty="0" err="1">
                <a:latin typeface="Courier New" panose="02070309020205020404" pitchFamily="49" charset="0"/>
              </a:rPr>
              <a:t>s,t,u,v</a:t>
            </a:r>
            <a:r>
              <a:rPr lang="en-US" altLang="el-GR" sz="2000" dirty="0">
                <a:latin typeface="Courier New" panose="02070309020205020404" pitchFamily="49" charset="0"/>
              </a:rPr>
              <a:t>],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[a(s,t,3), a(t,v,1),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a(t,u,5), a(u,t,2),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a(v,u,2)])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G2 = [s-&gt;[t/3], t-&gt;[u/5,v/1],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u-&gt;[t/2], v-&gt;[u/2]]   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25" name="AutoShape 46"/>
          <p:cNvSpPr>
            <a:spLocks/>
          </p:cNvSpPr>
          <p:nvPr/>
        </p:nvSpPr>
        <p:spPr bwMode="auto">
          <a:xfrm>
            <a:off x="6720248" y="3857656"/>
            <a:ext cx="149882" cy="2523672"/>
          </a:xfrm>
          <a:prstGeom prst="rightBrace">
            <a:avLst>
              <a:gd name="adj1" fmla="val 603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102758" y="4688605"/>
            <a:ext cx="15742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Δομές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748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Εύρεση μονοπατιού σε </a:t>
            </a:r>
            <a:r>
              <a:rPr lang="el-GR" altLang="el-GR" dirty="0" err="1" smtClean="0"/>
              <a:t>γράφο</a:t>
            </a:r>
            <a:endParaRPr lang="el-GR" dirty="0"/>
          </a:p>
        </p:txBody>
      </p:sp>
      <p:sp>
        <p:nvSpPr>
          <p:cNvPr id="26" name="Θέση περιεχομένου 25"/>
          <p:cNvSpPr>
            <a:spLocks noGrp="1"/>
          </p:cNvSpPr>
          <p:nvPr>
            <p:ph idx="1"/>
          </p:nvPr>
        </p:nvSpPr>
        <p:spPr>
          <a:xfrm>
            <a:off x="464156" y="2800350"/>
            <a:ext cx="8229600" cy="3652985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path(A, Z, Graph, Path)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path1(A, [Z], Graph, Path).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path1(A, [A|Path1], Graph, [A|Path1])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node(A, Graph).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path1(A, [Y|Path1], Graph, Path)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adjacent(X, Y, Graph),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member(X, Path1),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path1(A, [X, Y|Path1], Graph, Path).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adjacent(X, Y, graph(Nodes, Edges))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member(e(X, Y), Edges) ; member(e(Y, X), Edges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2581275" y="1417638"/>
            <a:ext cx="5231084" cy="1352264"/>
            <a:chOff x="2571750" y="1417638"/>
            <a:chExt cx="5231084" cy="1352264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2714625" y="1866901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663825" y="182403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A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876675" y="1865313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25875" y="182403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X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33875" y="1866901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283075" y="1827213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Y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809875" y="1752601"/>
              <a:ext cx="1076325" cy="160337"/>
            </a:xfrm>
            <a:custGeom>
              <a:avLst/>
              <a:gdLst>
                <a:gd name="T0" fmla="*/ 0 w 678"/>
                <a:gd name="T1" fmla="*/ 2147483646 h 101"/>
                <a:gd name="T2" fmla="*/ 2147483646 w 678"/>
                <a:gd name="T3" fmla="*/ 2147483646 h 101"/>
                <a:gd name="T4" fmla="*/ 2147483646 w 678"/>
                <a:gd name="T5" fmla="*/ 2147483646 h 101"/>
                <a:gd name="T6" fmla="*/ 0 60000 65536"/>
                <a:gd name="T7" fmla="*/ 0 60000 65536"/>
                <a:gd name="T8" fmla="*/ 0 60000 65536"/>
                <a:gd name="T9" fmla="*/ 0 w 678"/>
                <a:gd name="T10" fmla="*/ 0 h 101"/>
                <a:gd name="T11" fmla="*/ 678 w 678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101">
                  <a:moveTo>
                    <a:pt x="0" y="71"/>
                  </a:moveTo>
                  <a:cubicBezTo>
                    <a:pt x="25" y="61"/>
                    <a:pt x="37" y="0"/>
                    <a:pt x="150" y="5"/>
                  </a:cubicBezTo>
                  <a:cubicBezTo>
                    <a:pt x="263" y="10"/>
                    <a:pt x="470" y="57"/>
                    <a:pt x="678" y="10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rot="20236230">
              <a:off x="2924175" y="1760538"/>
              <a:ext cx="76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rot="837783">
              <a:off x="3205163" y="1784351"/>
              <a:ext cx="762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rot="933472">
              <a:off x="3505200" y="1836738"/>
              <a:ext cx="76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033838" y="1941513"/>
              <a:ext cx="290512" cy="1588"/>
            </a:xfrm>
            <a:custGeom>
              <a:avLst/>
              <a:gdLst>
                <a:gd name="T0" fmla="*/ 0 w 183"/>
                <a:gd name="T1" fmla="*/ 0 h 1"/>
                <a:gd name="T2" fmla="*/ 2147483646 w 183"/>
                <a:gd name="T3" fmla="*/ 0 h 1"/>
                <a:gd name="T4" fmla="*/ 0 60000 65536"/>
                <a:gd name="T5" fmla="*/ 0 60000 65536"/>
                <a:gd name="T6" fmla="*/ 0 w 183"/>
                <a:gd name="T7" fmla="*/ 0 h 1"/>
                <a:gd name="T8" fmla="*/ 183 w 1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" h="1">
                  <a:moveTo>
                    <a:pt x="0" y="0"/>
                  </a:moveTo>
                  <a:lnTo>
                    <a:pt x="18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543550" y="1751013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5486400" y="170973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Z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476750" y="1746251"/>
              <a:ext cx="747713" cy="147637"/>
            </a:xfrm>
            <a:custGeom>
              <a:avLst/>
              <a:gdLst>
                <a:gd name="T0" fmla="*/ 0 w 471"/>
                <a:gd name="T1" fmla="*/ 2147483646 h 93"/>
                <a:gd name="T2" fmla="*/ 2147483646 w 471"/>
                <a:gd name="T3" fmla="*/ 2147483646 h 93"/>
                <a:gd name="T4" fmla="*/ 2147483646 w 471"/>
                <a:gd name="T5" fmla="*/ 2147483646 h 93"/>
                <a:gd name="T6" fmla="*/ 0 60000 65536"/>
                <a:gd name="T7" fmla="*/ 0 60000 65536"/>
                <a:gd name="T8" fmla="*/ 0 60000 65536"/>
                <a:gd name="T9" fmla="*/ 0 w 471"/>
                <a:gd name="T10" fmla="*/ 0 h 93"/>
                <a:gd name="T11" fmla="*/ 471 w 471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93">
                  <a:moveTo>
                    <a:pt x="0" y="93"/>
                  </a:moveTo>
                  <a:cubicBezTo>
                    <a:pt x="21" y="79"/>
                    <a:pt x="51" y="12"/>
                    <a:pt x="129" y="6"/>
                  </a:cubicBezTo>
                  <a:cubicBezTo>
                    <a:pt x="207" y="0"/>
                    <a:pt x="400" y="44"/>
                    <a:pt x="471" y="5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5224463" y="1836738"/>
              <a:ext cx="304800" cy="14288"/>
            </a:xfrm>
            <a:custGeom>
              <a:avLst/>
              <a:gdLst>
                <a:gd name="T0" fmla="*/ 0 w 192"/>
                <a:gd name="T1" fmla="*/ 0 h 9"/>
                <a:gd name="T2" fmla="*/ 2147483646 w 192"/>
                <a:gd name="T3" fmla="*/ 2147483646 h 9"/>
                <a:gd name="T4" fmla="*/ 2147483646 w 192"/>
                <a:gd name="T5" fmla="*/ 0 h 9"/>
                <a:gd name="T6" fmla="*/ 0 60000 65536"/>
                <a:gd name="T7" fmla="*/ 0 60000 65536"/>
                <a:gd name="T8" fmla="*/ 0 60000 65536"/>
                <a:gd name="T9" fmla="*/ 0 w 192"/>
                <a:gd name="T10" fmla="*/ 0 h 9"/>
                <a:gd name="T11" fmla="*/ 192 w 19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">
                  <a:moveTo>
                    <a:pt x="0" y="0"/>
                  </a:moveTo>
                  <a:cubicBezTo>
                    <a:pt x="16" y="1"/>
                    <a:pt x="67" y="9"/>
                    <a:pt x="99" y="9"/>
                  </a:cubicBezTo>
                  <a:cubicBezTo>
                    <a:pt x="131" y="9"/>
                    <a:pt x="173" y="2"/>
                    <a:pt x="19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rot="933472">
              <a:off x="4886325" y="1774826"/>
              <a:ext cx="762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rot="19787219">
              <a:off x="4572000" y="1770063"/>
              <a:ext cx="76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571750" y="1417638"/>
              <a:ext cx="3352800" cy="914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4095750" y="1589088"/>
              <a:ext cx="1752600" cy="5619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3152775" y="2036763"/>
              <a:ext cx="5810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Path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4657725" y="1912938"/>
              <a:ext cx="6000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000">
                  <a:latin typeface="Courier New" panose="02070309020205020404" pitchFamily="49" charset="0"/>
                </a:rPr>
                <a:t>Path1</a:t>
              </a:r>
              <a:endParaRPr lang="el-GR" altLang="el-GR" sz="1000">
                <a:latin typeface="Courier New" panose="02070309020205020404" pitchFamily="49" charset="0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4600619" y="2462125"/>
              <a:ext cx="32022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400" dirty="0">
                  <a:latin typeface="Courier New" panose="02070309020205020404" pitchFamily="49" charset="0"/>
                </a:rPr>
                <a:t>Graph = graph(Nodes, Edges)</a:t>
              </a:r>
              <a:endParaRPr lang="el-GR" altLang="el-GR" sz="1400" dirty="0">
                <a:latin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4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Εύρεση μονοπατιού </a:t>
            </a:r>
            <a:r>
              <a:rPr lang="en-US" altLang="el-GR" dirty="0" smtClean="0"/>
              <a:t>Hamilton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l-GR" dirty="0"/>
              <a:t>(</a:t>
            </a:r>
            <a:r>
              <a:rPr lang="el-GR" altLang="el-GR" dirty="0"/>
              <a:t>μονοπάτι χωρίς κύκλους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/>
              <a:t>που περιλαμβάνει όλους τους κόμβους του γράφου</a:t>
            </a:r>
            <a:r>
              <a:rPr lang="el-GR" altLang="el-GR" dirty="0" smtClean="0"/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hamiltonian</a:t>
            </a:r>
            <a:r>
              <a:rPr lang="en-US" altLang="el-GR" dirty="0">
                <a:latin typeface="Courier New" panose="02070309020205020404" pitchFamily="49" charset="0"/>
              </a:rPr>
              <a:t>(Graph, Path) :-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path(_, _, Graph, Path),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covers(Path, Graph).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covers(Path, 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(node(N, Graph), not member(N, Path)).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node(N, graph(Nodes, _ 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member(N, Nodes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Εύρεση μονοπατιού με </a:t>
            </a:r>
            <a:r>
              <a:rPr lang="el-GR" altLang="el-GR" dirty="0" smtClean="0"/>
              <a:t>κόστος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path(A, Z, Graph, Path, Cost)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path1(A, [Z], 0, Graph, Path, Cost).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path1(A, [A|Path1], Cost1, Graph, [A|Path1], Cost1)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node(A, Graph).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path1(A, [Y|Path1], Cost1, Graph, Path, Cost)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adjacent(X, Y, </a:t>
            </a:r>
            <a:r>
              <a:rPr lang="en-US" altLang="el-GR" dirty="0" err="1">
                <a:latin typeface="Courier New" panose="02070309020205020404" pitchFamily="49" charset="0"/>
              </a:rPr>
              <a:t>CostXY</a:t>
            </a:r>
            <a:r>
              <a:rPr lang="en-US" altLang="el-GR" dirty="0">
                <a:latin typeface="Courier New" panose="02070309020205020404" pitchFamily="49" charset="0"/>
              </a:rPr>
              <a:t>, Graph),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member(X, Path1),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Cost2 is Cost1+CostXY,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path1(A, [X, Y|Path1], Cost2, Graph, Path, Cost).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adjacent(X, Y, </a:t>
            </a:r>
            <a:r>
              <a:rPr lang="en-US" altLang="el-GR" dirty="0" err="1">
                <a:latin typeface="Courier New" panose="02070309020205020404" pitchFamily="49" charset="0"/>
              </a:rPr>
              <a:t>CostXY</a:t>
            </a:r>
            <a:r>
              <a:rPr lang="en-US" altLang="el-GR" dirty="0">
                <a:latin typeface="Courier New" panose="02070309020205020404" pitchFamily="49" charset="0"/>
              </a:rPr>
              <a:t>, graph(Nodes, Edges)) :-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member(e(X, Y, </a:t>
            </a:r>
            <a:r>
              <a:rPr lang="en-US" altLang="el-GR" dirty="0" err="1">
                <a:latin typeface="Courier New" panose="02070309020205020404" pitchFamily="49" charset="0"/>
              </a:rPr>
              <a:t>CostXY</a:t>
            </a:r>
            <a:r>
              <a:rPr lang="en-US" altLang="el-GR" dirty="0">
                <a:latin typeface="Courier New" panose="02070309020205020404" pitchFamily="49" charset="0"/>
              </a:rPr>
              <a:t>), Edges)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member(e(Y, X, </a:t>
            </a:r>
            <a:r>
              <a:rPr lang="en-US" altLang="el-GR" dirty="0" err="1">
                <a:latin typeface="Courier New" panose="02070309020205020404" pitchFamily="49" charset="0"/>
              </a:rPr>
              <a:t>CostXY</a:t>
            </a:r>
            <a:r>
              <a:rPr lang="en-US" altLang="el-GR" dirty="0">
                <a:latin typeface="Courier New" panose="02070309020205020404" pitchFamily="49" charset="0"/>
              </a:rPr>
              <a:t>), Edges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Εύρεση μονοπατιού με </a:t>
            </a:r>
            <a:r>
              <a:rPr lang="el-GR" altLang="el-GR" dirty="0" smtClean="0"/>
              <a:t>κόστος (2/3)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Εύρεση  μονοπατιού ελαχίστου κόστους από </a:t>
            </a:r>
            <a:r>
              <a:rPr lang="en-US" altLang="el-GR" sz="2000" dirty="0">
                <a:latin typeface="Courier New" panose="02070309020205020404" pitchFamily="49" charset="0"/>
              </a:rPr>
              <a:t>node1</a:t>
            </a:r>
            <a:r>
              <a:rPr lang="en-US" altLang="el-GR" dirty="0"/>
              <a:t> </a:t>
            </a:r>
            <a:r>
              <a:rPr lang="el-GR" altLang="el-GR" dirty="0"/>
              <a:t>σε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node2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path(node1, node2, Graph, </a:t>
            </a:r>
            <a:r>
              <a:rPr lang="en-US" altLang="el-GR" sz="2000" dirty="0" err="1">
                <a:latin typeface="Courier New" panose="02070309020205020404" pitchFamily="49" charset="0"/>
              </a:rPr>
              <a:t>MinPath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MinCost</a:t>
            </a:r>
            <a:r>
              <a:rPr lang="en-US" altLang="el-GR" sz="20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not (path(node1, node2, Graph, _, Cost),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Cost &lt; </a:t>
            </a:r>
            <a:r>
              <a:rPr lang="en-US" altLang="el-GR" sz="2000" dirty="0" err="1">
                <a:latin typeface="Courier New" panose="02070309020205020404" pitchFamily="49" charset="0"/>
              </a:rPr>
              <a:t>MinCost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75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Εύρεση μονοπατιού με κόστος </a:t>
            </a:r>
            <a:r>
              <a:rPr lang="el-GR" altLang="el-GR" dirty="0" smtClean="0"/>
              <a:t>(3/3)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Εύρεση  μονοπατιού μεγίστου κόστους μεταξύ τυχαίων </a:t>
            </a:r>
            <a:r>
              <a:rPr lang="el-GR" altLang="el-GR" dirty="0" smtClean="0"/>
              <a:t>κόμβων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path(_, _, Graph, </a:t>
            </a:r>
            <a:r>
              <a:rPr lang="en-US" altLang="el-GR" sz="2000" dirty="0" err="1">
                <a:latin typeface="Courier New" panose="02070309020205020404" pitchFamily="49" charset="0"/>
              </a:rPr>
              <a:t>MaxPath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MaxCost</a:t>
            </a:r>
            <a:r>
              <a:rPr lang="en-US" altLang="el-GR" sz="20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not (path(_, _, Graph, _, Cost), Cost &gt; </a:t>
            </a:r>
            <a:r>
              <a:rPr lang="en-US" altLang="el-GR" sz="2000" dirty="0" err="1">
                <a:latin typeface="Courier New" panose="02070309020205020404" pitchFamily="49" charset="0"/>
              </a:rPr>
              <a:t>MaxCost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Δέντρο ανάπτυξης (</a:t>
            </a:r>
            <a:r>
              <a:rPr lang="en-US" altLang="el-GR" dirty="0"/>
              <a:t>spanning tree) </a:t>
            </a:r>
            <a:r>
              <a:rPr lang="el-GR" altLang="el-GR" dirty="0"/>
              <a:t>γράφου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Ένας </a:t>
            </a:r>
            <a:r>
              <a:rPr lang="el-GR" altLang="el-GR" dirty="0" err="1"/>
              <a:t>γράφος</a:t>
            </a:r>
            <a:r>
              <a:rPr lang="el-GR" altLang="el-GR" dirty="0"/>
              <a:t> λέγεται συνδεδεμένος (</a:t>
            </a:r>
            <a:r>
              <a:rPr lang="en-US" altLang="el-GR" dirty="0"/>
              <a:t>connected)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/>
              <a:t>    </a:t>
            </a:r>
            <a:r>
              <a:rPr lang="el-GR" altLang="el-GR" dirty="0"/>
              <a:t>αν για κάθε ζευγάρι κόμβων του υπάρχει μονοπάτι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n-US" altLang="el-GR" dirty="0"/>
              <a:t>   </a:t>
            </a:r>
            <a:r>
              <a:rPr lang="el-GR" altLang="el-GR" dirty="0"/>
              <a:t> που τους συνδέει.  </a:t>
            </a:r>
            <a:endParaRPr lang="en-US" altLang="el-GR" dirty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Ένα </a:t>
            </a:r>
            <a:r>
              <a:rPr lang="el-GR" altLang="el-GR" dirty="0"/>
              <a:t>δέντρο ανάπτυξης ενός συνδεδεμένου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    γράφου είναι ένας </a:t>
            </a:r>
            <a:r>
              <a:rPr lang="el-GR" altLang="el-GR" dirty="0" err="1"/>
              <a:t>γράφος</a:t>
            </a:r>
            <a:r>
              <a:rPr lang="el-GR" altLang="el-GR" dirty="0"/>
              <a:t> με τις ίδιες κορυφές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    που:  </a:t>
            </a:r>
            <a:endParaRPr lang="en-US" altLang="el-GR" dirty="0"/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είναι </a:t>
            </a:r>
            <a:r>
              <a:rPr lang="el-GR" altLang="el-GR" dirty="0"/>
              <a:t>συνδεδεμένος</a:t>
            </a:r>
            <a:endParaRPr lang="en-US" altLang="el-GR" dirty="0"/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οι </a:t>
            </a:r>
            <a:r>
              <a:rPr lang="el-GR" altLang="el-GR" dirty="0"/>
              <a:t>ακμές του είναι και ακμές του </a:t>
            </a:r>
            <a:r>
              <a:rPr lang="el-GR" altLang="el-GR" dirty="0" smtClean="0"/>
              <a:t>αρχικού</a:t>
            </a:r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δεν </a:t>
            </a:r>
            <a:r>
              <a:rPr lang="el-GR" altLang="el-GR" dirty="0"/>
              <a:t>περιέχει </a:t>
            </a:r>
            <a:r>
              <a:rPr lang="el-GR" altLang="el-GR" dirty="0" smtClean="0"/>
              <a:t>κύκλους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347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Κανόνες </a:t>
            </a:r>
            <a:r>
              <a:rPr lang="el-GR" altLang="el-GR" dirty="0" smtClean="0"/>
              <a:t>ενοποίησης</a:t>
            </a:r>
            <a:r>
              <a:rPr lang="en-US" altLang="el-GR" dirty="0" smtClean="0"/>
              <a:t> (1/4)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Δύο </a:t>
            </a:r>
            <a:r>
              <a:rPr lang="el-GR" altLang="el-GR" dirty="0"/>
              <a:t>ίδια άτομα ενοποιούνται</a:t>
            </a:r>
            <a:endParaRPr lang="en-US" altLang="el-GR" dirty="0"/>
          </a:p>
          <a:p>
            <a:r>
              <a:rPr lang="el-GR" altLang="el-GR" dirty="0" smtClean="0"/>
              <a:t>Δύο </a:t>
            </a:r>
            <a:r>
              <a:rPr lang="el-GR" altLang="el-GR" dirty="0"/>
              <a:t>ίδιοι αριθμοί ενοποιούνται</a:t>
            </a:r>
            <a:endParaRPr lang="en-US" altLang="el-GR" dirty="0"/>
          </a:p>
          <a:p>
            <a:r>
              <a:rPr lang="el-GR" altLang="el-GR" dirty="0" smtClean="0"/>
              <a:t>Μία </a:t>
            </a:r>
            <a:r>
              <a:rPr lang="el-GR" altLang="el-GR" dirty="0"/>
              <a:t>μεταβλητή ενοποιείται με οτιδήποτε (παίρνοντάς το σαν τιμή) </a:t>
            </a:r>
            <a:endParaRPr lang="en-US" altLang="el-GR" dirty="0"/>
          </a:p>
          <a:p>
            <a:r>
              <a:rPr lang="el-GR" altLang="el-GR" dirty="0" smtClean="0"/>
              <a:t>Δύο </a:t>
            </a:r>
            <a:r>
              <a:rPr lang="el-GR" altLang="el-GR" dirty="0"/>
              <a:t>δομές ενοποιούνται αν έχουν το ίδιο συναρτησιακό </a:t>
            </a:r>
            <a:r>
              <a:rPr lang="el-GR" altLang="el-GR" dirty="0" smtClean="0"/>
              <a:t>σύμβολο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l-GR" altLang="el-GR" dirty="0"/>
              <a:t>τα αντίστοιχα ορίσματά τους </a:t>
            </a:r>
            <a:r>
              <a:rPr lang="el-GR" altLang="el-GR" dirty="0" smtClean="0"/>
              <a:t>ενοποιούνται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241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Δέντρο ανάπτυξης (</a:t>
            </a:r>
            <a:r>
              <a:rPr lang="en-US" altLang="el-GR" dirty="0"/>
              <a:t>spanning tree) </a:t>
            </a:r>
            <a:r>
              <a:rPr lang="el-GR" altLang="el-GR" dirty="0" smtClean="0"/>
              <a:t>γράφου,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US" altLang="el-GR" sz="2000" dirty="0">
                <a:latin typeface="Courier New" panose="02070309020205020404" pitchFamily="49" charset="0"/>
              </a:rPr>
              <a:t>Graph = [a–b, b–c, c–d, b–d]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</a:t>
            </a:r>
            <a:r>
              <a:rPr lang="en-US" altLang="el-GR" sz="2000" dirty="0" err="1">
                <a:latin typeface="Courier New" panose="02070309020205020404" pitchFamily="49" charset="0"/>
              </a:rPr>
              <a:t>SpanningTree</a:t>
            </a:r>
            <a:r>
              <a:rPr lang="en-US" altLang="el-GR" sz="2000" dirty="0">
                <a:latin typeface="Courier New" panose="02070309020205020404" pitchFamily="49" charset="0"/>
              </a:rPr>
              <a:t> = [a–b, b–c, c-d]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dirty="0"/>
              <a:t>                                               </a:t>
            </a:r>
            <a:r>
              <a:rPr lang="el-GR" altLang="el-GR" sz="3000" dirty="0"/>
              <a:t>ή</a:t>
            </a:r>
            <a:r>
              <a:rPr lang="en-US" altLang="el-GR" dirty="0"/>
              <a:t> 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dirty="0"/>
              <a:t>                             </a:t>
            </a:r>
            <a:r>
              <a:rPr lang="en-US" altLang="el-GR" dirty="0"/>
              <a:t> </a:t>
            </a:r>
            <a:r>
              <a:rPr lang="el-GR" altLang="el-GR" dirty="0"/>
              <a:t>   </a:t>
            </a:r>
            <a:r>
              <a:rPr lang="el-GR" altLang="el-GR" sz="2000" dirty="0">
                <a:latin typeface="Courier New" panose="02070309020205020404" pitchFamily="49" charset="0"/>
              </a:rPr>
              <a:t>[</a:t>
            </a:r>
            <a:r>
              <a:rPr lang="en-US" altLang="el-GR" sz="2000" dirty="0">
                <a:latin typeface="Courier New" panose="02070309020205020404" pitchFamily="49" charset="0"/>
              </a:rPr>
              <a:t>a–b, b–d, d–c]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dirty="0"/>
              <a:t>                                              </a:t>
            </a:r>
            <a:r>
              <a:rPr lang="el-GR" altLang="el-GR" dirty="0"/>
              <a:t> </a:t>
            </a:r>
            <a:r>
              <a:rPr lang="el-GR" altLang="el-GR" sz="3000" dirty="0"/>
              <a:t>ή</a:t>
            </a:r>
            <a:endParaRPr lang="en-US" altLang="el-GR" dirty="0"/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dirty="0"/>
              <a:t>                              </a:t>
            </a:r>
            <a:r>
              <a:rPr lang="en-US" altLang="el-GR" dirty="0"/>
              <a:t> </a:t>
            </a:r>
            <a:r>
              <a:rPr lang="el-GR" altLang="el-GR" dirty="0"/>
              <a:t>  </a:t>
            </a:r>
            <a:r>
              <a:rPr lang="en-US" altLang="el-GR" sz="2000" dirty="0">
                <a:latin typeface="Courier New" panose="02070309020205020404" pitchFamily="49" charset="0"/>
              </a:rPr>
              <a:t>[a–b, b–d, b–c]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Σ</a:t>
            </a:r>
            <a:r>
              <a:rPr lang="el-GR" altLang="el-GR" dirty="0"/>
              <a:t>’ ένα δέντρο ανάπτυξης, οποιοσδήποτε κόμβος </a:t>
            </a:r>
            <a:r>
              <a:rPr lang="el-GR" altLang="el-GR" dirty="0" smtClean="0"/>
              <a:t>μπορεί </a:t>
            </a:r>
            <a:r>
              <a:rPr lang="el-GR" altLang="el-GR" dirty="0"/>
              <a:t>να είναι η ρίζα του</a:t>
            </a:r>
          </a:p>
        </p:txBody>
      </p:sp>
    </p:spTree>
    <p:extLst>
      <p:ext uri="{BB962C8B-B14F-4D97-AF65-F5344CB8AC3E}">
        <p14:creationId xmlns:p14="http://schemas.microsoft.com/office/powerpoint/2010/main" val="26930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Εύρεση δέντρου ανάπτυξης ενός γράφου (</a:t>
            </a:r>
            <a:r>
              <a:rPr lang="en-US" altLang="el-GR" dirty="0" smtClean="0"/>
              <a:t>1</a:t>
            </a:r>
            <a:r>
              <a:rPr lang="el-GR" altLang="el-GR" baseline="30000" dirty="0" err="1" smtClean="0"/>
              <a:t>ος</a:t>
            </a:r>
            <a:r>
              <a:rPr lang="el-GR" altLang="el-GR" dirty="0" smtClean="0"/>
              <a:t> </a:t>
            </a:r>
            <a:r>
              <a:rPr lang="el-GR" altLang="el-GR" dirty="0"/>
              <a:t>τρόπος)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stree</a:t>
            </a:r>
            <a:r>
              <a:rPr lang="en-US" altLang="el-GR" dirty="0">
                <a:latin typeface="Courier New" panose="02070309020205020404" pitchFamily="49" charset="0"/>
              </a:rPr>
              <a:t>(Graph, Tree)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member(Edge, Graph),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spread([Edge], Tree, Graph).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spread(Tree1, Tree, 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addedge</a:t>
            </a:r>
            <a:r>
              <a:rPr lang="en-US" altLang="el-GR" dirty="0">
                <a:latin typeface="Courier New" panose="02070309020205020404" pitchFamily="49" charset="0"/>
              </a:rPr>
              <a:t>(Tree1, Tree2, Graph),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spread(Tree2, Tree, Graph).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spread(Tree, Tree, 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</a:t>
            </a:r>
            <a:r>
              <a:rPr lang="en-US" altLang="el-GR" dirty="0" err="1">
                <a:latin typeface="Courier New" panose="02070309020205020404" pitchFamily="49" charset="0"/>
              </a:rPr>
              <a:t>addedge</a:t>
            </a:r>
            <a:r>
              <a:rPr lang="en-US" altLang="el-GR" dirty="0">
                <a:latin typeface="Courier New" panose="02070309020205020404" pitchFamily="49" charset="0"/>
              </a:rPr>
              <a:t>(Tree, _, Graph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Εύρεση δέντρου ανάπτυξης ενός γράφου (</a:t>
            </a:r>
            <a:r>
              <a:rPr lang="en-US" altLang="el-GR" dirty="0"/>
              <a:t>1</a:t>
            </a:r>
            <a:r>
              <a:rPr lang="el-GR" altLang="el-GR" baseline="30000" dirty="0" err="1"/>
              <a:t>ος</a:t>
            </a:r>
            <a:r>
              <a:rPr lang="el-GR" altLang="el-GR" dirty="0"/>
              <a:t> τρόπος</a:t>
            </a:r>
            <a:r>
              <a:rPr lang="el-GR" altLang="el-GR" dirty="0" smtClean="0"/>
              <a:t>),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addedge</a:t>
            </a:r>
            <a:r>
              <a:rPr lang="en-US" altLang="el-GR" dirty="0">
                <a:latin typeface="Courier New" panose="02070309020205020404" pitchFamily="49" charset="0"/>
              </a:rPr>
              <a:t>(Tree, [A–</a:t>
            </a:r>
            <a:r>
              <a:rPr lang="en-US" altLang="el-GR" dirty="0" err="1">
                <a:latin typeface="Courier New" panose="02070309020205020404" pitchFamily="49" charset="0"/>
              </a:rPr>
              <a:t>B|Tree</a:t>
            </a:r>
            <a:r>
              <a:rPr lang="en-US" altLang="el-GR" dirty="0">
                <a:latin typeface="Courier New" panose="02070309020205020404" pitchFamily="49" charset="0"/>
              </a:rPr>
              <a:t>], 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adjacent(A, B, Graph),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node(A, Tree),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node(B, Tree).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adjacent(Node1, Node2, 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member(Node1–Node2, Graph)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member(Node2–Node1, Graph).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node(Node, Graph) :-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adjacent(Node, _, Graph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Εύρεση δέντρου ανάπτυξης ενός γράφου (2ος τρόπος</a:t>
            </a:r>
            <a:r>
              <a:rPr lang="el-GR" altLang="el-GR" dirty="0" smtClean="0"/>
              <a:t>) (1/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stree</a:t>
            </a:r>
            <a:r>
              <a:rPr lang="en-US" altLang="el-GR" dirty="0">
                <a:latin typeface="Courier New" panose="02070309020205020404" pitchFamily="49" charset="0"/>
              </a:rPr>
              <a:t>(Graph, Tree)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subset(Graph, Tree),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tree(Tree),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covers(Tree, Graph).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tree(Tree)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connected(Tree),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</a:t>
            </a:r>
            <a:r>
              <a:rPr lang="en-US" altLang="el-GR" dirty="0" err="1">
                <a:latin typeface="Courier New" panose="02070309020205020404" pitchFamily="49" charset="0"/>
              </a:rPr>
              <a:t>hasacycle</a:t>
            </a:r>
            <a:r>
              <a:rPr lang="en-US" altLang="el-GR" dirty="0">
                <a:latin typeface="Courier New" panose="02070309020205020404" pitchFamily="49" charset="0"/>
              </a:rPr>
              <a:t>(Tree).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connected(Graph)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(node(A, Graph), node(B, Graph),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not path(A, B, Graph, </a:t>
            </a:r>
            <a:r>
              <a:rPr lang="en-US" altLang="el-GR" dirty="0" smtClean="0">
                <a:latin typeface="Courier New" panose="02070309020205020404" pitchFamily="49" charset="0"/>
              </a:rPr>
              <a:t>_)).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Εύρεση δέντρου ανάπτυξης ενός γράφου (2ος τρόπος</a:t>
            </a:r>
            <a:r>
              <a:rPr lang="el-GR" altLang="el-GR" dirty="0" smtClean="0"/>
              <a:t>) (</a:t>
            </a:r>
            <a:r>
              <a:rPr lang="en-US" altLang="el-GR" dirty="0" smtClean="0"/>
              <a:t>2/3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hasacycle</a:t>
            </a:r>
            <a:r>
              <a:rPr lang="en-US" altLang="el-GR" dirty="0">
                <a:latin typeface="Courier New" panose="02070309020205020404" pitchFamily="49" charset="0"/>
              </a:rPr>
              <a:t>(Graph)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adjacent(Node1, Node2, Graph),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path(Node1, Node2, Graph, [Node1, X, Y|_]).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covers(Tree, Graph)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(node(Node, Graph), not node(Node, Tree)).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subset(...........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path(.............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node(.............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adjacent</a:t>
            </a:r>
            <a:r>
              <a:rPr lang="en-US" altLang="el-GR" dirty="0" smtClean="0">
                <a:latin typeface="Courier New" panose="02070309020205020404" pitchFamily="49" charset="0"/>
              </a:rPr>
              <a:t>(.........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Εύρεση δέντρου ανάπτυξης ενός γράφου (2ος τρόπος</a:t>
            </a:r>
            <a:r>
              <a:rPr lang="el-GR" altLang="el-GR" dirty="0" smtClean="0"/>
              <a:t>) (</a:t>
            </a:r>
            <a:r>
              <a:rPr lang="en-US" altLang="el-GR" dirty="0" smtClean="0"/>
              <a:t>3/3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Αν το κόστος ενός δέντρου ανάπτυξης είναι το </a:t>
            </a:r>
            <a:r>
              <a:rPr lang="el-GR" altLang="el-GR" dirty="0" smtClean="0"/>
              <a:t>αθροισμάτων </a:t>
            </a:r>
            <a:r>
              <a:rPr lang="el-GR" altLang="el-GR" dirty="0"/>
              <a:t>κοστών των ακμών του, να βρεθεί </a:t>
            </a:r>
            <a:r>
              <a:rPr lang="el-GR" altLang="el-GR" dirty="0" smtClean="0"/>
              <a:t>για δεδομένο </a:t>
            </a:r>
            <a:r>
              <a:rPr lang="el-GR" altLang="el-GR" dirty="0" err="1" smtClean="0"/>
              <a:t>γράφο</a:t>
            </a:r>
            <a:r>
              <a:rPr lang="el-GR" altLang="el-GR" dirty="0" smtClean="0"/>
              <a:t> </a:t>
            </a:r>
            <a:r>
              <a:rPr lang="el-GR" altLang="el-GR" dirty="0"/>
              <a:t>με κόστη στις ακμές το </a:t>
            </a:r>
            <a:r>
              <a:rPr lang="el-GR" altLang="el-GR" dirty="0" smtClean="0"/>
              <a:t>δέντρο ανάπτυξης </a:t>
            </a:r>
            <a:r>
              <a:rPr lang="el-GR" altLang="el-GR" dirty="0"/>
              <a:t>με </a:t>
            </a:r>
            <a:r>
              <a:rPr lang="el-GR" altLang="el-GR" dirty="0" smtClean="0"/>
              <a:t>το ελάχιστο </a:t>
            </a:r>
            <a:r>
              <a:rPr lang="el-GR" altLang="el-GR" dirty="0"/>
              <a:t>κόστος.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πρόβλημα της </a:t>
            </a:r>
            <a:r>
              <a:rPr lang="el-GR" altLang="el-GR" dirty="0" smtClean="0"/>
              <a:t>ζέβρας (1/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Πέντε άνθρωποι διαφορετικών εθνικοτήτων μένουν σε </a:t>
            </a:r>
            <a:r>
              <a:rPr lang="el-GR" altLang="el-GR" dirty="0" smtClean="0"/>
              <a:t>πέντε </a:t>
            </a:r>
            <a:r>
              <a:rPr lang="el-GR" altLang="el-GR" dirty="0"/>
              <a:t>συνεχόμενα σπίτια ενός </a:t>
            </a:r>
            <a:r>
              <a:rPr lang="el-GR" altLang="el-GR" dirty="0" smtClean="0"/>
              <a:t>δρόμου.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Ο </a:t>
            </a:r>
            <a:r>
              <a:rPr lang="el-GR" altLang="el-GR" dirty="0"/>
              <a:t>καθένας </a:t>
            </a:r>
            <a:r>
              <a:rPr lang="el-GR" altLang="el-GR" dirty="0" smtClean="0"/>
              <a:t>τους </a:t>
            </a:r>
            <a:r>
              <a:rPr lang="el-GR" altLang="el-GR" dirty="0" smtClean="0"/>
              <a:t>έχει </a:t>
            </a:r>
            <a:r>
              <a:rPr lang="el-GR" altLang="el-GR" dirty="0"/>
              <a:t>διαφορετικό επάγγελμα, του </a:t>
            </a:r>
            <a:r>
              <a:rPr lang="el-GR" altLang="el-GR" dirty="0" smtClean="0"/>
              <a:t>αρέσει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διαφορετικό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ποτό </a:t>
            </a:r>
            <a:r>
              <a:rPr lang="el-GR" altLang="el-GR" dirty="0"/>
              <a:t>και έχει διαφορετικό κατοικίδιο </a:t>
            </a:r>
            <a:r>
              <a:rPr lang="el-GR" altLang="el-GR" dirty="0" smtClean="0"/>
              <a:t>ζώο.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Τα πέντε σπίτια </a:t>
            </a:r>
            <a:r>
              <a:rPr lang="el-GR" altLang="el-GR" dirty="0"/>
              <a:t>έχουν διαφορετικά χρώματα. 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Επιπλέον </a:t>
            </a:r>
            <a:r>
              <a:rPr lang="el-GR" altLang="el-GR" dirty="0"/>
              <a:t>ισχύουν</a:t>
            </a:r>
            <a:r>
              <a:rPr lang="el-GR" altLang="el-GR" dirty="0" smtClean="0"/>
              <a:t>: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8796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πρόβλημα της </a:t>
            </a:r>
            <a:r>
              <a:rPr lang="el-GR" altLang="el-GR" dirty="0" smtClean="0"/>
              <a:t>ζέβρας (2/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/>
              <a:t>1.</a:t>
            </a:r>
            <a:r>
              <a:rPr lang="el-GR" altLang="el-GR" dirty="0"/>
              <a:t> Ο Άγγλος μένει στο κόκκινο σπίτι.</a:t>
            </a:r>
            <a:r>
              <a:rPr lang="en-US" altLang="el-GR" dirty="0"/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2. Ο Ισπανός έχει ένα σκύλο.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3. Ο Γιαπωνέζος είναι ζωγράφος.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4. Ο Ιταλός πίνει τσάι.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5. Ο Νορβηγός μένει στο πρώτο σπίτι.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6. Αυτός που μένει στο πράσινο σπίτι πίνει καφέ.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7. Το πράσινο σπίτι είναι δεξιά από το άσπρο.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567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πρόβλημα της </a:t>
            </a:r>
            <a:r>
              <a:rPr lang="el-GR" altLang="el-GR" dirty="0" smtClean="0"/>
              <a:t>ζέβρας (3/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dirty="0"/>
              <a:t>8. Ο γλύπτης έχει σαλιγκάρια.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9. Ο διπλωμάτης ζει στο κίτρινο σπίτι.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10. Αυτός που μένει στο μεσαίο σπίτι πίνει γάλα. 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11. Ο Νορβηγός μένει δίπλα στο μπλε σπίτι.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12. Ο βιολιστής πίνει φρουτοχυμό.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13. Η αλεπού βρίσκεται δίπλα από το γιατρό</a:t>
            </a:r>
            <a:r>
              <a:rPr lang="en-US" altLang="el-GR" dirty="0"/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14. Το άλογο βρίσκεται δίπλα από το διπλωμάτη</a:t>
            </a:r>
            <a:r>
              <a:rPr lang="el-GR" altLang="el-G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l-GR" altLang="el-GR" dirty="0"/>
              <a:t>Ποιος έχει τη ζέβρα;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Ποιος </a:t>
            </a:r>
            <a:r>
              <a:rPr lang="el-GR" altLang="el-GR" dirty="0"/>
              <a:t>πίνει νερό;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2213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</a:t>
            </a:r>
            <a:r>
              <a:rPr lang="el-GR" altLang="el-GR" dirty="0"/>
              <a:t>(γέννησε και δοκίμασε</a:t>
            </a:r>
            <a:r>
              <a:rPr lang="el-GR" altLang="el-GR" dirty="0" smtClean="0"/>
              <a:t>) (1/8)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go(</a:t>
            </a:r>
            <a:r>
              <a:rPr lang="en-US" altLang="el-GR" dirty="0" err="1">
                <a:latin typeface="Courier New" panose="02070309020205020404" pitchFamily="49" charset="0"/>
              </a:rPr>
              <a:t>ZebraOwner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WaterDrinker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generate(People),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test(People),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ZebraOwner</a:t>
            </a:r>
            <a:r>
              <a:rPr lang="en-US" altLang="el-GR" dirty="0">
                <a:latin typeface="Courier New" panose="02070309020205020404" pitchFamily="49" charset="0"/>
              </a:rPr>
              <a:t>, _, zebra, _, _, _),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WaterDrinker</a:t>
            </a:r>
            <a:r>
              <a:rPr lang="en-US" altLang="el-GR" dirty="0">
                <a:latin typeface="Courier New" panose="02070309020205020404" pitchFamily="49" charset="0"/>
              </a:rPr>
              <a:t>, _, _, water, _, _), People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nationalities([</a:t>
            </a:r>
            <a:r>
              <a:rPr lang="en-US" altLang="el-GR" dirty="0" err="1">
                <a:latin typeface="Courier New" panose="02070309020205020404" pitchFamily="49" charset="0"/>
              </a:rPr>
              <a:t>english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spanish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japanese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italian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norwegian</a:t>
            </a:r>
            <a:r>
              <a:rPr lang="en-US" altLang="el-GR" dirty="0">
                <a:latin typeface="Courier New" panose="02070309020205020404" pitchFamily="49" charset="0"/>
              </a:rPr>
              <a:t>]).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professions([painter, sculptor, diplomat, violinist, doctor]).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animals([fox, dog, snails, horse, zebra]).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drinks([water, tea, coffee, milk, </a:t>
            </a:r>
            <a:r>
              <a:rPr lang="en-US" altLang="el-GR" dirty="0" err="1">
                <a:latin typeface="Courier New" panose="02070309020205020404" pitchFamily="49" charset="0"/>
              </a:rPr>
              <a:t>fruit_juice</a:t>
            </a:r>
            <a:r>
              <a:rPr lang="en-US" altLang="el-GR" dirty="0">
                <a:latin typeface="Courier New" panose="02070309020205020404" pitchFamily="49" charset="0"/>
              </a:rPr>
              <a:t>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house_colours</a:t>
            </a:r>
            <a:r>
              <a:rPr lang="en-US" altLang="el-GR" dirty="0">
                <a:latin typeface="Courier New" panose="02070309020205020404" pitchFamily="49" charset="0"/>
              </a:rPr>
              <a:t>([red, green, white, yellow, blue]).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house_ids</a:t>
            </a:r>
            <a:r>
              <a:rPr lang="en-US" altLang="el-GR" dirty="0">
                <a:latin typeface="Courier New" panose="02070309020205020404" pitchFamily="49" charset="0"/>
              </a:rPr>
              <a:t>([1, 2, 3, 4, 5</a:t>
            </a:r>
            <a:r>
              <a:rPr lang="en-US" altLang="el-GR" dirty="0" smtClean="0">
                <a:latin typeface="Courier New" panose="02070309020205020404" pitchFamily="49" charset="0"/>
              </a:rPr>
              <a:t>])</a:t>
            </a:r>
            <a:r>
              <a:rPr lang="el-GR" altLang="el-GR" dirty="0" smtClean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Κανόνες ενοποίησης</a:t>
            </a:r>
            <a:r>
              <a:rPr lang="en-US" altLang="el-GR" dirty="0"/>
              <a:t> </a:t>
            </a:r>
            <a:r>
              <a:rPr lang="en-US" altLang="el-GR" dirty="0" smtClean="0"/>
              <a:t>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triangle(point(1,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A,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</a:t>
            </a:r>
            <a:r>
              <a:rPr lang="el-GR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>
                <a:latin typeface="Courier New" panose="02070309020205020404" pitchFamily="49" charset="0"/>
              </a:rPr>
              <a:t>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3)) =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>
                <a:latin typeface="Courier New" panose="02070309020205020404" pitchFamily="49" charset="0"/>
              </a:rPr>
              <a:t> triangle(X,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point(4,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Z)).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A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point(4,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_0090)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Z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3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_0090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vertical(</a:t>
            </a:r>
            <a:r>
              <a:rPr lang="en-US" altLang="el-GR" dirty="0" err="1">
                <a:latin typeface="Courier New" panose="02070309020205020404" pitchFamily="49" charset="0"/>
              </a:rPr>
              <a:t>seg</a:t>
            </a:r>
            <a:r>
              <a:rPr lang="en-US" altLang="el-GR" dirty="0">
                <a:latin typeface="Courier New" panose="02070309020205020404" pitchFamily="49" charset="0"/>
              </a:rPr>
              <a:t>(point(X,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Y1))).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horizontal(</a:t>
            </a:r>
            <a:r>
              <a:rPr lang="en-US" altLang="el-GR" dirty="0" err="1">
                <a:latin typeface="Courier New" panose="02070309020205020404" pitchFamily="49" charset="0"/>
              </a:rPr>
              <a:t>seg</a:t>
            </a:r>
            <a:r>
              <a:rPr lang="en-US" altLang="el-GR" dirty="0">
                <a:latin typeface="Courier New" panose="02070309020205020404" pitchFamily="49" charset="0"/>
              </a:rPr>
              <a:t>(point(X,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point(X1,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</a:t>
            </a:r>
            <a:r>
              <a:rPr lang="en-US" altLang="el-GR" dirty="0" smtClean="0">
                <a:latin typeface="Courier New" panose="02070309020205020404" pitchFamily="49" charset="0"/>
              </a:rPr>
              <a:t>))).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vertical(</a:t>
            </a:r>
            <a:r>
              <a:rPr lang="en-US" altLang="el-GR" dirty="0" err="1">
                <a:latin typeface="Courier New" panose="02070309020205020404" pitchFamily="49" charset="0"/>
              </a:rPr>
              <a:t>seg</a:t>
            </a:r>
            <a:r>
              <a:rPr lang="en-US" altLang="el-GR" dirty="0">
                <a:latin typeface="Courier New" panose="02070309020205020404" pitchFamily="49" charset="0"/>
              </a:rPr>
              <a:t>(point(1,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2))). 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023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</a:t>
            </a:r>
            <a:r>
              <a:rPr lang="el-GR" altLang="el-GR" dirty="0"/>
              <a:t>(γέννησε και δοκίμασε</a:t>
            </a:r>
            <a:r>
              <a:rPr lang="el-GR" altLang="el-GR" dirty="0" smtClean="0"/>
              <a:t>) (2/8)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generate(People)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nationalities(</a:t>
            </a:r>
            <a:r>
              <a:rPr lang="en-US" altLang="el-GR" dirty="0" err="1">
                <a:latin typeface="Courier New" panose="02070309020205020404" pitchFamily="49" charset="0"/>
              </a:rPr>
              <a:t>NList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professions(</a:t>
            </a:r>
            <a:r>
              <a:rPr lang="en-US" altLang="el-GR" dirty="0" err="1">
                <a:latin typeface="Courier New" panose="02070309020205020404" pitchFamily="49" charset="0"/>
              </a:rPr>
              <a:t>PList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animals(</a:t>
            </a:r>
            <a:r>
              <a:rPr lang="en-US" altLang="el-GR" dirty="0" err="1">
                <a:latin typeface="Courier New" panose="02070309020205020404" pitchFamily="49" charset="0"/>
              </a:rPr>
              <a:t>AList</a:t>
            </a:r>
            <a:r>
              <a:rPr lang="en-US" altLang="el-GR" dirty="0">
                <a:latin typeface="Courier New" panose="02070309020205020404" pitchFamily="49" charset="0"/>
              </a:rPr>
              <a:t>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drinks(</a:t>
            </a:r>
            <a:r>
              <a:rPr lang="en-US" altLang="el-GR" dirty="0" err="1">
                <a:latin typeface="Courier New" panose="02070309020205020404" pitchFamily="49" charset="0"/>
              </a:rPr>
              <a:t>DList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house_colours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CList</a:t>
            </a:r>
            <a:r>
              <a:rPr lang="en-US" altLang="el-GR" dirty="0">
                <a:latin typeface="Courier New" panose="02070309020205020404" pitchFamily="49" charset="0"/>
              </a:rPr>
              <a:t>),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house_ids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HList</a:t>
            </a:r>
            <a:r>
              <a:rPr lang="en-US" altLang="el-GR" dirty="0">
                <a:latin typeface="Courier New" panose="02070309020205020404" pitchFamily="49" charset="0"/>
              </a:rPr>
              <a:t>),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generate_people</a:t>
            </a:r>
            <a:r>
              <a:rPr lang="en-US" altLang="el-GR" dirty="0">
                <a:latin typeface="Courier New" panose="02070309020205020404" pitchFamily="49" charset="0"/>
              </a:rPr>
              <a:t>(People, </a:t>
            </a:r>
            <a:r>
              <a:rPr lang="en-US" altLang="el-GR" dirty="0" err="1">
                <a:latin typeface="Courier New" panose="02070309020205020404" pitchFamily="49" charset="0"/>
              </a:rPr>
              <a:t>NList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PList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DList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CList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HList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</a:t>
            </a:r>
            <a:r>
              <a:rPr lang="el-GR" altLang="el-GR" dirty="0"/>
              <a:t>(γέννησε και δοκίμασε</a:t>
            </a:r>
            <a:r>
              <a:rPr lang="el-GR" altLang="el-GR" dirty="0" smtClean="0"/>
              <a:t>) (3/8)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100" dirty="0" err="1">
                <a:latin typeface="Courier New" panose="02070309020205020404" pitchFamily="49" charset="0"/>
              </a:rPr>
              <a:t>generate_people</a:t>
            </a:r>
            <a:r>
              <a:rPr lang="en-US" altLang="el-GR" sz="2100" dirty="0">
                <a:latin typeface="Courier New" panose="02070309020205020404" pitchFamily="49" charset="0"/>
              </a:rPr>
              <a:t>([(N, P, A, D, C, H)|More], </a:t>
            </a:r>
            <a:r>
              <a:rPr lang="en-US" altLang="el-GR" sz="2100" dirty="0" err="1">
                <a:latin typeface="Courier New" panose="02070309020205020404" pitchFamily="49" charset="0"/>
              </a:rPr>
              <a:t>NList</a:t>
            </a:r>
            <a:r>
              <a:rPr lang="en-US" altLang="el-GR" sz="2100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sz="2100" dirty="0" smtClean="0">
                <a:latin typeface="Courier New" panose="02070309020205020404" pitchFamily="49" charset="0"/>
              </a:rPr>
              <a:t>  </a:t>
            </a:r>
            <a:r>
              <a:rPr lang="en-US" altLang="el-GR" sz="2100" dirty="0" err="1" smtClean="0">
                <a:latin typeface="Courier New" panose="02070309020205020404" pitchFamily="49" charset="0"/>
              </a:rPr>
              <a:t>PList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AList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DList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CList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HList</a:t>
            </a:r>
            <a:r>
              <a:rPr lang="en-US" altLang="el-GR" sz="2100" dirty="0">
                <a:latin typeface="Courier New" panose="02070309020205020404" pitchFamily="49" charset="0"/>
              </a:rPr>
              <a:t>):-            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delete(N, </a:t>
            </a:r>
            <a:r>
              <a:rPr lang="en-US" altLang="el-GR" sz="2100" dirty="0" err="1">
                <a:latin typeface="Courier New" panose="02070309020205020404" pitchFamily="49" charset="0"/>
              </a:rPr>
              <a:t>NList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NRem</a:t>
            </a:r>
            <a:r>
              <a:rPr lang="en-US" altLang="el-GR" sz="21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delete(P, </a:t>
            </a:r>
            <a:r>
              <a:rPr lang="en-US" altLang="el-GR" sz="2100" dirty="0" err="1">
                <a:latin typeface="Courier New" panose="02070309020205020404" pitchFamily="49" charset="0"/>
              </a:rPr>
              <a:t>PList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PRem</a:t>
            </a:r>
            <a:r>
              <a:rPr lang="en-US" altLang="el-GR" sz="21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delete(A, </a:t>
            </a:r>
            <a:r>
              <a:rPr lang="en-US" altLang="el-GR" sz="2100" dirty="0" err="1">
                <a:latin typeface="Courier New" panose="02070309020205020404" pitchFamily="49" charset="0"/>
              </a:rPr>
              <a:t>AList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ARem</a:t>
            </a:r>
            <a:r>
              <a:rPr lang="en-US" altLang="el-GR" sz="21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delete(D, </a:t>
            </a:r>
            <a:r>
              <a:rPr lang="en-US" altLang="el-GR" sz="2100" dirty="0" err="1">
                <a:latin typeface="Courier New" panose="02070309020205020404" pitchFamily="49" charset="0"/>
              </a:rPr>
              <a:t>DList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DRem</a:t>
            </a:r>
            <a:r>
              <a:rPr lang="en-US" altLang="el-GR" sz="21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delete(C, </a:t>
            </a:r>
            <a:r>
              <a:rPr lang="en-US" altLang="el-GR" sz="2100" dirty="0" err="1">
                <a:latin typeface="Courier New" panose="02070309020205020404" pitchFamily="49" charset="0"/>
              </a:rPr>
              <a:t>CList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CRem</a:t>
            </a:r>
            <a:r>
              <a:rPr lang="en-US" altLang="el-GR" sz="21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delete(H, </a:t>
            </a:r>
            <a:r>
              <a:rPr lang="en-US" altLang="el-GR" sz="2100" dirty="0" err="1">
                <a:latin typeface="Courier New" panose="02070309020205020404" pitchFamily="49" charset="0"/>
              </a:rPr>
              <a:t>HList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HRem</a:t>
            </a:r>
            <a:r>
              <a:rPr lang="en-US" altLang="el-GR" sz="2100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100" dirty="0" smtClean="0">
                <a:latin typeface="Courier New" panose="02070309020205020404" pitchFamily="49" charset="0"/>
              </a:rPr>
              <a:t>   </a:t>
            </a:r>
            <a:r>
              <a:rPr lang="en-US" altLang="el-GR" sz="2100" dirty="0" err="1" smtClean="0">
                <a:latin typeface="Courier New" panose="02070309020205020404" pitchFamily="49" charset="0"/>
              </a:rPr>
              <a:t>generate_people</a:t>
            </a:r>
            <a:r>
              <a:rPr lang="en-US" altLang="el-GR" sz="2100" dirty="0" smtClean="0">
                <a:latin typeface="Courier New" panose="02070309020205020404" pitchFamily="49" charset="0"/>
              </a:rPr>
              <a:t>(More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NRem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PRem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ARem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DRem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CRem</a:t>
            </a:r>
            <a:r>
              <a:rPr lang="en-US" altLang="el-GR" sz="2100" dirty="0">
                <a:latin typeface="Courier New" panose="02070309020205020404" pitchFamily="49" charset="0"/>
              </a:rPr>
              <a:t>, </a:t>
            </a:r>
            <a:r>
              <a:rPr lang="en-US" altLang="el-GR" sz="2100" dirty="0" err="1">
                <a:latin typeface="Courier New" panose="02070309020205020404" pitchFamily="49" charset="0"/>
              </a:rPr>
              <a:t>HRem</a:t>
            </a:r>
            <a:r>
              <a:rPr lang="en-US" altLang="el-GR" sz="2100" dirty="0">
                <a:latin typeface="Courier New" panose="02070309020205020404" pitchFamily="49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595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</a:t>
            </a:r>
            <a:r>
              <a:rPr lang="el-GR" altLang="el-GR" dirty="0"/>
              <a:t>τρόπος </a:t>
            </a:r>
            <a:r>
              <a:rPr lang="el-GR" altLang="el-GR" dirty="0" smtClean="0"/>
              <a:t>(</a:t>
            </a:r>
            <a:r>
              <a:rPr lang="el-GR" altLang="el-GR" dirty="0"/>
              <a:t>γέννησε και δοκίμασε</a:t>
            </a:r>
            <a:r>
              <a:rPr lang="el-GR" altLang="el-GR" dirty="0" smtClean="0"/>
              <a:t>) (4/8)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generate_people</a:t>
            </a:r>
            <a:r>
              <a:rPr lang="en-US" altLang="el-GR" dirty="0">
                <a:latin typeface="Courier New" panose="02070309020205020404" pitchFamily="49" charset="0"/>
              </a:rPr>
              <a:t>([], [], [], [], [], [], []).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delete(E, [</a:t>
            </a:r>
            <a:r>
              <a:rPr lang="en-US" altLang="el-GR" dirty="0" err="1">
                <a:latin typeface="Courier New" panose="02070309020205020404" pitchFamily="49" charset="0"/>
              </a:rPr>
              <a:t>E|Rem</a:t>
            </a:r>
            <a:r>
              <a:rPr lang="en-US" altLang="el-GR" dirty="0">
                <a:latin typeface="Courier New" panose="02070309020205020404" pitchFamily="49" charset="0"/>
              </a:rPr>
              <a:t>], Rem).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delete(E, [H|T], [</a:t>
            </a:r>
            <a:r>
              <a:rPr lang="en-US" altLang="el-GR" dirty="0" err="1">
                <a:latin typeface="Courier New" panose="02070309020205020404" pitchFamily="49" charset="0"/>
              </a:rPr>
              <a:t>H|Rest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delete(E, T, Rest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test(People)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rule1(People), rule2(People),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rule3(People), rule4(People),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rule5(People), rule6(People),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rule7(People), rule8(People),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rule9(People), rule10(People),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rule11(People), rule12(People),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rule13(People), rule14(People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</a:t>
            </a:r>
            <a:r>
              <a:rPr lang="el-GR" altLang="el-GR" dirty="0"/>
              <a:t>(γέννησε και δοκίμασε</a:t>
            </a:r>
            <a:r>
              <a:rPr lang="el-GR" altLang="el-GR" dirty="0" smtClean="0"/>
              <a:t>) (5/8)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rule1(People)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english</a:t>
            </a:r>
            <a:r>
              <a:rPr lang="en-US" altLang="el-GR" dirty="0">
                <a:latin typeface="Courier New" panose="02070309020205020404" pitchFamily="49" charset="0"/>
              </a:rPr>
              <a:t>, _, _, _, red,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rule2(People)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spanish</a:t>
            </a:r>
            <a:r>
              <a:rPr lang="en-US" altLang="el-GR" dirty="0">
                <a:latin typeface="Courier New" panose="02070309020205020404" pitchFamily="49" charset="0"/>
              </a:rPr>
              <a:t>, _, dog, _, _,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rule3(People)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japanese</a:t>
            </a:r>
            <a:r>
              <a:rPr lang="en-US" altLang="el-GR" dirty="0">
                <a:latin typeface="Courier New" panose="02070309020205020404" pitchFamily="49" charset="0"/>
              </a:rPr>
              <a:t>, painter, _, _, _,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rule4(People)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italian</a:t>
            </a:r>
            <a:r>
              <a:rPr lang="en-US" altLang="el-GR" dirty="0">
                <a:latin typeface="Courier New" panose="02070309020205020404" pitchFamily="49" charset="0"/>
              </a:rPr>
              <a:t>, _, _, tea, _,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rule5(People)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norwegian</a:t>
            </a:r>
            <a:r>
              <a:rPr lang="en-US" altLang="el-GR" dirty="0">
                <a:latin typeface="Courier New" panose="02070309020205020404" pitchFamily="49" charset="0"/>
              </a:rPr>
              <a:t>, _, _, _, _, 1),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rule6(People)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_, _, coffee, green, _), People).</a:t>
            </a:r>
          </a:p>
        </p:txBody>
      </p:sp>
    </p:spTree>
    <p:extLst>
      <p:ext uri="{BB962C8B-B14F-4D97-AF65-F5344CB8AC3E}">
        <p14:creationId xmlns:p14="http://schemas.microsoft.com/office/powerpoint/2010/main" val="24437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</a:t>
            </a:r>
            <a:r>
              <a:rPr lang="el-GR" altLang="el-GR" dirty="0"/>
              <a:t>(γέννησε και δοκίμασε</a:t>
            </a:r>
            <a:r>
              <a:rPr lang="el-GR" altLang="el-GR" dirty="0" smtClean="0"/>
              <a:t>) (6/8)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rule7(People)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_, _, _, green, IDG),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_, _, _, white, IDW),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rightof</a:t>
            </a:r>
            <a:r>
              <a:rPr lang="en-US" altLang="el-GR" dirty="0">
                <a:latin typeface="Courier New" panose="02070309020205020404" pitchFamily="49" charset="0"/>
              </a:rPr>
              <a:t>(IDG, IDW).   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rule8(People)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sculptor, snails, _, _,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rule9(People)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diplomat, _, _, yellow,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rule10(People)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_, _, milk, _, 3), People).</a:t>
            </a:r>
          </a:p>
        </p:txBody>
      </p:sp>
    </p:spTree>
    <p:extLst>
      <p:ext uri="{BB962C8B-B14F-4D97-AF65-F5344CB8AC3E}">
        <p14:creationId xmlns:p14="http://schemas.microsoft.com/office/powerpoint/2010/main" val="35517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</a:t>
            </a:r>
            <a:r>
              <a:rPr lang="el-GR" altLang="el-GR" dirty="0"/>
              <a:t>(γέννησε και δοκίμασε</a:t>
            </a:r>
            <a:r>
              <a:rPr lang="el-GR" altLang="el-GR" dirty="0" smtClean="0"/>
              <a:t>) (7/8)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4006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rule11(People)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norwegian</a:t>
            </a:r>
            <a:r>
              <a:rPr lang="en-US" altLang="el-GR" dirty="0">
                <a:latin typeface="Courier New" panose="02070309020205020404" pitchFamily="49" charset="0"/>
              </a:rPr>
              <a:t>, _, _, _, _, IDN),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_, _, _, blue, IDB),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nextto</a:t>
            </a:r>
            <a:r>
              <a:rPr lang="en-US" altLang="el-GR" dirty="0">
                <a:latin typeface="Courier New" panose="02070309020205020404" pitchFamily="49" charset="0"/>
              </a:rPr>
              <a:t>(IDN, IDB).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rule12(People)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violinist, _, </a:t>
            </a:r>
            <a:r>
              <a:rPr lang="en-US" altLang="el-GR" dirty="0" err="1">
                <a:latin typeface="Courier New" panose="02070309020205020404" pitchFamily="49" charset="0"/>
              </a:rPr>
              <a:t>fruit_juice</a:t>
            </a:r>
            <a:r>
              <a:rPr lang="en-US" altLang="el-GR" dirty="0">
                <a:latin typeface="Courier New" panose="02070309020205020404" pitchFamily="49" charset="0"/>
              </a:rPr>
              <a:t>, _,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rule13(People)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doctor, _, _, _, IDD),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_, fox, _, _, IDF),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nextto</a:t>
            </a:r>
            <a:r>
              <a:rPr lang="en-US" altLang="el-GR" dirty="0">
                <a:latin typeface="Courier New" panose="02070309020205020404" pitchFamily="49" charset="0"/>
              </a:rPr>
              <a:t>(IDD, IDF).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rule14(People)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diplomat, _, _, _, IDD),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member((_, _, horse, _, _, IDH),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nextto</a:t>
            </a:r>
            <a:r>
              <a:rPr lang="en-US" altLang="el-GR" dirty="0">
                <a:latin typeface="Courier New" panose="02070309020205020404" pitchFamily="49" charset="0"/>
              </a:rPr>
              <a:t>(IDD, IDH).</a:t>
            </a:r>
          </a:p>
        </p:txBody>
      </p:sp>
    </p:spTree>
    <p:extLst>
      <p:ext uri="{BB962C8B-B14F-4D97-AF65-F5344CB8AC3E}">
        <p14:creationId xmlns:p14="http://schemas.microsoft.com/office/powerpoint/2010/main" val="12171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 smtClean="0"/>
              <a:t>1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τρόπος </a:t>
            </a:r>
            <a:r>
              <a:rPr lang="el-GR" altLang="el-GR" dirty="0"/>
              <a:t>(γέννησε και δοκίμασε</a:t>
            </a:r>
            <a:r>
              <a:rPr lang="el-GR" altLang="el-GR" dirty="0" smtClean="0"/>
              <a:t>) (8/8)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nextto</a:t>
            </a:r>
            <a:r>
              <a:rPr lang="en-US" altLang="el-GR" dirty="0">
                <a:latin typeface="Courier New" panose="02070309020205020404" pitchFamily="49" charset="0"/>
              </a:rPr>
              <a:t>(X, Y)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rightof</a:t>
            </a:r>
            <a:r>
              <a:rPr lang="en-US" altLang="el-GR" dirty="0">
                <a:latin typeface="Courier New" panose="02070309020205020404" pitchFamily="49" charset="0"/>
              </a:rPr>
              <a:t>(X, Y)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rightof</a:t>
            </a:r>
            <a:r>
              <a:rPr lang="en-US" altLang="el-GR" dirty="0">
                <a:latin typeface="Courier New" panose="02070309020205020404" pitchFamily="49" charset="0"/>
              </a:rPr>
              <a:t>(Y, X).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rightof</a:t>
            </a:r>
            <a:r>
              <a:rPr lang="en-US" altLang="el-GR" dirty="0">
                <a:latin typeface="Courier New" panose="02070309020205020404" pitchFamily="49" charset="0"/>
              </a:rPr>
              <a:t>(2,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rightof</a:t>
            </a:r>
            <a:r>
              <a:rPr lang="en-US" altLang="el-GR" dirty="0">
                <a:latin typeface="Courier New" panose="02070309020205020404" pitchFamily="49" charset="0"/>
              </a:rPr>
              <a:t>(3, 2).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rightof</a:t>
            </a:r>
            <a:r>
              <a:rPr lang="en-US" altLang="el-GR" dirty="0">
                <a:latin typeface="Courier New" panose="02070309020205020404" pitchFamily="49" charset="0"/>
              </a:rPr>
              <a:t>(4, 3).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rightof</a:t>
            </a:r>
            <a:r>
              <a:rPr lang="en-US" altLang="el-GR" dirty="0">
                <a:latin typeface="Courier New" panose="02070309020205020404" pitchFamily="49" charset="0"/>
              </a:rPr>
              <a:t>(5, 4).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member(............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?- go(Z, W).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............</a:t>
            </a:r>
            <a:r>
              <a:rPr lang="en-US" altLang="el-GR" sz="4400" dirty="0"/>
              <a:t>      </a:t>
            </a:r>
            <a:r>
              <a:rPr lang="el-GR" altLang="el-GR" sz="4400" dirty="0" smtClean="0"/>
              <a:t>ακόμα  περιμένω</a:t>
            </a:r>
            <a:endParaRPr lang="en-US" altLang="el-GR" sz="4400" dirty="0"/>
          </a:p>
        </p:txBody>
      </p:sp>
    </p:spTree>
    <p:extLst>
      <p:ext uri="{BB962C8B-B14F-4D97-AF65-F5344CB8AC3E}">
        <p14:creationId xmlns:p14="http://schemas.microsoft.com/office/powerpoint/2010/main" val="33216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2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</a:t>
            </a:r>
            <a:r>
              <a:rPr lang="el-GR" altLang="el-GR" dirty="0"/>
              <a:t>τρόπος (δοκίμασε και γέννησε)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smtClean="0"/>
              <a:t>(1/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go(</a:t>
            </a:r>
            <a:r>
              <a:rPr lang="en-US" altLang="el-GR" dirty="0" err="1">
                <a:latin typeface="Courier New" panose="02070309020205020404" pitchFamily="49" charset="0"/>
              </a:rPr>
              <a:t>ZebraOwner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WaterDrinker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nationalities(People),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test(People),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generate(People),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ZebraOwner</a:t>
            </a:r>
            <a:r>
              <a:rPr lang="en-US" altLang="el-GR" dirty="0">
                <a:latin typeface="Courier New" panose="02070309020205020404" pitchFamily="49" charset="0"/>
              </a:rPr>
              <a:t>, _, zebra, _, _, _), People),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member((</a:t>
            </a:r>
            <a:r>
              <a:rPr lang="en-US" altLang="el-GR" dirty="0" err="1">
                <a:latin typeface="Courier New" panose="02070309020205020404" pitchFamily="49" charset="0"/>
              </a:rPr>
              <a:t>WaterDrinker</a:t>
            </a:r>
            <a:r>
              <a:rPr lang="en-US" altLang="el-GR" dirty="0">
                <a:latin typeface="Courier New" panose="02070309020205020404" pitchFamily="49" charset="0"/>
              </a:rPr>
              <a:t>, _, _, water, _, _), People).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nationalities([(</a:t>
            </a:r>
            <a:r>
              <a:rPr lang="en-US" altLang="el-GR" dirty="0" err="1">
                <a:latin typeface="Courier New" panose="02070309020205020404" pitchFamily="49" charset="0"/>
              </a:rPr>
              <a:t>english</a:t>
            </a:r>
            <a:r>
              <a:rPr lang="en-US" altLang="el-GR" dirty="0">
                <a:latin typeface="Courier New" panose="02070309020205020404" pitchFamily="49" charset="0"/>
              </a:rPr>
              <a:t>, _, _, _, _, _),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(</a:t>
            </a:r>
            <a:r>
              <a:rPr lang="en-US" altLang="el-GR" dirty="0" err="1">
                <a:latin typeface="Courier New" panose="02070309020205020404" pitchFamily="49" charset="0"/>
              </a:rPr>
              <a:t>spanish</a:t>
            </a:r>
            <a:r>
              <a:rPr lang="en-US" altLang="el-GR" dirty="0">
                <a:latin typeface="Courier New" panose="02070309020205020404" pitchFamily="49" charset="0"/>
              </a:rPr>
              <a:t>, _, _, _ , _ , _),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(</a:t>
            </a:r>
            <a:r>
              <a:rPr lang="en-US" altLang="el-GR" dirty="0" err="1">
                <a:latin typeface="Courier New" panose="02070309020205020404" pitchFamily="49" charset="0"/>
              </a:rPr>
              <a:t>japanese</a:t>
            </a:r>
            <a:r>
              <a:rPr lang="en-US" altLang="el-GR" dirty="0">
                <a:latin typeface="Courier New" panose="02070309020205020404" pitchFamily="49" charset="0"/>
              </a:rPr>
              <a:t>, _, _, _, _, _),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(</a:t>
            </a:r>
            <a:r>
              <a:rPr lang="en-US" altLang="el-GR" dirty="0" err="1">
                <a:latin typeface="Courier New" panose="02070309020205020404" pitchFamily="49" charset="0"/>
              </a:rPr>
              <a:t>italian</a:t>
            </a:r>
            <a:r>
              <a:rPr lang="en-US" altLang="el-GR" dirty="0">
                <a:latin typeface="Courier New" panose="02070309020205020404" pitchFamily="49" charset="0"/>
              </a:rPr>
              <a:t>, _, _, _, _, _),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(</a:t>
            </a:r>
            <a:r>
              <a:rPr lang="en-US" altLang="el-GR" dirty="0" err="1">
                <a:latin typeface="Courier New" panose="02070309020205020404" pitchFamily="49" charset="0"/>
              </a:rPr>
              <a:t>norwegian</a:t>
            </a:r>
            <a:r>
              <a:rPr lang="en-US" altLang="el-GR" dirty="0">
                <a:latin typeface="Courier New" panose="02070309020205020404" pitchFamily="49" charset="0"/>
              </a:rPr>
              <a:t>, _, _, _, _, </a:t>
            </a:r>
            <a:r>
              <a:rPr lang="en-US" altLang="el-GR" dirty="0" smtClean="0">
                <a:latin typeface="Courier New" panose="02070309020205020404" pitchFamily="49" charset="0"/>
              </a:rPr>
              <a:t>_)]).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2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</a:t>
            </a:r>
            <a:r>
              <a:rPr lang="el-GR" altLang="el-GR" dirty="0"/>
              <a:t>τρόπος (δοκίμασε και γέννησε)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smtClean="0"/>
              <a:t>(2/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11256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professions(...........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animals(...............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drinks(................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house_colours</a:t>
            </a:r>
            <a:r>
              <a:rPr lang="en-US" altLang="el-GR" dirty="0">
                <a:latin typeface="Courier New" panose="02070309020205020404" pitchFamily="49" charset="0"/>
              </a:rPr>
              <a:t>(.........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house_ids</a:t>
            </a:r>
            <a:r>
              <a:rPr lang="en-US" altLang="el-GR" dirty="0">
                <a:latin typeface="Courier New" panose="02070309020205020404" pitchFamily="49" charset="0"/>
              </a:rPr>
              <a:t>(.............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generate(People)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professions(</a:t>
            </a:r>
            <a:r>
              <a:rPr lang="en-US" altLang="el-GR" dirty="0" err="1">
                <a:latin typeface="Courier New" panose="02070309020205020404" pitchFamily="49" charset="0"/>
              </a:rPr>
              <a:t>PList</a:t>
            </a:r>
            <a:r>
              <a:rPr lang="en-US" altLang="el-GR" dirty="0">
                <a:latin typeface="Courier New" panose="02070309020205020404" pitchFamily="49" charset="0"/>
              </a:rPr>
              <a:t>),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animals(</a:t>
            </a:r>
            <a:r>
              <a:rPr lang="en-US" altLang="el-GR" dirty="0" err="1">
                <a:latin typeface="Courier New" panose="02070309020205020404" pitchFamily="49" charset="0"/>
              </a:rPr>
              <a:t>AList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drinks(</a:t>
            </a:r>
            <a:r>
              <a:rPr lang="en-US" altLang="el-GR" dirty="0" err="1">
                <a:latin typeface="Courier New" panose="02070309020205020404" pitchFamily="49" charset="0"/>
              </a:rPr>
              <a:t>DList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house_colours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CList</a:t>
            </a:r>
            <a:r>
              <a:rPr lang="en-US" altLang="el-GR" dirty="0">
                <a:latin typeface="Courier New" panose="02070309020205020404" pitchFamily="49" charset="0"/>
              </a:rPr>
              <a:t>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house_ids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HList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generate_people</a:t>
            </a:r>
            <a:r>
              <a:rPr lang="en-US" altLang="el-GR" dirty="0">
                <a:latin typeface="Courier New" panose="02070309020205020404" pitchFamily="49" charset="0"/>
              </a:rPr>
              <a:t>(People, </a:t>
            </a:r>
            <a:r>
              <a:rPr lang="en-US" altLang="el-GR" dirty="0" err="1">
                <a:latin typeface="Courier New" panose="02070309020205020404" pitchFamily="49" charset="0"/>
              </a:rPr>
              <a:t>PList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CList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HList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643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2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</a:t>
            </a:r>
            <a:r>
              <a:rPr lang="el-GR" altLang="el-GR" dirty="0"/>
              <a:t>τρόπος (δοκίμασε και γέννησε)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smtClean="0"/>
              <a:t>(3/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generate_people</a:t>
            </a:r>
            <a:r>
              <a:rPr lang="en-US" altLang="el-GR" dirty="0">
                <a:latin typeface="Courier New" panose="02070309020205020404" pitchFamily="49" charset="0"/>
              </a:rPr>
              <a:t>([_, P, A, D, C, H)|More], </a:t>
            </a:r>
            <a:r>
              <a:rPr lang="en-US" altLang="el-GR" dirty="0" err="1">
                <a:latin typeface="Courier New" panose="02070309020205020404" pitchFamily="49" charset="0"/>
              </a:rPr>
              <a:t>PList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AList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CList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HList</a:t>
            </a:r>
            <a:r>
              <a:rPr lang="en-US" altLang="el-GR" dirty="0">
                <a:latin typeface="Courier New" panose="02070309020205020404" pitchFamily="49" charset="0"/>
              </a:rPr>
              <a:t>) :-            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delete(P, </a:t>
            </a:r>
            <a:r>
              <a:rPr lang="en-US" altLang="el-GR" dirty="0" err="1">
                <a:latin typeface="Courier New" panose="02070309020205020404" pitchFamily="49" charset="0"/>
              </a:rPr>
              <a:t>PList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PRem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delete(A, </a:t>
            </a:r>
            <a:r>
              <a:rPr lang="en-US" altLang="el-GR" dirty="0" err="1">
                <a:latin typeface="Courier New" panose="02070309020205020404" pitchFamily="49" charset="0"/>
              </a:rPr>
              <a:t>AList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ARem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delete(D, </a:t>
            </a:r>
            <a:r>
              <a:rPr lang="en-US" altLang="el-GR" dirty="0" err="1">
                <a:latin typeface="Courier New" panose="02070309020205020404" pitchFamily="49" charset="0"/>
              </a:rPr>
              <a:t>DList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DRem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delete(C, </a:t>
            </a:r>
            <a:r>
              <a:rPr lang="en-US" altLang="el-GR" dirty="0" err="1">
                <a:latin typeface="Courier New" panose="02070309020205020404" pitchFamily="49" charset="0"/>
              </a:rPr>
              <a:t>CList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CRem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delete(H, </a:t>
            </a:r>
            <a:r>
              <a:rPr lang="en-US" altLang="el-GR" dirty="0" err="1">
                <a:latin typeface="Courier New" panose="02070309020205020404" pitchFamily="49" charset="0"/>
              </a:rPr>
              <a:t>HList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HRem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generate_people</a:t>
            </a:r>
            <a:r>
              <a:rPr lang="en-US" altLang="el-GR" dirty="0">
                <a:latin typeface="Courier New" panose="02070309020205020404" pitchFamily="49" charset="0"/>
              </a:rPr>
              <a:t>(More, </a:t>
            </a:r>
            <a:r>
              <a:rPr lang="en-US" altLang="el-GR" dirty="0" err="1">
                <a:latin typeface="Courier New" panose="02070309020205020404" pitchFamily="49" charset="0"/>
              </a:rPr>
              <a:t>PRem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ARem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DRem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CRem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HRem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generate_people</a:t>
            </a:r>
            <a:r>
              <a:rPr lang="en-US" altLang="el-GR" dirty="0">
                <a:latin typeface="Courier New" panose="02070309020205020404" pitchFamily="49" charset="0"/>
              </a:rPr>
              <a:t>([], [], [], [], [], []).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delete(..........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Κανόνες ενοποίησης</a:t>
            </a:r>
            <a:r>
              <a:rPr lang="en-US" altLang="el-GR" dirty="0"/>
              <a:t> </a:t>
            </a:r>
            <a:r>
              <a:rPr lang="en-US" altLang="el-GR" dirty="0" smtClean="0"/>
              <a:t>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vertical(</a:t>
            </a:r>
            <a:r>
              <a:rPr lang="en-US" altLang="el-GR" dirty="0" err="1">
                <a:latin typeface="Courier New" panose="02070309020205020404" pitchFamily="49" charset="0"/>
              </a:rPr>
              <a:t>seg</a:t>
            </a:r>
            <a:r>
              <a:rPr lang="en-US" altLang="el-GR" dirty="0">
                <a:latin typeface="Courier New" panose="02070309020205020404" pitchFamily="49" charset="0"/>
              </a:rPr>
              <a:t>(point(1,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 smtClean="0">
                <a:latin typeface="Courier New" panose="02070309020205020404" pitchFamily="49" charset="0"/>
              </a:rPr>
              <a:t>no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horizontal(</a:t>
            </a:r>
            <a:r>
              <a:rPr lang="en-US" altLang="el-GR" dirty="0" err="1">
                <a:latin typeface="Courier New" panose="02070309020205020404" pitchFamily="49" charset="0"/>
              </a:rPr>
              <a:t>seg</a:t>
            </a:r>
            <a:r>
              <a:rPr lang="en-US" altLang="el-GR" dirty="0">
                <a:latin typeface="Courier New" panose="02070309020205020404" pitchFamily="49" charset="0"/>
              </a:rPr>
              <a:t>(point(1,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Y))).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Y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yes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vertical(</a:t>
            </a:r>
            <a:r>
              <a:rPr lang="en-US" altLang="el-GR" dirty="0" err="1">
                <a:latin typeface="Courier New" panose="02070309020205020404" pitchFamily="49" charset="0"/>
              </a:rPr>
              <a:t>seg</a:t>
            </a:r>
            <a:r>
              <a:rPr lang="en-US" altLang="el-GR" dirty="0">
                <a:latin typeface="Courier New" panose="02070309020205020404" pitchFamily="49" charset="0"/>
              </a:rPr>
              <a:t>(point(2,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3),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P)).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P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point(2,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_0082)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yes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vertical(S), horizontal(S).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S </a:t>
            </a:r>
            <a:r>
              <a:rPr lang="en-US" altLang="el-GR" dirty="0">
                <a:latin typeface="Courier New" panose="02070309020205020404" pitchFamily="49" charset="0"/>
              </a:rPr>
              <a:t>= </a:t>
            </a:r>
            <a:r>
              <a:rPr lang="en-US" altLang="el-GR" dirty="0" err="1">
                <a:latin typeface="Courier New" panose="02070309020205020404" pitchFamily="49" charset="0"/>
              </a:rPr>
              <a:t>seg</a:t>
            </a:r>
            <a:r>
              <a:rPr lang="en-US" altLang="el-GR" dirty="0">
                <a:latin typeface="Courier New" panose="02070309020205020404" pitchFamily="49" charset="0"/>
              </a:rPr>
              <a:t>(point(_0084,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_008</a:t>
            </a:r>
            <a:r>
              <a:rPr lang="el-GR" altLang="el-GR" dirty="0">
                <a:latin typeface="Courier New" panose="02070309020205020404" pitchFamily="49" charset="0"/>
              </a:rPr>
              <a:t>5</a:t>
            </a:r>
            <a:r>
              <a:rPr lang="en-US" altLang="el-GR" dirty="0" smtClean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	</a:t>
            </a:r>
            <a:r>
              <a:rPr lang="en-US" altLang="el-GR" dirty="0" smtClean="0">
                <a:latin typeface="Courier New" panose="02070309020205020404" pitchFamily="49" charset="0"/>
              </a:rPr>
              <a:t>point</a:t>
            </a:r>
            <a:r>
              <a:rPr lang="en-US" altLang="el-GR" dirty="0">
                <a:latin typeface="Courier New" panose="02070309020205020404" pitchFamily="49" charset="0"/>
              </a:rPr>
              <a:t>(_0084,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_0085))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	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2</a:t>
            </a:r>
            <a:r>
              <a:rPr lang="el-GR" altLang="el-GR" baseline="30000" dirty="0" smtClean="0"/>
              <a:t>ος</a:t>
            </a:r>
            <a:r>
              <a:rPr lang="el-GR" altLang="el-GR" dirty="0" smtClean="0"/>
              <a:t> </a:t>
            </a:r>
            <a:r>
              <a:rPr lang="el-GR" altLang="el-GR" dirty="0"/>
              <a:t>τρόπος (δοκίμασε και γέννησε)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smtClean="0"/>
              <a:t>(4/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rule1(...........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rule3(...........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rule5(...........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rule7(...........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rule9(...........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rule11(..........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rule13(..........</a:t>
            </a:r>
            <a:endParaRPr lang="el-GR" sz="2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rule2(...........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rule4(...........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rule6(...........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rule8(...........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rule10(..........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rule12(..........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rule14(..........</a:t>
            </a:r>
            <a:endParaRPr lang="el-GR" altLang="el-GR" sz="2400" dirty="0">
              <a:latin typeface="Courier New" panose="02070309020205020404" pitchFamily="49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843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2</a:t>
            </a:r>
            <a:r>
              <a:rPr lang="el-GR" altLang="el-GR" baseline="30000" dirty="0"/>
              <a:t>ος</a:t>
            </a:r>
            <a:r>
              <a:rPr lang="el-GR" altLang="el-GR" dirty="0"/>
              <a:t> τρόπος (δοκίμασε και γέννησε)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smtClean="0"/>
              <a:t>(</a:t>
            </a:r>
            <a:r>
              <a:rPr lang="en-US" altLang="el-GR" dirty="0"/>
              <a:t>5</a:t>
            </a:r>
            <a:r>
              <a:rPr lang="en-US" altLang="el-GR" dirty="0" smtClean="0"/>
              <a:t>/5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400" dirty="0" err="1">
                <a:latin typeface="Courier New" panose="02070309020205020404" pitchFamily="49" charset="0"/>
              </a:rPr>
              <a:t>nextto</a:t>
            </a:r>
            <a:r>
              <a:rPr lang="en-US" altLang="el-GR" sz="2400" dirty="0">
                <a:latin typeface="Courier New" panose="02070309020205020404" pitchFamily="49" charset="0"/>
              </a:rPr>
              <a:t>(..........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 err="1">
                <a:latin typeface="Courier New" panose="02070309020205020404" pitchFamily="49" charset="0"/>
              </a:rPr>
              <a:t>rightof</a:t>
            </a:r>
            <a:r>
              <a:rPr lang="en-US" altLang="el-GR" sz="2400" dirty="0">
                <a:latin typeface="Courier New" panose="02070309020205020404" pitchFamily="49" charset="0"/>
              </a:rPr>
              <a:t>(.........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member(..........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go(Z, W).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Z = </a:t>
            </a:r>
            <a:r>
              <a:rPr lang="en-US" altLang="el-GR" sz="2400" dirty="0" err="1">
                <a:latin typeface="Courier New" panose="02070309020205020404" pitchFamily="49" charset="0"/>
              </a:rPr>
              <a:t>japanese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W = </a:t>
            </a:r>
            <a:r>
              <a:rPr lang="en-US" altLang="el-GR" sz="2400" dirty="0" err="1">
                <a:latin typeface="Courier New" panose="02070309020205020404" pitchFamily="49" charset="0"/>
              </a:rPr>
              <a:t>norwegian</a:t>
            </a:r>
            <a:endParaRPr lang="en-US" altLang="el-GR" sz="24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yes   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(1/8)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Τρεις ιεραπόστολοι και τρεις κανίβαλοι πρέπει να 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διασχίσουν </a:t>
            </a:r>
            <a:r>
              <a:rPr lang="el-GR" altLang="el-GR" dirty="0"/>
              <a:t>ένα ποτάμι. </a:t>
            </a:r>
            <a:r>
              <a:rPr lang="el-GR" altLang="el-GR" dirty="0" smtClean="0"/>
              <a:t>Υπάρχει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μία </a:t>
            </a:r>
            <a:r>
              <a:rPr lang="el-GR" altLang="el-GR" dirty="0"/>
              <a:t>βάρκα η </a:t>
            </a:r>
            <a:r>
              <a:rPr lang="el-GR" altLang="el-GR" dirty="0" smtClean="0"/>
              <a:t>οποία</a:t>
            </a:r>
            <a:r>
              <a:rPr lang="en-US" altLang="el-GR" dirty="0" smtClean="0"/>
              <a:t> </a:t>
            </a:r>
            <a:r>
              <a:rPr lang="el-GR" altLang="el-GR" dirty="0" smtClean="0"/>
              <a:t>χωράει </a:t>
            </a:r>
            <a:r>
              <a:rPr lang="el-GR" altLang="el-GR" dirty="0"/>
              <a:t>δύο το πολύ άτομα</a:t>
            </a:r>
            <a:r>
              <a:rPr lang="en-US" altLang="el-GR" dirty="0" smtClean="0"/>
              <a:t>.</a:t>
            </a:r>
            <a:r>
              <a:rPr lang="el-GR" altLang="el-GR" dirty="0" smtClean="0"/>
              <a:t>Δηλαδή</a:t>
            </a:r>
            <a:r>
              <a:rPr lang="el-GR" altLang="el-GR" dirty="0"/>
              <a:t>, </a:t>
            </a:r>
            <a:r>
              <a:rPr lang="el-GR" altLang="el-GR" dirty="0" smtClean="0"/>
              <a:t>οποιοσδήποτε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συνδυασμός </a:t>
            </a:r>
            <a:r>
              <a:rPr lang="el-GR" altLang="el-GR" dirty="0"/>
              <a:t>ενός ή δύο ιεραποστόλων ή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μπορεί </a:t>
            </a:r>
            <a:r>
              <a:rPr lang="el-GR" altLang="el-GR" dirty="0"/>
              <a:t>να ταξιδέψει με τη βάρκα από τη μία </a:t>
            </a:r>
            <a:r>
              <a:rPr lang="el-GR" altLang="el-GR" dirty="0" smtClean="0"/>
              <a:t>όχθη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στην </a:t>
            </a:r>
            <a:r>
              <a:rPr lang="el-GR" altLang="el-GR" dirty="0"/>
              <a:t>άλλη</a:t>
            </a:r>
            <a:r>
              <a:rPr lang="en-US" altLang="el-GR" dirty="0"/>
              <a:t>.</a:t>
            </a:r>
            <a:r>
              <a:rPr lang="el-GR" altLang="el-GR" dirty="0"/>
              <a:t> 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Το </a:t>
            </a:r>
            <a:r>
              <a:rPr lang="el-GR" altLang="el-GR" dirty="0"/>
              <a:t>πρόβλημα είναι να μεταφερθούν </a:t>
            </a:r>
            <a:r>
              <a:rPr lang="el-GR" altLang="el-GR" dirty="0" smtClean="0"/>
              <a:t>όλοι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οι </a:t>
            </a:r>
            <a:r>
              <a:rPr lang="el-GR" altLang="el-GR" dirty="0"/>
              <a:t>ιεραπόστολοι και οι κανίβαλοι από την </a:t>
            </a:r>
            <a:r>
              <a:rPr lang="el-GR" altLang="el-GR" dirty="0" smtClean="0"/>
              <a:t>αριστερή</a:t>
            </a:r>
            <a:r>
              <a:rPr lang="en-US" altLang="el-GR" dirty="0" smtClean="0"/>
              <a:t> </a:t>
            </a:r>
            <a:r>
              <a:rPr lang="el-GR" altLang="el-GR" dirty="0" smtClean="0"/>
              <a:t>όχθη </a:t>
            </a:r>
            <a:r>
              <a:rPr lang="el-GR" altLang="el-GR" dirty="0"/>
              <a:t>στη δεξιά έτσι ώστε σε καμία περίπτωση και </a:t>
            </a:r>
            <a:r>
              <a:rPr lang="el-GR" altLang="el-GR" dirty="0" smtClean="0"/>
              <a:t>σε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καμία </a:t>
            </a:r>
            <a:r>
              <a:rPr lang="el-GR" altLang="el-GR" dirty="0"/>
              <a:t>όχθη να υπάρχουν ιεραπόστολοι που να </a:t>
            </a:r>
            <a:r>
              <a:rPr lang="el-GR" altLang="el-GR" dirty="0" smtClean="0"/>
              <a:t>είναι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λιγότεροι </a:t>
            </a:r>
            <a:r>
              <a:rPr lang="el-GR" altLang="el-GR" dirty="0"/>
              <a:t>σε αριθμό από τους κανίβαλους (γιατί </a:t>
            </a:r>
            <a:r>
              <a:rPr lang="el-GR" altLang="el-GR" dirty="0" smtClean="0"/>
              <a:t>τότε</a:t>
            </a:r>
            <a:r>
              <a:rPr lang="en-US" altLang="el-GR" dirty="0" smtClean="0"/>
              <a:t> </a:t>
            </a:r>
            <a:r>
              <a:rPr lang="el-GR" altLang="el-GR" dirty="0" smtClean="0"/>
              <a:t>οι </a:t>
            </a:r>
            <a:r>
              <a:rPr lang="el-GR" altLang="el-GR" dirty="0"/>
              <a:t>δεύτεροι θα υπερισχύσουν και  ... καλή τους όρεξη). </a:t>
            </a:r>
            <a:endParaRPr lang="en-US" altLang="el-GR" dirty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Να </a:t>
            </a:r>
            <a:r>
              <a:rPr lang="el-GR" altLang="el-GR" dirty="0"/>
              <a:t>επινοηθεί ένα σχέδιο </a:t>
            </a:r>
            <a:r>
              <a:rPr lang="en-US" altLang="el-GR" dirty="0"/>
              <a:t>(plan) </a:t>
            </a:r>
            <a:r>
              <a:rPr lang="el-GR" altLang="el-GR" dirty="0"/>
              <a:t>για να επιτευχθεί </a:t>
            </a:r>
            <a:r>
              <a:rPr lang="el-GR" altLang="el-GR" dirty="0" smtClean="0"/>
              <a:t>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ζητούμενη </a:t>
            </a:r>
            <a:r>
              <a:rPr lang="el-GR" altLang="el-GR" dirty="0"/>
              <a:t>μεταφορά με ασφάλεια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6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(2/8)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36556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Πρόβλημα αναζήτησης σε χώρο καταστάσεων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Αναπαράσταση </a:t>
            </a:r>
            <a:r>
              <a:rPr lang="el-GR" altLang="el-GR" dirty="0"/>
              <a:t>μιας κατάστασης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Περιγραφή </a:t>
            </a:r>
            <a:r>
              <a:rPr lang="el-GR" altLang="el-GR" dirty="0"/>
              <a:t>δυνατών μεταπτώσεων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Αποφυγή </a:t>
            </a:r>
            <a:r>
              <a:rPr lang="el-GR" altLang="el-GR" dirty="0"/>
              <a:t>κύκλων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Μετάβαση </a:t>
            </a:r>
            <a:r>
              <a:rPr lang="el-GR" altLang="el-GR" dirty="0"/>
              <a:t>από μία αρχική κατάσταση σε μία τελική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6637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(3/8)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4504404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state(MB, CB, B)</a:t>
            </a:r>
            <a:r>
              <a:rPr lang="en-US" altLang="el-GR" dirty="0"/>
              <a:t>   </a:t>
            </a:r>
            <a:r>
              <a:rPr lang="el-GR" altLang="el-GR" sz="2400" dirty="0"/>
              <a:t>π.χ.</a:t>
            </a:r>
            <a:r>
              <a:rPr lang="el-GR" altLang="el-GR" dirty="0"/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state(3, 1, left)</a:t>
            </a:r>
          </a:p>
          <a:p>
            <a:pPr>
              <a:spcBef>
                <a:spcPct val="50000"/>
              </a:spcBef>
            </a:pPr>
            <a:r>
              <a:rPr lang="en-US" altLang="el-GR" sz="2400" dirty="0"/>
              <a:t>MB: </a:t>
            </a:r>
            <a:r>
              <a:rPr lang="el-GR" altLang="el-GR" sz="2400" dirty="0"/>
              <a:t>αριθμός ιεραποστόλων στην όχθη που βρίσκεται</a:t>
            </a:r>
            <a:r>
              <a:rPr lang="en-US" altLang="el-GR" sz="2400" dirty="0"/>
              <a:t> </a:t>
            </a:r>
            <a:r>
              <a:rPr lang="el-GR" altLang="el-GR" sz="2400" dirty="0"/>
              <a:t>η βάρκα</a:t>
            </a:r>
          </a:p>
          <a:p>
            <a:pPr>
              <a:spcBef>
                <a:spcPct val="50000"/>
              </a:spcBef>
            </a:pPr>
            <a:r>
              <a:rPr lang="en-US" altLang="el-GR" sz="2400" dirty="0"/>
              <a:t>CB: </a:t>
            </a:r>
            <a:r>
              <a:rPr lang="el-GR" altLang="el-GR" sz="2400" dirty="0"/>
              <a:t> αριθμός κανιβάλων στην όχθη που βρίσκεται η βάρκα</a:t>
            </a:r>
            <a:r>
              <a:rPr lang="en-US" altLang="el-GR" sz="2400" dirty="0"/>
              <a:t> </a:t>
            </a:r>
            <a:endParaRPr lang="el-GR" altLang="el-GR" sz="2400" dirty="0"/>
          </a:p>
          <a:p>
            <a:pPr>
              <a:spcBef>
                <a:spcPct val="50000"/>
              </a:spcBef>
            </a:pPr>
            <a:r>
              <a:rPr lang="en-US" altLang="el-GR" sz="2400" dirty="0"/>
              <a:t>B:  </a:t>
            </a:r>
            <a:r>
              <a:rPr lang="el-GR" altLang="el-GR" sz="2400" dirty="0"/>
              <a:t>   η όχθη που βρίσκεται η </a:t>
            </a:r>
            <a:r>
              <a:rPr lang="el-GR" altLang="el-GR" sz="2400" dirty="0" smtClean="0"/>
              <a:t>βάρκα</a:t>
            </a:r>
            <a:endParaRPr lang="el-GR" altLang="el-GR" sz="2400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5292080" y="2636912"/>
            <a:ext cx="3251240" cy="1564659"/>
            <a:chOff x="1981200" y="5743575"/>
            <a:chExt cx="1524000" cy="733425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457450" y="5791200"/>
              <a:ext cx="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914650" y="5791200"/>
              <a:ext cx="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05075" y="6248400"/>
              <a:ext cx="152400" cy="152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492600" y="6203950"/>
              <a:ext cx="381000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b="1"/>
                <a:t>Β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76450" y="5745163"/>
              <a:ext cx="457200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 b="1" dirty="0"/>
                <a:t>left</a:t>
              </a:r>
              <a:endParaRPr lang="el-GR" altLang="el-GR" sz="2400" b="1" dirty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95600" y="5743575"/>
              <a:ext cx="609600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 b="1"/>
                <a:t>right</a:t>
              </a:r>
              <a:endParaRPr lang="el-GR" altLang="el-GR" sz="2400" b="1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981200" y="6089650"/>
              <a:ext cx="628650" cy="15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dirty="0"/>
                <a:t>MMM</a:t>
              </a:r>
              <a:endParaRPr lang="el-GR" altLang="el-GR" sz="1600" b="1" dirty="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95500" y="6240463"/>
              <a:ext cx="457200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 b="1"/>
                <a:t>C</a:t>
              </a:r>
              <a:endParaRPr lang="el-GR" altLang="el-GR" sz="2400" b="1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886075" y="6238875"/>
              <a:ext cx="457200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 b="1"/>
                <a:t>CC</a:t>
              </a:r>
              <a:endParaRPr lang="el-GR" altLang="el-GR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9667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(4/8)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plan(Plan)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move(state(3, 3, left), state(3, 3, right),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[state(3, 3, left)], Plan). </a:t>
            </a:r>
          </a:p>
          <a:p>
            <a:pPr>
              <a:spcBef>
                <a:spcPct val="50000"/>
              </a:spcBef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move(State, State, Plan, Plan).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move(State1, State3, Plan1, Plan3)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 State1 \= State3,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</a:t>
            </a:r>
            <a:r>
              <a:rPr lang="en-US" altLang="el-GR" sz="2400" dirty="0" err="1">
                <a:latin typeface="Courier New" panose="02070309020205020404" pitchFamily="49" charset="0"/>
              </a:rPr>
              <a:t>legal_move</a:t>
            </a:r>
            <a:r>
              <a:rPr lang="en-US" altLang="el-GR" sz="2400" dirty="0">
                <a:latin typeface="Courier New" panose="02070309020205020404" pitchFamily="49" charset="0"/>
              </a:rPr>
              <a:t>(State1, State2),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not member(State2, Plan1</a:t>
            </a:r>
            <a:r>
              <a:rPr lang="el-GR" altLang="el-GR" sz="2400" dirty="0">
                <a:latin typeface="Courier New" panose="02070309020205020404" pitchFamily="49" charset="0"/>
              </a:rPr>
              <a:t>)</a:t>
            </a:r>
            <a:r>
              <a:rPr lang="en-US" altLang="el-GR" sz="2400" dirty="0">
                <a:latin typeface="Courier New" panose="02070309020205020404" pitchFamily="49" charset="0"/>
              </a:rPr>
              <a:t>,     </a:t>
            </a:r>
            <a:r>
              <a:rPr lang="el-GR" altLang="el-GR" sz="2400" dirty="0">
                <a:latin typeface="Courier New" panose="02070309020205020404" pitchFamily="49" charset="0"/>
              </a:rPr>
              <a:t>  </a:t>
            </a:r>
            <a:r>
              <a:rPr lang="en-US" altLang="el-GR" sz="2400" dirty="0">
                <a:latin typeface="Courier New" panose="02070309020205020404" pitchFamily="49" charset="0"/>
              </a:rPr>
              <a:t> /* define it */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append(Plan1, [State2], Plan2),</a:t>
            </a:r>
            <a:r>
              <a:rPr lang="el-GR" altLang="el-GR" sz="2400" dirty="0">
                <a:latin typeface="Courier New" panose="02070309020205020404" pitchFamily="49" charset="0"/>
              </a:rPr>
              <a:t>  </a:t>
            </a:r>
            <a:r>
              <a:rPr lang="en-US" altLang="el-GR" sz="2400" dirty="0">
                <a:latin typeface="Courier New" panose="02070309020205020404" pitchFamily="49" charset="0"/>
              </a:rPr>
              <a:t> /* define it */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move(State2, State3, Plan2, Plan3).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0566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(5/8)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400" dirty="0" err="1">
                <a:latin typeface="Courier New" panose="02070309020205020404" pitchFamily="49" charset="0"/>
              </a:rPr>
              <a:t>legal_move</a:t>
            </a:r>
            <a:r>
              <a:rPr lang="en-US" altLang="el-GR" sz="2400" dirty="0">
                <a:latin typeface="Courier New" panose="02070309020205020404" pitchFamily="49" charset="0"/>
              </a:rPr>
              <a:t>(state(MB1, CB1, B1), state(MB2, CB2, B2))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opposite(B1, B2),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travel(MT, CT),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MT =&lt; MB1,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CT =&lt; CB1,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MB2 is 3–MB1+MT,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CB2 is 3–CB1+CT,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((MB2 =\= 0, MB2 &gt;= CB2) ; MB2 =:= 0),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((MB2 =\= 3, MB2 =&lt; CB2) ; MB2 =:= 3) .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(6/8)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opposite(left, right). 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opposite(right, left).</a:t>
            </a:r>
            <a:endParaRPr lang="el-GR" altLang="el-GR" sz="22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l-GR" sz="22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travel(1, 0).            travel(0,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travel(2, 0).            travel(1, 1).</a:t>
            </a:r>
            <a:endParaRPr lang="el-GR" altLang="el-GR" sz="22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travel(0, 2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endParaRPr lang="el-GR" altLang="el-GR" sz="22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(7/8)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plan(Plan).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Plan = [state(3, 3, left), state(1, 1, right), state(3, 2, left),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state(0, 3, right), state(3, 1, left), state(2, 2, right),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state(2, 2, left), state(3,</a:t>
            </a:r>
            <a:r>
              <a:rPr lang="el-GR" altLang="el-GR" sz="2400" dirty="0">
                <a:latin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</a:rPr>
              <a:t>1, right), state(0, 3, left),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      state(3, 2, right), state(1, 1, left), state(3, 3, right)]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</a:t>
            </a:r>
            <a:r>
              <a:rPr lang="el-GR" altLang="el-GR" sz="2400" dirty="0">
                <a:latin typeface="Courier New" panose="02070309020205020404" pitchFamily="49" charset="0"/>
              </a:rPr>
              <a:t>    </a:t>
            </a:r>
            <a:r>
              <a:rPr lang="en-US" altLang="el-GR" sz="2400" dirty="0">
                <a:latin typeface="Courier New" panose="02070309020205020404" pitchFamily="49" charset="0"/>
              </a:rPr>
              <a:t>                                                 </a:t>
            </a:r>
            <a:r>
              <a:rPr lang="el-GR" altLang="el-GR" sz="2400" dirty="0">
                <a:latin typeface="Courier New" panose="02070309020205020404" pitchFamily="49" charset="0"/>
              </a:rPr>
              <a:t>         -&gt; ;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sz="2400" dirty="0">
                <a:latin typeface="Courier New" panose="02070309020205020404" pitchFamily="49" charset="0"/>
              </a:rPr>
              <a:t>   .........................................................</a:t>
            </a:r>
            <a:endParaRPr lang="en-US" altLang="el-GR" sz="3600" dirty="0"/>
          </a:p>
          <a:p>
            <a:pPr>
              <a:spcBef>
                <a:spcPct val="50000"/>
              </a:spcBef>
              <a:buNone/>
            </a:pPr>
            <a:r>
              <a:rPr lang="el-GR" altLang="el-GR" sz="3600" dirty="0" smtClean="0"/>
              <a:t>Υπάρχουν </a:t>
            </a:r>
            <a:r>
              <a:rPr lang="el-GR" altLang="el-GR" sz="3600" dirty="0"/>
              <a:t>και άλλες 3 λύσεις</a:t>
            </a:r>
            <a:endParaRPr lang="en-US" altLang="el-GR" sz="3600" dirty="0"/>
          </a:p>
          <a:p>
            <a:pPr>
              <a:spcBef>
                <a:spcPct val="50000"/>
              </a:spcBef>
              <a:buNone/>
            </a:pPr>
            <a:endParaRPr lang="el-GR" altLang="el-GR" sz="22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ιεραποστόλων και </a:t>
            </a:r>
            <a:r>
              <a:rPr lang="el-GR" altLang="el-GR" dirty="0" smtClean="0"/>
              <a:t>κανιβάλων</a:t>
            </a:r>
            <a:r>
              <a:rPr lang="en-US" altLang="el-GR" dirty="0" smtClean="0"/>
              <a:t> (8/8)</a:t>
            </a:r>
            <a:endParaRPr lang="el-GR" dirty="0"/>
          </a:p>
        </p:txBody>
      </p:sp>
      <p:sp>
        <p:nvSpPr>
          <p:cNvPr id="4" name="Line 1038"/>
          <p:cNvSpPr>
            <a:spLocks noChangeShapeType="1"/>
          </p:cNvSpPr>
          <p:nvPr/>
        </p:nvSpPr>
        <p:spPr bwMode="auto">
          <a:xfrm>
            <a:off x="2457450" y="202617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" name="Line 1039"/>
          <p:cNvSpPr>
            <a:spLocks noChangeShapeType="1"/>
          </p:cNvSpPr>
          <p:nvPr/>
        </p:nvSpPr>
        <p:spPr bwMode="auto">
          <a:xfrm>
            <a:off x="2914650" y="202617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" name="Rectangle 1040"/>
          <p:cNvSpPr>
            <a:spLocks noChangeArrowheads="1"/>
          </p:cNvSpPr>
          <p:nvPr/>
        </p:nvSpPr>
        <p:spPr bwMode="auto">
          <a:xfrm>
            <a:off x="2505075" y="2483371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7" name="Text Box 1041"/>
          <p:cNvSpPr txBox="1">
            <a:spLocks noChangeArrowheads="1"/>
          </p:cNvSpPr>
          <p:nvPr/>
        </p:nvSpPr>
        <p:spPr bwMode="auto">
          <a:xfrm>
            <a:off x="2447925" y="243892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8" name="Text Box 1044"/>
          <p:cNvSpPr txBox="1">
            <a:spLocks noChangeArrowheads="1"/>
          </p:cNvSpPr>
          <p:nvPr/>
        </p:nvSpPr>
        <p:spPr bwMode="auto">
          <a:xfrm>
            <a:off x="1981200" y="2324621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9" name="Text Box 1045"/>
          <p:cNvSpPr txBox="1">
            <a:spLocks noChangeArrowheads="1"/>
          </p:cNvSpPr>
          <p:nvPr/>
        </p:nvSpPr>
        <p:spPr bwMode="auto">
          <a:xfrm>
            <a:off x="2009775" y="246432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CCC</a:t>
            </a:r>
            <a:endParaRPr lang="el-GR" altLang="el-GR" sz="1000" b="1"/>
          </a:p>
        </p:txBody>
      </p:sp>
      <p:sp>
        <p:nvSpPr>
          <p:cNvPr id="10" name="Line 1047"/>
          <p:cNvSpPr>
            <a:spLocks noChangeShapeType="1"/>
          </p:cNvSpPr>
          <p:nvPr/>
        </p:nvSpPr>
        <p:spPr bwMode="auto">
          <a:xfrm>
            <a:off x="4114800" y="20356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Line 1048"/>
          <p:cNvSpPr>
            <a:spLocks noChangeShapeType="1"/>
          </p:cNvSpPr>
          <p:nvPr/>
        </p:nvSpPr>
        <p:spPr bwMode="auto">
          <a:xfrm>
            <a:off x="4572000" y="20356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" name="Rectangle 1049"/>
          <p:cNvSpPr>
            <a:spLocks noChangeArrowheads="1"/>
          </p:cNvSpPr>
          <p:nvPr/>
        </p:nvSpPr>
        <p:spPr bwMode="auto">
          <a:xfrm>
            <a:off x="4371975" y="2492896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13" name="Text Box 1050"/>
          <p:cNvSpPr txBox="1">
            <a:spLocks noChangeArrowheads="1"/>
          </p:cNvSpPr>
          <p:nvPr/>
        </p:nvSpPr>
        <p:spPr bwMode="auto">
          <a:xfrm>
            <a:off x="4314825" y="24484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14" name="Text Box 1051"/>
          <p:cNvSpPr txBox="1">
            <a:spLocks noChangeArrowheads="1"/>
          </p:cNvSpPr>
          <p:nvPr/>
        </p:nvSpPr>
        <p:spPr bwMode="auto">
          <a:xfrm>
            <a:off x="3638550" y="2334146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MM</a:t>
            </a:r>
            <a:endParaRPr lang="el-GR" altLang="el-GR" sz="1000" b="1"/>
          </a:p>
        </p:txBody>
      </p:sp>
      <p:sp>
        <p:nvSpPr>
          <p:cNvPr id="15" name="Text Box 1052"/>
          <p:cNvSpPr txBox="1">
            <a:spLocks noChangeArrowheads="1"/>
          </p:cNvSpPr>
          <p:nvPr/>
        </p:nvSpPr>
        <p:spPr bwMode="auto">
          <a:xfrm>
            <a:off x="3667125" y="247384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CC</a:t>
            </a:r>
            <a:endParaRPr lang="el-GR" altLang="el-GR" sz="1000" b="1"/>
          </a:p>
        </p:txBody>
      </p:sp>
      <p:sp>
        <p:nvSpPr>
          <p:cNvPr id="16" name="Line 1053"/>
          <p:cNvSpPr>
            <a:spLocks noChangeShapeType="1"/>
          </p:cNvSpPr>
          <p:nvPr/>
        </p:nvSpPr>
        <p:spPr bwMode="auto">
          <a:xfrm>
            <a:off x="5657850" y="2030934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7" name="Line 1054"/>
          <p:cNvSpPr>
            <a:spLocks noChangeShapeType="1"/>
          </p:cNvSpPr>
          <p:nvPr/>
        </p:nvSpPr>
        <p:spPr bwMode="auto">
          <a:xfrm>
            <a:off x="6115050" y="2030934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8" name="Rectangle 1055"/>
          <p:cNvSpPr>
            <a:spLocks noChangeArrowheads="1"/>
          </p:cNvSpPr>
          <p:nvPr/>
        </p:nvSpPr>
        <p:spPr bwMode="auto">
          <a:xfrm>
            <a:off x="5705475" y="2488134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19" name="Text Box 1056"/>
          <p:cNvSpPr txBox="1">
            <a:spLocks noChangeArrowheads="1"/>
          </p:cNvSpPr>
          <p:nvPr/>
        </p:nvSpPr>
        <p:spPr bwMode="auto">
          <a:xfrm>
            <a:off x="5648325" y="2443684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20" name="Text Box 1057"/>
          <p:cNvSpPr txBox="1">
            <a:spLocks noChangeArrowheads="1"/>
          </p:cNvSpPr>
          <p:nvPr/>
        </p:nvSpPr>
        <p:spPr bwMode="auto">
          <a:xfrm>
            <a:off x="5181600" y="2329384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21" name="Text Box 1058"/>
          <p:cNvSpPr txBox="1">
            <a:spLocks noChangeArrowheads="1"/>
          </p:cNvSpPr>
          <p:nvPr/>
        </p:nvSpPr>
        <p:spPr bwMode="auto">
          <a:xfrm>
            <a:off x="5257800" y="2469084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22" name="Line 1059"/>
          <p:cNvSpPr>
            <a:spLocks noChangeShapeType="1"/>
          </p:cNvSpPr>
          <p:nvPr/>
        </p:nvSpPr>
        <p:spPr bwMode="auto">
          <a:xfrm>
            <a:off x="3276600" y="235954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3" name="Text Box 1060"/>
          <p:cNvSpPr txBox="1">
            <a:spLocks noChangeArrowheads="1"/>
          </p:cNvSpPr>
          <p:nvPr/>
        </p:nvSpPr>
        <p:spPr bwMode="auto">
          <a:xfrm>
            <a:off x="3200400" y="2115071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MC</a:t>
            </a:r>
            <a:endParaRPr lang="el-GR" altLang="el-GR" sz="1000" b="1"/>
          </a:p>
        </p:txBody>
      </p:sp>
      <p:sp>
        <p:nvSpPr>
          <p:cNvPr id="24" name="Text Box 1061"/>
          <p:cNvSpPr txBox="1">
            <a:spLocks noChangeArrowheads="1"/>
          </p:cNvSpPr>
          <p:nvPr/>
        </p:nvSpPr>
        <p:spPr bwMode="auto">
          <a:xfrm>
            <a:off x="4495800" y="23341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M</a:t>
            </a:r>
            <a:endParaRPr lang="el-GR" altLang="el-GR" sz="1000" b="1"/>
          </a:p>
        </p:txBody>
      </p:sp>
      <p:sp>
        <p:nvSpPr>
          <p:cNvPr id="25" name="Text Box 1062"/>
          <p:cNvSpPr txBox="1">
            <a:spLocks noChangeArrowheads="1"/>
          </p:cNvSpPr>
          <p:nvPr/>
        </p:nvSpPr>
        <p:spPr bwMode="auto">
          <a:xfrm>
            <a:off x="4495800" y="24865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C</a:t>
            </a:r>
            <a:endParaRPr lang="el-GR" altLang="el-GR" sz="1000" b="1"/>
          </a:p>
        </p:txBody>
      </p:sp>
      <p:sp>
        <p:nvSpPr>
          <p:cNvPr id="26" name="Line 1063"/>
          <p:cNvSpPr>
            <a:spLocks noChangeShapeType="1"/>
          </p:cNvSpPr>
          <p:nvPr/>
        </p:nvSpPr>
        <p:spPr bwMode="auto">
          <a:xfrm flipH="1">
            <a:off x="4867275" y="2356371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7" name="Text Box 1064"/>
          <p:cNvSpPr txBox="1">
            <a:spLocks noChangeArrowheads="1"/>
          </p:cNvSpPr>
          <p:nvPr/>
        </p:nvSpPr>
        <p:spPr bwMode="auto">
          <a:xfrm>
            <a:off x="4943475" y="2121421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</a:t>
            </a:r>
            <a:endParaRPr lang="el-GR" altLang="el-GR" sz="1000" b="1"/>
          </a:p>
        </p:txBody>
      </p:sp>
      <p:sp>
        <p:nvSpPr>
          <p:cNvPr id="28" name="Text Box 1065"/>
          <p:cNvSpPr txBox="1">
            <a:spLocks noChangeArrowheads="1"/>
          </p:cNvSpPr>
          <p:nvPr/>
        </p:nvSpPr>
        <p:spPr bwMode="auto">
          <a:xfrm>
            <a:off x="6029325" y="248337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C</a:t>
            </a:r>
            <a:endParaRPr lang="el-GR" altLang="el-GR" sz="1000" b="1"/>
          </a:p>
        </p:txBody>
      </p:sp>
      <p:sp>
        <p:nvSpPr>
          <p:cNvPr id="29" name="Line 1068"/>
          <p:cNvSpPr>
            <a:spLocks noChangeShapeType="1"/>
          </p:cNvSpPr>
          <p:nvPr/>
        </p:nvSpPr>
        <p:spPr bwMode="auto">
          <a:xfrm>
            <a:off x="6324600" y="235954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" name="Text Box 1069"/>
          <p:cNvSpPr txBox="1">
            <a:spLocks noChangeArrowheads="1"/>
          </p:cNvSpPr>
          <p:nvPr/>
        </p:nvSpPr>
        <p:spPr bwMode="auto">
          <a:xfrm>
            <a:off x="6324600" y="2115071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31" name="Line 1070"/>
          <p:cNvSpPr>
            <a:spLocks noChangeShapeType="1"/>
          </p:cNvSpPr>
          <p:nvPr/>
        </p:nvSpPr>
        <p:spPr bwMode="auto">
          <a:xfrm>
            <a:off x="2457450" y="30262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" name="Line 1071"/>
          <p:cNvSpPr>
            <a:spLocks noChangeShapeType="1"/>
          </p:cNvSpPr>
          <p:nvPr/>
        </p:nvSpPr>
        <p:spPr bwMode="auto">
          <a:xfrm>
            <a:off x="2914650" y="30262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3" name="Rectangle 1072"/>
          <p:cNvSpPr>
            <a:spLocks noChangeArrowheads="1"/>
          </p:cNvSpPr>
          <p:nvPr/>
        </p:nvSpPr>
        <p:spPr bwMode="auto">
          <a:xfrm>
            <a:off x="2714625" y="3483496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34" name="Text Box 1073"/>
          <p:cNvSpPr txBox="1">
            <a:spLocks noChangeArrowheads="1"/>
          </p:cNvSpPr>
          <p:nvPr/>
        </p:nvSpPr>
        <p:spPr bwMode="auto">
          <a:xfrm>
            <a:off x="2657475" y="34390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35" name="Text Box 1074"/>
          <p:cNvSpPr txBox="1">
            <a:spLocks noChangeArrowheads="1"/>
          </p:cNvSpPr>
          <p:nvPr/>
        </p:nvSpPr>
        <p:spPr bwMode="auto">
          <a:xfrm>
            <a:off x="1981200" y="3324746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36" name="Line 1076"/>
          <p:cNvSpPr>
            <a:spLocks noChangeShapeType="1"/>
          </p:cNvSpPr>
          <p:nvPr/>
        </p:nvSpPr>
        <p:spPr bwMode="auto">
          <a:xfrm>
            <a:off x="4114800" y="303582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7" name="Line 1077"/>
          <p:cNvSpPr>
            <a:spLocks noChangeShapeType="1"/>
          </p:cNvSpPr>
          <p:nvPr/>
        </p:nvSpPr>
        <p:spPr bwMode="auto">
          <a:xfrm>
            <a:off x="4572000" y="303582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8" name="Rectangle 1078"/>
          <p:cNvSpPr>
            <a:spLocks noChangeArrowheads="1"/>
          </p:cNvSpPr>
          <p:nvPr/>
        </p:nvSpPr>
        <p:spPr bwMode="auto">
          <a:xfrm>
            <a:off x="4162425" y="3493021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39" name="Text Box 1079"/>
          <p:cNvSpPr txBox="1">
            <a:spLocks noChangeArrowheads="1"/>
          </p:cNvSpPr>
          <p:nvPr/>
        </p:nvSpPr>
        <p:spPr bwMode="auto">
          <a:xfrm>
            <a:off x="4105275" y="344857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40" name="Text Box 1080"/>
          <p:cNvSpPr txBox="1">
            <a:spLocks noChangeArrowheads="1"/>
          </p:cNvSpPr>
          <p:nvPr/>
        </p:nvSpPr>
        <p:spPr bwMode="auto">
          <a:xfrm>
            <a:off x="3638550" y="3334271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41" name="Text Box 1081"/>
          <p:cNvSpPr txBox="1">
            <a:spLocks noChangeArrowheads="1"/>
          </p:cNvSpPr>
          <p:nvPr/>
        </p:nvSpPr>
        <p:spPr bwMode="auto">
          <a:xfrm>
            <a:off x="3667125" y="347397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  C</a:t>
            </a:r>
            <a:endParaRPr lang="el-GR" altLang="el-GR" sz="1000" b="1"/>
          </a:p>
        </p:txBody>
      </p:sp>
      <p:sp>
        <p:nvSpPr>
          <p:cNvPr id="42" name="Line 1082"/>
          <p:cNvSpPr>
            <a:spLocks noChangeShapeType="1"/>
          </p:cNvSpPr>
          <p:nvPr/>
        </p:nvSpPr>
        <p:spPr bwMode="auto">
          <a:xfrm>
            <a:off x="5657850" y="3031059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3" name="Line 1083"/>
          <p:cNvSpPr>
            <a:spLocks noChangeShapeType="1"/>
          </p:cNvSpPr>
          <p:nvPr/>
        </p:nvSpPr>
        <p:spPr bwMode="auto">
          <a:xfrm>
            <a:off x="6115050" y="3031059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4" name="Rectangle 1084"/>
          <p:cNvSpPr>
            <a:spLocks noChangeArrowheads="1"/>
          </p:cNvSpPr>
          <p:nvPr/>
        </p:nvSpPr>
        <p:spPr bwMode="auto">
          <a:xfrm>
            <a:off x="5915025" y="3488259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45" name="Text Box 1085"/>
          <p:cNvSpPr txBox="1">
            <a:spLocks noChangeArrowheads="1"/>
          </p:cNvSpPr>
          <p:nvPr/>
        </p:nvSpPr>
        <p:spPr bwMode="auto">
          <a:xfrm>
            <a:off x="5857875" y="3434284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46" name="Text Box 1086"/>
          <p:cNvSpPr txBox="1">
            <a:spLocks noChangeArrowheads="1"/>
          </p:cNvSpPr>
          <p:nvPr/>
        </p:nvSpPr>
        <p:spPr bwMode="auto">
          <a:xfrm>
            <a:off x="5381625" y="3329509"/>
            <a:ext cx="333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</a:t>
            </a:r>
            <a:endParaRPr lang="el-GR" altLang="el-GR" sz="1000" b="1"/>
          </a:p>
        </p:txBody>
      </p:sp>
      <p:sp>
        <p:nvSpPr>
          <p:cNvPr id="47" name="Text Box 1087"/>
          <p:cNvSpPr txBox="1">
            <a:spLocks noChangeArrowheads="1"/>
          </p:cNvSpPr>
          <p:nvPr/>
        </p:nvSpPr>
        <p:spPr bwMode="auto">
          <a:xfrm>
            <a:off x="5391150" y="3469209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</a:t>
            </a:r>
            <a:endParaRPr lang="el-GR" altLang="el-GR" sz="1000" b="1"/>
          </a:p>
        </p:txBody>
      </p:sp>
      <p:sp>
        <p:nvSpPr>
          <p:cNvPr id="48" name="Line 1088"/>
          <p:cNvSpPr>
            <a:spLocks noChangeShapeType="1"/>
          </p:cNvSpPr>
          <p:nvPr/>
        </p:nvSpPr>
        <p:spPr bwMode="auto">
          <a:xfrm flipH="1">
            <a:off x="3276600" y="3359671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9" name="Text Box 1089"/>
          <p:cNvSpPr txBox="1">
            <a:spLocks noChangeArrowheads="1"/>
          </p:cNvSpPr>
          <p:nvPr/>
        </p:nvSpPr>
        <p:spPr bwMode="auto">
          <a:xfrm flipH="1">
            <a:off x="3352800" y="3115196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</a:t>
            </a:r>
            <a:endParaRPr lang="el-GR" altLang="el-GR" sz="1000" b="1"/>
          </a:p>
        </p:txBody>
      </p:sp>
      <p:sp>
        <p:nvSpPr>
          <p:cNvPr id="50" name="Text Box 1091"/>
          <p:cNvSpPr txBox="1">
            <a:spLocks noChangeArrowheads="1"/>
          </p:cNvSpPr>
          <p:nvPr/>
        </p:nvSpPr>
        <p:spPr bwMode="auto">
          <a:xfrm>
            <a:off x="4514850" y="348667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51" name="Line 1092"/>
          <p:cNvSpPr>
            <a:spLocks noChangeShapeType="1"/>
          </p:cNvSpPr>
          <p:nvPr/>
        </p:nvSpPr>
        <p:spPr bwMode="auto">
          <a:xfrm>
            <a:off x="4867275" y="335649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2" name="Text Box 1093"/>
          <p:cNvSpPr txBox="1">
            <a:spLocks noChangeArrowheads="1"/>
          </p:cNvSpPr>
          <p:nvPr/>
        </p:nvSpPr>
        <p:spPr bwMode="auto">
          <a:xfrm>
            <a:off x="4800600" y="3121546"/>
            <a:ext cx="542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</a:t>
            </a:r>
            <a:endParaRPr lang="el-GR" altLang="el-GR" sz="1000" b="1"/>
          </a:p>
        </p:txBody>
      </p:sp>
      <p:sp>
        <p:nvSpPr>
          <p:cNvPr id="53" name="Text Box 1094"/>
          <p:cNvSpPr txBox="1">
            <a:spLocks noChangeArrowheads="1"/>
          </p:cNvSpPr>
          <p:nvPr/>
        </p:nvSpPr>
        <p:spPr bwMode="auto">
          <a:xfrm>
            <a:off x="6057900" y="348349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54" name="Line 1095"/>
          <p:cNvSpPr>
            <a:spLocks noChangeShapeType="1"/>
          </p:cNvSpPr>
          <p:nvPr/>
        </p:nvSpPr>
        <p:spPr bwMode="auto">
          <a:xfrm flipH="1">
            <a:off x="6324600" y="3359671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" name="Text Box 1096"/>
          <p:cNvSpPr txBox="1">
            <a:spLocks noChangeArrowheads="1"/>
          </p:cNvSpPr>
          <p:nvPr/>
        </p:nvSpPr>
        <p:spPr bwMode="auto">
          <a:xfrm>
            <a:off x="6400800" y="3115196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MC</a:t>
            </a:r>
            <a:endParaRPr lang="el-GR" altLang="el-GR" sz="1000" b="1"/>
          </a:p>
        </p:txBody>
      </p:sp>
      <p:sp>
        <p:nvSpPr>
          <p:cNvPr id="56" name="Text Box 1097"/>
          <p:cNvSpPr txBox="1">
            <a:spLocks noChangeArrowheads="1"/>
          </p:cNvSpPr>
          <p:nvPr/>
        </p:nvSpPr>
        <p:spPr bwMode="auto">
          <a:xfrm>
            <a:off x="2847975" y="347714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CCC</a:t>
            </a:r>
            <a:endParaRPr lang="el-GR" altLang="el-GR" sz="1000" b="1"/>
          </a:p>
        </p:txBody>
      </p:sp>
      <p:sp>
        <p:nvSpPr>
          <p:cNvPr id="57" name="Line 1098"/>
          <p:cNvSpPr>
            <a:spLocks noChangeShapeType="1"/>
          </p:cNvSpPr>
          <p:nvPr/>
        </p:nvSpPr>
        <p:spPr bwMode="auto">
          <a:xfrm>
            <a:off x="2457450" y="40168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8" name="Line 1099"/>
          <p:cNvSpPr>
            <a:spLocks noChangeShapeType="1"/>
          </p:cNvSpPr>
          <p:nvPr/>
        </p:nvSpPr>
        <p:spPr bwMode="auto">
          <a:xfrm>
            <a:off x="2914650" y="40168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9" name="Rectangle 1100"/>
          <p:cNvSpPr>
            <a:spLocks noChangeArrowheads="1"/>
          </p:cNvSpPr>
          <p:nvPr/>
        </p:nvSpPr>
        <p:spPr bwMode="auto">
          <a:xfrm>
            <a:off x="2505075" y="4474096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60" name="Text Box 1101"/>
          <p:cNvSpPr txBox="1">
            <a:spLocks noChangeArrowheads="1"/>
          </p:cNvSpPr>
          <p:nvPr/>
        </p:nvSpPr>
        <p:spPr bwMode="auto">
          <a:xfrm>
            <a:off x="2447925" y="44296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61" name="Text Box 1102"/>
          <p:cNvSpPr txBox="1">
            <a:spLocks noChangeArrowheads="1"/>
          </p:cNvSpPr>
          <p:nvPr/>
        </p:nvSpPr>
        <p:spPr bwMode="auto">
          <a:xfrm>
            <a:off x="2114550" y="445504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62" name="Line 1103"/>
          <p:cNvSpPr>
            <a:spLocks noChangeShapeType="1"/>
          </p:cNvSpPr>
          <p:nvPr/>
        </p:nvSpPr>
        <p:spPr bwMode="auto">
          <a:xfrm>
            <a:off x="4114800" y="402642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3" name="Line 1104"/>
          <p:cNvSpPr>
            <a:spLocks noChangeShapeType="1"/>
          </p:cNvSpPr>
          <p:nvPr/>
        </p:nvSpPr>
        <p:spPr bwMode="auto">
          <a:xfrm>
            <a:off x="4572000" y="402642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4" name="Rectangle 1105"/>
          <p:cNvSpPr>
            <a:spLocks noChangeArrowheads="1"/>
          </p:cNvSpPr>
          <p:nvPr/>
        </p:nvSpPr>
        <p:spPr bwMode="auto">
          <a:xfrm>
            <a:off x="4371975" y="4483621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65" name="Text Box 1106"/>
          <p:cNvSpPr txBox="1">
            <a:spLocks noChangeArrowheads="1"/>
          </p:cNvSpPr>
          <p:nvPr/>
        </p:nvSpPr>
        <p:spPr bwMode="auto">
          <a:xfrm>
            <a:off x="4314825" y="443917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66" name="Text Box 1107"/>
          <p:cNvSpPr txBox="1">
            <a:spLocks noChangeArrowheads="1"/>
          </p:cNvSpPr>
          <p:nvPr/>
        </p:nvSpPr>
        <p:spPr bwMode="auto">
          <a:xfrm>
            <a:off x="2057400" y="4324871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MM</a:t>
            </a:r>
            <a:endParaRPr lang="el-GR" altLang="el-GR" sz="1000" b="1"/>
          </a:p>
        </p:txBody>
      </p:sp>
      <p:sp>
        <p:nvSpPr>
          <p:cNvPr id="67" name="Text Box 1108"/>
          <p:cNvSpPr txBox="1">
            <a:spLocks noChangeArrowheads="1"/>
          </p:cNvSpPr>
          <p:nvPr/>
        </p:nvSpPr>
        <p:spPr bwMode="auto">
          <a:xfrm>
            <a:off x="3667125" y="446457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CC</a:t>
            </a:r>
            <a:endParaRPr lang="el-GR" altLang="el-GR" sz="1000" b="1"/>
          </a:p>
        </p:txBody>
      </p:sp>
      <p:sp>
        <p:nvSpPr>
          <p:cNvPr id="68" name="Line 1109"/>
          <p:cNvSpPr>
            <a:spLocks noChangeShapeType="1"/>
          </p:cNvSpPr>
          <p:nvPr/>
        </p:nvSpPr>
        <p:spPr bwMode="auto">
          <a:xfrm>
            <a:off x="5657850" y="4021659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9" name="Line 1110"/>
          <p:cNvSpPr>
            <a:spLocks noChangeShapeType="1"/>
          </p:cNvSpPr>
          <p:nvPr/>
        </p:nvSpPr>
        <p:spPr bwMode="auto">
          <a:xfrm>
            <a:off x="6115050" y="4021659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0" name="Rectangle 1111"/>
          <p:cNvSpPr>
            <a:spLocks noChangeArrowheads="1"/>
          </p:cNvSpPr>
          <p:nvPr/>
        </p:nvSpPr>
        <p:spPr bwMode="auto">
          <a:xfrm>
            <a:off x="5705475" y="4478859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71" name="Text Box 1112"/>
          <p:cNvSpPr txBox="1">
            <a:spLocks noChangeArrowheads="1"/>
          </p:cNvSpPr>
          <p:nvPr/>
        </p:nvSpPr>
        <p:spPr bwMode="auto">
          <a:xfrm>
            <a:off x="5648325" y="4434409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72" name="Text Box 1113"/>
          <p:cNvSpPr txBox="1">
            <a:spLocks noChangeArrowheads="1"/>
          </p:cNvSpPr>
          <p:nvPr/>
        </p:nvSpPr>
        <p:spPr bwMode="auto">
          <a:xfrm>
            <a:off x="6057900" y="4320109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73" name="Text Box 1114"/>
          <p:cNvSpPr txBox="1">
            <a:spLocks noChangeArrowheads="1"/>
          </p:cNvSpPr>
          <p:nvPr/>
        </p:nvSpPr>
        <p:spPr bwMode="auto">
          <a:xfrm>
            <a:off x="5257800" y="4459809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CCC</a:t>
            </a:r>
            <a:endParaRPr lang="el-GR" altLang="el-GR" sz="1000" b="1"/>
          </a:p>
        </p:txBody>
      </p:sp>
      <p:sp>
        <p:nvSpPr>
          <p:cNvPr id="74" name="Line 1115"/>
          <p:cNvSpPr>
            <a:spLocks noChangeShapeType="1"/>
          </p:cNvSpPr>
          <p:nvPr/>
        </p:nvSpPr>
        <p:spPr bwMode="auto">
          <a:xfrm>
            <a:off x="3276600" y="4350271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5" name="Text Box 1116"/>
          <p:cNvSpPr txBox="1">
            <a:spLocks noChangeArrowheads="1"/>
          </p:cNvSpPr>
          <p:nvPr/>
        </p:nvSpPr>
        <p:spPr bwMode="auto">
          <a:xfrm>
            <a:off x="3200400" y="4105796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</a:t>
            </a:r>
            <a:endParaRPr lang="el-GR" altLang="el-GR" sz="1000" b="1"/>
          </a:p>
        </p:txBody>
      </p:sp>
      <p:sp>
        <p:nvSpPr>
          <p:cNvPr id="76" name="Text Box 1117"/>
          <p:cNvSpPr txBox="1">
            <a:spLocks noChangeArrowheads="1"/>
          </p:cNvSpPr>
          <p:nvPr/>
        </p:nvSpPr>
        <p:spPr bwMode="auto">
          <a:xfrm>
            <a:off x="4524375" y="4340746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77" name="Text Box 1118"/>
          <p:cNvSpPr txBox="1">
            <a:spLocks noChangeArrowheads="1"/>
          </p:cNvSpPr>
          <p:nvPr/>
        </p:nvSpPr>
        <p:spPr bwMode="auto">
          <a:xfrm>
            <a:off x="4543425" y="447727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C</a:t>
            </a:r>
            <a:endParaRPr lang="el-GR" altLang="el-GR" sz="1000" b="1"/>
          </a:p>
        </p:txBody>
      </p:sp>
      <p:sp>
        <p:nvSpPr>
          <p:cNvPr id="78" name="Line 1119"/>
          <p:cNvSpPr>
            <a:spLocks noChangeShapeType="1"/>
          </p:cNvSpPr>
          <p:nvPr/>
        </p:nvSpPr>
        <p:spPr bwMode="auto">
          <a:xfrm flipH="1">
            <a:off x="4867275" y="434709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9" name="Text Box 1120"/>
          <p:cNvSpPr txBox="1">
            <a:spLocks noChangeArrowheads="1"/>
          </p:cNvSpPr>
          <p:nvPr/>
        </p:nvSpPr>
        <p:spPr bwMode="auto">
          <a:xfrm>
            <a:off x="4943475" y="4112146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</a:t>
            </a:r>
            <a:endParaRPr lang="el-GR" altLang="el-GR" sz="1000" b="1"/>
          </a:p>
        </p:txBody>
      </p:sp>
      <p:sp>
        <p:nvSpPr>
          <p:cNvPr id="80" name="Text Box 1121"/>
          <p:cNvSpPr txBox="1">
            <a:spLocks noChangeArrowheads="1"/>
          </p:cNvSpPr>
          <p:nvPr/>
        </p:nvSpPr>
        <p:spPr bwMode="auto">
          <a:xfrm>
            <a:off x="2819400" y="447409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C</a:t>
            </a:r>
            <a:endParaRPr lang="el-GR" altLang="el-GR" sz="1000" b="1"/>
          </a:p>
        </p:txBody>
      </p:sp>
      <p:sp>
        <p:nvSpPr>
          <p:cNvPr id="81" name="Line 1122"/>
          <p:cNvSpPr>
            <a:spLocks noChangeShapeType="1"/>
          </p:cNvSpPr>
          <p:nvPr/>
        </p:nvSpPr>
        <p:spPr bwMode="auto">
          <a:xfrm>
            <a:off x="6324600" y="4350271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2" name="Text Box 1123"/>
          <p:cNvSpPr txBox="1">
            <a:spLocks noChangeArrowheads="1"/>
          </p:cNvSpPr>
          <p:nvPr/>
        </p:nvSpPr>
        <p:spPr bwMode="auto">
          <a:xfrm>
            <a:off x="6324600" y="4105796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83" name="Text Box 1124"/>
          <p:cNvSpPr txBox="1">
            <a:spLocks noChangeArrowheads="1"/>
          </p:cNvSpPr>
          <p:nvPr/>
        </p:nvSpPr>
        <p:spPr bwMode="auto">
          <a:xfrm>
            <a:off x="2828925" y="43407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 M</a:t>
            </a:r>
            <a:endParaRPr lang="el-GR" altLang="el-GR" sz="1000" b="1"/>
          </a:p>
        </p:txBody>
      </p:sp>
      <p:sp>
        <p:nvSpPr>
          <p:cNvPr id="84" name="Line 1125"/>
          <p:cNvSpPr>
            <a:spLocks noChangeShapeType="1"/>
          </p:cNvSpPr>
          <p:nvPr/>
        </p:nvSpPr>
        <p:spPr bwMode="auto">
          <a:xfrm>
            <a:off x="2457450" y="50074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5" name="Line 1126"/>
          <p:cNvSpPr>
            <a:spLocks noChangeShapeType="1"/>
          </p:cNvSpPr>
          <p:nvPr/>
        </p:nvSpPr>
        <p:spPr bwMode="auto">
          <a:xfrm>
            <a:off x="2914650" y="5007496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6" name="Rectangle 1127"/>
          <p:cNvSpPr>
            <a:spLocks noChangeArrowheads="1"/>
          </p:cNvSpPr>
          <p:nvPr/>
        </p:nvSpPr>
        <p:spPr bwMode="auto">
          <a:xfrm>
            <a:off x="2714625" y="5464696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87" name="Text Box 1128"/>
          <p:cNvSpPr txBox="1">
            <a:spLocks noChangeArrowheads="1"/>
          </p:cNvSpPr>
          <p:nvPr/>
        </p:nvSpPr>
        <p:spPr bwMode="auto">
          <a:xfrm>
            <a:off x="2657475" y="5420246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88" name="Text Box 1129"/>
          <p:cNvSpPr txBox="1">
            <a:spLocks noChangeArrowheads="1"/>
          </p:cNvSpPr>
          <p:nvPr/>
        </p:nvSpPr>
        <p:spPr bwMode="auto">
          <a:xfrm>
            <a:off x="6076950" y="5305946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89" name="Line 1130"/>
          <p:cNvSpPr>
            <a:spLocks noChangeShapeType="1"/>
          </p:cNvSpPr>
          <p:nvPr/>
        </p:nvSpPr>
        <p:spPr bwMode="auto">
          <a:xfrm>
            <a:off x="4114800" y="501702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" name="Line 1131"/>
          <p:cNvSpPr>
            <a:spLocks noChangeShapeType="1"/>
          </p:cNvSpPr>
          <p:nvPr/>
        </p:nvSpPr>
        <p:spPr bwMode="auto">
          <a:xfrm>
            <a:off x="4572000" y="5017021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" name="Rectangle 1132"/>
          <p:cNvSpPr>
            <a:spLocks noChangeArrowheads="1"/>
          </p:cNvSpPr>
          <p:nvPr/>
        </p:nvSpPr>
        <p:spPr bwMode="auto">
          <a:xfrm>
            <a:off x="4162425" y="5474221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92" name="Text Box 1133"/>
          <p:cNvSpPr txBox="1">
            <a:spLocks noChangeArrowheads="1"/>
          </p:cNvSpPr>
          <p:nvPr/>
        </p:nvSpPr>
        <p:spPr bwMode="auto">
          <a:xfrm>
            <a:off x="4105275" y="542977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93" name="Text Box 1134"/>
          <p:cNvSpPr txBox="1">
            <a:spLocks noChangeArrowheads="1"/>
          </p:cNvSpPr>
          <p:nvPr/>
        </p:nvSpPr>
        <p:spPr bwMode="auto">
          <a:xfrm>
            <a:off x="3867150" y="5315471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</a:t>
            </a:r>
            <a:endParaRPr lang="el-GR" altLang="el-GR" sz="1000" b="1"/>
          </a:p>
        </p:txBody>
      </p:sp>
      <p:sp>
        <p:nvSpPr>
          <p:cNvPr id="94" name="Text Box 1135"/>
          <p:cNvSpPr txBox="1">
            <a:spLocks noChangeArrowheads="1"/>
          </p:cNvSpPr>
          <p:nvPr/>
        </p:nvSpPr>
        <p:spPr bwMode="auto">
          <a:xfrm>
            <a:off x="3867150" y="5455171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</a:t>
            </a:r>
            <a:endParaRPr lang="el-GR" altLang="el-GR" sz="1000" b="1"/>
          </a:p>
        </p:txBody>
      </p:sp>
      <p:sp>
        <p:nvSpPr>
          <p:cNvPr id="95" name="Line 1136"/>
          <p:cNvSpPr>
            <a:spLocks noChangeShapeType="1"/>
          </p:cNvSpPr>
          <p:nvPr/>
        </p:nvSpPr>
        <p:spPr bwMode="auto">
          <a:xfrm>
            <a:off x="5657850" y="5012259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6" name="Line 1137"/>
          <p:cNvSpPr>
            <a:spLocks noChangeShapeType="1"/>
          </p:cNvSpPr>
          <p:nvPr/>
        </p:nvSpPr>
        <p:spPr bwMode="auto">
          <a:xfrm>
            <a:off x="6115050" y="5012259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7" name="Rectangle 1138"/>
          <p:cNvSpPr>
            <a:spLocks noChangeArrowheads="1"/>
          </p:cNvSpPr>
          <p:nvPr/>
        </p:nvSpPr>
        <p:spPr bwMode="auto">
          <a:xfrm>
            <a:off x="5915025" y="5469459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98" name="Text Box 1139"/>
          <p:cNvSpPr txBox="1">
            <a:spLocks noChangeArrowheads="1"/>
          </p:cNvSpPr>
          <p:nvPr/>
        </p:nvSpPr>
        <p:spPr bwMode="auto">
          <a:xfrm>
            <a:off x="5857875" y="5415484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00" b="1"/>
              <a:t>Β</a:t>
            </a:r>
          </a:p>
        </p:txBody>
      </p:sp>
      <p:sp>
        <p:nvSpPr>
          <p:cNvPr id="99" name="Text Box 1140"/>
          <p:cNvSpPr txBox="1">
            <a:spLocks noChangeArrowheads="1"/>
          </p:cNvSpPr>
          <p:nvPr/>
        </p:nvSpPr>
        <p:spPr bwMode="auto">
          <a:xfrm>
            <a:off x="2857500" y="5310709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MMM</a:t>
            </a:r>
            <a:endParaRPr lang="el-GR" altLang="el-GR" sz="1000" b="1"/>
          </a:p>
        </p:txBody>
      </p:sp>
      <p:sp>
        <p:nvSpPr>
          <p:cNvPr id="100" name="Text Box 1141"/>
          <p:cNvSpPr txBox="1">
            <a:spLocks noChangeArrowheads="1"/>
          </p:cNvSpPr>
          <p:nvPr/>
        </p:nvSpPr>
        <p:spPr bwMode="auto">
          <a:xfrm>
            <a:off x="2228850" y="5450409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</a:t>
            </a:r>
            <a:endParaRPr lang="el-GR" altLang="el-GR" sz="1000" b="1"/>
          </a:p>
        </p:txBody>
      </p:sp>
      <p:sp>
        <p:nvSpPr>
          <p:cNvPr id="101" name="Line 1142"/>
          <p:cNvSpPr>
            <a:spLocks noChangeShapeType="1"/>
          </p:cNvSpPr>
          <p:nvPr/>
        </p:nvSpPr>
        <p:spPr bwMode="auto">
          <a:xfrm flipH="1">
            <a:off x="3276600" y="5340871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2" name="Text Box 1143"/>
          <p:cNvSpPr txBox="1">
            <a:spLocks noChangeArrowheads="1"/>
          </p:cNvSpPr>
          <p:nvPr/>
        </p:nvSpPr>
        <p:spPr bwMode="auto">
          <a:xfrm flipH="1">
            <a:off x="3352800" y="5096396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</a:t>
            </a:r>
            <a:endParaRPr lang="el-GR" altLang="el-GR" sz="1000" b="1"/>
          </a:p>
        </p:txBody>
      </p:sp>
      <p:sp>
        <p:nvSpPr>
          <p:cNvPr id="103" name="Text Box 1144"/>
          <p:cNvSpPr txBox="1">
            <a:spLocks noChangeArrowheads="1"/>
          </p:cNvSpPr>
          <p:nvPr/>
        </p:nvSpPr>
        <p:spPr bwMode="auto">
          <a:xfrm>
            <a:off x="4543425" y="5467871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104" name="Line 1145"/>
          <p:cNvSpPr>
            <a:spLocks noChangeShapeType="1"/>
          </p:cNvSpPr>
          <p:nvPr/>
        </p:nvSpPr>
        <p:spPr bwMode="auto">
          <a:xfrm>
            <a:off x="4867275" y="533769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5" name="Text Box 1146"/>
          <p:cNvSpPr txBox="1">
            <a:spLocks noChangeArrowheads="1"/>
          </p:cNvSpPr>
          <p:nvPr/>
        </p:nvSpPr>
        <p:spPr bwMode="auto">
          <a:xfrm>
            <a:off x="4800600" y="5102746"/>
            <a:ext cx="542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MC</a:t>
            </a:r>
            <a:endParaRPr lang="el-GR" altLang="el-GR" sz="1000" b="1"/>
          </a:p>
        </p:txBody>
      </p:sp>
      <p:sp>
        <p:nvSpPr>
          <p:cNvPr id="106" name="Text Box 1147"/>
          <p:cNvSpPr txBox="1">
            <a:spLocks noChangeArrowheads="1"/>
          </p:cNvSpPr>
          <p:nvPr/>
        </p:nvSpPr>
        <p:spPr bwMode="auto">
          <a:xfrm>
            <a:off x="6057900" y="5464696"/>
            <a:ext cx="571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CCC</a:t>
            </a:r>
            <a:endParaRPr lang="el-GR" altLang="el-GR" sz="1000" b="1"/>
          </a:p>
        </p:txBody>
      </p:sp>
      <p:sp>
        <p:nvSpPr>
          <p:cNvPr id="107" name="Text Box 1150"/>
          <p:cNvSpPr txBox="1">
            <a:spLocks noChangeArrowheads="1"/>
          </p:cNvSpPr>
          <p:nvPr/>
        </p:nvSpPr>
        <p:spPr bwMode="auto">
          <a:xfrm>
            <a:off x="2847975" y="545834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CC</a:t>
            </a:r>
            <a:endParaRPr lang="el-GR" altLang="el-GR" sz="1000" b="1"/>
          </a:p>
        </p:txBody>
      </p:sp>
      <p:sp>
        <p:nvSpPr>
          <p:cNvPr id="108" name="Text Box 1151"/>
          <p:cNvSpPr txBox="1">
            <a:spLocks noChangeArrowheads="1"/>
          </p:cNvSpPr>
          <p:nvPr/>
        </p:nvSpPr>
        <p:spPr bwMode="auto">
          <a:xfrm>
            <a:off x="4524375" y="5312296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</a:t>
            </a:r>
            <a:endParaRPr lang="el-GR" altLang="el-GR" sz="1000" b="1"/>
          </a:p>
        </p:txBody>
      </p:sp>
      <p:sp>
        <p:nvSpPr>
          <p:cNvPr id="109" name="Text Box 1152"/>
          <p:cNvSpPr txBox="1">
            <a:spLocks noChangeArrowheads="1"/>
          </p:cNvSpPr>
          <p:nvPr/>
        </p:nvSpPr>
        <p:spPr bwMode="auto">
          <a:xfrm>
            <a:off x="6057900" y="3331096"/>
            <a:ext cx="495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 b="1"/>
              <a:t>MM</a:t>
            </a:r>
            <a:endParaRPr lang="el-GR" altLang="el-GR" sz="1000" b="1"/>
          </a:p>
        </p:txBody>
      </p:sp>
    </p:spTree>
    <p:extLst>
      <p:ext uri="{BB962C8B-B14F-4D97-AF65-F5344CB8AC3E}">
        <p14:creationId xmlns:p14="http://schemas.microsoft.com/office/powerpoint/2010/main" val="36050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Κανόνες ενοποίησης</a:t>
            </a:r>
            <a:r>
              <a:rPr lang="en-US" altLang="el-GR" dirty="0"/>
              <a:t> </a:t>
            </a:r>
            <a:r>
              <a:rPr lang="en-US" altLang="el-GR" dirty="0" smtClean="0"/>
              <a:t>(4/4</a:t>
            </a:r>
            <a:r>
              <a:rPr lang="en-US" alt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/>
              <a:t>Αν ένα τετράπλευρο παριστάνεται από τον όρο </a:t>
            </a:r>
            <a:r>
              <a:rPr lang="en-US" altLang="el-GR" dirty="0" err="1">
                <a:latin typeface="Courier New" panose="02070309020205020404" pitchFamily="49" charset="0"/>
              </a:rPr>
              <a:t>four_points</a:t>
            </a:r>
            <a:r>
              <a:rPr lang="en-US" altLang="el-GR" dirty="0">
                <a:latin typeface="Courier New" panose="02070309020205020404" pitchFamily="49" charset="0"/>
              </a:rPr>
              <a:t>(P1,P2,P3,P4</a:t>
            </a:r>
            <a:r>
              <a:rPr lang="en-US" altLang="el-GR" dirty="0" smtClean="0">
                <a:latin typeface="Courier New" panose="02070309020205020404" pitchFamily="49" charset="0"/>
              </a:rPr>
              <a:t>)</a:t>
            </a:r>
            <a:r>
              <a:rPr lang="en-US" altLang="el-GR" dirty="0" smtClean="0"/>
              <a:t>, </a:t>
            </a:r>
            <a:r>
              <a:rPr lang="el-GR" altLang="el-GR" dirty="0" smtClean="0"/>
              <a:t>όπου </a:t>
            </a:r>
            <a:r>
              <a:rPr lang="el-GR" altLang="el-GR" dirty="0"/>
              <a:t>τα </a:t>
            </a:r>
            <a:r>
              <a:rPr lang="en-US" altLang="el-GR" dirty="0">
                <a:latin typeface="Courier New" panose="02070309020205020404" pitchFamily="49" charset="0"/>
              </a:rPr>
              <a:t>Pi</a:t>
            </a:r>
            <a:r>
              <a:rPr lang="en-US" altLang="el-GR" dirty="0"/>
              <a:t> </a:t>
            </a:r>
            <a:r>
              <a:rPr lang="el-GR" altLang="el-GR" dirty="0"/>
              <a:t>είναι οι κορυφές του κυκλικά, πώς πρέπει να οριστεί η </a:t>
            </a:r>
            <a:r>
              <a:rPr lang="el-GR" altLang="el-GR" dirty="0" smtClean="0"/>
              <a:t>σχέση</a:t>
            </a:r>
            <a:r>
              <a:rPr lang="en-US" altLang="el-GR" dirty="0" smtClean="0"/>
              <a:t> </a:t>
            </a:r>
            <a:r>
              <a:rPr lang="en-US" altLang="el-GR" dirty="0" err="1" smtClean="0">
                <a:latin typeface="Courier New" panose="02070309020205020404" pitchFamily="49" charset="0"/>
              </a:rPr>
              <a:t>regular_rectangle</a:t>
            </a:r>
            <a:r>
              <a:rPr lang="en-US" altLang="el-GR" dirty="0" smtClean="0">
                <a:latin typeface="Courier New" panose="02070309020205020404" pitchFamily="49" charset="0"/>
              </a:rPr>
              <a:t>(R</a:t>
            </a:r>
            <a:r>
              <a:rPr lang="en-US" altLang="el-GR" dirty="0">
                <a:latin typeface="Courier New" panose="02070309020205020404" pitchFamily="49" charset="0"/>
              </a:rPr>
              <a:t>)</a:t>
            </a:r>
            <a:r>
              <a:rPr lang="en-US" altLang="el-GR" dirty="0"/>
              <a:t> </a:t>
            </a:r>
            <a:r>
              <a:rPr lang="el-GR" altLang="el-GR" dirty="0"/>
              <a:t>έτσι ώστε να αληθεύει όταν το </a:t>
            </a:r>
            <a:r>
              <a:rPr lang="en-US" altLang="el-GR" dirty="0">
                <a:latin typeface="Courier New" panose="02070309020205020404" pitchFamily="49" charset="0"/>
              </a:rPr>
              <a:t>R</a:t>
            </a:r>
            <a:r>
              <a:rPr lang="en-US" altLang="el-GR" dirty="0"/>
              <a:t> </a:t>
            </a:r>
            <a:r>
              <a:rPr lang="el-GR" altLang="el-GR" dirty="0"/>
              <a:t>είναι </a:t>
            </a:r>
            <a:r>
              <a:rPr lang="el-GR" altLang="el-GR" dirty="0" smtClean="0"/>
              <a:t>ορθογώνιο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παραλληλόγραμμο </a:t>
            </a:r>
            <a:r>
              <a:rPr lang="el-GR" altLang="el-GR" dirty="0"/>
              <a:t>με τις πλευρές του κατακόρυφες και οριζόντιες</a:t>
            </a:r>
            <a:r>
              <a:rPr lang="el-GR" altLang="el-GR" dirty="0" smtClean="0"/>
              <a:t>;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3117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Ένας </a:t>
            </a:r>
            <a:r>
              <a:rPr lang="el-GR" altLang="el-GR" dirty="0" err="1"/>
              <a:t>μετα</a:t>
            </a:r>
            <a:r>
              <a:rPr lang="el-GR" altLang="el-GR" dirty="0"/>
              <a:t>-διερμηνέας για την </a:t>
            </a:r>
            <a:r>
              <a:rPr lang="en-US" altLang="el-GR" dirty="0" smtClean="0"/>
              <a:t>Prolog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cl(member(X, [X|_]), []).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cl(member(X, [_|L]), [member(X, L)]).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execute([]).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execute([</a:t>
            </a:r>
            <a:r>
              <a:rPr lang="en-US" altLang="el-GR" dirty="0" err="1">
                <a:latin typeface="Courier New" panose="02070309020205020404" pitchFamily="49" charset="0"/>
              </a:rPr>
              <a:t>Goal|Goals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cl(Goal, Body),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append(Body, Goals, </a:t>
            </a:r>
            <a:r>
              <a:rPr lang="en-US" altLang="el-GR" dirty="0" err="1">
                <a:latin typeface="Courier New" panose="02070309020205020404" pitchFamily="49" charset="0"/>
              </a:rPr>
              <a:t>NewGoals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execute(</a:t>
            </a:r>
            <a:r>
              <a:rPr lang="en-US" altLang="el-GR" dirty="0" err="1">
                <a:latin typeface="Courier New" panose="02070309020205020404" pitchFamily="49" charset="0"/>
              </a:rPr>
              <a:t>NewGoals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execute([member(X, [1, 2, 3]),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member(X, [2, 3, 4])]).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 = 2     -&gt; ;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 = 3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Συμβολική </a:t>
            </a:r>
            <a:r>
              <a:rPr lang="el-GR" altLang="el-GR" dirty="0" err="1" smtClean="0"/>
              <a:t>παραγώγιση</a:t>
            </a:r>
            <a:r>
              <a:rPr lang="en-US" altLang="el-GR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diff(C, X, 0) :- integer(C).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diff(X, X,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diff(U+V, X, DU+DV) :- diff(U, X, DU),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diff(V, X, DV).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diff(–U, X, –DU) :- diff(U, X, DU).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diff(U–V, X, DU–DV) :- diff(U, X, DU),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diff(V, X, DV).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diff(C*U, X, C*DU) :- integer(C),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diff(U, X, DU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Συμβολική </a:t>
            </a:r>
            <a:r>
              <a:rPr lang="el-GR" altLang="el-GR" dirty="0" err="1" smtClean="0"/>
              <a:t>παραγώγιση</a:t>
            </a:r>
            <a:r>
              <a:rPr lang="en-US" altLang="el-GR" dirty="0" smtClean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diff(U*V, X, U*DV+V*DU) :- diff(U, X, DU),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    diff(V, X, DV).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diff(U/V, X, (V*DU–U*DV)/V^2) :- diff(U, X, DU),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          diff(V, X, DV).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diff(U^C, X, C*U^(C–1)*DU) :- integer(C),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       diff(U, X, DU).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diff(sin(U), X, cos(U)*DU) :- diff(U, X, DU).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diff(3*x^2+x/sin(x), x, Diff).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Diff = .........</a:t>
            </a:r>
          </a:p>
        </p:txBody>
      </p:sp>
    </p:spTree>
    <p:extLst>
      <p:ext uri="{BB962C8B-B14F-4D97-AF65-F5344CB8AC3E}">
        <p14:creationId xmlns:p14="http://schemas.microsoft.com/office/powerpoint/2010/main" val="2374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Προσομοίωση λογικών </a:t>
            </a:r>
            <a:r>
              <a:rPr lang="el-GR" altLang="el-GR" dirty="0" smtClean="0"/>
              <a:t>κυκλωμάτων</a:t>
            </a:r>
            <a:r>
              <a:rPr lang="en-US" altLang="el-GR" dirty="0" smtClean="0"/>
              <a:t>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36815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circuit(c1, nor(and(</a:t>
            </a:r>
            <a:r>
              <a:rPr lang="en-US" altLang="el-GR" dirty="0" err="1">
                <a:latin typeface="Courier New" panose="02070309020205020404" pitchFamily="49" charset="0"/>
              </a:rPr>
              <a:t>nt</a:t>
            </a:r>
            <a:r>
              <a:rPr lang="en-US" altLang="el-GR" dirty="0">
                <a:latin typeface="Courier New" panose="02070309020205020404" pitchFamily="49" charset="0"/>
              </a:rPr>
              <a:t>(X), Y),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nand</a:t>
            </a:r>
            <a:r>
              <a:rPr lang="en-US" altLang="el-GR" dirty="0">
                <a:latin typeface="Courier New" panose="02070309020205020404" pitchFamily="49" charset="0"/>
              </a:rPr>
              <a:t>(or(X, Y), Z)),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[X, Y, Z</a:t>
            </a:r>
            <a:r>
              <a:rPr lang="en-US" altLang="el-GR" dirty="0" smtClean="0">
                <a:latin typeface="Courier New" panose="02070309020205020404" pitchFamily="49" charset="0"/>
              </a:rPr>
              <a:t>]).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811398" y="3699124"/>
            <a:ext cx="7521205" cy="1562848"/>
            <a:chOff x="2209800" y="3699123"/>
            <a:chExt cx="4400550" cy="9144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514600" y="386104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514600" y="4013448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14600" y="4546848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819400" y="401344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971800" y="386104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19400" y="447064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971800" y="431824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graphicFrame>
          <p:nvGraphicFramePr>
            <p:cNvPr id="11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038600" y="3784848"/>
            <a:ext cx="16192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Εικόνα bitmap" r:id="rId3" imgW="161990" imgH="295238" progId="Ζωγραφική. Εικόνα">
                    <p:embed/>
                  </p:oleObj>
                </mc:Choice>
                <mc:Fallback>
                  <p:oleObj name="Εικόνα bitmap" r:id="rId3" imgW="161990" imgH="295238" progId="Ζωγραφική. Εικόνα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3784848"/>
                          <a:ext cx="161925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4038600" y="4318248"/>
            <a:ext cx="16192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" name="Εικόνα bitmap" r:id="rId5" imgW="161990" imgH="295238" progId="Ζωγραφική. Εικόνα">
                    <p:embed/>
                  </p:oleObj>
                </mc:Choice>
                <mc:Fallback>
                  <p:oleObj name="Εικόνα bitmap" r:id="rId5" imgW="161990" imgH="295238" progId="Ζωγραφική. Εικόνα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318248"/>
                          <a:ext cx="161925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4191000" y="4423023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267200" y="4470648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4191000" y="393724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467100" y="4394448"/>
              <a:ext cx="571500" cy="1588"/>
            </a:xfrm>
            <a:custGeom>
              <a:avLst/>
              <a:gdLst>
                <a:gd name="T0" fmla="*/ 0 w 360"/>
                <a:gd name="T1" fmla="*/ 0 h 1"/>
                <a:gd name="T2" fmla="*/ 2147483646 w 360"/>
                <a:gd name="T3" fmla="*/ 2147483646 h 1"/>
                <a:gd name="T4" fmla="*/ 0 60000 65536"/>
                <a:gd name="T5" fmla="*/ 0 60000 65536"/>
                <a:gd name="T6" fmla="*/ 0 w 360"/>
                <a:gd name="T7" fmla="*/ 0 h 1"/>
                <a:gd name="T8" fmla="*/ 360 w 36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1">
                  <a:moveTo>
                    <a:pt x="0" y="0"/>
                  </a:moveTo>
                  <a:lnTo>
                    <a:pt x="360" y="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graphicFrame>
          <p:nvGraphicFramePr>
            <p:cNvPr id="17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3276600" y="4251573"/>
            <a:ext cx="1905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Εικόνα bitmap" r:id="rId6" imgW="190426" imgH="285866" progId="Ζωγραφική. Εικόνα">
                    <p:embed/>
                  </p:oleObj>
                </mc:Choice>
                <mc:Fallback>
                  <p:oleObj name="Εικόνα bitmap" r:id="rId6" imgW="190426" imgH="285866" progId="Ζωγραφική. Εικόνα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4251573"/>
                          <a:ext cx="1905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876800" y="3813423"/>
            <a:ext cx="542925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Εικόνα bitmap" r:id="rId8" imgW="542857" imgH="800212" progId="Ζωγραφική. Εικόνα">
                    <p:embed/>
                  </p:oleObj>
                </mc:Choice>
                <mc:Fallback>
                  <p:oleObj name="Εικόνα bitmap" r:id="rId8" imgW="542857" imgH="800212" progId="Ζωγραφική. Εικόνα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813423"/>
                          <a:ext cx="542925" cy="80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5410200" y="416584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5495925" y="420394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6076950" y="3965823"/>
              <a:ext cx="533400" cy="19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Out</a:t>
              </a:r>
              <a:endParaRPr lang="el-GR" altLang="el-GR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2219325" y="3699123"/>
              <a:ext cx="38100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l-GR" altLang="el-GR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2209800" y="3861048"/>
              <a:ext cx="38100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l-GR" altLang="el-GR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2219325" y="4403973"/>
              <a:ext cx="38100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400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l-GR" altLang="el-GR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3663950" y="3862636"/>
              <a:ext cx="374650" cy="1587"/>
            </a:xfrm>
            <a:custGeom>
              <a:avLst/>
              <a:gdLst>
                <a:gd name="T0" fmla="*/ 0 w 236"/>
                <a:gd name="T1" fmla="*/ 2147483646 h 1"/>
                <a:gd name="T2" fmla="*/ 2147483646 w 236"/>
                <a:gd name="T3" fmla="*/ 0 h 1"/>
                <a:gd name="T4" fmla="*/ 0 60000 65536"/>
                <a:gd name="T5" fmla="*/ 0 60000 65536"/>
                <a:gd name="T6" fmla="*/ 0 w 236"/>
                <a:gd name="T7" fmla="*/ 0 h 1"/>
                <a:gd name="T8" fmla="*/ 236 w 2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1">
                  <a:moveTo>
                    <a:pt x="0" y="1"/>
                  </a:moveTo>
                  <a:lnTo>
                    <a:pt x="23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3584575" y="382294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3505200" y="378484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3505200" y="3784848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 flipV="1">
              <a:off x="3505200" y="3861048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481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Προσομοίωση λογικών </a:t>
            </a:r>
            <a:r>
              <a:rPr lang="el-GR" altLang="el-GR" dirty="0" smtClean="0"/>
              <a:t>κυκλωμάτων</a:t>
            </a:r>
            <a:r>
              <a:rPr lang="en-US" altLang="el-GR" dirty="0" smtClean="0"/>
              <a:t> 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75252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circuit(c1, C, [1, 0, 1]),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(C, Out).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 = 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Out = ..........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circuit(c1, C, Inputs),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(C,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 = 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Inputs = .......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circuit(c1, C, Inputs),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(C, Out).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 = 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Inputs = 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Out = ..........</a:t>
            </a:r>
          </a:p>
        </p:txBody>
      </p:sp>
    </p:spTree>
    <p:extLst>
      <p:ext uri="{BB962C8B-B14F-4D97-AF65-F5344CB8AC3E}">
        <p14:creationId xmlns:p14="http://schemas.microsoft.com/office/powerpoint/2010/main" val="17585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Προσομοίωση λογικών </a:t>
            </a:r>
            <a:r>
              <a:rPr lang="el-GR" altLang="el-GR" dirty="0" smtClean="0"/>
              <a:t>κυκλωμάτων</a:t>
            </a:r>
            <a:r>
              <a:rPr lang="en-US" altLang="el-GR" dirty="0" smtClean="0"/>
              <a:t> 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75252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(1, 1) :- !.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(0, 0) :- !.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(and(X, Y), 1)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1),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(and(X, Y), 0)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1),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0).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(and(X, Y), 0)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0),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(and(X, Y), 0)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0),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0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Προσομοίωση λογικών </a:t>
            </a:r>
            <a:r>
              <a:rPr lang="el-GR" altLang="el-GR" dirty="0" smtClean="0"/>
              <a:t>κυκλωμάτων</a:t>
            </a:r>
            <a:r>
              <a:rPr lang="en-US" altLang="el-GR" dirty="0" smtClean="0"/>
              <a:t> 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75252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(or(X, Y), 1)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1),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(or(X, Y), 1)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1),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0).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(or(X, Y), 1)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0),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(or(X, Y), 0)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0),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(Y, 0).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nt</a:t>
            </a:r>
            <a:r>
              <a:rPr lang="en-US" altLang="el-GR" dirty="0">
                <a:latin typeface="Courier New" panose="02070309020205020404" pitchFamily="49" charset="0"/>
              </a:rPr>
              <a:t>(X), 1)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0).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nt</a:t>
            </a:r>
            <a:r>
              <a:rPr lang="en-US" altLang="el-GR" dirty="0">
                <a:latin typeface="Courier New" panose="02070309020205020404" pitchFamily="49" charset="0"/>
              </a:rPr>
              <a:t>(X), 0)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(X, 1).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nand</a:t>
            </a:r>
            <a:r>
              <a:rPr lang="en-US" altLang="el-GR" dirty="0">
                <a:latin typeface="Courier New" panose="02070309020205020404" pitchFamily="49" charset="0"/>
              </a:rPr>
              <a:t>(X, Y), Z)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nt</a:t>
            </a:r>
            <a:r>
              <a:rPr lang="en-US" altLang="el-GR" dirty="0">
                <a:latin typeface="Courier New" panose="02070309020205020404" pitchFamily="49" charset="0"/>
              </a:rPr>
              <a:t>(and(X, Y)), Z).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(nor(X, Y), Z) :- </a:t>
            </a:r>
            <a:r>
              <a:rPr lang="en-US" altLang="el-GR" dirty="0" err="1">
                <a:latin typeface="Courier New" panose="02070309020205020404" pitchFamily="49" charset="0"/>
              </a:rPr>
              <a:t>circ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nt</a:t>
            </a:r>
            <a:r>
              <a:rPr lang="en-US" altLang="el-GR" dirty="0">
                <a:latin typeface="Courier New" panose="02070309020205020404" pitchFamily="49" charset="0"/>
              </a:rPr>
              <a:t>(or(X, Y)), Z).</a:t>
            </a:r>
          </a:p>
        </p:txBody>
      </p:sp>
    </p:spTree>
    <p:extLst>
      <p:ext uri="{BB962C8B-B14F-4D97-AF65-F5344CB8AC3E}">
        <p14:creationId xmlns:p14="http://schemas.microsoft.com/office/powerpoint/2010/main" val="13507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Κατανόηση φυσικής </a:t>
            </a:r>
            <a:r>
              <a:rPr lang="el-GR" altLang="el-GR" dirty="0" smtClean="0"/>
              <a:t>γλώσσας</a:t>
            </a:r>
            <a:r>
              <a:rPr lang="en-US" altLang="el-GR" dirty="0" smtClean="0"/>
              <a:t> (1/6)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op(190, </a:t>
            </a:r>
            <a:r>
              <a:rPr lang="en-US" altLang="el-GR" dirty="0" err="1">
                <a:latin typeface="Courier New" panose="02070309020205020404" pitchFamily="49" charset="0"/>
              </a:rPr>
              <a:t>yfx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:).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op(180, </a:t>
            </a:r>
            <a:r>
              <a:rPr lang="en-US" altLang="el-GR" dirty="0" err="1">
                <a:latin typeface="Courier New" panose="02070309020205020404" pitchFamily="49" charset="0"/>
              </a:rPr>
              <a:t>yfx</a:t>
            </a:r>
            <a:r>
              <a:rPr lang="en-US" altLang="el-GR" dirty="0">
                <a:latin typeface="Courier New" panose="02070309020205020404" pitchFamily="49" charset="0"/>
              </a:rPr>
              <a:t>, ==&gt;).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op(170, </a:t>
            </a:r>
            <a:r>
              <a:rPr lang="en-US" altLang="el-GR" dirty="0" err="1">
                <a:latin typeface="Courier New" panose="02070309020205020404" pitchFamily="49" charset="0"/>
              </a:rPr>
              <a:t>yfx</a:t>
            </a:r>
            <a:r>
              <a:rPr lang="en-US" altLang="el-GR" dirty="0">
                <a:latin typeface="Courier New" panose="02070309020205020404" pitchFamily="49" charset="0"/>
              </a:rPr>
              <a:t>, &amp;).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sentence(L, P)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sentence(L, [], 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sentence(L1, L3, P)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noun_phrase</a:t>
            </a:r>
            <a:r>
              <a:rPr lang="en-US" altLang="el-GR" dirty="0">
                <a:latin typeface="Courier New" panose="02070309020205020404" pitchFamily="49" charset="0"/>
              </a:rPr>
              <a:t>(L1, L2, X, P1, P),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verb_phrase</a:t>
            </a:r>
            <a:r>
              <a:rPr lang="en-US" altLang="el-GR" dirty="0">
                <a:latin typeface="Courier New" panose="02070309020205020404" pitchFamily="49" charset="0"/>
              </a:rPr>
              <a:t>(L2, L3, X, P1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Κατανόηση φυσικής </a:t>
            </a:r>
            <a:r>
              <a:rPr lang="el-GR" altLang="el-GR" dirty="0" smtClean="0"/>
              <a:t>γλώσσας</a:t>
            </a:r>
            <a:r>
              <a:rPr lang="en-US" altLang="el-GR" dirty="0" smtClean="0"/>
              <a:t> (2/6)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noun_phrase</a:t>
            </a:r>
            <a:r>
              <a:rPr lang="en-US" altLang="el-GR" dirty="0">
                <a:latin typeface="Courier New" panose="02070309020205020404" pitchFamily="49" charset="0"/>
              </a:rPr>
              <a:t>(L1, L4, X, P1, P)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determiner(L1, L2, X, P2, P1, P),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noun(L2, L3, X, P3),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rel_clause</a:t>
            </a:r>
            <a:r>
              <a:rPr lang="en-US" altLang="el-GR" dirty="0">
                <a:latin typeface="Courier New" panose="02070309020205020404" pitchFamily="49" charset="0"/>
              </a:rPr>
              <a:t>(L3, L4, X, P3, P2).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noun_phrase</a:t>
            </a:r>
            <a:r>
              <a:rPr lang="en-US" altLang="el-GR" dirty="0">
                <a:latin typeface="Courier New" panose="02070309020205020404" pitchFamily="49" charset="0"/>
              </a:rPr>
              <a:t>(L1, L2, X, P, P)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name(L1, L2, X).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verb_phrase</a:t>
            </a:r>
            <a:r>
              <a:rPr lang="en-US" altLang="el-GR" dirty="0">
                <a:latin typeface="Courier New" panose="02070309020205020404" pitchFamily="49" charset="0"/>
              </a:rPr>
              <a:t>(L1, L3, X, P)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trans_verb</a:t>
            </a:r>
            <a:r>
              <a:rPr lang="en-US" altLang="el-GR" dirty="0">
                <a:latin typeface="Courier New" panose="02070309020205020404" pitchFamily="49" charset="0"/>
              </a:rPr>
              <a:t>(L1, L2, X, Y, P1),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noun_phrase</a:t>
            </a:r>
            <a:r>
              <a:rPr lang="en-US" altLang="el-GR" dirty="0">
                <a:latin typeface="Courier New" panose="02070309020205020404" pitchFamily="49" charset="0"/>
              </a:rPr>
              <a:t>(L2, L3, Y, P1, P).</a:t>
            </a:r>
          </a:p>
        </p:txBody>
      </p:sp>
    </p:spTree>
    <p:extLst>
      <p:ext uri="{BB962C8B-B14F-4D97-AF65-F5344CB8AC3E}">
        <p14:creationId xmlns:p14="http://schemas.microsoft.com/office/powerpoint/2010/main" val="3480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Κατανόηση φυσικής </a:t>
            </a:r>
            <a:r>
              <a:rPr lang="el-GR" altLang="el-GR" dirty="0" smtClean="0"/>
              <a:t>γλώσσας</a:t>
            </a:r>
            <a:r>
              <a:rPr lang="en-US" altLang="el-GR" dirty="0" smtClean="0"/>
              <a:t> (3/6)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verb_phrase</a:t>
            </a:r>
            <a:r>
              <a:rPr lang="en-US" altLang="el-GR" dirty="0">
                <a:latin typeface="Courier New" panose="02070309020205020404" pitchFamily="49" charset="0"/>
              </a:rPr>
              <a:t>(L1, L2, X, P)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intrans_verb</a:t>
            </a:r>
            <a:r>
              <a:rPr lang="en-US" altLang="el-GR" dirty="0">
                <a:latin typeface="Courier New" panose="02070309020205020404" pitchFamily="49" charset="0"/>
              </a:rPr>
              <a:t>(L1, L2, X, 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rel_clause</a:t>
            </a:r>
            <a:r>
              <a:rPr lang="en-US" altLang="el-GR" dirty="0">
                <a:latin typeface="Courier New" panose="02070309020205020404" pitchFamily="49" charset="0"/>
              </a:rPr>
              <a:t>([that|L1], L2, X, P1, P1&amp;P2)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verb_phrase</a:t>
            </a:r>
            <a:r>
              <a:rPr lang="en-US" altLang="el-GR" dirty="0">
                <a:latin typeface="Courier New" panose="02070309020205020404" pitchFamily="49" charset="0"/>
              </a:rPr>
              <a:t>(L1, L2, X, P2).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rel_clause</a:t>
            </a:r>
            <a:r>
              <a:rPr lang="en-US" altLang="el-GR" dirty="0">
                <a:latin typeface="Courier New" panose="02070309020205020404" pitchFamily="49" charset="0"/>
              </a:rPr>
              <a:t>(L, L, X, P, 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determiner([</a:t>
            </a:r>
            <a:r>
              <a:rPr lang="en-US" altLang="el-GR" dirty="0" err="1">
                <a:latin typeface="Courier New" panose="02070309020205020404" pitchFamily="49" charset="0"/>
              </a:rPr>
              <a:t>every|L</a:t>
            </a:r>
            <a:r>
              <a:rPr lang="en-US" altLang="el-GR" dirty="0">
                <a:latin typeface="Courier New" panose="02070309020205020404" pitchFamily="49" charset="0"/>
              </a:rPr>
              <a:t>], L, X, P1, P2, all(X):(P1==&gt;P2)).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determiner([</a:t>
            </a:r>
            <a:r>
              <a:rPr lang="en-US" altLang="el-GR" dirty="0" err="1">
                <a:latin typeface="Courier New" panose="02070309020205020404" pitchFamily="49" charset="0"/>
              </a:rPr>
              <a:t>a|L</a:t>
            </a:r>
            <a:r>
              <a:rPr lang="en-US" altLang="el-GR" dirty="0">
                <a:latin typeface="Courier New" panose="02070309020205020404" pitchFamily="49" charset="0"/>
              </a:rPr>
              <a:t>], L, X, P1, P2, exists(X):(P1&amp;P2)).</a:t>
            </a:r>
          </a:p>
        </p:txBody>
      </p:sp>
    </p:spTree>
    <p:extLst>
      <p:ext uri="{BB962C8B-B14F-4D97-AF65-F5344CB8AC3E}">
        <p14:creationId xmlns:p14="http://schemas.microsoft.com/office/powerpoint/2010/main" val="26407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γλώσσα προγραμματισμού </a:t>
            </a:r>
            <a:r>
              <a:rPr lang="en-US" dirty="0"/>
              <a:t>Prolog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Δηλωτική και διαδικαστική </a:t>
            </a:r>
            <a:r>
              <a:rPr lang="el-GR" altLang="el-GR" dirty="0" smtClean="0"/>
              <a:t>σημασία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562001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el-GR" dirty="0"/>
              <a:t>P :- Q, </a:t>
            </a:r>
            <a:r>
              <a:rPr lang="en-US" altLang="el-GR" dirty="0" smtClean="0"/>
              <a:t>R</a:t>
            </a:r>
          </a:p>
          <a:p>
            <a:r>
              <a:rPr lang="el-GR" dirty="0" smtClean="0"/>
              <a:t>Το </a:t>
            </a:r>
            <a:r>
              <a:rPr lang="el-GR" dirty="0"/>
              <a:t>P είναι αληθές αν τα Q και R είναι αληθή</a:t>
            </a:r>
          </a:p>
          <a:p>
            <a:r>
              <a:rPr lang="el-GR" dirty="0" smtClean="0"/>
              <a:t>Από </a:t>
            </a:r>
            <a:r>
              <a:rPr lang="el-GR" dirty="0"/>
              <a:t>τα Q και R έπεται το P</a:t>
            </a:r>
          </a:p>
          <a:p>
            <a:r>
              <a:rPr lang="el-GR" dirty="0" smtClean="0"/>
              <a:t>Για </a:t>
            </a:r>
            <a:r>
              <a:rPr lang="el-GR" dirty="0"/>
              <a:t>να λυθεί το πρόβλημα P πρώτα πρέπει να </a:t>
            </a:r>
            <a:r>
              <a:rPr lang="el-GR" dirty="0" smtClean="0"/>
              <a:t>λυθεί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 err="1"/>
              <a:t>υποπρόβλημα</a:t>
            </a:r>
            <a:r>
              <a:rPr lang="el-GR" dirty="0"/>
              <a:t> Q και μετά το </a:t>
            </a:r>
            <a:r>
              <a:rPr lang="el-GR" dirty="0" err="1"/>
              <a:t>υποπρόβλημα</a:t>
            </a:r>
            <a:r>
              <a:rPr lang="el-GR" dirty="0"/>
              <a:t> R</a:t>
            </a:r>
          </a:p>
          <a:p>
            <a:r>
              <a:rPr lang="el-GR" dirty="0" smtClean="0"/>
              <a:t>Για </a:t>
            </a:r>
            <a:r>
              <a:rPr lang="el-GR" dirty="0"/>
              <a:t>να ικανοποιηθεί το P πρώτα πρέπει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ικανοποιηθεί </a:t>
            </a:r>
            <a:r>
              <a:rPr lang="el-GR" dirty="0"/>
              <a:t>το Q και μετά το R</a:t>
            </a:r>
          </a:p>
          <a:p>
            <a:endParaRPr lang="el-GR" dirty="0"/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6329900" y="2204864"/>
            <a:ext cx="114308" cy="1091737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6348954" y="3603390"/>
            <a:ext cx="95254" cy="2057857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752108" y="2323615"/>
            <a:ext cx="1698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2400" dirty="0">
                <a:latin typeface="+mn-lt"/>
              </a:rPr>
              <a:t>δηλωτική</a:t>
            </a:r>
          </a:p>
          <a:p>
            <a:pPr algn="l" eaLnBrk="1" hangingPunct="1"/>
            <a:r>
              <a:rPr lang="el-GR" altLang="el-GR" sz="2400" dirty="0">
                <a:latin typeface="+mn-lt"/>
              </a:rPr>
              <a:t>σημασία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752108" y="4216819"/>
            <a:ext cx="1934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2400" dirty="0">
                <a:latin typeface="+mn-lt"/>
              </a:rPr>
              <a:t>διαδικαστική</a:t>
            </a:r>
          </a:p>
          <a:p>
            <a:pPr algn="l" eaLnBrk="1" hangingPunct="1"/>
            <a:r>
              <a:rPr lang="el-GR" altLang="el-GR" sz="2400" dirty="0">
                <a:latin typeface="+mn-lt"/>
              </a:rPr>
              <a:t>σημασία</a:t>
            </a:r>
          </a:p>
        </p:txBody>
      </p:sp>
    </p:spTree>
    <p:extLst>
      <p:ext uri="{BB962C8B-B14F-4D97-AF65-F5344CB8AC3E}">
        <p14:creationId xmlns:p14="http://schemas.microsoft.com/office/powerpoint/2010/main" val="32418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Κατανόηση φυσικής </a:t>
            </a:r>
            <a:r>
              <a:rPr lang="el-GR" altLang="el-GR" dirty="0" smtClean="0"/>
              <a:t>γλώσσας</a:t>
            </a:r>
            <a:r>
              <a:rPr lang="en-US" altLang="el-GR" dirty="0" smtClean="0"/>
              <a:t> (4/6)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noun([</a:t>
            </a:r>
            <a:r>
              <a:rPr lang="en-US" altLang="el-GR" dirty="0" err="1">
                <a:latin typeface="Courier New" panose="02070309020205020404" pitchFamily="49" charset="0"/>
              </a:rPr>
              <a:t>man|L</a:t>
            </a:r>
            <a:r>
              <a:rPr lang="en-US" altLang="el-GR" dirty="0">
                <a:latin typeface="Courier New" panose="02070309020205020404" pitchFamily="49" charset="0"/>
              </a:rPr>
              <a:t>], L, X, man(X)).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noun([</a:t>
            </a:r>
            <a:r>
              <a:rPr lang="en-US" altLang="el-GR" dirty="0" err="1">
                <a:latin typeface="Courier New" panose="02070309020205020404" pitchFamily="49" charset="0"/>
              </a:rPr>
              <a:t>woman|L</a:t>
            </a:r>
            <a:r>
              <a:rPr lang="en-US" altLang="el-GR" dirty="0">
                <a:latin typeface="Courier New" panose="02070309020205020404" pitchFamily="49" charset="0"/>
              </a:rPr>
              <a:t>], L, X, woman(X)).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name([</a:t>
            </a:r>
            <a:r>
              <a:rPr lang="en-US" altLang="el-GR" dirty="0" err="1">
                <a:latin typeface="Courier New" panose="02070309020205020404" pitchFamily="49" charset="0"/>
              </a:rPr>
              <a:t>john|L</a:t>
            </a:r>
            <a:r>
              <a:rPr lang="en-US" altLang="el-GR" dirty="0">
                <a:latin typeface="Courier New" panose="02070309020205020404" pitchFamily="49" charset="0"/>
              </a:rPr>
              <a:t>], L, john).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name([</a:t>
            </a:r>
            <a:r>
              <a:rPr lang="en-US" altLang="el-GR" dirty="0" err="1">
                <a:latin typeface="Courier New" panose="02070309020205020404" pitchFamily="49" charset="0"/>
              </a:rPr>
              <a:t>mary|L</a:t>
            </a:r>
            <a:r>
              <a:rPr lang="en-US" altLang="el-GR" dirty="0">
                <a:latin typeface="Courier New" panose="02070309020205020404" pitchFamily="49" charset="0"/>
              </a:rPr>
              <a:t>], L, </a:t>
            </a:r>
            <a:r>
              <a:rPr lang="en-US" altLang="el-GR" dirty="0" err="1">
                <a:latin typeface="Courier New" panose="02070309020205020404" pitchFamily="49" charset="0"/>
              </a:rPr>
              <a:t>mary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trans_verb</a:t>
            </a:r>
            <a:r>
              <a:rPr lang="en-US" altLang="el-GR" dirty="0">
                <a:latin typeface="Courier New" panose="02070309020205020404" pitchFamily="49" charset="0"/>
              </a:rPr>
              <a:t>([</a:t>
            </a:r>
            <a:r>
              <a:rPr lang="en-US" altLang="el-GR" dirty="0" err="1">
                <a:latin typeface="Courier New" panose="02070309020205020404" pitchFamily="49" charset="0"/>
              </a:rPr>
              <a:t>loves|L</a:t>
            </a:r>
            <a:r>
              <a:rPr lang="en-US" altLang="el-GR" dirty="0">
                <a:latin typeface="Courier New" panose="02070309020205020404" pitchFamily="49" charset="0"/>
              </a:rPr>
              <a:t>], L, X, Y, loves(X, Y)).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trans_verb</a:t>
            </a:r>
            <a:r>
              <a:rPr lang="en-US" altLang="el-GR" dirty="0">
                <a:latin typeface="Courier New" panose="02070309020205020404" pitchFamily="49" charset="0"/>
              </a:rPr>
              <a:t>([</a:t>
            </a:r>
            <a:r>
              <a:rPr lang="en-US" altLang="el-GR" dirty="0" err="1">
                <a:latin typeface="Courier New" panose="02070309020205020404" pitchFamily="49" charset="0"/>
              </a:rPr>
              <a:t>hates|L</a:t>
            </a:r>
            <a:r>
              <a:rPr lang="en-US" altLang="el-GR" dirty="0">
                <a:latin typeface="Courier New" panose="02070309020205020404" pitchFamily="49" charset="0"/>
              </a:rPr>
              <a:t>], L, X, Y, hates(X, Y)).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intrans_verb</a:t>
            </a:r>
            <a:r>
              <a:rPr lang="en-US" altLang="el-GR" dirty="0">
                <a:latin typeface="Courier New" panose="02070309020205020404" pitchFamily="49" charset="0"/>
              </a:rPr>
              <a:t>([</a:t>
            </a:r>
            <a:r>
              <a:rPr lang="en-US" altLang="el-GR" dirty="0" err="1">
                <a:latin typeface="Courier New" panose="02070309020205020404" pitchFamily="49" charset="0"/>
              </a:rPr>
              <a:t>lives|L</a:t>
            </a:r>
            <a:r>
              <a:rPr lang="en-US" altLang="el-GR" dirty="0">
                <a:latin typeface="Courier New" panose="02070309020205020404" pitchFamily="49" charset="0"/>
              </a:rPr>
              <a:t>], L, X, lives(X)).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intrans_verb</a:t>
            </a:r>
            <a:r>
              <a:rPr lang="en-US" altLang="el-GR" dirty="0">
                <a:latin typeface="Courier New" panose="02070309020205020404" pitchFamily="49" charset="0"/>
              </a:rPr>
              <a:t>([</a:t>
            </a:r>
            <a:r>
              <a:rPr lang="en-US" altLang="el-GR" dirty="0" err="1">
                <a:latin typeface="Courier New" panose="02070309020205020404" pitchFamily="49" charset="0"/>
              </a:rPr>
              <a:t>sings|L</a:t>
            </a:r>
            <a:r>
              <a:rPr lang="en-US" altLang="el-GR" dirty="0">
                <a:latin typeface="Courier New" panose="02070309020205020404" pitchFamily="49" charset="0"/>
              </a:rPr>
              <a:t>], L, X, sings(X)).</a:t>
            </a:r>
          </a:p>
        </p:txBody>
      </p:sp>
    </p:spTree>
    <p:extLst>
      <p:ext uri="{BB962C8B-B14F-4D97-AF65-F5344CB8AC3E}">
        <p14:creationId xmlns:p14="http://schemas.microsoft.com/office/powerpoint/2010/main" val="4677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Κατανόηση φυσικής </a:t>
            </a:r>
            <a:r>
              <a:rPr lang="el-GR" altLang="el-GR" dirty="0" smtClean="0"/>
              <a:t>γλώσσας</a:t>
            </a:r>
            <a:r>
              <a:rPr lang="en-US" altLang="el-GR" dirty="0" smtClean="0"/>
              <a:t> (5/6)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sentence([john, lives], 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lives(john)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sentence([</a:t>
            </a:r>
            <a:r>
              <a:rPr lang="en-US" altLang="el-GR" dirty="0" err="1">
                <a:latin typeface="Courier New" panose="02070309020205020404" pitchFamily="49" charset="0"/>
              </a:rPr>
              <a:t>mary</a:t>
            </a:r>
            <a:r>
              <a:rPr lang="en-US" altLang="el-GR" dirty="0">
                <a:latin typeface="Courier New" panose="02070309020205020404" pitchFamily="49" charset="0"/>
              </a:rPr>
              <a:t>, hates, every, man], 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all(_0084):(man(_0084)==&gt;hates(</a:t>
            </a:r>
            <a:r>
              <a:rPr lang="en-US" altLang="el-GR" dirty="0" err="1">
                <a:latin typeface="Courier New" panose="02070309020205020404" pitchFamily="49" charset="0"/>
              </a:rPr>
              <a:t>mary</a:t>
            </a:r>
            <a:r>
              <a:rPr lang="en-US" altLang="el-GR" dirty="0">
                <a:latin typeface="Courier New" panose="02070309020205020404" pitchFamily="49" charset="0"/>
              </a:rPr>
              <a:t>, _0084))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sentence([a, man, that, sings, loves, </a:t>
            </a:r>
            <a:r>
              <a:rPr lang="en-US" altLang="el-GR" dirty="0" err="1">
                <a:latin typeface="Courier New" panose="02070309020205020404" pitchFamily="49" charset="0"/>
              </a:rPr>
              <a:t>mary</a:t>
            </a:r>
            <a:r>
              <a:rPr lang="en-US" altLang="el-GR" dirty="0">
                <a:latin typeface="Courier New" panose="02070309020205020404" pitchFamily="49" charset="0"/>
              </a:rPr>
              <a:t>], 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exists(_0084):((man(_0084)&amp;sings(_0084))&amp;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loves(_0084, </a:t>
            </a:r>
            <a:r>
              <a:rPr lang="en-US" altLang="el-GR" dirty="0" err="1">
                <a:latin typeface="Courier New" panose="02070309020205020404" pitchFamily="49" charset="0"/>
              </a:rPr>
              <a:t>mary</a:t>
            </a:r>
            <a:r>
              <a:rPr lang="en-US" altLang="el-GR" dirty="0">
                <a:latin typeface="Courier New" panose="02070309020205020404" pitchFamily="49" charset="0"/>
              </a:rPr>
              <a:t>))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</p:txBody>
      </p:sp>
    </p:spTree>
    <p:extLst>
      <p:ext uri="{BB962C8B-B14F-4D97-AF65-F5344CB8AC3E}">
        <p14:creationId xmlns:p14="http://schemas.microsoft.com/office/powerpoint/2010/main" val="11282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Κατανόηση φυσικής </a:t>
            </a:r>
            <a:r>
              <a:rPr lang="el-GR" altLang="el-GR" dirty="0" smtClean="0"/>
              <a:t>γλώσσας</a:t>
            </a:r>
            <a:r>
              <a:rPr lang="en-US" altLang="el-GR" dirty="0" smtClean="0"/>
              <a:t> (6/6)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sentence([every, woman, that, loves, john, hates,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every, woman, that, lives], 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all(_0084):(woman(_0084)&amp;loves(_0084, john)==&gt;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all(_0086):(woman(_0086)&amp;lives(_0086)==&gt;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        hates(_0084, _0086)))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</p:txBody>
      </p:sp>
    </p:spTree>
    <p:extLst>
      <p:ext uri="{BB962C8B-B14F-4D97-AF65-F5344CB8AC3E}">
        <p14:creationId xmlns:p14="http://schemas.microsoft.com/office/powerpoint/2010/main" val="33546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Πρώτα κατά βάθος αναζήτηση (και εφαρμογές της</a:t>
            </a:r>
            <a:r>
              <a:rPr lang="el-GR" altLang="el-GR" dirty="0" smtClean="0"/>
              <a:t>)</a:t>
            </a:r>
            <a:r>
              <a:rPr lang="en-US" altLang="el-GR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depth_first_search</a:t>
            </a:r>
            <a:r>
              <a:rPr lang="en-US" altLang="el-GR" dirty="0">
                <a:latin typeface="Courier New" panose="02070309020205020404" pitchFamily="49" charset="0"/>
              </a:rPr>
              <a:t>(States)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initial_state</a:t>
            </a:r>
            <a:r>
              <a:rPr lang="en-US" altLang="el-GR" dirty="0">
                <a:latin typeface="Courier New" panose="02070309020205020404" pitchFamily="49" charset="0"/>
              </a:rPr>
              <a:t>(State),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depth_first_search</a:t>
            </a:r>
            <a:r>
              <a:rPr lang="en-US" altLang="el-GR" dirty="0">
                <a:latin typeface="Courier New" panose="02070309020205020404" pitchFamily="49" charset="0"/>
              </a:rPr>
              <a:t>(State, [State], States).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depth_first_search</a:t>
            </a:r>
            <a:r>
              <a:rPr lang="en-US" altLang="el-GR" dirty="0">
                <a:latin typeface="Courier New" panose="02070309020205020404" pitchFamily="49" charset="0"/>
              </a:rPr>
              <a:t>(State, States, States)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final_state</a:t>
            </a:r>
            <a:r>
              <a:rPr lang="en-US" altLang="el-GR" dirty="0">
                <a:latin typeface="Courier New" panose="02070309020205020404" pitchFamily="49" charset="0"/>
              </a:rPr>
              <a:t>(State).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depth_first_search</a:t>
            </a:r>
            <a:r>
              <a:rPr lang="en-US" altLang="el-GR" dirty="0">
                <a:latin typeface="Courier New" panose="02070309020205020404" pitchFamily="49" charset="0"/>
              </a:rPr>
              <a:t>(State1, </a:t>
            </a:r>
            <a:r>
              <a:rPr lang="en-US" altLang="el-GR" dirty="0" err="1">
                <a:latin typeface="Courier New" panose="02070309020205020404" pitchFamily="49" charset="0"/>
              </a:rPr>
              <a:t>SoFarStates</a:t>
            </a:r>
            <a:r>
              <a:rPr lang="en-US" altLang="el-GR" dirty="0">
                <a:latin typeface="Courier New" panose="02070309020205020404" pitchFamily="49" charset="0"/>
              </a:rPr>
              <a:t>, States)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move(State1, State2),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member(State2, </a:t>
            </a:r>
            <a:r>
              <a:rPr lang="en-US" altLang="el-GR" dirty="0" err="1">
                <a:latin typeface="Courier New" panose="02070309020205020404" pitchFamily="49" charset="0"/>
              </a:rPr>
              <a:t>SoFarStates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append(</a:t>
            </a:r>
            <a:r>
              <a:rPr lang="en-US" altLang="el-GR" dirty="0" err="1">
                <a:latin typeface="Courier New" panose="02070309020205020404" pitchFamily="49" charset="0"/>
              </a:rPr>
              <a:t>SoFarStates</a:t>
            </a:r>
            <a:r>
              <a:rPr lang="en-US" altLang="el-GR" dirty="0">
                <a:latin typeface="Courier New" panose="02070309020205020404" pitchFamily="49" charset="0"/>
              </a:rPr>
              <a:t>, [State2], </a:t>
            </a:r>
            <a:r>
              <a:rPr lang="en-US" altLang="el-GR" dirty="0" err="1">
                <a:latin typeface="Courier New" panose="02070309020205020404" pitchFamily="49" charset="0"/>
              </a:rPr>
              <a:t>NewSoFarStates</a:t>
            </a:r>
            <a:r>
              <a:rPr lang="en-US" altLang="el-GR" dirty="0">
                <a:latin typeface="Courier New" panose="02070309020205020404" pitchFamily="49" charset="0"/>
              </a:rPr>
              <a:t>),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depth_first_search</a:t>
            </a:r>
            <a:r>
              <a:rPr lang="en-US" altLang="el-GR" dirty="0">
                <a:latin typeface="Courier New" panose="02070309020205020404" pitchFamily="49" charset="0"/>
              </a:rPr>
              <a:t>(State2, </a:t>
            </a:r>
            <a:r>
              <a:rPr lang="en-US" altLang="el-GR" dirty="0" err="1">
                <a:latin typeface="Courier New" panose="02070309020205020404" pitchFamily="49" charset="0"/>
              </a:rPr>
              <a:t>NewSoFarStates</a:t>
            </a:r>
            <a:r>
              <a:rPr lang="en-US" altLang="el-GR" dirty="0">
                <a:latin typeface="Courier New" panose="02070309020205020404" pitchFamily="49" charset="0"/>
              </a:rPr>
              <a:t>, States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Πρώτα κατά βάθος αναζήτηση (και εφαρμογές της</a:t>
            </a:r>
            <a:r>
              <a:rPr lang="el-GR" altLang="el-GR" dirty="0" smtClean="0"/>
              <a:t>)</a:t>
            </a:r>
            <a:r>
              <a:rPr lang="en-US" altLang="el-GR" dirty="0" smtClean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member(............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append(............</a:t>
            </a:r>
          </a:p>
          <a:p>
            <a:pPr>
              <a:spcBef>
                <a:spcPct val="50000"/>
              </a:spcBef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initial_state</a:t>
            </a:r>
            <a:r>
              <a:rPr lang="en-US" altLang="el-GR" sz="2000" dirty="0">
                <a:latin typeface="Courier New" panose="02070309020205020404" pitchFamily="49" charset="0"/>
              </a:rPr>
              <a:t>(.....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final_state</a:t>
            </a:r>
            <a:r>
              <a:rPr lang="en-US" altLang="el-GR" sz="2000" dirty="0">
                <a:latin typeface="Courier New" panose="02070309020205020404" pitchFamily="49" charset="0"/>
              </a:rPr>
              <a:t>(.......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move(..............</a:t>
            </a: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4067944" y="1700808"/>
            <a:ext cx="144016" cy="2487743"/>
          </a:xfrm>
          <a:prstGeom prst="rightBrace">
            <a:avLst>
              <a:gd name="adj1" fmla="val 37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10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8956" y="2344514"/>
            <a:ext cx="25375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Ορισμοί </a:t>
            </a:r>
            <a:r>
              <a:rPr lang="el-GR" altLang="el-GR" sz="2400" dirty="0" smtClean="0">
                <a:latin typeface="+mn-lt"/>
              </a:rPr>
              <a:t>εξαρτώμενοι</a:t>
            </a:r>
            <a:r>
              <a:rPr lang="en-US" altLang="el-GR" sz="2400" dirty="0" smtClean="0">
                <a:latin typeface="+mn-lt"/>
              </a:rPr>
              <a:t> </a:t>
            </a:r>
            <a:r>
              <a:rPr lang="el-GR" altLang="el-GR" sz="2400" dirty="0" smtClean="0">
                <a:latin typeface="+mn-lt"/>
              </a:rPr>
              <a:t>από </a:t>
            </a:r>
            <a:r>
              <a:rPr lang="el-GR" altLang="el-GR" sz="2400" dirty="0">
                <a:latin typeface="+mn-lt"/>
              </a:rPr>
              <a:t>το πρόβλημα</a:t>
            </a:r>
          </a:p>
        </p:txBody>
      </p:sp>
    </p:spTree>
    <p:extLst>
      <p:ext uri="{BB962C8B-B14F-4D97-AF65-F5344CB8AC3E}">
        <p14:creationId xmlns:p14="http://schemas.microsoft.com/office/powerpoint/2010/main" val="39606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Το πρόβλημα του αγρότη, του λύκου,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/>
              <a:t>     της κατσίκας και του </a:t>
            </a:r>
            <a:r>
              <a:rPr lang="el-GR" altLang="el-GR" dirty="0" smtClean="0"/>
              <a:t>λάχανου</a:t>
            </a:r>
            <a:r>
              <a:rPr lang="en-US" altLang="el-GR" dirty="0" smtClean="0"/>
              <a:t>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Ένας αγρότης θέλει να μεταφέρει από τη μία </a:t>
            </a:r>
            <a:r>
              <a:rPr lang="el-GR" dirty="0" smtClean="0"/>
              <a:t>όχθη</a:t>
            </a:r>
            <a:r>
              <a:rPr lang="en-US" dirty="0" smtClean="0"/>
              <a:t> </a:t>
            </a:r>
            <a:r>
              <a:rPr lang="el-GR" dirty="0" smtClean="0"/>
              <a:t>ενός </a:t>
            </a:r>
            <a:r>
              <a:rPr lang="el-GR" dirty="0"/>
              <a:t>ποταμού στην άλλη ένα λύκο, μία κατσίκα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ένα λάχανο.</a:t>
            </a:r>
            <a:endParaRPr lang="en-US" dirty="0" smtClean="0"/>
          </a:p>
          <a:p>
            <a:r>
              <a:rPr lang="el-GR" dirty="0" smtClean="0"/>
              <a:t>Για </a:t>
            </a:r>
            <a:r>
              <a:rPr lang="el-GR" dirty="0"/>
              <a:t>το σκοπό αυτό έχει στη διάθεσή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μια </a:t>
            </a:r>
            <a:r>
              <a:rPr lang="el-GR" dirty="0"/>
              <a:t>βάρκα η οποία μπορεί, φυσικά, να οδηγηθεί </a:t>
            </a:r>
            <a:r>
              <a:rPr lang="el-GR" dirty="0" smtClean="0"/>
              <a:t>μόνο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τον ίδιο και η οποία μπορεί να χωρέσει, εκτός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/>
              <a:t>αγρότη, μόνο ένα από τα “είδη” προς </a:t>
            </a:r>
            <a:r>
              <a:rPr lang="el-GR" dirty="0" smtClean="0"/>
              <a:t>μεταφορά.</a:t>
            </a:r>
            <a:r>
              <a:rPr lang="en-US" dirty="0" smtClean="0"/>
              <a:t> </a:t>
            </a:r>
          </a:p>
          <a:p>
            <a:r>
              <a:rPr lang="el-GR" dirty="0" smtClean="0"/>
              <a:t>Πώς </a:t>
            </a:r>
            <a:r>
              <a:rPr lang="el-GR" dirty="0"/>
              <a:t>πρέπει να γίνει η μεταφορά έτσι ώστε ποτέ να </a:t>
            </a:r>
            <a:r>
              <a:rPr lang="el-GR" dirty="0" smtClean="0"/>
              <a:t>μη</a:t>
            </a:r>
            <a:r>
              <a:rPr lang="en-US" dirty="0" smtClean="0"/>
              <a:t> </a:t>
            </a:r>
            <a:r>
              <a:rPr lang="el-GR" dirty="0" smtClean="0"/>
              <a:t>βρεθούν </a:t>
            </a:r>
            <a:r>
              <a:rPr lang="el-GR" dirty="0"/>
              <a:t>μαζί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κάποια </a:t>
            </a:r>
            <a:r>
              <a:rPr lang="el-GR" dirty="0"/>
              <a:t>όχθη ο λύκος και η κατσίκα </a:t>
            </a:r>
            <a:r>
              <a:rPr lang="el-GR" dirty="0" smtClean="0"/>
              <a:t>ή </a:t>
            </a:r>
            <a:r>
              <a:rPr lang="el-GR" dirty="0"/>
              <a:t>η κατσίκα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λάχανο χωρίς να είναι ο </a:t>
            </a:r>
            <a:r>
              <a:rPr lang="el-GR" dirty="0" smtClean="0"/>
              <a:t>αγρότης</a:t>
            </a:r>
            <a:r>
              <a:rPr lang="en-US" dirty="0" smtClean="0"/>
              <a:t> </a:t>
            </a:r>
            <a:r>
              <a:rPr lang="el-GR" dirty="0" smtClean="0"/>
              <a:t>παρών </a:t>
            </a:r>
            <a:r>
              <a:rPr lang="el-GR" dirty="0"/>
              <a:t>(για τους προφανείς λόγους);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21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Το πρόβλημα του αγρότη, του λύκου,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/>
              <a:t>     της κατσίκας και του </a:t>
            </a:r>
            <a:r>
              <a:rPr lang="el-GR" altLang="el-GR" dirty="0" smtClean="0"/>
              <a:t>λάχανου</a:t>
            </a:r>
            <a:r>
              <a:rPr lang="en-US" altLang="el-GR" dirty="0" smtClean="0"/>
              <a:t> 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initial_state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(l, l, l, l)).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final_state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(r, r, r, r)).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move(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(F1, W1, G1, C1),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(F2, W2, G2, C2))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opposite(F1, F2),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((W1 = W2, G1 = G2, C1 = C2)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(opposite(W1, W2), G1 = G2, C1 = C2) ;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(W1 = W2, opposite(G1, G2), C1 = C2) ;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(W1 = W2, G1 = G2, opposite(C1, C2))),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not illegal(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(F2, W2, G2, C2</a:t>
            </a:r>
            <a:r>
              <a:rPr lang="en-US" altLang="el-GR" dirty="0" smtClean="0">
                <a:latin typeface="Courier New" panose="02070309020205020404" pitchFamily="49" charset="0"/>
              </a:rPr>
              <a:t>)).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Το πρόβλημα του αγρότη, του λύκου,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/>
              <a:t>     της κατσίκας και του </a:t>
            </a:r>
            <a:r>
              <a:rPr lang="el-GR" altLang="el-GR" dirty="0" smtClean="0"/>
              <a:t>λάχανου</a:t>
            </a:r>
            <a:r>
              <a:rPr lang="en-US" altLang="el-GR" dirty="0" smtClean="0"/>
              <a:t> 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illegal(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(F, W, G, C))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opposite(F, G),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(G = W ; G = C).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opposite(l, r).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opposite(r, l).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depth_first_search</a:t>
            </a:r>
            <a:r>
              <a:rPr lang="en-US" altLang="el-GR" dirty="0">
                <a:latin typeface="Courier New" panose="02070309020205020404" pitchFamily="49" charset="0"/>
              </a:rPr>
              <a:t>(States).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States = [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(l, l, l, l),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(r, l, r, l),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(l, l, r, l),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(r, r, r, l),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(l, r, l, l),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(r, r, l, r),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(l, r, l, r), </a:t>
            </a:r>
            <a:r>
              <a:rPr lang="en-US" altLang="el-GR" dirty="0" err="1">
                <a:latin typeface="Courier New" panose="02070309020205020404" pitchFamily="49" charset="0"/>
              </a:rPr>
              <a:t>fwgc</a:t>
            </a:r>
            <a:r>
              <a:rPr lang="en-US" altLang="el-GR" dirty="0">
                <a:latin typeface="Courier New" panose="02070309020205020404" pitchFamily="49" charset="0"/>
              </a:rPr>
              <a:t>(r, r, r, r)]  -&gt; ; </a:t>
            </a:r>
          </a:p>
        </p:txBody>
      </p:sp>
    </p:spTree>
    <p:extLst>
      <p:ext uri="{BB962C8B-B14F-4D97-AF65-F5344CB8AC3E}">
        <p14:creationId xmlns:p14="http://schemas.microsoft.com/office/powerpoint/2010/main" val="5729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Το πρόβλημα του αγρότη, του λύκου,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/>
              <a:t>     της κατσίκας και του </a:t>
            </a:r>
            <a:r>
              <a:rPr lang="el-GR" altLang="el-GR" dirty="0" smtClean="0"/>
              <a:t>λάχανου</a:t>
            </a:r>
            <a:r>
              <a:rPr lang="en-US" altLang="el-GR" dirty="0" smtClean="0"/>
              <a:t> 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States = [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(l, l, l, l), 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(r, l, r, l),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(l, l, r, l), 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(r, l, r, r),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(l, l, l, r), 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(r, r, l, r),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(l, r, l, r), </a:t>
            </a:r>
            <a:r>
              <a:rPr lang="en-US" altLang="el-GR" sz="2000" dirty="0" err="1">
                <a:latin typeface="Courier New" panose="02070309020205020404" pitchFamily="49" charset="0"/>
              </a:rPr>
              <a:t>fwgc</a:t>
            </a:r>
            <a:r>
              <a:rPr lang="en-US" altLang="el-GR" sz="2000" dirty="0">
                <a:latin typeface="Courier New" panose="02070309020205020404" pitchFamily="49" charset="0"/>
              </a:rPr>
              <a:t>(r, r, r, r)]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yes</a:t>
            </a:r>
          </a:p>
        </p:txBody>
      </p:sp>
    </p:spTree>
    <p:extLst>
      <p:ext uri="{BB962C8B-B14F-4D97-AF65-F5344CB8AC3E}">
        <p14:creationId xmlns:p14="http://schemas.microsoft.com/office/powerpoint/2010/main" val="39866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</a:t>
            </a:r>
            <a:r>
              <a:rPr lang="el-GR" altLang="el-GR" dirty="0" smtClean="0"/>
              <a:t>κανατών</a:t>
            </a:r>
            <a:r>
              <a:rPr lang="en-US" altLang="el-GR" dirty="0" smtClean="0"/>
              <a:t> (1/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Έχουμε δύο κανάτες, χωρίς ενδείξεις όγκου </a:t>
            </a:r>
            <a:r>
              <a:rPr lang="el-GR" altLang="el-GR" dirty="0" smtClean="0"/>
              <a:t>περιεχομένου,</a:t>
            </a:r>
            <a:r>
              <a:rPr lang="en-US" altLang="el-GR" dirty="0" smtClean="0"/>
              <a:t> </a:t>
            </a:r>
            <a:r>
              <a:rPr lang="el-GR" altLang="el-GR" dirty="0" smtClean="0"/>
              <a:t>χωρητικότητας </a:t>
            </a:r>
            <a:r>
              <a:rPr lang="el-GR" altLang="el-GR" dirty="0"/>
              <a:t>8 και 5 λίτρων αντίστοιχα. 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Υπάρχει επίσης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διαθέσιμη </a:t>
            </a:r>
            <a:r>
              <a:rPr lang="el-GR" altLang="el-GR" dirty="0"/>
              <a:t>μία βρύση από την οποία οι κανάτες μπορούν </a:t>
            </a:r>
            <a:r>
              <a:rPr lang="el-GR" altLang="el-GR" dirty="0" smtClean="0"/>
              <a:t>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γεμίζουν </a:t>
            </a:r>
            <a:r>
              <a:rPr lang="el-GR" altLang="el-GR" dirty="0"/>
              <a:t>ή να συμπληρώνονται με νερό. 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Κάθε </a:t>
            </a:r>
            <a:r>
              <a:rPr lang="el-GR" altLang="el-GR" dirty="0"/>
              <a:t>κανάτα </a:t>
            </a:r>
            <a:r>
              <a:rPr lang="el-GR" altLang="el-GR" dirty="0" smtClean="0"/>
              <a:t>επίσης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μπορεί </a:t>
            </a:r>
            <a:r>
              <a:rPr lang="el-GR" altLang="el-GR" dirty="0"/>
              <a:t>να γεμίσει ή να συμπληρωθεί με νερό από την </a:t>
            </a:r>
            <a:r>
              <a:rPr lang="el-GR" altLang="el-GR" dirty="0" smtClean="0"/>
              <a:t>άλλη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κανάτα</a:t>
            </a:r>
            <a:r>
              <a:rPr lang="el-GR" altLang="el-GR" dirty="0"/>
              <a:t>. 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Τέλος</a:t>
            </a:r>
            <a:r>
              <a:rPr lang="el-GR" altLang="el-GR" dirty="0"/>
              <a:t>, μπορούμε κάθε κανάτα να την </a:t>
            </a:r>
            <a:r>
              <a:rPr lang="el-GR" altLang="el-GR" dirty="0" smtClean="0"/>
              <a:t>αδειάσουμε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</a:t>
            </a:r>
            <a:r>
              <a:rPr lang="el-GR" altLang="el-GR" dirty="0"/>
              <a:t>έδαφος ή στην άλλη κανάτα. </a:t>
            </a:r>
            <a:endParaRPr lang="en-US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Το </a:t>
            </a:r>
            <a:r>
              <a:rPr lang="el-GR" altLang="el-GR" dirty="0"/>
              <a:t>πρόβλημα είναι να </a:t>
            </a:r>
            <a:r>
              <a:rPr lang="el-GR" altLang="el-GR" dirty="0" smtClean="0"/>
              <a:t>βρεθεί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μια </a:t>
            </a:r>
            <a:r>
              <a:rPr lang="el-GR" altLang="el-GR" dirty="0"/>
              <a:t>αλληλουχία κινήσεων μετά από την οποία </a:t>
            </a:r>
            <a:r>
              <a:rPr lang="el-GR" altLang="el-GR" dirty="0" smtClean="0"/>
              <a:t>η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πρώτη κανάτα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θα </a:t>
            </a:r>
            <a:r>
              <a:rPr lang="el-GR" altLang="el-GR" dirty="0"/>
              <a:t>περιέχει 4 λίτρα νερό και η δεύτερη θα είναι άδεια.</a:t>
            </a:r>
            <a:endParaRPr lang="en-US" alt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Παραλλαγή </a:t>
            </a:r>
            <a:r>
              <a:rPr lang="el-GR" altLang="el-GR" dirty="0" smtClean="0"/>
              <a:t>πρότασης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/>
              <a:t>Στιγμιότυπο </a:t>
            </a:r>
            <a:r>
              <a:rPr lang="el-GR" altLang="el-GR" dirty="0" smtClean="0"/>
              <a:t>πρότασης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/>
              <a:t>Παραλλαγή πρότασης</a:t>
            </a:r>
            <a:endParaRPr lang="en-US" altLang="el-GR" sz="22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200" dirty="0" err="1" smtClean="0">
                <a:latin typeface="Courier New" panose="02070309020205020404" pitchFamily="49" charset="0"/>
              </a:rPr>
              <a:t>hasachild</a:t>
            </a:r>
            <a:r>
              <a:rPr lang="en-US" altLang="el-GR" sz="2200" dirty="0" smtClean="0">
                <a:latin typeface="Courier New" panose="02070309020205020404" pitchFamily="49" charset="0"/>
              </a:rPr>
              <a:t>(X</a:t>
            </a:r>
            <a:r>
              <a:rPr lang="en-US" altLang="el-GR" sz="2200" dirty="0">
                <a:latin typeface="Courier New" panose="02070309020205020404" pitchFamily="49" charset="0"/>
              </a:rPr>
              <a:t>) :-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Y).</a:t>
            </a:r>
          </a:p>
          <a:p>
            <a:pPr marL="0" indent="0">
              <a:buNone/>
            </a:pPr>
            <a:endParaRPr lang="en-US" altLang="el-GR" sz="2200" dirty="0"/>
          </a:p>
          <a:p>
            <a:pPr marL="0" indent="0">
              <a:buNone/>
            </a:pPr>
            <a:r>
              <a:rPr lang="en-US" altLang="el-GR" sz="2200" dirty="0"/>
              <a:t>                     </a:t>
            </a:r>
            <a:r>
              <a:rPr lang="en-US" altLang="el-GR" sz="2200" dirty="0" err="1">
                <a:latin typeface="Courier New" panose="02070309020205020404" pitchFamily="49" charset="0"/>
              </a:rPr>
              <a:t>hasachild</a:t>
            </a:r>
            <a:r>
              <a:rPr lang="en-US" altLang="el-GR" sz="2200" dirty="0">
                <a:latin typeface="Courier New" panose="02070309020205020404" pitchFamily="49" charset="0"/>
              </a:rPr>
              <a:t>(A) :- parent(A,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B).</a:t>
            </a:r>
          </a:p>
          <a:p>
            <a:pPr marL="0" indent="0">
              <a:buNone/>
            </a:pPr>
            <a:endParaRPr lang="en-US" altLang="el-GR" sz="2200" dirty="0"/>
          </a:p>
          <a:p>
            <a:pPr marL="0" indent="0">
              <a:buNone/>
            </a:pPr>
            <a:r>
              <a:rPr lang="el-GR" altLang="el-GR" sz="2200" dirty="0" smtClean="0"/>
              <a:t>Στιγμιότυπο πρότασης</a:t>
            </a:r>
            <a:endParaRPr lang="en-US" altLang="el-GR" sz="2200" dirty="0" smtClean="0"/>
          </a:p>
          <a:p>
            <a:pPr marL="0" indent="0">
              <a:buNone/>
            </a:pPr>
            <a:r>
              <a:rPr lang="en-US" altLang="el-GR" sz="2200" dirty="0" err="1" smtClean="0">
                <a:latin typeface="Courier New" panose="02070309020205020404" pitchFamily="49" charset="0"/>
              </a:rPr>
              <a:t>hasachild</a:t>
            </a:r>
            <a:r>
              <a:rPr lang="en-US" altLang="el-GR" sz="2200" dirty="0" smtClean="0">
                <a:latin typeface="Courier New" panose="02070309020205020404" pitchFamily="49" charset="0"/>
              </a:rPr>
              <a:t>(X</a:t>
            </a:r>
            <a:r>
              <a:rPr lang="en-US" altLang="el-GR" sz="2200" dirty="0">
                <a:latin typeface="Courier New" panose="02070309020205020404" pitchFamily="49" charset="0"/>
              </a:rPr>
              <a:t>) :-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Y).</a:t>
            </a:r>
          </a:p>
          <a:p>
            <a:pPr marL="0" indent="0">
              <a:buNone/>
            </a:pPr>
            <a:endParaRPr lang="en-US" altLang="el-GR" sz="2200" dirty="0"/>
          </a:p>
          <a:p>
            <a:pPr marL="0" indent="0">
              <a:buNone/>
            </a:pPr>
            <a:r>
              <a:rPr lang="en-US" altLang="el-GR" sz="2200" dirty="0"/>
              <a:t>                     </a:t>
            </a:r>
            <a:r>
              <a:rPr lang="en-US" altLang="el-GR" sz="2200" dirty="0" err="1">
                <a:latin typeface="Courier New" panose="02070309020205020404" pitchFamily="49" charset="0"/>
              </a:rPr>
              <a:t>hasachild</a:t>
            </a:r>
            <a:r>
              <a:rPr lang="en-US" altLang="el-GR" sz="2200" dirty="0">
                <a:latin typeface="Courier New" panose="02070309020205020404" pitchFamily="49" charset="0"/>
              </a:rPr>
              <a:t>(peter) :- parent</a:t>
            </a:r>
            <a:r>
              <a:rPr lang="el-GR" altLang="el-GR" sz="2200" dirty="0">
                <a:latin typeface="Courier New" panose="02070309020205020404" pitchFamily="49" charset="0"/>
              </a:rPr>
              <a:t>(</a:t>
            </a:r>
            <a:r>
              <a:rPr lang="en-US" altLang="el-GR" sz="2200" dirty="0">
                <a:latin typeface="Courier New" panose="02070309020205020404" pitchFamily="49" charset="0"/>
              </a:rPr>
              <a:t>peter,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4" name="Freeform 16"/>
          <p:cNvSpPr>
            <a:spLocks/>
          </p:cNvSpPr>
          <p:nvPr/>
        </p:nvSpPr>
        <p:spPr bwMode="auto">
          <a:xfrm>
            <a:off x="2915816" y="2564904"/>
            <a:ext cx="670912" cy="360040"/>
          </a:xfrm>
          <a:custGeom>
            <a:avLst/>
            <a:gdLst>
              <a:gd name="T0" fmla="*/ 2147483647 w 152"/>
              <a:gd name="T1" fmla="*/ 0 h 192"/>
              <a:gd name="T2" fmla="*/ 2147483647 w 152"/>
              <a:gd name="T3" fmla="*/ 2147483647 h 192"/>
              <a:gd name="T4" fmla="*/ 2147483647 w 152"/>
              <a:gd name="T5" fmla="*/ 2147483647 h 192"/>
              <a:gd name="T6" fmla="*/ 2147483647 w 15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192"/>
              <a:gd name="T14" fmla="*/ 152 w 15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192">
                <a:moveTo>
                  <a:pt x="8" y="0"/>
                </a:moveTo>
                <a:cubicBezTo>
                  <a:pt x="56" y="12"/>
                  <a:pt x="104" y="24"/>
                  <a:pt x="104" y="48"/>
                </a:cubicBezTo>
                <a:cubicBezTo>
                  <a:pt x="104" y="72"/>
                  <a:pt x="0" y="120"/>
                  <a:pt x="8" y="144"/>
                </a:cubicBezTo>
                <a:cubicBezTo>
                  <a:pt x="16" y="168"/>
                  <a:pt x="84" y="180"/>
                  <a:pt x="152" y="1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2915816" y="5013176"/>
            <a:ext cx="690761" cy="392782"/>
          </a:xfrm>
          <a:custGeom>
            <a:avLst/>
            <a:gdLst>
              <a:gd name="T0" fmla="*/ 2147483647 w 152"/>
              <a:gd name="T1" fmla="*/ 0 h 192"/>
              <a:gd name="T2" fmla="*/ 2147483647 w 152"/>
              <a:gd name="T3" fmla="*/ 2147483647 h 192"/>
              <a:gd name="T4" fmla="*/ 2147483647 w 152"/>
              <a:gd name="T5" fmla="*/ 2147483647 h 192"/>
              <a:gd name="T6" fmla="*/ 2147483647 w 15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192"/>
              <a:gd name="T14" fmla="*/ 152 w 15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192">
                <a:moveTo>
                  <a:pt x="8" y="0"/>
                </a:moveTo>
                <a:cubicBezTo>
                  <a:pt x="56" y="12"/>
                  <a:pt x="104" y="24"/>
                  <a:pt x="104" y="48"/>
                </a:cubicBezTo>
                <a:cubicBezTo>
                  <a:pt x="104" y="72"/>
                  <a:pt x="0" y="120"/>
                  <a:pt x="8" y="144"/>
                </a:cubicBezTo>
                <a:cubicBezTo>
                  <a:pt x="16" y="168"/>
                  <a:pt x="84" y="180"/>
                  <a:pt x="152" y="1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2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</a:t>
            </a:r>
            <a:r>
              <a:rPr lang="el-GR" altLang="el-GR" dirty="0" smtClean="0"/>
              <a:t>κανατών</a:t>
            </a:r>
            <a:r>
              <a:rPr lang="en-US" altLang="el-GR" dirty="0" smtClean="0"/>
              <a:t> (2/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18457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initial_state</a:t>
            </a:r>
            <a:r>
              <a:rPr lang="en-US" altLang="el-GR" dirty="0">
                <a:latin typeface="Courier New" panose="02070309020205020404" pitchFamily="49" charset="0"/>
              </a:rPr>
              <a:t>(jugs(0, 0)).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final_state</a:t>
            </a:r>
            <a:r>
              <a:rPr lang="en-US" altLang="el-GR" dirty="0">
                <a:latin typeface="Courier New" panose="02070309020205020404" pitchFamily="49" charset="0"/>
              </a:rPr>
              <a:t>(jugs(4, 0)).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move(jugs(V1, V2), jugs(W1, W2))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C1 = 8, C2 = 5, L is V1+V2,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((V1 &lt; C1, W1 = C1, W2 = V2)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(V2 &lt; C2, W1 = V1, W2 = C2)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(V1 &gt; 0, W1 = 0, W2 = V2)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(V2 &gt; 0, W1 = V1, W2 = 0) ;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</a:t>
            </a:r>
            <a:r>
              <a:rPr lang="en-US" altLang="el-GR" dirty="0" err="1">
                <a:latin typeface="Courier New" panose="02070309020205020404" pitchFamily="49" charset="0"/>
              </a:rPr>
              <a:t>minimax</a:t>
            </a:r>
            <a:r>
              <a:rPr lang="en-US" altLang="el-GR" dirty="0">
                <a:latin typeface="Courier New" panose="02070309020205020404" pitchFamily="49" charset="0"/>
              </a:rPr>
              <a:t>(L, C2, W2), W1 is L–W2)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(</a:t>
            </a:r>
            <a:r>
              <a:rPr lang="en-US" altLang="el-GR" dirty="0" err="1">
                <a:latin typeface="Courier New" panose="02070309020205020404" pitchFamily="49" charset="0"/>
              </a:rPr>
              <a:t>minimax</a:t>
            </a:r>
            <a:r>
              <a:rPr lang="en-US" altLang="el-GR" dirty="0">
                <a:latin typeface="Courier New" panose="02070309020205020404" pitchFamily="49" charset="0"/>
              </a:rPr>
              <a:t>(L, C1, W1), W2 is L–W1)).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minimax</a:t>
            </a:r>
            <a:r>
              <a:rPr lang="en-US" altLang="el-GR" dirty="0">
                <a:latin typeface="Courier New" panose="02070309020205020404" pitchFamily="49" charset="0"/>
              </a:rPr>
              <a:t>(X, Y, X) :- X =&lt; Y.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minimax</a:t>
            </a:r>
            <a:r>
              <a:rPr lang="en-US" altLang="el-GR" dirty="0">
                <a:latin typeface="Courier New" panose="02070309020205020404" pitchFamily="49" charset="0"/>
              </a:rPr>
              <a:t>(X, Y, Y) :- X &gt; Y</a:t>
            </a:r>
            <a:r>
              <a:rPr lang="en-US" altLang="el-GR" dirty="0" smtClean="0">
                <a:latin typeface="Courier New" panose="02070309020205020404" pitchFamily="49" charset="0"/>
              </a:rPr>
              <a:t>.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</a:t>
            </a:r>
            <a:r>
              <a:rPr lang="el-GR" altLang="el-GR" dirty="0" smtClean="0"/>
              <a:t>κανατών</a:t>
            </a:r>
            <a:r>
              <a:rPr lang="en-US" altLang="el-GR" dirty="0" smtClean="0"/>
              <a:t> (3/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30120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depth_first_search</a:t>
            </a:r>
            <a:r>
              <a:rPr lang="en-US" altLang="el-GR" dirty="0">
                <a:latin typeface="Courier New" panose="02070309020205020404" pitchFamily="49" charset="0"/>
              </a:rPr>
              <a:t>(States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(1)   </a:t>
            </a:r>
            <a:r>
              <a:rPr lang="en-US" altLang="el-GR" dirty="0">
                <a:latin typeface="Courier New" panose="02070309020205020404" pitchFamily="49" charset="0"/>
              </a:rPr>
              <a:t>States = [jugs(0, 0), jugs(8, 0), jugs(8, 5),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jugs(0, 5), jugs(5, 0), jugs(5, 5),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jugs(8, 2), jugs(0, 2), jugs(2, 0),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jugs(2, 5), jugs(7, 0), jugs(7, 5),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jugs(8, 4), jugs(0, 4), jugs(4, 0)]   -&gt;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...................................   -&gt;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(2)   </a:t>
            </a:r>
            <a:r>
              <a:rPr lang="en-US" altLang="el-GR" dirty="0">
                <a:latin typeface="Courier New" panose="02070309020205020404" pitchFamily="49" charset="0"/>
              </a:rPr>
              <a:t>States = [jugs(0, 0), jugs(8, 0), jugs(3, 5),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jugs(3, 0), jugs(0, 3), jugs(8, 3),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jugs(6, 5), jugs(6, 0), jugs(1, 5),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jugs(1, 0), jugs(0, 1), jugs(8, 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jugs(4, 5), jugs(4, 0)]               -&gt;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...................................   -&gt; </a:t>
            </a:r>
            <a:r>
              <a:rPr lang="en-US" altLang="el-GR" dirty="0" smtClean="0">
                <a:latin typeface="Courier New" panose="02070309020205020404" pitchFamily="49" charset="0"/>
              </a:rPr>
              <a:t>;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Το πρόβλημα των </a:t>
            </a:r>
            <a:r>
              <a:rPr lang="el-GR" altLang="el-GR" dirty="0" smtClean="0"/>
              <a:t>κανατών</a:t>
            </a:r>
            <a:r>
              <a:rPr lang="en-US" altLang="el-GR" dirty="0" smtClean="0"/>
              <a:t> (4/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</a:rPr>
              <a:t>(3) </a:t>
            </a:r>
            <a:r>
              <a:rPr lang="en-US" altLang="el-GR" sz="1800" dirty="0">
                <a:latin typeface="Courier New" panose="02070309020205020404" pitchFamily="49" charset="0"/>
              </a:rPr>
              <a:t>States = [jugs(0, 0), jugs(0, 5), jugs(5, 0),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jugs(5, 5), jugs(8, 2), jugs(0, 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jugs(2, 0), jugs(2, 5), jugs(7, 0),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jugs(7, 5), jugs(8, 4), jugs(0, 4),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jugs(4, 0)]                       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-&gt; </a:t>
            </a:r>
            <a:r>
              <a:rPr lang="en-US" altLang="el-GR" sz="1800" dirty="0"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...................................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yes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</a:rPr>
              <a:t>(1)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</a:rPr>
              <a:t>(2)    </a:t>
            </a:r>
            <a:r>
              <a:rPr lang="en-US" altLang="el-GR" sz="1800" dirty="0" smtClean="0"/>
              <a:t>26 </a:t>
            </a:r>
            <a:r>
              <a:rPr lang="el-GR" altLang="el-GR" sz="1800" dirty="0" smtClean="0"/>
              <a:t>λύσεις</a:t>
            </a:r>
            <a:endParaRPr lang="en-US" altLang="el-GR" sz="1800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</a:rPr>
              <a:t>(3)</a:t>
            </a:r>
            <a:endParaRPr lang="el-GR" altLang="el-GR" sz="1800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1800" dirty="0"/>
              <a:t>Να λυθεί με βάση το γενικό πλαίσιο της πρώτα κατά βάθος αναζήτησης και το πρόβλημα των ιεραποστόλων και κανιβάλων.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l-GR" sz="1800" dirty="0" smtClean="0">
              <a:latin typeface="Courier New" panose="02070309020205020404" pitchFamily="49" charset="0"/>
            </a:endParaRPr>
          </a:p>
        </p:txBody>
      </p:sp>
      <p:sp>
        <p:nvSpPr>
          <p:cNvPr id="4" name="Δεξιό άγκιστρο 3"/>
          <p:cNvSpPr/>
          <p:nvPr/>
        </p:nvSpPr>
        <p:spPr>
          <a:xfrm>
            <a:off x="1115616" y="4437112"/>
            <a:ext cx="72008" cy="1152128"/>
          </a:xfrm>
          <a:prstGeom prst="rightBrace">
            <a:avLst>
              <a:gd name="adj1" fmla="val 1306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5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Έμπειρα συστήματα (</a:t>
            </a:r>
            <a:r>
              <a:rPr lang="en-US" altLang="el-GR" dirty="0" smtClean="0"/>
              <a:t>expert systems)</a:t>
            </a:r>
            <a:r>
              <a:rPr lang="el-GR" altLang="el-GR" dirty="0" smtClean="0"/>
              <a:t> και λογικός προγραμματισμός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1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Έμπειρα συστήματα (</a:t>
            </a:r>
            <a:r>
              <a:rPr lang="en-US" altLang="el-GR" dirty="0" smtClean="0"/>
              <a:t>expert systems)</a:t>
            </a:r>
            <a:r>
              <a:rPr lang="el-GR" altLang="el-GR" dirty="0" smtClean="0"/>
              <a:t> (1/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Ένα έμπειρο σύστημα προσομοιώνει τη </a:t>
            </a:r>
            <a:r>
              <a:rPr lang="el-GR" altLang="el-GR" dirty="0" smtClean="0"/>
              <a:t>συμπεριφορά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ενός </a:t>
            </a:r>
            <a:r>
              <a:rPr lang="el-GR" altLang="el-GR" dirty="0"/>
              <a:t>ειδικού / εμπείρου προσώπου σε ένα </a:t>
            </a:r>
            <a:r>
              <a:rPr lang="el-GR" altLang="el-GR" dirty="0" smtClean="0"/>
              <a:t>περιορισμένο γνωστικό </a:t>
            </a:r>
            <a:r>
              <a:rPr lang="el-GR" altLang="el-GR" dirty="0"/>
              <a:t>πεδίο</a:t>
            </a:r>
            <a:endParaRPr lang="en-US" altLang="el-GR" dirty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Περιοχές εφαρμογής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Ιατρική διάγνωση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Διάγνωση μηχανικών βλαβών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Σχεδίαση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Σύνθεση προδιαγραφών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Ταξινόμηση  </a:t>
            </a:r>
            <a:endParaRPr lang="en-US" altLang="el-GR" dirty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 </a:t>
            </a:r>
            <a:r>
              <a:rPr lang="el-GR" altLang="el-GR" dirty="0" smtClean="0"/>
              <a:t>Τα </a:t>
            </a:r>
            <a:r>
              <a:rPr lang="el-GR" altLang="el-GR" dirty="0"/>
              <a:t>έμπειρα συστήματα είναι συστήματα </a:t>
            </a:r>
            <a:r>
              <a:rPr lang="el-GR" altLang="el-GR" dirty="0" smtClean="0"/>
              <a:t>βάσης γνώσεων </a:t>
            </a:r>
            <a:r>
              <a:rPr lang="el-GR" altLang="el-GR" dirty="0"/>
              <a:t>(</a:t>
            </a:r>
            <a:r>
              <a:rPr lang="en-US" altLang="el-GR" dirty="0"/>
              <a:t>knowledge-base systems</a:t>
            </a:r>
            <a:r>
              <a:rPr lang="en-US" altLang="el-GR" dirty="0" smtClean="0"/>
              <a:t>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6540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Έμπειρα συστήματα (</a:t>
            </a:r>
            <a:r>
              <a:rPr lang="en-US" altLang="el-GR" dirty="0" smtClean="0"/>
              <a:t>expert systems)</a:t>
            </a:r>
            <a:r>
              <a:rPr lang="el-GR" altLang="el-GR" dirty="0"/>
              <a:t> </a:t>
            </a:r>
            <a:r>
              <a:rPr lang="el-GR" altLang="el-GR" dirty="0" smtClean="0"/>
              <a:t>(2/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Επιθυμητές δυνατότητες εμπείρων </a:t>
            </a:r>
            <a:r>
              <a:rPr lang="el-GR" altLang="el-GR" dirty="0" smtClean="0"/>
              <a:t>συστημάτων 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Παροχή εξηγήσεων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Χειρισμός </a:t>
            </a:r>
            <a:r>
              <a:rPr lang="el-GR" altLang="el-GR" dirty="0"/>
              <a:t>αβέβαιης ή/και ελλιπούς πληροφορίας </a:t>
            </a:r>
            <a:endParaRPr lang="el-GR" altLang="el-GR" dirty="0" smtClean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Το </a:t>
            </a:r>
            <a:r>
              <a:rPr lang="el-GR" altLang="el-GR" dirty="0"/>
              <a:t>βασικότερο πρόβλημα στην κατασκευή </a:t>
            </a:r>
            <a:r>
              <a:rPr lang="el-GR" altLang="el-GR" dirty="0" smtClean="0"/>
              <a:t>εμπείρων συστημάτων </a:t>
            </a:r>
            <a:r>
              <a:rPr lang="el-GR" altLang="el-GR" dirty="0"/>
              <a:t>είναι η απόκτηση της γνώσης (</a:t>
            </a:r>
            <a:r>
              <a:rPr lang="en-US" altLang="el-GR" dirty="0" smtClean="0"/>
              <a:t>knowledge</a:t>
            </a:r>
            <a:r>
              <a:rPr lang="el-GR" altLang="el-GR" dirty="0" smtClean="0"/>
              <a:t> </a:t>
            </a:r>
            <a:r>
              <a:rPr lang="en-US" altLang="el-GR" dirty="0" smtClean="0"/>
              <a:t>acquisition</a:t>
            </a:r>
            <a:r>
              <a:rPr lang="en-US" altLang="el-GR" dirty="0"/>
              <a:t>) </a:t>
            </a:r>
            <a:r>
              <a:rPr lang="el-GR" altLang="el-GR" dirty="0"/>
              <a:t>από τον άνθρωπο-ειδικό </a:t>
            </a:r>
            <a:r>
              <a:rPr lang="en-US" altLang="el-GR" dirty="0"/>
              <a:t> 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 Ένα πολύ κλασικό έμπειρο σύστημα είναι το </a:t>
            </a:r>
            <a:r>
              <a:rPr lang="en-US" altLang="el-GR" dirty="0" smtClean="0"/>
              <a:t>MYCIN</a:t>
            </a:r>
            <a:r>
              <a:rPr lang="el-GR" altLang="el-GR" dirty="0" smtClean="0"/>
              <a:t> </a:t>
            </a:r>
            <a:r>
              <a:rPr lang="en-US" altLang="el-GR" dirty="0" smtClean="0"/>
              <a:t>(Buchanan</a:t>
            </a:r>
            <a:r>
              <a:rPr lang="en-US" altLang="el-GR" dirty="0"/>
              <a:t>, </a:t>
            </a:r>
            <a:r>
              <a:rPr lang="en-US" altLang="el-GR" dirty="0" err="1"/>
              <a:t>Shortliffe</a:t>
            </a:r>
            <a:r>
              <a:rPr lang="en-US" altLang="el-GR" dirty="0"/>
              <a:t>, ’75 - ’85) </a:t>
            </a:r>
            <a:r>
              <a:rPr lang="el-GR" altLang="el-GR" dirty="0"/>
              <a:t>για τη </a:t>
            </a:r>
            <a:r>
              <a:rPr lang="el-GR" altLang="el-GR" dirty="0" smtClean="0"/>
              <a:t>διάγνωση μολυσματικών </a:t>
            </a:r>
            <a:r>
              <a:rPr lang="el-GR" altLang="el-GR" dirty="0"/>
              <a:t>ασθενειών και προτάσεις </a:t>
            </a:r>
            <a:r>
              <a:rPr lang="el-GR" altLang="el-GR" dirty="0" smtClean="0"/>
              <a:t>θεραπευτικής αγωγής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98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Δομή των έμπειρων συστημάτων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284413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Μηχανή </a:t>
            </a:r>
            <a:r>
              <a:rPr lang="el-GR" altLang="el-GR" dirty="0"/>
              <a:t>συμπερασμού </a:t>
            </a:r>
            <a:r>
              <a:rPr lang="en-US" altLang="el-GR" dirty="0"/>
              <a:t>(Inference </a:t>
            </a:r>
            <a:r>
              <a:rPr lang="en-US" altLang="el-GR" dirty="0" smtClean="0"/>
              <a:t>engine)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Σύστημα </a:t>
            </a:r>
            <a:r>
              <a:rPr lang="el-GR" altLang="el-GR" dirty="0"/>
              <a:t>επικοινωνίας με το χρήστη </a:t>
            </a:r>
            <a:r>
              <a:rPr lang="en-US" altLang="el-GR" dirty="0"/>
              <a:t>(User </a:t>
            </a:r>
            <a:r>
              <a:rPr lang="en-US" altLang="el-GR" dirty="0" smtClean="0"/>
              <a:t>interface)</a:t>
            </a:r>
            <a:endParaRPr lang="el-GR" altLang="el-GR" dirty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Βάση </a:t>
            </a:r>
            <a:r>
              <a:rPr lang="el-GR" altLang="el-GR" dirty="0"/>
              <a:t>γνώσης </a:t>
            </a:r>
            <a:r>
              <a:rPr lang="en-US" altLang="el-GR" dirty="0"/>
              <a:t>(Knowledge base)</a:t>
            </a:r>
            <a:endParaRPr lang="el-GR" alt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958000" y="4581128"/>
            <a:ext cx="7327991" cy="1641191"/>
            <a:chOff x="2209800" y="3254154"/>
            <a:chExt cx="4847697" cy="1085699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3048000" y="3597054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657600" y="3406554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105400" y="3406554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495800" y="3597054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09800" y="3406554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218797" y="3377977"/>
              <a:ext cx="106680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dirty="0">
                  <a:latin typeface="+mn-lt"/>
                </a:rPr>
                <a:t>Knowledge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399772" y="3539902"/>
              <a:ext cx="53340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+mn-lt"/>
                </a:rPr>
                <a:t>Base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752321" y="3377977"/>
              <a:ext cx="87630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dirty="0">
                  <a:latin typeface="+mn-lt"/>
                </a:rPr>
                <a:t>Inference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828522" y="3541491"/>
              <a:ext cx="60960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+mn-lt"/>
                </a:rPr>
                <a:t>engine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314422" y="3377977"/>
              <a:ext cx="51435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+mn-lt"/>
                </a:rPr>
                <a:t>User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219172" y="3541491"/>
              <a:ext cx="76200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+mn-lt"/>
                </a:rPr>
                <a:t>interface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943600" y="3597054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6543147" y="3446241"/>
              <a:ext cx="51435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+mn-lt"/>
                </a:rPr>
                <a:t>User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505200" y="3254154"/>
              <a:ext cx="27432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847571" y="3905027"/>
              <a:ext cx="236220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>
                  <a:latin typeface="+mn-lt"/>
                </a:rPr>
                <a:t>Κέλυφος εμπείρων συστημάτων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999972" y="4095528"/>
              <a:ext cx="2362200" cy="24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+mn-lt"/>
                </a:rPr>
                <a:t>    (Expert system shell)</a:t>
              </a:r>
              <a:endParaRPr lang="el-GR" altLang="el-GR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3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Αναπαράσταση γνώσης στα έμπειρα </a:t>
            </a:r>
            <a:r>
              <a:rPr lang="el-GR" altLang="el-GR" dirty="0" smtClean="0"/>
              <a:t>συστήματα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b="1" dirty="0"/>
              <a:t>Μ</a:t>
            </a:r>
            <a:r>
              <a:rPr lang="el-GR" altLang="el-GR" b="1" dirty="0" smtClean="0"/>
              <a:t>έσω </a:t>
            </a:r>
            <a:r>
              <a:rPr lang="en-US" altLang="el-GR" b="1" dirty="0" smtClean="0"/>
              <a:t>if-then </a:t>
            </a:r>
            <a:r>
              <a:rPr lang="el-GR" altLang="el-GR" dirty="0" smtClean="0"/>
              <a:t>κανόνων </a:t>
            </a:r>
            <a:r>
              <a:rPr lang="el-GR" altLang="el-GR" dirty="0"/>
              <a:t>ή κανόνων παραγωγής (</a:t>
            </a:r>
            <a:r>
              <a:rPr lang="en-US" altLang="el-GR" dirty="0"/>
              <a:t>production rules)</a:t>
            </a:r>
            <a:r>
              <a:rPr lang="el-GR" altLang="el-GR" dirty="0"/>
              <a:t> </a:t>
            </a:r>
            <a:r>
              <a:rPr lang="en-US" altLang="el-GR" dirty="0" smtClean="0"/>
              <a:t>if </a:t>
            </a:r>
            <a:r>
              <a:rPr lang="en-US" altLang="el-GR" dirty="0"/>
              <a:t>precondition P then conclusion </a:t>
            </a:r>
            <a:r>
              <a:rPr lang="en-US" altLang="el-GR" dirty="0" smtClean="0"/>
              <a:t>C</a:t>
            </a:r>
            <a:endParaRPr lang="el-GR" altLang="el-GR" dirty="0" smtClean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Πλεονεκτήματα  </a:t>
            </a:r>
            <a:r>
              <a:rPr lang="en-US" altLang="el-GR" dirty="0"/>
              <a:t>if-then  </a:t>
            </a:r>
            <a:r>
              <a:rPr lang="el-GR" altLang="el-GR" dirty="0" smtClean="0"/>
              <a:t>κανόνων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Σταδιακή </a:t>
            </a:r>
            <a:r>
              <a:rPr lang="el-GR" altLang="el-GR" dirty="0"/>
              <a:t>κατασκευή βάσης </a:t>
            </a:r>
            <a:r>
              <a:rPr lang="el-GR" altLang="el-GR" dirty="0" smtClean="0"/>
              <a:t>γνώσης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Διευκόλυνση </a:t>
            </a:r>
            <a:r>
              <a:rPr lang="el-GR" altLang="el-GR" dirty="0"/>
              <a:t>απαντήσεων σε ερωτήσεις </a:t>
            </a:r>
            <a:r>
              <a:rPr lang="en-US" altLang="el-GR" dirty="0"/>
              <a:t>“</a:t>
            </a:r>
            <a:r>
              <a:rPr lang="el-GR" altLang="el-GR" dirty="0"/>
              <a:t>πώς</a:t>
            </a:r>
            <a:r>
              <a:rPr lang="en-US" altLang="el-GR" dirty="0"/>
              <a:t>” </a:t>
            </a:r>
            <a:r>
              <a:rPr lang="el-GR" altLang="el-GR" dirty="0"/>
              <a:t>και </a:t>
            </a:r>
            <a:r>
              <a:rPr lang="en-US" altLang="el-GR" dirty="0"/>
              <a:t>“</a:t>
            </a:r>
            <a:r>
              <a:rPr lang="el-GR" altLang="el-GR" dirty="0"/>
              <a:t>γιατί</a:t>
            </a:r>
            <a:r>
              <a:rPr lang="en-US" altLang="el-GR" dirty="0"/>
              <a:t>”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Δυνατότητα </a:t>
            </a:r>
            <a:r>
              <a:rPr lang="el-GR" altLang="el-GR" dirty="0"/>
              <a:t>επέκτασης για χειρισμό αβέβαιης </a:t>
            </a:r>
            <a:r>
              <a:rPr lang="el-GR" altLang="el-GR" dirty="0" smtClean="0"/>
              <a:t>πληροφορίας 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Ικανοποιητικό </a:t>
            </a:r>
            <a:r>
              <a:rPr lang="el-GR" altLang="el-GR" dirty="0"/>
              <a:t>μέσο κωδικοποίησης της γνώσης </a:t>
            </a:r>
            <a:r>
              <a:rPr lang="el-GR" altLang="el-GR" dirty="0" smtClean="0"/>
              <a:t>ενός ανθρώπου</a:t>
            </a:r>
            <a:r>
              <a:rPr lang="en-US" altLang="el-GR" dirty="0"/>
              <a:t>-</a:t>
            </a:r>
            <a:r>
              <a:rPr lang="el-GR" altLang="el-GR" dirty="0" smtClean="0"/>
              <a:t>ειδικού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Χειρισμός  </a:t>
            </a:r>
            <a:r>
              <a:rPr lang="en-US" altLang="el-GR" dirty="0"/>
              <a:t>if-then </a:t>
            </a:r>
            <a:r>
              <a:rPr lang="el-GR" altLang="el-GR" dirty="0"/>
              <a:t> </a:t>
            </a:r>
            <a:r>
              <a:rPr lang="el-GR" altLang="el-GR" dirty="0" smtClean="0"/>
              <a:t>κανόνων</a:t>
            </a:r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Με </a:t>
            </a:r>
            <a:r>
              <a:rPr lang="el-GR" altLang="el-GR" dirty="0"/>
              <a:t>οπίσθιο τρόπο (</a:t>
            </a:r>
            <a:r>
              <a:rPr lang="en-US" altLang="el-GR" dirty="0"/>
              <a:t>backward </a:t>
            </a:r>
            <a:r>
              <a:rPr lang="en-US" altLang="el-GR" dirty="0" smtClean="0"/>
              <a:t>chaining)</a:t>
            </a:r>
            <a:endParaRPr lang="el-GR" altLang="el-GR" dirty="0"/>
          </a:p>
          <a:p>
            <a:pPr lvl="1">
              <a:spcBef>
                <a:spcPct val="50000"/>
              </a:spcBef>
              <a:buSzPct val="100000"/>
            </a:pPr>
            <a:r>
              <a:rPr lang="el-GR" altLang="el-GR" dirty="0" smtClean="0"/>
              <a:t>Με </a:t>
            </a:r>
            <a:r>
              <a:rPr lang="el-GR" altLang="el-GR" dirty="0"/>
              <a:t>εμπρόσθιο τρόπο (</a:t>
            </a:r>
            <a:r>
              <a:rPr lang="en-US" altLang="el-GR" dirty="0"/>
              <a:t>forward chaining</a:t>
            </a:r>
            <a:r>
              <a:rPr lang="en-US" altLang="el-GR" dirty="0" smtClean="0"/>
              <a:t>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6154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Ένα πρόβλημα </a:t>
            </a:r>
            <a:r>
              <a:rPr lang="el-GR" altLang="el-GR" dirty="0" smtClean="0"/>
              <a:t>διάγνωσης</a:t>
            </a:r>
            <a:endParaRPr lang="el-GR" dirty="0"/>
          </a:p>
        </p:txBody>
      </p:sp>
      <p:sp>
        <p:nvSpPr>
          <p:cNvPr id="43" name="Θέση περιεχομένου 42"/>
          <p:cNvSpPr>
            <a:spLocks noGrp="1"/>
          </p:cNvSpPr>
          <p:nvPr>
            <p:ph idx="1"/>
          </p:nvPr>
        </p:nvSpPr>
        <p:spPr>
          <a:xfrm>
            <a:off x="464156" y="4923053"/>
            <a:ext cx="8229600" cy="138626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if </a:t>
            </a:r>
            <a:r>
              <a:rPr lang="en-US" altLang="el-GR" dirty="0" err="1">
                <a:latin typeface="Courier New" panose="02070309020205020404" pitchFamily="49" charset="0"/>
              </a:rPr>
              <a:t>kitchen_dry</a:t>
            </a:r>
            <a:r>
              <a:rPr lang="en-US" altLang="el-GR" dirty="0">
                <a:latin typeface="Courier New" panose="02070309020205020404" pitchFamily="49" charset="0"/>
              </a:rPr>
              <a:t> and </a:t>
            </a:r>
            <a:r>
              <a:rPr lang="en-US" altLang="el-GR" dirty="0" err="1">
                <a:latin typeface="Courier New" panose="02070309020205020404" pitchFamily="49" charset="0"/>
              </a:rPr>
              <a:t>hall_wet</a:t>
            </a:r>
            <a:r>
              <a:rPr lang="en-US" altLang="el-GR" dirty="0">
                <a:latin typeface="Courier New" panose="02070309020205020404" pitchFamily="49" charset="0"/>
              </a:rPr>
              <a:t> then </a:t>
            </a:r>
            <a:r>
              <a:rPr lang="en-US" altLang="el-GR" dirty="0" err="1">
                <a:latin typeface="Courier New" panose="02070309020205020404" pitchFamily="49" charset="0"/>
              </a:rPr>
              <a:t>leak_in_bathroom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if </a:t>
            </a:r>
            <a:r>
              <a:rPr lang="en-US" altLang="el-GR" dirty="0" err="1">
                <a:latin typeface="Courier New" panose="02070309020205020404" pitchFamily="49" charset="0"/>
              </a:rPr>
              <a:t>window_closed</a:t>
            </a:r>
            <a:r>
              <a:rPr lang="en-US" altLang="el-GR" dirty="0">
                <a:latin typeface="Courier New" panose="02070309020205020404" pitchFamily="49" charset="0"/>
              </a:rPr>
              <a:t> or </a:t>
            </a:r>
            <a:r>
              <a:rPr lang="en-US" altLang="el-GR" dirty="0" err="1">
                <a:latin typeface="Courier New" panose="02070309020205020404" pitchFamily="49" charset="0"/>
              </a:rPr>
              <a:t>no_rain</a:t>
            </a:r>
            <a:r>
              <a:rPr lang="en-US" altLang="el-GR" dirty="0">
                <a:latin typeface="Courier New" panose="02070309020205020404" pitchFamily="49" charset="0"/>
              </a:rPr>
              <a:t> then </a:t>
            </a:r>
            <a:r>
              <a:rPr lang="en-US" altLang="el-GR" dirty="0" err="1">
                <a:latin typeface="Courier New" panose="02070309020205020404" pitchFamily="49" charset="0"/>
              </a:rPr>
              <a:t>no_water_from_outside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...............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grpSp>
        <p:nvGrpSpPr>
          <p:cNvPr id="46" name="Ομάδα 45"/>
          <p:cNvGrpSpPr/>
          <p:nvPr/>
        </p:nvGrpSpPr>
        <p:grpSpPr>
          <a:xfrm>
            <a:off x="3383642" y="1412876"/>
            <a:ext cx="2376716" cy="1192592"/>
            <a:chOff x="2051720" y="1412876"/>
            <a:chExt cx="2376716" cy="1192592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112724" y="1679183"/>
              <a:ext cx="7410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53752" y="1679183"/>
              <a:ext cx="555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409522" y="1679183"/>
              <a:ext cx="101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112724" y="1679183"/>
              <a:ext cx="0" cy="926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112724" y="2142325"/>
              <a:ext cx="101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112724" y="2605467"/>
              <a:ext cx="101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502151" y="2142325"/>
              <a:ext cx="926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3131637" y="1957068"/>
              <a:ext cx="370514" cy="185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39008" y="2142325"/>
              <a:ext cx="0" cy="185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3039008" y="2512839"/>
              <a:ext cx="0" cy="92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2946380" y="2327582"/>
              <a:ext cx="92628" cy="185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502151" y="2605467"/>
              <a:ext cx="926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 flipV="1">
              <a:off x="3131637" y="2420210"/>
              <a:ext cx="370514" cy="185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243178" y="1679183"/>
              <a:ext cx="0" cy="648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4243178" y="2512839"/>
              <a:ext cx="0" cy="92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4243178" y="2327582"/>
              <a:ext cx="92628" cy="185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182195" y="1692692"/>
              <a:ext cx="1152471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>
                  <a:latin typeface="+mn-lt"/>
                </a:rPr>
                <a:t>kitchen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051720" y="2213727"/>
              <a:ext cx="123890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>
                  <a:latin typeface="+mn-lt"/>
                </a:rPr>
                <a:t>bathroom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482853" y="2178991"/>
              <a:ext cx="715492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>
                  <a:latin typeface="+mn-lt"/>
                </a:rPr>
                <a:t>hall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039008" y="1412876"/>
              <a:ext cx="1152471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>
                  <a:latin typeface="+mn-lt"/>
                </a:rPr>
                <a:t>window</a:t>
              </a:r>
              <a:endParaRPr lang="el-GR" altLang="el-GR" sz="1600" dirty="0">
                <a:latin typeface="+mn-lt"/>
              </a:endParaRPr>
            </a:p>
          </p:txBody>
        </p:sp>
      </p:grpSp>
      <p:grpSp>
        <p:nvGrpSpPr>
          <p:cNvPr id="47" name="Ομάδα 46"/>
          <p:cNvGrpSpPr/>
          <p:nvPr/>
        </p:nvGrpSpPr>
        <p:grpSpPr>
          <a:xfrm>
            <a:off x="1203737" y="2883353"/>
            <a:ext cx="6736526" cy="1841791"/>
            <a:chOff x="1261067" y="2883353"/>
            <a:chExt cx="6736526" cy="1841791"/>
          </a:xfrm>
        </p:grpSpPr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266547" y="2883353"/>
              <a:ext cx="1498212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 err="1">
                  <a:latin typeface="+mn-lt"/>
                </a:rPr>
                <a:t>kitchen_dry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1266547" y="3197904"/>
              <a:ext cx="1498212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>
                  <a:latin typeface="+mn-lt"/>
                </a:rPr>
                <a:t>hall_wet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622180" y="3045452"/>
              <a:ext cx="903127" cy="185257"/>
            </a:xfrm>
            <a:custGeom>
              <a:avLst/>
              <a:gdLst>
                <a:gd name="T0" fmla="*/ 0 w 468"/>
                <a:gd name="T1" fmla="*/ 0 h 96"/>
                <a:gd name="T2" fmla="*/ 2147483646 w 468"/>
                <a:gd name="T3" fmla="*/ 2147483646 h 96"/>
                <a:gd name="T4" fmla="*/ 0 60000 65536"/>
                <a:gd name="T5" fmla="*/ 0 60000 65536"/>
                <a:gd name="T6" fmla="*/ 0 w 468"/>
                <a:gd name="T7" fmla="*/ 0 h 96"/>
                <a:gd name="T8" fmla="*/ 468 w 468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8" h="96">
                  <a:moveTo>
                    <a:pt x="0" y="0"/>
                  </a:moveTo>
                  <a:lnTo>
                    <a:pt x="468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448502" y="3300181"/>
              <a:ext cx="1053649" cy="69471"/>
            </a:xfrm>
            <a:custGeom>
              <a:avLst/>
              <a:gdLst>
                <a:gd name="T0" fmla="*/ 0 w 546"/>
                <a:gd name="T1" fmla="*/ 2147483646 h 36"/>
                <a:gd name="T2" fmla="*/ 2147483646 w 546"/>
                <a:gd name="T3" fmla="*/ 0 h 36"/>
                <a:gd name="T4" fmla="*/ 0 60000 65536"/>
                <a:gd name="T5" fmla="*/ 0 60000 65536"/>
                <a:gd name="T6" fmla="*/ 0 w 546"/>
                <a:gd name="T7" fmla="*/ 0 h 36"/>
                <a:gd name="T8" fmla="*/ 546 w 546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6" h="36">
                  <a:moveTo>
                    <a:pt x="0" y="36"/>
                  </a:moveTo>
                  <a:lnTo>
                    <a:pt x="54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571622" y="3068960"/>
              <a:ext cx="207444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 err="1">
                  <a:latin typeface="+mn-lt"/>
                </a:rPr>
                <a:t>leak_in_bathroom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266547" y="3661046"/>
              <a:ext cx="1728706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>
                  <a:latin typeface="+mn-lt"/>
                </a:rPr>
                <a:t>bathroom_dry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266546" y="4005064"/>
              <a:ext cx="2074447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 err="1">
                  <a:latin typeface="+mn-lt"/>
                </a:rPr>
                <a:t>window_closed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471659" y="3392809"/>
              <a:ext cx="1076806" cy="208414"/>
            </a:xfrm>
            <a:custGeom>
              <a:avLst/>
              <a:gdLst>
                <a:gd name="T0" fmla="*/ 0 w 558"/>
                <a:gd name="T1" fmla="*/ 0 h 108"/>
                <a:gd name="T2" fmla="*/ 2147483646 w 558"/>
                <a:gd name="T3" fmla="*/ 2147483646 h 108"/>
                <a:gd name="T4" fmla="*/ 0 60000 65536"/>
                <a:gd name="T5" fmla="*/ 0 60000 65536"/>
                <a:gd name="T6" fmla="*/ 0 w 558"/>
                <a:gd name="T7" fmla="*/ 0 h 108"/>
                <a:gd name="T8" fmla="*/ 558 w 558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8" h="108">
                  <a:moveTo>
                    <a:pt x="0" y="0"/>
                  </a:moveTo>
                  <a:lnTo>
                    <a:pt x="558" y="10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726387" y="3670695"/>
              <a:ext cx="833656" cy="138943"/>
            </a:xfrm>
            <a:custGeom>
              <a:avLst/>
              <a:gdLst>
                <a:gd name="T0" fmla="*/ 0 w 432"/>
                <a:gd name="T1" fmla="*/ 2147483646 h 72"/>
                <a:gd name="T2" fmla="*/ 2147483646 w 432"/>
                <a:gd name="T3" fmla="*/ 0 h 72"/>
                <a:gd name="T4" fmla="*/ 0 60000 65536"/>
                <a:gd name="T5" fmla="*/ 0 60000 65536"/>
                <a:gd name="T6" fmla="*/ 0 w 432"/>
                <a:gd name="T7" fmla="*/ 0 h 72"/>
                <a:gd name="T8" fmla="*/ 432 w 432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72">
                  <a:moveTo>
                    <a:pt x="0" y="72"/>
                  </a:moveTo>
                  <a:lnTo>
                    <a:pt x="43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3571622" y="3429000"/>
              <a:ext cx="2175288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 err="1">
                  <a:latin typeface="+mn-lt"/>
                </a:rPr>
                <a:t>problem_in_kitchen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911644" y="4133837"/>
              <a:ext cx="590506" cy="196835"/>
            </a:xfrm>
            <a:custGeom>
              <a:avLst/>
              <a:gdLst>
                <a:gd name="T0" fmla="*/ 0 w 306"/>
                <a:gd name="T1" fmla="*/ 0 h 102"/>
                <a:gd name="T2" fmla="*/ 2147483646 w 306"/>
                <a:gd name="T3" fmla="*/ 2147483646 h 102"/>
                <a:gd name="T4" fmla="*/ 0 60000 65536"/>
                <a:gd name="T5" fmla="*/ 0 60000 65536"/>
                <a:gd name="T6" fmla="*/ 0 w 306"/>
                <a:gd name="T7" fmla="*/ 0 h 102"/>
                <a:gd name="T8" fmla="*/ 306 w 306"/>
                <a:gd name="T9" fmla="*/ 102 h 1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102">
                  <a:moveTo>
                    <a:pt x="0" y="0"/>
                  </a:moveTo>
                  <a:lnTo>
                    <a:pt x="306" y="10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251667" y="4423301"/>
              <a:ext cx="1285220" cy="173678"/>
            </a:xfrm>
            <a:custGeom>
              <a:avLst/>
              <a:gdLst>
                <a:gd name="T0" fmla="*/ 0 w 666"/>
                <a:gd name="T1" fmla="*/ 2147483646 h 90"/>
                <a:gd name="T2" fmla="*/ 2147483646 w 666"/>
                <a:gd name="T3" fmla="*/ 0 h 90"/>
                <a:gd name="T4" fmla="*/ 0 60000 65536"/>
                <a:gd name="T5" fmla="*/ 0 60000 65536"/>
                <a:gd name="T6" fmla="*/ 0 w 666"/>
                <a:gd name="T7" fmla="*/ 0 h 90"/>
                <a:gd name="T8" fmla="*/ 666 w 666"/>
                <a:gd name="T9" fmla="*/ 90 h 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90">
                  <a:moveTo>
                    <a:pt x="0" y="90"/>
                  </a:moveTo>
                  <a:lnTo>
                    <a:pt x="66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3571621" y="4314581"/>
              <a:ext cx="263627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 err="1">
                  <a:latin typeface="+mn-lt"/>
                </a:rPr>
                <a:t>no_water_from_outside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493662" y="3677433"/>
              <a:ext cx="659978" cy="247990"/>
            </a:xfrm>
            <a:custGeom>
              <a:avLst/>
              <a:gdLst>
                <a:gd name="T0" fmla="*/ 0 w 450"/>
                <a:gd name="T1" fmla="*/ 0 h 144"/>
                <a:gd name="T2" fmla="*/ 2147483646 w 450"/>
                <a:gd name="T3" fmla="*/ 2147483646 h 144"/>
                <a:gd name="T4" fmla="*/ 0 60000 65536"/>
                <a:gd name="T5" fmla="*/ 0 60000 65536"/>
                <a:gd name="T6" fmla="*/ 0 w 450"/>
                <a:gd name="T7" fmla="*/ 0 h 144"/>
                <a:gd name="T8" fmla="*/ 450 w 450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0" h="144">
                  <a:moveTo>
                    <a:pt x="0" y="0"/>
                  </a:moveTo>
                  <a:lnTo>
                    <a:pt x="450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646068" y="4018051"/>
              <a:ext cx="507571" cy="271149"/>
            </a:xfrm>
            <a:custGeom>
              <a:avLst/>
              <a:gdLst>
                <a:gd name="T0" fmla="*/ 0 w 342"/>
                <a:gd name="T1" fmla="*/ 2147483646 h 168"/>
                <a:gd name="T2" fmla="*/ 2147483646 w 342"/>
                <a:gd name="T3" fmla="*/ 0 h 168"/>
                <a:gd name="T4" fmla="*/ 0 60000 65536"/>
                <a:gd name="T5" fmla="*/ 0 60000 65536"/>
                <a:gd name="T6" fmla="*/ 0 w 342"/>
                <a:gd name="T7" fmla="*/ 0 h 168"/>
                <a:gd name="T8" fmla="*/ 342 w 342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68">
                  <a:moveTo>
                    <a:pt x="0" y="168"/>
                  </a:moveTo>
                  <a:lnTo>
                    <a:pt x="34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6153640" y="3788410"/>
              <a:ext cx="1843953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>
                  <a:latin typeface="+mn-lt"/>
                </a:rPr>
                <a:t>leak_in_kitchen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216546" y="3161238"/>
              <a:ext cx="65612" cy="150521"/>
            </a:xfrm>
            <a:custGeom>
              <a:avLst/>
              <a:gdLst>
                <a:gd name="T0" fmla="*/ 2147483646 w 34"/>
                <a:gd name="T1" fmla="*/ 0 h 78"/>
                <a:gd name="T2" fmla="*/ 2147483646 w 34"/>
                <a:gd name="T3" fmla="*/ 2147483646 h 78"/>
                <a:gd name="T4" fmla="*/ 2147483646 w 34"/>
                <a:gd name="T5" fmla="*/ 2147483646 h 78"/>
                <a:gd name="T6" fmla="*/ 0 60000 65536"/>
                <a:gd name="T7" fmla="*/ 0 60000 65536"/>
                <a:gd name="T8" fmla="*/ 0 60000 65536"/>
                <a:gd name="T9" fmla="*/ 0 w 34"/>
                <a:gd name="T10" fmla="*/ 0 h 78"/>
                <a:gd name="T11" fmla="*/ 34 w 34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78">
                  <a:moveTo>
                    <a:pt x="34" y="0"/>
                  </a:moveTo>
                  <a:cubicBezTo>
                    <a:pt x="29" y="7"/>
                    <a:pt x="2" y="32"/>
                    <a:pt x="1" y="45"/>
                  </a:cubicBezTo>
                  <a:cubicBezTo>
                    <a:pt x="0" y="58"/>
                    <a:pt x="23" y="71"/>
                    <a:pt x="28" y="7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228125" y="3554909"/>
              <a:ext cx="65612" cy="150521"/>
            </a:xfrm>
            <a:custGeom>
              <a:avLst/>
              <a:gdLst>
                <a:gd name="T0" fmla="*/ 2147483646 w 34"/>
                <a:gd name="T1" fmla="*/ 0 h 78"/>
                <a:gd name="T2" fmla="*/ 2147483646 w 34"/>
                <a:gd name="T3" fmla="*/ 2147483646 h 78"/>
                <a:gd name="T4" fmla="*/ 2147483646 w 34"/>
                <a:gd name="T5" fmla="*/ 2147483646 h 78"/>
                <a:gd name="T6" fmla="*/ 0 60000 65536"/>
                <a:gd name="T7" fmla="*/ 0 60000 65536"/>
                <a:gd name="T8" fmla="*/ 0 60000 65536"/>
                <a:gd name="T9" fmla="*/ 0 w 34"/>
                <a:gd name="T10" fmla="*/ 0 h 78"/>
                <a:gd name="T11" fmla="*/ 34 w 34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78">
                  <a:moveTo>
                    <a:pt x="34" y="0"/>
                  </a:moveTo>
                  <a:cubicBezTo>
                    <a:pt x="29" y="7"/>
                    <a:pt x="2" y="29"/>
                    <a:pt x="1" y="42"/>
                  </a:cubicBezTo>
                  <a:cubicBezTo>
                    <a:pt x="0" y="55"/>
                    <a:pt x="23" y="71"/>
                    <a:pt x="28" y="7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5881545" y="3861741"/>
              <a:ext cx="81050" cy="243150"/>
            </a:xfrm>
            <a:custGeom>
              <a:avLst/>
              <a:gdLst>
                <a:gd name="T0" fmla="*/ 2147483646 w 42"/>
                <a:gd name="T1" fmla="*/ 0 h 126"/>
                <a:gd name="T2" fmla="*/ 0 w 42"/>
                <a:gd name="T3" fmla="*/ 2147483646 h 126"/>
                <a:gd name="T4" fmla="*/ 2147483646 w 42"/>
                <a:gd name="T5" fmla="*/ 2147483646 h 126"/>
                <a:gd name="T6" fmla="*/ 0 60000 65536"/>
                <a:gd name="T7" fmla="*/ 0 60000 65536"/>
                <a:gd name="T8" fmla="*/ 0 60000 65536"/>
                <a:gd name="T9" fmla="*/ 0 w 42"/>
                <a:gd name="T10" fmla="*/ 0 h 126"/>
                <a:gd name="T11" fmla="*/ 42 w 4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26">
                  <a:moveTo>
                    <a:pt x="42" y="0"/>
                  </a:moveTo>
                  <a:cubicBezTo>
                    <a:pt x="35" y="11"/>
                    <a:pt x="0" y="45"/>
                    <a:pt x="0" y="66"/>
                  </a:cubicBezTo>
                  <a:cubicBezTo>
                    <a:pt x="0" y="87"/>
                    <a:pt x="33" y="114"/>
                    <a:pt x="42" y="12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1261067" y="4386590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dirty="0" err="1" smtClean="0">
                  <a:latin typeface="+mn-lt"/>
                </a:rPr>
                <a:t>no_rain</a:t>
              </a:r>
              <a:endParaRPr lang="el-GR" altLang="el-GR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5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Τρόποι  προσέγγισης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Οπίσθια </a:t>
            </a:r>
            <a:r>
              <a:rPr lang="el-GR" altLang="el-GR" dirty="0"/>
              <a:t>συλλογιστική με απλή </a:t>
            </a:r>
            <a:r>
              <a:rPr lang="en-US" altLang="el-GR" dirty="0"/>
              <a:t>Prolog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Οπίσθια </a:t>
            </a:r>
            <a:r>
              <a:rPr lang="el-GR" altLang="el-GR" dirty="0"/>
              <a:t>συλλογιστική σε </a:t>
            </a:r>
            <a:r>
              <a:rPr lang="el-GR" altLang="el-GR" dirty="0" err="1"/>
              <a:t>μέτα</a:t>
            </a:r>
            <a:r>
              <a:rPr lang="el-GR" altLang="el-GR" dirty="0"/>
              <a:t>-επίπεδο με απλή </a:t>
            </a:r>
            <a:r>
              <a:rPr lang="en-US" altLang="el-GR" dirty="0"/>
              <a:t>Prolog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Εμπρόσθια </a:t>
            </a:r>
            <a:r>
              <a:rPr lang="el-GR" altLang="el-GR" dirty="0"/>
              <a:t>συλλογιστική σε </a:t>
            </a:r>
            <a:r>
              <a:rPr lang="el-GR" altLang="el-GR" dirty="0" err="1"/>
              <a:t>μέτα</a:t>
            </a:r>
            <a:r>
              <a:rPr lang="el-GR" altLang="el-GR" dirty="0"/>
              <a:t>-επίπεδο με απλή </a:t>
            </a:r>
            <a:r>
              <a:rPr lang="en-US" altLang="el-GR" dirty="0"/>
              <a:t>Prolog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Χρησιμοποίηση </a:t>
            </a:r>
            <a:r>
              <a:rPr lang="el-GR" altLang="el-GR" dirty="0"/>
              <a:t>κάποιου κελύφους εμπείρου </a:t>
            </a:r>
            <a:r>
              <a:rPr lang="el-GR" altLang="el-GR" dirty="0" smtClean="0"/>
              <a:t>συστήματος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(υλοποιημένου </a:t>
            </a:r>
            <a:r>
              <a:rPr lang="el-GR" altLang="el-GR" dirty="0"/>
              <a:t>σε </a:t>
            </a:r>
            <a:r>
              <a:rPr lang="en-US" altLang="el-GR" dirty="0"/>
              <a:t>Prolog</a:t>
            </a:r>
            <a:r>
              <a:rPr lang="en-US" altLang="el-GR" dirty="0" smtClean="0"/>
              <a:t>;)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5862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Δηλωτική </a:t>
            </a:r>
            <a:r>
              <a:rPr lang="el-GR" altLang="el-GR" dirty="0" smtClean="0"/>
              <a:t>σημασία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l-GR" altLang="el-GR" dirty="0" smtClean="0"/>
              <a:t>Ένας </a:t>
            </a:r>
            <a:r>
              <a:rPr lang="el-GR" altLang="el-GR" dirty="0"/>
              <a:t>στόχος </a:t>
            </a:r>
            <a:r>
              <a:rPr lang="en-US" altLang="el-GR" dirty="0"/>
              <a:t>G </a:t>
            </a:r>
            <a:r>
              <a:rPr lang="el-GR" altLang="el-GR" dirty="0"/>
              <a:t>είναι αληθής αν για κάποια αποτίμηση των </a:t>
            </a:r>
            <a:r>
              <a:rPr lang="el-GR" altLang="el-GR" dirty="0" smtClean="0"/>
              <a:t>μεταβλητών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</a:t>
            </a:r>
            <a:r>
              <a:rPr lang="el-GR" altLang="el-GR" dirty="0"/>
              <a:t>ταυτίζεται με την κεφαλή ενός στιγμιότυπου Ι κάποιας πρότασης </a:t>
            </a:r>
            <a:r>
              <a:rPr lang="en-US" altLang="el-GR" dirty="0" smtClean="0"/>
              <a:t>C </a:t>
            </a:r>
            <a:r>
              <a:rPr lang="el-GR" altLang="el-GR" dirty="0" smtClean="0"/>
              <a:t>του </a:t>
            </a:r>
            <a:r>
              <a:rPr lang="el-GR" altLang="el-GR" dirty="0"/>
              <a:t>προγράμματος και οι στόχοι του σώματος του Ι είναι επίσης </a:t>
            </a:r>
            <a:r>
              <a:rPr lang="el-GR" altLang="el-GR" dirty="0" smtClean="0"/>
              <a:t>αληθείς.</a:t>
            </a:r>
            <a:endParaRPr lang="en-US" altLang="el-GR" dirty="0"/>
          </a:p>
          <a:p>
            <a:pPr>
              <a:buSzPct val="100000"/>
            </a:pPr>
            <a:r>
              <a:rPr lang="el-GR" altLang="el-GR" dirty="0" smtClean="0"/>
              <a:t>Μία </a:t>
            </a:r>
            <a:r>
              <a:rPr lang="el-GR" altLang="el-GR" dirty="0"/>
              <a:t>σύζευξη από στόχους είναι αληθής όταν κάθε ένας από </a:t>
            </a:r>
            <a:r>
              <a:rPr lang="el-GR" altLang="el-GR" dirty="0" smtClean="0"/>
              <a:t>αυτούς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</a:t>
            </a:r>
            <a:r>
              <a:rPr lang="el-GR" altLang="el-GR" dirty="0"/>
              <a:t>αληθής, για την ίδια αποτίμηση των μεταβλητών </a:t>
            </a:r>
            <a:r>
              <a:rPr lang="el-GR" altLang="el-GR" dirty="0" smtClean="0"/>
              <a:t>τους.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8872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Οπίσθια συλλογιστική με απλή </a:t>
            </a:r>
            <a:r>
              <a:rPr lang="en-US" altLang="el-GR" dirty="0" smtClean="0"/>
              <a:t>Prolog (1/2)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leak_in_bathroom</a:t>
            </a:r>
            <a:r>
              <a:rPr lang="en-US" altLang="el-GR" sz="2000" dirty="0">
                <a:latin typeface="Courier New" panose="02070309020205020404" pitchFamily="49" charset="0"/>
              </a:rPr>
              <a:t> :- </a:t>
            </a:r>
            <a:r>
              <a:rPr lang="en-US" altLang="el-GR" sz="2000" dirty="0" err="1">
                <a:latin typeface="Courier New" panose="02070309020205020404" pitchFamily="49" charset="0"/>
              </a:rPr>
              <a:t>kitchen_dry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hall_wet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problem_in_kitchen</a:t>
            </a:r>
            <a:r>
              <a:rPr lang="en-US" altLang="el-GR" sz="2000" dirty="0">
                <a:latin typeface="Courier New" panose="02070309020205020404" pitchFamily="49" charset="0"/>
              </a:rPr>
              <a:t> :- </a:t>
            </a:r>
            <a:r>
              <a:rPr lang="en-US" altLang="el-GR" sz="2000" dirty="0" err="1">
                <a:latin typeface="Courier New" panose="02070309020205020404" pitchFamily="49" charset="0"/>
              </a:rPr>
              <a:t>hall_wet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bathroom_dry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no_water_from_outside</a:t>
            </a:r>
            <a:r>
              <a:rPr lang="en-US" altLang="el-GR" sz="2000" dirty="0">
                <a:latin typeface="Courier New" panose="02070309020205020404" pitchFamily="49" charset="0"/>
              </a:rPr>
              <a:t> :- </a:t>
            </a:r>
            <a:r>
              <a:rPr lang="en-US" altLang="el-GR" sz="2000" dirty="0" err="1">
                <a:latin typeface="Courier New" panose="02070309020205020404" pitchFamily="49" charset="0"/>
              </a:rPr>
              <a:t>window_closed</a:t>
            </a:r>
            <a:r>
              <a:rPr lang="en-US" altLang="el-GR" sz="2000" dirty="0">
                <a:latin typeface="Courier New" panose="02070309020205020404" pitchFamily="49" charset="0"/>
              </a:rPr>
              <a:t>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no_rain</a:t>
            </a:r>
            <a:r>
              <a:rPr lang="en-US" altLang="el-GR" sz="2000" dirty="0" smtClean="0">
                <a:latin typeface="Courier New" panose="02070309020205020404" pitchFamily="49" charset="0"/>
              </a:rPr>
              <a:t>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leak_in_kitchen</a:t>
            </a:r>
            <a:r>
              <a:rPr lang="en-US" altLang="el-GR" sz="2000" dirty="0">
                <a:latin typeface="Courier New" panose="02070309020205020404" pitchFamily="49" charset="0"/>
              </a:rPr>
              <a:t> :- </a:t>
            </a:r>
            <a:r>
              <a:rPr lang="en-US" altLang="el-GR" sz="2000" dirty="0" err="1">
                <a:latin typeface="Courier New" panose="02070309020205020404" pitchFamily="49" charset="0"/>
              </a:rPr>
              <a:t>problem_in_kitchen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    </a:t>
            </a:r>
            <a:r>
              <a:rPr lang="en-US" altLang="el-GR" sz="2000" dirty="0" err="1">
                <a:latin typeface="Courier New" panose="02070309020205020404" pitchFamily="49" charset="0"/>
              </a:rPr>
              <a:t>no_water_from_outside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hall_wet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bathroom_dry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</a:rPr>
              <a:t>window_closed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leak_in_kithcen</a:t>
            </a:r>
            <a:r>
              <a:rPr lang="en-US" altLang="el-GR" sz="2000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Οπίσθια συλλογιστική με απλή </a:t>
            </a:r>
            <a:r>
              <a:rPr lang="en-US" altLang="el-GR" dirty="0" smtClean="0"/>
              <a:t>Prolog (2/2)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Η οπίσθια συλλογιστική με απλή </a:t>
            </a:r>
            <a:r>
              <a:rPr lang="en-US" altLang="el-GR" dirty="0"/>
              <a:t>Prolog </a:t>
            </a:r>
            <a:r>
              <a:rPr lang="el-GR" altLang="el-GR" dirty="0"/>
              <a:t>δεν είναι </a:t>
            </a:r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πιο </a:t>
            </a:r>
            <a:r>
              <a:rPr lang="el-GR" altLang="el-GR" dirty="0"/>
              <a:t>ευέλικτος τρόπος λειτουργίας </a:t>
            </a:r>
            <a:r>
              <a:rPr lang="en-US" altLang="el-GR" dirty="0"/>
              <a:t>if-then </a:t>
            </a:r>
            <a:r>
              <a:rPr lang="el-GR" altLang="el-GR" dirty="0" smtClean="0"/>
              <a:t>κανόνων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 </a:t>
            </a:r>
            <a:r>
              <a:rPr lang="el-GR" altLang="el-GR" dirty="0"/>
              <a:t>έμπειρα συστήματα </a:t>
            </a:r>
            <a:r>
              <a:rPr lang="el-GR" altLang="el-GR" dirty="0" smtClean="0"/>
              <a:t>(Γιατί;)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7239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Οπίσθια  συλλογιστική σε </a:t>
            </a:r>
            <a:r>
              <a:rPr lang="el-GR" altLang="el-GR" dirty="0" err="1"/>
              <a:t>μέτα</a:t>
            </a:r>
            <a:r>
              <a:rPr lang="el-GR" altLang="el-GR" dirty="0"/>
              <a:t>-επίπεδο με απλή </a:t>
            </a:r>
            <a:r>
              <a:rPr lang="en-US" altLang="el-GR" dirty="0" smtClean="0"/>
              <a:t>Prolog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op(800, </a:t>
            </a:r>
            <a:r>
              <a:rPr lang="en-US" altLang="el-GR" dirty="0" err="1">
                <a:latin typeface="Courier New" panose="02070309020205020404" pitchFamily="49" charset="0"/>
              </a:rPr>
              <a:t>fx</a:t>
            </a:r>
            <a:r>
              <a:rPr lang="en-US" altLang="el-GR" dirty="0">
                <a:latin typeface="Courier New" panose="02070309020205020404" pitchFamily="49" charset="0"/>
              </a:rPr>
              <a:t>, if).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op(700, </a:t>
            </a:r>
            <a:r>
              <a:rPr lang="en-US" altLang="el-GR" dirty="0" err="1">
                <a:latin typeface="Courier New" panose="02070309020205020404" pitchFamily="49" charset="0"/>
              </a:rPr>
              <a:t>xfx</a:t>
            </a:r>
            <a:r>
              <a:rPr lang="en-US" altLang="el-GR" dirty="0">
                <a:latin typeface="Courier New" panose="02070309020205020404" pitchFamily="49" charset="0"/>
              </a:rPr>
              <a:t>, then).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op(300, </a:t>
            </a:r>
            <a:r>
              <a:rPr lang="en-US" altLang="el-GR" dirty="0" err="1">
                <a:latin typeface="Courier New" panose="02070309020205020404" pitchFamily="49" charset="0"/>
              </a:rPr>
              <a:t>xfy</a:t>
            </a:r>
            <a:r>
              <a:rPr lang="en-US" altLang="el-GR" dirty="0">
                <a:latin typeface="Courier New" panose="02070309020205020404" pitchFamily="49" charset="0"/>
              </a:rPr>
              <a:t>, or).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op(200, </a:t>
            </a:r>
            <a:r>
              <a:rPr lang="en-US" altLang="el-GR" dirty="0" err="1">
                <a:latin typeface="Courier New" panose="02070309020205020404" pitchFamily="49" charset="0"/>
              </a:rPr>
              <a:t>xfy</a:t>
            </a:r>
            <a:r>
              <a:rPr lang="en-US" altLang="el-GR" dirty="0">
                <a:latin typeface="Courier New" panose="02070309020205020404" pitchFamily="49" charset="0"/>
              </a:rPr>
              <a:t>, and).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if </a:t>
            </a:r>
            <a:r>
              <a:rPr lang="en-US" altLang="el-GR" dirty="0" err="1">
                <a:latin typeface="Courier New" panose="02070309020205020404" pitchFamily="49" charset="0"/>
              </a:rPr>
              <a:t>kitchen_dry</a:t>
            </a:r>
            <a:r>
              <a:rPr lang="en-US" altLang="el-GR" dirty="0">
                <a:latin typeface="Courier New" panose="02070309020205020404" pitchFamily="49" charset="0"/>
              </a:rPr>
              <a:t> and </a:t>
            </a:r>
            <a:r>
              <a:rPr lang="en-US" altLang="el-GR" dirty="0" err="1">
                <a:latin typeface="Courier New" panose="02070309020205020404" pitchFamily="49" charset="0"/>
              </a:rPr>
              <a:t>hall_wet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then </a:t>
            </a:r>
            <a:r>
              <a:rPr lang="en-US" altLang="el-GR" dirty="0" err="1">
                <a:latin typeface="Courier New" panose="02070309020205020404" pitchFamily="49" charset="0"/>
              </a:rPr>
              <a:t>leak_in_bathroom</a:t>
            </a:r>
            <a:r>
              <a:rPr lang="en-US" altLang="el-GR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if </a:t>
            </a:r>
            <a:r>
              <a:rPr lang="en-US" altLang="el-GR" dirty="0" err="1">
                <a:latin typeface="Courier New" panose="02070309020205020404" pitchFamily="49" charset="0"/>
              </a:rPr>
              <a:t>window_closed</a:t>
            </a:r>
            <a:r>
              <a:rPr lang="en-US" altLang="el-GR" dirty="0">
                <a:latin typeface="Courier New" panose="02070309020205020404" pitchFamily="49" charset="0"/>
              </a:rPr>
              <a:t> or </a:t>
            </a:r>
            <a:r>
              <a:rPr lang="en-US" altLang="el-GR" dirty="0" err="1">
                <a:latin typeface="Courier New" panose="02070309020205020404" pitchFamily="49" charset="0"/>
              </a:rPr>
              <a:t>no_rain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then </a:t>
            </a:r>
            <a:r>
              <a:rPr lang="en-US" altLang="el-GR" dirty="0" err="1">
                <a:latin typeface="Courier New" panose="02070309020205020404" pitchFamily="49" charset="0"/>
              </a:rPr>
              <a:t>no_water_from_outside</a:t>
            </a:r>
            <a:r>
              <a:rPr lang="en-US" altLang="el-GR" dirty="0">
                <a:latin typeface="Courier New" panose="02070309020205020404" pitchFamily="49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..................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fact(</a:t>
            </a:r>
            <a:r>
              <a:rPr lang="en-US" altLang="el-GR" dirty="0" err="1">
                <a:latin typeface="Courier New" panose="02070309020205020404" pitchFamily="49" charset="0"/>
              </a:rPr>
              <a:t>hall_wet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fact(</a:t>
            </a:r>
            <a:r>
              <a:rPr lang="en-US" altLang="el-GR" dirty="0" err="1">
                <a:latin typeface="Courier New" panose="02070309020205020404" pitchFamily="49" charset="0"/>
              </a:rPr>
              <a:t>bathroom_dry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fact(</a:t>
            </a:r>
            <a:r>
              <a:rPr lang="en-US" altLang="el-GR" dirty="0" err="1">
                <a:latin typeface="Courier New" panose="02070309020205020404" pitchFamily="49" charset="0"/>
              </a:rPr>
              <a:t>window_closed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(P) :- fact(P).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(P) :- if Condition then P,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(Condition).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 and P2) :-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(P2).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 or P2) :-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(P2).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leak_in_kitchen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2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Εμπρόσθια συλλογιστική σε </a:t>
            </a:r>
            <a:r>
              <a:rPr lang="el-GR" altLang="el-GR" dirty="0" err="1"/>
              <a:t>μέτα</a:t>
            </a:r>
            <a:r>
              <a:rPr lang="el-GR" altLang="el-GR" dirty="0"/>
              <a:t>-επίπεδο με απλή </a:t>
            </a:r>
            <a:r>
              <a:rPr lang="en-US" altLang="el-GR" dirty="0" smtClean="0"/>
              <a:t>Prolog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op(800, 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.......................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if kitchen-dry 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.......................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fact(............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.......................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forward :- </a:t>
            </a:r>
            <a:r>
              <a:rPr lang="en-US" altLang="el-GR" dirty="0" err="1">
                <a:latin typeface="Courier New" panose="02070309020205020404" pitchFamily="49" charset="0"/>
              </a:rPr>
              <a:t>new_derived_fact</a:t>
            </a:r>
            <a:r>
              <a:rPr lang="en-US" altLang="el-GR" dirty="0">
                <a:latin typeface="Courier New" panose="02070309020205020404" pitchFamily="49" charset="0"/>
              </a:rPr>
              <a:t>(P), !, write(’Derived</a:t>
            </a:r>
            <a:r>
              <a:rPr lang="en-US" altLang="el-GR" dirty="0" smtClean="0">
                <a:latin typeface="Courier New" panose="02070309020205020404" pitchFamily="49" charset="0"/>
              </a:rPr>
              <a:t>: ’),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write(P), </a:t>
            </a:r>
            <a:r>
              <a:rPr lang="en-US" altLang="el-GR" dirty="0" err="1">
                <a:latin typeface="Courier New" panose="02070309020205020404" pitchFamily="49" charset="0"/>
              </a:rPr>
              <a:t>nl</a:t>
            </a:r>
            <a:r>
              <a:rPr lang="en-US" altLang="el-GR" dirty="0">
                <a:latin typeface="Courier New" panose="02070309020205020404" pitchFamily="49" charset="0"/>
              </a:rPr>
              <a:t>, assert(fact(P)), forward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write(’No more facts’).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new_derived_fact</a:t>
            </a:r>
            <a:r>
              <a:rPr lang="en-US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 err="1">
                <a:latin typeface="Courier New" panose="02070309020205020404" pitchFamily="49" charset="0"/>
              </a:rPr>
              <a:t>Concl</a:t>
            </a:r>
            <a:r>
              <a:rPr lang="en-US" altLang="el-GR" dirty="0">
                <a:latin typeface="Courier New" panose="02070309020205020404" pitchFamily="49" charset="0"/>
              </a:rPr>
              <a:t>) :- if Cond then </a:t>
            </a:r>
            <a:r>
              <a:rPr lang="en-US" altLang="el-GR" dirty="0" err="1">
                <a:latin typeface="Courier New" panose="02070309020205020404" pitchFamily="49" charset="0"/>
              </a:rPr>
              <a:t>Concl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    not fact(</a:t>
            </a:r>
            <a:r>
              <a:rPr lang="en-US" altLang="el-GR" dirty="0" err="1">
                <a:latin typeface="Courier New" panose="02070309020205020404" pitchFamily="49" charset="0"/>
              </a:rPr>
              <a:t>Concl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     </a:t>
            </a:r>
            <a:r>
              <a:rPr lang="en-US" altLang="el-GR" dirty="0" err="1">
                <a:latin typeface="Courier New" panose="02070309020205020404" pitchFamily="49" charset="0"/>
              </a:rPr>
              <a:t>composed_fact</a:t>
            </a:r>
            <a:r>
              <a:rPr lang="en-US" altLang="el-GR" dirty="0">
                <a:latin typeface="Courier New" panose="02070309020205020404" pitchFamily="49" charset="0"/>
              </a:rPr>
              <a:t>(Cond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Εμπρόσθια συλλογιστική σε </a:t>
            </a:r>
            <a:r>
              <a:rPr lang="el-GR" altLang="el-GR" dirty="0" err="1"/>
              <a:t>μέτα</a:t>
            </a:r>
            <a:r>
              <a:rPr lang="el-GR" altLang="el-GR" dirty="0"/>
              <a:t>-επίπεδο με απλή </a:t>
            </a:r>
            <a:r>
              <a:rPr lang="en-US" altLang="el-GR" dirty="0" smtClean="0"/>
              <a:t>Prolog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1800" dirty="0" err="1">
                <a:latin typeface="Courier New" panose="02070309020205020404" pitchFamily="49" charset="0"/>
              </a:rPr>
              <a:t>composed_fact</a:t>
            </a:r>
            <a:r>
              <a:rPr lang="en-US" altLang="el-GR" sz="1800" dirty="0">
                <a:latin typeface="Courier New" panose="02070309020205020404" pitchFamily="49" charset="0"/>
              </a:rPr>
              <a:t>(Cond) :- fact(Cond).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 err="1">
                <a:latin typeface="Courier New" panose="02070309020205020404" pitchFamily="49" charset="0"/>
              </a:rPr>
              <a:t>composed_fact</a:t>
            </a:r>
            <a:r>
              <a:rPr lang="en-US" altLang="el-GR" sz="1800" dirty="0">
                <a:latin typeface="Courier New" panose="02070309020205020404" pitchFamily="49" charset="0"/>
              </a:rPr>
              <a:t>(Cond1 and Cond2) :- </a:t>
            </a:r>
            <a:r>
              <a:rPr lang="en-US" altLang="el-GR" sz="1800" dirty="0" err="1">
                <a:latin typeface="Courier New" panose="02070309020205020404" pitchFamily="49" charset="0"/>
              </a:rPr>
              <a:t>composed_fact</a:t>
            </a:r>
            <a:r>
              <a:rPr lang="en-US" altLang="el-GR" sz="1800" dirty="0">
                <a:latin typeface="Courier New" panose="02070309020205020404" pitchFamily="49" charset="0"/>
              </a:rPr>
              <a:t>(Cond1),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                     </a:t>
            </a:r>
            <a:r>
              <a:rPr lang="en-US" altLang="el-GR" sz="1800" dirty="0" err="1">
                <a:latin typeface="Courier New" panose="02070309020205020404" pitchFamily="49" charset="0"/>
              </a:rPr>
              <a:t>composed_fact</a:t>
            </a:r>
            <a:r>
              <a:rPr lang="en-US" altLang="el-GR" sz="1800" dirty="0">
                <a:latin typeface="Courier New" panose="02070309020205020404" pitchFamily="49" charset="0"/>
              </a:rPr>
              <a:t>(Cond2).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 err="1">
                <a:latin typeface="Courier New" panose="02070309020205020404" pitchFamily="49" charset="0"/>
              </a:rPr>
              <a:t>composed_fact</a:t>
            </a:r>
            <a:r>
              <a:rPr lang="en-US" altLang="el-GR" sz="1800" dirty="0">
                <a:latin typeface="Courier New" panose="02070309020205020404" pitchFamily="49" charset="0"/>
              </a:rPr>
              <a:t>(Cond1 or Cond2) :- </a:t>
            </a:r>
            <a:r>
              <a:rPr lang="en-US" altLang="el-GR" sz="1800" dirty="0" err="1">
                <a:latin typeface="Courier New" panose="02070309020205020404" pitchFamily="49" charset="0"/>
              </a:rPr>
              <a:t>composed_fact</a:t>
            </a:r>
            <a:r>
              <a:rPr lang="en-US" altLang="el-GR" sz="1800" dirty="0">
                <a:latin typeface="Courier New" panose="02070309020205020404" pitchFamily="49" charset="0"/>
              </a:rPr>
              <a:t>(Cond1) ;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                            </a:t>
            </a:r>
            <a:r>
              <a:rPr lang="en-US" altLang="el-GR" sz="1800" dirty="0" err="1">
                <a:latin typeface="Courier New" panose="02070309020205020404" pitchFamily="49" charset="0"/>
              </a:rPr>
              <a:t>composed_fact</a:t>
            </a:r>
            <a:r>
              <a:rPr lang="en-US" altLang="el-GR" sz="1800" dirty="0">
                <a:latin typeface="Courier New" panose="02070309020205020404" pitchFamily="49" charset="0"/>
              </a:rPr>
              <a:t>(Cond2).</a:t>
            </a:r>
          </a:p>
          <a:p>
            <a:pPr>
              <a:spcBef>
                <a:spcPct val="50000"/>
              </a:spcBef>
              <a:buNone/>
            </a:pPr>
            <a:endParaRPr lang="en-US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?- forward.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Derived: </a:t>
            </a:r>
            <a:r>
              <a:rPr lang="en-US" altLang="el-GR" sz="1800" dirty="0" err="1">
                <a:latin typeface="Courier New" panose="02070309020205020404" pitchFamily="49" charset="0"/>
              </a:rPr>
              <a:t>problem_in_kitchen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Derived: </a:t>
            </a:r>
            <a:r>
              <a:rPr lang="en-US" altLang="el-GR" sz="1800" dirty="0" err="1">
                <a:latin typeface="Courier New" panose="02070309020205020404" pitchFamily="49" charset="0"/>
              </a:rPr>
              <a:t>no_water_from_outside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Derived: </a:t>
            </a:r>
            <a:r>
              <a:rPr lang="en-US" altLang="el-GR" sz="1800" dirty="0" err="1">
                <a:latin typeface="Courier New" panose="02070309020205020404" pitchFamily="49" charset="0"/>
              </a:rPr>
              <a:t>leak_in_kitchen</a:t>
            </a:r>
            <a:endParaRPr lang="en-US" altLang="el-GR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No more facts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yes</a:t>
            </a:r>
          </a:p>
        </p:txBody>
      </p:sp>
    </p:spTree>
    <p:extLst>
      <p:ext uri="{BB962C8B-B14F-4D97-AF65-F5344CB8AC3E}">
        <p14:creationId xmlns:p14="http://schemas.microsoft.com/office/powerpoint/2010/main" val="6825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 Οπίσθια ή εμπρόσθια συλλογιστική;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Η οπίσθια συλλογιστική είναι οδηγούμενη από </a:t>
            </a:r>
            <a:r>
              <a:rPr lang="el-GR" altLang="el-GR" dirty="0" smtClean="0"/>
              <a:t>το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στόχο </a:t>
            </a:r>
            <a:r>
              <a:rPr lang="el-GR" altLang="el-GR" dirty="0"/>
              <a:t>(</a:t>
            </a:r>
            <a:r>
              <a:rPr lang="en-US" altLang="el-GR" dirty="0"/>
              <a:t>goal driven)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Η </a:t>
            </a:r>
            <a:r>
              <a:rPr lang="el-GR" altLang="el-GR" dirty="0"/>
              <a:t>εμπρόσθια συλλογιστική είναι οδηγούμενη από </a:t>
            </a:r>
            <a:r>
              <a:rPr lang="el-GR" altLang="el-GR" dirty="0" smtClean="0"/>
              <a:t>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δεδομένα </a:t>
            </a:r>
            <a:r>
              <a:rPr lang="el-GR" altLang="el-GR" dirty="0"/>
              <a:t>(</a:t>
            </a:r>
            <a:r>
              <a:rPr lang="en-US" altLang="el-GR" dirty="0"/>
              <a:t>data driven)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Το </a:t>
            </a:r>
            <a:r>
              <a:rPr lang="el-GR" altLang="el-GR" dirty="0"/>
              <a:t>αν η εμπρόσθια ή η οπίσθια συλλογιστική </a:t>
            </a:r>
            <a:r>
              <a:rPr lang="el-GR" altLang="el-GR" dirty="0" smtClean="0"/>
              <a:t>είναι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προτιμότερη</a:t>
            </a:r>
            <a:r>
              <a:rPr lang="el-GR" altLang="el-GR" dirty="0"/>
              <a:t>,</a:t>
            </a:r>
            <a:r>
              <a:rPr lang="en-US" altLang="el-GR" dirty="0"/>
              <a:t> </a:t>
            </a:r>
            <a:r>
              <a:rPr lang="el-GR" altLang="el-GR" dirty="0"/>
              <a:t>εξαρτάται από το </a:t>
            </a:r>
            <a:r>
              <a:rPr lang="el-GR" altLang="el-GR" dirty="0" smtClean="0"/>
              <a:t>συγκεκριμένο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πρόβλημα </a:t>
            </a:r>
            <a:endParaRPr lang="en-US" altLang="el-GR" dirty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Μερικές </a:t>
            </a:r>
            <a:r>
              <a:rPr lang="el-GR" altLang="el-GR" dirty="0"/>
              <a:t>φορές είναι χρήσιμος ο συνδυασμός </a:t>
            </a:r>
            <a:r>
              <a:rPr lang="el-GR" altLang="el-GR" dirty="0" smtClean="0"/>
              <a:t>των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δύο συλλογιστικών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95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Κριτήρια επιλογής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Έχουμε </a:t>
            </a:r>
            <a:r>
              <a:rPr lang="el-GR" dirty="0"/>
              <a:t>όλα τα δεδομένα υπόψη </a:t>
            </a:r>
            <a:r>
              <a:rPr lang="el-GR" dirty="0" smtClean="0"/>
              <a:t>μας;</a:t>
            </a:r>
            <a:r>
              <a:rPr lang="en-US" dirty="0" smtClean="0"/>
              <a:t> </a:t>
            </a:r>
          </a:p>
          <a:p>
            <a:r>
              <a:rPr lang="el-GR" dirty="0" smtClean="0"/>
              <a:t>Θέλουμε </a:t>
            </a:r>
            <a:r>
              <a:rPr lang="el-GR" dirty="0"/>
              <a:t>να αποδείξουμε κάτι συγκεκριμένο ή δεν </a:t>
            </a:r>
            <a:r>
              <a:rPr lang="el-GR" dirty="0" smtClean="0"/>
              <a:t>ξέρουμε </a:t>
            </a:r>
            <a:r>
              <a:rPr lang="el-GR" dirty="0"/>
              <a:t>τι θέλουμε να </a:t>
            </a:r>
            <a:r>
              <a:rPr lang="el-GR" dirty="0" smtClean="0"/>
              <a:t>αποδείξουμε</a:t>
            </a:r>
            <a:endParaRPr lang="en-US" dirty="0" smtClean="0"/>
          </a:p>
          <a:p>
            <a:r>
              <a:rPr lang="el-GR" dirty="0" smtClean="0"/>
              <a:t>Μήπως </a:t>
            </a:r>
            <a:r>
              <a:rPr lang="el-GR" dirty="0"/>
              <a:t>ο AND-OR </a:t>
            </a:r>
            <a:r>
              <a:rPr lang="el-GR" dirty="0" err="1"/>
              <a:t>γράφος</a:t>
            </a:r>
            <a:r>
              <a:rPr lang="el-GR" dirty="0"/>
              <a:t> των </a:t>
            </a:r>
            <a:r>
              <a:rPr lang="el-GR" dirty="0" err="1"/>
              <a:t>if-then</a:t>
            </a:r>
            <a:r>
              <a:rPr lang="el-GR" dirty="0"/>
              <a:t> </a:t>
            </a:r>
            <a:r>
              <a:rPr lang="el-GR" dirty="0" smtClean="0"/>
              <a:t>κανόνων</a:t>
            </a:r>
            <a:r>
              <a:rPr lang="en-US" dirty="0" smtClean="0"/>
              <a:t> </a:t>
            </a:r>
            <a:r>
              <a:rPr lang="el-GR" dirty="0" smtClean="0"/>
              <a:t>έχει </a:t>
            </a:r>
            <a:r>
              <a:rPr lang="el-GR" dirty="0"/>
              <a:t>λίγους αρχικούς κόμβους και πολλούς </a:t>
            </a:r>
            <a:r>
              <a:rPr lang="el-GR" dirty="0" smtClean="0"/>
              <a:t>τελικούς;</a:t>
            </a:r>
            <a:endParaRPr lang="en-US" dirty="0"/>
          </a:p>
          <a:p>
            <a:r>
              <a:rPr lang="el-GR" dirty="0" smtClean="0"/>
              <a:t>Μήπως </a:t>
            </a:r>
            <a:r>
              <a:rPr lang="el-GR" dirty="0"/>
              <a:t>έχει πολλούς αρχικούς και λίγους τελικούς; </a:t>
            </a:r>
            <a:endParaRPr lang="en-US" dirty="0" smtClean="0"/>
          </a:p>
          <a:p>
            <a:r>
              <a:rPr lang="el-GR" dirty="0" smtClean="0"/>
              <a:t>Αν </a:t>
            </a:r>
            <a:r>
              <a:rPr lang="el-GR" dirty="0"/>
              <a:t>πρόκειται να χρησιμοποιήσουμε ένα συγκεκριμένο </a:t>
            </a:r>
            <a:r>
              <a:rPr lang="el-GR" dirty="0" smtClean="0"/>
              <a:t>κέλυφος </a:t>
            </a:r>
            <a:r>
              <a:rPr lang="el-GR" dirty="0"/>
              <a:t>εμπείρων συστημάτων, τι είδους </a:t>
            </a:r>
            <a:r>
              <a:rPr lang="el-GR" dirty="0" smtClean="0"/>
              <a:t>συλλογιστικές</a:t>
            </a:r>
            <a:r>
              <a:rPr lang="en-US" dirty="0" smtClean="0"/>
              <a:t> </a:t>
            </a:r>
            <a:r>
              <a:rPr lang="el-GR" dirty="0" smtClean="0"/>
              <a:t>υποστηρίζονται </a:t>
            </a:r>
            <a:r>
              <a:rPr lang="el-GR" dirty="0"/>
              <a:t>από αυτό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1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Δυνατότητα παροχής </a:t>
            </a:r>
            <a:r>
              <a:rPr lang="el-GR" altLang="el-GR" dirty="0" smtClean="0"/>
              <a:t>εξηγήσεων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altLang="el-GR" sz="3800" dirty="0"/>
              <a:t>(</a:t>
            </a:r>
            <a:r>
              <a:rPr lang="el-GR" altLang="el-GR" sz="3800" dirty="0" smtClean="0"/>
              <a:t>Πως </a:t>
            </a:r>
            <a:r>
              <a:rPr lang="el-GR" altLang="el-GR" sz="3800" dirty="0"/>
              <a:t>αποδείχθηκε κάτι</a:t>
            </a:r>
            <a:r>
              <a:rPr lang="el-GR" altLang="el-GR" sz="3800" dirty="0" smtClean="0"/>
              <a:t>;)</a:t>
            </a:r>
          </a:p>
          <a:p>
            <a:r>
              <a:rPr lang="el-GR" altLang="el-GR" sz="3800" dirty="0"/>
              <a:t>Επέκταση του </a:t>
            </a:r>
            <a:r>
              <a:rPr lang="el-GR" altLang="el-GR" sz="3800" dirty="0" err="1"/>
              <a:t>μέτα</a:t>
            </a:r>
            <a:r>
              <a:rPr lang="el-GR" altLang="el-GR" sz="3800" dirty="0"/>
              <a:t>-διερμηνέα για </a:t>
            </a:r>
            <a:r>
              <a:rPr lang="el-GR" altLang="el-GR" sz="3800" dirty="0" smtClean="0"/>
              <a:t>οπίσθια  συλλογιστική:</a:t>
            </a:r>
          </a:p>
          <a:p>
            <a:endParaRPr lang="el-GR" altLang="el-GR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:- op(800, </a:t>
            </a:r>
            <a:r>
              <a:rPr lang="en-US" altLang="el-GR" dirty="0" err="1">
                <a:latin typeface="Courier New" panose="02070309020205020404" pitchFamily="49" charset="0"/>
              </a:rPr>
              <a:t>xfx</a:t>
            </a:r>
            <a:r>
              <a:rPr lang="en-US" altLang="el-GR" dirty="0">
                <a:latin typeface="Courier New" panose="02070309020205020404" pitchFamily="49" charset="0"/>
              </a:rPr>
              <a:t>, &lt;=).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(P, P) :- fact(P).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(P, P&lt;=</a:t>
            </a:r>
            <a:r>
              <a:rPr lang="en-US" altLang="el-GR" dirty="0" err="1">
                <a:latin typeface="Courier New" panose="02070309020205020404" pitchFamily="49" charset="0"/>
              </a:rPr>
              <a:t>CondProof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if Cond then P,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(Cond, </a:t>
            </a:r>
            <a:r>
              <a:rPr lang="en-US" altLang="el-GR" dirty="0" err="1">
                <a:latin typeface="Courier New" panose="02070309020205020404" pitchFamily="49" charset="0"/>
              </a:rPr>
              <a:t>CondProof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..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..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 and P2, Proof1 and Proof2)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(P1, Proof1),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(P2, Proof2).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 or P2, Proof)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(P1, Proof) ;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is_true</a:t>
            </a:r>
            <a:r>
              <a:rPr lang="en-US" altLang="el-GR" dirty="0">
                <a:latin typeface="Courier New" panose="02070309020205020404" pitchFamily="49" charset="0"/>
              </a:rPr>
              <a:t>(P2, Proof).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4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Χειρισμός αβέβαιης </a:t>
            </a:r>
            <a:r>
              <a:rPr lang="el-GR" altLang="el-GR" dirty="0" smtClean="0"/>
              <a:t>πληροφορίας (1/3)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Εισαγωγή </a:t>
            </a:r>
            <a:r>
              <a:rPr lang="el-GR" altLang="el-GR" dirty="0"/>
              <a:t>ποσοτικού μέτρου βεβαιότητας </a:t>
            </a:r>
            <a:r>
              <a:rPr lang="el-GR" altLang="el-GR" dirty="0" smtClean="0"/>
              <a:t>σε γεγονότα και </a:t>
            </a:r>
            <a:r>
              <a:rPr lang="en-US" altLang="el-GR" dirty="0"/>
              <a:t>if</a:t>
            </a:r>
            <a:r>
              <a:rPr lang="el-GR" altLang="el-GR" dirty="0"/>
              <a:t>-</a:t>
            </a:r>
            <a:r>
              <a:rPr lang="en-US" altLang="el-GR" dirty="0"/>
              <a:t>then </a:t>
            </a:r>
            <a:r>
              <a:rPr lang="el-GR" altLang="el-GR" dirty="0"/>
              <a:t>κανόνες:  0 </a:t>
            </a:r>
            <a:r>
              <a:rPr lang="en-US" altLang="el-GR" dirty="0"/>
              <a:t> </a:t>
            </a:r>
            <a:r>
              <a:rPr lang="en-US" altLang="el-GR" dirty="0" smtClean="0"/>
              <a:t>Certainty  1</a:t>
            </a:r>
            <a:endParaRPr lang="el-GR" altLang="el-GR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l-GR" sz="2600" dirty="0">
                <a:latin typeface="Courier New" panose="02070309020205020404" pitchFamily="49" charset="0"/>
              </a:rPr>
              <a:t>given(</a:t>
            </a:r>
            <a:r>
              <a:rPr lang="en-US" altLang="el-GR" sz="2600" dirty="0" err="1">
                <a:latin typeface="Courier New" panose="02070309020205020404" pitchFamily="49" charset="0"/>
              </a:rPr>
              <a:t>hall_wet</a:t>
            </a:r>
            <a:r>
              <a:rPr lang="en-US" altLang="el-GR" sz="2600" dirty="0">
                <a:latin typeface="Courier New" panose="02070309020205020404" pitchFamily="49" charset="0"/>
              </a:rPr>
              <a:t>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600" dirty="0">
                <a:latin typeface="Courier New" panose="02070309020205020404" pitchFamily="49" charset="0"/>
              </a:rPr>
              <a:t>given(</a:t>
            </a:r>
            <a:r>
              <a:rPr lang="en-US" altLang="el-GR" sz="2600" dirty="0" err="1">
                <a:latin typeface="Courier New" panose="02070309020205020404" pitchFamily="49" charset="0"/>
              </a:rPr>
              <a:t>bathroom_dry</a:t>
            </a:r>
            <a:r>
              <a:rPr lang="en-US" altLang="el-GR" sz="2600" dirty="0">
                <a:latin typeface="Courier New" panose="02070309020205020404" pitchFamily="49" charset="0"/>
              </a:rPr>
              <a:t>, 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600" dirty="0">
                <a:latin typeface="Courier New" panose="02070309020205020404" pitchFamily="49" charset="0"/>
              </a:rPr>
              <a:t>given(</a:t>
            </a:r>
            <a:r>
              <a:rPr lang="en-US" altLang="el-GR" sz="2600" dirty="0" err="1">
                <a:latin typeface="Courier New" panose="02070309020205020404" pitchFamily="49" charset="0"/>
              </a:rPr>
              <a:t>kitchen_dry</a:t>
            </a:r>
            <a:r>
              <a:rPr lang="en-US" altLang="el-GR" sz="2600" dirty="0">
                <a:latin typeface="Courier New" panose="02070309020205020404" pitchFamily="49" charset="0"/>
              </a:rPr>
              <a:t>, 0).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600" dirty="0">
                <a:latin typeface="Courier New" panose="02070309020205020404" pitchFamily="49" charset="0"/>
              </a:rPr>
              <a:t>given(</a:t>
            </a:r>
            <a:r>
              <a:rPr lang="en-US" altLang="el-GR" sz="2600" dirty="0" err="1">
                <a:latin typeface="Courier New" panose="02070309020205020404" pitchFamily="49" charset="0"/>
              </a:rPr>
              <a:t>no_rain</a:t>
            </a:r>
            <a:r>
              <a:rPr lang="en-US" altLang="el-GR" sz="2600" dirty="0">
                <a:latin typeface="Courier New" panose="02070309020205020404" pitchFamily="49" charset="0"/>
              </a:rPr>
              <a:t>, 0.8).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600" dirty="0">
                <a:latin typeface="Courier New" panose="02070309020205020404" pitchFamily="49" charset="0"/>
              </a:rPr>
              <a:t>given(</a:t>
            </a:r>
            <a:r>
              <a:rPr lang="en-US" altLang="el-GR" sz="2600" dirty="0" err="1">
                <a:latin typeface="Courier New" panose="02070309020205020404" pitchFamily="49" charset="0"/>
              </a:rPr>
              <a:t>window_closed</a:t>
            </a:r>
            <a:r>
              <a:rPr lang="en-US" altLang="el-GR" sz="2600" dirty="0">
                <a:latin typeface="Courier New" panose="02070309020205020404" pitchFamily="49" charset="0"/>
              </a:rPr>
              <a:t>, 0)</a:t>
            </a:r>
            <a:endParaRPr lang="en-US" altLang="el-GR" sz="2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66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Χειρισμός αβέβαιης </a:t>
            </a:r>
            <a:r>
              <a:rPr lang="el-GR" altLang="el-GR" dirty="0" smtClean="0"/>
              <a:t>πληροφορίας (2/3)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if </a:t>
            </a:r>
            <a:r>
              <a:rPr lang="en-US" altLang="el-GR" sz="2000" dirty="0" err="1">
                <a:latin typeface="Courier New" panose="02070309020205020404" pitchFamily="49" charset="0"/>
              </a:rPr>
              <a:t>hall_wet</a:t>
            </a:r>
            <a:r>
              <a:rPr lang="en-US" altLang="el-GR" sz="2000" dirty="0">
                <a:latin typeface="Courier New" panose="02070309020205020404" pitchFamily="49" charset="0"/>
              </a:rPr>
              <a:t> and </a:t>
            </a:r>
            <a:r>
              <a:rPr lang="en-US" altLang="el-GR" sz="2000" dirty="0" err="1">
                <a:latin typeface="Courier New" panose="02070309020205020404" pitchFamily="49" charset="0"/>
              </a:rPr>
              <a:t>bathroom_dry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then </a:t>
            </a:r>
            <a:r>
              <a:rPr lang="en-US" altLang="el-GR" sz="2000" dirty="0" err="1">
                <a:latin typeface="Courier New" panose="02070309020205020404" pitchFamily="49" charset="0"/>
              </a:rPr>
              <a:t>problem_in_kitchen</a:t>
            </a:r>
            <a:r>
              <a:rPr lang="en-US" altLang="el-GR" sz="2000" dirty="0">
                <a:latin typeface="Courier New" panose="02070309020205020404" pitchFamily="49" charset="0"/>
              </a:rPr>
              <a:t>                 :  0.9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if </a:t>
            </a:r>
            <a:r>
              <a:rPr lang="en-US" altLang="el-GR" sz="2000" dirty="0" err="1">
                <a:latin typeface="Courier New" panose="02070309020205020404" pitchFamily="49" charset="0"/>
              </a:rPr>
              <a:t>kitchen_dry</a:t>
            </a:r>
            <a:r>
              <a:rPr lang="en-US" altLang="el-GR" sz="2000" dirty="0">
                <a:latin typeface="Courier New" panose="02070309020205020404" pitchFamily="49" charset="0"/>
              </a:rPr>
              <a:t> and </a:t>
            </a:r>
            <a:r>
              <a:rPr lang="en-US" altLang="el-GR" sz="2000" dirty="0" err="1">
                <a:latin typeface="Courier New" panose="02070309020205020404" pitchFamily="49" charset="0"/>
              </a:rPr>
              <a:t>hall_wet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then </a:t>
            </a:r>
            <a:r>
              <a:rPr lang="en-US" altLang="el-GR" sz="2000" dirty="0" err="1">
                <a:latin typeface="Courier New" panose="02070309020205020404" pitchFamily="49" charset="0"/>
              </a:rPr>
              <a:t>leak_in_bathroom</a:t>
            </a:r>
            <a:r>
              <a:rPr lang="en-US" altLang="el-GR" sz="2000" dirty="0">
                <a:latin typeface="Courier New" panose="02070309020205020404" pitchFamily="49" charset="0"/>
              </a:rPr>
              <a:t>                   :    1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if </a:t>
            </a:r>
            <a:r>
              <a:rPr lang="en-US" altLang="el-GR" sz="2000" dirty="0" err="1">
                <a:latin typeface="Courier New" panose="02070309020205020404" pitchFamily="49" charset="0"/>
              </a:rPr>
              <a:t>window_closed</a:t>
            </a:r>
            <a:r>
              <a:rPr lang="en-US" altLang="el-GR" sz="2000" dirty="0">
                <a:latin typeface="Courier New" panose="02070309020205020404" pitchFamily="49" charset="0"/>
              </a:rPr>
              <a:t> or </a:t>
            </a:r>
            <a:r>
              <a:rPr lang="en-US" altLang="el-GR" sz="2000" dirty="0" err="1">
                <a:latin typeface="Courier New" panose="02070309020205020404" pitchFamily="49" charset="0"/>
              </a:rPr>
              <a:t>no_rain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then </a:t>
            </a:r>
            <a:r>
              <a:rPr lang="en-US" altLang="el-GR" sz="2000" dirty="0" err="1">
                <a:latin typeface="Courier New" panose="02070309020205020404" pitchFamily="49" charset="0"/>
              </a:rPr>
              <a:t>no_water_from_outside</a:t>
            </a:r>
            <a:r>
              <a:rPr lang="en-US" altLang="el-GR" sz="2000" dirty="0">
                <a:latin typeface="Courier New" panose="02070309020205020404" pitchFamily="49" charset="0"/>
              </a:rPr>
              <a:t>              :    1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if </a:t>
            </a:r>
            <a:r>
              <a:rPr lang="en-US" altLang="el-GR" sz="2000" dirty="0" err="1">
                <a:latin typeface="Courier New" panose="02070309020205020404" pitchFamily="49" charset="0"/>
              </a:rPr>
              <a:t>problem_in_kitchen</a:t>
            </a:r>
            <a:r>
              <a:rPr lang="en-US" altLang="el-GR" sz="2000" dirty="0">
                <a:latin typeface="Courier New" panose="02070309020205020404" pitchFamily="49" charset="0"/>
              </a:rPr>
              <a:t> and </a:t>
            </a:r>
            <a:r>
              <a:rPr lang="en-US" altLang="el-GR" sz="2000" dirty="0" err="1">
                <a:latin typeface="Courier New" panose="02070309020205020404" pitchFamily="49" charset="0"/>
              </a:rPr>
              <a:t>no_water_from_outside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then </a:t>
            </a:r>
            <a:r>
              <a:rPr lang="en-US" altLang="el-GR" sz="2000" dirty="0" err="1">
                <a:latin typeface="Courier New" panose="02070309020205020404" pitchFamily="49" charset="0"/>
              </a:rPr>
              <a:t>leak_in_kitchen</a:t>
            </a:r>
            <a:r>
              <a:rPr lang="en-US" altLang="el-GR" sz="2000" dirty="0">
                <a:latin typeface="Courier New" panose="02070309020205020404" pitchFamily="49" charset="0"/>
              </a:rPr>
              <a:t>                    :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1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Στόχοι υπό </a:t>
            </a:r>
            <a:r>
              <a:rPr lang="el-GR" altLang="el-GR" dirty="0" smtClean="0"/>
              <a:t>διάζευξη</a:t>
            </a:r>
            <a:r>
              <a:rPr lang="en-US" altLang="el-GR" dirty="0" smtClean="0"/>
              <a:t>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>
                <a:cs typeface="Courier New" panose="02070309020205020404" pitchFamily="49" charset="0"/>
              </a:rPr>
              <a:t>P :- Q.</a:t>
            </a:r>
          </a:p>
          <a:p>
            <a:r>
              <a:rPr lang="en-US" altLang="el-GR" dirty="0">
                <a:cs typeface="Courier New" panose="02070309020205020404" pitchFamily="49" charset="0"/>
              </a:rPr>
              <a:t>P :- R.</a:t>
            </a:r>
          </a:p>
          <a:p>
            <a:endParaRPr lang="en-US" altLang="el-GR" b="1" dirty="0">
              <a:cs typeface="Courier New" panose="02070309020205020404" pitchFamily="49" charset="0"/>
            </a:endParaRPr>
          </a:p>
          <a:p>
            <a:r>
              <a:rPr lang="en-US" altLang="el-GR" dirty="0">
                <a:cs typeface="Courier New" panose="02070309020205020404" pitchFamily="49" charset="0"/>
              </a:rPr>
              <a:t>P :- Q, R.</a:t>
            </a:r>
          </a:p>
          <a:p>
            <a:r>
              <a:rPr lang="en-US" altLang="el-GR" dirty="0">
                <a:cs typeface="Courier New" panose="02070309020205020404" pitchFamily="49" charset="0"/>
              </a:rPr>
              <a:t>P :- S, T, U</a:t>
            </a:r>
            <a:r>
              <a:rPr lang="en-US" altLang="el-GR" dirty="0" smtClean="0">
                <a:cs typeface="Courier New" panose="02070309020205020404" pitchFamily="49" charset="0"/>
              </a:rPr>
              <a:t>.</a:t>
            </a:r>
            <a:endParaRPr lang="en-US" altLang="el-GR" dirty="0">
              <a:cs typeface="Courier New" panose="02070309020205020404" pitchFamily="49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851920" y="2080012"/>
            <a:ext cx="653405" cy="277252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07016" y="1957028"/>
            <a:ext cx="1957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3200" dirty="0">
                <a:latin typeface="+mn-lt"/>
                <a:cs typeface="Courier New" panose="02070309020205020404" pitchFamily="49" charset="0"/>
              </a:rPr>
              <a:t>P :- Q ; R.</a:t>
            </a:r>
            <a:endParaRPr lang="el-GR" altLang="el-GR" sz="32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07016" y="3827858"/>
            <a:ext cx="340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3200" dirty="0">
                <a:latin typeface="+mn-lt"/>
                <a:cs typeface="Courier New" panose="02070309020205020404" pitchFamily="49" charset="0"/>
              </a:rPr>
              <a:t>P :- (Q, R) ; (S, T, U).</a:t>
            </a:r>
            <a:endParaRPr lang="el-GR" altLang="el-GR" sz="32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07016" y="5698689"/>
            <a:ext cx="340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3200" dirty="0">
                <a:latin typeface="+mn-lt"/>
                <a:cs typeface="Courier New" panose="02070309020205020404" pitchFamily="49" charset="0"/>
              </a:rPr>
              <a:t>P :- Q, R ; S, T, U.</a:t>
            </a:r>
            <a:endParaRPr lang="el-GR" altLang="el-GR" sz="32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851920" y="3981620"/>
            <a:ext cx="653405" cy="277252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>
            <a:off x="5968100" y="4917035"/>
            <a:ext cx="653405" cy="277252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100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Χειρισμός αβέβαιης </a:t>
            </a:r>
            <a:r>
              <a:rPr lang="el-GR" altLang="el-GR" dirty="0" smtClean="0"/>
              <a:t>πληροφορίας (3/3)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dirty="0"/>
              <a:t>Έστω ότι ορίζουμε: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n-US" altLang="el-GR" dirty="0"/>
              <a:t>c(P1 and P2) = min(c(P1), c(P2))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/>
              <a:t>c(P1 or P2) = max(c(P1), c(P2))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/>
              <a:t>c(P2) = c(P1)  c    </a:t>
            </a:r>
            <a:r>
              <a:rPr lang="el-GR" altLang="el-GR" dirty="0"/>
              <a:t>αν    </a:t>
            </a:r>
            <a:r>
              <a:rPr lang="en-US" altLang="el-GR" dirty="0"/>
              <a:t>if  P1 then  P2  :  c</a:t>
            </a:r>
          </a:p>
        </p:txBody>
      </p:sp>
    </p:spTree>
    <p:extLst>
      <p:ext uri="{BB962C8B-B14F-4D97-AF65-F5344CB8AC3E}">
        <p14:creationId xmlns:p14="http://schemas.microsoft.com/office/powerpoint/2010/main" val="10835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Επέκταση του </a:t>
            </a:r>
            <a:r>
              <a:rPr lang="el-GR" altLang="el-GR" dirty="0" err="1"/>
              <a:t>μέτα</a:t>
            </a:r>
            <a:r>
              <a:rPr lang="el-GR" altLang="el-GR" dirty="0"/>
              <a:t>-διερμηνέα για οπίσθια </a:t>
            </a:r>
            <a:r>
              <a:rPr lang="el-GR" altLang="el-GR" dirty="0" smtClean="0"/>
              <a:t>συλλογιστική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certainty(P, Cert)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given(P, Cert).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certainty(P1 and P2, Cert)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certainty(P1, Cert1),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certainty(P2, Cert2),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minimum(Cert1, Cert2, Cert).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certainty(P1 or P2, Cert)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certainty(P1, Cert1),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certainty(P2, Cert2),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maximum(Cert1, Cert2, Cert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Επέκταση του </a:t>
            </a:r>
            <a:r>
              <a:rPr lang="el-GR" altLang="el-GR" dirty="0" err="1"/>
              <a:t>μέτα</a:t>
            </a:r>
            <a:r>
              <a:rPr lang="el-GR" altLang="el-GR" dirty="0"/>
              <a:t>-διερμηνέα για οπίσθια </a:t>
            </a:r>
            <a:r>
              <a:rPr lang="el-GR" altLang="el-GR" dirty="0" smtClean="0"/>
              <a:t>συλλογιστική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certainty(P, Cert)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if Cond then P : C1,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certainty(Cond, C2),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Cert is C1*C2.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minimum(............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maximum(............</a:t>
            </a:r>
          </a:p>
          <a:p>
            <a:pPr>
              <a:spcBef>
                <a:spcPct val="50000"/>
              </a:spcBef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certainty(</a:t>
            </a:r>
            <a:r>
              <a:rPr lang="en-US" altLang="el-GR" dirty="0" err="1">
                <a:latin typeface="Courier New" panose="02070309020205020404" pitchFamily="49" charset="0"/>
              </a:rPr>
              <a:t>leak_in_kitchen</a:t>
            </a:r>
            <a:r>
              <a:rPr lang="en-US" altLang="el-GR" dirty="0">
                <a:latin typeface="Courier New" panose="02070309020205020404" pitchFamily="49" charset="0"/>
              </a:rPr>
              <a:t>, C).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 = 0.8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Παναγιώτης Σταματόπουλος, </a:t>
            </a:r>
            <a:r>
              <a:rPr lang="el-GR" sz="2000" dirty="0" err="1"/>
              <a:t>Ιζαμπώ</a:t>
            </a:r>
            <a:r>
              <a:rPr lang="el-GR" sz="2000" dirty="0"/>
              <a:t> </a:t>
            </a:r>
            <a:r>
              <a:rPr lang="el-GR" sz="2000" dirty="0" err="1" smtClean="0"/>
              <a:t>Καράλη</a:t>
            </a:r>
            <a:r>
              <a:rPr lang="el-GR" sz="2000" dirty="0" smtClean="0"/>
              <a:t>. «Λογικός Προγραμματισμός, </a:t>
            </a:r>
            <a:r>
              <a:rPr lang="el-GR" sz="2000" dirty="0"/>
              <a:t>Επεκτάσεις, υλοποίηση, παραλληλία».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</a:t>
            </a:r>
            <a:r>
              <a:rPr lang="en-US" sz="2000" dirty="0"/>
              <a:t>://opencourses.uoa.gr/courses/DI117/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υπό διάζευξη</a:t>
            </a:r>
            <a:r>
              <a:rPr lang="en-US" altLang="el-GR" dirty="0"/>
              <a:t> </a:t>
            </a:r>
            <a:r>
              <a:rPr lang="en-US" altLang="el-GR" dirty="0" smtClean="0"/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dirty="0" smtClean="0"/>
              <a:t>1.  </a:t>
            </a:r>
            <a:r>
              <a:rPr lang="en-US" altLang="el-GR" dirty="0" smtClean="0">
                <a:latin typeface="Courier New" panose="02070309020205020404" pitchFamily="49" charset="0"/>
              </a:rPr>
              <a:t>f(1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one).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   f(s(1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two).  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   f(s(s(1</a:t>
            </a:r>
            <a:r>
              <a:rPr lang="en-US" altLang="el-GR" dirty="0">
                <a:latin typeface="Courier New" panose="02070309020205020404" pitchFamily="49" charset="0"/>
              </a:rPr>
              <a:t>)),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three). 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   f(s(s(s(X</a:t>
            </a:r>
            <a:r>
              <a:rPr lang="en-US" altLang="el-GR" dirty="0">
                <a:latin typeface="Courier New" panose="02070309020205020404" pitchFamily="49" charset="0"/>
              </a:rPr>
              <a:t>))),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N) :- f(X,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N).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 ?- </a:t>
            </a:r>
            <a:r>
              <a:rPr lang="en-US" altLang="el-GR" dirty="0">
                <a:latin typeface="Courier New" panose="02070309020205020404" pitchFamily="49" charset="0"/>
              </a:rPr>
              <a:t>f(s(1),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A).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 ?- </a:t>
            </a:r>
            <a:r>
              <a:rPr lang="en-US" altLang="el-GR" dirty="0">
                <a:latin typeface="Courier New" panose="02070309020205020404" pitchFamily="49" charset="0"/>
              </a:rPr>
              <a:t>f(s(s(1)),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two).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 ?- </a:t>
            </a:r>
            <a:r>
              <a:rPr lang="en-US" altLang="el-GR" dirty="0">
                <a:latin typeface="Courier New" panose="02070309020205020404" pitchFamily="49" charset="0"/>
              </a:rPr>
              <a:t>f(s(s(s(s(s(s(1)))))),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C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altLang="el-GR" dirty="0"/>
              <a:t>Να οριστεί η σχέση </a:t>
            </a:r>
            <a:r>
              <a:rPr lang="en-US" altLang="el-GR" dirty="0">
                <a:latin typeface="Courier New" panose="02070309020205020404" pitchFamily="49" charset="0"/>
              </a:rPr>
              <a:t>relatives(X,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</a:t>
            </a:r>
            <a:r>
              <a:rPr lang="en-US" altLang="el-GR" dirty="0"/>
              <a:t> </a:t>
            </a:r>
            <a:r>
              <a:rPr lang="el-GR" altLang="el-GR" dirty="0"/>
              <a:t>η </a:t>
            </a:r>
            <a:r>
              <a:rPr lang="el-GR" altLang="el-GR" dirty="0" smtClean="0"/>
              <a:t>οποία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αληθεύει </a:t>
            </a:r>
            <a:r>
              <a:rPr lang="el-GR" altLang="el-GR" dirty="0"/>
              <a:t>όταν οι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>
                <a:latin typeface="Courier New" panose="02070309020205020404" pitchFamily="49" charset="0"/>
              </a:rPr>
              <a:t>Y</a:t>
            </a:r>
            <a:r>
              <a:rPr lang="en-US" altLang="el-GR" dirty="0"/>
              <a:t> </a:t>
            </a:r>
            <a:r>
              <a:rPr lang="el-GR" altLang="el-GR" dirty="0"/>
              <a:t>είναι </a:t>
            </a:r>
            <a:r>
              <a:rPr lang="el-GR" altLang="el-GR" dirty="0" smtClean="0"/>
              <a:t>συγγενείς</a:t>
            </a:r>
            <a:endParaRPr lang="en-US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υπό διάζευξη</a:t>
            </a:r>
            <a:r>
              <a:rPr lang="en-US" altLang="el-GR" dirty="0"/>
              <a:t> </a:t>
            </a:r>
            <a:r>
              <a:rPr lang="en-US" altLang="el-GR" dirty="0" smtClean="0"/>
              <a:t>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l-GR" altLang="el-GR" dirty="0"/>
              <a:t>Να αναδιατυπωθεί η πρόταση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         </a:t>
            </a:r>
            <a:r>
              <a:rPr lang="en-US" altLang="el-GR" sz="2000" dirty="0">
                <a:latin typeface="Courier New" panose="02070309020205020404" pitchFamily="49" charset="0"/>
              </a:rPr>
              <a:t>translate(Number,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Word) :-</a:t>
            </a:r>
            <a:r>
              <a:rPr lang="el-GR" altLang="el-GR" sz="2000" dirty="0">
                <a:latin typeface="Courier New" panose="02070309020205020404" pitchFamily="49" charset="0"/>
              </a:rPr>
              <a:t>     </a:t>
            </a: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Number = 1, Word = one ;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Number = 2, Word = two ;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Number = 3, Word = three.</a:t>
            </a:r>
          </a:p>
          <a:p>
            <a:pPr marL="0" indent="0">
              <a:buNone/>
            </a:pPr>
            <a:r>
              <a:rPr lang="en-US" altLang="el-GR" dirty="0"/>
              <a:t>     </a:t>
            </a:r>
            <a:r>
              <a:rPr lang="el-GR" altLang="el-GR" dirty="0"/>
              <a:t>ώστε να μην περιέχει </a:t>
            </a:r>
            <a:r>
              <a:rPr lang="el-GR" altLang="el-GR" dirty="0" smtClean="0"/>
              <a:t>διαζεύξεις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3090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Διαδικαστική </a:t>
            </a:r>
            <a:r>
              <a:rPr lang="el-GR" altLang="el-GR" dirty="0" smtClean="0"/>
              <a:t>σημασία</a:t>
            </a:r>
            <a:r>
              <a:rPr lang="en-US" altLang="el-GR" dirty="0" smtClean="0"/>
              <a:t>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</a:pPr>
            <a:r>
              <a:rPr lang="el-GR" altLang="el-GR" dirty="0"/>
              <a:t>Έστω μία λίστα από στόχους προς επίλυση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                    </a:t>
            </a:r>
            <a:r>
              <a:rPr lang="en-US" altLang="el-GR" dirty="0"/>
              <a:t>G1, G2,</a:t>
            </a:r>
            <a:r>
              <a:rPr lang="el-GR" altLang="el-GR" dirty="0"/>
              <a:t> </a:t>
            </a:r>
            <a:r>
              <a:rPr lang="en-US" altLang="el-GR" dirty="0"/>
              <a:t>……., Gm</a:t>
            </a:r>
          </a:p>
          <a:p>
            <a:pPr>
              <a:buSzPct val="100000"/>
            </a:pPr>
            <a:r>
              <a:rPr lang="el-GR" altLang="el-GR" dirty="0" smtClean="0"/>
              <a:t>Έστω </a:t>
            </a:r>
            <a:r>
              <a:rPr lang="el-GR" altLang="el-GR" dirty="0"/>
              <a:t>η πρώτη πρόταση </a:t>
            </a:r>
            <a:r>
              <a:rPr lang="en-US" altLang="el-GR" dirty="0"/>
              <a:t>C </a:t>
            </a:r>
            <a:r>
              <a:rPr lang="el-GR" altLang="el-GR" dirty="0"/>
              <a:t>του προγράμματος της </a:t>
            </a:r>
            <a:r>
              <a:rPr lang="el-GR" altLang="el-GR" dirty="0" smtClean="0"/>
              <a:t>οποίας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η </a:t>
            </a:r>
            <a:r>
              <a:rPr lang="el-GR" altLang="el-GR" dirty="0"/>
              <a:t>κεφαλή </a:t>
            </a:r>
            <a:r>
              <a:rPr lang="en-US" altLang="el-GR" dirty="0"/>
              <a:t>H </a:t>
            </a:r>
            <a:r>
              <a:rPr lang="el-GR" altLang="el-GR" dirty="0"/>
              <a:t>ενοποιείται με το </a:t>
            </a:r>
            <a:r>
              <a:rPr lang="en-US" altLang="el-GR" dirty="0"/>
              <a:t>G1</a:t>
            </a:r>
          </a:p>
          <a:p>
            <a:pPr marL="0" indent="0">
              <a:buNone/>
            </a:pPr>
            <a:r>
              <a:rPr lang="en-US" altLang="el-GR" dirty="0"/>
              <a:t>                         H :- B1, B2, …….., </a:t>
            </a:r>
            <a:r>
              <a:rPr lang="en-US" altLang="el-GR" dirty="0" err="1"/>
              <a:t>Bn</a:t>
            </a:r>
            <a:endParaRPr lang="en-US" altLang="el-GR" dirty="0"/>
          </a:p>
          <a:p>
            <a:pPr>
              <a:buSzPct val="100000"/>
            </a:pPr>
            <a:r>
              <a:rPr lang="el-GR" altLang="el-GR" dirty="0" smtClean="0"/>
              <a:t>Έστω </a:t>
            </a:r>
            <a:r>
              <a:rPr lang="el-GR" altLang="el-GR" dirty="0"/>
              <a:t>μια παραλλαγή της </a:t>
            </a:r>
            <a:r>
              <a:rPr lang="en-US" altLang="el-GR" dirty="0"/>
              <a:t>C , </a:t>
            </a:r>
            <a:r>
              <a:rPr lang="el-GR" altLang="el-GR" dirty="0"/>
              <a:t>η </a:t>
            </a:r>
            <a:r>
              <a:rPr lang="en-US" altLang="el-GR" dirty="0"/>
              <a:t>C’</a:t>
            </a:r>
          </a:p>
          <a:p>
            <a:pPr marL="0" indent="0">
              <a:buNone/>
            </a:pPr>
            <a:r>
              <a:rPr lang="en-US" altLang="el-GR" dirty="0"/>
              <a:t>                         H’ :- B1’, B2’, ……., </a:t>
            </a:r>
            <a:r>
              <a:rPr lang="en-US" altLang="el-GR" dirty="0" err="1" smtClean="0"/>
              <a:t>Bn</a:t>
            </a:r>
            <a:r>
              <a:rPr lang="en-US" altLang="el-GR" dirty="0" smtClean="0"/>
              <a:t>’</a:t>
            </a:r>
          </a:p>
          <a:p>
            <a:r>
              <a:rPr lang="el-GR" altLang="el-GR" dirty="0" smtClean="0"/>
              <a:t>τέτοια </a:t>
            </a:r>
            <a:r>
              <a:rPr lang="el-GR" altLang="el-GR" dirty="0"/>
              <a:t>ώστε να μην έχει κοινές μεταβλητές </a:t>
            </a:r>
            <a:r>
              <a:rPr lang="el-GR" altLang="el-GR" dirty="0" smtClean="0"/>
              <a:t>με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τα</a:t>
            </a:r>
            <a:r>
              <a:rPr lang="en-US" altLang="el-GR" dirty="0" smtClean="0"/>
              <a:t>   G1</a:t>
            </a:r>
            <a:r>
              <a:rPr lang="en-US" altLang="el-GR" dirty="0"/>
              <a:t>, G2, ……, Gm</a:t>
            </a:r>
            <a:r>
              <a:rPr lang="el-GR" altLang="el-GR" dirty="0"/>
              <a:t> 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0129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Διαδικαστική σημασία</a:t>
            </a:r>
            <a:r>
              <a:rPr lang="en-US" altLang="el-GR" dirty="0"/>
              <a:t> </a:t>
            </a:r>
            <a:r>
              <a:rPr lang="en-US" altLang="el-GR" dirty="0" smtClean="0"/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00000"/>
            </a:pPr>
            <a:r>
              <a:rPr lang="el-GR" altLang="el-GR" dirty="0"/>
              <a:t>Στους προς επίλυση στόχους πρέπει να αντικατασταθεί το </a:t>
            </a:r>
            <a:r>
              <a:rPr lang="en-US" altLang="el-GR" dirty="0" smtClean="0"/>
              <a:t>G1 </a:t>
            </a:r>
            <a:r>
              <a:rPr lang="el-GR" altLang="el-GR" dirty="0"/>
              <a:t>με τα </a:t>
            </a:r>
            <a:r>
              <a:rPr lang="en-US" altLang="el-GR" dirty="0"/>
              <a:t>B1’, B2’, ………, </a:t>
            </a:r>
            <a:r>
              <a:rPr lang="en-US" altLang="el-GR" dirty="0" err="1"/>
              <a:t>Bn</a:t>
            </a:r>
            <a:r>
              <a:rPr lang="en-US" altLang="el-GR" dirty="0"/>
              <a:t>’ </a:t>
            </a:r>
            <a:r>
              <a:rPr lang="el-GR" altLang="el-GR" dirty="0"/>
              <a:t>και στη συνέχεια πρέπει </a:t>
            </a:r>
            <a:r>
              <a:rPr lang="el-GR" altLang="el-GR" dirty="0" smtClean="0"/>
              <a:t>να </a:t>
            </a:r>
            <a:r>
              <a:rPr lang="el-GR" altLang="el-GR" dirty="0"/>
              <a:t>εφαρμοστούν οι αποτιμήσεις μεταβλητών που </a:t>
            </a:r>
            <a:r>
              <a:rPr lang="el-GR" altLang="el-GR" dirty="0" smtClean="0"/>
              <a:t>προέκυψαν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κατά </a:t>
            </a:r>
            <a:r>
              <a:rPr lang="el-GR" altLang="el-GR" dirty="0"/>
              <a:t>την ενοποίηση των </a:t>
            </a:r>
            <a:r>
              <a:rPr lang="en-US" altLang="el-GR" dirty="0"/>
              <a:t>G1 </a:t>
            </a:r>
            <a:r>
              <a:rPr lang="el-GR" altLang="el-GR" dirty="0"/>
              <a:t>και </a:t>
            </a:r>
            <a:r>
              <a:rPr lang="en-US" altLang="el-GR" dirty="0"/>
              <a:t>H’ </a:t>
            </a:r>
            <a:r>
              <a:rPr lang="el-GR" altLang="el-GR" dirty="0"/>
              <a:t>στους νέους προς </a:t>
            </a:r>
            <a:r>
              <a:rPr lang="el-GR" altLang="el-GR" dirty="0" smtClean="0"/>
              <a:t>επίλυση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στόχους</a:t>
            </a:r>
            <a:r>
              <a:rPr lang="el-GR" altLang="el-GR" dirty="0"/>
              <a:t>, παίρνοντας τους </a:t>
            </a:r>
            <a:endParaRPr lang="en-US" altLang="el-GR" dirty="0" smtClean="0"/>
          </a:p>
          <a:p>
            <a:pPr marL="0" indent="0">
              <a:buSzPct val="100000"/>
              <a:buNone/>
            </a:pPr>
            <a:r>
              <a:rPr lang="en-US" altLang="el-GR" dirty="0"/>
              <a:t>	</a:t>
            </a:r>
            <a:r>
              <a:rPr lang="en-US" altLang="el-GR" dirty="0" smtClean="0"/>
              <a:t>	B1</a:t>
            </a:r>
            <a:r>
              <a:rPr lang="en-US" altLang="el-GR" dirty="0"/>
              <a:t>’’, B2’’, ….., </a:t>
            </a:r>
            <a:r>
              <a:rPr lang="en-US" altLang="el-GR" dirty="0" err="1"/>
              <a:t>Bn</a:t>
            </a:r>
            <a:r>
              <a:rPr lang="en-US" altLang="el-GR" dirty="0"/>
              <a:t>’’, G2’, ……., </a:t>
            </a:r>
            <a:r>
              <a:rPr lang="en-US" altLang="el-GR" dirty="0" smtClean="0"/>
              <a:t>Gm’ </a:t>
            </a:r>
          </a:p>
          <a:p>
            <a:pPr>
              <a:buSzPct val="100000"/>
            </a:pPr>
            <a:r>
              <a:rPr lang="el-GR" altLang="el-GR" dirty="0" smtClean="0"/>
              <a:t>Αν </a:t>
            </a:r>
            <a:r>
              <a:rPr lang="el-GR" altLang="el-GR" dirty="0"/>
              <a:t>κάποια στιγμή δεν βρεθεί πρόταση στο πρόγραμμα με </a:t>
            </a:r>
            <a:r>
              <a:rPr lang="el-GR" altLang="el-GR" dirty="0" smtClean="0"/>
              <a:t>κεφαλή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ενοποιήσιμη</a:t>
            </a:r>
            <a:r>
              <a:rPr lang="el-GR" altLang="el-GR" dirty="0" smtClean="0"/>
              <a:t> </a:t>
            </a:r>
            <a:r>
              <a:rPr lang="el-GR" altLang="el-GR" dirty="0"/>
              <a:t>με τον πρώτο προς επίλυση στόχο, </a:t>
            </a:r>
            <a:r>
              <a:rPr lang="el-GR" altLang="el-GR" dirty="0" smtClean="0"/>
              <a:t>γίνεται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οπισθοδρόμηση </a:t>
            </a:r>
            <a:r>
              <a:rPr lang="el-GR" altLang="el-GR" dirty="0"/>
              <a:t>στην τελευταία επιλογή που έχει γίνει </a:t>
            </a:r>
            <a:r>
              <a:rPr lang="el-GR" altLang="el-GR" dirty="0" smtClean="0"/>
              <a:t>και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δοκιμάζεται </a:t>
            </a:r>
            <a:r>
              <a:rPr lang="el-GR" altLang="el-GR" dirty="0"/>
              <a:t>η επόμενη </a:t>
            </a:r>
            <a:r>
              <a:rPr lang="el-GR" altLang="el-GR" dirty="0" smtClean="0"/>
              <a:t>πρόταση</a:t>
            </a:r>
            <a:r>
              <a:rPr lang="en-US" altLang="el-GR" dirty="0" smtClean="0"/>
              <a:t> </a:t>
            </a:r>
          </a:p>
          <a:p>
            <a:pPr>
              <a:buSzPct val="100000"/>
            </a:pPr>
            <a:r>
              <a:rPr lang="el-GR" altLang="el-GR" dirty="0" smtClean="0"/>
              <a:t>Όταν </a:t>
            </a:r>
            <a:r>
              <a:rPr lang="el-GR" altLang="el-GR" dirty="0"/>
              <a:t>εξαντληθεί η λίστα των στόχων προς επίλυση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l-GR" altLang="el-GR" dirty="0" smtClean="0"/>
              <a:t>σημαίνει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επιτυχία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9991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Διαδικαστική σημασία</a:t>
            </a:r>
            <a:r>
              <a:rPr lang="en-US" altLang="el-GR" dirty="0"/>
              <a:t> </a:t>
            </a:r>
            <a:r>
              <a:rPr lang="en-US" altLang="el-GR" dirty="0" smtClean="0"/>
              <a:t>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big(bear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big(elephant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small(cat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brown(bear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black(cat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gray(elephant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dark(Z</a:t>
            </a:r>
            <a:r>
              <a:rPr lang="en-US" altLang="el-GR" sz="2000" dirty="0">
                <a:latin typeface="Courier New" panose="02070309020205020404" pitchFamily="49" charset="0"/>
              </a:rPr>
              <a:t>) :- black(Z).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l-GR" sz="2000" dirty="0" smtClean="0">
                <a:latin typeface="Courier New" panose="02070309020205020404" pitchFamily="49" charset="0"/>
              </a:rPr>
              <a:t>dark(Z</a:t>
            </a:r>
            <a:r>
              <a:rPr lang="en-US" altLang="el-GR" sz="2000" dirty="0">
                <a:latin typeface="Courier New" panose="02070309020205020404" pitchFamily="49" charset="0"/>
              </a:rPr>
              <a:t>) :- brown(Z).</a:t>
            </a:r>
          </a:p>
          <a:p>
            <a:endParaRPr lang="el-GR" sz="2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dark(X), big(X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9389"/>
            <a:ext cx="3562847" cy="3467584"/>
          </a:xfrm>
          <a:prstGeom prst="rect">
            <a:avLst/>
          </a:prstGeom>
        </p:spPr>
      </p:pic>
      <p:sp>
        <p:nvSpPr>
          <p:cNvPr id="31" name="Ορθογώνιο 30"/>
          <p:cNvSpPr/>
          <p:nvPr/>
        </p:nvSpPr>
        <p:spPr>
          <a:xfrm>
            <a:off x="5076056" y="4509120"/>
            <a:ext cx="576064" cy="2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Απαγορευτικό σήμα 29"/>
          <p:cNvSpPr/>
          <p:nvPr/>
        </p:nvSpPr>
        <p:spPr>
          <a:xfrm rot="16200000">
            <a:off x="5256076" y="4545123"/>
            <a:ext cx="216024" cy="216024"/>
          </a:xfrm>
          <a:prstGeom prst="noSmoking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πίθηκος και η μπανάνα (1/4) </a:t>
            </a:r>
            <a:endParaRPr lang="el-GR" dirty="0"/>
          </a:p>
        </p:txBody>
      </p:sp>
      <p:pic>
        <p:nvPicPr>
          <p:cNvPr id="22" name="Θέση περιεχομένου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76" y="1556792"/>
            <a:ext cx="4467849" cy="1848108"/>
          </a:xfrm>
        </p:spPr>
      </p:pic>
      <p:sp>
        <p:nvSpPr>
          <p:cNvPr id="30" name="TextBox 29"/>
          <p:cNvSpPr txBox="1"/>
          <p:nvPr/>
        </p:nvSpPr>
        <p:spPr>
          <a:xfrm>
            <a:off x="806108" y="4172559"/>
            <a:ext cx="1065139" cy="3926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altLang="el-GR" sz="2000" dirty="0">
                <a:latin typeface="Courier New" panose="02070309020205020404" pitchFamily="49" charset="0"/>
              </a:rPr>
              <a:t>state</a:t>
            </a:r>
            <a:endParaRPr lang="el-GR" sz="2000" dirty="0" smtClean="0"/>
          </a:p>
        </p:txBody>
      </p:sp>
      <p:grpSp>
        <p:nvGrpSpPr>
          <p:cNvPr id="29" name="Ομάδα 28"/>
          <p:cNvGrpSpPr/>
          <p:nvPr/>
        </p:nvGrpSpPr>
        <p:grpSpPr>
          <a:xfrm>
            <a:off x="1907704" y="3861048"/>
            <a:ext cx="6580361" cy="1015663"/>
            <a:chOff x="1395361" y="3933056"/>
            <a:chExt cx="6580361" cy="1015663"/>
          </a:xfrm>
        </p:grpSpPr>
        <p:sp>
          <p:nvSpPr>
            <p:cNvPr id="27" name="Παρένθεση"/>
            <p:cNvSpPr>
              <a:spLocks/>
            </p:cNvSpPr>
            <p:nvPr/>
          </p:nvSpPr>
          <p:spPr bwMode="auto">
            <a:xfrm>
              <a:off x="1395361" y="3986406"/>
              <a:ext cx="144016" cy="941601"/>
            </a:xfrm>
            <a:prstGeom prst="leftBracket">
              <a:avLst>
                <a:gd name="adj" fmla="val 4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567009" y="3933056"/>
              <a:ext cx="155483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 dirty="0" err="1">
                  <a:latin typeface="Courier New" panose="02070309020205020404" pitchFamily="49" charset="0"/>
                </a:rPr>
                <a:t>atdoor</a:t>
              </a:r>
              <a:r>
                <a:rPr lang="en-US" altLang="el-GR" sz="2000" dirty="0">
                  <a:latin typeface="Courier New" panose="02070309020205020404" pitchFamily="49" charset="0"/>
                </a:rPr>
                <a:t>        </a:t>
              </a:r>
            </a:p>
            <a:p>
              <a:pPr algn="l" eaLnBrk="1" hangingPunct="1"/>
              <a:r>
                <a:rPr lang="en-US" altLang="el-GR" sz="2000" dirty="0">
                  <a:latin typeface="Courier New" panose="02070309020205020404" pitchFamily="49" charset="0"/>
                </a:rPr>
                <a:t>middle  ,      </a:t>
              </a:r>
            </a:p>
            <a:p>
              <a:pPr algn="l" eaLnBrk="1" hangingPunct="1"/>
              <a:r>
                <a:rPr lang="en-US" altLang="el-GR" sz="2000" dirty="0" err="1">
                  <a:latin typeface="Courier New" panose="02070309020205020404" pitchFamily="49" charset="0"/>
                </a:rPr>
                <a:t>atwindow</a:t>
              </a:r>
              <a:r>
                <a:rPr lang="en-US" altLang="el-GR" sz="2000" dirty="0"/>
                <a:t>   </a:t>
              </a:r>
              <a:endParaRPr lang="el-GR" altLang="el-GR" sz="2000" dirty="0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3406317" y="4075931"/>
              <a:ext cx="12807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 dirty="0" err="1">
                  <a:latin typeface="Courier New" panose="02070309020205020404" pitchFamily="49" charset="0"/>
                </a:rPr>
                <a:t>onfloor</a:t>
              </a:r>
              <a:endParaRPr lang="en-US" altLang="el-GR" sz="2000" dirty="0">
                <a:latin typeface="Courier New" panose="02070309020205020404" pitchFamily="49" charset="0"/>
              </a:endParaRPr>
            </a:p>
            <a:p>
              <a:pPr algn="l" eaLnBrk="1" hangingPunct="1"/>
              <a:r>
                <a:rPr lang="en-US" altLang="el-GR" sz="2000" dirty="0" err="1">
                  <a:latin typeface="Courier New" panose="02070309020205020404" pitchFamily="49" charset="0"/>
                </a:rPr>
                <a:t>onbox</a:t>
              </a:r>
              <a:endParaRPr lang="el-GR" altLang="el-GR" sz="2000" dirty="0">
                <a:latin typeface="Courier New" panose="02070309020205020404" pitchFamily="49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971535" y="3933056"/>
              <a:ext cx="156758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 dirty="0" err="1">
                  <a:latin typeface="Courier New" panose="02070309020205020404" pitchFamily="49" charset="0"/>
                </a:rPr>
                <a:t>atdoor</a:t>
              </a:r>
              <a:r>
                <a:rPr lang="en-US" altLang="el-GR" sz="2000" dirty="0">
                  <a:latin typeface="Courier New" panose="02070309020205020404" pitchFamily="49" charset="0"/>
                </a:rPr>
                <a:t>        </a:t>
              </a:r>
            </a:p>
            <a:p>
              <a:pPr algn="l" eaLnBrk="1" hangingPunct="1"/>
              <a:r>
                <a:rPr lang="en-US" altLang="el-GR" sz="2000" dirty="0">
                  <a:latin typeface="Courier New" panose="02070309020205020404" pitchFamily="49" charset="0"/>
                </a:rPr>
                <a:t>middle  ,      </a:t>
              </a:r>
            </a:p>
            <a:p>
              <a:pPr algn="l" eaLnBrk="1" hangingPunct="1"/>
              <a:r>
                <a:rPr lang="en-US" altLang="el-GR" sz="2000" dirty="0" err="1">
                  <a:latin typeface="Courier New" panose="02070309020205020404" pitchFamily="49" charset="0"/>
                </a:rPr>
                <a:t>atwindow</a:t>
              </a:r>
              <a:r>
                <a:rPr lang="en-US" altLang="el-GR" sz="2000" dirty="0"/>
                <a:t>   </a:t>
              </a:r>
              <a:endParaRPr lang="el-GR" altLang="el-GR" sz="2000" dirty="0"/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6823594" y="4086944"/>
              <a:ext cx="115212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has</a:t>
              </a:r>
            </a:p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hasnot</a:t>
              </a:r>
              <a:endParaRPr lang="el-GR" altLang="el-GR" sz="2000">
                <a:latin typeface="Courier New" panose="02070309020205020404" pitchFamily="49" charset="0"/>
              </a:endParaRPr>
            </a:p>
          </p:txBody>
        </p:sp>
        <p:sp>
          <p:nvSpPr>
            <p:cNvPr id="28" name="Παρένθεση"/>
            <p:cNvSpPr>
              <a:spLocks/>
            </p:cNvSpPr>
            <p:nvPr/>
          </p:nvSpPr>
          <p:spPr bwMode="auto">
            <a:xfrm flipH="1">
              <a:off x="7812360" y="3986406"/>
              <a:ext cx="144016" cy="941601"/>
            </a:xfrm>
            <a:prstGeom prst="leftBracket">
              <a:avLst>
                <a:gd name="adj" fmla="val 4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31" name="AutoShape 24"/>
          <p:cNvSpPr>
            <a:spLocks noChangeArrowheads="1"/>
          </p:cNvSpPr>
          <p:nvPr/>
        </p:nvSpPr>
        <p:spPr bwMode="auto">
          <a:xfrm flipH="1">
            <a:off x="2453834" y="5014607"/>
            <a:ext cx="976551" cy="53451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16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14" y="0"/>
                </a:moveTo>
                <a:lnTo>
                  <a:pt x="15428" y="7200"/>
                </a:lnTo>
                <a:lnTo>
                  <a:pt x="18514" y="7200"/>
                </a:lnTo>
                <a:lnTo>
                  <a:pt x="18514" y="216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l-GR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3603418" y="5349068"/>
            <a:ext cx="1068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+mn-lt"/>
              </a:rPr>
              <a:t>monkey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 flipH="1">
            <a:off x="6074908" y="5014607"/>
            <a:ext cx="976551" cy="53451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16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14" y="0"/>
                </a:moveTo>
                <a:lnTo>
                  <a:pt x="15428" y="7200"/>
                </a:lnTo>
                <a:lnTo>
                  <a:pt x="18514" y="7200"/>
                </a:lnTo>
                <a:lnTo>
                  <a:pt x="18514" y="216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l-GR"/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242832" y="5349068"/>
            <a:ext cx="609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>
                <a:latin typeface="+mn-lt"/>
              </a:rPr>
              <a:t>box</a:t>
            </a:r>
            <a:endParaRPr lang="el-GR" altLang="el-GR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8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Επέκταση προγράμματος (1/2)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36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female(pam).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female(</a:t>
            </a:r>
            <a:r>
              <a:rPr lang="en-US" altLang="el-GR" dirty="0" err="1">
                <a:latin typeface="Courier New" panose="02070309020205020404" pitchFamily="49" charset="0"/>
              </a:rPr>
              <a:t>liz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female(pat).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female(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male(tom).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male(bob).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male(</a:t>
            </a:r>
            <a:r>
              <a:rPr lang="en-US" altLang="el-GR" dirty="0" err="1">
                <a:latin typeface="Courier New" panose="02070309020205020404" pitchFamily="49" charset="0"/>
              </a:rPr>
              <a:t>jim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836912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sz="3200" dirty="0"/>
              <a:t>ή  εναλλακτικά</a:t>
            </a:r>
            <a:r>
              <a:rPr lang="en-US" altLang="el-GR" sz="3200" dirty="0"/>
              <a:t>:</a:t>
            </a:r>
            <a:endParaRPr lang="el-GR" altLang="el-GR" sz="3200" dirty="0"/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sex(pam,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feminine).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sex(tom,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masculine).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sex(bob,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masculine).</a:t>
            </a:r>
          </a:p>
          <a:p>
            <a:r>
              <a:rPr lang="en-US" altLang="el-GR" sz="3200" dirty="0"/>
              <a:t>. . . . . . . . . . . . . </a:t>
            </a:r>
            <a:r>
              <a:rPr lang="en-US" altLang="el-GR" sz="3200" dirty="0" smtClean="0"/>
              <a:t>.</a:t>
            </a:r>
            <a:endParaRPr lang="el-GR" altLang="el-GR" sz="3200" dirty="0"/>
          </a:p>
        </p:txBody>
      </p:sp>
      <p:sp>
        <p:nvSpPr>
          <p:cNvPr id="6" name="Θέση περιεχομένου 3"/>
          <p:cNvSpPr txBox="1">
            <a:spLocks/>
          </p:cNvSpPr>
          <p:nvPr/>
        </p:nvSpPr>
        <p:spPr>
          <a:xfrm>
            <a:off x="457200" y="4797153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offspring(Y,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X) :-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</a:t>
            </a: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?- offspring(</a:t>
            </a:r>
            <a:r>
              <a:rPr lang="en-US" altLang="el-GR" dirty="0" err="1">
                <a:latin typeface="Courier New" panose="02070309020205020404" pitchFamily="49" charset="0"/>
              </a:rPr>
              <a:t>liz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tom).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mother(X,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 :-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Y), female(X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πίθηκος και η </a:t>
            </a:r>
            <a:r>
              <a:rPr lang="el-GR" dirty="0" smtClean="0"/>
              <a:t>μπανάνα (2/4)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move(state(middle,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onbox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middle,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hasnot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 grasp,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state(middle,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onbox</a:t>
            </a:r>
            <a:r>
              <a:rPr lang="en-US" altLang="el-GR" dirty="0">
                <a:latin typeface="Courier New" panose="02070309020205020404" pitchFamily="49" charset="0"/>
              </a:rPr>
              <a:t>, middle, has)).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move(state(P, </a:t>
            </a:r>
            <a:r>
              <a:rPr lang="en-US" altLang="el-GR" dirty="0" err="1">
                <a:latin typeface="Courier New" panose="02070309020205020404" pitchFamily="49" charset="0"/>
              </a:rPr>
              <a:t>onfloor</a:t>
            </a:r>
            <a:r>
              <a:rPr lang="en-US" altLang="el-GR" dirty="0">
                <a:latin typeface="Courier New" panose="02070309020205020404" pitchFamily="49" charset="0"/>
              </a:rPr>
              <a:t>, P, H),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 climb,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state(P, </a:t>
            </a:r>
            <a:r>
              <a:rPr lang="en-US" altLang="el-GR" dirty="0" err="1">
                <a:latin typeface="Courier New" panose="02070309020205020404" pitchFamily="49" charset="0"/>
              </a:rPr>
              <a:t>onbox</a:t>
            </a:r>
            <a:r>
              <a:rPr lang="en-US" altLang="el-GR" dirty="0">
                <a:latin typeface="Courier New" panose="02070309020205020404" pitchFamily="49" charset="0"/>
              </a:rPr>
              <a:t>, P, H)).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move(state(P1, </a:t>
            </a:r>
            <a:r>
              <a:rPr lang="en-US" altLang="el-GR" dirty="0" err="1">
                <a:latin typeface="Courier New" panose="02070309020205020404" pitchFamily="49" charset="0"/>
              </a:rPr>
              <a:t>onfloor</a:t>
            </a:r>
            <a:r>
              <a:rPr lang="en-US" altLang="el-GR" dirty="0">
                <a:latin typeface="Courier New" panose="02070309020205020404" pitchFamily="49" charset="0"/>
              </a:rPr>
              <a:t>, P1, H),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 push(P1, P2),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state(P2, </a:t>
            </a:r>
            <a:r>
              <a:rPr lang="en-US" altLang="el-GR" dirty="0" err="1">
                <a:latin typeface="Courier New" panose="02070309020205020404" pitchFamily="49" charset="0"/>
              </a:rPr>
              <a:t>onfloor</a:t>
            </a:r>
            <a:r>
              <a:rPr lang="en-US" altLang="el-GR" dirty="0">
                <a:latin typeface="Courier New" panose="02070309020205020404" pitchFamily="49" charset="0"/>
              </a:rPr>
              <a:t>, P2, H</a:t>
            </a:r>
            <a:r>
              <a:rPr lang="en-US" altLang="el-GR" dirty="0" smtClean="0">
                <a:latin typeface="Courier New" panose="02070309020205020404" pitchFamily="49" charset="0"/>
              </a:rPr>
              <a:t>)).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πίθηκος και η </a:t>
            </a:r>
            <a:r>
              <a:rPr lang="el-GR" dirty="0" smtClean="0"/>
              <a:t>μπανάνα (3/4)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move(state(P1, </a:t>
            </a:r>
            <a:r>
              <a:rPr lang="en-US" altLang="el-GR" dirty="0" err="1">
                <a:latin typeface="Courier New" panose="02070309020205020404" pitchFamily="49" charset="0"/>
              </a:rPr>
              <a:t>onfloor</a:t>
            </a:r>
            <a:r>
              <a:rPr lang="en-US" altLang="el-GR" dirty="0">
                <a:latin typeface="Courier New" panose="02070309020205020404" pitchFamily="49" charset="0"/>
              </a:rPr>
              <a:t>, B, H),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 walk(P1, P2),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state(P2,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onfloor</a:t>
            </a:r>
            <a:r>
              <a:rPr lang="en-US" altLang="el-GR" dirty="0">
                <a:latin typeface="Courier New" panose="02070309020205020404" pitchFamily="49" charset="0"/>
              </a:rPr>
              <a:t>, B, H)).</a:t>
            </a:r>
            <a:endParaRPr lang="el-GR" altLang="el-GR" sz="4400" dirty="0"/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canget</a:t>
            </a:r>
            <a:r>
              <a:rPr lang="en-US" altLang="el-GR" dirty="0">
                <a:latin typeface="Courier New" panose="02070309020205020404" pitchFamily="49" charset="0"/>
              </a:rPr>
              <a:t>(state(_, _, _, has)).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canget</a:t>
            </a:r>
            <a:r>
              <a:rPr lang="en-US" altLang="el-GR" dirty="0">
                <a:latin typeface="Courier New" panose="02070309020205020404" pitchFamily="49" charset="0"/>
              </a:rPr>
              <a:t>(State1)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 move(State1, Move, State2),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</a:rPr>
              <a:t>canget</a:t>
            </a:r>
            <a:r>
              <a:rPr lang="en-US" altLang="el-GR" dirty="0">
                <a:latin typeface="Courier New" panose="02070309020205020404" pitchFamily="49" charset="0"/>
              </a:rPr>
              <a:t>(State2).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 </a:t>
            </a:r>
            <a:r>
              <a:rPr lang="en-US" altLang="el-GR" dirty="0" err="1">
                <a:latin typeface="Courier New" panose="02070309020205020404" pitchFamily="49" charset="0"/>
              </a:rPr>
              <a:t>canget</a:t>
            </a:r>
            <a:r>
              <a:rPr lang="en-US" altLang="el-GR" dirty="0">
                <a:latin typeface="Courier New" panose="02070309020205020404" pitchFamily="49" charset="0"/>
              </a:rPr>
              <a:t>(state(</a:t>
            </a:r>
            <a:r>
              <a:rPr lang="en-US" altLang="el-GR" dirty="0" err="1">
                <a:latin typeface="Courier New" panose="02070309020205020404" pitchFamily="49" charset="0"/>
              </a:rPr>
              <a:t>atdoor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onfloor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atwindow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hasnot</a:t>
            </a:r>
            <a:r>
              <a:rPr lang="en-US" altLang="el-GR" dirty="0">
                <a:latin typeface="Courier New" panose="02070309020205020404" pitchFamily="49" charset="0"/>
              </a:rPr>
              <a:t>)).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πίθηκος και η </a:t>
            </a:r>
            <a:r>
              <a:rPr lang="el-GR" dirty="0" smtClean="0"/>
              <a:t>μπανάνα (4/4) </a:t>
            </a:r>
            <a:endParaRPr lang="el-GR" dirty="0"/>
          </a:p>
        </p:txBody>
      </p:sp>
      <p:grpSp>
        <p:nvGrpSpPr>
          <p:cNvPr id="28" name="Ομάδα 27"/>
          <p:cNvGrpSpPr/>
          <p:nvPr/>
        </p:nvGrpSpPr>
        <p:grpSpPr>
          <a:xfrm>
            <a:off x="1180818" y="1556792"/>
            <a:ext cx="6782364" cy="4721856"/>
            <a:chOff x="1314450" y="2133600"/>
            <a:chExt cx="6343650" cy="4416425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514600" y="2133600"/>
              <a:ext cx="3276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state(</a:t>
              </a:r>
              <a:r>
                <a:rPr lang="en-US" altLang="el-GR" dirty="0" err="1">
                  <a:latin typeface="Courier New" panose="02070309020205020404" pitchFamily="49" charset="0"/>
                </a:rPr>
                <a:t>atdoor</a:t>
              </a:r>
              <a:r>
                <a:rPr lang="en-US" altLang="el-GR" dirty="0">
                  <a:latin typeface="Courier New" panose="02070309020205020404" pitchFamily="49" charset="0"/>
                </a:rPr>
                <a:t>, </a:t>
              </a:r>
              <a:r>
                <a:rPr lang="en-US" altLang="el-GR" dirty="0" err="1">
                  <a:latin typeface="Courier New" panose="02070309020205020404" pitchFamily="49" charset="0"/>
                </a:rPr>
                <a:t>onfloor</a:t>
              </a:r>
              <a:r>
                <a:rPr lang="en-US" altLang="el-GR" dirty="0">
                  <a:latin typeface="Courier New" panose="02070309020205020404" pitchFamily="49" charset="0"/>
                </a:rPr>
                <a:t>, </a:t>
              </a:r>
              <a:r>
                <a:rPr lang="en-US" altLang="el-GR" dirty="0" err="1">
                  <a:latin typeface="Courier New" panose="02070309020205020404" pitchFamily="49" charset="0"/>
                </a:rPr>
                <a:t>atwindow</a:t>
              </a:r>
              <a:r>
                <a:rPr lang="en-US" altLang="el-GR" dirty="0">
                  <a:latin typeface="Courier New" panose="02070309020205020404" pitchFamily="49" charset="0"/>
                </a:rPr>
                <a:t>,</a:t>
              </a:r>
              <a:r>
                <a:rPr lang="el-GR" altLang="el-GR" dirty="0">
                  <a:latin typeface="Courier New" panose="02070309020205020404" pitchFamily="49" charset="0"/>
                </a:rPr>
                <a:t> </a:t>
              </a:r>
              <a:r>
                <a:rPr lang="en-US" altLang="el-GR" dirty="0" err="1">
                  <a:latin typeface="Courier New" panose="02070309020205020404" pitchFamily="49" charset="0"/>
                </a:rPr>
                <a:t>hasnot</a:t>
              </a:r>
              <a:r>
                <a:rPr lang="en-US" altLang="el-GR" dirty="0">
                  <a:latin typeface="Courier New" panose="02070309020205020404" pitchFamily="49" charset="0"/>
                </a:rPr>
                <a:t>)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4000500" y="2428875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048125" y="2466975"/>
              <a:ext cx="15240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walk(atdoor, P2)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2820988"/>
              <a:ext cx="2971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state</a:t>
              </a:r>
              <a:r>
                <a:rPr lang="el-GR" altLang="el-GR">
                  <a:latin typeface="Courier New" panose="02070309020205020404" pitchFamily="49" charset="0"/>
                </a:rPr>
                <a:t>(</a:t>
              </a:r>
              <a:r>
                <a:rPr lang="en-US" altLang="el-GR">
                  <a:latin typeface="Courier New" panose="02070309020205020404" pitchFamily="49" charset="0"/>
                </a:rPr>
                <a:t>P2, onfloor, atwindow, hasnot)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314450" y="3563938"/>
              <a:ext cx="325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state(atwindow, onbox, atwindow,</a:t>
              </a:r>
              <a:r>
                <a:rPr lang="el-GR" altLang="el-GR">
                  <a:latin typeface="Courier New" panose="02070309020205020404" pitchFamily="49" charset="0"/>
                </a:rPr>
                <a:t> </a:t>
              </a:r>
              <a:r>
                <a:rPr lang="en-US" altLang="el-GR">
                  <a:latin typeface="Courier New" panose="02070309020205020404" pitchFamily="49" charset="0"/>
                </a:rPr>
                <a:t>hasnot)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6500" y="3067050"/>
              <a:ext cx="1143000" cy="504825"/>
            </a:xfrm>
            <a:custGeom>
              <a:avLst/>
              <a:gdLst>
                <a:gd name="T0" fmla="*/ 2147483647 w 720"/>
                <a:gd name="T1" fmla="*/ 0 h 318"/>
                <a:gd name="T2" fmla="*/ 0 w 720"/>
                <a:gd name="T3" fmla="*/ 2147483647 h 318"/>
                <a:gd name="T4" fmla="*/ 0 60000 65536"/>
                <a:gd name="T5" fmla="*/ 0 60000 65536"/>
                <a:gd name="T6" fmla="*/ 0 w 720"/>
                <a:gd name="T7" fmla="*/ 0 h 318"/>
                <a:gd name="T8" fmla="*/ 720 w 720"/>
                <a:gd name="T9" fmla="*/ 318 h 3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318">
                  <a:moveTo>
                    <a:pt x="720" y="0"/>
                  </a:moveTo>
                  <a:lnTo>
                    <a:pt x="0" y="31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752725" y="3095625"/>
              <a:ext cx="1057275" cy="466725"/>
            </a:xfrm>
            <a:custGeom>
              <a:avLst/>
              <a:gdLst>
                <a:gd name="T0" fmla="*/ 0 w 666"/>
                <a:gd name="T1" fmla="*/ 2147483647 h 294"/>
                <a:gd name="T2" fmla="*/ 2147483647 w 666"/>
                <a:gd name="T3" fmla="*/ 0 h 294"/>
                <a:gd name="T4" fmla="*/ 0 60000 65536"/>
                <a:gd name="T5" fmla="*/ 0 60000 65536"/>
                <a:gd name="T6" fmla="*/ 0 w 666"/>
                <a:gd name="T7" fmla="*/ 0 h 294"/>
                <a:gd name="T8" fmla="*/ 666 w 666"/>
                <a:gd name="T9" fmla="*/ 294 h 2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294">
                  <a:moveTo>
                    <a:pt x="0" y="294"/>
                  </a:moveTo>
                  <a:lnTo>
                    <a:pt x="66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686050" y="3838575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4152900" y="3114675"/>
              <a:ext cx="160020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686300" y="4440238"/>
              <a:ext cx="2971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state(P2’, onfloor, P2’, hasnot)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4733925" y="3343275"/>
              <a:ext cx="12192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push(P2, P2’)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914900" y="3514725"/>
              <a:ext cx="12954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P2=atwindow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552700" y="3086100"/>
              <a:ext cx="6858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climb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5753100" y="4714875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686300" y="5068888"/>
              <a:ext cx="2971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state(P2’, onbox, P2’, hasnot)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5753100" y="5362575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4686300" y="5726113"/>
              <a:ext cx="2971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state(middle, onbox, middle, has)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5772150" y="4714875"/>
              <a:ext cx="6858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climb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772150" y="5287963"/>
              <a:ext cx="6858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grasp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781675" y="5487988"/>
              <a:ext cx="9620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P2’=middle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5753100" y="6029325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5572125" y="6305550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yes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</p:grpSp>
      <p:sp>
        <p:nvSpPr>
          <p:cNvPr id="30" name="Απαγορευτικό σήμα 29"/>
          <p:cNvSpPr/>
          <p:nvPr/>
        </p:nvSpPr>
        <p:spPr>
          <a:xfrm>
            <a:off x="2507051" y="3811437"/>
            <a:ext cx="236959" cy="239511"/>
          </a:xfrm>
          <a:prstGeom prst="noSmoking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Ατέρμονες ανακυκλώσεις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n-US" altLang="el-GR" sz="2200" dirty="0">
                <a:latin typeface="Courier New" panose="02070309020205020404" pitchFamily="49" charset="0"/>
              </a:rPr>
              <a:t>p :- p.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?- p.</a:t>
            </a:r>
          </a:p>
          <a:p>
            <a:pPr>
              <a:buSzPct val="100000"/>
            </a:pPr>
            <a:r>
              <a:rPr lang="el-GR" altLang="el-GR" sz="2200" dirty="0" smtClean="0"/>
              <a:t>Πίθηκος </a:t>
            </a:r>
            <a:r>
              <a:rPr lang="el-GR" altLang="el-GR" sz="2200" dirty="0"/>
              <a:t>και μπανάνα:</a:t>
            </a:r>
            <a:endParaRPr lang="en-US" altLang="el-GR" sz="2200" dirty="0"/>
          </a:p>
          <a:p>
            <a:pPr marL="0" indent="0">
              <a:buNone/>
            </a:pPr>
            <a:r>
              <a:rPr lang="el-GR" altLang="el-GR" sz="2200" dirty="0"/>
              <a:t>    </a:t>
            </a:r>
            <a:r>
              <a:rPr lang="en-US" altLang="el-GR" sz="2200" dirty="0">
                <a:latin typeface="Courier New" panose="02070309020205020404" pitchFamily="49" charset="0"/>
              </a:rPr>
              <a:t>grasp, climb, push, walk</a:t>
            </a:r>
          </a:p>
          <a:p>
            <a:pPr marL="0" indent="0">
              <a:buNone/>
            </a:pPr>
            <a:endParaRPr lang="en-US" altLang="el-GR" sz="2200" dirty="0"/>
          </a:p>
          <a:p>
            <a:pPr marL="0" indent="0">
              <a:buNone/>
            </a:pPr>
            <a:endParaRPr lang="en-US" altLang="el-GR" sz="2200" dirty="0"/>
          </a:p>
          <a:p>
            <a:pPr marL="0" indent="0">
              <a:buNone/>
            </a:pPr>
            <a:endParaRPr lang="en-US" altLang="el-GR" sz="2200" dirty="0"/>
          </a:p>
          <a:p>
            <a:pPr marL="0" indent="0">
              <a:buNone/>
            </a:pPr>
            <a:r>
              <a:rPr lang="en-US" altLang="el-GR" sz="22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2200" dirty="0" err="1">
                <a:latin typeface="Courier New" panose="02070309020205020404" pitchFamily="49" charset="0"/>
              </a:rPr>
              <a:t>canget</a:t>
            </a:r>
            <a:r>
              <a:rPr lang="en-US" altLang="el-GR" sz="2200" dirty="0">
                <a:latin typeface="Courier New" panose="02070309020205020404" pitchFamily="49" charset="0"/>
              </a:rPr>
              <a:t>(state(</a:t>
            </a:r>
            <a:r>
              <a:rPr lang="en-US" altLang="el-GR" sz="2200" dirty="0" err="1">
                <a:latin typeface="Courier New" panose="02070309020205020404" pitchFamily="49" charset="0"/>
              </a:rPr>
              <a:t>atdoor</a:t>
            </a:r>
            <a:r>
              <a:rPr lang="en-US" altLang="el-GR" sz="2200" dirty="0">
                <a:latin typeface="Courier New" panose="02070309020205020404" pitchFamily="49" charset="0"/>
              </a:rPr>
              <a:t>, </a:t>
            </a:r>
            <a:r>
              <a:rPr lang="en-US" altLang="el-GR" sz="2200" dirty="0" err="1">
                <a:latin typeface="Courier New" panose="02070309020205020404" pitchFamily="49" charset="0"/>
              </a:rPr>
              <a:t>onfloor</a:t>
            </a:r>
            <a:r>
              <a:rPr lang="en-US" altLang="el-GR" sz="2200" dirty="0">
                <a:latin typeface="Courier New" panose="02070309020205020404" pitchFamily="49" charset="0"/>
              </a:rPr>
              <a:t>, </a:t>
            </a:r>
            <a:r>
              <a:rPr lang="en-US" altLang="el-GR" sz="2200" dirty="0" err="1">
                <a:latin typeface="Courier New" panose="02070309020205020404" pitchFamily="49" charset="0"/>
              </a:rPr>
              <a:t>atwindow</a:t>
            </a:r>
            <a:r>
              <a:rPr lang="en-US" altLang="el-GR" sz="2200" dirty="0">
                <a:latin typeface="Courier New" panose="02070309020205020404" pitchFamily="49" charset="0"/>
              </a:rPr>
              <a:t>, </a:t>
            </a:r>
            <a:r>
              <a:rPr lang="en-US" altLang="el-GR" sz="2200" dirty="0" err="1">
                <a:latin typeface="Courier New" panose="02070309020205020404" pitchFamily="49" charset="0"/>
              </a:rPr>
              <a:t>hasnot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39752" y="4216226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walk, grasp, climb, push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47864" y="3696072"/>
            <a:ext cx="609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1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Ένα </a:t>
            </a:r>
            <a:r>
              <a:rPr lang="el-GR" altLang="el-GR" dirty="0"/>
              <a:t>πρόγραμμα </a:t>
            </a:r>
            <a:r>
              <a:rPr lang="en-US" altLang="el-GR" dirty="0"/>
              <a:t>Prolog </a:t>
            </a:r>
            <a:r>
              <a:rPr lang="el-GR" altLang="el-GR" dirty="0"/>
              <a:t>δηλωτικά σωστό μπορεί να </a:t>
            </a:r>
            <a:r>
              <a:rPr lang="el-GR" altLang="el-GR" dirty="0" smtClean="0"/>
              <a:t>είναι διαδικαστικά </a:t>
            </a:r>
            <a:r>
              <a:rPr lang="el-GR" altLang="el-GR" dirty="0"/>
              <a:t>λάθος</a:t>
            </a:r>
            <a:r>
              <a:rPr lang="en-US" altLang="el-GR" dirty="0"/>
              <a:t>.</a:t>
            </a:r>
          </a:p>
          <a:p>
            <a:r>
              <a:rPr lang="el-GR" altLang="el-GR" dirty="0" smtClean="0"/>
              <a:t>Μεθοδολογία </a:t>
            </a:r>
            <a:r>
              <a:rPr lang="el-GR" altLang="el-GR" dirty="0"/>
              <a:t>προγραμματισμού:</a:t>
            </a:r>
            <a:endParaRPr lang="en-US" altLang="el-GR" dirty="0"/>
          </a:p>
          <a:p>
            <a:r>
              <a:rPr lang="el-GR" altLang="el-GR" dirty="0" smtClean="0"/>
              <a:t>Η </a:t>
            </a:r>
            <a:r>
              <a:rPr lang="el-GR" altLang="el-GR" dirty="0"/>
              <a:t>διαδικαστική ορθότητα ενός προγράμματος </a:t>
            </a:r>
            <a:r>
              <a:rPr lang="en-US" altLang="el-GR" dirty="0"/>
              <a:t>Prolog </a:t>
            </a:r>
            <a:r>
              <a:rPr lang="el-GR" altLang="el-GR" dirty="0" smtClean="0"/>
              <a:t>μπορεί να </a:t>
            </a:r>
            <a:r>
              <a:rPr lang="el-GR" altLang="el-GR" dirty="0"/>
              <a:t>βασίζεται στη σειρά των προτάσεων που ορίζουν μια </a:t>
            </a:r>
            <a:r>
              <a:rPr lang="el-GR" altLang="el-GR" dirty="0" smtClean="0"/>
              <a:t>διαδικασία.</a:t>
            </a:r>
          </a:p>
          <a:p>
            <a:r>
              <a:rPr lang="el-GR" altLang="el-GR" dirty="0" smtClean="0"/>
              <a:t>Αυτό </a:t>
            </a:r>
            <a:r>
              <a:rPr lang="el-GR" altLang="el-GR" dirty="0"/>
              <a:t>όμως είναι καλό να το αποφεύγει κανείς.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6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</a:t>
            </a:r>
            <a:r>
              <a:rPr lang="el-GR" altLang="el-GR" dirty="0" smtClean="0"/>
              <a:t>στόχων (1/9)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predecessor(Parent, Child) :-</a:t>
            </a:r>
            <a:endParaRPr lang="el-GR" altLang="el-GR" sz="2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800" dirty="0" smtClean="0">
                <a:latin typeface="Courier New" panose="02070309020205020404" pitchFamily="49" charset="0"/>
              </a:rPr>
              <a:t>		</a:t>
            </a:r>
            <a:r>
              <a:rPr lang="en-US" altLang="el-GR" sz="2800" dirty="0" smtClean="0">
                <a:latin typeface="Courier New" panose="02070309020205020404" pitchFamily="49" charset="0"/>
              </a:rPr>
              <a:t>parent(Parent</a:t>
            </a:r>
            <a:r>
              <a:rPr lang="en-US" altLang="el-GR" sz="2800" dirty="0">
                <a:latin typeface="Courier New" panose="02070309020205020404" pitchFamily="49" charset="0"/>
              </a:rPr>
              <a:t>, Child).</a:t>
            </a:r>
          </a:p>
          <a:p>
            <a:pPr marL="0" indent="0">
              <a:buNone/>
            </a:pPr>
            <a:r>
              <a:rPr lang="en-US" altLang="el-GR" sz="2800" dirty="0" smtClean="0">
                <a:latin typeface="Courier New" panose="02070309020205020404" pitchFamily="49" charset="0"/>
              </a:rPr>
              <a:t>predecessor(Predecessor</a:t>
            </a:r>
            <a:r>
              <a:rPr lang="en-US" altLang="el-GR" sz="2800" dirty="0">
                <a:latin typeface="Courier New" panose="02070309020205020404" pitchFamily="49" charset="0"/>
              </a:rPr>
              <a:t>, Successor</a:t>
            </a:r>
            <a:r>
              <a:rPr lang="en-US" altLang="el-GR" sz="2800" dirty="0" smtClean="0">
                <a:latin typeface="Courier New" panose="02070309020205020404" pitchFamily="49" charset="0"/>
              </a:rPr>
              <a:t>):-</a:t>
            </a:r>
            <a:endParaRPr lang="en-US" altLang="el-GR" sz="2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800" dirty="0" smtClean="0">
                <a:latin typeface="Courier New" panose="02070309020205020404" pitchFamily="49" charset="0"/>
              </a:rPr>
              <a:t>		</a:t>
            </a:r>
            <a:r>
              <a:rPr lang="en-US" altLang="el-GR" sz="2800" dirty="0" smtClean="0">
                <a:latin typeface="Courier New" panose="02070309020205020404" pitchFamily="49" charset="0"/>
              </a:rPr>
              <a:t>parent(Predecessor</a:t>
            </a:r>
            <a:r>
              <a:rPr lang="en-US" altLang="el-GR" sz="2800" dirty="0">
                <a:latin typeface="Courier New" panose="02070309020205020404" pitchFamily="49" charset="0"/>
              </a:rPr>
              <a:t>, Child),</a:t>
            </a:r>
          </a:p>
          <a:p>
            <a:pPr marL="0" indent="0">
              <a:buNone/>
            </a:pPr>
            <a:r>
              <a:rPr lang="el-GR" altLang="el-GR" sz="2800" dirty="0" smtClean="0">
                <a:latin typeface="Courier New" panose="02070309020205020404" pitchFamily="49" charset="0"/>
              </a:rPr>
              <a:t>		</a:t>
            </a:r>
            <a:r>
              <a:rPr lang="en-US" altLang="el-GR" sz="2800" dirty="0" smtClean="0">
                <a:latin typeface="Courier New" panose="02070309020205020404" pitchFamily="49" charset="0"/>
              </a:rPr>
              <a:t>predecessor(</a:t>
            </a:r>
            <a:r>
              <a:rPr lang="en-US" altLang="el-GR" sz="2800" dirty="0" err="1" smtClean="0">
                <a:latin typeface="Courier New" panose="02070309020205020404" pitchFamily="49" charset="0"/>
              </a:rPr>
              <a:t>Child,Successor</a:t>
            </a:r>
            <a:r>
              <a:rPr lang="en-US" altLang="el-GR" sz="2800" dirty="0" smtClean="0">
                <a:latin typeface="Courier New" panose="02070309020205020404" pitchFamily="49" charset="0"/>
              </a:rPr>
              <a:t>).</a:t>
            </a:r>
            <a:endParaRPr lang="en-US" altLang="el-GR" sz="2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(2/9)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pred1(X</a:t>
            </a:r>
            <a:r>
              <a:rPr lang="en-US" altLang="el-GR" dirty="0">
                <a:latin typeface="Courier New" panose="02070309020205020404" pitchFamily="49" charset="0"/>
              </a:rPr>
              <a:t>, Z)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parent(X, Z).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pred1(X, Z) :- 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parent(X, Y),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pred1(Y, Z).</a:t>
            </a: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	(1)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pred3(X</a:t>
            </a:r>
            <a:r>
              <a:rPr lang="en-US" altLang="el-GR" dirty="0">
                <a:latin typeface="Courier New" panose="02070309020205020404" pitchFamily="49" charset="0"/>
              </a:rPr>
              <a:t>, Z)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parent(X, Z).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pred3(X, Z) :- 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pred3(X, Y),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parent(Y, Z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	</a:t>
            </a:r>
            <a:r>
              <a:rPr lang="el-GR" altLang="el-GR" dirty="0" smtClean="0">
                <a:latin typeface="Courier New" panose="02070309020205020404" pitchFamily="49" charset="0"/>
              </a:rPr>
              <a:t>(3)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pred2(X, Z)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parent(X, Y),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pred2(Y, Z).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pred2(X, Z)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parent(X, Z).</a:t>
            </a:r>
          </a:p>
          <a:p>
            <a:pPr marL="0" indent="0">
              <a:buNone/>
            </a:pPr>
            <a:r>
              <a:rPr lang="el-GR" altLang="el-GR" dirty="0" smtClean="0">
                <a:latin typeface="Courier New" panose="02070309020205020404" pitchFamily="49" charset="0"/>
              </a:rPr>
              <a:t>	(2)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pred4(X, Z)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pred4(X, Y) ,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parent(Y, Z).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pred4(X, Z) :-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parent(X, Z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	</a:t>
            </a:r>
            <a:r>
              <a:rPr lang="el-GR" altLang="el-GR" dirty="0" smtClean="0">
                <a:latin typeface="Courier New" panose="02070309020205020404" pitchFamily="49" charset="0"/>
              </a:rPr>
              <a:t>(4)</a:t>
            </a:r>
            <a:endParaRPr lang="en-US" altLang="el-GR" dirty="0" smtClean="0">
              <a:latin typeface="Courier New" panose="02070309020205020404" pitchFamily="49" charset="0"/>
            </a:endParaRPr>
          </a:p>
          <a:p>
            <a:endParaRPr lang="en-US" altLang="el-GR" sz="40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9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(3/9)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pred1(tom, pat).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pred3(tom, pat).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yes</a:t>
            </a:r>
            <a:endParaRPr lang="en-US" altLang="el-GR" sz="2400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pred2(tom, pat).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pred4(tom, pat).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</a:t>
            </a:r>
            <a:r>
              <a:rPr lang="el-GR" altLang="el-GR" sz="2400" dirty="0" smtClean="0">
                <a:latin typeface="Courier New" panose="02070309020205020404" pitchFamily="49" charset="0"/>
              </a:rPr>
              <a:t>..............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(4/9)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86" y="1700808"/>
            <a:ext cx="5177927" cy="4525962"/>
          </a:xfrm>
        </p:spPr>
      </p:pic>
    </p:spTree>
    <p:extLst>
      <p:ext uri="{BB962C8B-B14F-4D97-AF65-F5344CB8AC3E}">
        <p14:creationId xmlns:p14="http://schemas.microsoft.com/office/powerpoint/2010/main" val="5562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(5/9)</a:t>
            </a:r>
            <a:endParaRPr lang="el-GR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86200" y="1556792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pred2(tom, pat)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419600" y="1785392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86200" y="2013992"/>
            <a:ext cx="1600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parent(tom, Y’)</a:t>
            </a:r>
          </a:p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pred2(Y’, pat)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419600" y="2595017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81500" y="2575967"/>
            <a:ext cx="762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800">
                <a:latin typeface="Courier New" panose="02070309020205020404" pitchFamily="49" charset="0"/>
              </a:rPr>
              <a:t>Y’=bob</a:t>
            </a:r>
            <a:endParaRPr lang="el-GR" altLang="el-GR" sz="800">
              <a:latin typeface="Courier New" panose="02070309020205020404" pitchFamily="49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86200" y="2777580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pred2(bob, pat)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124200" y="3080792"/>
            <a:ext cx="1295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419600" y="3080792"/>
            <a:ext cx="1676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00325" y="3274467"/>
            <a:ext cx="144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parent(bob, Y’’)</a:t>
            </a:r>
          </a:p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pred2(Y’’, pat)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638800" y="3293517"/>
            <a:ext cx="144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parent(bob, pat)</a:t>
            </a:r>
          </a:p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      yes </a:t>
            </a: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3305175" y="3128417"/>
            <a:ext cx="1114425" cy="209550"/>
          </a:xfrm>
          <a:custGeom>
            <a:avLst/>
            <a:gdLst>
              <a:gd name="T0" fmla="*/ 0 w 702"/>
              <a:gd name="T1" fmla="*/ 2147483647 h 132"/>
              <a:gd name="T2" fmla="*/ 2147483647 w 702"/>
              <a:gd name="T3" fmla="*/ 0 h 132"/>
              <a:gd name="T4" fmla="*/ 0 60000 65536"/>
              <a:gd name="T5" fmla="*/ 0 60000 65536"/>
              <a:gd name="T6" fmla="*/ 0 w 702"/>
              <a:gd name="T7" fmla="*/ 0 h 132"/>
              <a:gd name="T8" fmla="*/ 702 w 702"/>
              <a:gd name="T9" fmla="*/ 132 h 1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2" h="132">
                <a:moveTo>
                  <a:pt x="0" y="132"/>
                </a:moveTo>
                <a:lnTo>
                  <a:pt x="70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667000" y="3842792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124200" y="3842792"/>
            <a:ext cx="2819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38400" y="3823742"/>
            <a:ext cx="838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800"/>
              <a:t>Y’’=ann</a:t>
            </a:r>
            <a:endParaRPr lang="el-GR" altLang="el-GR" sz="80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2762250" y="3909467"/>
            <a:ext cx="390525" cy="400050"/>
          </a:xfrm>
          <a:custGeom>
            <a:avLst/>
            <a:gdLst>
              <a:gd name="T0" fmla="*/ 0 w 246"/>
              <a:gd name="T1" fmla="*/ 2147483647 h 252"/>
              <a:gd name="T2" fmla="*/ 2147483647 w 246"/>
              <a:gd name="T3" fmla="*/ 0 h 252"/>
              <a:gd name="T4" fmla="*/ 0 60000 65536"/>
              <a:gd name="T5" fmla="*/ 0 60000 65536"/>
              <a:gd name="T6" fmla="*/ 0 w 246"/>
              <a:gd name="T7" fmla="*/ 0 h 252"/>
              <a:gd name="T8" fmla="*/ 246 w 246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6" h="252">
                <a:moveTo>
                  <a:pt x="0" y="252"/>
                </a:moveTo>
                <a:lnTo>
                  <a:pt x="24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3209925" y="3776117"/>
            <a:ext cx="2724150" cy="466725"/>
          </a:xfrm>
          <a:custGeom>
            <a:avLst/>
            <a:gdLst>
              <a:gd name="T0" fmla="*/ 0 w 1716"/>
              <a:gd name="T1" fmla="*/ 0 h 294"/>
              <a:gd name="T2" fmla="*/ 2147483647 w 1716"/>
              <a:gd name="T3" fmla="*/ 2147483647 h 294"/>
              <a:gd name="T4" fmla="*/ 0 60000 65536"/>
              <a:gd name="T5" fmla="*/ 0 60000 65536"/>
              <a:gd name="T6" fmla="*/ 0 w 1716"/>
              <a:gd name="T7" fmla="*/ 0 h 294"/>
              <a:gd name="T8" fmla="*/ 1716 w 1716"/>
              <a:gd name="T9" fmla="*/ 294 h 2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6" h="294">
                <a:moveTo>
                  <a:pt x="0" y="0"/>
                </a:moveTo>
                <a:lnTo>
                  <a:pt x="1716" y="29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181225" y="4284117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pred2(ann, pat)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638800" y="4280942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pred2(pat, pat)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2362200" y="4604792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667000" y="4604792"/>
            <a:ext cx="1143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885950" y="4968330"/>
            <a:ext cx="15430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parent(ann, Y’’’)</a:t>
            </a:r>
          </a:p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pred2(Y’’’, pat)</a:t>
            </a:r>
          </a:p>
          <a:p>
            <a:pPr algn="l" eaLnBrk="1" hangingPunct="1"/>
            <a:r>
              <a:rPr lang="en-US" altLang="el-GR" sz="1200">
                <a:latin typeface="Courier New" panose="02070309020205020404" pitchFamily="49" charset="0"/>
              </a:rPr>
              <a:t>   no </a:t>
            </a:r>
            <a:endParaRPr lang="el-GR" altLang="el-GR" sz="1200">
              <a:latin typeface="Courier New" panose="02070309020205020404" pitchFamily="49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810000" y="4985792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2438400" y="4661942"/>
            <a:ext cx="257175" cy="323850"/>
          </a:xfrm>
          <a:custGeom>
            <a:avLst/>
            <a:gdLst>
              <a:gd name="T0" fmla="*/ 0 w 162"/>
              <a:gd name="T1" fmla="*/ 2147483647 h 204"/>
              <a:gd name="T2" fmla="*/ 2147483647 w 162"/>
              <a:gd name="T3" fmla="*/ 0 h 204"/>
              <a:gd name="T4" fmla="*/ 0 60000 65536"/>
              <a:gd name="T5" fmla="*/ 0 60000 65536"/>
              <a:gd name="T6" fmla="*/ 0 w 162"/>
              <a:gd name="T7" fmla="*/ 0 h 204"/>
              <a:gd name="T8" fmla="*/ 162 w 162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2" h="204">
                <a:moveTo>
                  <a:pt x="0" y="204"/>
                </a:moveTo>
                <a:lnTo>
                  <a:pt x="1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3876675" y="4909592"/>
            <a:ext cx="1588" cy="885825"/>
          </a:xfrm>
          <a:custGeom>
            <a:avLst/>
            <a:gdLst>
              <a:gd name="T0" fmla="*/ 0 w 1"/>
              <a:gd name="T1" fmla="*/ 2147483647 h 558"/>
              <a:gd name="T2" fmla="*/ 0 w 1"/>
              <a:gd name="T3" fmla="*/ 0 h 558"/>
              <a:gd name="T4" fmla="*/ 0 60000 65536"/>
              <a:gd name="T5" fmla="*/ 0 60000 65536"/>
              <a:gd name="T6" fmla="*/ 0 w 1"/>
              <a:gd name="T7" fmla="*/ 0 h 558"/>
              <a:gd name="T8" fmla="*/ 1 w 1"/>
              <a:gd name="T9" fmla="*/ 558 h 5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2733675" y="4557167"/>
            <a:ext cx="1152525" cy="381000"/>
          </a:xfrm>
          <a:custGeom>
            <a:avLst/>
            <a:gdLst>
              <a:gd name="T0" fmla="*/ 2147483647 w 726"/>
              <a:gd name="T1" fmla="*/ 2147483647 h 240"/>
              <a:gd name="T2" fmla="*/ 0 w 726"/>
              <a:gd name="T3" fmla="*/ 0 h 240"/>
              <a:gd name="T4" fmla="*/ 0 60000 65536"/>
              <a:gd name="T5" fmla="*/ 0 60000 65536"/>
              <a:gd name="T6" fmla="*/ 0 w 726"/>
              <a:gd name="T7" fmla="*/ 0 h 240"/>
              <a:gd name="T8" fmla="*/ 726 w 726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6" h="240">
                <a:moveTo>
                  <a:pt x="726" y="24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5562600" y="4528592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6096000" y="4528592"/>
            <a:ext cx="5334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810125" y="4942930"/>
            <a:ext cx="1590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parent(pat, Y’’’)</a:t>
            </a:r>
          </a:p>
          <a:p>
            <a:pPr algn="l" eaLnBrk="1" hangingPunct="1"/>
            <a:r>
              <a:rPr lang="en-US" altLang="el-GR">
                <a:latin typeface="Courier New" panose="02070309020205020404" pitchFamily="49" charset="0"/>
              </a:rPr>
              <a:t>pred2(Y’’’, pat)</a:t>
            </a:r>
            <a:endParaRPr lang="el-GR" altLang="el-GR">
              <a:latin typeface="Courier New" panose="02070309020205020404" pitchFamily="49" charset="0"/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 flipV="1">
            <a:off x="6172200" y="4528592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5638800" y="4604792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4419600" y="3788817"/>
            <a:ext cx="838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800"/>
              <a:t>Y’’=pat</a:t>
            </a:r>
            <a:endParaRPr lang="el-GR" altLang="el-GR" sz="800"/>
          </a:p>
        </p:txBody>
      </p:sp>
      <p:cxnSp>
        <p:nvCxnSpPr>
          <p:cNvPr id="52" name="Ευθεία γραμμή σύνδεσης 51"/>
          <p:cNvCxnSpPr/>
          <p:nvPr/>
        </p:nvCxnSpPr>
        <p:spPr>
          <a:xfrm>
            <a:off x="1475656" y="6021288"/>
            <a:ext cx="597666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30"/>
          <p:cNvSpPr>
            <a:spLocks noChangeShapeType="1"/>
          </p:cNvSpPr>
          <p:nvPr/>
        </p:nvSpPr>
        <p:spPr bwMode="auto">
          <a:xfrm flipH="1">
            <a:off x="4630738" y="5336976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flipV="1">
            <a:off x="4706938" y="5413176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9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Επέκταση προγράμματος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προτάσεις (</a:t>
            </a:r>
            <a:r>
              <a:rPr lang="en-US" altLang="el-GR" dirty="0"/>
              <a:t>clauses)</a:t>
            </a:r>
          </a:p>
          <a:p>
            <a:pPr lvl="1"/>
            <a:r>
              <a:rPr lang="el-GR" altLang="el-GR" dirty="0"/>
              <a:t>γεγονότα (</a:t>
            </a:r>
            <a:r>
              <a:rPr lang="en-US" altLang="el-GR" dirty="0"/>
              <a:t>facts)</a:t>
            </a:r>
          </a:p>
          <a:p>
            <a:pPr lvl="1"/>
            <a:r>
              <a:rPr lang="el-GR" altLang="el-GR" dirty="0"/>
              <a:t>κανόνες (</a:t>
            </a:r>
            <a:r>
              <a:rPr lang="en-US" altLang="el-GR" dirty="0"/>
              <a:t>rules)</a:t>
            </a:r>
          </a:p>
          <a:p>
            <a:pPr lvl="1"/>
            <a:r>
              <a:rPr lang="el-GR" altLang="el-GR" dirty="0"/>
              <a:t>ερωτήσεις (</a:t>
            </a:r>
            <a:r>
              <a:rPr lang="en-US" altLang="el-GR" dirty="0"/>
              <a:t>questions)</a:t>
            </a:r>
          </a:p>
          <a:p>
            <a:r>
              <a:rPr lang="el-GR" altLang="el-GR" dirty="0"/>
              <a:t>κατηγορήματα  (</a:t>
            </a:r>
            <a:r>
              <a:rPr lang="en-US" altLang="el-GR" dirty="0"/>
              <a:t>predicates)</a:t>
            </a:r>
          </a:p>
          <a:p>
            <a:r>
              <a:rPr lang="el-GR" altLang="el-GR" dirty="0"/>
              <a:t>κεφαλή (</a:t>
            </a:r>
            <a:r>
              <a:rPr lang="en-US" altLang="el-GR" dirty="0"/>
              <a:t>head) / </a:t>
            </a:r>
            <a:r>
              <a:rPr lang="el-GR" altLang="el-GR" dirty="0"/>
              <a:t>σώμα (</a:t>
            </a:r>
            <a:r>
              <a:rPr lang="en-US" altLang="el-GR" dirty="0"/>
              <a:t>body)</a:t>
            </a:r>
          </a:p>
          <a:p>
            <a:r>
              <a:rPr lang="el-GR" altLang="el-GR" dirty="0"/>
              <a:t>στόχοι (</a:t>
            </a:r>
            <a:r>
              <a:rPr lang="en-US" altLang="el-GR" dirty="0"/>
              <a:t>goals)</a:t>
            </a:r>
          </a:p>
          <a:p>
            <a:r>
              <a:rPr lang="el-GR" altLang="el-GR" dirty="0"/>
              <a:t>άτομα (</a:t>
            </a:r>
            <a:r>
              <a:rPr lang="en-US" altLang="el-GR" dirty="0"/>
              <a:t>atoms) / </a:t>
            </a:r>
            <a:r>
              <a:rPr lang="el-GR" altLang="el-GR" dirty="0"/>
              <a:t>μεταβλητές (</a:t>
            </a:r>
            <a:r>
              <a:rPr lang="en-US" altLang="el-GR" dirty="0"/>
              <a:t>variables)</a:t>
            </a:r>
          </a:p>
          <a:p>
            <a:r>
              <a:rPr lang="el-GR" altLang="el-GR" dirty="0"/>
              <a:t>διαδικασία (</a:t>
            </a:r>
            <a:r>
              <a:rPr lang="en-US" altLang="el-GR" dirty="0"/>
              <a:t>procedure) / </a:t>
            </a:r>
            <a:r>
              <a:rPr lang="el-GR" altLang="el-GR" dirty="0"/>
              <a:t>σχέση (</a:t>
            </a:r>
            <a:r>
              <a:rPr lang="en-US" altLang="el-GR" dirty="0"/>
              <a:t>relation)</a:t>
            </a:r>
          </a:p>
          <a:p>
            <a:pPr marL="0" indent="0">
              <a:buNone/>
            </a:pPr>
            <a:endParaRPr lang="en-US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(6/9)</a:t>
            </a:r>
            <a:endParaRPr lang="el-GR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2286000" y="2075706"/>
            <a:ext cx="4572000" cy="2540000"/>
            <a:chOff x="2895600" y="2075706"/>
            <a:chExt cx="4572000" cy="2540000"/>
          </a:xfrm>
        </p:grpSpPr>
        <p:sp>
          <p:nvSpPr>
            <p:cNvPr id="3" name="Text Box 29"/>
            <p:cNvSpPr txBox="1">
              <a:spLocks noChangeArrowheads="1"/>
            </p:cNvSpPr>
            <p:nvPr/>
          </p:nvSpPr>
          <p:spPr bwMode="auto">
            <a:xfrm>
              <a:off x="3352800" y="2409081"/>
              <a:ext cx="1447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parent(ann, pat)</a:t>
              </a:r>
            </a:p>
            <a:p>
              <a:pPr algn="l" eaLnBrk="1" hangingPunct="1"/>
              <a:r>
                <a:rPr lang="en-US" altLang="el-GR" sz="1200">
                  <a:latin typeface="Courier New" panose="02070309020205020404" pitchFamily="49" charset="0"/>
                </a:rPr>
                <a:t>   no</a:t>
              </a:r>
              <a:endParaRPr lang="el-GR" altLang="el-GR" sz="1200">
                <a:latin typeface="Courier New" panose="02070309020205020404" pitchFamily="49" charset="0"/>
              </a:endParaRPr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6019800" y="2409081"/>
              <a:ext cx="144780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parent(pat, pat)</a:t>
              </a:r>
            </a:p>
            <a:p>
              <a:pPr algn="l" eaLnBrk="1" hangingPunct="1"/>
              <a:r>
                <a:rPr lang="en-US" altLang="el-GR"/>
                <a:t>               </a:t>
              </a:r>
              <a:r>
                <a:rPr lang="en-US" altLang="el-GR">
                  <a:latin typeface="Courier New" panose="02070309020205020404" pitchFamily="49" charset="0"/>
                </a:rPr>
                <a:t>no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flipH="1">
              <a:off x="4191000" y="2075706"/>
              <a:ext cx="114300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Freeform 37"/>
            <p:cNvSpPr>
              <a:spLocks/>
            </p:cNvSpPr>
            <p:nvPr/>
          </p:nvSpPr>
          <p:spPr bwMode="auto">
            <a:xfrm>
              <a:off x="4286250" y="2132856"/>
              <a:ext cx="1114425" cy="1114425"/>
            </a:xfrm>
            <a:custGeom>
              <a:avLst/>
              <a:gdLst>
                <a:gd name="T0" fmla="*/ 0 w 702"/>
                <a:gd name="T1" fmla="*/ 2147483647 h 702"/>
                <a:gd name="T2" fmla="*/ 2147483647 w 702"/>
                <a:gd name="T3" fmla="*/ 0 h 702"/>
                <a:gd name="T4" fmla="*/ 0 60000 65536"/>
                <a:gd name="T5" fmla="*/ 0 60000 65536"/>
                <a:gd name="T6" fmla="*/ 0 w 702"/>
                <a:gd name="T7" fmla="*/ 0 h 702"/>
                <a:gd name="T8" fmla="*/ 702 w 702"/>
                <a:gd name="T9" fmla="*/ 702 h 7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2" h="702">
                  <a:moveTo>
                    <a:pt x="0" y="702"/>
                  </a:moveTo>
                  <a:lnTo>
                    <a:pt x="70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4810125" y="2628156"/>
              <a:ext cx="8382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Y’’’=jim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3781425" y="3190131"/>
              <a:ext cx="14763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pred2(</a:t>
              </a:r>
              <a:r>
                <a:rPr lang="en-US" altLang="el-GR" dirty="0" err="1">
                  <a:latin typeface="Courier New" panose="02070309020205020404" pitchFamily="49" charset="0"/>
                </a:rPr>
                <a:t>jim</a:t>
              </a:r>
              <a:r>
                <a:rPr lang="en-US" altLang="el-GR" dirty="0">
                  <a:latin typeface="Courier New" panose="02070309020205020404" pitchFamily="49" charset="0"/>
                </a:rPr>
                <a:t>, pat)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 flipH="1">
              <a:off x="3657600" y="3504456"/>
              <a:ext cx="533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4191000" y="3504456"/>
              <a:ext cx="1295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3743325" y="3580656"/>
              <a:ext cx="466725" cy="257175"/>
            </a:xfrm>
            <a:custGeom>
              <a:avLst/>
              <a:gdLst>
                <a:gd name="T0" fmla="*/ 0 w 294"/>
                <a:gd name="T1" fmla="*/ 2147483647 h 162"/>
                <a:gd name="T2" fmla="*/ 2147483647 w 294"/>
                <a:gd name="T3" fmla="*/ 0 h 162"/>
                <a:gd name="T4" fmla="*/ 0 60000 65536"/>
                <a:gd name="T5" fmla="*/ 0 60000 65536"/>
                <a:gd name="T6" fmla="*/ 0 w 294"/>
                <a:gd name="T7" fmla="*/ 0 h 162"/>
                <a:gd name="T8" fmla="*/ 294 w 294"/>
                <a:gd name="T9" fmla="*/ 162 h 1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62">
                  <a:moveTo>
                    <a:pt x="0" y="162"/>
                  </a:moveTo>
                  <a:lnTo>
                    <a:pt x="29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4286250" y="3475881"/>
              <a:ext cx="1219200" cy="285750"/>
            </a:xfrm>
            <a:custGeom>
              <a:avLst/>
              <a:gdLst>
                <a:gd name="T0" fmla="*/ 2147483647 w 768"/>
                <a:gd name="T1" fmla="*/ 2147483647 h 180"/>
                <a:gd name="T2" fmla="*/ 0 w 768"/>
                <a:gd name="T3" fmla="*/ 0 h 180"/>
                <a:gd name="T4" fmla="*/ 0 60000 65536"/>
                <a:gd name="T5" fmla="*/ 0 60000 65536"/>
                <a:gd name="T6" fmla="*/ 0 w 768"/>
                <a:gd name="T7" fmla="*/ 0 h 180"/>
                <a:gd name="T8" fmla="*/ 768 w 768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180">
                  <a:moveTo>
                    <a:pt x="768" y="18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5181600" y="3828306"/>
              <a:ext cx="167640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parent(jim, pat)</a:t>
              </a:r>
            </a:p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     no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2895600" y="3914031"/>
              <a:ext cx="1981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parent(</a:t>
              </a:r>
              <a:r>
                <a:rPr lang="en-US" altLang="el-GR" dirty="0" err="1">
                  <a:latin typeface="Courier New" panose="02070309020205020404" pitchFamily="49" charset="0"/>
                </a:rPr>
                <a:t>jim</a:t>
              </a:r>
              <a:r>
                <a:rPr lang="en-US" altLang="el-GR" dirty="0">
                  <a:latin typeface="Courier New" panose="02070309020205020404" pitchFamily="49" charset="0"/>
                </a:rPr>
                <a:t>, Y’’’’)</a:t>
              </a:r>
            </a:p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pred2(Y’’’’, pat)</a:t>
              </a:r>
            </a:p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        no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</p:grpSp>
      <p:cxnSp>
        <p:nvCxnSpPr>
          <p:cNvPr id="15" name="Ευθεία γραμμή σύνδεσης 14"/>
          <p:cNvCxnSpPr/>
          <p:nvPr/>
        </p:nvCxnSpPr>
        <p:spPr>
          <a:xfrm>
            <a:off x="1475656" y="1844824"/>
            <a:ext cx="597666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6012160" y="1911500"/>
            <a:ext cx="160040" cy="4309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 flipH="1" flipV="1">
            <a:off x="6084168" y="1911499"/>
            <a:ext cx="164232" cy="43093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3293319" y="1953319"/>
            <a:ext cx="1587" cy="3620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21" name="Freeform 27"/>
          <p:cNvSpPr>
            <a:spLocks/>
          </p:cNvSpPr>
          <p:nvPr/>
        </p:nvSpPr>
        <p:spPr bwMode="auto">
          <a:xfrm flipH="1">
            <a:off x="3307631" y="1923878"/>
            <a:ext cx="68981" cy="394343"/>
          </a:xfrm>
          <a:custGeom>
            <a:avLst/>
            <a:gdLst>
              <a:gd name="T0" fmla="*/ 0 w 1"/>
              <a:gd name="T1" fmla="*/ 2147483647 h 558"/>
              <a:gd name="T2" fmla="*/ 0 w 1"/>
              <a:gd name="T3" fmla="*/ 0 h 558"/>
              <a:gd name="T4" fmla="*/ 0 60000 65536"/>
              <a:gd name="T5" fmla="*/ 0 60000 65536"/>
              <a:gd name="T6" fmla="*/ 0 w 1"/>
              <a:gd name="T7" fmla="*/ 0 h 558"/>
              <a:gd name="T8" fmla="*/ 1 w 1"/>
              <a:gd name="T9" fmla="*/ 558 h 5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8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(7/9)</a:t>
            </a:r>
            <a:endParaRPr lang="el-GR" dirty="0"/>
          </a:p>
        </p:txBody>
      </p:sp>
      <p:grpSp>
        <p:nvGrpSpPr>
          <p:cNvPr id="14" name="Ομάδα 13"/>
          <p:cNvGrpSpPr/>
          <p:nvPr/>
        </p:nvGrpSpPr>
        <p:grpSpPr>
          <a:xfrm>
            <a:off x="1960343" y="1772816"/>
            <a:ext cx="5463066" cy="4680520"/>
            <a:chOff x="2276872" y="2564904"/>
            <a:chExt cx="3815524" cy="326897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419872" y="2564904"/>
              <a:ext cx="1524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pred3(tom, pat)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H="1">
              <a:off x="2886472" y="2793504"/>
              <a:ext cx="10668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953272" y="2793504"/>
              <a:ext cx="11430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057922" y="2866656"/>
              <a:ext cx="914400" cy="333375"/>
            </a:xfrm>
            <a:custGeom>
              <a:avLst/>
              <a:gdLst>
                <a:gd name="T0" fmla="*/ 0 w 576"/>
                <a:gd name="T1" fmla="*/ 2147483647 h 210"/>
                <a:gd name="T2" fmla="*/ 2147483647 w 576"/>
                <a:gd name="T3" fmla="*/ 0 h 210"/>
                <a:gd name="T4" fmla="*/ 0 60000 65536"/>
                <a:gd name="T5" fmla="*/ 0 60000 65536"/>
                <a:gd name="T6" fmla="*/ 0 w 576"/>
                <a:gd name="T7" fmla="*/ 0 h 210"/>
                <a:gd name="T8" fmla="*/ 576 w 576"/>
                <a:gd name="T9" fmla="*/ 210 h 2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210">
                  <a:moveTo>
                    <a:pt x="0" y="210"/>
                  </a:moveTo>
                  <a:lnTo>
                    <a:pt x="57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276872" y="3263353"/>
              <a:ext cx="14382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parent(tom, pat)</a:t>
              </a:r>
            </a:p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      no 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44596" y="3285061"/>
              <a:ext cx="1371600" cy="27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pred3(tom, Y’)</a:t>
              </a:r>
            </a:p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parent(Y’, pat</a:t>
              </a:r>
              <a:r>
                <a:rPr lang="en-US" altLang="el-GR" dirty="0" smtClean="0">
                  <a:latin typeface="Courier New" panose="02070309020205020404" pitchFamily="49" charset="0"/>
                </a:rPr>
                <a:t>)</a:t>
              </a:r>
              <a:r>
                <a:rPr lang="el-GR" altLang="el-GR" dirty="0" smtClean="0">
                  <a:latin typeface="Courier New" panose="02070309020205020404" pitchFamily="49" charset="0"/>
                </a:rPr>
                <a:t>`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096272" y="3707904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654121" y="4312053"/>
              <a:ext cx="13620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parent(tom, Y’)</a:t>
              </a:r>
            </a:p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parent(Y’, pat)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086747" y="4957267"/>
              <a:ext cx="7620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800">
                  <a:latin typeface="Courier New" panose="02070309020205020404" pitchFamily="49" charset="0"/>
                </a:rPr>
                <a:t>Y’=bob</a:t>
              </a:r>
              <a:endParaRPr lang="el-GR" altLang="el-GR" sz="800">
                <a:latin typeface="Courier New" panose="02070309020205020404" pitchFamily="49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096272" y="4774704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654121" y="5360805"/>
              <a:ext cx="14382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parent(bob, pat)</a:t>
              </a:r>
            </a:p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     yes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4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8</a:t>
            </a:r>
            <a:r>
              <a:rPr lang="el-GR" altLang="el-GR" dirty="0" smtClean="0"/>
              <a:t>/9)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pred4(tom, pat)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pred4(tom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Y’)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parent(Y’, pat)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pred4(tom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Y’’)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parent(Y’’, Y’)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parent(Y’, pat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pred4(tom, Y’’’)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parent(Y’’’, Y’’)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parent(Y’’, Y’)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parent(Y’, pat)</a:t>
            </a:r>
          </a:p>
          <a:p>
            <a:pPr marL="0" indent="0">
              <a:buNone/>
            </a:pPr>
            <a:endParaRPr lang="en-US" altLang="el-GR" dirty="0" smtClean="0"/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n-US" altLang="el-GR" dirty="0" smtClean="0"/>
              <a:t>…………………………………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1907704" y="206084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1907704" y="3789040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6372200" y="3392996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Ανακατατάξεις προτάσεων και στόχων </a:t>
            </a:r>
            <a:r>
              <a:rPr lang="el-GR" altLang="el-GR" dirty="0" smtClean="0"/>
              <a:t>(9/9)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US" altLang="el-GR" dirty="0" smtClean="0">
                <a:latin typeface="Courier New" panose="02070309020205020404" pitchFamily="49" charset="0"/>
              </a:rPr>
              <a:t>pred1</a:t>
            </a:r>
            <a:r>
              <a:rPr lang="en-US" altLang="el-GR" dirty="0" smtClean="0"/>
              <a:t>:</a:t>
            </a:r>
          </a:p>
          <a:p>
            <a:pPr marL="400050" lvl="1" indent="0">
              <a:buNone/>
            </a:pPr>
            <a:r>
              <a:rPr lang="el-GR" altLang="el-GR" dirty="0" smtClean="0"/>
              <a:t>Δεν οδηγεί σε ατέρμονα ανακύκλωση</a:t>
            </a:r>
            <a:endParaRPr lang="en-US" altLang="el-GR" dirty="0" smtClean="0"/>
          </a:p>
          <a:p>
            <a:r>
              <a:rPr lang="en-US" altLang="el-GR" dirty="0" smtClean="0">
                <a:latin typeface="Courier New" panose="02070309020205020404" pitchFamily="49" charset="0"/>
              </a:rPr>
              <a:t>pred2</a:t>
            </a:r>
            <a:r>
              <a:rPr lang="en-US" altLang="el-GR" dirty="0" smtClean="0"/>
              <a:t>:</a:t>
            </a:r>
          </a:p>
          <a:p>
            <a:pPr marL="400050" lvl="1" indent="0">
              <a:buNone/>
            </a:pPr>
            <a:r>
              <a:rPr lang="el-GR" altLang="el-GR" dirty="0" smtClean="0"/>
              <a:t>Δεν οδηγεί σε ατέρμονα ανακύκλωση</a:t>
            </a:r>
            <a:endParaRPr lang="en-US" altLang="el-GR" dirty="0" smtClean="0"/>
          </a:p>
          <a:p>
            <a:pPr marL="400050" lvl="1" indent="0">
              <a:buNone/>
            </a:pPr>
            <a:r>
              <a:rPr lang="el-GR" altLang="el-GR" dirty="0" smtClean="0"/>
              <a:t>Κάνει </a:t>
            </a:r>
            <a:r>
              <a:rPr lang="el-GR" altLang="el-GR" dirty="0"/>
              <a:t>περιττές εργασίες σε σχέση με το </a:t>
            </a:r>
            <a:r>
              <a:rPr lang="en-US" altLang="el-GR" dirty="0" smtClean="0">
                <a:latin typeface="Courier New" panose="02070309020205020404" pitchFamily="49" charset="0"/>
              </a:rPr>
              <a:t>pred1</a:t>
            </a:r>
            <a:endParaRPr lang="en-US" altLang="el-GR" dirty="0"/>
          </a:p>
          <a:p>
            <a:r>
              <a:rPr lang="en-US" altLang="el-GR" dirty="0">
                <a:latin typeface="Courier New" panose="02070309020205020404" pitchFamily="49" charset="0"/>
              </a:rPr>
              <a:t>pred3</a:t>
            </a:r>
            <a:r>
              <a:rPr lang="en-US" altLang="el-GR" dirty="0"/>
              <a:t>:</a:t>
            </a:r>
          </a:p>
          <a:p>
            <a:pPr marL="400050" lvl="1" indent="0">
              <a:buNone/>
            </a:pPr>
            <a:r>
              <a:rPr lang="el-GR" altLang="el-GR" dirty="0" smtClean="0"/>
              <a:t>Μερικές </a:t>
            </a:r>
            <a:r>
              <a:rPr lang="el-GR" altLang="el-GR" dirty="0"/>
              <a:t>φορές δεν οδηγεί σε </a:t>
            </a:r>
            <a:r>
              <a:rPr lang="el-GR" altLang="el-GR" dirty="0" smtClean="0"/>
              <a:t>ατέρμονα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ανακύκλωση </a:t>
            </a:r>
            <a:r>
              <a:rPr lang="el-GR" altLang="el-GR" dirty="0"/>
              <a:t>(</a:t>
            </a:r>
            <a:r>
              <a:rPr lang="en-US" altLang="el-GR" dirty="0">
                <a:latin typeface="Courier New" panose="02070309020205020404" pitchFamily="49" charset="0"/>
              </a:rPr>
              <a:t>pred3(tom, pat)</a:t>
            </a:r>
            <a:r>
              <a:rPr lang="en-US" altLang="el-GR" dirty="0"/>
              <a:t>)</a:t>
            </a:r>
          </a:p>
          <a:p>
            <a:pPr marL="400050" lvl="1" indent="0">
              <a:buNone/>
            </a:pPr>
            <a:r>
              <a:rPr lang="el-GR" altLang="el-GR" dirty="0" smtClean="0"/>
              <a:t>Άλλες </a:t>
            </a:r>
            <a:r>
              <a:rPr lang="el-GR" altLang="el-GR" dirty="0"/>
              <a:t>φορές οδηγεί σε ατέρμονα </a:t>
            </a:r>
            <a:r>
              <a:rPr lang="el-GR" altLang="el-GR" dirty="0" smtClean="0"/>
              <a:t>ανακύκλωση </a:t>
            </a:r>
            <a:r>
              <a:rPr lang="el-GR" altLang="el-GR" dirty="0"/>
              <a:t>(</a:t>
            </a:r>
            <a:r>
              <a:rPr lang="en-US" altLang="el-GR" dirty="0">
                <a:latin typeface="Courier New" panose="02070309020205020404" pitchFamily="49" charset="0"/>
              </a:rPr>
              <a:t>pred3(</a:t>
            </a:r>
            <a:r>
              <a:rPr lang="en-US" altLang="el-GR" dirty="0" err="1">
                <a:latin typeface="Courier New" panose="02070309020205020404" pitchFamily="49" charset="0"/>
              </a:rPr>
              <a:t>liz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jim</a:t>
            </a:r>
            <a:r>
              <a:rPr lang="en-US" altLang="el-GR" dirty="0" smtClean="0">
                <a:latin typeface="Courier New" panose="02070309020205020404" pitchFamily="49" charset="0"/>
              </a:rPr>
              <a:t>)</a:t>
            </a:r>
            <a:r>
              <a:rPr lang="en-US" altLang="el-GR" dirty="0" smtClean="0"/>
              <a:t>)</a:t>
            </a:r>
            <a:endParaRPr lang="en-US" altLang="el-GR" dirty="0"/>
          </a:p>
          <a:p>
            <a:r>
              <a:rPr lang="en-US" altLang="el-GR" dirty="0" smtClean="0">
                <a:latin typeface="Courier New" panose="02070309020205020404" pitchFamily="49" charset="0"/>
              </a:rPr>
              <a:t>pred4</a:t>
            </a:r>
            <a:r>
              <a:rPr lang="en-US" altLang="el-GR" dirty="0" smtClean="0"/>
              <a:t>:</a:t>
            </a:r>
          </a:p>
          <a:p>
            <a:pPr marL="400050" lvl="1" indent="0">
              <a:buNone/>
            </a:pPr>
            <a:r>
              <a:rPr lang="el-GR" altLang="el-GR" dirty="0" smtClean="0"/>
              <a:t>Πάντα </a:t>
            </a:r>
            <a:r>
              <a:rPr lang="el-GR" altLang="el-GR" dirty="0"/>
              <a:t>οδηγεί σε ατέρμονα </a:t>
            </a:r>
            <a:r>
              <a:rPr lang="el-GR" altLang="el-GR" dirty="0" smtClean="0"/>
              <a:t>ανακύκλωση</a:t>
            </a:r>
            <a:endParaRPr lang="en-US" altLang="el-GR" dirty="0"/>
          </a:p>
          <a:p>
            <a:r>
              <a:rPr lang="el-GR" altLang="el-GR" dirty="0"/>
              <a:t>Κανόνας σωστού </a:t>
            </a:r>
            <a:r>
              <a:rPr lang="el-GR" altLang="el-GR" dirty="0" smtClean="0"/>
              <a:t>προγραμματισμού:</a:t>
            </a:r>
            <a:endParaRPr lang="en-US" altLang="el-GR" dirty="0" smtClean="0"/>
          </a:p>
          <a:p>
            <a:pPr marL="400050" lvl="1" indent="0">
              <a:buNone/>
            </a:pPr>
            <a:r>
              <a:rPr lang="el-GR" altLang="el-GR" dirty="0" smtClean="0"/>
              <a:t>Να </a:t>
            </a:r>
            <a:r>
              <a:rPr lang="el-GR" altLang="el-GR" dirty="0"/>
              <a:t>δοκιμάζεις τα απλούστερα πράγματα </a:t>
            </a:r>
            <a:r>
              <a:rPr lang="el-GR" altLang="el-GR" dirty="0" smtClean="0"/>
              <a:t>πρώτα</a:t>
            </a:r>
            <a:r>
              <a:rPr lang="en-US" altLang="el-GR" dirty="0" smtClean="0"/>
              <a:t> 	    </a:t>
            </a:r>
            <a:r>
              <a:rPr lang="en-US" altLang="el-GR" dirty="0" smtClean="0">
                <a:latin typeface="Courier New" panose="02070309020205020404" pitchFamily="49" charset="0"/>
              </a:rPr>
              <a:t>pred1</a:t>
            </a:r>
            <a:endParaRPr lang="en-US" altLang="el-GR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5580112" y="594928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 </a:t>
            </a:r>
            <a:r>
              <a:rPr lang="el-GR" dirty="0" smtClean="0"/>
              <a:t>και λογική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dirty="0"/>
              <a:t>Κατηγορηματική λογική πρώτης τάξης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(</a:t>
            </a:r>
            <a:r>
              <a:rPr lang="en-US" altLang="el-GR" dirty="0"/>
              <a:t>First order predicate logic)</a:t>
            </a:r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Προτασιακή μορφή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(</a:t>
            </a:r>
            <a:r>
              <a:rPr lang="en-US" altLang="el-GR" dirty="0"/>
              <a:t>Clause form)</a:t>
            </a:r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Προτάσεις </a:t>
            </a:r>
            <a:r>
              <a:rPr lang="en-US" altLang="el-GR" dirty="0"/>
              <a:t>Horn</a:t>
            </a:r>
          </a:p>
          <a:p>
            <a:pPr marL="0" indent="0">
              <a:buNone/>
            </a:pPr>
            <a:r>
              <a:rPr lang="en-US" altLang="el-GR" dirty="0"/>
              <a:t>(Horn Clauses)</a:t>
            </a:r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SzPct val="100000"/>
            </a:pPr>
            <a:r>
              <a:rPr lang="el-GR" altLang="el-GR" dirty="0"/>
              <a:t>Αρχή της ανάλυσης (</a:t>
            </a:r>
            <a:r>
              <a:rPr lang="en-US" altLang="el-GR" dirty="0"/>
              <a:t>Resolution principle)</a:t>
            </a:r>
          </a:p>
          <a:p>
            <a:pPr>
              <a:buSzPct val="100000"/>
            </a:pPr>
            <a:r>
              <a:rPr lang="en-US" altLang="el-GR" dirty="0"/>
              <a:t> </a:t>
            </a:r>
            <a:r>
              <a:rPr lang="el-GR" altLang="el-GR" dirty="0"/>
              <a:t>Ενοποίηση (</a:t>
            </a:r>
            <a:r>
              <a:rPr lang="en-US" altLang="el-GR" dirty="0"/>
              <a:t>Unification)</a:t>
            </a:r>
          </a:p>
          <a:p>
            <a:pPr marL="0" indent="0">
              <a:buNone/>
            </a:pPr>
            <a:endParaRPr lang="el-GR" altLang="el-GR" dirty="0" smtClean="0"/>
          </a:p>
          <a:p>
            <a:pPr marL="0" indent="0">
              <a:buNone/>
            </a:pPr>
            <a:endParaRPr lang="el-GR" altLang="el-GR" dirty="0"/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X = f(X).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X = f(f(f(f(f(.........</a:t>
            </a:r>
          </a:p>
          <a:p>
            <a:endParaRPr lang="el-G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7767" y="3356992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1800" dirty="0">
                <a:latin typeface="+mn-lt"/>
              </a:rPr>
              <a:t>Ενοποίηση</a:t>
            </a:r>
          </a:p>
          <a:p>
            <a:pPr algn="l" eaLnBrk="1" hangingPunct="1"/>
            <a:r>
              <a:rPr lang="en-US" altLang="el-GR" sz="1800" dirty="0">
                <a:latin typeface="+mn-lt"/>
              </a:rPr>
              <a:t>(Unification)</a:t>
            </a:r>
            <a:endParaRPr lang="el-GR" altLang="el-GR" sz="1800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05463" y="3356992"/>
            <a:ext cx="1295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1800" dirty="0">
                <a:latin typeface="+mn-lt"/>
              </a:rPr>
              <a:t>Ταίριασμα</a:t>
            </a:r>
          </a:p>
          <a:p>
            <a:pPr algn="l" eaLnBrk="1" hangingPunct="1"/>
            <a:r>
              <a:rPr lang="en-US" altLang="el-GR" sz="1800" dirty="0">
                <a:latin typeface="+mn-lt"/>
              </a:rPr>
              <a:t>(Matching)</a:t>
            </a:r>
            <a:endParaRPr lang="el-GR" altLang="el-GR" sz="1800" dirty="0">
              <a:latin typeface="+mn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294040" y="3610992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13115" y="33252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 b="1"/>
              <a:t>?</a:t>
            </a:r>
            <a:endParaRPr lang="el-GR" altLang="el-GR" sz="1400" b="1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331640" y="3020442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331640" y="4437112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7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Λίστες στην </a:t>
            </a:r>
            <a:r>
              <a:rPr lang="en-US" altLang="el-GR" dirty="0"/>
              <a:t>Prolog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λίστες χρησιμοποιούνται στην </a:t>
            </a:r>
            <a:r>
              <a:rPr lang="el-GR" dirty="0" smtClean="0"/>
              <a:t>αναπαράσταση διατεταγμένων </a:t>
            </a:r>
            <a:r>
              <a:rPr lang="el-GR" dirty="0"/>
              <a:t>ακολουθιών από αντικείμενα </a:t>
            </a:r>
            <a:r>
              <a:rPr lang="el-GR" dirty="0" smtClean="0"/>
              <a:t>μη προκαθορισμένου </a:t>
            </a:r>
            <a:r>
              <a:rPr lang="el-GR" dirty="0"/>
              <a:t>πλήθους</a:t>
            </a:r>
          </a:p>
          <a:p>
            <a:r>
              <a:rPr lang="el-GR" dirty="0" smtClean="0"/>
              <a:t>Μια </a:t>
            </a:r>
            <a:r>
              <a:rPr lang="el-GR" dirty="0"/>
              <a:t>μη κενή λίστα είναι ένας σύνθετος όρος </a:t>
            </a:r>
            <a:r>
              <a:rPr lang="el-GR" dirty="0" smtClean="0"/>
              <a:t>με συναρτησιακό </a:t>
            </a:r>
            <a:r>
              <a:rPr lang="el-GR" dirty="0"/>
              <a:t>σύμβολο το  .  και αποτελείται </a:t>
            </a:r>
            <a:r>
              <a:rPr lang="el-GR" dirty="0" smtClean="0"/>
              <a:t>από το </a:t>
            </a:r>
            <a:r>
              <a:rPr lang="el-GR" dirty="0"/>
              <a:t>στοιχείο κεφαλή (</a:t>
            </a:r>
            <a:r>
              <a:rPr lang="el-GR" dirty="0" err="1"/>
              <a:t>head</a:t>
            </a:r>
            <a:r>
              <a:rPr lang="el-GR" dirty="0"/>
              <a:t>) και από τη λίστα </a:t>
            </a:r>
            <a:r>
              <a:rPr lang="el-GR" dirty="0" smtClean="0"/>
              <a:t>ουρά </a:t>
            </a:r>
            <a:r>
              <a:rPr lang="el-GR" dirty="0"/>
              <a:t>(</a:t>
            </a:r>
            <a:r>
              <a:rPr lang="el-GR" dirty="0" err="1"/>
              <a:t>tail</a:t>
            </a:r>
            <a:r>
              <a:rPr lang="el-GR" dirty="0"/>
              <a:t>) </a:t>
            </a:r>
          </a:p>
          <a:p>
            <a:r>
              <a:rPr lang="el-GR" dirty="0" smtClean="0"/>
              <a:t>Η </a:t>
            </a:r>
            <a:r>
              <a:rPr lang="el-GR" dirty="0"/>
              <a:t>κενή λίστα συμβολίζεται με το άτομο []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4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Λίστες στην </a:t>
            </a:r>
            <a:r>
              <a:rPr lang="en-US" altLang="el-GR" dirty="0"/>
              <a:t>Prolog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3551712"/>
            <a:ext cx="8229600" cy="2938492"/>
          </a:xfrm>
        </p:spPr>
        <p:txBody>
          <a:bodyPr>
            <a:normAutofit/>
          </a:bodyPr>
          <a:lstStyle/>
          <a:p>
            <a:pPr marL="0" indent="0">
              <a:buSzPct val="200000"/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.(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.(tom, .(bob, .(pat, []))))</a:t>
            </a:r>
          </a:p>
          <a:p>
            <a:pPr marL="0" indent="0">
              <a:buNone/>
            </a:pPr>
            <a:endParaRPr lang="en-US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     [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tom, bob, pat]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.(</a:t>
            </a:r>
            <a:r>
              <a:rPr lang="en-US" altLang="el-GR" sz="2000" dirty="0" err="1">
                <a:latin typeface="Courier New" panose="02070309020205020404" pitchFamily="49" charset="0"/>
              </a:rPr>
              <a:t>ann</a:t>
            </a:r>
            <a:r>
              <a:rPr lang="en-US" altLang="el-GR" sz="2000" dirty="0">
                <a:latin typeface="Courier New" panose="02070309020205020404" pitchFamily="49" charset="0"/>
              </a:rPr>
              <a:t>, .(tom, .(bob, .(pat, []))))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33" name="Ομάδα 32"/>
          <p:cNvGrpSpPr/>
          <p:nvPr/>
        </p:nvGrpSpPr>
        <p:grpSpPr>
          <a:xfrm>
            <a:off x="3495117" y="1417638"/>
            <a:ext cx="2153766" cy="1999305"/>
            <a:chOff x="3426346" y="1831590"/>
            <a:chExt cx="1571625" cy="1458913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H="1">
              <a:off x="3635896" y="183159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940696" y="183159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ann"/>
            <p:cNvSpPr txBox="1">
              <a:spLocks noChangeArrowheads="1"/>
            </p:cNvSpPr>
            <p:nvPr/>
          </p:nvSpPr>
          <p:spPr bwMode="auto">
            <a:xfrm>
              <a:off x="3426346" y="2084410"/>
              <a:ext cx="533400" cy="26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800" dirty="0" err="1">
                  <a:latin typeface="Courier New" panose="02070309020205020404" pitchFamily="49" charset="0"/>
                </a:rPr>
                <a:t>ann</a:t>
              </a:r>
              <a:endParaRPr lang="el-GR" altLang="el-GR" sz="1800" dirty="0">
                <a:latin typeface="Courier New" panose="02070309020205020404" pitchFamily="49" charset="0"/>
              </a:endParaRPr>
            </a:p>
          </p:txBody>
        </p:sp>
        <p:sp>
          <p:nvSpPr>
            <p:cNvPr id="22" name="."/>
            <p:cNvSpPr txBox="1">
              <a:spLocks noChangeArrowheads="1"/>
            </p:cNvSpPr>
            <p:nvPr/>
          </p:nvSpPr>
          <p:spPr bwMode="auto">
            <a:xfrm>
              <a:off x="4093096" y="2025801"/>
              <a:ext cx="2476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.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3912121" y="223164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4216921" y="223164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5" name="tom"/>
            <p:cNvSpPr txBox="1">
              <a:spLocks noChangeArrowheads="1"/>
            </p:cNvSpPr>
            <p:nvPr/>
          </p:nvSpPr>
          <p:spPr bwMode="auto">
            <a:xfrm>
              <a:off x="3702571" y="2484460"/>
              <a:ext cx="533400" cy="26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800">
                  <a:latin typeface="Courier New" panose="02070309020205020404" pitchFamily="49" charset="0"/>
                </a:rPr>
                <a:t>tom</a:t>
              </a:r>
              <a:endParaRPr lang="el-GR" altLang="el-GR" sz="1800">
                <a:latin typeface="Courier New" panose="02070309020205020404" pitchFamily="49" charset="0"/>
              </a:endParaRPr>
            </a:p>
          </p:txBody>
        </p:sp>
        <p:sp>
          <p:nvSpPr>
            <p:cNvPr id="26" name="."/>
            <p:cNvSpPr txBox="1">
              <a:spLocks noChangeArrowheads="1"/>
            </p:cNvSpPr>
            <p:nvPr/>
          </p:nvSpPr>
          <p:spPr bwMode="auto">
            <a:xfrm>
              <a:off x="4369321" y="2446161"/>
              <a:ext cx="2476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.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>
              <a:off x="4188346" y="2641215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4493146" y="2641215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9" name="bob"/>
            <p:cNvSpPr txBox="1">
              <a:spLocks noChangeArrowheads="1"/>
            </p:cNvSpPr>
            <p:nvPr/>
          </p:nvSpPr>
          <p:spPr bwMode="auto">
            <a:xfrm>
              <a:off x="3978796" y="2894035"/>
              <a:ext cx="533400" cy="26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1800">
                  <a:latin typeface="Courier New" panose="02070309020205020404" pitchFamily="49" charset="0"/>
                </a:rPr>
                <a:t>bob</a:t>
              </a:r>
              <a:endParaRPr lang="el-GR" altLang="el-GR" sz="1800">
                <a:latin typeface="Courier New" panose="02070309020205020404" pitchFamily="49" charset="0"/>
              </a:endParaRPr>
            </a:p>
          </p:txBody>
        </p:sp>
        <p:sp>
          <p:nvSpPr>
            <p:cNvPr id="30" name="."/>
            <p:cNvSpPr txBox="1">
              <a:spLocks noChangeArrowheads="1"/>
            </p:cNvSpPr>
            <p:nvPr/>
          </p:nvSpPr>
          <p:spPr bwMode="auto">
            <a:xfrm>
              <a:off x="4645546" y="2866520"/>
              <a:ext cx="2476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dirty="0">
                  <a:latin typeface="Courier New" panose="02070309020205020404" pitchFamily="49" charset="0"/>
                </a:rPr>
                <a:t>.</a:t>
              </a:r>
              <a:endParaRPr lang="el-GR" altLang="el-GR" dirty="0">
                <a:latin typeface="Courier New" panose="02070309020205020404" pitchFamily="49" charset="0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4464571" y="3061903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4769371" y="3061903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688838" y="4871106"/>
            <a:ext cx="2646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.(Head, Tail)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grpSp>
        <p:nvGrpSpPr>
          <p:cNvPr id="39" name="Ομάδα 38"/>
          <p:cNvGrpSpPr/>
          <p:nvPr/>
        </p:nvGrpSpPr>
        <p:grpSpPr>
          <a:xfrm>
            <a:off x="3643646" y="5307550"/>
            <a:ext cx="138640" cy="341258"/>
            <a:chOff x="3497256" y="5389984"/>
            <a:chExt cx="76200" cy="152400"/>
          </a:xfrm>
        </p:grpSpPr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3497256" y="5389984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 sz="40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3535356" y="5389984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 sz="4000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3573456" y="5389984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 sz="4000"/>
            </a:p>
          </p:txBody>
        </p:sp>
      </p:grp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2688838" y="5708339"/>
            <a:ext cx="2626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 [</a:t>
            </a:r>
            <a:r>
              <a:rPr lang="en-US" altLang="el-GR" sz="1800" dirty="0" err="1">
                <a:latin typeface="Courier New" panose="02070309020205020404" pitchFamily="49" charset="0"/>
              </a:rPr>
              <a:t>Head|Tail</a:t>
            </a:r>
            <a:r>
              <a:rPr lang="en-US" altLang="el-GR" sz="1800" dirty="0">
                <a:latin typeface="Courier New" panose="02070309020205020404" pitchFamily="49" charset="0"/>
              </a:rPr>
              <a:t>]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3643646" y="4044980"/>
            <a:ext cx="138640" cy="341258"/>
            <a:chOff x="3497256" y="5389984"/>
            <a:chExt cx="76200" cy="152400"/>
          </a:xfrm>
        </p:grpSpPr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3497256" y="5389984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 sz="40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3535356" y="5389984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 sz="400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3573456" y="5389984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l-GR" sz="4000"/>
            </a:p>
          </p:txBody>
        </p:sp>
      </p:grpSp>
    </p:spTree>
    <p:extLst>
      <p:ext uri="{BB962C8B-B14F-4D97-AF65-F5344CB8AC3E}">
        <p14:creationId xmlns:p14="http://schemas.microsoft.com/office/powerpoint/2010/main" val="3449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Ταυτόσημες </a:t>
            </a:r>
            <a:r>
              <a:rPr lang="el-GR" altLang="el-GR" dirty="0" smtClean="0"/>
              <a:t>λίστες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tom, bob, pat]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|[tom, bob, pat]]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|[tom|[bob, pat]]]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|[tom|[bob|[pat]]]]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|[tom|[bob|[pat|[]]]]]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tom|[bob, pat]]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tom, bob|[pat]]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tom, bob, pat|[]]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Παραδείγματα </a:t>
            </a:r>
            <a:r>
              <a:rPr lang="el-GR" altLang="el-GR" dirty="0" smtClean="0"/>
              <a:t>λιστών (1/7)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[a]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[X]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[X, Y]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[X|Y]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[[]]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[2, 3|L]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[p(1, 3)|R]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[[1, 2], [3, 4, 5], [], [6]]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[A, B|[e, f, g]]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[q([2, 7]), r([[4]])]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[[a, b]|[c, d]]</a:t>
            </a:r>
          </a:p>
          <a:p>
            <a:pPr marL="0" indent="0">
              <a:buNone/>
            </a:pPr>
            <a:r>
              <a:rPr lang="en-US" altLang="el-GR" sz="2400" dirty="0" smtClean="0">
                <a:latin typeface="Courier New" panose="02070309020205020404" pitchFamily="49" charset="0"/>
              </a:rPr>
              <a:t>[_|_]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Παραδείγματα λιστών </a:t>
            </a:r>
            <a:r>
              <a:rPr lang="el-GR" altLang="el-GR" dirty="0" smtClean="0"/>
              <a:t>(2/7)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l-GR" dirty="0">
                <a:latin typeface="Courier New" panose="02070309020205020404" pitchFamily="49" charset="0"/>
              </a:rPr>
              <a:t>member(X, L)</a:t>
            </a:r>
            <a:r>
              <a:rPr lang="en-US" altLang="el-GR" dirty="0"/>
              <a:t>:</a:t>
            </a:r>
            <a:r>
              <a:rPr lang="el-GR" altLang="el-GR" dirty="0"/>
              <a:t> Αληθεύει αν το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n-US" altLang="el-GR" dirty="0"/>
              <a:t> </a:t>
            </a:r>
            <a:r>
              <a:rPr lang="el-GR" altLang="el-GR" dirty="0"/>
              <a:t>είναι μέλος της λίστας </a:t>
            </a:r>
            <a:r>
              <a:rPr lang="en-US" altLang="el-GR" dirty="0">
                <a:latin typeface="Courier New" panose="02070309020205020404" pitchFamily="49" charset="0"/>
              </a:rPr>
              <a:t>L</a:t>
            </a:r>
          </a:p>
          <a:p>
            <a:pPr marL="0" indent="0">
              <a:buNone/>
            </a:pPr>
            <a:r>
              <a:rPr lang="en-US" altLang="el-GR" dirty="0"/>
              <a:t>          </a:t>
            </a:r>
            <a:r>
              <a:rPr lang="el-GR" altLang="el-GR" dirty="0"/>
              <a:t>π.χ.   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member(b, [a, b, c])</a:t>
            </a:r>
            <a:r>
              <a:rPr lang="en-US" altLang="el-GR" dirty="0"/>
              <a:t>                :</a:t>
            </a:r>
            <a:r>
              <a:rPr lang="el-GR" altLang="el-GR" dirty="0"/>
              <a:t> αληθές</a:t>
            </a:r>
            <a:r>
              <a:rPr lang="en-US" altLang="el-GR" dirty="0"/>
              <a:t> </a:t>
            </a:r>
          </a:p>
          <a:p>
            <a:pPr marL="0" indent="0">
              <a:buNone/>
            </a:pPr>
            <a:r>
              <a:rPr lang="el-GR" altLang="el-GR" dirty="0"/>
              <a:t>                    </a:t>
            </a:r>
            <a:r>
              <a:rPr lang="en-US" altLang="el-GR" dirty="0">
                <a:latin typeface="Courier New" panose="02070309020205020404" pitchFamily="49" charset="0"/>
              </a:rPr>
              <a:t>member(b, [a, [b, c]]) </a:t>
            </a:r>
            <a:r>
              <a:rPr lang="en-US" altLang="el-GR" dirty="0"/>
              <a:t>          :</a:t>
            </a:r>
            <a:r>
              <a:rPr lang="el-GR" altLang="el-GR" dirty="0"/>
              <a:t> ψευδές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                    </a:t>
            </a:r>
            <a:r>
              <a:rPr lang="en-US" altLang="el-GR" dirty="0">
                <a:latin typeface="Courier New" panose="02070309020205020404" pitchFamily="49" charset="0"/>
              </a:rPr>
              <a:t>member([b, c], [a, [b, c]])</a:t>
            </a:r>
            <a:r>
              <a:rPr lang="el-GR" altLang="el-GR" dirty="0"/>
              <a:t> </a:t>
            </a:r>
            <a:r>
              <a:rPr lang="en-US" altLang="el-GR" dirty="0"/>
              <a:t> :</a:t>
            </a:r>
            <a:r>
              <a:rPr lang="el-GR" altLang="el-GR" dirty="0"/>
              <a:t> αληθές</a:t>
            </a:r>
            <a:endParaRPr lang="en-US" altLang="el-GR" dirty="0"/>
          </a:p>
          <a:p>
            <a:pPr marL="0" indent="0">
              <a:buNone/>
            </a:pPr>
            <a:endParaRPr lang="en-US" altLang="el-GR" dirty="0"/>
          </a:p>
          <a:p>
            <a:r>
              <a:rPr lang="el-GR" altLang="el-GR" dirty="0"/>
              <a:t>Το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n-US" altLang="el-GR" dirty="0"/>
              <a:t> </a:t>
            </a:r>
            <a:r>
              <a:rPr lang="el-GR" altLang="el-GR" dirty="0"/>
              <a:t>είναι μέλος της λίστας  </a:t>
            </a:r>
            <a:r>
              <a:rPr lang="en-US" altLang="el-GR" dirty="0">
                <a:latin typeface="Courier New" panose="02070309020205020404" pitchFamily="49" charset="0"/>
              </a:rPr>
              <a:t>L</a:t>
            </a:r>
            <a:r>
              <a:rPr lang="en-US" altLang="el-GR" dirty="0"/>
              <a:t> </a:t>
            </a:r>
            <a:r>
              <a:rPr lang="el-GR" altLang="el-GR" dirty="0"/>
              <a:t>είτε αν ταυτίζεται με </a:t>
            </a:r>
            <a:r>
              <a:rPr lang="el-GR" altLang="el-GR" dirty="0" smtClean="0"/>
              <a:t>την κεφαλή </a:t>
            </a:r>
            <a:r>
              <a:rPr lang="el-GR" altLang="el-GR" dirty="0"/>
              <a:t>της </a:t>
            </a:r>
            <a:r>
              <a:rPr lang="en-US" altLang="el-GR" dirty="0">
                <a:latin typeface="Courier New" panose="02070309020205020404" pitchFamily="49" charset="0"/>
              </a:rPr>
              <a:t>L</a:t>
            </a:r>
            <a:r>
              <a:rPr lang="en-US" altLang="el-GR" dirty="0"/>
              <a:t> </a:t>
            </a:r>
            <a:r>
              <a:rPr lang="el-GR" altLang="el-GR" dirty="0"/>
              <a:t>είτε αν είναι μέλος της ουράς της </a:t>
            </a:r>
            <a:r>
              <a:rPr lang="en-US" altLang="el-GR" dirty="0">
                <a:latin typeface="Courier New" panose="02070309020205020404" pitchFamily="49" charset="0"/>
              </a:rPr>
              <a:t>L</a:t>
            </a:r>
            <a:r>
              <a:rPr lang="en-US" altLang="el-GR" dirty="0"/>
              <a:t>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member(X, [</a:t>
            </a:r>
            <a:r>
              <a:rPr lang="en-US" altLang="el-GR" dirty="0" err="1">
                <a:latin typeface="Courier New" panose="02070309020205020404" pitchFamily="49" charset="0"/>
              </a:rPr>
              <a:t>X|Tail</a:t>
            </a:r>
            <a:r>
              <a:rPr lang="en-US" altLang="el-GR" dirty="0">
                <a:latin typeface="Courier New" panose="02070309020205020404" pitchFamily="49" charset="0"/>
              </a:rPr>
              <a:t>]).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member(X, [</a:t>
            </a:r>
            <a:r>
              <a:rPr lang="en-US" altLang="el-GR" dirty="0" err="1">
                <a:latin typeface="Courier New" panose="02070309020205020404" pitchFamily="49" charset="0"/>
              </a:rPr>
              <a:t>Head|Tail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member(X, Tail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άλλοι κανόνες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grandparent(X,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Z) :-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Y), </a:t>
            </a:r>
            <a:r>
              <a:rPr lang="en-US" altLang="el-GR" dirty="0" smtClean="0">
                <a:latin typeface="Courier New" panose="02070309020205020404" pitchFamily="49" charset="0"/>
              </a:rPr>
              <a:t>parent(Y,Z).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sister(X,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 :- parent(Z,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X), parent(Z,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Y), female(X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    ?- </a:t>
            </a:r>
            <a:r>
              <a:rPr lang="en-US" altLang="el-GR" dirty="0">
                <a:latin typeface="Courier New" panose="02070309020205020404" pitchFamily="49" charset="0"/>
              </a:rPr>
              <a:t>sister(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pat).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       yes   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?- sister(X,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    -&gt; ;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pat                ---------&gt; ;;;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Παραδείγματα λιστών </a:t>
            </a:r>
            <a:r>
              <a:rPr lang="el-GR" altLang="el-GR" dirty="0" smtClean="0"/>
              <a:t>(3/7)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member(b, [a, b, c]).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member(b, [a, [b, c]]).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member([b, c], [a, [b, c]]).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member(X, [1, 2, 3]).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1    -&gt; 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2    -&gt; 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3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Παραδείγματα λιστών </a:t>
            </a:r>
            <a:r>
              <a:rPr lang="el-GR" altLang="el-GR" dirty="0" smtClean="0"/>
              <a:t>(4/7)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append(L1, L2, L3)</a:t>
            </a:r>
            <a:r>
              <a:rPr lang="en-US" altLang="el-GR" sz="2800" dirty="0"/>
              <a:t>: </a:t>
            </a:r>
            <a:r>
              <a:rPr lang="el-GR" altLang="el-GR" sz="2800" dirty="0"/>
              <a:t>Αληθεύει όταν η λίστα </a:t>
            </a:r>
            <a:r>
              <a:rPr lang="en-US" altLang="el-GR" sz="2800" dirty="0">
                <a:latin typeface="Courier New" panose="02070309020205020404" pitchFamily="49" charset="0"/>
              </a:rPr>
              <a:t>L3</a:t>
            </a:r>
            <a:r>
              <a:rPr lang="en-US" altLang="el-GR" sz="2800" dirty="0"/>
              <a:t> </a:t>
            </a:r>
            <a:r>
              <a:rPr lang="el-GR" altLang="el-GR" sz="2800" dirty="0" smtClean="0"/>
              <a:t>είναι η </a:t>
            </a:r>
            <a:r>
              <a:rPr lang="el-GR" altLang="el-GR" sz="2800" dirty="0"/>
              <a:t>συνένωση των λιστών </a:t>
            </a:r>
            <a:r>
              <a:rPr lang="en-US" altLang="el-GR" sz="2800" dirty="0">
                <a:latin typeface="Courier New" panose="02070309020205020404" pitchFamily="49" charset="0"/>
              </a:rPr>
              <a:t>L1</a:t>
            </a:r>
            <a:r>
              <a:rPr lang="en-US" altLang="el-GR" sz="2800" dirty="0"/>
              <a:t> </a:t>
            </a:r>
            <a:r>
              <a:rPr lang="el-GR" altLang="el-GR" sz="2800" dirty="0"/>
              <a:t>και </a:t>
            </a:r>
            <a:r>
              <a:rPr lang="en-US" altLang="el-GR" sz="2800" dirty="0">
                <a:latin typeface="Courier New" panose="02070309020205020404" pitchFamily="49" charset="0"/>
              </a:rPr>
              <a:t>L2</a:t>
            </a:r>
            <a:r>
              <a:rPr lang="en-US" altLang="el-GR" sz="2800" dirty="0"/>
              <a:t> </a:t>
            </a:r>
            <a:r>
              <a:rPr lang="el-GR" altLang="el-GR" sz="2800" dirty="0"/>
              <a:t>(</a:t>
            </a:r>
            <a:r>
              <a:rPr lang="el-GR" altLang="el-GR" sz="2800" dirty="0" smtClean="0"/>
              <a:t>μερικές φορές </a:t>
            </a:r>
            <a:r>
              <a:rPr lang="el-GR" altLang="el-GR" sz="2800" dirty="0"/>
              <a:t>ορίζεται και με το κατηγόρημα </a:t>
            </a:r>
            <a:r>
              <a:rPr lang="en-US" altLang="el-GR" sz="2800" dirty="0" err="1">
                <a:latin typeface="Courier New" panose="02070309020205020404" pitchFamily="49" charset="0"/>
              </a:rPr>
              <a:t>conc</a:t>
            </a:r>
            <a:r>
              <a:rPr lang="en-US" altLang="el-GR" sz="2800" dirty="0"/>
              <a:t>)</a:t>
            </a:r>
          </a:p>
          <a:p>
            <a:pPr marL="0" indent="0">
              <a:buNone/>
            </a:pPr>
            <a:r>
              <a:rPr lang="el-GR" altLang="el-GR" sz="2800" dirty="0"/>
              <a:t>π.χ.  </a:t>
            </a:r>
            <a:r>
              <a:rPr lang="en-US" altLang="el-GR" sz="2800" dirty="0">
                <a:latin typeface="Courier New" panose="02070309020205020404" pitchFamily="49" charset="0"/>
              </a:rPr>
              <a:t>append([a, b], [c, d, e],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        [a, b, c, d, e]) </a:t>
            </a:r>
            <a:r>
              <a:rPr lang="el-GR" altLang="el-GR" sz="2800" dirty="0" smtClean="0">
                <a:latin typeface="Courier New" panose="02070309020205020404" pitchFamily="49" charset="0"/>
              </a:rPr>
              <a:t>  </a:t>
            </a:r>
            <a:r>
              <a:rPr lang="en-US" altLang="el-GR" sz="2800" dirty="0" smtClean="0"/>
              <a:t>: </a:t>
            </a:r>
            <a:r>
              <a:rPr lang="el-GR" altLang="el-GR" sz="2800" dirty="0"/>
              <a:t>αληθές</a:t>
            </a:r>
            <a:endParaRPr lang="en-US" altLang="el-GR" sz="2800" dirty="0"/>
          </a:p>
          <a:p>
            <a:pPr marL="0" indent="0">
              <a:buNone/>
            </a:pPr>
            <a:r>
              <a:rPr lang="el-GR" altLang="el-GR" sz="2800" dirty="0"/>
              <a:t>        </a:t>
            </a:r>
            <a:r>
              <a:rPr lang="en-US" altLang="el-GR" sz="2800" dirty="0">
                <a:latin typeface="Courier New" panose="02070309020205020404" pitchFamily="49" charset="0"/>
              </a:rPr>
              <a:t>append([a], [[b]], [a, b</a:t>
            </a:r>
            <a:r>
              <a:rPr lang="en-US" altLang="el-GR" sz="2800" dirty="0" smtClean="0">
                <a:latin typeface="Courier New" panose="02070309020205020404" pitchFamily="49" charset="0"/>
              </a:rPr>
              <a:t>])</a:t>
            </a:r>
            <a:r>
              <a:rPr lang="el-GR" altLang="el-GR" sz="2800" dirty="0" smtClean="0">
                <a:latin typeface="Courier New" panose="02070309020205020404" pitchFamily="49" charset="0"/>
              </a:rPr>
              <a:t> </a:t>
            </a:r>
            <a:r>
              <a:rPr lang="en-US" altLang="el-GR" sz="2800" dirty="0" smtClean="0"/>
              <a:t>: </a:t>
            </a:r>
            <a:r>
              <a:rPr lang="el-GR" altLang="el-GR" sz="2800" dirty="0"/>
              <a:t>ψευδές</a:t>
            </a:r>
            <a:endParaRPr lang="en-US" altLang="el-GR" sz="2800" dirty="0"/>
          </a:p>
          <a:p>
            <a:pPr marL="0" indent="0">
              <a:buNone/>
            </a:pPr>
            <a:r>
              <a:rPr lang="el-GR" altLang="el-GR" sz="2800" dirty="0"/>
              <a:t>        </a:t>
            </a:r>
            <a:r>
              <a:rPr lang="en-US" altLang="el-GR" sz="2800" dirty="0">
                <a:latin typeface="Courier New" panose="02070309020205020404" pitchFamily="49" charset="0"/>
              </a:rPr>
              <a:t>append([1, 2], [], [1, 2</a:t>
            </a:r>
            <a:r>
              <a:rPr lang="en-US" altLang="el-GR" sz="2800" dirty="0" smtClean="0">
                <a:latin typeface="Courier New" panose="02070309020205020404" pitchFamily="49" charset="0"/>
              </a:rPr>
              <a:t>])</a:t>
            </a:r>
            <a:r>
              <a:rPr lang="el-GR" altLang="el-GR" sz="2800" dirty="0" smtClean="0">
                <a:latin typeface="Courier New" panose="02070309020205020404" pitchFamily="49" charset="0"/>
              </a:rPr>
              <a:t> </a:t>
            </a:r>
            <a:r>
              <a:rPr lang="en-US" altLang="el-GR" sz="2800" dirty="0" smtClean="0"/>
              <a:t>: </a:t>
            </a:r>
            <a:r>
              <a:rPr lang="el-GR" altLang="el-GR" sz="2800" dirty="0" smtClean="0"/>
              <a:t>αληθές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874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Παραδείγματα λιστών </a:t>
            </a:r>
            <a:r>
              <a:rPr lang="el-GR" altLang="el-GR" dirty="0" smtClean="0"/>
              <a:t>(5/7)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l-GR" altLang="el-GR" dirty="0" smtClean="0"/>
              <a:t>Η </a:t>
            </a:r>
            <a:r>
              <a:rPr lang="el-GR" altLang="el-GR" dirty="0"/>
              <a:t>συνένωση της κενής </a:t>
            </a:r>
            <a:r>
              <a:rPr lang="el-GR" altLang="el-GR" dirty="0" smtClean="0"/>
              <a:t>λίστας</a:t>
            </a:r>
            <a:r>
              <a:rPr lang="en-US" altLang="el-GR" dirty="0" smtClean="0">
                <a:latin typeface="Courier New" panose="02070309020205020404" pitchFamily="49" charset="0"/>
              </a:rPr>
              <a:t>[</a:t>
            </a:r>
            <a:r>
              <a:rPr lang="el-GR" altLang="el-GR" dirty="0">
                <a:latin typeface="Courier New" panose="02070309020205020404" pitchFamily="49" charset="0"/>
              </a:rPr>
              <a:t>]</a:t>
            </a:r>
            <a:r>
              <a:rPr lang="el-GR" altLang="el-GR" dirty="0"/>
              <a:t> με μία τυχαία </a:t>
            </a:r>
            <a:r>
              <a:rPr lang="el-GR" altLang="el-GR" dirty="0" smtClean="0"/>
              <a:t>λίστα</a:t>
            </a:r>
            <a:r>
              <a:rPr lang="en-US" altLang="el-GR" dirty="0" smtClean="0">
                <a:latin typeface="Courier New" panose="02070309020205020404" pitchFamily="49" charset="0"/>
              </a:rPr>
              <a:t>L</a:t>
            </a:r>
            <a:r>
              <a:rPr lang="en-US" altLang="el-GR" dirty="0" smtClean="0"/>
              <a:t> </a:t>
            </a:r>
            <a:r>
              <a:rPr lang="el-GR" altLang="el-GR" dirty="0"/>
              <a:t>είναι η λίστα </a:t>
            </a:r>
            <a:r>
              <a:rPr lang="en-US" altLang="el-GR" dirty="0" smtClean="0">
                <a:latin typeface="Courier New" panose="02070309020205020404" pitchFamily="49" charset="0"/>
              </a:rPr>
              <a:t>L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l-GR" altLang="el-GR" dirty="0" smtClean="0"/>
              <a:t>Η </a:t>
            </a:r>
            <a:r>
              <a:rPr lang="el-GR" altLang="el-GR" dirty="0"/>
              <a:t>συνένωση της λίστας με κεφαλή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n-US" altLang="el-GR" dirty="0"/>
              <a:t> </a:t>
            </a:r>
            <a:r>
              <a:rPr lang="el-GR" altLang="el-GR" dirty="0"/>
              <a:t>και ουρά </a:t>
            </a:r>
            <a:r>
              <a:rPr lang="en-US" altLang="el-GR" dirty="0" smtClean="0">
                <a:latin typeface="Courier New" panose="02070309020205020404" pitchFamily="49" charset="0"/>
              </a:rPr>
              <a:t>L1</a:t>
            </a:r>
            <a:r>
              <a:rPr lang="el-GR" altLang="el-GR" dirty="0" smtClean="0"/>
              <a:t> με </a:t>
            </a:r>
            <a:r>
              <a:rPr lang="el-GR" altLang="el-GR" dirty="0"/>
              <a:t>τη λίστα </a:t>
            </a:r>
            <a:r>
              <a:rPr lang="en-US" altLang="el-GR" dirty="0">
                <a:latin typeface="Courier New" panose="02070309020205020404" pitchFamily="49" charset="0"/>
              </a:rPr>
              <a:t>L2</a:t>
            </a:r>
            <a:r>
              <a:rPr lang="en-US" altLang="el-GR" dirty="0"/>
              <a:t> </a:t>
            </a:r>
            <a:r>
              <a:rPr lang="el-GR" altLang="el-GR" dirty="0"/>
              <a:t>είναι μία λίστα με κεφαλή </a:t>
            </a:r>
            <a:r>
              <a:rPr lang="el-GR" altLang="el-GR" dirty="0">
                <a:latin typeface="Courier New" panose="02070309020205020404" pitchFamily="49" charset="0"/>
              </a:rPr>
              <a:t>Χ</a:t>
            </a:r>
            <a:r>
              <a:rPr lang="el-GR" altLang="el-GR" dirty="0"/>
              <a:t> </a:t>
            </a:r>
            <a:r>
              <a:rPr lang="el-GR" altLang="el-GR" dirty="0" smtClean="0"/>
              <a:t>και ουρά </a:t>
            </a:r>
            <a:r>
              <a:rPr lang="en-US" altLang="el-GR" dirty="0">
                <a:latin typeface="Courier New" panose="02070309020205020404" pitchFamily="49" charset="0"/>
              </a:rPr>
              <a:t>L3</a:t>
            </a:r>
            <a:r>
              <a:rPr lang="en-US" altLang="el-GR" dirty="0"/>
              <a:t> </a:t>
            </a:r>
            <a:r>
              <a:rPr lang="el-GR" altLang="el-GR" dirty="0"/>
              <a:t>αν η συνένωση των λιστών </a:t>
            </a:r>
            <a:r>
              <a:rPr lang="en-US" altLang="el-GR" dirty="0">
                <a:latin typeface="Courier New" panose="02070309020205020404" pitchFamily="49" charset="0"/>
              </a:rPr>
              <a:t>L1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smtClean="0">
                <a:latin typeface="Courier New" panose="02070309020205020404" pitchFamily="49" charset="0"/>
              </a:rPr>
              <a:t>L2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l-GR" altLang="el-GR" dirty="0" smtClean="0"/>
              <a:t>είναι </a:t>
            </a:r>
            <a:r>
              <a:rPr lang="el-GR" altLang="el-GR" dirty="0"/>
              <a:t>η λίστα </a:t>
            </a:r>
            <a:r>
              <a:rPr lang="en-US" altLang="el-GR" dirty="0" smtClean="0">
                <a:latin typeface="Courier New" panose="02070309020205020404" pitchFamily="49" charset="0"/>
              </a:rPr>
              <a:t>L3</a:t>
            </a:r>
            <a:endParaRPr lang="en-US" altLang="el-GR" dirty="0"/>
          </a:p>
          <a:p>
            <a:pPr marL="0" indent="0">
              <a:buNone/>
            </a:pP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append</a:t>
            </a:r>
            <a:r>
              <a:rPr lang="en-US" altLang="el-GR" dirty="0">
                <a:latin typeface="Courier New" panose="02070309020205020404" pitchFamily="49" charset="0"/>
              </a:rPr>
              <a:t>([], L, L).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append([X|L1], L2, [X|L3])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append(L1, L2, L3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grpSp>
        <p:nvGrpSpPr>
          <p:cNvPr id="22" name="Ομάδα 21"/>
          <p:cNvGrpSpPr/>
          <p:nvPr/>
        </p:nvGrpSpPr>
        <p:grpSpPr>
          <a:xfrm>
            <a:off x="4706094" y="2204864"/>
            <a:ext cx="3980706" cy="2702457"/>
            <a:chOff x="5163294" y="2708920"/>
            <a:chExt cx="2857500" cy="193992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429994" y="3120083"/>
              <a:ext cx="16764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173069" y="3120083"/>
              <a:ext cx="8382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087219" y="3091508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L1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411194" y="3091508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L2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191869" y="3120083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163294" y="309150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X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 rot="16200000" flipH="1" flipV="1">
              <a:off x="6087219" y="2081858"/>
              <a:ext cx="152400" cy="19050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990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[X|L1]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 rot="16200000">
              <a:off x="6687294" y="2185045"/>
              <a:ext cx="95250" cy="2571750"/>
            </a:xfrm>
            <a:prstGeom prst="leftBrace">
              <a:avLst>
                <a:gd name="adj1" fmla="val 22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572994" y="3528070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L3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191869" y="3975745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429994" y="3975745"/>
              <a:ext cx="2590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163294" y="3956695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X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572994" y="3948758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L3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20" name="AutoShape 20"/>
            <p:cNvSpPr>
              <a:spLocks/>
            </p:cNvSpPr>
            <p:nvPr/>
          </p:nvSpPr>
          <p:spPr bwMode="auto">
            <a:xfrm rot="16200000">
              <a:off x="6530132" y="2951807"/>
              <a:ext cx="152400" cy="2809875"/>
            </a:xfrm>
            <a:prstGeom prst="leftBrace">
              <a:avLst>
                <a:gd name="adj1" fmla="val 15364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296769" y="4404370"/>
              <a:ext cx="990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[X|L3]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6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Παραδείγματα λιστών </a:t>
            </a:r>
            <a:r>
              <a:rPr lang="el-GR" altLang="el-GR" dirty="0" smtClean="0"/>
              <a:t>(6/7)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append([a, b], [c, d, e], L).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 = [a, b, c, d, e]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append([a, [b, c], d], [a, [], b], L).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 = [a, [b, c], d, a, [], b]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append(L1, L2, [a, b, c]).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L1 = []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L2 = [a, b, c]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L1 = [a]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L2 = [b, c]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L1 = [a, b]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L2 = [c]   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L1 = [a, b, c]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L2 = []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Παραδείγματα λιστών </a:t>
            </a:r>
            <a:r>
              <a:rPr lang="el-GR" altLang="el-GR" dirty="0" smtClean="0"/>
              <a:t>(7/7)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append(Before, [</a:t>
            </a:r>
            <a:r>
              <a:rPr lang="en-US" altLang="el-GR" dirty="0" err="1">
                <a:latin typeface="Courier New" panose="02070309020205020404" pitchFamily="49" charset="0"/>
              </a:rPr>
              <a:t>may|After</a:t>
            </a:r>
            <a:r>
              <a:rPr lang="en-US" altLang="el-GR" dirty="0">
                <a:latin typeface="Courier New" panose="02070309020205020404" pitchFamily="49" charset="0"/>
              </a:rPr>
              <a:t>],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[</a:t>
            </a:r>
            <a:r>
              <a:rPr lang="en-US" altLang="el-GR" dirty="0" err="1">
                <a:latin typeface="Courier New" panose="02070309020205020404" pitchFamily="49" charset="0"/>
              </a:rPr>
              <a:t>jan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feb</a:t>
            </a:r>
            <a:r>
              <a:rPr lang="en-US" altLang="el-GR" dirty="0">
                <a:latin typeface="Courier New" panose="02070309020205020404" pitchFamily="49" charset="0"/>
              </a:rPr>
              <a:t>, mar, </a:t>
            </a:r>
            <a:r>
              <a:rPr lang="en-US" altLang="el-GR" dirty="0" err="1">
                <a:latin typeface="Courier New" panose="02070309020205020404" pitchFamily="49" charset="0"/>
              </a:rPr>
              <a:t>apr</a:t>
            </a:r>
            <a:r>
              <a:rPr lang="en-US" altLang="el-GR" dirty="0">
                <a:latin typeface="Courier New" panose="02070309020205020404" pitchFamily="49" charset="0"/>
              </a:rPr>
              <a:t>, may, </a:t>
            </a:r>
            <a:r>
              <a:rPr lang="en-US" altLang="el-GR" dirty="0" err="1">
                <a:latin typeface="Courier New" panose="02070309020205020404" pitchFamily="49" charset="0"/>
              </a:rPr>
              <a:t>jun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jul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aug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sep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oct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nov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dec</a:t>
            </a:r>
            <a:r>
              <a:rPr lang="en-US" altLang="el-GR" dirty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Before = [</a:t>
            </a:r>
            <a:r>
              <a:rPr lang="en-US" altLang="el-GR" dirty="0" err="1">
                <a:latin typeface="Courier New" panose="02070309020205020404" pitchFamily="49" charset="0"/>
              </a:rPr>
              <a:t>jan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feb</a:t>
            </a:r>
            <a:r>
              <a:rPr lang="en-US" altLang="el-GR" dirty="0">
                <a:latin typeface="Courier New" panose="02070309020205020404" pitchFamily="49" charset="0"/>
              </a:rPr>
              <a:t>, mar, </a:t>
            </a:r>
            <a:r>
              <a:rPr lang="en-US" altLang="el-GR" dirty="0" err="1">
                <a:latin typeface="Courier New" panose="02070309020205020404" pitchFamily="49" charset="0"/>
              </a:rPr>
              <a:t>apr</a:t>
            </a:r>
            <a:r>
              <a:rPr lang="en-US" altLang="el-GR" dirty="0">
                <a:latin typeface="Courier New" panose="02070309020205020404" pitchFamily="49" charset="0"/>
              </a:rPr>
              <a:t>]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After = [</a:t>
            </a:r>
            <a:r>
              <a:rPr lang="en-US" altLang="el-GR" dirty="0" err="1">
                <a:latin typeface="Courier New" panose="02070309020205020404" pitchFamily="49" charset="0"/>
              </a:rPr>
              <a:t>jun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jul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aug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sep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oct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nov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dec</a:t>
            </a:r>
            <a:r>
              <a:rPr lang="en-US" altLang="el-GR" dirty="0"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append(_, [Month1, may, Month2|_],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[</a:t>
            </a:r>
            <a:r>
              <a:rPr lang="en-US" altLang="el-GR" dirty="0" err="1">
                <a:latin typeface="Courier New" panose="02070309020205020404" pitchFamily="49" charset="0"/>
              </a:rPr>
              <a:t>jan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feb</a:t>
            </a:r>
            <a:r>
              <a:rPr lang="en-US" altLang="el-GR" dirty="0">
                <a:latin typeface="Courier New" panose="02070309020205020404" pitchFamily="49" charset="0"/>
              </a:rPr>
              <a:t>, mar, </a:t>
            </a:r>
            <a:r>
              <a:rPr lang="en-US" altLang="el-GR" dirty="0" err="1">
                <a:latin typeface="Courier New" panose="02070309020205020404" pitchFamily="49" charset="0"/>
              </a:rPr>
              <a:t>apr</a:t>
            </a:r>
            <a:r>
              <a:rPr lang="en-US" altLang="el-GR" dirty="0">
                <a:latin typeface="Courier New" panose="02070309020205020404" pitchFamily="49" charset="0"/>
              </a:rPr>
              <a:t>, may, </a:t>
            </a:r>
            <a:r>
              <a:rPr lang="en-US" altLang="el-GR" dirty="0" err="1">
                <a:latin typeface="Courier New" panose="02070309020205020404" pitchFamily="49" charset="0"/>
              </a:rPr>
              <a:t>jun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jul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aug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sep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oct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nov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dec</a:t>
            </a:r>
            <a:r>
              <a:rPr lang="en-US" altLang="el-GR" dirty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Month1 = </a:t>
            </a:r>
            <a:r>
              <a:rPr lang="en-US" altLang="el-GR" dirty="0" err="1">
                <a:latin typeface="Courier New" panose="02070309020205020404" pitchFamily="49" charset="0"/>
              </a:rPr>
              <a:t>apr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Month2 = </a:t>
            </a:r>
            <a:r>
              <a:rPr lang="en-US" altLang="el-GR" dirty="0" err="1">
                <a:latin typeface="Courier New" panose="02070309020205020404" pitchFamily="49" charset="0"/>
              </a:rPr>
              <a:t>jun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Άλλος ορισμός της </a:t>
            </a:r>
            <a:r>
              <a:rPr lang="en-US" altLang="el-GR" dirty="0" smtClean="0">
                <a:latin typeface="Courier New" panose="02070309020205020404" pitchFamily="49" charset="0"/>
              </a:rPr>
              <a:t>member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l-GR" altLang="el-GR" dirty="0" smtClean="0">
                <a:latin typeface="+mn-lt"/>
              </a:rPr>
              <a:t>(1/2)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931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member1(X, L)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append(L1, [X|L2], L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4" name="συνεπάγεται"/>
          <p:cNvSpPr>
            <a:spLocks/>
          </p:cNvSpPr>
          <p:nvPr/>
        </p:nvSpPr>
        <p:spPr bwMode="auto">
          <a:xfrm>
            <a:off x="4572000" y="1556793"/>
            <a:ext cx="144017" cy="792088"/>
          </a:xfrm>
          <a:prstGeom prst="rightBrace">
            <a:avLst>
              <a:gd name="adj1" fmla="val 41604"/>
              <a:gd name="adj2" fmla="val 4902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44616" y="1556792"/>
            <a:ext cx="3875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member1(X, L) :-</a:t>
            </a:r>
          </a:p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   append(_, [X|_ ], L).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1029" y="2852936"/>
            <a:ext cx="3433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member1(b, [a, b, c])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427984" y="3322623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 sz="44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93999" y="3758332"/>
            <a:ext cx="4667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append(L1, [b|L2], [a, b, c])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53966" y="4185387"/>
            <a:ext cx="519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 dirty="0"/>
              <a:t>(1)</a:t>
            </a:r>
            <a:endParaRPr lang="el-GR" altLang="el-GR" sz="1400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553966" y="4250291"/>
            <a:ext cx="914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553966" y="4631291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71600" y="4783691"/>
            <a:ext cx="2658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L1 = []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[b|L2]   [a, b, c]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graphicFrame>
        <p:nvGraphicFramePr>
          <p:cNvPr id="25" name="Object 1024"/>
          <p:cNvGraphicFramePr>
            <a:graphicFrameLocks noChangeAspect="1"/>
          </p:cNvGraphicFramePr>
          <p:nvPr>
            <p:extLst/>
          </p:nvPr>
        </p:nvGraphicFramePr>
        <p:xfrm>
          <a:off x="1991058" y="5106856"/>
          <a:ext cx="271725" cy="2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Εξίσωση" r:id="rId3" imgW="139680" imgH="139680" progId="Equation.3">
                  <p:embed/>
                </p:oleObj>
              </mc:Choice>
              <mc:Fallback>
                <p:oleObj name="Εξίσωση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058" y="5106856"/>
                        <a:ext cx="271725" cy="2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347864" y="5517232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no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877941" y="4175862"/>
            <a:ext cx="519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/>
              <a:t>(2)</a:t>
            </a:r>
            <a:endParaRPr lang="el-GR" altLang="el-GR" sz="140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68366" y="4250291"/>
            <a:ext cx="914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382765" y="4631291"/>
            <a:ext cx="1" cy="13868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45249" y="4747663"/>
            <a:ext cx="32278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L1 = [X|L1’]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[b|L2] = L2’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[a, b, c] = [X|L3</a:t>
            </a:r>
            <a:r>
              <a:rPr lang="en-US" altLang="el-GR" sz="1800" dirty="0" smtClean="0">
                <a:latin typeface="Courier New" panose="02070309020205020404" pitchFamily="49" charset="0"/>
              </a:rPr>
              <a:t>’]</a:t>
            </a:r>
            <a:endParaRPr lang="en-US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801866" y="5713367"/>
            <a:ext cx="85725" cy="304800"/>
          </a:xfrm>
          <a:prstGeom prst="downArrow">
            <a:avLst>
              <a:gd name="adj1" fmla="val 50000"/>
              <a:gd name="adj2" fmla="val 88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>
            <a:off x="5382764" y="6018167"/>
            <a:ext cx="1" cy="29115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3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Άλλος ορισμός της </a:t>
            </a:r>
            <a:r>
              <a:rPr lang="en-US" altLang="el-GR" dirty="0" smtClean="0">
                <a:latin typeface="Courier New" panose="02070309020205020404" pitchFamily="49" charset="0"/>
              </a:rPr>
              <a:t>member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l-GR" altLang="el-GR" dirty="0" smtClean="0">
                <a:latin typeface="+mn-lt"/>
              </a:rPr>
              <a:t>(2/2</a:t>
            </a:r>
            <a:r>
              <a:rPr lang="el-GR" altLang="el-GR" dirty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382764" y="1852295"/>
            <a:ext cx="1" cy="29115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5382764" y="2122555"/>
            <a:ext cx="2" cy="8743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535166" y="1958692"/>
            <a:ext cx="2391519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el-GR" dirty="0">
                <a:latin typeface="Courier New" panose="02070309020205020404" pitchFamily="49" charset="0"/>
              </a:rPr>
              <a:t>X = a</a:t>
            </a:r>
          </a:p>
          <a:p>
            <a:r>
              <a:rPr lang="en-US" altLang="el-GR" dirty="0">
                <a:latin typeface="Courier New" panose="02070309020205020404" pitchFamily="49" charset="0"/>
              </a:rPr>
              <a:t>L3’ = [b, c]</a:t>
            </a:r>
            <a:endParaRPr lang="el-GR" altLang="el-GR" dirty="0">
              <a:latin typeface="Courier New" panose="02070309020205020404" pitchFamily="49" charset="0"/>
            </a:endParaRPr>
          </a:p>
          <a:p>
            <a:endParaRPr lang="el-GR" dirty="0" smtClean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44566" y="2996952"/>
            <a:ext cx="4142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append(L1’, [b|L2], [b, c])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5382764" y="3366283"/>
            <a:ext cx="2" cy="24185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932040" y="3401968"/>
            <a:ext cx="5364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400" dirty="0"/>
              <a:t>(1)</a:t>
            </a:r>
            <a:endParaRPr lang="el-GR" altLang="el-GR" sz="1400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535166" y="3982313"/>
            <a:ext cx="2259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L1’ = []</a:t>
            </a: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[b|L2] = [b, c]</a:t>
            </a:r>
          </a:p>
          <a:p>
            <a:pPr algn="l" eaLnBrk="1" hangingPunct="1"/>
            <a:endParaRPr lang="en-US" altLang="el-GR" sz="1800" dirty="0">
              <a:latin typeface="Courier New" panose="02070309020205020404" pitchFamily="49" charset="0"/>
            </a:endParaRPr>
          </a:p>
          <a:p>
            <a:pPr algn="l" eaLnBrk="1" hangingPunct="1"/>
            <a:endParaRPr lang="en-US" altLang="el-GR" sz="1800" dirty="0"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L2 = [c]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5986016" y="4673049"/>
            <a:ext cx="85725" cy="304800"/>
          </a:xfrm>
          <a:prstGeom prst="downArrow">
            <a:avLst>
              <a:gd name="adj1" fmla="val 50000"/>
              <a:gd name="adj2" fmla="val 88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033077" y="5784879"/>
            <a:ext cx="100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yes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Εισαγωγή </a:t>
            </a:r>
            <a:r>
              <a:rPr lang="el-GR" altLang="el-GR" dirty="0" smtClean="0"/>
              <a:t>στοιχείου στην αρχή της λίστας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Εισαγωγή στοιχείου στην αρχή της </a:t>
            </a:r>
            <a:r>
              <a:rPr lang="el-GR" altLang="el-GR" sz="2000" dirty="0" smtClean="0"/>
              <a:t>λίστας       </a:t>
            </a:r>
          </a:p>
          <a:p>
            <a:pPr marL="0" indent="0">
              <a:buNone/>
            </a:pP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l-GR" altLang="el-GR" sz="1800" dirty="0" smtClean="0">
                <a:latin typeface="Courier New" panose="02070309020205020404" pitchFamily="49" charset="0"/>
              </a:rPr>
              <a:t>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add(X</a:t>
            </a:r>
            <a:r>
              <a:rPr lang="en-US" altLang="el-GR" sz="1800" dirty="0">
                <a:latin typeface="Courier New" panose="02070309020205020404" pitchFamily="49" charset="0"/>
              </a:rPr>
              <a:t>, L, [</a:t>
            </a:r>
            <a:r>
              <a:rPr lang="en-US" altLang="el-GR" sz="1800" dirty="0" smtClean="0">
                <a:latin typeface="Courier New" panose="02070309020205020404" pitchFamily="49" charset="0"/>
              </a:rPr>
              <a:t>X|L]).</a:t>
            </a:r>
            <a:endParaRPr lang="el-GR" altLang="el-GR" sz="1800" dirty="0" smtClean="0">
              <a:latin typeface="Courier New" panose="02070309020205020404" pitchFamily="49" charset="0"/>
            </a:endParaRPr>
          </a:p>
          <a:p>
            <a:r>
              <a:rPr lang="el-GR" altLang="el-GR" sz="2000" dirty="0"/>
              <a:t>Διαγραφή στοιχείου από λίστα</a:t>
            </a:r>
            <a:endParaRPr lang="en-US" altLang="el-GR" sz="2000" dirty="0"/>
          </a:p>
          <a:p>
            <a:pPr marL="0" indent="0">
              <a:buNone/>
            </a:pPr>
            <a:r>
              <a:rPr lang="en-US" altLang="el-GR" sz="1800" dirty="0"/>
              <a:t>    </a:t>
            </a:r>
            <a:r>
              <a:rPr lang="el-GR" altLang="el-GR" sz="1800" dirty="0" smtClean="0"/>
              <a:t>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del(X</a:t>
            </a:r>
            <a:r>
              <a:rPr lang="en-US" altLang="el-GR" sz="1800" dirty="0">
                <a:latin typeface="Courier New" panose="02070309020205020404" pitchFamily="49" charset="0"/>
              </a:rPr>
              <a:t>, [</a:t>
            </a:r>
            <a:r>
              <a:rPr lang="en-US" altLang="el-GR" sz="1800" dirty="0" err="1">
                <a:latin typeface="Courier New" panose="02070309020205020404" pitchFamily="49" charset="0"/>
              </a:rPr>
              <a:t>X|Tail</a:t>
            </a:r>
            <a:r>
              <a:rPr lang="en-US" altLang="el-GR" sz="1800" dirty="0">
                <a:latin typeface="Courier New" panose="02070309020205020404" pitchFamily="49" charset="0"/>
              </a:rPr>
              <a:t>], Tail).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</a:t>
            </a:r>
            <a:r>
              <a:rPr lang="el-GR" altLang="el-GR" sz="1800" dirty="0" smtClean="0">
                <a:latin typeface="Courier New" panose="02070309020205020404" pitchFamily="49" charset="0"/>
              </a:rPr>
              <a:t>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del(X</a:t>
            </a:r>
            <a:r>
              <a:rPr lang="en-US" altLang="el-GR" sz="1800" dirty="0">
                <a:latin typeface="Courier New" panose="02070309020205020404" pitchFamily="49" charset="0"/>
              </a:rPr>
              <a:t>, [</a:t>
            </a:r>
            <a:r>
              <a:rPr lang="en-US" altLang="el-GR" sz="1800" dirty="0" err="1">
                <a:latin typeface="Courier New" panose="02070309020205020404" pitchFamily="49" charset="0"/>
              </a:rPr>
              <a:t>Y|Tail</a:t>
            </a:r>
            <a:r>
              <a:rPr lang="en-US" altLang="el-GR" sz="1800" dirty="0">
                <a:latin typeface="Courier New" panose="02070309020205020404" pitchFamily="49" charset="0"/>
              </a:rPr>
              <a:t>], [Y|Tail1]) :-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  del(X, Tail, Tail1).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?- del(a, [a, b, a, a], L).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L = [b, a, a]   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  -&gt;  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L = [a, b, a]    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 -&gt;  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L = [a, b, a]     </a:t>
            </a:r>
            <a:r>
              <a:rPr lang="el-GR" altLang="el-GR" sz="1800" dirty="0">
                <a:latin typeface="Courier New" panose="02070309020205020404" pitchFamily="49" charset="0"/>
              </a:rPr>
              <a:t> </a:t>
            </a:r>
            <a:r>
              <a:rPr lang="en-US" altLang="el-GR" sz="1800" dirty="0">
                <a:latin typeface="Courier New" panose="02070309020205020404" pitchFamily="49" charset="0"/>
              </a:rPr>
              <a:t>-&gt;  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</a:rPr>
              <a:t>   </a:t>
            </a:r>
            <a:r>
              <a:rPr lang="en-US" altLang="el-GR" sz="1800" dirty="0" smtClean="0">
                <a:latin typeface="Courier New" panose="02070309020205020404" pitchFamily="49" charset="0"/>
              </a:rPr>
              <a:t>yes</a:t>
            </a:r>
            <a:endParaRPr lang="en-US" altLang="el-GR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Διαγραφή στοιχείου από </a:t>
            </a:r>
            <a:r>
              <a:rPr lang="el-GR" altLang="el-GR" dirty="0" smtClean="0"/>
              <a:t>λίστα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del(a, L, [1, 2, 3]).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 = [a, 1, 2, 3]   -&gt; 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 = [1, a, 2, 3]   -&gt; 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 = [1, 2, a, 3]   -&gt; 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 = [1, 2, 3, a]   -&gt; 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insert(X, List, </a:t>
            </a:r>
            <a:r>
              <a:rPr lang="en-US" altLang="el-GR" dirty="0" err="1">
                <a:latin typeface="Courier New" panose="02070309020205020404" pitchFamily="49" charset="0"/>
              </a:rPr>
              <a:t>BiggerList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del(X, </a:t>
            </a:r>
            <a:r>
              <a:rPr lang="en-US" altLang="el-GR" dirty="0" err="1">
                <a:latin typeface="Courier New" panose="02070309020205020404" pitchFamily="49" charset="0"/>
              </a:rPr>
              <a:t>BiggerList</a:t>
            </a:r>
            <a:r>
              <a:rPr lang="en-US" altLang="el-GR" dirty="0">
                <a:latin typeface="Courier New" panose="02070309020205020404" pitchFamily="49" charset="0"/>
              </a:rPr>
              <a:t>, List).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member2(X, List)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del(X, List, _ 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Διαγραφή στοιχείου από </a:t>
            </a:r>
            <a:r>
              <a:rPr lang="el-GR" altLang="el-GR" dirty="0" smtClean="0"/>
              <a:t>λίστα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l-GR" altLang="el-GR" dirty="0" smtClean="0"/>
              <a:t>Από </a:t>
            </a:r>
            <a:r>
              <a:rPr lang="el-GR" altLang="el-GR" dirty="0"/>
              <a:t>μία λίστα L να διαγραφούν τα </a:t>
            </a:r>
            <a:r>
              <a:rPr lang="el-GR" altLang="el-GR" dirty="0" smtClean="0"/>
              <a:t>τρία τελευταία </a:t>
            </a:r>
            <a:r>
              <a:rPr lang="el-GR" altLang="el-GR" dirty="0"/>
              <a:t>στοιχεία της ώστε να </a:t>
            </a:r>
            <a:r>
              <a:rPr lang="el-GR" altLang="el-GR" dirty="0" smtClean="0"/>
              <a:t>προκύψει η </a:t>
            </a:r>
            <a:r>
              <a:rPr lang="el-GR" altLang="el-GR" dirty="0"/>
              <a:t>λίστα L1 (μέσω της </a:t>
            </a:r>
            <a:r>
              <a:rPr lang="el-GR" altLang="el-GR" dirty="0" err="1"/>
              <a:t>append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514350" indent="-514350">
              <a:buFont typeface="+mj-lt"/>
              <a:buAutoNum type="arabicParenR"/>
            </a:pPr>
            <a:r>
              <a:rPr lang="el-GR" altLang="el-GR" dirty="0" smtClean="0"/>
              <a:t>Από </a:t>
            </a:r>
            <a:r>
              <a:rPr lang="el-GR" altLang="el-GR" dirty="0"/>
              <a:t>μία λίστα L να διαγραφούν τα </a:t>
            </a:r>
            <a:r>
              <a:rPr lang="el-GR" altLang="el-GR" dirty="0" smtClean="0"/>
              <a:t>τρία πρώτα </a:t>
            </a:r>
            <a:r>
              <a:rPr lang="el-GR" altLang="el-GR" dirty="0"/>
              <a:t>και τα τρία τελευταία στοιχεία </a:t>
            </a:r>
            <a:r>
              <a:rPr lang="el-GR" altLang="el-GR" dirty="0" smtClean="0"/>
              <a:t>της ώστε </a:t>
            </a:r>
            <a:r>
              <a:rPr lang="el-GR" altLang="el-GR" dirty="0"/>
              <a:t>να προκύψει η λίστα L2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514350" indent="-514350">
              <a:buFont typeface="+mj-lt"/>
              <a:buAutoNum type="arabicParenR"/>
            </a:pPr>
            <a:r>
              <a:rPr lang="el-GR" altLang="el-GR" dirty="0" smtClean="0"/>
              <a:t>Να </a:t>
            </a:r>
            <a:r>
              <a:rPr lang="el-GR" altLang="el-GR" dirty="0"/>
              <a:t>οριστεί η σχέση </a:t>
            </a:r>
            <a:r>
              <a:rPr lang="el-GR" altLang="el-GR" dirty="0" err="1" smtClean="0"/>
              <a:t>last</a:t>
            </a:r>
            <a:r>
              <a:rPr lang="el-GR" altLang="el-GR" dirty="0" smtClean="0"/>
              <a:t> (</a:t>
            </a:r>
            <a:r>
              <a:rPr lang="el-GR" altLang="el-GR" dirty="0" err="1"/>
              <a:t>Item</a:t>
            </a:r>
            <a:r>
              <a:rPr lang="el-GR" altLang="el-GR" dirty="0"/>
              <a:t>, </a:t>
            </a:r>
            <a:r>
              <a:rPr lang="el-GR" altLang="el-GR" dirty="0" err="1" smtClean="0"/>
              <a:t>List</a:t>
            </a:r>
            <a:r>
              <a:rPr lang="el-GR" altLang="el-GR" dirty="0" smtClean="0"/>
              <a:t>) έτσι </a:t>
            </a:r>
            <a:r>
              <a:rPr lang="el-GR" altLang="el-GR" dirty="0"/>
              <a:t>ώστε το </a:t>
            </a:r>
            <a:r>
              <a:rPr lang="el-GR" altLang="el-GR" dirty="0" err="1"/>
              <a:t>Item</a:t>
            </a:r>
            <a:r>
              <a:rPr lang="el-GR" altLang="el-GR" dirty="0"/>
              <a:t> να είναι το </a:t>
            </a:r>
            <a:r>
              <a:rPr lang="el-GR" altLang="el-GR" dirty="0" smtClean="0"/>
              <a:t>τελευταίο στοιχείο </a:t>
            </a:r>
            <a:r>
              <a:rPr lang="el-GR" altLang="el-GR" dirty="0"/>
              <a:t>της λίστας </a:t>
            </a:r>
            <a:r>
              <a:rPr lang="el-GR" altLang="el-GR" dirty="0" err="1" smtClean="0"/>
              <a:t>List</a:t>
            </a:r>
            <a:endParaRPr lang="el-GR" altLang="el-GR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l-GR" altLang="el-GR" dirty="0" smtClean="0"/>
              <a:t>μέσω </a:t>
            </a:r>
            <a:r>
              <a:rPr lang="el-GR" altLang="el-GR" dirty="0"/>
              <a:t>της </a:t>
            </a:r>
            <a:r>
              <a:rPr lang="el-GR" altLang="el-GR" dirty="0" err="1" smtClean="0"/>
              <a:t>append</a:t>
            </a:r>
            <a:endParaRPr lang="el-GR" altLang="el-GR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l-GR" altLang="el-GR" dirty="0" smtClean="0"/>
              <a:t>χωρίς </a:t>
            </a:r>
            <a:r>
              <a:rPr lang="el-GR" altLang="el-GR" dirty="0"/>
              <a:t>την </a:t>
            </a:r>
            <a:r>
              <a:rPr lang="el-GR" altLang="el-GR" dirty="0" err="1" smtClean="0"/>
              <a:t>append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726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άλλοι κανόνες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sister(X,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 :- parent(Z,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X), parent(Z,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   female(X), different(X,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Y).</a:t>
            </a:r>
          </a:p>
          <a:p>
            <a:pPr marL="0" indent="0">
              <a:buNone/>
            </a:pP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hasachild</a:t>
            </a:r>
            <a:r>
              <a:rPr lang="en-US" altLang="el-GR" dirty="0">
                <a:latin typeface="Courier New" panose="02070309020205020404" pitchFamily="49" charset="0"/>
              </a:rPr>
              <a:t>(X) :- ...............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aunt(X,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 :- .................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grandchild(X,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Y) :- ...........</a:t>
            </a:r>
          </a:p>
        </p:txBody>
      </p:sp>
    </p:spTree>
    <p:extLst>
      <p:ext uri="{BB962C8B-B14F-4D97-AF65-F5344CB8AC3E}">
        <p14:creationId xmlns:p14="http://schemas.microsoft.com/office/powerpoint/2010/main" val="20493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Υπολίστα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(S, L)</a:t>
            </a:r>
            <a:r>
              <a:rPr lang="en-US" altLang="el-GR" dirty="0"/>
              <a:t>: </a:t>
            </a:r>
            <a:r>
              <a:rPr lang="el-GR" altLang="el-GR" dirty="0"/>
              <a:t>Αληθεύει όταν η </a:t>
            </a:r>
            <a:r>
              <a:rPr lang="en-US" altLang="el-GR" dirty="0">
                <a:latin typeface="Courier New" panose="02070309020205020404" pitchFamily="49" charset="0"/>
              </a:rPr>
              <a:t>S</a:t>
            </a:r>
            <a:r>
              <a:rPr lang="en-US" altLang="el-GR" dirty="0"/>
              <a:t> </a:t>
            </a:r>
            <a:r>
              <a:rPr lang="el-GR" altLang="el-GR" dirty="0"/>
              <a:t>είναι </a:t>
            </a:r>
            <a:r>
              <a:rPr lang="el-GR" altLang="el-GR" dirty="0" err="1"/>
              <a:t>υπολίστα</a:t>
            </a:r>
            <a:r>
              <a:rPr lang="el-GR" altLang="el-GR" dirty="0"/>
              <a:t> </a:t>
            </a:r>
            <a:r>
              <a:rPr lang="el-GR" altLang="el-GR" dirty="0" smtClean="0"/>
              <a:t>της </a:t>
            </a:r>
            <a:r>
              <a:rPr lang="en-US" altLang="el-GR" dirty="0">
                <a:latin typeface="Courier New" panose="02070309020205020404" pitchFamily="49" charset="0"/>
              </a:rPr>
              <a:t>L</a:t>
            </a:r>
            <a:r>
              <a:rPr lang="en-US" altLang="el-GR" dirty="0"/>
              <a:t>, </a:t>
            </a:r>
            <a:r>
              <a:rPr lang="el-GR" altLang="el-GR" dirty="0"/>
              <a:t>δηλαδή ένα υποσύνολο διαδοχικών </a:t>
            </a:r>
            <a:r>
              <a:rPr lang="el-GR" altLang="el-GR" dirty="0" smtClean="0"/>
              <a:t>στοιχείων </a:t>
            </a:r>
            <a:r>
              <a:rPr lang="el-GR" altLang="el-GR" dirty="0"/>
              <a:t>της </a:t>
            </a:r>
            <a:r>
              <a:rPr lang="en-US" altLang="el-GR" dirty="0" smtClean="0">
                <a:latin typeface="Courier New" panose="02070309020205020404" pitchFamily="49" charset="0"/>
              </a:rPr>
              <a:t>L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 smtClean="0"/>
              <a:t>π.χ</a:t>
            </a:r>
            <a:r>
              <a:rPr lang="el-GR" altLang="el-GR" dirty="0"/>
              <a:t>.</a:t>
            </a:r>
            <a:endParaRPr lang="en-US" altLang="el-GR" dirty="0"/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([c, d, e], [a, b, c, d, e, f])</a:t>
            </a:r>
            <a:r>
              <a:rPr lang="en-US" altLang="el-GR" dirty="0"/>
              <a:t>   :   </a:t>
            </a:r>
            <a:r>
              <a:rPr lang="el-GR" altLang="el-GR" dirty="0"/>
              <a:t>αληθές</a:t>
            </a:r>
            <a:endParaRPr lang="en-US" altLang="el-GR" dirty="0"/>
          </a:p>
          <a:p>
            <a:pPr marL="0" indent="0">
              <a:buNone/>
            </a:pPr>
            <a:endParaRPr lang="el-GR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err="1" smtClean="0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([c, e], [a, b, c, d, e, f])</a:t>
            </a:r>
            <a:r>
              <a:rPr lang="en-US" altLang="el-GR" dirty="0"/>
              <a:t>         :   </a:t>
            </a:r>
            <a:r>
              <a:rPr lang="el-GR" altLang="el-GR" dirty="0"/>
              <a:t>ψευδές </a:t>
            </a:r>
            <a:endParaRPr lang="en-US" altLang="el-GR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4692770" y="2420888"/>
            <a:ext cx="3994030" cy="2232248"/>
            <a:chOff x="2819400" y="1905000"/>
            <a:chExt cx="2895600" cy="110172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819400" y="2333625"/>
              <a:ext cx="609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505200" y="2333625"/>
              <a:ext cx="1524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105400" y="2333625"/>
              <a:ext cx="609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952750" y="2314575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L1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248275" y="2316163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L3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133850" y="2314575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S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2" name="AutoShape 9"/>
            <p:cNvSpPr>
              <a:spLocks/>
            </p:cNvSpPr>
            <p:nvPr/>
          </p:nvSpPr>
          <p:spPr bwMode="auto">
            <a:xfrm rot="5400000">
              <a:off x="4181475" y="800100"/>
              <a:ext cx="152400" cy="2819400"/>
            </a:xfrm>
            <a:prstGeom prst="lef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133850" y="1905000"/>
              <a:ext cx="381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 rot="5400000">
              <a:off x="4557712" y="1604963"/>
              <a:ext cx="123825" cy="2190750"/>
            </a:xfrm>
            <a:prstGeom prst="rightBrace">
              <a:avLst>
                <a:gd name="adj1" fmla="val 1474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467225" y="2762250"/>
              <a:ext cx="45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>
                  <a:latin typeface="Courier New" panose="02070309020205020404" pitchFamily="49" charset="0"/>
                </a:rPr>
                <a:t>L2</a:t>
              </a:r>
              <a:endParaRPr lang="el-GR" altLang="el-GR">
                <a:latin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Υπολίστα</a:t>
            </a:r>
            <a:r>
              <a:rPr lang="en-US" dirty="0"/>
              <a:t>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(S, L) :-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append(L1, L2, L),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append(S, L3, L2).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sublist</a:t>
            </a:r>
            <a:r>
              <a:rPr lang="en-US" altLang="el-GR" dirty="0">
                <a:latin typeface="Courier New" panose="02070309020205020404" pitchFamily="49" charset="0"/>
              </a:rPr>
              <a:t>(S, [a, b, c]).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 = []  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 = [a]         -&gt; ;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 = [a, b]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 = [a, b, c]   -&gt; ;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S = []  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 = [b] 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.........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Αναδιάταξη λίστας</a:t>
            </a:r>
            <a:r>
              <a:rPr lang="en-US" altLang="el-GR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permutation([], 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permutation([X|L], P)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permutation(L, L1),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insert(X, L1, P).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        </a:t>
            </a:r>
            <a:r>
              <a:rPr lang="el-GR" altLang="el-GR" sz="4400" dirty="0"/>
              <a:t>ή</a:t>
            </a:r>
            <a:endParaRPr lang="en-US" altLang="el-GR" sz="4400" dirty="0"/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permutation2([], []).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permutation2(L, [X|P])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del(X, L, L1),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permutation2(L1, P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Αναδιάταξη λίστας</a:t>
            </a:r>
            <a:r>
              <a:rPr lang="en-US" altLang="el-GR" dirty="0"/>
              <a:t> </a:t>
            </a:r>
            <a:r>
              <a:rPr lang="en-US" altLang="el-GR" dirty="0" smtClean="0"/>
              <a:t>(2/2</a:t>
            </a:r>
            <a:r>
              <a:rPr lang="en-US" alt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permutation2([red, blue, green], P).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[red, blue, green]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[red, green, blue]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[blue, red, green]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[blue, green, red]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[green, red, blue]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P = [green, blue, red]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permutation(L, [a, b, c</a:t>
            </a:r>
            <a:r>
              <a:rPr lang="en-US" altLang="el-GR" dirty="0" smtClean="0">
                <a:latin typeface="Courier New" panose="02070309020205020404" pitchFamily="49" charset="0"/>
              </a:rPr>
              <a:t>]).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permutation2(L, [a, b, c</a:t>
            </a:r>
            <a:r>
              <a:rPr lang="en-US" altLang="el-GR" dirty="0" smtClean="0">
                <a:latin typeface="Courier New" panose="02070309020205020404" pitchFamily="49" charset="0"/>
              </a:rPr>
              <a:t>]).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5436308" y="5085184"/>
            <a:ext cx="114672" cy="712220"/>
          </a:xfrm>
          <a:prstGeom prst="rightBrace">
            <a:avLst>
              <a:gd name="adj1" fmla="val 506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 sz="20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24128" y="5207616"/>
            <a:ext cx="1673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2000" dirty="0">
                <a:latin typeface="+mn-lt"/>
              </a:rPr>
              <a:t>ΑΠΑΝΤΗΣΕΙΣ</a:t>
            </a:r>
            <a:r>
              <a:rPr lang="en-US" altLang="el-GR" sz="2000" dirty="0">
                <a:latin typeface="+mn-lt"/>
              </a:rPr>
              <a:t>;</a:t>
            </a:r>
            <a:endParaRPr lang="el-GR" alt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4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Αντιστροφή </a:t>
            </a:r>
            <a:r>
              <a:rPr lang="el-GR" altLang="el-GR" dirty="0" smtClean="0"/>
              <a:t>λίστας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reverse([], []).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reverse([</a:t>
            </a:r>
            <a:r>
              <a:rPr lang="en-US" altLang="el-GR" sz="2000" dirty="0" err="1">
                <a:latin typeface="Courier New" panose="02070309020205020404" pitchFamily="49" charset="0"/>
              </a:rPr>
              <a:t>First|Rest</a:t>
            </a:r>
            <a:r>
              <a:rPr lang="en-US" altLang="el-GR" sz="2000" dirty="0">
                <a:latin typeface="Courier New" panose="02070309020205020404" pitchFamily="49" charset="0"/>
              </a:rPr>
              <a:t>], Reversed)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reverse(Rest, </a:t>
            </a:r>
            <a:r>
              <a:rPr lang="en-US" altLang="el-GR" sz="2000" dirty="0" err="1">
                <a:latin typeface="Courier New" panose="02070309020205020404" pitchFamily="49" charset="0"/>
              </a:rPr>
              <a:t>ReversedRest</a:t>
            </a:r>
            <a:r>
              <a:rPr lang="en-US" altLang="el-GR" sz="2000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append(</a:t>
            </a:r>
            <a:r>
              <a:rPr lang="en-US" altLang="el-GR" sz="2000" dirty="0" err="1">
                <a:latin typeface="Courier New" panose="02070309020205020404" pitchFamily="49" charset="0"/>
              </a:rPr>
              <a:t>ReversedRest</a:t>
            </a:r>
            <a:r>
              <a:rPr lang="en-US" altLang="el-GR" sz="2000" dirty="0">
                <a:latin typeface="Courier New" panose="02070309020205020404" pitchFamily="49" charset="0"/>
              </a:rPr>
              <a:t>, [First] , Reversed).</a:t>
            </a:r>
          </a:p>
          <a:p>
            <a:pPr marL="0" indent="0">
              <a:buNone/>
            </a:pP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reverse([a, b, c, d], 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L = [d, c, b, a]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Άλλος ορισμός της </a:t>
            </a:r>
            <a:r>
              <a:rPr lang="en-US" altLang="el-GR" dirty="0">
                <a:latin typeface="Courier New" panose="02070309020205020404" pitchFamily="49" charset="0"/>
              </a:rPr>
              <a:t>reverse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 smtClean="0">
                <a:latin typeface="Courier New" panose="02070309020205020404" pitchFamily="49" charset="0"/>
              </a:rPr>
              <a:t>reverse1(List1</a:t>
            </a:r>
            <a:r>
              <a:rPr lang="en-US" altLang="el-GR" sz="2400" dirty="0">
                <a:latin typeface="Courier New" panose="02070309020205020404" pitchFamily="49" charset="0"/>
              </a:rPr>
              <a:t>, List2) :-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</a:t>
            </a:r>
            <a:r>
              <a:rPr lang="en-US" altLang="el-GR" sz="2400" dirty="0" err="1">
                <a:latin typeface="Courier New" panose="02070309020205020404" pitchFamily="49" charset="0"/>
              </a:rPr>
              <a:t>rev_app</a:t>
            </a:r>
            <a:r>
              <a:rPr lang="en-US" altLang="el-GR" sz="2400" dirty="0">
                <a:latin typeface="Courier New" panose="02070309020205020404" pitchFamily="49" charset="0"/>
              </a:rPr>
              <a:t>(List1, [], List2).</a:t>
            </a:r>
          </a:p>
          <a:p>
            <a:pPr marL="0" indent="0"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</a:t>
            </a:r>
            <a:r>
              <a:rPr lang="en-US" altLang="el-GR" sz="2400" dirty="0" err="1">
                <a:latin typeface="Courier New" panose="02070309020205020404" pitchFamily="49" charset="0"/>
              </a:rPr>
              <a:t>rev_app</a:t>
            </a:r>
            <a:r>
              <a:rPr lang="en-US" altLang="el-GR" sz="2400" dirty="0">
                <a:latin typeface="Courier New" panose="02070309020205020404" pitchFamily="49" charset="0"/>
              </a:rPr>
              <a:t>([], List, List).     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</a:t>
            </a:r>
            <a:r>
              <a:rPr lang="en-US" altLang="el-GR" sz="2400" dirty="0" err="1">
                <a:latin typeface="Courier New" panose="02070309020205020404" pitchFamily="49" charset="0"/>
              </a:rPr>
              <a:t>rev_app</a:t>
            </a:r>
            <a:r>
              <a:rPr lang="en-US" altLang="el-GR" sz="2400" dirty="0">
                <a:latin typeface="Courier New" panose="02070309020205020404" pitchFamily="49" charset="0"/>
              </a:rPr>
              <a:t>([X|List1], List2, List3) :-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  </a:t>
            </a:r>
            <a:r>
              <a:rPr lang="en-US" altLang="el-GR" sz="2400" dirty="0" err="1">
                <a:latin typeface="Courier New" panose="02070309020205020404" pitchFamily="49" charset="0"/>
              </a:rPr>
              <a:t>rev_app</a:t>
            </a:r>
            <a:r>
              <a:rPr lang="en-US" altLang="el-GR" sz="2400" dirty="0">
                <a:latin typeface="Courier New" panose="02070309020205020404" pitchFamily="49" charset="0"/>
              </a:rPr>
              <a:t>(List1, [X|List2], List3</a:t>
            </a:r>
            <a:r>
              <a:rPr lang="en-US" altLang="el-GR" sz="2400" dirty="0" smtClean="0">
                <a:latin typeface="Courier New" panose="02070309020205020404" pitchFamily="49" charset="0"/>
              </a:rPr>
              <a:t>).</a:t>
            </a:r>
            <a:endParaRPr lang="en-US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Χρήση </a:t>
            </a:r>
            <a:r>
              <a:rPr lang="el-GR" altLang="el-GR" dirty="0" smtClean="0"/>
              <a:t>συσσωρευτών</a:t>
            </a:r>
            <a:r>
              <a:rPr lang="en-US" altLang="el-GR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Ο προγραμματισμός με χρήση συσσωρευτών είναι</a:t>
            </a:r>
            <a:r>
              <a:rPr lang="en-US" altLang="el-GR" dirty="0"/>
              <a:t> </a:t>
            </a:r>
            <a:r>
              <a:rPr lang="el-GR" altLang="el-GR" dirty="0"/>
              <a:t>συνήθως λιγότερο δηλωτικός, αλλά επιβαρύνει λιγότερο την εκτέλεση (κυρίως από πλευράς χώρου, αλλά και από</a:t>
            </a:r>
            <a:r>
              <a:rPr lang="en-US" altLang="el-GR" dirty="0"/>
              <a:t> </a:t>
            </a:r>
            <a:r>
              <a:rPr lang="el-GR" altLang="el-GR" dirty="0"/>
              <a:t>πλευράς χρόνου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means(0, zero).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means(1, one).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means(2, two).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means(3, three).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means(4, four).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means(5, five).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means(6, six).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means(7, seven).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means(8, eight).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means(9, nine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Χρήση συσσωρευτών</a:t>
            </a:r>
            <a:r>
              <a:rPr lang="en-US" altLang="el-GR" dirty="0"/>
              <a:t> </a:t>
            </a:r>
            <a:r>
              <a:rPr lang="en-US" altLang="el-GR" dirty="0" smtClean="0"/>
              <a:t>(2/2</a:t>
            </a:r>
            <a:r>
              <a:rPr lang="en-US" alt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translate([], []).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translate([X|L1], [Y|L2]) :-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means(X, Y),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translate(L1, L2).</a:t>
            </a:r>
          </a:p>
          <a:p>
            <a:pPr marL="0" indent="0"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?- translate([3, 5, 1, 3], List).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List = [three, five, one, three]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</a:t>
            </a:r>
            <a:r>
              <a:rPr lang="en-US" altLang="el-GR" sz="2400" dirty="0" smtClean="0">
                <a:latin typeface="Courier New" panose="02070309020205020404" pitchFamily="49" charset="0"/>
              </a:rPr>
              <a:t>yes</a:t>
            </a:r>
            <a:endParaRPr lang="en-US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Καταγραφή των κινήσεων στο πρόβλημα </a:t>
            </a:r>
            <a:r>
              <a:rPr lang="en-US" altLang="el-GR" sz="3600" dirty="0"/>
              <a:t/>
            </a:r>
            <a:br>
              <a:rPr lang="en-US" altLang="el-GR" sz="3600" dirty="0"/>
            </a:br>
            <a:r>
              <a:rPr lang="el-GR" altLang="el-GR" sz="3600" dirty="0"/>
              <a:t>του πιθήκου και της </a:t>
            </a:r>
            <a:r>
              <a:rPr lang="el-GR" altLang="el-GR" sz="3600" dirty="0" smtClean="0"/>
              <a:t>μπανάνας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 err="1" smtClean="0">
                <a:latin typeface="Courier New" panose="02070309020205020404" pitchFamily="49" charset="0"/>
              </a:rPr>
              <a:t>canget</a:t>
            </a:r>
            <a:r>
              <a:rPr lang="en-US" altLang="el-GR" dirty="0" smtClean="0">
                <a:latin typeface="Courier New" panose="02070309020205020404" pitchFamily="49" charset="0"/>
              </a:rPr>
              <a:t>(state</a:t>
            </a:r>
            <a:r>
              <a:rPr lang="en-US" altLang="el-GR" dirty="0">
                <a:latin typeface="Courier New" panose="02070309020205020404" pitchFamily="49" charset="0"/>
              </a:rPr>
              <a:t>(_, _, _, has), </a:t>
            </a:r>
            <a:r>
              <a:rPr lang="en-US" altLang="el-GR" dirty="0" smtClean="0">
                <a:latin typeface="Courier New" panose="02070309020205020404" pitchFamily="49" charset="0"/>
              </a:rPr>
              <a:t>[]).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err="1" smtClean="0">
                <a:latin typeface="Courier New" panose="02070309020205020404" pitchFamily="49" charset="0"/>
              </a:rPr>
              <a:t>canget</a:t>
            </a:r>
            <a:r>
              <a:rPr lang="en-US" altLang="el-GR" dirty="0" smtClean="0">
                <a:latin typeface="Courier New" panose="02070309020205020404" pitchFamily="49" charset="0"/>
              </a:rPr>
              <a:t>(State</a:t>
            </a:r>
            <a:r>
              <a:rPr lang="en-US" altLang="el-GR" dirty="0">
                <a:latin typeface="Courier New" panose="02070309020205020404" pitchFamily="49" charset="0"/>
              </a:rPr>
              <a:t>, [</a:t>
            </a:r>
            <a:r>
              <a:rPr lang="en-US" altLang="el-GR" dirty="0" err="1">
                <a:latin typeface="Courier New" panose="02070309020205020404" pitchFamily="49" charset="0"/>
              </a:rPr>
              <a:t>Action|Actions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smtClean="0">
                <a:latin typeface="Courier New" panose="02070309020205020404" pitchFamily="49" charset="0"/>
              </a:rPr>
              <a:t>move(State</a:t>
            </a:r>
            <a:r>
              <a:rPr lang="en-US" altLang="el-GR" dirty="0">
                <a:latin typeface="Courier New" panose="02070309020205020404" pitchFamily="49" charset="0"/>
              </a:rPr>
              <a:t>, Action, </a:t>
            </a:r>
            <a:r>
              <a:rPr lang="en-US" altLang="el-GR" dirty="0" err="1">
                <a:latin typeface="Courier New" panose="02070309020205020404" pitchFamily="49" charset="0"/>
              </a:rPr>
              <a:t>NewState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 smtClean="0">
                <a:latin typeface="Courier New" panose="02070309020205020404" pitchFamily="49" charset="0"/>
              </a:rPr>
              <a:t>canget</a:t>
            </a:r>
            <a:r>
              <a:rPr lang="en-US" altLang="el-GR" dirty="0" smtClean="0">
                <a:latin typeface="Courier New" panose="02070309020205020404" pitchFamily="49" charset="0"/>
              </a:rPr>
              <a:t>(</a:t>
            </a:r>
            <a:r>
              <a:rPr lang="en-US" altLang="el-GR" dirty="0" err="1" smtClean="0">
                <a:latin typeface="Courier New" panose="02070309020205020404" pitchFamily="49" charset="0"/>
              </a:rPr>
              <a:t>NewState</a:t>
            </a:r>
            <a:r>
              <a:rPr lang="en-US" altLang="el-GR" dirty="0">
                <a:latin typeface="Courier New" panose="02070309020205020404" pitchFamily="49" charset="0"/>
              </a:rPr>
              <a:t>, Actions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canget</a:t>
            </a:r>
            <a:r>
              <a:rPr lang="en-US" altLang="el-GR" dirty="0">
                <a:latin typeface="Courier New" panose="02070309020205020404" pitchFamily="49" charset="0"/>
              </a:rPr>
              <a:t>(state(</a:t>
            </a:r>
            <a:r>
              <a:rPr lang="en-US" altLang="el-GR" dirty="0" err="1">
                <a:latin typeface="Courier New" panose="02070309020205020404" pitchFamily="49" charset="0"/>
              </a:rPr>
              <a:t>atdoor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onfloor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 smtClean="0">
                <a:latin typeface="Courier New" panose="02070309020205020404" pitchFamily="49" charset="0"/>
              </a:rPr>
              <a:t>atwindow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n-US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 err="1" smtClean="0">
                <a:latin typeface="Courier New" panose="02070309020205020404" pitchFamily="49" charset="0"/>
              </a:rPr>
              <a:t>hasnot</a:t>
            </a:r>
            <a:r>
              <a:rPr lang="en-US" altLang="el-GR" dirty="0">
                <a:latin typeface="Courier New" panose="02070309020205020404" pitchFamily="49" charset="0"/>
              </a:rPr>
              <a:t>), Actions).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Actions = [walk(</a:t>
            </a:r>
            <a:r>
              <a:rPr lang="en-US" altLang="el-GR" dirty="0" err="1">
                <a:latin typeface="Courier New" panose="02070309020205020404" pitchFamily="49" charset="0"/>
              </a:rPr>
              <a:t>atdoor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atwindow</a:t>
            </a:r>
            <a:r>
              <a:rPr lang="en-US" altLang="el-GR" dirty="0">
                <a:latin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push(</a:t>
            </a:r>
            <a:r>
              <a:rPr lang="en-US" altLang="el-GR" dirty="0" err="1">
                <a:latin typeface="Courier New" panose="02070309020205020404" pitchFamily="49" charset="0"/>
              </a:rPr>
              <a:t>atwindow</a:t>
            </a:r>
            <a:r>
              <a:rPr lang="en-US" altLang="el-GR" dirty="0">
                <a:latin typeface="Courier New" panose="02070309020205020404" pitchFamily="49" charset="0"/>
              </a:rPr>
              <a:t>, middle),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climb,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 grasp]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7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100" dirty="0" err="1" smtClean="0">
                <a:latin typeface="Courier New" panose="02070309020205020404" pitchFamily="49" charset="0"/>
              </a:rPr>
              <a:t>evenlength</a:t>
            </a:r>
            <a:r>
              <a:rPr lang="en-US" altLang="el-GR" sz="2100" dirty="0" smtClean="0">
                <a:latin typeface="Courier New" panose="02070309020205020404" pitchFamily="49" charset="0"/>
              </a:rPr>
              <a:t>(List</a:t>
            </a:r>
            <a:r>
              <a:rPr lang="en-US" altLang="el-GR" sz="2100" dirty="0">
                <a:latin typeface="Courier New" panose="02070309020205020404" pitchFamily="49" charset="0"/>
              </a:rPr>
              <a:t>)</a:t>
            </a:r>
            <a:r>
              <a:rPr lang="en-US" altLang="el-GR" sz="2100" dirty="0"/>
              <a:t> </a:t>
            </a:r>
            <a:r>
              <a:rPr lang="en-US" altLang="el-GR" sz="2100" dirty="0" err="1" smtClean="0">
                <a:latin typeface="Courier New" panose="02070309020205020404" pitchFamily="49" charset="0"/>
              </a:rPr>
              <a:t>oddlength</a:t>
            </a:r>
            <a:r>
              <a:rPr lang="en-US" altLang="el-GR" sz="2100" dirty="0" smtClean="0">
                <a:latin typeface="Courier New" panose="02070309020205020404" pitchFamily="49" charset="0"/>
              </a:rPr>
              <a:t>(List</a:t>
            </a:r>
            <a:r>
              <a:rPr lang="en-US" altLang="el-GR" sz="2100" dirty="0">
                <a:latin typeface="Courier New" panose="02070309020205020404" pitchFamily="49" charset="0"/>
              </a:rPr>
              <a:t>)</a:t>
            </a:r>
          </a:p>
          <a:p>
            <a:r>
              <a:rPr lang="en-US" altLang="el-GR" sz="2100" dirty="0" smtClean="0">
                <a:latin typeface="Courier New" panose="02070309020205020404" pitchFamily="49" charset="0"/>
              </a:rPr>
              <a:t>palindrome(List</a:t>
            </a:r>
            <a:r>
              <a:rPr lang="en-US" altLang="el-GR" sz="2100" dirty="0">
                <a:latin typeface="Courier New" panose="02070309020205020404" pitchFamily="49" charset="0"/>
              </a:rPr>
              <a:t>)</a:t>
            </a:r>
          </a:p>
          <a:p>
            <a:r>
              <a:rPr lang="en-US" altLang="el-GR" sz="2100" dirty="0" smtClean="0">
                <a:latin typeface="Courier New" panose="02070309020205020404" pitchFamily="49" charset="0"/>
              </a:rPr>
              <a:t>shift(List1</a:t>
            </a:r>
            <a:r>
              <a:rPr lang="en-US" altLang="el-GR" sz="2100" dirty="0">
                <a:latin typeface="Courier New" panose="02070309020205020404" pitchFamily="49" charset="0"/>
              </a:rPr>
              <a:t>, List2)</a:t>
            </a:r>
          </a:p>
          <a:p>
            <a:pPr marL="0" indent="0">
              <a:buNone/>
            </a:pPr>
            <a:r>
              <a:rPr lang="el-GR" altLang="el-GR" sz="2100" dirty="0" smtClean="0">
                <a:latin typeface="Courier New" panose="02070309020205020404" pitchFamily="49" charset="0"/>
              </a:rPr>
              <a:t> </a:t>
            </a:r>
            <a:r>
              <a:rPr lang="el-GR" altLang="el-GR" sz="2400" dirty="0" smtClean="0"/>
              <a:t>π.χ. </a:t>
            </a:r>
            <a:r>
              <a:rPr lang="en-US" altLang="el-GR" sz="21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2100" dirty="0">
                <a:latin typeface="Courier New" panose="02070309020205020404" pitchFamily="49" charset="0"/>
              </a:rPr>
              <a:t>shift([1, 2, 3, 4, 5], L1), shift(L1, L2).</a:t>
            </a: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         L1 = [2, 3, 4, 5, 1]</a:t>
            </a: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         L2 = [3, 4, 5, 1, 2]</a:t>
            </a:r>
          </a:p>
          <a:p>
            <a:pPr marL="0" indent="0">
              <a:buNone/>
            </a:pPr>
            <a:r>
              <a:rPr lang="en-US" altLang="el-GR" sz="2100" dirty="0">
                <a:latin typeface="Courier New" panose="02070309020205020404" pitchFamily="49" charset="0"/>
              </a:rPr>
              <a:t>            yes</a:t>
            </a:r>
            <a:r>
              <a:rPr lang="en-US" altLang="el-GR" sz="2100" dirty="0"/>
              <a:t> </a:t>
            </a:r>
          </a:p>
          <a:p>
            <a:pPr marL="0" indent="0">
              <a:buNone/>
            </a:pP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37922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Αναδρομικοί κανόνες</a:t>
            </a:r>
            <a:r>
              <a:rPr lang="en-US" dirty="0" smtClean="0"/>
              <a:t> (1/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(1)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predecessor(X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 :-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parent(X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l-GR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(2)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predecessor(X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 :- 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parent(X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parent(Y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Z).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</a:rPr>
              <a:t>(3)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predecessor(X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parent(X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Y1),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parent(Y1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Y2),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parent(Y2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997208" y="3589784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60280" y="3125191"/>
            <a:ext cx="681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68144" y="3316922"/>
            <a:ext cx="2818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 smtClean="0">
                <a:latin typeface="Courier New" panose="02070309020205020404" pitchFamily="49" charset="0"/>
              </a:rPr>
              <a:t>predecessor(Y, Z</a:t>
            </a:r>
            <a:r>
              <a:rPr lang="en-US" altLang="el-GR" sz="2000" dirty="0">
                <a:latin typeface="Courier New" panose="02070309020205020404" pitchFamily="49" charset="0"/>
              </a:rPr>
              <a:t>)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997208" y="537321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91574" y="4908622"/>
            <a:ext cx="677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68144" y="5173161"/>
            <a:ext cx="3050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 smtClean="0">
                <a:latin typeface="Courier New" panose="02070309020205020404" pitchFamily="49" charset="0"/>
              </a:rPr>
              <a:t>predecessor(Y1, Z</a:t>
            </a:r>
            <a:r>
              <a:rPr lang="en-US" altLang="el-GR" sz="2000" dirty="0">
                <a:latin typeface="Courier New" panose="02070309020205020404" pitchFamily="49" charset="0"/>
              </a:rPr>
              <a:t>)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l-GR" dirty="0" smtClean="0"/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l-GR" dirty="0" smtClean="0">
                <a:latin typeface="Courier New" panose="02070309020205020404" pitchFamily="49" charset="0"/>
              </a:rPr>
              <a:t>subset(Set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SubSet</a:t>
            </a:r>
            <a:r>
              <a:rPr lang="en-US" altLang="el-GR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l-GR" sz="4400" dirty="0"/>
              <a:t>           </a:t>
            </a:r>
            <a:r>
              <a:rPr lang="el-GR" altLang="el-GR" sz="3800" dirty="0"/>
              <a:t>π.χ</a:t>
            </a:r>
            <a:r>
              <a:rPr lang="el-GR" altLang="el-GR" sz="3800" dirty="0">
                <a:latin typeface="Courier New" panose="02070309020205020404" pitchFamily="49" charset="0"/>
              </a:rPr>
              <a:t>.</a:t>
            </a:r>
            <a:r>
              <a:rPr lang="en-US" altLang="el-GR" sz="3800" dirty="0">
                <a:latin typeface="Courier New" panose="02070309020205020404" pitchFamily="49" charset="0"/>
              </a:rPr>
              <a:t> </a:t>
            </a:r>
            <a:r>
              <a:rPr lang="el-GR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>
                <a:latin typeface="Courier New" panose="02070309020205020404" pitchFamily="49" charset="0"/>
              </a:rPr>
              <a:t>subset([a, b, c], S).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[a, b, c]  -&gt; ;      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[a, b]     -&gt; 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[a, c]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[a]        -&gt; 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[b, c]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[b]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[c]     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S = []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  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l-GR" dirty="0" smtClean="0"/>
              <a:t>(3/3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2000" dirty="0" err="1" smtClean="0">
                <a:latin typeface="Courier New" panose="02070309020205020404" pitchFamily="49" charset="0"/>
              </a:rPr>
              <a:t>dividelist</a:t>
            </a:r>
            <a:r>
              <a:rPr lang="en-US" altLang="el-GR" sz="2000" dirty="0" smtClean="0">
                <a:latin typeface="Courier New" panose="02070309020205020404" pitchFamily="49" charset="0"/>
              </a:rPr>
              <a:t>(List</a:t>
            </a:r>
            <a:r>
              <a:rPr lang="en-US" altLang="el-GR" sz="2000" dirty="0">
                <a:latin typeface="Courier New" panose="02070309020205020404" pitchFamily="49" charset="0"/>
              </a:rPr>
              <a:t>, List1, List2)</a:t>
            </a:r>
          </a:p>
          <a:p>
            <a:pPr marL="0" indent="0">
              <a:buNone/>
            </a:pPr>
            <a:r>
              <a:rPr lang="en-US" altLang="el-GR" sz="2800" dirty="0"/>
              <a:t>          </a:t>
            </a:r>
            <a:r>
              <a:rPr lang="el-GR" altLang="el-GR" sz="2800" dirty="0"/>
              <a:t>  </a:t>
            </a:r>
            <a:r>
              <a:rPr lang="el-GR" altLang="el-GR" sz="2400" dirty="0"/>
              <a:t>π.χ.  </a:t>
            </a:r>
            <a:r>
              <a:rPr lang="en-US" altLang="el-GR" sz="2000" dirty="0">
                <a:latin typeface="Courier New" panose="02070309020205020404" pitchFamily="49" charset="0"/>
              </a:rPr>
              <a:t>?- </a:t>
            </a:r>
            <a:r>
              <a:rPr lang="en-US" altLang="el-GR" sz="2000" dirty="0" err="1">
                <a:latin typeface="Courier New" panose="02070309020205020404" pitchFamily="49" charset="0"/>
              </a:rPr>
              <a:t>dividelist</a:t>
            </a:r>
            <a:r>
              <a:rPr lang="en-US" altLang="el-GR" sz="2000" dirty="0">
                <a:latin typeface="Courier New" panose="02070309020205020404" pitchFamily="49" charset="0"/>
              </a:rPr>
              <a:t>([a, b, c, d, e], L1, L2).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         L1 = [a, c, e]   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        L2 = [b, d]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       yes</a:t>
            </a:r>
          </a:p>
          <a:p>
            <a:r>
              <a:rPr lang="en-US" altLang="el-GR" sz="2000" dirty="0" smtClean="0">
                <a:latin typeface="Courier New" panose="02070309020205020404" pitchFamily="49" charset="0"/>
              </a:rPr>
              <a:t>flatten(List</a:t>
            </a:r>
            <a:r>
              <a:rPr lang="en-US" altLang="el-GR" sz="2000" dirty="0">
                <a:latin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</a:rPr>
              <a:t>FlatList</a:t>
            </a:r>
            <a:r>
              <a:rPr lang="en-US" altLang="el-GR" sz="2000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l-GR" sz="2800" dirty="0"/>
              <a:t>            </a:t>
            </a:r>
            <a:r>
              <a:rPr lang="el-GR" altLang="el-GR" sz="2400" dirty="0"/>
              <a:t>π.χ. </a:t>
            </a:r>
            <a:r>
              <a:rPr lang="en-US" altLang="el-GR" sz="2400" dirty="0"/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?- flatten([a, b, [c, d], [],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[[[</a:t>
            </a:r>
            <a:r>
              <a:rPr lang="en-US" altLang="el-GR" sz="2000" dirty="0">
                <a:latin typeface="Courier New" panose="02070309020205020404" pitchFamily="49" charset="0"/>
              </a:rPr>
              <a:t>e]]], f], L).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L = [a, b, c, d, e, f]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4764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Τελεστές</a:t>
            </a:r>
            <a:r>
              <a:rPr lang="en-US" altLang="el-GR" dirty="0"/>
              <a:t> (Operators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3573016"/>
            <a:ext cx="8229600" cy="2509739"/>
          </a:xfrm>
        </p:spPr>
        <p:txBody>
          <a:bodyPr>
            <a:normAutofit fontScale="55000" lnSpcReduction="20000"/>
          </a:bodyPr>
          <a:lstStyle/>
          <a:p>
            <a:pPr>
              <a:buSzPct val="100000"/>
            </a:pPr>
            <a:r>
              <a:rPr lang="el-GR" altLang="el-GR" sz="4400" dirty="0"/>
              <a:t>προκαθορισμένοι  (</a:t>
            </a:r>
            <a:r>
              <a:rPr lang="en-US" altLang="el-GR" dirty="0">
                <a:latin typeface="Courier New" panose="02070309020205020404" pitchFamily="49" charset="0"/>
              </a:rPr>
              <a:t>+</a:t>
            </a:r>
            <a:r>
              <a:rPr lang="en-US" altLang="el-GR" sz="4400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*</a:t>
            </a:r>
            <a:r>
              <a:rPr lang="en-US" altLang="el-GR" sz="4400" dirty="0"/>
              <a:t>, ……) </a:t>
            </a:r>
          </a:p>
          <a:p>
            <a:pPr>
              <a:buSzPct val="100000"/>
            </a:pPr>
            <a:r>
              <a:rPr lang="el-GR" altLang="el-GR" sz="4400" dirty="0" smtClean="0"/>
              <a:t>οριζόμενοι </a:t>
            </a:r>
            <a:r>
              <a:rPr lang="el-GR" altLang="el-GR" sz="4400" dirty="0"/>
              <a:t>από τον προγραμματιστή με οδηγίες (</a:t>
            </a:r>
            <a:r>
              <a:rPr lang="en-US" altLang="el-GR" sz="4400" dirty="0"/>
              <a:t>directives)</a:t>
            </a:r>
          </a:p>
          <a:p>
            <a:pPr marL="0" indent="0">
              <a:buNone/>
            </a:pPr>
            <a:r>
              <a:rPr lang="en-US" altLang="el-GR" sz="4400" dirty="0"/>
              <a:t>    </a:t>
            </a:r>
            <a:r>
              <a:rPr lang="en-US" altLang="el-GR" dirty="0">
                <a:latin typeface="Courier New" panose="02070309020205020404" pitchFamily="49" charset="0"/>
              </a:rPr>
              <a:t>:- op(600, </a:t>
            </a:r>
            <a:r>
              <a:rPr lang="en-US" altLang="el-GR" dirty="0" err="1">
                <a:latin typeface="Courier New" panose="02070309020205020404" pitchFamily="49" charset="0"/>
              </a:rPr>
              <a:t>xfx</a:t>
            </a:r>
            <a:r>
              <a:rPr lang="en-US" altLang="el-GR" dirty="0">
                <a:latin typeface="Courier New" panose="02070309020205020404" pitchFamily="49" charset="0"/>
              </a:rPr>
              <a:t>, has).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has(peter, information).      peter has information.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:- op(650, </a:t>
            </a:r>
            <a:r>
              <a:rPr lang="en-US" altLang="el-GR" dirty="0" err="1">
                <a:latin typeface="Courier New" panose="02070309020205020404" pitchFamily="49" charset="0"/>
              </a:rPr>
              <a:t>xfx</a:t>
            </a:r>
            <a:r>
              <a:rPr lang="en-US" altLang="el-GR" dirty="0">
                <a:latin typeface="Courier New" panose="02070309020205020404" pitchFamily="49" charset="0"/>
              </a:rPr>
              <a:t>, supports).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supports(floor, table).       floor supports table</a:t>
            </a:r>
            <a:r>
              <a:rPr lang="en-US" altLang="el-GR" dirty="0" smtClean="0">
                <a:latin typeface="Courier New" panose="02070309020205020404" pitchFamily="49" charset="0"/>
              </a:rPr>
              <a:t>.</a:t>
            </a:r>
            <a:endParaRPr lang="en-US" altLang="el-GR" sz="4400" dirty="0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355976" y="5740312"/>
            <a:ext cx="356865" cy="121478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4355976" y="5009681"/>
            <a:ext cx="356865" cy="121478"/>
          </a:xfrm>
          <a:prstGeom prst="leftRightArrow">
            <a:avLst>
              <a:gd name="adj1" fmla="val 50000"/>
              <a:gd name="adj2" fmla="val 6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19" name="Ομάδα 18"/>
          <p:cNvGrpSpPr/>
          <p:nvPr/>
        </p:nvGrpSpPr>
        <p:grpSpPr>
          <a:xfrm>
            <a:off x="1928466" y="1895162"/>
            <a:ext cx="5287069" cy="1200329"/>
            <a:chOff x="2063899" y="1943670"/>
            <a:chExt cx="5287069" cy="1200329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2454424" y="1943670"/>
              <a:ext cx="533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sz="440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987824" y="194367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sz="4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330599" y="2077020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*</a:t>
              </a:r>
              <a:endParaRPr lang="el-GR" altLang="el-GR" sz="2000">
                <a:latin typeface="Courier New" panose="02070309020205020404" pitchFamily="49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2206774" y="2296095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sz="440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435374" y="2296095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sz="4400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063899" y="2496120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2</a:t>
              </a:r>
              <a:endParaRPr lang="el-GR" altLang="el-GR" sz="2000">
                <a:latin typeface="Courier New" panose="02070309020205020404" pitchFamily="49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549674" y="2497708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a</a:t>
              </a:r>
              <a:endParaRPr lang="el-GR" altLang="el-GR" sz="2000">
                <a:latin typeface="Courier New" panose="02070309020205020404" pitchFamily="49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330724" y="2077020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*</a:t>
              </a:r>
              <a:endParaRPr lang="el-GR" altLang="el-GR" sz="2000">
                <a:latin typeface="Courier New" panose="02070309020205020404" pitchFamily="49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3206899" y="2296095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sz="4400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435499" y="2296095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sz="4400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064024" y="2496120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b</a:t>
              </a:r>
              <a:endParaRPr lang="el-GR" altLang="el-GR" sz="2000">
                <a:latin typeface="Courier New" panose="02070309020205020404" pitchFamily="49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549799" y="2497708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>
                  <a:latin typeface="Courier New" panose="02070309020205020404" pitchFamily="49" charset="0"/>
                </a:rPr>
                <a:t>c</a:t>
              </a:r>
              <a:endParaRPr lang="el-GR" altLang="el-GR" sz="2000">
                <a:latin typeface="Courier New" panose="02070309020205020404" pitchFamily="49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130824" y="1943670"/>
              <a:ext cx="322014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l-GR" sz="2000" dirty="0">
                  <a:latin typeface="Courier New" panose="02070309020205020404" pitchFamily="49" charset="0"/>
                </a:rPr>
                <a:t>+(*(2, a), *(b, c))</a:t>
              </a:r>
            </a:p>
            <a:p>
              <a:pPr algn="l" eaLnBrk="1" hangingPunct="1"/>
              <a:endParaRPr lang="en-US" altLang="el-GR" sz="2000" dirty="0">
                <a:latin typeface="Courier New" panose="02070309020205020404" pitchFamily="49" charset="0"/>
              </a:endParaRPr>
            </a:p>
            <a:p>
              <a:pPr algn="l" eaLnBrk="1" hangingPunct="1"/>
              <a:r>
                <a:rPr lang="en-US" altLang="el-GR" sz="3200" dirty="0"/>
                <a:t>          </a:t>
              </a:r>
              <a:r>
                <a:rPr lang="en-US" altLang="el-GR" sz="2000" dirty="0">
                  <a:latin typeface="Courier New" panose="02070309020205020404" pitchFamily="49" charset="0"/>
                </a:rPr>
                <a:t>2*a + b*c</a:t>
              </a:r>
              <a:endParaRPr lang="el-GR" altLang="el-GR" sz="2000" dirty="0">
                <a:latin typeface="Courier New" panose="02070309020205020404" pitchFamily="49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5910808" y="2372295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sz="4400"/>
            </a:p>
          </p:txBody>
        </p:sp>
      </p:grpSp>
    </p:spTree>
    <p:extLst>
      <p:ext uri="{BB962C8B-B14F-4D97-AF65-F5344CB8AC3E}">
        <p14:creationId xmlns:p14="http://schemas.microsoft.com/office/powerpoint/2010/main" val="17643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Προτεραιότητα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Σε </a:t>
            </a:r>
            <a:r>
              <a:rPr lang="el-GR" dirty="0"/>
              <a:t>μια δομή με τελεστές, εκείνος με </a:t>
            </a:r>
            <a:r>
              <a:rPr lang="el-GR" dirty="0" smtClean="0"/>
              <a:t>τη μεγαλύτερη προτεραιότητα </a:t>
            </a:r>
            <a:r>
              <a:rPr lang="el-GR" dirty="0"/>
              <a:t>είναι το βασικό συναρτησιακό </a:t>
            </a:r>
            <a:r>
              <a:rPr lang="el-GR" dirty="0" smtClean="0"/>
              <a:t>της σύμβολο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2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Είδη </a:t>
            </a:r>
            <a:r>
              <a:rPr lang="el-GR" altLang="el-GR" dirty="0" smtClean="0"/>
              <a:t>τελεστών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l-GR" altLang="el-GR" dirty="0" err="1" smtClean="0"/>
              <a:t>ενδοσημασμένοι</a:t>
            </a:r>
            <a:r>
              <a:rPr lang="el-GR" altLang="el-GR" dirty="0" smtClean="0"/>
              <a:t> </a:t>
            </a:r>
            <a:r>
              <a:rPr lang="el-GR" altLang="el-GR" dirty="0"/>
              <a:t>(</a:t>
            </a:r>
            <a:r>
              <a:rPr lang="en-US" altLang="el-GR" dirty="0"/>
              <a:t>infix)         </a:t>
            </a:r>
            <a:r>
              <a:rPr lang="en-US" altLang="el-GR" dirty="0" err="1">
                <a:latin typeface="Courier New" panose="02070309020205020404" pitchFamily="49" charset="0"/>
              </a:rPr>
              <a:t>xfx</a:t>
            </a:r>
            <a:r>
              <a:rPr lang="en-US" altLang="el-GR" dirty="0"/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yfx</a:t>
            </a:r>
            <a:r>
              <a:rPr lang="en-US" altLang="el-GR" dirty="0"/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xfy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buSzPct val="100000"/>
            </a:pPr>
            <a:r>
              <a:rPr lang="el-GR" altLang="el-GR" dirty="0" err="1" smtClean="0"/>
              <a:t>προσημασμένοι</a:t>
            </a:r>
            <a:r>
              <a:rPr lang="el-GR" altLang="el-GR" dirty="0" smtClean="0"/>
              <a:t>  </a:t>
            </a:r>
            <a:r>
              <a:rPr lang="el-GR" altLang="el-GR" dirty="0"/>
              <a:t>(</a:t>
            </a:r>
            <a:r>
              <a:rPr lang="en-US" altLang="el-GR" dirty="0"/>
              <a:t>prefix)       </a:t>
            </a:r>
            <a:r>
              <a:rPr lang="en-US" altLang="el-GR" dirty="0" err="1">
                <a:latin typeface="Courier New" panose="02070309020205020404" pitchFamily="49" charset="0"/>
              </a:rPr>
              <a:t>fx</a:t>
            </a:r>
            <a:r>
              <a:rPr lang="en-US" altLang="el-GR" dirty="0"/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fy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buSzPct val="100000"/>
            </a:pPr>
            <a:r>
              <a:rPr lang="el-GR" altLang="el-GR" dirty="0" err="1" smtClean="0"/>
              <a:t>μετασημασμένοι</a:t>
            </a:r>
            <a:r>
              <a:rPr lang="el-GR" altLang="el-GR" dirty="0" smtClean="0"/>
              <a:t> </a:t>
            </a:r>
            <a:r>
              <a:rPr lang="el-GR" altLang="el-GR" dirty="0"/>
              <a:t>(</a:t>
            </a:r>
            <a:r>
              <a:rPr lang="en-US" altLang="el-GR" dirty="0"/>
              <a:t>postfix)     </a:t>
            </a:r>
            <a:r>
              <a:rPr lang="en-US" altLang="el-GR" dirty="0" err="1">
                <a:latin typeface="Courier New" panose="02070309020205020404" pitchFamily="49" charset="0"/>
              </a:rPr>
              <a:t>xf</a:t>
            </a:r>
            <a:r>
              <a:rPr lang="en-US" altLang="el-GR" dirty="0"/>
              <a:t>, </a:t>
            </a:r>
            <a:r>
              <a:rPr lang="en-US" altLang="el-GR" dirty="0" err="1">
                <a:latin typeface="Courier New" panose="02070309020205020404" pitchFamily="49" charset="0"/>
              </a:rPr>
              <a:t>yf</a:t>
            </a:r>
            <a:r>
              <a:rPr lang="en-US" altLang="el-GR" dirty="0"/>
              <a:t> </a:t>
            </a:r>
          </a:p>
          <a:p>
            <a:pPr marL="0" indent="0">
              <a:buNone/>
            </a:pPr>
            <a:r>
              <a:rPr lang="el-GR" altLang="el-GR" dirty="0" smtClean="0"/>
              <a:t>Οι </a:t>
            </a:r>
            <a:r>
              <a:rPr lang="el-GR" altLang="el-GR" dirty="0"/>
              <a:t>τελεστές, παρά την ονομασία τους, ΔΕΝ </a:t>
            </a:r>
            <a:r>
              <a:rPr lang="el-GR" altLang="el-GR" dirty="0" smtClean="0"/>
              <a:t>τελούν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/>
              <a:t>προκαλούν) κάτι στα ορίσματα 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2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Προτεραιότητα </a:t>
            </a:r>
            <a:r>
              <a:rPr lang="el-GR" altLang="el-GR" dirty="0" smtClean="0"/>
              <a:t>ορίσματος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/>
              <a:t>Αν ένα όρισμα κάποιου τελεστή είναι μέσα </a:t>
            </a:r>
            <a:r>
              <a:rPr lang="el-GR" altLang="el-GR" dirty="0" smtClean="0"/>
              <a:t>σε παρενθέσεις </a:t>
            </a:r>
            <a:r>
              <a:rPr lang="el-GR" altLang="el-GR" dirty="0"/>
              <a:t>ή αν δεν είναι σύνθετος όρος </a:t>
            </a:r>
            <a:r>
              <a:rPr lang="el-GR" altLang="el-GR" dirty="0" smtClean="0"/>
              <a:t>στον οποίο </a:t>
            </a:r>
            <a:r>
              <a:rPr lang="el-GR" altLang="el-GR" dirty="0"/>
              <a:t>συμμετέχουν τελεστές, τότε </a:t>
            </a:r>
            <a:r>
              <a:rPr lang="el-GR" altLang="el-GR" dirty="0" smtClean="0"/>
              <a:t>έχει προτεραιότητα </a:t>
            </a:r>
            <a:r>
              <a:rPr lang="el-GR" altLang="el-GR" dirty="0"/>
              <a:t>μηδέν. </a:t>
            </a:r>
            <a:endParaRPr lang="el-GR" altLang="el-GR" dirty="0" smtClean="0"/>
          </a:p>
          <a:p>
            <a:r>
              <a:rPr lang="el-GR" altLang="el-GR" dirty="0" smtClean="0"/>
              <a:t>Σε </a:t>
            </a:r>
            <a:r>
              <a:rPr lang="el-GR" altLang="el-GR" dirty="0"/>
              <a:t>αντίθετη περίπτωση, </a:t>
            </a:r>
            <a:r>
              <a:rPr lang="el-GR" altLang="el-GR" dirty="0" smtClean="0"/>
              <a:t>η προτεραιότητα </a:t>
            </a:r>
            <a:r>
              <a:rPr lang="el-GR" altLang="el-GR" dirty="0"/>
              <a:t>του είναι αυτή του τελεστή </a:t>
            </a:r>
            <a:r>
              <a:rPr lang="el-GR" altLang="el-GR" dirty="0" smtClean="0"/>
              <a:t>που είναι </a:t>
            </a:r>
            <a:r>
              <a:rPr lang="el-GR" altLang="el-GR" dirty="0"/>
              <a:t>το βασικό συναρτησιακό του </a:t>
            </a:r>
            <a:r>
              <a:rPr lang="el-GR" altLang="el-GR" dirty="0" smtClean="0"/>
              <a:t>σύμβολο. </a:t>
            </a:r>
          </a:p>
          <a:p>
            <a:r>
              <a:rPr lang="el-GR" altLang="el-GR" dirty="0" smtClean="0"/>
              <a:t>Στις </a:t>
            </a:r>
            <a:r>
              <a:rPr lang="el-GR" altLang="el-GR" dirty="0"/>
              <a:t>εκφράσεις </a:t>
            </a:r>
            <a:r>
              <a:rPr lang="el-GR" altLang="el-GR" dirty="0" err="1"/>
              <a:t>xfy</a:t>
            </a:r>
            <a:r>
              <a:rPr lang="el-GR" altLang="el-GR" dirty="0"/>
              <a:t>, </a:t>
            </a:r>
            <a:r>
              <a:rPr lang="el-GR" altLang="el-GR" dirty="0" err="1"/>
              <a:t>fx</a:t>
            </a:r>
            <a:r>
              <a:rPr lang="el-GR" altLang="el-GR" dirty="0"/>
              <a:t>, </a:t>
            </a:r>
            <a:r>
              <a:rPr lang="el-GR" altLang="el-GR" dirty="0" err="1"/>
              <a:t>yf</a:t>
            </a:r>
            <a:r>
              <a:rPr lang="el-GR" altLang="el-GR" dirty="0"/>
              <a:t>  </a:t>
            </a:r>
            <a:r>
              <a:rPr lang="el-GR" altLang="el-GR" dirty="0" err="1"/>
              <a:t>κ.λ.π</a:t>
            </a:r>
            <a:r>
              <a:rPr lang="el-GR" altLang="el-GR" dirty="0"/>
              <a:t>. το x </a:t>
            </a:r>
            <a:r>
              <a:rPr lang="el-GR" altLang="el-GR" dirty="0" smtClean="0"/>
              <a:t>παριστάνει ένα </a:t>
            </a:r>
            <a:r>
              <a:rPr lang="el-GR" altLang="el-GR" dirty="0"/>
              <a:t>όρισμα του τελεστή f με </a:t>
            </a:r>
            <a:r>
              <a:rPr lang="el-GR" altLang="el-GR" dirty="0" smtClean="0"/>
              <a:t>προτεραιότητα μικρότερη αυτής </a:t>
            </a:r>
            <a:r>
              <a:rPr lang="el-GR" altLang="el-GR" dirty="0"/>
              <a:t>του f, ενώ το y είναι όρισμα </a:t>
            </a:r>
            <a:r>
              <a:rPr lang="el-GR" altLang="el-GR" dirty="0" smtClean="0"/>
              <a:t>με προτεραιότητα </a:t>
            </a:r>
            <a:r>
              <a:rPr lang="el-GR" altLang="el-GR" dirty="0"/>
              <a:t>μικρότερη ή ίση αυτής του </a:t>
            </a:r>
            <a:r>
              <a:rPr lang="el-GR" altLang="el-GR" dirty="0" smtClean="0"/>
              <a:t>τελεστή. </a:t>
            </a:r>
          </a:p>
          <a:p>
            <a:r>
              <a:rPr lang="el-GR" altLang="el-GR" dirty="0" smtClean="0"/>
              <a:t>Κάθε </a:t>
            </a:r>
            <a:r>
              <a:rPr lang="el-GR" altLang="el-GR" dirty="0"/>
              <a:t>είδος τελεστή έχει </a:t>
            </a:r>
            <a:r>
              <a:rPr lang="el-GR" altLang="el-GR" dirty="0" smtClean="0"/>
              <a:t>καθορισμένη </a:t>
            </a:r>
            <a:r>
              <a:rPr lang="el-GR" altLang="el-GR" dirty="0" err="1" smtClean="0"/>
              <a:t>προσεταιριστικότητα</a:t>
            </a:r>
            <a:r>
              <a:rPr lang="el-GR" altLang="el-GR" dirty="0" smtClean="0"/>
              <a:t> </a:t>
            </a:r>
            <a:r>
              <a:rPr lang="el-GR" altLang="el-GR" dirty="0"/>
              <a:t>(</a:t>
            </a:r>
            <a:r>
              <a:rPr lang="el-GR" altLang="el-GR" dirty="0" err="1"/>
              <a:t>associativity</a:t>
            </a:r>
            <a:r>
              <a:rPr lang="el-GR" alt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89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Μερικοί προκαθορισμένοι </a:t>
            </a:r>
            <a:r>
              <a:rPr lang="el-GR" altLang="el-GR" dirty="0" smtClean="0"/>
              <a:t>τελεστές (1/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1200  </a:t>
            </a:r>
            <a:r>
              <a:rPr lang="en-US" altLang="el-GR" dirty="0" err="1">
                <a:latin typeface="Courier New" panose="02070309020205020404" pitchFamily="49" charset="0"/>
              </a:rPr>
              <a:t>xfx</a:t>
            </a:r>
            <a:r>
              <a:rPr lang="en-US" altLang="el-GR" dirty="0">
                <a:latin typeface="Courier New" panose="02070309020205020404" pitchFamily="49" charset="0"/>
              </a:rPr>
              <a:t>    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1200  </a:t>
            </a:r>
            <a:r>
              <a:rPr lang="en-US" altLang="el-GR" dirty="0" err="1">
                <a:latin typeface="Courier New" panose="02070309020205020404" pitchFamily="49" charset="0"/>
              </a:rPr>
              <a:t>fx</a:t>
            </a:r>
            <a:r>
              <a:rPr lang="en-US" altLang="el-GR" dirty="0">
                <a:latin typeface="Courier New" panose="02070309020205020404" pitchFamily="49" charset="0"/>
              </a:rPr>
              <a:t>      :-, ?-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1100  </a:t>
            </a:r>
            <a:r>
              <a:rPr lang="en-US" altLang="el-GR" dirty="0" err="1">
                <a:latin typeface="Courier New" panose="02070309020205020404" pitchFamily="49" charset="0"/>
              </a:rPr>
              <a:t>xfy</a:t>
            </a:r>
            <a:r>
              <a:rPr lang="en-US" altLang="el-GR" dirty="0">
                <a:latin typeface="Courier New" panose="02070309020205020404" pitchFamily="49" charset="0"/>
              </a:rPr>
              <a:t>     ;</a:t>
            </a:r>
          </a:p>
          <a:p>
            <a:pPr>
              <a:buFontTx/>
              <a:buAutoNum type="arabicPlain" startAt="1000"/>
            </a:pPr>
            <a:r>
              <a:rPr lang="el-GR" altLang="el-GR" dirty="0" smtClean="0">
                <a:latin typeface="Courier New" panose="02070309020205020404" pitchFamily="49" charset="0"/>
              </a:rPr>
              <a:t>  </a:t>
            </a:r>
            <a:r>
              <a:rPr lang="en-US" altLang="el-GR" dirty="0" err="1" smtClean="0">
                <a:latin typeface="Courier New" panose="02070309020205020404" pitchFamily="49" charset="0"/>
              </a:rPr>
              <a:t>xfy</a:t>
            </a:r>
            <a:r>
              <a:rPr lang="en-US" altLang="el-GR" dirty="0" smtClean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900   </a:t>
            </a:r>
            <a:r>
              <a:rPr lang="en-US" altLang="el-GR" dirty="0" err="1">
                <a:latin typeface="Courier New" panose="02070309020205020404" pitchFamily="49" charset="0"/>
              </a:rPr>
              <a:t>fy</a:t>
            </a:r>
            <a:r>
              <a:rPr lang="en-US" altLang="el-GR" dirty="0">
                <a:latin typeface="Courier New" panose="02070309020205020404" pitchFamily="49" charset="0"/>
              </a:rPr>
              <a:t>      not</a:t>
            </a:r>
          </a:p>
          <a:p>
            <a:pPr>
              <a:buFontTx/>
              <a:buAutoNum type="arabicPlain" startAt="700"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err="1" smtClean="0">
                <a:latin typeface="Courier New" panose="02070309020205020404" pitchFamily="49" charset="0"/>
              </a:rPr>
              <a:t>xfx</a:t>
            </a:r>
            <a:r>
              <a:rPr lang="en-US" altLang="el-GR" dirty="0" smtClean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=, is, &lt;, &gt;, =&lt;, &gt;=, ==, </a:t>
            </a:r>
            <a:r>
              <a:rPr lang="el-GR" altLang="el-GR" dirty="0" smtClean="0">
                <a:latin typeface="Courier New" panose="02070309020205020404" pitchFamily="49" charset="0"/>
              </a:rPr>
              <a:t>				</a:t>
            </a:r>
            <a:r>
              <a:rPr lang="en-US" altLang="el-GR" dirty="0" smtClean="0">
                <a:latin typeface="Courier New" panose="02070309020205020404" pitchFamily="49" charset="0"/>
              </a:rPr>
              <a:t>=\=,\==,=:=</a:t>
            </a:r>
          </a:p>
          <a:p>
            <a:pPr>
              <a:buFontTx/>
              <a:buAutoNum type="arabicPlain" startAt="500"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err="1" smtClean="0">
                <a:latin typeface="Courier New" panose="02070309020205020404" pitchFamily="49" charset="0"/>
              </a:rPr>
              <a:t>yfx</a:t>
            </a:r>
            <a:r>
              <a:rPr lang="en-US" altLang="el-GR" dirty="0" smtClean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+, –</a:t>
            </a:r>
          </a:p>
          <a:p>
            <a:pPr>
              <a:buFontTx/>
              <a:buAutoNum type="arabicPlain" startAt="400"/>
            </a:pPr>
            <a:r>
              <a:rPr lang="el-GR" altLang="el-GR" dirty="0" smtClean="0">
                <a:latin typeface="Courier New" panose="02070309020205020404" pitchFamily="49" charset="0"/>
              </a:rPr>
              <a:t>   </a:t>
            </a:r>
            <a:r>
              <a:rPr lang="en-US" altLang="el-GR" dirty="0" err="1" smtClean="0">
                <a:latin typeface="Courier New" panose="02070309020205020404" pitchFamily="49" charset="0"/>
              </a:rPr>
              <a:t>yfx</a:t>
            </a:r>
            <a:r>
              <a:rPr lang="en-US" altLang="el-GR" dirty="0" smtClean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*, /, div</a:t>
            </a:r>
          </a:p>
          <a:p>
            <a:pPr>
              <a:buFontTx/>
              <a:buAutoNum type="arabicPlain" startAt="300"/>
            </a:pP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xfx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200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fy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+, 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Μερικοί προκαθορισμένοι τελεστές (</a:t>
            </a:r>
            <a:r>
              <a:rPr lang="el-GR" altLang="el-GR" dirty="0" smtClean="0"/>
              <a:t>2/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3335022"/>
            <a:ext cx="8229600" cy="2747733"/>
          </a:xfrm>
        </p:spPr>
        <p:txBody>
          <a:bodyPr>
            <a:normAutofit fontScale="40000" lnSpcReduction="20000"/>
          </a:bodyPr>
          <a:lstStyle/>
          <a:p>
            <a:r>
              <a:rPr lang="en-US" altLang="el-GR" sz="4400" dirty="0" err="1">
                <a:latin typeface="Courier New" panose="02070309020205020404" pitchFamily="49" charset="0"/>
              </a:rPr>
              <a:t>xfx</a:t>
            </a:r>
            <a:r>
              <a:rPr lang="en-US" altLang="el-GR" sz="4400" dirty="0"/>
              <a:t>  :  </a:t>
            </a:r>
            <a:r>
              <a:rPr lang="el-GR" altLang="el-GR" sz="4400" dirty="0"/>
              <a:t>Μη </a:t>
            </a:r>
            <a:r>
              <a:rPr lang="el-GR" altLang="el-GR" sz="4400" dirty="0" err="1"/>
              <a:t>προσεταιριστικοί</a:t>
            </a:r>
            <a:r>
              <a:rPr lang="el-GR" altLang="el-GR" sz="4400" dirty="0"/>
              <a:t> </a:t>
            </a:r>
            <a:r>
              <a:rPr lang="el-GR" altLang="el-GR" sz="4400" dirty="0" err="1"/>
              <a:t>ενδοσημασμένοι</a:t>
            </a:r>
            <a:r>
              <a:rPr lang="el-GR" altLang="el-GR" sz="4400" dirty="0"/>
              <a:t> τελεστές</a:t>
            </a:r>
            <a:endParaRPr lang="en-US" altLang="el-GR" sz="4400" dirty="0"/>
          </a:p>
          <a:p>
            <a:r>
              <a:rPr lang="en-US" altLang="el-GR" sz="4400" dirty="0" err="1">
                <a:latin typeface="Courier New" panose="02070309020205020404" pitchFamily="49" charset="0"/>
              </a:rPr>
              <a:t>yfx</a:t>
            </a:r>
            <a:r>
              <a:rPr lang="en-US" altLang="el-GR" sz="4400" dirty="0"/>
              <a:t>  :  </a:t>
            </a:r>
            <a:r>
              <a:rPr lang="el-GR" altLang="el-GR" sz="4400" dirty="0"/>
              <a:t>Αριστερά </a:t>
            </a:r>
            <a:r>
              <a:rPr lang="el-GR" altLang="el-GR" sz="4400" dirty="0" err="1"/>
              <a:t>προσεταιριστικοί</a:t>
            </a:r>
            <a:r>
              <a:rPr lang="el-GR" altLang="el-GR" sz="4400" dirty="0"/>
              <a:t> </a:t>
            </a:r>
            <a:r>
              <a:rPr lang="el-GR" altLang="el-GR" sz="4400" dirty="0" err="1"/>
              <a:t>ενδοσημασμένοι</a:t>
            </a:r>
            <a:r>
              <a:rPr lang="el-GR" altLang="el-GR" sz="4400" dirty="0"/>
              <a:t> τελεστές</a:t>
            </a:r>
            <a:endParaRPr lang="en-US" altLang="el-GR" sz="4400" dirty="0"/>
          </a:p>
          <a:p>
            <a:r>
              <a:rPr lang="en-US" altLang="el-GR" sz="4400" dirty="0" err="1">
                <a:latin typeface="Courier New" panose="02070309020205020404" pitchFamily="49" charset="0"/>
              </a:rPr>
              <a:t>xfy</a:t>
            </a:r>
            <a:r>
              <a:rPr lang="en-US" altLang="el-GR" sz="4400" dirty="0"/>
              <a:t>  :  </a:t>
            </a:r>
            <a:r>
              <a:rPr lang="el-GR" altLang="el-GR" sz="4400" dirty="0"/>
              <a:t>Δεξιά </a:t>
            </a:r>
            <a:r>
              <a:rPr lang="el-GR" altLang="el-GR" sz="4400" dirty="0" err="1"/>
              <a:t>προσεταιριστικοί</a:t>
            </a:r>
            <a:r>
              <a:rPr lang="el-GR" altLang="el-GR" sz="4400" dirty="0"/>
              <a:t> </a:t>
            </a:r>
            <a:r>
              <a:rPr lang="el-GR" altLang="el-GR" sz="4400" dirty="0" err="1"/>
              <a:t>ενδοσημασμένοι</a:t>
            </a:r>
            <a:r>
              <a:rPr lang="el-GR" altLang="el-GR" sz="4400" dirty="0"/>
              <a:t> τελεστές</a:t>
            </a:r>
            <a:endParaRPr lang="en-US" altLang="el-GR" sz="4400" dirty="0"/>
          </a:p>
          <a:p>
            <a:r>
              <a:rPr lang="en-US" altLang="el-GR" sz="4400" dirty="0" err="1">
                <a:latin typeface="Courier New" panose="02070309020205020404" pitchFamily="49" charset="0"/>
              </a:rPr>
              <a:t>fx</a:t>
            </a:r>
            <a:r>
              <a:rPr lang="en-US" altLang="el-GR" sz="4400" dirty="0"/>
              <a:t>    :  </a:t>
            </a:r>
            <a:r>
              <a:rPr lang="el-GR" altLang="el-GR" sz="4400" dirty="0" err="1"/>
              <a:t>Προσημασμένοι</a:t>
            </a:r>
            <a:r>
              <a:rPr lang="el-GR" altLang="el-GR" sz="4400" dirty="0"/>
              <a:t> τελεστές χωρίς δυνατότητα επανάληψης</a:t>
            </a:r>
            <a:endParaRPr lang="en-US" altLang="el-GR" sz="4400" dirty="0"/>
          </a:p>
          <a:p>
            <a:r>
              <a:rPr lang="en-US" altLang="el-GR" sz="4400" dirty="0" err="1">
                <a:latin typeface="Courier New" panose="02070309020205020404" pitchFamily="49" charset="0"/>
              </a:rPr>
              <a:t>fy</a:t>
            </a:r>
            <a:r>
              <a:rPr lang="en-US" altLang="el-GR" sz="4400" dirty="0"/>
              <a:t>    :  </a:t>
            </a:r>
            <a:r>
              <a:rPr lang="el-GR" altLang="el-GR" sz="4400" dirty="0" err="1"/>
              <a:t>Προσημασμένοι</a:t>
            </a:r>
            <a:r>
              <a:rPr lang="el-GR" altLang="el-GR" sz="4400" dirty="0"/>
              <a:t> τελεστές με δυνατότητα επανάληψης</a:t>
            </a:r>
            <a:endParaRPr lang="en-US" altLang="el-GR" sz="4400" dirty="0"/>
          </a:p>
          <a:p>
            <a:r>
              <a:rPr lang="en-US" altLang="el-GR" sz="4400" dirty="0" err="1">
                <a:latin typeface="Courier New" panose="02070309020205020404" pitchFamily="49" charset="0"/>
              </a:rPr>
              <a:t>xf</a:t>
            </a:r>
            <a:r>
              <a:rPr lang="en-US" altLang="el-GR" sz="4400" dirty="0"/>
              <a:t>    :  </a:t>
            </a:r>
            <a:r>
              <a:rPr lang="el-GR" altLang="el-GR" sz="4400" dirty="0" err="1"/>
              <a:t>Μετασημασμένοι</a:t>
            </a:r>
            <a:r>
              <a:rPr lang="el-GR" altLang="el-GR" sz="4400" dirty="0"/>
              <a:t> τελεστές χωρίς δυνατότητα επανάληψης</a:t>
            </a:r>
            <a:endParaRPr lang="en-US" altLang="el-GR" sz="4400" dirty="0"/>
          </a:p>
          <a:p>
            <a:r>
              <a:rPr lang="en-US" altLang="el-GR" sz="4400" dirty="0" err="1">
                <a:latin typeface="Courier New" panose="02070309020205020404" pitchFamily="49" charset="0"/>
              </a:rPr>
              <a:t>yf</a:t>
            </a:r>
            <a:r>
              <a:rPr lang="en-US" altLang="el-GR" sz="4400" dirty="0"/>
              <a:t>    :  </a:t>
            </a:r>
            <a:r>
              <a:rPr lang="el-GR" altLang="el-GR" sz="4400" dirty="0" err="1"/>
              <a:t>Μετασημασμένοι</a:t>
            </a:r>
            <a:r>
              <a:rPr lang="el-GR" altLang="el-GR" sz="4400" dirty="0"/>
              <a:t> τελεστές με δυνατότητα επανάληψης</a:t>
            </a:r>
            <a:endParaRPr lang="en-US" altLang="el-GR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56968" y="1646859"/>
            <a:ext cx="1008112" cy="5409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el-GR" dirty="0" err="1">
                <a:latin typeface="Courier New" panose="02070309020205020404" pitchFamily="49" charset="0"/>
              </a:rPr>
              <a:t>a+b</a:t>
            </a:r>
            <a:r>
              <a:rPr lang="en-US" altLang="el-GR" dirty="0">
                <a:latin typeface="Courier New" panose="02070309020205020404" pitchFamily="49" charset="0"/>
              </a:rPr>
              <a:t>*c</a:t>
            </a:r>
            <a:endParaRPr lang="el-GR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3611513" y="171006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7943" y="1566044"/>
            <a:ext cx="2062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+(a, *(b, c))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611513" y="193866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698826" y="1964060"/>
            <a:ext cx="114300" cy="1143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60006" y="2019011"/>
            <a:ext cx="3536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>
                <a:latin typeface="Courier New" panose="02070309020205020404" pitchFamily="49" charset="0"/>
              </a:rPr>
              <a:t>*(+(a, b), c)    (a+b)*c</a:t>
            </a:r>
            <a:endParaRPr lang="el-GR" altLang="el-GR" sz="1800">
              <a:latin typeface="Courier New" panose="02070309020205020404" pitchFamily="49" charset="0"/>
            </a:endParaRP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>
            <p:extLst/>
          </p:nvPr>
        </p:nvGraphicFramePr>
        <p:xfrm>
          <a:off x="6096992" y="2142108"/>
          <a:ext cx="2032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Εξίσωση" r:id="rId3" imgW="203040" imgH="139680" progId="Equation.3">
                  <p:embed/>
                </p:oleObj>
              </mc:Choice>
              <mc:Fallback>
                <p:oleObj name="Εξίσωση" r:id="rId3" imgW="2030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992" y="2142108"/>
                        <a:ext cx="2032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56968" y="2637871"/>
            <a:ext cx="1008112" cy="5409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el-GR" dirty="0">
                <a:latin typeface="Courier New" panose="02070309020205020404" pitchFamily="49" charset="0"/>
              </a:rPr>
              <a:t>a–b–c</a:t>
            </a:r>
            <a:endParaRPr lang="el-GR" dirty="0" smtClean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3563888" y="266097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020318" y="2471978"/>
            <a:ext cx="1407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>
                <a:latin typeface="Courier New" panose="02070309020205020404" pitchFamily="49" charset="0"/>
              </a:rPr>
              <a:t>(a–b)–c</a:t>
            </a:r>
            <a:endParaRPr lang="el-GR" altLang="el-GR" sz="1800">
              <a:latin typeface="Courier New" panose="02070309020205020404" pitchFamily="49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571826" y="288957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3675013" y="2934196"/>
            <a:ext cx="114300" cy="1143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060005" y="2924944"/>
            <a:ext cx="1407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1800" dirty="0">
                <a:latin typeface="Courier New" panose="02070309020205020404" pitchFamily="49" charset="0"/>
              </a:rPr>
              <a:t>a–(b–c)</a:t>
            </a:r>
            <a:endParaRPr lang="el-GR" altLang="el-GR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Μερικοί προκαθορισμένοι τελεστές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/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op(800, </a:t>
            </a:r>
            <a:r>
              <a:rPr lang="en-US" altLang="el-GR" sz="2200" dirty="0" err="1">
                <a:latin typeface="Courier New" panose="02070309020205020404" pitchFamily="49" charset="0"/>
              </a:rPr>
              <a:t>xfx</a:t>
            </a:r>
            <a:r>
              <a:rPr lang="en-US" altLang="el-GR" sz="2200" dirty="0">
                <a:latin typeface="Courier New" panose="02070309020205020404" pitchFamily="49" charset="0"/>
              </a:rPr>
              <a:t>, &lt;===&gt;).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op(700, </a:t>
            </a:r>
            <a:r>
              <a:rPr lang="en-US" altLang="el-GR" sz="2200" dirty="0" err="1">
                <a:latin typeface="Courier New" panose="02070309020205020404" pitchFamily="49" charset="0"/>
              </a:rPr>
              <a:t>xfy</a:t>
            </a:r>
            <a:r>
              <a:rPr lang="en-US" altLang="el-GR" sz="2200" dirty="0">
                <a:latin typeface="Courier New" panose="02070309020205020404" pitchFamily="49" charset="0"/>
              </a:rPr>
              <a:t>, v).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op(600, </a:t>
            </a:r>
            <a:r>
              <a:rPr lang="en-US" altLang="el-GR" sz="2200" dirty="0" err="1">
                <a:latin typeface="Courier New" panose="02070309020205020404" pitchFamily="49" charset="0"/>
              </a:rPr>
              <a:t>xfy</a:t>
            </a:r>
            <a:r>
              <a:rPr lang="en-US" altLang="el-GR" sz="2200" dirty="0">
                <a:latin typeface="Courier New" panose="02070309020205020404" pitchFamily="49" charset="0"/>
              </a:rPr>
              <a:t>, &amp;).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op(500, </a:t>
            </a:r>
            <a:r>
              <a:rPr lang="en-US" altLang="el-GR" sz="2200" dirty="0" err="1">
                <a:latin typeface="Courier New" panose="02070309020205020404" pitchFamily="49" charset="0"/>
              </a:rPr>
              <a:t>fy</a:t>
            </a:r>
            <a:r>
              <a:rPr lang="en-US" altLang="el-GR" sz="2200" dirty="0">
                <a:latin typeface="Courier New" panose="02070309020205020404" pitchFamily="49" charset="0"/>
              </a:rPr>
              <a:t>, ~).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~(A&amp;B) &lt;===&gt; ~A v ~B.</a:t>
            </a:r>
          </a:p>
          <a:p>
            <a:pPr marL="0" indent="0">
              <a:buNone/>
            </a:pPr>
            <a:r>
              <a:rPr lang="en-US" altLang="el-GR" sz="2200" dirty="0" smtClean="0">
                <a:latin typeface="Courier New" panose="02070309020205020404" pitchFamily="49" charset="0"/>
              </a:rPr>
              <a:t>             </a:t>
            </a:r>
            <a:endParaRPr lang="en-US" altLang="el-GR" sz="22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200" dirty="0" smtClean="0">
                <a:latin typeface="Courier New" panose="02070309020205020404" pitchFamily="49" charset="0"/>
              </a:rPr>
              <a:t>&lt;===&gt;(~(&amp;(</a:t>
            </a:r>
            <a:r>
              <a:rPr lang="en-US" altLang="el-GR" sz="2200" dirty="0">
                <a:latin typeface="Courier New" panose="02070309020205020404" pitchFamily="49" charset="0"/>
              </a:rPr>
              <a:t>A, B)), v(~(A), ~(B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))).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op(100, </a:t>
            </a:r>
            <a:r>
              <a:rPr lang="en-US" altLang="el-GR" sz="2200" dirty="0" err="1">
                <a:latin typeface="Courier New" panose="02070309020205020404" pitchFamily="49" charset="0"/>
              </a:rPr>
              <a:t>xfx</a:t>
            </a:r>
            <a:r>
              <a:rPr lang="en-US" altLang="el-GR" sz="2200" dirty="0">
                <a:latin typeface="Courier New" panose="02070309020205020404" pitchFamily="49" charset="0"/>
              </a:rPr>
              <a:t>, in).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op(300, </a:t>
            </a:r>
            <a:r>
              <a:rPr lang="en-US" altLang="el-GR" sz="2200" dirty="0" err="1">
                <a:latin typeface="Courier New" panose="02070309020205020404" pitchFamily="49" charset="0"/>
              </a:rPr>
              <a:t>fx</a:t>
            </a:r>
            <a:r>
              <a:rPr lang="en-US" altLang="el-GR" sz="2200" dirty="0">
                <a:latin typeface="Courier New" panose="02070309020205020404" pitchFamily="49" charset="0"/>
              </a:rPr>
              <a:t>, appending).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op(200, </a:t>
            </a:r>
            <a:r>
              <a:rPr lang="en-US" altLang="el-GR" sz="2200" dirty="0" err="1">
                <a:latin typeface="Courier New" panose="02070309020205020404" pitchFamily="49" charset="0"/>
              </a:rPr>
              <a:t>xfx</a:t>
            </a:r>
            <a:r>
              <a:rPr lang="en-US" altLang="el-GR" sz="2200" dirty="0">
                <a:latin typeface="Courier New" panose="02070309020205020404" pitchFamily="49" charset="0"/>
              </a:rPr>
              <a:t>, gives).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op(100, </a:t>
            </a:r>
            <a:r>
              <a:rPr lang="en-US" altLang="el-GR" sz="2200" dirty="0" err="1">
                <a:latin typeface="Courier New" panose="02070309020205020404" pitchFamily="49" charset="0"/>
              </a:rPr>
              <a:t>xfx</a:t>
            </a:r>
            <a:r>
              <a:rPr lang="en-US" altLang="el-GR" sz="2200" dirty="0">
                <a:latin typeface="Courier New" panose="02070309020205020404" pitchFamily="49" charset="0"/>
              </a:rPr>
              <a:t>, and).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op(300, </a:t>
            </a:r>
            <a:r>
              <a:rPr lang="en-US" altLang="el-GR" sz="2200" dirty="0" err="1">
                <a:latin typeface="Courier New" panose="02070309020205020404" pitchFamily="49" charset="0"/>
              </a:rPr>
              <a:t>fx</a:t>
            </a:r>
            <a:r>
              <a:rPr lang="en-US" altLang="el-GR" sz="2200" dirty="0">
                <a:latin typeface="Courier New" panose="02070309020205020404" pitchFamily="49" charset="0"/>
              </a:rPr>
              <a:t>, deleting).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:- op(100, </a:t>
            </a:r>
            <a:r>
              <a:rPr lang="en-US" altLang="el-GR" sz="2200" dirty="0" err="1">
                <a:latin typeface="Courier New" panose="02070309020205020404" pitchFamily="49" charset="0"/>
              </a:rPr>
              <a:t>xfx</a:t>
            </a:r>
            <a:r>
              <a:rPr lang="en-US" altLang="el-GR" sz="2200" dirty="0">
                <a:latin typeface="Courier New" panose="02070309020205020404" pitchFamily="49" charset="0"/>
              </a:rPr>
              <a:t>, from).</a:t>
            </a:r>
          </a:p>
          <a:p>
            <a:endParaRPr lang="el-GR" sz="2200" dirty="0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1691680" y="3988296"/>
            <a:ext cx="381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4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Μερικοί προκαθορισμένοι τελεστές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/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op(100, </a:t>
            </a:r>
            <a:r>
              <a:rPr lang="en-US" altLang="el-GR" sz="2000" dirty="0" err="1">
                <a:latin typeface="Courier New" panose="02070309020205020404" pitchFamily="49" charset="0"/>
              </a:rPr>
              <a:t>xfx</a:t>
            </a:r>
            <a:r>
              <a:rPr lang="en-US" altLang="el-GR" sz="2000" dirty="0">
                <a:latin typeface="Courier New" panose="02070309020205020404" pitchFamily="49" charset="0"/>
              </a:rPr>
              <a:t>, in).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op(300, </a:t>
            </a:r>
            <a:r>
              <a:rPr lang="en-US" altLang="el-GR" sz="2000" dirty="0" err="1">
                <a:latin typeface="Courier New" panose="02070309020205020404" pitchFamily="49" charset="0"/>
              </a:rPr>
              <a:t>fx</a:t>
            </a:r>
            <a:r>
              <a:rPr lang="en-US" altLang="el-GR" sz="2000" dirty="0">
                <a:latin typeface="Courier New" panose="02070309020205020404" pitchFamily="49" charset="0"/>
              </a:rPr>
              <a:t>, appending).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op(200, </a:t>
            </a:r>
            <a:r>
              <a:rPr lang="en-US" altLang="el-GR" sz="2000" dirty="0" err="1">
                <a:latin typeface="Courier New" panose="02070309020205020404" pitchFamily="49" charset="0"/>
              </a:rPr>
              <a:t>xfx</a:t>
            </a:r>
            <a:r>
              <a:rPr lang="en-US" altLang="el-GR" sz="2000" dirty="0">
                <a:latin typeface="Courier New" panose="02070309020205020404" pitchFamily="49" charset="0"/>
              </a:rPr>
              <a:t>, gives).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op(100, </a:t>
            </a:r>
            <a:r>
              <a:rPr lang="en-US" altLang="el-GR" sz="2000" dirty="0" err="1">
                <a:latin typeface="Courier New" panose="02070309020205020404" pitchFamily="49" charset="0"/>
              </a:rPr>
              <a:t>xfx</a:t>
            </a:r>
            <a:r>
              <a:rPr lang="en-US" altLang="el-GR" sz="2000" dirty="0">
                <a:latin typeface="Courier New" panose="02070309020205020404" pitchFamily="49" charset="0"/>
              </a:rPr>
              <a:t>, and).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op(300, </a:t>
            </a:r>
            <a:r>
              <a:rPr lang="en-US" altLang="el-GR" sz="2000" dirty="0" err="1">
                <a:latin typeface="Courier New" panose="02070309020205020404" pitchFamily="49" charset="0"/>
              </a:rPr>
              <a:t>fx</a:t>
            </a:r>
            <a:r>
              <a:rPr lang="en-US" altLang="el-GR" sz="2000" dirty="0">
                <a:latin typeface="Courier New" panose="02070309020205020404" pitchFamily="49" charset="0"/>
              </a:rPr>
              <a:t>, deleting).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op(100, </a:t>
            </a:r>
            <a:r>
              <a:rPr lang="en-US" altLang="el-GR" sz="2000" dirty="0" err="1">
                <a:latin typeface="Courier New" panose="02070309020205020404" pitchFamily="49" charset="0"/>
              </a:rPr>
              <a:t>xfx</a:t>
            </a:r>
            <a:r>
              <a:rPr lang="en-US" altLang="el-GR" sz="2000" dirty="0">
                <a:latin typeface="Courier New" panose="02070309020205020404" pitchFamily="49" charset="0"/>
              </a:rPr>
              <a:t>, from).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Item in [</a:t>
            </a:r>
            <a:r>
              <a:rPr lang="en-US" altLang="el-GR" sz="2000" dirty="0" err="1">
                <a:latin typeface="Courier New" panose="02070309020205020404" pitchFamily="49" charset="0"/>
              </a:rPr>
              <a:t>Item|List</a:t>
            </a:r>
            <a:r>
              <a:rPr lang="en-US" altLang="el-GR" sz="2000" dirty="0">
                <a:latin typeface="Courier New" panose="02070309020205020404" pitchFamily="49" charset="0"/>
              </a:rPr>
              <a:t>].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Item in [</a:t>
            </a:r>
            <a:r>
              <a:rPr lang="en-US" altLang="el-GR" sz="2000" dirty="0" err="1">
                <a:latin typeface="Courier New" panose="02070309020205020404" pitchFamily="49" charset="0"/>
              </a:rPr>
              <a:t>First|Rest</a:t>
            </a:r>
            <a:r>
              <a:rPr lang="en-US" altLang="el-GR" sz="2000" dirty="0">
                <a:latin typeface="Courier New" panose="02070309020205020404" pitchFamily="49" charset="0"/>
              </a:rPr>
              <a:t>] :-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Item in Rest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863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Αναδρομικοί κανόνες</a:t>
            </a:r>
            <a:r>
              <a:rPr lang="en-US" dirty="0" smtClean="0"/>
              <a:t> (2/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(4) predecessor(X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   parent(X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Y1),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   parent(Y1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Y2),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   parent(Y2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Y3),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   parent(Y3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   . . . . . .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predecessor(X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parent(X</a:t>
            </a:r>
            <a:r>
              <a:rPr lang="en-US" altLang="el-GR" sz="2000" dirty="0">
                <a:latin typeface="Courier New" panose="02070309020205020404" pitchFamily="49" charset="0"/>
              </a:rPr>
              <a:t>, Z).                    </a:t>
            </a: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predecessor(X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 :-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parent(X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Y),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predecessor(Y</a:t>
            </a:r>
            <a:r>
              <a:rPr lang="en-US" altLang="el-GR" sz="2000" dirty="0">
                <a:latin typeface="Courier New" panose="02070309020205020404" pitchFamily="49" charset="0"/>
              </a:rPr>
              <a:t>,</a:t>
            </a:r>
            <a:r>
              <a:rPr lang="el-GR" altLang="el-GR" sz="2000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Z).</a:t>
            </a:r>
            <a:endParaRPr lang="el-GR" altLang="el-GR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 smtClean="0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902696" y="34942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11080" y="2996952"/>
            <a:ext cx="669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770240" y="3261519"/>
            <a:ext cx="2916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urier New" panose="02070309020205020404" pitchFamily="49" charset="0"/>
              </a:rPr>
              <a:t>predecessor(Y1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</a:rPr>
              <a:t>Z)</a:t>
            </a:r>
            <a:endParaRPr lang="el-GR" altLang="el-GR" sz="2000" dirty="0">
              <a:latin typeface="Courier New" panose="02070309020205020404" pitchFamily="49" charset="0"/>
            </a:endParaRPr>
          </a:p>
        </p:txBody>
      </p:sp>
      <p:sp>
        <p:nvSpPr>
          <p:cNvPr id="13" name="Βέλος επάνω-κάτω 12"/>
          <p:cNvSpPr/>
          <p:nvPr/>
        </p:nvSpPr>
        <p:spPr>
          <a:xfrm>
            <a:off x="3275856" y="3905354"/>
            <a:ext cx="228957" cy="343435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4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Μερικοί προκαθορισμένοι τελεστές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/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appending [] and List gives List.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appending [X|L1] and L2 gives [X|L3] :-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appending L1 and L2 gives L3.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deleting Item from [</a:t>
            </a:r>
            <a:r>
              <a:rPr lang="en-US" altLang="el-GR" dirty="0" err="1">
                <a:latin typeface="Courier New" panose="02070309020205020404" pitchFamily="49" charset="0"/>
              </a:rPr>
              <a:t>Item|Rest</a:t>
            </a:r>
            <a:r>
              <a:rPr lang="en-US" altLang="el-GR" dirty="0">
                <a:latin typeface="Courier New" panose="02070309020205020404" pitchFamily="49" charset="0"/>
              </a:rPr>
              <a:t>] gives Rest.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deleting Item from [</a:t>
            </a:r>
            <a:r>
              <a:rPr lang="en-US" altLang="el-GR" dirty="0" err="1">
                <a:latin typeface="Courier New" panose="02070309020205020404" pitchFamily="49" charset="0"/>
              </a:rPr>
              <a:t>First|Rest</a:t>
            </a:r>
            <a:r>
              <a:rPr lang="en-US" altLang="el-GR" dirty="0">
                <a:latin typeface="Courier New" panose="02070309020205020404" pitchFamily="49" charset="0"/>
              </a:rPr>
              <a:t>] gives [</a:t>
            </a:r>
            <a:r>
              <a:rPr lang="en-US" altLang="el-GR" dirty="0" err="1">
                <a:latin typeface="Courier New" panose="02070309020205020404" pitchFamily="49" charset="0"/>
              </a:rPr>
              <a:t>First|NewRest</a:t>
            </a:r>
            <a:r>
              <a:rPr lang="en-US" altLang="el-GR" dirty="0">
                <a:latin typeface="Courier New" panose="02070309020205020404" pitchFamily="49" charset="0"/>
              </a:rPr>
              <a:t>] :-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deleting Item from Rest gives </a:t>
            </a:r>
            <a:r>
              <a:rPr lang="en-US" altLang="el-GR" dirty="0" err="1">
                <a:latin typeface="Courier New" panose="02070309020205020404" pitchFamily="49" charset="0"/>
              </a:rPr>
              <a:t>NewRest</a:t>
            </a:r>
            <a:r>
              <a:rPr lang="en-US" altLang="el-GR" dirty="0" smtClean="0">
                <a:latin typeface="Courier New" panose="02070309020205020404" pitchFamily="49" charset="0"/>
              </a:rPr>
              <a:t>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Μερικοί προκαθορισμένοι τελεστές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/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b="1" dirty="0" smtClean="0"/>
              <a:t>1)</a:t>
            </a:r>
            <a:r>
              <a:rPr lang="en-US" altLang="el-GR" dirty="0" smtClean="0"/>
              <a:t>    </a:t>
            </a:r>
            <a:r>
              <a:rPr lang="en-US" altLang="el-GR" dirty="0" smtClean="0">
                <a:latin typeface="Courier New" panose="02070309020205020404" pitchFamily="49" charset="0"/>
              </a:rPr>
              <a:t>:- </a:t>
            </a:r>
            <a:r>
              <a:rPr lang="en-US" altLang="el-GR" dirty="0">
                <a:latin typeface="Courier New" panose="02070309020205020404" pitchFamily="49" charset="0"/>
              </a:rPr>
              <a:t>op(300, </a:t>
            </a:r>
            <a:r>
              <a:rPr lang="en-US" altLang="el-GR" dirty="0" err="1">
                <a:latin typeface="Courier New" panose="02070309020205020404" pitchFamily="49" charset="0"/>
              </a:rPr>
              <a:t>xfx</a:t>
            </a:r>
            <a:r>
              <a:rPr lang="en-US" altLang="el-GR" dirty="0">
                <a:latin typeface="Courier New" panose="02070309020205020404" pitchFamily="49" charset="0"/>
              </a:rPr>
              <a:t>, plays).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:- op(200, </a:t>
            </a:r>
            <a:r>
              <a:rPr lang="en-US" altLang="el-GR" dirty="0" err="1">
                <a:latin typeface="Courier New" panose="02070309020205020404" pitchFamily="49" charset="0"/>
              </a:rPr>
              <a:t>xfy</a:t>
            </a:r>
            <a:r>
              <a:rPr lang="en-US" altLang="el-GR" dirty="0">
                <a:latin typeface="Courier New" panose="02070309020205020404" pitchFamily="49" charset="0"/>
              </a:rPr>
              <a:t>, and).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jimmy plays football and </a:t>
            </a:r>
            <a:r>
              <a:rPr lang="en-US" altLang="el-GR" dirty="0" smtClean="0">
                <a:latin typeface="Courier New" panose="02070309020205020404" pitchFamily="49" charset="0"/>
              </a:rPr>
              <a:t>squash </a:t>
            </a:r>
            <a:r>
              <a:rPr lang="el-GR" altLang="el-GR" dirty="0" smtClean="0">
                <a:latin typeface="Courier New" panose="02070309020205020404" pitchFamily="49" charset="0"/>
              </a:rPr>
              <a:t>?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susan</a:t>
            </a:r>
            <a:r>
              <a:rPr lang="en-US" altLang="el-GR" dirty="0">
                <a:latin typeface="Courier New" panose="02070309020205020404" pitchFamily="49" charset="0"/>
              </a:rPr>
              <a:t> plays tennis and basketball and </a:t>
            </a:r>
            <a:r>
              <a:rPr lang="en-US" altLang="el-GR" dirty="0" smtClean="0">
                <a:latin typeface="Courier New" panose="02070309020205020404" pitchFamily="49" charset="0"/>
              </a:rPr>
              <a:t>volleyball </a:t>
            </a:r>
            <a:r>
              <a:rPr lang="el-GR" altLang="el-GR" dirty="0" smtClean="0">
                <a:latin typeface="Courier New" panose="02070309020205020404" pitchFamily="49" charset="0"/>
              </a:rPr>
              <a:t>? 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b="1" dirty="0"/>
              <a:t>2</a:t>
            </a:r>
            <a:r>
              <a:rPr lang="en-US" altLang="el-GR" b="1" dirty="0" smtClean="0"/>
              <a:t>)</a:t>
            </a:r>
            <a:r>
              <a:rPr lang="en-US" altLang="el-GR" dirty="0" smtClean="0"/>
              <a:t>    </a:t>
            </a:r>
            <a:r>
              <a:rPr lang="en-US" altLang="el-GR" dirty="0" smtClean="0">
                <a:latin typeface="Courier New" panose="02070309020205020404" pitchFamily="49" charset="0"/>
              </a:rPr>
              <a:t>:- </a:t>
            </a:r>
            <a:r>
              <a:rPr lang="en-US" altLang="el-GR" dirty="0">
                <a:latin typeface="Courier New" panose="02070309020205020404" pitchFamily="49" charset="0"/>
              </a:rPr>
              <a:t>op(..., ..., was).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smtClean="0">
                <a:latin typeface="Courier New" panose="02070309020205020404" pitchFamily="49" charset="0"/>
              </a:rPr>
              <a:t> :- </a:t>
            </a:r>
            <a:r>
              <a:rPr lang="en-US" altLang="el-GR" dirty="0">
                <a:latin typeface="Courier New" panose="02070309020205020404" pitchFamily="49" charset="0"/>
              </a:rPr>
              <a:t>op(..., ..., of).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smtClean="0">
                <a:latin typeface="Courier New" panose="02070309020205020404" pitchFamily="49" charset="0"/>
              </a:rPr>
              <a:t> :- </a:t>
            </a:r>
            <a:r>
              <a:rPr lang="en-US" altLang="el-GR" dirty="0">
                <a:latin typeface="Courier New" panose="02070309020205020404" pitchFamily="49" charset="0"/>
              </a:rPr>
              <a:t>op(..., ..., the).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diana</a:t>
            </a:r>
            <a:r>
              <a:rPr lang="en-US" altLang="el-GR" dirty="0">
                <a:latin typeface="Courier New" panose="02070309020205020404" pitchFamily="49" charset="0"/>
              </a:rPr>
              <a:t> was the secretary of the department</a:t>
            </a:r>
            <a:r>
              <a:rPr lang="en-US" altLang="el-GR" dirty="0" smtClean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?- Who was the secretary of the department.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Who = </a:t>
            </a:r>
            <a:r>
              <a:rPr lang="en-US" altLang="el-GR" dirty="0" err="1">
                <a:latin typeface="Courier New" panose="02070309020205020404" pitchFamily="49" charset="0"/>
              </a:rPr>
              <a:t>diana</a:t>
            </a:r>
            <a:r>
              <a:rPr lang="en-US" altLang="el-GR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yes</a:t>
            </a:r>
          </a:p>
          <a:p>
            <a:pPr marL="0" indent="0">
              <a:buNone/>
            </a:pPr>
            <a:endParaRPr lang="en-US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Μερικοί προκαθορισμένοι τελεστές </a:t>
            </a:r>
            <a:r>
              <a:rPr lang="el-GR" altLang="el-GR" dirty="0" smtClean="0"/>
              <a:t>(</a:t>
            </a:r>
            <a:r>
              <a:rPr lang="en-US" altLang="el-GR" dirty="0"/>
              <a:t>7</a:t>
            </a:r>
            <a:r>
              <a:rPr lang="el-GR" altLang="el-GR" dirty="0" smtClean="0"/>
              <a:t>/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diana</a:t>
            </a:r>
            <a:r>
              <a:rPr lang="en-US" altLang="el-GR" dirty="0">
                <a:latin typeface="Courier New" panose="02070309020205020404" pitchFamily="49" charset="0"/>
              </a:rPr>
              <a:t> was What.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What = the secretary of the department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b="1" dirty="0"/>
              <a:t>3)</a:t>
            </a:r>
            <a:r>
              <a:rPr lang="en-US" altLang="el-GR" dirty="0"/>
              <a:t>  </a:t>
            </a:r>
            <a:r>
              <a:rPr lang="en-US" altLang="el-GR" dirty="0" smtClean="0"/>
              <a:t>    </a:t>
            </a:r>
            <a:r>
              <a:rPr lang="en-US" altLang="el-GR" dirty="0" smtClean="0">
                <a:latin typeface="Courier New" panose="02070309020205020404" pitchFamily="49" charset="0"/>
              </a:rPr>
              <a:t>t(0+1</a:t>
            </a:r>
            <a:r>
              <a:rPr lang="en-US" altLang="el-GR" dirty="0">
                <a:latin typeface="Courier New" panose="02070309020205020404" pitchFamily="49" charset="0"/>
              </a:rPr>
              <a:t>, 1+0).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t(X+0+1, X+1+0). 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t(X+1+1, Z) :- t(X+1, X1), t(X1+1, Z).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?- t(0+1, A).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?- t(0+1+1, B).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?- t(1+0+1+1+1, C).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?- t(D, 1+1+1+0).</a:t>
            </a: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4716016" y="4149080"/>
            <a:ext cx="84584" cy="1440160"/>
          </a:xfrm>
          <a:prstGeom prst="righ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642229"/>
            <a:ext cx="1584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2000" dirty="0">
                <a:latin typeface="+mn-lt"/>
              </a:rPr>
              <a:t>ΑΠΑΝΤΗΣΕΙΣ</a:t>
            </a:r>
            <a:r>
              <a:rPr lang="en-US" altLang="el-GR" sz="2000" dirty="0"/>
              <a:t>;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2173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 Αριθμητική στην </a:t>
            </a:r>
            <a:r>
              <a:rPr lang="en-US" altLang="el-GR" dirty="0" smtClean="0"/>
              <a:t>Prolog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X = 1+2</a:t>
            </a:r>
            <a:r>
              <a:rPr lang="en-US" altLang="el-GR" dirty="0" smtClean="0">
                <a:latin typeface="Courier New" panose="02070309020205020404" pitchFamily="49" charset="0"/>
              </a:rPr>
              <a:t>.		?- </a:t>
            </a:r>
            <a:r>
              <a:rPr lang="en-US" altLang="el-GR" dirty="0">
                <a:latin typeface="Courier New" panose="02070309020205020404" pitchFamily="49" charset="0"/>
              </a:rPr>
              <a:t>X is 1+2</a:t>
            </a:r>
            <a:r>
              <a:rPr lang="en-US" altLang="el-GR" dirty="0" smtClean="0">
                <a:latin typeface="Courier New" panose="02070309020205020404" pitchFamily="49" charset="0"/>
              </a:rPr>
              <a:t>.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X </a:t>
            </a:r>
            <a:r>
              <a:rPr lang="en-US" altLang="el-GR" dirty="0">
                <a:latin typeface="Courier New" panose="02070309020205020404" pitchFamily="49" charset="0"/>
              </a:rPr>
              <a:t>= </a:t>
            </a:r>
            <a:r>
              <a:rPr lang="en-US" altLang="el-GR" dirty="0" smtClean="0">
                <a:latin typeface="Courier New" panose="02070309020205020404" pitchFamily="49" charset="0"/>
              </a:rPr>
              <a:t>1+2			X </a:t>
            </a:r>
            <a:r>
              <a:rPr lang="en-US" altLang="el-GR" dirty="0">
                <a:latin typeface="Courier New" panose="02070309020205020404" pitchFamily="49" charset="0"/>
              </a:rPr>
              <a:t>= 3</a:t>
            </a: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yes				yes</a:t>
            </a:r>
            <a:endParaRPr lang="en-US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</a:endParaRPr>
          </a:p>
          <a:p>
            <a:pPr>
              <a:buSzPct val="100000"/>
            </a:pPr>
            <a:r>
              <a:rPr lang="el-GR" altLang="el-GR" dirty="0" smtClean="0"/>
              <a:t>Αριθμητικοί </a:t>
            </a:r>
            <a:r>
              <a:rPr lang="el-GR" altLang="el-GR" dirty="0"/>
              <a:t>τελεστές: </a:t>
            </a:r>
            <a:r>
              <a:rPr lang="el-GR" altLang="el-GR" dirty="0">
                <a:latin typeface="Courier New" panose="02070309020205020404" pitchFamily="49" charset="0"/>
              </a:rPr>
              <a:t>+</a:t>
            </a:r>
            <a:r>
              <a:rPr lang="el-GR" altLang="el-GR" dirty="0"/>
              <a:t>, </a:t>
            </a:r>
            <a:r>
              <a:rPr lang="el-GR" altLang="el-GR" dirty="0">
                <a:latin typeface="Courier New" panose="02070309020205020404" pitchFamily="49" charset="0"/>
              </a:rPr>
              <a:t>–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l-GR" altLang="el-GR" dirty="0">
                <a:latin typeface="Courier New" panose="02070309020205020404" pitchFamily="49" charset="0"/>
              </a:rPr>
              <a:t>*</a:t>
            </a:r>
            <a:r>
              <a:rPr lang="el-GR" altLang="el-GR" dirty="0"/>
              <a:t>, </a:t>
            </a:r>
            <a:r>
              <a:rPr lang="el-GR" altLang="el-GR" dirty="0">
                <a:latin typeface="Courier New" panose="02070309020205020404" pitchFamily="49" charset="0"/>
              </a:rPr>
              <a:t>/</a:t>
            </a:r>
            <a:r>
              <a:rPr lang="el-GR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mod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buSzPct val="100000"/>
            </a:pPr>
            <a:r>
              <a:rPr lang="el-GR" altLang="el-GR" dirty="0" smtClean="0"/>
              <a:t>Ενσωματωμένο </a:t>
            </a:r>
            <a:r>
              <a:rPr lang="el-GR" altLang="el-GR" dirty="0"/>
              <a:t>κατηγόρημα που προκαλεί </a:t>
            </a:r>
            <a:r>
              <a:rPr lang="el-GR" altLang="el-GR" dirty="0" smtClean="0"/>
              <a:t>τον υπολογισμό </a:t>
            </a:r>
            <a:r>
              <a:rPr lang="el-GR" altLang="el-GR" dirty="0"/>
              <a:t>αριθμητικών εκφράσεων</a:t>
            </a:r>
            <a:r>
              <a:rPr lang="en-US" altLang="el-GR" dirty="0"/>
              <a:t>: </a:t>
            </a:r>
            <a:r>
              <a:rPr lang="en-US" altLang="el-GR" dirty="0">
                <a:latin typeface="Courier New" panose="02070309020205020404" pitchFamily="49" charset="0"/>
              </a:rPr>
              <a:t>is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buSzPct val="100000"/>
            </a:pPr>
            <a:r>
              <a:rPr lang="el-GR" altLang="el-GR" dirty="0" smtClean="0"/>
              <a:t>Τελεστές </a:t>
            </a:r>
            <a:r>
              <a:rPr lang="el-GR" altLang="el-GR" dirty="0"/>
              <a:t>σύγκρισης: </a:t>
            </a:r>
            <a:r>
              <a:rPr lang="en-US" altLang="el-GR" dirty="0">
                <a:latin typeface="Courier New" panose="02070309020205020404" pitchFamily="49" charset="0"/>
              </a:rPr>
              <a:t>&gt;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&lt;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&gt;=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=&lt;</a:t>
            </a:r>
            <a:r>
              <a:rPr lang="en-US" altLang="el-GR" dirty="0"/>
              <a:t>, </a:t>
            </a:r>
            <a:r>
              <a:rPr lang="en-US" altLang="el-GR" dirty="0">
                <a:latin typeface="Courier New" panose="02070309020205020404" pitchFamily="49" charset="0"/>
              </a:rPr>
              <a:t>=:=</a:t>
            </a:r>
            <a:r>
              <a:rPr lang="en-US" altLang="el-GR" dirty="0"/>
              <a:t>, </a:t>
            </a:r>
            <a:r>
              <a:rPr lang="en-US" altLang="el-GR" dirty="0" smtClean="0">
                <a:latin typeface="Courier New" panose="02070309020205020404" pitchFamily="49" charset="0"/>
              </a:rPr>
              <a:t>=\=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Αριθμητική στην </a:t>
            </a:r>
            <a:r>
              <a:rPr lang="en-US" altLang="el-GR" dirty="0" smtClean="0"/>
              <a:t>Prolog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?- 12*7 &gt; 50.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?- 1+2 =:= 2+1.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?- 1+2 = 2+1.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no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?- 1+A = B+2.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A = 2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B = 1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 yes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?- born(Name, Year), Year &gt;= 1950, Year =&lt; 1960.</a:t>
            </a:r>
          </a:p>
          <a:p>
            <a:pPr marL="0" indent="0">
              <a:buNone/>
            </a:pPr>
            <a:endParaRPr lang="en-US" altLang="el-GR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...............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gcd</a:t>
            </a:r>
            <a:r>
              <a:rPr lang="en-US" altLang="el-GR" dirty="0">
                <a:latin typeface="Courier New" panose="02070309020205020404" pitchFamily="49" charset="0"/>
              </a:rPr>
              <a:t>(X, X, X).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gcd</a:t>
            </a:r>
            <a:r>
              <a:rPr lang="en-US" altLang="el-GR" dirty="0">
                <a:latin typeface="Courier New" panose="02070309020205020404" pitchFamily="49" charset="0"/>
              </a:rPr>
              <a:t>(X, Y, D) :- 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&lt;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Y, Y1 is Y–X, </a:t>
            </a:r>
            <a:r>
              <a:rPr lang="en-US" altLang="el-GR" dirty="0" err="1">
                <a:latin typeface="Courier New" panose="02070309020205020404" pitchFamily="49" charset="0"/>
              </a:rPr>
              <a:t>gcd</a:t>
            </a:r>
            <a:r>
              <a:rPr lang="en-US" altLang="el-GR" dirty="0">
                <a:latin typeface="Courier New" panose="02070309020205020404" pitchFamily="49" charset="0"/>
              </a:rPr>
              <a:t>(X, Y1, D). </a:t>
            </a:r>
          </a:p>
          <a:p>
            <a:pPr marL="0" indent="0"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gcd</a:t>
            </a:r>
            <a:r>
              <a:rPr lang="en-US" altLang="el-GR" dirty="0">
                <a:latin typeface="Courier New" panose="02070309020205020404" pitchFamily="49" charset="0"/>
              </a:rPr>
              <a:t>(X, Y, D) :- Y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&lt;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X, </a:t>
            </a:r>
            <a:r>
              <a:rPr lang="en-US" altLang="el-GR" dirty="0" err="1">
                <a:latin typeface="Courier New" panose="02070309020205020404" pitchFamily="49" charset="0"/>
              </a:rPr>
              <a:t>gcd</a:t>
            </a:r>
            <a:r>
              <a:rPr lang="en-US" altLang="el-GR" dirty="0">
                <a:latin typeface="Courier New" panose="02070309020205020404" pitchFamily="49" charset="0"/>
              </a:rPr>
              <a:t>(Y, X, D).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</a:t>
            </a:r>
            <a:r>
              <a:rPr lang="en-US" altLang="el-GR" dirty="0" err="1">
                <a:latin typeface="Courier New" panose="02070309020205020404" pitchFamily="49" charset="0"/>
              </a:rPr>
              <a:t>gcd</a:t>
            </a:r>
            <a:r>
              <a:rPr lang="en-US" altLang="el-GR" dirty="0">
                <a:latin typeface="Courier New" panose="02070309020205020404" pitchFamily="49" charset="0"/>
              </a:rPr>
              <a:t>(20, 25, D).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D = 5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yes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Μήκος </a:t>
            </a:r>
            <a:r>
              <a:rPr lang="el-GR" altLang="el-GR" dirty="0" smtClean="0"/>
              <a:t>λίστας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800" dirty="0" smtClean="0">
                <a:latin typeface="Courier New" panose="02070309020205020404" pitchFamily="49" charset="0"/>
              </a:rPr>
              <a:t>length</a:t>
            </a:r>
            <a:r>
              <a:rPr lang="en-US" altLang="el-GR" sz="2800" dirty="0">
                <a:latin typeface="Courier New" panose="02070309020205020404" pitchFamily="49" charset="0"/>
              </a:rPr>
              <a:t>([], 0).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length([_|Tail], N) :-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length(Tail, N1),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N is 1+N1.</a:t>
            </a:r>
          </a:p>
          <a:p>
            <a:pPr marL="0" indent="0">
              <a:buNone/>
            </a:pPr>
            <a:endParaRPr lang="en-US" altLang="el-GR" sz="2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?- length([a, b, [c, d], e], N).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N = 4</a:t>
            </a:r>
          </a:p>
          <a:p>
            <a:pPr marL="0" indent="0">
              <a:buNone/>
            </a:pPr>
            <a:r>
              <a:rPr lang="en-US" altLang="el-GR" sz="2800" dirty="0">
                <a:latin typeface="Courier New" panose="02070309020205020404" pitchFamily="49" charset="0"/>
              </a:rPr>
              <a:t>   </a:t>
            </a:r>
            <a:r>
              <a:rPr lang="en-US" altLang="el-GR" sz="2800" dirty="0" smtClean="0">
                <a:latin typeface="Courier New" panose="02070309020205020404" pitchFamily="49" charset="0"/>
              </a:rPr>
              <a:t>yes</a:t>
            </a:r>
            <a:endParaRPr lang="en-US" altLang="el-GR" sz="2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Άλλος ορισμός της </a:t>
            </a:r>
            <a:r>
              <a:rPr lang="en-US" altLang="el-GR" dirty="0">
                <a:latin typeface="Courier New" panose="02070309020205020404" pitchFamily="49" charset="0"/>
              </a:rPr>
              <a:t>length</a:t>
            </a:r>
            <a:r>
              <a:rPr lang="en-US" altLang="el-GR" dirty="0"/>
              <a:t> (</a:t>
            </a:r>
            <a:r>
              <a:rPr lang="el-GR" altLang="el-GR" dirty="0"/>
              <a:t>με χρήση συσσωρευτή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length1(List, N) :-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length2(List, 0, N).</a:t>
            </a:r>
          </a:p>
          <a:p>
            <a:pPr marL="0" indent="0">
              <a:buNone/>
            </a:pPr>
            <a:endParaRPr lang="en-US" altLang="el-GR" sz="24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length2([], N, N).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length2([_|Tail], N1, N) :-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N2 is 1+N1,</a:t>
            </a:r>
          </a:p>
          <a:p>
            <a:pPr marL="0" indent="0"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   length2(Tail, N2, N</a:t>
            </a:r>
            <a:r>
              <a:rPr lang="en-US" altLang="el-GR" sz="2400" dirty="0" smtClean="0">
                <a:latin typeface="Courier New" panose="02070309020205020404" pitchFamily="49" charset="0"/>
              </a:rPr>
              <a:t>).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Αριθμητική έκφραση μήκους </a:t>
            </a:r>
            <a:r>
              <a:rPr lang="el-GR" altLang="el-GR" dirty="0" smtClean="0"/>
              <a:t>λίστας</a:t>
            </a:r>
            <a:r>
              <a:rPr lang="en-US" altLang="el-GR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length3([], 0).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	</a:t>
            </a:r>
            <a:r>
              <a:rPr lang="en-US" altLang="el-GR" sz="2200" dirty="0" smtClean="0">
                <a:latin typeface="Courier New" panose="02070309020205020404" pitchFamily="49" charset="0"/>
              </a:rPr>
              <a:t>length3</a:t>
            </a:r>
            <a:r>
              <a:rPr lang="en-US" altLang="el-GR" sz="2200" dirty="0">
                <a:latin typeface="Courier New" panose="02070309020205020404" pitchFamily="49" charset="0"/>
              </a:rPr>
              <a:t>([_|Tail], N)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  length3(Tail, N1),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  N = 1+N1.</a:t>
            </a:r>
          </a:p>
          <a:p>
            <a:pPr marL="0" indent="0">
              <a:buNone/>
            </a:pPr>
            <a:r>
              <a:rPr lang="en-US" altLang="el-GR" sz="2200" dirty="0" smtClean="0">
                <a:latin typeface="Courier New" panose="02070309020205020404" pitchFamily="49" charset="0"/>
              </a:rPr>
              <a:t>	length3</a:t>
            </a:r>
            <a:r>
              <a:rPr lang="en-US" altLang="el-GR" sz="2200" dirty="0">
                <a:latin typeface="Courier New" panose="02070309020205020404" pitchFamily="49" charset="0"/>
              </a:rPr>
              <a:t>([_|Tail], N) :-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  N = 1+N1,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  length3(Tail, N1).</a:t>
            </a:r>
          </a:p>
          <a:p>
            <a:pPr marL="0" indent="0">
              <a:buNone/>
            </a:pPr>
            <a:r>
              <a:rPr lang="en-US" altLang="el-GR" sz="2200" dirty="0" smtClean="0">
                <a:latin typeface="Courier New" panose="02070309020205020404" pitchFamily="49" charset="0"/>
              </a:rPr>
              <a:t>	length3</a:t>
            </a:r>
            <a:r>
              <a:rPr lang="en-US" altLang="el-GR" sz="2200" dirty="0">
                <a:latin typeface="Courier New" panose="02070309020205020404" pitchFamily="49" charset="0"/>
              </a:rPr>
              <a:t>([_|Tail], 1+N) :- 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    length3(Tail, N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20" name="Δεξιά αγκύλη 19"/>
          <p:cNvSpPr/>
          <p:nvPr/>
        </p:nvSpPr>
        <p:spPr>
          <a:xfrm>
            <a:off x="5796136" y="2204864"/>
            <a:ext cx="144016" cy="151216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06429" y="2539752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1600" dirty="0"/>
              <a:t>Ή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630888" y="2996952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altLang="el-GR" sz="1600"/>
              <a:t>Ή</a:t>
            </a:r>
          </a:p>
        </p:txBody>
      </p:sp>
      <p:sp>
        <p:nvSpPr>
          <p:cNvPr id="23" name="Δεξιά αγκύλη 22"/>
          <p:cNvSpPr/>
          <p:nvPr/>
        </p:nvSpPr>
        <p:spPr>
          <a:xfrm>
            <a:off x="6372201" y="2204864"/>
            <a:ext cx="177154" cy="2448272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5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 </a:t>
            </a:r>
            <a:r>
              <a:rPr lang="el-GR" altLang="el-GR" dirty="0"/>
              <a:t>Αριθμητική έκφραση μήκους </a:t>
            </a:r>
            <a:r>
              <a:rPr lang="el-GR" altLang="el-GR" dirty="0" smtClean="0"/>
              <a:t>λίστας</a:t>
            </a:r>
            <a:r>
              <a:rPr lang="en-US" altLang="el-GR" dirty="0" smtClean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length3([a, b, c], N).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N = 1+(1+(1+0))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yes</a:t>
            </a:r>
          </a:p>
          <a:p>
            <a:pPr marL="0" indent="0">
              <a:buNone/>
            </a:pPr>
            <a:endParaRPr lang="en-US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2000" dirty="0">
                <a:latin typeface="Courier New" panose="02070309020205020404" pitchFamily="49" charset="0"/>
              </a:rPr>
              <a:t>length3([a, b, c], N), Length is N.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N = 1+(1+(1+0))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Length = 3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yes</a:t>
            </a:r>
          </a:p>
        </p:txBody>
      </p:sp>
    </p:spTree>
    <p:extLst>
      <p:ext uri="{BB962C8B-B14F-4D97-AF65-F5344CB8AC3E}">
        <p14:creationId xmlns:p14="http://schemas.microsoft.com/office/powerpoint/2010/main" val="11781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Χρήση τελεστών σε </a:t>
            </a:r>
            <a:r>
              <a:rPr lang="en-US" altLang="el-GR" dirty="0"/>
              <a:t>if</a:t>
            </a:r>
            <a:r>
              <a:rPr lang="el-GR" altLang="el-GR" dirty="0"/>
              <a:t>-</a:t>
            </a:r>
            <a:r>
              <a:rPr lang="en-US" altLang="el-GR" dirty="0"/>
              <a:t>then </a:t>
            </a:r>
            <a:r>
              <a:rPr lang="el-GR" altLang="el-GR" dirty="0"/>
              <a:t>κανόνες εμπείρων </a:t>
            </a:r>
            <a:r>
              <a:rPr lang="el-GR" altLang="el-GR" dirty="0" smtClean="0"/>
              <a:t>συστημάτων</a:t>
            </a:r>
            <a:r>
              <a:rPr lang="en-US" altLang="el-GR" dirty="0" smtClean="0"/>
              <a:t>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op(100, </a:t>
            </a:r>
            <a:r>
              <a:rPr lang="en-US" altLang="el-GR" sz="2000" dirty="0" err="1">
                <a:latin typeface="Courier New" panose="02070309020205020404" pitchFamily="49" charset="0"/>
              </a:rPr>
              <a:t>xfx</a:t>
            </a:r>
            <a:r>
              <a:rPr lang="en-US" altLang="el-GR" sz="2000" dirty="0">
                <a:latin typeface="Courier New" panose="02070309020205020404" pitchFamily="49" charset="0"/>
              </a:rPr>
              <a:t>, [has, gives, eats, lays, </a:t>
            </a:r>
            <a:r>
              <a:rPr lang="en-US" altLang="el-GR" sz="2000" dirty="0" err="1">
                <a:latin typeface="Courier New" panose="02070309020205020404" pitchFamily="49" charset="0"/>
              </a:rPr>
              <a:t>isa</a:t>
            </a:r>
            <a:r>
              <a:rPr lang="en-US" altLang="el-GR" sz="2000" dirty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:- op(100, </a:t>
            </a:r>
            <a:r>
              <a:rPr lang="en-US" altLang="el-GR" sz="2000" dirty="0" err="1">
                <a:latin typeface="Courier New" panose="02070309020205020404" pitchFamily="49" charset="0"/>
              </a:rPr>
              <a:t>xf</a:t>
            </a:r>
            <a:r>
              <a:rPr lang="en-US" altLang="el-GR" sz="2000" dirty="0">
                <a:latin typeface="Courier New" panose="02070309020205020404" pitchFamily="49" charset="0"/>
              </a:rPr>
              <a:t>, [flies</a:t>
            </a:r>
            <a:r>
              <a:rPr lang="en-US" altLang="el-GR" sz="2000" dirty="0" smtClean="0">
                <a:latin typeface="Courier New" panose="02070309020205020404" pitchFamily="49" charset="0"/>
              </a:rPr>
              <a:t>]).</a:t>
            </a:r>
          </a:p>
          <a:p>
            <a:pPr marL="0" indent="0">
              <a:buNone/>
            </a:pPr>
            <a:endParaRPr lang="en-US" altLang="el-GR" sz="20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</a:rPr>
              <a:t>rule1</a:t>
            </a:r>
            <a:r>
              <a:rPr lang="en-US" altLang="el-GR" sz="2000" dirty="0">
                <a:latin typeface="Courier New" panose="02070309020205020404" pitchFamily="49" charset="0"/>
              </a:rPr>
              <a:t>:   if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has hair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or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gives milk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then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             Animal </a:t>
            </a:r>
            <a:r>
              <a:rPr lang="en-US" altLang="el-GR" sz="2000" dirty="0" err="1">
                <a:latin typeface="Courier New" panose="02070309020205020404" pitchFamily="49" charset="0"/>
              </a:rPr>
              <a:t>isa</a:t>
            </a:r>
            <a:r>
              <a:rPr lang="en-US" altLang="el-GR" sz="2000" dirty="0">
                <a:latin typeface="Courier New" panose="02070309020205020404" pitchFamily="49" charset="0"/>
              </a:rPr>
              <a:t> mammal.</a:t>
            </a:r>
          </a:p>
          <a:p>
            <a:pPr marL="0" indent="0">
              <a:buNone/>
            </a:pPr>
            <a:endParaRPr lang="en-US" altLang="el-GR" sz="2000" dirty="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22426</Words>
  <Application>Microsoft Office PowerPoint</Application>
  <PresentationFormat>Προβολή στην οθόνη (4:3)</PresentationFormat>
  <Paragraphs>3635</Paragraphs>
  <Slides>340</Slides>
  <Notes>11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340</vt:i4>
      </vt:variant>
    </vt:vector>
  </HeadingPairs>
  <TitlesOfParts>
    <vt:vector size="350" baseType="lpstr">
      <vt:lpstr>Arial Unicode MS</vt:lpstr>
      <vt:lpstr>ＭＳ Ｐゴシック</vt:lpstr>
      <vt:lpstr>Arial</vt:lpstr>
      <vt:lpstr>Calibri</vt:lpstr>
      <vt:lpstr>Courier New</vt:lpstr>
      <vt:lpstr>Times New Roman</vt:lpstr>
      <vt:lpstr>Wingdings</vt:lpstr>
      <vt:lpstr>Θέμα του Office</vt:lpstr>
      <vt:lpstr>Εξίσωση</vt:lpstr>
      <vt:lpstr>Εικόνα bitmap</vt:lpstr>
      <vt:lpstr>Τίτλος Μαθήματος</vt:lpstr>
      <vt:lpstr>Περιγραφή ενότητας</vt:lpstr>
      <vt:lpstr>Η γλώσσα προγραμματισμού Prolog</vt:lpstr>
      <vt:lpstr>Επέκταση προγράμματος (1/2)</vt:lpstr>
      <vt:lpstr>Επέκταση προγράμματος (2/2)</vt:lpstr>
      <vt:lpstr>Και άλλοι κανόνες (1/2)</vt:lpstr>
      <vt:lpstr>Και άλλοι κανόνες (2/2)</vt:lpstr>
      <vt:lpstr>Αναδρομικοί κανόνες (1/6)</vt:lpstr>
      <vt:lpstr>Αναδρομικοί κανόνες (2/6)</vt:lpstr>
      <vt:lpstr>Αναδρομικοί κανόνες (3/6)</vt:lpstr>
      <vt:lpstr>Αναδρομικοί κανόνες (4/6)</vt:lpstr>
      <vt:lpstr>Αναδρομικοί κανόνες (5/6)</vt:lpstr>
      <vt:lpstr>Αναδρομικοί κανόνες (6/6)</vt:lpstr>
      <vt:lpstr>Αλφάβητο της Prolog</vt:lpstr>
      <vt:lpstr>Άτομα</vt:lpstr>
      <vt:lpstr>Αριθμοί</vt:lpstr>
      <vt:lpstr>Μεταβλητές</vt:lpstr>
      <vt:lpstr>Ανώνυμη (anonymous) μεταβλητή (1/2)</vt:lpstr>
      <vt:lpstr>Ανώνυμη (anonymous) μεταβλητή (2/2)</vt:lpstr>
      <vt:lpstr>Δομές (Structures)</vt:lpstr>
      <vt:lpstr>Αποδεκτοί όροι</vt:lpstr>
      <vt:lpstr>Αναπαράσταση (1/3)</vt:lpstr>
      <vt:lpstr>Αναπαράσταση (2/3)</vt:lpstr>
      <vt:lpstr>Αναπαράσταση (3/3)</vt:lpstr>
      <vt:lpstr>Ταίριασμα (Matching) Ενοποίηση (Unification)</vt:lpstr>
      <vt:lpstr>Κανόνες ενοποίησης (1/4)</vt:lpstr>
      <vt:lpstr>Κανόνες ενοποίησης (2/4)</vt:lpstr>
      <vt:lpstr>Κανόνες ενοποίησης (3/4)</vt:lpstr>
      <vt:lpstr>Κανόνες ενοποίησης (4/4)</vt:lpstr>
      <vt:lpstr>Δηλωτική και διαδικαστική σημασία</vt:lpstr>
      <vt:lpstr>Παραλλαγή πρότασης Στιγμιότυπο πρότασης</vt:lpstr>
      <vt:lpstr>Δηλωτική σημασία</vt:lpstr>
      <vt:lpstr>Στόχοι υπό διάζευξη (1/3)</vt:lpstr>
      <vt:lpstr>Στόχοι υπό διάζευξη (2/3)</vt:lpstr>
      <vt:lpstr>Στόχοι υπό διάζευξη (3/3)</vt:lpstr>
      <vt:lpstr> Διαδικαστική σημασία (1/3)</vt:lpstr>
      <vt:lpstr> Διαδικαστική σημασία (2/3)</vt:lpstr>
      <vt:lpstr> Διαδικαστική σημασία (3/3)</vt:lpstr>
      <vt:lpstr>Ο πίθηκος και η μπανάνα (1/4) </vt:lpstr>
      <vt:lpstr>Ο πίθηκος και η μπανάνα (2/4) </vt:lpstr>
      <vt:lpstr>Ο πίθηκος και η μπανάνα (3/4) </vt:lpstr>
      <vt:lpstr>Ο πίθηκος και η μπανάνα (4/4) </vt:lpstr>
      <vt:lpstr> Ατέρμονες ανακυκλώσεις</vt:lpstr>
      <vt:lpstr>Συμπεράσματα</vt:lpstr>
      <vt:lpstr>Ανακατατάξεις προτάσεων και στόχων (1/9)</vt:lpstr>
      <vt:lpstr>Ανακατατάξεις προτάσεων και στόχων (2/9)</vt:lpstr>
      <vt:lpstr>Ανακατατάξεις προτάσεων και στόχων (3/9)</vt:lpstr>
      <vt:lpstr>Ανακατατάξεις προτάσεων και στόχων (4/9)</vt:lpstr>
      <vt:lpstr>Ανακατατάξεις προτάσεων και στόχων (5/9)</vt:lpstr>
      <vt:lpstr>Ανακατατάξεις προτάσεων και στόχων (6/9)</vt:lpstr>
      <vt:lpstr>Ανακατατάξεις προτάσεων και στόχων (7/9)</vt:lpstr>
      <vt:lpstr>Ανακατατάξεις προτάσεων και στόχων (8/9)</vt:lpstr>
      <vt:lpstr>Ανακατατάξεις προτάσεων και στόχων (9/9)</vt:lpstr>
      <vt:lpstr>Prolog και λογική</vt:lpstr>
      <vt:lpstr>Λίστες στην Prolog</vt:lpstr>
      <vt:lpstr>Λίστες στην Prolog</vt:lpstr>
      <vt:lpstr>Ταυτόσημες λίστες</vt:lpstr>
      <vt:lpstr>Παραδείγματα λιστών (1/7)</vt:lpstr>
      <vt:lpstr>Παραδείγματα λιστών (2/7)</vt:lpstr>
      <vt:lpstr>Παραδείγματα λιστών (3/7)</vt:lpstr>
      <vt:lpstr>Παραδείγματα λιστών (4/7)</vt:lpstr>
      <vt:lpstr>Παραδείγματα λιστών (5/7)</vt:lpstr>
      <vt:lpstr>Παραδείγματα λιστών (6/7)</vt:lpstr>
      <vt:lpstr>Παραδείγματα λιστών (7/7)</vt:lpstr>
      <vt:lpstr>Άλλος ορισμός της member (1/2)</vt:lpstr>
      <vt:lpstr>Άλλος ορισμός της member (2/2)</vt:lpstr>
      <vt:lpstr>Εισαγωγή στοιχείου στην αρχή της λίστας</vt:lpstr>
      <vt:lpstr>Διαγραφή στοιχείου από λίστα (1/2)</vt:lpstr>
      <vt:lpstr>Διαγραφή στοιχείου από λίστα (2/2)</vt:lpstr>
      <vt:lpstr>Υπολίστα (1/2)</vt:lpstr>
      <vt:lpstr>Υπολίστα (2/2)</vt:lpstr>
      <vt:lpstr>Αναδιάταξη λίστας (1/2)</vt:lpstr>
      <vt:lpstr>Αναδιάταξη λίστας (2/2)</vt:lpstr>
      <vt:lpstr>Αντιστροφή λίστας</vt:lpstr>
      <vt:lpstr>Άλλος ορισμός της reverse</vt:lpstr>
      <vt:lpstr>Χρήση συσσωρευτών (1/2)</vt:lpstr>
      <vt:lpstr>Χρήση συσσωρευτών (2/2)</vt:lpstr>
      <vt:lpstr>Καταγραφή των κινήσεων στο πρόβλημα  του πιθήκου και της μπανάνας</vt:lpstr>
      <vt:lpstr>Παραδείγματα (1/3)</vt:lpstr>
      <vt:lpstr>Παραδείγματα (2/3)</vt:lpstr>
      <vt:lpstr>Παραδείγματα (3/3)</vt:lpstr>
      <vt:lpstr>Τελεστές (Operators)</vt:lpstr>
      <vt:lpstr>Προτεραιότητα</vt:lpstr>
      <vt:lpstr>Είδη τελεστών</vt:lpstr>
      <vt:lpstr>Προτεραιότητα ορίσματος</vt:lpstr>
      <vt:lpstr>Μερικοί προκαθορισμένοι τελεστές (1/7)</vt:lpstr>
      <vt:lpstr>Μερικοί προκαθορισμένοι τελεστές (2/7)</vt:lpstr>
      <vt:lpstr>Μερικοί προκαθορισμένοι τελεστές (3/7)</vt:lpstr>
      <vt:lpstr>Μερικοί προκαθορισμένοι τελεστές (4/7)</vt:lpstr>
      <vt:lpstr>Μερικοί προκαθορισμένοι τελεστές (5/7)</vt:lpstr>
      <vt:lpstr>Μερικοί προκαθορισμένοι τελεστές (6/7)</vt:lpstr>
      <vt:lpstr>Μερικοί προκαθορισμένοι τελεστές (7/7)</vt:lpstr>
      <vt:lpstr> Αριθμητική στην Prolog (1/2)</vt:lpstr>
      <vt:lpstr> Αριθμητική στην Prolog (2/2)</vt:lpstr>
      <vt:lpstr>Μήκος λίστας</vt:lpstr>
      <vt:lpstr>Άλλος ορισμός της length (με χρήση συσσωρευτή)</vt:lpstr>
      <vt:lpstr> Αριθμητική έκφραση μήκους λίστας (1/2)</vt:lpstr>
      <vt:lpstr> Αριθμητική έκφραση μήκους λίστας (2/2)</vt:lpstr>
      <vt:lpstr>Χρήση τελεστών σε if-then κανόνες εμπείρων συστημάτων (1/4)</vt:lpstr>
      <vt:lpstr>Χρήση τελεστών σε if-then κανόνες εμπείρων συστημάτων (2/4)</vt:lpstr>
      <vt:lpstr>Χρήση τελεστών σε if-then κανόνες εμπείρων συστημάτων (3/4)</vt:lpstr>
      <vt:lpstr>Χρήση τελεστών σε if-then κανόνες εμπείρων συστημάτων (4/4)</vt:lpstr>
      <vt:lpstr> Μερικά ενσωματωμένα κατηγορήματα (1/6)</vt:lpstr>
      <vt:lpstr> Μερικά ενσωματωμένα κατηγορήματα (2/6)</vt:lpstr>
      <vt:lpstr> Μερικά ενσωματωμένα κατηγορήματα (3/6)</vt:lpstr>
      <vt:lpstr> Μερικά ενσωματωμένα κατηγορήματα (4/6)</vt:lpstr>
      <vt:lpstr> Μερικά ενσωματωμένα κατηγορήματα (5/6)</vt:lpstr>
      <vt:lpstr> Μερικά ενσωματωμένα κατηγορήματα (6/6)</vt:lpstr>
      <vt:lpstr>Δομημένη πληροφορία σε πρόγραμμα (1/7)</vt:lpstr>
      <vt:lpstr>Δομημένη πληροφορία σε πρόγραμμα (2/7)</vt:lpstr>
      <vt:lpstr>Δομημένη πληροφορία σε πρόγραμμα (3/7)</vt:lpstr>
      <vt:lpstr>Δομημένη πληροφορία σε πρόγραμμα (4/7)</vt:lpstr>
      <vt:lpstr>Δομημένη πληροφορία σε πρόγραμμα (5/7)</vt:lpstr>
      <vt:lpstr>Δομημένη πληροφορία σε πρόγραμμα (6/7)</vt:lpstr>
      <vt:lpstr>Δομημένη πληροφορία σε πρόγραμμα (7/7)</vt:lpstr>
      <vt:lpstr> Δομημένη πληροφορία σε σύνθετους όρους (1/6)</vt:lpstr>
      <vt:lpstr> Δομημένη πληροφορία σε σύνθετους όρους (2/6)</vt:lpstr>
      <vt:lpstr> Δομημένη πληροφορία σε σύνθετους όρους (3/6)</vt:lpstr>
      <vt:lpstr> Δομημένη πληροφορία σε σύνθετους όρους (4/6)</vt:lpstr>
      <vt:lpstr> Δομημένη πληροφορία σε σύνθετους όρους (5/6)</vt:lpstr>
      <vt:lpstr> Δομημένη πληροφορία σε σύνθετους όρους (6/6)</vt:lpstr>
      <vt:lpstr>Προσομοίωση  μη ντετερμινιστικού αυτομάτου (1/3)</vt:lpstr>
      <vt:lpstr>Προσομοίωση  μη–ντετερμινιστικού αυτομάτου (2/3)</vt:lpstr>
      <vt:lpstr>Προσομοίωση  μη–ντετερμινιστικού αυτομάτου (3/3)</vt:lpstr>
      <vt:lpstr> Προγραμματισμός ταξιδιού (1/7)</vt:lpstr>
      <vt:lpstr> Προγραμματισμός ταξιδιού (2/7)</vt:lpstr>
      <vt:lpstr> Προγραμματισμός ταξιδιού (3/7)</vt:lpstr>
      <vt:lpstr> Προγραμματισμός ταξιδιού (4/7)</vt:lpstr>
      <vt:lpstr> Προγραμματισμός ταξιδιού (5/7)</vt:lpstr>
      <vt:lpstr> Προγραμματισμός ταξιδιού (6/7)</vt:lpstr>
      <vt:lpstr> Προγραμματισμός ταξιδιού (7/7)</vt:lpstr>
      <vt:lpstr> Το πρόβλημα των 8 βασιλισσών, 1ος τρόπος (1/2)</vt:lpstr>
      <vt:lpstr> Το πρόβλημα των 8 βασιλισσών, 1ος τρόπος (2/2)</vt:lpstr>
      <vt:lpstr> Το πρόβλημα των 8 βασιλισσών, 2ος τρόπος (1/3)</vt:lpstr>
      <vt:lpstr> Το πρόβλημα των 8 βασιλισσών, 2ος τρόπος (2/3)</vt:lpstr>
      <vt:lpstr> Το πρόβλημα των 8 βασιλισσών, 2ος τρόπος (3/3)</vt:lpstr>
      <vt:lpstr>Το πρόβλημα των 8 βασιλισσών, 3ος τρόπος (1/2) </vt:lpstr>
      <vt:lpstr>Το πρόβλημα των 8 βασιλισσών, 3ος τρόπος (2/2) </vt:lpstr>
      <vt:lpstr>Γενίκευση για N βασίλισσες (1/2)</vt:lpstr>
      <vt:lpstr>Γενίκευση για N βασίλισσες (2/2)</vt:lpstr>
      <vt:lpstr>Έλεγχος στην οπισθοδρόμηση (1/4)</vt:lpstr>
      <vt:lpstr>Έλεγχος στην οπισθοδρόμηση (2/4)</vt:lpstr>
      <vt:lpstr>Έλεγχος στην οπισθοδρόμηση (3/4)</vt:lpstr>
      <vt:lpstr>Έλεγχος στην οπισθοδρόμηση (4/4)</vt:lpstr>
      <vt:lpstr>Μέγιστος δύο αριθμών</vt:lpstr>
      <vt:lpstr>Μέλος λίστας (ντετερμινιστικός ορισμός)</vt:lpstr>
      <vt:lpstr>Προσθήκη στοιχείου σε λίστα (χωρίς διπλή εμφάνιση) (1/5)</vt:lpstr>
      <vt:lpstr>Προσθήκη στοιχείου σε λίστα (χωρίς διπλή εμφάνιση) (2/5)</vt:lpstr>
      <vt:lpstr>Προσθήκη στοιχείου σε λίστα (χωρίς διπλή εμφάνιση) (3/5)</vt:lpstr>
      <vt:lpstr>Προσθήκη στοιχείου σε λίστα (χωρίς διπλή εμφάνιση) (4/5)</vt:lpstr>
      <vt:lpstr>Προσθήκη στοιχείου σε λίστα (χωρίς διπλή εμφάνιση) (5/5)</vt:lpstr>
      <vt:lpstr> Άρνηση στην Prolog (μέσω αποτυχίας) (1/3)</vt:lpstr>
      <vt:lpstr> Άρνηση στην Prolog (μέσω αποτυχίας) (2/3)</vt:lpstr>
      <vt:lpstr> Άρνηση στην Prolog (μέσω αποτυχίας) (3/3)</vt:lpstr>
      <vt:lpstr>Άλλος τρόπος για την πρώτη εκδοχή του προβλήματος των 8 βασιλισσών</vt:lpstr>
      <vt:lpstr>Συμπέρασμα (1/4)</vt:lpstr>
      <vt:lpstr>Συμπέρασμα (2/4)</vt:lpstr>
      <vt:lpstr>Συμπέρασμα (3/4)</vt:lpstr>
      <vt:lpstr>Συμπέρασμα (4/4)</vt:lpstr>
      <vt:lpstr>Κι άλλα ενσωματωμένα κατηγορήματα εισόδου/ εξόδου (1/8) </vt:lpstr>
      <vt:lpstr>Κι άλλα ενσωματωμένα κατηγορήματα εισόδου/ εξόδου (2/8) </vt:lpstr>
      <vt:lpstr>Κι άλλα ενσωματωμένα κατηγορήματα εισόδου/ εξόδου (3/8) </vt:lpstr>
      <vt:lpstr>Κι άλλα ενσωματωμένα κατηγορήματα εισόδου/ εξόδου (4/8) </vt:lpstr>
      <vt:lpstr>Κι άλλα ενσωματωμένα κατηγορήματα εισόδου/ εξόδου (5/8) </vt:lpstr>
      <vt:lpstr>Κι άλλα ενσωματωμένα κατηγορήματα εισόδου/ εξόδου (6/8) </vt:lpstr>
      <vt:lpstr>Κι άλλα ενσωματωμένα κατηγορήματα εισόδου/ εξόδου (7/8) </vt:lpstr>
      <vt:lpstr>Κι άλλα ενσωματωμένα κατηγορήματα εισόδου/ εξόδου (8/8) </vt:lpstr>
      <vt:lpstr>Κι άλλα ενσωματωμένα κατηγορήματα ελέγχου τύπων (1/7)</vt:lpstr>
      <vt:lpstr>Κι άλλα ενσωματωμένα κατηγορήματα ελέγχου τύπων (2/7)</vt:lpstr>
      <vt:lpstr>Κι άλλα ενσωματωμένα κατηγορήματα ελέγχου τύπων (3/7)</vt:lpstr>
      <vt:lpstr>Κι άλλα ενσωματωμένα κατηγορήματα ελέγχου τύπων (4/7)</vt:lpstr>
      <vt:lpstr>Κι άλλα ενσωματωμένα κατηγορήματα ελέγχου τύπων (5/7)</vt:lpstr>
      <vt:lpstr>Κι άλλα ενσωματωμένα κατηγορήματα ελέγχου τύπων (6/7)</vt:lpstr>
      <vt:lpstr>Κι άλλα ενσωματωμένα κατηγορήματα ελέγχου τύπων (7/7)</vt:lpstr>
      <vt:lpstr> Ενσωματωμένα κατηγορήματα χειρισμού όρων (1/8)</vt:lpstr>
      <vt:lpstr> Ενσωματωμένα κατηγορήματα χειρισμού όρων (2/8)</vt:lpstr>
      <vt:lpstr> Ενσωματωμένα κατηγορήματα χειρισμού όρων (3/8)</vt:lpstr>
      <vt:lpstr> Ενσωματωμένα κατηγορήματα χειρισμού όρων (4/8)</vt:lpstr>
      <vt:lpstr> Ενσωματωμένα κατηγορήματα χειρισμού όρων (5/8)</vt:lpstr>
      <vt:lpstr> Ενσωματωμένα κατηγορήματα χειρισμού όρων (6/8)</vt:lpstr>
      <vt:lpstr> Ενσωματωμένα κατηγορήματα χειρισμού όρων (7/8)</vt:lpstr>
      <vt:lpstr> Ενσωματωμένα κατηγορήματα χειρισμού όρων (8/8)</vt:lpstr>
      <vt:lpstr>Ισότητες (1/2)</vt:lpstr>
      <vt:lpstr>Ισότητες (2/2)</vt:lpstr>
      <vt:lpstr>Ενσωματωμένα κατηγορήματα χειρισμού προγράμματος (1/2)</vt:lpstr>
      <vt:lpstr>Ενσωματωμένα κατηγορήματα χειρισμού προγράμματος (2/2)</vt:lpstr>
      <vt:lpstr>Συνδυασμός repeat-fail</vt:lpstr>
      <vt:lpstr>Κι άλλα κατηγορήματα συλλογής λύσεων (1/5)</vt:lpstr>
      <vt:lpstr>Κι άλλα κατηγορήματα συλλογής λύσεων (2/5)</vt:lpstr>
      <vt:lpstr>Κι άλλα κατηγορήματα συλλογής λύσεων (3/5)</vt:lpstr>
      <vt:lpstr>Κι άλλα κατηγορήματα συλλογής λύσεων (4/5)</vt:lpstr>
      <vt:lpstr>Κι άλλα κατηγορήματα συλλογής λύσεων (5/5)</vt:lpstr>
      <vt:lpstr>Ορισμός findall/3 μέσω assert/1 και retract/1</vt:lpstr>
      <vt:lpstr> Το πρόβλημα των πύργων του Ανόι</vt:lpstr>
      <vt:lpstr> Το πρόβλημα των πύργων του Ανόι, συνέχεια</vt:lpstr>
      <vt:lpstr> Γενικές αρχές καλού προγραμματισμού (1/4)</vt:lpstr>
      <vt:lpstr> Γενικές αρχές καλού προγραμματισμού (2/4)</vt:lpstr>
      <vt:lpstr> Γενικές αρχές καλού προγραμματισμού (3/4)</vt:lpstr>
      <vt:lpstr> Γενικές αρχές καλού προγραμματισμού (4/4)</vt:lpstr>
      <vt:lpstr>Μερικοί κανόνες καλού προγραμματισμού σε Prolog</vt:lpstr>
      <vt:lpstr>Τι γίνεται αν δεν “δουλεύει” το πρόγραμμά μας;</vt:lpstr>
      <vt:lpstr>Συγχώνευση ταξινομημένων λιστών</vt:lpstr>
      <vt:lpstr>Ποιο πρόγραμμα είναι το καλύτερο;</vt:lpstr>
      <vt:lpstr>Ποιο πρόγραμμα είναι το καλύτερο; (συνέχεια)</vt:lpstr>
      <vt:lpstr> Το πρόβλημα του χρωματισμού χάρτη</vt:lpstr>
      <vt:lpstr>Το πρόβλημα του χρωματισμού γράφου</vt:lpstr>
      <vt:lpstr>Εύρεση χρωματικού αριθμού γράφου</vt:lpstr>
      <vt:lpstr> Διαφορές Λιστών</vt:lpstr>
      <vt:lpstr>Νέος ορισμός της συνένωσης λιστών</vt:lpstr>
      <vt:lpstr>Ακολουθία Fibonacci</vt:lpstr>
      <vt:lpstr>Σχόλιο;</vt:lpstr>
      <vt:lpstr>Ερωτήσεις (1)</vt:lpstr>
      <vt:lpstr>Ερωτήσεις (2)</vt:lpstr>
      <vt:lpstr>Ερωτήσεις (3)</vt:lpstr>
      <vt:lpstr> Εναλλακτικές  αναπαραστάσεις  λιστών (1/4)</vt:lpstr>
      <vt:lpstr> Εναλλακτικές  αναπαραστάσεις  λιστών (2/4)</vt:lpstr>
      <vt:lpstr> Εναλλακτικές  αναπαραστάσεις  λιστών (3/4)</vt:lpstr>
      <vt:lpstr> Εναλλακτικές  αναπαραστάσεις  λιστών (4/4)</vt:lpstr>
      <vt:lpstr> Ταξινόμηση  λιστών</vt:lpstr>
      <vt:lpstr>Μέθοδος φυσαλίδας (bubblesort)</vt:lpstr>
      <vt:lpstr>Μέθοδος φυσαλίδας (bubblesort), συνέχεια</vt:lpstr>
      <vt:lpstr> Μέθοδος εισαγωγής (insertsort)</vt:lpstr>
      <vt:lpstr> Μέθοδος εισαγωγής (insertsort), συνέχεια</vt:lpstr>
      <vt:lpstr> Γρήγορη μέθοδος (quicksort)</vt:lpstr>
      <vt:lpstr> Γρήγορη μέθοδος (quicksort), συνέχεια</vt:lpstr>
      <vt:lpstr>Η quicksort με λίστες διαφορών</vt:lpstr>
      <vt:lpstr>Η quicksort με λίστες διαφορών, συνέχεια</vt:lpstr>
      <vt:lpstr>Μία άλλη μέθοδος ταξινόμησης είναι η mergesort</vt:lpstr>
      <vt:lpstr> Δυαδικά δέντρα (Binary trees)</vt:lpstr>
      <vt:lpstr> Δυαδικά δέντρα (Binary trees), συνέχεια</vt:lpstr>
      <vt:lpstr>Στοιχείο μέλος ενός δυαδικού δέντρου (1/5)</vt:lpstr>
      <vt:lpstr>Στοιχείο μέλος ενός δυαδικού δέντρου (2/5)</vt:lpstr>
      <vt:lpstr>Στοιχείο μέλος ενός δυαδικού δέντρου (3/5)</vt:lpstr>
      <vt:lpstr>Στοιχείο μέλος ενός δυαδικού δέντρου (4/5)</vt:lpstr>
      <vt:lpstr>Στοιχείο μέλος ενός δυαδικού δέντρου (5/5)</vt:lpstr>
      <vt:lpstr>Στοιχείο μέλος ενός δυαδικού λεξικού (1/4)</vt:lpstr>
      <vt:lpstr>Στοιχείο μέλος ενός δυαδικού λεξικού (2/4)</vt:lpstr>
      <vt:lpstr>Στοιχείο μέλος ενός δυαδικού λεξικού (3/4)</vt:lpstr>
      <vt:lpstr>Στοιχείο μέλος ενός δυαδικού λεξικού (4/4)</vt:lpstr>
      <vt:lpstr>Εισαγωγή και διαγραφή κόμβων σε δυαδικό λεξικό (1/5)</vt:lpstr>
      <vt:lpstr>Εισαγωγή και διαγραφή κόμβων σε δυαδικό λεξικό (2/5)</vt:lpstr>
      <vt:lpstr>Εισαγωγή και διαγραφή κόμβων σε δυαδικό λεξικό (3/5)</vt:lpstr>
      <vt:lpstr>Εισαγωγή και διαγραφή κόμβων σε δυαδικό λεξικό (4/5)</vt:lpstr>
      <vt:lpstr>Εισαγωγή και διαγραφή κόμβων σε δυαδικό λεξικό (5/5)</vt:lpstr>
      <vt:lpstr> Εισαγωγή κόμβου στη ρίζα</vt:lpstr>
      <vt:lpstr> Εισαγωγή κόμβου στη ρίζα, συνέχεια</vt:lpstr>
      <vt:lpstr> Εισαγωγή κόμβου οπουδήποτε (μη ντετερμινιστικά) </vt:lpstr>
      <vt:lpstr> Εισαγωγή κόμβου οπουδήποτε (μη ντετερμινιστικά), συνέχεια</vt:lpstr>
      <vt:lpstr>Σχηματική εκτύπωση δυαδικού δέντρου</vt:lpstr>
      <vt:lpstr>Σχηματική εκτύπωση δυαδικού δέντρου, συνέχεια</vt:lpstr>
      <vt:lpstr>Γράφοι (Graphs)</vt:lpstr>
      <vt:lpstr>Αναπαραστάσεις  γράφων</vt:lpstr>
      <vt:lpstr>Αναπαραστάσεις  κατευθυνόμενων γράφων (με κόστος ακμών)</vt:lpstr>
      <vt:lpstr>Εύρεση μονοπατιού σε γράφο</vt:lpstr>
      <vt:lpstr>Εύρεση μονοπατιού Hamilton</vt:lpstr>
      <vt:lpstr>Εύρεση μονοπατιού με κόστος (1/3)</vt:lpstr>
      <vt:lpstr>Εύρεση μονοπατιού με κόστος (2/3) </vt:lpstr>
      <vt:lpstr>Εύρεση μονοπατιού με κόστος (3/3) </vt:lpstr>
      <vt:lpstr> Δέντρο ανάπτυξης (spanning tree) γράφου</vt:lpstr>
      <vt:lpstr> Δέντρο ανάπτυξης (spanning tree) γράφου, συνέχεια</vt:lpstr>
      <vt:lpstr> Εύρεση δέντρου ανάπτυξης ενός γράφου (1ος τρόπος)</vt:lpstr>
      <vt:lpstr> Εύρεση δέντρου ανάπτυξης ενός γράφου (1ος τρόπος), συνέχεια</vt:lpstr>
      <vt:lpstr>Εύρεση δέντρου ανάπτυξης ενός γράφου (2ος τρόπος) (1/3)</vt:lpstr>
      <vt:lpstr>Εύρεση δέντρου ανάπτυξης ενός γράφου (2ος τρόπος) (2/3)</vt:lpstr>
      <vt:lpstr>Εύρεση δέντρου ανάπτυξης ενός γράφου (2ος τρόπος) (3/3)</vt:lpstr>
      <vt:lpstr>Το πρόβλημα της ζέβρας (1/3)</vt:lpstr>
      <vt:lpstr>Το πρόβλημα της ζέβρας (2/3)</vt:lpstr>
      <vt:lpstr>Το πρόβλημα της ζέβρας (3/3)</vt:lpstr>
      <vt:lpstr> 1ος τρόπος (γέννησε και δοκίμασε) (1/8)</vt:lpstr>
      <vt:lpstr> 1ος τρόπος (γέννησε και δοκίμασε) (2/8)</vt:lpstr>
      <vt:lpstr> 1ος τρόπος (γέννησε και δοκίμασε) (3/8)</vt:lpstr>
      <vt:lpstr> 1ος τρόπος (γέννησε και δοκίμασε) (4/8)</vt:lpstr>
      <vt:lpstr> 1ος τρόπος (γέννησε και δοκίμασε) (5/8)</vt:lpstr>
      <vt:lpstr> 1ος τρόπος (γέννησε και δοκίμασε) (6/8)</vt:lpstr>
      <vt:lpstr> 1ος τρόπος (γέννησε και δοκίμασε) (7/8)</vt:lpstr>
      <vt:lpstr> 1ος τρόπος (γέννησε και δοκίμασε) (8/8)</vt:lpstr>
      <vt:lpstr>2ος τρόπος (δοκίμασε και γέννησε) (1/5)</vt:lpstr>
      <vt:lpstr>2ος τρόπος (δοκίμασε και γέννησε) (2/5)</vt:lpstr>
      <vt:lpstr>2ος τρόπος (δοκίμασε και γέννησε) (3/5)</vt:lpstr>
      <vt:lpstr>2ος τρόπος (δοκίμασε και γέννησε) (4/5)</vt:lpstr>
      <vt:lpstr>2ος τρόπος (δοκίμασε και γέννησε) (5/5)</vt:lpstr>
      <vt:lpstr>Το πρόβλημα των ιεραποστόλων και κανιβάλων (1/8)</vt:lpstr>
      <vt:lpstr>Το πρόβλημα των ιεραποστόλων και κανιβάλων (2/8)</vt:lpstr>
      <vt:lpstr>Το πρόβλημα των ιεραποστόλων και κανιβάλων (3/8)</vt:lpstr>
      <vt:lpstr>Το πρόβλημα των ιεραποστόλων και κανιβάλων (4/8)</vt:lpstr>
      <vt:lpstr>Το πρόβλημα των ιεραποστόλων και κανιβάλων (5/8)</vt:lpstr>
      <vt:lpstr>Το πρόβλημα των ιεραποστόλων και κανιβάλων (6/8)</vt:lpstr>
      <vt:lpstr>Το πρόβλημα των ιεραποστόλων και κανιβάλων (7/8)</vt:lpstr>
      <vt:lpstr>Το πρόβλημα των ιεραποστόλων και κανιβάλων (8/8)</vt:lpstr>
      <vt:lpstr>Ένας μετα-διερμηνέας για την Prolog</vt:lpstr>
      <vt:lpstr>Συμβολική παραγώγιση (1/2)</vt:lpstr>
      <vt:lpstr>Συμβολική παραγώγιση (2/2)</vt:lpstr>
      <vt:lpstr>Προσομοίωση λογικών κυκλωμάτων (1/4)</vt:lpstr>
      <vt:lpstr>Προσομοίωση λογικών κυκλωμάτων (2/4)</vt:lpstr>
      <vt:lpstr>Προσομοίωση λογικών κυκλωμάτων (3/4)</vt:lpstr>
      <vt:lpstr>Προσομοίωση λογικών κυκλωμάτων (4/4)</vt:lpstr>
      <vt:lpstr> Κατανόηση φυσικής γλώσσας (1/6)</vt:lpstr>
      <vt:lpstr> Κατανόηση φυσικής γλώσσας (2/6)</vt:lpstr>
      <vt:lpstr> Κατανόηση φυσικής γλώσσας (3/6)</vt:lpstr>
      <vt:lpstr> Κατανόηση φυσικής γλώσσας (4/6)</vt:lpstr>
      <vt:lpstr> Κατανόηση φυσικής γλώσσας (5/6)</vt:lpstr>
      <vt:lpstr> Κατανόηση φυσικής γλώσσας (6/6)</vt:lpstr>
      <vt:lpstr> Πρώτα κατά βάθος αναζήτηση (και εφαρμογές της) (1/2)</vt:lpstr>
      <vt:lpstr> Πρώτα κατά βάθος αναζήτηση (και εφαρμογές της) (2/2)</vt:lpstr>
      <vt:lpstr>Το πρόβλημα του αγρότη, του λύκου,      της κατσίκας και του λάχανου (1/4)</vt:lpstr>
      <vt:lpstr>Το πρόβλημα του αγρότη, του λύκου,      της κατσίκας και του λάχανου (2/4)</vt:lpstr>
      <vt:lpstr>Το πρόβλημα του αγρότη, του λύκου,      της κατσίκας και του λάχανου (3/4)</vt:lpstr>
      <vt:lpstr>Το πρόβλημα του αγρότη, του λύκου,      της κατσίκας και του λάχανου (4/4)</vt:lpstr>
      <vt:lpstr> Το πρόβλημα των κανατών (1/4)</vt:lpstr>
      <vt:lpstr> Το πρόβλημα των κανατών (2/4)</vt:lpstr>
      <vt:lpstr> Το πρόβλημα των κανατών (3/4)</vt:lpstr>
      <vt:lpstr> Το πρόβλημα των κανατών (4/4)</vt:lpstr>
      <vt:lpstr>Έμπειρα συστήματα (expert systems) και λογικός προγραμματισμός</vt:lpstr>
      <vt:lpstr>Έμπειρα συστήματα (expert systems) (1/2)</vt:lpstr>
      <vt:lpstr>Έμπειρα συστήματα (expert systems) (2/2)</vt:lpstr>
      <vt:lpstr>Δομή των έμπειρων συστημάτων</vt:lpstr>
      <vt:lpstr>Αναπαράσταση γνώσης στα έμπειρα συστήματα</vt:lpstr>
      <vt:lpstr>Ένα πρόβλημα διάγνωσης</vt:lpstr>
      <vt:lpstr>Τρόποι  προσέγγισης</vt:lpstr>
      <vt:lpstr>Οπίσθια συλλογιστική με απλή Prolog (1/2)</vt:lpstr>
      <vt:lpstr>Οπίσθια συλλογιστική με απλή Prolog (2/2)</vt:lpstr>
      <vt:lpstr>Οπίσθια  συλλογιστική σε μέτα-επίπεδο με απλή Prolog</vt:lpstr>
      <vt:lpstr>Εμπρόσθια συλλογιστική σε μέτα-επίπεδο με απλή Prolog (1/2)</vt:lpstr>
      <vt:lpstr>Εμπρόσθια συλλογιστική σε μέτα-επίπεδο με απλή Prolog (2/2)</vt:lpstr>
      <vt:lpstr> Οπίσθια ή εμπρόσθια συλλογιστική;</vt:lpstr>
      <vt:lpstr>Κριτήρια επιλογής</vt:lpstr>
      <vt:lpstr>Δυνατότητα παροχής εξηγήσεων</vt:lpstr>
      <vt:lpstr>Χειρισμός αβέβαιης πληροφορίας (1/3)</vt:lpstr>
      <vt:lpstr>Χειρισμός αβέβαιης πληροφορίας (2/3)</vt:lpstr>
      <vt:lpstr>Χειρισμός αβέβαιης πληροφορίας (3/3)</vt:lpstr>
      <vt:lpstr>Επέκταση του μέτα-διερμηνέα για οπίσθια συλλογιστική (1/2)</vt:lpstr>
      <vt:lpstr>Επέκταση του μέτα-διερμηνέα για οπίσθια συλλογιστική (2/2)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251</cp:revision>
  <dcterms:created xsi:type="dcterms:W3CDTF">2012-09-06T09:03:05Z</dcterms:created>
  <dcterms:modified xsi:type="dcterms:W3CDTF">2015-08-25T18:49:54Z</dcterms:modified>
</cp:coreProperties>
</file>