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6" r:id="rId4"/>
    <p:sldId id="302" r:id="rId5"/>
    <p:sldId id="304" r:id="rId6"/>
    <p:sldId id="305" r:id="rId7"/>
    <p:sldId id="306" r:id="rId8"/>
    <p:sldId id="307" r:id="rId9"/>
    <p:sldId id="280" r:id="rId10"/>
    <p:sldId id="290" r:id="rId11"/>
    <p:sldId id="295" r:id="rId12"/>
    <p:sldId id="299" r:id="rId13"/>
    <p:sldId id="292" r:id="rId14"/>
    <p:sldId id="291" r:id="rId15"/>
    <p:sldId id="294" r:id="rId16"/>
    <p:sldId id="293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302"/>
            <p14:sldId id="304"/>
            <p14:sldId id="305"/>
            <p14:sldId id="306"/>
            <p14:sldId id="307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Γενικά περί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Γενικά περί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Γενικά περί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Γενικά περί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Γενικά περί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Γενικά περί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Γενικά περί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Γενικά περί λογικού προγραμματισμού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Παναγιώτης Σταματόπουλος</a:t>
            </a:r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Παναγιώτης Σταματόπουλος, </a:t>
            </a:r>
            <a:r>
              <a:rPr lang="el-GR" sz="2000" dirty="0" err="1"/>
              <a:t>Ιζαμπώ</a:t>
            </a:r>
            <a:r>
              <a:rPr lang="el-GR" sz="2000" dirty="0"/>
              <a:t> </a:t>
            </a:r>
            <a:r>
              <a:rPr lang="el-GR" sz="2000" dirty="0" err="1" smtClean="0"/>
              <a:t>Καράλη</a:t>
            </a:r>
            <a:r>
              <a:rPr lang="el-GR" sz="2000" dirty="0" smtClean="0"/>
              <a:t>. «Λογικός Προγραμματισμός, Γενικά περί λογικού προγραμματισμού».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</a:t>
            </a:r>
            <a:r>
              <a:rPr lang="en-US" sz="2000" dirty="0"/>
              <a:t>://opencourses.uoa.gr/courses/DI117/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Εισαγωγική ενότητα για τον λογικό </a:t>
            </a:r>
            <a:r>
              <a:rPr lang="el-GR" dirty="0" smtClean="0"/>
              <a:t>προγραμματισμό.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Γενικά περί λογικού προγραμματισμού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Λογική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l-GR" altLang="el-GR" sz="2400" dirty="0"/>
              <a:t>Κάθε άνθρωπος είναι </a:t>
            </a:r>
            <a:r>
              <a:rPr lang="el-GR" altLang="el-GR" sz="2400" dirty="0" smtClean="0"/>
              <a:t>θνητός</a:t>
            </a:r>
            <a:endParaRPr lang="el-GR" altLang="el-GR" sz="2400" dirty="0"/>
          </a:p>
          <a:p>
            <a:pPr>
              <a:spcBef>
                <a:spcPct val="0"/>
              </a:spcBef>
            </a:pPr>
            <a:r>
              <a:rPr lang="el-GR" altLang="el-GR" sz="2400" dirty="0"/>
              <a:t>Ο Σωκράτης είναι </a:t>
            </a:r>
            <a:r>
              <a:rPr lang="el-GR" altLang="el-GR" sz="2400" dirty="0" smtClean="0"/>
              <a:t>άνθρωπος</a:t>
            </a:r>
          </a:p>
          <a:p>
            <a:pPr>
              <a:spcBef>
                <a:spcPct val="0"/>
              </a:spcBef>
            </a:pPr>
            <a:endParaRPr lang="en-US" altLang="el-GR" sz="2400" dirty="0"/>
          </a:p>
          <a:p>
            <a:pPr>
              <a:spcBef>
                <a:spcPct val="0"/>
              </a:spcBef>
            </a:pPr>
            <a:r>
              <a:rPr lang="el-GR" altLang="el-GR" sz="2400" dirty="0" smtClean="0"/>
              <a:t>Κατηγορηματική </a:t>
            </a:r>
            <a:r>
              <a:rPr lang="el-GR" altLang="el-GR" sz="2400" dirty="0"/>
              <a:t>λογική πρώτης </a:t>
            </a:r>
            <a:r>
              <a:rPr lang="el-GR" altLang="el-GR" sz="2400" dirty="0" smtClean="0"/>
              <a:t>τάξης</a:t>
            </a:r>
          </a:p>
          <a:p>
            <a:pPr lvl="1">
              <a:spcBef>
                <a:spcPct val="0"/>
              </a:spcBef>
            </a:pPr>
            <a:r>
              <a:rPr lang="el-GR" altLang="el-GR" sz="2000" dirty="0" smtClean="0"/>
              <a:t>(</a:t>
            </a:r>
            <a:r>
              <a:rPr lang="en-US" altLang="el-GR" sz="2000" dirty="0"/>
              <a:t>First order predicate logic</a:t>
            </a:r>
            <a:r>
              <a:rPr lang="en-US" altLang="el-GR" sz="2000" dirty="0" smtClean="0"/>
              <a:t>)</a:t>
            </a:r>
            <a:endParaRPr lang="el-GR" altLang="el-GR" sz="2000" dirty="0" smtClean="0"/>
          </a:p>
          <a:p>
            <a:pPr>
              <a:spcBef>
                <a:spcPct val="0"/>
              </a:spcBef>
            </a:pPr>
            <a:r>
              <a:rPr lang="en-US" altLang="el-GR" sz="2400" dirty="0"/>
              <a:t>((</a:t>
            </a:r>
            <a:r>
              <a:rPr lang="en-US" altLang="el-GR" sz="2400" dirty="0">
                <a:latin typeface="Arial Unicode MS" panose="020B0604020202020204" pitchFamily="34" charset="-128"/>
              </a:rPr>
              <a:t>  </a:t>
            </a:r>
            <a:r>
              <a:rPr lang="el-GR" altLang="el-GR" sz="2400" dirty="0"/>
              <a:t> </a:t>
            </a:r>
            <a:r>
              <a:rPr lang="en-US" altLang="el-GR" sz="2400" dirty="0"/>
              <a:t>x) (man(x)  </a:t>
            </a:r>
            <a:r>
              <a:rPr lang="en-US" altLang="el-G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l-GR" altLang="el-GR" sz="2400" dirty="0"/>
              <a:t> </a:t>
            </a:r>
            <a:r>
              <a:rPr lang="en-US" altLang="el-GR" sz="2400" dirty="0"/>
              <a:t> fallible(x))   </a:t>
            </a:r>
            <a:r>
              <a:rPr lang="el-GR" altLang="el-GR" sz="2400" dirty="0"/>
              <a:t> </a:t>
            </a:r>
            <a:r>
              <a:rPr lang="en-US" altLang="el-GR" sz="2400" dirty="0"/>
              <a:t>  man(</a:t>
            </a:r>
            <a:r>
              <a:rPr lang="en-US" altLang="el-GR" sz="2400" dirty="0" err="1"/>
              <a:t>socrates</a:t>
            </a:r>
            <a:r>
              <a:rPr lang="en-US" altLang="el-GR" sz="2400" dirty="0"/>
              <a:t>))   </a:t>
            </a:r>
            <a:r>
              <a:rPr lang="en-US" altLang="el-G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l-GR" sz="2400" dirty="0"/>
              <a:t>     fallible(</a:t>
            </a:r>
            <a:r>
              <a:rPr lang="en-US" altLang="el-GR" sz="2400" dirty="0" err="1"/>
              <a:t>socrates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pPr marL="0" indent="0">
              <a:spcBef>
                <a:spcPct val="0"/>
              </a:spcBef>
              <a:buNone/>
            </a:pPr>
            <a:endParaRPr lang="el-GR" altLang="el-GR" sz="2400" dirty="0"/>
          </a:p>
          <a:p>
            <a:pPr>
              <a:spcBef>
                <a:spcPct val="0"/>
              </a:spcBef>
            </a:pPr>
            <a:r>
              <a:rPr lang="en-US" altLang="el-GR" sz="2400" dirty="0" smtClean="0"/>
              <a:t>Prolog</a:t>
            </a:r>
            <a:endParaRPr lang="el-GR" altLang="el-GR" sz="24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fallible(X) :- man(X).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man(</a:t>
            </a:r>
            <a:r>
              <a:rPr lang="en-US" altLang="el-GR" sz="2000" dirty="0" err="1">
                <a:latin typeface="Courier New" panose="02070309020205020404" pitchFamily="49" charset="0"/>
              </a:rPr>
              <a:t>socrates</a:t>
            </a:r>
            <a:r>
              <a:rPr lang="en-US" altLang="el-GR" sz="2000" dirty="0" smtClean="0">
                <a:latin typeface="Courier New" panose="02070309020205020404" pitchFamily="49" charset="0"/>
              </a:rPr>
              <a:t>).</a:t>
            </a:r>
            <a:endParaRPr lang="en-US" altLang="el-GR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?- fallible(</a:t>
            </a:r>
            <a:r>
              <a:rPr lang="en-US" altLang="el-GR" sz="2000" dirty="0" err="1">
                <a:latin typeface="Courier New" panose="02070309020205020404" pitchFamily="49" charset="0"/>
              </a:rPr>
              <a:t>socrates</a:t>
            </a:r>
            <a:r>
              <a:rPr lang="en-US" altLang="el-GR" sz="2000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</a:rPr>
              <a:t>  </a:t>
            </a:r>
            <a:r>
              <a:rPr lang="en-US" altLang="el-GR" sz="2000" dirty="0" smtClean="0">
                <a:latin typeface="Courier New" panose="02070309020205020404" pitchFamily="49" charset="0"/>
              </a:rPr>
              <a:t>yes</a:t>
            </a:r>
            <a:endParaRPr lang="en-US" altLang="el-GR" sz="2000" dirty="0">
              <a:latin typeface="Courier New" panose="02070309020205020404" pitchFamily="49" charset="0"/>
            </a:endParaRPr>
          </a:p>
        </p:txBody>
      </p:sp>
      <p:graphicFrame>
        <p:nvGraphicFramePr>
          <p:cNvPr id="13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791767"/>
              </p:ext>
            </p:extLst>
          </p:nvPr>
        </p:nvGraphicFramePr>
        <p:xfrm>
          <a:off x="1107232" y="3243931"/>
          <a:ext cx="224408" cy="24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Εξίσωση" r:id="rId3" imgW="152280" imgH="164880" progId="Equation.3">
                  <p:embed/>
                </p:oleObj>
              </mc:Choice>
              <mc:Fallback>
                <p:oleObj name="Εξίσωση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232" y="3243931"/>
                        <a:ext cx="224408" cy="243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623244"/>
              </p:ext>
            </p:extLst>
          </p:nvPr>
        </p:nvGraphicFramePr>
        <p:xfrm>
          <a:off x="4283968" y="3212976"/>
          <a:ext cx="316153" cy="2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Εξίσωση" r:id="rId5" imgW="139680" imgH="126720" progId="Equation.3">
                  <p:embed/>
                </p:oleObj>
              </mc:Choice>
              <mc:Fallback>
                <p:oleObj name="Εξίσωση" r:id="rId5" imgW="13968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212976"/>
                        <a:ext cx="316153" cy="2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679181"/>
              </p:ext>
            </p:extLst>
          </p:nvPr>
        </p:nvGraphicFramePr>
        <p:xfrm>
          <a:off x="2669859" y="3246636"/>
          <a:ext cx="317965" cy="254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Εξίσωση" r:id="rId7" imgW="190440" imgH="152280" progId="Equation.3">
                  <p:embed/>
                </p:oleObj>
              </mc:Choice>
              <mc:Fallback>
                <p:oleObj name="Εξίσωση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859" y="3246636"/>
                        <a:ext cx="317965" cy="254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Ομάδα 18"/>
          <p:cNvGrpSpPr/>
          <p:nvPr/>
        </p:nvGrpSpPr>
        <p:grpSpPr>
          <a:xfrm>
            <a:off x="6660232" y="3153093"/>
            <a:ext cx="296416" cy="419923"/>
            <a:chOff x="4093766" y="4546203"/>
            <a:chExt cx="152400" cy="215900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093766" y="4546203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093766" y="461764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093766" y="4689078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/>
            </a:p>
          </p:txBody>
        </p:sp>
      </p:grpSp>
      <p:sp>
        <p:nvSpPr>
          <p:cNvPr id="20" name="AutoShape 1029"/>
          <p:cNvSpPr>
            <a:spLocks/>
          </p:cNvSpPr>
          <p:nvPr/>
        </p:nvSpPr>
        <p:spPr bwMode="auto">
          <a:xfrm>
            <a:off x="4635170" y="1610376"/>
            <a:ext cx="123056" cy="678328"/>
          </a:xfrm>
          <a:prstGeom prst="rightBrace">
            <a:avLst>
              <a:gd name="adj1" fmla="val 19444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1" name="Line 1030"/>
          <p:cNvSpPr>
            <a:spLocks noChangeShapeType="1"/>
          </p:cNvSpPr>
          <p:nvPr/>
        </p:nvSpPr>
        <p:spPr bwMode="auto">
          <a:xfrm>
            <a:off x="4932040" y="19586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5296272" y="1598544"/>
            <a:ext cx="3390528" cy="7202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400" dirty="0" smtClean="0"/>
              <a:t>Ο Σωκράτης είναι θνητός</a:t>
            </a:r>
          </a:p>
        </p:txBody>
      </p:sp>
    </p:spTree>
    <p:extLst>
      <p:ext uri="{BB962C8B-B14F-4D97-AF65-F5344CB8AC3E}">
        <p14:creationId xmlns:p14="http://schemas.microsoft.com/office/powerpoint/2010/main" val="15351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 </a:t>
            </a:r>
            <a:r>
              <a:rPr lang="en-US" altLang="el-GR" dirty="0"/>
              <a:t>PROLOG  (</a:t>
            </a:r>
            <a:r>
              <a:rPr lang="en-US" altLang="el-GR" b="1" dirty="0" err="1"/>
              <a:t>PRO</a:t>
            </a:r>
            <a:r>
              <a:rPr lang="en-US" altLang="el-GR" dirty="0" err="1"/>
              <a:t>gramming</a:t>
            </a:r>
            <a:r>
              <a:rPr lang="en-US" altLang="el-GR" dirty="0"/>
              <a:t> in </a:t>
            </a:r>
            <a:r>
              <a:rPr lang="en-US" altLang="el-GR" b="1" dirty="0" err="1"/>
              <a:t>LOG</a:t>
            </a:r>
            <a:r>
              <a:rPr lang="en-US" altLang="el-GR" dirty="0" err="1"/>
              <a:t>ic</a:t>
            </a:r>
            <a:r>
              <a:rPr lang="en-US" altLang="el-GR" dirty="0"/>
              <a:t>)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sz="4000" dirty="0"/>
              <a:t>Ένα απλό πρόγραμμα</a:t>
            </a:r>
            <a:endParaRPr lang="en-US" altLang="el-GR" sz="4000" dirty="0"/>
          </a:p>
          <a:p>
            <a:r>
              <a:rPr lang="en-US" altLang="el-GR" dirty="0">
                <a:latin typeface="Courier New" panose="02070309020205020404" pitchFamily="49" charset="0"/>
              </a:rPr>
              <a:t>parent(pam,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bob).</a:t>
            </a:r>
          </a:p>
          <a:p>
            <a:r>
              <a:rPr lang="en-US" altLang="el-GR" dirty="0">
                <a:latin typeface="Courier New" panose="02070309020205020404" pitchFamily="49" charset="0"/>
              </a:rPr>
              <a:t>parent(tom,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bob).</a:t>
            </a:r>
          </a:p>
          <a:p>
            <a:r>
              <a:rPr lang="en-US" altLang="el-GR" dirty="0">
                <a:latin typeface="Courier New" panose="02070309020205020404" pitchFamily="49" charset="0"/>
              </a:rPr>
              <a:t>parent(tom,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liz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r>
              <a:rPr lang="en-US" altLang="el-GR" dirty="0">
                <a:latin typeface="Courier New" panose="02070309020205020404" pitchFamily="49" charset="0"/>
              </a:rPr>
              <a:t>parent(bob,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ann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r>
              <a:rPr lang="en-US" altLang="el-GR" dirty="0">
                <a:latin typeface="Courier New" panose="02070309020205020404" pitchFamily="49" charset="0"/>
              </a:rPr>
              <a:t>parent(bob,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pat).</a:t>
            </a:r>
          </a:p>
          <a:p>
            <a:r>
              <a:rPr lang="en-US" altLang="el-GR" dirty="0">
                <a:latin typeface="Courier New" panose="02070309020205020404" pitchFamily="49" charset="0"/>
              </a:rPr>
              <a:t>parent(pat,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jim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24944"/>
            <a:ext cx="4038600" cy="267972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88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parent(bob,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pat).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parent(</a:t>
            </a:r>
            <a:r>
              <a:rPr lang="en-US" altLang="el-GR" dirty="0" err="1">
                <a:latin typeface="Courier New" panose="02070309020205020404" pitchFamily="49" charset="0"/>
              </a:rPr>
              <a:t>liz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pat).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parent(tom,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ben).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no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parent(X,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liz</a:t>
            </a:r>
            <a:r>
              <a:rPr lang="en-US" altLang="el-GR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tom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?- parent(bob,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X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</a:rPr>
              <a:t>=</a:t>
            </a:r>
            <a:r>
              <a:rPr lang="el-GR" altLang="el-GR" dirty="0">
                <a:latin typeface="Courier New" panose="02070309020205020404" pitchFamily="49" charset="0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</a:rPr>
              <a:t>ann</a:t>
            </a:r>
            <a:r>
              <a:rPr lang="en-US" altLang="el-GR" dirty="0">
                <a:latin typeface="Courier New" panose="02070309020205020404" pitchFamily="49" charset="0"/>
              </a:rPr>
              <a:t>       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-&gt; </a:t>
            </a:r>
            <a:r>
              <a:rPr lang="en-US" altLang="el-GR" dirty="0">
                <a:latin typeface="Courier New" panose="02070309020205020404" pitchFamily="49" charset="0"/>
              </a:rPr>
              <a:t>;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endParaRPr lang="en-US" altLang="el-GR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pat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yes</a:t>
            </a:r>
            <a:endParaRPr lang="el-GR" altLang="el-GR" dirty="0">
              <a:latin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?- parent(X,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Y).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pam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bob   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tom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bob </a:t>
            </a:r>
            <a:r>
              <a:rPr lang="en-US" altLang="el-GR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tom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sym typeface="Wingdings" panose="05000000000000000000" pitchFamily="2" charset="2"/>
              </a:rPr>
              <a:t>liz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bob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sym typeface="Wingdings" panose="05000000000000000000" pitchFamily="2" charset="2"/>
              </a:rPr>
              <a:t>ann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    -&gt;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bob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pat </a:t>
            </a:r>
            <a:r>
              <a:rPr lang="en-US" altLang="el-GR" dirty="0"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 -&gt; 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X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pat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Y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=</a:t>
            </a:r>
            <a:r>
              <a:rPr lang="el-GR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altLang="el-GR" dirty="0" err="1">
                <a:latin typeface="Courier New" panose="02070309020205020404" pitchFamily="49" charset="0"/>
                <a:sym typeface="Wingdings" panose="05000000000000000000" pitchFamily="2" charset="2"/>
              </a:rPr>
              <a:t>jim</a:t>
            </a:r>
            <a:endParaRPr lang="en-US" altLang="el-GR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sym typeface="Wingdings" panose="05000000000000000000" pitchFamily="2" charset="2"/>
              </a:rPr>
              <a:t>   </a:t>
            </a:r>
            <a:r>
              <a:rPr lang="en-US" altLang="el-GR" dirty="0" smtClean="0">
                <a:latin typeface="Courier New" panose="02070309020205020404" pitchFamily="49" charset="0"/>
                <a:sym typeface="Wingdings" panose="05000000000000000000" pitchFamily="2" charset="2"/>
              </a:rPr>
              <a:t>yes</a:t>
            </a:r>
            <a:endParaRPr lang="el-GR" altLang="el-GR" dirty="0">
              <a:latin typeface="Courier New" panose="02070309020205020404" pitchFamily="49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29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Πιο σύνθετες ερωτήσεις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?- parent(Y,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 err="1">
                <a:latin typeface="Courier New" panose="02070309020205020404" pitchFamily="49" charset="0"/>
              </a:rPr>
              <a:t>jim</a:t>
            </a:r>
            <a:r>
              <a:rPr lang="en-US" altLang="el-GR" sz="2200" dirty="0">
                <a:latin typeface="Courier New" panose="02070309020205020404" pitchFamily="49" charset="0"/>
              </a:rPr>
              <a:t>), parent(X,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Y).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</a:t>
            </a:r>
            <a:r>
              <a:rPr lang="el-GR" altLang="el-GR" sz="2200" dirty="0" smtClean="0">
                <a:latin typeface="Courier New" panose="02070309020205020404" pitchFamily="49" charset="0"/>
              </a:rPr>
              <a:t> </a:t>
            </a:r>
            <a:r>
              <a:rPr lang="en-US" altLang="el-GR" sz="2200" dirty="0" smtClean="0">
                <a:latin typeface="Courier New" panose="02070309020205020404" pitchFamily="49" charset="0"/>
              </a:rPr>
              <a:t>X</a:t>
            </a:r>
            <a:r>
              <a:rPr lang="el-GR" altLang="el-GR" sz="2200" dirty="0" smtClean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=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bob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</a:t>
            </a:r>
            <a:r>
              <a:rPr lang="el-GR" altLang="el-GR" sz="2200" dirty="0" smtClean="0">
                <a:latin typeface="Courier New" panose="02070309020205020404" pitchFamily="49" charset="0"/>
              </a:rPr>
              <a:t> </a:t>
            </a:r>
            <a:r>
              <a:rPr lang="en-US" altLang="el-GR" sz="2200" dirty="0" smtClean="0">
                <a:latin typeface="Courier New" panose="02070309020205020404" pitchFamily="49" charset="0"/>
              </a:rPr>
              <a:t>Y</a:t>
            </a:r>
            <a:r>
              <a:rPr lang="el-GR" altLang="el-GR" sz="2200" dirty="0" smtClean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=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pat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</a:t>
            </a:r>
            <a:r>
              <a:rPr lang="el-GR" altLang="el-GR" sz="2200" dirty="0" smtClean="0">
                <a:latin typeface="Courier New" panose="02070309020205020404" pitchFamily="49" charset="0"/>
              </a:rPr>
              <a:t> </a:t>
            </a:r>
            <a:r>
              <a:rPr lang="en-US" altLang="el-GR" sz="2200" dirty="0" smtClean="0">
                <a:latin typeface="Courier New" panose="02070309020205020404" pitchFamily="49" charset="0"/>
              </a:rPr>
              <a:t>yes</a:t>
            </a:r>
            <a:endParaRPr lang="en-US" altLang="el-GR" sz="22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?- parent(X,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Y), parent(Y,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 err="1">
                <a:latin typeface="Courier New" panose="02070309020205020404" pitchFamily="49" charset="0"/>
              </a:rPr>
              <a:t>jim</a:t>
            </a:r>
            <a:r>
              <a:rPr lang="en-US" altLang="el-GR" sz="2200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</a:t>
            </a:r>
            <a:r>
              <a:rPr lang="el-GR" altLang="el-GR" sz="2200" dirty="0" smtClean="0">
                <a:latin typeface="Courier New" panose="02070309020205020404" pitchFamily="49" charset="0"/>
              </a:rPr>
              <a:t> </a:t>
            </a:r>
            <a:r>
              <a:rPr lang="en-US" altLang="el-GR" sz="2200" dirty="0" smtClean="0">
                <a:latin typeface="Courier New" panose="02070309020205020404" pitchFamily="49" charset="0"/>
              </a:rPr>
              <a:t>X</a:t>
            </a:r>
            <a:r>
              <a:rPr lang="el-GR" altLang="el-GR" sz="2200" dirty="0" smtClean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=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bob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</a:t>
            </a:r>
            <a:r>
              <a:rPr lang="el-GR" altLang="el-GR" sz="2200" dirty="0" smtClean="0">
                <a:latin typeface="Courier New" panose="02070309020205020404" pitchFamily="49" charset="0"/>
              </a:rPr>
              <a:t> </a:t>
            </a:r>
            <a:r>
              <a:rPr lang="en-US" altLang="el-GR" sz="2200" dirty="0" smtClean="0">
                <a:latin typeface="Courier New" panose="02070309020205020404" pitchFamily="49" charset="0"/>
              </a:rPr>
              <a:t>Y</a:t>
            </a:r>
            <a:r>
              <a:rPr lang="el-GR" altLang="el-GR" sz="2200" dirty="0" smtClean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=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pat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</a:t>
            </a:r>
            <a:r>
              <a:rPr lang="el-GR" altLang="el-GR" sz="2200" dirty="0" smtClean="0">
                <a:latin typeface="Courier New" panose="02070309020205020404" pitchFamily="49" charset="0"/>
              </a:rPr>
              <a:t> </a:t>
            </a:r>
            <a:r>
              <a:rPr lang="en-US" altLang="el-GR" sz="2200" dirty="0" smtClean="0">
                <a:latin typeface="Courier New" panose="02070309020205020404" pitchFamily="49" charset="0"/>
              </a:rPr>
              <a:t>yes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?- parent(tom,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X), parent(X,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Y).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X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=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bob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Y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=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 err="1">
                <a:latin typeface="Courier New" panose="02070309020205020404" pitchFamily="49" charset="0"/>
              </a:rPr>
              <a:t>ann</a:t>
            </a:r>
            <a:r>
              <a:rPr lang="en-US" altLang="el-GR" sz="2200" dirty="0">
                <a:latin typeface="Courier New" panose="02070309020205020404" pitchFamily="49" charset="0"/>
              </a:rPr>
              <a:t>       -&gt; </a:t>
            </a:r>
            <a:r>
              <a:rPr lang="en-US" altLang="el-GR" sz="2200" dirty="0">
                <a:latin typeface="Courier New" panose="02070309020205020404" pitchFamily="49" charset="0"/>
                <a:sym typeface="Wingdings" panose="05000000000000000000" pitchFamily="2" charset="2"/>
              </a:rPr>
              <a:t>;</a:t>
            </a:r>
            <a:endParaRPr lang="en-US" altLang="el-GR" sz="2200" dirty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X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=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bob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y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=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pat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yes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?- parent(X,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 err="1">
                <a:latin typeface="Courier New" panose="02070309020205020404" pitchFamily="49" charset="0"/>
              </a:rPr>
              <a:t>ann</a:t>
            </a:r>
            <a:r>
              <a:rPr lang="en-US" altLang="el-GR" sz="2200" dirty="0">
                <a:latin typeface="Courier New" panose="02070309020205020404" pitchFamily="49" charset="0"/>
              </a:rPr>
              <a:t>), parent(X,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pat).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X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=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bob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   yes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4737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Απαντήσεις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476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?- parent(</a:t>
            </a:r>
            <a:r>
              <a:rPr lang="en-US" altLang="el-GR" sz="2200" dirty="0" err="1">
                <a:latin typeface="Courier New" panose="02070309020205020404" pitchFamily="49" charset="0"/>
              </a:rPr>
              <a:t>jim</a:t>
            </a:r>
            <a:r>
              <a:rPr lang="en-US" altLang="el-GR" sz="2200" dirty="0">
                <a:latin typeface="Courier New" panose="02070309020205020404" pitchFamily="49" charset="0"/>
              </a:rPr>
              <a:t>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X).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?- parent(X,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 err="1">
                <a:latin typeface="Courier New" panose="02070309020205020404" pitchFamily="49" charset="0"/>
              </a:rPr>
              <a:t>jim</a:t>
            </a:r>
            <a:r>
              <a:rPr lang="en-US" altLang="el-GR" sz="2200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?- parent(pam,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X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</a:t>
            </a:r>
            <a:r>
              <a:rPr lang="el-GR" altLang="el-GR" sz="2200" dirty="0" smtClean="0">
                <a:latin typeface="Courier New" panose="02070309020205020404" pitchFamily="49" charset="0"/>
              </a:rPr>
              <a:t>,                   </a:t>
            </a:r>
            <a:r>
              <a:rPr lang="el-GR" altLang="el-GR" sz="2200" dirty="0" smtClean="0"/>
              <a:t>Απαντήσεις</a:t>
            </a:r>
            <a:endParaRPr lang="el-GR" altLang="el-GR" sz="2200" dirty="0" smtClean="0"/>
          </a:p>
          <a:p>
            <a:pPr marL="0" indent="0">
              <a:buNone/>
            </a:pPr>
            <a:r>
              <a:rPr lang="el-GR" altLang="el-GR" sz="2200" dirty="0" smtClean="0">
                <a:latin typeface="Courier New" panose="02070309020205020404" pitchFamily="49" charset="0"/>
              </a:rPr>
              <a:t>   </a:t>
            </a:r>
            <a:r>
              <a:rPr lang="en-US" altLang="el-GR" sz="2200" dirty="0" smtClean="0">
                <a:latin typeface="Courier New" panose="02070309020205020404" pitchFamily="49" charset="0"/>
              </a:rPr>
              <a:t>parent(X</a:t>
            </a:r>
            <a:r>
              <a:rPr lang="en-US" altLang="el-GR" sz="2200" dirty="0">
                <a:latin typeface="Courier New" panose="02070309020205020404" pitchFamily="49" charset="0"/>
              </a:rPr>
              <a:t>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pat).</a:t>
            </a:r>
          </a:p>
          <a:p>
            <a:pPr marL="0" indent="0">
              <a:buNone/>
            </a:pPr>
            <a:r>
              <a:rPr lang="en-US" altLang="el-GR" sz="2200" dirty="0">
                <a:latin typeface="Courier New" panose="02070309020205020404" pitchFamily="49" charset="0"/>
              </a:rPr>
              <a:t>?- parent(pam,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X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),</a:t>
            </a:r>
            <a:endParaRPr lang="el-GR" altLang="el-GR" sz="2200" dirty="0" smtClean="0"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altLang="el-GR" sz="2200" dirty="0" smtClean="0">
                <a:latin typeface="Courier New" panose="02070309020205020404" pitchFamily="49" charset="0"/>
              </a:rPr>
              <a:t>   </a:t>
            </a:r>
            <a:r>
              <a:rPr lang="en-US" altLang="el-GR" sz="2200" dirty="0" smtClean="0">
                <a:latin typeface="Courier New" panose="02070309020205020404" pitchFamily="49" charset="0"/>
              </a:rPr>
              <a:t>parent(X</a:t>
            </a:r>
            <a:r>
              <a:rPr lang="en-US" altLang="el-GR" sz="2200" dirty="0">
                <a:latin typeface="Courier New" panose="02070309020205020404" pitchFamily="49" charset="0"/>
              </a:rPr>
              <a:t>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>
                <a:latin typeface="Courier New" panose="02070309020205020404" pitchFamily="49" charset="0"/>
              </a:rPr>
              <a:t>Y), parent(Y,</a:t>
            </a:r>
            <a:r>
              <a:rPr lang="el-GR" altLang="el-GR" sz="2200" dirty="0">
                <a:latin typeface="Courier New" panose="02070309020205020404" pitchFamily="49" charset="0"/>
              </a:rPr>
              <a:t> </a:t>
            </a:r>
            <a:r>
              <a:rPr lang="en-US" altLang="el-GR" sz="2200" dirty="0" err="1">
                <a:latin typeface="Courier New" panose="02070309020205020404" pitchFamily="49" charset="0"/>
              </a:rPr>
              <a:t>jim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).</a:t>
            </a:r>
            <a:endParaRPr lang="en-US" altLang="el-GR" sz="2200" dirty="0">
              <a:latin typeface="Courier New" panose="02070309020205020404" pitchFamily="49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4259635"/>
            <a:ext cx="8229600" cy="1866529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Ποιος είναι γονιός της </a:t>
            </a:r>
            <a:r>
              <a:rPr lang="en-US" altLang="el-GR" sz="2400" dirty="0"/>
              <a:t>pat;</a:t>
            </a:r>
          </a:p>
          <a:p>
            <a:r>
              <a:rPr lang="el-GR" altLang="el-GR" sz="2400" dirty="0"/>
              <a:t>Έχει η </a:t>
            </a:r>
            <a:r>
              <a:rPr lang="en-US" altLang="el-GR" sz="2400" dirty="0" err="1"/>
              <a:t>liz</a:t>
            </a:r>
            <a:r>
              <a:rPr lang="en-US" altLang="el-GR" sz="2400" dirty="0"/>
              <a:t> </a:t>
            </a:r>
            <a:r>
              <a:rPr lang="el-GR" altLang="el-GR" sz="2400" dirty="0"/>
              <a:t>παιδί</a:t>
            </a:r>
            <a:r>
              <a:rPr lang="en-US" altLang="el-GR" sz="2400" dirty="0"/>
              <a:t>;</a:t>
            </a:r>
          </a:p>
          <a:p>
            <a:r>
              <a:rPr lang="el-GR" altLang="el-GR" sz="2400" dirty="0"/>
              <a:t>Ποιος είναι </a:t>
            </a:r>
            <a:r>
              <a:rPr lang="el-GR" altLang="el-GR" sz="2400" dirty="0" smtClean="0"/>
              <a:t>παππούς / γιαγιά </a:t>
            </a:r>
            <a:r>
              <a:rPr lang="el-GR" altLang="el-GR" sz="2400" dirty="0"/>
              <a:t>της </a:t>
            </a:r>
            <a:r>
              <a:rPr lang="en-US" altLang="el-GR" sz="2400" dirty="0"/>
              <a:t>pat;</a:t>
            </a:r>
            <a:endParaRPr lang="el-GR" altLang="el-GR" sz="2400" dirty="0"/>
          </a:p>
        </p:txBody>
      </p:sp>
      <p:sp>
        <p:nvSpPr>
          <p:cNvPr id="5" name="AutoShape 6"/>
          <p:cNvSpPr>
            <a:spLocks/>
          </p:cNvSpPr>
          <p:nvPr/>
        </p:nvSpPr>
        <p:spPr bwMode="auto">
          <a:xfrm>
            <a:off x="6012160" y="1916832"/>
            <a:ext cx="288032" cy="1944216"/>
          </a:xfrm>
          <a:prstGeom prst="rightBrace">
            <a:avLst>
              <a:gd name="adj1" fmla="val 58191"/>
              <a:gd name="adj2" fmla="val 3693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629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665</Words>
  <Application>Microsoft Office PowerPoint</Application>
  <PresentationFormat>Προβολή στην οθόνη (4:3)</PresentationFormat>
  <Paragraphs>130</Paragraphs>
  <Slides>16</Slides>
  <Notes>11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5" baseType="lpstr">
      <vt:lpstr>Arial Unicode MS</vt:lpstr>
      <vt:lpstr>ＭＳ Ｐゴシック</vt:lpstr>
      <vt:lpstr>Arial</vt:lpstr>
      <vt:lpstr>Calibri</vt:lpstr>
      <vt:lpstr>Courier New</vt:lpstr>
      <vt:lpstr>Times New Roman</vt:lpstr>
      <vt:lpstr>Wingdings</vt:lpstr>
      <vt:lpstr>Θέμα του Office</vt:lpstr>
      <vt:lpstr>Εξίσωση</vt:lpstr>
      <vt:lpstr>Τίτλος Μαθήματος</vt:lpstr>
      <vt:lpstr>Περιγραφή ενότητας</vt:lpstr>
      <vt:lpstr>Γενικά περί λογικού προγραμματισμού</vt:lpstr>
      <vt:lpstr>Λογική</vt:lpstr>
      <vt:lpstr> PROLOG  (PROgramming in LOGic)</vt:lpstr>
      <vt:lpstr>Ερωτήσεις</vt:lpstr>
      <vt:lpstr>Πιο σύνθετες ερωτήσεις</vt:lpstr>
      <vt:lpstr>Απαντήσεις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203</cp:revision>
  <dcterms:created xsi:type="dcterms:W3CDTF">2012-09-06T09:03:05Z</dcterms:created>
  <dcterms:modified xsi:type="dcterms:W3CDTF">2015-08-07T11:40:45Z</dcterms:modified>
</cp:coreProperties>
</file>