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20"/>
  </p:notesMasterIdLst>
  <p:handoutMasterIdLst>
    <p:handoutMasterId r:id="rId121"/>
  </p:handoutMasterIdLst>
  <p:sldIdLst>
    <p:sldId id="481" r:id="rId2"/>
    <p:sldId id="476" r:id="rId3"/>
    <p:sldId id="256" r:id="rId4"/>
    <p:sldId id="365" r:id="rId5"/>
    <p:sldId id="258" r:id="rId6"/>
    <p:sldId id="368" r:id="rId7"/>
    <p:sldId id="259" r:id="rId8"/>
    <p:sldId id="369" r:id="rId9"/>
    <p:sldId id="370" r:id="rId10"/>
    <p:sldId id="261" r:id="rId11"/>
    <p:sldId id="371" r:id="rId12"/>
    <p:sldId id="372" r:id="rId13"/>
    <p:sldId id="373" r:id="rId14"/>
    <p:sldId id="374" r:id="rId15"/>
    <p:sldId id="440" r:id="rId16"/>
    <p:sldId id="376" r:id="rId17"/>
    <p:sldId id="263" r:id="rId18"/>
    <p:sldId id="264" r:id="rId19"/>
    <p:sldId id="265" r:id="rId20"/>
    <p:sldId id="445" r:id="rId21"/>
    <p:sldId id="375" r:id="rId22"/>
    <p:sldId id="408" r:id="rId23"/>
    <p:sldId id="446" r:id="rId24"/>
    <p:sldId id="447" r:id="rId25"/>
    <p:sldId id="409" r:id="rId26"/>
    <p:sldId id="410" r:id="rId27"/>
    <p:sldId id="411" r:id="rId28"/>
    <p:sldId id="452" r:id="rId29"/>
    <p:sldId id="412" r:id="rId30"/>
    <p:sldId id="413" r:id="rId31"/>
    <p:sldId id="414" r:id="rId32"/>
    <p:sldId id="415" r:id="rId33"/>
    <p:sldId id="416" r:id="rId34"/>
    <p:sldId id="417" r:id="rId35"/>
    <p:sldId id="418" r:id="rId36"/>
    <p:sldId id="419" r:id="rId37"/>
    <p:sldId id="420" r:id="rId38"/>
    <p:sldId id="421" r:id="rId39"/>
    <p:sldId id="422" r:id="rId40"/>
    <p:sldId id="423" r:id="rId41"/>
    <p:sldId id="424" r:id="rId42"/>
    <p:sldId id="425" r:id="rId43"/>
    <p:sldId id="426" r:id="rId44"/>
    <p:sldId id="427" r:id="rId45"/>
    <p:sldId id="428" r:id="rId46"/>
    <p:sldId id="429" r:id="rId47"/>
    <p:sldId id="449" r:id="rId48"/>
    <p:sldId id="430" r:id="rId49"/>
    <p:sldId id="431" r:id="rId50"/>
    <p:sldId id="432" r:id="rId51"/>
    <p:sldId id="433" r:id="rId52"/>
    <p:sldId id="434" r:id="rId53"/>
    <p:sldId id="435" r:id="rId54"/>
    <p:sldId id="436" r:id="rId55"/>
    <p:sldId id="437" r:id="rId56"/>
    <p:sldId id="438" r:id="rId57"/>
    <p:sldId id="377" r:id="rId58"/>
    <p:sldId id="320" r:id="rId59"/>
    <p:sldId id="321" r:id="rId60"/>
    <p:sldId id="322" r:id="rId61"/>
    <p:sldId id="453" r:id="rId62"/>
    <p:sldId id="378" r:id="rId63"/>
    <p:sldId id="379" r:id="rId64"/>
    <p:sldId id="465" r:id="rId65"/>
    <p:sldId id="381" r:id="rId66"/>
    <p:sldId id="382" r:id="rId67"/>
    <p:sldId id="383" r:id="rId68"/>
    <p:sldId id="384" r:id="rId69"/>
    <p:sldId id="324" r:id="rId70"/>
    <p:sldId id="326" r:id="rId71"/>
    <p:sldId id="385" r:id="rId72"/>
    <p:sldId id="325" r:id="rId73"/>
    <p:sldId id="386" r:id="rId74"/>
    <p:sldId id="454" r:id="rId75"/>
    <p:sldId id="466" r:id="rId76"/>
    <p:sldId id="388" r:id="rId77"/>
    <p:sldId id="467" r:id="rId78"/>
    <p:sldId id="389" r:id="rId79"/>
    <p:sldId id="390" r:id="rId80"/>
    <p:sldId id="391" r:id="rId81"/>
    <p:sldId id="468" r:id="rId82"/>
    <p:sldId id="330" r:id="rId83"/>
    <p:sldId id="455" r:id="rId84"/>
    <p:sldId id="457" r:id="rId85"/>
    <p:sldId id="458" r:id="rId86"/>
    <p:sldId id="469" r:id="rId87"/>
    <p:sldId id="332" r:id="rId88"/>
    <p:sldId id="459" r:id="rId89"/>
    <p:sldId id="470" r:id="rId90"/>
    <p:sldId id="392" r:id="rId91"/>
    <p:sldId id="334" r:id="rId92"/>
    <p:sldId id="335" r:id="rId93"/>
    <p:sldId id="336" r:id="rId94"/>
    <p:sldId id="471" r:id="rId95"/>
    <p:sldId id="338" r:id="rId96"/>
    <p:sldId id="339" r:id="rId97"/>
    <p:sldId id="340" r:id="rId98"/>
    <p:sldId id="341" r:id="rId99"/>
    <p:sldId id="342" r:id="rId100"/>
    <p:sldId id="393" r:id="rId101"/>
    <p:sldId id="395" r:id="rId102"/>
    <p:sldId id="394" r:id="rId103"/>
    <p:sldId id="396" r:id="rId104"/>
    <p:sldId id="472" r:id="rId105"/>
    <p:sldId id="397" r:id="rId106"/>
    <p:sldId id="399" r:id="rId107"/>
    <p:sldId id="464" r:id="rId108"/>
    <p:sldId id="473" r:id="rId109"/>
    <p:sldId id="474" r:id="rId110"/>
    <p:sldId id="443" r:id="rId111"/>
    <p:sldId id="444" r:id="rId112"/>
    <p:sldId id="347" r:id="rId113"/>
    <p:sldId id="348" r:id="rId114"/>
    <p:sldId id="401" r:id="rId115"/>
    <p:sldId id="354" r:id="rId116"/>
    <p:sldId id="477" r:id="rId117"/>
    <p:sldId id="479" r:id="rId118"/>
    <p:sldId id="480" r:id="rId119"/>
  </p:sldIdLst>
  <p:sldSz cx="9144000" cy="6858000" type="screen4x3"/>
  <p:notesSz cx="6781800" cy="9926638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DDDDDD"/>
    <a:srgbClr val="FFCCFF"/>
    <a:srgbClr val="FF99CC"/>
    <a:srgbClr val="CCFFFF"/>
    <a:srgbClr val="FF0000"/>
    <a:srgbClr val="0099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216" autoAdjust="0"/>
    <p:restoredTop sz="94713" autoAdjust="0"/>
  </p:normalViewPr>
  <p:slideViewPr>
    <p:cSldViewPr snapToGrid="0">
      <p:cViewPr varScale="1">
        <p:scale>
          <a:sx n="110" d="100"/>
          <a:sy n="110" d="100"/>
        </p:scale>
        <p:origin x="124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notesMaster" Target="notesMasters/notesMaster1.xml"/><Relationship Id="rId125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3" rIns="99048" bIns="49523" numCol="1" anchor="t" anchorCtr="0" compatLnSpc="1">
            <a:prstTxWarp prst="textNoShape">
              <a:avLst/>
            </a:prstTxWarp>
          </a:bodyPr>
          <a:lstStyle>
            <a:lvl1pPr algn="l" defTabSz="989924">
              <a:lnSpc>
                <a:spcPct val="100000"/>
              </a:lnSpc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338" y="0"/>
            <a:ext cx="29384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3" rIns="99048" bIns="49523" numCol="1" anchor="t" anchorCtr="0" compatLnSpc="1">
            <a:prstTxWarp prst="textNoShape">
              <a:avLst/>
            </a:prstTxWarp>
          </a:bodyPr>
          <a:lstStyle>
            <a:lvl1pPr algn="r" defTabSz="989924">
              <a:lnSpc>
                <a:spcPct val="100000"/>
              </a:lnSpc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3" rIns="99048" bIns="49523" numCol="1" anchor="b" anchorCtr="0" compatLnSpc="1">
            <a:prstTxWarp prst="textNoShape">
              <a:avLst/>
            </a:prstTxWarp>
          </a:bodyPr>
          <a:lstStyle>
            <a:lvl1pPr algn="l" defTabSz="989924">
              <a:lnSpc>
                <a:spcPct val="100000"/>
              </a:lnSpc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3" rIns="99048" bIns="49523" numCol="1" anchor="b" anchorCtr="0" compatLnSpc="1">
            <a:prstTxWarp prst="textNoShape">
              <a:avLst/>
            </a:prstTxWarp>
          </a:bodyPr>
          <a:lstStyle>
            <a:lvl1pPr algn="r" defTabSz="989924">
              <a:lnSpc>
                <a:spcPct val="100000"/>
              </a:lnSpc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06EB5F32-9687-45CB-BA28-08BD8C2FF1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918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3" rIns="99048" bIns="49523" numCol="1" anchor="t" anchorCtr="0" compatLnSpc="1">
            <a:prstTxWarp prst="textNoShape">
              <a:avLst/>
            </a:prstTxWarp>
          </a:bodyPr>
          <a:lstStyle>
            <a:lvl1pPr algn="l" defTabSz="989924">
              <a:lnSpc>
                <a:spcPct val="100000"/>
              </a:lnSpc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3338" y="0"/>
            <a:ext cx="29384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3" rIns="99048" bIns="49523" numCol="1" anchor="t" anchorCtr="0" compatLnSpc="1">
            <a:prstTxWarp prst="textNoShape">
              <a:avLst/>
            </a:prstTxWarp>
          </a:bodyPr>
          <a:lstStyle>
            <a:lvl1pPr algn="r" defTabSz="989924">
              <a:lnSpc>
                <a:spcPct val="100000"/>
              </a:lnSpc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9638" y="742950"/>
            <a:ext cx="49625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288" y="4716463"/>
            <a:ext cx="497522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3" rIns="99048" bIns="495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3" rIns="99048" bIns="49523" numCol="1" anchor="b" anchorCtr="0" compatLnSpc="1">
            <a:prstTxWarp prst="textNoShape">
              <a:avLst/>
            </a:prstTxWarp>
          </a:bodyPr>
          <a:lstStyle>
            <a:lvl1pPr algn="l" defTabSz="989924">
              <a:lnSpc>
                <a:spcPct val="100000"/>
              </a:lnSpc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3338" y="9429750"/>
            <a:ext cx="29384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3" rIns="99048" bIns="49523" numCol="1" anchor="b" anchorCtr="0" compatLnSpc="1">
            <a:prstTxWarp prst="textNoShape">
              <a:avLst/>
            </a:prstTxWarp>
          </a:bodyPr>
          <a:lstStyle>
            <a:lvl1pPr algn="r" defTabSz="989924">
              <a:lnSpc>
                <a:spcPct val="100000"/>
              </a:lnSpc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8B6608A7-52BB-4C24-8776-6D3A68C1C3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8599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89013">
              <a:defRPr/>
            </a:pPr>
            <a:fld id="{D4B77786-FE71-4A0B-B92A-DAE809C4B470}" type="slidenum">
              <a:rPr lang="en-US" smtClean="0"/>
              <a:pPr defTabSz="989013">
                <a:defRPr/>
              </a:pPr>
              <a:t>20</a:t>
            </a:fld>
            <a:endParaRPr 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l-GR" smtClean="0"/>
              <a:t>Kurose and Ross forgot to say anything about wrapping the carry and adding it to low order bit</a:t>
            </a:r>
          </a:p>
        </p:txBody>
      </p:sp>
    </p:spTree>
    <p:extLst>
      <p:ext uri="{BB962C8B-B14F-4D97-AF65-F5344CB8AC3E}">
        <p14:creationId xmlns:p14="http://schemas.microsoft.com/office/powerpoint/2010/main" val="2183387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89013">
              <a:defRPr/>
            </a:pPr>
            <a:fld id="{061F2941-7C24-4272-9BCD-B4BC0070D690}" type="slidenum">
              <a:rPr lang="en-US" smtClean="0"/>
              <a:pPr defTabSz="989013">
                <a:defRPr/>
              </a:pPr>
              <a:t>70</a:t>
            </a:fld>
            <a:endParaRPr lang="en-US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1316039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1166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B1B88-71F1-4D39-B447-6786594B4581}" type="datetime1">
              <a:rPr lang="el-GR"/>
              <a:pPr>
                <a:defRPr/>
              </a:pPr>
              <a:t>24/5/2016</a:t>
            </a:fld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F846978B-459D-4F5F-98A0-1FC2DB01E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Font typeface="Wingdings" pitchFamily="2" charset="2"/>
              <a:buChar char="q"/>
              <a:defRPr/>
            </a:lvl1pPr>
            <a:lvl2pPr>
              <a:buFont typeface="Wingdings" pitchFamily="2" charset="2"/>
              <a:buChar char="q"/>
              <a:defRPr/>
            </a:lvl2pPr>
            <a:lvl3pPr>
              <a:buFont typeface="Wingdings" pitchFamily="2" charset="2"/>
              <a:buChar char="q"/>
              <a:defRPr/>
            </a:lvl3pPr>
            <a:lvl4pPr>
              <a:buFont typeface="Wingdings" pitchFamily="2" charset="2"/>
              <a:buChar char="q"/>
              <a:defRPr/>
            </a:lvl4pPr>
            <a:lvl5pPr>
              <a:buFont typeface="Wingdings" pitchFamily="2" charset="2"/>
              <a:buChar char="q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27B25-CC5C-4E4F-96F9-EC9EAE733382}" type="datetime1">
              <a:rPr lang="el-GR"/>
              <a:pPr>
                <a:defRPr/>
              </a:pPr>
              <a:t>24/5/2016</a:t>
            </a:fld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D4B22EF3-2C9A-4035-A4DB-2F1CF428F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>
            <a:lvl1pPr>
              <a:buFont typeface="Wingdings" pitchFamily="2" charset="2"/>
              <a:buChar char="q"/>
              <a:defRPr/>
            </a:lvl1pPr>
            <a:lvl2pPr>
              <a:buFont typeface="Wingdings" pitchFamily="2" charset="2"/>
              <a:buChar char="q"/>
              <a:defRPr/>
            </a:lvl2pPr>
            <a:lvl3pPr>
              <a:buFont typeface="Wingdings" pitchFamily="2" charset="2"/>
              <a:buChar char="q"/>
              <a:defRPr/>
            </a:lvl3pPr>
            <a:lvl4pPr>
              <a:buFont typeface="Wingdings" pitchFamily="2" charset="2"/>
              <a:buChar char="q"/>
              <a:defRPr/>
            </a:lvl4pPr>
            <a:lvl5pPr>
              <a:buFont typeface="Wingdings" pitchFamily="2" charset="2"/>
              <a:buChar char="q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42269-86F9-41BA-A21B-22C1E56C1DB1}" type="datetime1">
              <a:rPr lang="el-GR"/>
              <a:pPr>
                <a:defRPr/>
              </a:pPr>
              <a:t>24/5/2016</a:t>
            </a:fld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410200" y="6543675"/>
            <a:ext cx="2895600" cy="3143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25E2BA4A-51D2-4363-9938-276C5DAA3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D7E19-8152-4E4B-9458-A96A21CC46B1}" type="datetime1">
              <a:rPr lang="el-GR"/>
              <a:pPr>
                <a:defRPr/>
              </a:pPr>
              <a:t>24/5/2016</a:t>
            </a:fld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405313" y="6400800"/>
            <a:ext cx="3900487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2ED2436C-8ACB-453F-8F09-D0B2AF87AD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1AC7B-2D0F-4F3F-9F0A-5943283EEB4A}" type="datetime1">
              <a:rPr lang="el-GR"/>
              <a:pPr>
                <a:defRPr/>
              </a:pPr>
              <a:t>24/5/2016</a:t>
            </a:fld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A1890296-5CBF-43AA-B1A7-F631FFB8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buFont typeface="Wingdings" pitchFamily="2" charset="2"/>
              <a:buChar char="q"/>
              <a:defRPr sz="2800"/>
            </a:lvl1pPr>
            <a:lvl2pPr>
              <a:buFont typeface="Courier New" pitchFamily="49" charset="0"/>
              <a:buChar char="o"/>
              <a:defRPr sz="2400"/>
            </a:lvl2pPr>
            <a:lvl3pPr>
              <a:buFont typeface="Wingdings" pitchFamily="2" charset="2"/>
              <a:buChar char="q"/>
              <a:defRPr sz="2000"/>
            </a:lvl3pPr>
            <a:lvl4pPr>
              <a:buFont typeface="Wingdings" pitchFamily="2" charset="2"/>
              <a:buChar char="q"/>
              <a:defRPr sz="1800"/>
            </a:lvl4pPr>
            <a:lvl5pPr>
              <a:buFont typeface="Wingdings" pitchFamily="2" charset="2"/>
              <a:buChar char="q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buFont typeface="Wingdings" pitchFamily="2" charset="2"/>
              <a:buChar char="q"/>
              <a:defRPr sz="2800"/>
            </a:lvl1pPr>
            <a:lvl2pPr>
              <a:buFont typeface="Courier New" pitchFamily="49" charset="0"/>
              <a:buChar char="o"/>
              <a:defRPr sz="2400"/>
            </a:lvl2pPr>
            <a:lvl3pPr>
              <a:buFont typeface="Wingdings" pitchFamily="2" charset="2"/>
              <a:buChar char="q"/>
              <a:defRPr sz="2000"/>
            </a:lvl3pPr>
            <a:lvl4pPr>
              <a:buFont typeface="Wingdings" pitchFamily="2" charset="2"/>
              <a:buChar char="q"/>
              <a:defRPr sz="1800"/>
            </a:lvl4pPr>
            <a:lvl5pPr>
              <a:buFont typeface="Wingdings" pitchFamily="2" charset="2"/>
              <a:buChar char="q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3838C-ECAC-4A49-89DB-4C9509EDC61A}" type="datetime1">
              <a:rPr lang="el-GR"/>
              <a:pPr>
                <a:defRPr/>
              </a:pPr>
              <a:t>24/5/2016</a:t>
            </a:fld>
            <a:endParaRPr lang="el-G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4203700" y="6400800"/>
            <a:ext cx="41021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178194E8-C395-46F3-8361-D5CB9E74EB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Font typeface="Wingdings" pitchFamily="2" charset="2"/>
              <a:buChar char="q"/>
              <a:defRPr sz="2400"/>
            </a:lvl1pPr>
            <a:lvl2pPr>
              <a:buFont typeface="Courier New" pitchFamily="49" charset="0"/>
              <a:buChar char="o"/>
              <a:defRPr sz="2000"/>
            </a:lvl2pPr>
            <a:lvl3pPr>
              <a:buFont typeface="Wingdings" pitchFamily="2" charset="2"/>
              <a:buChar char="q"/>
              <a:defRPr sz="1800"/>
            </a:lvl3pPr>
            <a:lvl4pPr>
              <a:buFont typeface="Wingdings" pitchFamily="2" charset="2"/>
              <a:buChar char="q"/>
              <a:defRPr sz="1600"/>
            </a:lvl4pPr>
            <a:lvl5pPr>
              <a:buFont typeface="Wingdings" pitchFamily="2" charset="2"/>
              <a:buChar char="q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Font typeface="Wingdings" pitchFamily="2" charset="2"/>
              <a:buChar char="q"/>
              <a:defRPr sz="2400"/>
            </a:lvl1pPr>
            <a:lvl2pPr>
              <a:buFont typeface="Courier New" pitchFamily="49" charset="0"/>
              <a:buChar char="o"/>
              <a:defRPr sz="2000"/>
            </a:lvl2pPr>
            <a:lvl3pPr>
              <a:buFont typeface="Wingdings" pitchFamily="2" charset="2"/>
              <a:buChar char="q"/>
              <a:defRPr sz="1800"/>
            </a:lvl3pPr>
            <a:lvl4pPr>
              <a:buFont typeface="Wingdings" pitchFamily="2" charset="2"/>
              <a:buChar char="q"/>
              <a:defRPr sz="1600"/>
            </a:lvl4pPr>
            <a:lvl5pPr>
              <a:buFont typeface="Wingdings" pitchFamily="2" charset="2"/>
              <a:buChar char="q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9BFC9-A0C3-4CFE-8F52-BD186E47D668}" type="datetime1">
              <a:rPr lang="el-GR"/>
              <a:pPr>
                <a:defRPr/>
              </a:pPr>
              <a:t>24/5/2016</a:t>
            </a:fld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6FFE9A16-1242-49D4-994A-74983A810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EEC84-9263-482F-A6BD-413FBDCDE19B}" type="datetime1">
              <a:rPr lang="el-GR"/>
              <a:pPr>
                <a:defRPr/>
              </a:pPr>
              <a:t>24/5/2016</a:t>
            </a:fld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65E4FF06-5898-4EF5-AEB5-274B6C644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19A74-9EDA-4650-A0AC-F7CDE8AE22B9}" type="datetime1">
              <a:rPr lang="el-GR"/>
              <a:pPr>
                <a:defRPr/>
              </a:pPr>
              <a:t>24/5/2016</a:t>
            </a:fld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2D6C0B4C-BFEE-45B6-96A8-786D79E829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buFont typeface="Wingdings" pitchFamily="2" charset="2"/>
              <a:buChar char="q"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Font typeface="Wingdings" pitchFamily="2" charset="2"/>
              <a:buChar char="q"/>
              <a:defRPr sz="3200"/>
            </a:lvl1pPr>
            <a:lvl2pPr>
              <a:buFont typeface="Wingdings" pitchFamily="2" charset="2"/>
              <a:buChar char="q"/>
              <a:defRPr sz="2800"/>
            </a:lvl2pPr>
            <a:lvl3pPr>
              <a:buFont typeface="Wingdings" pitchFamily="2" charset="2"/>
              <a:buChar char="q"/>
              <a:defRPr sz="2400"/>
            </a:lvl3pPr>
            <a:lvl4pPr>
              <a:buFont typeface="Wingdings" pitchFamily="2" charset="2"/>
              <a:buChar char="q"/>
              <a:defRPr sz="2000"/>
            </a:lvl4pPr>
            <a:lvl5pPr>
              <a:buFont typeface="Wingdings" pitchFamily="2" charset="2"/>
              <a:buChar char="q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716C4-27D2-4897-BCC5-9A6C7BB5B60E}" type="datetime1">
              <a:rPr lang="el-GR"/>
              <a:pPr>
                <a:defRPr/>
              </a:pPr>
              <a:t>24/5/2016</a:t>
            </a:fld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C6ED74CC-0995-47E5-98FD-2BF98F2C3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E83F7-7B03-4E8C-B806-11944FFC21CC}" type="datetime1">
              <a:rPr lang="el-GR"/>
              <a:pPr>
                <a:defRPr/>
              </a:pPr>
              <a:t>24/5/2016</a:t>
            </a:fld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2BA7EFEE-F677-47B6-86BA-081B1E2EA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text styles</a:t>
            </a:r>
          </a:p>
          <a:p>
            <a:pPr lvl="1"/>
            <a:r>
              <a:rPr lang="en-US" altLang="el-GR" smtClean="0"/>
              <a:t>Second level</a:t>
            </a:r>
          </a:p>
          <a:p>
            <a:pPr lvl="2"/>
            <a:r>
              <a:rPr lang="en-US" altLang="el-GR" smtClean="0"/>
              <a:t>Third level</a:t>
            </a:r>
          </a:p>
          <a:p>
            <a:pPr lvl="3"/>
            <a:r>
              <a:rPr lang="en-US" altLang="el-GR" smtClean="0"/>
              <a:t>Fourth level</a:t>
            </a:r>
          </a:p>
          <a:p>
            <a:pPr lvl="4"/>
            <a:r>
              <a:rPr lang="en-US" altLang="el-G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D0F5F19-D599-460C-9609-18FD9E95E991}" type="datetime1">
              <a:rPr lang="el-GR"/>
              <a:pPr>
                <a:defRPr/>
              </a:pPr>
              <a:t>24/5/2016</a:t>
            </a:fld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10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4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3-</a:t>
            </a:r>
            <a:fld id="{F6577E35-7424-4C9C-8EB2-0288AE08C0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16" r:id="rId2"/>
    <p:sldLayoutId id="2147484009" r:id="rId3"/>
    <p:sldLayoutId id="2147484017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pitchFamily="82" charset="2"/>
        <a:buChar char="r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pitchFamily="82" charset="2"/>
        <a:buChar char="m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8.wmf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38.bin"/><Relationship Id="rId4" Type="http://schemas.openxmlformats.org/officeDocument/2006/relationships/image" Target="../media/image6.wmf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40.jpe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DI11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15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w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9.w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6.bin"/><Relationship Id="rId18" Type="http://schemas.openxmlformats.org/officeDocument/2006/relationships/oleObject" Target="../embeddings/oleObject11.bin"/><Relationship Id="rId3" Type="http://schemas.openxmlformats.org/officeDocument/2006/relationships/image" Target="../media/image7.wmf"/><Relationship Id="rId21" Type="http://schemas.openxmlformats.org/officeDocument/2006/relationships/image" Target="../media/image9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9.bin"/><Relationship Id="rId20" Type="http://schemas.openxmlformats.org/officeDocument/2006/relationships/oleObject" Target="../embeddings/oleObject13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8.bin"/><Relationship Id="rId10" Type="http://schemas.openxmlformats.org/officeDocument/2006/relationships/oleObject" Target="../embeddings/oleObject4.bin"/><Relationship Id="rId19" Type="http://schemas.openxmlformats.org/officeDocument/2006/relationships/oleObject" Target="../embeddings/oleObject12.bin"/><Relationship Id="rId4" Type="http://schemas.openxmlformats.org/officeDocument/2006/relationships/image" Target="../media/image8.png"/><Relationship Id="rId9" Type="http://schemas.openxmlformats.org/officeDocument/2006/relationships/oleObject" Target="../embeddings/oleObject3.bin"/><Relationship Id="rId14" Type="http://schemas.openxmlformats.org/officeDocument/2006/relationships/oleObject" Target="../embeddings/oleObject7.bin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4.e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19.bin"/><Relationship Id="rId18" Type="http://schemas.openxmlformats.org/officeDocument/2006/relationships/oleObject" Target="../embeddings/oleObject24.bin"/><Relationship Id="rId3" Type="http://schemas.openxmlformats.org/officeDocument/2006/relationships/image" Target="../media/image7.wmf"/><Relationship Id="rId21" Type="http://schemas.openxmlformats.org/officeDocument/2006/relationships/image" Target="../media/image9.png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23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22.bin"/><Relationship Id="rId20" Type="http://schemas.openxmlformats.org/officeDocument/2006/relationships/oleObject" Target="../embeddings/oleObject26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21.bin"/><Relationship Id="rId10" Type="http://schemas.openxmlformats.org/officeDocument/2006/relationships/oleObject" Target="../embeddings/oleObject17.bin"/><Relationship Id="rId19" Type="http://schemas.openxmlformats.org/officeDocument/2006/relationships/oleObject" Target="../embeddings/oleObject25.bin"/><Relationship Id="rId4" Type="http://schemas.openxmlformats.org/officeDocument/2006/relationships/image" Target="../media/image8.png"/><Relationship Id="rId9" Type="http://schemas.openxmlformats.org/officeDocument/2006/relationships/oleObject" Target="../embeddings/oleObject16.bin"/><Relationship Id="rId14" Type="http://schemas.openxmlformats.org/officeDocument/2006/relationships/oleObject" Target="../embeddings/oleObject20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33.bin"/><Relationship Id="rId4" Type="http://schemas.openxmlformats.org/officeDocument/2006/relationships/image" Target="../media/image6.wm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35.bin"/><Relationship Id="rId4" Type="http://schemas.openxmlformats.org/officeDocument/2006/relationships/image" Target="../media/image6.wmf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11560" y="1628800"/>
            <a:ext cx="7772400" cy="1746607"/>
          </a:xfrm>
        </p:spPr>
        <p:txBody>
          <a:bodyPr/>
          <a:lstStyle/>
          <a:p>
            <a:pPr algn="ctr"/>
            <a:r>
              <a:rPr lang="el-GR" sz="3200" b="1" dirty="0" smtClean="0">
                <a:solidFill>
                  <a:srgbClr val="C00000"/>
                </a:solidFill>
                <a:latin typeface="Comic Sans MS" pitchFamily="66" charset="0"/>
              </a:rPr>
              <a:t>Δίκτυα Επικοινωνιών</a:t>
            </a:r>
            <a:r>
              <a:rPr lang="el-GR" sz="2800" b="1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el-GR" sz="2800" b="1" dirty="0" smtClean="0">
                <a:solidFill>
                  <a:srgbClr val="0070C0"/>
                </a:solidFill>
                <a:latin typeface="Comic Sans MS" pitchFamily="66" charset="0"/>
              </a:rPr>
            </a:br>
            <a:endParaRPr lang="el-GR" sz="28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863029" y="3429000"/>
            <a:ext cx="7315199" cy="2592288"/>
          </a:xfrm>
        </p:spPr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  <a:latin typeface="Comic Sans MS" pitchFamily="66" charset="0"/>
              </a:rPr>
              <a:t> Ενότητα 3: Επίπεδο Μεταφοράς</a:t>
            </a:r>
            <a:endParaRPr lang="en-US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endParaRPr lang="el-GR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l-GR" sz="2400" b="1" dirty="0" smtClean="0">
                <a:solidFill>
                  <a:srgbClr val="0070C0"/>
                </a:solidFill>
                <a:latin typeface="Comic Sans MS" pitchFamily="66" charset="0"/>
              </a:rPr>
              <a:t>Διδάσκων: Λάζαρος Μεράκος</a:t>
            </a:r>
            <a:endParaRPr lang="en-US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endParaRPr lang="el-GR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l-GR" sz="2400" b="1" dirty="0" smtClean="0">
                <a:solidFill>
                  <a:srgbClr val="0070C0"/>
                </a:solidFill>
                <a:latin typeface="Comic Sans MS" pitchFamily="66" charset="0"/>
              </a:rPr>
              <a:t>Τμήμα </a:t>
            </a:r>
            <a:r>
              <a:rPr lang="el-GR" sz="2400" b="1" dirty="0">
                <a:solidFill>
                  <a:srgbClr val="0070C0"/>
                </a:solidFill>
                <a:latin typeface="Comic Sans MS" pitchFamily="66" charset="0"/>
              </a:rPr>
              <a:t>Πληροφορικής και Τηλεπικοινωνιών</a:t>
            </a:r>
            <a:br>
              <a:rPr lang="el-GR" sz="2400" b="1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l-GR" sz="2400" b="1" dirty="0">
                <a:solidFill>
                  <a:srgbClr val="0070C0"/>
                </a:solidFill>
                <a:latin typeface="Comic Sans MS" pitchFamily="66" charset="0"/>
              </a:rPr>
              <a:t>Εθνικό &amp; Καποδιστριακό</a:t>
            </a:r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l-GR" sz="2400" b="1" dirty="0">
                <a:solidFill>
                  <a:srgbClr val="0070C0"/>
                </a:solidFill>
                <a:latin typeface="Comic Sans MS" pitchFamily="66" charset="0"/>
              </a:rPr>
              <a:t>Πανεπιστήμιο Αθηνών</a:t>
            </a:r>
            <a:r>
              <a:rPr lang="el-GR" sz="2400" b="1" dirty="0">
                <a:latin typeface="Comic Sans MS" pitchFamily="66" charset="0"/>
              </a:rPr>
              <a:t/>
            </a:r>
            <a:br>
              <a:rPr lang="el-GR" sz="2400" b="1" dirty="0">
                <a:latin typeface="Comic Sans MS" pitchFamily="66" charset="0"/>
              </a:rPr>
            </a:br>
            <a:endParaRPr lang="el-GR" sz="2400" dirty="0">
              <a:solidFill>
                <a:srgbClr val="0070C0"/>
              </a:solidFill>
            </a:endParaRPr>
          </a:p>
        </p:txBody>
      </p:sp>
      <p:pic>
        <p:nvPicPr>
          <p:cNvPr id="5" name="Picture 4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4147938" cy="8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91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44E102F6-4B2B-4A40-A764-29404E551DFC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2531" name="Footer Placeholder 5"/>
          <p:cNvSpPr txBox="1">
            <a:spLocks noGrp="1"/>
          </p:cNvSpPr>
          <p:nvPr/>
        </p:nvSpPr>
        <p:spPr bwMode="auto">
          <a:xfrm>
            <a:off x="4203700" y="6400800"/>
            <a:ext cx="410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22532" name="Slide Number Placeholder 6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2CF31DF6-8792-40A3-AC76-7668F54FA2AF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10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22533" name="Rectangle 75"/>
          <p:cNvSpPr>
            <a:spLocks noChangeArrowheads="1"/>
          </p:cNvSpPr>
          <p:nvPr/>
        </p:nvSpPr>
        <p:spPr bwMode="auto">
          <a:xfrm>
            <a:off x="5343525" y="2000250"/>
            <a:ext cx="3324225" cy="3200400"/>
          </a:xfrm>
          <a:prstGeom prst="rect">
            <a:avLst/>
          </a:prstGeom>
          <a:solidFill>
            <a:schemeClr val="accent2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>
              <a:latin typeface="Comic Sans MS" pitchFamily="66" charset="0"/>
            </a:endParaRPr>
          </a:p>
        </p:txBody>
      </p:sp>
      <p:sp>
        <p:nvSpPr>
          <p:cNvPr id="22534" name="Rectangle 65"/>
          <p:cNvSpPr>
            <a:spLocks noChangeArrowheads="1"/>
          </p:cNvSpPr>
          <p:nvPr/>
        </p:nvSpPr>
        <p:spPr bwMode="auto">
          <a:xfrm>
            <a:off x="5267325" y="2095500"/>
            <a:ext cx="3324225" cy="3200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>
              <a:latin typeface="Comic Sans MS" pitchFamily="66" charset="0"/>
            </a:endParaRPr>
          </a:p>
        </p:txBody>
      </p:sp>
      <p:sp>
        <p:nvSpPr>
          <p:cNvPr id="22535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smtClean="0"/>
              <a:t>Πώς δουλεύει η α</a:t>
            </a:r>
            <a:r>
              <a:rPr lang="en-US" altLang="el-GR" sz="3600" smtClean="0"/>
              <a:t>ποπολύπλεξη</a:t>
            </a:r>
            <a:endParaRPr lang="en-US" altLang="el-GR" smtClean="0"/>
          </a:p>
        </p:txBody>
      </p:sp>
      <p:sp>
        <p:nvSpPr>
          <p:cNvPr id="22536" name="Rectangle 2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4114800" cy="27908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altLang="el-GR" sz="2000" smtClean="0">
                <a:solidFill>
                  <a:srgbClr val="FF0000"/>
                </a:solidFill>
              </a:rPr>
              <a:t>Ο υπολογιστής λαμβάνει IP datagram</a:t>
            </a:r>
            <a:r>
              <a:rPr lang="en-US" altLang="el-GR" sz="2000" smtClean="0">
                <a:solidFill>
                  <a:srgbClr val="FF0000"/>
                </a:solidFill>
              </a:rPr>
              <a:t>s</a:t>
            </a:r>
            <a:r>
              <a:rPr lang="el-GR" altLang="el-GR" sz="2000" smtClean="0">
                <a:solidFill>
                  <a:srgbClr val="FF0000"/>
                </a:solidFill>
              </a:rPr>
              <a:t> (δεδομενογράμματα)</a:t>
            </a:r>
            <a:endParaRPr lang="en-US" altLang="el-GR" sz="2000" smtClean="0"/>
          </a:p>
          <a:p>
            <a:pPr lvl="1">
              <a:lnSpc>
                <a:spcPct val="80000"/>
              </a:lnSpc>
            </a:pPr>
            <a:r>
              <a:rPr lang="el-GR" altLang="el-GR" sz="2000" smtClean="0"/>
              <a:t>κάθε datagram έχει διεύθυνση IP προέλευσης, διεύθυνση IP προορισμού</a:t>
            </a:r>
            <a:endParaRPr lang="en-US" altLang="el-GR" sz="2000" smtClean="0"/>
          </a:p>
          <a:p>
            <a:pPr lvl="1">
              <a:lnSpc>
                <a:spcPct val="80000"/>
              </a:lnSpc>
            </a:pPr>
            <a:r>
              <a:rPr lang="el-GR" altLang="el-GR" sz="2000" smtClean="0"/>
              <a:t>κάθε datagram μεταφέρει ένα τμήμα επιπέδου μεταφοράς</a:t>
            </a:r>
            <a:endParaRPr lang="en-US" altLang="el-GR" sz="1800" smtClean="0"/>
          </a:p>
          <a:p>
            <a:pPr lvl="1">
              <a:lnSpc>
                <a:spcPct val="80000"/>
              </a:lnSpc>
            </a:pPr>
            <a:r>
              <a:rPr lang="el-GR" altLang="el-GR" sz="2000" smtClean="0"/>
              <a:t>κάθε τμήμα έχει</a:t>
            </a:r>
            <a:r>
              <a:rPr lang="en-US" altLang="el-GR" sz="2000" smtClean="0"/>
              <a:t> </a:t>
            </a:r>
            <a:r>
              <a:rPr lang="el-GR" altLang="el-GR" sz="2000" smtClean="0"/>
              <a:t>αριθμό θύρας προέλευσης</a:t>
            </a:r>
            <a:r>
              <a:rPr lang="en-US" altLang="el-GR" sz="2000" smtClean="0"/>
              <a:t>, </a:t>
            </a:r>
            <a:r>
              <a:rPr lang="el-GR" altLang="el-GR" sz="2000" smtClean="0"/>
              <a:t>προορισμού</a:t>
            </a:r>
            <a:r>
              <a:rPr lang="en-US" altLang="el-GR" sz="2000" smtClean="0"/>
              <a:t> </a:t>
            </a:r>
          </a:p>
          <a:p>
            <a:pPr>
              <a:lnSpc>
                <a:spcPct val="80000"/>
              </a:lnSpc>
            </a:pPr>
            <a:r>
              <a:rPr lang="el-GR" altLang="el-GR" sz="1800" smtClean="0">
                <a:solidFill>
                  <a:schemeClr val="accent2"/>
                </a:solidFill>
              </a:rPr>
              <a:t>Ο υπολογιστής χρησιμοποιεί </a:t>
            </a:r>
            <a:r>
              <a:rPr lang="el-GR" altLang="el-GR" sz="1800" smtClean="0">
                <a:solidFill>
                  <a:srgbClr val="FF0000"/>
                </a:solidFill>
              </a:rPr>
              <a:t>διευθύνσεις IP &amp; αριθμούς θύρας</a:t>
            </a:r>
            <a:r>
              <a:rPr lang="el-GR" altLang="el-GR" sz="1800" smtClean="0">
                <a:solidFill>
                  <a:schemeClr val="accent2"/>
                </a:solidFill>
              </a:rPr>
              <a:t> για να κατευθύνει το τμήμα στην κατάλληλη socket</a:t>
            </a:r>
            <a:endParaRPr lang="en-US" altLang="el-GR" sz="1800" smtClean="0">
              <a:solidFill>
                <a:schemeClr val="accent2"/>
              </a:solidFill>
            </a:endParaRPr>
          </a:p>
        </p:txBody>
      </p:sp>
      <p:sp>
        <p:nvSpPr>
          <p:cNvPr id="22537" name="Text Box 63"/>
          <p:cNvSpPr txBox="1">
            <a:spLocks noChangeArrowheads="1"/>
          </p:cNvSpPr>
          <p:nvPr/>
        </p:nvSpPr>
        <p:spPr bwMode="auto">
          <a:xfrm>
            <a:off x="5251450" y="2117725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1800">
                <a:solidFill>
                  <a:srgbClr val="FF0000"/>
                </a:solidFill>
                <a:latin typeface="Comic Sans MS" pitchFamily="66" charset="0"/>
              </a:rPr>
              <a:t>source port #</a:t>
            </a:r>
            <a:endParaRPr lang="en-US" altLang="el-GR" sz="2400">
              <a:latin typeface="Times New Roman" pitchFamily="18" charset="0"/>
            </a:endParaRPr>
          </a:p>
        </p:txBody>
      </p:sp>
      <p:sp>
        <p:nvSpPr>
          <p:cNvPr id="22538" name="Text Box 64"/>
          <p:cNvSpPr txBox="1">
            <a:spLocks noChangeArrowheads="1"/>
          </p:cNvSpPr>
          <p:nvPr/>
        </p:nvSpPr>
        <p:spPr bwMode="auto">
          <a:xfrm>
            <a:off x="7031038" y="2117725"/>
            <a:ext cx="1452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1800">
                <a:solidFill>
                  <a:srgbClr val="FF0000"/>
                </a:solidFill>
                <a:latin typeface="Comic Sans MS" pitchFamily="66" charset="0"/>
              </a:rPr>
              <a:t>dest port #</a:t>
            </a:r>
            <a:endParaRPr lang="en-US" altLang="el-GR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2539" name="Line 66"/>
          <p:cNvSpPr>
            <a:spLocks noChangeShapeType="1"/>
          </p:cNvSpPr>
          <p:nvPr/>
        </p:nvSpPr>
        <p:spPr bwMode="auto">
          <a:xfrm flipV="1">
            <a:off x="5257800" y="2495550"/>
            <a:ext cx="33289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Line 68"/>
          <p:cNvSpPr>
            <a:spLocks noChangeShapeType="1"/>
          </p:cNvSpPr>
          <p:nvPr/>
        </p:nvSpPr>
        <p:spPr bwMode="auto">
          <a:xfrm flipV="1">
            <a:off x="5267325" y="3486150"/>
            <a:ext cx="3324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Line 69"/>
          <p:cNvSpPr>
            <a:spLocks noChangeShapeType="1"/>
          </p:cNvSpPr>
          <p:nvPr/>
        </p:nvSpPr>
        <p:spPr bwMode="auto">
          <a:xfrm flipV="1">
            <a:off x="6905625" y="2095500"/>
            <a:ext cx="0" cy="3952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Text Box 70"/>
          <p:cNvSpPr txBox="1">
            <a:spLocks noChangeArrowheads="1"/>
          </p:cNvSpPr>
          <p:nvPr/>
        </p:nvSpPr>
        <p:spPr bwMode="auto">
          <a:xfrm>
            <a:off x="6407150" y="1665288"/>
            <a:ext cx="949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1800">
                <a:latin typeface="Comic Sans MS" pitchFamily="66" charset="0"/>
              </a:rPr>
              <a:t>32 bits</a:t>
            </a:r>
            <a:endParaRPr lang="en-US" altLang="el-GR" sz="2400">
              <a:latin typeface="Times New Roman" pitchFamily="18" charset="0"/>
            </a:endParaRPr>
          </a:p>
        </p:txBody>
      </p:sp>
      <p:sp>
        <p:nvSpPr>
          <p:cNvPr id="22543" name="Line 71"/>
          <p:cNvSpPr>
            <a:spLocks noChangeShapeType="1"/>
          </p:cNvSpPr>
          <p:nvPr/>
        </p:nvSpPr>
        <p:spPr bwMode="auto">
          <a:xfrm>
            <a:off x="7362825" y="1862138"/>
            <a:ext cx="1200150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4" name="Line 72"/>
          <p:cNvSpPr>
            <a:spLocks noChangeShapeType="1"/>
          </p:cNvSpPr>
          <p:nvPr/>
        </p:nvSpPr>
        <p:spPr bwMode="auto">
          <a:xfrm rot="10800000">
            <a:off x="5253038" y="1871663"/>
            <a:ext cx="11287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5" name="Text Box 73"/>
          <p:cNvSpPr txBox="1">
            <a:spLocks noChangeArrowheads="1"/>
          </p:cNvSpPr>
          <p:nvPr/>
        </p:nvSpPr>
        <p:spPr bwMode="auto">
          <a:xfrm>
            <a:off x="6151563" y="3951288"/>
            <a:ext cx="14462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2000">
                <a:latin typeface="Comic Sans MS" pitchFamily="66" charset="0"/>
              </a:rPr>
              <a:t>application</a:t>
            </a:r>
          </a:p>
          <a:p>
            <a:pPr>
              <a:lnSpc>
                <a:spcPct val="100000"/>
              </a:lnSpc>
            </a:pPr>
            <a:r>
              <a:rPr lang="en-US" altLang="el-GR" sz="2000">
                <a:latin typeface="Comic Sans MS" pitchFamily="66" charset="0"/>
              </a:rPr>
              <a:t>data </a:t>
            </a:r>
          </a:p>
          <a:p>
            <a:pPr>
              <a:lnSpc>
                <a:spcPct val="100000"/>
              </a:lnSpc>
            </a:pPr>
            <a:r>
              <a:rPr lang="en-US" altLang="el-GR" sz="2000">
                <a:latin typeface="Comic Sans MS" pitchFamily="66" charset="0"/>
              </a:rPr>
              <a:t>(message)</a:t>
            </a:r>
            <a:endParaRPr lang="en-US" altLang="el-GR" sz="2400">
              <a:latin typeface="Times New Roman" pitchFamily="18" charset="0"/>
            </a:endParaRPr>
          </a:p>
        </p:txBody>
      </p:sp>
      <p:sp>
        <p:nvSpPr>
          <p:cNvPr id="22546" name="Text Box 74"/>
          <p:cNvSpPr txBox="1">
            <a:spLocks noChangeArrowheads="1"/>
          </p:cNvSpPr>
          <p:nvPr/>
        </p:nvSpPr>
        <p:spPr bwMode="auto">
          <a:xfrm>
            <a:off x="5668963" y="2860675"/>
            <a:ext cx="25066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2000">
                <a:latin typeface="Comic Sans MS" pitchFamily="66" charset="0"/>
              </a:rPr>
              <a:t>other header fields</a:t>
            </a:r>
            <a:endParaRPr lang="en-US" altLang="el-GR" sz="2400">
              <a:latin typeface="Times New Roman" pitchFamily="18" charset="0"/>
            </a:endParaRPr>
          </a:p>
        </p:txBody>
      </p:sp>
      <p:sp>
        <p:nvSpPr>
          <p:cNvPr id="22547" name="Text Box 76"/>
          <p:cNvSpPr txBox="1">
            <a:spLocks noChangeArrowheads="1"/>
          </p:cNvSpPr>
          <p:nvPr/>
        </p:nvSpPr>
        <p:spPr bwMode="auto">
          <a:xfrm>
            <a:off x="5402263" y="5518150"/>
            <a:ext cx="3243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2000">
                <a:latin typeface="Comic Sans MS" pitchFamily="66" charset="0"/>
              </a:rPr>
              <a:t>TCP/UDP segment format</a:t>
            </a:r>
            <a:endParaRPr lang="en-US" altLang="el-GR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5D7EA06A-2A06-4CAF-8925-37172E14573E}" type="slidenum">
              <a:rPr lang="en-US"/>
              <a:pPr>
                <a:defRPr/>
              </a:pPr>
              <a:t>100</a:t>
            </a:fld>
            <a:endParaRPr lang="en-US"/>
          </a:p>
        </p:txBody>
      </p:sp>
      <p:sp>
        <p:nvSpPr>
          <p:cNvPr id="108547" name="Footer Placeholder 5"/>
          <p:cNvSpPr txBox="1">
            <a:spLocks noGrp="1"/>
          </p:cNvSpPr>
          <p:nvPr/>
        </p:nvSpPr>
        <p:spPr bwMode="auto">
          <a:xfrm>
            <a:off x="4203700" y="6400800"/>
            <a:ext cx="410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108548" name="Slide Number Placeholder 6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12C0337D-A8F1-49FD-90E9-42B60C59FE5C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100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1085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smtClean="0"/>
              <a:t>Κεφάλαιο </a:t>
            </a:r>
            <a:r>
              <a:rPr lang="en-US" altLang="el-GR" sz="3600" smtClean="0"/>
              <a:t>3: </a:t>
            </a:r>
            <a:r>
              <a:rPr lang="el-GR" altLang="el-GR" sz="3600" smtClean="0"/>
              <a:t>περίγραμμα</a:t>
            </a:r>
            <a:endParaRPr lang="en-US" altLang="el-GR" sz="3600" smtClean="0"/>
          </a:p>
        </p:txBody>
      </p:sp>
      <p:sp>
        <p:nvSpPr>
          <p:cNvPr id="10855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l-GR" sz="2400" smtClean="0"/>
              <a:t>3.1 </a:t>
            </a:r>
            <a:r>
              <a:rPr lang="el-GR" altLang="el-GR" sz="2400" smtClean="0"/>
              <a:t>Υπηρεσίες επιπέδου μεταφοράς</a:t>
            </a:r>
            <a:endParaRPr lang="en-US" altLang="el-GR" sz="2400" smtClean="0"/>
          </a:p>
          <a:p>
            <a:r>
              <a:rPr lang="en-US" altLang="el-GR" sz="2400" smtClean="0"/>
              <a:t>3.2 </a:t>
            </a:r>
            <a:r>
              <a:rPr lang="el-GR" altLang="el-GR" sz="2400" smtClean="0"/>
              <a:t>Πολύπλεξη και αποπολύπλεξη</a:t>
            </a:r>
            <a:endParaRPr lang="en-US" altLang="el-GR" sz="2400" smtClean="0"/>
          </a:p>
          <a:p>
            <a:r>
              <a:rPr lang="en-US" altLang="el-GR" sz="2400" smtClean="0"/>
              <a:t>3.3 </a:t>
            </a:r>
            <a:r>
              <a:rPr lang="el-GR" altLang="el-GR" sz="2400" smtClean="0"/>
              <a:t>Ασυνδεσμική μεταφορά</a:t>
            </a:r>
            <a:r>
              <a:rPr lang="en-US" altLang="el-GR" sz="2400" smtClean="0"/>
              <a:t>: UDP</a:t>
            </a:r>
          </a:p>
          <a:p>
            <a:r>
              <a:rPr lang="en-US" altLang="el-GR" sz="2400" smtClean="0"/>
              <a:t>3.4 </a:t>
            </a:r>
            <a:r>
              <a:rPr lang="el-GR" altLang="el-GR" sz="2400" smtClean="0"/>
              <a:t>Αρχές της αξιόπιστης μεταφοράς δεδομένων</a:t>
            </a:r>
            <a:endParaRPr lang="en-US" altLang="el-GR" sz="2400" smtClean="0"/>
          </a:p>
          <a:p>
            <a:endParaRPr lang="en-US" altLang="el-GR" sz="2400" smtClean="0"/>
          </a:p>
        </p:txBody>
      </p:sp>
      <p:sp>
        <p:nvSpPr>
          <p:cNvPr id="10855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altLang="el-GR" sz="2400" smtClean="0"/>
              <a:t>3.5 </a:t>
            </a:r>
            <a:r>
              <a:rPr lang="el-GR" altLang="el-GR" sz="2400" smtClean="0"/>
              <a:t>Συνδεσμική μεταφορά</a:t>
            </a:r>
            <a:r>
              <a:rPr lang="en-US" altLang="el-GR" sz="2400" smtClean="0"/>
              <a:t>: TCP</a:t>
            </a:r>
          </a:p>
          <a:p>
            <a:pPr lvl="1">
              <a:buFont typeface="Wingdings" pitchFamily="2" charset="2"/>
              <a:buChar char="§"/>
            </a:pPr>
            <a:r>
              <a:rPr lang="el-GR" altLang="el-GR" sz="2000" smtClean="0"/>
              <a:t>Δομή τμήματος</a:t>
            </a:r>
            <a:endParaRPr lang="en-US" altLang="el-GR" sz="2000" smtClean="0"/>
          </a:p>
          <a:p>
            <a:pPr lvl="1">
              <a:buFont typeface="Wingdings" pitchFamily="2" charset="2"/>
              <a:buChar char="§"/>
            </a:pPr>
            <a:r>
              <a:rPr lang="el-GR" altLang="el-GR" sz="2000" smtClean="0"/>
              <a:t>Αξιόπιστη μεταφορά δεδομένων</a:t>
            </a:r>
            <a:endParaRPr lang="en-US" altLang="el-GR" sz="2000" smtClean="0"/>
          </a:p>
          <a:p>
            <a:pPr lvl="1">
              <a:buFont typeface="Wingdings" pitchFamily="2" charset="2"/>
              <a:buChar char="§"/>
            </a:pPr>
            <a:r>
              <a:rPr lang="el-GR" altLang="el-GR" sz="2000" smtClean="0"/>
              <a:t>Έλεγχος ροής</a:t>
            </a:r>
            <a:endParaRPr lang="en-US" altLang="el-GR" sz="2000" smtClean="0"/>
          </a:p>
          <a:p>
            <a:pPr lvl="1">
              <a:buFont typeface="Wingdings" pitchFamily="2" charset="2"/>
              <a:buChar char="§"/>
            </a:pPr>
            <a:r>
              <a:rPr lang="el-GR" altLang="el-GR" sz="2000" smtClean="0"/>
              <a:t>Διαχείριση σύνδεσης</a:t>
            </a:r>
            <a:endParaRPr lang="en-US" altLang="el-GR" sz="2000" smtClean="0"/>
          </a:p>
          <a:p>
            <a:r>
              <a:rPr lang="en-US" altLang="el-GR" sz="2400" smtClean="0"/>
              <a:t>3.6 </a:t>
            </a:r>
            <a:r>
              <a:rPr lang="el-GR" altLang="el-GR" sz="2400" smtClean="0"/>
              <a:t>Αρχές ελέγχου συμφόρησης</a:t>
            </a:r>
            <a:endParaRPr lang="en-US" altLang="el-GR" sz="2400" smtClean="0"/>
          </a:p>
          <a:p>
            <a:r>
              <a:rPr lang="el-GR" altLang="el-GR" sz="2400" smtClean="0">
                <a:solidFill>
                  <a:srgbClr val="FF0000"/>
                </a:solidFill>
              </a:rPr>
              <a:t>3.7 Έλεγχος συμφόρησης του </a:t>
            </a:r>
            <a:r>
              <a:rPr lang="en-US" altLang="el-GR" sz="2400" smtClean="0">
                <a:solidFill>
                  <a:srgbClr val="FF0000"/>
                </a:solidFill>
              </a:rPr>
              <a:t>TCP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CE93812D-2197-41CA-ABA5-704C0A8EDE0A}" type="slidenum">
              <a:rPr lang="en-US"/>
              <a:pPr>
                <a:defRPr/>
              </a:pPr>
              <a:t>101</a:t>
            </a:fld>
            <a:endParaRPr lang="en-US"/>
          </a:p>
        </p:txBody>
      </p:sp>
      <p:sp>
        <p:nvSpPr>
          <p:cNvPr id="109571" name="Footer Placeholder 4"/>
          <p:cNvSpPr txBox="1">
            <a:spLocks noGrp="1"/>
          </p:cNvSpPr>
          <p:nvPr/>
        </p:nvSpPr>
        <p:spPr bwMode="auto">
          <a:xfrm>
            <a:off x="4405313" y="6400800"/>
            <a:ext cx="3900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109572" name="Slide Number Placeholder 5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7D4538E7-EA3C-4D83-960C-2FFCBEF6409E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101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109573" name="Rectangle 2"/>
          <p:cNvSpPr>
            <a:spLocks noGrp="1" noChangeArrowheads="1"/>
          </p:cNvSpPr>
          <p:nvPr>
            <p:ph type="title"/>
          </p:nvPr>
        </p:nvSpPr>
        <p:spPr>
          <a:xfrm>
            <a:off x="249238" y="228600"/>
            <a:ext cx="8437562" cy="1027113"/>
          </a:xfrm>
        </p:spPr>
        <p:txBody>
          <a:bodyPr/>
          <a:lstStyle/>
          <a:p>
            <a:r>
              <a:rPr lang="el-GR" altLang="el-GR" sz="3200" smtClean="0"/>
              <a:t>Έλεγχος συμφόρησης </a:t>
            </a:r>
            <a:r>
              <a:rPr lang="en-US" altLang="el-GR" sz="3200" smtClean="0"/>
              <a:t>TCP</a:t>
            </a:r>
            <a:r>
              <a:rPr lang="en-US" altLang="el-GR" sz="3200" u="none" smtClean="0"/>
              <a:t>: </a:t>
            </a:r>
            <a:r>
              <a:rPr lang="el-GR" altLang="el-GR" sz="2800" u="none" smtClean="0">
                <a:solidFill>
                  <a:srgbClr val="FF0000"/>
                </a:solidFill>
              </a:rPr>
              <a:t>προσθετική αύξηση</a:t>
            </a:r>
            <a:r>
              <a:rPr lang="en-US" altLang="el-GR" sz="2800" u="none" smtClean="0">
                <a:solidFill>
                  <a:srgbClr val="FF0000"/>
                </a:solidFill>
              </a:rPr>
              <a:t>, </a:t>
            </a:r>
            <a:r>
              <a:rPr lang="el-GR" altLang="el-GR" sz="2800" u="none" smtClean="0">
                <a:solidFill>
                  <a:srgbClr val="FF0000"/>
                </a:solidFill>
              </a:rPr>
              <a:t>πολλαπλασιαστική μείωση (</a:t>
            </a:r>
            <a:r>
              <a:rPr lang="en-US" altLang="el-GR" sz="2800" u="none" smtClean="0">
                <a:solidFill>
                  <a:srgbClr val="FF0000"/>
                </a:solidFill>
              </a:rPr>
              <a:t>AIMD)</a:t>
            </a:r>
          </a:p>
        </p:txBody>
      </p:sp>
      <p:sp>
        <p:nvSpPr>
          <p:cNvPr id="109574" name="Rectangle 8"/>
          <p:cNvSpPr>
            <a:spLocks noChangeArrowheads="1"/>
          </p:cNvSpPr>
          <p:nvPr/>
        </p:nvSpPr>
        <p:spPr bwMode="auto">
          <a:xfrm>
            <a:off x="441325" y="1308100"/>
            <a:ext cx="8229600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l-GR" altLang="el-GR" sz="2000" i="1">
                <a:solidFill>
                  <a:srgbClr val="FF0000"/>
                </a:solidFill>
                <a:latin typeface="Comic Sans MS" pitchFamily="66" charset="0"/>
              </a:rPr>
              <a:t>Προσέγγιση</a:t>
            </a:r>
            <a:r>
              <a:rPr lang="en-US" altLang="el-GR" sz="2000" i="1">
                <a:solidFill>
                  <a:srgbClr val="FF0000"/>
                </a:solidFill>
                <a:latin typeface="Comic Sans MS" pitchFamily="66" charset="0"/>
              </a:rPr>
              <a:t>:</a:t>
            </a:r>
            <a:r>
              <a:rPr lang="en-US" altLang="el-GR" sz="2000">
                <a:latin typeface="Comic Sans MS" pitchFamily="66" charset="0"/>
              </a:rPr>
              <a:t> </a:t>
            </a:r>
            <a:r>
              <a:rPr lang="el-GR" altLang="el-GR" sz="2000">
                <a:latin typeface="Comic Sans MS" pitchFamily="66" charset="0"/>
              </a:rPr>
              <a:t>αύξηση ρυθμού μετάδοσης</a:t>
            </a:r>
            <a:r>
              <a:rPr lang="en-US" altLang="el-GR" sz="2000">
                <a:latin typeface="Comic Sans MS" pitchFamily="66" charset="0"/>
              </a:rPr>
              <a:t> </a:t>
            </a:r>
            <a:r>
              <a:rPr lang="el-GR" altLang="el-GR" sz="2000">
                <a:latin typeface="Comic Sans MS" pitchFamily="66" charset="0"/>
              </a:rPr>
              <a:t>αποστολέα </a:t>
            </a:r>
            <a:r>
              <a:rPr lang="en-US" altLang="el-GR" sz="2000">
                <a:latin typeface="Comic Sans MS" pitchFamily="66" charset="0"/>
              </a:rPr>
              <a:t>(</a:t>
            </a:r>
            <a:r>
              <a:rPr lang="el-GR" altLang="el-GR" sz="2000">
                <a:latin typeface="Comic Sans MS" pitchFamily="66" charset="0"/>
              </a:rPr>
              <a:t>μέγεθος παραθύρου</a:t>
            </a:r>
            <a:r>
              <a:rPr lang="en-US" altLang="el-GR" sz="2000">
                <a:latin typeface="Comic Sans MS" pitchFamily="66" charset="0"/>
              </a:rPr>
              <a:t>), </a:t>
            </a:r>
            <a:r>
              <a:rPr lang="el-GR" altLang="el-GR" sz="2000">
                <a:latin typeface="Comic Sans MS" pitchFamily="66" charset="0"/>
              </a:rPr>
              <a:t>ανίχνευση του χρησιμοποιήσιμου εύρους ζώνης</a:t>
            </a:r>
            <a:r>
              <a:rPr lang="en-US" altLang="el-GR" sz="2000">
                <a:latin typeface="Comic Sans MS" pitchFamily="66" charset="0"/>
              </a:rPr>
              <a:t>, </a:t>
            </a:r>
            <a:r>
              <a:rPr lang="el-GR" altLang="el-GR" sz="2000">
                <a:latin typeface="Comic Sans MS" pitchFamily="66" charset="0"/>
              </a:rPr>
              <a:t>μέχρι να εμφανιστεί απώλεια</a:t>
            </a:r>
            <a:endParaRPr lang="en-US" altLang="el-GR" sz="2000">
              <a:latin typeface="Comic Sans MS" pitchFamily="66" charset="0"/>
            </a:endParaRPr>
          </a:p>
          <a:p>
            <a:pPr marL="742950" lvl="1" indent="-285750" algn="l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</a:pPr>
            <a:r>
              <a:rPr lang="el-GR" altLang="el-GR" sz="2000" i="1">
                <a:solidFill>
                  <a:srgbClr val="FF0000"/>
                </a:solidFill>
                <a:latin typeface="Comic Sans MS" pitchFamily="66" charset="0"/>
              </a:rPr>
              <a:t>προσθετική αύξηση</a:t>
            </a:r>
            <a:r>
              <a:rPr lang="en-US" altLang="el-GR" sz="2000" i="1">
                <a:solidFill>
                  <a:srgbClr val="FF0000"/>
                </a:solidFill>
                <a:latin typeface="Comic Sans MS" pitchFamily="66" charset="0"/>
              </a:rPr>
              <a:t> (additive increase):</a:t>
            </a:r>
            <a:r>
              <a:rPr lang="en-US" altLang="el-GR" sz="2000">
                <a:latin typeface="Comic Sans MS" pitchFamily="66" charset="0"/>
              </a:rPr>
              <a:t> </a:t>
            </a:r>
            <a:r>
              <a:rPr lang="el-GR" altLang="el-GR" sz="2000">
                <a:latin typeface="Comic Sans MS" pitchFamily="66" charset="0"/>
              </a:rPr>
              <a:t>αύξηση του</a:t>
            </a:r>
            <a:r>
              <a:rPr lang="en-US" altLang="el-GR" sz="2000">
                <a:latin typeface="Comic Sans MS" pitchFamily="66" charset="0"/>
              </a:rPr>
              <a:t> </a:t>
            </a:r>
            <a:r>
              <a:rPr lang="en-US" altLang="el-GR" sz="2000" b="1">
                <a:latin typeface="Comic Sans MS" pitchFamily="66" charset="0"/>
              </a:rPr>
              <a:t>cwnd (CongWin)</a:t>
            </a:r>
            <a:r>
              <a:rPr lang="en-US" altLang="el-GR" sz="2000">
                <a:latin typeface="Comic Sans MS" pitchFamily="66" charset="0"/>
              </a:rPr>
              <a:t> </a:t>
            </a:r>
            <a:r>
              <a:rPr lang="el-GR" altLang="el-GR" sz="2000">
                <a:latin typeface="Comic Sans MS" pitchFamily="66" charset="0"/>
              </a:rPr>
              <a:t>κατά</a:t>
            </a:r>
            <a:r>
              <a:rPr lang="en-US" altLang="el-GR" sz="2000">
                <a:latin typeface="Comic Sans MS" pitchFamily="66" charset="0"/>
              </a:rPr>
              <a:t> 1 MSS </a:t>
            </a:r>
            <a:r>
              <a:rPr lang="el-GR" altLang="el-GR" sz="2000">
                <a:latin typeface="Comic Sans MS" pitchFamily="66" charset="0"/>
              </a:rPr>
              <a:t>κάθε</a:t>
            </a:r>
            <a:r>
              <a:rPr lang="en-US" altLang="el-GR" sz="2000">
                <a:latin typeface="Comic Sans MS" pitchFamily="66" charset="0"/>
              </a:rPr>
              <a:t> RTT </a:t>
            </a:r>
            <a:r>
              <a:rPr lang="el-GR" altLang="el-GR" sz="2000">
                <a:latin typeface="Comic Sans MS" pitchFamily="66" charset="0"/>
              </a:rPr>
              <a:t>μέχρι να εμφανιστεί απώλεια</a:t>
            </a:r>
            <a:endParaRPr lang="en-US" altLang="el-GR" sz="2000" i="1">
              <a:latin typeface="Comic Sans MS" pitchFamily="66" charset="0"/>
            </a:endParaRPr>
          </a:p>
          <a:p>
            <a:pPr marL="742950" lvl="1" indent="-285750" algn="l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</a:pPr>
            <a:r>
              <a:rPr lang="el-GR" altLang="el-GR" sz="2000" i="1">
                <a:solidFill>
                  <a:srgbClr val="FF0000"/>
                </a:solidFill>
                <a:latin typeface="Comic Sans MS" pitchFamily="66" charset="0"/>
              </a:rPr>
              <a:t>πολλαπλασιαστική μείωση (</a:t>
            </a:r>
            <a:r>
              <a:rPr lang="en-US" altLang="el-GR" sz="2000" i="1">
                <a:solidFill>
                  <a:srgbClr val="FF0000"/>
                </a:solidFill>
                <a:latin typeface="Comic Sans MS" pitchFamily="66" charset="0"/>
              </a:rPr>
              <a:t>multiplicative decrease</a:t>
            </a:r>
            <a:r>
              <a:rPr lang="el-GR" altLang="el-GR" sz="2000" i="1">
                <a:solidFill>
                  <a:srgbClr val="FF0000"/>
                </a:solidFill>
                <a:latin typeface="Comic Sans MS" pitchFamily="66" charset="0"/>
              </a:rPr>
              <a:t>) </a:t>
            </a:r>
            <a:r>
              <a:rPr lang="en-US" altLang="el-GR" sz="2000">
                <a:solidFill>
                  <a:srgbClr val="FF0000"/>
                </a:solidFill>
                <a:latin typeface="Comic Sans MS" pitchFamily="66" charset="0"/>
              </a:rPr>
              <a:t>:</a:t>
            </a:r>
            <a:r>
              <a:rPr lang="en-US" altLang="el-GR" sz="2000">
                <a:latin typeface="Comic Sans MS" pitchFamily="66" charset="0"/>
              </a:rPr>
              <a:t> </a:t>
            </a:r>
            <a:r>
              <a:rPr lang="el-GR" altLang="el-GR" sz="2000">
                <a:latin typeface="Comic Sans MS" pitchFamily="66" charset="0"/>
              </a:rPr>
              <a:t>μείωση του</a:t>
            </a:r>
            <a:r>
              <a:rPr lang="en-US" altLang="el-GR" sz="2000">
                <a:latin typeface="Comic Sans MS" pitchFamily="66" charset="0"/>
              </a:rPr>
              <a:t> </a:t>
            </a:r>
            <a:r>
              <a:rPr lang="en-US" altLang="el-GR" sz="2000" b="1">
                <a:latin typeface="Comic Sans MS" pitchFamily="66" charset="0"/>
              </a:rPr>
              <a:t>CongWin </a:t>
            </a:r>
            <a:r>
              <a:rPr lang="el-GR" altLang="el-GR" sz="2000">
                <a:latin typeface="Comic Sans MS" pitchFamily="66" charset="0"/>
              </a:rPr>
              <a:t>στο μισό μετά από απώλεια</a:t>
            </a:r>
            <a:r>
              <a:rPr lang="en-US" altLang="el-GR" sz="2000">
                <a:latin typeface="Comic Sans MS" pitchFamily="66" charset="0"/>
              </a:rPr>
              <a:t> 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altLang="el-GR" sz="2000">
              <a:latin typeface="Comic Sans MS" pitchFamily="66" charset="0"/>
            </a:endParaRPr>
          </a:p>
        </p:txBody>
      </p:sp>
      <p:sp>
        <p:nvSpPr>
          <p:cNvPr id="109575" name="Rectangle 11"/>
          <p:cNvSpPr>
            <a:spLocks noChangeArrowheads="1"/>
          </p:cNvSpPr>
          <p:nvPr/>
        </p:nvSpPr>
        <p:spPr bwMode="auto">
          <a:xfrm>
            <a:off x="3352800" y="35814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>
              <a:latin typeface="Comic Sans MS" pitchFamily="66" charset="0"/>
            </a:endParaRPr>
          </a:p>
        </p:txBody>
      </p:sp>
      <p:sp>
        <p:nvSpPr>
          <p:cNvPr id="109576" name="Text Box 13"/>
          <p:cNvSpPr txBox="1">
            <a:spLocks noChangeArrowheads="1"/>
          </p:cNvSpPr>
          <p:nvPr/>
        </p:nvSpPr>
        <p:spPr bwMode="auto">
          <a:xfrm>
            <a:off x="501650" y="4589463"/>
            <a:ext cx="2413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1600">
                <a:latin typeface="Comic Sans MS" pitchFamily="66" charset="0"/>
              </a:rPr>
              <a:t>AIMD </a:t>
            </a:r>
            <a:endParaRPr lang="el-GR" altLang="el-GR" sz="1600">
              <a:latin typeface="Comic Sans MS" pitchFamily="66" charset="0"/>
            </a:endParaRPr>
          </a:p>
          <a:p>
            <a:pPr>
              <a:lnSpc>
                <a:spcPct val="100000"/>
              </a:lnSpc>
            </a:pPr>
            <a:r>
              <a:rPr lang="el-GR" altLang="el-GR" sz="1600">
                <a:latin typeface="Comic Sans MS" pitchFamily="66" charset="0"/>
              </a:rPr>
              <a:t>«πριονωτή» συμπεριφορά</a:t>
            </a:r>
            <a:endParaRPr lang="en-US" altLang="el-GR" sz="1600">
              <a:latin typeface="Comic Sans MS" pitchFamily="66" charset="0"/>
            </a:endParaRPr>
          </a:p>
          <a:p>
            <a:pPr>
              <a:lnSpc>
                <a:spcPct val="100000"/>
              </a:lnSpc>
            </a:pPr>
            <a:r>
              <a:rPr lang="en-US" altLang="el-GR" sz="1600">
                <a:latin typeface="Comic Sans MS" pitchFamily="66" charset="0"/>
              </a:rPr>
              <a:t> </a:t>
            </a:r>
          </a:p>
        </p:txBody>
      </p:sp>
      <p:sp>
        <p:nvSpPr>
          <p:cNvPr id="109577" name="Text Box 12"/>
          <p:cNvSpPr txBox="1">
            <a:spLocks noChangeArrowheads="1"/>
          </p:cNvSpPr>
          <p:nvPr/>
        </p:nvSpPr>
        <p:spPr bwMode="auto">
          <a:xfrm rot="-5400000">
            <a:off x="2263775" y="4784725"/>
            <a:ext cx="2047875" cy="517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b="1">
                <a:latin typeface="Courier New" pitchFamily="49" charset="0"/>
              </a:rPr>
              <a:t>cwnd:</a:t>
            </a:r>
            <a:r>
              <a:rPr lang="en-US" altLang="el-GR">
                <a:latin typeface="Arial" pitchFamily="34" charset="0"/>
              </a:rPr>
              <a:t> TCP sender </a:t>
            </a:r>
          </a:p>
          <a:p>
            <a:pPr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congestion window size</a:t>
            </a:r>
          </a:p>
        </p:txBody>
      </p:sp>
      <p:sp>
        <p:nvSpPr>
          <p:cNvPr id="109578" name="Line 17"/>
          <p:cNvSpPr>
            <a:spLocks noChangeShapeType="1"/>
          </p:cNvSpPr>
          <p:nvPr/>
        </p:nvSpPr>
        <p:spPr bwMode="auto">
          <a:xfrm>
            <a:off x="3694113" y="6149975"/>
            <a:ext cx="4143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9579" name="Line 18"/>
          <p:cNvSpPr>
            <a:spLocks noChangeShapeType="1"/>
          </p:cNvSpPr>
          <p:nvPr/>
        </p:nvSpPr>
        <p:spPr bwMode="auto">
          <a:xfrm>
            <a:off x="3683000" y="3735388"/>
            <a:ext cx="0" cy="2416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8307" name="Line 19"/>
          <p:cNvSpPr>
            <a:spLocks noChangeShapeType="1"/>
          </p:cNvSpPr>
          <p:nvPr/>
        </p:nvSpPr>
        <p:spPr bwMode="auto">
          <a:xfrm flipV="1">
            <a:off x="3694113" y="4852988"/>
            <a:ext cx="169862" cy="169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8308" name="Line 20"/>
          <p:cNvSpPr>
            <a:spLocks noChangeShapeType="1"/>
          </p:cNvSpPr>
          <p:nvPr/>
        </p:nvSpPr>
        <p:spPr bwMode="auto">
          <a:xfrm>
            <a:off x="3875088" y="4841875"/>
            <a:ext cx="0" cy="642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8309" name="Line 21"/>
          <p:cNvSpPr>
            <a:spLocks noChangeShapeType="1"/>
          </p:cNvSpPr>
          <p:nvPr/>
        </p:nvSpPr>
        <p:spPr bwMode="auto">
          <a:xfrm flipV="1">
            <a:off x="3863975" y="4525963"/>
            <a:ext cx="982663" cy="981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8310" name="Line 22"/>
          <p:cNvSpPr>
            <a:spLocks noChangeShapeType="1"/>
          </p:cNvSpPr>
          <p:nvPr/>
        </p:nvSpPr>
        <p:spPr bwMode="auto">
          <a:xfrm>
            <a:off x="4835525" y="4527550"/>
            <a:ext cx="0" cy="801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4827588" y="4402138"/>
            <a:ext cx="3040062" cy="1106487"/>
            <a:chOff x="2720" y="2730"/>
            <a:chExt cx="1915" cy="697"/>
          </a:xfrm>
        </p:grpSpPr>
        <p:sp>
          <p:nvSpPr>
            <p:cNvPr id="109591" name="Line 23"/>
            <p:cNvSpPr>
              <a:spLocks noChangeShapeType="1"/>
            </p:cNvSpPr>
            <p:nvPr/>
          </p:nvSpPr>
          <p:spPr bwMode="auto">
            <a:xfrm flipV="1">
              <a:off x="2720" y="2996"/>
              <a:ext cx="331" cy="33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09592" name="Group 37"/>
            <p:cNvGrpSpPr>
              <a:grpSpLocks/>
            </p:cNvGrpSpPr>
            <p:nvPr/>
          </p:nvGrpSpPr>
          <p:grpSpPr bwMode="auto">
            <a:xfrm>
              <a:off x="3051" y="2730"/>
              <a:ext cx="1584" cy="697"/>
              <a:chOff x="3051" y="2730"/>
              <a:chExt cx="1584" cy="697"/>
            </a:xfrm>
          </p:grpSpPr>
          <p:sp>
            <p:nvSpPr>
              <p:cNvPr id="109593" name="Line 24"/>
              <p:cNvSpPr>
                <a:spLocks noChangeShapeType="1"/>
              </p:cNvSpPr>
              <p:nvPr/>
            </p:nvSpPr>
            <p:spPr bwMode="auto">
              <a:xfrm>
                <a:off x="3051" y="2993"/>
                <a:ext cx="0" cy="43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9594" name="Line 25"/>
              <p:cNvSpPr>
                <a:spLocks noChangeShapeType="1"/>
              </p:cNvSpPr>
              <p:nvPr/>
            </p:nvSpPr>
            <p:spPr bwMode="auto">
              <a:xfrm flipV="1">
                <a:off x="3058" y="2795"/>
                <a:ext cx="611" cy="6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9595" name="Line 26"/>
              <p:cNvSpPr>
                <a:spLocks noChangeShapeType="1"/>
              </p:cNvSpPr>
              <p:nvPr/>
            </p:nvSpPr>
            <p:spPr bwMode="auto">
              <a:xfrm>
                <a:off x="3666" y="2795"/>
                <a:ext cx="7" cy="52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9596" name="Line 29"/>
              <p:cNvSpPr>
                <a:spLocks noChangeShapeType="1"/>
              </p:cNvSpPr>
              <p:nvPr/>
            </p:nvSpPr>
            <p:spPr bwMode="auto">
              <a:xfrm flipV="1">
                <a:off x="3669" y="2898"/>
                <a:ext cx="420" cy="4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9597" name="Line 30"/>
              <p:cNvSpPr>
                <a:spLocks noChangeShapeType="1"/>
              </p:cNvSpPr>
              <p:nvPr/>
            </p:nvSpPr>
            <p:spPr bwMode="auto">
              <a:xfrm>
                <a:off x="4089" y="2889"/>
                <a:ext cx="0" cy="47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9598" name="Line 31"/>
              <p:cNvSpPr>
                <a:spLocks noChangeShapeType="1"/>
              </p:cNvSpPr>
              <p:nvPr/>
            </p:nvSpPr>
            <p:spPr bwMode="auto">
              <a:xfrm flipV="1">
                <a:off x="4083" y="2730"/>
                <a:ext cx="552" cy="63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268321" name="Freeform 33"/>
          <p:cNvSpPr>
            <a:spLocks/>
          </p:cNvSpPr>
          <p:nvPr/>
        </p:nvSpPr>
        <p:spPr bwMode="auto">
          <a:xfrm>
            <a:off x="3787775" y="3816350"/>
            <a:ext cx="858838" cy="1016000"/>
          </a:xfrm>
          <a:custGeom>
            <a:avLst/>
            <a:gdLst>
              <a:gd name="T0" fmla="*/ 2147483647 w 541"/>
              <a:gd name="T1" fmla="*/ 0 h 640"/>
              <a:gd name="T2" fmla="*/ 0 w 541"/>
              <a:gd name="T3" fmla="*/ 0 h 640"/>
              <a:gd name="T4" fmla="*/ 0 w 541"/>
              <a:gd name="T5" fmla="*/ 2147483647 h 640"/>
              <a:gd name="T6" fmla="*/ 0 60000 65536"/>
              <a:gd name="T7" fmla="*/ 0 60000 65536"/>
              <a:gd name="T8" fmla="*/ 0 60000 65536"/>
              <a:gd name="T9" fmla="*/ 0 w 541"/>
              <a:gd name="T10" fmla="*/ 0 h 640"/>
              <a:gd name="T11" fmla="*/ 541 w 541"/>
              <a:gd name="T12" fmla="*/ 640 h 6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1" h="640">
                <a:moveTo>
                  <a:pt x="541" y="0"/>
                </a:moveTo>
                <a:lnTo>
                  <a:pt x="0" y="0"/>
                </a:lnTo>
                <a:lnTo>
                  <a:pt x="0" y="64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8322" name="Freeform 34"/>
          <p:cNvSpPr>
            <a:spLocks/>
          </p:cNvSpPr>
          <p:nvPr/>
        </p:nvSpPr>
        <p:spPr bwMode="auto">
          <a:xfrm>
            <a:off x="3932238" y="4019550"/>
            <a:ext cx="796925" cy="1000125"/>
          </a:xfrm>
          <a:custGeom>
            <a:avLst/>
            <a:gdLst>
              <a:gd name="T0" fmla="*/ 2147483647 w 502"/>
              <a:gd name="T1" fmla="*/ 0 h 630"/>
              <a:gd name="T2" fmla="*/ 2147483647 w 502"/>
              <a:gd name="T3" fmla="*/ 2147483647 h 630"/>
              <a:gd name="T4" fmla="*/ 2147483647 w 502"/>
              <a:gd name="T5" fmla="*/ 2147483647 h 630"/>
              <a:gd name="T6" fmla="*/ 0 w 502"/>
              <a:gd name="T7" fmla="*/ 2147483647 h 630"/>
              <a:gd name="T8" fmla="*/ 0 60000 65536"/>
              <a:gd name="T9" fmla="*/ 0 60000 65536"/>
              <a:gd name="T10" fmla="*/ 0 60000 65536"/>
              <a:gd name="T11" fmla="*/ 0 60000 65536"/>
              <a:gd name="T12" fmla="*/ 0 w 502"/>
              <a:gd name="T13" fmla="*/ 0 h 630"/>
              <a:gd name="T14" fmla="*/ 502 w 502"/>
              <a:gd name="T15" fmla="*/ 630 h 6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2" h="630">
                <a:moveTo>
                  <a:pt x="502" y="0"/>
                </a:moveTo>
                <a:lnTo>
                  <a:pt x="56" y="2"/>
                </a:lnTo>
                <a:lnTo>
                  <a:pt x="54" y="630"/>
                </a:lnTo>
                <a:lnTo>
                  <a:pt x="0" y="63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8323" name="Freeform 35"/>
          <p:cNvSpPr>
            <a:spLocks/>
          </p:cNvSpPr>
          <p:nvPr/>
        </p:nvSpPr>
        <p:spPr bwMode="auto">
          <a:xfrm>
            <a:off x="4240213" y="3814763"/>
            <a:ext cx="406400" cy="1168400"/>
          </a:xfrm>
          <a:custGeom>
            <a:avLst/>
            <a:gdLst>
              <a:gd name="T0" fmla="*/ 2147483647 w 256"/>
              <a:gd name="T1" fmla="*/ 0 h 736"/>
              <a:gd name="T2" fmla="*/ 0 w 256"/>
              <a:gd name="T3" fmla="*/ 0 h 736"/>
              <a:gd name="T4" fmla="*/ 0 w 256"/>
              <a:gd name="T5" fmla="*/ 2147483647 h 736"/>
              <a:gd name="T6" fmla="*/ 0 60000 65536"/>
              <a:gd name="T7" fmla="*/ 0 60000 65536"/>
              <a:gd name="T8" fmla="*/ 0 60000 65536"/>
              <a:gd name="T9" fmla="*/ 0 w 256"/>
              <a:gd name="T10" fmla="*/ 0 h 736"/>
              <a:gd name="T11" fmla="*/ 256 w 256"/>
              <a:gd name="T12" fmla="*/ 736 h 7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6" h="736">
                <a:moveTo>
                  <a:pt x="256" y="0"/>
                </a:moveTo>
                <a:lnTo>
                  <a:pt x="0" y="0"/>
                </a:lnTo>
                <a:lnTo>
                  <a:pt x="0" y="73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8324" name="Freeform 36"/>
          <p:cNvSpPr>
            <a:spLocks/>
          </p:cNvSpPr>
          <p:nvPr/>
        </p:nvSpPr>
        <p:spPr bwMode="auto">
          <a:xfrm>
            <a:off x="4878388" y="4179888"/>
            <a:ext cx="168275" cy="635000"/>
          </a:xfrm>
          <a:custGeom>
            <a:avLst/>
            <a:gdLst>
              <a:gd name="T0" fmla="*/ 2147483647 w 106"/>
              <a:gd name="T1" fmla="*/ 0 h 400"/>
              <a:gd name="T2" fmla="*/ 2147483647 w 106"/>
              <a:gd name="T3" fmla="*/ 2147483647 h 400"/>
              <a:gd name="T4" fmla="*/ 0 w 106"/>
              <a:gd name="T5" fmla="*/ 2147483647 h 400"/>
              <a:gd name="T6" fmla="*/ 0 60000 65536"/>
              <a:gd name="T7" fmla="*/ 0 60000 65536"/>
              <a:gd name="T8" fmla="*/ 0 60000 65536"/>
              <a:gd name="T9" fmla="*/ 0 w 106"/>
              <a:gd name="T10" fmla="*/ 0 h 400"/>
              <a:gd name="T11" fmla="*/ 106 w 106"/>
              <a:gd name="T12" fmla="*/ 400 h 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400">
                <a:moveTo>
                  <a:pt x="106" y="0"/>
                </a:moveTo>
                <a:lnTo>
                  <a:pt x="106" y="400"/>
                </a:lnTo>
                <a:lnTo>
                  <a:pt x="0" y="40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9589" name="Text Box 32"/>
          <p:cNvSpPr txBox="1">
            <a:spLocks noChangeArrowheads="1"/>
          </p:cNvSpPr>
          <p:nvPr/>
        </p:nvSpPr>
        <p:spPr bwMode="auto">
          <a:xfrm>
            <a:off x="4719638" y="3575050"/>
            <a:ext cx="36242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l-GR" altLang="el-GR"/>
              <a:t>προσθετική αύξηση</a:t>
            </a:r>
            <a:r>
              <a:rPr lang="en-US" altLang="el-GR"/>
              <a:t> </a:t>
            </a:r>
            <a:r>
              <a:rPr lang="el-GR" altLang="el-GR"/>
              <a:t>μεγέθους παραθύρου</a:t>
            </a:r>
            <a:r>
              <a:rPr lang="en-US" altLang="el-GR"/>
              <a:t> …</a:t>
            </a:r>
          </a:p>
          <a:p>
            <a:pPr algn="l">
              <a:lnSpc>
                <a:spcPct val="100000"/>
              </a:lnSpc>
            </a:pPr>
            <a:r>
              <a:rPr lang="en-US" altLang="el-GR"/>
              <a:t>…. </a:t>
            </a:r>
            <a:r>
              <a:rPr lang="el-GR" altLang="el-GR"/>
              <a:t>μέχρι να υπάρξει απώλεια</a:t>
            </a:r>
          </a:p>
          <a:p>
            <a:pPr algn="l">
              <a:lnSpc>
                <a:spcPct val="100000"/>
              </a:lnSpc>
            </a:pPr>
            <a:r>
              <a:rPr lang="en-US" altLang="el-GR"/>
              <a:t> (</a:t>
            </a:r>
            <a:r>
              <a:rPr lang="el-GR" altLang="el-GR"/>
              <a:t>τότε μειώνει το παράθυρο στο μισό</a:t>
            </a:r>
            <a:r>
              <a:rPr lang="en-US" altLang="el-GR"/>
              <a:t>)</a:t>
            </a:r>
          </a:p>
        </p:txBody>
      </p:sp>
      <p:sp>
        <p:nvSpPr>
          <p:cNvPr id="109590" name="Text Box 40"/>
          <p:cNvSpPr txBox="1">
            <a:spLocks noChangeArrowheads="1"/>
          </p:cNvSpPr>
          <p:nvPr/>
        </p:nvSpPr>
        <p:spPr bwMode="auto">
          <a:xfrm>
            <a:off x="5072063" y="6140450"/>
            <a:ext cx="576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1600"/>
              <a:t>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6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8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6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68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68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307" grpId="0" animBg="1"/>
      <p:bldP spid="268308" grpId="0" animBg="1"/>
      <p:bldP spid="268309" grpId="0" animBg="1"/>
      <p:bldP spid="268310" grpId="0" animBg="1"/>
      <p:bldP spid="268321" grpId="0" animBg="1"/>
      <p:bldP spid="268321" grpId="1" animBg="1"/>
      <p:bldP spid="268322" grpId="0" animBg="1"/>
      <p:bldP spid="268322" grpId="1" animBg="1"/>
      <p:bldP spid="268323" grpId="0" animBg="1"/>
      <p:bldP spid="268323" grpId="1" animBg="1"/>
      <p:bldP spid="268324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1D77642D-FBCD-4D21-B747-955B56C1735F}" type="slidenum">
              <a:rPr lang="en-US"/>
              <a:pPr>
                <a:defRPr/>
              </a:pPr>
              <a:t>102</a:t>
            </a:fld>
            <a:endParaRPr lang="en-US"/>
          </a:p>
        </p:txBody>
      </p:sp>
      <p:sp>
        <p:nvSpPr>
          <p:cNvPr id="110595" name="Footer Placeholder 5"/>
          <p:cNvSpPr txBox="1">
            <a:spLocks noGrp="1"/>
          </p:cNvSpPr>
          <p:nvPr/>
        </p:nvSpPr>
        <p:spPr bwMode="auto">
          <a:xfrm>
            <a:off x="4203700" y="6400800"/>
            <a:ext cx="410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110596" name="Slide Number Placeholder 6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5285B7AC-3A3D-44C4-8186-19363E990900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102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11059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77225" cy="709613"/>
          </a:xfrm>
        </p:spPr>
        <p:txBody>
          <a:bodyPr/>
          <a:lstStyle/>
          <a:p>
            <a:r>
              <a:rPr lang="el-GR" altLang="el-GR" sz="3200" smtClean="0"/>
              <a:t>Έλεγχος συμφόρησης </a:t>
            </a:r>
            <a:r>
              <a:rPr lang="en-US" altLang="el-GR" sz="3200" smtClean="0"/>
              <a:t>TCP: </a:t>
            </a:r>
            <a:r>
              <a:rPr lang="el-GR" altLang="el-GR" sz="3200" smtClean="0"/>
              <a:t>λεπτομέρειες</a:t>
            </a:r>
            <a:endParaRPr lang="en-US" altLang="el-GR" sz="3200" smtClean="0"/>
          </a:p>
        </p:txBody>
      </p:sp>
      <p:sp>
        <p:nvSpPr>
          <p:cNvPr id="1105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33338" y="2740025"/>
            <a:ext cx="5122863" cy="2909888"/>
          </a:xfrm>
        </p:spPr>
        <p:txBody>
          <a:bodyPr/>
          <a:lstStyle/>
          <a:p>
            <a:r>
              <a:rPr lang="el-GR" altLang="el-GR" sz="2000" smtClean="0"/>
              <a:t>Ο αποστολέας περιορίζει τη μετάδοση</a:t>
            </a:r>
            <a:r>
              <a:rPr lang="en-US" altLang="el-GR" sz="2000" smtClean="0"/>
              <a:t>:</a:t>
            </a:r>
          </a:p>
          <a:p>
            <a:pPr>
              <a:buFont typeface="ZapfDingbats" pitchFamily="82" charset="2"/>
              <a:buNone/>
            </a:pPr>
            <a:r>
              <a:rPr lang="en-US" altLang="el-GR" sz="1800" b="1" smtClean="0">
                <a:solidFill>
                  <a:srgbClr val="FF0000"/>
                </a:solidFill>
                <a:latin typeface="Courier New" pitchFamily="49" charset="0"/>
              </a:rPr>
              <a:t>  </a:t>
            </a:r>
            <a:r>
              <a:rPr lang="en-US" altLang="el-GR" sz="1600" b="1" smtClean="0">
                <a:solidFill>
                  <a:srgbClr val="FF0000"/>
                </a:solidFill>
                <a:latin typeface="Courier New" pitchFamily="49" charset="0"/>
              </a:rPr>
              <a:t>LastByteSent-LastByteAcked </a:t>
            </a:r>
            <a:r>
              <a:rPr lang="en-US" altLang="el-GR" sz="1600" b="1" smtClean="0">
                <a:solidFill>
                  <a:srgbClr val="FF0000"/>
                </a:solidFill>
                <a:latin typeface="Courier New" pitchFamily="49" charset="0"/>
                <a:sym typeface="Symbol" pitchFamily="18" charset="2"/>
              </a:rPr>
              <a:t> CongWin</a:t>
            </a:r>
            <a:br>
              <a:rPr lang="en-US" altLang="el-GR" sz="1600" b="1" smtClean="0">
                <a:solidFill>
                  <a:srgbClr val="FF0000"/>
                </a:solidFill>
                <a:latin typeface="Courier New" pitchFamily="49" charset="0"/>
                <a:sym typeface="Symbol" pitchFamily="18" charset="2"/>
              </a:rPr>
            </a:br>
            <a:endParaRPr lang="el-GR" altLang="el-GR" sz="1600" b="1" smtClean="0">
              <a:latin typeface="Courier New" pitchFamily="49" charset="0"/>
            </a:endParaRPr>
          </a:p>
          <a:p>
            <a:r>
              <a:rPr lang="el-GR" altLang="el-GR" sz="1800" smtClean="0"/>
              <a:t>Το </a:t>
            </a:r>
            <a:r>
              <a:rPr lang="en-US" altLang="el-GR" sz="1800" smtClean="0"/>
              <a:t>CongWin </a:t>
            </a:r>
            <a:r>
              <a:rPr lang="el-GR" altLang="el-GR" sz="1800" smtClean="0"/>
              <a:t>είναι δυναμικό</a:t>
            </a:r>
            <a:r>
              <a:rPr lang="en-US" altLang="el-GR" sz="1800" smtClean="0"/>
              <a:t>, </a:t>
            </a:r>
            <a:r>
              <a:rPr lang="el-GR" altLang="el-GR" sz="1800" smtClean="0"/>
              <a:t>συνάρτηση της παρατηρούμενης συμφόρησης του δικτύου</a:t>
            </a:r>
            <a:endParaRPr lang="en-US" altLang="el-GR" sz="1800" smtClean="0"/>
          </a:p>
          <a:p>
            <a:endParaRPr lang="en-US" altLang="el-GR" sz="2000" smtClean="0"/>
          </a:p>
        </p:txBody>
      </p:sp>
      <p:grpSp>
        <p:nvGrpSpPr>
          <p:cNvPr id="110599" name="Group 5"/>
          <p:cNvGrpSpPr>
            <a:grpSpLocks/>
          </p:cNvGrpSpPr>
          <p:nvPr/>
        </p:nvGrpSpPr>
        <p:grpSpPr bwMode="auto">
          <a:xfrm>
            <a:off x="268288" y="4454525"/>
            <a:ext cx="4295775" cy="762000"/>
            <a:chOff x="1104" y="3564"/>
            <a:chExt cx="2778" cy="510"/>
          </a:xfrm>
        </p:grpSpPr>
        <p:sp>
          <p:nvSpPr>
            <p:cNvPr id="110652" name="Text Box 6"/>
            <p:cNvSpPr txBox="1">
              <a:spLocks noChangeArrowheads="1"/>
            </p:cNvSpPr>
            <p:nvPr/>
          </p:nvSpPr>
          <p:spPr bwMode="auto">
            <a:xfrm>
              <a:off x="1269" y="3671"/>
              <a:ext cx="780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l-GR" altLang="el-GR" sz="2000">
                  <a:latin typeface="Comic Sans MS" pitchFamily="66" charset="0"/>
                </a:rPr>
                <a:t>ρυθμός</a:t>
              </a:r>
              <a:r>
                <a:rPr lang="en-US" altLang="el-GR" sz="2000">
                  <a:latin typeface="Comic Sans MS" pitchFamily="66" charset="0"/>
                </a:rPr>
                <a:t> =</a:t>
              </a:r>
              <a:r>
                <a:rPr lang="en-US" altLang="el-GR" sz="100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110653" name="Text Box 7"/>
            <p:cNvSpPr txBox="1">
              <a:spLocks noChangeArrowheads="1"/>
            </p:cNvSpPr>
            <p:nvPr/>
          </p:nvSpPr>
          <p:spPr bwMode="auto">
            <a:xfrm>
              <a:off x="2212" y="3575"/>
              <a:ext cx="787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 sz="2000">
                  <a:latin typeface="Comic Sans MS" pitchFamily="66" charset="0"/>
                </a:rPr>
                <a:t>CongWin</a:t>
              </a:r>
              <a:r>
                <a:rPr lang="en-US" altLang="el-GR" sz="100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110654" name="Text Box 8"/>
            <p:cNvSpPr txBox="1">
              <a:spLocks noChangeArrowheads="1"/>
            </p:cNvSpPr>
            <p:nvPr/>
          </p:nvSpPr>
          <p:spPr bwMode="auto">
            <a:xfrm>
              <a:off x="2333" y="3797"/>
              <a:ext cx="455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 sz="2000">
                  <a:latin typeface="Comic Sans MS" pitchFamily="66" charset="0"/>
                </a:rPr>
                <a:t>RTT</a:t>
              </a:r>
              <a:r>
                <a:rPr lang="en-US" altLang="el-GR" sz="100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110655" name="Text Box 9"/>
            <p:cNvSpPr txBox="1">
              <a:spLocks noChangeArrowheads="1"/>
            </p:cNvSpPr>
            <p:nvPr/>
          </p:nvSpPr>
          <p:spPr bwMode="auto">
            <a:xfrm>
              <a:off x="2956" y="3695"/>
              <a:ext cx="865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 sz="2000">
                  <a:latin typeface="Comic Sans MS" pitchFamily="66" charset="0"/>
                </a:rPr>
                <a:t>bytes/sec</a:t>
              </a:r>
              <a:endParaRPr lang="en-US" altLang="el-GR" sz="1000">
                <a:latin typeface="Times New Roman" pitchFamily="18" charset="0"/>
              </a:endParaRPr>
            </a:p>
          </p:txBody>
        </p:sp>
        <p:sp>
          <p:nvSpPr>
            <p:cNvPr id="110656" name="Line 10"/>
            <p:cNvSpPr>
              <a:spLocks noChangeShapeType="1"/>
            </p:cNvSpPr>
            <p:nvPr/>
          </p:nvSpPr>
          <p:spPr bwMode="auto">
            <a:xfrm flipV="1">
              <a:off x="2262" y="3804"/>
              <a:ext cx="6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57" name="Rectangle 11"/>
            <p:cNvSpPr>
              <a:spLocks noChangeArrowheads="1"/>
            </p:cNvSpPr>
            <p:nvPr/>
          </p:nvSpPr>
          <p:spPr bwMode="auto">
            <a:xfrm>
              <a:off x="1104" y="3564"/>
              <a:ext cx="2778" cy="51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</p:grpSp>
      <p:sp>
        <p:nvSpPr>
          <p:cNvPr id="110600" name="Rectangle 12"/>
          <p:cNvSpPr>
            <a:spLocks noChangeArrowheads="1"/>
          </p:cNvSpPr>
          <p:nvPr/>
        </p:nvSpPr>
        <p:spPr bwMode="auto">
          <a:xfrm>
            <a:off x="203200" y="917575"/>
            <a:ext cx="65088" cy="6223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110601" name="Rectangle 13"/>
          <p:cNvSpPr>
            <a:spLocks noChangeArrowheads="1"/>
          </p:cNvSpPr>
          <p:nvPr/>
        </p:nvSpPr>
        <p:spPr bwMode="auto">
          <a:xfrm>
            <a:off x="300038" y="919163"/>
            <a:ext cx="65087" cy="6223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110602" name="Rectangle 14"/>
          <p:cNvSpPr>
            <a:spLocks noChangeArrowheads="1"/>
          </p:cNvSpPr>
          <p:nvPr/>
        </p:nvSpPr>
        <p:spPr bwMode="auto">
          <a:xfrm>
            <a:off x="398463" y="917575"/>
            <a:ext cx="65087" cy="6223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110603" name="Rectangle 15"/>
          <p:cNvSpPr>
            <a:spLocks noChangeArrowheads="1"/>
          </p:cNvSpPr>
          <p:nvPr/>
        </p:nvSpPr>
        <p:spPr bwMode="auto">
          <a:xfrm>
            <a:off x="495300" y="917575"/>
            <a:ext cx="65088" cy="6223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110604" name="Rectangle 16"/>
          <p:cNvSpPr>
            <a:spLocks noChangeArrowheads="1"/>
          </p:cNvSpPr>
          <p:nvPr/>
        </p:nvSpPr>
        <p:spPr bwMode="auto">
          <a:xfrm>
            <a:off x="590550" y="917575"/>
            <a:ext cx="65088" cy="6223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110605" name="Rectangle 17"/>
          <p:cNvSpPr>
            <a:spLocks noChangeArrowheads="1"/>
          </p:cNvSpPr>
          <p:nvPr/>
        </p:nvSpPr>
        <p:spPr bwMode="auto">
          <a:xfrm>
            <a:off x="687388" y="917575"/>
            <a:ext cx="65087" cy="6223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110606" name="Rectangle 18"/>
          <p:cNvSpPr>
            <a:spLocks noChangeArrowheads="1"/>
          </p:cNvSpPr>
          <p:nvPr/>
        </p:nvSpPr>
        <p:spPr bwMode="auto">
          <a:xfrm>
            <a:off x="779463" y="917575"/>
            <a:ext cx="65087" cy="6223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110607" name="Rectangle 19"/>
          <p:cNvSpPr>
            <a:spLocks noChangeArrowheads="1"/>
          </p:cNvSpPr>
          <p:nvPr/>
        </p:nvSpPr>
        <p:spPr bwMode="auto">
          <a:xfrm>
            <a:off x="874713" y="917575"/>
            <a:ext cx="65087" cy="6223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110608" name="Rectangle 20"/>
          <p:cNvSpPr>
            <a:spLocks noChangeArrowheads="1"/>
          </p:cNvSpPr>
          <p:nvPr/>
        </p:nvSpPr>
        <p:spPr bwMode="auto">
          <a:xfrm>
            <a:off x="969963" y="917575"/>
            <a:ext cx="65087" cy="6223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110609" name="Rectangle 21"/>
          <p:cNvSpPr>
            <a:spLocks noChangeArrowheads="1"/>
          </p:cNvSpPr>
          <p:nvPr/>
        </p:nvSpPr>
        <p:spPr bwMode="auto">
          <a:xfrm>
            <a:off x="1076325" y="917575"/>
            <a:ext cx="65088" cy="6223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110610" name="Rectangle 22"/>
          <p:cNvSpPr>
            <a:spLocks noChangeArrowheads="1"/>
          </p:cNvSpPr>
          <p:nvPr/>
        </p:nvSpPr>
        <p:spPr bwMode="auto">
          <a:xfrm>
            <a:off x="1174750" y="919163"/>
            <a:ext cx="65088" cy="6223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110611" name="Rectangle 23"/>
          <p:cNvSpPr>
            <a:spLocks noChangeArrowheads="1"/>
          </p:cNvSpPr>
          <p:nvPr/>
        </p:nvSpPr>
        <p:spPr bwMode="auto">
          <a:xfrm>
            <a:off x="1271588" y="917575"/>
            <a:ext cx="65087" cy="6223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110612" name="Rectangle 24"/>
          <p:cNvSpPr>
            <a:spLocks noChangeArrowheads="1"/>
          </p:cNvSpPr>
          <p:nvPr/>
        </p:nvSpPr>
        <p:spPr bwMode="auto">
          <a:xfrm>
            <a:off x="1368425" y="917575"/>
            <a:ext cx="65088" cy="6223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110613" name="Rectangle 25"/>
          <p:cNvSpPr>
            <a:spLocks noChangeArrowheads="1"/>
          </p:cNvSpPr>
          <p:nvPr/>
        </p:nvSpPr>
        <p:spPr bwMode="auto">
          <a:xfrm>
            <a:off x="1465263" y="917575"/>
            <a:ext cx="65087" cy="6223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110614" name="Rectangle 26"/>
          <p:cNvSpPr>
            <a:spLocks noChangeArrowheads="1"/>
          </p:cNvSpPr>
          <p:nvPr/>
        </p:nvSpPr>
        <p:spPr bwMode="auto">
          <a:xfrm>
            <a:off x="1560513" y="917575"/>
            <a:ext cx="65087" cy="6223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110615" name="Rectangle 27"/>
          <p:cNvSpPr>
            <a:spLocks noChangeArrowheads="1"/>
          </p:cNvSpPr>
          <p:nvPr/>
        </p:nvSpPr>
        <p:spPr bwMode="auto">
          <a:xfrm>
            <a:off x="1652588" y="917575"/>
            <a:ext cx="65087" cy="6223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110616" name="Rectangle 28"/>
          <p:cNvSpPr>
            <a:spLocks noChangeArrowheads="1"/>
          </p:cNvSpPr>
          <p:nvPr/>
        </p:nvSpPr>
        <p:spPr bwMode="auto">
          <a:xfrm>
            <a:off x="1747838" y="917575"/>
            <a:ext cx="65087" cy="6223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110617" name="Rectangle 29"/>
          <p:cNvSpPr>
            <a:spLocks noChangeArrowheads="1"/>
          </p:cNvSpPr>
          <p:nvPr/>
        </p:nvSpPr>
        <p:spPr bwMode="auto">
          <a:xfrm>
            <a:off x="1844675" y="917575"/>
            <a:ext cx="65088" cy="6223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110618" name="Rectangle 30"/>
          <p:cNvSpPr>
            <a:spLocks noChangeArrowheads="1"/>
          </p:cNvSpPr>
          <p:nvPr/>
        </p:nvSpPr>
        <p:spPr bwMode="auto">
          <a:xfrm>
            <a:off x="1933575" y="917575"/>
            <a:ext cx="65088" cy="6223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110619" name="Rectangle 31"/>
          <p:cNvSpPr>
            <a:spLocks noChangeArrowheads="1"/>
          </p:cNvSpPr>
          <p:nvPr/>
        </p:nvSpPr>
        <p:spPr bwMode="auto">
          <a:xfrm>
            <a:off x="2028825" y="917575"/>
            <a:ext cx="65088" cy="6223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110620" name="Rectangle 32"/>
          <p:cNvSpPr>
            <a:spLocks noChangeArrowheads="1"/>
          </p:cNvSpPr>
          <p:nvPr/>
        </p:nvSpPr>
        <p:spPr bwMode="auto">
          <a:xfrm>
            <a:off x="2122488" y="915988"/>
            <a:ext cx="65087" cy="6223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110621" name="Rectangle 33"/>
          <p:cNvSpPr>
            <a:spLocks noChangeArrowheads="1"/>
          </p:cNvSpPr>
          <p:nvPr/>
        </p:nvSpPr>
        <p:spPr bwMode="auto">
          <a:xfrm>
            <a:off x="2214563" y="915988"/>
            <a:ext cx="65087" cy="6223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110622" name="Rectangle 34"/>
          <p:cNvSpPr>
            <a:spLocks noChangeArrowheads="1"/>
          </p:cNvSpPr>
          <p:nvPr/>
        </p:nvSpPr>
        <p:spPr bwMode="auto">
          <a:xfrm>
            <a:off x="2311400" y="915988"/>
            <a:ext cx="65088" cy="6223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110623" name="Rectangle 35"/>
          <p:cNvSpPr>
            <a:spLocks noChangeArrowheads="1"/>
          </p:cNvSpPr>
          <p:nvPr/>
        </p:nvSpPr>
        <p:spPr bwMode="auto">
          <a:xfrm>
            <a:off x="2406650" y="915988"/>
            <a:ext cx="65088" cy="6223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110624" name="Rectangle 36"/>
          <p:cNvSpPr>
            <a:spLocks noChangeArrowheads="1"/>
          </p:cNvSpPr>
          <p:nvPr/>
        </p:nvSpPr>
        <p:spPr bwMode="auto">
          <a:xfrm>
            <a:off x="2495550" y="915988"/>
            <a:ext cx="65088" cy="6223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110625" name="Rectangle 37"/>
          <p:cNvSpPr>
            <a:spLocks noChangeArrowheads="1"/>
          </p:cNvSpPr>
          <p:nvPr/>
        </p:nvSpPr>
        <p:spPr bwMode="auto">
          <a:xfrm>
            <a:off x="2590800" y="915988"/>
            <a:ext cx="65088" cy="6223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110626" name="Rectangle 38"/>
          <p:cNvSpPr>
            <a:spLocks noChangeArrowheads="1"/>
          </p:cNvSpPr>
          <p:nvPr/>
        </p:nvSpPr>
        <p:spPr bwMode="auto">
          <a:xfrm>
            <a:off x="2687638" y="917575"/>
            <a:ext cx="65087" cy="6223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110627" name="Rectangle 39"/>
          <p:cNvSpPr>
            <a:spLocks noChangeArrowheads="1"/>
          </p:cNvSpPr>
          <p:nvPr/>
        </p:nvSpPr>
        <p:spPr bwMode="auto">
          <a:xfrm>
            <a:off x="2784475" y="919163"/>
            <a:ext cx="65088" cy="6223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110628" name="Rectangle 40"/>
          <p:cNvSpPr>
            <a:spLocks noChangeArrowheads="1"/>
          </p:cNvSpPr>
          <p:nvPr/>
        </p:nvSpPr>
        <p:spPr bwMode="auto">
          <a:xfrm>
            <a:off x="2881313" y="917575"/>
            <a:ext cx="65087" cy="6223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110629" name="Rectangle 41"/>
          <p:cNvSpPr>
            <a:spLocks noChangeArrowheads="1"/>
          </p:cNvSpPr>
          <p:nvPr/>
        </p:nvSpPr>
        <p:spPr bwMode="auto">
          <a:xfrm>
            <a:off x="2979738" y="917575"/>
            <a:ext cx="65087" cy="6223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110630" name="Rectangle 42"/>
          <p:cNvSpPr>
            <a:spLocks noChangeArrowheads="1"/>
          </p:cNvSpPr>
          <p:nvPr/>
        </p:nvSpPr>
        <p:spPr bwMode="auto">
          <a:xfrm>
            <a:off x="3074988" y="917575"/>
            <a:ext cx="65087" cy="6223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110631" name="Rectangle 43"/>
          <p:cNvSpPr>
            <a:spLocks noChangeArrowheads="1"/>
          </p:cNvSpPr>
          <p:nvPr/>
        </p:nvSpPr>
        <p:spPr bwMode="auto">
          <a:xfrm>
            <a:off x="3170238" y="917575"/>
            <a:ext cx="65087" cy="6223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110632" name="Rectangle 44"/>
          <p:cNvSpPr>
            <a:spLocks noChangeArrowheads="1"/>
          </p:cNvSpPr>
          <p:nvPr/>
        </p:nvSpPr>
        <p:spPr bwMode="auto">
          <a:xfrm>
            <a:off x="3262313" y="917575"/>
            <a:ext cx="65087" cy="6223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110633" name="Rectangle 45"/>
          <p:cNvSpPr>
            <a:spLocks noChangeArrowheads="1"/>
          </p:cNvSpPr>
          <p:nvPr/>
        </p:nvSpPr>
        <p:spPr bwMode="auto">
          <a:xfrm>
            <a:off x="3359150" y="917575"/>
            <a:ext cx="65088" cy="6223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110634" name="Rectangle 46"/>
          <p:cNvSpPr>
            <a:spLocks noChangeArrowheads="1"/>
          </p:cNvSpPr>
          <p:nvPr/>
        </p:nvSpPr>
        <p:spPr bwMode="auto">
          <a:xfrm>
            <a:off x="3783013" y="1422400"/>
            <a:ext cx="65087" cy="6223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110635" name="Rectangle 47"/>
          <p:cNvSpPr>
            <a:spLocks noChangeArrowheads="1"/>
          </p:cNvSpPr>
          <p:nvPr/>
        </p:nvSpPr>
        <p:spPr bwMode="auto">
          <a:xfrm>
            <a:off x="488950" y="2160588"/>
            <a:ext cx="3408363" cy="88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110636" name="Line 51"/>
          <p:cNvSpPr>
            <a:spLocks noChangeShapeType="1"/>
          </p:cNvSpPr>
          <p:nvPr/>
        </p:nvSpPr>
        <p:spPr bwMode="auto">
          <a:xfrm>
            <a:off x="1166813" y="1611313"/>
            <a:ext cx="909637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0637" name="Freeform 53"/>
          <p:cNvSpPr>
            <a:spLocks/>
          </p:cNvSpPr>
          <p:nvPr/>
        </p:nvSpPr>
        <p:spPr bwMode="auto">
          <a:xfrm>
            <a:off x="958850" y="1590675"/>
            <a:ext cx="144463" cy="384175"/>
          </a:xfrm>
          <a:custGeom>
            <a:avLst/>
            <a:gdLst>
              <a:gd name="T0" fmla="*/ 2147483647 w 91"/>
              <a:gd name="T1" fmla="*/ 0 h 242"/>
              <a:gd name="T2" fmla="*/ 2147483647 w 91"/>
              <a:gd name="T3" fmla="*/ 2147483647 h 242"/>
              <a:gd name="T4" fmla="*/ 0 w 91"/>
              <a:gd name="T5" fmla="*/ 2147483647 h 242"/>
              <a:gd name="T6" fmla="*/ 0 60000 65536"/>
              <a:gd name="T7" fmla="*/ 0 60000 65536"/>
              <a:gd name="T8" fmla="*/ 0 60000 65536"/>
              <a:gd name="T9" fmla="*/ 0 w 91"/>
              <a:gd name="T10" fmla="*/ 0 h 242"/>
              <a:gd name="T11" fmla="*/ 91 w 91"/>
              <a:gd name="T12" fmla="*/ 242 h 2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" h="242">
                <a:moveTo>
                  <a:pt x="91" y="0"/>
                </a:moveTo>
                <a:lnTo>
                  <a:pt x="88" y="242"/>
                </a:lnTo>
                <a:lnTo>
                  <a:pt x="0" y="242"/>
                </a:lnTo>
              </a:path>
            </a:pathLst>
          </a:custGeom>
          <a:noFill/>
          <a:ln w="12700" cmpd="sng">
            <a:solidFill>
              <a:srgbClr val="CC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0638" name="Line 56"/>
          <p:cNvSpPr>
            <a:spLocks noChangeShapeType="1"/>
          </p:cNvSpPr>
          <p:nvPr/>
        </p:nvSpPr>
        <p:spPr bwMode="auto">
          <a:xfrm>
            <a:off x="1636713" y="1630363"/>
            <a:ext cx="12700" cy="43021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0639" name="Text Box 57"/>
          <p:cNvSpPr txBox="1">
            <a:spLocks noChangeArrowheads="1"/>
          </p:cNvSpPr>
          <p:nvPr/>
        </p:nvSpPr>
        <p:spPr bwMode="auto">
          <a:xfrm>
            <a:off x="141288" y="1814513"/>
            <a:ext cx="852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el-GR"/>
              <a:t>last byte</a:t>
            </a:r>
          </a:p>
          <a:p>
            <a:pPr algn="l"/>
            <a:r>
              <a:rPr lang="en-US" altLang="el-GR"/>
              <a:t>ACKed</a:t>
            </a:r>
          </a:p>
        </p:txBody>
      </p:sp>
      <p:sp>
        <p:nvSpPr>
          <p:cNvPr id="110640" name="Text Box 58"/>
          <p:cNvSpPr txBox="1">
            <a:spLocks noChangeArrowheads="1"/>
          </p:cNvSpPr>
          <p:nvPr/>
        </p:nvSpPr>
        <p:spPr bwMode="auto">
          <a:xfrm>
            <a:off x="1166813" y="1992313"/>
            <a:ext cx="1041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el-GR"/>
              <a:t>sent, not-yet ACKed</a:t>
            </a:r>
          </a:p>
          <a:p>
            <a:pPr algn="l"/>
            <a:r>
              <a:rPr lang="en-US" altLang="el-GR"/>
              <a:t>(</a:t>
            </a:r>
            <a:r>
              <a:rPr lang="ja-JP" altLang="en-US"/>
              <a:t>“</a:t>
            </a:r>
            <a:r>
              <a:rPr lang="en-US" altLang="ja-JP"/>
              <a:t>in -flight</a:t>
            </a:r>
            <a:r>
              <a:rPr lang="ja-JP" altLang="en-US"/>
              <a:t>”</a:t>
            </a:r>
            <a:r>
              <a:rPr lang="en-US" altLang="ja-JP"/>
              <a:t>)</a:t>
            </a:r>
            <a:endParaRPr lang="en-US" altLang="el-GR"/>
          </a:p>
        </p:txBody>
      </p:sp>
      <p:sp>
        <p:nvSpPr>
          <p:cNvPr id="110641" name="Text Box 59"/>
          <p:cNvSpPr txBox="1">
            <a:spLocks noChangeArrowheads="1"/>
          </p:cNvSpPr>
          <p:nvPr/>
        </p:nvSpPr>
        <p:spPr bwMode="auto">
          <a:xfrm>
            <a:off x="2209800" y="1854200"/>
            <a:ext cx="1066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el-GR"/>
              <a:t>last byte sent</a:t>
            </a:r>
          </a:p>
        </p:txBody>
      </p:sp>
      <p:sp>
        <p:nvSpPr>
          <p:cNvPr id="110642" name="Text Box 61"/>
          <p:cNvSpPr txBox="1">
            <a:spLocks noChangeArrowheads="1"/>
          </p:cNvSpPr>
          <p:nvPr/>
        </p:nvSpPr>
        <p:spPr bwMode="auto">
          <a:xfrm>
            <a:off x="1603375" y="598488"/>
            <a:ext cx="609600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l-GR" b="1">
                <a:latin typeface="Courier New" pitchFamily="49" charset="0"/>
              </a:rPr>
              <a:t>cwnd</a:t>
            </a:r>
            <a:endParaRPr lang="en-US" altLang="el-GR" b="1" i="1">
              <a:latin typeface="Courier New" pitchFamily="49" charset="0"/>
            </a:endParaRPr>
          </a:p>
        </p:txBody>
      </p:sp>
      <p:grpSp>
        <p:nvGrpSpPr>
          <p:cNvPr id="110643" name="Group 62"/>
          <p:cNvGrpSpPr>
            <a:grpSpLocks/>
          </p:cNvGrpSpPr>
          <p:nvPr/>
        </p:nvGrpSpPr>
        <p:grpSpPr bwMode="auto">
          <a:xfrm>
            <a:off x="2209800" y="682625"/>
            <a:ext cx="447675" cy="117475"/>
            <a:chOff x="4250" y="1692"/>
            <a:chExt cx="374" cy="86"/>
          </a:xfrm>
        </p:grpSpPr>
        <p:sp>
          <p:nvSpPr>
            <p:cNvPr id="110650" name="Line 63"/>
            <p:cNvSpPr>
              <a:spLocks noChangeShapeType="1"/>
            </p:cNvSpPr>
            <p:nvPr/>
          </p:nvSpPr>
          <p:spPr bwMode="auto">
            <a:xfrm>
              <a:off x="4250" y="1738"/>
              <a:ext cx="37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0651" name="Line 64"/>
            <p:cNvSpPr>
              <a:spLocks noChangeShapeType="1"/>
            </p:cNvSpPr>
            <p:nvPr/>
          </p:nvSpPr>
          <p:spPr bwMode="auto">
            <a:xfrm>
              <a:off x="4621" y="1692"/>
              <a:ext cx="0" cy="8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0644" name="Group 65"/>
          <p:cNvGrpSpPr>
            <a:grpSpLocks/>
          </p:cNvGrpSpPr>
          <p:nvPr/>
        </p:nvGrpSpPr>
        <p:grpSpPr bwMode="auto">
          <a:xfrm rot="10800000">
            <a:off x="1171575" y="701675"/>
            <a:ext cx="466725" cy="123825"/>
            <a:chOff x="4250" y="1692"/>
            <a:chExt cx="374" cy="86"/>
          </a:xfrm>
        </p:grpSpPr>
        <p:sp>
          <p:nvSpPr>
            <p:cNvPr id="110648" name="Line 66"/>
            <p:cNvSpPr>
              <a:spLocks noChangeShapeType="1"/>
            </p:cNvSpPr>
            <p:nvPr/>
          </p:nvSpPr>
          <p:spPr bwMode="auto">
            <a:xfrm>
              <a:off x="4251" y="1739"/>
              <a:ext cx="37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0649" name="Line 67"/>
            <p:cNvSpPr>
              <a:spLocks noChangeShapeType="1"/>
            </p:cNvSpPr>
            <p:nvPr/>
          </p:nvSpPr>
          <p:spPr bwMode="auto">
            <a:xfrm>
              <a:off x="4624" y="1693"/>
              <a:ext cx="0" cy="8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10645" name="Freeform 69"/>
          <p:cNvSpPr>
            <a:spLocks/>
          </p:cNvSpPr>
          <p:nvPr/>
        </p:nvSpPr>
        <p:spPr bwMode="auto">
          <a:xfrm flipH="1">
            <a:off x="2063750" y="1679575"/>
            <a:ext cx="144463" cy="301625"/>
          </a:xfrm>
          <a:custGeom>
            <a:avLst/>
            <a:gdLst>
              <a:gd name="T0" fmla="*/ 2147483647 w 91"/>
              <a:gd name="T1" fmla="*/ 0 h 242"/>
              <a:gd name="T2" fmla="*/ 2147483647 w 91"/>
              <a:gd name="T3" fmla="*/ 2147483647 h 242"/>
              <a:gd name="T4" fmla="*/ 0 w 91"/>
              <a:gd name="T5" fmla="*/ 2147483647 h 242"/>
              <a:gd name="T6" fmla="*/ 0 60000 65536"/>
              <a:gd name="T7" fmla="*/ 0 60000 65536"/>
              <a:gd name="T8" fmla="*/ 0 60000 65536"/>
              <a:gd name="T9" fmla="*/ 0 w 91"/>
              <a:gd name="T10" fmla="*/ 0 h 242"/>
              <a:gd name="T11" fmla="*/ 91 w 91"/>
              <a:gd name="T12" fmla="*/ 242 h 2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" h="242">
                <a:moveTo>
                  <a:pt x="91" y="0"/>
                </a:moveTo>
                <a:lnTo>
                  <a:pt x="88" y="242"/>
                </a:lnTo>
                <a:lnTo>
                  <a:pt x="0" y="242"/>
                </a:lnTo>
              </a:path>
            </a:pathLst>
          </a:custGeom>
          <a:noFill/>
          <a:ln w="12700" cmpd="sng">
            <a:solidFill>
              <a:srgbClr val="CC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9622" name="Text Box 65"/>
          <p:cNvSpPr txBox="1">
            <a:spLocks noChangeArrowheads="1"/>
          </p:cNvSpPr>
          <p:nvPr/>
        </p:nvSpPr>
        <p:spPr bwMode="auto">
          <a:xfrm>
            <a:off x="300038" y="5413375"/>
            <a:ext cx="4208462" cy="1228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el-GR" sz="1800" i="1" u="sng" dirty="0">
                <a:latin typeface="Comic Sans MS" pitchFamily="66" charset="0"/>
              </a:rPr>
              <a:t>TCP </a:t>
            </a:r>
            <a:r>
              <a:rPr lang="el-GR" altLang="el-GR" sz="1800" i="1" u="sng" dirty="0">
                <a:latin typeface="Comic Sans MS" pitchFamily="66" charset="0"/>
              </a:rPr>
              <a:t>ρυθμός αποστολής:</a:t>
            </a:r>
          </a:p>
          <a:p>
            <a:pPr marL="268288" indent="-268288" algn="l"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  <a:defRPr/>
            </a:pPr>
            <a:r>
              <a:rPr lang="el-GR" altLang="el-GR" sz="1800" i="1" dirty="0">
                <a:latin typeface="Comic Sans MS" pitchFamily="66" charset="0"/>
              </a:rPr>
              <a:t>περίπου</a:t>
            </a:r>
            <a:r>
              <a:rPr lang="el-GR" altLang="el-GR" sz="1800" dirty="0">
                <a:latin typeface="Comic Sans MS" pitchFamily="66" charset="0"/>
              </a:rPr>
              <a:t>: στέλνει </a:t>
            </a:r>
            <a:r>
              <a:rPr lang="en-US" altLang="el-GR" sz="1800" b="1" dirty="0" err="1">
                <a:latin typeface="Comic Sans MS" pitchFamily="66" charset="0"/>
              </a:rPr>
              <a:t>CongWin</a:t>
            </a:r>
            <a:r>
              <a:rPr lang="en-US" altLang="el-GR" sz="1800" dirty="0">
                <a:latin typeface="Comic Sans MS" pitchFamily="66" charset="0"/>
              </a:rPr>
              <a:t> bytes, </a:t>
            </a:r>
            <a:r>
              <a:rPr lang="el-GR" altLang="el-GR" sz="1800" dirty="0">
                <a:latin typeface="Comic Sans MS" pitchFamily="66" charset="0"/>
              </a:rPr>
              <a:t>περιμένει </a:t>
            </a:r>
            <a:r>
              <a:rPr lang="en-US" altLang="el-GR" sz="1800" b="1" dirty="0">
                <a:latin typeface="Comic Sans MS" pitchFamily="66" charset="0"/>
              </a:rPr>
              <a:t>RTT</a:t>
            </a:r>
            <a:r>
              <a:rPr lang="en-US" altLang="el-GR" sz="1800" dirty="0">
                <a:latin typeface="Comic Sans MS" pitchFamily="66" charset="0"/>
              </a:rPr>
              <a:t> </a:t>
            </a:r>
            <a:r>
              <a:rPr lang="el-GR" altLang="el-GR" sz="1800" dirty="0">
                <a:latin typeface="Comic Sans MS" pitchFamily="66" charset="0"/>
              </a:rPr>
              <a:t>για </a:t>
            </a:r>
            <a:r>
              <a:rPr lang="en-US" altLang="el-GR" sz="1800" dirty="0">
                <a:latin typeface="Comic Sans MS" pitchFamily="66" charset="0"/>
              </a:rPr>
              <a:t>ACKs,</a:t>
            </a:r>
            <a:r>
              <a:rPr lang="el-GR" altLang="el-GR" sz="1800" dirty="0">
                <a:latin typeface="Comic Sans MS" pitchFamily="66" charset="0"/>
              </a:rPr>
              <a:t> τότε στέλνει περισσότερα </a:t>
            </a:r>
            <a:r>
              <a:rPr lang="en-US" altLang="el-GR" sz="1800" dirty="0">
                <a:latin typeface="Comic Sans MS" pitchFamily="66" charset="0"/>
              </a:rPr>
              <a:t>bytes</a:t>
            </a:r>
            <a:endParaRPr lang="el-GR" altLang="el-GR" sz="1800" dirty="0">
              <a:latin typeface="Comic Sans MS" pitchFamily="66" charset="0"/>
            </a:endParaRPr>
          </a:p>
        </p:txBody>
      </p:sp>
      <p:sp>
        <p:nvSpPr>
          <p:cNvPr id="66" name="Rectangle 4"/>
          <p:cNvSpPr txBox="1">
            <a:spLocks noChangeArrowheads="1"/>
          </p:cNvSpPr>
          <p:nvPr/>
        </p:nvSpPr>
        <p:spPr bwMode="auto">
          <a:xfrm>
            <a:off x="5334000" y="823913"/>
            <a:ext cx="3810000" cy="4648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buFont typeface="ZapfDingbats" pitchFamily="82" charset="2"/>
              <a:buNone/>
              <a:defRPr/>
            </a:pPr>
            <a:r>
              <a:rPr lang="el-GR" altLang="el-GR" sz="2000" u="sng" kern="0" dirty="0" smtClean="0">
                <a:solidFill>
                  <a:srgbClr val="FF0000"/>
                </a:solidFill>
              </a:rPr>
              <a:t>Πώς παρατηρεί ο αποστολέας τη συμφόρηση;</a:t>
            </a:r>
            <a:endParaRPr lang="en-US" altLang="el-GR" sz="2000" kern="0" dirty="0" smtClean="0"/>
          </a:p>
          <a:p>
            <a:pPr>
              <a:lnSpc>
                <a:spcPct val="100000"/>
              </a:lnSpc>
              <a:buFont typeface="ZapfDingbats" pitchFamily="82" charset="2"/>
              <a:buChar char="r"/>
              <a:defRPr/>
            </a:pPr>
            <a:r>
              <a:rPr lang="el-GR" altLang="el-GR" sz="2000" kern="0" dirty="0" smtClean="0"/>
              <a:t>Γεγονός απώλειας</a:t>
            </a:r>
            <a:r>
              <a:rPr lang="en-US" altLang="el-GR" sz="2000" kern="0" dirty="0" smtClean="0"/>
              <a:t> = </a:t>
            </a:r>
            <a:r>
              <a:rPr lang="el-GR" altLang="el-GR" sz="2000" kern="0" dirty="0" smtClean="0"/>
              <a:t>Λήξη χρόνου (</a:t>
            </a:r>
            <a:r>
              <a:rPr lang="en-US" altLang="el-GR" sz="2000" kern="0" dirty="0" smtClean="0"/>
              <a:t>timeout</a:t>
            </a:r>
            <a:r>
              <a:rPr lang="el-GR" altLang="el-GR" sz="2000" kern="0" dirty="0" smtClean="0"/>
              <a:t>)</a:t>
            </a:r>
            <a:r>
              <a:rPr lang="en-US" altLang="el-GR" sz="2000" kern="0" dirty="0" smtClean="0"/>
              <a:t> </a:t>
            </a:r>
            <a:r>
              <a:rPr lang="el-GR" altLang="el-GR" sz="2000" kern="0" dirty="0" smtClean="0"/>
              <a:t>ή</a:t>
            </a:r>
            <a:r>
              <a:rPr lang="en-US" altLang="el-GR" sz="2000" kern="0" dirty="0" smtClean="0"/>
              <a:t> 3 </a:t>
            </a:r>
            <a:r>
              <a:rPr lang="el-GR" altLang="el-GR" sz="2000" kern="0" dirty="0" smtClean="0"/>
              <a:t>διπλότυπα</a:t>
            </a:r>
            <a:r>
              <a:rPr lang="en-US" altLang="el-GR" sz="2000" kern="0" dirty="0" smtClean="0"/>
              <a:t> ACKs</a:t>
            </a:r>
          </a:p>
          <a:p>
            <a:pPr>
              <a:lnSpc>
                <a:spcPct val="100000"/>
              </a:lnSpc>
              <a:buFont typeface="ZapfDingbats" pitchFamily="82" charset="2"/>
              <a:buChar char="r"/>
              <a:defRPr/>
            </a:pPr>
            <a:r>
              <a:rPr lang="el-GR" altLang="el-GR" sz="2000" kern="0" dirty="0" smtClean="0"/>
              <a:t>Ο αποστολέας </a:t>
            </a:r>
            <a:r>
              <a:rPr lang="en-US" altLang="el-GR" sz="2000" kern="0" dirty="0" smtClean="0"/>
              <a:t>TCP </a:t>
            </a:r>
            <a:r>
              <a:rPr lang="el-GR" altLang="el-GR" sz="2000" kern="0" dirty="0" smtClean="0"/>
              <a:t>μειώνει το ρυθμό</a:t>
            </a:r>
            <a:r>
              <a:rPr lang="en-US" altLang="el-GR" sz="2000" kern="0" dirty="0" smtClean="0"/>
              <a:t> (</a:t>
            </a:r>
            <a:r>
              <a:rPr lang="en-US" altLang="el-GR" sz="2000" b="1" kern="0" dirty="0" err="1" smtClean="0">
                <a:latin typeface="Courier New" pitchFamily="49" charset="0"/>
              </a:rPr>
              <a:t>CongWin</a:t>
            </a:r>
            <a:r>
              <a:rPr lang="en-US" altLang="el-GR" sz="2000" kern="0" dirty="0" smtClean="0"/>
              <a:t>) </a:t>
            </a:r>
            <a:r>
              <a:rPr lang="el-GR" altLang="el-GR" sz="2000" kern="0" dirty="0" smtClean="0"/>
              <a:t>μετά το γεγονός της απώλειας</a:t>
            </a:r>
            <a:endParaRPr lang="en-US" altLang="el-GR" sz="2000" kern="0" dirty="0" smtClean="0"/>
          </a:p>
          <a:p>
            <a:pPr>
              <a:lnSpc>
                <a:spcPct val="100000"/>
              </a:lnSpc>
              <a:buFont typeface="ZapfDingbats" pitchFamily="82" charset="2"/>
              <a:buNone/>
              <a:defRPr/>
            </a:pPr>
            <a:r>
              <a:rPr lang="el-GR" altLang="el-GR" sz="2000" u="sng" kern="0" dirty="0" smtClean="0">
                <a:solidFill>
                  <a:srgbClr val="FF0000"/>
                </a:solidFill>
              </a:rPr>
              <a:t>Τρεις μηχανισμοί</a:t>
            </a:r>
            <a:r>
              <a:rPr lang="en-US" altLang="el-GR" sz="2000" u="sng" kern="0" dirty="0" smtClean="0">
                <a:solidFill>
                  <a:srgbClr val="FF0000"/>
                </a:solidFill>
              </a:rPr>
              <a:t>:</a:t>
            </a:r>
            <a:endParaRPr lang="en-US" altLang="el-GR" sz="2000" kern="0" dirty="0" smtClean="0"/>
          </a:p>
          <a:p>
            <a:pPr lvl="1">
              <a:lnSpc>
                <a:spcPct val="100000"/>
              </a:lnSpc>
              <a:buFont typeface="ZapfDingbats" pitchFamily="82" charset="2"/>
              <a:buChar char="m"/>
              <a:defRPr/>
            </a:pPr>
            <a:r>
              <a:rPr lang="en-US" altLang="el-GR" sz="1800" kern="0" dirty="0" smtClean="0"/>
              <a:t>AIMD</a:t>
            </a:r>
          </a:p>
          <a:p>
            <a:pPr lvl="1">
              <a:lnSpc>
                <a:spcPct val="100000"/>
              </a:lnSpc>
              <a:buFont typeface="ZapfDingbats" pitchFamily="82" charset="2"/>
              <a:buChar char="m"/>
              <a:defRPr/>
            </a:pPr>
            <a:r>
              <a:rPr lang="el-GR" altLang="el-GR" sz="1800" kern="0" dirty="0" smtClean="0"/>
              <a:t>Αργή εκκίνηση</a:t>
            </a:r>
            <a:endParaRPr lang="en-US" altLang="el-GR" sz="1800" kern="0" dirty="0" smtClean="0"/>
          </a:p>
          <a:p>
            <a:pPr lvl="1">
              <a:lnSpc>
                <a:spcPct val="100000"/>
              </a:lnSpc>
              <a:buFont typeface="ZapfDingbats" pitchFamily="82" charset="2"/>
              <a:buChar char="m"/>
              <a:defRPr/>
            </a:pPr>
            <a:r>
              <a:rPr lang="el-GR" altLang="el-GR" sz="1800" kern="0" dirty="0" smtClean="0"/>
              <a:t>Συντηρητισμός μετά από γεγονότα</a:t>
            </a:r>
            <a:r>
              <a:rPr lang="en-US" altLang="el-GR" sz="1800" kern="0" dirty="0" smtClean="0"/>
              <a:t> timeout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A72D20A7-950C-492D-802D-1BFA1F9C7F0C}" type="slidenum">
              <a:rPr lang="en-US"/>
              <a:pPr>
                <a:defRPr/>
              </a:pPr>
              <a:t>103</a:t>
            </a:fld>
            <a:endParaRPr lang="en-US"/>
          </a:p>
        </p:txBody>
      </p:sp>
      <p:sp>
        <p:nvSpPr>
          <p:cNvPr id="111619" name="Footer Placeholder 5"/>
          <p:cNvSpPr txBox="1">
            <a:spLocks noGrp="1"/>
          </p:cNvSpPr>
          <p:nvPr/>
        </p:nvSpPr>
        <p:spPr bwMode="auto">
          <a:xfrm>
            <a:off x="4203700" y="6400800"/>
            <a:ext cx="410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111620" name="Slide Number Placeholder 6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F5BEDFA0-2AA5-4F9E-94AD-13FB129F7160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103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1116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z="3600" smtClean="0"/>
              <a:t>Αργή εκκίνηση </a:t>
            </a:r>
            <a:r>
              <a:rPr lang="el-GR" altLang="el-GR" sz="3600" smtClean="0"/>
              <a:t>του </a:t>
            </a:r>
            <a:r>
              <a:rPr lang="en-US" altLang="el-GR" sz="3600" smtClean="0"/>
              <a:t>TCP</a:t>
            </a:r>
          </a:p>
        </p:txBody>
      </p:sp>
      <p:sp>
        <p:nvSpPr>
          <p:cNvPr id="1116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5263" y="1254125"/>
            <a:ext cx="4481512" cy="3386138"/>
          </a:xfrm>
        </p:spPr>
        <p:txBody>
          <a:bodyPr/>
          <a:lstStyle/>
          <a:p>
            <a:pPr>
              <a:buFont typeface="ZapfDingbats" pitchFamily="82" charset="2"/>
              <a:buChar char="r"/>
            </a:pPr>
            <a:r>
              <a:rPr lang="el-GR" altLang="el-GR" sz="2400" smtClean="0"/>
              <a:t>Όταν ξεκινά η σύνδεση</a:t>
            </a:r>
            <a:r>
              <a:rPr lang="en-US" altLang="el-GR" sz="2400" smtClean="0"/>
              <a:t>, </a:t>
            </a:r>
            <a:r>
              <a:rPr lang="el-GR" altLang="el-GR" sz="2400" smtClean="0"/>
              <a:t>ο </a:t>
            </a:r>
            <a:r>
              <a:rPr lang="el-GR" altLang="el-GR" sz="2400" smtClean="0">
                <a:solidFill>
                  <a:srgbClr val="FF0000"/>
                </a:solidFill>
              </a:rPr>
              <a:t>ρυθμός αυξάνεται εκθετικά </a:t>
            </a:r>
            <a:r>
              <a:rPr lang="el-GR" altLang="el-GR" sz="2400" smtClean="0"/>
              <a:t>μέχρι την πρώτη απώλεια:</a:t>
            </a:r>
          </a:p>
          <a:p>
            <a:pPr lvl="1">
              <a:buFont typeface="Wingdings" pitchFamily="2" charset="2"/>
              <a:buChar char="§"/>
            </a:pPr>
            <a:r>
              <a:rPr lang="el-GR" altLang="el-GR" sz="2000" smtClean="0"/>
              <a:t>αρχικά </a:t>
            </a:r>
            <a:r>
              <a:rPr lang="en-US" altLang="el-GR" sz="2000" smtClean="0"/>
              <a:t>CongWin = 1 MSS</a:t>
            </a:r>
          </a:p>
          <a:p>
            <a:pPr lvl="1">
              <a:buFont typeface="Wingdings" pitchFamily="2" charset="2"/>
              <a:buChar char="§"/>
            </a:pPr>
            <a:r>
              <a:rPr lang="el-GR" altLang="el-GR" sz="2000" smtClean="0"/>
              <a:t>το </a:t>
            </a:r>
            <a:r>
              <a:rPr lang="en-US" altLang="el-GR" sz="2000" smtClean="0"/>
              <a:t>CongWin </a:t>
            </a:r>
            <a:r>
              <a:rPr lang="el-GR" altLang="el-GR" sz="2000" smtClean="0"/>
              <a:t>διπλασιάζεται </a:t>
            </a:r>
            <a:br>
              <a:rPr lang="el-GR" altLang="el-GR" sz="2000" smtClean="0"/>
            </a:br>
            <a:r>
              <a:rPr lang="el-GR" altLang="el-GR" sz="2000" smtClean="0"/>
              <a:t>σε κάθε </a:t>
            </a:r>
            <a:r>
              <a:rPr lang="en-US" altLang="el-GR" sz="2000" smtClean="0"/>
              <a:t>RTT</a:t>
            </a:r>
            <a:endParaRPr lang="el-GR" altLang="el-GR" sz="2000" smtClean="0"/>
          </a:p>
          <a:p>
            <a:pPr lvl="1">
              <a:buFont typeface="Wingdings" pitchFamily="2" charset="2"/>
              <a:buChar char="§"/>
            </a:pPr>
            <a:r>
              <a:rPr lang="el-GR" altLang="el-GR" sz="2000" smtClean="0"/>
              <a:t>γίνεται αυξάνοντας το </a:t>
            </a:r>
            <a:r>
              <a:rPr lang="en-US" altLang="el-GR" sz="2000" smtClean="0"/>
              <a:t>CongWin </a:t>
            </a:r>
            <a:r>
              <a:rPr lang="el-GR" altLang="el-GR" sz="2000" smtClean="0"/>
              <a:t>με κάθε </a:t>
            </a:r>
            <a:r>
              <a:rPr lang="en-US" altLang="el-GR" sz="2000" smtClean="0"/>
              <a:t>ACK </a:t>
            </a:r>
            <a:r>
              <a:rPr lang="el-GR" altLang="el-GR" sz="2000" smtClean="0"/>
              <a:t>που λαμβάνεται</a:t>
            </a:r>
            <a:r>
              <a:rPr lang="el-GR" altLang="el-GR" sz="1600" smtClean="0"/>
              <a:t/>
            </a:r>
            <a:br>
              <a:rPr lang="el-GR" altLang="el-GR" sz="1600" smtClean="0"/>
            </a:br>
            <a:endParaRPr lang="en-US" altLang="el-GR" sz="1600" smtClean="0"/>
          </a:p>
          <a:p>
            <a:pPr>
              <a:buFont typeface="ZapfDingbats" pitchFamily="82" charset="2"/>
              <a:buChar char="r"/>
            </a:pPr>
            <a:r>
              <a:rPr lang="el-GR" altLang="el-GR" sz="2400" smtClean="0">
                <a:solidFill>
                  <a:srgbClr val="FF0000"/>
                </a:solidFill>
              </a:rPr>
              <a:t>Σύνοψη: </a:t>
            </a:r>
            <a:r>
              <a:rPr lang="el-GR" altLang="el-GR" sz="2400" smtClean="0"/>
              <a:t>αρχικός ρυθμός αργός, αλλά ανεβαίνει εκθετικά γρήγορα</a:t>
            </a:r>
            <a:endParaRPr lang="en-US" altLang="el-GR" sz="2400" smtClean="0">
              <a:solidFill>
                <a:srgbClr val="FF0000"/>
              </a:solidFill>
            </a:endParaRPr>
          </a:p>
        </p:txBody>
      </p:sp>
      <p:sp>
        <p:nvSpPr>
          <p:cNvPr id="111623" name="Rectangle 5"/>
          <p:cNvSpPr>
            <a:spLocks noChangeArrowheads="1"/>
          </p:cNvSpPr>
          <p:nvPr/>
        </p:nvSpPr>
        <p:spPr bwMode="auto">
          <a:xfrm>
            <a:off x="4876800" y="1600200"/>
            <a:ext cx="4038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l-GR" altLang="el-GR" sz="2400">
              <a:latin typeface="Comic Sans MS" pitchFamily="66" charset="0"/>
            </a:endParaRPr>
          </a:p>
        </p:txBody>
      </p:sp>
      <p:sp>
        <p:nvSpPr>
          <p:cNvPr id="111624" name="Line 6"/>
          <p:cNvSpPr>
            <a:spLocks noChangeShapeType="1"/>
          </p:cNvSpPr>
          <p:nvPr/>
        </p:nvSpPr>
        <p:spPr bwMode="auto">
          <a:xfrm>
            <a:off x="5616575" y="2309813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25" name="Text Box 8"/>
          <p:cNvSpPr txBox="1">
            <a:spLocks noChangeArrowheads="1"/>
          </p:cNvSpPr>
          <p:nvPr/>
        </p:nvSpPr>
        <p:spPr bwMode="auto">
          <a:xfrm>
            <a:off x="5213350" y="1171575"/>
            <a:ext cx="86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1800">
                <a:latin typeface="Arial" pitchFamily="34" charset="0"/>
              </a:rPr>
              <a:t>Host A</a:t>
            </a:r>
          </a:p>
        </p:txBody>
      </p:sp>
      <p:sp>
        <p:nvSpPr>
          <p:cNvPr id="111626" name="Text Box 9"/>
          <p:cNvSpPr txBox="1">
            <a:spLocks noChangeArrowheads="1"/>
          </p:cNvSpPr>
          <p:nvPr/>
        </p:nvSpPr>
        <p:spPr bwMode="auto">
          <a:xfrm rot="408567">
            <a:off x="6623050" y="2276475"/>
            <a:ext cx="1208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one segment</a:t>
            </a:r>
            <a:endParaRPr lang="en-US" altLang="el-GR" sz="1000">
              <a:latin typeface="Times New Roman" pitchFamily="18" charset="0"/>
            </a:endParaRPr>
          </a:p>
        </p:txBody>
      </p:sp>
      <p:sp>
        <p:nvSpPr>
          <p:cNvPr id="111627" name="Text Box 10"/>
          <p:cNvSpPr txBox="1">
            <a:spLocks noChangeArrowheads="1"/>
          </p:cNvSpPr>
          <p:nvPr/>
        </p:nvSpPr>
        <p:spPr bwMode="auto">
          <a:xfrm rot="-5400000">
            <a:off x="5174456" y="2513807"/>
            <a:ext cx="528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RTT</a:t>
            </a:r>
            <a:endParaRPr lang="en-US" altLang="el-GR" sz="1000">
              <a:latin typeface="Arial" pitchFamily="34" charset="0"/>
            </a:endParaRPr>
          </a:p>
        </p:txBody>
      </p:sp>
      <p:sp>
        <p:nvSpPr>
          <p:cNvPr id="111628" name="Text Box 12"/>
          <p:cNvSpPr txBox="1">
            <a:spLocks noChangeArrowheads="1"/>
          </p:cNvSpPr>
          <p:nvPr/>
        </p:nvSpPr>
        <p:spPr bwMode="auto">
          <a:xfrm>
            <a:off x="7650163" y="1157288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1800">
                <a:latin typeface="Arial" pitchFamily="34" charset="0"/>
              </a:rPr>
              <a:t>Host B</a:t>
            </a:r>
          </a:p>
        </p:txBody>
      </p:sp>
      <p:sp>
        <p:nvSpPr>
          <p:cNvPr id="111629" name="Line 13"/>
          <p:cNvSpPr>
            <a:spLocks noChangeShapeType="1"/>
          </p:cNvSpPr>
          <p:nvPr/>
        </p:nvSpPr>
        <p:spPr bwMode="auto">
          <a:xfrm>
            <a:off x="5611813" y="2124075"/>
            <a:ext cx="0" cy="3848100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30" name="Line 14"/>
          <p:cNvSpPr>
            <a:spLocks noChangeShapeType="1"/>
          </p:cNvSpPr>
          <p:nvPr/>
        </p:nvSpPr>
        <p:spPr bwMode="auto">
          <a:xfrm>
            <a:off x="8126413" y="2162175"/>
            <a:ext cx="0" cy="3848100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31" name="Line 15"/>
          <p:cNvSpPr>
            <a:spLocks noChangeShapeType="1"/>
          </p:cNvSpPr>
          <p:nvPr/>
        </p:nvSpPr>
        <p:spPr bwMode="auto">
          <a:xfrm flipH="1" flipV="1">
            <a:off x="5430838" y="2273300"/>
            <a:ext cx="4762" cy="219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32" name="Line 16"/>
          <p:cNvSpPr>
            <a:spLocks noChangeShapeType="1"/>
          </p:cNvSpPr>
          <p:nvPr/>
        </p:nvSpPr>
        <p:spPr bwMode="auto">
          <a:xfrm>
            <a:off x="5440363" y="2879725"/>
            <a:ext cx="4762" cy="2238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33" name="Line 17"/>
          <p:cNvSpPr>
            <a:spLocks noChangeShapeType="1"/>
          </p:cNvSpPr>
          <p:nvPr/>
        </p:nvSpPr>
        <p:spPr bwMode="auto">
          <a:xfrm flipV="1">
            <a:off x="5592763" y="2714625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1634" name="Group 18"/>
          <p:cNvGrpSpPr>
            <a:grpSpLocks/>
          </p:cNvGrpSpPr>
          <p:nvPr/>
        </p:nvGrpSpPr>
        <p:grpSpPr bwMode="auto">
          <a:xfrm>
            <a:off x="7840663" y="5456238"/>
            <a:ext cx="615950" cy="366712"/>
            <a:chOff x="3317" y="3527"/>
            <a:chExt cx="388" cy="231"/>
          </a:xfrm>
        </p:grpSpPr>
        <p:sp>
          <p:nvSpPr>
            <p:cNvPr id="111687" name="Rectangle 19"/>
            <p:cNvSpPr>
              <a:spLocks noChangeArrowheads="1"/>
            </p:cNvSpPr>
            <p:nvPr/>
          </p:nvSpPr>
          <p:spPr bwMode="auto">
            <a:xfrm>
              <a:off x="3342" y="3576"/>
              <a:ext cx="324" cy="1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111688" name="Text Box 20"/>
            <p:cNvSpPr txBox="1">
              <a:spLocks noChangeArrowheads="1"/>
            </p:cNvSpPr>
            <p:nvPr/>
          </p:nvSpPr>
          <p:spPr bwMode="auto">
            <a:xfrm>
              <a:off x="3317" y="3527"/>
              <a:ext cx="3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 sz="1800">
                  <a:latin typeface="Arial" pitchFamily="34" charset="0"/>
                </a:rPr>
                <a:t>time</a:t>
              </a:r>
              <a:endParaRPr lang="en-US" altLang="el-GR" sz="1000">
                <a:latin typeface="Arial" pitchFamily="34" charset="0"/>
              </a:endParaRPr>
            </a:p>
          </p:txBody>
        </p:sp>
      </p:grpSp>
      <p:sp>
        <p:nvSpPr>
          <p:cNvPr id="111635" name="Line 21"/>
          <p:cNvSpPr>
            <a:spLocks noChangeShapeType="1"/>
          </p:cNvSpPr>
          <p:nvPr/>
        </p:nvSpPr>
        <p:spPr bwMode="auto">
          <a:xfrm>
            <a:off x="5621338" y="3090863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36" name="Line 22"/>
          <p:cNvSpPr>
            <a:spLocks noChangeShapeType="1"/>
          </p:cNvSpPr>
          <p:nvPr/>
        </p:nvSpPr>
        <p:spPr bwMode="auto">
          <a:xfrm>
            <a:off x="5616575" y="3176588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37" name="Line 23"/>
          <p:cNvSpPr>
            <a:spLocks noChangeShapeType="1"/>
          </p:cNvSpPr>
          <p:nvPr/>
        </p:nvSpPr>
        <p:spPr bwMode="auto">
          <a:xfrm flipV="1">
            <a:off x="5616575" y="3700463"/>
            <a:ext cx="2528888" cy="3619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38" name="Line 24"/>
          <p:cNvSpPr>
            <a:spLocks noChangeShapeType="1"/>
          </p:cNvSpPr>
          <p:nvPr/>
        </p:nvSpPr>
        <p:spPr bwMode="auto">
          <a:xfrm flipV="1">
            <a:off x="5589588" y="3960813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39" name="Text Box 25"/>
          <p:cNvSpPr txBox="1">
            <a:spLocks noChangeArrowheads="1"/>
          </p:cNvSpPr>
          <p:nvPr/>
        </p:nvSpPr>
        <p:spPr bwMode="auto">
          <a:xfrm rot="408567">
            <a:off x="6621463" y="3062288"/>
            <a:ext cx="1277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two segments</a:t>
            </a:r>
            <a:endParaRPr lang="en-US" altLang="el-GR" sz="1000">
              <a:latin typeface="Times New Roman" pitchFamily="18" charset="0"/>
            </a:endParaRPr>
          </a:p>
        </p:txBody>
      </p:sp>
      <p:sp>
        <p:nvSpPr>
          <p:cNvPr id="111640" name="Text Box 26"/>
          <p:cNvSpPr txBox="1">
            <a:spLocks noChangeArrowheads="1"/>
          </p:cNvSpPr>
          <p:nvPr/>
        </p:nvSpPr>
        <p:spPr bwMode="auto">
          <a:xfrm rot="408567">
            <a:off x="6713538" y="4076700"/>
            <a:ext cx="13065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four segments</a:t>
            </a:r>
            <a:endParaRPr lang="en-US" altLang="el-GR" sz="1000">
              <a:latin typeface="Times New Roman" pitchFamily="18" charset="0"/>
            </a:endParaRPr>
          </a:p>
        </p:txBody>
      </p:sp>
      <p:grpSp>
        <p:nvGrpSpPr>
          <p:cNvPr id="111641" name="Group 27"/>
          <p:cNvGrpSpPr>
            <a:grpSpLocks/>
          </p:cNvGrpSpPr>
          <p:nvPr/>
        </p:nvGrpSpPr>
        <p:grpSpPr bwMode="auto">
          <a:xfrm>
            <a:off x="5611813" y="4095750"/>
            <a:ext cx="2519362" cy="652463"/>
            <a:chOff x="3954" y="2214"/>
            <a:chExt cx="1587" cy="411"/>
          </a:xfrm>
        </p:grpSpPr>
        <p:sp>
          <p:nvSpPr>
            <p:cNvPr id="111683" name="Line 28"/>
            <p:cNvSpPr>
              <a:spLocks noChangeShapeType="1"/>
            </p:cNvSpPr>
            <p:nvPr/>
          </p:nvSpPr>
          <p:spPr bwMode="auto">
            <a:xfrm>
              <a:off x="3963" y="221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84" name="Line 29"/>
            <p:cNvSpPr>
              <a:spLocks noChangeShapeType="1"/>
            </p:cNvSpPr>
            <p:nvPr/>
          </p:nvSpPr>
          <p:spPr bwMode="auto">
            <a:xfrm>
              <a:off x="3954" y="227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85" name="Line 30"/>
            <p:cNvSpPr>
              <a:spLocks noChangeShapeType="1"/>
            </p:cNvSpPr>
            <p:nvPr/>
          </p:nvSpPr>
          <p:spPr bwMode="auto">
            <a:xfrm>
              <a:off x="3963" y="2340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86" name="Line 31"/>
            <p:cNvSpPr>
              <a:spLocks noChangeShapeType="1"/>
            </p:cNvSpPr>
            <p:nvPr/>
          </p:nvSpPr>
          <p:spPr bwMode="auto">
            <a:xfrm>
              <a:off x="3957" y="2403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1642" name="Group 32"/>
          <p:cNvGrpSpPr>
            <a:grpSpLocks/>
          </p:cNvGrpSpPr>
          <p:nvPr/>
        </p:nvGrpSpPr>
        <p:grpSpPr bwMode="auto">
          <a:xfrm flipV="1">
            <a:off x="5897563" y="4476750"/>
            <a:ext cx="2228850" cy="604838"/>
            <a:chOff x="3954" y="2214"/>
            <a:chExt cx="1587" cy="411"/>
          </a:xfrm>
        </p:grpSpPr>
        <p:sp>
          <p:nvSpPr>
            <p:cNvPr id="111679" name="Line 33"/>
            <p:cNvSpPr>
              <a:spLocks noChangeShapeType="1"/>
            </p:cNvSpPr>
            <p:nvPr/>
          </p:nvSpPr>
          <p:spPr bwMode="auto">
            <a:xfrm>
              <a:off x="3963" y="221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80" name="Line 34"/>
            <p:cNvSpPr>
              <a:spLocks noChangeShapeType="1"/>
            </p:cNvSpPr>
            <p:nvPr/>
          </p:nvSpPr>
          <p:spPr bwMode="auto">
            <a:xfrm>
              <a:off x="3954" y="2274"/>
              <a:ext cx="1578" cy="22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81" name="Line 35"/>
            <p:cNvSpPr>
              <a:spLocks noChangeShapeType="1"/>
            </p:cNvSpPr>
            <p:nvPr/>
          </p:nvSpPr>
          <p:spPr bwMode="auto">
            <a:xfrm>
              <a:off x="3963" y="2340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82" name="Line 36"/>
            <p:cNvSpPr>
              <a:spLocks noChangeShapeType="1"/>
            </p:cNvSpPr>
            <p:nvPr/>
          </p:nvSpPr>
          <p:spPr bwMode="auto">
            <a:xfrm>
              <a:off x="3957" y="2403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1643" name="Group 43"/>
          <p:cNvGrpSpPr>
            <a:grpSpLocks/>
          </p:cNvGrpSpPr>
          <p:nvPr/>
        </p:nvGrpSpPr>
        <p:grpSpPr bwMode="auto">
          <a:xfrm>
            <a:off x="5173663" y="1495425"/>
            <a:ext cx="654050" cy="601663"/>
            <a:chOff x="-44" y="1473"/>
            <a:chExt cx="981" cy="1105"/>
          </a:xfrm>
        </p:grpSpPr>
        <p:pic>
          <p:nvPicPr>
            <p:cNvPr id="111677" name="Picture 44" descr="desktop_computer_stylized_medium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1678" name="Freeform 4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1644" name="Group 46"/>
          <p:cNvGrpSpPr>
            <a:grpSpLocks/>
          </p:cNvGrpSpPr>
          <p:nvPr/>
        </p:nvGrpSpPr>
        <p:grpSpPr bwMode="auto">
          <a:xfrm>
            <a:off x="7908925" y="1509713"/>
            <a:ext cx="382588" cy="547687"/>
            <a:chOff x="4140" y="429"/>
            <a:chExt cx="1425" cy="2396"/>
          </a:xfrm>
        </p:grpSpPr>
        <p:sp>
          <p:nvSpPr>
            <p:cNvPr id="111645" name="Freeform 4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46" name="Rectangle 48"/>
            <p:cNvSpPr>
              <a:spLocks noChangeArrowheads="1"/>
            </p:cNvSpPr>
            <p:nvPr/>
          </p:nvSpPr>
          <p:spPr bwMode="auto">
            <a:xfrm>
              <a:off x="4205" y="429"/>
              <a:ext cx="1047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111647" name="Freeform 4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48" name="Freeform 5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49" name="Rectangle 51"/>
            <p:cNvSpPr>
              <a:spLocks noChangeArrowheads="1"/>
            </p:cNvSpPr>
            <p:nvPr/>
          </p:nvSpPr>
          <p:spPr bwMode="auto">
            <a:xfrm>
              <a:off x="4211" y="693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grpSp>
          <p:nvGrpSpPr>
            <p:cNvPr id="111650" name="Group 5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11675" name="AutoShape 53"/>
              <p:cNvSpPr>
                <a:spLocks noChangeArrowheads="1"/>
              </p:cNvSpPr>
              <p:nvPr/>
            </p:nvSpPr>
            <p:spPr bwMode="auto">
              <a:xfrm>
                <a:off x="614" y="2565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sp>
            <p:nvSpPr>
              <p:cNvPr id="111676" name="AutoShape 54"/>
              <p:cNvSpPr>
                <a:spLocks noChangeArrowheads="1"/>
              </p:cNvSpPr>
              <p:nvPr/>
            </p:nvSpPr>
            <p:spPr bwMode="auto">
              <a:xfrm>
                <a:off x="629" y="2579"/>
                <a:ext cx="694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</p:grpSp>
        <p:sp>
          <p:nvSpPr>
            <p:cNvPr id="111651" name="Rectangle 55"/>
            <p:cNvSpPr>
              <a:spLocks noChangeArrowheads="1"/>
            </p:cNvSpPr>
            <p:nvPr/>
          </p:nvSpPr>
          <p:spPr bwMode="auto">
            <a:xfrm>
              <a:off x="4223" y="1019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grpSp>
          <p:nvGrpSpPr>
            <p:cNvPr id="111652" name="Group 5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11673" name="AutoShape 57"/>
              <p:cNvSpPr>
                <a:spLocks noChangeArrowheads="1"/>
              </p:cNvSpPr>
              <p:nvPr/>
            </p:nvSpPr>
            <p:spPr bwMode="auto">
              <a:xfrm>
                <a:off x="617" y="2565"/>
                <a:ext cx="723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sp>
            <p:nvSpPr>
              <p:cNvPr id="111674" name="AutoShape 58"/>
              <p:cNvSpPr>
                <a:spLocks noChangeArrowheads="1"/>
              </p:cNvSpPr>
              <p:nvPr/>
            </p:nvSpPr>
            <p:spPr bwMode="auto">
              <a:xfrm>
                <a:off x="631" y="2580"/>
                <a:ext cx="694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</p:grpSp>
        <p:sp>
          <p:nvSpPr>
            <p:cNvPr id="111653" name="Rectangle 59"/>
            <p:cNvSpPr>
              <a:spLocks noChangeArrowheads="1"/>
            </p:cNvSpPr>
            <p:nvPr/>
          </p:nvSpPr>
          <p:spPr bwMode="auto">
            <a:xfrm>
              <a:off x="4217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111654" name="Rectangle 60"/>
            <p:cNvSpPr>
              <a:spLocks noChangeArrowheads="1"/>
            </p:cNvSpPr>
            <p:nvPr/>
          </p:nvSpPr>
          <p:spPr bwMode="auto">
            <a:xfrm>
              <a:off x="4229" y="1658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grpSp>
          <p:nvGrpSpPr>
            <p:cNvPr id="111655" name="Group 6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11671" name="AutoShape 62"/>
              <p:cNvSpPr>
                <a:spLocks noChangeArrowheads="1"/>
              </p:cNvSpPr>
              <p:nvPr/>
            </p:nvSpPr>
            <p:spPr bwMode="auto">
              <a:xfrm>
                <a:off x="617" y="2571"/>
                <a:ext cx="72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sp>
            <p:nvSpPr>
              <p:cNvPr id="111672" name="AutoShape 63"/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92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</p:grpSp>
        <p:sp>
          <p:nvSpPr>
            <p:cNvPr id="111656" name="Freeform 6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1657" name="Group 6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11669" name="AutoShape 66"/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29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sp>
            <p:nvSpPr>
              <p:cNvPr id="111670" name="AutoShape 67"/>
              <p:cNvSpPr>
                <a:spLocks noChangeArrowheads="1"/>
              </p:cNvSpPr>
              <p:nvPr/>
            </p:nvSpPr>
            <p:spPr bwMode="auto">
              <a:xfrm>
                <a:off x="626" y="2580"/>
                <a:ext cx="700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</p:grpSp>
        <p:sp>
          <p:nvSpPr>
            <p:cNvPr id="111658" name="Rectangle 68"/>
            <p:cNvSpPr>
              <a:spLocks noChangeArrowheads="1"/>
            </p:cNvSpPr>
            <p:nvPr/>
          </p:nvSpPr>
          <p:spPr bwMode="auto">
            <a:xfrm>
              <a:off x="5252" y="429"/>
              <a:ext cx="65" cy="2292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111659" name="Freeform 6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60" name="Freeform 7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5 h 288"/>
                <a:gd name="T4" fmla="*/ 16 w 304"/>
                <a:gd name="T5" fmla="*/ 27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61" name="Oval 71"/>
            <p:cNvSpPr>
              <a:spLocks noChangeArrowheads="1"/>
            </p:cNvSpPr>
            <p:nvPr/>
          </p:nvSpPr>
          <p:spPr bwMode="auto">
            <a:xfrm>
              <a:off x="5518" y="2610"/>
              <a:ext cx="47" cy="97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111662" name="Freeform 7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63" name="AutoShape 73"/>
            <p:cNvSpPr>
              <a:spLocks noChangeArrowheads="1"/>
            </p:cNvSpPr>
            <p:nvPr/>
          </p:nvSpPr>
          <p:spPr bwMode="auto">
            <a:xfrm>
              <a:off x="4140" y="2679"/>
              <a:ext cx="1200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111664" name="AutoShape 74"/>
            <p:cNvSpPr>
              <a:spLocks noChangeArrowheads="1"/>
            </p:cNvSpPr>
            <p:nvPr/>
          </p:nvSpPr>
          <p:spPr bwMode="auto">
            <a:xfrm>
              <a:off x="4205" y="2714"/>
              <a:ext cx="1070" cy="7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111665" name="Oval 75"/>
            <p:cNvSpPr>
              <a:spLocks noChangeArrowheads="1"/>
            </p:cNvSpPr>
            <p:nvPr/>
          </p:nvSpPr>
          <p:spPr bwMode="auto">
            <a:xfrm>
              <a:off x="4306" y="2381"/>
              <a:ext cx="160" cy="146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111666" name="Oval 76"/>
            <p:cNvSpPr>
              <a:spLocks noChangeArrowheads="1"/>
            </p:cNvSpPr>
            <p:nvPr/>
          </p:nvSpPr>
          <p:spPr bwMode="auto">
            <a:xfrm>
              <a:off x="4489" y="2387"/>
              <a:ext cx="160" cy="139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l-GR" altLang="el-GR" sz="180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667" name="Oval 77"/>
            <p:cNvSpPr>
              <a:spLocks noChangeArrowheads="1"/>
            </p:cNvSpPr>
            <p:nvPr/>
          </p:nvSpPr>
          <p:spPr bwMode="auto">
            <a:xfrm>
              <a:off x="4660" y="2381"/>
              <a:ext cx="160" cy="139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111668" name="Rectangle 78"/>
            <p:cNvSpPr>
              <a:spLocks noChangeArrowheads="1"/>
            </p:cNvSpPr>
            <p:nvPr/>
          </p:nvSpPr>
          <p:spPr bwMode="auto">
            <a:xfrm>
              <a:off x="5062" y="1832"/>
              <a:ext cx="83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3-</a:t>
            </a:r>
            <a:fld id="{A0A98606-CC0F-4B54-A042-A1AEEDD291CC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  <p:sp>
        <p:nvSpPr>
          <p:cNvPr id="1126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z="3600" smtClean="0"/>
              <a:t>Αργή εκκίνηση </a:t>
            </a:r>
            <a:r>
              <a:rPr lang="el-GR" altLang="el-GR" sz="3600" smtClean="0"/>
              <a:t>του </a:t>
            </a:r>
            <a:r>
              <a:rPr lang="en-US" altLang="el-GR" sz="3600" smtClean="0"/>
              <a:t>TCP</a:t>
            </a:r>
            <a:r>
              <a:rPr lang="el-GR" altLang="el-GR" sz="2400" smtClean="0"/>
              <a:t>(συν.)</a:t>
            </a:r>
            <a:endParaRPr lang="en-US" altLang="el-GR" sz="240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04800" y="1600200"/>
            <a:ext cx="7897813" cy="4648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buFont typeface="ZapfDingbats" pitchFamily="82" charset="2"/>
              <a:buChar char="r"/>
              <a:defRPr/>
            </a:pPr>
            <a:r>
              <a:rPr lang="el-GR" altLang="el-GR" sz="2400" kern="0" dirty="0" smtClean="0"/>
              <a:t>Όταν ξεκινά η σύνδεση</a:t>
            </a:r>
            <a:r>
              <a:rPr lang="en-US" altLang="el-GR" sz="2400" kern="0" dirty="0" smtClean="0"/>
              <a:t>, </a:t>
            </a:r>
            <a:r>
              <a:rPr lang="en-US" altLang="el-GR" sz="2400" b="1" kern="0" dirty="0" err="1" smtClean="0">
                <a:latin typeface="Courier New" pitchFamily="49" charset="0"/>
              </a:rPr>
              <a:t>CongWin</a:t>
            </a:r>
            <a:r>
              <a:rPr lang="en-US" altLang="el-GR" sz="2400" kern="0" dirty="0" smtClean="0"/>
              <a:t> = 1 MSS</a:t>
            </a:r>
          </a:p>
          <a:p>
            <a:pPr lvl="1">
              <a:lnSpc>
                <a:spcPct val="100000"/>
              </a:lnSpc>
              <a:buFont typeface="ZapfDingbats" pitchFamily="82" charset="2"/>
              <a:buChar char="m"/>
              <a:defRPr/>
            </a:pPr>
            <a:r>
              <a:rPr lang="el-GR" altLang="el-GR" sz="2000" kern="0" dirty="0" smtClean="0"/>
              <a:t>Π.Χ.</a:t>
            </a:r>
            <a:r>
              <a:rPr lang="en-US" altLang="el-GR" sz="2000" kern="0" dirty="0" smtClean="0"/>
              <a:t>: MSS = 500 bytes &amp; RTT = 200 </a:t>
            </a:r>
            <a:r>
              <a:rPr lang="en-US" altLang="el-GR" sz="2000" kern="0" dirty="0" err="1" smtClean="0"/>
              <a:t>msec</a:t>
            </a:r>
            <a:endParaRPr lang="en-US" altLang="el-GR" sz="2000" kern="0" dirty="0" smtClean="0"/>
          </a:p>
          <a:p>
            <a:pPr lvl="1">
              <a:lnSpc>
                <a:spcPct val="100000"/>
              </a:lnSpc>
              <a:buFont typeface="ZapfDingbats" pitchFamily="82" charset="2"/>
              <a:buChar char="m"/>
              <a:defRPr/>
            </a:pPr>
            <a:r>
              <a:rPr lang="el-GR" altLang="el-GR" sz="2000" kern="0" dirty="0" smtClean="0"/>
              <a:t>Αρχικός ρυθμός</a:t>
            </a:r>
            <a:r>
              <a:rPr lang="en-US" altLang="el-GR" sz="2000" kern="0" dirty="0" smtClean="0"/>
              <a:t> = 20 kbps</a:t>
            </a:r>
          </a:p>
          <a:p>
            <a:pPr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en-US" altLang="el-GR" sz="1800" kern="0" dirty="0" smtClean="0"/>
              <a:t>	      (500bytes*8bits/byte*1/0.2sec)</a:t>
            </a:r>
            <a:br>
              <a:rPr lang="en-US" altLang="el-GR" sz="1800" kern="0" dirty="0" smtClean="0"/>
            </a:br>
            <a:endParaRPr lang="en-US" altLang="el-GR" sz="1800" kern="0" dirty="0" smtClean="0"/>
          </a:p>
          <a:p>
            <a:pPr>
              <a:lnSpc>
                <a:spcPct val="100000"/>
              </a:lnSpc>
              <a:buFont typeface="ZapfDingbats" pitchFamily="82" charset="2"/>
              <a:buChar char="r"/>
              <a:defRPr/>
            </a:pPr>
            <a:r>
              <a:rPr lang="el-GR" altLang="el-GR" sz="2400" kern="0" dirty="0" smtClean="0"/>
              <a:t>Το διαθέσιμο εύρος ζώνης</a:t>
            </a:r>
            <a:r>
              <a:rPr lang="en-US" altLang="el-GR" sz="2400" kern="0" dirty="0" smtClean="0"/>
              <a:t> </a:t>
            </a:r>
            <a:r>
              <a:rPr lang="el-GR" altLang="el-GR" sz="2400" kern="0" dirty="0" smtClean="0"/>
              <a:t>ενδέχεται να είναι</a:t>
            </a:r>
            <a:r>
              <a:rPr lang="en-US" altLang="el-GR" sz="2400" kern="0" dirty="0" smtClean="0"/>
              <a:t> &gt;&gt; MSS/RTT</a:t>
            </a:r>
          </a:p>
          <a:p>
            <a:pPr lvl="1">
              <a:lnSpc>
                <a:spcPct val="100000"/>
              </a:lnSpc>
              <a:buFont typeface="ZapfDingbats" pitchFamily="82" charset="2"/>
              <a:buChar char="m"/>
              <a:defRPr/>
            </a:pPr>
            <a:r>
              <a:rPr lang="el-GR" altLang="el-GR" sz="2000" kern="0" dirty="0" smtClean="0"/>
              <a:t>Είναι επιθυμητή η γρήγορη επίτευξη ενός σεβαστού ρυθμού</a:t>
            </a:r>
            <a:endParaRPr lang="en-US" altLang="el-GR" sz="200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3D4C1C4C-21E0-4CA3-9F12-BCFCF5EF1E46}" type="slidenum">
              <a:rPr lang="en-US"/>
              <a:pPr>
                <a:defRPr/>
              </a:pPr>
              <a:t>105</a:t>
            </a:fld>
            <a:endParaRPr lang="en-US"/>
          </a:p>
        </p:txBody>
      </p:sp>
      <p:sp>
        <p:nvSpPr>
          <p:cNvPr id="113667" name="Footer Placeholder 5"/>
          <p:cNvSpPr txBox="1">
            <a:spLocks noGrp="1"/>
          </p:cNvSpPr>
          <p:nvPr/>
        </p:nvSpPr>
        <p:spPr bwMode="auto">
          <a:xfrm>
            <a:off x="4203700" y="6400800"/>
            <a:ext cx="410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113668" name="Slide Number Placeholder 6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920D753C-9403-4EA9-B7B7-72DC0915E84B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105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1136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z="3200" smtClean="0"/>
              <a:t>TCP: </a:t>
            </a:r>
            <a:r>
              <a:rPr lang="el-GR" altLang="el-GR" sz="3200" smtClean="0"/>
              <a:t>ανίχνευση, αντίδραση σε απώλειες</a:t>
            </a:r>
            <a:endParaRPr lang="en-US" altLang="el-GR" sz="3200" smtClean="0"/>
          </a:p>
        </p:txBody>
      </p:sp>
      <p:sp>
        <p:nvSpPr>
          <p:cNvPr id="1136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24000"/>
            <a:ext cx="8256588" cy="3063875"/>
          </a:xfrm>
        </p:spPr>
        <p:txBody>
          <a:bodyPr/>
          <a:lstStyle/>
          <a:p>
            <a:pPr>
              <a:buFont typeface="ZapfDingbats" pitchFamily="82" charset="2"/>
              <a:buChar char="r"/>
            </a:pPr>
            <a:r>
              <a:rPr lang="el-GR" altLang="el-GR" sz="2000" smtClean="0"/>
              <a:t>οι απώλειες υποδεικνύονται από τα </a:t>
            </a:r>
            <a:r>
              <a:rPr lang="en-US" altLang="el-GR" sz="2000" smtClean="0"/>
              <a:t>timeout:</a:t>
            </a:r>
            <a:endParaRPr lang="el-GR" altLang="el-GR" sz="2000" smtClean="0"/>
          </a:p>
          <a:p>
            <a:pPr lvl="1">
              <a:buFont typeface="Wingdings" pitchFamily="2" charset="2"/>
              <a:buChar char="§"/>
            </a:pPr>
            <a:r>
              <a:rPr lang="el-GR" altLang="el-GR" sz="1800" smtClean="0"/>
              <a:t>το </a:t>
            </a:r>
            <a:r>
              <a:rPr lang="en-US" altLang="el-GR" sz="1800" smtClean="0"/>
              <a:t>CongWin </a:t>
            </a:r>
            <a:r>
              <a:rPr lang="el-GR" altLang="el-GR" sz="1800" smtClean="0"/>
              <a:t>ορίζεται σε 1 </a:t>
            </a:r>
            <a:r>
              <a:rPr lang="en-US" altLang="el-GR" sz="1800" smtClean="0"/>
              <a:t>MSS</a:t>
            </a:r>
          </a:p>
          <a:p>
            <a:pPr lvl="1">
              <a:buFont typeface="Wingdings" pitchFamily="2" charset="2"/>
              <a:buChar char="§"/>
            </a:pPr>
            <a:r>
              <a:rPr lang="el-GR" altLang="el-GR" sz="1800" smtClean="0"/>
              <a:t>στη συνέχεια το παράθυρο</a:t>
            </a:r>
            <a:r>
              <a:rPr lang="en-US" altLang="el-GR" sz="1800" smtClean="0"/>
              <a:t> </a:t>
            </a:r>
            <a:r>
              <a:rPr lang="el-GR" altLang="el-GR" sz="1800" smtClean="0"/>
              <a:t>αυξάνεται εκθετικά</a:t>
            </a:r>
            <a:r>
              <a:rPr lang="en-US" altLang="el-GR" sz="1800" smtClean="0"/>
              <a:t> (</a:t>
            </a:r>
            <a:r>
              <a:rPr lang="el-GR" altLang="el-GR" sz="1800" smtClean="0"/>
              <a:t>όπως στην αργή εκκίνηση) μέχρι ένα κατώφλι (</a:t>
            </a:r>
            <a:r>
              <a:rPr lang="en-US" altLang="el-GR" sz="1800" smtClean="0"/>
              <a:t>Threshold</a:t>
            </a:r>
            <a:r>
              <a:rPr lang="el-GR" altLang="el-GR" sz="1800" smtClean="0"/>
              <a:t>), μετά</a:t>
            </a:r>
            <a:r>
              <a:rPr lang="en-US" altLang="el-GR" sz="1800" smtClean="0"/>
              <a:t> </a:t>
            </a:r>
            <a:r>
              <a:rPr lang="el-GR" altLang="el-GR" sz="1800" smtClean="0"/>
              <a:t>αυξάνεται γραμμικά</a:t>
            </a:r>
          </a:p>
          <a:p>
            <a:pPr>
              <a:buFont typeface="ZapfDingbats" pitchFamily="82" charset="2"/>
              <a:buChar char="r"/>
            </a:pPr>
            <a:r>
              <a:rPr lang="el-GR" altLang="el-GR" sz="2000" smtClean="0"/>
              <a:t>απώλειες υποδεικνύονται από 3 διπλότυπα</a:t>
            </a:r>
            <a:r>
              <a:rPr lang="en-US" altLang="el-GR" sz="2000" smtClean="0"/>
              <a:t> </a:t>
            </a:r>
            <a:r>
              <a:rPr lang="el-GR" altLang="el-GR" sz="2000" smtClean="0"/>
              <a:t>ACK:</a:t>
            </a:r>
            <a:r>
              <a:rPr lang="en-US" altLang="el-GR" sz="2000" smtClean="0"/>
              <a:t> TCP RENO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l-GR" sz="1800" smtClean="0"/>
              <a:t> </a:t>
            </a:r>
            <a:r>
              <a:rPr lang="el-GR" altLang="el-GR" sz="1800" smtClean="0"/>
              <a:t>διπλότυπα </a:t>
            </a:r>
            <a:r>
              <a:rPr lang="en-US" altLang="el-GR" sz="1800" smtClean="0"/>
              <a:t>ACKs</a:t>
            </a:r>
            <a:r>
              <a:rPr lang="el-GR" altLang="el-GR" sz="1800" smtClean="0"/>
              <a:t> υποδεικνύουν δίκτυο ικανό να παραδώσει ορισμένα τμήματα</a:t>
            </a:r>
          </a:p>
          <a:p>
            <a:pPr lvl="1">
              <a:buFont typeface="Wingdings" pitchFamily="2" charset="2"/>
              <a:buChar char="§"/>
            </a:pPr>
            <a:r>
              <a:rPr lang="el-GR" altLang="el-GR" sz="1800" smtClean="0"/>
              <a:t>το </a:t>
            </a:r>
            <a:r>
              <a:rPr lang="en-US" altLang="el-GR" sz="1800" smtClean="0"/>
              <a:t>CongWin </a:t>
            </a:r>
            <a:r>
              <a:rPr lang="el-GR" altLang="el-GR" sz="1800" smtClean="0"/>
              <a:t>μειώνεται στο μισό παράθυρο, μετά αυξάνεται γραμμικά</a:t>
            </a:r>
          </a:p>
          <a:p>
            <a:r>
              <a:rPr lang="el-GR" altLang="el-GR" sz="1800" smtClean="0"/>
              <a:t> </a:t>
            </a:r>
            <a:r>
              <a:rPr lang="en-US" altLang="el-GR" sz="2000" smtClean="0"/>
              <a:t>TCP Tahoe </a:t>
            </a:r>
            <a:r>
              <a:rPr lang="el-GR" altLang="el-GR" sz="2000" smtClean="0"/>
              <a:t>πάντα θέτει το </a:t>
            </a:r>
            <a:r>
              <a:rPr lang="en-US" altLang="el-GR" sz="2000" smtClean="0"/>
              <a:t>CongWin </a:t>
            </a:r>
            <a:r>
              <a:rPr lang="el-GR" altLang="el-GR" sz="2000" smtClean="0"/>
              <a:t>στο 1 (</a:t>
            </a:r>
            <a:r>
              <a:rPr lang="en-US" altLang="el-GR" sz="2000" smtClean="0"/>
              <a:t>timeout</a:t>
            </a:r>
            <a:r>
              <a:rPr lang="el-GR" altLang="el-GR" sz="2000" smtClean="0"/>
              <a:t> ή 3 διπλά </a:t>
            </a:r>
            <a:r>
              <a:rPr lang="en-US" altLang="el-GR" sz="2000" smtClean="0"/>
              <a:t>ACK)</a:t>
            </a:r>
          </a:p>
        </p:txBody>
      </p:sp>
      <p:sp>
        <p:nvSpPr>
          <p:cNvPr id="113671" name="Text Box 8"/>
          <p:cNvSpPr txBox="1">
            <a:spLocks noChangeArrowheads="1"/>
          </p:cNvSpPr>
          <p:nvPr/>
        </p:nvSpPr>
        <p:spPr bwMode="auto">
          <a:xfrm>
            <a:off x="400050" y="4691063"/>
            <a:ext cx="3803650" cy="1938337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Char char="•"/>
            </a:pPr>
            <a:endParaRPr lang="en-US" altLang="el-GR" sz="2000">
              <a:latin typeface="Times New Roman" pitchFamily="18" charset="0"/>
            </a:endParaRPr>
          </a:p>
          <a:p>
            <a:pPr algn="l"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altLang="el-GR" sz="2000">
                <a:latin typeface="Comic Sans MS" pitchFamily="66" charset="0"/>
              </a:rPr>
              <a:t> </a:t>
            </a:r>
            <a:r>
              <a:rPr lang="el-GR" altLang="el-GR" sz="2000">
                <a:latin typeface="Comic Sans MS" pitchFamily="66" charset="0"/>
              </a:rPr>
              <a:t>3 ίδια ACK υποδεικνύουν δίκτυο ικανό να παραδώσει μερικά τμήματα</a:t>
            </a:r>
          </a:p>
          <a:p>
            <a:pPr algn="l"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l-GR" altLang="el-GR" sz="2000">
                <a:latin typeface="Comic Sans MS" pitchFamily="66" charset="0"/>
              </a:rPr>
              <a:t>timeout πριν από 3</a:t>
            </a:r>
            <a:r>
              <a:rPr lang="en-US" altLang="el-GR" sz="2000">
                <a:latin typeface="Comic Sans MS" pitchFamily="66" charset="0"/>
              </a:rPr>
              <a:t> </a:t>
            </a:r>
            <a:r>
              <a:rPr lang="el-GR" altLang="el-GR" sz="2000">
                <a:latin typeface="Comic Sans MS" pitchFamily="66" charset="0"/>
              </a:rPr>
              <a:t> ίδια ACK είναι «πιο ανησυχητικό»</a:t>
            </a:r>
            <a:endParaRPr lang="en-US" altLang="el-GR">
              <a:latin typeface="Comic Sans MS" pitchFamily="66" charset="0"/>
            </a:endParaRPr>
          </a:p>
        </p:txBody>
      </p:sp>
      <p:sp>
        <p:nvSpPr>
          <p:cNvPr id="113672" name="Text Box 10"/>
          <p:cNvSpPr txBox="1">
            <a:spLocks noChangeArrowheads="1"/>
          </p:cNvSpPr>
          <p:nvPr/>
        </p:nvSpPr>
        <p:spPr bwMode="auto">
          <a:xfrm>
            <a:off x="1146175" y="4492625"/>
            <a:ext cx="11557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l-GR" sz="1600">
                <a:solidFill>
                  <a:srgbClr val="FF0000"/>
                </a:solidFill>
                <a:latin typeface="Comic Sans MS" pitchFamily="66" charset="0"/>
              </a:rPr>
              <a:t>Φιλοσοφία</a:t>
            </a:r>
            <a:r>
              <a:rPr lang="en-US" altLang="el-GR" sz="2000">
                <a:solidFill>
                  <a:srgbClr val="FF0000"/>
                </a:solidFill>
                <a:latin typeface="Comic Sans MS" pitchFamily="66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0A2FBD81-7DE9-4FCA-B9DC-50828FF7C520}" type="slidenum">
              <a:rPr lang="en-US"/>
              <a:pPr>
                <a:defRPr/>
              </a:pPr>
              <a:t>106</a:t>
            </a:fld>
            <a:endParaRPr lang="en-US"/>
          </a:p>
        </p:txBody>
      </p:sp>
      <p:sp>
        <p:nvSpPr>
          <p:cNvPr id="114691" name="Footer Placeholder 5"/>
          <p:cNvSpPr txBox="1">
            <a:spLocks noGrp="1"/>
          </p:cNvSpPr>
          <p:nvPr/>
        </p:nvSpPr>
        <p:spPr bwMode="auto">
          <a:xfrm>
            <a:off x="4203700" y="6400800"/>
            <a:ext cx="410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114692" name="Slide Number Placeholder 6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78E6E97B-A012-4DE3-9F31-DEDA25156291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106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114693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0"/>
            <a:ext cx="7772400" cy="1143000"/>
          </a:xfrm>
        </p:spPr>
        <p:txBody>
          <a:bodyPr/>
          <a:lstStyle/>
          <a:p>
            <a:r>
              <a:rPr lang="en-US" altLang="el-GR" sz="2800" smtClean="0"/>
              <a:t>TCP: </a:t>
            </a:r>
            <a:r>
              <a:rPr lang="el-GR" altLang="el-GR" sz="2800" smtClean="0"/>
              <a:t>Μετάβαση από αργή εκκίνηση σε αποφυγή συμφόρησης </a:t>
            </a:r>
            <a:r>
              <a:rPr lang="el-GR" altLang="el-GR" sz="2400" smtClean="0"/>
              <a:t>(</a:t>
            </a:r>
            <a:r>
              <a:rPr lang="en-US" altLang="el-GR" sz="2400" smtClean="0"/>
              <a:t>Slow Start to Congestion Avoidance</a:t>
            </a:r>
            <a:r>
              <a:rPr lang="el-GR" altLang="el-GR" sz="2400" smtClean="0"/>
              <a:t>)</a:t>
            </a:r>
            <a:endParaRPr lang="en-US" altLang="el-GR" sz="2400" smtClean="0"/>
          </a:p>
        </p:txBody>
      </p:sp>
      <p:sp>
        <p:nvSpPr>
          <p:cNvPr id="1146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2819400" cy="2514600"/>
          </a:xfrm>
        </p:spPr>
        <p:txBody>
          <a:bodyPr/>
          <a:lstStyle/>
          <a:p>
            <a:pPr>
              <a:lnSpc>
                <a:spcPct val="80000"/>
              </a:lnSpc>
              <a:buFont typeface="ZapfDingbats" pitchFamily="82" charset="2"/>
              <a:buNone/>
            </a:pPr>
            <a:r>
              <a:rPr lang="el-GR" altLang="el-GR" sz="2000" smtClean="0">
                <a:solidFill>
                  <a:srgbClr val="FF0000"/>
                </a:solidFill>
              </a:rPr>
              <a:t>Ε</a:t>
            </a:r>
            <a:r>
              <a:rPr lang="en-US" altLang="el-GR" sz="2000" smtClean="0">
                <a:solidFill>
                  <a:srgbClr val="FF0000"/>
                </a:solidFill>
              </a:rPr>
              <a:t>:</a:t>
            </a:r>
            <a:r>
              <a:rPr lang="en-US" altLang="el-GR" sz="2000" smtClean="0"/>
              <a:t> </a:t>
            </a:r>
            <a:r>
              <a:rPr lang="el-GR" altLang="el-GR" sz="2000" smtClean="0"/>
              <a:t>Πότε θα πρέπει να γίνει η αλλαγή από εκθετική σε γραμμική αύξηση;</a:t>
            </a:r>
            <a:r>
              <a:rPr lang="en-US" altLang="el-GR" sz="2000" smtClean="0"/>
              <a:t/>
            </a:r>
            <a:br>
              <a:rPr lang="en-US" altLang="el-GR" sz="2000" smtClean="0"/>
            </a:br>
            <a:r>
              <a:rPr lang="en-US" altLang="el-GR" sz="2000" smtClean="0"/>
              <a:t> </a:t>
            </a:r>
          </a:p>
          <a:p>
            <a:pPr>
              <a:lnSpc>
                <a:spcPct val="80000"/>
              </a:lnSpc>
              <a:buFont typeface="ZapfDingbats" pitchFamily="82" charset="2"/>
              <a:buNone/>
            </a:pPr>
            <a:r>
              <a:rPr lang="en-US" altLang="el-GR" sz="2000" smtClean="0">
                <a:solidFill>
                  <a:srgbClr val="FF0000"/>
                </a:solidFill>
              </a:rPr>
              <a:t>A:</a:t>
            </a:r>
            <a:r>
              <a:rPr lang="en-US" altLang="el-GR" sz="2000" smtClean="0"/>
              <a:t> </a:t>
            </a:r>
            <a:r>
              <a:rPr lang="el-GR" altLang="el-GR" sz="2000" smtClean="0"/>
              <a:t>Όταν το</a:t>
            </a:r>
            <a:r>
              <a:rPr lang="en-US" altLang="el-GR" sz="2000" smtClean="0"/>
              <a:t> </a:t>
            </a:r>
            <a:r>
              <a:rPr lang="en-US" altLang="el-GR" sz="2000" b="1" smtClean="0">
                <a:latin typeface="Courier New" pitchFamily="49" charset="0"/>
              </a:rPr>
              <a:t>CongWin</a:t>
            </a:r>
            <a:r>
              <a:rPr lang="en-US" altLang="el-GR" sz="2000" smtClean="0"/>
              <a:t> </a:t>
            </a:r>
            <a:r>
              <a:rPr lang="el-GR" altLang="el-GR" sz="2000" smtClean="0"/>
              <a:t>γίνει το</a:t>
            </a:r>
            <a:r>
              <a:rPr lang="en-US" altLang="el-GR" sz="2000" smtClean="0"/>
              <a:t> 1/2 </a:t>
            </a:r>
            <a:r>
              <a:rPr lang="el-GR" altLang="el-GR" sz="2000" smtClean="0"/>
              <a:t>της τιμής του πριν το</a:t>
            </a:r>
            <a:r>
              <a:rPr lang="en-US" altLang="el-GR" sz="2000" smtClean="0"/>
              <a:t> timeout.</a:t>
            </a:r>
          </a:p>
          <a:p>
            <a:pPr>
              <a:lnSpc>
                <a:spcPct val="80000"/>
              </a:lnSpc>
              <a:buFont typeface="ZapfDingbats" pitchFamily="82" charset="2"/>
              <a:buNone/>
            </a:pPr>
            <a:endParaRPr lang="en-US" altLang="el-GR" sz="2000" smtClean="0"/>
          </a:p>
          <a:p>
            <a:pPr>
              <a:lnSpc>
                <a:spcPct val="80000"/>
              </a:lnSpc>
              <a:buFont typeface="ZapfDingbats" pitchFamily="82" charset="2"/>
              <a:buNone/>
            </a:pPr>
            <a:r>
              <a:rPr lang="en-US" altLang="el-GR" sz="2400" smtClean="0"/>
              <a:t> </a:t>
            </a:r>
          </a:p>
          <a:p>
            <a:pPr>
              <a:lnSpc>
                <a:spcPct val="80000"/>
              </a:lnSpc>
              <a:buFont typeface="ZapfDingbats" pitchFamily="82" charset="2"/>
              <a:buNone/>
            </a:pPr>
            <a:r>
              <a:rPr lang="en-US" altLang="el-GR" sz="2400" smtClean="0"/>
              <a:t> </a:t>
            </a:r>
          </a:p>
        </p:txBody>
      </p:sp>
      <p:sp>
        <p:nvSpPr>
          <p:cNvPr id="11469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3962400"/>
            <a:ext cx="3810000" cy="1905000"/>
          </a:xfrm>
        </p:spPr>
        <p:txBody>
          <a:bodyPr/>
          <a:lstStyle/>
          <a:p>
            <a:pPr>
              <a:lnSpc>
                <a:spcPct val="80000"/>
              </a:lnSpc>
              <a:buFont typeface="ZapfDingbats" pitchFamily="82" charset="2"/>
              <a:buNone/>
            </a:pPr>
            <a:r>
              <a:rPr lang="en-US" altLang="el-GR" sz="2000" u="sng" smtClean="0">
                <a:solidFill>
                  <a:srgbClr val="FF0000"/>
                </a:solidFill>
              </a:rPr>
              <a:t>Υλοποίηση:</a:t>
            </a:r>
            <a:br>
              <a:rPr lang="en-US" altLang="el-GR" sz="2000" u="sng" smtClean="0">
                <a:solidFill>
                  <a:srgbClr val="FF0000"/>
                </a:solidFill>
              </a:rPr>
            </a:br>
            <a:endParaRPr lang="en-US" altLang="el-GR" sz="2000" smtClean="0"/>
          </a:p>
          <a:p>
            <a:pPr>
              <a:lnSpc>
                <a:spcPct val="80000"/>
              </a:lnSpc>
              <a:buFont typeface="ZapfDingbats" pitchFamily="82" charset="2"/>
              <a:buChar char="r"/>
            </a:pPr>
            <a:r>
              <a:rPr lang="en-US" altLang="el-GR" sz="1800" smtClean="0"/>
              <a:t>Μεταβλητ</a:t>
            </a:r>
            <a:r>
              <a:rPr lang="el-GR" altLang="el-GR" sz="1800" smtClean="0"/>
              <a:t>ό κατώφλι</a:t>
            </a:r>
            <a:r>
              <a:rPr lang="en-US" altLang="el-GR" sz="1800" smtClean="0"/>
              <a:t>-Threshold </a:t>
            </a:r>
            <a:r>
              <a:rPr lang="el-GR" altLang="el-GR" sz="1800" smtClean="0"/>
              <a:t>(</a:t>
            </a:r>
            <a:r>
              <a:rPr lang="en-US" altLang="el-GR" sz="1800" smtClean="0"/>
              <a:t>ssthresh</a:t>
            </a:r>
            <a:r>
              <a:rPr lang="el-GR" altLang="el-GR" sz="1800" smtClean="0"/>
              <a:t>)</a:t>
            </a:r>
            <a:r>
              <a:rPr lang="en-US" altLang="el-GR" sz="1800" smtClean="0"/>
              <a:t/>
            </a:r>
            <a:br>
              <a:rPr lang="en-US" altLang="el-GR" sz="1800" smtClean="0"/>
            </a:br>
            <a:endParaRPr lang="en-US" altLang="el-GR" sz="1800" smtClean="0"/>
          </a:p>
          <a:p>
            <a:pPr>
              <a:lnSpc>
                <a:spcPct val="80000"/>
              </a:lnSpc>
              <a:buFont typeface="ZapfDingbats" pitchFamily="82" charset="2"/>
              <a:buChar char="r"/>
            </a:pPr>
            <a:r>
              <a:rPr lang="el-GR" altLang="el-GR" sz="1800" smtClean="0"/>
              <a:t>Σε γεγονός απώλειας, </a:t>
            </a:r>
            <a:r>
              <a:rPr lang="en-US" altLang="el-GR" sz="1800" smtClean="0"/>
              <a:t/>
            </a:r>
            <a:br>
              <a:rPr lang="en-US" altLang="el-GR" sz="1800" smtClean="0"/>
            </a:br>
            <a:r>
              <a:rPr lang="el-GR" altLang="el-GR" sz="1800" smtClean="0"/>
              <a:t>το</a:t>
            </a:r>
            <a:r>
              <a:rPr lang="en-US" altLang="el-GR" sz="1800" smtClean="0"/>
              <a:t> Threshold</a:t>
            </a:r>
            <a:r>
              <a:rPr lang="el-GR" altLang="el-GR" sz="1800" smtClean="0"/>
              <a:t> τίθεται στο</a:t>
            </a:r>
            <a:r>
              <a:rPr lang="en-US" altLang="el-GR" sz="1800" smtClean="0"/>
              <a:t> 1/2</a:t>
            </a:r>
            <a:r>
              <a:rPr lang="el-GR" altLang="el-GR" sz="1800" smtClean="0"/>
              <a:t> του </a:t>
            </a:r>
            <a:r>
              <a:rPr lang="en-US" altLang="el-GR" sz="1800" smtClean="0"/>
              <a:t>CongWin</a:t>
            </a:r>
            <a:r>
              <a:rPr lang="el-GR" altLang="el-GR" sz="1800" smtClean="0"/>
              <a:t> πριν το γεγονός της απώλειας</a:t>
            </a:r>
            <a:endParaRPr lang="en-US" altLang="el-GR" sz="1800" smtClean="0"/>
          </a:p>
          <a:p>
            <a:pPr>
              <a:lnSpc>
                <a:spcPct val="80000"/>
              </a:lnSpc>
              <a:buFont typeface="ZapfDingbats" pitchFamily="82" charset="2"/>
              <a:buNone/>
            </a:pPr>
            <a:endParaRPr lang="en-US" altLang="el-GR" sz="1800" smtClean="0"/>
          </a:p>
        </p:txBody>
      </p:sp>
      <p:pic>
        <p:nvPicPr>
          <p:cNvPr id="11469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27438" y="1171575"/>
            <a:ext cx="5105400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1 - Τίτλος"/>
          <p:cNvSpPr>
            <a:spLocks noGrp="1"/>
          </p:cNvSpPr>
          <p:nvPr>
            <p:ph type="title"/>
          </p:nvPr>
        </p:nvSpPr>
        <p:spPr>
          <a:xfrm>
            <a:off x="1084263" y="228600"/>
            <a:ext cx="7221537" cy="801688"/>
          </a:xfrm>
        </p:spPr>
        <p:txBody>
          <a:bodyPr/>
          <a:lstStyle/>
          <a:p>
            <a:r>
              <a:rPr lang="el-GR" altLang="el-GR" sz="3200" smtClean="0"/>
              <a:t>Σύνοψη: Έλεγχος συμφόρησης </a:t>
            </a:r>
            <a:r>
              <a:rPr lang="en-US" altLang="el-GR" sz="3200" smtClean="0"/>
              <a:t>TCP</a:t>
            </a:r>
            <a:endParaRPr lang="el-GR" altLang="el-GR" sz="320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3-</a:t>
            </a:r>
            <a:fld id="{15D5084B-8538-4EC7-9E5A-0E5E216D333D}" type="slidenum">
              <a:rPr lang="en-US" smtClean="0"/>
              <a:pPr>
                <a:defRPr/>
              </a:pPr>
              <a:t>107</a:t>
            </a:fld>
            <a:endParaRPr lang="en-US"/>
          </a:p>
        </p:txBody>
      </p:sp>
      <p:grpSp>
        <p:nvGrpSpPr>
          <p:cNvPr id="2" name="Group 240"/>
          <p:cNvGrpSpPr>
            <a:grpSpLocks/>
          </p:cNvGrpSpPr>
          <p:nvPr/>
        </p:nvGrpSpPr>
        <p:grpSpPr bwMode="auto">
          <a:xfrm>
            <a:off x="3441700" y="2908300"/>
            <a:ext cx="2133600" cy="814388"/>
            <a:chOff x="2168" y="1727"/>
            <a:chExt cx="1344" cy="513"/>
          </a:xfrm>
        </p:grpSpPr>
        <p:grpSp>
          <p:nvGrpSpPr>
            <p:cNvPr id="115817" name="Group 171"/>
            <p:cNvGrpSpPr>
              <a:grpSpLocks/>
            </p:cNvGrpSpPr>
            <p:nvPr/>
          </p:nvGrpSpPr>
          <p:grpSpPr bwMode="auto">
            <a:xfrm>
              <a:off x="2280" y="1727"/>
              <a:ext cx="1118" cy="513"/>
              <a:chOff x="2280" y="1727"/>
              <a:chExt cx="1118" cy="513"/>
            </a:xfrm>
          </p:grpSpPr>
          <p:sp>
            <p:nvSpPr>
              <p:cNvPr id="115819" name="Text Box 172"/>
              <p:cNvSpPr txBox="1">
                <a:spLocks noChangeArrowheads="1"/>
              </p:cNvSpPr>
              <p:nvPr/>
            </p:nvSpPr>
            <p:spPr bwMode="auto">
              <a:xfrm>
                <a:off x="2640" y="1727"/>
                <a:ext cx="377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altLang="el-GR" sz="1000">
                    <a:latin typeface="Arial" pitchFamily="34" charset="0"/>
                  </a:rPr>
                  <a:t>timeout</a:t>
                </a:r>
              </a:p>
            </p:txBody>
          </p:sp>
          <p:sp>
            <p:nvSpPr>
              <p:cNvPr id="115820" name="Text Box 173"/>
              <p:cNvSpPr txBox="1">
                <a:spLocks noChangeArrowheads="1"/>
              </p:cNvSpPr>
              <p:nvPr/>
            </p:nvSpPr>
            <p:spPr bwMode="auto">
              <a:xfrm>
                <a:off x="2280" y="1838"/>
                <a:ext cx="1118" cy="4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>
                  <a:lnSpc>
                    <a:spcPct val="85000"/>
                  </a:lnSpc>
                </a:pPr>
                <a:r>
                  <a:rPr lang="en-US" altLang="el-GR" sz="1000">
                    <a:latin typeface="Arial" pitchFamily="34" charset="0"/>
                  </a:rPr>
                  <a:t>ssthresh = cwnd/2</a:t>
                </a:r>
              </a:p>
              <a:p>
                <a:pPr eaLnBrk="1" hangingPunct="1">
                  <a:lnSpc>
                    <a:spcPct val="85000"/>
                  </a:lnSpc>
                </a:pPr>
                <a:r>
                  <a:rPr lang="en-US" altLang="el-GR" sz="1000">
                    <a:latin typeface="Arial" pitchFamily="34" charset="0"/>
                  </a:rPr>
                  <a:t>cwnd = 1 MSS</a:t>
                </a:r>
              </a:p>
              <a:p>
                <a:pPr eaLnBrk="1" hangingPunct="1">
                  <a:lnSpc>
                    <a:spcPct val="85000"/>
                  </a:lnSpc>
                </a:pPr>
                <a:r>
                  <a:rPr lang="en-US" altLang="el-GR" sz="1000">
                    <a:latin typeface="Arial" pitchFamily="34" charset="0"/>
                  </a:rPr>
                  <a:t>dupACKcount = 0</a:t>
                </a:r>
              </a:p>
              <a:p>
                <a:pPr eaLnBrk="1" hangingPunct="1">
                  <a:lnSpc>
                    <a:spcPct val="85000"/>
                  </a:lnSpc>
                </a:pPr>
                <a:r>
                  <a:rPr lang="en-US" altLang="el-GR" sz="1000" i="1">
                    <a:solidFill>
                      <a:srgbClr val="000099"/>
                    </a:solidFill>
                    <a:latin typeface="Arial" pitchFamily="34" charset="0"/>
                  </a:rPr>
                  <a:t>retransmit missing segment</a:t>
                </a:r>
                <a:r>
                  <a:rPr lang="en-US" altLang="el-GR" sz="1200">
                    <a:latin typeface="Arial" pitchFamily="34" charset="0"/>
                  </a:rPr>
                  <a:t> </a:t>
                </a:r>
              </a:p>
            </p:txBody>
          </p:sp>
          <p:sp>
            <p:nvSpPr>
              <p:cNvPr id="115821" name="Line 174"/>
              <p:cNvSpPr>
                <a:spLocks noChangeShapeType="1"/>
              </p:cNvSpPr>
              <p:nvPr/>
            </p:nvSpPr>
            <p:spPr bwMode="auto">
              <a:xfrm>
                <a:off x="2491" y="1857"/>
                <a:ext cx="69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5818" name="Line 175"/>
            <p:cNvSpPr>
              <a:spLocks noChangeShapeType="1"/>
            </p:cNvSpPr>
            <p:nvPr/>
          </p:nvSpPr>
          <p:spPr bwMode="auto">
            <a:xfrm flipH="1">
              <a:off x="2168" y="1734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39"/>
          <p:cNvGrpSpPr>
            <a:grpSpLocks/>
          </p:cNvGrpSpPr>
          <p:nvPr/>
        </p:nvGrpSpPr>
        <p:grpSpPr bwMode="auto">
          <a:xfrm>
            <a:off x="3471863" y="2432050"/>
            <a:ext cx="2133600" cy="398463"/>
            <a:chOff x="2187" y="1427"/>
            <a:chExt cx="1344" cy="251"/>
          </a:xfrm>
        </p:grpSpPr>
        <p:sp>
          <p:nvSpPr>
            <p:cNvPr id="115811" name="Line 176"/>
            <p:cNvSpPr>
              <a:spLocks noChangeShapeType="1"/>
            </p:cNvSpPr>
            <p:nvPr/>
          </p:nvSpPr>
          <p:spPr bwMode="auto">
            <a:xfrm flipH="1">
              <a:off x="2187" y="1673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12" name="Text Box 181"/>
            <p:cNvSpPr txBox="1">
              <a:spLocks noChangeArrowheads="1"/>
            </p:cNvSpPr>
            <p:nvPr/>
          </p:nvSpPr>
          <p:spPr bwMode="auto">
            <a:xfrm>
              <a:off x="2740" y="1543"/>
              <a:ext cx="171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80000"/>
                </a:lnSpc>
              </a:pPr>
              <a:r>
                <a:rPr lang="en-US" altLang="el-GR" sz="1000">
                  <a:latin typeface="Symbol" pitchFamily="18" charset="2"/>
                </a:rPr>
                <a:t>L</a:t>
              </a:r>
              <a:endParaRPr lang="en-US" altLang="el-GR" sz="1200">
                <a:latin typeface="Symbol" pitchFamily="18" charset="2"/>
              </a:endParaRPr>
            </a:p>
          </p:txBody>
        </p:sp>
        <p:sp>
          <p:nvSpPr>
            <p:cNvPr id="115813" name="Line 182"/>
            <p:cNvSpPr>
              <a:spLocks noChangeShapeType="1"/>
            </p:cNvSpPr>
            <p:nvPr/>
          </p:nvSpPr>
          <p:spPr bwMode="auto">
            <a:xfrm>
              <a:off x="2572" y="1554"/>
              <a:ext cx="5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5814" name="Group 183"/>
            <p:cNvGrpSpPr>
              <a:grpSpLocks/>
            </p:cNvGrpSpPr>
            <p:nvPr/>
          </p:nvGrpSpPr>
          <p:grpSpPr bwMode="auto">
            <a:xfrm>
              <a:off x="2486" y="1427"/>
              <a:ext cx="694" cy="154"/>
              <a:chOff x="2458" y="1450"/>
              <a:chExt cx="694" cy="154"/>
            </a:xfrm>
          </p:grpSpPr>
          <p:sp>
            <p:nvSpPr>
              <p:cNvPr id="115815" name="Text Box 184"/>
              <p:cNvSpPr txBox="1">
                <a:spLocks noChangeArrowheads="1"/>
              </p:cNvSpPr>
              <p:nvPr/>
            </p:nvSpPr>
            <p:spPr bwMode="auto">
              <a:xfrm>
                <a:off x="2458" y="1450"/>
                <a:ext cx="69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altLang="el-GR" sz="1000">
                    <a:latin typeface="Arial" pitchFamily="34" charset="0"/>
                  </a:rPr>
                  <a:t>cwnd &gt; ssthresh</a:t>
                </a:r>
              </a:p>
            </p:txBody>
          </p:sp>
          <p:sp>
            <p:nvSpPr>
              <p:cNvPr id="115816" name="Line 185"/>
              <p:cNvSpPr>
                <a:spLocks noChangeShapeType="1"/>
              </p:cNvSpPr>
              <p:nvPr/>
            </p:nvSpPr>
            <p:spPr bwMode="auto">
              <a:xfrm>
                <a:off x="2724" y="1557"/>
                <a:ext cx="4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" name="Group 242"/>
          <p:cNvGrpSpPr>
            <a:grpSpLocks/>
          </p:cNvGrpSpPr>
          <p:nvPr/>
        </p:nvGrpSpPr>
        <p:grpSpPr bwMode="auto">
          <a:xfrm>
            <a:off x="5586413" y="1370013"/>
            <a:ext cx="2682875" cy="2365375"/>
            <a:chOff x="3519" y="786"/>
            <a:chExt cx="1690" cy="1490"/>
          </a:xfrm>
        </p:grpSpPr>
        <p:grpSp>
          <p:nvGrpSpPr>
            <p:cNvPr id="115797" name="Group 164"/>
            <p:cNvGrpSpPr>
              <a:grpSpLocks/>
            </p:cNvGrpSpPr>
            <p:nvPr/>
          </p:nvGrpSpPr>
          <p:grpSpPr bwMode="auto">
            <a:xfrm>
              <a:off x="3602" y="1330"/>
              <a:ext cx="817" cy="754"/>
              <a:chOff x="2293" y="2021"/>
              <a:chExt cx="817" cy="754"/>
            </a:xfrm>
          </p:grpSpPr>
          <p:sp>
            <p:nvSpPr>
              <p:cNvPr id="115809" name="Oval 165"/>
              <p:cNvSpPr>
                <a:spLocks noChangeArrowheads="1"/>
              </p:cNvSpPr>
              <p:nvPr/>
            </p:nvSpPr>
            <p:spPr bwMode="auto">
              <a:xfrm>
                <a:off x="2293" y="2021"/>
                <a:ext cx="800" cy="75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altLang="el-GR"/>
              </a:p>
            </p:txBody>
          </p:sp>
          <p:sp>
            <p:nvSpPr>
              <p:cNvPr id="115810" name="Text Box 166"/>
              <p:cNvSpPr txBox="1">
                <a:spLocks noChangeArrowheads="1"/>
              </p:cNvSpPr>
              <p:nvPr/>
            </p:nvSpPr>
            <p:spPr bwMode="auto">
              <a:xfrm>
                <a:off x="2298" y="2191"/>
                <a:ext cx="812" cy="5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el-GR" sz="1800">
                    <a:latin typeface="Arial" pitchFamily="34" charset="0"/>
                  </a:rPr>
                  <a:t>congestion</a:t>
                </a:r>
              </a:p>
              <a:p>
                <a:pPr eaLnBrk="1" hangingPunct="1"/>
                <a:r>
                  <a:rPr lang="en-US" altLang="el-GR" sz="1800">
                    <a:latin typeface="Arial" pitchFamily="34" charset="0"/>
                  </a:rPr>
                  <a:t>avoidance </a:t>
                </a:r>
              </a:p>
              <a:p>
                <a:pPr eaLnBrk="1" hangingPunct="1"/>
                <a:endParaRPr lang="en-US" altLang="el-GR" sz="1800">
                  <a:latin typeface="Arial" pitchFamily="34" charset="0"/>
                </a:endParaRPr>
              </a:p>
            </p:txBody>
          </p:sp>
        </p:grpSp>
        <p:grpSp>
          <p:nvGrpSpPr>
            <p:cNvPr id="115798" name="Group 190"/>
            <p:cNvGrpSpPr>
              <a:grpSpLocks/>
            </p:cNvGrpSpPr>
            <p:nvPr/>
          </p:nvGrpSpPr>
          <p:grpSpPr bwMode="auto">
            <a:xfrm>
              <a:off x="3519" y="786"/>
              <a:ext cx="1409" cy="541"/>
              <a:chOff x="3542" y="904"/>
              <a:chExt cx="1409" cy="541"/>
            </a:xfrm>
          </p:grpSpPr>
          <p:sp>
            <p:nvSpPr>
              <p:cNvPr id="115805" name="Text Box 191"/>
              <p:cNvSpPr txBox="1">
                <a:spLocks noChangeArrowheads="1"/>
              </p:cNvSpPr>
              <p:nvPr/>
            </p:nvSpPr>
            <p:spPr bwMode="auto">
              <a:xfrm>
                <a:off x="3542" y="1037"/>
                <a:ext cx="1409" cy="4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el-GR" sz="1000">
                    <a:latin typeface="Arial" pitchFamily="34" charset="0"/>
                  </a:rPr>
                  <a:t>cwnd = cwnd + MSS    (MSS/cwnd)</a:t>
                </a:r>
              </a:p>
              <a:p>
                <a:pPr eaLnBrk="1" hangingPunct="1"/>
                <a:r>
                  <a:rPr lang="en-US" altLang="el-GR" sz="1000">
                    <a:latin typeface="Arial" pitchFamily="34" charset="0"/>
                  </a:rPr>
                  <a:t>dupACKcount = 0</a:t>
                </a:r>
              </a:p>
              <a:p>
                <a:pPr eaLnBrk="1" hangingPunct="1"/>
                <a:r>
                  <a:rPr lang="en-US" altLang="el-GR" sz="1000" i="1">
                    <a:solidFill>
                      <a:srgbClr val="000099"/>
                    </a:solidFill>
                    <a:latin typeface="Arial" pitchFamily="34" charset="0"/>
                  </a:rPr>
                  <a:t>transmit new segment(s), as allowed</a:t>
                </a:r>
              </a:p>
              <a:p>
                <a:pPr eaLnBrk="1" hangingPunct="1">
                  <a:lnSpc>
                    <a:spcPct val="80000"/>
                  </a:lnSpc>
                </a:pPr>
                <a:endParaRPr lang="en-US" altLang="el-GR" sz="1200" i="1">
                  <a:latin typeface="Arial" pitchFamily="34" charset="0"/>
                </a:endParaRPr>
              </a:p>
            </p:txBody>
          </p:sp>
          <p:sp>
            <p:nvSpPr>
              <p:cNvPr id="115806" name="Line 192"/>
              <p:cNvSpPr>
                <a:spLocks noChangeShapeType="1"/>
              </p:cNvSpPr>
              <p:nvPr/>
            </p:nvSpPr>
            <p:spPr bwMode="auto">
              <a:xfrm>
                <a:off x="3976" y="1054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807" name="Text Box 193"/>
              <p:cNvSpPr txBox="1">
                <a:spLocks noChangeArrowheads="1"/>
              </p:cNvSpPr>
              <p:nvPr/>
            </p:nvSpPr>
            <p:spPr bwMode="auto">
              <a:xfrm>
                <a:off x="4014" y="923"/>
                <a:ext cx="448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altLang="el-GR" sz="1000">
                    <a:latin typeface="Arial" pitchFamily="34" charset="0"/>
                  </a:rPr>
                  <a:t>new ACK</a:t>
                </a:r>
              </a:p>
            </p:txBody>
          </p:sp>
          <p:sp>
            <p:nvSpPr>
              <p:cNvPr id="115808" name="Text Box 194"/>
              <p:cNvSpPr txBox="1">
                <a:spLocks noChangeArrowheads="1"/>
              </p:cNvSpPr>
              <p:nvPr/>
            </p:nvSpPr>
            <p:spPr bwMode="auto">
              <a:xfrm>
                <a:off x="4311" y="904"/>
                <a:ext cx="16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altLang="el-GR" sz="2400">
                    <a:latin typeface="Times New Roman" pitchFamily="18" charset="0"/>
                  </a:rPr>
                  <a:t>.</a:t>
                </a:r>
              </a:p>
            </p:txBody>
          </p:sp>
        </p:grpSp>
        <p:sp>
          <p:nvSpPr>
            <p:cNvPr id="115799" name="Freeform 195"/>
            <p:cNvSpPr>
              <a:spLocks/>
            </p:cNvSpPr>
            <p:nvPr/>
          </p:nvSpPr>
          <p:spPr bwMode="auto">
            <a:xfrm rot="9705213">
              <a:off x="4212" y="1145"/>
              <a:ext cx="333" cy="452"/>
            </a:xfrm>
            <a:custGeom>
              <a:avLst/>
              <a:gdLst>
                <a:gd name="T0" fmla="*/ 88 w 376"/>
                <a:gd name="T1" fmla="*/ 306 h 452"/>
                <a:gd name="T2" fmla="*/ 19 w 376"/>
                <a:gd name="T3" fmla="*/ 269 h 452"/>
                <a:gd name="T4" fmla="*/ 49 w 376"/>
                <a:gd name="T5" fmla="*/ 0 h 452"/>
                <a:gd name="T6" fmla="*/ 0 60000 65536"/>
                <a:gd name="T7" fmla="*/ 0 60000 65536"/>
                <a:gd name="T8" fmla="*/ 0 60000 65536"/>
                <a:gd name="T9" fmla="*/ 0 w 376"/>
                <a:gd name="T10" fmla="*/ 0 h 452"/>
                <a:gd name="T11" fmla="*/ 376 w 376"/>
                <a:gd name="T12" fmla="*/ 452 h 4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6" h="452">
                  <a:moveTo>
                    <a:pt x="376" y="306"/>
                  </a:moveTo>
                  <a:cubicBezTo>
                    <a:pt x="332" y="380"/>
                    <a:pt x="164" y="452"/>
                    <a:pt x="82" y="269"/>
                  </a:cubicBezTo>
                  <a:cubicBezTo>
                    <a:pt x="0" y="86"/>
                    <a:pt x="66" y="18"/>
                    <a:pt x="20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5800" name="Group 196"/>
            <p:cNvGrpSpPr>
              <a:grpSpLocks/>
            </p:cNvGrpSpPr>
            <p:nvPr/>
          </p:nvGrpSpPr>
          <p:grpSpPr bwMode="auto">
            <a:xfrm>
              <a:off x="4509" y="1909"/>
              <a:ext cx="700" cy="367"/>
              <a:chOff x="4274" y="2922"/>
              <a:chExt cx="700" cy="367"/>
            </a:xfrm>
          </p:grpSpPr>
          <p:sp>
            <p:nvSpPr>
              <p:cNvPr id="115802" name="Text Box 197"/>
              <p:cNvSpPr txBox="1">
                <a:spLocks noChangeArrowheads="1"/>
              </p:cNvSpPr>
              <p:nvPr/>
            </p:nvSpPr>
            <p:spPr bwMode="auto">
              <a:xfrm>
                <a:off x="4274" y="3062"/>
                <a:ext cx="700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>
                  <a:lnSpc>
                    <a:spcPct val="80000"/>
                  </a:lnSpc>
                </a:pPr>
                <a:r>
                  <a:rPr lang="en-US" altLang="el-GR" sz="1000">
                    <a:latin typeface="Arial" pitchFamily="34" charset="0"/>
                  </a:rPr>
                  <a:t>dupACKcount++</a:t>
                </a:r>
              </a:p>
              <a:p>
                <a:pPr eaLnBrk="1" hangingPunct="1">
                  <a:lnSpc>
                    <a:spcPct val="80000"/>
                  </a:lnSpc>
                </a:pPr>
                <a:endParaRPr lang="en-US" altLang="el-GR" sz="1200">
                  <a:latin typeface="Arial" pitchFamily="34" charset="0"/>
                </a:endParaRPr>
              </a:p>
            </p:txBody>
          </p:sp>
          <p:sp>
            <p:nvSpPr>
              <p:cNvPr id="115803" name="Line 198"/>
              <p:cNvSpPr>
                <a:spLocks noChangeShapeType="1"/>
              </p:cNvSpPr>
              <p:nvPr/>
            </p:nvSpPr>
            <p:spPr bwMode="auto">
              <a:xfrm>
                <a:off x="4353" y="3071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804" name="Text Box 199"/>
              <p:cNvSpPr txBox="1">
                <a:spLocks noChangeArrowheads="1"/>
              </p:cNvSpPr>
              <p:nvPr/>
            </p:nvSpPr>
            <p:spPr bwMode="auto">
              <a:xfrm>
                <a:off x="4295" y="2922"/>
                <a:ext cx="62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altLang="el-GR" sz="1000">
                    <a:latin typeface="Arial" pitchFamily="34" charset="0"/>
                  </a:rPr>
                  <a:t>duplicate ACK</a:t>
                </a:r>
              </a:p>
            </p:txBody>
          </p:sp>
        </p:grpSp>
        <p:sp>
          <p:nvSpPr>
            <p:cNvPr id="115801" name="Freeform 200"/>
            <p:cNvSpPr>
              <a:spLocks/>
            </p:cNvSpPr>
            <p:nvPr/>
          </p:nvSpPr>
          <p:spPr bwMode="auto">
            <a:xfrm rot="-7516021">
              <a:off x="4290" y="1673"/>
              <a:ext cx="333" cy="452"/>
            </a:xfrm>
            <a:custGeom>
              <a:avLst/>
              <a:gdLst>
                <a:gd name="T0" fmla="*/ 88 w 376"/>
                <a:gd name="T1" fmla="*/ 306 h 452"/>
                <a:gd name="T2" fmla="*/ 19 w 376"/>
                <a:gd name="T3" fmla="*/ 269 h 452"/>
                <a:gd name="T4" fmla="*/ 49 w 376"/>
                <a:gd name="T5" fmla="*/ 0 h 452"/>
                <a:gd name="T6" fmla="*/ 0 60000 65536"/>
                <a:gd name="T7" fmla="*/ 0 60000 65536"/>
                <a:gd name="T8" fmla="*/ 0 60000 65536"/>
                <a:gd name="T9" fmla="*/ 0 w 376"/>
                <a:gd name="T10" fmla="*/ 0 h 452"/>
                <a:gd name="T11" fmla="*/ 376 w 376"/>
                <a:gd name="T12" fmla="*/ 452 h 4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6" h="452">
                  <a:moveTo>
                    <a:pt x="376" y="306"/>
                  </a:moveTo>
                  <a:cubicBezTo>
                    <a:pt x="332" y="380"/>
                    <a:pt x="164" y="452"/>
                    <a:pt x="82" y="269"/>
                  </a:cubicBezTo>
                  <a:cubicBezTo>
                    <a:pt x="0" y="86"/>
                    <a:pt x="66" y="18"/>
                    <a:pt x="20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245"/>
          <p:cNvGrpSpPr>
            <a:grpSpLocks/>
          </p:cNvGrpSpPr>
          <p:nvPr/>
        </p:nvGrpSpPr>
        <p:grpSpPr bwMode="auto">
          <a:xfrm>
            <a:off x="4029075" y="4821238"/>
            <a:ext cx="3279775" cy="1717675"/>
            <a:chOff x="2538" y="2960"/>
            <a:chExt cx="2066" cy="1082"/>
          </a:xfrm>
        </p:grpSpPr>
        <p:grpSp>
          <p:nvGrpSpPr>
            <p:cNvPr id="115788" name="Group 167"/>
            <p:cNvGrpSpPr>
              <a:grpSpLocks/>
            </p:cNvGrpSpPr>
            <p:nvPr/>
          </p:nvGrpSpPr>
          <p:grpSpPr bwMode="auto">
            <a:xfrm>
              <a:off x="2538" y="2960"/>
              <a:ext cx="800" cy="754"/>
              <a:chOff x="2454" y="3045"/>
              <a:chExt cx="800" cy="754"/>
            </a:xfrm>
          </p:grpSpPr>
          <p:sp>
            <p:nvSpPr>
              <p:cNvPr id="115794" name="Oval 168"/>
              <p:cNvSpPr>
                <a:spLocks noChangeArrowheads="1"/>
              </p:cNvSpPr>
              <p:nvPr/>
            </p:nvSpPr>
            <p:spPr bwMode="auto">
              <a:xfrm>
                <a:off x="2454" y="3045"/>
                <a:ext cx="800" cy="75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altLang="el-GR"/>
              </a:p>
            </p:txBody>
          </p:sp>
          <p:sp>
            <p:nvSpPr>
              <p:cNvPr id="115795" name="Text Box 169"/>
              <p:cNvSpPr txBox="1">
                <a:spLocks noChangeArrowheads="1"/>
              </p:cNvSpPr>
              <p:nvPr/>
            </p:nvSpPr>
            <p:spPr bwMode="auto">
              <a:xfrm>
                <a:off x="2796" y="3212"/>
                <a:ext cx="156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el-GR" sz="1800">
                    <a:latin typeface="Arial" pitchFamily="34" charset="0"/>
                  </a:rPr>
                  <a:t> </a:t>
                </a:r>
              </a:p>
              <a:p>
                <a:pPr eaLnBrk="1" hangingPunct="1"/>
                <a:endParaRPr lang="en-US" altLang="el-GR" sz="1800">
                  <a:latin typeface="Arial" pitchFamily="34" charset="0"/>
                </a:endParaRPr>
              </a:p>
            </p:txBody>
          </p:sp>
          <p:sp>
            <p:nvSpPr>
              <p:cNvPr id="115796" name="Text Box 170"/>
              <p:cNvSpPr txBox="1">
                <a:spLocks noChangeArrowheads="1"/>
              </p:cNvSpPr>
              <p:nvPr/>
            </p:nvSpPr>
            <p:spPr bwMode="auto">
              <a:xfrm>
                <a:off x="2510" y="3204"/>
                <a:ext cx="708" cy="5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el-GR" sz="1800">
                    <a:latin typeface="Arial" pitchFamily="34" charset="0"/>
                  </a:rPr>
                  <a:t>fast</a:t>
                </a:r>
              </a:p>
              <a:p>
                <a:pPr eaLnBrk="1" hangingPunct="1"/>
                <a:r>
                  <a:rPr lang="en-US" altLang="el-GR" sz="1800">
                    <a:latin typeface="Arial" pitchFamily="34" charset="0"/>
                  </a:rPr>
                  <a:t>recovery </a:t>
                </a:r>
              </a:p>
              <a:p>
                <a:pPr eaLnBrk="1" hangingPunct="1"/>
                <a:endParaRPr lang="en-US" altLang="el-GR" sz="1800">
                  <a:latin typeface="Arial" pitchFamily="34" charset="0"/>
                </a:endParaRPr>
              </a:p>
            </p:txBody>
          </p:sp>
        </p:grpSp>
        <p:sp>
          <p:nvSpPr>
            <p:cNvPr id="115789" name="Freeform 220"/>
            <p:cNvSpPr>
              <a:spLocks/>
            </p:cNvSpPr>
            <p:nvPr/>
          </p:nvSpPr>
          <p:spPr bwMode="auto">
            <a:xfrm>
              <a:off x="2775" y="3708"/>
              <a:ext cx="384" cy="161"/>
            </a:xfrm>
            <a:custGeom>
              <a:avLst/>
              <a:gdLst>
                <a:gd name="T0" fmla="*/ 317 w 384"/>
                <a:gd name="T1" fmla="*/ 0 h 161"/>
                <a:gd name="T2" fmla="*/ 189 w 384"/>
                <a:gd name="T3" fmla="*/ 155 h 161"/>
                <a:gd name="T4" fmla="*/ 59 w 384"/>
                <a:gd name="T5" fmla="*/ 13 h 161"/>
                <a:gd name="T6" fmla="*/ 0 60000 65536"/>
                <a:gd name="T7" fmla="*/ 0 60000 65536"/>
                <a:gd name="T8" fmla="*/ 0 60000 65536"/>
                <a:gd name="T9" fmla="*/ 0 w 384"/>
                <a:gd name="T10" fmla="*/ 0 h 161"/>
                <a:gd name="T11" fmla="*/ 384 w 384"/>
                <a:gd name="T12" fmla="*/ 161 h 1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161">
                  <a:moveTo>
                    <a:pt x="317" y="0"/>
                  </a:moveTo>
                  <a:cubicBezTo>
                    <a:pt x="384" y="42"/>
                    <a:pt x="378" y="149"/>
                    <a:pt x="189" y="155"/>
                  </a:cubicBezTo>
                  <a:cubicBezTo>
                    <a:pt x="0" y="161"/>
                    <a:pt x="3" y="87"/>
                    <a:pt x="59" y="1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5790" name="Group 221"/>
            <p:cNvGrpSpPr>
              <a:grpSpLocks/>
            </p:cNvGrpSpPr>
            <p:nvPr/>
          </p:nvGrpSpPr>
          <p:grpSpPr bwMode="auto">
            <a:xfrm>
              <a:off x="3191" y="3592"/>
              <a:ext cx="1413" cy="450"/>
              <a:chOff x="3542" y="3496"/>
              <a:chExt cx="1413" cy="450"/>
            </a:xfrm>
          </p:grpSpPr>
          <p:sp>
            <p:nvSpPr>
              <p:cNvPr id="115791" name="Text Box 222"/>
              <p:cNvSpPr txBox="1">
                <a:spLocks noChangeArrowheads="1"/>
              </p:cNvSpPr>
              <p:nvPr/>
            </p:nvSpPr>
            <p:spPr bwMode="auto">
              <a:xfrm>
                <a:off x="3546" y="3632"/>
                <a:ext cx="1409" cy="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>
                  <a:lnSpc>
                    <a:spcPct val="85000"/>
                  </a:lnSpc>
                </a:pPr>
                <a:r>
                  <a:rPr lang="en-US" altLang="el-GR" sz="1000">
                    <a:latin typeface="Arial" pitchFamily="34" charset="0"/>
                  </a:rPr>
                  <a:t>cwnd = cwnd + MSS</a:t>
                </a:r>
              </a:p>
              <a:p>
                <a:pPr algn="l" eaLnBrk="1" hangingPunct="1">
                  <a:lnSpc>
                    <a:spcPct val="85000"/>
                  </a:lnSpc>
                </a:pPr>
                <a:r>
                  <a:rPr lang="en-US" altLang="el-GR" sz="1000" i="1">
                    <a:solidFill>
                      <a:srgbClr val="000099"/>
                    </a:solidFill>
                    <a:latin typeface="Arial" pitchFamily="34" charset="0"/>
                  </a:rPr>
                  <a:t>transmit new segment(s), as allowed</a:t>
                </a:r>
              </a:p>
              <a:p>
                <a:pPr algn="l" eaLnBrk="1" hangingPunct="1">
                  <a:lnSpc>
                    <a:spcPct val="80000"/>
                  </a:lnSpc>
                </a:pPr>
                <a:endParaRPr lang="en-US" altLang="el-GR" sz="1200" i="1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115792" name="Line 223"/>
              <p:cNvSpPr>
                <a:spLocks noChangeShapeType="1"/>
              </p:cNvSpPr>
              <p:nvPr/>
            </p:nvSpPr>
            <p:spPr bwMode="auto">
              <a:xfrm>
                <a:off x="3600" y="3645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93" name="Text Box 224"/>
              <p:cNvSpPr txBox="1">
                <a:spLocks noChangeArrowheads="1"/>
              </p:cNvSpPr>
              <p:nvPr/>
            </p:nvSpPr>
            <p:spPr bwMode="auto">
              <a:xfrm>
                <a:off x="3542" y="3496"/>
                <a:ext cx="62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altLang="el-GR" sz="1000">
                    <a:latin typeface="Arial" pitchFamily="34" charset="0"/>
                  </a:rPr>
                  <a:t>duplicate ACK</a:t>
                </a:r>
              </a:p>
            </p:txBody>
          </p:sp>
        </p:grpSp>
      </p:grpSp>
      <p:grpSp>
        <p:nvGrpSpPr>
          <p:cNvPr id="14" name="Group 246"/>
          <p:cNvGrpSpPr>
            <a:grpSpLocks/>
          </p:cNvGrpSpPr>
          <p:nvPr/>
        </p:nvGrpSpPr>
        <p:grpSpPr bwMode="auto">
          <a:xfrm>
            <a:off x="928688" y="3502025"/>
            <a:ext cx="3724275" cy="1927225"/>
            <a:chOff x="585" y="2129"/>
            <a:chExt cx="2346" cy="1214"/>
          </a:xfrm>
        </p:grpSpPr>
        <p:grpSp>
          <p:nvGrpSpPr>
            <p:cNvPr id="115778" name="Group 212"/>
            <p:cNvGrpSpPr>
              <a:grpSpLocks/>
            </p:cNvGrpSpPr>
            <p:nvPr/>
          </p:nvGrpSpPr>
          <p:grpSpPr bwMode="auto">
            <a:xfrm>
              <a:off x="585" y="2818"/>
              <a:ext cx="1095" cy="525"/>
              <a:chOff x="444" y="2768"/>
              <a:chExt cx="1095" cy="525"/>
            </a:xfrm>
          </p:grpSpPr>
          <p:sp>
            <p:nvSpPr>
              <p:cNvPr id="115785" name="Text Box 213"/>
              <p:cNvSpPr txBox="1">
                <a:spLocks noChangeArrowheads="1"/>
              </p:cNvSpPr>
              <p:nvPr/>
            </p:nvSpPr>
            <p:spPr bwMode="auto">
              <a:xfrm>
                <a:off x="444" y="2912"/>
                <a:ext cx="1091" cy="3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 eaLnBrk="1" hangingPunct="1">
                  <a:lnSpc>
                    <a:spcPct val="80000"/>
                  </a:lnSpc>
                </a:pPr>
                <a:r>
                  <a:rPr lang="en-US" altLang="el-GR" sz="1000">
                    <a:latin typeface="Arial" pitchFamily="34" charset="0"/>
                  </a:rPr>
                  <a:t>ssthresh= cwnd/2</a:t>
                </a:r>
              </a:p>
              <a:p>
                <a:pPr algn="r" eaLnBrk="1" hangingPunct="1">
                  <a:lnSpc>
                    <a:spcPct val="80000"/>
                  </a:lnSpc>
                </a:pPr>
                <a:r>
                  <a:rPr lang="en-US" altLang="el-GR" sz="1000">
                    <a:latin typeface="Arial" pitchFamily="34" charset="0"/>
                  </a:rPr>
                  <a:t>cwnd = ssthresh + 3</a:t>
                </a:r>
              </a:p>
              <a:p>
                <a:pPr algn="r" eaLnBrk="1" hangingPunct="1">
                  <a:lnSpc>
                    <a:spcPct val="80000"/>
                  </a:lnSpc>
                </a:pPr>
                <a:r>
                  <a:rPr lang="en-US" altLang="el-GR" sz="1000" i="1">
                    <a:solidFill>
                      <a:srgbClr val="000099"/>
                    </a:solidFill>
                    <a:latin typeface="Arial" pitchFamily="34" charset="0"/>
                  </a:rPr>
                  <a:t>retransmit missing segment</a:t>
                </a:r>
              </a:p>
              <a:p>
                <a:pPr algn="r" eaLnBrk="1" hangingPunct="1">
                  <a:lnSpc>
                    <a:spcPct val="80000"/>
                  </a:lnSpc>
                </a:pPr>
                <a:endParaRPr lang="en-US" altLang="el-GR" sz="1200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115786" name="Line 214"/>
              <p:cNvSpPr>
                <a:spLocks noChangeShapeType="1"/>
              </p:cNvSpPr>
              <p:nvPr/>
            </p:nvSpPr>
            <p:spPr bwMode="auto">
              <a:xfrm>
                <a:off x="925" y="2913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87" name="Text Box 215"/>
              <p:cNvSpPr txBox="1">
                <a:spLocks noChangeArrowheads="1"/>
              </p:cNvSpPr>
              <p:nvPr/>
            </p:nvSpPr>
            <p:spPr bwMode="auto">
              <a:xfrm>
                <a:off x="751" y="2768"/>
                <a:ext cx="788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altLang="el-GR" sz="1000">
                    <a:latin typeface="Arial" pitchFamily="34" charset="0"/>
                  </a:rPr>
                  <a:t>dupACKcount == 3</a:t>
                </a:r>
              </a:p>
            </p:txBody>
          </p:sp>
        </p:grpSp>
        <p:grpSp>
          <p:nvGrpSpPr>
            <p:cNvPr id="115779" name="Group 216"/>
            <p:cNvGrpSpPr>
              <a:grpSpLocks/>
            </p:cNvGrpSpPr>
            <p:nvPr/>
          </p:nvGrpSpPr>
          <p:grpSpPr bwMode="auto">
            <a:xfrm>
              <a:off x="1813" y="2454"/>
              <a:ext cx="1118" cy="519"/>
              <a:chOff x="419" y="2872"/>
              <a:chExt cx="1118" cy="519"/>
            </a:xfrm>
          </p:grpSpPr>
          <p:sp>
            <p:nvSpPr>
              <p:cNvPr id="115782" name="Text Box 217"/>
              <p:cNvSpPr txBox="1">
                <a:spLocks noChangeArrowheads="1"/>
              </p:cNvSpPr>
              <p:nvPr/>
            </p:nvSpPr>
            <p:spPr bwMode="auto">
              <a:xfrm>
                <a:off x="439" y="2872"/>
                <a:ext cx="377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altLang="el-GR" sz="1000">
                    <a:latin typeface="Arial" pitchFamily="34" charset="0"/>
                  </a:rPr>
                  <a:t>timeout</a:t>
                </a:r>
              </a:p>
            </p:txBody>
          </p:sp>
          <p:sp>
            <p:nvSpPr>
              <p:cNvPr id="115783" name="Text Box 218"/>
              <p:cNvSpPr txBox="1">
                <a:spLocks noChangeArrowheads="1"/>
              </p:cNvSpPr>
              <p:nvPr/>
            </p:nvSpPr>
            <p:spPr bwMode="auto">
              <a:xfrm>
                <a:off x="419" y="2989"/>
                <a:ext cx="1118" cy="4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>
                  <a:lnSpc>
                    <a:spcPct val="85000"/>
                  </a:lnSpc>
                </a:pPr>
                <a:r>
                  <a:rPr lang="en-US" altLang="el-GR" sz="1000">
                    <a:latin typeface="Arial" pitchFamily="34" charset="0"/>
                  </a:rPr>
                  <a:t>ssthresh = cwnd/2</a:t>
                </a:r>
              </a:p>
              <a:p>
                <a:pPr algn="l" eaLnBrk="1" hangingPunct="1">
                  <a:lnSpc>
                    <a:spcPct val="85000"/>
                  </a:lnSpc>
                </a:pPr>
                <a:r>
                  <a:rPr lang="en-US" altLang="el-GR" sz="1000">
                    <a:latin typeface="Arial" pitchFamily="34" charset="0"/>
                  </a:rPr>
                  <a:t>cwnd = 1 </a:t>
                </a:r>
              </a:p>
              <a:p>
                <a:pPr algn="l" eaLnBrk="1" hangingPunct="1">
                  <a:lnSpc>
                    <a:spcPct val="85000"/>
                  </a:lnSpc>
                </a:pPr>
                <a:r>
                  <a:rPr lang="en-US" altLang="el-GR" sz="1000">
                    <a:latin typeface="Arial" pitchFamily="34" charset="0"/>
                  </a:rPr>
                  <a:t>dupACKcount = 0</a:t>
                </a:r>
              </a:p>
              <a:p>
                <a:pPr algn="l" eaLnBrk="1" hangingPunct="1">
                  <a:lnSpc>
                    <a:spcPct val="85000"/>
                  </a:lnSpc>
                </a:pPr>
                <a:r>
                  <a:rPr lang="en-US" altLang="el-GR" sz="1000" i="1">
                    <a:solidFill>
                      <a:srgbClr val="000099"/>
                    </a:solidFill>
                    <a:latin typeface="Arial" pitchFamily="34" charset="0"/>
                  </a:rPr>
                  <a:t>retransmit missing segment</a:t>
                </a:r>
                <a:r>
                  <a:rPr lang="en-US" altLang="el-GR" sz="1200">
                    <a:latin typeface="Arial" pitchFamily="34" charset="0"/>
                  </a:rPr>
                  <a:t> </a:t>
                </a:r>
              </a:p>
            </p:txBody>
          </p:sp>
          <p:sp>
            <p:nvSpPr>
              <p:cNvPr id="115784" name="Line 219"/>
              <p:cNvSpPr>
                <a:spLocks noChangeShapeType="1"/>
              </p:cNvSpPr>
              <p:nvPr/>
            </p:nvSpPr>
            <p:spPr bwMode="auto">
              <a:xfrm>
                <a:off x="471" y="3014"/>
                <a:ext cx="69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5780" name="Freeform 225"/>
            <p:cNvSpPr>
              <a:spLocks/>
            </p:cNvSpPr>
            <p:nvPr/>
          </p:nvSpPr>
          <p:spPr bwMode="auto">
            <a:xfrm>
              <a:off x="1722" y="2129"/>
              <a:ext cx="740" cy="1146"/>
            </a:xfrm>
            <a:custGeom>
              <a:avLst/>
              <a:gdLst>
                <a:gd name="T0" fmla="*/ 0 w 740"/>
                <a:gd name="T1" fmla="*/ 0 h 1146"/>
                <a:gd name="T2" fmla="*/ 0 w 740"/>
                <a:gd name="T3" fmla="*/ 1146 h 1146"/>
                <a:gd name="T4" fmla="*/ 740 w 740"/>
                <a:gd name="T5" fmla="*/ 1146 h 1146"/>
                <a:gd name="T6" fmla="*/ 0 60000 65536"/>
                <a:gd name="T7" fmla="*/ 0 60000 65536"/>
                <a:gd name="T8" fmla="*/ 0 60000 65536"/>
                <a:gd name="T9" fmla="*/ 0 w 740"/>
                <a:gd name="T10" fmla="*/ 0 h 1146"/>
                <a:gd name="T11" fmla="*/ 740 w 740"/>
                <a:gd name="T12" fmla="*/ 1146 h 11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40" h="1146">
                  <a:moveTo>
                    <a:pt x="0" y="0"/>
                  </a:moveTo>
                  <a:lnTo>
                    <a:pt x="0" y="1146"/>
                  </a:lnTo>
                  <a:lnTo>
                    <a:pt x="740" y="114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81" name="Freeform 226"/>
            <p:cNvSpPr>
              <a:spLocks/>
            </p:cNvSpPr>
            <p:nvPr/>
          </p:nvSpPr>
          <p:spPr bwMode="auto">
            <a:xfrm>
              <a:off x="1791" y="2146"/>
              <a:ext cx="700" cy="1051"/>
            </a:xfrm>
            <a:custGeom>
              <a:avLst/>
              <a:gdLst>
                <a:gd name="T0" fmla="*/ 700 w 700"/>
                <a:gd name="T1" fmla="*/ 1051 h 1051"/>
                <a:gd name="T2" fmla="*/ 0 w 700"/>
                <a:gd name="T3" fmla="*/ 1051 h 1051"/>
                <a:gd name="T4" fmla="*/ 0 w 700"/>
                <a:gd name="T5" fmla="*/ 0 h 1051"/>
                <a:gd name="T6" fmla="*/ 0 60000 65536"/>
                <a:gd name="T7" fmla="*/ 0 60000 65536"/>
                <a:gd name="T8" fmla="*/ 0 60000 65536"/>
                <a:gd name="T9" fmla="*/ 0 w 700"/>
                <a:gd name="T10" fmla="*/ 0 h 1051"/>
                <a:gd name="T11" fmla="*/ 700 w 700"/>
                <a:gd name="T12" fmla="*/ 1051 h 10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0" h="1051">
                  <a:moveTo>
                    <a:pt x="700" y="1051"/>
                  </a:moveTo>
                  <a:lnTo>
                    <a:pt x="0" y="1051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244"/>
          <p:cNvGrpSpPr>
            <a:grpSpLocks/>
          </p:cNvGrpSpPr>
          <p:nvPr/>
        </p:nvGrpSpPr>
        <p:grpSpPr bwMode="auto">
          <a:xfrm>
            <a:off x="5351463" y="3494088"/>
            <a:ext cx="2921000" cy="1916112"/>
            <a:chOff x="3371" y="2124"/>
            <a:chExt cx="1840" cy="1207"/>
          </a:xfrm>
        </p:grpSpPr>
        <p:grpSp>
          <p:nvGrpSpPr>
            <p:cNvPr id="115773" name="Group 201"/>
            <p:cNvGrpSpPr>
              <a:grpSpLocks/>
            </p:cNvGrpSpPr>
            <p:nvPr/>
          </p:nvGrpSpPr>
          <p:grpSpPr bwMode="auto">
            <a:xfrm>
              <a:off x="4120" y="2796"/>
              <a:ext cx="1091" cy="535"/>
              <a:chOff x="4142" y="2802"/>
              <a:chExt cx="1091" cy="535"/>
            </a:xfrm>
          </p:grpSpPr>
          <p:sp>
            <p:nvSpPr>
              <p:cNvPr id="115775" name="Text Box 202"/>
              <p:cNvSpPr txBox="1">
                <a:spLocks noChangeArrowheads="1"/>
              </p:cNvSpPr>
              <p:nvPr/>
            </p:nvSpPr>
            <p:spPr bwMode="auto">
              <a:xfrm>
                <a:off x="4142" y="2956"/>
                <a:ext cx="1091" cy="3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>
                  <a:lnSpc>
                    <a:spcPct val="80000"/>
                  </a:lnSpc>
                </a:pPr>
                <a:r>
                  <a:rPr lang="en-US" altLang="el-GR" sz="1000">
                    <a:latin typeface="Arial" pitchFamily="34" charset="0"/>
                  </a:rPr>
                  <a:t>ssthresh= cwnd/2</a:t>
                </a:r>
              </a:p>
              <a:p>
                <a:pPr algn="l" eaLnBrk="1" hangingPunct="1">
                  <a:lnSpc>
                    <a:spcPct val="80000"/>
                  </a:lnSpc>
                </a:pPr>
                <a:r>
                  <a:rPr lang="en-US" altLang="el-GR" sz="1000">
                    <a:latin typeface="Arial" pitchFamily="34" charset="0"/>
                  </a:rPr>
                  <a:t>cwnd = ssthresh + 3</a:t>
                </a:r>
              </a:p>
              <a:p>
                <a:pPr algn="l" eaLnBrk="1" hangingPunct="1">
                  <a:lnSpc>
                    <a:spcPct val="80000"/>
                  </a:lnSpc>
                </a:pPr>
                <a:r>
                  <a:rPr lang="en-US" altLang="el-GR" sz="1000" i="1">
                    <a:solidFill>
                      <a:srgbClr val="000099"/>
                    </a:solidFill>
                    <a:latin typeface="Arial" pitchFamily="34" charset="0"/>
                  </a:rPr>
                  <a:t>retransmit missing segment</a:t>
                </a:r>
              </a:p>
              <a:p>
                <a:pPr algn="l" eaLnBrk="1" hangingPunct="1">
                  <a:lnSpc>
                    <a:spcPct val="80000"/>
                  </a:lnSpc>
                </a:pPr>
                <a:endParaRPr lang="en-US" altLang="el-GR" sz="1200" i="1">
                  <a:latin typeface="Arial" pitchFamily="34" charset="0"/>
                </a:endParaRPr>
              </a:p>
            </p:txBody>
          </p:sp>
          <p:sp>
            <p:nvSpPr>
              <p:cNvPr id="115776" name="Line 203"/>
              <p:cNvSpPr>
                <a:spLocks noChangeShapeType="1"/>
              </p:cNvSpPr>
              <p:nvPr/>
            </p:nvSpPr>
            <p:spPr bwMode="auto">
              <a:xfrm>
                <a:off x="4211" y="2950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77" name="Text Box 204"/>
              <p:cNvSpPr txBox="1">
                <a:spLocks noChangeArrowheads="1"/>
              </p:cNvSpPr>
              <p:nvPr/>
            </p:nvSpPr>
            <p:spPr bwMode="auto">
              <a:xfrm>
                <a:off x="4154" y="2802"/>
                <a:ext cx="788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altLang="el-GR" sz="1000">
                    <a:latin typeface="Arial" pitchFamily="34" charset="0"/>
                  </a:rPr>
                  <a:t>dupACKcount == 3</a:t>
                </a:r>
              </a:p>
            </p:txBody>
          </p:sp>
        </p:grpSp>
        <p:sp>
          <p:nvSpPr>
            <p:cNvPr id="115774" name="Freeform 227"/>
            <p:cNvSpPr>
              <a:spLocks/>
            </p:cNvSpPr>
            <p:nvPr/>
          </p:nvSpPr>
          <p:spPr bwMode="auto">
            <a:xfrm flipH="1">
              <a:off x="3371" y="2124"/>
              <a:ext cx="740" cy="1146"/>
            </a:xfrm>
            <a:custGeom>
              <a:avLst/>
              <a:gdLst>
                <a:gd name="T0" fmla="*/ 0 w 740"/>
                <a:gd name="T1" fmla="*/ 0 h 1146"/>
                <a:gd name="T2" fmla="*/ 0 w 740"/>
                <a:gd name="T3" fmla="*/ 1146 h 1146"/>
                <a:gd name="T4" fmla="*/ 740 w 740"/>
                <a:gd name="T5" fmla="*/ 1146 h 1146"/>
                <a:gd name="T6" fmla="*/ 0 60000 65536"/>
                <a:gd name="T7" fmla="*/ 0 60000 65536"/>
                <a:gd name="T8" fmla="*/ 0 60000 65536"/>
                <a:gd name="T9" fmla="*/ 0 w 740"/>
                <a:gd name="T10" fmla="*/ 0 h 1146"/>
                <a:gd name="T11" fmla="*/ 740 w 740"/>
                <a:gd name="T12" fmla="*/ 1146 h 11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40" h="1146">
                  <a:moveTo>
                    <a:pt x="0" y="0"/>
                  </a:moveTo>
                  <a:lnTo>
                    <a:pt x="0" y="1146"/>
                  </a:lnTo>
                  <a:lnTo>
                    <a:pt x="740" y="114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243"/>
          <p:cNvGrpSpPr>
            <a:grpSpLocks/>
          </p:cNvGrpSpPr>
          <p:nvPr/>
        </p:nvGrpSpPr>
        <p:grpSpPr bwMode="auto">
          <a:xfrm>
            <a:off x="5186363" y="3519488"/>
            <a:ext cx="1206500" cy="1668462"/>
            <a:chOff x="3267" y="2140"/>
            <a:chExt cx="760" cy="1051"/>
          </a:xfrm>
        </p:grpSpPr>
        <p:sp>
          <p:nvSpPr>
            <p:cNvPr id="115767" name="Freeform 228"/>
            <p:cNvSpPr>
              <a:spLocks/>
            </p:cNvSpPr>
            <p:nvPr/>
          </p:nvSpPr>
          <p:spPr bwMode="auto">
            <a:xfrm flipH="1">
              <a:off x="3327" y="2140"/>
              <a:ext cx="700" cy="1051"/>
            </a:xfrm>
            <a:custGeom>
              <a:avLst/>
              <a:gdLst>
                <a:gd name="T0" fmla="*/ 700 w 700"/>
                <a:gd name="T1" fmla="*/ 1051 h 1051"/>
                <a:gd name="T2" fmla="*/ 0 w 700"/>
                <a:gd name="T3" fmla="*/ 1051 h 1051"/>
                <a:gd name="T4" fmla="*/ 0 w 700"/>
                <a:gd name="T5" fmla="*/ 0 h 1051"/>
                <a:gd name="T6" fmla="*/ 0 60000 65536"/>
                <a:gd name="T7" fmla="*/ 0 60000 65536"/>
                <a:gd name="T8" fmla="*/ 0 60000 65536"/>
                <a:gd name="T9" fmla="*/ 0 w 700"/>
                <a:gd name="T10" fmla="*/ 0 h 1051"/>
                <a:gd name="T11" fmla="*/ 700 w 700"/>
                <a:gd name="T12" fmla="*/ 1051 h 10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0" h="1051">
                  <a:moveTo>
                    <a:pt x="700" y="1051"/>
                  </a:moveTo>
                  <a:lnTo>
                    <a:pt x="0" y="1051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5768" name="Group 229"/>
            <p:cNvGrpSpPr>
              <a:grpSpLocks/>
            </p:cNvGrpSpPr>
            <p:nvPr/>
          </p:nvGrpSpPr>
          <p:grpSpPr bwMode="auto">
            <a:xfrm>
              <a:off x="3267" y="2649"/>
              <a:ext cx="741" cy="525"/>
              <a:chOff x="1059" y="3496"/>
              <a:chExt cx="741" cy="525"/>
            </a:xfrm>
          </p:grpSpPr>
          <p:sp>
            <p:nvSpPr>
              <p:cNvPr id="115769" name="Text Box 230"/>
              <p:cNvSpPr txBox="1">
                <a:spLocks noChangeArrowheads="1"/>
              </p:cNvSpPr>
              <p:nvPr/>
            </p:nvSpPr>
            <p:spPr bwMode="auto">
              <a:xfrm>
                <a:off x="1059" y="3640"/>
                <a:ext cx="741" cy="3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 eaLnBrk="1" hangingPunct="1">
                  <a:lnSpc>
                    <a:spcPct val="80000"/>
                  </a:lnSpc>
                </a:pPr>
                <a:r>
                  <a:rPr lang="en-US" altLang="el-GR" sz="1000">
                    <a:latin typeface="Arial" pitchFamily="34" charset="0"/>
                  </a:rPr>
                  <a:t>cwnd = ssthresh</a:t>
                </a:r>
              </a:p>
              <a:p>
                <a:pPr algn="r" eaLnBrk="1" hangingPunct="1">
                  <a:lnSpc>
                    <a:spcPct val="80000"/>
                  </a:lnSpc>
                </a:pPr>
                <a:r>
                  <a:rPr lang="en-US" altLang="el-GR" sz="1000">
                    <a:latin typeface="Arial" pitchFamily="34" charset="0"/>
                  </a:rPr>
                  <a:t>dupACKcount = 0</a:t>
                </a:r>
              </a:p>
              <a:p>
                <a:pPr algn="r" eaLnBrk="1" hangingPunct="1">
                  <a:lnSpc>
                    <a:spcPct val="80000"/>
                  </a:lnSpc>
                </a:pPr>
                <a:endParaRPr lang="en-US" altLang="el-GR" sz="1000">
                  <a:latin typeface="Arial" pitchFamily="34" charset="0"/>
                </a:endParaRPr>
              </a:p>
              <a:p>
                <a:pPr algn="r" eaLnBrk="1" hangingPunct="1">
                  <a:lnSpc>
                    <a:spcPct val="80000"/>
                  </a:lnSpc>
                </a:pPr>
                <a:endParaRPr lang="en-US" altLang="el-GR" sz="1200">
                  <a:latin typeface="Arial" pitchFamily="34" charset="0"/>
                </a:endParaRPr>
              </a:p>
            </p:txBody>
          </p:sp>
          <p:grpSp>
            <p:nvGrpSpPr>
              <p:cNvPr id="115770" name="Group 231"/>
              <p:cNvGrpSpPr>
                <a:grpSpLocks/>
              </p:cNvGrpSpPr>
              <p:nvPr/>
            </p:nvGrpSpPr>
            <p:grpSpPr bwMode="auto">
              <a:xfrm>
                <a:off x="1190" y="3496"/>
                <a:ext cx="582" cy="154"/>
                <a:chOff x="1190" y="3496"/>
                <a:chExt cx="582" cy="154"/>
              </a:xfrm>
            </p:grpSpPr>
            <p:sp>
              <p:nvSpPr>
                <p:cNvPr id="115771" name="Line 232"/>
                <p:cNvSpPr>
                  <a:spLocks noChangeShapeType="1"/>
                </p:cNvSpPr>
                <p:nvPr/>
              </p:nvSpPr>
              <p:spPr bwMode="auto">
                <a:xfrm>
                  <a:off x="1190" y="3641"/>
                  <a:ext cx="53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72" name="Text Box 233"/>
                <p:cNvSpPr txBox="1">
                  <a:spLocks noChangeArrowheads="1"/>
                </p:cNvSpPr>
                <p:nvPr/>
              </p:nvSpPr>
              <p:spPr bwMode="auto">
                <a:xfrm>
                  <a:off x="1310" y="3496"/>
                  <a:ext cx="462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r" eaLnBrk="1" hangingPunct="1"/>
                  <a:r>
                    <a:rPr lang="en-US" altLang="el-GR" sz="1000">
                      <a:latin typeface="Arial" pitchFamily="34" charset="0"/>
                    </a:rPr>
                    <a:t>New ACK</a:t>
                  </a:r>
                </a:p>
              </p:txBody>
            </p:sp>
          </p:grpSp>
        </p:grpSp>
      </p:grpSp>
      <p:grpSp>
        <p:nvGrpSpPr>
          <p:cNvPr id="22" name="Group 241"/>
          <p:cNvGrpSpPr>
            <a:grpSpLocks/>
          </p:cNvGrpSpPr>
          <p:nvPr/>
        </p:nvGrpSpPr>
        <p:grpSpPr bwMode="auto">
          <a:xfrm>
            <a:off x="820738" y="1485900"/>
            <a:ext cx="4865687" cy="2659063"/>
            <a:chOff x="517" y="859"/>
            <a:chExt cx="3065" cy="1675"/>
          </a:xfrm>
        </p:grpSpPr>
        <p:grpSp>
          <p:nvGrpSpPr>
            <p:cNvPr id="115744" name="Group 161"/>
            <p:cNvGrpSpPr>
              <a:grpSpLocks/>
            </p:cNvGrpSpPr>
            <p:nvPr/>
          </p:nvGrpSpPr>
          <p:grpSpPr bwMode="auto">
            <a:xfrm>
              <a:off x="1329" y="1320"/>
              <a:ext cx="800" cy="754"/>
              <a:chOff x="996" y="1773"/>
              <a:chExt cx="800" cy="754"/>
            </a:xfrm>
          </p:grpSpPr>
          <p:sp>
            <p:nvSpPr>
              <p:cNvPr id="115765" name="Oval 162"/>
              <p:cNvSpPr>
                <a:spLocks noChangeArrowheads="1"/>
              </p:cNvSpPr>
              <p:nvPr/>
            </p:nvSpPr>
            <p:spPr bwMode="auto">
              <a:xfrm>
                <a:off x="996" y="1773"/>
                <a:ext cx="800" cy="75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altLang="el-GR"/>
              </a:p>
            </p:txBody>
          </p:sp>
          <p:sp>
            <p:nvSpPr>
              <p:cNvPr id="115766" name="Text Box 163"/>
              <p:cNvSpPr txBox="1">
                <a:spLocks noChangeArrowheads="1"/>
              </p:cNvSpPr>
              <p:nvPr/>
            </p:nvSpPr>
            <p:spPr bwMode="auto">
              <a:xfrm>
                <a:off x="1179" y="1946"/>
                <a:ext cx="444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el-GR" sz="1800">
                    <a:latin typeface="Arial" pitchFamily="34" charset="0"/>
                  </a:rPr>
                  <a:t>slow </a:t>
                </a:r>
              </a:p>
              <a:p>
                <a:pPr eaLnBrk="1" hangingPunct="1"/>
                <a:r>
                  <a:rPr lang="en-US" altLang="el-GR" sz="1800">
                    <a:latin typeface="Arial" pitchFamily="34" charset="0"/>
                  </a:rPr>
                  <a:t>start</a:t>
                </a:r>
              </a:p>
            </p:txBody>
          </p:sp>
        </p:grpSp>
        <p:grpSp>
          <p:nvGrpSpPr>
            <p:cNvPr id="115745" name="Group 177"/>
            <p:cNvGrpSpPr>
              <a:grpSpLocks/>
            </p:cNvGrpSpPr>
            <p:nvPr/>
          </p:nvGrpSpPr>
          <p:grpSpPr bwMode="auto">
            <a:xfrm>
              <a:off x="530" y="2026"/>
              <a:ext cx="1118" cy="508"/>
              <a:chOff x="418" y="2713"/>
              <a:chExt cx="1118" cy="508"/>
            </a:xfrm>
          </p:grpSpPr>
          <p:sp>
            <p:nvSpPr>
              <p:cNvPr id="115762" name="Text Box 178"/>
              <p:cNvSpPr txBox="1">
                <a:spLocks noChangeArrowheads="1"/>
              </p:cNvSpPr>
              <p:nvPr/>
            </p:nvSpPr>
            <p:spPr bwMode="auto">
              <a:xfrm>
                <a:off x="777" y="2713"/>
                <a:ext cx="377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altLang="el-GR" sz="1000">
                    <a:latin typeface="Arial" pitchFamily="34" charset="0"/>
                  </a:rPr>
                  <a:t>timeout</a:t>
                </a:r>
              </a:p>
            </p:txBody>
          </p:sp>
          <p:sp>
            <p:nvSpPr>
              <p:cNvPr id="115763" name="Text Box 179"/>
              <p:cNvSpPr txBox="1">
                <a:spLocks noChangeArrowheads="1"/>
              </p:cNvSpPr>
              <p:nvPr/>
            </p:nvSpPr>
            <p:spPr bwMode="auto">
              <a:xfrm>
                <a:off x="418" y="2840"/>
                <a:ext cx="1118" cy="3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>
                  <a:lnSpc>
                    <a:spcPct val="80000"/>
                  </a:lnSpc>
                </a:pPr>
                <a:r>
                  <a:rPr lang="en-US" altLang="el-GR" sz="1000">
                    <a:latin typeface="Arial" pitchFamily="34" charset="0"/>
                  </a:rPr>
                  <a:t>ssthresh = cwnd/2 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l-GR" sz="1000">
                    <a:latin typeface="Arial" pitchFamily="34" charset="0"/>
                  </a:rPr>
                  <a:t>cwnd = 1 MSS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l-GR" sz="1000">
                    <a:latin typeface="Arial" pitchFamily="34" charset="0"/>
                  </a:rPr>
                  <a:t>dupACKcount = 0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l-GR" sz="1000" i="1">
                    <a:solidFill>
                      <a:srgbClr val="000099"/>
                    </a:solidFill>
                    <a:latin typeface="Arial" pitchFamily="34" charset="0"/>
                  </a:rPr>
                  <a:t>retransmit missing segment</a:t>
                </a:r>
                <a:r>
                  <a:rPr lang="en-US" altLang="el-GR" sz="1200">
                    <a:latin typeface="Arial" pitchFamily="34" charset="0"/>
                  </a:rPr>
                  <a:t> </a:t>
                </a:r>
              </a:p>
            </p:txBody>
          </p:sp>
          <p:sp>
            <p:nvSpPr>
              <p:cNvPr id="115764" name="Line 180"/>
              <p:cNvSpPr>
                <a:spLocks noChangeShapeType="1"/>
              </p:cNvSpPr>
              <p:nvPr/>
            </p:nvSpPr>
            <p:spPr bwMode="auto">
              <a:xfrm>
                <a:off x="709" y="2855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5746" name="Group 186"/>
            <p:cNvGrpSpPr>
              <a:grpSpLocks/>
            </p:cNvGrpSpPr>
            <p:nvPr/>
          </p:nvGrpSpPr>
          <p:grpSpPr bwMode="auto">
            <a:xfrm>
              <a:off x="2173" y="960"/>
              <a:ext cx="1409" cy="527"/>
              <a:chOff x="2683" y="798"/>
              <a:chExt cx="1409" cy="527"/>
            </a:xfrm>
          </p:grpSpPr>
          <p:sp>
            <p:nvSpPr>
              <p:cNvPr id="115759" name="Text Box 187"/>
              <p:cNvSpPr txBox="1">
                <a:spLocks noChangeArrowheads="1"/>
              </p:cNvSpPr>
              <p:nvPr/>
            </p:nvSpPr>
            <p:spPr bwMode="auto">
              <a:xfrm>
                <a:off x="2683" y="917"/>
                <a:ext cx="1409" cy="4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altLang="el-GR" sz="1000">
                    <a:latin typeface="Arial" pitchFamily="34" charset="0"/>
                  </a:rPr>
                  <a:t>cwnd = cwnd+MSS</a:t>
                </a:r>
              </a:p>
              <a:p>
                <a:pPr algn="l" eaLnBrk="1" hangingPunct="1"/>
                <a:r>
                  <a:rPr lang="en-US" altLang="el-GR" sz="1000">
                    <a:latin typeface="Arial" pitchFamily="34" charset="0"/>
                  </a:rPr>
                  <a:t>dupACKcount = 0</a:t>
                </a:r>
              </a:p>
              <a:p>
                <a:pPr algn="l" eaLnBrk="1" hangingPunct="1"/>
                <a:r>
                  <a:rPr lang="en-US" altLang="el-GR" sz="1000" i="1">
                    <a:solidFill>
                      <a:srgbClr val="000099"/>
                    </a:solidFill>
                    <a:latin typeface="Arial" pitchFamily="34" charset="0"/>
                  </a:rPr>
                  <a:t>transmit new segment(s), as allowed</a:t>
                </a:r>
              </a:p>
              <a:p>
                <a:pPr algn="l" eaLnBrk="1" hangingPunct="1">
                  <a:lnSpc>
                    <a:spcPct val="80000"/>
                  </a:lnSpc>
                </a:pPr>
                <a:endParaRPr lang="en-US" altLang="el-GR" sz="1200">
                  <a:latin typeface="Arial" pitchFamily="34" charset="0"/>
                </a:endParaRPr>
              </a:p>
            </p:txBody>
          </p:sp>
          <p:sp>
            <p:nvSpPr>
              <p:cNvPr id="115760" name="Line 188"/>
              <p:cNvSpPr>
                <a:spLocks noChangeShapeType="1"/>
              </p:cNvSpPr>
              <p:nvPr/>
            </p:nvSpPr>
            <p:spPr bwMode="auto">
              <a:xfrm>
                <a:off x="2744" y="934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61" name="Text Box 189"/>
              <p:cNvSpPr txBox="1">
                <a:spLocks noChangeArrowheads="1"/>
              </p:cNvSpPr>
              <p:nvPr/>
            </p:nvSpPr>
            <p:spPr bwMode="auto">
              <a:xfrm>
                <a:off x="2697" y="798"/>
                <a:ext cx="448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altLang="el-GR" sz="1000">
                    <a:latin typeface="Arial" pitchFamily="34" charset="0"/>
                  </a:rPr>
                  <a:t>new ACK</a:t>
                </a:r>
              </a:p>
            </p:txBody>
          </p:sp>
        </p:grpSp>
        <p:sp>
          <p:nvSpPr>
            <p:cNvPr id="115747" name="Freeform 205"/>
            <p:cNvSpPr>
              <a:spLocks/>
            </p:cNvSpPr>
            <p:nvPr/>
          </p:nvSpPr>
          <p:spPr bwMode="auto">
            <a:xfrm>
              <a:off x="1601" y="1129"/>
              <a:ext cx="313" cy="201"/>
            </a:xfrm>
            <a:custGeom>
              <a:avLst/>
              <a:gdLst>
                <a:gd name="T0" fmla="*/ 25 w 313"/>
                <a:gd name="T1" fmla="*/ 169 h 201"/>
                <a:gd name="T2" fmla="*/ 153 w 313"/>
                <a:gd name="T3" fmla="*/ 7 h 201"/>
                <a:gd name="T4" fmla="*/ 258 w 313"/>
                <a:gd name="T5" fmla="*/ 201 h 201"/>
                <a:gd name="T6" fmla="*/ 0 60000 65536"/>
                <a:gd name="T7" fmla="*/ 0 60000 65536"/>
                <a:gd name="T8" fmla="*/ 0 60000 65536"/>
                <a:gd name="T9" fmla="*/ 0 w 313"/>
                <a:gd name="T10" fmla="*/ 0 h 201"/>
                <a:gd name="T11" fmla="*/ 313 w 313"/>
                <a:gd name="T12" fmla="*/ 201 h 2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3" h="201">
                  <a:moveTo>
                    <a:pt x="25" y="169"/>
                  </a:moveTo>
                  <a:cubicBezTo>
                    <a:pt x="0" y="108"/>
                    <a:pt x="5" y="0"/>
                    <a:pt x="153" y="7"/>
                  </a:cubicBezTo>
                  <a:cubicBezTo>
                    <a:pt x="302" y="12"/>
                    <a:pt x="313" y="87"/>
                    <a:pt x="258" y="20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48" name="Freeform 206"/>
            <p:cNvSpPr>
              <a:spLocks/>
            </p:cNvSpPr>
            <p:nvPr/>
          </p:nvSpPr>
          <p:spPr bwMode="auto">
            <a:xfrm rot="2575893">
              <a:off x="1950" y="1316"/>
              <a:ext cx="313" cy="201"/>
            </a:xfrm>
            <a:custGeom>
              <a:avLst/>
              <a:gdLst>
                <a:gd name="T0" fmla="*/ 25 w 313"/>
                <a:gd name="T1" fmla="*/ 169 h 201"/>
                <a:gd name="T2" fmla="*/ 153 w 313"/>
                <a:gd name="T3" fmla="*/ 7 h 201"/>
                <a:gd name="T4" fmla="*/ 258 w 313"/>
                <a:gd name="T5" fmla="*/ 201 h 201"/>
                <a:gd name="T6" fmla="*/ 0 60000 65536"/>
                <a:gd name="T7" fmla="*/ 0 60000 65536"/>
                <a:gd name="T8" fmla="*/ 0 60000 65536"/>
                <a:gd name="T9" fmla="*/ 0 w 313"/>
                <a:gd name="T10" fmla="*/ 0 h 201"/>
                <a:gd name="T11" fmla="*/ 313 w 313"/>
                <a:gd name="T12" fmla="*/ 201 h 2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3" h="201">
                  <a:moveTo>
                    <a:pt x="25" y="169"/>
                  </a:moveTo>
                  <a:cubicBezTo>
                    <a:pt x="0" y="108"/>
                    <a:pt x="5" y="0"/>
                    <a:pt x="153" y="7"/>
                  </a:cubicBezTo>
                  <a:cubicBezTo>
                    <a:pt x="302" y="12"/>
                    <a:pt x="313" y="87"/>
                    <a:pt x="258" y="20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5749" name="Group 207"/>
            <p:cNvGrpSpPr>
              <a:grpSpLocks/>
            </p:cNvGrpSpPr>
            <p:nvPr/>
          </p:nvGrpSpPr>
          <p:grpSpPr bwMode="auto">
            <a:xfrm>
              <a:off x="1465" y="859"/>
              <a:ext cx="700" cy="367"/>
              <a:chOff x="4274" y="2922"/>
              <a:chExt cx="700" cy="367"/>
            </a:xfrm>
          </p:grpSpPr>
          <p:sp>
            <p:nvSpPr>
              <p:cNvPr id="115756" name="Text Box 208"/>
              <p:cNvSpPr txBox="1">
                <a:spLocks noChangeArrowheads="1"/>
              </p:cNvSpPr>
              <p:nvPr/>
            </p:nvSpPr>
            <p:spPr bwMode="auto">
              <a:xfrm>
                <a:off x="4274" y="3062"/>
                <a:ext cx="700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>
                  <a:lnSpc>
                    <a:spcPct val="80000"/>
                  </a:lnSpc>
                </a:pPr>
                <a:r>
                  <a:rPr lang="en-US" altLang="el-GR" sz="1000">
                    <a:latin typeface="Arial" pitchFamily="34" charset="0"/>
                  </a:rPr>
                  <a:t>dupACKcount++</a:t>
                </a:r>
              </a:p>
              <a:p>
                <a:pPr eaLnBrk="1" hangingPunct="1">
                  <a:lnSpc>
                    <a:spcPct val="80000"/>
                  </a:lnSpc>
                </a:pPr>
                <a:endParaRPr lang="en-US" altLang="el-GR" sz="1200">
                  <a:latin typeface="Arial" pitchFamily="34" charset="0"/>
                </a:endParaRPr>
              </a:p>
            </p:txBody>
          </p:sp>
          <p:sp>
            <p:nvSpPr>
              <p:cNvPr id="115757" name="Line 209"/>
              <p:cNvSpPr>
                <a:spLocks noChangeShapeType="1"/>
              </p:cNvSpPr>
              <p:nvPr/>
            </p:nvSpPr>
            <p:spPr bwMode="auto">
              <a:xfrm>
                <a:off x="4353" y="3071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58" name="Text Box 210"/>
              <p:cNvSpPr txBox="1">
                <a:spLocks noChangeArrowheads="1"/>
              </p:cNvSpPr>
              <p:nvPr/>
            </p:nvSpPr>
            <p:spPr bwMode="auto">
              <a:xfrm>
                <a:off x="4295" y="2922"/>
                <a:ext cx="62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altLang="el-GR" sz="1000">
                    <a:latin typeface="Arial" pitchFamily="34" charset="0"/>
                  </a:rPr>
                  <a:t>duplicate ACK</a:t>
                </a:r>
              </a:p>
            </p:txBody>
          </p:sp>
        </p:grpSp>
        <p:sp>
          <p:nvSpPr>
            <p:cNvPr id="115750" name="Freeform 211"/>
            <p:cNvSpPr>
              <a:spLocks/>
            </p:cNvSpPr>
            <p:nvPr/>
          </p:nvSpPr>
          <p:spPr bwMode="auto">
            <a:xfrm rot="-8222029">
              <a:off x="1204" y="1903"/>
              <a:ext cx="313" cy="201"/>
            </a:xfrm>
            <a:custGeom>
              <a:avLst/>
              <a:gdLst>
                <a:gd name="T0" fmla="*/ 25 w 313"/>
                <a:gd name="T1" fmla="*/ 169 h 201"/>
                <a:gd name="T2" fmla="*/ 153 w 313"/>
                <a:gd name="T3" fmla="*/ 7 h 201"/>
                <a:gd name="T4" fmla="*/ 258 w 313"/>
                <a:gd name="T5" fmla="*/ 201 h 201"/>
                <a:gd name="T6" fmla="*/ 0 60000 65536"/>
                <a:gd name="T7" fmla="*/ 0 60000 65536"/>
                <a:gd name="T8" fmla="*/ 0 60000 65536"/>
                <a:gd name="T9" fmla="*/ 0 w 313"/>
                <a:gd name="T10" fmla="*/ 0 h 201"/>
                <a:gd name="T11" fmla="*/ 313 w 313"/>
                <a:gd name="T12" fmla="*/ 201 h 2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3" h="201">
                  <a:moveTo>
                    <a:pt x="25" y="169"/>
                  </a:moveTo>
                  <a:cubicBezTo>
                    <a:pt x="0" y="108"/>
                    <a:pt x="5" y="0"/>
                    <a:pt x="153" y="7"/>
                  </a:cubicBezTo>
                  <a:cubicBezTo>
                    <a:pt x="302" y="12"/>
                    <a:pt x="313" y="87"/>
                    <a:pt x="258" y="20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51" name="Line 234"/>
            <p:cNvSpPr>
              <a:spLocks noChangeShapeType="1"/>
            </p:cNvSpPr>
            <p:nvPr/>
          </p:nvSpPr>
          <p:spPr bwMode="auto">
            <a:xfrm>
              <a:off x="536" y="1649"/>
              <a:ext cx="75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5752" name="Group 235"/>
            <p:cNvGrpSpPr>
              <a:grpSpLocks/>
            </p:cNvGrpSpPr>
            <p:nvPr/>
          </p:nvGrpSpPr>
          <p:grpSpPr bwMode="auto">
            <a:xfrm>
              <a:off x="517" y="1255"/>
              <a:ext cx="741" cy="416"/>
              <a:chOff x="539" y="936"/>
              <a:chExt cx="741" cy="416"/>
            </a:xfrm>
          </p:grpSpPr>
          <p:sp>
            <p:nvSpPr>
              <p:cNvPr id="115753" name="Text Box 236"/>
              <p:cNvSpPr txBox="1">
                <a:spLocks noChangeArrowheads="1"/>
              </p:cNvSpPr>
              <p:nvPr/>
            </p:nvSpPr>
            <p:spPr bwMode="auto">
              <a:xfrm>
                <a:off x="816" y="936"/>
                <a:ext cx="171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altLang="el-GR" sz="1000">
                    <a:latin typeface="Symbol" pitchFamily="18" charset="2"/>
                  </a:rPr>
                  <a:t>L</a:t>
                </a:r>
              </a:p>
            </p:txBody>
          </p:sp>
          <p:sp>
            <p:nvSpPr>
              <p:cNvPr id="115754" name="Text Box 237"/>
              <p:cNvSpPr txBox="1">
                <a:spLocks noChangeArrowheads="1"/>
              </p:cNvSpPr>
              <p:nvPr/>
            </p:nvSpPr>
            <p:spPr bwMode="auto">
              <a:xfrm>
                <a:off x="539" y="1063"/>
                <a:ext cx="741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>
                  <a:lnSpc>
                    <a:spcPct val="80000"/>
                  </a:lnSpc>
                </a:pPr>
                <a:r>
                  <a:rPr lang="en-US" altLang="el-GR" sz="1000">
                    <a:latin typeface="Arial" pitchFamily="34" charset="0"/>
                  </a:rPr>
                  <a:t>cwnd = 1 MSS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l-GR" sz="1000">
                    <a:latin typeface="Arial" pitchFamily="34" charset="0"/>
                  </a:rPr>
                  <a:t>ssthresh = 64 KB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l-GR" sz="1000">
                    <a:latin typeface="Arial" pitchFamily="34" charset="0"/>
                  </a:rPr>
                  <a:t>dupACKcount = 0</a:t>
                </a:r>
                <a:endParaRPr lang="en-US" altLang="el-GR" sz="1200">
                  <a:latin typeface="Arial" pitchFamily="34" charset="0"/>
                </a:endParaRPr>
              </a:p>
            </p:txBody>
          </p:sp>
          <p:sp>
            <p:nvSpPr>
              <p:cNvPr id="115755" name="Line 238"/>
              <p:cNvSpPr>
                <a:spLocks noChangeShapeType="1"/>
              </p:cNvSpPr>
              <p:nvPr/>
            </p:nvSpPr>
            <p:spPr bwMode="auto">
              <a:xfrm>
                <a:off x="641" y="1078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8" name="Group 255"/>
          <p:cNvGrpSpPr>
            <a:grpSpLocks/>
          </p:cNvGrpSpPr>
          <p:nvPr/>
        </p:nvGrpSpPr>
        <p:grpSpPr bwMode="auto">
          <a:xfrm>
            <a:off x="804863" y="2922588"/>
            <a:ext cx="3167062" cy="1312862"/>
            <a:chOff x="509" y="1766"/>
            <a:chExt cx="1995" cy="827"/>
          </a:xfrm>
        </p:grpSpPr>
        <p:pic>
          <p:nvPicPr>
            <p:cNvPr id="115741" name="Picture 25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509" y="1992"/>
              <a:ext cx="262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5742" name="Picture 25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2242" y="1766"/>
              <a:ext cx="262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5743" name="Picture 25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2164" y="2348"/>
              <a:ext cx="262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" name="Group 297"/>
          <p:cNvGrpSpPr>
            <a:grpSpLocks/>
          </p:cNvGrpSpPr>
          <p:nvPr/>
        </p:nvGrpSpPr>
        <p:grpSpPr bwMode="auto">
          <a:xfrm>
            <a:off x="3502025" y="1149350"/>
            <a:ext cx="4333875" cy="3243263"/>
            <a:chOff x="2205" y="641"/>
            <a:chExt cx="2730" cy="2043"/>
          </a:xfrm>
        </p:grpSpPr>
        <p:grpSp>
          <p:nvGrpSpPr>
            <p:cNvPr id="115726" name="Group 282"/>
            <p:cNvGrpSpPr>
              <a:grpSpLocks/>
            </p:cNvGrpSpPr>
            <p:nvPr/>
          </p:nvGrpSpPr>
          <p:grpSpPr bwMode="auto">
            <a:xfrm>
              <a:off x="3381" y="2381"/>
              <a:ext cx="583" cy="303"/>
              <a:chOff x="1166" y="3601"/>
              <a:chExt cx="583" cy="303"/>
            </a:xfrm>
          </p:grpSpPr>
          <p:grpSp>
            <p:nvGrpSpPr>
              <p:cNvPr id="115737" name="Group 283"/>
              <p:cNvGrpSpPr>
                <a:grpSpLocks/>
              </p:cNvGrpSpPr>
              <p:nvPr/>
            </p:nvGrpSpPr>
            <p:grpSpPr bwMode="auto">
              <a:xfrm>
                <a:off x="1166" y="3601"/>
                <a:ext cx="583" cy="303"/>
                <a:chOff x="990" y="4570"/>
                <a:chExt cx="597" cy="380"/>
              </a:xfrm>
            </p:grpSpPr>
            <p:pic>
              <p:nvPicPr>
                <p:cNvPr id="115739" name="Picture 284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990" y="4570"/>
                  <a:ext cx="597" cy="3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15740" name="Rectangle 285"/>
                <p:cNvSpPr>
                  <a:spLocks noChangeArrowheads="1"/>
                </p:cNvSpPr>
                <p:nvPr/>
              </p:nvSpPr>
              <p:spPr bwMode="auto">
                <a:xfrm>
                  <a:off x="1124" y="4679"/>
                  <a:ext cx="358" cy="14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altLang="el-GR"/>
                </a:p>
              </p:txBody>
            </p:sp>
          </p:grpSp>
          <p:sp>
            <p:nvSpPr>
              <p:cNvPr id="115738" name="Text Box 286"/>
              <p:cNvSpPr txBox="1">
                <a:spLocks noChangeArrowheads="1"/>
              </p:cNvSpPr>
              <p:nvPr/>
            </p:nvSpPr>
            <p:spPr bwMode="auto">
              <a:xfrm>
                <a:off x="1274" y="3633"/>
                <a:ext cx="397" cy="2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el-GR" sz="1200" b="1" i="1">
                    <a:solidFill>
                      <a:schemeClr val="accent2"/>
                    </a:solidFill>
                    <a:latin typeface="Comic Sans MS" pitchFamily="66" charset="0"/>
                  </a:rPr>
                  <a:t>New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el-GR" sz="1200" b="1" i="1">
                    <a:solidFill>
                      <a:schemeClr val="accent2"/>
                    </a:solidFill>
                    <a:latin typeface="Comic Sans MS" pitchFamily="66" charset="0"/>
                  </a:rPr>
                  <a:t>ACK!</a:t>
                </a:r>
              </a:p>
            </p:txBody>
          </p:sp>
        </p:grpSp>
        <p:grpSp>
          <p:nvGrpSpPr>
            <p:cNvPr id="115727" name="Group 287"/>
            <p:cNvGrpSpPr>
              <a:grpSpLocks/>
            </p:cNvGrpSpPr>
            <p:nvPr/>
          </p:nvGrpSpPr>
          <p:grpSpPr bwMode="auto">
            <a:xfrm>
              <a:off x="2205" y="700"/>
              <a:ext cx="583" cy="303"/>
              <a:chOff x="1166" y="3601"/>
              <a:chExt cx="583" cy="303"/>
            </a:xfrm>
          </p:grpSpPr>
          <p:grpSp>
            <p:nvGrpSpPr>
              <p:cNvPr id="115733" name="Group 288"/>
              <p:cNvGrpSpPr>
                <a:grpSpLocks/>
              </p:cNvGrpSpPr>
              <p:nvPr/>
            </p:nvGrpSpPr>
            <p:grpSpPr bwMode="auto">
              <a:xfrm>
                <a:off x="1166" y="3601"/>
                <a:ext cx="583" cy="303"/>
                <a:chOff x="990" y="4570"/>
                <a:chExt cx="597" cy="380"/>
              </a:xfrm>
            </p:grpSpPr>
            <p:pic>
              <p:nvPicPr>
                <p:cNvPr id="115735" name="Picture 289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990" y="4570"/>
                  <a:ext cx="597" cy="3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15736" name="Rectangle 290"/>
                <p:cNvSpPr>
                  <a:spLocks noChangeArrowheads="1"/>
                </p:cNvSpPr>
                <p:nvPr/>
              </p:nvSpPr>
              <p:spPr bwMode="auto">
                <a:xfrm>
                  <a:off x="1124" y="4679"/>
                  <a:ext cx="358" cy="14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altLang="el-GR"/>
                </a:p>
              </p:txBody>
            </p:sp>
          </p:grpSp>
          <p:sp>
            <p:nvSpPr>
              <p:cNvPr id="115734" name="Text Box 291"/>
              <p:cNvSpPr txBox="1">
                <a:spLocks noChangeArrowheads="1"/>
              </p:cNvSpPr>
              <p:nvPr/>
            </p:nvSpPr>
            <p:spPr bwMode="auto">
              <a:xfrm>
                <a:off x="1274" y="3633"/>
                <a:ext cx="397" cy="2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el-GR" sz="1200" b="1" i="1">
                    <a:solidFill>
                      <a:schemeClr val="accent2"/>
                    </a:solidFill>
                    <a:latin typeface="Comic Sans MS" pitchFamily="66" charset="0"/>
                  </a:rPr>
                  <a:t>New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el-GR" sz="1200" b="1" i="1">
                    <a:solidFill>
                      <a:schemeClr val="accent2"/>
                    </a:solidFill>
                    <a:latin typeface="Comic Sans MS" pitchFamily="66" charset="0"/>
                  </a:rPr>
                  <a:t>ACK!</a:t>
                </a:r>
              </a:p>
            </p:txBody>
          </p:sp>
        </p:grpSp>
        <p:grpSp>
          <p:nvGrpSpPr>
            <p:cNvPr id="115728" name="Group 292"/>
            <p:cNvGrpSpPr>
              <a:grpSpLocks/>
            </p:cNvGrpSpPr>
            <p:nvPr/>
          </p:nvGrpSpPr>
          <p:grpSpPr bwMode="auto">
            <a:xfrm>
              <a:off x="4352" y="641"/>
              <a:ext cx="583" cy="303"/>
              <a:chOff x="1166" y="3601"/>
              <a:chExt cx="583" cy="303"/>
            </a:xfrm>
          </p:grpSpPr>
          <p:grpSp>
            <p:nvGrpSpPr>
              <p:cNvPr id="115729" name="Group 293"/>
              <p:cNvGrpSpPr>
                <a:grpSpLocks/>
              </p:cNvGrpSpPr>
              <p:nvPr/>
            </p:nvGrpSpPr>
            <p:grpSpPr bwMode="auto">
              <a:xfrm>
                <a:off x="1166" y="3601"/>
                <a:ext cx="583" cy="303"/>
                <a:chOff x="990" y="4570"/>
                <a:chExt cx="597" cy="380"/>
              </a:xfrm>
            </p:grpSpPr>
            <p:pic>
              <p:nvPicPr>
                <p:cNvPr id="115731" name="Picture 294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990" y="4570"/>
                  <a:ext cx="597" cy="3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15732" name="Rectangle 295"/>
                <p:cNvSpPr>
                  <a:spLocks noChangeArrowheads="1"/>
                </p:cNvSpPr>
                <p:nvPr/>
              </p:nvSpPr>
              <p:spPr bwMode="auto">
                <a:xfrm>
                  <a:off x="1124" y="4679"/>
                  <a:ext cx="358" cy="14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altLang="el-GR"/>
                </a:p>
              </p:txBody>
            </p:sp>
          </p:grpSp>
          <p:sp>
            <p:nvSpPr>
              <p:cNvPr id="115730" name="Text Box 296"/>
              <p:cNvSpPr txBox="1">
                <a:spLocks noChangeArrowheads="1"/>
              </p:cNvSpPr>
              <p:nvPr/>
            </p:nvSpPr>
            <p:spPr bwMode="auto">
              <a:xfrm>
                <a:off x="1274" y="3633"/>
                <a:ext cx="397" cy="2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el-GR" sz="1200" b="1" i="1">
                    <a:solidFill>
                      <a:schemeClr val="accent2"/>
                    </a:solidFill>
                    <a:latin typeface="Comic Sans MS" pitchFamily="66" charset="0"/>
                  </a:rPr>
                  <a:t>New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el-GR" sz="1200" b="1" i="1">
                    <a:solidFill>
                      <a:schemeClr val="accent2"/>
                    </a:solidFill>
                    <a:latin typeface="Comic Sans MS" pitchFamily="66" charset="0"/>
                  </a:rPr>
                  <a:t>ACK!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3-</a:t>
            </a:r>
            <a:fld id="{45762872-98B8-42ED-A3F9-29CF7793E61E}" type="slidenum">
              <a:rPr lang="en-US" smtClean="0"/>
              <a:pPr>
                <a:defRPr/>
              </a:pPr>
              <a:t>108</a:t>
            </a:fld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31838" y="120650"/>
            <a:ext cx="8050212" cy="91916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u="sng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u="sng">
                <a:solidFill>
                  <a:schemeClr val="accent2"/>
                </a:solidFill>
                <a:latin typeface="Comic Sans MS" pitchFamily="66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u="sng">
                <a:solidFill>
                  <a:schemeClr val="accent2"/>
                </a:solidFill>
                <a:latin typeface="Comic Sans MS" pitchFamily="66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u="sng">
                <a:solidFill>
                  <a:schemeClr val="accent2"/>
                </a:solidFill>
                <a:latin typeface="Comic Sans MS" pitchFamily="66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u="sng">
                <a:solidFill>
                  <a:schemeClr val="accent2"/>
                </a:solidFill>
                <a:latin typeface="Comic Sans MS" pitchFamily="66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u="sng">
                <a:solidFill>
                  <a:schemeClr val="accent2"/>
                </a:solidFill>
                <a:latin typeface="Comic Sans MS" pitchFamily="66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u="sng">
                <a:solidFill>
                  <a:schemeClr val="accent2"/>
                </a:solidFill>
                <a:latin typeface="Comic Sans MS" pitchFamily="66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u="sng">
                <a:solidFill>
                  <a:schemeClr val="accent2"/>
                </a:solidFill>
                <a:latin typeface="Comic Sans MS" pitchFamily="66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u="sng">
                <a:solidFill>
                  <a:schemeClr val="accent2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l-GR" altLang="el-GR" sz="2800" kern="0" dirty="0" smtClean="0"/>
              <a:t>Σύνοψη: Έλεγχος Συμφόρησης του TCP </a:t>
            </a:r>
            <a:r>
              <a:rPr lang="el-GR" altLang="el-GR" sz="2000" kern="0" dirty="0" smtClean="0"/>
              <a:t>(2)</a:t>
            </a:r>
            <a:endParaRPr lang="en-US" altLang="el-GR" sz="2000" kern="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19125" y="1209675"/>
            <a:ext cx="7772400" cy="518953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70000"/>
              </a:spcBef>
              <a:defRPr/>
            </a:pPr>
            <a:r>
              <a:rPr lang="el-GR" altLang="el-GR" sz="2400" kern="0" dirty="0" smtClean="0"/>
              <a:t>Όταν το </a:t>
            </a:r>
            <a:r>
              <a:rPr lang="el-GR" altLang="el-GR" sz="2400" kern="0" dirty="0" err="1" smtClean="0"/>
              <a:t>CongWin</a:t>
            </a:r>
            <a:r>
              <a:rPr lang="el-GR" altLang="el-GR" sz="2400" kern="0" dirty="0" smtClean="0"/>
              <a:t> είναι κάτω από το </a:t>
            </a:r>
            <a:r>
              <a:rPr lang="el-GR" altLang="el-GR" sz="2400" kern="0" dirty="0" err="1" smtClean="0"/>
              <a:t>Threshold</a:t>
            </a:r>
            <a:r>
              <a:rPr lang="el-GR" altLang="el-GR" sz="2400" kern="0" dirty="0" smtClean="0"/>
              <a:t>, ο αποστολέας είναι στη</a:t>
            </a:r>
            <a:r>
              <a:rPr lang="en-US" altLang="el-GR" sz="2400" kern="0" dirty="0" smtClean="0"/>
              <a:t> </a:t>
            </a:r>
            <a:r>
              <a:rPr lang="el-GR" altLang="el-GR" sz="2400" kern="0" dirty="0" smtClean="0"/>
              <a:t>φάση αργής εκκίνησης, το παράθυρο αυξάνεται εκθετικά</a:t>
            </a:r>
            <a:r>
              <a:rPr lang="en-US" altLang="el-GR" sz="2400" kern="0" dirty="0" smtClean="0"/>
              <a:t>.</a:t>
            </a:r>
          </a:p>
          <a:p>
            <a:pPr>
              <a:spcBef>
                <a:spcPct val="70000"/>
              </a:spcBef>
              <a:defRPr/>
            </a:pPr>
            <a:r>
              <a:rPr lang="el-GR" altLang="el-GR" sz="2400" kern="0" dirty="0" smtClean="0"/>
              <a:t>Όταν το </a:t>
            </a:r>
            <a:r>
              <a:rPr lang="el-GR" altLang="el-GR" sz="2400" kern="0" dirty="0" err="1" smtClean="0"/>
              <a:t>CongWin</a:t>
            </a:r>
            <a:r>
              <a:rPr lang="el-GR" altLang="el-GR" sz="2400" kern="0" dirty="0" smtClean="0"/>
              <a:t> είναι πάνω από το </a:t>
            </a:r>
            <a:r>
              <a:rPr lang="el-GR" altLang="el-GR" sz="2400" kern="0" dirty="0" err="1" smtClean="0"/>
              <a:t>Threshold</a:t>
            </a:r>
            <a:r>
              <a:rPr lang="el-GR" altLang="el-GR" sz="2400" kern="0" dirty="0" smtClean="0"/>
              <a:t>, ο αποστολέας είναι στη</a:t>
            </a:r>
            <a:r>
              <a:rPr lang="en-US" altLang="el-GR" sz="2400" kern="0" dirty="0" smtClean="0"/>
              <a:t> </a:t>
            </a:r>
            <a:r>
              <a:rPr lang="el-GR" altLang="el-GR" sz="2400" kern="0" dirty="0" smtClean="0"/>
              <a:t>φάση αποφυγής συμφόρησης, το παράθυρο αυξάνεται γραμμικά</a:t>
            </a:r>
            <a:r>
              <a:rPr lang="en-US" altLang="el-GR" sz="2400" kern="0" dirty="0" smtClean="0"/>
              <a:t>.</a:t>
            </a:r>
          </a:p>
          <a:p>
            <a:pPr>
              <a:spcBef>
                <a:spcPct val="70000"/>
              </a:spcBef>
              <a:defRPr/>
            </a:pPr>
            <a:r>
              <a:rPr lang="en-US" altLang="el-GR" sz="2400" kern="0" dirty="0" err="1" smtClean="0"/>
              <a:t>Όταν</a:t>
            </a:r>
            <a:r>
              <a:rPr lang="en-US" altLang="el-GR" sz="2400" kern="0" dirty="0" smtClean="0"/>
              <a:t> </a:t>
            </a:r>
            <a:r>
              <a:rPr lang="el-GR" altLang="el-GR" sz="2400" kern="0" dirty="0" smtClean="0"/>
              <a:t>εμφανιστεί τριπλό διπλότυπο</a:t>
            </a:r>
            <a:r>
              <a:rPr lang="en-US" altLang="el-GR" sz="2400" kern="0" dirty="0" smtClean="0"/>
              <a:t> ACK,</a:t>
            </a:r>
            <a:r>
              <a:rPr lang="el-GR" altLang="el-GR" sz="2400" kern="0" dirty="0" smtClean="0"/>
              <a:t> το</a:t>
            </a:r>
            <a:r>
              <a:rPr lang="en-US" altLang="el-GR" sz="2400" kern="0" dirty="0" smtClean="0"/>
              <a:t> Threshold </a:t>
            </a:r>
            <a:r>
              <a:rPr lang="el-GR" altLang="el-GR" sz="2400" kern="0" dirty="0" smtClean="0"/>
              <a:t>τίθεται σε</a:t>
            </a:r>
            <a:r>
              <a:rPr lang="en-US" altLang="el-GR" sz="2400" kern="0" dirty="0" smtClean="0"/>
              <a:t> </a:t>
            </a:r>
            <a:r>
              <a:rPr lang="en-US" altLang="el-GR" sz="2400" kern="0" dirty="0" err="1" smtClean="0"/>
              <a:t>CongWin</a:t>
            </a:r>
            <a:r>
              <a:rPr lang="en-US" altLang="el-GR" sz="2400" kern="0" dirty="0" smtClean="0"/>
              <a:t>/2 </a:t>
            </a:r>
            <a:r>
              <a:rPr lang="en-US" altLang="el-GR" sz="2400" kern="0" dirty="0" err="1" smtClean="0"/>
              <a:t>και</a:t>
            </a:r>
            <a:r>
              <a:rPr lang="el-GR" altLang="el-GR" sz="2400" kern="0" dirty="0" smtClean="0"/>
              <a:t> το</a:t>
            </a:r>
            <a:r>
              <a:rPr lang="en-US" altLang="el-GR" sz="2400" kern="0" dirty="0" smtClean="0"/>
              <a:t> </a:t>
            </a:r>
            <a:r>
              <a:rPr lang="en-US" altLang="el-GR" sz="2400" kern="0" dirty="0" err="1" smtClean="0"/>
              <a:t>CongWin</a:t>
            </a:r>
            <a:r>
              <a:rPr lang="en-US" altLang="el-GR" sz="2400" kern="0" dirty="0" smtClean="0"/>
              <a:t> </a:t>
            </a:r>
            <a:r>
              <a:rPr lang="el-GR" altLang="el-GR" sz="2400" kern="0" dirty="0" smtClean="0"/>
              <a:t>τίθεται σε</a:t>
            </a:r>
            <a:r>
              <a:rPr lang="en-US" altLang="el-GR" sz="2400" kern="0" dirty="0" smtClean="0"/>
              <a:t> Threshold.</a:t>
            </a:r>
          </a:p>
          <a:p>
            <a:pPr>
              <a:spcBef>
                <a:spcPct val="70000"/>
              </a:spcBef>
              <a:defRPr/>
            </a:pPr>
            <a:r>
              <a:rPr lang="en-US" altLang="el-GR" sz="2400" kern="0" dirty="0" err="1" smtClean="0"/>
              <a:t>Όταν</a:t>
            </a:r>
            <a:r>
              <a:rPr lang="en-US" altLang="el-GR" sz="2400" kern="0" dirty="0" smtClean="0"/>
              <a:t> </a:t>
            </a:r>
            <a:r>
              <a:rPr lang="el-GR" altLang="el-GR" sz="2400" kern="0" dirty="0" smtClean="0"/>
              <a:t>εμφανιστεί</a:t>
            </a:r>
            <a:r>
              <a:rPr lang="en-US" altLang="el-GR" sz="2400" kern="0" dirty="0" smtClean="0"/>
              <a:t> timeout, </a:t>
            </a:r>
            <a:r>
              <a:rPr lang="el-GR" altLang="el-GR" sz="2400" kern="0" dirty="0" smtClean="0"/>
              <a:t>το</a:t>
            </a:r>
            <a:r>
              <a:rPr lang="en-US" altLang="el-GR" sz="2400" kern="0" dirty="0" smtClean="0"/>
              <a:t> Threshold </a:t>
            </a:r>
            <a:r>
              <a:rPr lang="el-GR" altLang="el-GR" sz="2400" kern="0" dirty="0" smtClean="0"/>
              <a:t>τίθεται σε</a:t>
            </a:r>
            <a:r>
              <a:rPr lang="en-US" altLang="el-GR" sz="2400" kern="0" dirty="0" smtClean="0"/>
              <a:t> </a:t>
            </a:r>
            <a:r>
              <a:rPr lang="en-US" altLang="el-GR" sz="2400" kern="0" dirty="0" err="1" smtClean="0"/>
              <a:t>CongWin</a:t>
            </a:r>
            <a:r>
              <a:rPr lang="en-US" altLang="el-GR" sz="2400" kern="0" dirty="0" smtClean="0"/>
              <a:t>/2 </a:t>
            </a:r>
            <a:r>
              <a:rPr lang="en-US" altLang="el-GR" sz="2400" kern="0" dirty="0" err="1" smtClean="0"/>
              <a:t>και</a:t>
            </a:r>
            <a:r>
              <a:rPr lang="el-GR" altLang="el-GR" sz="2400" kern="0" dirty="0" smtClean="0"/>
              <a:t> το</a:t>
            </a:r>
            <a:r>
              <a:rPr lang="en-US" altLang="el-GR" sz="2400" kern="0" dirty="0" smtClean="0"/>
              <a:t> </a:t>
            </a:r>
            <a:r>
              <a:rPr lang="en-US" altLang="el-GR" sz="2400" kern="0" dirty="0" err="1" smtClean="0"/>
              <a:t>CongWin</a:t>
            </a:r>
            <a:r>
              <a:rPr lang="en-US" altLang="el-GR" sz="2400" kern="0" dirty="0" smtClean="0"/>
              <a:t> </a:t>
            </a:r>
            <a:r>
              <a:rPr lang="el-GR" altLang="el-GR" sz="2400" kern="0" dirty="0" smtClean="0"/>
              <a:t>τίθεται σε</a:t>
            </a:r>
            <a:r>
              <a:rPr lang="en-US" altLang="el-GR" sz="2400" kern="0" dirty="0" smtClean="0"/>
              <a:t> 1 MSS.</a:t>
            </a:r>
            <a:r>
              <a:rPr lang="en-US" altLang="el-GR" sz="2000" kern="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3-</a:t>
            </a:r>
            <a:fld id="{BF2CB32E-D839-4BE1-B13E-F9633180872E}" type="slidenum">
              <a:rPr lang="en-US" smtClean="0"/>
              <a:pPr>
                <a:defRPr/>
              </a:pPr>
              <a:t>109</a:t>
            </a:fld>
            <a:endParaRPr lang="en-US"/>
          </a:p>
        </p:txBody>
      </p:sp>
      <p:sp>
        <p:nvSpPr>
          <p:cNvPr id="117763" name="Rectangle 4"/>
          <p:cNvSpPr>
            <a:spLocks noGrp="1" noChangeArrowheads="1"/>
          </p:cNvSpPr>
          <p:nvPr>
            <p:ph type="title"/>
          </p:nvPr>
        </p:nvSpPr>
        <p:spPr>
          <a:xfrm>
            <a:off x="334963" y="0"/>
            <a:ext cx="8809037" cy="1143000"/>
          </a:xfrm>
        </p:spPr>
        <p:txBody>
          <a:bodyPr/>
          <a:lstStyle/>
          <a:p>
            <a:r>
              <a:rPr lang="el-GR" altLang="el-GR" sz="3200" smtClean="0"/>
              <a:t>Έλεγχος συμφόρησης του αποστολέα </a:t>
            </a:r>
            <a:r>
              <a:rPr lang="en-US" altLang="el-GR" sz="3200" smtClean="0"/>
              <a:t>TCP</a:t>
            </a:r>
            <a:r>
              <a:rPr lang="el-GR" altLang="el-GR" sz="3200" smtClean="0"/>
              <a:t> </a:t>
            </a:r>
            <a:r>
              <a:rPr lang="el-GR" altLang="el-GR" sz="2000" smtClean="0"/>
              <a:t>(3)</a:t>
            </a:r>
            <a:endParaRPr lang="en-US" altLang="el-GR" sz="2000" smtClean="0"/>
          </a:p>
        </p:txBody>
      </p:sp>
      <p:graphicFrame>
        <p:nvGraphicFramePr>
          <p:cNvPr id="8" name="Group 351"/>
          <p:cNvGraphicFramePr>
            <a:graphicFrameLocks noGrp="1"/>
          </p:cNvGraphicFramePr>
          <p:nvPr/>
        </p:nvGraphicFramePr>
        <p:xfrm>
          <a:off x="533400" y="1295400"/>
          <a:ext cx="7675563" cy="4785206"/>
        </p:xfrm>
        <a:graphic>
          <a:graphicData uri="http://schemas.openxmlformats.org/drawingml/2006/table">
            <a:tbl>
              <a:tblPr/>
              <a:tblGrid>
                <a:gridCol w="1320800"/>
                <a:gridCol w="1244600"/>
                <a:gridCol w="2714625"/>
                <a:gridCol w="2395538"/>
              </a:tblGrid>
              <a:tr h="30473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Κατάσταση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Συμβάν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Ενέργεια αποστολέα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TCP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Σχόλια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57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Αργή Εκκίνηση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Slow Start (SS)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Λήψη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ACK 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για δεδομένα που δεν έχουν επιβεβαιωθεί προηγουμένως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CongWin = CongWin + MSS, 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If (CongWin &gt; Threshold)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 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θέσε κατάσταση σε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L Futura CondensedLight"/>
                          <a:ea typeface="Times New Roman" pitchFamily="18" charset="0"/>
                          <a:cs typeface="Arial" pitchFamily="34" charset="0"/>
                        </a:rPr>
                        <a:t>«Αποφυγή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Συμφόρησης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L Futura CondensedLight"/>
                          <a:ea typeface="Times New Roman" pitchFamily="18" charset="0"/>
                          <a:cs typeface="Arial" pitchFamily="34" charset="0"/>
                        </a:rPr>
                        <a:t>»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Έχει ως αποτέλεσμα διπλασιασμό του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CongWin 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σε κάθε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RTT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57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Αποφυγή Συμφόρησης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Congestion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Avoidance (CA) 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Λήψη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ACK 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για δεδομένα που δεν έχουν επιβεβαιωθεί προηγουμένως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CongWin = CongWin+MSS * (MSS/CongWin)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 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Προσθετική αύξηση που έχει ως αποτέλεσμα αύξηση του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CongWin  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κατά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1 MSS 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σε κάθε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RTT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21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SS 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ή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CA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Ανίχνευση συμβάντος απώλειας από τρία διπλότυπα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ACK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Threshold = CongWin/2,      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CongWin = Threshold,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θέσε κατάσταση σε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L Futura CondensedLight"/>
                          <a:ea typeface="Times New Roman" pitchFamily="18" charset="0"/>
                          <a:cs typeface="Arial" pitchFamily="34" charset="0"/>
                        </a:rPr>
                        <a:t>«Αποφυγή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Συμφόρησης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L Futura CondensedLight"/>
                          <a:ea typeface="Times New Roman" pitchFamily="18" charset="0"/>
                          <a:cs typeface="Arial" pitchFamily="34" charset="0"/>
                        </a:rPr>
                        <a:t>»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Ταχεία επαναφορά, υλοποιώντας πολλαπλασιαστική μείωση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. 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Το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CongWin  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δεν θα πέσει κάτω από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 MSS.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73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SS 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ή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CA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Λήξη χρόνου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(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Timeout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Threshold = CongWin/2,      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CongWin = 1 MSS,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Θέσε κατάσταση σε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L Futura CondensedLight"/>
                          <a:ea typeface="Times New Roman" pitchFamily="18" charset="0"/>
                          <a:cs typeface="Arial" pitchFamily="34" charset="0"/>
                        </a:rPr>
                        <a:t>«Αργή Εκκίνηση»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Είσοδος σε «Αργή Εκκίνηση»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SS 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ή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CA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Διπλότυπο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ACK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Αύξηση του μετρητή διπλότυπων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ACK 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για το τμήμα η λήψη του οποίου επιβεβαιώθηκε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Τα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CongWin 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και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Threshold 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δεν αλλάζουν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1" marB="4571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161507B3-FD66-4820-9664-CD9B337F5B82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3555" name="Footer Placeholder 5"/>
          <p:cNvSpPr txBox="1">
            <a:spLocks noGrp="1"/>
          </p:cNvSpPr>
          <p:nvPr/>
        </p:nvSpPr>
        <p:spPr bwMode="auto">
          <a:xfrm>
            <a:off x="4203700" y="6400800"/>
            <a:ext cx="410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23556" name="Slide Number Placeholder 6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76BD2525-985B-4F4F-8CE8-333D963526EF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11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smtClean="0"/>
              <a:t>Ασυνδεσμική αποπολύπλεξη</a:t>
            </a:r>
            <a:r>
              <a:rPr lang="en-US" altLang="el-GR" sz="3600" smtClean="0"/>
              <a:t> (UDP)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572000" cy="4648200"/>
          </a:xfrm>
        </p:spPr>
        <p:txBody>
          <a:bodyPr/>
          <a:lstStyle/>
          <a:p>
            <a:r>
              <a:rPr lang="el-GR" altLang="el-GR" sz="2400" smtClean="0"/>
              <a:t>Το δημιουργημένο</a:t>
            </a:r>
            <a:r>
              <a:rPr lang="en-US" altLang="el-GR" sz="2400" smtClean="0"/>
              <a:t> socket </a:t>
            </a:r>
            <a:r>
              <a:rPr lang="el-GR" altLang="el-GR" sz="2400" smtClean="0"/>
              <a:t>έχει αριθμό θύρας τοπικά στον υπολογιστή</a:t>
            </a:r>
            <a:r>
              <a:rPr lang="en-US" altLang="el-GR" sz="2400" smtClean="0"/>
              <a:t>:</a:t>
            </a:r>
            <a:endParaRPr lang="el-GR" altLang="el-GR" sz="2400" smtClean="0"/>
          </a:p>
          <a:p>
            <a:pPr>
              <a:buFont typeface="Wingdings" pitchFamily="2" charset="2"/>
              <a:buNone/>
            </a:pPr>
            <a:r>
              <a:rPr lang="el-GR" altLang="el-GR" sz="2000" b="1" smtClean="0">
                <a:latin typeface="Courier New" pitchFamily="49" charset="0"/>
              </a:rPr>
              <a:t>	</a:t>
            </a:r>
            <a:r>
              <a:rPr lang="en-US" altLang="el-GR" sz="1800" b="1" smtClean="0">
                <a:latin typeface="Courier New" pitchFamily="49" charset="0"/>
              </a:rPr>
              <a:t>DatagramSocket mySocket1</a:t>
            </a:r>
            <a:r>
              <a:rPr lang="en-US" altLang="el-GR" sz="2000" b="1" smtClean="0">
                <a:latin typeface="Courier New" pitchFamily="49" charset="0"/>
              </a:rPr>
              <a:t>        = </a:t>
            </a:r>
            <a:r>
              <a:rPr lang="en-US" altLang="el-GR" sz="1800" b="1" smtClean="0">
                <a:latin typeface="Courier New" pitchFamily="49" charset="0"/>
              </a:rPr>
              <a:t>new</a:t>
            </a:r>
            <a:r>
              <a:rPr lang="el-GR" altLang="el-GR" sz="1800" b="1" smtClean="0">
                <a:latin typeface="Courier New" pitchFamily="49" charset="0"/>
              </a:rPr>
              <a:t> </a:t>
            </a:r>
            <a:r>
              <a:rPr lang="en-US" altLang="el-GR" sz="1800" b="1" smtClean="0">
                <a:latin typeface="Courier New" pitchFamily="49" charset="0"/>
              </a:rPr>
              <a:t>DatagramSocket(</a:t>
            </a:r>
            <a:r>
              <a:rPr lang="en-US" altLang="el-GR" sz="1800" b="1" smtClean="0">
                <a:solidFill>
                  <a:srgbClr val="CC0000"/>
                </a:solidFill>
                <a:latin typeface="Courier New" pitchFamily="49" charset="0"/>
              </a:rPr>
              <a:t>12534</a:t>
            </a:r>
            <a:r>
              <a:rPr lang="en-US" altLang="el-GR" sz="1800" b="1" smtClean="0">
                <a:latin typeface="Courier New" pitchFamily="49" charset="0"/>
              </a:rPr>
              <a:t>);</a:t>
            </a:r>
            <a:endParaRPr lang="en-US" altLang="el-GR" sz="1800" smtClean="0"/>
          </a:p>
          <a:p>
            <a:r>
              <a:rPr lang="el-GR" altLang="el-GR" sz="2400" smtClean="0"/>
              <a:t>Όταν ο υπολογιστής   λαμβάνει τμήμα UDP:</a:t>
            </a:r>
          </a:p>
          <a:p>
            <a:pPr lvl="1">
              <a:buFont typeface="Wingdings" pitchFamily="2" charset="2"/>
              <a:buChar char="§"/>
            </a:pPr>
            <a:r>
              <a:rPr lang="el-GR" altLang="el-GR" sz="2000" smtClean="0"/>
              <a:t>ελέγχει τον αριθμό θύρας προορισμού στο τμήμα</a:t>
            </a:r>
          </a:p>
          <a:p>
            <a:pPr lvl="1">
              <a:buFont typeface="Wingdings" pitchFamily="2" charset="2"/>
              <a:buChar char="§"/>
            </a:pPr>
            <a:r>
              <a:rPr lang="el-GR" altLang="el-GR" sz="2000" smtClean="0"/>
              <a:t>κατευθύνει το τμήμα UDP στη socket με αυτό τον αριθμό θύρας</a:t>
            </a:r>
            <a:endParaRPr lang="en-US" altLang="el-GR" sz="1800" u="sng" smtClean="0">
              <a:solidFill>
                <a:srgbClr val="FF0000"/>
              </a:solidFill>
            </a:endParaRPr>
          </a:p>
        </p:txBody>
      </p:sp>
      <p:sp>
        <p:nvSpPr>
          <p:cNvPr id="23559" name="Rectangle 105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447800"/>
            <a:ext cx="3973513" cy="4687888"/>
          </a:xfrm>
        </p:spPr>
        <p:txBody>
          <a:bodyPr/>
          <a:lstStyle/>
          <a:p>
            <a:r>
              <a:rPr lang="el-GR" altLang="el-GR" sz="2000" smtClean="0"/>
              <a:t>Όταν δημιουργείται το </a:t>
            </a:r>
            <a:r>
              <a:rPr lang="en-US" altLang="el-GR" sz="2000" smtClean="0"/>
              <a:t>datagram </a:t>
            </a:r>
            <a:r>
              <a:rPr lang="el-GR" altLang="el-GR" sz="2000" smtClean="0"/>
              <a:t>για να σταλεί στη </a:t>
            </a:r>
            <a:r>
              <a:rPr lang="en-US" altLang="el-GR" sz="2000" smtClean="0"/>
              <a:t>UDP socket, </a:t>
            </a:r>
            <a:r>
              <a:rPr lang="el-GR" altLang="el-GR" sz="2000" smtClean="0"/>
              <a:t>πρέπει να καθοριστεί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l-GR" sz="1800" smtClean="0"/>
              <a:t>IP </a:t>
            </a:r>
            <a:r>
              <a:rPr lang="el-GR" altLang="el-GR" sz="1800" smtClean="0"/>
              <a:t>διεύθυνση προορισμού</a:t>
            </a:r>
          </a:p>
          <a:p>
            <a:pPr lvl="1">
              <a:buFont typeface="Wingdings" pitchFamily="2" charset="2"/>
              <a:buChar char="§"/>
            </a:pPr>
            <a:r>
              <a:rPr lang="el-GR" altLang="el-GR" sz="1800" smtClean="0"/>
              <a:t>Αριθμός θύρας προορισμού</a:t>
            </a:r>
            <a:r>
              <a:rPr lang="el-GR" altLang="el-GR" sz="1600" smtClean="0"/>
              <a:t/>
            </a:r>
            <a:br>
              <a:rPr lang="el-GR" altLang="el-GR" sz="1600" smtClean="0"/>
            </a:br>
            <a:endParaRPr lang="el-GR" altLang="el-GR" sz="1600" smtClean="0"/>
          </a:p>
          <a:p>
            <a:r>
              <a:rPr lang="el-GR" altLang="el-GR" sz="2000" smtClean="0"/>
              <a:t>Τα IP datagrams με </a:t>
            </a:r>
            <a:r>
              <a:rPr lang="el-GR" altLang="el-GR" sz="2000" smtClean="0">
                <a:solidFill>
                  <a:srgbClr val="FF0000"/>
                </a:solidFill>
              </a:rPr>
              <a:t>ίδιο αριθμό θύρας προορισμού</a:t>
            </a:r>
            <a:r>
              <a:rPr lang="el-GR" altLang="el-GR" sz="2000" smtClean="0"/>
              <a:t>, αλλά διαφορετικές </a:t>
            </a:r>
            <a:r>
              <a:rPr lang="en-US" altLang="el-GR" sz="2000" smtClean="0"/>
              <a:t>IP </a:t>
            </a:r>
            <a:r>
              <a:rPr lang="el-GR" altLang="el-GR" sz="2000" smtClean="0"/>
              <a:t>διευθύνσεις προέλευσης ή/και αριθμούς θύρας προέλευσης θα κατευθυνθούν προς την </a:t>
            </a:r>
            <a:r>
              <a:rPr lang="el-GR" altLang="el-GR" sz="2000" smtClean="0">
                <a:solidFill>
                  <a:srgbClr val="FF0000"/>
                </a:solidFill>
              </a:rPr>
              <a:t>ίδια </a:t>
            </a:r>
            <a:r>
              <a:rPr lang="en-US" altLang="el-GR" sz="2000" smtClean="0">
                <a:solidFill>
                  <a:srgbClr val="FF0000"/>
                </a:solidFill>
              </a:rPr>
              <a:t>socket</a:t>
            </a:r>
            <a:r>
              <a:rPr lang="en-US" altLang="el-GR" sz="2000" smtClean="0"/>
              <a:t> </a:t>
            </a:r>
            <a:r>
              <a:rPr lang="el-GR" altLang="el-GR" sz="2000" smtClean="0"/>
              <a:t>προορισμού</a:t>
            </a:r>
            <a:endParaRPr lang="el-GR" altLang="el-GR" sz="1600" smtClean="0"/>
          </a:p>
        </p:txBody>
      </p:sp>
      <p:sp>
        <p:nvSpPr>
          <p:cNvPr id="9" name="AutoShape 113"/>
          <p:cNvSpPr>
            <a:spLocks noChangeArrowheads="1"/>
          </p:cNvSpPr>
          <p:nvPr/>
        </p:nvSpPr>
        <p:spPr bwMode="auto">
          <a:xfrm>
            <a:off x="4406900" y="4576763"/>
            <a:ext cx="560388" cy="311150"/>
          </a:xfrm>
          <a:prstGeom prst="rightArrow">
            <a:avLst>
              <a:gd name="adj1" fmla="val 50000"/>
              <a:gd name="adj2" fmla="val 45026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F8C22B68-8CAF-42CD-A83C-3229A11D5A9A}" type="slidenum">
              <a:rPr lang="en-US"/>
              <a:pPr>
                <a:defRPr/>
              </a:pPr>
              <a:t>110</a:t>
            </a:fld>
            <a:endParaRPr lang="en-US"/>
          </a:p>
        </p:txBody>
      </p:sp>
      <p:sp>
        <p:nvSpPr>
          <p:cNvPr id="118787" name="Footer Placeholder 4"/>
          <p:cNvSpPr txBox="1">
            <a:spLocks noGrp="1"/>
          </p:cNvSpPr>
          <p:nvPr/>
        </p:nvSpPr>
        <p:spPr bwMode="auto">
          <a:xfrm>
            <a:off x="4405313" y="6400800"/>
            <a:ext cx="3900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118788" name="Slide Number Placeholder 5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713D2E5E-A946-4A1D-BD09-EA00F749BA28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110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118789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0"/>
            <a:ext cx="7772400" cy="1143000"/>
          </a:xfrm>
        </p:spPr>
        <p:txBody>
          <a:bodyPr/>
          <a:lstStyle/>
          <a:p>
            <a:r>
              <a:rPr lang="el-GR" altLang="el-GR" sz="3200" smtClean="0"/>
              <a:t>Ρυθμαπόδοση </a:t>
            </a:r>
            <a:r>
              <a:rPr lang="en-US" altLang="el-GR" sz="3200" smtClean="0"/>
              <a:t>TCP </a:t>
            </a:r>
          </a:p>
        </p:txBody>
      </p:sp>
      <p:sp>
        <p:nvSpPr>
          <p:cNvPr id="1187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1775" y="954088"/>
            <a:ext cx="8610600" cy="2460625"/>
          </a:xfrm>
        </p:spPr>
        <p:txBody>
          <a:bodyPr/>
          <a:lstStyle/>
          <a:p>
            <a:r>
              <a:rPr lang="el-GR" altLang="el-GR" sz="2000" smtClean="0"/>
              <a:t>Ποιά είναι η ρυθμαπόδοση του</a:t>
            </a:r>
            <a:r>
              <a:rPr lang="en-US" altLang="el-GR" sz="2000" smtClean="0"/>
              <a:t> TCP </a:t>
            </a:r>
            <a:r>
              <a:rPr lang="el-GR" altLang="el-GR" sz="2000" smtClean="0"/>
              <a:t>ως</a:t>
            </a:r>
            <a:r>
              <a:rPr lang="en-US" altLang="el-GR" sz="2000" smtClean="0"/>
              <a:t> </a:t>
            </a:r>
            <a:r>
              <a:rPr lang="el-GR" altLang="el-GR" sz="2000" smtClean="0"/>
              <a:t>συνάρτηση του μεγέθους παραθύρου και του</a:t>
            </a:r>
            <a:r>
              <a:rPr lang="en-US" altLang="el-GR" sz="2000" smtClean="0"/>
              <a:t> RTT</a:t>
            </a:r>
            <a:r>
              <a:rPr lang="el-GR" altLang="el-GR" sz="2000" smtClean="0"/>
              <a:t>;</a:t>
            </a:r>
            <a:endParaRPr lang="en-US" altLang="el-GR" sz="2000" smtClean="0"/>
          </a:p>
          <a:p>
            <a:pPr lvl="1">
              <a:buFont typeface="Wingdings" pitchFamily="2" charset="2"/>
              <a:buChar char="§"/>
            </a:pPr>
            <a:r>
              <a:rPr lang="el-GR" altLang="el-GR" sz="1800" smtClean="0"/>
              <a:t>Αγνοώντας την αργή εκκίνηση, υποθέτοντας ότι υπάρχουν πάντα δεδομένα για αποστολή</a:t>
            </a:r>
            <a:endParaRPr lang="en-US" altLang="el-GR" sz="1800" smtClean="0"/>
          </a:p>
          <a:p>
            <a:r>
              <a:rPr lang="el-GR" altLang="el-GR" sz="2000" smtClean="0"/>
              <a:t>Έστω </a:t>
            </a:r>
            <a:r>
              <a:rPr lang="en-US" altLang="el-GR" sz="2000" smtClean="0"/>
              <a:t>W </a:t>
            </a:r>
            <a:r>
              <a:rPr lang="el-GR" altLang="el-GR" sz="2000" smtClean="0"/>
              <a:t>το μέγεθος παραθύρου (σε </a:t>
            </a:r>
            <a:r>
              <a:rPr lang="en-US" altLang="el-GR" sz="2000" smtClean="0"/>
              <a:t>bytes)</a:t>
            </a:r>
            <a:r>
              <a:rPr lang="el-GR" altLang="el-GR" sz="2000" smtClean="0"/>
              <a:t> όταν εμφανίζεται απώλεια</a:t>
            </a:r>
            <a:r>
              <a:rPr lang="en-US" altLang="el-GR" sz="2000" smtClean="0"/>
              <a:t>.</a:t>
            </a:r>
          </a:p>
          <a:p>
            <a:pPr lvl="1">
              <a:buFont typeface="Wingdings" pitchFamily="2" charset="2"/>
              <a:buChar char="§"/>
            </a:pPr>
            <a:r>
              <a:rPr lang="el-GR" altLang="el-GR" sz="1600" smtClean="0"/>
              <a:t>Μέσο μέγεθος παραθύρου (# εν πτήσει </a:t>
            </a:r>
            <a:r>
              <a:rPr lang="en-US" altLang="el-GR" sz="1600" smtClean="0"/>
              <a:t>bytes)</a:t>
            </a:r>
            <a:r>
              <a:rPr lang="el-GR" altLang="el-GR" sz="1600" smtClean="0"/>
              <a:t> είναι </a:t>
            </a:r>
            <a:r>
              <a:rPr lang="en-US" altLang="el-GR" sz="1800" smtClean="0"/>
              <a:t>¾</a:t>
            </a:r>
            <a:r>
              <a:rPr lang="el-GR" altLang="el-GR" sz="1600" smtClean="0"/>
              <a:t> </a:t>
            </a:r>
            <a:r>
              <a:rPr lang="en-US" altLang="el-GR" sz="1600" smtClean="0"/>
              <a:t>W</a:t>
            </a:r>
          </a:p>
          <a:p>
            <a:pPr lvl="1">
              <a:buFont typeface="Wingdings" pitchFamily="2" charset="2"/>
              <a:buChar char="§"/>
            </a:pPr>
            <a:r>
              <a:rPr lang="el-GR" altLang="el-GR" sz="1600" smtClean="0"/>
              <a:t>Μέση</a:t>
            </a:r>
            <a:r>
              <a:rPr lang="en-US" altLang="el-GR" sz="1600" smtClean="0"/>
              <a:t> </a:t>
            </a:r>
            <a:r>
              <a:rPr lang="el-GR" altLang="el-GR" sz="1600" smtClean="0"/>
              <a:t>ρυθμαπόδοση</a:t>
            </a:r>
            <a:r>
              <a:rPr lang="en-US" altLang="el-GR" sz="1600" smtClean="0"/>
              <a:t>: </a:t>
            </a:r>
            <a:r>
              <a:rPr lang="en-US" altLang="el-GR" sz="1800" smtClean="0"/>
              <a:t>¾</a:t>
            </a:r>
            <a:r>
              <a:rPr lang="en-US" altLang="el-GR" sz="1600" smtClean="0"/>
              <a:t> W</a:t>
            </a:r>
            <a:r>
              <a:rPr lang="el-GR" altLang="el-GR" sz="1600" smtClean="0"/>
              <a:t> ανά </a:t>
            </a:r>
            <a:r>
              <a:rPr lang="en-US" altLang="el-GR" sz="1600" smtClean="0"/>
              <a:t>RTT</a:t>
            </a:r>
          </a:p>
        </p:txBody>
      </p:sp>
      <p:grpSp>
        <p:nvGrpSpPr>
          <p:cNvPr id="118791" name="Group 35"/>
          <p:cNvGrpSpPr>
            <a:grpSpLocks/>
          </p:cNvGrpSpPr>
          <p:nvPr/>
        </p:nvGrpSpPr>
        <p:grpSpPr bwMode="auto">
          <a:xfrm>
            <a:off x="1830388" y="4300538"/>
            <a:ext cx="4873625" cy="1998662"/>
            <a:chOff x="279" y="2432"/>
            <a:chExt cx="3070" cy="1259"/>
          </a:xfrm>
        </p:grpSpPr>
        <p:sp>
          <p:nvSpPr>
            <p:cNvPr id="118802" name="Freeform 26"/>
            <p:cNvSpPr>
              <a:spLocks/>
            </p:cNvSpPr>
            <p:nvPr/>
          </p:nvSpPr>
          <p:spPr bwMode="auto">
            <a:xfrm>
              <a:off x="678" y="2556"/>
              <a:ext cx="2481" cy="579"/>
            </a:xfrm>
            <a:custGeom>
              <a:avLst/>
              <a:gdLst>
                <a:gd name="T0" fmla="*/ 0 w 2481"/>
                <a:gd name="T1" fmla="*/ 573 h 579"/>
                <a:gd name="T2" fmla="*/ 414 w 2481"/>
                <a:gd name="T3" fmla="*/ 18 h 579"/>
                <a:gd name="T4" fmla="*/ 414 w 2481"/>
                <a:gd name="T5" fmla="*/ 579 h 579"/>
                <a:gd name="T6" fmla="*/ 819 w 2481"/>
                <a:gd name="T7" fmla="*/ 18 h 579"/>
                <a:gd name="T8" fmla="*/ 825 w 2481"/>
                <a:gd name="T9" fmla="*/ 579 h 579"/>
                <a:gd name="T10" fmla="*/ 1245 w 2481"/>
                <a:gd name="T11" fmla="*/ 15 h 579"/>
                <a:gd name="T12" fmla="*/ 1245 w 2481"/>
                <a:gd name="T13" fmla="*/ 576 h 579"/>
                <a:gd name="T14" fmla="*/ 1647 w 2481"/>
                <a:gd name="T15" fmla="*/ 6 h 579"/>
                <a:gd name="T16" fmla="*/ 1647 w 2481"/>
                <a:gd name="T17" fmla="*/ 570 h 579"/>
                <a:gd name="T18" fmla="*/ 2064 w 2481"/>
                <a:gd name="T19" fmla="*/ 6 h 579"/>
                <a:gd name="T20" fmla="*/ 2064 w 2481"/>
                <a:gd name="T21" fmla="*/ 564 h 579"/>
                <a:gd name="T22" fmla="*/ 2481 w 2481"/>
                <a:gd name="T23" fmla="*/ 0 h 5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81"/>
                <a:gd name="T37" fmla="*/ 0 h 579"/>
                <a:gd name="T38" fmla="*/ 2481 w 2481"/>
                <a:gd name="T39" fmla="*/ 579 h 57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81" h="579">
                  <a:moveTo>
                    <a:pt x="0" y="573"/>
                  </a:moveTo>
                  <a:lnTo>
                    <a:pt x="414" y="18"/>
                  </a:lnTo>
                  <a:lnTo>
                    <a:pt x="414" y="579"/>
                  </a:lnTo>
                  <a:lnTo>
                    <a:pt x="819" y="18"/>
                  </a:lnTo>
                  <a:lnTo>
                    <a:pt x="825" y="579"/>
                  </a:lnTo>
                  <a:lnTo>
                    <a:pt x="1245" y="15"/>
                  </a:lnTo>
                  <a:lnTo>
                    <a:pt x="1245" y="576"/>
                  </a:lnTo>
                  <a:lnTo>
                    <a:pt x="1647" y="6"/>
                  </a:lnTo>
                  <a:lnTo>
                    <a:pt x="1647" y="570"/>
                  </a:lnTo>
                  <a:lnTo>
                    <a:pt x="2064" y="6"/>
                  </a:lnTo>
                  <a:lnTo>
                    <a:pt x="2064" y="564"/>
                  </a:lnTo>
                  <a:lnTo>
                    <a:pt x="2481" y="0"/>
                  </a:ln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8803" name="Line 28"/>
            <p:cNvSpPr>
              <a:spLocks noChangeShapeType="1"/>
            </p:cNvSpPr>
            <p:nvPr/>
          </p:nvSpPr>
          <p:spPr bwMode="auto">
            <a:xfrm>
              <a:off x="675" y="3685"/>
              <a:ext cx="267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8804" name="Line 29"/>
            <p:cNvSpPr>
              <a:spLocks noChangeShapeType="1"/>
            </p:cNvSpPr>
            <p:nvPr/>
          </p:nvSpPr>
          <p:spPr bwMode="auto">
            <a:xfrm>
              <a:off x="682" y="2432"/>
              <a:ext cx="0" cy="12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8805" name="Line 31"/>
            <p:cNvSpPr>
              <a:spLocks noChangeShapeType="1"/>
            </p:cNvSpPr>
            <p:nvPr/>
          </p:nvSpPr>
          <p:spPr bwMode="auto">
            <a:xfrm>
              <a:off x="606" y="2571"/>
              <a:ext cx="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8806" name="Line 32"/>
            <p:cNvSpPr>
              <a:spLocks noChangeShapeType="1"/>
            </p:cNvSpPr>
            <p:nvPr/>
          </p:nvSpPr>
          <p:spPr bwMode="auto">
            <a:xfrm>
              <a:off x="606" y="3117"/>
              <a:ext cx="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8807" name="Text Box 33"/>
            <p:cNvSpPr txBox="1">
              <a:spLocks noChangeArrowheads="1"/>
            </p:cNvSpPr>
            <p:nvPr/>
          </p:nvSpPr>
          <p:spPr bwMode="auto">
            <a:xfrm>
              <a:off x="380" y="2453"/>
              <a:ext cx="23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l-GR" sz="1600"/>
                <a:t>W</a:t>
              </a:r>
            </a:p>
          </p:txBody>
        </p:sp>
        <p:sp>
          <p:nvSpPr>
            <p:cNvPr id="118808" name="Text Box 34"/>
            <p:cNvSpPr txBox="1">
              <a:spLocks noChangeArrowheads="1"/>
            </p:cNvSpPr>
            <p:nvPr/>
          </p:nvSpPr>
          <p:spPr bwMode="auto">
            <a:xfrm>
              <a:off x="279" y="3008"/>
              <a:ext cx="3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l-GR" sz="1600"/>
                <a:t>W/2</a:t>
              </a:r>
            </a:p>
          </p:txBody>
        </p:sp>
      </p:grpSp>
      <p:grpSp>
        <p:nvGrpSpPr>
          <p:cNvPr id="118792" name="Group 45"/>
          <p:cNvGrpSpPr>
            <a:grpSpLocks/>
          </p:cNvGrpSpPr>
          <p:nvPr/>
        </p:nvGrpSpPr>
        <p:grpSpPr bwMode="auto">
          <a:xfrm>
            <a:off x="2149475" y="3400425"/>
            <a:ext cx="5165725" cy="703263"/>
            <a:chOff x="1541" y="2123"/>
            <a:chExt cx="2572" cy="443"/>
          </a:xfrm>
        </p:grpSpPr>
        <p:sp>
          <p:nvSpPr>
            <p:cNvPr id="118793" name="Text Box 36"/>
            <p:cNvSpPr txBox="1">
              <a:spLocks noChangeArrowheads="1"/>
            </p:cNvSpPr>
            <p:nvPr/>
          </p:nvSpPr>
          <p:spPr bwMode="auto">
            <a:xfrm>
              <a:off x="1541" y="2219"/>
              <a:ext cx="1706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altLang="el-GR" sz="1800"/>
                <a:t>Μέση ρυθμαπόδοση </a:t>
              </a:r>
              <a:r>
                <a:rPr lang="en-US" altLang="el-GR" sz="1800"/>
                <a:t>TCP </a:t>
              </a:r>
              <a:r>
                <a:rPr lang="el-GR" altLang="el-GR" sz="1800"/>
                <a:t> =</a:t>
              </a:r>
              <a:r>
                <a:rPr lang="el-GR" altLang="el-GR" sz="1800" i="1"/>
                <a:t>     </a:t>
              </a:r>
              <a:r>
                <a:rPr lang="en-US" altLang="el-GR" sz="1800" i="1"/>
                <a:t> </a:t>
              </a:r>
            </a:p>
          </p:txBody>
        </p:sp>
        <p:grpSp>
          <p:nvGrpSpPr>
            <p:cNvPr id="118794" name="Group 44"/>
            <p:cNvGrpSpPr>
              <a:grpSpLocks/>
            </p:cNvGrpSpPr>
            <p:nvPr/>
          </p:nvGrpSpPr>
          <p:grpSpPr bwMode="auto">
            <a:xfrm>
              <a:off x="2986" y="2123"/>
              <a:ext cx="1127" cy="443"/>
              <a:chOff x="3498" y="2137"/>
              <a:chExt cx="1127" cy="443"/>
            </a:xfrm>
          </p:grpSpPr>
          <p:sp>
            <p:nvSpPr>
              <p:cNvPr id="118795" name="Text Box 37"/>
              <p:cNvSpPr txBox="1">
                <a:spLocks noChangeArrowheads="1"/>
              </p:cNvSpPr>
              <p:nvPr/>
            </p:nvSpPr>
            <p:spPr bwMode="auto">
              <a:xfrm>
                <a:off x="3501" y="2153"/>
                <a:ext cx="19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l-GR" sz="1800"/>
                  <a:t>3</a:t>
                </a:r>
              </a:p>
            </p:txBody>
          </p:sp>
          <p:sp>
            <p:nvSpPr>
              <p:cNvPr id="118796" name="Text Box 38"/>
              <p:cNvSpPr txBox="1">
                <a:spLocks noChangeArrowheads="1"/>
              </p:cNvSpPr>
              <p:nvPr/>
            </p:nvSpPr>
            <p:spPr bwMode="auto">
              <a:xfrm>
                <a:off x="3498" y="2313"/>
                <a:ext cx="19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l-GR" sz="1800"/>
                  <a:t>4</a:t>
                </a:r>
              </a:p>
            </p:txBody>
          </p:sp>
          <p:sp>
            <p:nvSpPr>
              <p:cNvPr id="118797" name="Line 39"/>
              <p:cNvSpPr>
                <a:spLocks noChangeShapeType="1"/>
              </p:cNvSpPr>
              <p:nvPr/>
            </p:nvSpPr>
            <p:spPr bwMode="auto">
              <a:xfrm>
                <a:off x="3550" y="2352"/>
                <a:ext cx="8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8798" name="Text Box 40"/>
              <p:cNvSpPr txBox="1">
                <a:spLocks noChangeArrowheads="1"/>
              </p:cNvSpPr>
              <p:nvPr/>
            </p:nvSpPr>
            <p:spPr bwMode="auto">
              <a:xfrm>
                <a:off x="3702" y="2137"/>
                <a:ext cx="24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l-GR" sz="1800"/>
                  <a:t>W</a:t>
                </a:r>
              </a:p>
            </p:txBody>
          </p:sp>
          <p:sp>
            <p:nvSpPr>
              <p:cNvPr id="118799" name="Text Box 41"/>
              <p:cNvSpPr txBox="1">
                <a:spLocks noChangeArrowheads="1"/>
              </p:cNvSpPr>
              <p:nvPr/>
            </p:nvSpPr>
            <p:spPr bwMode="auto">
              <a:xfrm>
                <a:off x="3668" y="2349"/>
                <a:ext cx="37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l-GR" sz="1800"/>
                  <a:t>RTT</a:t>
                </a:r>
              </a:p>
            </p:txBody>
          </p:sp>
          <p:sp>
            <p:nvSpPr>
              <p:cNvPr id="118800" name="Line 42"/>
              <p:cNvSpPr>
                <a:spLocks noChangeShapeType="1"/>
              </p:cNvSpPr>
              <p:nvPr/>
            </p:nvSpPr>
            <p:spPr bwMode="auto">
              <a:xfrm>
                <a:off x="3726" y="2352"/>
                <a:ext cx="21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8801" name="Text Box 43"/>
              <p:cNvSpPr txBox="1">
                <a:spLocks noChangeArrowheads="1"/>
              </p:cNvSpPr>
              <p:nvPr/>
            </p:nvSpPr>
            <p:spPr bwMode="auto">
              <a:xfrm>
                <a:off x="3975" y="2243"/>
                <a:ext cx="65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l-GR" sz="1600"/>
                  <a:t>bytes/sec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36802E2B-030B-4DE7-A057-BEAD14828036}" type="slidenum">
              <a:rPr lang="en-US"/>
              <a:pPr>
                <a:defRPr/>
              </a:pPr>
              <a:t>111</a:t>
            </a:fld>
            <a:endParaRPr lang="en-US"/>
          </a:p>
        </p:txBody>
      </p:sp>
      <p:sp>
        <p:nvSpPr>
          <p:cNvPr id="9220" name="Footer Placeholder 4"/>
          <p:cNvSpPr txBox="1">
            <a:spLocks noGrp="1"/>
          </p:cNvSpPr>
          <p:nvPr/>
        </p:nvSpPr>
        <p:spPr bwMode="auto">
          <a:xfrm>
            <a:off x="4405313" y="6400800"/>
            <a:ext cx="3900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9221" name="Slide Number Placeholder 5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57344C8F-5FBF-427A-A9F3-995F096EDF87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111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55000" cy="1143000"/>
          </a:xfrm>
        </p:spPr>
        <p:txBody>
          <a:bodyPr/>
          <a:lstStyle/>
          <a:p>
            <a:r>
              <a:rPr lang="el-GR" altLang="el-GR" sz="2800" smtClean="0"/>
              <a:t>Μέλλον του </a:t>
            </a:r>
            <a:r>
              <a:rPr lang="en-US" altLang="el-GR" sz="2800" smtClean="0"/>
              <a:t>TCP: TCP </a:t>
            </a:r>
            <a:r>
              <a:rPr lang="el-GR" altLang="el-GR" sz="2800" smtClean="0"/>
              <a:t>πάνω</a:t>
            </a:r>
            <a:r>
              <a:rPr lang="en-US" altLang="el-GR" sz="2800" smtClean="0"/>
              <a:t> </a:t>
            </a:r>
            <a:r>
              <a:rPr lang="el-GR" altLang="el-GR" sz="2800" smtClean="0"/>
              <a:t>από «μεγάλου μήκους, χοντρές σωληνώσεις» (</a:t>
            </a:r>
            <a:r>
              <a:rPr lang="en-US" altLang="el-GR" sz="2800" smtClean="0"/>
              <a:t>“</a:t>
            </a:r>
            <a:r>
              <a:rPr lang="en-US" altLang="el-GR" sz="2800" b="1" smtClean="0">
                <a:solidFill>
                  <a:srgbClr val="FF0000"/>
                </a:solidFill>
              </a:rPr>
              <a:t>long</a:t>
            </a:r>
            <a:r>
              <a:rPr lang="en-US" altLang="el-GR" sz="2800" smtClean="0"/>
              <a:t>, </a:t>
            </a:r>
            <a:r>
              <a:rPr lang="en-US" altLang="el-GR" sz="2800" b="1" smtClean="0">
                <a:solidFill>
                  <a:srgbClr val="00B050"/>
                </a:solidFill>
              </a:rPr>
              <a:t>fat</a:t>
            </a:r>
            <a:r>
              <a:rPr lang="en-US" altLang="el-GR" sz="2800" smtClean="0"/>
              <a:t> pipes”</a:t>
            </a:r>
            <a:r>
              <a:rPr lang="el-GR" altLang="el-GR" sz="2800" smtClean="0"/>
              <a:t>)</a:t>
            </a:r>
            <a:endParaRPr lang="en-US" altLang="el-GR" sz="2800" smtClean="0"/>
          </a:p>
        </p:txBody>
      </p:sp>
      <p:sp>
        <p:nvSpPr>
          <p:cNvPr id="92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425" y="1416050"/>
            <a:ext cx="8704263" cy="4491038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l-GR" altLang="el-GR" sz="2400" smtClean="0"/>
              <a:t>	</a:t>
            </a:r>
            <a:r>
              <a:rPr lang="el-GR" altLang="el-GR" sz="2400" i="1" u="sng" smtClean="0"/>
              <a:t>Παράδειγμα </a:t>
            </a:r>
            <a:r>
              <a:rPr lang="en-US" altLang="el-GR" sz="2400" smtClean="0"/>
              <a:t>:</a:t>
            </a:r>
            <a:r>
              <a:rPr lang="el-GR" altLang="el-GR" sz="2400" smtClean="0"/>
              <a:t> τμήματα</a:t>
            </a:r>
            <a:r>
              <a:rPr lang="en-US" altLang="el-GR" sz="2400" smtClean="0"/>
              <a:t> 1500 bytes, </a:t>
            </a:r>
            <a:r>
              <a:rPr lang="en-US" altLang="el-GR" sz="2400" b="1" smtClean="0">
                <a:solidFill>
                  <a:srgbClr val="FF0000"/>
                </a:solidFill>
              </a:rPr>
              <a:t>100ms RTT</a:t>
            </a:r>
            <a:r>
              <a:rPr lang="en-US" altLang="el-GR" sz="2400" smtClean="0"/>
              <a:t>, </a:t>
            </a:r>
            <a:r>
              <a:rPr lang="el-GR" altLang="el-GR" sz="2400" smtClean="0"/>
              <a:t>επιθυμητή ρυθμαπόδοση</a:t>
            </a:r>
            <a:r>
              <a:rPr lang="en-US" altLang="el-GR" sz="2400" smtClean="0"/>
              <a:t> </a:t>
            </a:r>
            <a:r>
              <a:rPr lang="en-US" altLang="el-GR" sz="2400" b="1" smtClean="0">
                <a:solidFill>
                  <a:srgbClr val="00B050"/>
                </a:solidFill>
              </a:rPr>
              <a:t>10 Gbps</a:t>
            </a:r>
          </a:p>
          <a:p>
            <a:r>
              <a:rPr lang="el-GR" altLang="el-GR" sz="2400" smtClean="0"/>
              <a:t>Απαιτούμενο μέγεθος παραθύρου</a:t>
            </a:r>
            <a:r>
              <a:rPr lang="en-US" altLang="el-GR" sz="2400" smtClean="0"/>
              <a:t> W = 83,333 </a:t>
            </a:r>
            <a:r>
              <a:rPr lang="el-GR" altLang="el-GR" sz="2400" smtClean="0"/>
              <a:t>«εν πτήσει» τμήματα (</a:t>
            </a:r>
            <a:r>
              <a:rPr lang="en-US" altLang="el-GR" sz="2400" smtClean="0"/>
              <a:t>segments</a:t>
            </a:r>
            <a:r>
              <a:rPr lang="el-GR" altLang="el-GR" sz="2400" smtClean="0"/>
              <a:t>)</a:t>
            </a:r>
            <a:endParaRPr lang="en-US" altLang="el-GR" sz="2400" smtClean="0"/>
          </a:p>
          <a:p>
            <a:r>
              <a:rPr lang="el-GR" altLang="el-GR" sz="2400" smtClean="0"/>
              <a:t>Ρυθμαπόδοση</a:t>
            </a:r>
            <a:r>
              <a:rPr lang="en-US" altLang="el-GR" sz="2400" smtClean="0"/>
              <a:t> </a:t>
            </a:r>
            <a:r>
              <a:rPr lang="el-GR" altLang="el-GR" sz="2400" smtClean="0"/>
              <a:t>ως συνάρτηση της πιθανότητας απώλειας τμημάτων, </a:t>
            </a:r>
            <a:r>
              <a:rPr lang="en-US" altLang="el-GR" sz="2400" b="1" smtClean="0"/>
              <a:t>L:</a:t>
            </a:r>
            <a:r>
              <a:rPr lang="en-US" altLang="el-GR" sz="2400" smtClean="0"/>
              <a:t/>
            </a:r>
            <a:br>
              <a:rPr lang="en-US" altLang="el-GR" sz="2400" smtClean="0"/>
            </a:br>
            <a:r>
              <a:rPr lang="en-US" altLang="el-GR" sz="2400" smtClean="0"/>
              <a:t/>
            </a:r>
            <a:br>
              <a:rPr lang="en-US" altLang="el-GR" sz="2400" smtClean="0"/>
            </a:br>
            <a:r>
              <a:rPr lang="en-US" altLang="el-GR" sz="2400" smtClean="0"/>
              <a:t/>
            </a:r>
            <a:br>
              <a:rPr lang="en-US" altLang="el-GR" sz="2400" smtClean="0"/>
            </a:br>
            <a:endParaRPr lang="en-US" altLang="el-GR" sz="2400" smtClean="0"/>
          </a:p>
          <a:p>
            <a:pPr>
              <a:buFont typeface="ZapfDingbats" pitchFamily="82" charset="2"/>
              <a:buNone/>
            </a:pPr>
            <a:r>
              <a:rPr lang="el-GR" altLang="el-GR" sz="2400" smtClean="0">
                <a:latin typeface="MS Mincho" pitchFamily="49" charset="-128"/>
                <a:ea typeface="MS Mincho" pitchFamily="49" charset="-128"/>
              </a:rPr>
              <a:t>	</a:t>
            </a:r>
            <a:r>
              <a:rPr lang="en-US" altLang="el-GR" sz="2400" smtClean="0">
                <a:latin typeface="MS Mincho" pitchFamily="49" charset="-128"/>
                <a:ea typeface="MS Mincho" pitchFamily="49" charset="-128"/>
              </a:rPr>
              <a:t>➜</a:t>
            </a:r>
            <a:r>
              <a:rPr lang="el-GR" altLang="el-GR" sz="2400" smtClean="0">
                <a:latin typeface="MS Mincho" pitchFamily="49" charset="-128"/>
                <a:ea typeface="MS Mincho" pitchFamily="49" charset="-128"/>
              </a:rPr>
              <a:t> </a:t>
            </a:r>
            <a:r>
              <a:rPr lang="el-GR" altLang="el-GR" sz="2000" smtClean="0"/>
              <a:t>για να επιτευχθεί ρυθμαπόδοση 10 </a:t>
            </a:r>
            <a:r>
              <a:rPr lang="en-US" altLang="el-GR" sz="2000" smtClean="0"/>
              <a:t>Gbps  </a:t>
            </a:r>
            <a:r>
              <a:rPr lang="el-GR" altLang="el-GR" sz="2000" smtClean="0"/>
              <a:t>απαιτείται ρυθμός</a:t>
            </a:r>
            <a:r>
              <a:rPr lang="en-US" altLang="el-GR" sz="2000" smtClean="0"/>
              <a:t>	</a:t>
            </a:r>
            <a:r>
              <a:rPr lang="el-GR" altLang="el-GR" sz="2000" smtClean="0"/>
              <a:t>απωλειών</a:t>
            </a:r>
            <a:r>
              <a:rPr lang="en-US" altLang="el-GR" sz="2000" smtClean="0"/>
              <a:t> L = 2</a:t>
            </a:r>
            <a:r>
              <a:rPr lang="el-GR" altLang="el-GR" sz="2000" smtClean="0"/>
              <a:t>·</a:t>
            </a:r>
            <a:r>
              <a:rPr lang="en-US" altLang="el-GR" sz="2000" smtClean="0"/>
              <a:t>10</a:t>
            </a:r>
            <a:r>
              <a:rPr lang="en-US" altLang="el-GR" sz="2000" baseline="30000" smtClean="0"/>
              <a:t>-10  </a:t>
            </a:r>
            <a:r>
              <a:rPr lang="en-US" altLang="el-GR" sz="2000" i="1" smtClean="0">
                <a:solidFill>
                  <a:srgbClr val="FF0000"/>
                </a:solidFill>
              </a:rPr>
              <a:t>(</a:t>
            </a:r>
            <a:r>
              <a:rPr lang="el-GR" altLang="el-GR" sz="2000" i="1" smtClean="0">
                <a:solidFill>
                  <a:srgbClr val="FF0000"/>
                </a:solidFill>
              </a:rPr>
              <a:t>πολύ μικρός ρυθμός απωλειών!)</a:t>
            </a:r>
            <a:endParaRPr lang="en-US" altLang="el-GR" sz="2000" i="1" smtClean="0">
              <a:solidFill>
                <a:srgbClr val="FF0000"/>
              </a:solidFill>
            </a:endParaRPr>
          </a:p>
          <a:p>
            <a:pPr>
              <a:buFont typeface="ZapfDingbats" pitchFamily="82" charset="2"/>
              <a:buNone/>
            </a:pPr>
            <a:r>
              <a:rPr lang="el-GR" altLang="el-GR" sz="2400" smtClean="0"/>
              <a:t>	Νέες εκδόσεις του </a:t>
            </a:r>
            <a:r>
              <a:rPr lang="en-US" altLang="el-GR" sz="2400" smtClean="0"/>
              <a:t>TCP </a:t>
            </a:r>
            <a:r>
              <a:rPr lang="el-GR" altLang="el-GR" sz="2400" smtClean="0"/>
              <a:t>για υψηλές ταχύτητες</a:t>
            </a:r>
            <a:endParaRPr lang="en-US" altLang="el-GR" sz="2400" baseline="30000" smtClean="0"/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3640138" y="3935413"/>
          <a:ext cx="1757362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Εξίσωση" r:id="rId3" imgW="685800" imgH="419040" progId="Equation.3">
                  <p:embed/>
                </p:oleObj>
              </mc:Choice>
              <mc:Fallback>
                <p:oleObj name="Εξίσωση" r:id="rId3" imgW="685800" imgH="419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0138" y="3935413"/>
                        <a:ext cx="1757362" cy="80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Text Box 6"/>
          <p:cNvSpPr txBox="1">
            <a:spLocks noChangeArrowheads="1"/>
          </p:cNvSpPr>
          <p:nvPr/>
        </p:nvSpPr>
        <p:spPr bwMode="auto">
          <a:xfrm>
            <a:off x="363538" y="4105275"/>
            <a:ext cx="32988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l-GR" sz="2400">
                <a:latin typeface="Arial" pitchFamily="34" charset="0"/>
              </a:rPr>
              <a:t> Ρυθμαπόδοση </a:t>
            </a:r>
            <a:r>
              <a:rPr lang="en-US" altLang="el-GR" sz="2400">
                <a:latin typeface="Arial" pitchFamily="34" charset="0"/>
              </a:rPr>
              <a:t>TCP  =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BD46145B-7580-4733-A3A5-E129646007E4}" type="slidenum">
              <a:rPr lang="en-US"/>
              <a:pPr>
                <a:defRPr/>
              </a:pPr>
              <a:t>112</a:t>
            </a:fld>
            <a:endParaRPr lang="en-US"/>
          </a:p>
        </p:txBody>
      </p:sp>
      <p:sp>
        <p:nvSpPr>
          <p:cNvPr id="10245" name="Footer Placeholder 5"/>
          <p:cNvSpPr txBox="1">
            <a:spLocks noGrp="1"/>
          </p:cNvSpPr>
          <p:nvPr/>
        </p:nvSpPr>
        <p:spPr bwMode="auto">
          <a:xfrm>
            <a:off x="4203700" y="6400800"/>
            <a:ext cx="410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10246" name="Slide Number Placeholder 6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E1E26B22-9B2B-45D0-BBEC-A55A552F47F0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112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1024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44513" y="1412875"/>
            <a:ext cx="8326437" cy="21907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l-GR" altLang="el-GR" sz="2400" smtClean="0">
                <a:solidFill>
                  <a:srgbClr val="FF0000"/>
                </a:solidFill>
              </a:rPr>
              <a:t>Στόχος </a:t>
            </a:r>
            <a:r>
              <a:rPr lang="en-US" altLang="el-GR" sz="2400" smtClean="0">
                <a:solidFill>
                  <a:srgbClr val="FF0000"/>
                </a:solidFill>
              </a:rPr>
              <a:t>:</a:t>
            </a:r>
            <a:r>
              <a:rPr lang="en-US" altLang="el-GR" sz="2400" smtClean="0"/>
              <a:t> </a:t>
            </a:r>
            <a:r>
              <a:rPr lang="el-GR" altLang="el-GR" sz="2400" smtClean="0"/>
              <a:t>αν</a:t>
            </a:r>
            <a:r>
              <a:rPr lang="en-US" altLang="el-GR" sz="2400" smtClean="0"/>
              <a:t> K</a:t>
            </a:r>
            <a:r>
              <a:rPr lang="el-GR" altLang="el-GR" sz="2400" smtClean="0"/>
              <a:t> συνδέσεις</a:t>
            </a:r>
            <a:r>
              <a:rPr lang="en-US" altLang="el-GR" sz="2400" smtClean="0"/>
              <a:t> TCP </a:t>
            </a:r>
            <a:r>
              <a:rPr lang="el-GR" altLang="el-GR" sz="2400" smtClean="0"/>
              <a:t>μοιράζονται την  ίδια μποτιλιαρισμένη ζεύξη </a:t>
            </a:r>
            <a:r>
              <a:rPr lang="en-US" altLang="el-GR" sz="2400" smtClean="0"/>
              <a:t> </a:t>
            </a:r>
            <a:r>
              <a:rPr lang="el-GR" altLang="el-GR" sz="2400" smtClean="0"/>
              <a:t>(</a:t>
            </a:r>
            <a:r>
              <a:rPr lang="en-US" altLang="el-GR" sz="2400" smtClean="0"/>
              <a:t>bottleneck link</a:t>
            </a:r>
            <a:r>
              <a:rPr lang="el-GR" altLang="el-GR" sz="2400" smtClean="0"/>
              <a:t>)</a:t>
            </a:r>
            <a:r>
              <a:rPr lang="en-US" altLang="el-GR" sz="2400" smtClean="0"/>
              <a:t> </a:t>
            </a:r>
            <a:r>
              <a:rPr lang="el-GR" altLang="el-GR" sz="2400" smtClean="0"/>
              <a:t>εύρους ζώνης</a:t>
            </a:r>
            <a:r>
              <a:rPr lang="en-US" altLang="el-GR" sz="2400" smtClean="0"/>
              <a:t> R, </a:t>
            </a:r>
            <a:r>
              <a:rPr lang="el-GR" altLang="el-GR" sz="2400" smtClean="0"/>
              <a:t>καθεμία θα έπρεπε να έχει μέσο ρυθμό</a:t>
            </a:r>
            <a:r>
              <a:rPr lang="en-US" altLang="el-GR" sz="2400" smtClean="0"/>
              <a:t> R/K</a:t>
            </a:r>
          </a:p>
        </p:txBody>
      </p:sp>
      <p:grpSp>
        <p:nvGrpSpPr>
          <p:cNvPr id="10248" name="Group 44"/>
          <p:cNvGrpSpPr>
            <a:grpSpLocks/>
          </p:cNvGrpSpPr>
          <p:nvPr/>
        </p:nvGrpSpPr>
        <p:grpSpPr bwMode="auto">
          <a:xfrm>
            <a:off x="1676400" y="3048000"/>
            <a:ext cx="5016500" cy="2344738"/>
            <a:chOff x="2510" y="2444"/>
            <a:chExt cx="3160" cy="1477"/>
          </a:xfrm>
        </p:grpSpPr>
        <p:sp>
          <p:nvSpPr>
            <p:cNvPr id="10250" name="Line 2"/>
            <p:cNvSpPr>
              <a:spLocks noChangeShapeType="1"/>
            </p:cNvSpPr>
            <p:nvPr/>
          </p:nvSpPr>
          <p:spPr bwMode="auto">
            <a:xfrm>
              <a:off x="4422" y="3180"/>
              <a:ext cx="1218" cy="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242" name="Object 7"/>
            <p:cNvGraphicFramePr>
              <a:graphicFrameLocks noChangeAspect="1"/>
            </p:cNvGraphicFramePr>
            <p:nvPr/>
          </p:nvGraphicFramePr>
          <p:xfrm>
            <a:off x="2846" y="3284"/>
            <a:ext cx="40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4" name="Clip" r:id="rId3" imgW="1307263" imgH="1084139" progId="MS_ClipArt_Gallery.2">
                    <p:embed/>
                  </p:oleObj>
                </mc:Choice>
                <mc:Fallback>
                  <p:oleObj name="Clip" r:id="rId3" imgW="1307263" imgH="1084139" progId="MS_ClipArt_Gallery.2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6" y="3284"/>
                          <a:ext cx="407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51" name="Oval 8"/>
            <p:cNvSpPr>
              <a:spLocks noChangeArrowheads="1"/>
            </p:cNvSpPr>
            <p:nvPr/>
          </p:nvSpPr>
          <p:spPr bwMode="auto">
            <a:xfrm>
              <a:off x="3670" y="3144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10252" name="Rectangle 9"/>
            <p:cNvSpPr>
              <a:spLocks noChangeArrowheads="1"/>
            </p:cNvSpPr>
            <p:nvPr/>
          </p:nvSpPr>
          <p:spPr bwMode="auto">
            <a:xfrm>
              <a:off x="3670" y="3101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2400">
                <a:latin typeface="Times New Roman" pitchFamily="18" charset="0"/>
              </a:endParaRPr>
            </a:p>
          </p:txBody>
        </p:sp>
        <p:sp>
          <p:nvSpPr>
            <p:cNvPr id="10253" name="Oval 10"/>
            <p:cNvSpPr>
              <a:spLocks noChangeArrowheads="1"/>
            </p:cNvSpPr>
            <p:nvPr/>
          </p:nvSpPr>
          <p:spPr bwMode="auto">
            <a:xfrm>
              <a:off x="3676" y="2957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grpSp>
          <p:nvGrpSpPr>
            <p:cNvPr id="10254" name="Group 11"/>
            <p:cNvGrpSpPr>
              <a:grpSpLocks/>
            </p:cNvGrpSpPr>
            <p:nvPr/>
          </p:nvGrpSpPr>
          <p:grpSpPr bwMode="auto">
            <a:xfrm>
              <a:off x="3894" y="2976"/>
              <a:ext cx="314" cy="75"/>
              <a:chOff x="2208" y="2184"/>
              <a:chExt cx="176" cy="69"/>
            </a:xfrm>
          </p:grpSpPr>
          <p:grpSp>
            <p:nvGrpSpPr>
              <p:cNvPr id="10277" name="Group 12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10282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83" name="Line 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84" name="Line 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278" name="Group 16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10279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80" name="Line 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81" name="Line 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255" name="Oval 20"/>
            <p:cNvSpPr>
              <a:spLocks noChangeArrowheads="1"/>
            </p:cNvSpPr>
            <p:nvPr/>
          </p:nvSpPr>
          <p:spPr bwMode="auto">
            <a:xfrm>
              <a:off x="4846" y="3150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10256" name="Line 21"/>
            <p:cNvSpPr>
              <a:spLocks noChangeShapeType="1"/>
            </p:cNvSpPr>
            <p:nvPr/>
          </p:nvSpPr>
          <p:spPr bwMode="auto">
            <a:xfrm>
              <a:off x="4852" y="3137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7" name="Rectangle 22"/>
            <p:cNvSpPr>
              <a:spLocks noChangeArrowheads="1"/>
            </p:cNvSpPr>
            <p:nvPr/>
          </p:nvSpPr>
          <p:spPr bwMode="auto">
            <a:xfrm>
              <a:off x="4852" y="3113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2400">
                <a:latin typeface="Times New Roman" pitchFamily="18" charset="0"/>
              </a:endParaRPr>
            </a:p>
          </p:txBody>
        </p:sp>
        <p:sp>
          <p:nvSpPr>
            <p:cNvPr id="10258" name="Oval 23"/>
            <p:cNvSpPr>
              <a:spLocks noChangeArrowheads="1"/>
            </p:cNvSpPr>
            <p:nvPr/>
          </p:nvSpPr>
          <p:spPr bwMode="auto">
            <a:xfrm>
              <a:off x="4858" y="2969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graphicFrame>
          <p:nvGraphicFramePr>
            <p:cNvPr id="10243" name="Object 24"/>
            <p:cNvGraphicFramePr>
              <a:graphicFrameLocks noChangeAspect="1"/>
            </p:cNvGraphicFramePr>
            <p:nvPr/>
          </p:nvGraphicFramePr>
          <p:xfrm>
            <a:off x="2816" y="2660"/>
            <a:ext cx="40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5" name="Clip" r:id="rId5" imgW="1307263" imgH="1084139" progId="MS_ClipArt_Gallery.2">
                    <p:embed/>
                  </p:oleObj>
                </mc:Choice>
                <mc:Fallback>
                  <p:oleObj name="Clip" r:id="rId5" imgW="1307263" imgH="1084139" progId="MS_ClipArt_Gallery.2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6" y="2660"/>
                          <a:ext cx="407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59" name="Rectangle 25"/>
            <p:cNvSpPr>
              <a:spLocks noChangeArrowheads="1"/>
            </p:cNvSpPr>
            <p:nvPr/>
          </p:nvSpPr>
          <p:spPr bwMode="auto">
            <a:xfrm>
              <a:off x="4647" y="3060"/>
              <a:ext cx="93" cy="126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10260" name="Rectangle 26"/>
            <p:cNvSpPr>
              <a:spLocks noChangeArrowheads="1"/>
            </p:cNvSpPr>
            <p:nvPr/>
          </p:nvSpPr>
          <p:spPr bwMode="auto">
            <a:xfrm>
              <a:off x="4212" y="3099"/>
              <a:ext cx="93" cy="126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10261" name="Rectangle 27"/>
            <p:cNvSpPr>
              <a:spLocks noChangeArrowheads="1"/>
            </p:cNvSpPr>
            <p:nvPr/>
          </p:nvSpPr>
          <p:spPr bwMode="auto">
            <a:xfrm>
              <a:off x="4395" y="3060"/>
              <a:ext cx="93" cy="126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10262" name="Text Box 28"/>
            <p:cNvSpPr txBox="1">
              <a:spLocks noChangeArrowheads="1"/>
            </p:cNvSpPr>
            <p:nvPr/>
          </p:nvSpPr>
          <p:spPr bwMode="auto">
            <a:xfrm>
              <a:off x="2798" y="2444"/>
              <a:ext cx="12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altLang="el-GR" sz="1800">
                  <a:latin typeface="Comic Sans MS" pitchFamily="66" charset="0"/>
                </a:rPr>
                <a:t>TCP connection 1</a:t>
              </a:r>
              <a:endParaRPr lang="en-US" altLang="el-GR" sz="1800">
                <a:latin typeface="Times New Roman" pitchFamily="18" charset="0"/>
              </a:endParaRPr>
            </a:p>
          </p:txBody>
        </p:sp>
        <p:sp>
          <p:nvSpPr>
            <p:cNvPr id="10263" name="Text Box 29"/>
            <p:cNvSpPr txBox="1">
              <a:spLocks noChangeArrowheads="1"/>
            </p:cNvSpPr>
            <p:nvPr/>
          </p:nvSpPr>
          <p:spPr bwMode="auto">
            <a:xfrm>
              <a:off x="3653" y="3344"/>
              <a:ext cx="837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 sz="1800">
                  <a:latin typeface="Comic Sans MS" pitchFamily="66" charset="0"/>
                </a:rPr>
                <a:t>bottleneck</a:t>
              </a:r>
            </a:p>
            <a:p>
              <a:pPr>
                <a:lnSpc>
                  <a:spcPct val="100000"/>
                </a:lnSpc>
              </a:pPr>
              <a:r>
                <a:rPr lang="en-US" altLang="el-GR" sz="1800">
                  <a:latin typeface="Comic Sans MS" pitchFamily="66" charset="0"/>
                </a:rPr>
                <a:t>router</a:t>
              </a:r>
            </a:p>
            <a:p>
              <a:pPr>
                <a:lnSpc>
                  <a:spcPct val="100000"/>
                </a:lnSpc>
              </a:pPr>
              <a:r>
                <a:rPr lang="en-US" altLang="el-GR" sz="1800">
                  <a:latin typeface="Comic Sans MS" pitchFamily="66" charset="0"/>
                </a:rPr>
                <a:t>capacity R</a:t>
              </a:r>
              <a:endParaRPr lang="en-US" altLang="el-GR" sz="1800">
                <a:latin typeface="Times New Roman" pitchFamily="18" charset="0"/>
              </a:endParaRPr>
            </a:p>
          </p:txBody>
        </p:sp>
        <p:grpSp>
          <p:nvGrpSpPr>
            <p:cNvPr id="10264" name="Group 30"/>
            <p:cNvGrpSpPr>
              <a:grpSpLocks/>
            </p:cNvGrpSpPr>
            <p:nvPr/>
          </p:nvGrpSpPr>
          <p:grpSpPr bwMode="auto">
            <a:xfrm>
              <a:off x="5064" y="3006"/>
              <a:ext cx="314" cy="75"/>
              <a:chOff x="2208" y="2184"/>
              <a:chExt cx="176" cy="69"/>
            </a:xfrm>
          </p:grpSpPr>
          <p:grpSp>
            <p:nvGrpSpPr>
              <p:cNvPr id="10269" name="Group 31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10274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75" name="Line 3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76" name="Line 3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270" name="Group 35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10271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72" name="Line 3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73" name="Line 3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265" name="Text Box 39"/>
            <p:cNvSpPr txBox="1">
              <a:spLocks noChangeArrowheads="1"/>
            </p:cNvSpPr>
            <p:nvPr/>
          </p:nvSpPr>
          <p:spPr bwMode="auto">
            <a:xfrm>
              <a:off x="2510" y="3422"/>
              <a:ext cx="95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altLang="el-GR" sz="1800">
                  <a:latin typeface="Comic Sans MS" pitchFamily="66" charset="0"/>
                </a:rPr>
                <a:t>TCP </a:t>
              </a:r>
            </a:p>
            <a:p>
              <a:pPr algn="l">
                <a:lnSpc>
                  <a:spcPct val="100000"/>
                </a:lnSpc>
              </a:pPr>
              <a:r>
                <a:rPr lang="en-US" altLang="el-GR" sz="1800">
                  <a:latin typeface="Comic Sans MS" pitchFamily="66" charset="0"/>
                </a:rPr>
                <a:t>connection 2</a:t>
              </a:r>
              <a:endParaRPr lang="en-US" altLang="el-GR" sz="1800">
                <a:latin typeface="Times New Roman" pitchFamily="18" charset="0"/>
              </a:endParaRPr>
            </a:p>
          </p:txBody>
        </p:sp>
        <p:sp>
          <p:nvSpPr>
            <p:cNvPr id="10266" name="Freeform 40"/>
            <p:cNvSpPr>
              <a:spLocks/>
            </p:cNvSpPr>
            <p:nvPr/>
          </p:nvSpPr>
          <p:spPr bwMode="auto">
            <a:xfrm>
              <a:off x="3258" y="2730"/>
              <a:ext cx="2412" cy="453"/>
            </a:xfrm>
            <a:custGeom>
              <a:avLst/>
              <a:gdLst>
                <a:gd name="T0" fmla="*/ 0 w 2412"/>
                <a:gd name="T1" fmla="*/ 0 h 453"/>
                <a:gd name="T2" fmla="*/ 558 w 2412"/>
                <a:gd name="T3" fmla="*/ 390 h 453"/>
                <a:gd name="T4" fmla="*/ 2412 w 2412"/>
                <a:gd name="T5" fmla="*/ 432 h 453"/>
                <a:gd name="T6" fmla="*/ 0 60000 65536"/>
                <a:gd name="T7" fmla="*/ 0 60000 65536"/>
                <a:gd name="T8" fmla="*/ 0 60000 65536"/>
                <a:gd name="T9" fmla="*/ 0 w 2412"/>
                <a:gd name="T10" fmla="*/ 0 h 453"/>
                <a:gd name="T11" fmla="*/ 2412 w 2412"/>
                <a:gd name="T12" fmla="*/ 453 h 4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12" h="453">
                  <a:moveTo>
                    <a:pt x="0" y="0"/>
                  </a:moveTo>
                  <a:cubicBezTo>
                    <a:pt x="93" y="65"/>
                    <a:pt x="156" y="318"/>
                    <a:pt x="558" y="390"/>
                  </a:cubicBezTo>
                  <a:cubicBezTo>
                    <a:pt x="959" y="453"/>
                    <a:pt x="2026" y="423"/>
                    <a:pt x="2412" y="432"/>
                  </a:cubicBezTo>
                </a:path>
              </a:pathLst>
            </a:cu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7" name="Rectangle 41"/>
            <p:cNvSpPr>
              <a:spLocks noChangeArrowheads="1"/>
            </p:cNvSpPr>
            <p:nvPr/>
          </p:nvSpPr>
          <p:spPr bwMode="auto">
            <a:xfrm>
              <a:off x="4314" y="3099"/>
              <a:ext cx="93" cy="1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10268" name="Freeform 42"/>
            <p:cNvSpPr>
              <a:spLocks/>
            </p:cNvSpPr>
            <p:nvPr/>
          </p:nvSpPr>
          <p:spPr bwMode="auto">
            <a:xfrm>
              <a:off x="3222" y="3193"/>
              <a:ext cx="2412" cy="453"/>
            </a:xfrm>
            <a:custGeom>
              <a:avLst/>
              <a:gdLst>
                <a:gd name="T0" fmla="*/ 0 w 2412"/>
                <a:gd name="T1" fmla="*/ 453 h 453"/>
                <a:gd name="T2" fmla="*/ 558 w 2412"/>
                <a:gd name="T3" fmla="*/ 63 h 453"/>
                <a:gd name="T4" fmla="*/ 2412 w 2412"/>
                <a:gd name="T5" fmla="*/ 29 h 453"/>
                <a:gd name="T6" fmla="*/ 0 60000 65536"/>
                <a:gd name="T7" fmla="*/ 0 60000 65536"/>
                <a:gd name="T8" fmla="*/ 0 60000 65536"/>
                <a:gd name="T9" fmla="*/ 0 w 2412"/>
                <a:gd name="T10" fmla="*/ 0 h 453"/>
                <a:gd name="T11" fmla="*/ 2412 w 2412"/>
                <a:gd name="T12" fmla="*/ 453 h 4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12" h="453">
                  <a:moveTo>
                    <a:pt x="0" y="453"/>
                  </a:moveTo>
                  <a:cubicBezTo>
                    <a:pt x="93" y="388"/>
                    <a:pt x="156" y="134"/>
                    <a:pt x="558" y="63"/>
                  </a:cubicBezTo>
                  <a:cubicBezTo>
                    <a:pt x="959" y="0"/>
                    <a:pt x="2026" y="36"/>
                    <a:pt x="2412" y="2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49" name="Rectangle 43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l-GR" altLang="el-GR" sz="3600" smtClean="0"/>
              <a:t>Δικαι</a:t>
            </a:r>
            <a:r>
              <a:rPr lang="en-US" altLang="el-GR" sz="3600" smtClean="0"/>
              <a:t>o</a:t>
            </a:r>
            <a:r>
              <a:rPr lang="el-GR" altLang="el-GR" sz="3600" smtClean="0"/>
              <a:t>σύνη του </a:t>
            </a:r>
            <a:r>
              <a:rPr lang="en-US" altLang="el-GR" sz="3600" smtClean="0"/>
              <a:t>TCP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D9BE9A0E-7116-4CA7-B5E7-2CE726AB5CB0}" type="slidenum">
              <a:rPr lang="en-US"/>
              <a:pPr>
                <a:defRPr/>
              </a:pPr>
              <a:t>113</a:t>
            </a:fld>
            <a:endParaRPr lang="en-US"/>
          </a:p>
        </p:txBody>
      </p:sp>
      <p:sp>
        <p:nvSpPr>
          <p:cNvPr id="119811" name="Footer Placeholder 5"/>
          <p:cNvSpPr txBox="1">
            <a:spLocks noGrp="1"/>
          </p:cNvSpPr>
          <p:nvPr/>
        </p:nvSpPr>
        <p:spPr bwMode="auto">
          <a:xfrm>
            <a:off x="4203700" y="6400800"/>
            <a:ext cx="410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119812" name="Slide Number Placeholder 6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86C3CC38-37C0-48FF-9553-6D58B714A62A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113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1198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smtClean="0"/>
              <a:t>Είναι το</a:t>
            </a:r>
            <a:r>
              <a:rPr lang="en-US" altLang="el-GR" sz="3600" smtClean="0"/>
              <a:t> TCP </a:t>
            </a:r>
            <a:r>
              <a:rPr lang="el-GR" altLang="el-GR" sz="3600" smtClean="0"/>
              <a:t>δίκαιο;</a:t>
            </a:r>
            <a:endParaRPr lang="en-US" altLang="el-GR" sz="3600" smtClean="0"/>
          </a:p>
        </p:txBody>
      </p:sp>
      <p:sp>
        <p:nvSpPr>
          <p:cNvPr id="1198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400175"/>
            <a:ext cx="83058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l-GR" altLang="el-GR" sz="2400" smtClean="0"/>
              <a:t>Δύο ανταγωνιζόμενες συνδέσεις</a:t>
            </a:r>
            <a:r>
              <a:rPr lang="en-US" altLang="el-GR" sz="2400" smtClean="0"/>
              <a:t>:</a:t>
            </a:r>
          </a:p>
          <a:p>
            <a:r>
              <a:rPr lang="el-GR" altLang="el-GR" sz="2000" smtClean="0"/>
              <a:t>Η προσθετική αύξηση</a:t>
            </a:r>
            <a:r>
              <a:rPr lang="en-US" altLang="el-GR" sz="2000" smtClean="0"/>
              <a:t> </a:t>
            </a:r>
            <a:r>
              <a:rPr lang="el-GR" altLang="el-GR" sz="2000" smtClean="0"/>
              <a:t>δίνει κλίση</a:t>
            </a:r>
            <a:r>
              <a:rPr lang="en-US" altLang="el-GR" sz="2000" smtClean="0"/>
              <a:t> 1</a:t>
            </a:r>
            <a:r>
              <a:rPr lang="el-GR" altLang="el-GR" sz="2000" smtClean="0"/>
              <a:t>,</a:t>
            </a:r>
            <a:r>
              <a:rPr lang="en-US" altLang="el-GR" sz="2000" smtClean="0"/>
              <a:t> </a:t>
            </a:r>
            <a:r>
              <a:rPr lang="el-GR" altLang="el-GR" sz="2000" smtClean="0"/>
              <a:t>καθώς αυξάνει η ρυθμαπόδοση</a:t>
            </a:r>
            <a:endParaRPr lang="en-US" altLang="el-GR" sz="2000" smtClean="0"/>
          </a:p>
          <a:p>
            <a:r>
              <a:rPr lang="el-GR" altLang="el-GR" sz="2000" smtClean="0"/>
              <a:t>Η πολλαπλασιαστική μείωση μειώνει αναλογικά τη ρυθμαπόδοση</a:t>
            </a:r>
            <a:endParaRPr lang="en-US" altLang="el-GR" sz="2000" smtClean="0"/>
          </a:p>
        </p:txBody>
      </p:sp>
      <p:sp>
        <p:nvSpPr>
          <p:cNvPr id="119815" name="Line 4"/>
          <p:cNvSpPr>
            <a:spLocks noChangeShapeType="1"/>
          </p:cNvSpPr>
          <p:nvPr/>
        </p:nvSpPr>
        <p:spPr bwMode="auto">
          <a:xfrm>
            <a:off x="2400300" y="5848350"/>
            <a:ext cx="3638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16" name="Line 5"/>
          <p:cNvSpPr>
            <a:spLocks noChangeShapeType="1"/>
          </p:cNvSpPr>
          <p:nvPr/>
        </p:nvSpPr>
        <p:spPr bwMode="auto">
          <a:xfrm flipV="1">
            <a:off x="2400300" y="2752725"/>
            <a:ext cx="0" cy="3086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17" name="Line 6"/>
          <p:cNvSpPr>
            <a:spLocks noChangeShapeType="1"/>
          </p:cNvSpPr>
          <p:nvPr/>
        </p:nvSpPr>
        <p:spPr bwMode="auto">
          <a:xfrm rot="-2938105" flipH="1" flipV="1">
            <a:off x="1793875" y="4487863"/>
            <a:ext cx="3560763" cy="14287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18" name="Line 7"/>
          <p:cNvSpPr>
            <a:spLocks noChangeShapeType="1"/>
          </p:cNvSpPr>
          <p:nvPr/>
        </p:nvSpPr>
        <p:spPr bwMode="auto">
          <a:xfrm>
            <a:off x="2381250" y="3000375"/>
            <a:ext cx="2819400" cy="28098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19" name="Text Box 8"/>
          <p:cNvSpPr txBox="1">
            <a:spLocks noChangeArrowheads="1"/>
          </p:cNvSpPr>
          <p:nvPr/>
        </p:nvSpPr>
        <p:spPr bwMode="auto">
          <a:xfrm>
            <a:off x="2030413" y="2828925"/>
            <a:ext cx="403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l-GR" sz="2000">
                <a:latin typeface="Comic Sans MS" pitchFamily="66" charset="0"/>
              </a:rPr>
              <a:t>R</a:t>
            </a:r>
            <a:endParaRPr lang="en-US" altLang="el-GR" sz="1000">
              <a:latin typeface="Times New Roman" pitchFamily="18" charset="0"/>
            </a:endParaRPr>
          </a:p>
        </p:txBody>
      </p:sp>
      <p:sp>
        <p:nvSpPr>
          <p:cNvPr id="119820" name="Text Box 9"/>
          <p:cNvSpPr txBox="1">
            <a:spLocks noChangeArrowheads="1"/>
          </p:cNvSpPr>
          <p:nvPr/>
        </p:nvSpPr>
        <p:spPr bwMode="auto">
          <a:xfrm>
            <a:off x="4983163" y="5876925"/>
            <a:ext cx="403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l-GR" sz="2000">
                <a:latin typeface="Comic Sans MS" pitchFamily="66" charset="0"/>
              </a:rPr>
              <a:t>R</a:t>
            </a:r>
            <a:endParaRPr lang="en-US" altLang="el-GR" sz="1000">
              <a:latin typeface="Times New Roman" pitchFamily="18" charset="0"/>
            </a:endParaRPr>
          </a:p>
        </p:txBody>
      </p:sp>
      <p:sp>
        <p:nvSpPr>
          <p:cNvPr id="119821" name="Text Box 10"/>
          <p:cNvSpPr txBox="1">
            <a:spLocks noChangeArrowheads="1"/>
          </p:cNvSpPr>
          <p:nvPr/>
        </p:nvSpPr>
        <p:spPr bwMode="auto">
          <a:xfrm>
            <a:off x="3259138" y="2819400"/>
            <a:ext cx="3546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l-GR" altLang="el-GR" sz="1800">
                <a:latin typeface="Comic Sans MS" pitchFamily="66" charset="0"/>
              </a:rPr>
              <a:t>ίσο μερίδιο εύρους ζώνης </a:t>
            </a:r>
            <a:endParaRPr lang="en-US" altLang="el-GR" sz="1000">
              <a:latin typeface="Times New Roman" pitchFamily="18" charset="0"/>
            </a:endParaRPr>
          </a:p>
        </p:txBody>
      </p:sp>
      <p:sp>
        <p:nvSpPr>
          <p:cNvPr id="119822" name="Text Box 11"/>
          <p:cNvSpPr txBox="1">
            <a:spLocks noChangeArrowheads="1"/>
          </p:cNvSpPr>
          <p:nvPr/>
        </p:nvSpPr>
        <p:spPr bwMode="auto">
          <a:xfrm>
            <a:off x="1839913" y="5857875"/>
            <a:ext cx="35464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l-GR" altLang="el-GR" sz="1600">
                <a:latin typeface="Comic Sans MS" pitchFamily="66" charset="0"/>
              </a:rPr>
              <a:t>Ρυθμαπόδοση σύνδεσης 1</a:t>
            </a:r>
            <a:endParaRPr lang="en-US" altLang="el-GR" sz="1600">
              <a:latin typeface="Times New Roman" pitchFamily="18" charset="0"/>
            </a:endParaRPr>
          </a:p>
        </p:txBody>
      </p:sp>
      <p:sp>
        <p:nvSpPr>
          <p:cNvPr id="119823" name="Text Box 12"/>
          <p:cNvSpPr txBox="1">
            <a:spLocks noChangeArrowheads="1"/>
          </p:cNvSpPr>
          <p:nvPr/>
        </p:nvSpPr>
        <p:spPr bwMode="auto">
          <a:xfrm rot="-5396642">
            <a:off x="424656" y="4410869"/>
            <a:ext cx="35464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l-GR" altLang="el-GR" sz="1600">
                <a:latin typeface="Comic Sans MS" pitchFamily="66" charset="0"/>
              </a:rPr>
              <a:t>Ρυθμαπόδοση σύνδεσης 2</a:t>
            </a:r>
            <a:endParaRPr lang="en-US" altLang="el-GR" sz="1600">
              <a:latin typeface="Times New Roman" pitchFamily="18" charset="0"/>
            </a:endParaRPr>
          </a:p>
        </p:txBody>
      </p:sp>
      <p:sp>
        <p:nvSpPr>
          <p:cNvPr id="215053" name="Line 13"/>
          <p:cNvSpPr>
            <a:spLocks noChangeShapeType="1"/>
          </p:cNvSpPr>
          <p:nvPr/>
        </p:nvSpPr>
        <p:spPr bwMode="auto">
          <a:xfrm rot="-2938105" flipH="1" flipV="1">
            <a:off x="3503612" y="5105401"/>
            <a:ext cx="1293813" cy="47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54" name="Text Box 14"/>
          <p:cNvSpPr txBox="1">
            <a:spLocks noChangeArrowheads="1"/>
          </p:cNvSpPr>
          <p:nvPr/>
        </p:nvSpPr>
        <p:spPr bwMode="auto">
          <a:xfrm>
            <a:off x="4173538" y="4676775"/>
            <a:ext cx="4537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l-GR" altLang="el-GR" sz="1600">
                <a:latin typeface="Comic Sans MS" pitchFamily="66" charset="0"/>
              </a:rPr>
              <a:t>αποφυγή συμφόρησης</a:t>
            </a:r>
            <a:r>
              <a:rPr lang="en-US" altLang="el-GR" sz="1600">
                <a:latin typeface="Comic Sans MS" pitchFamily="66" charset="0"/>
              </a:rPr>
              <a:t>: </a:t>
            </a:r>
            <a:r>
              <a:rPr lang="el-GR" altLang="el-GR" sz="1600">
                <a:latin typeface="Comic Sans MS" pitchFamily="66" charset="0"/>
              </a:rPr>
              <a:t>προσθετική αύξηση</a:t>
            </a:r>
            <a:endParaRPr lang="en-US" altLang="el-GR" sz="1000">
              <a:latin typeface="Times New Roman" pitchFamily="18" charset="0"/>
            </a:endParaRPr>
          </a:p>
        </p:txBody>
      </p:sp>
      <p:sp>
        <p:nvSpPr>
          <p:cNvPr id="215055" name="Line 15"/>
          <p:cNvSpPr>
            <a:spLocks noChangeShapeType="1"/>
          </p:cNvSpPr>
          <p:nvPr/>
        </p:nvSpPr>
        <p:spPr bwMode="auto">
          <a:xfrm flipH="1">
            <a:off x="3390900" y="4638675"/>
            <a:ext cx="1171575" cy="631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56" name="Text Box 16"/>
          <p:cNvSpPr txBox="1">
            <a:spLocks noChangeArrowheads="1"/>
          </p:cNvSpPr>
          <p:nvPr/>
        </p:nvSpPr>
        <p:spPr bwMode="auto">
          <a:xfrm>
            <a:off x="4603750" y="4437063"/>
            <a:ext cx="44688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l-GR" altLang="el-GR" sz="1600">
                <a:latin typeface="Comic Sans MS" pitchFamily="66" charset="0"/>
              </a:rPr>
              <a:t>απώλεια</a:t>
            </a:r>
            <a:r>
              <a:rPr lang="en-US" altLang="el-GR" sz="1600">
                <a:latin typeface="Comic Sans MS" pitchFamily="66" charset="0"/>
              </a:rPr>
              <a:t>: </a:t>
            </a:r>
            <a:r>
              <a:rPr lang="el-GR" altLang="el-GR" sz="1600">
                <a:latin typeface="Comic Sans MS" pitchFamily="66" charset="0"/>
              </a:rPr>
              <a:t>μείωση παραθύρου κατά παράγοντα</a:t>
            </a:r>
            <a:r>
              <a:rPr lang="en-US" altLang="el-GR" sz="1600">
                <a:latin typeface="Comic Sans MS" pitchFamily="66" charset="0"/>
              </a:rPr>
              <a:t> 2</a:t>
            </a:r>
            <a:endParaRPr lang="en-US" altLang="el-GR" sz="1000">
              <a:latin typeface="Times New Roman" pitchFamily="18" charset="0"/>
            </a:endParaRPr>
          </a:p>
        </p:txBody>
      </p:sp>
      <p:sp>
        <p:nvSpPr>
          <p:cNvPr id="215057" name="Line 17"/>
          <p:cNvSpPr>
            <a:spLocks noChangeShapeType="1"/>
          </p:cNvSpPr>
          <p:nvPr/>
        </p:nvSpPr>
        <p:spPr bwMode="auto">
          <a:xfrm rot="-2938105" flipH="1" flipV="1">
            <a:off x="3182938" y="4778375"/>
            <a:ext cx="1303337" cy="238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58" name="Text Box 18"/>
          <p:cNvSpPr txBox="1">
            <a:spLocks noChangeArrowheads="1"/>
          </p:cNvSpPr>
          <p:nvPr/>
        </p:nvSpPr>
        <p:spPr bwMode="auto">
          <a:xfrm>
            <a:off x="3887788" y="4191000"/>
            <a:ext cx="4537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l-GR" altLang="el-GR" sz="1600">
                <a:latin typeface="Comic Sans MS" pitchFamily="66" charset="0"/>
              </a:rPr>
              <a:t>  αποφυγή συμφόρησης</a:t>
            </a:r>
            <a:r>
              <a:rPr lang="en-US" altLang="el-GR" sz="1600">
                <a:latin typeface="Comic Sans MS" pitchFamily="66" charset="0"/>
              </a:rPr>
              <a:t>: </a:t>
            </a:r>
            <a:r>
              <a:rPr lang="el-GR" altLang="el-GR" sz="1600">
                <a:latin typeface="Comic Sans MS" pitchFamily="66" charset="0"/>
              </a:rPr>
              <a:t>προσθετική αύξηση</a:t>
            </a:r>
            <a:endParaRPr lang="en-US" altLang="el-GR" sz="1000">
              <a:latin typeface="Times New Roman" pitchFamily="18" charset="0"/>
            </a:endParaRPr>
          </a:p>
        </p:txBody>
      </p:sp>
      <p:sp>
        <p:nvSpPr>
          <p:cNvPr id="215059" name="Line 19"/>
          <p:cNvSpPr>
            <a:spLocks noChangeShapeType="1"/>
          </p:cNvSpPr>
          <p:nvPr/>
        </p:nvSpPr>
        <p:spPr bwMode="auto">
          <a:xfrm flipH="1">
            <a:off x="3248025" y="4352925"/>
            <a:ext cx="981075" cy="765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60" name="Text Box 20"/>
          <p:cNvSpPr txBox="1">
            <a:spLocks noChangeArrowheads="1"/>
          </p:cNvSpPr>
          <p:nvPr/>
        </p:nvSpPr>
        <p:spPr bwMode="auto">
          <a:xfrm>
            <a:off x="4203700" y="3989388"/>
            <a:ext cx="44688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l-GR" altLang="el-GR" sz="1600">
                <a:latin typeface="Comic Sans MS" pitchFamily="66" charset="0"/>
              </a:rPr>
              <a:t>απώλεια</a:t>
            </a:r>
            <a:r>
              <a:rPr lang="en-US" altLang="el-GR" sz="1600">
                <a:latin typeface="Comic Sans MS" pitchFamily="66" charset="0"/>
              </a:rPr>
              <a:t>: </a:t>
            </a:r>
            <a:r>
              <a:rPr lang="el-GR" altLang="el-GR" sz="1600">
                <a:latin typeface="Comic Sans MS" pitchFamily="66" charset="0"/>
              </a:rPr>
              <a:t>μείωση παραθύρου κατά παράγοντα</a:t>
            </a:r>
            <a:r>
              <a:rPr lang="en-US" altLang="el-GR" sz="1600">
                <a:latin typeface="Comic Sans MS" pitchFamily="66" charset="0"/>
              </a:rPr>
              <a:t> 2</a:t>
            </a:r>
            <a:endParaRPr lang="en-US" altLang="el-GR" sz="1000">
              <a:latin typeface="Times New Roman" pitchFamily="18" charset="0"/>
            </a:endParaRPr>
          </a:p>
        </p:txBody>
      </p:sp>
      <p:sp>
        <p:nvSpPr>
          <p:cNvPr id="215061" name="Line 21"/>
          <p:cNvSpPr>
            <a:spLocks noChangeShapeType="1"/>
          </p:cNvSpPr>
          <p:nvPr/>
        </p:nvSpPr>
        <p:spPr bwMode="auto">
          <a:xfrm rot="-2938105" flipH="1" flipV="1">
            <a:off x="3039269" y="4631532"/>
            <a:ext cx="1279525" cy="142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62" name="Line 22"/>
          <p:cNvSpPr>
            <a:spLocks noChangeShapeType="1"/>
          </p:cNvSpPr>
          <p:nvPr/>
        </p:nvSpPr>
        <p:spPr bwMode="auto">
          <a:xfrm flipH="1">
            <a:off x="3181350" y="4171950"/>
            <a:ext cx="911225" cy="889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63" name="Line 23"/>
          <p:cNvSpPr>
            <a:spLocks noChangeShapeType="1"/>
          </p:cNvSpPr>
          <p:nvPr/>
        </p:nvSpPr>
        <p:spPr bwMode="auto">
          <a:xfrm rot="-2938105" flipH="1" flipV="1">
            <a:off x="2959894" y="4568032"/>
            <a:ext cx="1279525" cy="142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5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5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5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50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1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15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1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3" grpId="0" animBg="1"/>
      <p:bldP spid="215054" grpId="0" autoUpdateAnimBg="0"/>
      <p:bldP spid="215055" grpId="0" animBg="1"/>
      <p:bldP spid="215056" grpId="0" autoUpdateAnimBg="0"/>
      <p:bldP spid="215057" grpId="0" animBg="1"/>
      <p:bldP spid="215058" grpId="0" autoUpdateAnimBg="0"/>
      <p:bldP spid="215059" grpId="0" animBg="1"/>
      <p:bldP spid="215060" grpId="0" autoUpdateAnimBg="0"/>
      <p:bldP spid="215061" grpId="0" animBg="1"/>
      <p:bldP spid="215062" grpId="0" animBg="1"/>
      <p:bldP spid="215063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A4C46BE0-7479-4A11-AE2F-0BD809F31A19}" type="slidenum">
              <a:rPr lang="en-US"/>
              <a:pPr>
                <a:defRPr/>
              </a:pPr>
              <a:t>114</a:t>
            </a:fld>
            <a:endParaRPr lang="en-US"/>
          </a:p>
        </p:txBody>
      </p:sp>
      <p:sp>
        <p:nvSpPr>
          <p:cNvPr id="120835" name="Footer Placeholder 5"/>
          <p:cNvSpPr txBox="1">
            <a:spLocks noGrp="1"/>
          </p:cNvSpPr>
          <p:nvPr/>
        </p:nvSpPr>
        <p:spPr bwMode="auto">
          <a:xfrm>
            <a:off x="4203700" y="6400800"/>
            <a:ext cx="410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120836" name="Slide Number Placeholder 6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4C2F4859-E6B5-4532-933C-ACDE3A28FB16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114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12083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l-GR" altLang="el-GR" smtClean="0"/>
              <a:t>Δικαιοσύνη</a:t>
            </a:r>
            <a:r>
              <a:rPr lang="en-US" altLang="el-GR" smtClean="0"/>
              <a:t> </a:t>
            </a:r>
            <a:r>
              <a:rPr lang="en-US" altLang="el-GR" sz="2400" smtClean="0"/>
              <a:t>(</a:t>
            </a:r>
            <a:r>
              <a:rPr lang="el-GR" altLang="el-GR" sz="2400" smtClean="0"/>
              <a:t>συνέχεια</a:t>
            </a:r>
            <a:r>
              <a:rPr lang="en-US" altLang="el-GR" sz="2400" smtClean="0"/>
              <a:t>)</a:t>
            </a:r>
          </a:p>
        </p:txBody>
      </p:sp>
      <p:sp>
        <p:nvSpPr>
          <p:cNvPr id="1208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381000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l-GR" altLang="el-GR" sz="2400" u="sng" smtClean="0">
                <a:solidFill>
                  <a:srgbClr val="FF0000"/>
                </a:solidFill>
              </a:rPr>
              <a:t>Δικαιοσύνη και</a:t>
            </a:r>
            <a:r>
              <a:rPr lang="en-US" altLang="el-GR" sz="2400" u="sng" smtClean="0">
                <a:solidFill>
                  <a:srgbClr val="FF0000"/>
                </a:solidFill>
              </a:rPr>
              <a:t> UDP</a:t>
            </a:r>
            <a:endParaRPr lang="el-GR" altLang="el-GR" sz="2400" u="sng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endParaRPr lang="en-US" altLang="el-GR" sz="2400" smtClean="0"/>
          </a:p>
          <a:p>
            <a:pPr>
              <a:lnSpc>
                <a:spcPct val="90000"/>
              </a:lnSpc>
            </a:pPr>
            <a:r>
              <a:rPr lang="el-GR" altLang="el-GR" sz="2000" smtClean="0"/>
              <a:t>Οι εφαρμογές πολυμέσων συχνά δε χρησιμοποιούν </a:t>
            </a:r>
            <a:r>
              <a:rPr lang="en-US" altLang="el-GR" sz="2000" smtClean="0"/>
              <a:t>TCP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altLang="el-GR" sz="2000" smtClean="0"/>
              <a:t>Δεν θέλουν έλεγχο του ρυθμού από τον έλεγχο συμφόρησης</a:t>
            </a:r>
          </a:p>
          <a:p>
            <a:pPr lvl="1">
              <a:lnSpc>
                <a:spcPct val="90000"/>
              </a:lnSpc>
              <a:buFont typeface="Courier New" pitchFamily="49" charset="0"/>
              <a:buNone/>
            </a:pPr>
            <a:endParaRPr lang="en-US" altLang="el-GR" sz="2000" smtClean="0"/>
          </a:p>
          <a:p>
            <a:pPr>
              <a:lnSpc>
                <a:spcPct val="90000"/>
              </a:lnSpc>
            </a:pPr>
            <a:r>
              <a:rPr lang="el-GR" altLang="el-GR" sz="2000" smtClean="0"/>
              <a:t>Αντί αυτού,</a:t>
            </a:r>
            <a:r>
              <a:rPr lang="en-US" altLang="el-GR" sz="2000" smtClean="0"/>
              <a:t> UDP: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altLang="el-GR" sz="2000" smtClean="0"/>
              <a:t>αποστολή</a:t>
            </a:r>
            <a:r>
              <a:rPr lang="en-US" altLang="el-GR" sz="2000" smtClean="0"/>
              <a:t> audio/video </a:t>
            </a:r>
            <a:r>
              <a:rPr lang="el-GR" altLang="el-GR" sz="2000" smtClean="0"/>
              <a:t>με σταθερό ρυθμό</a:t>
            </a:r>
            <a:r>
              <a:rPr lang="en-US" altLang="el-GR" sz="2000" smtClean="0"/>
              <a:t>, </a:t>
            </a:r>
            <a:r>
              <a:rPr lang="el-GR" altLang="el-GR" sz="2000" smtClean="0"/>
              <a:t>ανοχή σε απώλειες πακέτων</a:t>
            </a:r>
            <a:endParaRPr lang="en-US" altLang="el-GR" sz="2000" smtClean="0"/>
          </a:p>
        </p:txBody>
      </p:sp>
      <p:sp>
        <p:nvSpPr>
          <p:cNvPr id="12083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08488" y="1143000"/>
            <a:ext cx="4343400" cy="4962525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l-GR" altLang="el-GR" sz="2400" u="sng" smtClean="0">
                <a:solidFill>
                  <a:srgbClr val="FF0000"/>
                </a:solidFill>
              </a:rPr>
              <a:t>Δικαιοσύνη και παράλληλες συνδέσεις</a:t>
            </a:r>
            <a:r>
              <a:rPr lang="en-US" altLang="el-GR" sz="2400" u="sng" smtClean="0">
                <a:solidFill>
                  <a:srgbClr val="FF0000"/>
                </a:solidFill>
              </a:rPr>
              <a:t> TCP</a:t>
            </a:r>
            <a:endParaRPr lang="en-US" altLang="el-GR" sz="2400" smtClean="0"/>
          </a:p>
          <a:p>
            <a:pPr>
              <a:lnSpc>
                <a:spcPct val="90000"/>
              </a:lnSpc>
            </a:pPr>
            <a:r>
              <a:rPr lang="el-GR" altLang="el-GR" sz="2000" smtClean="0"/>
              <a:t>Μία εφαρμογή μπορεί να ανοίξει πολλαπλές παράλληλες συνδέσεις μεταξύ δύο υπολογιστών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l-GR" sz="2000" smtClean="0"/>
          </a:p>
          <a:p>
            <a:pPr>
              <a:lnSpc>
                <a:spcPct val="90000"/>
              </a:lnSpc>
            </a:pPr>
            <a:r>
              <a:rPr lang="el-GR" altLang="el-GR" sz="2000" smtClean="0"/>
              <a:t>Οι </a:t>
            </a:r>
            <a:r>
              <a:rPr lang="en-US" altLang="el-GR" sz="2000" smtClean="0"/>
              <a:t>Web browsers </a:t>
            </a:r>
            <a:r>
              <a:rPr lang="el-GR" altLang="el-GR" sz="2000" smtClean="0"/>
              <a:t>το κάνουν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l-GR" sz="2000" smtClean="0"/>
          </a:p>
          <a:p>
            <a:pPr>
              <a:lnSpc>
                <a:spcPct val="90000"/>
              </a:lnSpc>
            </a:pPr>
            <a:r>
              <a:rPr lang="el-GR" altLang="el-GR" sz="2000" u="sng" smtClean="0"/>
              <a:t>Παράδειγμα</a:t>
            </a:r>
            <a:r>
              <a:rPr lang="en-US" altLang="el-GR" sz="2000" smtClean="0"/>
              <a:t>: </a:t>
            </a:r>
            <a:r>
              <a:rPr lang="el-GR" altLang="el-GR" sz="2000" smtClean="0"/>
              <a:t>ζεύξη ρυθμού</a:t>
            </a:r>
            <a:r>
              <a:rPr lang="en-US" altLang="el-GR" sz="2000" smtClean="0"/>
              <a:t> R </a:t>
            </a:r>
            <a:r>
              <a:rPr lang="el-GR" altLang="el-GR" sz="2000" smtClean="0"/>
              <a:t>που υποστηρίζει</a:t>
            </a:r>
            <a:r>
              <a:rPr lang="en-US" altLang="el-GR" sz="2000" smtClean="0"/>
              <a:t> 9 </a:t>
            </a:r>
            <a:r>
              <a:rPr lang="el-GR" altLang="el-GR" sz="2000" smtClean="0"/>
              <a:t>συνδέσεις</a:t>
            </a:r>
            <a:r>
              <a:rPr lang="en-US" altLang="el-GR" sz="2000" smtClean="0"/>
              <a:t>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altLang="el-GR" sz="1800" smtClean="0"/>
              <a:t>Νέα εφαρμογή ζητά</a:t>
            </a:r>
            <a:r>
              <a:rPr lang="en-US" altLang="el-GR" sz="1800" smtClean="0"/>
              <a:t> 1</a:t>
            </a:r>
            <a:r>
              <a:rPr lang="el-GR" altLang="el-GR" sz="1800" smtClean="0"/>
              <a:t> σύνδεση</a:t>
            </a:r>
            <a:r>
              <a:rPr lang="en-US" altLang="el-GR" sz="1800" smtClean="0"/>
              <a:t> TCP, </a:t>
            </a:r>
            <a:r>
              <a:rPr lang="el-GR" altLang="el-GR" sz="1800" smtClean="0"/>
              <a:t>παίρνει ρυθμό</a:t>
            </a:r>
            <a:r>
              <a:rPr lang="en-US" altLang="el-GR" sz="1800" smtClean="0"/>
              <a:t> R/10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altLang="el-GR" sz="1800" smtClean="0"/>
              <a:t>Νέα εφαρμογή ζητά</a:t>
            </a:r>
            <a:r>
              <a:rPr lang="en-US" altLang="el-GR" sz="1800" smtClean="0"/>
              <a:t> 1</a:t>
            </a:r>
            <a:r>
              <a:rPr lang="el-GR" altLang="el-GR" sz="1800" smtClean="0"/>
              <a:t>1 συνδέσεις </a:t>
            </a:r>
            <a:r>
              <a:rPr lang="en-US" altLang="el-GR" sz="1800" smtClean="0"/>
              <a:t>TCP, </a:t>
            </a:r>
            <a:r>
              <a:rPr lang="el-GR" altLang="el-GR" sz="1800" smtClean="0"/>
              <a:t>παίρνει ρυθμό</a:t>
            </a:r>
            <a:r>
              <a:rPr lang="en-US" altLang="el-GR" sz="1800" smtClean="0"/>
              <a:t> R/2 !</a:t>
            </a:r>
          </a:p>
          <a:p>
            <a:pPr>
              <a:lnSpc>
                <a:spcPct val="90000"/>
              </a:lnSpc>
            </a:pPr>
            <a:endParaRPr lang="en-US" altLang="el-GR" sz="2000" smtClean="0"/>
          </a:p>
          <a:p>
            <a:pPr>
              <a:lnSpc>
                <a:spcPct val="90000"/>
              </a:lnSpc>
            </a:pPr>
            <a:endParaRPr lang="en-US" altLang="el-GR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08070A45-DBA3-4E52-B720-B87EF73317D5}" type="slidenum">
              <a:rPr lang="en-US"/>
              <a:pPr>
                <a:defRPr/>
              </a:pPr>
              <a:t>115</a:t>
            </a:fld>
            <a:endParaRPr lang="en-US"/>
          </a:p>
        </p:txBody>
      </p:sp>
      <p:sp>
        <p:nvSpPr>
          <p:cNvPr id="121859" name="Footer Placeholder 5"/>
          <p:cNvSpPr txBox="1">
            <a:spLocks noGrp="1"/>
          </p:cNvSpPr>
          <p:nvPr/>
        </p:nvSpPr>
        <p:spPr bwMode="auto">
          <a:xfrm>
            <a:off x="4203700" y="6400800"/>
            <a:ext cx="410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>
                <a:latin typeface="Comic Sans MS" pitchFamily="66" charset="0"/>
              </a:rPr>
              <a:t>Δίκτυα Επικοινωνιών </a:t>
            </a:r>
            <a:r>
              <a:rPr lang="el-GR" altLang="el-GR" dirty="0" smtClean="0">
                <a:latin typeface="Comic Sans MS" pitchFamily="66" charset="0"/>
              </a:rPr>
              <a:t> </a:t>
            </a:r>
            <a:r>
              <a:rPr lang="el-GR" altLang="el-GR" dirty="0">
                <a:latin typeface="Comic Sans MS" pitchFamily="66" charset="0"/>
              </a:rPr>
              <a:t>- 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121860" name="Slide Number Placeholder 6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17DA31D6-4A0A-412B-933A-6B0CA00EB5ED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115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1218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smtClean="0"/>
              <a:t>Κεφάλαιο </a:t>
            </a:r>
            <a:r>
              <a:rPr lang="en-US" altLang="el-GR" sz="3600" smtClean="0"/>
              <a:t>3: </a:t>
            </a:r>
            <a:r>
              <a:rPr lang="el-GR" altLang="el-GR" sz="3600" smtClean="0"/>
              <a:t>Σύνοψη</a:t>
            </a:r>
            <a:endParaRPr lang="en-US" altLang="el-GR" sz="3600" smtClean="0"/>
          </a:p>
        </p:txBody>
      </p:sp>
      <p:sp>
        <p:nvSpPr>
          <p:cNvPr id="1218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3413" y="1360488"/>
            <a:ext cx="4398962" cy="3952875"/>
          </a:xfrm>
        </p:spPr>
        <p:txBody>
          <a:bodyPr/>
          <a:lstStyle/>
          <a:p>
            <a:r>
              <a:rPr lang="el-GR" altLang="el-GR" sz="2000" smtClean="0"/>
              <a:t>Υπηρεσίες του επιπέδου μεταφοράς</a:t>
            </a:r>
            <a:r>
              <a:rPr lang="en-US" altLang="el-GR" sz="2000" smtClean="0"/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el-GR" altLang="el-GR" sz="2000" smtClean="0"/>
              <a:t>Πολύπλεξη</a:t>
            </a:r>
            <a:r>
              <a:rPr lang="en-US" altLang="el-GR" sz="2000" smtClean="0"/>
              <a:t>, </a:t>
            </a:r>
            <a:r>
              <a:rPr lang="el-GR" altLang="el-GR" sz="2000" smtClean="0"/>
              <a:t>αποπολύπλεξη</a:t>
            </a:r>
            <a:endParaRPr lang="en-US" altLang="el-GR" sz="2000" smtClean="0"/>
          </a:p>
          <a:p>
            <a:pPr lvl="1">
              <a:buFont typeface="Wingdings" pitchFamily="2" charset="2"/>
              <a:buChar char="§"/>
            </a:pPr>
            <a:r>
              <a:rPr lang="el-GR" altLang="el-GR" sz="2000" smtClean="0"/>
              <a:t>Αξιόπιστη μεταφορά δεδομένων</a:t>
            </a:r>
            <a:endParaRPr lang="en-US" altLang="el-GR" sz="2000" smtClean="0"/>
          </a:p>
          <a:p>
            <a:pPr lvl="1">
              <a:buFont typeface="Wingdings" pitchFamily="2" charset="2"/>
              <a:buChar char="§"/>
            </a:pPr>
            <a:r>
              <a:rPr lang="el-GR" altLang="el-GR" sz="2000" smtClean="0"/>
              <a:t>Έλεγχος ροής</a:t>
            </a:r>
            <a:endParaRPr lang="en-US" altLang="el-GR" sz="2000" smtClean="0"/>
          </a:p>
          <a:p>
            <a:pPr lvl="1">
              <a:buFont typeface="Wingdings" pitchFamily="2" charset="2"/>
              <a:buChar char="§"/>
            </a:pPr>
            <a:r>
              <a:rPr lang="el-GR" altLang="el-GR" sz="2000" smtClean="0"/>
              <a:t>Έλεγχος συμφόρησης</a:t>
            </a:r>
          </a:p>
          <a:p>
            <a:pPr lvl="1">
              <a:buFont typeface="Courier New" pitchFamily="49" charset="0"/>
              <a:buNone/>
            </a:pPr>
            <a:endParaRPr lang="en-US" altLang="el-GR" sz="2000" smtClean="0"/>
          </a:p>
          <a:p>
            <a:r>
              <a:rPr lang="el-GR" altLang="el-GR" sz="2000" smtClean="0"/>
              <a:t>Πραγμάτωση</a:t>
            </a:r>
            <a:r>
              <a:rPr lang="en-US" altLang="el-GR" sz="2000" smtClean="0"/>
              <a:t> </a:t>
            </a:r>
            <a:r>
              <a:rPr lang="el-GR" altLang="el-GR" sz="2000" smtClean="0"/>
              <a:t>και υλοποίηση στο Διαδίκτυο</a:t>
            </a:r>
            <a:endParaRPr lang="en-US" altLang="el-GR" sz="2000" smtClean="0"/>
          </a:p>
          <a:p>
            <a:pPr lvl="1">
              <a:buFont typeface="Wingdings" pitchFamily="2" charset="2"/>
              <a:buChar char="§"/>
            </a:pPr>
            <a:r>
              <a:rPr lang="en-US" altLang="el-GR" sz="2000" smtClean="0"/>
              <a:t>UDP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l-GR" sz="2000" smtClean="0"/>
              <a:t>TCP</a:t>
            </a:r>
          </a:p>
        </p:txBody>
      </p:sp>
      <p:sp>
        <p:nvSpPr>
          <p:cNvPr id="12186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19713" y="3465513"/>
            <a:ext cx="3333750" cy="24574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l-GR" altLang="el-GR" sz="2000" u="sng" smtClean="0">
                <a:solidFill>
                  <a:srgbClr val="FF0000"/>
                </a:solidFill>
              </a:rPr>
              <a:t>Στη συνέχεια</a:t>
            </a:r>
            <a:r>
              <a:rPr lang="en-US" altLang="el-GR" sz="2000" u="sng" smtClean="0">
                <a:solidFill>
                  <a:srgbClr val="FF0000"/>
                </a:solidFill>
              </a:rPr>
              <a:t>:</a:t>
            </a:r>
            <a:endParaRPr lang="en-US" altLang="el-GR" sz="2000" smtClean="0"/>
          </a:p>
          <a:p>
            <a:r>
              <a:rPr lang="el-GR" altLang="el-GR" sz="2000" smtClean="0"/>
              <a:t>Αφήνοντας το </a:t>
            </a:r>
            <a:r>
              <a:rPr lang="en-US" altLang="el-GR" sz="2000" smtClean="0"/>
              <a:t> “</a:t>
            </a:r>
            <a:r>
              <a:rPr lang="el-GR" altLang="el-GR" sz="2000" smtClean="0"/>
              <a:t>άκρο</a:t>
            </a:r>
            <a:r>
              <a:rPr lang="en-US" altLang="el-GR" sz="2000" smtClean="0"/>
              <a:t>”</a:t>
            </a:r>
            <a:r>
              <a:rPr lang="el-GR" altLang="el-GR" sz="2000" smtClean="0"/>
              <a:t> του δικτύου</a:t>
            </a:r>
            <a:r>
              <a:rPr lang="en-US" altLang="el-GR" sz="2000" smtClean="0"/>
              <a:t> (</a:t>
            </a:r>
            <a:r>
              <a:rPr lang="el-GR" altLang="el-GR" sz="2000" smtClean="0"/>
              <a:t>επίπεδα εφαρμογής, μεταφοράς</a:t>
            </a:r>
            <a:r>
              <a:rPr lang="en-US" altLang="el-GR" sz="2000" smtClean="0"/>
              <a:t>)</a:t>
            </a:r>
            <a:r>
              <a:rPr lang="el-GR" altLang="el-GR" sz="2000" smtClean="0"/>
              <a:t> </a:t>
            </a:r>
            <a:r>
              <a:rPr lang="el-GR" altLang="el-GR" sz="2000" smtClean="0">
                <a:solidFill>
                  <a:srgbClr val="FF0000"/>
                </a:solidFill>
              </a:rPr>
              <a:t>προχωράμε στον</a:t>
            </a:r>
            <a:r>
              <a:rPr lang="en-US" altLang="el-GR" sz="2000" smtClean="0">
                <a:solidFill>
                  <a:srgbClr val="FF0000"/>
                </a:solidFill>
              </a:rPr>
              <a:t> “</a:t>
            </a:r>
            <a:r>
              <a:rPr lang="el-GR" altLang="el-GR" sz="2000" smtClean="0">
                <a:solidFill>
                  <a:srgbClr val="FF0000"/>
                </a:solidFill>
              </a:rPr>
              <a:t>πυρήνα</a:t>
            </a:r>
            <a:r>
              <a:rPr lang="en-US" altLang="el-GR" sz="2000" smtClean="0">
                <a:solidFill>
                  <a:srgbClr val="FF0000"/>
                </a:solidFill>
              </a:rPr>
              <a:t>”</a:t>
            </a:r>
            <a:r>
              <a:rPr lang="el-GR" altLang="el-GR" sz="2000" smtClean="0">
                <a:solidFill>
                  <a:srgbClr val="FF0000"/>
                </a:solidFill>
              </a:rPr>
              <a:t> του δικτύου</a:t>
            </a:r>
            <a:endParaRPr lang="en-US" altLang="el-GR" sz="2000" smtClean="0">
              <a:solidFill>
                <a:srgbClr val="FF0000"/>
              </a:solidFill>
            </a:endParaRPr>
          </a:p>
          <a:p>
            <a:endParaRPr lang="en-US" altLang="el-GR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 dirty="0" smtClean="0">
                <a:latin typeface="Comic Sans MS"/>
                <a:cs typeface="Comic Sans MS"/>
              </a:rPr>
              <a:t>Τέλος Ενότητας</a:t>
            </a:r>
            <a:endParaRPr lang="el-GR" dirty="0">
              <a:latin typeface="Comic Sans MS"/>
              <a:cs typeface="Comic Sans MS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" name="7 - Εικόνα" descr="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8" name="Picture 3" descr="Λογότυπο - 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523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latin typeface="Comic Sans MS"/>
                <a:cs typeface="Comic Sans MS"/>
              </a:rPr>
              <a:t>Σημείωμα </a:t>
            </a:r>
            <a:r>
              <a:rPr lang="el-GR" dirty="0" smtClean="0">
                <a:latin typeface="Comic Sans MS"/>
                <a:cs typeface="Comic Sans MS"/>
              </a:rPr>
              <a:t>Αναφοράς</a:t>
            </a:r>
            <a:endParaRPr lang="el-GR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>
                <a:latin typeface="Comic Sans MS"/>
                <a:cs typeface="Comic Sans MS"/>
              </a:rPr>
              <a:t>Copyright </a:t>
            </a:r>
            <a:r>
              <a:rPr lang="el-GR" sz="2000" dirty="0" err="1" smtClean="0">
                <a:latin typeface="Comic Sans MS"/>
                <a:cs typeface="Comic Sans MS"/>
              </a:rPr>
              <a:t>Εθνικόν</a:t>
            </a:r>
            <a:r>
              <a:rPr lang="el-GR" sz="2000" dirty="0" smtClean="0">
                <a:latin typeface="Comic Sans MS"/>
                <a:cs typeface="Comic Sans MS"/>
              </a:rPr>
              <a:t> και </a:t>
            </a:r>
            <a:r>
              <a:rPr lang="el-GR" sz="2000" dirty="0" err="1" smtClean="0">
                <a:latin typeface="Comic Sans MS"/>
                <a:cs typeface="Comic Sans MS"/>
              </a:rPr>
              <a:t>Καποδιστριακόν</a:t>
            </a:r>
            <a:r>
              <a:rPr lang="el-GR" sz="2000" dirty="0" smtClean="0">
                <a:latin typeface="Comic Sans MS"/>
                <a:cs typeface="Comic Sans MS"/>
              </a:rPr>
              <a:t> </a:t>
            </a:r>
            <a:r>
              <a:rPr lang="el-GR" sz="2000" dirty="0" err="1" smtClean="0">
                <a:latin typeface="Comic Sans MS"/>
                <a:cs typeface="Comic Sans MS"/>
              </a:rPr>
              <a:t>Πανεπιστήμιον</a:t>
            </a:r>
            <a:r>
              <a:rPr lang="el-GR" sz="2000" dirty="0" smtClean="0">
                <a:latin typeface="Comic Sans MS"/>
                <a:cs typeface="Comic Sans MS"/>
              </a:rPr>
              <a:t> Αθηνών</a:t>
            </a:r>
            <a:r>
              <a:rPr lang="en-US" sz="2000" dirty="0" smtClean="0">
                <a:latin typeface="Comic Sans MS"/>
                <a:cs typeface="Comic Sans MS"/>
              </a:rPr>
              <a:t>, </a:t>
            </a:r>
            <a:r>
              <a:rPr lang="el-GR" sz="2000" dirty="0" smtClean="0">
                <a:latin typeface="Comic Sans MS"/>
                <a:cs typeface="Comic Sans MS"/>
              </a:rPr>
              <a:t>Μεράκος Λάζαρος 201</a:t>
            </a:r>
            <a:r>
              <a:rPr lang="en-US" sz="2000" dirty="0" smtClean="0">
                <a:latin typeface="Comic Sans MS"/>
                <a:cs typeface="Comic Sans MS"/>
              </a:rPr>
              <a:t>5</a:t>
            </a:r>
            <a:r>
              <a:rPr lang="el-GR" sz="2000" dirty="0" smtClean="0">
                <a:latin typeface="Comic Sans MS"/>
                <a:cs typeface="Comic Sans MS"/>
              </a:rPr>
              <a:t>. «Δίκτυα </a:t>
            </a:r>
            <a:r>
              <a:rPr lang="el-GR" sz="2000" dirty="0" smtClean="0">
                <a:latin typeface="Comic Sans MS"/>
                <a:cs typeface="Comic Sans MS"/>
              </a:rPr>
              <a:t>Επικοινωνιών». </a:t>
            </a:r>
            <a:r>
              <a:rPr lang="el-GR" sz="2000" dirty="0" smtClean="0">
                <a:latin typeface="Comic Sans MS"/>
                <a:cs typeface="Comic Sans MS"/>
              </a:rPr>
              <a:t>Έκδοση: 1.01. Αθήνα 201</a:t>
            </a:r>
            <a:r>
              <a:rPr lang="en-US" sz="2000" dirty="0" smtClean="0">
                <a:latin typeface="Comic Sans MS"/>
                <a:cs typeface="Comic Sans MS"/>
              </a:rPr>
              <a:t>5</a:t>
            </a:r>
            <a:r>
              <a:rPr lang="el-GR" sz="2000" dirty="0" smtClean="0">
                <a:latin typeface="Comic Sans MS"/>
                <a:cs typeface="Comic Sans MS"/>
              </a:rPr>
              <a:t>. </a:t>
            </a:r>
            <a:br>
              <a:rPr lang="el-GR" sz="2000" dirty="0" smtClean="0">
                <a:latin typeface="Comic Sans MS"/>
                <a:cs typeface="Comic Sans MS"/>
              </a:rPr>
            </a:br>
            <a:r>
              <a:rPr lang="el-GR" sz="2000" dirty="0" smtClean="0">
                <a:latin typeface="Comic Sans MS"/>
                <a:cs typeface="Comic Sans MS"/>
              </a:rPr>
              <a:t>Διαθέσιμο </a:t>
            </a:r>
            <a:r>
              <a:rPr lang="el-GR" sz="2000" dirty="0">
                <a:latin typeface="Comic Sans MS"/>
                <a:cs typeface="Comic Sans MS"/>
              </a:rPr>
              <a:t>από τη δικτυακή </a:t>
            </a:r>
            <a:r>
              <a:rPr lang="el-GR" sz="2000" dirty="0" smtClean="0">
                <a:latin typeface="Comic Sans MS"/>
                <a:cs typeface="Comic Sans MS"/>
              </a:rPr>
              <a:t>διεύθυνση: </a:t>
            </a:r>
          </a:p>
          <a:p>
            <a:pPr marL="0" indent="0">
              <a:buNone/>
            </a:pPr>
            <a:r>
              <a:rPr lang="en-US" sz="2000" dirty="0" smtClean="0">
                <a:latin typeface="Comic Sans MS"/>
                <a:cs typeface="Comic Sans MS"/>
                <a:hlinkClick r:id="rId3"/>
              </a:rPr>
              <a:t>http</a:t>
            </a:r>
            <a:r>
              <a:rPr lang="en-US" sz="2000" dirty="0">
                <a:latin typeface="Comic Sans MS"/>
                <a:cs typeface="Comic Sans MS"/>
                <a:hlinkClick r:id="rId3"/>
              </a:rPr>
              <a:t>://</a:t>
            </a:r>
            <a:r>
              <a:rPr lang="en-US" sz="2000" dirty="0" smtClean="0">
                <a:latin typeface="Comic Sans MS"/>
                <a:cs typeface="Comic Sans MS"/>
                <a:hlinkClick r:id="rId3"/>
              </a:rPr>
              <a:t>opencourses.uoa.gr/courses/DI116</a:t>
            </a:r>
            <a:r>
              <a:rPr lang="en-US" sz="2000" dirty="0" smtClean="0">
                <a:latin typeface="Comic Sans MS"/>
                <a:cs typeface="Comic Sans MS"/>
              </a:rPr>
              <a:t>  </a:t>
            </a:r>
            <a:r>
              <a:rPr lang="el-GR" sz="2000" dirty="0" smtClean="0">
                <a:latin typeface="Comic Sans MS"/>
                <a:cs typeface="Comic Sans MS"/>
              </a:rPr>
              <a:t> </a:t>
            </a:r>
            <a:endParaRPr lang="el-GR" sz="2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39184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omic Sans MS"/>
                <a:cs typeface="Comic Sans MS"/>
              </a:rPr>
              <a:t>Χρηματοδότηση</a:t>
            </a:r>
            <a:endParaRPr lang="el-GR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>
                <a:latin typeface="Comic Sans MS"/>
                <a:cs typeface="Comic Sans MS"/>
              </a:rPr>
              <a:t>Το παρόν εκπαιδευτικό υλικό έχει αναπτυχθεί στα πλαίσια του εκπαιδευτικού έργου του διδάσκοντα.</a:t>
            </a:r>
            <a:endParaRPr lang="en-US" sz="2000" dirty="0" smtClean="0">
              <a:latin typeface="Comic Sans MS"/>
              <a:cs typeface="Comic Sans MS"/>
            </a:endParaRPr>
          </a:p>
          <a:p>
            <a:r>
              <a:rPr lang="el-GR" sz="2000" dirty="0" smtClean="0">
                <a:latin typeface="Comic Sans MS"/>
                <a:cs typeface="Comic Sans MS"/>
              </a:rPr>
              <a:t>Το έργο «</a:t>
            </a:r>
            <a:r>
              <a:rPr lang="el-GR" sz="2000" b="1" dirty="0" smtClean="0">
                <a:latin typeface="Comic Sans MS"/>
                <a:cs typeface="Comic Sans MS"/>
              </a:rPr>
              <a:t>Ανοικτά Μαθήματα στο Πανεπιστήμιο Αθηνών</a:t>
            </a:r>
            <a:r>
              <a:rPr lang="el-GR" sz="2000" dirty="0" smtClean="0">
                <a:latin typeface="Comic Sans MS"/>
                <a:cs typeface="Comic Sans MS"/>
              </a:rPr>
              <a:t>» έχει χρηματοδοτήσει μόνο τη αναδιαμόρφωση του εκπαιδευτικού υλικού. </a:t>
            </a:r>
          </a:p>
          <a:p>
            <a:r>
              <a:rPr lang="el-GR" sz="2000" dirty="0" smtClean="0">
                <a:latin typeface="Comic Sans MS"/>
                <a:cs typeface="Comic Sans MS"/>
              </a:rPr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- 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797152"/>
            <a:ext cx="6480048" cy="154228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304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11C03DCA-B1DB-45BB-96B3-6FC9E2B7B845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24579" name="Footer Placeholder 4"/>
          <p:cNvSpPr txBox="1">
            <a:spLocks noGrp="1"/>
          </p:cNvSpPr>
          <p:nvPr/>
        </p:nvSpPr>
        <p:spPr bwMode="auto">
          <a:xfrm>
            <a:off x="4405313" y="6400800"/>
            <a:ext cx="3900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24580" name="Slide Number Placeholder 5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95E8A1F4-6436-4936-92BD-51EBD5349116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12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692150"/>
          </a:xfrm>
        </p:spPr>
        <p:txBody>
          <a:bodyPr/>
          <a:lstStyle/>
          <a:p>
            <a:r>
              <a:rPr lang="el-GR" altLang="el-GR" sz="3200" smtClean="0"/>
              <a:t>Ασυνδεσμική α</a:t>
            </a:r>
            <a:r>
              <a:rPr lang="en-US" altLang="el-GR" sz="3200" smtClean="0"/>
              <a:t>ποπολύπλεξη</a:t>
            </a:r>
            <a:r>
              <a:rPr lang="el-GR" altLang="el-GR" sz="3200" smtClean="0"/>
              <a:t> </a:t>
            </a:r>
            <a:r>
              <a:rPr lang="en-US" altLang="el-GR" sz="3200" smtClean="0"/>
              <a:t>(</a:t>
            </a:r>
            <a:r>
              <a:rPr lang="el-GR" altLang="el-GR" sz="3200" smtClean="0"/>
              <a:t>παράδειγμα)</a:t>
            </a:r>
            <a:endParaRPr lang="en-US" altLang="el-GR" sz="3200" smtClean="0"/>
          </a:p>
        </p:txBody>
      </p:sp>
      <p:sp>
        <p:nvSpPr>
          <p:cNvPr id="241708" name="Rectangle 44"/>
          <p:cNvSpPr>
            <a:spLocks noChangeArrowheads="1"/>
          </p:cNvSpPr>
          <p:nvPr/>
        </p:nvSpPr>
        <p:spPr bwMode="auto">
          <a:xfrm>
            <a:off x="2870200" y="1320800"/>
            <a:ext cx="3211513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3038" indent="-173038" algn="l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el-GR" sz="1800" b="1">
                <a:latin typeface="Courier New" pitchFamily="49" charset="0"/>
              </a:rPr>
              <a:t>DatagramSocket serverSocket = new DatagramSocket</a:t>
            </a:r>
          </a:p>
          <a:p>
            <a:pPr marL="173038" indent="-173038" algn="l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el-GR" sz="1800" b="1">
                <a:latin typeface="Courier New" pitchFamily="49" charset="0"/>
              </a:rPr>
              <a:t> (</a:t>
            </a:r>
            <a:r>
              <a:rPr lang="en-US" altLang="el-GR" sz="1800" b="1">
                <a:solidFill>
                  <a:srgbClr val="CC0000"/>
                </a:solidFill>
                <a:latin typeface="Courier New" pitchFamily="49" charset="0"/>
              </a:rPr>
              <a:t>6428</a:t>
            </a:r>
            <a:r>
              <a:rPr lang="en-US" altLang="el-GR" sz="1800" b="1">
                <a:latin typeface="Courier New" pitchFamily="49" charset="0"/>
              </a:rPr>
              <a:t>);</a:t>
            </a:r>
          </a:p>
          <a:p>
            <a:pPr marL="173038" indent="-173038" algn="l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altLang="el-GR" sz="3600">
              <a:latin typeface="Comic Sans MS" pitchFamily="66" charset="0"/>
            </a:endParaRPr>
          </a:p>
        </p:txBody>
      </p:sp>
      <p:sp>
        <p:nvSpPr>
          <p:cNvPr id="24583" name="Freeform 89"/>
          <p:cNvSpPr>
            <a:spLocks/>
          </p:cNvSpPr>
          <p:nvPr/>
        </p:nvSpPr>
        <p:spPr bwMode="auto">
          <a:xfrm>
            <a:off x="3189288" y="2478088"/>
            <a:ext cx="552450" cy="2082800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8"/>
              <a:gd name="T16" fmla="*/ 0 h 1312"/>
              <a:gd name="T17" fmla="*/ 348 w 348"/>
              <a:gd name="T18" fmla="*/ 1312 h 13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4" name="Freeform 97"/>
          <p:cNvSpPr>
            <a:spLocks/>
          </p:cNvSpPr>
          <p:nvPr/>
        </p:nvSpPr>
        <p:spPr bwMode="auto">
          <a:xfrm>
            <a:off x="404813" y="2782888"/>
            <a:ext cx="460375" cy="2193925"/>
          </a:xfrm>
          <a:custGeom>
            <a:avLst/>
            <a:gdLst>
              <a:gd name="T0" fmla="*/ 2147483647 w 290"/>
              <a:gd name="T1" fmla="*/ 2147483647 h 1382"/>
              <a:gd name="T2" fmla="*/ 0 w 290"/>
              <a:gd name="T3" fmla="*/ 2147483647 h 1382"/>
              <a:gd name="T4" fmla="*/ 2147483647 w 290"/>
              <a:gd name="T5" fmla="*/ 0 h 1382"/>
              <a:gd name="T6" fmla="*/ 2147483647 w 290"/>
              <a:gd name="T7" fmla="*/ 2147483647 h 1382"/>
              <a:gd name="T8" fmla="*/ 2147483647 w 290"/>
              <a:gd name="T9" fmla="*/ 2147483647 h 1382"/>
              <a:gd name="T10" fmla="*/ 2147483647 w 290"/>
              <a:gd name="T11" fmla="*/ 2147483647 h 13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0"/>
              <a:gd name="T19" fmla="*/ 0 h 1382"/>
              <a:gd name="T20" fmla="*/ 290 w 290"/>
              <a:gd name="T21" fmla="*/ 1382 h 138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0" h="1382">
                <a:moveTo>
                  <a:pt x="15" y="1382"/>
                </a:moveTo>
                <a:lnTo>
                  <a:pt x="0" y="1360"/>
                </a:lnTo>
                <a:lnTo>
                  <a:pt x="290" y="0"/>
                </a:lnTo>
                <a:lnTo>
                  <a:pt x="284" y="1258"/>
                </a:lnTo>
                <a:lnTo>
                  <a:pt x="182" y="1382"/>
                </a:lnTo>
                <a:lnTo>
                  <a:pt x="15" y="138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5" name="Rectangle 23"/>
          <p:cNvSpPr>
            <a:spLocks noChangeArrowheads="1"/>
          </p:cNvSpPr>
          <p:nvPr/>
        </p:nvSpPr>
        <p:spPr bwMode="auto">
          <a:xfrm>
            <a:off x="909638" y="2749550"/>
            <a:ext cx="1296987" cy="19812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</a:pPr>
            <a:endParaRPr lang="el-GR" altLang="el-GR" sz="2400">
              <a:latin typeface="Times New Roman" pitchFamily="18" charset="0"/>
            </a:endParaRPr>
          </a:p>
        </p:txBody>
      </p:sp>
      <p:sp>
        <p:nvSpPr>
          <p:cNvPr id="24586" name="Rectangle 24"/>
          <p:cNvSpPr>
            <a:spLocks noChangeArrowheads="1"/>
          </p:cNvSpPr>
          <p:nvPr/>
        </p:nvSpPr>
        <p:spPr bwMode="auto">
          <a:xfrm>
            <a:off x="871538" y="2803525"/>
            <a:ext cx="12731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</a:pPr>
            <a:endParaRPr lang="el-GR" altLang="el-GR" sz="2400">
              <a:latin typeface="Times New Roman" pitchFamily="18" charset="0"/>
            </a:endParaRPr>
          </a:p>
        </p:txBody>
      </p:sp>
      <p:sp>
        <p:nvSpPr>
          <p:cNvPr id="24587" name="Line 25"/>
          <p:cNvSpPr>
            <a:spLocks noChangeShapeType="1"/>
          </p:cNvSpPr>
          <p:nvPr/>
        </p:nvSpPr>
        <p:spPr bwMode="auto">
          <a:xfrm>
            <a:off x="881063" y="35639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Text Box 26"/>
          <p:cNvSpPr txBox="1">
            <a:spLocks noChangeArrowheads="1"/>
          </p:cNvSpPr>
          <p:nvPr/>
        </p:nvSpPr>
        <p:spPr bwMode="auto">
          <a:xfrm>
            <a:off x="838200" y="3546475"/>
            <a:ext cx="131762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l-GR"/>
              <a:t>transport</a:t>
            </a:r>
          </a:p>
        </p:txBody>
      </p:sp>
      <p:sp>
        <p:nvSpPr>
          <p:cNvPr id="24589" name="Line 27"/>
          <p:cNvSpPr>
            <a:spLocks noChangeShapeType="1"/>
          </p:cNvSpPr>
          <p:nvPr/>
        </p:nvSpPr>
        <p:spPr bwMode="auto">
          <a:xfrm>
            <a:off x="889000" y="38846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Line 28"/>
          <p:cNvSpPr>
            <a:spLocks noChangeShapeType="1"/>
          </p:cNvSpPr>
          <p:nvPr/>
        </p:nvSpPr>
        <p:spPr bwMode="auto">
          <a:xfrm>
            <a:off x="874713" y="419417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Line 29"/>
          <p:cNvSpPr>
            <a:spLocks noChangeShapeType="1"/>
          </p:cNvSpPr>
          <p:nvPr/>
        </p:nvSpPr>
        <p:spPr bwMode="auto">
          <a:xfrm>
            <a:off x="874713" y="44799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2" name="Text Box 26"/>
          <p:cNvSpPr txBox="1">
            <a:spLocks noChangeArrowheads="1"/>
          </p:cNvSpPr>
          <p:nvPr/>
        </p:nvSpPr>
        <p:spPr bwMode="auto">
          <a:xfrm>
            <a:off x="873125" y="2794000"/>
            <a:ext cx="131762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l-GR"/>
              <a:t>application</a:t>
            </a:r>
          </a:p>
        </p:txBody>
      </p:sp>
      <p:sp>
        <p:nvSpPr>
          <p:cNvPr id="24593" name="Text Box 26"/>
          <p:cNvSpPr txBox="1">
            <a:spLocks noChangeArrowheads="1"/>
          </p:cNvSpPr>
          <p:nvPr/>
        </p:nvSpPr>
        <p:spPr bwMode="auto">
          <a:xfrm>
            <a:off x="828675" y="4451350"/>
            <a:ext cx="131762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l-GR"/>
              <a:t>physical</a:t>
            </a:r>
          </a:p>
        </p:txBody>
      </p:sp>
      <p:sp>
        <p:nvSpPr>
          <p:cNvPr id="24594" name="Text Box 26"/>
          <p:cNvSpPr txBox="1">
            <a:spLocks noChangeArrowheads="1"/>
          </p:cNvSpPr>
          <p:nvPr/>
        </p:nvSpPr>
        <p:spPr bwMode="auto">
          <a:xfrm>
            <a:off x="847725" y="4165600"/>
            <a:ext cx="131762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l-GR"/>
              <a:t>link</a:t>
            </a:r>
          </a:p>
        </p:txBody>
      </p:sp>
      <p:sp>
        <p:nvSpPr>
          <p:cNvPr id="24595" name="Text Box 26"/>
          <p:cNvSpPr txBox="1">
            <a:spLocks noChangeArrowheads="1"/>
          </p:cNvSpPr>
          <p:nvPr/>
        </p:nvSpPr>
        <p:spPr bwMode="auto">
          <a:xfrm>
            <a:off x="838200" y="3870325"/>
            <a:ext cx="131762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l-GR"/>
              <a:t>network</a:t>
            </a:r>
          </a:p>
        </p:txBody>
      </p:sp>
      <p:sp>
        <p:nvSpPr>
          <p:cNvPr id="24596" name="Oval 110"/>
          <p:cNvSpPr>
            <a:spLocks noChangeArrowheads="1"/>
          </p:cNvSpPr>
          <p:nvPr/>
        </p:nvSpPr>
        <p:spPr bwMode="auto">
          <a:xfrm>
            <a:off x="1208088" y="3079750"/>
            <a:ext cx="5984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P3</a:t>
            </a:r>
          </a:p>
        </p:txBody>
      </p:sp>
      <p:grpSp>
        <p:nvGrpSpPr>
          <p:cNvPr id="2" name="Group 111"/>
          <p:cNvGrpSpPr>
            <a:grpSpLocks/>
          </p:cNvGrpSpPr>
          <p:nvPr/>
        </p:nvGrpSpPr>
        <p:grpSpPr bwMode="auto">
          <a:xfrm>
            <a:off x="1176338" y="3403600"/>
            <a:ext cx="620712" cy="228600"/>
            <a:chOff x="1287" y="2524"/>
            <a:chExt cx="260" cy="100"/>
          </a:xfrm>
        </p:grpSpPr>
        <p:sp>
          <p:nvSpPr>
            <p:cNvPr id="24703" name="Rectangle 112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4704" name="Rectangle 113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4705" name="Rectangle 114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4706" name="Rectangle 115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</p:grpSp>
      <p:sp>
        <p:nvSpPr>
          <p:cNvPr id="24598" name="Rectangle 23"/>
          <p:cNvSpPr>
            <a:spLocks noChangeArrowheads="1"/>
          </p:cNvSpPr>
          <p:nvPr/>
        </p:nvSpPr>
        <p:spPr bwMode="auto">
          <a:xfrm>
            <a:off x="3736975" y="2516188"/>
            <a:ext cx="1497013" cy="19812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</a:pPr>
            <a:endParaRPr lang="el-GR" altLang="el-GR" sz="2400">
              <a:latin typeface="Times New Roman" pitchFamily="18" charset="0"/>
            </a:endParaRPr>
          </a:p>
        </p:txBody>
      </p:sp>
      <p:sp>
        <p:nvSpPr>
          <p:cNvPr id="24599" name="Rectangle 24"/>
          <p:cNvSpPr>
            <a:spLocks noChangeArrowheads="1"/>
          </p:cNvSpPr>
          <p:nvPr/>
        </p:nvSpPr>
        <p:spPr bwMode="auto">
          <a:xfrm>
            <a:off x="3702050" y="2570163"/>
            <a:ext cx="1473200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</a:pPr>
            <a:endParaRPr lang="el-GR" altLang="el-GR" sz="2400">
              <a:latin typeface="Times New Roman" pitchFamily="18" charset="0"/>
            </a:endParaRPr>
          </a:p>
        </p:txBody>
      </p:sp>
      <p:sp>
        <p:nvSpPr>
          <p:cNvPr id="24600" name="Line 25"/>
          <p:cNvSpPr>
            <a:spLocks noChangeShapeType="1"/>
          </p:cNvSpPr>
          <p:nvPr/>
        </p:nvSpPr>
        <p:spPr bwMode="auto">
          <a:xfrm>
            <a:off x="3708400" y="3340100"/>
            <a:ext cx="146050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1" name="Text Box 26"/>
          <p:cNvSpPr txBox="1">
            <a:spLocks noChangeArrowheads="1"/>
          </p:cNvSpPr>
          <p:nvPr/>
        </p:nvSpPr>
        <p:spPr bwMode="auto">
          <a:xfrm>
            <a:off x="3779838" y="3322638"/>
            <a:ext cx="131762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l-GR"/>
              <a:t>transport</a:t>
            </a:r>
          </a:p>
        </p:txBody>
      </p:sp>
      <p:sp>
        <p:nvSpPr>
          <p:cNvPr id="24602" name="Line 27"/>
          <p:cNvSpPr>
            <a:spLocks noChangeShapeType="1"/>
          </p:cNvSpPr>
          <p:nvPr/>
        </p:nvSpPr>
        <p:spPr bwMode="auto">
          <a:xfrm>
            <a:off x="3709988" y="3657600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3" name="Text Box 26"/>
          <p:cNvSpPr txBox="1">
            <a:spLocks noChangeArrowheads="1"/>
          </p:cNvSpPr>
          <p:nvPr/>
        </p:nvSpPr>
        <p:spPr bwMode="auto">
          <a:xfrm>
            <a:off x="3776663" y="2536825"/>
            <a:ext cx="131762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l-GR"/>
              <a:t>application</a:t>
            </a:r>
          </a:p>
        </p:txBody>
      </p:sp>
      <p:sp>
        <p:nvSpPr>
          <p:cNvPr id="24604" name="Text Box 26"/>
          <p:cNvSpPr txBox="1">
            <a:spLocks noChangeArrowheads="1"/>
          </p:cNvSpPr>
          <p:nvPr/>
        </p:nvSpPr>
        <p:spPr bwMode="auto">
          <a:xfrm>
            <a:off x="3773488" y="4227513"/>
            <a:ext cx="131762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l-GR"/>
              <a:t>physical</a:t>
            </a:r>
          </a:p>
        </p:txBody>
      </p:sp>
      <p:sp>
        <p:nvSpPr>
          <p:cNvPr id="24605" name="Text Box 26"/>
          <p:cNvSpPr txBox="1">
            <a:spLocks noChangeArrowheads="1"/>
          </p:cNvSpPr>
          <p:nvPr/>
        </p:nvSpPr>
        <p:spPr bwMode="auto">
          <a:xfrm>
            <a:off x="3773488" y="3941763"/>
            <a:ext cx="131762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l-GR"/>
              <a:t>link</a:t>
            </a:r>
          </a:p>
        </p:txBody>
      </p:sp>
      <p:sp>
        <p:nvSpPr>
          <p:cNvPr id="24606" name="Text Box 26"/>
          <p:cNvSpPr txBox="1">
            <a:spLocks noChangeArrowheads="1"/>
          </p:cNvSpPr>
          <p:nvPr/>
        </p:nvSpPr>
        <p:spPr bwMode="auto">
          <a:xfrm>
            <a:off x="3773488" y="3643313"/>
            <a:ext cx="131762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l-GR"/>
              <a:t>network</a:t>
            </a:r>
          </a:p>
        </p:txBody>
      </p:sp>
      <p:sp>
        <p:nvSpPr>
          <p:cNvPr id="24607" name="Line 27"/>
          <p:cNvSpPr>
            <a:spLocks noChangeShapeType="1"/>
          </p:cNvSpPr>
          <p:nvPr/>
        </p:nvSpPr>
        <p:spPr bwMode="auto">
          <a:xfrm>
            <a:off x="3706813" y="3968750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8" name="Line 27"/>
          <p:cNvSpPr>
            <a:spLocks noChangeShapeType="1"/>
          </p:cNvSpPr>
          <p:nvPr/>
        </p:nvSpPr>
        <p:spPr bwMode="auto">
          <a:xfrm>
            <a:off x="3703638" y="4267200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9" name="Oval 128"/>
          <p:cNvSpPr>
            <a:spLocks noChangeArrowheads="1"/>
          </p:cNvSpPr>
          <p:nvPr/>
        </p:nvSpPr>
        <p:spPr bwMode="auto">
          <a:xfrm>
            <a:off x="4121150" y="287655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P1</a:t>
            </a:r>
          </a:p>
        </p:txBody>
      </p:sp>
      <p:grpSp>
        <p:nvGrpSpPr>
          <p:cNvPr id="3" name="Group 134"/>
          <p:cNvGrpSpPr>
            <a:grpSpLocks/>
          </p:cNvGrpSpPr>
          <p:nvPr/>
        </p:nvGrpSpPr>
        <p:grpSpPr bwMode="auto">
          <a:xfrm>
            <a:off x="3992563" y="3192463"/>
            <a:ext cx="887412" cy="228600"/>
            <a:chOff x="1383" y="2620"/>
            <a:chExt cx="260" cy="100"/>
          </a:xfrm>
        </p:grpSpPr>
        <p:sp>
          <p:nvSpPr>
            <p:cNvPr id="24699" name="Rectangle 135"/>
            <p:cNvSpPr>
              <a:spLocks noChangeArrowheads="1"/>
            </p:cNvSpPr>
            <p:nvPr/>
          </p:nvSpPr>
          <p:spPr bwMode="auto">
            <a:xfrm>
              <a:off x="1383" y="2620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4700" name="Rectangle 136"/>
            <p:cNvSpPr>
              <a:spLocks noChangeArrowheads="1"/>
            </p:cNvSpPr>
            <p:nvPr/>
          </p:nvSpPr>
          <p:spPr bwMode="auto">
            <a:xfrm>
              <a:off x="1434" y="2633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4701" name="Rectangle 137"/>
            <p:cNvSpPr>
              <a:spLocks noChangeArrowheads="1"/>
            </p:cNvSpPr>
            <p:nvPr/>
          </p:nvSpPr>
          <p:spPr bwMode="auto">
            <a:xfrm>
              <a:off x="1599" y="2678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4702" name="Rectangle 138"/>
            <p:cNvSpPr>
              <a:spLocks noChangeArrowheads="1"/>
            </p:cNvSpPr>
            <p:nvPr/>
          </p:nvSpPr>
          <p:spPr bwMode="auto">
            <a:xfrm>
              <a:off x="1394" y="2679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</p:grpSp>
      <p:sp>
        <p:nvSpPr>
          <p:cNvPr id="24611" name="Rectangle 23"/>
          <p:cNvSpPr>
            <a:spLocks noChangeArrowheads="1"/>
          </p:cNvSpPr>
          <p:nvPr/>
        </p:nvSpPr>
        <p:spPr bwMode="auto">
          <a:xfrm>
            <a:off x="6743700" y="2741613"/>
            <a:ext cx="1296988" cy="19812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</a:pPr>
            <a:endParaRPr lang="el-GR" altLang="el-GR" sz="2400">
              <a:latin typeface="Times New Roman" pitchFamily="18" charset="0"/>
            </a:endParaRPr>
          </a:p>
        </p:txBody>
      </p:sp>
      <p:sp>
        <p:nvSpPr>
          <p:cNvPr id="24612" name="Rectangle 24"/>
          <p:cNvSpPr>
            <a:spLocks noChangeArrowheads="1"/>
          </p:cNvSpPr>
          <p:nvPr/>
        </p:nvSpPr>
        <p:spPr bwMode="auto">
          <a:xfrm>
            <a:off x="6705600" y="2795588"/>
            <a:ext cx="1273175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</a:pPr>
            <a:endParaRPr lang="el-GR" altLang="el-GR" sz="2400">
              <a:latin typeface="Times New Roman" pitchFamily="18" charset="0"/>
            </a:endParaRPr>
          </a:p>
        </p:txBody>
      </p:sp>
      <p:sp>
        <p:nvSpPr>
          <p:cNvPr id="24613" name="Line 25"/>
          <p:cNvSpPr>
            <a:spLocks noChangeShapeType="1"/>
          </p:cNvSpPr>
          <p:nvPr/>
        </p:nvSpPr>
        <p:spPr bwMode="auto">
          <a:xfrm>
            <a:off x="6715125" y="35560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4" name="Text Box 26"/>
          <p:cNvSpPr txBox="1">
            <a:spLocks noChangeArrowheads="1"/>
          </p:cNvSpPr>
          <p:nvPr/>
        </p:nvSpPr>
        <p:spPr bwMode="auto">
          <a:xfrm>
            <a:off x="6672263" y="3538538"/>
            <a:ext cx="131762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l-GR"/>
              <a:t>transport</a:t>
            </a:r>
          </a:p>
        </p:txBody>
      </p:sp>
      <p:sp>
        <p:nvSpPr>
          <p:cNvPr id="24615" name="Line 27"/>
          <p:cNvSpPr>
            <a:spLocks noChangeShapeType="1"/>
          </p:cNvSpPr>
          <p:nvPr/>
        </p:nvSpPr>
        <p:spPr bwMode="auto">
          <a:xfrm>
            <a:off x="6723063" y="387667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6" name="Line 28"/>
          <p:cNvSpPr>
            <a:spLocks noChangeShapeType="1"/>
          </p:cNvSpPr>
          <p:nvPr/>
        </p:nvSpPr>
        <p:spPr bwMode="auto">
          <a:xfrm>
            <a:off x="6708775" y="41862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7" name="Line 29"/>
          <p:cNvSpPr>
            <a:spLocks noChangeShapeType="1"/>
          </p:cNvSpPr>
          <p:nvPr/>
        </p:nvSpPr>
        <p:spPr bwMode="auto">
          <a:xfrm>
            <a:off x="6708775" y="447198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8" name="Text Box 26"/>
          <p:cNvSpPr txBox="1">
            <a:spLocks noChangeArrowheads="1"/>
          </p:cNvSpPr>
          <p:nvPr/>
        </p:nvSpPr>
        <p:spPr bwMode="auto">
          <a:xfrm>
            <a:off x="6707188" y="2786063"/>
            <a:ext cx="131762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l-GR"/>
              <a:t>application</a:t>
            </a:r>
          </a:p>
        </p:txBody>
      </p:sp>
      <p:sp>
        <p:nvSpPr>
          <p:cNvPr id="24619" name="Text Box 26"/>
          <p:cNvSpPr txBox="1">
            <a:spLocks noChangeArrowheads="1"/>
          </p:cNvSpPr>
          <p:nvPr/>
        </p:nvSpPr>
        <p:spPr bwMode="auto">
          <a:xfrm>
            <a:off x="6662738" y="4443413"/>
            <a:ext cx="131762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l-GR"/>
              <a:t>physical</a:t>
            </a:r>
          </a:p>
        </p:txBody>
      </p:sp>
      <p:sp>
        <p:nvSpPr>
          <p:cNvPr id="24620" name="Text Box 26"/>
          <p:cNvSpPr txBox="1">
            <a:spLocks noChangeArrowheads="1"/>
          </p:cNvSpPr>
          <p:nvPr/>
        </p:nvSpPr>
        <p:spPr bwMode="auto">
          <a:xfrm>
            <a:off x="6681788" y="4157663"/>
            <a:ext cx="131762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l-GR"/>
              <a:t>link</a:t>
            </a:r>
          </a:p>
        </p:txBody>
      </p:sp>
      <p:sp>
        <p:nvSpPr>
          <p:cNvPr id="24621" name="Text Box 26"/>
          <p:cNvSpPr txBox="1">
            <a:spLocks noChangeArrowheads="1"/>
          </p:cNvSpPr>
          <p:nvPr/>
        </p:nvSpPr>
        <p:spPr bwMode="auto">
          <a:xfrm>
            <a:off x="6672263" y="3862388"/>
            <a:ext cx="131762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l-GR"/>
              <a:t>network</a:t>
            </a:r>
          </a:p>
        </p:txBody>
      </p:sp>
      <p:sp>
        <p:nvSpPr>
          <p:cNvPr id="24622" name="Oval 153"/>
          <p:cNvSpPr>
            <a:spLocks noChangeArrowheads="1"/>
          </p:cNvSpPr>
          <p:nvPr/>
        </p:nvSpPr>
        <p:spPr bwMode="auto">
          <a:xfrm>
            <a:off x="7042150" y="309403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P4</a:t>
            </a:r>
          </a:p>
        </p:txBody>
      </p:sp>
      <p:sp>
        <p:nvSpPr>
          <p:cNvPr id="24623" name="Freeform 154"/>
          <p:cNvSpPr>
            <a:spLocks/>
          </p:cNvSpPr>
          <p:nvPr/>
        </p:nvSpPr>
        <p:spPr bwMode="auto">
          <a:xfrm>
            <a:off x="8002588" y="2762250"/>
            <a:ext cx="504825" cy="2133600"/>
          </a:xfrm>
          <a:custGeom>
            <a:avLst/>
            <a:gdLst>
              <a:gd name="T0" fmla="*/ 2147483647 w 318"/>
              <a:gd name="T1" fmla="*/ 2147483647 h 1344"/>
              <a:gd name="T2" fmla="*/ 2147483647 w 318"/>
              <a:gd name="T3" fmla="*/ 0 h 1344"/>
              <a:gd name="T4" fmla="*/ 0 w 318"/>
              <a:gd name="T5" fmla="*/ 2147483647 h 1344"/>
              <a:gd name="T6" fmla="*/ 2147483647 w 318"/>
              <a:gd name="T7" fmla="*/ 2147483647 h 1344"/>
              <a:gd name="T8" fmla="*/ 2147483647 w 318"/>
              <a:gd name="T9" fmla="*/ 2147483647 h 1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8"/>
              <a:gd name="T16" fmla="*/ 0 h 1344"/>
              <a:gd name="T17" fmla="*/ 318 w 318"/>
              <a:gd name="T18" fmla="*/ 1344 h 13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8" h="1344">
                <a:moveTo>
                  <a:pt x="318" y="1344"/>
                </a:moveTo>
                <a:lnTo>
                  <a:pt x="12" y="0"/>
                </a:lnTo>
                <a:lnTo>
                  <a:pt x="0" y="1224"/>
                </a:lnTo>
                <a:lnTo>
                  <a:pt x="121" y="1344"/>
                </a:lnTo>
                <a:lnTo>
                  <a:pt x="318" y="1344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156"/>
          <p:cNvGrpSpPr>
            <a:grpSpLocks/>
          </p:cNvGrpSpPr>
          <p:nvPr/>
        </p:nvGrpSpPr>
        <p:grpSpPr bwMode="auto">
          <a:xfrm>
            <a:off x="7035800" y="3425825"/>
            <a:ext cx="620713" cy="204788"/>
            <a:chOff x="1287" y="2524"/>
            <a:chExt cx="260" cy="100"/>
          </a:xfrm>
        </p:grpSpPr>
        <p:sp>
          <p:nvSpPr>
            <p:cNvPr id="24695" name="Rectangle 157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4696" name="Rectangle 158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4697" name="Rectangle 159"/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4698" name="Rectangle 160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</p:grpSp>
      <p:sp>
        <p:nvSpPr>
          <p:cNvPr id="241841" name="Line 177"/>
          <p:cNvSpPr>
            <a:spLocks noChangeShapeType="1"/>
          </p:cNvSpPr>
          <p:nvPr/>
        </p:nvSpPr>
        <p:spPr bwMode="auto">
          <a:xfrm>
            <a:off x="1412875" y="3506788"/>
            <a:ext cx="0" cy="217646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1842" name="Line 178"/>
          <p:cNvSpPr>
            <a:spLocks noChangeShapeType="1"/>
          </p:cNvSpPr>
          <p:nvPr/>
        </p:nvSpPr>
        <p:spPr bwMode="auto">
          <a:xfrm>
            <a:off x="4343400" y="3265488"/>
            <a:ext cx="12700" cy="2408237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1844" name="Line 180"/>
          <p:cNvSpPr>
            <a:spLocks noChangeShapeType="1"/>
          </p:cNvSpPr>
          <p:nvPr/>
        </p:nvSpPr>
        <p:spPr bwMode="auto">
          <a:xfrm>
            <a:off x="1412875" y="5665788"/>
            <a:ext cx="293687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1845" name="Line 181"/>
          <p:cNvSpPr>
            <a:spLocks noChangeShapeType="1"/>
          </p:cNvSpPr>
          <p:nvPr/>
        </p:nvSpPr>
        <p:spPr bwMode="auto">
          <a:xfrm>
            <a:off x="4219575" y="3278188"/>
            <a:ext cx="0" cy="22463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1846" name="Line 182"/>
          <p:cNvSpPr>
            <a:spLocks noChangeShapeType="1"/>
          </p:cNvSpPr>
          <p:nvPr/>
        </p:nvSpPr>
        <p:spPr bwMode="auto">
          <a:xfrm>
            <a:off x="1520825" y="5507038"/>
            <a:ext cx="274002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1847" name="Line 183"/>
          <p:cNvSpPr>
            <a:spLocks noChangeShapeType="1"/>
          </p:cNvSpPr>
          <p:nvPr/>
        </p:nvSpPr>
        <p:spPr bwMode="auto">
          <a:xfrm>
            <a:off x="1514475" y="3494088"/>
            <a:ext cx="12700" cy="20177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1848" name="Line 184"/>
          <p:cNvSpPr>
            <a:spLocks noChangeShapeType="1"/>
          </p:cNvSpPr>
          <p:nvPr/>
        </p:nvSpPr>
        <p:spPr bwMode="auto">
          <a:xfrm>
            <a:off x="7423150" y="3544888"/>
            <a:ext cx="0" cy="217646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1849" name="Line 185"/>
          <p:cNvSpPr>
            <a:spLocks noChangeShapeType="1"/>
          </p:cNvSpPr>
          <p:nvPr/>
        </p:nvSpPr>
        <p:spPr bwMode="auto">
          <a:xfrm>
            <a:off x="7305675" y="3513138"/>
            <a:ext cx="12700" cy="20177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1850" name="Line 186"/>
          <p:cNvSpPr>
            <a:spLocks noChangeShapeType="1"/>
          </p:cNvSpPr>
          <p:nvPr/>
        </p:nvSpPr>
        <p:spPr bwMode="auto">
          <a:xfrm>
            <a:off x="4486275" y="3284538"/>
            <a:ext cx="12700" cy="2408237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1851" name="Line 187"/>
          <p:cNvSpPr>
            <a:spLocks noChangeShapeType="1"/>
          </p:cNvSpPr>
          <p:nvPr/>
        </p:nvSpPr>
        <p:spPr bwMode="auto">
          <a:xfrm>
            <a:off x="4619625" y="3297238"/>
            <a:ext cx="0" cy="22463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1852" name="Line 188"/>
          <p:cNvSpPr>
            <a:spLocks noChangeShapeType="1"/>
          </p:cNvSpPr>
          <p:nvPr/>
        </p:nvSpPr>
        <p:spPr bwMode="auto">
          <a:xfrm>
            <a:off x="4508500" y="5684838"/>
            <a:ext cx="293687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1853" name="Line 189"/>
          <p:cNvSpPr>
            <a:spLocks noChangeShapeType="1"/>
          </p:cNvSpPr>
          <p:nvPr/>
        </p:nvSpPr>
        <p:spPr bwMode="auto">
          <a:xfrm>
            <a:off x="4594225" y="5516563"/>
            <a:ext cx="274002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5" name="Group 196"/>
          <p:cNvGrpSpPr>
            <a:grpSpLocks/>
          </p:cNvGrpSpPr>
          <p:nvPr/>
        </p:nvGrpSpPr>
        <p:grpSpPr bwMode="auto">
          <a:xfrm>
            <a:off x="1130300" y="5765800"/>
            <a:ext cx="1644650" cy="652463"/>
            <a:chOff x="1318" y="3697"/>
            <a:chExt cx="1036" cy="411"/>
          </a:xfrm>
        </p:grpSpPr>
        <p:sp>
          <p:nvSpPr>
            <p:cNvPr id="24692" name="Rectangle 193"/>
            <p:cNvSpPr>
              <a:spLocks noChangeArrowheads="1"/>
            </p:cNvSpPr>
            <p:nvPr/>
          </p:nvSpPr>
          <p:spPr bwMode="auto">
            <a:xfrm>
              <a:off x="1553" y="3697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4693" name="Line 194"/>
            <p:cNvSpPr>
              <a:spLocks noChangeShapeType="1"/>
            </p:cNvSpPr>
            <p:nvPr/>
          </p:nvSpPr>
          <p:spPr bwMode="auto">
            <a:xfrm flipV="1">
              <a:off x="2179" y="3770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694" name="Text Box 195"/>
            <p:cNvSpPr txBox="1">
              <a:spLocks noChangeArrowheads="1"/>
            </p:cNvSpPr>
            <p:nvPr/>
          </p:nvSpPr>
          <p:spPr bwMode="auto">
            <a:xfrm>
              <a:off x="1318" y="3822"/>
              <a:ext cx="994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en-US" altLang="el-GR"/>
                <a:t>source port: 9157</a:t>
              </a:r>
            </a:p>
            <a:p>
              <a:pPr algn="r">
                <a:lnSpc>
                  <a:spcPct val="85000"/>
                </a:lnSpc>
              </a:pPr>
              <a:r>
                <a:rPr lang="en-US" altLang="el-GR"/>
                <a:t>dest port: 6428</a:t>
              </a:r>
            </a:p>
          </p:txBody>
        </p:sp>
      </p:grpSp>
      <p:grpSp>
        <p:nvGrpSpPr>
          <p:cNvPr id="6" name="Group 201"/>
          <p:cNvGrpSpPr>
            <a:grpSpLocks/>
          </p:cNvGrpSpPr>
          <p:nvPr/>
        </p:nvGrpSpPr>
        <p:grpSpPr bwMode="auto">
          <a:xfrm>
            <a:off x="2428875" y="4889500"/>
            <a:ext cx="1692275" cy="652463"/>
            <a:chOff x="2741" y="3750"/>
            <a:chExt cx="1066" cy="411"/>
          </a:xfrm>
        </p:grpSpPr>
        <p:sp>
          <p:nvSpPr>
            <p:cNvPr id="24689" name="Rectangle 198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4690" name="Line 199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691" name="Text Box 200"/>
            <p:cNvSpPr txBox="1">
              <a:spLocks noChangeArrowheads="1"/>
            </p:cNvSpPr>
            <p:nvPr/>
          </p:nvSpPr>
          <p:spPr bwMode="auto">
            <a:xfrm>
              <a:off x="2813" y="3875"/>
              <a:ext cx="994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altLang="el-GR"/>
                <a:t>source port: 6428</a:t>
              </a:r>
            </a:p>
            <a:p>
              <a:pPr algn="l">
                <a:lnSpc>
                  <a:spcPct val="85000"/>
                </a:lnSpc>
              </a:pPr>
              <a:r>
                <a:rPr lang="en-US" altLang="el-GR"/>
                <a:t>dest port: 9157</a:t>
              </a:r>
            </a:p>
          </p:txBody>
        </p:sp>
      </p:grpSp>
      <p:grpSp>
        <p:nvGrpSpPr>
          <p:cNvPr id="7" name="Group 202"/>
          <p:cNvGrpSpPr>
            <a:grpSpLocks/>
          </p:cNvGrpSpPr>
          <p:nvPr/>
        </p:nvGrpSpPr>
        <p:grpSpPr bwMode="auto">
          <a:xfrm>
            <a:off x="5453063" y="4889500"/>
            <a:ext cx="1341437" cy="652463"/>
            <a:chOff x="1509" y="3697"/>
            <a:chExt cx="845" cy="411"/>
          </a:xfrm>
        </p:grpSpPr>
        <p:sp>
          <p:nvSpPr>
            <p:cNvPr id="24686" name="Rectangle 203"/>
            <p:cNvSpPr>
              <a:spLocks noChangeArrowheads="1"/>
            </p:cNvSpPr>
            <p:nvPr/>
          </p:nvSpPr>
          <p:spPr bwMode="auto">
            <a:xfrm>
              <a:off x="1553" y="3697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4687" name="Line 204"/>
            <p:cNvSpPr>
              <a:spLocks noChangeShapeType="1"/>
            </p:cNvSpPr>
            <p:nvPr/>
          </p:nvSpPr>
          <p:spPr bwMode="auto">
            <a:xfrm flipV="1">
              <a:off x="2179" y="3770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688" name="Text Box 205"/>
            <p:cNvSpPr txBox="1">
              <a:spLocks noChangeArrowheads="1"/>
            </p:cNvSpPr>
            <p:nvPr/>
          </p:nvSpPr>
          <p:spPr bwMode="auto">
            <a:xfrm>
              <a:off x="1509" y="3822"/>
              <a:ext cx="803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en-US" altLang="el-GR"/>
                <a:t>source port: ?</a:t>
              </a:r>
            </a:p>
            <a:p>
              <a:pPr algn="r">
                <a:lnSpc>
                  <a:spcPct val="85000"/>
                </a:lnSpc>
              </a:pPr>
              <a:r>
                <a:rPr lang="en-US" altLang="el-GR"/>
                <a:t>dest port: ?</a:t>
              </a:r>
            </a:p>
          </p:txBody>
        </p:sp>
      </p:grpSp>
      <p:grpSp>
        <p:nvGrpSpPr>
          <p:cNvPr id="8" name="Group 206"/>
          <p:cNvGrpSpPr>
            <a:grpSpLocks/>
          </p:cNvGrpSpPr>
          <p:nvPr/>
        </p:nvGrpSpPr>
        <p:grpSpPr bwMode="auto">
          <a:xfrm>
            <a:off x="4694238" y="5743575"/>
            <a:ext cx="1389062" cy="652463"/>
            <a:chOff x="2741" y="3750"/>
            <a:chExt cx="875" cy="411"/>
          </a:xfrm>
        </p:grpSpPr>
        <p:sp>
          <p:nvSpPr>
            <p:cNvPr id="24683" name="Rectangle 207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4684" name="Line 208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685" name="Text Box 209"/>
            <p:cNvSpPr txBox="1">
              <a:spLocks noChangeArrowheads="1"/>
            </p:cNvSpPr>
            <p:nvPr/>
          </p:nvSpPr>
          <p:spPr bwMode="auto">
            <a:xfrm>
              <a:off x="2813" y="3875"/>
              <a:ext cx="803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altLang="el-GR"/>
                <a:t>source port: ?</a:t>
              </a:r>
            </a:p>
            <a:p>
              <a:pPr algn="l">
                <a:lnSpc>
                  <a:spcPct val="85000"/>
                </a:lnSpc>
              </a:pPr>
              <a:r>
                <a:rPr lang="en-US" altLang="el-GR"/>
                <a:t>dest port: ?</a:t>
              </a:r>
            </a:p>
          </p:txBody>
        </p:sp>
      </p:grpSp>
      <p:grpSp>
        <p:nvGrpSpPr>
          <p:cNvPr id="24641" name="Group 220"/>
          <p:cNvGrpSpPr>
            <a:grpSpLocks/>
          </p:cNvGrpSpPr>
          <p:nvPr/>
        </p:nvGrpSpPr>
        <p:grpSpPr bwMode="auto">
          <a:xfrm>
            <a:off x="3092450" y="3903663"/>
            <a:ext cx="358775" cy="704850"/>
            <a:chOff x="4140" y="429"/>
            <a:chExt cx="1425" cy="2396"/>
          </a:xfrm>
        </p:grpSpPr>
        <p:sp>
          <p:nvSpPr>
            <p:cNvPr id="24651" name="Freeform 22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52" name="Rectangle 222"/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4653" name="Freeform 22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54" name="Freeform 22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55" name="Rectangle 225"/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grpSp>
          <p:nvGrpSpPr>
            <p:cNvPr id="24656" name="Group 22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4681" name="AutoShape 227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sp>
            <p:nvSpPr>
              <p:cNvPr id="24682" name="AutoShape 228"/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</p:grpSp>
        <p:sp>
          <p:nvSpPr>
            <p:cNvPr id="24657" name="Rectangle 229"/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grpSp>
          <p:nvGrpSpPr>
            <p:cNvPr id="24658" name="Group 23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4679" name="AutoShape 231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4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sp>
            <p:nvSpPr>
              <p:cNvPr id="24680" name="AutoShape 232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</p:grpSp>
        <p:sp>
          <p:nvSpPr>
            <p:cNvPr id="24659" name="Rectangle 233"/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4660" name="Rectangle 234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grpSp>
          <p:nvGrpSpPr>
            <p:cNvPr id="24661" name="Group 23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4677" name="AutoShape 236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sp>
            <p:nvSpPr>
              <p:cNvPr id="24678" name="AutoShape 237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</p:grpSp>
        <p:sp>
          <p:nvSpPr>
            <p:cNvPr id="24662" name="Freeform 23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663" name="Group 23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4675" name="AutoShape 240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sp>
            <p:nvSpPr>
              <p:cNvPr id="24676" name="AutoShape 241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</p:grpSp>
        <p:sp>
          <p:nvSpPr>
            <p:cNvPr id="24664" name="Rectangle 242"/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4665" name="Freeform 24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66" name="Freeform 24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5 h 288"/>
                <a:gd name="T4" fmla="*/ 16 w 304"/>
                <a:gd name="T5" fmla="*/ 27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67" name="Oval 245"/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4668" name="Freeform 24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69" name="AutoShape 247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4670" name="AutoShape 248"/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4671" name="Oval 249"/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4672" name="Oval 250"/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l-GR" altLang="el-GR" sz="180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73" name="Oval 251"/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4674" name="Rectangle 252"/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</p:grpSp>
      <p:sp>
        <p:nvSpPr>
          <p:cNvPr id="241837" name="Rectangle 173"/>
          <p:cNvSpPr>
            <a:spLocks noChangeArrowheads="1"/>
          </p:cNvSpPr>
          <p:nvPr/>
        </p:nvSpPr>
        <p:spPr bwMode="auto">
          <a:xfrm>
            <a:off x="6162675" y="1752600"/>
            <a:ext cx="265906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5888" indent="-115888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altLang="el-GR" sz="1800" b="1">
                <a:latin typeface="Courier New" pitchFamily="49" charset="0"/>
              </a:rPr>
              <a:t>DatagramSocket mySocket1 = new DatagramSocket (</a:t>
            </a:r>
            <a:r>
              <a:rPr lang="en-US" altLang="el-GR" sz="1800" b="1">
                <a:solidFill>
                  <a:srgbClr val="CC0000"/>
                </a:solidFill>
                <a:latin typeface="Courier New" pitchFamily="49" charset="0"/>
              </a:rPr>
              <a:t>5775</a:t>
            </a:r>
            <a:r>
              <a:rPr lang="en-US" altLang="el-GR" sz="1800" b="1">
                <a:latin typeface="Courier New" pitchFamily="49" charset="0"/>
              </a:rPr>
              <a:t>);</a:t>
            </a:r>
          </a:p>
          <a:p>
            <a:pPr marL="115888" indent="-115888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endParaRPr lang="en-US" altLang="el-GR" sz="1800">
              <a:latin typeface="Courier New" pitchFamily="49" charset="0"/>
            </a:endParaRPr>
          </a:p>
        </p:txBody>
      </p:sp>
      <p:sp>
        <p:nvSpPr>
          <p:cNvPr id="241838" name="Rectangle 174"/>
          <p:cNvSpPr>
            <a:spLocks noChangeArrowheads="1"/>
          </p:cNvSpPr>
          <p:nvPr/>
        </p:nvSpPr>
        <p:spPr bwMode="auto">
          <a:xfrm>
            <a:off x="196850" y="1703388"/>
            <a:ext cx="2613025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5888" indent="-115888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altLang="el-GR" sz="1800" b="1">
                <a:latin typeface="Courier New" pitchFamily="49" charset="0"/>
              </a:rPr>
              <a:t>DatagramSocket mySocket2 = new DatagramSocket</a:t>
            </a:r>
          </a:p>
          <a:p>
            <a:pPr marL="115888" indent="-115888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altLang="el-GR" sz="1800" b="1">
                <a:latin typeface="Courier New" pitchFamily="49" charset="0"/>
              </a:rPr>
              <a:t> (</a:t>
            </a:r>
            <a:r>
              <a:rPr lang="en-US" altLang="el-GR" sz="1800" b="1">
                <a:solidFill>
                  <a:srgbClr val="CC0000"/>
                </a:solidFill>
                <a:latin typeface="Courier New" pitchFamily="49" charset="0"/>
              </a:rPr>
              <a:t>9157</a:t>
            </a:r>
            <a:r>
              <a:rPr lang="en-US" altLang="el-GR" sz="1800" b="1">
                <a:latin typeface="Courier New" pitchFamily="49" charset="0"/>
              </a:rPr>
              <a:t>);</a:t>
            </a:r>
          </a:p>
          <a:p>
            <a:pPr marL="115888" indent="-115888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endParaRPr lang="en-US" altLang="el-GR" sz="2000">
              <a:latin typeface="Courier New" pitchFamily="49" charset="0"/>
            </a:endParaRPr>
          </a:p>
        </p:txBody>
      </p:sp>
      <p:grpSp>
        <p:nvGrpSpPr>
          <p:cNvPr id="24644" name="Group 214"/>
          <p:cNvGrpSpPr>
            <a:grpSpLocks/>
          </p:cNvGrpSpPr>
          <p:nvPr/>
        </p:nvGrpSpPr>
        <p:grpSpPr bwMode="auto">
          <a:xfrm>
            <a:off x="0" y="4381500"/>
            <a:ext cx="711200" cy="669925"/>
            <a:chOff x="-44" y="1473"/>
            <a:chExt cx="981" cy="1105"/>
          </a:xfrm>
        </p:grpSpPr>
        <p:pic>
          <p:nvPicPr>
            <p:cNvPr id="24649" name="Picture 215" descr="desktop_computer_stylized_medium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50" name="Freeform 21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4645" name="Group 217"/>
          <p:cNvGrpSpPr>
            <a:grpSpLocks/>
          </p:cNvGrpSpPr>
          <p:nvPr/>
        </p:nvGrpSpPr>
        <p:grpSpPr bwMode="auto">
          <a:xfrm flipH="1">
            <a:off x="8269288" y="4505325"/>
            <a:ext cx="711200" cy="669925"/>
            <a:chOff x="-44" y="1473"/>
            <a:chExt cx="981" cy="1105"/>
          </a:xfrm>
        </p:grpSpPr>
        <p:pic>
          <p:nvPicPr>
            <p:cNvPr id="24647" name="Picture 218" descr="desktop_computer_stylized_medium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48" name="Freeform 21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32" name="Text Box 67"/>
          <p:cNvSpPr txBox="1">
            <a:spLocks noChangeArrowheads="1"/>
          </p:cNvSpPr>
          <p:nvPr/>
        </p:nvSpPr>
        <p:spPr bwMode="auto">
          <a:xfrm>
            <a:off x="149225" y="6443663"/>
            <a:ext cx="4111625" cy="2857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l-GR" dirty="0">
                <a:latin typeface="+mn-lt"/>
              </a:rPr>
              <a:t>Το </a:t>
            </a:r>
            <a:r>
              <a:rPr lang="en-US" dirty="0">
                <a:latin typeface="+mn-lt"/>
              </a:rPr>
              <a:t>SP </a:t>
            </a:r>
            <a:r>
              <a:rPr lang="el-GR" dirty="0">
                <a:latin typeface="+mn-lt"/>
              </a:rPr>
              <a:t>δίνει τη</a:t>
            </a:r>
            <a:r>
              <a:rPr lang="en-US" dirty="0">
                <a:latin typeface="+mn-lt"/>
              </a:rPr>
              <a:t> “</a:t>
            </a:r>
            <a:r>
              <a:rPr lang="el-GR" dirty="0">
                <a:latin typeface="+mn-lt"/>
              </a:rPr>
              <a:t>διεύθυνση επιστροφής</a:t>
            </a:r>
            <a:r>
              <a:rPr lang="en-US" dirty="0">
                <a:latin typeface="+mn-lt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1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1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4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41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1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41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41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41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41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41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41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708" grpId="0" build="p"/>
      <p:bldP spid="241841" grpId="0" animBg="1"/>
      <p:bldP spid="241842" grpId="0" animBg="1"/>
      <p:bldP spid="241844" grpId="0" animBg="1"/>
      <p:bldP spid="241845" grpId="0" animBg="1"/>
      <p:bldP spid="241846" grpId="0" animBg="1"/>
      <p:bldP spid="241847" grpId="0" animBg="1"/>
      <p:bldP spid="241848" grpId="0" animBg="1"/>
      <p:bldP spid="241849" grpId="0" animBg="1"/>
      <p:bldP spid="241850" grpId="0" animBg="1"/>
      <p:bldP spid="241851" grpId="0" animBg="1"/>
      <p:bldP spid="241852" grpId="0" animBg="1"/>
      <p:bldP spid="241853" grpId="0" animBg="1"/>
      <p:bldP spid="2418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DED96F93-8751-482C-95E3-3716F536A118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25603" name="Footer Placeholder 5"/>
          <p:cNvSpPr txBox="1">
            <a:spLocks noGrp="1"/>
          </p:cNvSpPr>
          <p:nvPr/>
        </p:nvSpPr>
        <p:spPr bwMode="auto">
          <a:xfrm>
            <a:off x="4203700" y="6400800"/>
            <a:ext cx="410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25604" name="Slide Number Placeholder 6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99B90399-0661-42F7-BAAC-7C0E3A783F58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13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smtClean="0"/>
              <a:t>Συνδεσμική </a:t>
            </a:r>
            <a:r>
              <a:rPr lang="en-US" altLang="el-GR" sz="3600" smtClean="0"/>
              <a:t>αποπολύπλεξη (TCP) </a:t>
            </a:r>
          </a:p>
        </p:txBody>
      </p:sp>
      <p:sp>
        <p:nvSpPr>
          <p:cNvPr id="153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3962400" cy="4648200"/>
          </a:xfrm>
        </p:spPr>
        <p:txBody>
          <a:bodyPr/>
          <a:lstStyle/>
          <a:p>
            <a:pPr>
              <a:defRPr/>
            </a:pPr>
            <a:r>
              <a:rPr lang="el-GR" altLang="el-GR" sz="2000" dirty="0" smtClean="0"/>
              <a:t>Η TCP </a:t>
            </a:r>
            <a:r>
              <a:rPr lang="el-GR" altLang="el-GR" sz="2000" dirty="0" err="1" smtClean="0"/>
              <a:t>socket</a:t>
            </a:r>
            <a:r>
              <a:rPr lang="el-GR" altLang="el-GR" sz="2000" dirty="0" smtClean="0"/>
              <a:t> </a:t>
            </a:r>
            <a:r>
              <a:rPr lang="el-GR" altLang="el-GR" sz="2000" dirty="0" err="1" smtClean="0"/>
              <a:t>ταυτοποιείται</a:t>
            </a:r>
            <a:r>
              <a:rPr lang="el-GR" altLang="el-GR" sz="2000" dirty="0" smtClean="0"/>
              <a:t> από την τετράδα: 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l-GR" altLang="el-GR" sz="1800" dirty="0" smtClean="0">
                <a:solidFill>
                  <a:srgbClr val="FF0000"/>
                </a:solidFill>
              </a:rPr>
              <a:t>διεύθυνση IP προέλευσης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l-GR" altLang="el-GR" sz="1800" dirty="0" smtClean="0">
                <a:solidFill>
                  <a:srgbClr val="FF0000"/>
                </a:solidFill>
              </a:rPr>
              <a:t>αριθμός θύρας προέλευσης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l-GR" altLang="el-GR" sz="1800" dirty="0" smtClean="0">
                <a:solidFill>
                  <a:srgbClr val="FF0000"/>
                </a:solidFill>
              </a:rPr>
              <a:t>διεύθυνση IP προορισμού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l-GR" altLang="el-GR" sz="1800" dirty="0" smtClean="0">
                <a:solidFill>
                  <a:srgbClr val="FF0000"/>
                </a:solidFill>
              </a:rPr>
              <a:t>αριθμός θύρας προορισμού</a:t>
            </a:r>
            <a:br>
              <a:rPr lang="el-GR" altLang="el-GR" sz="1800" dirty="0" smtClean="0">
                <a:solidFill>
                  <a:srgbClr val="FF0000"/>
                </a:solidFill>
              </a:rPr>
            </a:br>
            <a:endParaRPr lang="el-GR" altLang="el-GR" sz="1800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l-GR" altLang="el-GR" sz="2000" dirty="0" err="1" smtClean="0">
                <a:solidFill>
                  <a:schemeClr val="accent6"/>
                </a:solidFill>
              </a:rPr>
              <a:t>Αποπολύπλεξη</a:t>
            </a:r>
            <a:r>
              <a:rPr lang="el-GR" altLang="el-GR" sz="2000" dirty="0" smtClean="0"/>
              <a:t>: ο δέκτης χρησιμοποιεί και τις τέσσερις τιμές για να κατευθύνει το τμήμα στην κατάλληλη </a:t>
            </a:r>
            <a:r>
              <a:rPr lang="el-GR" altLang="el-GR" sz="2000" dirty="0" err="1" smtClean="0"/>
              <a:t>socket</a:t>
            </a:r>
            <a:endParaRPr lang="el-GR" altLang="el-GR" sz="2000" dirty="0" smtClean="0"/>
          </a:p>
        </p:txBody>
      </p:sp>
      <p:sp>
        <p:nvSpPr>
          <p:cNvPr id="2560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114800" cy="4648200"/>
          </a:xfrm>
        </p:spPr>
        <p:txBody>
          <a:bodyPr/>
          <a:lstStyle/>
          <a:p>
            <a:r>
              <a:rPr lang="el-GR" altLang="el-GR" sz="2000" smtClean="0"/>
              <a:t>Ένας εξυπηρέτης μπορεί να υποστηρίξει πολλές ταυτόχρονες TCP sockets:</a:t>
            </a:r>
          </a:p>
          <a:p>
            <a:pPr lvl="1">
              <a:buFont typeface="Wingdings" pitchFamily="2" charset="2"/>
              <a:buChar char="§"/>
            </a:pPr>
            <a:r>
              <a:rPr lang="el-GR" altLang="el-GR" sz="1800" smtClean="0"/>
              <a:t>κάθε socket αναγνωρίζεται από τη δική της τετράδα</a:t>
            </a:r>
            <a:br>
              <a:rPr lang="el-GR" altLang="el-GR" sz="1800" smtClean="0"/>
            </a:br>
            <a:endParaRPr lang="el-GR" altLang="el-GR" sz="1800" smtClean="0"/>
          </a:p>
          <a:p>
            <a:r>
              <a:rPr lang="el-GR" altLang="el-GR" sz="2000" smtClean="0"/>
              <a:t>Οι εξυπηρέτες web έχουν διαφορετικές sockets για κάθε συνδεδεμένο πελάτη</a:t>
            </a:r>
          </a:p>
          <a:p>
            <a:pPr lvl="1">
              <a:buFont typeface="Wingdings" pitchFamily="2" charset="2"/>
              <a:buChar char="§"/>
            </a:pPr>
            <a:r>
              <a:rPr lang="el-GR" altLang="el-GR" sz="1800" smtClean="0"/>
              <a:t>το μη-παραμένον HTTP έχει διαφορετική socket για κάθε αίτηση HTTP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2F8B256D-6FCC-464F-A735-1440B9FD1345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26627" name="Footer Placeholder 3"/>
          <p:cNvSpPr txBox="1">
            <a:spLocks noGrp="1"/>
          </p:cNvSpPr>
          <p:nvPr/>
        </p:nvSpPr>
        <p:spPr bwMode="auto">
          <a:xfrm>
            <a:off x="4383088" y="6481763"/>
            <a:ext cx="3922712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sz="1000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sz="1000" dirty="0">
                <a:latin typeface="Comic Sans MS" pitchFamily="66" charset="0"/>
              </a:rPr>
              <a:t>Επίπεδο μεταφοράς</a:t>
            </a:r>
            <a:endParaRPr lang="en-US" altLang="el-GR" sz="1000" dirty="0">
              <a:latin typeface="Times New Roman" pitchFamily="18" charset="0"/>
            </a:endParaRPr>
          </a:p>
        </p:txBody>
      </p:sp>
      <p:sp>
        <p:nvSpPr>
          <p:cNvPr id="26628" name="Slide Number Placeholder 4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73638CCC-759C-492B-BE5F-4A61A18361ED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14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610600" cy="1143000"/>
          </a:xfrm>
        </p:spPr>
        <p:txBody>
          <a:bodyPr/>
          <a:lstStyle/>
          <a:p>
            <a:r>
              <a:rPr lang="el-GR" altLang="el-GR" sz="3600" smtClean="0"/>
              <a:t>Συνδεσμική </a:t>
            </a:r>
            <a:r>
              <a:rPr lang="en-US" altLang="el-GR" sz="3600" smtClean="0"/>
              <a:t>αποπολύπλεξη (</a:t>
            </a:r>
            <a:r>
              <a:rPr lang="el-GR" altLang="el-GR" sz="3600" smtClean="0"/>
              <a:t>παράδειγμα</a:t>
            </a:r>
            <a:r>
              <a:rPr lang="en-US" altLang="el-GR" sz="3600" smtClean="0"/>
              <a:t>)</a:t>
            </a:r>
            <a:r>
              <a:rPr lang="el-GR" altLang="el-GR" sz="3600" smtClean="0"/>
              <a:t> </a:t>
            </a:r>
            <a:endParaRPr lang="en-US" altLang="el-GR" sz="3600" smtClean="0"/>
          </a:p>
        </p:txBody>
      </p:sp>
      <p:sp>
        <p:nvSpPr>
          <p:cNvPr id="26630" name="Freeform 5"/>
          <p:cNvSpPr>
            <a:spLocks/>
          </p:cNvSpPr>
          <p:nvPr/>
        </p:nvSpPr>
        <p:spPr bwMode="auto">
          <a:xfrm>
            <a:off x="2819400" y="1765300"/>
            <a:ext cx="552450" cy="2082800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8"/>
              <a:gd name="T16" fmla="*/ 0 h 1312"/>
              <a:gd name="T17" fmla="*/ 348 w 348"/>
              <a:gd name="T18" fmla="*/ 1312 h 13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1" name="Freeform 6"/>
          <p:cNvSpPr>
            <a:spLocks/>
          </p:cNvSpPr>
          <p:nvPr/>
        </p:nvSpPr>
        <p:spPr bwMode="auto">
          <a:xfrm>
            <a:off x="417513" y="1944688"/>
            <a:ext cx="460375" cy="2193925"/>
          </a:xfrm>
          <a:custGeom>
            <a:avLst/>
            <a:gdLst>
              <a:gd name="T0" fmla="*/ 2147483647 w 290"/>
              <a:gd name="T1" fmla="*/ 2147483647 h 1382"/>
              <a:gd name="T2" fmla="*/ 0 w 290"/>
              <a:gd name="T3" fmla="*/ 2147483647 h 1382"/>
              <a:gd name="T4" fmla="*/ 2147483647 w 290"/>
              <a:gd name="T5" fmla="*/ 0 h 1382"/>
              <a:gd name="T6" fmla="*/ 2147483647 w 290"/>
              <a:gd name="T7" fmla="*/ 2147483647 h 1382"/>
              <a:gd name="T8" fmla="*/ 2147483647 w 290"/>
              <a:gd name="T9" fmla="*/ 2147483647 h 1382"/>
              <a:gd name="T10" fmla="*/ 2147483647 w 290"/>
              <a:gd name="T11" fmla="*/ 2147483647 h 13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0"/>
              <a:gd name="T19" fmla="*/ 0 h 1382"/>
              <a:gd name="T20" fmla="*/ 290 w 290"/>
              <a:gd name="T21" fmla="*/ 1382 h 138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0" h="1382">
                <a:moveTo>
                  <a:pt x="15" y="1382"/>
                </a:moveTo>
                <a:lnTo>
                  <a:pt x="0" y="1360"/>
                </a:lnTo>
                <a:lnTo>
                  <a:pt x="290" y="0"/>
                </a:lnTo>
                <a:lnTo>
                  <a:pt x="284" y="1258"/>
                </a:lnTo>
                <a:lnTo>
                  <a:pt x="182" y="1382"/>
                </a:lnTo>
                <a:lnTo>
                  <a:pt x="15" y="138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2" name="Rectangle 23"/>
          <p:cNvSpPr>
            <a:spLocks noChangeArrowheads="1"/>
          </p:cNvSpPr>
          <p:nvPr/>
        </p:nvSpPr>
        <p:spPr bwMode="auto">
          <a:xfrm>
            <a:off x="933450" y="1911350"/>
            <a:ext cx="1296988" cy="19812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</a:pPr>
            <a:endParaRPr lang="el-GR" altLang="el-GR" sz="2400">
              <a:latin typeface="Times New Roman" pitchFamily="18" charset="0"/>
            </a:endParaRPr>
          </a:p>
        </p:txBody>
      </p:sp>
      <p:sp>
        <p:nvSpPr>
          <p:cNvPr id="26633" name="Rectangle 24"/>
          <p:cNvSpPr>
            <a:spLocks noChangeArrowheads="1"/>
          </p:cNvSpPr>
          <p:nvPr/>
        </p:nvSpPr>
        <p:spPr bwMode="auto">
          <a:xfrm>
            <a:off x="895350" y="1965325"/>
            <a:ext cx="12731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</a:pPr>
            <a:endParaRPr lang="el-GR" altLang="el-GR" sz="2400">
              <a:latin typeface="Times New Roman" pitchFamily="18" charset="0"/>
            </a:endParaRPr>
          </a:p>
        </p:txBody>
      </p:sp>
      <p:sp>
        <p:nvSpPr>
          <p:cNvPr id="26634" name="Line 25"/>
          <p:cNvSpPr>
            <a:spLocks noChangeShapeType="1"/>
          </p:cNvSpPr>
          <p:nvPr/>
        </p:nvSpPr>
        <p:spPr bwMode="auto">
          <a:xfrm>
            <a:off x="904875" y="27257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Text Box 26"/>
          <p:cNvSpPr txBox="1">
            <a:spLocks noChangeArrowheads="1"/>
          </p:cNvSpPr>
          <p:nvPr/>
        </p:nvSpPr>
        <p:spPr bwMode="auto">
          <a:xfrm>
            <a:off x="862013" y="2708275"/>
            <a:ext cx="131762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l-GR"/>
              <a:t>transport</a:t>
            </a:r>
          </a:p>
        </p:txBody>
      </p:sp>
      <p:sp>
        <p:nvSpPr>
          <p:cNvPr id="26636" name="Line 27"/>
          <p:cNvSpPr>
            <a:spLocks noChangeShapeType="1"/>
          </p:cNvSpPr>
          <p:nvPr/>
        </p:nvSpPr>
        <p:spPr bwMode="auto">
          <a:xfrm>
            <a:off x="912813" y="30464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Line 28"/>
          <p:cNvSpPr>
            <a:spLocks noChangeShapeType="1"/>
          </p:cNvSpPr>
          <p:nvPr/>
        </p:nvSpPr>
        <p:spPr bwMode="auto">
          <a:xfrm>
            <a:off x="898525" y="335597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Line 29"/>
          <p:cNvSpPr>
            <a:spLocks noChangeShapeType="1"/>
          </p:cNvSpPr>
          <p:nvPr/>
        </p:nvSpPr>
        <p:spPr bwMode="auto">
          <a:xfrm>
            <a:off x="898525" y="36417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Text Box 26"/>
          <p:cNvSpPr txBox="1">
            <a:spLocks noChangeArrowheads="1"/>
          </p:cNvSpPr>
          <p:nvPr/>
        </p:nvSpPr>
        <p:spPr bwMode="auto">
          <a:xfrm>
            <a:off x="896938" y="1955800"/>
            <a:ext cx="131762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l-GR"/>
              <a:t>application</a:t>
            </a:r>
          </a:p>
        </p:txBody>
      </p:sp>
      <p:sp>
        <p:nvSpPr>
          <p:cNvPr id="26640" name="Text Box 26"/>
          <p:cNvSpPr txBox="1">
            <a:spLocks noChangeArrowheads="1"/>
          </p:cNvSpPr>
          <p:nvPr/>
        </p:nvSpPr>
        <p:spPr bwMode="auto">
          <a:xfrm>
            <a:off x="852488" y="3613150"/>
            <a:ext cx="131762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l-GR"/>
              <a:t>physical</a:t>
            </a:r>
          </a:p>
        </p:txBody>
      </p:sp>
      <p:sp>
        <p:nvSpPr>
          <p:cNvPr id="26641" name="Text Box 26"/>
          <p:cNvSpPr txBox="1">
            <a:spLocks noChangeArrowheads="1"/>
          </p:cNvSpPr>
          <p:nvPr/>
        </p:nvSpPr>
        <p:spPr bwMode="auto">
          <a:xfrm>
            <a:off x="871538" y="3327400"/>
            <a:ext cx="131762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l-GR"/>
              <a:t>link</a:t>
            </a:r>
          </a:p>
        </p:txBody>
      </p:sp>
      <p:sp>
        <p:nvSpPr>
          <p:cNvPr id="26642" name="Text Box 26"/>
          <p:cNvSpPr txBox="1">
            <a:spLocks noChangeArrowheads="1"/>
          </p:cNvSpPr>
          <p:nvPr/>
        </p:nvSpPr>
        <p:spPr bwMode="auto">
          <a:xfrm>
            <a:off x="862013" y="3032125"/>
            <a:ext cx="131762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l-GR"/>
              <a:t>network</a:t>
            </a:r>
          </a:p>
        </p:txBody>
      </p:sp>
      <p:sp>
        <p:nvSpPr>
          <p:cNvPr id="26643" name="Oval 19"/>
          <p:cNvSpPr>
            <a:spLocks noChangeArrowheads="1"/>
          </p:cNvSpPr>
          <p:nvPr/>
        </p:nvSpPr>
        <p:spPr bwMode="auto">
          <a:xfrm>
            <a:off x="1231900" y="224155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P3</a:t>
            </a:r>
          </a:p>
        </p:txBody>
      </p:sp>
      <p:grpSp>
        <p:nvGrpSpPr>
          <p:cNvPr id="26644" name="Group 20"/>
          <p:cNvGrpSpPr>
            <a:grpSpLocks/>
          </p:cNvGrpSpPr>
          <p:nvPr/>
        </p:nvGrpSpPr>
        <p:grpSpPr bwMode="auto">
          <a:xfrm>
            <a:off x="1200150" y="2565400"/>
            <a:ext cx="620713" cy="228600"/>
            <a:chOff x="1287" y="2524"/>
            <a:chExt cx="260" cy="100"/>
          </a:xfrm>
        </p:grpSpPr>
        <p:sp>
          <p:nvSpPr>
            <p:cNvPr id="26763" name="Rectangle 21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6764" name="Rectangle 22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6765" name="Rectangle 23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6766" name="Rectangle 24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</p:grpSp>
      <p:sp>
        <p:nvSpPr>
          <p:cNvPr id="26645" name="Rectangle 23"/>
          <p:cNvSpPr>
            <a:spLocks noChangeArrowheads="1"/>
          </p:cNvSpPr>
          <p:nvPr/>
        </p:nvSpPr>
        <p:spPr bwMode="auto">
          <a:xfrm>
            <a:off x="3432175" y="1677988"/>
            <a:ext cx="2254250" cy="19812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</a:pPr>
            <a:endParaRPr lang="el-GR" altLang="el-GR" sz="2400">
              <a:latin typeface="Times New Roman" pitchFamily="18" charset="0"/>
            </a:endParaRPr>
          </a:p>
        </p:txBody>
      </p:sp>
      <p:sp>
        <p:nvSpPr>
          <p:cNvPr id="26646" name="Rectangle 24"/>
          <p:cNvSpPr>
            <a:spLocks noChangeArrowheads="1"/>
          </p:cNvSpPr>
          <p:nvPr/>
        </p:nvSpPr>
        <p:spPr bwMode="auto">
          <a:xfrm>
            <a:off x="3378200" y="1755775"/>
            <a:ext cx="22256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</a:pPr>
            <a:endParaRPr lang="el-GR" altLang="el-GR" sz="2400">
              <a:latin typeface="Times New Roman" pitchFamily="18" charset="0"/>
            </a:endParaRPr>
          </a:p>
        </p:txBody>
      </p:sp>
      <p:sp>
        <p:nvSpPr>
          <p:cNvPr id="26647" name="Text Box 26"/>
          <p:cNvSpPr txBox="1">
            <a:spLocks noChangeArrowheads="1"/>
          </p:cNvSpPr>
          <p:nvPr/>
        </p:nvSpPr>
        <p:spPr bwMode="auto">
          <a:xfrm>
            <a:off x="3803650" y="2484438"/>
            <a:ext cx="131762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l-GR"/>
              <a:t>transport</a:t>
            </a:r>
          </a:p>
        </p:txBody>
      </p:sp>
      <p:sp>
        <p:nvSpPr>
          <p:cNvPr id="26648" name="Text Box 26"/>
          <p:cNvSpPr txBox="1">
            <a:spLocks noChangeArrowheads="1"/>
          </p:cNvSpPr>
          <p:nvPr/>
        </p:nvSpPr>
        <p:spPr bwMode="auto">
          <a:xfrm>
            <a:off x="3857625" y="1708150"/>
            <a:ext cx="131762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l-GR"/>
              <a:t>application</a:t>
            </a:r>
          </a:p>
        </p:txBody>
      </p:sp>
      <p:sp>
        <p:nvSpPr>
          <p:cNvPr id="26649" name="Text Box 26"/>
          <p:cNvSpPr txBox="1">
            <a:spLocks noChangeArrowheads="1"/>
          </p:cNvSpPr>
          <p:nvPr/>
        </p:nvSpPr>
        <p:spPr bwMode="auto">
          <a:xfrm>
            <a:off x="3797300" y="3389313"/>
            <a:ext cx="131762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l-GR"/>
              <a:t>physical</a:t>
            </a:r>
          </a:p>
        </p:txBody>
      </p:sp>
      <p:sp>
        <p:nvSpPr>
          <p:cNvPr id="26650" name="Text Box 26"/>
          <p:cNvSpPr txBox="1">
            <a:spLocks noChangeArrowheads="1"/>
          </p:cNvSpPr>
          <p:nvPr/>
        </p:nvSpPr>
        <p:spPr bwMode="auto">
          <a:xfrm>
            <a:off x="3797300" y="3103563"/>
            <a:ext cx="131762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l-GR"/>
              <a:t>link</a:t>
            </a:r>
          </a:p>
        </p:txBody>
      </p:sp>
      <p:sp>
        <p:nvSpPr>
          <p:cNvPr id="26651" name="Oval 36"/>
          <p:cNvSpPr>
            <a:spLocks noChangeArrowheads="1"/>
          </p:cNvSpPr>
          <p:nvPr/>
        </p:nvSpPr>
        <p:spPr bwMode="auto">
          <a:xfrm>
            <a:off x="3497263" y="2014538"/>
            <a:ext cx="5984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P4</a:t>
            </a:r>
          </a:p>
        </p:txBody>
      </p:sp>
      <p:sp>
        <p:nvSpPr>
          <p:cNvPr id="26652" name="Rectangle 23"/>
          <p:cNvSpPr>
            <a:spLocks noChangeArrowheads="1"/>
          </p:cNvSpPr>
          <p:nvPr/>
        </p:nvSpPr>
        <p:spPr bwMode="auto">
          <a:xfrm>
            <a:off x="6567488" y="1903413"/>
            <a:ext cx="1296987" cy="19812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</a:pPr>
            <a:endParaRPr lang="el-GR" altLang="el-GR" sz="2400">
              <a:latin typeface="Times New Roman" pitchFamily="18" charset="0"/>
            </a:endParaRPr>
          </a:p>
        </p:txBody>
      </p:sp>
      <p:sp>
        <p:nvSpPr>
          <p:cNvPr id="26653" name="Rectangle 24"/>
          <p:cNvSpPr>
            <a:spLocks noChangeArrowheads="1"/>
          </p:cNvSpPr>
          <p:nvPr/>
        </p:nvSpPr>
        <p:spPr bwMode="auto">
          <a:xfrm>
            <a:off x="6370638" y="1944688"/>
            <a:ext cx="1631950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</a:pPr>
            <a:endParaRPr lang="el-GR" altLang="el-GR" sz="2400">
              <a:latin typeface="Times New Roman" pitchFamily="18" charset="0"/>
            </a:endParaRPr>
          </a:p>
        </p:txBody>
      </p:sp>
      <p:sp>
        <p:nvSpPr>
          <p:cNvPr id="26654" name="Text Box 26"/>
          <p:cNvSpPr txBox="1">
            <a:spLocks noChangeArrowheads="1"/>
          </p:cNvSpPr>
          <p:nvPr/>
        </p:nvSpPr>
        <p:spPr bwMode="auto">
          <a:xfrm>
            <a:off x="6496050" y="2700338"/>
            <a:ext cx="131762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l-GR"/>
              <a:t>transport</a:t>
            </a:r>
          </a:p>
        </p:txBody>
      </p:sp>
      <p:sp>
        <p:nvSpPr>
          <p:cNvPr id="26655" name="Text Box 26"/>
          <p:cNvSpPr txBox="1">
            <a:spLocks noChangeArrowheads="1"/>
          </p:cNvSpPr>
          <p:nvPr/>
        </p:nvSpPr>
        <p:spPr bwMode="auto">
          <a:xfrm>
            <a:off x="6530975" y="1947863"/>
            <a:ext cx="131762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l-GR"/>
              <a:t>application</a:t>
            </a:r>
          </a:p>
        </p:txBody>
      </p:sp>
      <p:sp>
        <p:nvSpPr>
          <p:cNvPr id="26656" name="Text Box 26"/>
          <p:cNvSpPr txBox="1">
            <a:spLocks noChangeArrowheads="1"/>
          </p:cNvSpPr>
          <p:nvPr/>
        </p:nvSpPr>
        <p:spPr bwMode="auto">
          <a:xfrm>
            <a:off x="6538913" y="3605213"/>
            <a:ext cx="131762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l-GR"/>
              <a:t>physical</a:t>
            </a:r>
          </a:p>
        </p:txBody>
      </p:sp>
      <p:sp>
        <p:nvSpPr>
          <p:cNvPr id="26657" name="Text Box 26"/>
          <p:cNvSpPr txBox="1">
            <a:spLocks noChangeArrowheads="1"/>
          </p:cNvSpPr>
          <p:nvPr/>
        </p:nvSpPr>
        <p:spPr bwMode="auto">
          <a:xfrm>
            <a:off x="6505575" y="3319463"/>
            <a:ext cx="131762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l-GR"/>
              <a:t>link</a:t>
            </a:r>
          </a:p>
        </p:txBody>
      </p:sp>
      <p:sp>
        <p:nvSpPr>
          <p:cNvPr id="26658" name="Text Box 26"/>
          <p:cNvSpPr txBox="1">
            <a:spLocks noChangeArrowheads="1"/>
          </p:cNvSpPr>
          <p:nvPr/>
        </p:nvSpPr>
        <p:spPr bwMode="auto">
          <a:xfrm>
            <a:off x="6496050" y="3024188"/>
            <a:ext cx="131762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l-GR"/>
              <a:t>network</a:t>
            </a:r>
          </a:p>
        </p:txBody>
      </p:sp>
      <p:sp>
        <p:nvSpPr>
          <p:cNvPr id="26659" name="Oval 53"/>
          <p:cNvSpPr>
            <a:spLocks noChangeArrowheads="1"/>
          </p:cNvSpPr>
          <p:nvPr/>
        </p:nvSpPr>
        <p:spPr bwMode="auto">
          <a:xfrm>
            <a:off x="6451600" y="224155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P2</a:t>
            </a:r>
          </a:p>
        </p:txBody>
      </p:sp>
      <p:sp>
        <p:nvSpPr>
          <p:cNvPr id="26660" name="Freeform 54"/>
          <p:cNvSpPr>
            <a:spLocks/>
          </p:cNvSpPr>
          <p:nvPr/>
        </p:nvSpPr>
        <p:spPr bwMode="auto">
          <a:xfrm>
            <a:off x="8026400" y="1924050"/>
            <a:ext cx="504825" cy="2133600"/>
          </a:xfrm>
          <a:custGeom>
            <a:avLst/>
            <a:gdLst>
              <a:gd name="T0" fmla="*/ 2147483647 w 318"/>
              <a:gd name="T1" fmla="*/ 2147483647 h 1344"/>
              <a:gd name="T2" fmla="*/ 2147483647 w 318"/>
              <a:gd name="T3" fmla="*/ 0 h 1344"/>
              <a:gd name="T4" fmla="*/ 0 w 318"/>
              <a:gd name="T5" fmla="*/ 2147483647 h 1344"/>
              <a:gd name="T6" fmla="*/ 2147483647 w 318"/>
              <a:gd name="T7" fmla="*/ 2147483647 h 1344"/>
              <a:gd name="T8" fmla="*/ 2147483647 w 318"/>
              <a:gd name="T9" fmla="*/ 2147483647 h 1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8"/>
              <a:gd name="T16" fmla="*/ 0 h 1344"/>
              <a:gd name="T17" fmla="*/ 318 w 318"/>
              <a:gd name="T18" fmla="*/ 1344 h 13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8" h="1344">
                <a:moveTo>
                  <a:pt x="318" y="1344"/>
                </a:moveTo>
                <a:lnTo>
                  <a:pt x="12" y="0"/>
                </a:lnTo>
                <a:lnTo>
                  <a:pt x="0" y="1224"/>
                </a:lnTo>
                <a:lnTo>
                  <a:pt x="121" y="1344"/>
                </a:lnTo>
                <a:lnTo>
                  <a:pt x="318" y="1344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6661" name="Group 76"/>
          <p:cNvGrpSpPr>
            <a:grpSpLocks/>
          </p:cNvGrpSpPr>
          <p:nvPr/>
        </p:nvGrpSpPr>
        <p:grpSpPr bwMode="auto">
          <a:xfrm>
            <a:off x="1816100" y="5170488"/>
            <a:ext cx="2024063" cy="652462"/>
            <a:chOff x="1079" y="3697"/>
            <a:chExt cx="1275" cy="411"/>
          </a:xfrm>
        </p:grpSpPr>
        <p:sp>
          <p:nvSpPr>
            <p:cNvPr id="26760" name="Rectangle 77"/>
            <p:cNvSpPr>
              <a:spLocks noChangeArrowheads="1"/>
            </p:cNvSpPr>
            <p:nvPr/>
          </p:nvSpPr>
          <p:spPr bwMode="auto">
            <a:xfrm>
              <a:off x="1553" y="3697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6761" name="Line 78"/>
            <p:cNvSpPr>
              <a:spLocks noChangeShapeType="1"/>
            </p:cNvSpPr>
            <p:nvPr/>
          </p:nvSpPr>
          <p:spPr bwMode="auto">
            <a:xfrm flipV="1">
              <a:off x="2179" y="3770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762" name="Text Box 79"/>
            <p:cNvSpPr txBox="1">
              <a:spLocks noChangeArrowheads="1"/>
            </p:cNvSpPr>
            <p:nvPr/>
          </p:nvSpPr>
          <p:spPr bwMode="auto">
            <a:xfrm>
              <a:off x="1079" y="3822"/>
              <a:ext cx="1233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en-US" altLang="el-GR"/>
                <a:t>source IP,port: A,9157</a:t>
              </a:r>
            </a:p>
            <a:p>
              <a:pPr algn="r">
                <a:lnSpc>
                  <a:spcPct val="85000"/>
                </a:lnSpc>
              </a:pPr>
              <a:r>
                <a:rPr lang="en-US" altLang="el-GR"/>
                <a:t>dest IP, port: B,80</a:t>
              </a:r>
            </a:p>
          </p:txBody>
        </p:sp>
      </p:grpSp>
      <p:grpSp>
        <p:nvGrpSpPr>
          <p:cNvPr id="26662" name="Group 80"/>
          <p:cNvGrpSpPr>
            <a:grpSpLocks/>
          </p:cNvGrpSpPr>
          <p:nvPr/>
        </p:nvGrpSpPr>
        <p:grpSpPr bwMode="auto">
          <a:xfrm>
            <a:off x="1666875" y="4479925"/>
            <a:ext cx="1887538" cy="652463"/>
            <a:chOff x="2741" y="3750"/>
            <a:chExt cx="1189" cy="411"/>
          </a:xfrm>
        </p:grpSpPr>
        <p:sp>
          <p:nvSpPr>
            <p:cNvPr id="26757" name="Rectangle 81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6758" name="Line 82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759" name="Text Box 83"/>
            <p:cNvSpPr txBox="1">
              <a:spLocks noChangeArrowheads="1"/>
            </p:cNvSpPr>
            <p:nvPr/>
          </p:nvSpPr>
          <p:spPr bwMode="auto">
            <a:xfrm>
              <a:off x="2813" y="3875"/>
              <a:ext cx="1117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altLang="el-GR"/>
                <a:t>source IP,port: B,80</a:t>
              </a:r>
            </a:p>
            <a:p>
              <a:pPr algn="l">
                <a:lnSpc>
                  <a:spcPct val="85000"/>
                </a:lnSpc>
              </a:pPr>
              <a:r>
                <a:rPr lang="en-US" altLang="el-GR"/>
                <a:t>dest IP,port: A,9157</a:t>
              </a:r>
            </a:p>
          </p:txBody>
        </p:sp>
      </p:grpSp>
      <p:sp>
        <p:nvSpPr>
          <p:cNvPr id="26663" name="Text Box 93"/>
          <p:cNvSpPr txBox="1">
            <a:spLocks noChangeArrowheads="1"/>
          </p:cNvSpPr>
          <p:nvPr/>
        </p:nvSpPr>
        <p:spPr bwMode="auto">
          <a:xfrm flipH="1">
            <a:off x="88900" y="4705350"/>
            <a:ext cx="11477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l-GR" sz="1800">
                <a:latin typeface="Gill Sans MT" pitchFamily="34" charset="0"/>
              </a:rPr>
              <a:t>host: IP address A</a:t>
            </a:r>
          </a:p>
        </p:txBody>
      </p:sp>
      <p:sp>
        <p:nvSpPr>
          <p:cNvPr id="26664" name="Text Box 94"/>
          <p:cNvSpPr txBox="1">
            <a:spLocks noChangeArrowheads="1"/>
          </p:cNvSpPr>
          <p:nvPr/>
        </p:nvSpPr>
        <p:spPr bwMode="auto">
          <a:xfrm flipH="1">
            <a:off x="7845425" y="4602163"/>
            <a:ext cx="11477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l-GR" sz="1800">
                <a:latin typeface="Gill Sans MT" pitchFamily="34" charset="0"/>
              </a:rPr>
              <a:t>host: IP address C</a:t>
            </a:r>
          </a:p>
        </p:txBody>
      </p:sp>
      <p:sp>
        <p:nvSpPr>
          <p:cNvPr id="26665" name="Line 96"/>
          <p:cNvSpPr>
            <a:spLocks noChangeShapeType="1"/>
          </p:cNvSpPr>
          <p:nvPr/>
        </p:nvSpPr>
        <p:spPr bwMode="auto">
          <a:xfrm>
            <a:off x="3354388" y="3432175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66" name="Line 97"/>
          <p:cNvSpPr>
            <a:spLocks noChangeShapeType="1"/>
          </p:cNvSpPr>
          <p:nvPr/>
        </p:nvSpPr>
        <p:spPr bwMode="auto">
          <a:xfrm>
            <a:off x="3370263" y="3130550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67" name="Text Box 26"/>
          <p:cNvSpPr txBox="1">
            <a:spLocks noChangeArrowheads="1"/>
          </p:cNvSpPr>
          <p:nvPr/>
        </p:nvSpPr>
        <p:spPr bwMode="auto">
          <a:xfrm>
            <a:off x="3757613" y="2795588"/>
            <a:ext cx="131762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l-GR"/>
              <a:t>network</a:t>
            </a:r>
          </a:p>
        </p:txBody>
      </p:sp>
      <p:sp>
        <p:nvSpPr>
          <p:cNvPr id="26668" name="Line 99"/>
          <p:cNvSpPr>
            <a:spLocks noChangeShapeType="1"/>
          </p:cNvSpPr>
          <p:nvPr/>
        </p:nvSpPr>
        <p:spPr bwMode="auto">
          <a:xfrm>
            <a:off x="3373438" y="2808288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69" name="Line 100"/>
          <p:cNvSpPr>
            <a:spLocks noChangeShapeType="1"/>
          </p:cNvSpPr>
          <p:nvPr/>
        </p:nvSpPr>
        <p:spPr bwMode="auto">
          <a:xfrm>
            <a:off x="3376613" y="2486025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26670" name="Group 101"/>
          <p:cNvGrpSpPr>
            <a:grpSpLocks/>
          </p:cNvGrpSpPr>
          <p:nvPr/>
        </p:nvGrpSpPr>
        <p:grpSpPr bwMode="auto">
          <a:xfrm>
            <a:off x="3552825" y="2347913"/>
            <a:ext cx="473075" cy="228600"/>
            <a:chOff x="1287" y="2524"/>
            <a:chExt cx="260" cy="100"/>
          </a:xfrm>
        </p:grpSpPr>
        <p:sp>
          <p:nvSpPr>
            <p:cNvPr id="26753" name="Rectangle 102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6754" name="Rectangle 103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6755" name="Rectangle 104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6756" name="Rectangle 105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</p:grpSp>
      <p:sp>
        <p:nvSpPr>
          <p:cNvPr id="26671" name="Oval 106"/>
          <p:cNvSpPr>
            <a:spLocks noChangeArrowheads="1"/>
          </p:cNvSpPr>
          <p:nvPr/>
        </p:nvSpPr>
        <p:spPr bwMode="auto">
          <a:xfrm>
            <a:off x="4864100" y="201930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P6</a:t>
            </a:r>
          </a:p>
        </p:txBody>
      </p:sp>
      <p:sp>
        <p:nvSpPr>
          <p:cNvPr id="26672" name="Oval 112"/>
          <p:cNvSpPr>
            <a:spLocks noChangeArrowheads="1"/>
          </p:cNvSpPr>
          <p:nvPr/>
        </p:nvSpPr>
        <p:spPr bwMode="auto">
          <a:xfrm>
            <a:off x="4192588" y="2017713"/>
            <a:ext cx="5984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P5</a:t>
            </a:r>
          </a:p>
        </p:txBody>
      </p:sp>
      <p:grpSp>
        <p:nvGrpSpPr>
          <p:cNvPr id="26673" name="Group 118"/>
          <p:cNvGrpSpPr>
            <a:grpSpLocks/>
          </p:cNvGrpSpPr>
          <p:nvPr/>
        </p:nvGrpSpPr>
        <p:grpSpPr bwMode="auto">
          <a:xfrm>
            <a:off x="4257675" y="2352675"/>
            <a:ext cx="473075" cy="228600"/>
            <a:chOff x="1287" y="2524"/>
            <a:chExt cx="260" cy="100"/>
          </a:xfrm>
        </p:grpSpPr>
        <p:sp>
          <p:nvSpPr>
            <p:cNvPr id="26749" name="Rectangle 119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6750" name="Rectangle 120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6751" name="Rectangle 121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6752" name="Rectangle 122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</p:grpSp>
      <p:grpSp>
        <p:nvGrpSpPr>
          <p:cNvPr id="26674" name="Group 123"/>
          <p:cNvGrpSpPr>
            <a:grpSpLocks/>
          </p:cNvGrpSpPr>
          <p:nvPr/>
        </p:nvGrpSpPr>
        <p:grpSpPr bwMode="auto">
          <a:xfrm>
            <a:off x="4929188" y="2357438"/>
            <a:ext cx="473075" cy="228600"/>
            <a:chOff x="1287" y="2524"/>
            <a:chExt cx="260" cy="100"/>
          </a:xfrm>
        </p:grpSpPr>
        <p:sp>
          <p:nvSpPr>
            <p:cNvPr id="26745" name="Rectangle 124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6746" name="Rectangle 125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6747" name="Rectangle 126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6748" name="Rectangle 127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</p:grpSp>
      <p:sp>
        <p:nvSpPr>
          <p:cNvPr id="26675" name="Line 133"/>
          <p:cNvSpPr>
            <a:spLocks noChangeShapeType="1"/>
          </p:cNvSpPr>
          <p:nvPr/>
        </p:nvSpPr>
        <p:spPr bwMode="auto">
          <a:xfrm>
            <a:off x="6362700" y="364807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76" name="Line 134"/>
          <p:cNvSpPr>
            <a:spLocks noChangeShapeType="1"/>
          </p:cNvSpPr>
          <p:nvPr/>
        </p:nvSpPr>
        <p:spPr bwMode="auto">
          <a:xfrm>
            <a:off x="6353175" y="3352800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77" name="Line 135"/>
          <p:cNvSpPr>
            <a:spLocks noChangeShapeType="1"/>
          </p:cNvSpPr>
          <p:nvPr/>
        </p:nvSpPr>
        <p:spPr bwMode="auto">
          <a:xfrm>
            <a:off x="6353175" y="305752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78" name="Line 136"/>
          <p:cNvSpPr>
            <a:spLocks noChangeShapeType="1"/>
          </p:cNvSpPr>
          <p:nvPr/>
        </p:nvSpPr>
        <p:spPr bwMode="auto">
          <a:xfrm>
            <a:off x="6353175" y="275272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26679" name="Group 128"/>
          <p:cNvGrpSpPr>
            <a:grpSpLocks/>
          </p:cNvGrpSpPr>
          <p:nvPr/>
        </p:nvGrpSpPr>
        <p:grpSpPr bwMode="auto">
          <a:xfrm>
            <a:off x="6505575" y="2579688"/>
            <a:ext cx="473075" cy="228600"/>
            <a:chOff x="1287" y="2524"/>
            <a:chExt cx="260" cy="100"/>
          </a:xfrm>
        </p:grpSpPr>
        <p:sp>
          <p:nvSpPr>
            <p:cNvPr id="26741" name="Rectangle 129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6742" name="Rectangle 130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6743" name="Rectangle 131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6744" name="Rectangle 132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</p:grpSp>
      <p:grpSp>
        <p:nvGrpSpPr>
          <p:cNvPr id="26680" name="Group 137"/>
          <p:cNvGrpSpPr>
            <a:grpSpLocks/>
          </p:cNvGrpSpPr>
          <p:nvPr/>
        </p:nvGrpSpPr>
        <p:grpSpPr bwMode="auto">
          <a:xfrm>
            <a:off x="7300913" y="2570163"/>
            <a:ext cx="473075" cy="228600"/>
            <a:chOff x="1287" y="2524"/>
            <a:chExt cx="260" cy="100"/>
          </a:xfrm>
        </p:grpSpPr>
        <p:sp>
          <p:nvSpPr>
            <p:cNvPr id="26737" name="Rectangle 138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6738" name="Rectangle 139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6739" name="Rectangle 140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6740" name="Rectangle 141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</p:grpSp>
      <p:sp>
        <p:nvSpPr>
          <p:cNvPr id="26681" name="Oval 143"/>
          <p:cNvSpPr>
            <a:spLocks noChangeArrowheads="1"/>
          </p:cNvSpPr>
          <p:nvPr/>
        </p:nvSpPr>
        <p:spPr bwMode="auto">
          <a:xfrm>
            <a:off x="7242175" y="223678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P3</a:t>
            </a:r>
          </a:p>
        </p:txBody>
      </p:sp>
      <p:sp>
        <p:nvSpPr>
          <p:cNvPr id="26682" name="Freeform 144"/>
          <p:cNvSpPr>
            <a:spLocks/>
          </p:cNvSpPr>
          <p:nvPr/>
        </p:nvSpPr>
        <p:spPr bwMode="auto">
          <a:xfrm>
            <a:off x="1493838" y="2439988"/>
            <a:ext cx="2695575" cy="2695575"/>
          </a:xfrm>
          <a:custGeom>
            <a:avLst/>
            <a:gdLst>
              <a:gd name="T0" fmla="*/ 0 w 1698"/>
              <a:gd name="T1" fmla="*/ 2147483647 h 1698"/>
              <a:gd name="T2" fmla="*/ 0 w 1698"/>
              <a:gd name="T3" fmla="*/ 2147483647 h 1698"/>
              <a:gd name="T4" fmla="*/ 2147483647 w 1698"/>
              <a:gd name="T5" fmla="*/ 2147483647 h 1698"/>
              <a:gd name="T6" fmla="*/ 2147483647 w 1698"/>
              <a:gd name="T7" fmla="*/ 2147483647 h 1698"/>
              <a:gd name="T8" fmla="*/ 2147483647 w 1698"/>
              <a:gd name="T9" fmla="*/ 0 h 16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98"/>
              <a:gd name="T16" fmla="*/ 0 h 1698"/>
              <a:gd name="T17" fmla="*/ 1698 w 1698"/>
              <a:gd name="T18" fmla="*/ 1698 h 16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98" h="1698">
                <a:moveTo>
                  <a:pt x="0" y="131"/>
                </a:moveTo>
                <a:lnTo>
                  <a:pt x="0" y="1698"/>
                </a:lnTo>
                <a:lnTo>
                  <a:pt x="1698" y="1690"/>
                </a:lnTo>
                <a:lnTo>
                  <a:pt x="1691" y="148"/>
                </a:lnTo>
                <a:lnTo>
                  <a:pt x="1443" y="0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83" name="Freeform 145"/>
          <p:cNvSpPr>
            <a:spLocks/>
          </p:cNvSpPr>
          <p:nvPr/>
        </p:nvSpPr>
        <p:spPr bwMode="auto">
          <a:xfrm>
            <a:off x="4479925" y="2471738"/>
            <a:ext cx="3089275" cy="3252787"/>
          </a:xfrm>
          <a:custGeom>
            <a:avLst/>
            <a:gdLst>
              <a:gd name="T0" fmla="*/ 0 w 1946"/>
              <a:gd name="T1" fmla="*/ 0 h 1801"/>
              <a:gd name="T2" fmla="*/ 0 w 1946"/>
              <a:gd name="T3" fmla="*/ 2147483647 h 1801"/>
              <a:gd name="T4" fmla="*/ 2147483647 w 1946"/>
              <a:gd name="T5" fmla="*/ 2147483647 h 1801"/>
              <a:gd name="T6" fmla="*/ 2147483647 w 1946"/>
              <a:gd name="T7" fmla="*/ 2147483647 h 1801"/>
              <a:gd name="T8" fmla="*/ 0 60000 65536"/>
              <a:gd name="T9" fmla="*/ 0 60000 65536"/>
              <a:gd name="T10" fmla="*/ 0 60000 65536"/>
              <a:gd name="T11" fmla="*/ 0 60000 65536"/>
              <a:gd name="T12" fmla="*/ 0 w 1946"/>
              <a:gd name="T13" fmla="*/ 0 h 1801"/>
              <a:gd name="T14" fmla="*/ 1946 w 1946"/>
              <a:gd name="T15" fmla="*/ 1801 h 180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46" h="1801">
                <a:moveTo>
                  <a:pt x="0" y="0"/>
                </a:moveTo>
                <a:lnTo>
                  <a:pt x="0" y="1801"/>
                </a:lnTo>
                <a:lnTo>
                  <a:pt x="1946" y="1794"/>
                </a:lnTo>
                <a:lnTo>
                  <a:pt x="1925" y="132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84" name="Freeform 146"/>
          <p:cNvSpPr>
            <a:spLocks/>
          </p:cNvSpPr>
          <p:nvPr/>
        </p:nvSpPr>
        <p:spPr bwMode="auto">
          <a:xfrm>
            <a:off x="5138738" y="2460625"/>
            <a:ext cx="1609725" cy="2465388"/>
          </a:xfrm>
          <a:custGeom>
            <a:avLst/>
            <a:gdLst>
              <a:gd name="T0" fmla="*/ 0 w 1014"/>
              <a:gd name="T1" fmla="*/ 0 h 1480"/>
              <a:gd name="T2" fmla="*/ 0 w 1014"/>
              <a:gd name="T3" fmla="*/ 2147483647 h 1480"/>
              <a:gd name="T4" fmla="*/ 2147483647 w 1014"/>
              <a:gd name="T5" fmla="*/ 2147483647 h 1480"/>
              <a:gd name="T6" fmla="*/ 2147483647 w 1014"/>
              <a:gd name="T7" fmla="*/ 2147483647 h 1480"/>
              <a:gd name="T8" fmla="*/ 0 60000 65536"/>
              <a:gd name="T9" fmla="*/ 0 60000 65536"/>
              <a:gd name="T10" fmla="*/ 0 60000 65536"/>
              <a:gd name="T11" fmla="*/ 0 60000 65536"/>
              <a:gd name="T12" fmla="*/ 0 w 1014"/>
              <a:gd name="T13" fmla="*/ 0 h 1480"/>
              <a:gd name="T14" fmla="*/ 1014 w 1014"/>
              <a:gd name="T15" fmla="*/ 1480 h 1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14" h="1480">
                <a:moveTo>
                  <a:pt x="0" y="0"/>
                </a:moveTo>
                <a:lnTo>
                  <a:pt x="0" y="1480"/>
                </a:lnTo>
                <a:lnTo>
                  <a:pt x="1014" y="1480"/>
                </a:lnTo>
                <a:lnTo>
                  <a:pt x="1014" y="146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26685" name="Group 147"/>
          <p:cNvGrpSpPr>
            <a:grpSpLocks/>
          </p:cNvGrpSpPr>
          <p:nvPr/>
        </p:nvGrpSpPr>
        <p:grpSpPr bwMode="auto">
          <a:xfrm>
            <a:off x="5237163" y="4684713"/>
            <a:ext cx="2071687" cy="652462"/>
            <a:chOff x="2741" y="3750"/>
            <a:chExt cx="1305" cy="411"/>
          </a:xfrm>
        </p:grpSpPr>
        <p:sp>
          <p:nvSpPr>
            <p:cNvPr id="26734" name="Rectangle 148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6735" name="Line 149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736" name="Text Box 150"/>
            <p:cNvSpPr txBox="1">
              <a:spLocks noChangeArrowheads="1"/>
            </p:cNvSpPr>
            <p:nvPr/>
          </p:nvSpPr>
          <p:spPr bwMode="auto">
            <a:xfrm>
              <a:off x="2813" y="3875"/>
              <a:ext cx="1233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altLang="el-GR"/>
                <a:t>source IP,port: C,5775</a:t>
              </a:r>
            </a:p>
            <a:p>
              <a:pPr algn="l">
                <a:lnSpc>
                  <a:spcPct val="85000"/>
                </a:lnSpc>
              </a:pPr>
              <a:r>
                <a:rPr lang="en-US" altLang="el-GR"/>
                <a:t>dest IP,port: B,80</a:t>
              </a:r>
            </a:p>
          </p:txBody>
        </p:sp>
      </p:grpSp>
      <p:grpSp>
        <p:nvGrpSpPr>
          <p:cNvPr id="26686" name="Group 151"/>
          <p:cNvGrpSpPr>
            <a:grpSpLocks/>
          </p:cNvGrpSpPr>
          <p:nvPr/>
        </p:nvGrpSpPr>
        <p:grpSpPr bwMode="auto">
          <a:xfrm>
            <a:off x="5307013" y="5473700"/>
            <a:ext cx="2063750" cy="661988"/>
            <a:chOff x="2741" y="3750"/>
            <a:chExt cx="1300" cy="417"/>
          </a:xfrm>
        </p:grpSpPr>
        <p:sp>
          <p:nvSpPr>
            <p:cNvPr id="26731" name="Rectangle 152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6732" name="Line 153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733" name="Text Box 154"/>
            <p:cNvSpPr txBox="1">
              <a:spLocks noChangeArrowheads="1"/>
            </p:cNvSpPr>
            <p:nvPr/>
          </p:nvSpPr>
          <p:spPr bwMode="auto">
            <a:xfrm>
              <a:off x="2813" y="3875"/>
              <a:ext cx="1228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altLang="el-GR"/>
                <a:t>source IP,port: C,9157</a:t>
              </a:r>
            </a:p>
            <a:p>
              <a:pPr algn="l">
                <a:lnSpc>
                  <a:spcPct val="85000"/>
                </a:lnSpc>
              </a:pPr>
              <a:r>
                <a:rPr lang="en-US" altLang="el-GR"/>
                <a:t>dest IP,port: B,80</a:t>
              </a:r>
            </a:p>
          </p:txBody>
        </p:sp>
      </p:grpSp>
      <p:sp>
        <p:nvSpPr>
          <p:cNvPr id="364699" name="Text Box 155"/>
          <p:cNvSpPr txBox="1">
            <a:spLocks noChangeArrowheads="1"/>
          </p:cNvSpPr>
          <p:nvPr/>
        </p:nvSpPr>
        <p:spPr bwMode="auto">
          <a:xfrm>
            <a:off x="-61913" y="5943600"/>
            <a:ext cx="617220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l-GR" altLang="el-GR" sz="1600">
                <a:solidFill>
                  <a:srgbClr val="CC0000"/>
                </a:solidFill>
              </a:rPr>
              <a:t>3 τμήματα</a:t>
            </a:r>
            <a:r>
              <a:rPr lang="en-US" altLang="el-GR" sz="1600">
                <a:solidFill>
                  <a:srgbClr val="CC0000"/>
                </a:solidFill>
              </a:rPr>
              <a:t>, </a:t>
            </a:r>
            <a:r>
              <a:rPr lang="el-GR" altLang="el-GR" sz="1600">
                <a:solidFill>
                  <a:srgbClr val="CC0000"/>
                </a:solidFill>
              </a:rPr>
              <a:t>όλα προορίζονται για</a:t>
            </a:r>
            <a:r>
              <a:rPr lang="en-US" altLang="el-GR" sz="1600">
                <a:solidFill>
                  <a:srgbClr val="CC0000"/>
                </a:solidFill>
              </a:rPr>
              <a:t> IP </a:t>
            </a:r>
            <a:r>
              <a:rPr lang="el-GR" altLang="el-GR" sz="1600">
                <a:solidFill>
                  <a:srgbClr val="CC0000"/>
                </a:solidFill>
              </a:rPr>
              <a:t>διεύθυνση</a:t>
            </a:r>
            <a:r>
              <a:rPr lang="en-US" altLang="el-GR" sz="1600">
                <a:solidFill>
                  <a:srgbClr val="CC0000"/>
                </a:solidFill>
              </a:rPr>
              <a:t>: B,</a:t>
            </a:r>
          </a:p>
          <a:p>
            <a:pPr>
              <a:lnSpc>
                <a:spcPct val="100000"/>
              </a:lnSpc>
            </a:pPr>
            <a:r>
              <a:rPr lang="en-US" altLang="el-GR" sz="1600">
                <a:solidFill>
                  <a:srgbClr val="CC0000"/>
                </a:solidFill>
              </a:rPr>
              <a:t> </a:t>
            </a:r>
            <a:r>
              <a:rPr lang="el-GR" altLang="el-GR" sz="1600">
                <a:solidFill>
                  <a:srgbClr val="CC0000"/>
                </a:solidFill>
              </a:rPr>
              <a:t>θύρα προορισμού</a:t>
            </a:r>
            <a:r>
              <a:rPr lang="en-US" altLang="el-GR" sz="1600">
                <a:solidFill>
                  <a:srgbClr val="CC0000"/>
                </a:solidFill>
              </a:rPr>
              <a:t>: 80 </a:t>
            </a:r>
            <a:r>
              <a:rPr lang="el-GR" altLang="el-GR" sz="1600">
                <a:solidFill>
                  <a:srgbClr val="CC0000"/>
                </a:solidFill>
              </a:rPr>
              <a:t>αποπολυπλέκονται</a:t>
            </a:r>
            <a:r>
              <a:rPr lang="en-US" altLang="el-GR" sz="1600">
                <a:solidFill>
                  <a:srgbClr val="CC0000"/>
                </a:solidFill>
              </a:rPr>
              <a:t> </a:t>
            </a:r>
            <a:r>
              <a:rPr lang="el-GR" altLang="el-GR" sz="1600">
                <a:solidFill>
                  <a:srgbClr val="CC0000"/>
                </a:solidFill>
              </a:rPr>
              <a:t>σε διαφορετικές</a:t>
            </a:r>
            <a:r>
              <a:rPr lang="en-US" altLang="el-GR" sz="1600" i="1">
                <a:solidFill>
                  <a:srgbClr val="CC0000"/>
                </a:solidFill>
              </a:rPr>
              <a:t> </a:t>
            </a:r>
            <a:r>
              <a:rPr lang="en-US" altLang="el-GR" sz="1600">
                <a:solidFill>
                  <a:srgbClr val="CC0000"/>
                </a:solidFill>
              </a:rPr>
              <a:t>sockets</a:t>
            </a:r>
          </a:p>
        </p:txBody>
      </p:sp>
      <p:sp>
        <p:nvSpPr>
          <p:cNvPr id="364700" name="Line 156"/>
          <p:cNvSpPr>
            <a:spLocks noChangeShapeType="1"/>
          </p:cNvSpPr>
          <p:nvPr/>
        </p:nvSpPr>
        <p:spPr bwMode="auto">
          <a:xfrm>
            <a:off x="3502025" y="5770563"/>
            <a:ext cx="2857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64701" name="Line 157"/>
          <p:cNvSpPr>
            <a:spLocks noChangeShapeType="1"/>
          </p:cNvSpPr>
          <p:nvPr/>
        </p:nvSpPr>
        <p:spPr bwMode="auto">
          <a:xfrm>
            <a:off x="6570663" y="5292725"/>
            <a:ext cx="2857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64702" name="Line 158"/>
          <p:cNvSpPr>
            <a:spLocks noChangeShapeType="1"/>
          </p:cNvSpPr>
          <p:nvPr/>
        </p:nvSpPr>
        <p:spPr bwMode="auto">
          <a:xfrm>
            <a:off x="6646863" y="6086475"/>
            <a:ext cx="2857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91" name="Text Box 160"/>
          <p:cNvSpPr txBox="1">
            <a:spLocks noChangeArrowheads="1"/>
          </p:cNvSpPr>
          <p:nvPr/>
        </p:nvSpPr>
        <p:spPr bwMode="auto">
          <a:xfrm flipH="1">
            <a:off x="5046663" y="3702050"/>
            <a:ext cx="11477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l-GR" sz="1800">
                <a:latin typeface="Gill Sans MT" pitchFamily="34" charset="0"/>
              </a:rPr>
              <a:t>server: IP address B</a:t>
            </a:r>
          </a:p>
        </p:txBody>
      </p:sp>
      <p:grpSp>
        <p:nvGrpSpPr>
          <p:cNvPr id="26692" name="Group 161"/>
          <p:cNvGrpSpPr>
            <a:grpSpLocks/>
          </p:cNvGrpSpPr>
          <p:nvPr/>
        </p:nvGrpSpPr>
        <p:grpSpPr bwMode="auto">
          <a:xfrm>
            <a:off x="2820988" y="3192463"/>
            <a:ext cx="358775" cy="704850"/>
            <a:chOff x="4140" y="429"/>
            <a:chExt cx="1425" cy="2396"/>
          </a:xfrm>
        </p:grpSpPr>
        <p:sp>
          <p:nvSpPr>
            <p:cNvPr id="26699" name="Freeform 16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0" name="Rectangle 163"/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6701" name="Freeform 16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2" name="Freeform 16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3" name="Rectangle 166"/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grpSp>
          <p:nvGrpSpPr>
            <p:cNvPr id="26704" name="Group 16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6729" name="AutoShape 168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sp>
            <p:nvSpPr>
              <p:cNvPr id="26730" name="AutoShape 169"/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</p:grpSp>
        <p:sp>
          <p:nvSpPr>
            <p:cNvPr id="26705" name="Rectangle 170"/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grpSp>
          <p:nvGrpSpPr>
            <p:cNvPr id="26706" name="Group 17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6727" name="AutoShape 172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4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sp>
            <p:nvSpPr>
              <p:cNvPr id="26728" name="AutoShape 173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</p:grpSp>
        <p:sp>
          <p:nvSpPr>
            <p:cNvPr id="26707" name="Rectangle 174"/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6708" name="Rectangle 175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grpSp>
          <p:nvGrpSpPr>
            <p:cNvPr id="26709" name="Group 17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6725" name="AutoShape 17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sp>
            <p:nvSpPr>
              <p:cNvPr id="26726" name="AutoShape 178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</p:grpSp>
        <p:sp>
          <p:nvSpPr>
            <p:cNvPr id="26710" name="Freeform 17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711" name="Group 18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6723" name="AutoShape 181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sp>
            <p:nvSpPr>
              <p:cNvPr id="26724" name="AutoShape 182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</p:grpSp>
        <p:sp>
          <p:nvSpPr>
            <p:cNvPr id="26712" name="Rectangle 183"/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6713" name="Freeform 18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4" name="Freeform 18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5 h 288"/>
                <a:gd name="T4" fmla="*/ 16 w 304"/>
                <a:gd name="T5" fmla="*/ 27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5" name="Oval 186"/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6716" name="Freeform 18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7" name="AutoShape 188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6718" name="AutoShape 189"/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6719" name="Oval 190"/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6720" name="Oval 191"/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l-GR" altLang="el-GR" sz="180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721" name="Oval 192"/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6722" name="Rectangle 193"/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</p:grpSp>
      <p:grpSp>
        <p:nvGrpSpPr>
          <p:cNvPr id="26693" name="Group 197"/>
          <p:cNvGrpSpPr>
            <a:grpSpLocks/>
          </p:cNvGrpSpPr>
          <p:nvPr/>
        </p:nvGrpSpPr>
        <p:grpSpPr bwMode="auto">
          <a:xfrm flipH="1">
            <a:off x="8258175" y="3529013"/>
            <a:ext cx="711200" cy="669925"/>
            <a:chOff x="-44" y="1473"/>
            <a:chExt cx="981" cy="1105"/>
          </a:xfrm>
        </p:grpSpPr>
        <p:pic>
          <p:nvPicPr>
            <p:cNvPr id="26697" name="Picture 198" descr="desktop_computer_stylized_medium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98" name="Freeform 19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6694" name="Group 194"/>
          <p:cNvGrpSpPr>
            <a:grpSpLocks/>
          </p:cNvGrpSpPr>
          <p:nvPr/>
        </p:nvGrpSpPr>
        <p:grpSpPr bwMode="auto">
          <a:xfrm>
            <a:off x="-44450" y="3613150"/>
            <a:ext cx="711200" cy="669925"/>
            <a:chOff x="-44" y="1473"/>
            <a:chExt cx="981" cy="1105"/>
          </a:xfrm>
        </p:grpSpPr>
        <p:pic>
          <p:nvPicPr>
            <p:cNvPr id="26695" name="Picture 195" descr="desktop_computer_stylized_medium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96" name="Freeform 19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6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6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699" grpId="0"/>
      <p:bldP spid="364700" grpId="0" animBg="1"/>
      <p:bldP spid="364701" grpId="0" animBg="1"/>
      <p:bldP spid="36470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3-</a:t>
            </a:r>
            <a:fld id="{73249187-E325-4335-A47B-1467542D9B1E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27651" name="Footer Placeholder 3"/>
          <p:cNvSpPr txBox="1">
            <a:spLocks noGrp="1"/>
          </p:cNvSpPr>
          <p:nvPr/>
        </p:nvSpPr>
        <p:spPr bwMode="auto">
          <a:xfrm>
            <a:off x="4889500" y="6400800"/>
            <a:ext cx="3478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endParaRPr lang="el-GR" altLang="el-GR">
              <a:latin typeface="Times New Roman" pitchFamily="18" charset="0"/>
            </a:endParaRPr>
          </a:p>
        </p:txBody>
      </p:sp>
      <p:sp>
        <p:nvSpPr>
          <p:cNvPr id="27652" name="Slide Number Placeholder 4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8CEF6EC2-B134-4F4D-95B5-B4289C418B03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15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27653" name="Freeform 4"/>
          <p:cNvSpPr>
            <a:spLocks/>
          </p:cNvSpPr>
          <p:nvPr/>
        </p:nvSpPr>
        <p:spPr bwMode="auto">
          <a:xfrm>
            <a:off x="2830513" y="1754188"/>
            <a:ext cx="552450" cy="2082800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8"/>
              <a:gd name="T16" fmla="*/ 0 h 1312"/>
              <a:gd name="T17" fmla="*/ 348 w 348"/>
              <a:gd name="T18" fmla="*/ 1312 h 13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4" name="Freeform 5"/>
          <p:cNvSpPr>
            <a:spLocks/>
          </p:cNvSpPr>
          <p:nvPr/>
        </p:nvSpPr>
        <p:spPr bwMode="auto">
          <a:xfrm>
            <a:off x="438150" y="1933575"/>
            <a:ext cx="460375" cy="2193925"/>
          </a:xfrm>
          <a:custGeom>
            <a:avLst/>
            <a:gdLst>
              <a:gd name="T0" fmla="*/ 2147483647 w 290"/>
              <a:gd name="T1" fmla="*/ 2147483647 h 1382"/>
              <a:gd name="T2" fmla="*/ 0 w 290"/>
              <a:gd name="T3" fmla="*/ 2147483647 h 1382"/>
              <a:gd name="T4" fmla="*/ 2147483647 w 290"/>
              <a:gd name="T5" fmla="*/ 0 h 1382"/>
              <a:gd name="T6" fmla="*/ 2147483647 w 290"/>
              <a:gd name="T7" fmla="*/ 2147483647 h 1382"/>
              <a:gd name="T8" fmla="*/ 2147483647 w 290"/>
              <a:gd name="T9" fmla="*/ 2147483647 h 1382"/>
              <a:gd name="T10" fmla="*/ 2147483647 w 290"/>
              <a:gd name="T11" fmla="*/ 2147483647 h 13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0"/>
              <a:gd name="T19" fmla="*/ 0 h 1382"/>
              <a:gd name="T20" fmla="*/ 290 w 290"/>
              <a:gd name="T21" fmla="*/ 1382 h 138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0" h="1382">
                <a:moveTo>
                  <a:pt x="15" y="1382"/>
                </a:moveTo>
                <a:lnTo>
                  <a:pt x="0" y="1360"/>
                </a:lnTo>
                <a:lnTo>
                  <a:pt x="290" y="0"/>
                </a:lnTo>
                <a:lnTo>
                  <a:pt x="284" y="1258"/>
                </a:lnTo>
                <a:lnTo>
                  <a:pt x="182" y="1382"/>
                </a:lnTo>
                <a:lnTo>
                  <a:pt x="15" y="138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5" name="Rectangle 23"/>
          <p:cNvSpPr>
            <a:spLocks noChangeArrowheads="1"/>
          </p:cNvSpPr>
          <p:nvPr/>
        </p:nvSpPr>
        <p:spPr bwMode="auto">
          <a:xfrm>
            <a:off x="933450" y="1911350"/>
            <a:ext cx="1296988" cy="19812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</a:pPr>
            <a:endParaRPr lang="el-GR" altLang="el-GR" sz="2400">
              <a:latin typeface="Times New Roman" pitchFamily="18" charset="0"/>
            </a:endParaRPr>
          </a:p>
        </p:txBody>
      </p:sp>
      <p:sp>
        <p:nvSpPr>
          <p:cNvPr id="27656" name="Rectangle 24"/>
          <p:cNvSpPr>
            <a:spLocks noChangeArrowheads="1"/>
          </p:cNvSpPr>
          <p:nvPr/>
        </p:nvSpPr>
        <p:spPr bwMode="auto">
          <a:xfrm>
            <a:off x="895350" y="1965325"/>
            <a:ext cx="12731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</a:pPr>
            <a:endParaRPr lang="el-GR" altLang="el-GR" sz="2400">
              <a:latin typeface="Times New Roman" pitchFamily="18" charset="0"/>
            </a:endParaRPr>
          </a:p>
        </p:txBody>
      </p:sp>
      <p:sp>
        <p:nvSpPr>
          <p:cNvPr id="27657" name="Line 25"/>
          <p:cNvSpPr>
            <a:spLocks noChangeShapeType="1"/>
          </p:cNvSpPr>
          <p:nvPr/>
        </p:nvSpPr>
        <p:spPr bwMode="auto">
          <a:xfrm>
            <a:off x="904875" y="27257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Text Box 26"/>
          <p:cNvSpPr txBox="1">
            <a:spLocks noChangeArrowheads="1"/>
          </p:cNvSpPr>
          <p:nvPr/>
        </p:nvSpPr>
        <p:spPr bwMode="auto">
          <a:xfrm>
            <a:off x="862013" y="2708275"/>
            <a:ext cx="131762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l-GR"/>
              <a:t>transport</a:t>
            </a:r>
          </a:p>
        </p:txBody>
      </p:sp>
      <p:sp>
        <p:nvSpPr>
          <p:cNvPr id="27659" name="Line 27"/>
          <p:cNvSpPr>
            <a:spLocks noChangeShapeType="1"/>
          </p:cNvSpPr>
          <p:nvPr/>
        </p:nvSpPr>
        <p:spPr bwMode="auto">
          <a:xfrm>
            <a:off x="912813" y="30464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Line 28"/>
          <p:cNvSpPr>
            <a:spLocks noChangeShapeType="1"/>
          </p:cNvSpPr>
          <p:nvPr/>
        </p:nvSpPr>
        <p:spPr bwMode="auto">
          <a:xfrm>
            <a:off x="898525" y="335597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Line 29"/>
          <p:cNvSpPr>
            <a:spLocks noChangeShapeType="1"/>
          </p:cNvSpPr>
          <p:nvPr/>
        </p:nvSpPr>
        <p:spPr bwMode="auto">
          <a:xfrm>
            <a:off x="898525" y="36417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Text Box 26"/>
          <p:cNvSpPr txBox="1">
            <a:spLocks noChangeArrowheads="1"/>
          </p:cNvSpPr>
          <p:nvPr/>
        </p:nvSpPr>
        <p:spPr bwMode="auto">
          <a:xfrm>
            <a:off x="896938" y="1955800"/>
            <a:ext cx="131762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l-GR"/>
              <a:t>application</a:t>
            </a:r>
          </a:p>
        </p:txBody>
      </p:sp>
      <p:sp>
        <p:nvSpPr>
          <p:cNvPr id="27663" name="Text Box 26"/>
          <p:cNvSpPr txBox="1">
            <a:spLocks noChangeArrowheads="1"/>
          </p:cNvSpPr>
          <p:nvPr/>
        </p:nvSpPr>
        <p:spPr bwMode="auto">
          <a:xfrm>
            <a:off x="852488" y="3613150"/>
            <a:ext cx="131762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l-GR"/>
              <a:t>physical</a:t>
            </a:r>
          </a:p>
        </p:txBody>
      </p:sp>
      <p:sp>
        <p:nvSpPr>
          <p:cNvPr id="27664" name="Text Box 26"/>
          <p:cNvSpPr txBox="1">
            <a:spLocks noChangeArrowheads="1"/>
          </p:cNvSpPr>
          <p:nvPr/>
        </p:nvSpPr>
        <p:spPr bwMode="auto">
          <a:xfrm>
            <a:off x="871538" y="3327400"/>
            <a:ext cx="131762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l-GR"/>
              <a:t>link</a:t>
            </a:r>
          </a:p>
        </p:txBody>
      </p:sp>
      <p:sp>
        <p:nvSpPr>
          <p:cNvPr id="27665" name="Text Box 26"/>
          <p:cNvSpPr txBox="1">
            <a:spLocks noChangeArrowheads="1"/>
          </p:cNvSpPr>
          <p:nvPr/>
        </p:nvSpPr>
        <p:spPr bwMode="auto">
          <a:xfrm>
            <a:off x="862013" y="3032125"/>
            <a:ext cx="131762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l-GR"/>
              <a:t>network</a:t>
            </a:r>
          </a:p>
        </p:txBody>
      </p:sp>
      <p:sp>
        <p:nvSpPr>
          <p:cNvPr id="27666" name="Oval 18"/>
          <p:cNvSpPr>
            <a:spLocks noChangeArrowheads="1"/>
          </p:cNvSpPr>
          <p:nvPr/>
        </p:nvSpPr>
        <p:spPr bwMode="auto">
          <a:xfrm>
            <a:off x="1231900" y="224155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P3</a:t>
            </a:r>
          </a:p>
        </p:txBody>
      </p:sp>
      <p:grpSp>
        <p:nvGrpSpPr>
          <p:cNvPr id="27667" name="Group 19"/>
          <p:cNvGrpSpPr>
            <a:grpSpLocks/>
          </p:cNvGrpSpPr>
          <p:nvPr/>
        </p:nvGrpSpPr>
        <p:grpSpPr bwMode="auto">
          <a:xfrm>
            <a:off x="1200150" y="2565400"/>
            <a:ext cx="620713" cy="228600"/>
            <a:chOff x="1287" y="2524"/>
            <a:chExt cx="260" cy="100"/>
          </a:xfrm>
        </p:grpSpPr>
        <p:sp>
          <p:nvSpPr>
            <p:cNvPr id="27783" name="Rectangle 20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7784" name="Rectangle 21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7785" name="Rectangle 22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7786" name="Rectangle 23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</p:grpSp>
      <p:sp>
        <p:nvSpPr>
          <p:cNvPr id="27668" name="Rectangle 23"/>
          <p:cNvSpPr>
            <a:spLocks noChangeArrowheads="1"/>
          </p:cNvSpPr>
          <p:nvPr/>
        </p:nvSpPr>
        <p:spPr bwMode="auto">
          <a:xfrm>
            <a:off x="3432175" y="1677988"/>
            <a:ext cx="2254250" cy="19812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</a:pPr>
            <a:endParaRPr lang="el-GR" altLang="el-GR" sz="2400">
              <a:latin typeface="Times New Roman" pitchFamily="18" charset="0"/>
            </a:endParaRPr>
          </a:p>
        </p:txBody>
      </p:sp>
      <p:sp>
        <p:nvSpPr>
          <p:cNvPr id="27669" name="Rectangle 24"/>
          <p:cNvSpPr>
            <a:spLocks noChangeArrowheads="1"/>
          </p:cNvSpPr>
          <p:nvPr/>
        </p:nvSpPr>
        <p:spPr bwMode="auto">
          <a:xfrm>
            <a:off x="3378200" y="1755775"/>
            <a:ext cx="22256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</a:pPr>
            <a:endParaRPr lang="el-GR" altLang="el-GR" sz="2400">
              <a:latin typeface="Times New Roman" pitchFamily="18" charset="0"/>
            </a:endParaRPr>
          </a:p>
        </p:txBody>
      </p:sp>
      <p:sp>
        <p:nvSpPr>
          <p:cNvPr id="27670" name="Text Box 26"/>
          <p:cNvSpPr txBox="1">
            <a:spLocks noChangeArrowheads="1"/>
          </p:cNvSpPr>
          <p:nvPr/>
        </p:nvSpPr>
        <p:spPr bwMode="auto">
          <a:xfrm>
            <a:off x="3803650" y="2484438"/>
            <a:ext cx="131762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l-GR"/>
              <a:t>transport</a:t>
            </a:r>
          </a:p>
        </p:txBody>
      </p:sp>
      <p:sp>
        <p:nvSpPr>
          <p:cNvPr id="27671" name="Text Box 26"/>
          <p:cNvSpPr txBox="1">
            <a:spLocks noChangeArrowheads="1"/>
          </p:cNvSpPr>
          <p:nvPr/>
        </p:nvSpPr>
        <p:spPr bwMode="auto">
          <a:xfrm>
            <a:off x="3857625" y="1708150"/>
            <a:ext cx="131762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l-GR"/>
              <a:t>application</a:t>
            </a:r>
          </a:p>
        </p:txBody>
      </p:sp>
      <p:sp>
        <p:nvSpPr>
          <p:cNvPr id="27672" name="Text Box 26"/>
          <p:cNvSpPr txBox="1">
            <a:spLocks noChangeArrowheads="1"/>
          </p:cNvSpPr>
          <p:nvPr/>
        </p:nvSpPr>
        <p:spPr bwMode="auto">
          <a:xfrm>
            <a:off x="3797300" y="3389313"/>
            <a:ext cx="131762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l-GR"/>
              <a:t>physical</a:t>
            </a:r>
          </a:p>
        </p:txBody>
      </p:sp>
      <p:sp>
        <p:nvSpPr>
          <p:cNvPr id="27673" name="Text Box 26"/>
          <p:cNvSpPr txBox="1">
            <a:spLocks noChangeArrowheads="1"/>
          </p:cNvSpPr>
          <p:nvPr/>
        </p:nvSpPr>
        <p:spPr bwMode="auto">
          <a:xfrm>
            <a:off x="3797300" y="3103563"/>
            <a:ext cx="131762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l-GR"/>
              <a:t>link</a:t>
            </a:r>
          </a:p>
        </p:txBody>
      </p:sp>
      <p:sp>
        <p:nvSpPr>
          <p:cNvPr id="27674" name="Rectangle 23"/>
          <p:cNvSpPr>
            <a:spLocks noChangeArrowheads="1"/>
          </p:cNvSpPr>
          <p:nvPr/>
        </p:nvSpPr>
        <p:spPr bwMode="auto">
          <a:xfrm>
            <a:off x="6567488" y="1903413"/>
            <a:ext cx="1296987" cy="19812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</a:pPr>
            <a:endParaRPr lang="el-GR" altLang="el-GR" sz="2400">
              <a:latin typeface="Times New Roman" pitchFamily="18" charset="0"/>
            </a:endParaRPr>
          </a:p>
        </p:txBody>
      </p:sp>
      <p:sp>
        <p:nvSpPr>
          <p:cNvPr id="27675" name="Rectangle 24"/>
          <p:cNvSpPr>
            <a:spLocks noChangeArrowheads="1"/>
          </p:cNvSpPr>
          <p:nvPr/>
        </p:nvSpPr>
        <p:spPr bwMode="auto">
          <a:xfrm>
            <a:off x="6370638" y="1944688"/>
            <a:ext cx="1631950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</a:pPr>
            <a:endParaRPr lang="el-GR" altLang="el-GR" sz="2400">
              <a:latin typeface="Times New Roman" pitchFamily="18" charset="0"/>
            </a:endParaRPr>
          </a:p>
        </p:txBody>
      </p:sp>
      <p:sp>
        <p:nvSpPr>
          <p:cNvPr id="27676" name="Text Box 26"/>
          <p:cNvSpPr txBox="1">
            <a:spLocks noChangeArrowheads="1"/>
          </p:cNvSpPr>
          <p:nvPr/>
        </p:nvSpPr>
        <p:spPr bwMode="auto">
          <a:xfrm>
            <a:off x="6496050" y="2700338"/>
            <a:ext cx="131762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l-GR"/>
              <a:t>transport</a:t>
            </a:r>
          </a:p>
        </p:txBody>
      </p:sp>
      <p:sp>
        <p:nvSpPr>
          <p:cNvPr id="27677" name="Text Box 26"/>
          <p:cNvSpPr txBox="1">
            <a:spLocks noChangeArrowheads="1"/>
          </p:cNvSpPr>
          <p:nvPr/>
        </p:nvSpPr>
        <p:spPr bwMode="auto">
          <a:xfrm>
            <a:off x="6530975" y="1947863"/>
            <a:ext cx="131762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l-GR"/>
              <a:t>application</a:t>
            </a:r>
          </a:p>
        </p:txBody>
      </p:sp>
      <p:sp>
        <p:nvSpPr>
          <p:cNvPr id="27678" name="Text Box 26"/>
          <p:cNvSpPr txBox="1">
            <a:spLocks noChangeArrowheads="1"/>
          </p:cNvSpPr>
          <p:nvPr/>
        </p:nvSpPr>
        <p:spPr bwMode="auto">
          <a:xfrm>
            <a:off x="6538913" y="3605213"/>
            <a:ext cx="131762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l-GR"/>
              <a:t>physical</a:t>
            </a:r>
          </a:p>
        </p:txBody>
      </p:sp>
      <p:sp>
        <p:nvSpPr>
          <p:cNvPr id="27679" name="Text Box 26"/>
          <p:cNvSpPr txBox="1">
            <a:spLocks noChangeArrowheads="1"/>
          </p:cNvSpPr>
          <p:nvPr/>
        </p:nvSpPr>
        <p:spPr bwMode="auto">
          <a:xfrm>
            <a:off x="6505575" y="3319463"/>
            <a:ext cx="131762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l-GR"/>
              <a:t>link</a:t>
            </a:r>
          </a:p>
        </p:txBody>
      </p:sp>
      <p:sp>
        <p:nvSpPr>
          <p:cNvPr id="27680" name="Text Box 26"/>
          <p:cNvSpPr txBox="1">
            <a:spLocks noChangeArrowheads="1"/>
          </p:cNvSpPr>
          <p:nvPr/>
        </p:nvSpPr>
        <p:spPr bwMode="auto">
          <a:xfrm>
            <a:off x="6496050" y="3024188"/>
            <a:ext cx="131762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l-GR"/>
              <a:t>network</a:t>
            </a:r>
          </a:p>
        </p:txBody>
      </p:sp>
      <p:sp>
        <p:nvSpPr>
          <p:cNvPr id="27681" name="Oval 38"/>
          <p:cNvSpPr>
            <a:spLocks noChangeArrowheads="1"/>
          </p:cNvSpPr>
          <p:nvPr/>
        </p:nvSpPr>
        <p:spPr bwMode="auto">
          <a:xfrm>
            <a:off x="6451600" y="224155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P2</a:t>
            </a:r>
          </a:p>
        </p:txBody>
      </p:sp>
      <p:sp>
        <p:nvSpPr>
          <p:cNvPr id="27682" name="Freeform 39"/>
          <p:cNvSpPr>
            <a:spLocks/>
          </p:cNvSpPr>
          <p:nvPr/>
        </p:nvSpPr>
        <p:spPr bwMode="auto">
          <a:xfrm>
            <a:off x="8004175" y="1924050"/>
            <a:ext cx="504825" cy="2133600"/>
          </a:xfrm>
          <a:custGeom>
            <a:avLst/>
            <a:gdLst>
              <a:gd name="T0" fmla="*/ 2147483647 w 318"/>
              <a:gd name="T1" fmla="*/ 2147483647 h 1344"/>
              <a:gd name="T2" fmla="*/ 2147483647 w 318"/>
              <a:gd name="T3" fmla="*/ 0 h 1344"/>
              <a:gd name="T4" fmla="*/ 0 w 318"/>
              <a:gd name="T5" fmla="*/ 2147483647 h 1344"/>
              <a:gd name="T6" fmla="*/ 2147483647 w 318"/>
              <a:gd name="T7" fmla="*/ 2147483647 h 1344"/>
              <a:gd name="T8" fmla="*/ 2147483647 w 318"/>
              <a:gd name="T9" fmla="*/ 2147483647 h 1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8"/>
              <a:gd name="T16" fmla="*/ 0 h 1344"/>
              <a:gd name="T17" fmla="*/ 318 w 318"/>
              <a:gd name="T18" fmla="*/ 1344 h 13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8" h="1344">
                <a:moveTo>
                  <a:pt x="318" y="1344"/>
                </a:moveTo>
                <a:lnTo>
                  <a:pt x="12" y="0"/>
                </a:lnTo>
                <a:lnTo>
                  <a:pt x="0" y="1224"/>
                </a:lnTo>
                <a:lnTo>
                  <a:pt x="121" y="1344"/>
                </a:lnTo>
                <a:lnTo>
                  <a:pt x="318" y="1344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7683" name="Group 42"/>
          <p:cNvGrpSpPr>
            <a:grpSpLocks/>
          </p:cNvGrpSpPr>
          <p:nvPr/>
        </p:nvGrpSpPr>
        <p:grpSpPr bwMode="auto">
          <a:xfrm>
            <a:off x="1816100" y="5170488"/>
            <a:ext cx="2024063" cy="652462"/>
            <a:chOff x="1079" y="3697"/>
            <a:chExt cx="1275" cy="411"/>
          </a:xfrm>
        </p:grpSpPr>
        <p:sp>
          <p:nvSpPr>
            <p:cNvPr id="27780" name="Rectangle 43"/>
            <p:cNvSpPr>
              <a:spLocks noChangeArrowheads="1"/>
            </p:cNvSpPr>
            <p:nvPr/>
          </p:nvSpPr>
          <p:spPr bwMode="auto">
            <a:xfrm>
              <a:off x="1553" y="3697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7781" name="Line 44"/>
            <p:cNvSpPr>
              <a:spLocks noChangeShapeType="1"/>
            </p:cNvSpPr>
            <p:nvPr/>
          </p:nvSpPr>
          <p:spPr bwMode="auto">
            <a:xfrm flipV="1">
              <a:off x="2179" y="3770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782" name="Text Box 45"/>
            <p:cNvSpPr txBox="1">
              <a:spLocks noChangeArrowheads="1"/>
            </p:cNvSpPr>
            <p:nvPr/>
          </p:nvSpPr>
          <p:spPr bwMode="auto">
            <a:xfrm>
              <a:off x="1079" y="3822"/>
              <a:ext cx="1233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en-US" altLang="el-GR"/>
                <a:t>source IP,port: A,9157</a:t>
              </a:r>
            </a:p>
            <a:p>
              <a:pPr algn="r">
                <a:lnSpc>
                  <a:spcPct val="85000"/>
                </a:lnSpc>
              </a:pPr>
              <a:r>
                <a:rPr lang="en-US" altLang="el-GR"/>
                <a:t>dest IP, port: B,80</a:t>
              </a:r>
            </a:p>
          </p:txBody>
        </p:sp>
      </p:grpSp>
      <p:grpSp>
        <p:nvGrpSpPr>
          <p:cNvPr id="27684" name="Group 46"/>
          <p:cNvGrpSpPr>
            <a:grpSpLocks/>
          </p:cNvGrpSpPr>
          <p:nvPr/>
        </p:nvGrpSpPr>
        <p:grpSpPr bwMode="auto">
          <a:xfrm>
            <a:off x="1666875" y="4479925"/>
            <a:ext cx="1887538" cy="652463"/>
            <a:chOff x="2741" y="3750"/>
            <a:chExt cx="1189" cy="411"/>
          </a:xfrm>
        </p:grpSpPr>
        <p:sp>
          <p:nvSpPr>
            <p:cNvPr id="27777" name="Rectangle 47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7778" name="Line 48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779" name="Text Box 49"/>
            <p:cNvSpPr txBox="1">
              <a:spLocks noChangeArrowheads="1"/>
            </p:cNvSpPr>
            <p:nvPr/>
          </p:nvSpPr>
          <p:spPr bwMode="auto">
            <a:xfrm>
              <a:off x="2813" y="3875"/>
              <a:ext cx="1117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altLang="el-GR"/>
                <a:t>source IP,port: B,80</a:t>
              </a:r>
            </a:p>
            <a:p>
              <a:pPr algn="l">
                <a:lnSpc>
                  <a:spcPct val="85000"/>
                </a:lnSpc>
              </a:pPr>
              <a:r>
                <a:rPr lang="en-US" altLang="el-GR"/>
                <a:t>dest IP,port: A,9157</a:t>
              </a:r>
            </a:p>
          </p:txBody>
        </p:sp>
      </p:grpSp>
      <p:sp>
        <p:nvSpPr>
          <p:cNvPr id="27685" name="Text Box 52"/>
          <p:cNvSpPr txBox="1">
            <a:spLocks noChangeArrowheads="1"/>
          </p:cNvSpPr>
          <p:nvPr/>
        </p:nvSpPr>
        <p:spPr bwMode="auto">
          <a:xfrm flipH="1">
            <a:off x="5046663" y="3702050"/>
            <a:ext cx="11477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l-GR" sz="1800">
                <a:latin typeface="Gill Sans MT" pitchFamily="34" charset="0"/>
              </a:rPr>
              <a:t>server: IP address B</a:t>
            </a:r>
          </a:p>
        </p:txBody>
      </p:sp>
      <p:sp>
        <p:nvSpPr>
          <p:cNvPr id="27686" name="Line 53"/>
          <p:cNvSpPr>
            <a:spLocks noChangeShapeType="1"/>
          </p:cNvSpPr>
          <p:nvPr/>
        </p:nvSpPr>
        <p:spPr bwMode="auto">
          <a:xfrm>
            <a:off x="3354388" y="3432175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7687" name="Line 54"/>
          <p:cNvSpPr>
            <a:spLocks noChangeShapeType="1"/>
          </p:cNvSpPr>
          <p:nvPr/>
        </p:nvSpPr>
        <p:spPr bwMode="auto">
          <a:xfrm>
            <a:off x="3370263" y="3130550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7688" name="Text Box 26"/>
          <p:cNvSpPr txBox="1">
            <a:spLocks noChangeArrowheads="1"/>
          </p:cNvSpPr>
          <p:nvPr/>
        </p:nvSpPr>
        <p:spPr bwMode="auto">
          <a:xfrm>
            <a:off x="3757613" y="2795588"/>
            <a:ext cx="131762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l-GR"/>
              <a:t>network</a:t>
            </a:r>
          </a:p>
        </p:txBody>
      </p:sp>
      <p:sp>
        <p:nvSpPr>
          <p:cNvPr id="27689" name="Line 56"/>
          <p:cNvSpPr>
            <a:spLocks noChangeShapeType="1"/>
          </p:cNvSpPr>
          <p:nvPr/>
        </p:nvSpPr>
        <p:spPr bwMode="auto">
          <a:xfrm>
            <a:off x="3373438" y="2808288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7690" name="Line 57"/>
          <p:cNvSpPr>
            <a:spLocks noChangeShapeType="1"/>
          </p:cNvSpPr>
          <p:nvPr/>
        </p:nvSpPr>
        <p:spPr bwMode="auto">
          <a:xfrm>
            <a:off x="3376613" y="2486025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27691" name="Group 58"/>
          <p:cNvGrpSpPr>
            <a:grpSpLocks/>
          </p:cNvGrpSpPr>
          <p:nvPr/>
        </p:nvGrpSpPr>
        <p:grpSpPr bwMode="auto">
          <a:xfrm>
            <a:off x="3552825" y="2347913"/>
            <a:ext cx="473075" cy="228600"/>
            <a:chOff x="1287" y="2524"/>
            <a:chExt cx="260" cy="100"/>
          </a:xfrm>
        </p:grpSpPr>
        <p:sp>
          <p:nvSpPr>
            <p:cNvPr id="27773" name="Rectangle 59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7774" name="Rectangle 60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7775" name="Rectangle 61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7776" name="Rectangle 62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</p:grpSp>
      <p:grpSp>
        <p:nvGrpSpPr>
          <p:cNvPr id="27692" name="Group 65"/>
          <p:cNvGrpSpPr>
            <a:grpSpLocks/>
          </p:cNvGrpSpPr>
          <p:nvPr/>
        </p:nvGrpSpPr>
        <p:grpSpPr bwMode="auto">
          <a:xfrm>
            <a:off x="4257675" y="2352675"/>
            <a:ext cx="473075" cy="228600"/>
            <a:chOff x="1287" y="2524"/>
            <a:chExt cx="260" cy="100"/>
          </a:xfrm>
        </p:grpSpPr>
        <p:sp>
          <p:nvSpPr>
            <p:cNvPr id="27769" name="Rectangle 66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7770" name="Rectangle 67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7771" name="Rectangle 68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7772" name="Rectangle 69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</p:grpSp>
      <p:grpSp>
        <p:nvGrpSpPr>
          <p:cNvPr id="27693" name="Group 70"/>
          <p:cNvGrpSpPr>
            <a:grpSpLocks/>
          </p:cNvGrpSpPr>
          <p:nvPr/>
        </p:nvGrpSpPr>
        <p:grpSpPr bwMode="auto">
          <a:xfrm>
            <a:off x="4929188" y="2357438"/>
            <a:ext cx="473075" cy="228600"/>
            <a:chOff x="1287" y="2524"/>
            <a:chExt cx="260" cy="100"/>
          </a:xfrm>
        </p:grpSpPr>
        <p:sp>
          <p:nvSpPr>
            <p:cNvPr id="27765" name="Rectangle 71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7766" name="Rectangle 72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7767" name="Rectangle 73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7768" name="Rectangle 74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</p:grpSp>
      <p:sp>
        <p:nvSpPr>
          <p:cNvPr id="27694" name="Line 75"/>
          <p:cNvSpPr>
            <a:spLocks noChangeShapeType="1"/>
          </p:cNvSpPr>
          <p:nvPr/>
        </p:nvSpPr>
        <p:spPr bwMode="auto">
          <a:xfrm>
            <a:off x="6362700" y="364807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7695" name="Line 76"/>
          <p:cNvSpPr>
            <a:spLocks noChangeShapeType="1"/>
          </p:cNvSpPr>
          <p:nvPr/>
        </p:nvSpPr>
        <p:spPr bwMode="auto">
          <a:xfrm>
            <a:off x="6353175" y="3352800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7696" name="Line 77"/>
          <p:cNvSpPr>
            <a:spLocks noChangeShapeType="1"/>
          </p:cNvSpPr>
          <p:nvPr/>
        </p:nvSpPr>
        <p:spPr bwMode="auto">
          <a:xfrm>
            <a:off x="6353175" y="305752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7697" name="Line 78"/>
          <p:cNvSpPr>
            <a:spLocks noChangeShapeType="1"/>
          </p:cNvSpPr>
          <p:nvPr/>
        </p:nvSpPr>
        <p:spPr bwMode="auto">
          <a:xfrm>
            <a:off x="6353175" y="275272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27698" name="Group 79"/>
          <p:cNvGrpSpPr>
            <a:grpSpLocks/>
          </p:cNvGrpSpPr>
          <p:nvPr/>
        </p:nvGrpSpPr>
        <p:grpSpPr bwMode="auto">
          <a:xfrm>
            <a:off x="6505575" y="2579688"/>
            <a:ext cx="473075" cy="228600"/>
            <a:chOff x="1287" y="2524"/>
            <a:chExt cx="260" cy="100"/>
          </a:xfrm>
        </p:grpSpPr>
        <p:sp>
          <p:nvSpPr>
            <p:cNvPr id="27761" name="Rectangle 80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7762" name="Rectangle 81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7763" name="Rectangle 82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7764" name="Rectangle 83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</p:grpSp>
      <p:grpSp>
        <p:nvGrpSpPr>
          <p:cNvPr id="27699" name="Group 84"/>
          <p:cNvGrpSpPr>
            <a:grpSpLocks/>
          </p:cNvGrpSpPr>
          <p:nvPr/>
        </p:nvGrpSpPr>
        <p:grpSpPr bwMode="auto">
          <a:xfrm>
            <a:off x="7300913" y="2570163"/>
            <a:ext cx="473075" cy="228600"/>
            <a:chOff x="1287" y="2524"/>
            <a:chExt cx="260" cy="100"/>
          </a:xfrm>
        </p:grpSpPr>
        <p:sp>
          <p:nvSpPr>
            <p:cNvPr id="27757" name="Rectangle 85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7758" name="Rectangle 86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7759" name="Rectangle 87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7760" name="Rectangle 88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</p:grpSp>
      <p:sp>
        <p:nvSpPr>
          <p:cNvPr id="27700" name="Oval 89"/>
          <p:cNvSpPr>
            <a:spLocks noChangeArrowheads="1"/>
          </p:cNvSpPr>
          <p:nvPr/>
        </p:nvSpPr>
        <p:spPr bwMode="auto">
          <a:xfrm>
            <a:off x="7242175" y="223678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P3</a:t>
            </a:r>
          </a:p>
        </p:txBody>
      </p:sp>
      <p:sp>
        <p:nvSpPr>
          <p:cNvPr id="27701" name="Freeform 90"/>
          <p:cNvSpPr>
            <a:spLocks/>
          </p:cNvSpPr>
          <p:nvPr/>
        </p:nvSpPr>
        <p:spPr bwMode="auto">
          <a:xfrm>
            <a:off x="1493838" y="2439988"/>
            <a:ext cx="2695575" cy="2695575"/>
          </a:xfrm>
          <a:custGeom>
            <a:avLst/>
            <a:gdLst>
              <a:gd name="T0" fmla="*/ 0 w 1698"/>
              <a:gd name="T1" fmla="*/ 2147483647 h 1698"/>
              <a:gd name="T2" fmla="*/ 0 w 1698"/>
              <a:gd name="T3" fmla="*/ 2147483647 h 1698"/>
              <a:gd name="T4" fmla="*/ 2147483647 w 1698"/>
              <a:gd name="T5" fmla="*/ 2147483647 h 1698"/>
              <a:gd name="T6" fmla="*/ 2147483647 w 1698"/>
              <a:gd name="T7" fmla="*/ 2147483647 h 1698"/>
              <a:gd name="T8" fmla="*/ 2147483647 w 1698"/>
              <a:gd name="T9" fmla="*/ 0 h 16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98"/>
              <a:gd name="T16" fmla="*/ 0 h 1698"/>
              <a:gd name="T17" fmla="*/ 1698 w 1698"/>
              <a:gd name="T18" fmla="*/ 1698 h 16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98" h="1698">
                <a:moveTo>
                  <a:pt x="0" y="131"/>
                </a:moveTo>
                <a:lnTo>
                  <a:pt x="0" y="1698"/>
                </a:lnTo>
                <a:lnTo>
                  <a:pt x="1698" y="1690"/>
                </a:lnTo>
                <a:lnTo>
                  <a:pt x="1691" y="148"/>
                </a:lnTo>
                <a:lnTo>
                  <a:pt x="1443" y="0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7702" name="Freeform 91"/>
          <p:cNvSpPr>
            <a:spLocks/>
          </p:cNvSpPr>
          <p:nvPr/>
        </p:nvSpPr>
        <p:spPr bwMode="auto">
          <a:xfrm>
            <a:off x="4479925" y="2471738"/>
            <a:ext cx="3089275" cy="3252787"/>
          </a:xfrm>
          <a:custGeom>
            <a:avLst/>
            <a:gdLst>
              <a:gd name="T0" fmla="*/ 0 w 1946"/>
              <a:gd name="T1" fmla="*/ 0 h 1801"/>
              <a:gd name="T2" fmla="*/ 0 w 1946"/>
              <a:gd name="T3" fmla="*/ 2147483647 h 1801"/>
              <a:gd name="T4" fmla="*/ 2147483647 w 1946"/>
              <a:gd name="T5" fmla="*/ 2147483647 h 1801"/>
              <a:gd name="T6" fmla="*/ 2147483647 w 1946"/>
              <a:gd name="T7" fmla="*/ 2147483647 h 1801"/>
              <a:gd name="T8" fmla="*/ 0 60000 65536"/>
              <a:gd name="T9" fmla="*/ 0 60000 65536"/>
              <a:gd name="T10" fmla="*/ 0 60000 65536"/>
              <a:gd name="T11" fmla="*/ 0 60000 65536"/>
              <a:gd name="T12" fmla="*/ 0 w 1946"/>
              <a:gd name="T13" fmla="*/ 0 h 1801"/>
              <a:gd name="T14" fmla="*/ 1946 w 1946"/>
              <a:gd name="T15" fmla="*/ 1801 h 180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46" h="1801">
                <a:moveTo>
                  <a:pt x="0" y="0"/>
                </a:moveTo>
                <a:lnTo>
                  <a:pt x="0" y="1801"/>
                </a:lnTo>
                <a:lnTo>
                  <a:pt x="1946" y="1794"/>
                </a:lnTo>
                <a:lnTo>
                  <a:pt x="1925" y="132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7703" name="Freeform 92"/>
          <p:cNvSpPr>
            <a:spLocks/>
          </p:cNvSpPr>
          <p:nvPr/>
        </p:nvSpPr>
        <p:spPr bwMode="auto">
          <a:xfrm>
            <a:off x="5138738" y="2460625"/>
            <a:ext cx="1609725" cy="2465388"/>
          </a:xfrm>
          <a:custGeom>
            <a:avLst/>
            <a:gdLst>
              <a:gd name="T0" fmla="*/ 0 w 1014"/>
              <a:gd name="T1" fmla="*/ 0 h 1480"/>
              <a:gd name="T2" fmla="*/ 0 w 1014"/>
              <a:gd name="T3" fmla="*/ 2147483647 h 1480"/>
              <a:gd name="T4" fmla="*/ 2147483647 w 1014"/>
              <a:gd name="T5" fmla="*/ 2147483647 h 1480"/>
              <a:gd name="T6" fmla="*/ 2147483647 w 1014"/>
              <a:gd name="T7" fmla="*/ 2147483647 h 1480"/>
              <a:gd name="T8" fmla="*/ 0 60000 65536"/>
              <a:gd name="T9" fmla="*/ 0 60000 65536"/>
              <a:gd name="T10" fmla="*/ 0 60000 65536"/>
              <a:gd name="T11" fmla="*/ 0 60000 65536"/>
              <a:gd name="T12" fmla="*/ 0 w 1014"/>
              <a:gd name="T13" fmla="*/ 0 h 1480"/>
              <a:gd name="T14" fmla="*/ 1014 w 1014"/>
              <a:gd name="T15" fmla="*/ 1480 h 1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14" h="1480">
                <a:moveTo>
                  <a:pt x="0" y="0"/>
                </a:moveTo>
                <a:lnTo>
                  <a:pt x="0" y="1480"/>
                </a:lnTo>
                <a:lnTo>
                  <a:pt x="1014" y="1480"/>
                </a:lnTo>
                <a:lnTo>
                  <a:pt x="1014" y="146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27704" name="Group 93"/>
          <p:cNvGrpSpPr>
            <a:grpSpLocks/>
          </p:cNvGrpSpPr>
          <p:nvPr/>
        </p:nvGrpSpPr>
        <p:grpSpPr bwMode="auto">
          <a:xfrm>
            <a:off x="5237163" y="4684713"/>
            <a:ext cx="2071687" cy="652462"/>
            <a:chOff x="2741" y="3750"/>
            <a:chExt cx="1305" cy="411"/>
          </a:xfrm>
        </p:grpSpPr>
        <p:sp>
          <p:nvSpPr>
            <p:cNvPr id="27754" name="Rectangle 94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7755" name="Line 95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756" name="Text Box 96"/>
            <p:cNvSpPr txBox="1">
              <a:spLocks noChangeArrowheads="1"/>
            </p:cNvSpPr>
            <p:nvPr/>
          </p:nvSpPr>
          <p:spPr bwMode="auto">
            <a:xfrm>
              <a:off x="2813" y="3875"/>
              <a:ext cx="1233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altLang="el-GR"/>
                <a:t>source IP,port: C,5775</a:t>
              </a:r>
            </a:p>
            <a:p>
              <a:pPr algn="l">
                <a:lnSpc>
                  <a:spcPct val="85000"/>
                </a:lnSpc>
              </a:pPr>
              <a:r>
                <a:rPr lang="en-US" altLang="el-GR"/>
                <a:t>dest IP,port: B,80</a:t>
              </a:r>
            </a:p>
          </p:txBody>
        </p:sp>
      </p:grpSp>
      <p:grpSp>
        <p:nvGrpSpPr>
          <p:cNvPr id="27705" name="Group 97"/>
          <p:cNvGrpSpPr>
            <a:grpSpLocks/>
          </p:cNvGrpSpPr>
          <p:nvPr/>
        </p:nvGrpSpPr>
        <p:grpSpPr bwMode="auto">
          <a:xfrm>
            <a:off x="5307013" y="5473700"/>
            <a:ext cx="2063750" cy="661988"/>
            <a:chOff x="2741" y="3750"/>
            <a:chExt cx="1300" cy="417"/>
          </a:xfrm>
        </p:grpSpPr>
        <p:sp>
          <p:nvSpPr>
            <p:cNvPr id="27751" name="Rectangle 98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7752" name="Line 99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753" name="Text Box 100"/>
            <p:cNvSpPr txBox="1">
              <a:spLocks noChangeArrowheads="1"/>
            </p:cNvSpPr>
            <p:nvPr/>
          </p:nvSpPr>
          <p:spPr bwMode="auto">
            <a:xfrm>
              <a:off x="2813" y="3875"/>
              <a:ext cx="1228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altLang="el-GR"/>
                <a:t>source IP,port: C,9157</a:t>
              </a:r>
            </a:p>
            <a:p>
              <a:pPr algn="l">
                <a:lnSpc>
                  <a:spcPct val="85000"/>
                </a:lnSpc>
              </a:pPr>
              <a:r>
                <a:rPr lang="en-US" altLang="el-GR"/>
                <a:t>dest IP,port: B,80</a:t>
              </a:r>
            </a:p>
          </p:txBody>
        </p:sp>
      </p:grpSp>
      <p:sp>
        <p:nvSpPr>
          <p:cNvPr id="27706" name="Oval 30"/>
          <p:cNvSpPr>
            <a:spLocks noChangeArrowheads="1"/>
          </p:cNvSpPr>
          <p:nvPr/>
        </p:nvSpPr>
        <p:spPr bwMode="auto">
          <a:xfrm>
            <a:off x="3497263" y="2103438"/>
            <a:ext cx="20335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P4</a:t>
            </a:r>
          </a:p>
        </p:txBody>
      </p:sp>
      <p:sp>
        <p:nvSpPr>
          <p:cNvPr id="27707" name="Text Box 101"/>
          <p:cNvSpPr txBox="1">
            <a:spLocks noChangeArrowheads="1"/>
          </p:cNvSpPr>
          <p:nvPr/>
        </p:nvSpPr>
        <p:spPr bwMode="auto">
          <a:xfrm>
            <a:off x="4970463" y="1171575"/>
            <a:ext cx="1952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2000">
                <a:solidFill>
                  <a:srgbClr val="CC0000"/>
                </a:solidFill>
              </a:rPr>
              <a:t>threaded server</a:t>
            </a:r>
          </a:p>
        </p:txBody>
      </p:sp>
      <p:sp>
        <p:nvSpPr>
          <p:cNvPr id="27708" name="Line 102"/>
          <p:cNvSpPr>
            <a:spLocks noChangeShapeType="1"/>
          </p:cNvSpPr>
          <p:nvPr/>
        </p:nvSpPr>
        <p:spPr bwMode="auto">
          <a:xfrm flipH="1">
            <a:off x="4779963" y="1516063"/>
            <a:ext cx="579437" cy="7524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27709" name="Group 110"/>
          <p:cNvGrpSpPr>
            <a:grpSpLocks/>
          </p:cNvGrpSpPr>
          <p:nvPr/>
        </p:nvGrpSpPr>
        <p:grpSpPr bwMode="auto">
          <a:xfrm>
            <a:off x="2820988" y="3192463"/>
            <a:ext cx="358775" cy="704850"/>
            <a:chOff x="4140" y="429"/>
            <a:chExt cx="1425" cy="2396"/>
          </a:xfrm>
        </p:grpSpPr>
        <p:sp>
          <p:nvSpPr>
            <p:cNvPr id="27719" name="Freeform 11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0" name="Rectangle 112"/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7721" name="Freeform 11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2" name="Freeform 11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3" name="Rectangle 115"/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grpSp>
          <p:nvGrpSpPr>
            <p:cNvPr id="27724" name="Group 11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7749" name="AutoShape 117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sp>
            <p:nvSpPr>
              <p:cNvPr id="27750" name="AutoShape 118"/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</p:grpSp>
        <p:sp>
          <p:nvSpPr>
            <p:cNvPr id="27725" name="Rectangle 119"/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grpSp>
          <p:nvGrpSpPr>
            <p:cNvPr id="27726" name="Group 12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7747" name="AutoShape 121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4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sp>
            <p:nvSpPr>
              <p:cNvPr id="27748" name="AutoShape 122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</p:grpSp>
        <p:sp>
          <p:nvSpPr>
            <p:cNvPr id="27727" name="Rectangle 123"/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7728" name="Rectangle 124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grpSp>
          <p:nvGrpSpPr>
            <p:cNvPr id="27729" name="Group 12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7745" name="AutoShape 126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sp>
            <p:nvSpPr>
              <p:cNvPr id="27746" name="AutoShape 127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</p:grpSp>
        <p:sp>
          <p:nvSpPr>
            <p:cNvPr id="27730" name="Freeform 12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731" name="Group 12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7743" name="AutoShape 130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sp>
            <p:nvSpPr>
              <p:cNvPr id="27744" name="AutoShape 131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</p:grpSp>
        <p:sp>
          <p:nvSpPr>
            <p:cNvPr id="27732" name="Rectangle 132"/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7733" name="Freeform 13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4" name="Freeform 13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5 h 288"/>
                <a:gd name="T4" fmla="*/ 16 w 304"/>
                <a:gd name="T5" fmla="*/ 27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5" name="Oval 135"/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7736" name="Freeform 13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7" name="AutoShape 137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7738" name="AutoShape 138"/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7739" name="Oval 139"/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7740" name="Oval 140"/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l-GR" altLang="el-GR" sz="180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741" name="Oval 141"/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7742" name="Rectangle 142"/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</p:grpSp>
      <p:sp>
        <p:nvSpPr>
          <p:cNvPr id="27710" name="Text Box 50"/>
          <p:cNvSpPr txBox="1">
            <a:spLocks noChangeArrowheads="1"/>
          </p:cNvSpPr>
          <p:nvPr/>
        </p:nvSpPr>
        <p:spPr bwMode="auto">
          <a:xfrm flipH="1">
            <a:off x="88900" y="4705350"/>
            <a:ext cx="11477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l-GR" sz="1800">
                <a:latin typeface="Gill Sans MT" pitchFamily="34" charset="0"/>
              </a:rPr>
              <a:t>host: IP address A</a:t>
            </a:r>
          </a:p>
        </p:txBody>
      </p:sp>
      <p:sp>
        <p:nvSpPr>
          <p:cNvPr id="27711" name="Text Box 51"/>
          <p:cNvSpPr txBox="1">
            <a:spLocks noChangeArrowheads="1"/>
          </p:cNvSpPr>
          <p:nvPr/>
        </p:nvSpPr>
        <p:spPr bwMode="auto">
          <a:xfrm flipH="1">
            <a:off x="7845425" y="4602163"/>
            <a:ext cx="11477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l-GR" sz="1800">
                <a:latin typeface="Gill Sans MT" pitchFamily="34" charset="0"/>
              </a:rPr>
              <a:t>host: IP address C</a:t>
            </a:r>
          </a:p>
        </p:txBody>
      </p:sp>
      <p:grpSp>
        <p:nvGrpSpPr>
          <p:cNvPr id="27712" name="Group 104"/>
          <p:cNvGrpSpPr>
            <a:grpSpLocks/>
          </p:cNvGrpSpPr>
          <p:nvPr/>
        </p:nvGrpSpPr>
        <p:grpSpPr bwMode="auto">
          <a:xfrm flipH="1">
            <a:off x="8258175" y="3529013"/>
            <a:ext cx="711200" cy="669925"/>
            <a:chOff x="-44" y="1473"/>
            <a:chExt cx="981" cy="1105"/>
          </a:xfrm>
        </p:grpSpPr>
        <p:pic>
          <p:nvPicPr>
            <p:cNvPr id="27717" name="Picture 105" descr="desktop_computer_stylized_medium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718" name="Freeform 10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7713" name="Group 107"/>
          <p:cNvGrpSpPr>
            <a:grpSpLocks/>
          </p:cNvGrpSpPr>
          <p:nvPr/>
        </p:nvGrpSpPr>
        <p:grpSpPr bwMode="auto">
          <a:xfrm>
            <a:off x="-44450" y="3613150"/>
            <a:ext cx="711200" cy="669925"/>
            <a:chOff x="-44" y="1473"/>
            <a:chExt cx="981" cy="1105"/>
          </a:xfrm>
        </p:grpSpPr>
        <p:pic>
          <p:nvPicPr>
            <p:cNvPr id="27715" name="Picture 108" descr="desktop_computer_stylized_medium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716" name="Freeform 10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77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32763" cy="827088"/>
          </a:xfrm>
        </p:spPr>
        <p:txBody>
          <a:bodyPr/>
          <a:lstStyle/>
          <a:p>
            <a:r>
              <a:rPr lang="el-GR" altLang="el-GR" sz="3200" smtClean="0"/>
              <a:t>Συνδεσμική </a:t>
            </a:r>
            <a:r>
              <a:rPr lang="en-US" altLang="el-GR" sz="3200" smtClean="0"/>
              <a:t>αποπολύπλεξη : </a:t>
            </a:r>
            <a:r>
              <a:rPr lang="el-GR" altLang="el-GR" sz="3200" smtClean="0"/>
              <a:t/>
            </a:r>
            <a:br>
              <a:rPr lang="el-GR" altLang="el-GR" sz="3200" smtClean="0"/>
            </a:br>
            <a:r>
              <a:rPr lang="en-US" altLang="el-GR" sz="3200" smtClean="0"/>
              <a:t>Web Server</a:t>
            </a:r>
            <a:r>
              <a:rPr lang="el-GR" altLang="el-GR" sz="3200" smtClean="0"/>
              <a:t> με νήματα</a:t>
            </a:r>
            <a:endParaRPr lang="en-US" altLang="el-GR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572A1896-32F9-488F-B350-D53950F70E25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28675" name="Footer Placeholder 5"/>
          <p:cNvSpPr txBox="1">
            <a:spLocks noGrp="1"/>
          </p:cNvSpPr>
          <p:nvPr/>
        </p:nvSpPr>
        <p:spPr bwMode="auto">
          <a:xfrm>
            <a:off x="4203700" y="6400800"/>
            <a:ext cx="410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28676" name="Slide Number Placeholder 6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A296A594-530A-4D72-9F1B-FDCE390B745E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16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Κεφάλαιο </a:t>
            </a:r>
            <a:r>
              <a:rPr lang="en-US" altLang="el-GR" smtClean="0"/>
              <a:t>3: </a:t>
            </a:r>
            <a:r>
              <a:rPr lang="el-GR" altLang="el-GR" smtClean="0"/>
              <a:t>περίγραμμα</a:t>
            </a:r>
            <a:endParaRPr lang="en-US" altLang="el-GR" smtClean="0"/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l-GR" sz="2400" smtClean="0"/>
              <a:t>3.1 </a:t>
            </a:r>
            <a:r>
              <a:rPr lang="el-GR" altLang="el-GR" sz="2400" smtClean="0"/>
              <a:t>Υπηρεσίες επιπέδου μεταφοράς</a:t>
            </a:r>
            <a:endParaRPr lang="en-US" altLang="el-GR" sz="2400" smtClean="0"/>
          </a:p>
          <a:p>
            <a:r>
              <a:rPr lang="en-US" altLang="el-GR" sz="2400" smtClean="0"/>
              <a:t>3.2 </a:t>
            </a:r>
            <a:r>
              <a:rPr lang="el-GR" altLang="el-GR" sz="2400" smtClean="0"/>
              <a:t>Πολύπλεξη και αποπολύπλεξη</a:t>
            </a:r>
            <a:endParaRPr lang="en-US" altLang="el-GR" sz="2400" smtClean="0"/>
          </a:p>
          <a:p>
            <a:r>
              <a:rPr lang="en-US" altLang="el-GR" sz="2400" smtClean="0">
                <a:solidFill>
                  <a:srgbClr val="FF0000"/>
                </a:solidFill>
              </a:rPr>
              <a:t>3.3 </a:t>
            </a:r>
            <a:r>
              <a:rPr lang="el-GR" altLang="el-GR" sz="2400" smtClean="0">
                <a:solidFill>
                  <a:srgbClr val="FF0000"/>
                </a:solidFill>
              </a:rPr>
              <a:t>Ασυνδεσμική μεταφορά</a:t>
            </a:r>
            <a:r>
              <a:rPr lang="en-US" altLang="el-GR" sz="2400" smtClean="0">
                <a:solidFill>
                  <a:srgbClr val="FF0000"/>
                </a:solidFill>
              </a:rPr>
              <a:t>: UDP</a:t>
            </a:r>
          </a:p>
          <a:p>
            <a:r>
              <a:rPr lang="en-US" altLang="el-GR" sz="2400" smtClean="0"/>
              <a:t>3.4 </a:t>
            </a:r>
            <a:r>
              <a:rPr lang="el-GR" altLang="el-GR" sz="2400" smtClean="0"/>
              <a:t>Αρχές της αξιόπιστης μεταφοράς δεδομένων</a:t>
            </a:r>
            <a:endParaRPr lang="en-US" altLang="el-GR" sz="2400" smtClean="0"/>
          </a:p>
        </p:txBody>
      </p:sp>
      <p:sp>
        <p:nvSpPr>
          <p:cNvPr id="286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altLang="el-GR" sz="2400" smtClean="0"/>
              <a:t>3.5 </a:t>
            </a:r>
            <a:r>
              <a:rPr lang="el-GR" altLang="el-GR" sz="2400" smtClean="0"/>
              <a:t>Συνδεσμική μεταφορά</a:t>
            </a:r>
            <a:r>
              <a:rPr lang="en-US" altLang="el-GR" sz="2400" smtClean="0"/>
              <a:t>: TCP</a:t>
            </a:r>
          </a:p>
          <a:p>
            <a:pPr lvl="1">
              <a:buFont typeface="Wingdings" pitchFamily="2" charset="2"/>
              <a:buChar char="§"/>
            </a:pPr>
            <a:r>
              <a:rPr lang="el-GR" altLang="el-GR" sz="2000" smtClean="0"/>
              <a:t>Δομή τμήματος</a:t>
            </a:r>
            <a:endParaRPr lang="en-US" altLang="el-GR" sz="2000" smtClean="0"/>
          </a:p>
          <a:p>
            <a:pPr lvl="1">
              <a:buFont typeface="Wingdings" pitchFamily="2" charset="2"/>
              <a:buChar char="§"/>
            </a:pPr>
            <a:r>
              <a:rPr lang="el-GR" altLang="el-GR" sz="2000" smtClean="0"/>
              <a:t>Αξιόπιστη μεταφορά δεδομένων</a:t>
            </a:r>
            <a:endParaRPr lang="en-US" altLang="el-GR" sz="2000" smtClean="0"/>
          </a:p>
          <a:p>
            <a:pPr lvl="1">
              <a:buFont typeface="Wingdings" pitchFamily="2" charset="2"/>
              <a:buChar char="§"/>
            </a:pPr>
            <a:r>
              <a:rPr lang="el-GR" altLang="el-GR" sz="2000" smtClean="0"/>
              <a:t>Έλεγχος ροής</a:t>
            </a:r>
            <a:endParaRPr lang="en-US" altLang="el-GR" sz="2000" smtClean="0"/>
          </a:p>
          <a:p>
            <a:pPr lvl="1">
              <a:buFont typeface="Wingdings" pitchFamily="2" charset="2"/>
              <a:buChar char="§"/>
            </a:pPr>
            <a:r>
              <a:rPr lang="el-GR" altLang="el-GR" sz="2000" smtClean="0"/>
              <a:t>Διαχείριση σύνδεσης</a:t>
            </a:r>
            <a:endParaRPr lang="en-US" altLang="el-GR" sz="2000" smtClean="0"/>
          </a:p>
          <a:p>
            <a:r>
              <a:rPr lang="en-US" altLang="el-GR" sz="2400" smtClean="0"/>
              <a:t>3.6 </a:t>
            </a:r>
            <a:r>
              <a:rPr lang="el-GR" altLang="el-GR" sz="2400" smtClean="0"/>
              <a:t>Αρχές ελέγχου συμφόρησης</a:t>
            </a:r>
            <a:endParaRPr lang="en-US" altLang="el-GR" sz="2400" smtClean="0"/>
          </a:p>
          <a:p>
            <a:r>
              <a:rPr lang="el-GR" altLang="el-GR" sz="2400" smtClean="0"/>
              <a:t>3.7 Έλεγχος συμφόρησης του </a:t>
            </a:r>
            <a:r>
              <a:rPr lang="en-US" altLang="el-GR" sz="2400" smtClean="0"/>
              <a:t>TCP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408FA330-18C9-4785-9DAE-0A519F6D47BC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29699" name="Footer Placeholder 5"/>
          <p:cNvSpPr txBox="1">
            <a:spLocks noGrp="1"/>
          </p:cNvSpPr>
          <p:nvPr/>
        </p:nvSpPr>
        <p:spPr bwMode="auto">
          <a:xfrm>
            <a:off x="4203700" y="6400800"/>
            <a:ext cx="410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29700" name="Slide Number Placeholder 6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D26FA6FD-EC67-4CD2-932E-30C956FE6D85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17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43900" cy="1143000"/>
          </a:xfrm>
        </p:spPr>
        <p:txBody>
          <a:bodyPr/>
          <a:lstStyle/>
          <a:p>
            <a:r>
              <a:rPr lang="en-US" altLang="el-GR" sz="3600" smtClean="0"/>
              <a:t>UDP: User Datagram Protocol </a:t>
            </a:r>
            <a:r>
              <a:rPr lang="en-US" altLang="el-GR" sz="2800" smtClean="0"/>
              <a:t>[RFC 768]</a:t>
            </a:r>
            <a:endParaRPr lang="en-US" altLang="el-GR" smtClean="0"/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447800"/>
            <a:ext cx="38100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sz="1800" smtClean="0"/>
              <a:t>Το απλούστερο πρωτόκολλο μεταφοράς του Διαδικτύου</a:t>
            </a:r>
            <a:br>
              <a:rPr lang="el-GR" altLang="el-GR" sz="1800" smtClean="0"/>
            </a:br>
            <a:endParaRPr lang="el-GR" altLang="el-GR" sz="1800" smtClean="0"/>
          </a:p>
          <a:p>
            <a:pPr>
              <a:lnSpc>
                <a:spcPct val="90000"/>
              </a:lnSpc>
            </a:pPr>
            <a:r>
              <a:rPr lang="el-GR" altLang="el-GR" sz="1800" smtClean="0"/>
              <a:t>Υπηρεσία παράδοσης βέλτιστης προσπάθειας (</a:t>
            </a:r>
            <a:r>
              <a:rPr lang="en-US" altLang="el-GR" sz="1800" smtClean="0"/>
              <a:t>“best effort”</a:t>
            </a:r>
            <a:r>
              <a:rPr lang="el-GR" altLang="el-GR" sz="1800" smtClean="0"/>
              <a:t>):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1800" smtClean="0"/>
              <a:t>	τα τμήματα UDP μπορεί να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altLang="el-GR" sz="1800" smtClean="0"/>
              <a:t>χαθούν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altLang="el-GR" sz="1800" smtClean="0"/>
              <a:t>παραδοθούν εκτός σειράς στις εφαρμογές</a:t>
            </a:r>
            <a:br>
              <a:rPr lang="el-GR" altLang="el-GR" sz="1800" smtClean="0"/>
            </a:br>
            <a:endParaRPr lang="el-GR" altLang="el-GR" sz="1800" smtClean="0"/>
          </a:p>
          <a:p>
            <a:pPr>
              <a:lnSpc>
                <a:spcPct val="90000"/>
              </a:lnSpc>
            </a:pPr>
            <a:r>
              <a:rPr lang="el-GR" altLang="el-GR" sz="1800" i="1" smtClean="0">
                <a:solidFill>
                  <a:srgbClr val="FF0000"/>
                </a:solidFill>
              </a:rPr>
              <a:t>Ασυνδεσμική:</a:t>
            </a:r>
            <a:endParaRPr lang="el-GR" altLang="el-GR" sz="2000" smtClean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altLang="el-GR" sz="1800" smtClean="0"/>
              <a:t>δεν γίνεται χειραψία μεταξύ του UDP αποστολέα και δέκτη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altLang="el-GR" sz="1800" smtClean="0"/>
              <a:t>Η διαχείριση κάθε UDP τμήματος γίνεται ξεχωριστά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821238" y="1474788"/>
            <a:ext cx="3810000" cy="47688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l-GR" altLang="el-GR" sz="1800" kern="0" dirty="0" smtClean="0"/>
              <a:t>Το </a:t>
            </a:r>
            <a:r>
              <a:rPr lang="en-US" altLang="el-GR" sz="1800" kern="0" dirty="0" smtClean="0"/>
              <a:t>UDP</a:t>
            </a:r>
            <a:r>
              <a:rPr lang="el-GR" altLang="el-GR" sz="1800" kern="0" dirty="0" smtClean="0"/>
              <a:t> συχνά χρησιμοποιείται για εφαρμογές πολυμέσων συνεχούς ροής (</a:t>
            </a:r>
            <a:r>
              <a:rPr lang="en-US" altLang="el-GR" sz="1800" kern="0" dirty="0" smtClean="0"/>
              <a:t>streaming</a:t>
            </a:r>
            <a:r>
              <a:rPr lang="el-GR" altLang="el-GR" sz="1800" kern="0" dirty="0" smtClean="0"/>
              <a:t>)</a:t>
            </a:r>
            <a:endParaRPr lang="en-US" altLang="el-GR" sz="1800" kern="0" dirty="0" smtClean="0"/>
          </a:p>
          <a:p>
            <a:pPr lvl="1">
              <a:defRPr/>
            </a:pPr>
            <a:r>
              <a:rPr lang="el-GR" altLang="el-GR" sz="1800" kern="0" dirty="0" smtClean="0"/>
              <a:t>ανοχή ως προς τις απώλειες</a:t>
            </a:r>
            <a:endParaRPr lang="en-US" altLang="el-GR" sz="1800" kern="0" dirty="0" smtClean="0"/>
          </a:p>
          <a:p>
            <a:pPr lvl="1">
              <a:defRPr/>
            </a:pPr>
            <a:r>
              <a:rPr lang="el-GR" altLang="el-GR" sz="1800" kern="0" dirty="0" smtClean="0"/>
              <a:t>ευαισθησία ως προς το ρυθμό</a:t>
            </a:r>
            <a:br>
              <a:rPr lang="el-GR" altLang="el-GR" sz="1800" kern="0" dirty="0" smtClean="0"/>
            </a:br>
            <a:endParaRPr lang="el-GR" altLang="el-GR" sz="1800" kern="0" dirty="0" smtClean="0"/>
          </a:p>
          <a:p>
            <a:pPr>
              <a:defRPr/>
            </a:pPr>
            <a:r>
              <a:rPr lang="en-US" altLang="el-GR" sz="2000" kern="0" dirty="0" err="1" smtClean="0"/>
              <a:t>άλλες</a:t>
            </a:r>
            <a:r>
              <a:rPr lang="en-US" altLang="el-GR" sz="2000" kern="0" dirty="0" smtClean="0"/>
              <a:t> </a:t>
            </a:r>
            <a:r>
              <a:rPr lang="el-GR" altLang="el-GR" sz="2000" kern="0" dirty="0" smtClean="0"/>
              <a:t>χρήσεις του </a:t>
            </a:r>
            <a:r>
              <a:rPr lang="en-US" altLang="el-GR" sz="1800" kern="0" dirty="0" smtClean="0"/>
              <a:t>UDP</a:t>
            </a:r>
            <a:r>
              <a:rPr lang="en-US" altLang="el-GR" sz="2000" kern="0" dirty="0" smtClean="0"/>
              <a:t> π.χ.</a:t>
            </a:r>
          </a:p>
          <a:p>
            <a:pPr lvl="1">
              <a:defRPr/>
            </a:pPr>
            <a:r>
              <a:rPr lang="en-US" altLang="el-GR" sz="1800" kern="0" dirty="0" smtClean="0"/>
              <a:t>DNS</a:t>
            </a:r>
          </a:p>
          <a:p>
            <a:pPr lvl="1">
              <a:defRPr/>
            </a:pPr>
            <a:r>
              <a:rPr lang="en-US" altLang="el-GR" sz="1800" kern="0" dirty="0" smtClean="0"/>
              <a:t>SNMP</a:t>
            </a:r>
            <a:r>
              <a:rPr lang="el-GR" altLang="el-GR" sz="1800" kern="0" dirty="0" smtClean="0"/>
              <a:t/>
            </a:r>
            <a:br>
              <a:rPr lang="el-GR" altLang="el-GR" sz="1800" kern="0" dirty="0" smtClean="0"/>
            </a:br>
            <a:endParaRPr lang="en-US" altLang="el-GR" sz="1600" kern="0" dirty="0" smtClean="0"/>
          </a:p>
          <a:p>
            <a:pPr>
              <a:defRPr/>
            </a:pPr>
            <a:r>
              <a:rPr lang="el-GR" altLang="el-GR" sz="1800" kern="0" dirty="0" smtClean="0"/>
              <a:t>αξιόπιστη μεταφορά πάνω από το</a:t>
            </a:r>
            <a:r>
              <a:rPr lang="en-US" altLang="el-GR" sz="1800" kern="0" dirty="0" smtClean="0"/>
              <a:t> UDP: </a:t>
            </a:r>
            <a:r>
              <a:rPr lang="el-GR" altLang="el-GR" sz="1800" kern="0" dirty="0" smtClean="0"/>
              <a:t>προσθήκη αξιοπιστίας στο επίπεδο εφαρμογής</a:t>
            </a:r>
            <a:endParaRPr lang="en-US" altLang="el-GR" sz="1800" kern="0" dirty="0" smtClean="0"/>
          </a:p>
          <a:p>
            <a:pPr lvl="1">
              <a:defRPr/>
            </a:pPr>
            <a:r>
              <a:rPr lang="el-GR" altLang="el-GR" sz="1800" kern="0" dirty="0" smtClean="0"/>
              <a:t>ανάνηψη από λάθη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el-GR" altLang="el-GR" sz="1800" kern="0" dirty="0" smtClean="0"/>
              <a:t>    ανά εφαρμογή</a:t>
            </a:r>
            <a:endParaRPr lang="en-US" altLang="el-GR" sz="180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7CCFDB56-EE08-41EA-A60B-FBF11EB2973C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30723" name="Footer Placeholder 5"/>
          <p:cNvSpPr txBox="1">
            <a:spLocks noGrp="1"/>
          </p:cNvSpPr>
          <p:nvPr/>
        </p:nvSpPr>
        <p:spPr bwMode="auto">
          <a:xfrm>
            <a:off x="4203700" y="6400800"/>
            <a:ext cx="410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30724" name="Slide Number Placeholder 6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4012DC96-80BF-415D-A35C-ACFEA383ACCF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18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43900" cy="1143000"/>
          </a:xfrm>
        </p:spPr>
        <p:txBody>
          <a:bodyPr/>
          <a:lstStyle/>
          <a:p>
            <a:r>
              <a:rPr lang="en-US" altLang="el-GR" sz="3600" smtClean="0"/>
              <a:t>UDP: </a:t>
            </a:r>
            <a:r>
              <a:rPr lang="el-GR" altLang="el-GR" sz="3600" smtClean="0"/>
              <a:t>κεφαλίδα τμήματος</a:t>
            </a:r>
            <a:endParaRPr lang="en-US" altLang="el-GR" smtClean="0"/>
          </a:p>
        </p:txBody>
      </p:sp>
      <p:sp>
        <p:nvSpPr>
          <p:cNvPr id="30726" name="Text Box 24"/>
          <p:cNvSpPr txBox="1">
            <a:spLocks noChangeArrowheads="1"/>
          </p:cNvSpPr>
          <p:nvPr/>
        </p:nvSpPr>
        <p:spPr bwMode="auto">
          <a:xfrm>
            <a:off x="4897438" y="1076325"/>
            <a:ext cx="195897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l-GR" altLang="el-GR">
                <a:latin typeface="Comic Sans MS" pitchFamily="66" charset="0"/>
              </a:rPr>
              <a:t>Μήκος του </a:t>
            </a:r>
          </a:p>
          <a:p>
            <a:pPr algn="r">
              <a:lnSpc>
                <a:spcPct val="100000"/>
              </a:lnSpc>
            </a:pPr>
            <a:r>
              <a:rPr lang="el-GR" altLang="el-GR">
                <a:latin typeface="Comic Sans MS" pitchFamily="66" charset="0"/>
              </a:rPr>
              <a:t>τμήματος</a:t>
            </a:r>
            <a:r>
              <a:rPr lang="en-US" altLang="el-GR">
                <a:latin typeface="Comic Sans MS" pitchFamily="66" charset="0"/>
              </a:rPr>
              <a:t> UDP</a:t>
            </a:r>
          </a:p>
          <a:p>
            <a:pPr algn="r">
              <a:lnSpc>
                <a:spcPct val="100000"/>
              </a:lnSpc>
            </a:pPr>
            <a:r>
              <a:rPr lang="el-GR" altLang="el-GR">
                <a:latin typeface="Comic Sans MS" pitchFamily="66" charset="0"/>
              </a:rPr>
              <a:t>σε </a:t>
            </a:r>
            <a:r>
              <a:rPr lang="en-US" altLang="el-GR">
                <a:latin typeface="Comic Sans MS" pitchFamily="66" charset="0"/>
              </a:rPr>
              <a:t>bytes,</a:t>
            </a:r>
          </a:p>
          <a:p>
            <a:pPr algn="r">
              <a:lnSpc>
                <a:spcPct val="100000"/>
              </a:lnSpc>
            </a:pPr>
            <a:r>
              <a:rPr lang="el-GR" altLang="el-GR">
                <a:latin typeface="Comic Sans MS" pitchFamily="66" charset="0"/>
              </a:rPr>
              <a:t>συμπεριλαμβανομένης </a:t>
            </a:r>
          </a:p>
          <a:p>
            <a:pPr algn="r">
              <a:lnSpc>
                <a:spcPct val="100000"/>
              </a:lnSpc>
            </a:pPr>
            <a:r>
              <a:rPr lang="el-GR" altLang="el-GR">
                <a:latin typeface="Comic Sans MS" pitchFamily="66" charset="0"/>
              </a:rPr>
              <a:t>της κεφαλίδας</a:t>
            </a:r>
            <a:endParaRPr lang="en-US" altLang="el-GR" sz="1800">
              <a:latin typeface="Times New Roman" pitchFamily="18" charset="0"/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714375" y="1852613"/>
            <a:ext cx="3324225" cy="32004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638175" y="1947863"/>
            <a:ext cx="3324225" cy="3200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2400">
              <a:latin typeface="Times New Roman" pitchFamily="18" charset="0"/>
            </a:endParaRP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677863" y="1960563"/>
            <a:ext cx="15636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1800"/>
              <a:t>source port #</a:t>
            </a:r>
            <a:endParaRPr lang="en-US" altLang="el-GR" sz="2400"/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2463800" y="1960563"/>
            <a:ext cx="13287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1800"/>
              <a:t>dest port #</a:t>
            </a:r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V="1">
            <a:off x="628650" y="2347913"/>
            <a:ext cx="33289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 flipV="1">
            <a:off x="619125" y="2747963"/>
            <a:ext cx="3324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 flipV="1">
            <a:off x="2276475" y="1947863"/>
            <a:ext cx="0" cy="395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1784350" y="1482725"/>
            <a:ext cx="93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2000"/>
              <a:t>32 bits</a:t>
            </a:r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2733675" y="1714500"/>
            <a:ext cx="1200150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 rot="10800000">
            <a:off x="623888" y="1724025"/>
            <a:ext cx="11287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1481138" y="3306763"/>
            <a:ext cx="13890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2000"/>
              <a:t>application</a:t>
            </a:r>
          </a:p>
          <a:p>
            <a:pPr>
              <a:lnSpc>
                <a:spcPct val="100000"/>
              </a:lnSpc>
            </a:pPr>
            <a:r>
              <a:rPr lang="en-US" altLang="el-GR" sz="2000"/>
              <a:t>data </a:t>
            </a:r>
          </a:p>
          <a:p>
            <a:pPr>
              <a:lnSpc>
                <a:spcPct val="100000"/>
              </a:lnSpc>
            </a:pPr>
            <a:r>
              <a:rPr lang="en-US" altLang="el-GR" sz="2000"/>
              <a:t>(payload)</a:t>
            </a:r>
            <a:endParaRPr lang="en-US" altLang="el-GR" sz="2400"/>
          </a:p>
        </p:txBody>
      </p:sp>
      <p:sp>
        <p:nvSpPr>
          <p:cNvPr id="30738" name="Line 20"/>
          <p:cNvSpPr>
            <a:spLocks noChangeShapeType="1"/>
          </p:cNvSpPr>
          <p:nvPr/>
        </p:nvSpPr>
        <p:spPr bwMode="auto">
          <a:xfrm flipV="1">
            <a:off x="2276475" y="2357438"/>
            <a:ext cx="0" cy="395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9" name="Text Box 22"/>
          <p:cNvSpPr txBox="1">
            <a:spLocks noChangeArrowheads="1"/>
          </p:cNvSpPr>
          <p:nvPr/>
        </p:nvSpPr>
        <p:spPr bwMode="auto">
          <a:xfrm>
            <a:off x="1020763" y="2351088"/>
            <a:ext cx="814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1800"/>
              <a:t>length</a:t>
            </a:r>
            <a:endParaRPr lang="en-US" altLang="el-GR" sz="2400"/>
          </a:p>
        </p:txBody>
      </p:sp>
      <p:sp>
        <p:nvSpPr>
          <p:cNvPr id="30740" name="Text Box 23"/>
          <p:cNvSpPr txBox="1">
            <a:spLocks noChangeArrowheads="1"/>
          </p:cNvSpPr>
          <p:nvPr/>
        </p:nvSpPr>
        <p:spPr bwMode="auto">
          <a:xfrm>
            <a:off x="2566988" y="2341563"/>
            <a:ext cx="1176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1800"/>
              <a:t>checksum</a:t>
            </a:r>
            <a:endParaRPr lang="en-US" altLang="el-GR" sz="2400"/>
          </a:p>
        </p:txBody>
      </p:sp>
      <p:sp>
        <p:nvSpPr>
          <p:cNvPr id="30741" name="Line 25"/>
          <p:cNvSpPr>
            <a:spLocks noChangeShapeType="1"/>
          </p:cNvSpPr>
          <p:nvPr/>
        </p:nvSpPr>
        <p:spPr bwMode="auto">
          <a:xfrm flipH="1">
            <a:off x="1862138" y="1522413"/>
            <a:ext cx="3519487" cy="895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2" name="Rectangle 27"/>
          <p:cNvSpPr>
            <a:spLocks noChangeArrowheads="1"/>
          </p:cNvSpPr>
          <p:nvPr/>
        </p:nvSpPr>
        <p:spPr bwMode="auto">
          <a:xfrm>
            <a:off x="4703763" y="2924175"/>
            <a:ext cx="4048125" cy="3259138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30743" name="Text Box 28"/>
          <p:cNvSpPr txBox="1">
            <a:spLocks noChangeArrowheads="1"/>
          </p:cNvSpPr>
          <p:nvPr/>
        </p:nvSpPr>
        <p:spPr bwMode="auto">
          <a:xfrm>
            <a:off x="5175250" y="2768600"/>
            <a:ext cx="26543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l-GR" altLang="el-GR" sz="2000">
                <a:solidFill>
                  <a:srgbClr val="CC0000"/>
                </a:solidFill>
                <a:latin typeface="Arial" pitchFamily="34" charset="0"/>
              </a:rPr>
              <a:t>Γιατί υπάρχει το</a:t>
            </a:r>
            <a:r>
              <a:rPr lang="en-US" altLang="el-GR" sz="2000">
                <a:solidFill>
                  <a:srgbClr val="CC0000"/>
                </a:solidFill>
                <a:latin typeface="Gill Sans MT" pitchFamily="34" charset="0"/>
              </a:rPr>
              <a:t> UDP</a:t>
            </a:r>
            <a:r>
              <a:rPr lang="el-GR" altLang="el-GR" sz="2000">
                <a:solidFill>
                  <a:srgbClr val="CC0000"/>
                </a:solidFill>
                <a:latin typeface="Arial" pitchFamily="34" charset="0"/>
              </a:rPr>
              <a:t>;</a:t>
            </a:r>
            <a:endParaRPr lang="en-US" altLang="el-GR" sz="2000">
              <a:latin typeface="Arial" pitchFamily="34" charset="0"/>
            </a:endParaRPr>
          </a:p>
        </p:txBody>
      </p:sp>
      <p:sp>
        <p:nvSpPr>
          <p:cNvPr id="27" name="Rectangle 4"/>
          <p:cNvSpPr txBox="1">
            <a:spLocks noChangeArrowheads="1"/>
          </p:cNvSpPr>
          <p:nvPr/>
        </p:nvSpPr>
        <p:spPr bwMode="auto">
          <a:xfrm>
            <a:off x="4752975" y="3105150"/>
            <a:ext cx="3998913" cy="29337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endParaRPr lang="el-GR" altLang="el-GR" sz="1600" kern="0" dirty="0" smtClean="0"/>
          </a:p>
          <a:p>
            <a:pPr>
              <a:defRPr/>
            </a:pPr>
            <a:r>
              <a:rPr lang="el-GR" altLang="el-GR" sz="1600" kern="0" dirty="0"/>
              <a:t>χ</a:t>
            </a:r>
            <a:r>
              <a:rPr lang="el-GR" altLang="el-GR" sz="1600" kern="0" dirty="0" smtClean="0"/>
              <a:t>ωρίς αποκατάσταση σύνδεσης </a:t>
            </a:r>
            <a:br>
              <a:rPr lang="el-GR" altLang="el-GR" sz="1600" kern="0" dirty="0" smtClean="0"/>
            </a:br>
            <a:r>
              <a:rPr lang="el-GR" altLang="el-GR" sz="1600" kern="0" dirty="0" smtClean="0"/>
              <a:t>(που εισάγει καθυστέρηση)</a:t>
            </a:r>
            <a:br>
              <a:rPr lang="el-GR" altLang="el-GR" sz="1600" kern="0" dirty="0" smtClean="0"/>
            </a:br>
            <a:endParaRPr lang="el-GR" altLang="el-GR" sz="1600" kern="0" dirty="0" smtClean="0"/>
          </a:p>
          <a:p>
            <a:pPr>
              <a:defRPr/>
            </a:pPr>
            <a:r>
              <a:rPr lang="el-GR" altLang="el-GR" sz="1600" kern="0" dirty="0" smtClean="0"/>
              <a:t>απλό: χωρίς κατάσταση σύνδεσης στον αποστολέα, δέκτη</a:t>
            </a:r>
            <a:br>
              <a:rPr lang="el-GR" altLang="el-GR" sz="1600" kern="0" dirty="0" smtClean="0"/>
            </a:br>
            <a:endParaRPr lang="el-GR" altLang="el-GR" sz="1600" kern="0" dirty="0" smtClean="0"/>
          </a:p>
          <a:p>
            <a:pPr>
              <a:defRPr/>
            </a:pPr>
            <a:r>
              <a:rPr lang="el-GR" altLang="el-GR" sz="1600" kern="0" dirty="0" smtClean="0"/>
              <a:t>μικρή κεφαλίδα τμήματος</a:t>
            </a:r>
            <a:br>
              <a:rPr lang="el-GR" altLang="el-GR" sz="1600" kern="0" dirty="0" smtClean="0"/>
            </a:br>
            <a:endParaRPr lang="el-GR" altLang="el-GR" sz="1600" kern="0" dirty="0" smtClean="0"/>
          </a:p>
          <a:p>
            <a:pPr>
              <a:defRPr/>
            </a:pPr>
            <a:r>
              <a:rPr lang="el-GR" altLang="el-GR" sz="1600" kern="0" dirty="0"/>
              <a:t>χ</a:t>
            </a:r>
            <a:r>
              <a:rPr lang="el-GR" altLang="el-GR" sz="1600" kern="0" dirty="0" smtClean="0"/>
              <a:t>ωρίς έλεγχο συμφόρησης: </a:t>
            </a:r>
            <a:br>
              <a:rPr lang="el-GR" altLang="el-GR" sz="1600" kern="0" dirty="0" smtClean="0"/>
            </a:br>
            <a:r>
              <a:rPr lang="el-GR" altLang="el-GR" sz="1600" kern="0" dirty="0" smtClean="0"/>
              <a:t>το UDP μπορεί να “εκραγεί” όσο γρήγορα θέλουμε</a:t>
            </a:r>
          </a:p>
          <a:p>
            <a:pPr>
              <a:lnSpc>
                <a:spcPct val="100000"/>
              </a:lnSpc>
              <a:defRPr/>
            </a:pPr>
            <a:endParaRPr lang="en-US" altLang="el-GR" sz="1600" kern="0" dirty="0" smtClean="0"/>
          </a:p>
        </p:txBody>
      </p:sp>
      <p:sp>
        <p:nvSpPr>
          <p:cNvPr id="30745" name="Text Box 19"/>
          <p:cNvSpPr txBox="1">
            <a:spLocks noChangeArrowheads="1"/>
          </p:cNvSpPr>
          <p:nvPr/>
        </p:nvSpPr>
        <p:spPr bwMode="auto">
          <a:xfrm>
            <a:off x="928688" y="5638800"/>
            <a:ext cx="24939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altLang="el-GR" sz="2000">
                <a:latin typeface="Comic Sans MS" pitchFamily="66" charset="0"/>
              </a:rPr>
              <a:t>Δομή τμήματος </a:t>
            </a:r>
            <a:r>
              <a:rPr lang="en-US" altLang="el-GR" sz="2000">
                <a:latin typeface="Comic Sans MS" pitchFamily="66" charset="0"/>
              </a:rPr>
              <a:t>UDP</a:t>
            </a:r>
            <a:endParaRPr lang="en-US" altLang="el-GR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F1A7E287-3352-46C7-87BC-0FD677F366CC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31747" name="Footer Placeholder 5"/>
          <p:cNvSpPr txBox="1">
            <a:spLocks noGrp="1"/>
          </p:cNvSpPr>
          <p:nvPr/>
        </p:nvSpPr>
        <p:spPr bwMode="auto">
          <a:xfrm>
            <a:off x="4203700" y="6400800"/>
            <a:ext cx="410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31748" name="Slide Number Placeholder 6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A85BF4CF-E885-4EC4-9314-FB849DBF00CC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19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z="3600" smtClean="0"/>
              <a:t>UDP checksum</a:t>
            </a:r>
            <a:r>
              <a:rPr lang="el-GR" altLang="el-GR" sz="3600" smtClean="0"/>
              <a:t> (άθροισμα ελέγχου) </a:t>
            </a:r>
            <a:endParaRPr lang="en-US" altLang="el-GR" sz="3600" smtClean="0"/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557463"/>
            <a:ext cx="3657600" cy="349567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altLang="el-GR" sz="1800" dirty="0" smtClean="0">
                <a:solidFill>
                  <a:srgbClr val="FF0000"/>
                </a:solidFill>
              </a:rPr>
              <a:t>Αποστολέας:</a:t>
            </a:r>
          </a:p>
          <a:p>
            <a:pPr>
              <a:lnSpc>
                <a:spcPct val="80000"/>
              </a:lnSpc>
              <a:defRPr/>
            </a:pPr>
            <a:r>
              <a:rPr lang="el-GR" altLang="el-GR" sz="1600" dirty="0" smtClean="0"/>
              <a:t>χειρίζεται το περιεχόμενο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altLang="el-GR" sz="1600" dirty="0" smtClean="0"/>
              <a:t>     του τμήματος, συμπεριλαμβανομένων πεδίων της κεφαλίδας, ως ακολουθία</a:t>
            </a:r>
          </a:p>
          <a:p>
            <a:pPr indent="15875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altLang="el-GR" sz="1600" dirty="0" smtClean="0"/>
              <a:t>ακεραίων των 16 </a:t>
            </a:r>
            <a:r>
              <a:rPr lang="el-GR" altLang="el-GR" sz="1600" dirty="0" err="1" smtClean="0"/>
              <a:t>bits</a:t>
            </a:r>
            <a:r>
              <a:rPr lang="el-GR" altLang="el-GR" sz="1600" dirty="0" smtClean="0"/>
              <a:t> </a:t>
            </a:r>
            <a:br>
              <a:rPr lang="el-GR" altLang="el-GR" sz="1600" dirty="0" smtClean="0"/>
            </a:br>
            <a:endParaRPr lang="el-GR" altLang="el-GR" sz="1600" dirty="0" smtClean="0"/>
          </a:p>
          <a:p>
            <a:pPr>
              <a:lnSpc>
                <a:spcPct val="80000"/>
              </a:lnSpc>
              <a:defRPr/>
            </a:pPr>
            <a:r>
              <a:rPr lang="el-GR" altLang="el-GR" sz="1600" dirty="0" err="1" smtClean="0"/>
              <a:t>checksum</a:t>
            </a:r>
            <a:r>
              <a:rPr lang="el-GR" altLang="el-GR" sz="1600" dirty="0" smtClean="0"/>
              <a:t>: συμπλήρωμα ως προς το 1 του αθροίσματος του περιεχομένου (εκφρασμένου σε 16-bit λέξεις)</a:t>
            </a:r>
            <a:br>
              <a:rPr lang="el-GR" altLang="el-GR" sz="1600" dirty="0" smtClean="0"/>
            </a:br>
            <a:endParaRPr lang="el-GR" altLang="el-GR" sz="1600" dirty="0" smtClean="0"/>
          </a:p>
          <a:p>
            <a:pPr>
              <a:lnSpc>
                <a:spcPct val="80000"/>
              </a:lnSpc>
              <a:defRPr/>
            </a:pPr>
            <a:r>
              <a:rPr lang="el-GR" altLang="el-GR" sz="1600" dirty="0" smtClean="0"/>
              <a:t>ο αποστολέας τοποθετεί την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altLang="el-GR" sz="1600" dirty="0" smtClean="0"/>
              <a:t>     τιμή του </a:t>
            </a:r>
            <a:r>
              <a:rPr lang="el-GR" altLang="el-GR" sz="1600" dirty="0" err="1" smtClean="0"/>
              <a:t>checksum</a:t>
            </a:r>
            <a:r>
              <a:rPr lang="el-GR" altLang="el-GR" sz="1600" dirty="0" smtClean="0"/>
              <a:t> στο πεδίο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altLang="el-GR" sz="1600" dirty="0" smtClean="0"/>
              <a:t>     </a:t>
            </a:r>
            <a:r>
              <a:rPr lang="el-GR" altLang="el-GR" sz="1600" dirty="0" err="1" smtClean="0"/>
              <a:t>checksum</a:t>
            </a:r>
            <a:r>
              <a:rPr lang="el-GR" altLang="el-GR" sz="1600" dirty="0" smtClean="0"/>
              <a:t> του τμήματος UDP </a:t>
            </a:r>
          </a:p>
          <a:p>
            <a:pPr>
              <a:lnSpc>
                <a:spcPct val="80000"/>
              </a:lnSpc>
              <a:defRPr/>
            </a:pPr>
            <a:endParaRPr lang="en-US" altLang="el-GR" sz="1600" dirty="0" smtClean="0"/>
          </a:p>
          <a:p>
            <a:pPr>
              <a:lnSpc>
                <a:spcPct val="80000"/>
              </a:lnSpc>
              <a:defRPr/>
            </a:pPr>
            <a:endParaRPr lang="en-US" altLang="el-GR" sz="1600" dirty="0" smtClean="0"/>
          </a:p>
        </p:txBody>
      </p:sp>
      <p:sp>
        <p:nvSpPr>
          <p:cNvPr id="3175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7725" y="2489200"/>
            <a:ext cx="4057650" cy="35655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l-GR" altLang="el-GR" sz="1800" smtClean="0">
                <a:solidFill>
                  <a:srgbClr val="FF0000"/>
                </a:solidFill>
              </a:rPr>
              <a:t>Δέκτης:</a:t>
            </a:r>
            <a:endParaRPr lang="el-GR" altLang="el-GR" sz="1800" smtClean="0"/>
          </a:p>
          <a:p>
            <a:r>
              <a:rPr lang="el-GR" altLang="el-GR" sz="1800" smtClean="0"/>
              <a:t>υπολογισμός του checksum του λαμβανομένου μηνύματος</a:t>
            </a:r>
          </a:p>
          <a:p>
            <a:r>
              <a:rPr lang="el-GR" altLang="el-GR" sz="1800" smtClean="0"/>
              <a:t>έλεγχος αν το υπολογισμένο  checksum  ισούται με την τιμή του πεδίου checksum:</a:t>
            </a:r>
          </a:p>
          <a:p>
            <a:pPr lvl="1">
              <a:buFont typeface="Wingdings" pitchFamily="2" charset="2"/>
              <a:buChar char="§"/>
            </a:pPr>
            <a:r>
              <a:rPr lang="el-GR" altLang="el-GR" sz="1800" smtClean="0"/>
              <a:t>Όχι – ανίχνευση σφάλματος</a:t>
            </a:r>
          </a:p>
          <a:p>
            <a:pPr lvl="1">
              <a:buFont typeface="Wingdings" pitchFamily="2" charset="2"/>
              <a:buChar char="§"/>
            </a:pPr>
            <a:r>
              <a:rPr lang="el-GR" altLang="el-GR" sz="1800" smtClean="0"/>
              <a:t>Ναι – μη ανίχνευση σφάλματος</a:t>
            </a:r>
          </a:p>
          <a:p>
            <a:pPr lvl="1">
              <a:buFont typeface="Courier New" pitchFamily="49" charset="0"/>
              <a:buNone/>
            </a:pPr>
            <a:r>
              <a:rPr lang="el-GR" altLang="el-GR" sz="1800" smtClean="0"/>
              <a:t>	Αλλά παρόλα αυτά ενδέχεται να γίνουν λάθη; (περισσότερα στη συνέχεια)</a:t>
            </a:r>
            <a:endParaRPr lang="en-US" altLang="el-GR" sz="2000" smtClean="0"/>
          </a:p>
          <a:p>
            <a:endParaRPr lang="en-US" altLang="el-GR" sz="2400" smtClean="0"/>
          </a:p>
        </p:txBody>
      </p:sp>
      <p:sp>
        <p:nvSpPr>
          <p:cNvPr id="31752" name="Rectangle 5"/>
          <p:cNvSpPr>
            <a:spLocks noChangeArrowheads="1"/>
          </p:cNvSpPr>
          <p:nvPr/>
        </p:nvSpPr>
        <p:spPr bwMode="auto">
          <a:xfrm>
            <a:off x="695325" y="1457325"/>
            <a:ext cx="79248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100000"/>
              </a:lnSpc>
            </a:pPr>
            <a:r>
              <a:rPr lang="en-US" altLang="el-GR" sz="2000" u="sng">
                <a:solidFill>
                  <a:srgbClr val="FF0000"/>
                </a:solidFill>
                <a:latin typeface="Comic Sans MS" pitchFamily="66" charset="0"/>
              </a:rPr>
              <a:t>Σ</a:t>
            </a:r>
            <a:r>
              <a:rPr lang="el-GR" altLang="el-GR" sz="2000" u="sng">
                <a:solidFill>
                  <a:srgbClr val="FF0000"/>
                </a:solidFill>
                <a:latin typeface="Comic Sans MS" pitchFamily="66" charset="0"/>
              </a:rPr>
              <a:t>κοπός</a:t>
            </a:r>
            <a:r>
              <a:rPr lang="en-US" altLang="el-GR" sz="2000" u="sng">
                <a:solidFill>
                  <a:srgbClr val="FF0000"/>
                </a:solidFill>
                <a:latin typeface="Comic Sans MS" pitchFamily="66" charset="0"/>
              </a:rPr>
              <a:t>:</a:t>
            </a:r>
            <a:r>
              <a:rPr lang="en-US" altLang="el-GR" sz="2000">
                <a:latin typeface="Comic Sans MS" pitchFamily="66" charset="0"/>
              </a:rPr>
              <a:t> </a:t>
            </a:r>
            <a:r>
              <a:rPr lang="el-GR" altLang="el-GR" sz="2000">
                <a:latin typeface="Comic Sans MS" pitchFamily="66" charset="0"/>
              </a:rPr>
              <a:t>ανίχνευση </a:t>
            </a:r>
            <a:r>
              <a:rPr lang="en-US" altLang="el-GR" sz="2000">
                <a:latin typeface="Comic Sans MS" pitchFamily="66" charset="0"/>
              </a:rPr>
              <a:t>“</a:t>
            </a:r>
            <a:r>
              <a:rPr lang="el-GR" altLang="el-GR" sz="2000">
                <a:latin typeface="Comic Sans MS" pitchFamily="66" charset="0"/>
              </a:rPr>
              <a:t>σφαλμάτων</a:t>
            </a:r>
            <a:r>
              <a:rPr lang="en-US" altLang="el-GR" sz="2000">
                <a:latin typeface="Comic Sans MS" pitchFamily="66" charset="0"/>
              </a:rPr>
              <a:t>”</a:t>
            </a:r>
            <a:r>
              <a:rPr lang="el-GR" altLang="el-GR" sz="2000">
                <a:latin typeface="Comic Sans MS" pitchFamily="66" charset="0"/>
              </a:rPr>
              <a:t> (π.χ. ανεστραμμένων bits)</a:t>
            </a:r>
          </a:p>
          <a:p>
            <a:pPr marL="342900" indent="-342900" algn="l">
              <a:lnSpc>
                <a:spcPct val="100000"/>
              </a:lnSpc>
            </a:pPr>
            <a:r>
              <a:rPr lang="en-US" altLang="el-GR" sz="2000">
                <a:latin typeface="Comic Sans MS" pitchFamily="66" charset="0"/>
              </a:rPr>
              <a:t>	</a:t>
            </a:r>
            <a:r>
              <a:rPr lang="el-GR" altLang="el-GR" sz="2000">
                <a:latin typeface="Comic Sans MS" pitchFamily="66" charset="0"/>
              </a:rPr>
              <a:t>	 στο μεταδιδόμενο τμήμα</a:t>
            </a:r>
            <a:endParaRPr lang="en-US" altLang="el-GR" sz="20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- Τίτλος"/>
          <p:cNvSpPr>
            <a:spLocks noGrp="1"/>
          </p:cNvSpPr>
          <p:nvPr>
            <p:ph type="title"/>
          </p:nvPr>
        </p:nvSpPr>
        <p:spPr>
          <a:xfrm>
            <a:off x="457200" y="188913"/>
            <a:ext cx="5554663" cy="1800225"/>
          </a:xfrm>
        </p:spPr>
        <p:txBody>
          <a:bodyPr/>
          <a:lstStyle/>
          <a:p>
            <a:r>
              <a:rPr lang="el-GR" dirty="0" smtClean="0">
                <a:solidFill>
                  <a:srgbClr val="0070C0"/>
                </a:solidFill>
              </a:rPr>
              <a:t/>
            </a:r>
            <a:br>
              <a:rPr lang="el-GR" dirty="0" smtClean="0">
                <a:solidFill>
                  <a:srgbClr val="0070C0"/>
                </a:solidFill>
              </a:rPr>
            </a:br>
            <a:r>
              <a:rPr lang="el-GR" dirty="0" smtClean="0">
                <a:solidFill>
                  <a:srgbClr val="0070C0"/>
                </a:solidFill>
              </a:rPr>
              <a:t/>
            </a:r>
            <a:br>
              <a:rPr lang="el-GR" dirty="0" smtClean="0">
                <a:solidFill>
                  <a:srgbClr val="0070C0"/>
                </a:solidFill>
              </a:rPr>
            </a:br>
            <a:r>
              <a:rPr lang="el-GR" dirty="0" smtClean="0">
                <a:solidFill>
                  <a:srgbClr val="0070C0"/>
                </a:solidFill>
              </a:rPr>
              <a:t/>
            </a:r>
            <a:br>
              <a:rPr lang="el-GR" dirty="0" smtClean="0">
                <a:solidFill>
                  <a:srgbClr val="0070C0"/>
                </a:solidFill>
              </a:rPr>
            </a:br>
            <a:r>
              <a:rPr lang="el-GR" dirty="0" smtClean="0">
                <a:solidFill>
                  <a:srgbClr val="0070C0"/>
                </a:solidFill>
              </a:rPr>
              <a:t/>
            </a:r>
            <a:br>
              <a:rPr lang="el-GR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l-GR" u="none" dirty="0" smtClean="0">
                <a:solidFill>
                  <a:srgbClr val="C00000"/>
                </a:solidFill>
              </a:rPr>
              <a:t>Δίκτυα Επικοινωνιών </a:t>
            </a:r>
            <a:r>
              <a:rPr lang="el-GR" u="none" dirty="0" smtClean="0">
                <a:solidFill>
                  <a:srgbClr val="0070C0"/>
                </a:solidFill>
              </a:rPr>
              <a:t/>
            </a:r>
            <a:br>
              <a:rPr lang="el-GR" u="none" dirty="0" smtClean="0">
                <a:solidFill>
                  <a:srgbClr val="0070C0"/>
                </a:solidFill>
              </a:rPr>
            </a:br>
            <a:r>
              <a:rPr lang="el-GR" sz="1800" u="none" dirty="0" smtClean="0">
                <a:solidFill>
                  <a:srgbClr val="0070C0"/>
                </a:solidFill>
              </a:rPr>
              <a:t>Τμήμα Πληροφορικής και Τηλεπικοινωνιών</a:t>
            </a:r>
            <a:r>
              <a:rPr lang="en-US" sz="1800" u="none" dirty="0" smtClean="0">
                <a:solidFill>
                  <a:srgbClr val="0070C0"/>
                </a:solidFill>
              </a:rPr>
              <a:t/>
            </a:r>
            <a:br>
              <a:rPr lang="en-US" sz="1800" u="none" dirty="0" smtClean="0">
                <a:solidFill>
                  <a:srgbClr val="0070C0"/>
                </a:solidFill>
              </a:rPr>
            </a:br>
            <a:r>
              <a:rPr lang="el-GR" sz="1800" dirty="0" smtClean="0">
                <a:solidFill>
                  <a:srgbClr val="0070C0"/>
                </a:solidFill>
              </a:rPr>
              <a:t/>
            </a:r>
            <a:br>
              <a:rPr lang="el-GR" sz="1800" dirty="0" smtClean="0">
                <a:solidFill>
                  <a:srgbClr val="0070C0"/>
                </a:solidFill>
              </a:rPr>
            </a:br>
            <a:r>
              <a:rPr lang="en-US" sz="1800" u="none" dirty="0" smtClean="0">
                <a:solidFill>
                  <a:srgbClr val="0070C0"/>
                </a:solidFill>
              </a:rPr>
              <a:t>     </a:t>
            </a:r>
            <a:r>
              <a:rPr lang="el-GR" sz="1800" u="none" dirty="0" smtClean="0">
                <a:solidFill>
                  <a:srgbClr val="0070C0"/>
                </a:solidFill>
              </a:rPr>
              <a:t>Εθνικό &amp; Καποδιστριακό </a:t>
            </a:r>
            <a:r>
              <a:rPr lang="el-GR" sz="1800" dirty="0" smtClean="0">
                <a:solidFill>
                  <a:srgbClr val="0070C0"/>
                </a:solidFill>
              </a:rPr>
              <a:t/>
            </a:r>
            <a:br>
              <a:rPr lang="el-GR" sz="1800" dirty="0" smtClean="0">
                <a:solidFill>
                  <a:srgbClr val="0070C0"/>
                </a:solidFill>
              </a:rPr>
            </a:br>
            <a:r>
              <a:rPr lang="en-US" sz="1800" u="none" dirty="0" smtClean="0">
                <a:solidFill>
                  <a:srgbClr val="0070C0"/>
                </a:solidFill>
              </a:rPr>
              <a:t>     </a:t>
            </a:r>
            <a:r>
              <a:rPr lang="el-GR" sz="1800" u="none" dirty="0" smtClean="0">
                <a:solidFill>
                  <a:srgbClr val="0070C0"/>
                </a:solidFill>
              </a:rPr>
              <a:t>Πανεπιστήμιο Αθηνών</a:t>
            </a:r>
            <a:r>
              <a:rPr lang="el-GR" sz="1800" dirty="0" smtClean="0"/>
              <a:t/>
            </a:r>
            <a:br>
              <a:rPr lang="el-GR" sz="1800" dirty="0" smtClean="0"/>
            </a:br>
            <a:endParaRPr lang="el-GR" sz="1800" dirty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916113"/>
            <a:ext cx="5122863" cy="4210050"/>
          </a:xfrm>
        </p:spPr>
        <p:txBody>
          <a:bodyPr/>
          <a:lstStyle/>
          <a:p>
            <a:pPr marL="182563" indent="-182563">
              <a:buClr>
                <a:srgbClr val="00B050"/>
              </a:buClr>
              <a:defRPr/>
            </a:pPr>
            <a:r>
              <a:rPr lang="el-GR" sz="1800" b="1" u="sng" dirty="0" smtClean="0"/>
              <a:t>Θεματικές Ενότητες (ΘΕ) μαθήματος:</a:t>
            </a:r>
          </a:p>
          <a:p>
            <a:pPr marL="182563" indent="-182563">
              <a:buClr>
                <a:srgbClr val="00B050"/>
              </a:buClr>
              <a:buFont typeface="Wingdings" pitchFamily="2" charset="2"/>
              <a:buChar char="Ø"/>
              <a:defRPr/>
            </a:pPr>
            <a:endParaRPr lang="el-GR" b="1" dirty="0" smtClean="0"/>
          </a:p>
          <a:p>
            <a:pPr marL="452438" indent="-452438">
              <a:buClr>
                <a:srgbClr val="00B050"/>
              </a:buClr>
              <a:defRPr/>
            </a:pPr>
            <a:r>
              <a:rPr lang="el-GR" sz="1600" b="1" dirty="0" smtClean="0"/>
              <a:t>ΘΕ1: Εισαγωγή </a:t>
            </a:r>
          </a:p>
          <a:p>
            <a:pPr marL="452438" indent="-452438">
              <a:buClr>
                <a:srgbClr val="00B050"/>
              </a:buClr>
              <a:defRPr/>
            </a:pPr>
            <a:r>
              <a:rPr lang="el-GR" sz="1200" b="1" dirty="0" smtClean="0"/>
              <a:t>(Κεφ. 1 του βιβλίου)</a:t>
            </a:r>
          </a:p>
          <a:p>
            <a:pPr marL="452438" indent="-452438">
              <a:buClr>
                <a:srgbClr val="00B050"/>
              </a:buClr>
              <a:defRPr/>
            </a:pPr>
            <a:endParaRPr lang="el-GR" sz="1600" b="1" dirty="0" smtClean="0"/>
          </a:p>
          <a:p>
            <a:pPr marL="539750" indent="-539750">
              <a:buClr>
                <a:srgbClr val="00B050"/>
              </a:buClr>
              <a:buSzPct val="100000"/>
              <a:defRPr/>
            </a:pPr>
            <a:r>
              <a:rPr lang="el-GR" sz="1600" b="1" dirty="0" smtClean="0"/>
              <a:t>ΘΕ2: Επίπεδο Εφαρμογής</a:t>
            </a:r>
          </a:p>
          <a:p>
            <a:pPr marL="452438" indent="-452438">
              <a:buClr>
                <a:srgbClr val="00B050"/>
              </a:buClr>
              <a:defRPr/>
            </a:pPr>
            <a:r>
              <a:rPr lang="el-GR" sz="1200" b="1" dirty="0" smtClean="0"/>
              <a:t>(Κεφ. 2 του βιβλίου)</a:t>
            </a:r>
          </a:p>
          <a:p>
            <a:pPr marL="452438" indent="-452438">
              <a:buClr>
                <a:srgbClr val="00B050"/>
              </a:buClr>
              <a:buSzPct val="100000"/>
              <a:defRPr/>
            </a:pPr>
            <a:endParaRPr lang="el-GR" sz="1600" b="1" dirty="0" smtClean="0"/>
          </a:p>
          <a:p>
            <a:pPr marL="539750" indent="-539750">
              <a:buClr>
                <a:srgbClr val="00B050"/>
              </a:buClr>
              <a:buSzPct val="100000"/>
              <a:defRPr/>
            </a:pPr>
            <a:r>
              <a:rPr lang="el-GR" sz="1600" b="1" dirty="0" smtClean="0">
                <a:solidFill>
                  <a:srgbClr val="C00000"/>
                </a:solidFill>
              </a:rPr>
              <a:t>ΘΕ3: Επίπεδο Μεταφοράς</a:t>
            </a:r>
          </a:p>
          <a:p>
            <a:pPr marL="539750" indent="-539750">
              <a:buClr>
                <a:srgbClr val="00B050"/>
              </a:buClr>
              <a:buSzPct val="100000"/>
              <a:defRPr/>
            </a:pPr>
            <a:r>
              <a:rPr lang="el-GR" sz="1200" b="1" dirty="0" smtClean="0"/>
              <a:t>(Κεφ. 3 του βιβλίου)</a:t>
            </a:r>
          </a:p>
          <a:p>
            <a:pPr marL="452438" indent="-452438">
              <a:buClr>
                <a:srgbClr val="00B050"/>
              </a:buClr>
              <a:buSzPct val="100000"/>
              <a:defRPr/>
            </a:pPr>
            <a:endParaRPr lang="el-GR" sz="1600" b="1" dirty="0" smtClean="0"/>
          </a:p>
          <a:p>
            <a:pPr marL="452438" indent="-452438">
              <a:buClr>
                <a:srgbClr val="00B050"/>
              </a:buClr>
              <a:buSzPct val="100000"/>
              <a:defRPr/>
            </a:pPr>
            <a:r>
              <a:rPr lang="el-GR" sz="1600" b="1" dirty="0" smtClean="0"/>
              <a:t>ΘΕ4: Επίπεδο Δικτύου</a:t>
            </a:r>
          </a:p>
          <a:p>
            <a:pPr marL="452438" indent="-452438">
              <a:buClr>
                <a:srgbClr val="00B050"/>
              </a:buClr>
              <a:buSzPct val="100000"/>
              <a:defRPr/>
            </a:pPr>
            <a:r>
              <a:rPr lang="el-GR" sz="1200" b="1" dirty="0" smtClean="0"/>
              <a:t>(Κεφ. 4 του βιβλίου)</a:t>
            </a:r>
          </a:p>
          <a:p>
            <a:pPr marL="452438" indent="-452438">
              <a:buClr>
                <a:srgbClr val="00B050"/>
              </a:buClr>
              <a:buSzPct val="100000"/>
              <a:defRPr/>
            </a:pPr>
            <a:endParaRPr lang="el-GR" sz="1600" b="1" dirty="0" smtClean="0"/>
          </a:p>
          <a:p>
            <a:pPr marL="628650" indent="-628650">
              <a:buClr>
                <a:srgbClr val="00B050"/>
              </a:buClr>
              <a:buSzPct val="100000"/>
              <a:defRPr/>
            </a:pPr>
            <a:r>
              <a:rPr lang="el-GR" sz="1600" b="1" dirty="0" smtClean="0"/>
              <a:t>ΘΕ5: Επίπεδο Ζεύξης: Ζεύξεις, Δίκτυα       Πρόσβασης, Δίκτυα Τοπικής Περιοχής</a:t>
            </a:r>
          </a:p>
          <a:p>
            <a:pPr marL="452438" indent="-452438">
              <a:buClr>
                <a:srgbClr val="00B050"/>
              </a:buClr>
              <a:buSzPct val="100000"/>
              <a:defRPr/>
            </a:pPr>
            <a:r>
              <a:rPr lang="el-GR" sz="1200" b="1" dirty="0" smtClean="0"/>
              <a:t>(Κεφ. 5 του βιβλίου)</a:t>
            </a:r>
          </a:p>
          <a:p>
            <a:pPr>
              <a:buFont typeface="Wingdings" pitchFamily="2" charset="2"/>
              <a:buChar char="Ø"/>
              <a:defRPr/>
            </a:pPr>
            <a:endParaRPr lang="el-GR" sz="1200" dirty="0" smtClean="0"/>
          </a:p>
          <a:p>
            <a:pPr>
              <a:defRPr/>
            </a:pPr>
            <a:endParaRPr lang="el-GR" sz="1600" dirty="0" smtClean="0">
              <a:ea typeface="ＭＳ Ｐゴシック" pitchFamily="34"/>
            </a:endParaRPr>
          </a:p>
          <a:p>
            <a:pPr>
              <a:defRPr/>
            </a:pPr>
            <a:endParaRPr lang="el-GR" dirty="0"/>
          </a:p>
        </p:txBody>
      </p:sp>
      <p:pic>
        <p:nvPicPr>
          <p:cNvPr id="16388" name="Picture 1" descr="6e_cover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84888" y="2060575"/>
            <a:ext cx="2660650" cy="2232025"/>
          </a:xfrm>
        </p:spPr>
      </p:pic>
      <p:sp>
        <p:nvSpPr>
          <p:cNvPr id="7" name="6 - Ορθογώνιο"/>
          <p:cNvSpPr/>
          <p:nvPr/>
        </p:nvSpPr>
        <p:spPr>
          <a:xfrm flipH="1">
            <a:off x="6011863" y="4581525"/>
            <a:ext cx="2952750" cy="21844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00" kern="0" dirty="0">
              <a:solidFill>
                <a:srgbClr val="000000"/>
              </a:solidFill>
              <a:ea typeface="ＭＳ Ｐゴシック" pitchFamily="34"/>
              <a:cs typeface="Arial"/>
            </a:endParaRPr>
          </a:p>
          <a:p>
            <a:pPr>
              <a:lnSpc>
                <a:spcPct val="8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000" kern="0" dirty="0">
                <a:solidFill>
                  <a:srgbClr val="000000"/>
                </a:solidFill>
                <a:ea typeface="ＭＳ Ｐゴシック" pitchFamily="34"/>
                <a:cs typeface="Arial"/>
              </a:rPr>
              <a:t>Οι  περισσότερες από τις διαφάνειες αυτής της ενότητας αποτελούν προσαρμογή και απόδοση στα ελληνικά των διαφανειών που συνοδεύουν το βιβλίο </a:t>
            </a:r>
            <a:r>
              <a:rPr lang="en-US" sz="1000" kern="0" dirty="0">
                <a:solidFill>
                  <a:srgbClr val="000000"/>
                </a:solidFill>
                <a:ea typeface="ＭＳ Ｐゴシック" pitchFamily="34"/>
                <a:cs typeface="Arial"/>
              </a:rPr>
              <a:t>Computer Networking</a:t>
            </a:r>
            <a:r>
              <a:rPr lang="el-GR" sz="1000" kern="0" dirty="0">
                <a:solidFill>
                  <a:srgbClr val="000000"/>
                </a:solidFill>
                <a:ea typeface="ＭＳ Ｐゴシック" pitchFamily="34"/>
                <a:cs typeface="Arial"/>
              </a:rPr>
              <a:t> : </a:t>
            </a:r>
            <a:r>
              <a:rPr lang="en-US" sz="1000" kern="0" dirty="0">
                <a:solidFill>
                  <a:srgbClr val="000000"/>
                </a:solidFill>
                <a:ea typeface="ＭＳ Ｐゴシック" pitchFamily="34"/>
                <a:cs typeface="Arial"/>
              </a:rPr>
              <a:t>A Top-Down Approach, J.F Kurose and K.W. Ross, 6/E, </a:t>
            </a:r>
            <a:r>
              <a:rPr lang="en-US" sz="1000" kern="0" dirty="0">
                <a:solidFill>
                  <a:srgbClr val="000000"/>
                </a:solidFill>
              </a:rPr>
              <a:t>Addison-Wesley.</a:t>
            </a:r>
          </a:p>
          <a:p>
            <a:pPr>
              <a:lnSpc>
                <a:spcPct val="8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000" kern="0" dirty="0">
              <a:solidFill>
                <a:srgbClr val="000000"/>
              </a:solidFill>
            </a:endParaRPr>
          </a:p>
          <a:p>
            <a:pPr marL="173038" indent="-173038">
              <a:lnSpc>
                <a:spcPct val="85000"/>
              </a:lnSpc>
              <a:defRPr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All material copyright 1996-2012</a:t>
            </a:r>
          </a:p>
          <a:p>
            <a:pPr marL="173038" indent="-173038">
              <a:lnSpc>
                <a:spcPct val="85000"/>
              </a:lnSpc>
              <a:defRPr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J.F Kurose and K.W. Ross, All Rights Reserved</a:t>
            </a:r>
          </a:p>
          <a:p>
            <a:pPr>
              <a:lnSpc>
                <a:spcPct val="8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00" kern="0" dirty="0">
              <a:solidFill>
                <a:srgbClr val="000000"/>
              </a:solidFill>
              <a:ea typeface="ＭＳ Ｐゴシック" pitchFamily="34"/>
              <a:cs typeface="Arial"/>
            </a:endParaRPr>
          </a:p>
          <a:p>
            <a:pPr>
              <a:lnSpc>
                <a:spcPct val="8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000" kern="0" dirty="0">
                <a:solidFill>
                  <a:srgbClr val="000000"/>
                </a:solidFill>
                <a:ea typeface="ＭＳ Ｐゴシック" pitchFamily="34"/>
                <a:cs typeface="Arial"/>
              </a:rPr>
              <a:t>Προσαρμογή και επιμέλεια της απόδοσης των πρωτότυπων διαφανειών στα ελληνικά :</a:t>
            </a:r>
          </a:p>
          <a:p>
            <a:pPr>
              <a:lnSpc>
                <a:spcPct val="8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000" kern="0">
                <a:solidFill>
                  <a:srgbClr val="000000"/>
                </a:solidFill>
                <a:ea typeface="ＭＳ Ｐゴシック" pitchFamily="34"/>
                <a:cs typeface="Arial"/>
              </a:rPr>
              <a:t>Λάζαρος </a:t>
            </a:r>
            <a:r>
              <a:rPr lang="el-GR" sz="1000" kern="0" dirty="0" err="1">
                <a:solidFill>
                  <a:srgbClr val="000000"/>
                </a:solidFill>
                <a:ea typeface="ＭＳ Ｐゴシック" pitchFamily="34"/>
                <a:cs typeface="Arial"/>
              </a:rPr>
              <a:t>Μεράκος</a:t>
            </a:r>
            <a:endParaRPr lang="el-GR" sz="1000" kern="0" dirty="0">
              <a:solidFill>
                <a:srgbClr val="000000"/>
              </a:solidFill>
              <a:ea typeface="ＭＳ Ｐゴシック" pitchFamily="34"/>
              <a:cs typeface="Arial"/>
            </a:endParaRPr>
          </a:p>
          <a:p>
            <a:pPr>
              <a:lnSpc>
                <a:spcPct val="8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000" kern="0" dirty="0">
              <a:solidFill>
                <a:srgbClr val="000000"/>
              </a:solidFill>
              <a:ea typeface="ＭＳ Ｐゴシック" pitchFamily="34"/>
              <a:cs typeface="Arial"/>
            </a:endParaRPr>
          </a:p>
          <a:p>
            <a:pPr>
              <a:lnSpc>
                <a:spcPct val="8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00" kern="0" dirty="0">
              <a:solidFill>
                <a:srgbClr val="000000"/>
              </a:solidFill>
              <a:ea typeface="ＭＳ Ｐゴシック" pitchFamily="34"/>
              <a:cs typeface="Arial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6011863" y="620713"/>
            <a:ext cx="2771775" cy="1446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buClr>
                <a:srgbClr val="00B050"/>
              </a:buClr>
              <a:defRPr/>
            </a:pPr>
            <a:r>
              <a:rPr lang="el-GR" sz="1100" b="1" dirty="0"/>
              <a:t>Συνιστώμενο Βιβλίο: </a:t>
            </a:r>
          </a:p>
          <a:p>
            <a:pPr>
              <a:buClr>
                <a:srgbClr val="00B050"/>
              </a:buClr>
              <a:defRPr/>
            </a:pPr>
            <a:r>
              <a:rPr lang="en-US" sz="1100" b="1" dirty="0">
                <a:solidFill>
                  <a:srgbClr val="006600"/>
                </a:solidFill>
              </a:rPr>
              <a:t>Computer Networking: A Top-Down Approach, by Kurose</a:t>
            </a:r>
            <a:r>
              <a:rPr lang="el-GR" sz="1100" b="1" dirty="0">
                <a:solidFill>
                  <a:srgbClr val="006600"/>
                </a:solidFill>
              </a:rPr>
              <a:t> &amp; </a:t>
            </a:r>
            <a:r>
              <a:rPr lang="en-US" sz="1100" b="1" dirty="0">
                <a:solidFill>
                  <a:srgbClr val="006600"/>
                </a:solidFill>
              </a:rPr>
              <a:t>Ross,</a:t>
            </a:r>
          </a:p>
          <a:p>
            <a:pPr>
              <a:buClr>
                <a:srgbClr val="00B050"/>
              </a:buClr>
              <a:defRPr/>
            </a:pPr>
            <a:r>
              <a:rPr lang="en-US" sz="1100" b="1" dirty="0">
                <a:solidFill>
                  <a:srgbClr val="006600"/>
                </a:solidFill>
              </a:rPr>
              <a:t>Addison-Wesley</a:t>
            </a:r>
            <a:r>
              <a:rPr lang="el-GR" sz="1100" b="1" dirty="0">
                <a:solidFill>
                  <a:srgbClr val="006600"/>
                </a:solidFill>
              </a:rPr>
              <a:t> </a:t>
            </a:r>
            <a:endParaRPr lang="en-US" sz="1100" b="1" dirty="0">
              <a:solidFill>
                <a:srgbClr val="006600"/>
              </a:solidFill>
            </a:endParaRPr>
          </a:p>
          <a:p>
            <a:pPr>
              <a:buClr>
                <a:srgbClr val="00B050"/>
              </a:buClr>
              <a:defRPr/>
            </a:pPr>
            <a:r>
              <a:rPr lang="el-GR" sz="1100" b="1" dirty="0">
                <a:solidFill>
                  <a:srgbClr val="006600"/>
                </a:solidFill>
              </a:rPr>
              <a:t>           </a:t>
            </a:r>
            <a:endParaRPr lang="en-US" sz="1100" b="1" dirty="0">
              <a:solidFill>
                <a:srgbClr val="006600"/>
              </a:solidFill>
            </a:endParaRPr>
          </a:p>
          <a:p>
            <a:pPr algn="r">
              <a:buClr>
                <a:srgbClr val="00B050"/>
              </a:buClr>
              <a:defRPr/>
            </a:pPr>
            <a:r>
              <a:rPr lang="el-GR" sz="1100" b="1" dirty="0"/>
              <a:t>Ελληνική Μετάφραση:</a:t>
            </a:r>
          </a:p>
          <a:p>
            <a:pPr>
              <a:buClr>
                <a:srgbClr val="00B050"/>
              </a:buClr>
              <a:defRPr/>
            </a:pPr>
            <a:r>
              <a:rPr lang="el-GR" sz="1100" b="1" dirty="0">
                <a:solidFill>
                  <a:srgbClr val="006600"/>
                </a:solidFill>
              </a:rPr>
              <a:t>Εκδόσεις : Μ. </a:t>
            </a:r>
            <a:r>
              <a:rPr lang="el-GR" sz="1100" b="1" dirty="0" err="1">
                <a:solidFill>
                  <a:srgbClr val="006600"/>
                </a:solidFill>
              </a:rPr>
              <a:t>Γκιούρδας</a:t>
            </a:r>
            <a:endParaRPr lang="el-GR" sz="1100" b="1" dirty="0">
              <a:solidFill>
                <a:srgbClr val="006600"/>
              </a:solidFill>
            </a:endParaRPr>
          </a:p>
          <a:p>
            <a:pPr marL="182563" indent="-182563">
              <a:buClr>
                <a:srgbClr val="00B050"/>
              </a:buClr>
              <a:defRPr/>
            </a:pPr>
            <a:endParaRPr lang="el-GR" sz="1100" b="1" dirty="0">
              <a:solidFill>
                <a:srgbClr val="006600"/>
              </a:solidFill>
            </a:endParaRPr>
          </a:p>
        </p:txBody>
      </p:sp>
      <p:pic>
        <p:nvPicPr>
          <p:cNvPr id="16391" name="Picture 1" descr="C:\Users\Lazaros\Desktop\Logo_uoa_blu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125538"/>
            <a:ext cx="36036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7AFA5E09-1CBA-4C2F-BF59-8558575646BA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32771" name="Footer Placeholder 4"/>
          <p:cNvSpPr txBox="1">
            <a:spLocks noGrp="1"/>
          </p:cNvSpPr>
          <p:nvPr/>
        </p:nvSpPr>
        <p:spPr bwMode="auto">
          <a:xfrm>
            <a:off x="4405313" y="6400800"/>
            <a:ext cx="3900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32772" name="Slide Number Placeholder 5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CD21C403-FCF3-4B17-B373-6FA4926C5403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20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10563" cy="685800"/>
          </a:xfrm>
        </p:spPr>
        <p:txBody>
          <a:bodyPr/>
          <a:lstStyle/>
          <a:p>
            <a:r>
              <a:rPr lang="el-GR" altLang="en-US" sz="3600" smtClean="0"/>
              <a:t>Παράδειγμα </a:t>
            </a:r>
            <a:r>
              <a:rPr lang="en-US" altLang="en-US" sz="3600" smtClean="0"/>
              <a:t>Checksum </a:t>
            </a:r>
            <a:r>
              <a:rPr lang="el-GR" altLang="en-US" sz="3600" smtClean="0"/>
              <a:t>Διαδικτύου</a:t>
            </a:r>
            <a:endParaRPr lang="en-US" altLang="en-US" sz="3600" smtClean="0"/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7772400" cy="2743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altLang="en-US" sz="2400" smtClean="0"/>
              <a:t>Σημείωση</a:t>
            </a:r>
            <a:endParaRPr lang="en-US" altLang="en-US" sz="2400" smtClean="0"/>
          </a:p>
          <a:p>
            <a:pPr lvl="1">
              <a:buFont typeface="Wingdings" pitchFamily="2" charset="2"/>
              <a:buChar char="q"/>
            </a:pPr>
            <a:r>
              <a:rPr lang="el-GR" altLang="en-US" smtClean="0"/>
              <a:t>Κατά την πρόσθεση των αριθμών</a:t>
            </a:r>
            <a:r>
              <a:rPr lang="en-US" altLang="en-US" smtClean="0"/>
              <a:t>, </a:t>
            </a:r>
            <a:r>
              <a:rPr lang="el-GR" altLang="en-US" smtClean="0"/>
              <a:t>το κρατούμενο από την πιο σημαντική θέση πρέπει να προστεθεί στο αποτέλεσμα</a:t>
            </a:r>
            <a:endParaRPr lang="en-US" altLang="en-US" smtClean="0"/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l-GR" altLang="en-US" sz="2400" smtClean="0"/>
              <a:t>Παράδειγμα</a:t>
            </a:r>
            <a:r>
              <a:rPr lang="en-US" altLang="en-US" sz="2400" smtClean="0"/>
              <a:t>: </a:t>
            </a:r>
            <a:r>
              <a:rPr lang="el-GR" altLang="en-US" sz="2400" smtClean="0"/>
              <a:t>πρόσθεση δύο ακεραίων</a:t>
            </a:r>
            <a:r>
              <a:rPr lang="en-US" altLang="en-US" sz="2400" smtClean="0"/>
              <a:t> 16-bit</a:t>
            </a:r>
          </a:p>
        </p:txBody>
      </p:sp>
      <p:sp>
        <p:nvSpPr>
          <p:cNvPr id="32775" name="Text Box 4"/>
          <p:cNvSpPr txBox="1">
            <a:spLocks noChangeArrowheads="1"/>
          </p:cNvSpPr>
          <p:nvPr/>
        </p:nvSpPr>
        <p:spPr bwMode="auto">
          <a:xfrm>
            <a:off x="1905000" y="3981450"/>
            <a:ext cx="6400800" cy="2346325"/>
          </a:xfrm>
          <a:prstGeom prst="rect">
            <a:avLst/>
          </a:prstGeom>
          <a:noFill/>
          <a:ln w="9525">
            <a:noFill/>
            <a:miter lim="800000"/>
            <a:headEnd type="none" w="sm" len="med"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en-US" sz="2000" b="1">
                <a:solidFill>
                  <a:schemeClr val="bg1"/>
                </a:solidFill>
                <a:latin typeface="Comic Sans MS" pitchFamily="66" charset="0"/>
              </a:rPr>
              <a:t>1</a:t>
            </a:r>
            <a:r>
              <a:rPr lang="en-US" altLang="en-US" sz="2000" b="1">
                <a:latin typeface="Comic Sans MS" pitchFamily="66" charset="0"/>
              </a:rPr>
              <a:t>  1  1  1  0  0  1  1  0  0  1  1  0  0  1  1  0</a:t>
            </a:r>
          </a:p>
          <a:p>
            <a:pPr algn="l">
              <a:lnSpc>
                <a:spcPct val="100000"/>
              </a:lnSpc>
            </a:pPr>
            <a:r>
              <a:rPr lang="en-US" altLang="en-US" sz="2000" b="1">
                <a:solidFill>
                  <a:schemeClr val="bg1"/>
                </a:solidFill>
                <a:latin typeface="Comic Sans MS" pitchFamily="66" charset="0"/>
              </a:rPr>
              <a:t>1</a:t>
            </a:r>
            <a:r>
              <a:rPr lang="en-US" altLang="en-US" sz="2000" b="1">
                <a:latin typeface="Comic Sans MS" pitchFamily="66" charset="0"/>
              </a:rPr>
              <a:t>  1  1  0  1  0  1  0  1  0  1  0  1  0  1  0  1</a:t>
            </a:r>
          </a:p>
          <a:p>
            <a:pPr algn="l">
              <a:lnSpc>
                <a:spcPct val="120000"/>
              </a:lnSpc>
            </a:pPr>
            <a:endParaRPr lang="en-US" altLang="en-US" sz="2000" b="1">
              <a:latin typeface="Comic Sans MS" pitchFamily="66" charset="0"/>
            </a:endParaRPr>
          </a:p>
          <a:p>
            <a:pPr algn="l">
              <a:lnSpc>
                <a:spcPct val="100000"/>
              </a:lnSpc>
            </a:pPr>
            <a:r>
              <a:rPr lang="en-US" altLang="en-US" sz="2000" b="1">
                <a:latin typeface="Comic Sans MS" pitchFamily="66" charset="0"/>
              </a:rPr>
              <a:t>1  1  0  1  1  1  0  1  1  1  0  1  1  1  0  1  1</a:t>
            </a:r>
          </a:p>
          <a:p>
            <a:pPr algn="l">
              <a:lnSpc>
                <a:spcPct val="120000"/>
              </a:lnSpc>
            </a:pPr>
            <a:endParaRPr lang="en-US" altLang="en-US" sz="2000" b="1">
              <a:latin typeface="Comic Sans MS" pitchFamily="66" charset="0"/>
            </a:endParaRPr>
          </a:p>
          <a:p>
            <a:pPr algn="l">
              <a:lnSpc>
                <a:spcPct val="100000"/>
              </a:lnSpc>
            </a:pPr>
            <a:r>
              <a:rPr lang="en-US" altLang="en-US" sz="2000" b="1">
                <a:solidFill>
                  <a:schemeClr val="bg1"/>
                </a:solidFill>
                <a:latin typeface="Comic Sans MS" pitchFamily="66" charset="0"/>
              </a:rPr>
              <a:t>1</a:t>
            </a:r>
            <a:r>
              <a:rPr lang="en-US" altLang="en-US" sz="2000" b="1">
                <a:latin typeface="Comic Sans MS" pitchFamily="66" charset="0"/>
              </a:rPr>
              <a:t>  1  0  1  1  1  0  1  1  1  0  1  1  1  1  0  0</a:t>
            </a:r>
          </a:p>
          <a:p>
            <a:pPr algn="l">
              <a:lnSpc>
                <a:spcPct val="100000"/>
              </a:lnSpc>
            </a:pPr>
            <a:r>
              <a:rPr lang="en-US" altLang="en-US" sz="2000" b="1">
                <a:solidFill>
                  <a:schemeClr val="bg1"/>
                </a:solidFill>
                <a:latin typeface="Comic Sans MS" pitchFamily="66" charset="0"/>
              </a:rPr>
              <a:t>1</a:t>
            </a:r>
            <a:r>
              <a:rPr lang="en-US" altLang="en-US" sz="2000" b="1">
                <a:latin typeface="Comic Sans MS" pitchFamily="66" charset="0"/>
              </a:rPr>
              <a:t>  0  1  0  0  0  1  0  0  0  1  0  0  0  0  1  1</a:t>
            </a:r>
            <a:endParaRPr lang="en-US" altLang="en-US" sz="2400" b="1">
              <a:latin typeface="Comic Sans MS" pitchFamily="66" charset="0"/>
            </a:endParaRPr>
          </a:p>
        </p:txBody>
      </p:sp>
      <p:sp>
        <p:nvSpPr>
          <p:cNvPr id="32776" name="Line 5"/>
          <p:cNvSpPr>
            <a:spLocks noChangeShapeType="1"/>
          </p:cNvSpPr>
          <p:nvPr/>
        </p:nvSpPr>
        <p:spPr bwMode="auto">
          <a:xfrm flipH="1">
            <a:off x="1828800" y="4808538"/>
            <a:ext cx="647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Oval 6"/>
          <p:cNvSpPr>
            <a:spLocks noChangeArrowheads="1"/>
          </p:cNvSpPr>
          <p:nvPr/>
        </p:nvSpPr>
        <p:spPr bwMode="auto">
          <a:xfrm>
            <a:off x="1905000" y="4984750"/>
            <a:ext cx="3048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 type="none" w="sm" len="med"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>
              <a:latin typeface="Comic Sans MS" pitchFamily="66" charset="0"/>
            </a:endParaRPr>
          </a:p>
        </p:txBody>
      </p:sp>
      <p:sp>
        <p:nvSpPr>
          <p:cNvPr id="32778" name="Text Box 7"/>
          <p:cNvSpPr txBox="1">
            <a:spLocks noChangeArrowheads="1"/>
          </p:cNvSpPr>
          <p:nvPr/>
        </p:nvSpPr>
        <p:spPr bwMode="auto">
          <a:xfrm>
            <a:off x="304800" y="4940300"/>
            <a:ext cx="1546225" cy="396875"/>
          </a:xfrm>
          <a:prstGeom prst="rect">
            <a:avLst/>
          </a:prstGeom>
          <a:noFill/>
          <a:ln w="9525">
            <a:noFill/>
            <a:miter lim="800000"/>
            <a:headEnd type="none" w="sm" len="med"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en-US" sz="2000">
                <a:latin typeface="Comic Sans MS" pitchFamily="66" charset="0"/>
              </a:rPr>
              <a:t>wraparound</a:t>
            </a:r>
          </a:p>
        </p:txBody>
      </p:sp>
      <p:sp>
        <p:nvSpPr>
          <p:cNvPr id="32779" name="Text Box 8"/>
          <p:cNvSpPr txBox="1">
            <a:spLocks noChangeArrowheads="1"/>
          </p:cNvSpPr>
          <p:nvPr/>
        </p:nvSpPr>
        <p:spPr bwMode="auto">
          <a:xfrm>
            <a:off x="1214438" y="5548313"/>
            <a:ext cx="636587" cy="396875"/>
          </a:xfrm>
          <a:prstGeom prst="rect">
            <a:avLst/>
          </a:prstGeom>
          <a:noFill/>
          <a:ln w="9525">
            <a:noFill/>
            <a:miter lim="800000"/>
            <a:headEnd type="none" w="sm" len="med"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en-US" sz="2000">
                <a:latin typeface="Comic Sans MS" pitchFamily="66" charset="0"/>
              </a:rPr>
              <a:t>sum</a:t>
            </a:r>
          </a:p>
        </p:txBody>
      </p:sp>
      <p:sp>
        <p:nvSpPr>
          <p:cNvPr id="32780" name="Text Box 9"/>
          <p:cNvSpPr txBox="1">
            <a:spLocks noChangeArrowheads="1"/>
          </p:cNvSpPr>
          <p:nvPr/>
        </p:nvSpPr>
        <p:spPr bwMode="auto">
          <a:xfrm>
            <a:off x="531813" y="5900738"/>
            <a:ext cx="1319212" cy="396875"/>
          </a:xfrm>
          <a:prstGeom prst="rect">
            <a:avLst/>
          </a:prstGeom>
          <a:noFill/>
          <a:ln w="9525">
            <a:noFill/>
            <a:miter lim="800000"/>
            <a:headEnd type="none" w="sm" len="med"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en-US" sz="2000">
                <a:latin typeface="Comic Sans MS" pitchFamily="66" charset="0"/>
              </a:rPr>
              <a:t>checksum</a:t>
            </a:r>
          </a:p>
        </p:txBody>
      </p:sp>
      <p:sp>
        <p:nvSpPr>
          <p:cNvPr id="32781" name="Line 10"/>
          <p:cNvSpPr>
            <a:spLocks noChangeShapeType="1"/>
          </p:cNvSpPr>
          <p:nvPr/>
        </p:nvSpPr>
        <p:spPr bwMode="auto">
          <a:xfrm flipH="1">
            <a:off x="1828800" y="5527675"/>
            <a:ext cx="647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2" name="Freeform 11"/>
          <p:cNvSpPr>
            <a:spLocks/>
          </p:cNvSpPr>
          <p:nvPr/>
        </p:nvSpPr>
        <p:spPr bwMode="auto">
          <a:xfrm>
            <a:off x="2066925" y="5291138"/>
            <a:ext cx="6013450" cy="92075"/>
          </a:xfrm>
          <a:custGeom>
            <a:avLst/>
            <a:gdLst>
              <a:gd name="T0" fmla="*/ 0 w 3788"/>
              <a:gd name="T1" fmla="*/ 0 h 58"/>
              <a:gd name="T2" fmla="*/ 0 w 3788"/>
              <a:gd name="T3" fmla="*/ 2147483647 h 58"/>
              <a:gd name="T4" fmla="*/ 2147483647 w 3788"/>
              <a:gd name="T5" fmla="*/ 2147483647 h 58"/>
              <a:gd name="T6" fmla="*/ 0 60000 65536"/>
              <a:gd name="T7" fmla="*/ 0 60000 65536"/>
              <a:gd name="T8" fmla="*/ 0 60000 65536"/>
              <a:gd name="T9" fmla="*/ 0 w 3788"/>
              <a:gd name="T10" fmla="*/ 0 h 58"/>
              <a:gd name="T11" fmla="*/ 3788 w 3788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8" h="58">
                <a:moveTo>
                  <a:pt x="0" y="0"/>
                </a:moveTo>
                <a:lnTo>
                  <a:pt x="0" y="58"/>
                </a:lnTo>
                <a:lnTo>
                  <a:pt x="3788" y="58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 type="none" w="sm" len="med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32A44164-3E50-451F-B2B2-77A6FB99619B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33795" name="Footer Placeholder 5"/>
          <p:cNvSpPr txBox="1">
            <a:spLocks noGrp="1"/>
          </p:cNvSpPr>
          <p:nvPr/>
        </p:nvSpPr>
        <p:spPr bwMode="auto">
          <a:xfrm>
            <a:off x="4203700" y="6400800"/>
            <a:ext cx="410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33796" name="Slide Number Placeholder 6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E32CB606-0FBE-4C6F-A517-9CB5A242477D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21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smtClean="0"/>
              <a:t>Κεφάλαιο </a:t>
            </a:r>
            <a:r>
              <a:rPr lang="en-US" altLang="el-GR" sz="3600" smtClean="0"/>
              <a:t>3: </a:t>
            </a:r>
            <a:r>
              <a:rPr lang="el-GR" altLang="el-GR" sz="3600" smtClean="0"/>
              <a:t>περίγραμμα</a:t>
            </a:r>
            <a:endParaRPr lang="en-US" altLang="el-GR" sz="3600" smtClean="0"/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l-GR" sz="2400" smtClean="0"/>
              <a:t>3.1 </a:t>
            </a:r>
            <a:r>
              <a:rPr lang="el-GR" altLang="el-GR" sz="2400" smtClean="0"/>
              <a:t>Υπηρεσίες επιπέδου μεταφοράς</a:t>
            </a:r>
            <a:endParaRPr lang="en-US" altLang="el-GR" sz="2400" smtClean="0"/>
          </a:p>
          <a:p>
            <a:r>
              <a:rPr lang="en-US" altLang="el-GR" sz="2400" smtClean="0"/>
              <a:t>3.2 </a:t>
            </a:r>
            <a:r>
              <a:rPr lang="el-GR" altLang="el-GR" sz="2400" smtClean="0"/>
              <a:t>Πολύπλεξη και αποπολύπλεξη</a:t>
            </a:r>
            <a:endParaRPr lang="en-US" altLang="el-GR" sz="2400" smtClean="0"/>
          </a:p>
          <a:p>
            <a:r>
              <a:rPr lang="en-US" altLang="el-GR" sz="2400" smtClean="0"/>
              <a:t>3.3 </a:t>
            </a:r>
            <a:r>
              <a:rPr lang="el-GR" altLang="el-GR" sz="2400" smtClean="0"/>
              <a:t>Ασυνδεσμική μεταφορά</a:t>
            </a:r>
            <a:r>
              <a:rPr lang="en-US" altLang="el-GR" sz="2400" smtClean="0"/>
              <a:t>: UDP</a:t>
            </a:r>
          </a:p>
          <a:p>
            <a:r>
              <a:rPr lang="en-US" altLang="el-GR" sz="2400" smtClean="0">
                <a:solidFill>
                  <a:srgbClr val="FF0000"/>
                </a:solidFill>
              </a:rPr>
              <a:t>3.4 </a:t>
            </a:r>
            <a:r>
              <a:rPr lang="el-GR" altLang="el-GR" sz="2400" smtClean="0">
                <a:solidFill>
                  <a:srgbClr val="FF0000"/>
                </a:solidFill>
              </a:rPr>
              <a:t>Αρχές αξιόπιστης μεταφοράς δεδομένων</a:t>
            </a:r>
            <a:endParaRPr lang="en-US" altLang="el-GR" sz="2400" smtClean="0">
              <a:solidFill>
                <a:srgbClr val="FF0000"/>
              </a:solidFill>
            </a:endParaRPr>
          </a:p>
        </p:txBody>
      </p:sp>
      <p:sp>
        <p:nvSpPr>
          <p:cNvPr id="3379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altLang="el-GR" sz="2400" smtClean="0"/>
              <a:t>3.5 </a:t>
            </a:r>
            <a:r>
              <a:rPr lang="el-GR" altLang="el-GR" sz="2400" smtClean="0"/>
              <a:t>Συνδεσμική μεταφορά</a:t>
            </a:r>
            <a:r>
              <a:rPr lang="en-US" altLang="el-GR" sz="2400" smtClean="0"/>
              <a:t>: TCP</a:t>
            </a:r>
          </a:p>
          <a:p>
            <a:pPr lvl="1">
              <a:buFont typeface="Wingdings" pitchFamily="2" charset="2"/>
              <a:buChar char="§"/>
            </a:pPr>
            <a:r>
              <a:rPr lang="el-GR" altLang="el-GR" sz="2000" smtClean="0"/>
              <a:t>Δομή τμήματος</a:t>
            </a:r>
            <a:endParaRPr lang="en-US" altLang="el-GR" sz="2000" smtClean="0"/>
          </a:p>
          <a:p>
            <a:pPr lvl="1">
              <a:buFont typeface="Wingdings" pitchFamily="2" charset="2"/>
              <a:buChar char="§"/>
            </a:pPr>
            <a:r>
              <a:rPr lang="el-GR" altLang="el-GR" sz="2000" smtClean="0"/>
              <a:t>Αξιόπιστη μεταφορά δεδομένων</a:t>
            </a:r>
            <a:endParaRPr lang="en-US" altLang="el-GR" sz="2000" smtClean="0"/>
          </a:p>
          <a:p>
            <a:pPr lvl="1">
              <a:buFont typeface="Wingdings" pitchFamily="2" charset="2"/>
              <a:buChar char="§"/>
            </a:pPr>
            <a:r>
              <a:rPr lang="el-GR" altLang="el-GR" sz="2000" smtClean="0"/>
              <a:t>Έλεγχος ροής</a:t>
            </a:r>
            <a:endParaRPr lang="en-US" altLang="el-GR" sz="2000" smtClean="0"/>
          </a:p>
          <a:p>
            <a:pPr lvl="1">
              <a:buFont typeface="Wingdings" pitchFamily="2" charset="2"/>
              <a:buChar char="§"/>
            </a:pPr>
            <a:r>
              <a:rPr lang="el-GR" altLang="el-GR" sz="2000" smtClean="0"/>
              <a:t>Διαχείριση σύνδεσης</a:t>
            </a:r>
            <a:endParaRPr lang="en-US" altLang="el-GR" sz="2000" smtClean="0"/>
          </a:p>
          <a:p>
            <a:r>
              <a:rPr lang="en-US" altLang="el-GR" sz="2400" smtClean="0"/>
              <a:t>3.6 </a:t>
            </a:r>
            <a:r>
              <a:rPr lang="el-GR" altLang="el-GR" sz="2400" smtClean="0"/>
              <a:t>Αρχές ελέγχου συμφόρησης</a:t>
            </a:r>
            <a:endParaRPr lang="en-US" altLang="el-GR" sz="2400" smtClean="0"/>
          </a:p>
          <a:p>
            <a:r>
              <a:rPr lang="el-GR" altLang="el-GR" sz="2400" smtClean="0"/>
              <a:t>3.7 Έλεγχος συμφόρησης του </a:t>
            </a:r>
            <a:r>
              <a:rPr lang="en-US" altLang="el-GR" sz="2400" smtClean="0"/>
              <a:t>TCP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4FD716A7-633E-462E-9DAC-335F873C3F20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34819" name="Footer Placeholder 5"/>
          <p:cNvSpPr txBox="1">
            <a:spLocks noGrp="1"/>
          </p:cNvSpPr>
          <p:nvPr/>
        </p:nvSpPr>
        <p:spPr bwMode="auto">
          <a:xfrm>
            <a:off x="4203700" y="6400800"/>
            <a:ext cx="410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34820" name="Slide Number Placeholder 6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5D49ECB2-6E65-47D5-AD9B-0D21CE279D8E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22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74063" cy="1143000"/>
          </a:xfrm>
        </p:spPr>
        <p:txBody>
          <a:bodyPr/>
          <a:lstStyle/>
          <a:p>
            <a:r>
              <a:rPr lang="el-GR" altLang="el-GR" sz="3200" smtClean="0"/>
              <a:t>Αρχές αξιόπιστης μεταφοράς δεδομένων</a:t>
            </a:r>
            <a:endParaRPr lang="en-US" altLang="el-GR" sz="3600" smtClean="0"/>
          </a:p>
        </p:txBody>
      </p:sp>
      <p:sp>
        <p:nvSpPr>
          <p:cNvPr id="348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33500"/>
            <a:ext cx="7658100" cy="838200"/>
          </a:xfrm>
        </p:spPr>
        <p:txBody>
          <a:bodyPr/>
          <a:lstStyle/>
          <a:p>
            <a:r>
              <a:rPr lang="el-GR" altLang="el-GR" sz="2000" smtClean="0"/>
              <a:t>Σημαντική στα επίπεδα εφαρμογής, μεταφοράς, ζεύξης</a:t>
            </a:r>
            <a:endParaRPr lang="en-US" altLang="el-GR" sz="2000" smtClean="0"/>
          </a:p>
          <a:p>
            <a:r>
              <a:rPr lang="el-GR" altLang="el-GR" sz="2000" smtClean="0"/>
              <a:t>Στο </a:t>
            </a:r>
            <a:r>
              <a:rPr lang="en-US" altLang="el-GR" sz="2000" smtClean="0"/>
              <a:t>top-10 </a:t>
            </a:r>
            <a:r>
              <a:rPr lang="el-GR" altLang="el-GR" sz="2000" smtClean="0"/>
              <a:t>των σημαντικών θεμάτων της δικτύωσης</a:t>
            </a:r>
            <a:r>
              <a:rPr lang="en-US" altLang="el-GR" sz="2000" smtClean="0"/>
              <a:t>!</a:t>
            </a:r>
          </a:p>
          <a:p>
            <a:endParaRPr lang="en-US" altLang="el-GR" sz="2400" smtClean="0"/>
          </a:p>
        </p:txBody>
      </p:sp>
      <p:sp>
        <p:nvSpPr>
          <p:cNvPr id="3482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4825" y="5619750"/>
            <a:ext cx="7781925" cy="466725"/>
          </a:xfrm>
        </p:spPr>
        <p:txBody>
          <a:bodyPr/>
          <a:lstStyle/>
          <a:p>
            <a:r>
              <a:rPr lang="el-GR" altLang="el-GR" sz="1800" smtClean="0"/>
              <a:t>Τα χαρακτηριστικά του αναξιόπιστου καναλιού θα καθορίσουν την πολυπλοκότητα του πρωτοκόλλου αξιόπιστης μεταφοράς δεδομένων</a:t>
            </a:r>
            <a:r>
              <a:rPr lang="en-US" altLang="el-GR" sz="1800" smtClean="0"/>
              <a:t> </a:t>
            </a:r>
            <a:r>
              <a:rPr lang="el-GR" altLang="el-GR" sz="1800" smtClean="0"/>
              <a:t>(</a:t>
            </a:r>
            <a:r>
              <a:rPr lang="en-US" altLang="el-GR" sz="1800" smtClean="0"/>
              <a:t>reliable data transfer protocol</a:t>
            </a:r>
            <a:r>
              <a:rPr lang="el-GR" altLang="el-GR" sz="1800" smtClean="0"/>
              <a:t>- </a:t>
            </a:r>
            <a:r>
              <a:rPr lang="en-US" altLang="el-GR" sz="1800" smtClean="0"/>
              <a:t>rdt)</a:t>
            </a:r>
            <a:endParaRPr lang="en-US" altLang="el-GR" sz="2000" smtClean="0"/>
          </a:p>
        </p:txBody>
      </p:sp>
      <p:pic>
        <p:nvPicPr>
          <p:cNvPr id="34824" name="Picture 5" descr="rdt_servi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150" y="2114550"/>
            <a:ext cx="7623175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5" name="Rectangle 7"/>
          <p:cNvSpPr>
            <a:spLocks noChangeArrowheads="1"/>
          </p:cNvSpPr>
          <p:nvPr/>
        </p:nvSpPr>
        <p:spPr bwMode="auto">
          <a:xfrm>
            <a:off x="3962400" y="3276600"/>
            <a:ext cx="4800600" cy="2209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9DA744F9-BCF2-423A-AC5A-B2CFC7807FBA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35843" name="Footer Placeholder 5"/>
          <p:cNvSpPr txBox="1">
            <a:spLocks noGrp="1"/>
          </p:cNvSpPr>
          <p:nvPr/>
        </p:nvSpPr>
        <p:spPr bwMode="auto">
          <a:xfrm>
            <a:off x="4203700" y="6400800"/>
            <a:ext cx="410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35844" name="Slide Number Placeholder 6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5769B543-890E-486B-9429-6F0FDE23C7B3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23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405813" cy="1143000"/>
          </a:xfrm>
        </p:spPr>
        <p:txBody>
          <a:bodyPr/>
          <a:lstStyle/>
          <a:p>
            <a:r>
              <a:rPr lang="el-GR" altLang="el-GR" sz="3200" smtClean="0"/>
              <a:t>Αρχές της αξιόπιστης μεταφοράς δεδομένων</a:t>
            </a:r>
            <a:endParaRPr lang="en-US" altLang="el-GR" sz="3600" smtClean="0"/>
          </a:p>
        </p:txBody>
      </p:sp>
      <p:sp>
        <p:nvSpPr>
          <p:cNvPr id="358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33500"/>
            <a:ext cx="7658100" cy="838200"/>
          </a:xfrm>
        </p:spPr>
        <p:txBody>
          <a:bodyPr/>
          <a:lstStyle/>
          <a:p>
            <a:r>
              <a:rPr lang="el-GR" altLang="el-GR" sz="2000" smtClean="0"/>
              <a:t>Σημαντική στα επίπεδα εφαρμογής, μεταφοράς, ζεύξης</a:t>
            </a:r>
            <a:endParaRPr lang="en-US" altLang="el-GR" sz="2000" smtClean="0"/>
          </a:p>
          <a:p>
            <a:r>
              <a:rPr lang="el-GR" altLang="el-GR" sz="2000" smtClean="0"/>
              <a:t>Στο </a:t>
            </a:r>
            <a:r>
              <a:rPr lang="en-US" altLang="el-GR" sz="2000" smtClean="0"/>
              <a:t>top-10 </a:t>
            </a:r>
            <a:r>
              <a:rPr lang="el-GR" altLang="el-GR" sz="2000" smtClean="0"/>
              <a:t>των σημαντικών θεμάτων της δικτύωσης</a:t>
            </a:r>
            <a:r>
              <a:rPr lang="en-US" altLang="el-GR" sz="2000" smtClean="0"/>
              <a:t>!</a:t>
            </a:r>
          </a:p>
          <a:p>
            <a:endParaRPr lang="en-US" altLang="el-GR" sz="2400" smtClean="0"/>
          </a:p>
        </p:txBody>
      </p:sp>
      <p:sp>
        <p:nvSpPr>
          <p:cNvPr id="3584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4825" y="5619750"/>
            <a:ext cx="7781925" cy="466725"/>
          </a:xfrm>
        </p:spPr>
        <p:txBody>
          <a:bodyPr/>
          <a:lstStyle/>
          <a:p>
            <a:r>
              <a:rPr lang="el-GR" altLang="el-GR" sz="1800" smtClean="0"/>
              <a:t>Τα χαρακτηριστικά του αναξιόπιστου καναλιού θα καθορίσουν την πολυπλοκότητα του πρωτοκόλλου αξιόπιστης μεταφοράς δεδομένων</a:t>
            </a:r>
            <a:r>
              <a:rPr lang="en-US" altLang="el-GR" sz="1800" smtClean="0"/>
              <a:t> </a:t>
            </a:r>
            <a:r>
              <a:rPr lang="el-GR" altLang="el-GR" sz="1800" smtClean="0"/>
              <a:t>(</a:t>
            </a:r>
            <a:r>
              <a:rPr lang="en-US" altLang="el-GR" sz="1800" smtClean="0"/>
              <a:t>reliable data transfer protocol</a:t>
            </a:r>
            <a:r>
              <a:rPr lang="el-GR" altLang="el-GR" sz="1800" smtClean="0"/>
              <a:t>- </a:t>
            </a:r>
            <a:r>
              <a:rPr lang="en-US" altLang="el-GR" sz="1800" smtClean="0"/>
              <a:t>rdt)</a:t>
            </a:r>
            <a:endParaRPr lang="en-US" altLang="el-GR" sz="2000" smtClean="0"/>
          </a:p>
        </p:txBody>
      </p:sp>
      <p:pic>
        <p:nvPicPr>
          <p:cNvPr id="35848" name="Picture 5" descr="rdt_servi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150" y="2114550"/>
            <a:ext cx="7623175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9" name="Rectangle 6"/>
          <p:cNvSpPr>
            <a:spLocks noChangeArrowheads="1"/>
          </p:cNvSpPr>
          <p:nvPr/>
        </p:nvSpPr>
        <p:spPr bwMode="auto">
          <a:xfrm>
            <a:off x="3962400" y="3352800"/>
            <a:ext cx="4648200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B14553EE-0780-43F5-AC9D-C4F10768A988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36867" name="Footer Placeholder 5"/>
          <p:cNvSpPr txBox="1">
            <a:spLocks noGrp="1"/>
          </p:cNvSpPr>
          <p:nvPr/>
        </p:nvSpPr>
        <p:spPr bwMode="auto">
          <a:xfrm>
            <a:off x="4203700" y="6400800"/>
            <a:ext cx="410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36868" name="Slide Number Placeholder 6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B660E6CC-D201-4A69-BADC-3A2B22821FC6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24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26438" cy="1143000"/>
          </a:xfrm>
        </p:spPr>
        <p:txBody>
          <a:bodyPr/>
          <a:lstStyle/>
          <a:p>
            <a:r>
              <a:rPr lang="el-GR" altLang="el-GR" sz="3200" smtClean="0"/>
              <a:t>Αρχές της αξιόπιστης μεταφοράς δεδομένων</a:t>
            </a:r>
            <a:endParaRPr lang="en-US" altLang="el-GR" sz="3600" smtClean="0"/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33500"/>
            <a:ext cx="7658100" cy="838200"/>
          </a:xfrm>
        </p:spPr>
        <p:txBody>
          <a:bodyPr/>
          <a:lstStyle/>
          <a:p>
            <a:r>
              <a:rPr lang="el-GR" altLang="el-GR" sz="2000" smtClean="0"/>
              <a:t>Σημαντική στα επίπεδα εφαρμογής, μεταφοράς, ζεύξης</a:t>
            </a:r>
            <a:endParaRPr lang="en-US" altLang="el-GR" sz="2000" smtClean="0"/>
          </a:p>
          <a:p>
            <a:r>
              <a:rPr lang="el-GR" altLang="el-GR" sz="2000" smtClean="0"/>
              <a:t>Στο </a:t>
            </a:r>
            <a:r>
              <a:rPr lang="en-US" altLang="el-GR" sz="2000" smtClean="0"/>
              <a:t>top-10 </a:t>
            </a:r>
            <a:r>
              <a:rPr lang="el-GR" altLang="el-GR" sz="2000" smtClean="0"/>
              <a:t>των σημαντικών θεμάτων της δικτύωσης</a:t>
            </a:r>
            <a:r>
              <a:rPr lang="en-US" altLang="el-GR" sz="2000" smtClean="0"/>
              <a:t>!</a:t>
            </a:r>
          </a:p>
          <a:p>
            <a:endParaRPr lang="en-US" altLang="el-GR" sz="2400" smtClean="0"/>
          </a:p>
        </p:txBody>
      </p:sp>
      <p:sp>
        <p:nvSpPr>
          <p:cNvPr id="3687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4825" y="5619750"/>
            <a:ext cx="7781925" cy="466725"/>
          </a:xfrm>
        </p:spPr>
        <p:txBody>
          <a:bodyPr/>
          <a:lstStyle/>
          <a:p>
            <a:r>
              <a:rPr lang="el-GR" altLang="el-GR" sz="1800" smtClean="0"/>
              <a:t>Τα χαρακτηριστικά του αναξιόπιστου καναλιού θα καθορίσουν την πολυπλοκότητα του πρωτοκόλλου αξιόπιστης μεταφοράς δεδομένων</a:t>
            </a:r>
            <a:r>
              <a:rPr lang="en-US" altLang="el-GR" sz="1800" smtClean="0"/>
              <a:t> </a:t>
            </a:r>
            <a:r>
              <a:rPr lang="el-GR" altLang="el-GR" sz="1800" smtClean="0"/>
              <a:t>(</a:t>
            </a:r>
            <a:r>
              <a:rPr lang="en-US" altLang="el-GR" sz="1800" smtClean="0"/>
              <a:t>reliable data transfer protocol</a:t>
            </a:r>
            <a:r>
              <a:rPr lang="el-GR" altLang="el-GR" sz="1800" smtClean="0"/>
              <a:t>- </a:t>
            </a:r>
            <a:r>
              <a:rPr lang="en-US" altLang="el-GR" sz="1800" smtClean="0"/>
              <a:t>rdt)</a:t>
            </a:r>
            <a:endParaRPr lang="en-US" altLang="el-GR" sz="2000" smtClean="0"/>
          </a:p>
          <a:p>
            <a:endParaRPr lang="en-US" altLang="el-GR" sz="2000" smtClean="0"/>
          </a:p>
        </p:txBody>
      </p:sp>
      <p:pic>
        <p:nvPicPr>
          <p:cNvPr id="36872" name="Picture 5" descr="rdt_servi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5" y="2185988"/>
            <a:ext cx="7623175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531208C9-0338-4BB0-9554-165F6FDBA6B8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37891" name="Footer Placeholder 5"/>
          <p:cNvSpPr txBox="1">
            <a:spLocks noGrp="1"/>
          </p:cNvSpPr>
          <p:nvPr/>
        </p:nvSpPr>
        <p:spPr bwMode="auto">
          <a:xfrm>
            <a:off x="4203700" y="6400800"/>
            <a:ext cx="410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37892" name="Slide Number Placeholder 6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B0D37540-0388-45EF-9124-1B578F2C9412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25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610600" cy="1143000"/>
          </a:xfrm>
        </p:spPr>
        <p:txBody>
          <a:bodyPr/>
          <a:lstStyle/>
          <a:p>
            <a:r>
              <a:rPr lang="el-GR" altLang="el-GR" sz="3200" smtClean="0"/>
              <a:t>Αξιόπιστη μεταφορά δεδομένων</a:t>
            </a:r>
            <a:r>
              <a:rPr lang="en-US" altLang="el-GR" sz="3200" smtClean="0"/>
              <a:t>: </a:t>
            </a:r>
            <a:r>
              <a:rPr lang="el-GR" altLang="el-GR" sz="3200" smtClean="0"/>
              <a:t>ξεκινώντας</a:t>
            </a:r>
            <a:endParaRPr lang="en-US" altLang="el-GR" smtClean="0"/>
          </a:p>
        </p:txBody>
      </p:sp>
      <p:pic>
        <p:nvPicPr>
          <p:cNvPr id="37894" name="Picture 3" descr="rdt_par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2100" y="2652713"/>
            <a:ext cx="5969000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Text Box 4"/>
          <p:cNvSpPr txBox="1">
            <a:spLocks noChangeArrowheads="1"/>
          </p:cNvSpPr>
          <p:nvPr/>
        </p:nvSpPr>
        <p:spPr bwMode="auto">
          <a:xfrm>
            <a:off x="1020763" y="3113088"/>
            <a:ext cx="83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2400">
                <a:solidFill>
                  <a:schemeClr val="accent2"/>
                </a:solidFill>
                <a:latin typeface="Comic Sans MS" pitchFamily="66" charset="0"/>
              </a:rPr>
              <a:t>send</a:t>
            </a:r>
          </a:p>
          <a:p>
            <a:pPr>
              <a:lnSpc>
                <a:spcPct val="100000"/>
              </a:lnSpc>
            </a:pPr>
            <a:r>
              <a:rPr lang="en-US" altLang="el-GR" sz="2400">
                <a:solidFill>
                  <a:schemeClr val="accent2"/>
                </a:solidFill>
                <a:latin typeface="Comic Sans MS" pitchFamily="66" charset="0"/>
              </a:rPr>
              <a:t>side</a:t>
            </a:r>
            <a:endParaRPr lang="en-US" altLang="el-GR" sz="2400">
              <a:latin typeface="Times New Roman" pitchFamily="18" charset="0"/>
            </a:endParaRPr>
          </a:p>
        </p:txBody>
      </p:sp>
      <p:sp>
        <p:nvSpPr>
          <p:cNvPr id="37896" name="Text Box 5"/>
          <p:cNvSpPr txBox="1">
            <a:spLocks noChangeArrowheads="1"/>
          </p:cNvSpPr>
          <p:nvPr/>
        </p:nvSpPr>
        <p:spPr bwMode="auto">
          <a:xfrm>
            <a:off x="7167563" y="3122613"/>
            <a:ext cx="12207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2400">
                <a:solidFill>
                  <a:schemeClr val="accent2"/>
                </a:solidFill>
                <a:latin typeface="Comic Sans MS" pitchFamily="66" charset="0"/>
              </a:rPr>
              <a:t>receive</a:t>
            </a:r>
          </a:p>
          <a:p>
            <a:pPr>
              <a:lnSpc>
                <a:spcPct val="100000"/>
              </a:lnSpc>
            </a:pPr>
            <a:r>
              <a:rPr lang="en-US" altLang="el-GR" sz="2400">
                <a:solidFill>
                  <a:schemeClr val="accent2"/>
                </a:solidFill>
                <a:latin typeface="Comic Sans MS" pitchFamily="66" charset="0"/>
              </a:rPr>
              <a:t>side</a:t>
            </a:r>
            <a:endParaRPr lang="en-US" altLang="el-GR" sz="2400">
              <a:latin typeface="Times New Roman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27013" y="1460500"/>
            <a:ext cx="3965575" cy="1416050"/>
            <a:chOff x="143" y="920"/>
            <a:chExt cx="2498" cy="892"/>
          </a:xfrm>
        </p:grpSpPr>
        <p:sp>
          <p:nvSpPr>
            <p:cNvPr id="37913" name="Text Box 7"/>
            <p:cNvSpPr txBox="1">
              <a:spLocks noChangeArrowheads="1"/>
            </p:cNvSpPr>
            <p:nvPr/>
          </p:nvSpPr>
          <p:spPr bwMode="auto">
            <a:xfrm>
              <a:off x="143" y="920"/>
              <a:ext cx="2498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 b="1">
                  <a:solidFill>
                    <a:srgbClr val="FF0000"/>
                  </a:solidFill>
                  <a:latin typeface="Courier New" pitchFamily="49" charset="0"/>
                </a:rPr>
                <a:t>rdt_send():</a:t>
              </a:r>
              <a:r>
                <a:rPr lang="en-US" altLang="el-GR">
                  <a:latin typeface="Times New Roman" pitchFamily="18" charset="0"/>
                </a:rPr>
                <a:t> </a:t>
              </a:r>
              <a:r>
                <a:rPr lang="el-GR" altLang="el-GR">
                  <a:latin typeface="Comic Sans MS" pitchFamily="66" charset="0"/>
                </a:rPr>
                <a:t>καλείται από πάνω</a:t>
              </a:r>
              <a:r>
                <a:rPr lang="en-US" altLang="el-GR">
                  <a:latin typeface="Comic Sans MS" pitchFamily="66" charset="0"/>
                </a:rPr>
                <a:t>, (</a:t>
              </a:r>
              <a:r>
                <a:rPr lang="el-GR" altLang="el-GR">
                  <a:latin typeface="Comic Sans MS" pitchFamily="66" charset="0"/>
                </a:rPr>
                <a:t>π</a:t>
              </a:r>
              <a:r>
                <a:rPr lang="en-US" altLang="el-GR">
                  <a:latin typeface="Comic Sans MS" pitchFamily="66" charset="0"/>
                </a:rPr>
                <a:t>.</a:t>
              </a:r>
              <a:r>
                <a:rPr lang="el-GR" altLang="el-GR">
                  <a:latin typeface="Comic Sans MS" pitchFamily="66" charset="0"/>
                </a:rPr>
                <a:t>χ</a:t>
              </a:r>
              <a:r>
                <a:rPr lang="en-US" altLang="el-GR">
                  <a:latin typeface="Comic Sans MS" pitchFamily="66" charset="0"/>
                </a:rPr>
                <a:t>., </a:t>
              </a:r>
              <a:r>
                <a:rPr lang="el-GR" altLang="el-GR">
                  <a:latin typeface="Comic Sans MS" pitchFamily="66" charset="0"/>
                </a:rPr>
                <a:t>από την εφαρμογή</a:t>
              </a:r>
              <a:r>
                <a:rPr lang="en-US" altLang="el-GR">
                  <a:latin typeface="Comic Sans MS" pitchFamily="66" charset="0"/>
                </a:rPr>
                <a:t>). </a:t>
              </a:r>
              <a:r>
                <a:rPr lang="el-GR" altLang="el-GR">
                  <a:latin typeface="Comic Sans MS" pitchFamily="66" charset="0"/>
                </a:rPr>
                <a:t>Δίνονται δεδομένα για παράδοση στο ανώτερο επίπεδο του δέκτη</a:t>
              </a:r>
              <a:endParaRPr lang="en-US" altLang="el-GR" sz="1800">
                <a:latin typeface="Times New Roman" pitchFamily="18" charset="0"/>
              </a:endParaRPr>
            </a:p>
          </p:txBody>
        </p:sp>
        <p:grpSp>
          <p:nvGrpSpPr>
            <p:cNvPr id="37914" name="Group 8"/>
            <p:cNvGrpSpPr>
              <a:grpSpLocks/>
            </p:cNvGrpSpPr>
            <p:nvPr/>
          </p:nvGrpSpPr>
          <p:grpSpPr bwMode="auto">
            <a:xfrm>
              <a:off x="240" y="930"/>
              <a:ext cx="2370" cy="882"/>
              <a:chOff x="240" y="942"/>
              <a:chExt cx="2370" cy="882"/>
            </a:xfrm>
          </p:grpSpPr>
          <p:sp>
            <p:nvSpPr>
              <p:cNvPr id="37915" name="Line 9"/>
              <p:cNvSpPr>
                <a:spLocks noChangeShapeType="1"/>
              </p:cNvSpPr>
              <p:nvPr/>
            </p:nvSpPr>
            <p:spPr bwMode="auto">
              <a:xfrm>
                <a:off x="942" y="1500"/>
                <a:ext cx="174" cy="32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6" name="Rectangle 10"/>
              <p:cNvSpPr>
                <a:spLocks noChangeArrowheads="1"/>
              </p:cNvSpPr>
              <p:nvPr/>
            </p:nvSpPr>
            <p:spPr bwMode="auto">
              <a:xfrm>
                <a:off x="240" y="942"/>
                <a:ext cx="2370" cy="55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>
                  <a:latin typeface="Comic Sans MS" pitchFamily="66" charset="0"/>
                </a:endParaRPr>
              </a:p>
            </p:txBody>
          </p:sp>
        </p:grp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76225" y="4381500"/>
            <a:ext cx="3762375" cy="1857375"/>
            <a:chOff x="174" y="2760"/>
            <a:chExt cx="2370" cy="1170"/>
          </a:xfrm>
        </p:grpSpPr>
        <p:sp>
          <p:nvSpPr>
            <p:cNvPr id="37909" name="Text Box 12"/>
            <p:cNvSpPr txBox="1">
              <a:spLocks noChangeArrowheads="1"/>
            </p:cNvSpPr>
            <p:nvPr/>
          </p:nvSpPr>
          <p:spPr bwMode="auto">
            <a:xfrm>
              <a:off x="233" y="3356"/>
              <a:ext cx="2144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 b="1">
                  <a:solidFill>
                    <a:srgbClr val="FF0000"/>
                  </a:solidFill>
                  <a:latin typeface="Courier New" pitchFamily="49" charset="0"/>
                </a:rPr>
                <a:t>udt_send():</a:t>
              </a:r>
              <a:r>
                <a:rPr lang="en-US" altLang="el-GR">
                  <a:latin typeface="Times New Roman" pitchFamily="18" charset="0"/>
                </a:rPr>
                <a:t> </a:t>
              </a:r>
              <a:r>
                <a:rPr lang="el-GR" altLang="el-GR">
                  <a:latin typeface="Comic Sans MS" pitchFamily="66" charset="0"/>
                </a:rPr>
                <a:t>καλείται από το</a:t>
              </a:r>
              <a:r>
                <a:rPr lang="en-US" altLang="el-GR">
                  <a:latin typeface="Comic Sans MS" pitchFamily="66" charset="0"/>
                </a:rPr>
                <a:t> rdt,</a:t>
              </a:r>
              <a:r>
                <a:rPr lang="el-GR" altLang="el-GR">
                  <a:latin typeface="Comic Sans MS" pitchFamily="66" charset="0"/>
                </a:rPr>
                <a:t> για τη μεταφορά πακέτου πάνω από αναξιόπιστο κανάλι στον δέκτη</a:t>
              </a:r>
              <a:endParaRPr lang="en-US" altLang="el-GR" sz="1800">
                <a:latin typeface="Times New Roman" pitchFamily="18" charset="0"/>
              </a:endParaRPr>
            </a:p>
          </p:txBody>
        </p:sp>
        <p:grpSp>
          <p:nvGrpSpPr>
            <p:cNvPr id="37910" name="Group 13"/>
            <p:cNvGrpSpPr>
              <a:grpSpLocks/>
            </p:cNvGrpSpPr>
            <p:nvPr/>
          </p:nvGrpSpPr>
          <p:grpSpPr bwMode="auto">
            <a:xfrm>
              <a:off x="174" y="2760"/>
              <a:ext cx="2370" cy="1170"/>
              <a:chOff x="174" y="2760"/>
              <a:chExt cx="2370" cy="1170"/>
            </a:xfrm>
          </p:grpSpPr>
          <p:sp>
            <p:nvSpPr>
              <p:cNvPr id="37911" name="Line 14"/>
              <p:cNvSpPr>
                <a:spLocks noChangeShapeType="1"/>
              </p:cNvSpPr>
              <p:nvPr/>
            </p:nvSpPr>
            <p:spPr bwMode="auto">
              <a:xfrm flipV="1">
                <a:off x="882" y="2760"/>
                <a:ext cx="228" cy="60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2" name="Rectangle 15"/>
              <p:cNvSpPr>
                <a:spLocks noChangeArrowheads="1"/>
              </p:cNvSpPr>
              <p:nvPr/>
            </p:nvSpPr>
            <p:spPr bwMode="auto">
              <a:xfrm>
                <a:off x="174" y="3372"/>
                <a:ext cx="2370" cy="55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>
                  <a:latin typeface="Comic Sans MS" pitchFamily="66" charset="0"/>
                </a:endParaRPr>
              </a:p>
            </p:txBody>
          </p:sp>
        </p:grp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4922838" y="4362450"/>
            <a:ext cx="3965575" cy="1647825"/>
            <a:chOff x="3101" y="2748"/>
            <a:chExt cx="2498" cy="1038"/>
          </a:xfrm>
        </p:grpSpPr>
        <p:sp>
          <p:nvSpPr>
            <p:cNvPr id="37905" name="Text Box 17"/>
            <p:cNvSpPr txBox="1">
              <a:spLocks noChangeArrowheads="1"/>
            </p:cNvSpPr>
            <p:nvPr/>
          </p:nvSpPr>
          <p:spPr bwMode="auto">
            <a:xfrm>
              <a:off x="3101" y="3368"/>
              <a:ext cx="249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 b="1">
                  <a:solidFill>
                    <a:srgbClr val="FF0000"/>
                  </a:solidFill>
                  <a:latin typeface="Courier New" pitchFamily="49" charset="0"/>
                </a:rPr>
                <a:t>rdt_rcv():</a:t>
              </a:r>
              <a:r>
                <a:rPr lang="en-US" altLang="el-GR">
                  <a:latin typeface="Times New Roman" pitchFamily="18" charset="0"/>
                </a:rPr>
                <a:t> </a:t>
              </a:r>
              <a:r>
                <a:rPr lang="el-GR" altLang="el-GR">
                  <a:latin typeface="Comic Sans MS" pitchFamily="66" charset="0"/>
                </a:rPr>
                <a:t>καλείται όταν το πακέτο φτάσει στην πλευρά του καναλιού του δέκτη</a:t>
              </a:r>
              <a:endParaRPr lang="en-US" altLang="el-GR" sz="1800">
                <a:latin typeface="Times New Roman" pitchFamily="18" charset="0"/>
              </a:endParaRPr>
            </a:p>
          </p:txBody>
        </p:sp>
        <p:grpSp>
          <p:nvGrpSpPr>
            <p:cNvPr id="37906" name="Group 18"/>
            <p:cNvGrpSpPr>
              <a:grpSpLocks/>
            </p:cNvGrpSpPr>
            <p:nvPr/>
          </p:nvGrpSpPr>
          <p:grpSpPr bwMode="auto">
            <a:xfrm>
              <a:off x="3162" y="2748"/>
              <a:ext cx="2370" cy="1038"/>
              <a:chOff x="3162" y="2748"/>
              <a:chExt cx="2370" cy="1038"/>
            </a:xfrm>
          </p:grpSpPr>
          <p:sp>
            <p:nvSpPr>
              <p:cNvPr id="37907" name="Line 19"/>
              <p:cNvSpPr>
                <a:spLocks noChangeShapeType="1"/>
              </p:cNvSpPr>
              <p:nvPr/>
            </p:nvSpPr>
            <p:spPr bwMode="auto">
              <a:xfrm flipH="1" flipV="1">
                <a:off x="4596" y="2748"/>
                <a:ext cx="300" cy="63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08" name="Rectangle 20"/>
              <p:cNvSpPr>
                <a:spLocks noChangeArrowheads="1"/>
              </p:cNvSpPr>
              <p:nvPr/>
            </p:nvSpPr>
            <p:spPr bwMode="auto">
              <a:xfrm>
                <a:off x="3162" y="3390"/>
                <a:ext cx="2370" cy="396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>
                  <a:latin typeface="Comic Sans MS" pitchFamily="66" charset="0"/>
                </a:endParaRPr>
              </a:p>
            </p:txBody>
          </p:sp>
        </p:grp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4981575" y="1470025"/>
            <a:ext cx="3762375" cy="1349375"/>
            <a:chOff x="3138" y="926"/>
            <a:chExt cx="2370" cy="850"/>
          </a:xfrm>
        </p:grpSpPr>
        <p:sp>
          <p:nvSpPr>
            <p:cNvPr id="37901" name="Text Box 22"/>
            <p:cNvSpPr txBox="1">
              <a:spLocks noChangeArrowheads="1"/>
            </p:cNvSpPr>
            <p:nvPr/>
          </p:nvSpPr>
          <p:spPr bwMode="auto">
            <a:xfrm>
              <a:off x="3215" y="926"/>
              <a:ext cx="2267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 b="1">
                  <a:solidFill>
                    <a:srgbClr val="FF0000"/>
                  </a:solidFill>
                  <a:latin typeface="Courier New" pitchFamily="49" charset="0"/>
                </a:rPr>
                <a:t>deliver_data():</a:t>
              </a:r>
              <a:r>
                <a:rPr lang="en-US" altLang="el-GR">
                  <a:latin typeface="Times New Roman" pitchFamily="18" charset="0"/>
                </a:rPr>
                <a:t> </a:t>
              </a:r>
              <a:r>
                <a:rPr lang="el-GR" altLang="el-GR">
                  <a:latin typeface="Comic Sans MS" pitchFamily="66" charset="0"/>
                </a:rPr>
                <a:t>καλείται από το </a:t>
              </a:r>
              <a:r>
                <a:rPr lang="en-US" altLang="el-GR">
                  <a:latin typeface="Comic Sans MS" pitchFamily="66" charset="0"/>
                </a:rPr>
                <a:t> </a:t>
              </a:r>
              <a:r>
                <a:rPr lang="en-US" altLang="el-GR" b="1">
                  <a:latin typeface="Courier New" pitchFamily="49" charset="0"/>
                </a:rPr>
                <a:t>rdt</a:t>
              </a:r>
              <a:r>
                <a:rPr lang="en-US" altLang="el-GR">
                  <a:latin typeface="Comic Sans MS" pitchFamily="66" charset="0"/>
                </a:rPr>
                <a:t> </a:t>
              </a:r>
              <a:r>
                <a:rPr lang="el-GR" altLang="el-GR">
                  <a:latin typeface="Comic Sans MS" pitchFamily="66" charset="0"/>
                </a:rPr>
                <a:t>για να παραδώσει δεδομένα στο ανώτερο επίπεδο</a:t>
              </a:r>
              <a:endParaRPr lang="en-US" altLang="el-GR" sz="1800">
                <a:latin typeface="Times New Roman" pitchFamily="18" charset="0"/>
              </a:endParaRPr>
            </a:p>
          </p:txBody>
        </p:sp>
        <p:grpSp>
          <p:nvGrpSpPr>
            <p:cNvPr id="37902" name="Group 23"/>
            <p:cNvGrpSpPr>
              <a:grpSpLocks/>
            </p:cNvGrpSpPr>
            <p:nvPr/>
          </p:nvGrpSpPr>
          <p:grpSpPr bwMode="auto">
            <a:xfrm>
              <a:off x="3138" y="942"/>
              <a:ext cx="2370" cy="834"/>
              <a:chOff x="3138" y="942"/>
              <a:chExt cx="2370" cy="834"/>
            </a:xfrm>
          </p:grpSpPr>
          <p:sp>
            <p:nvSpPr>
              <p:cNvPr id="37903" name="Line 24"/>
              <p:cNvSpPr>
                <a:spLocks noChangeShapeType="1"/>
              </p:cNvSpPr>
              <p:nvPr/>
            </p:nvSpPr>
            <p:spPr bwMode="auto">
              <a:xfrm flipH="1">
                <a:off x="4560" y="1344"/>
                <a:ext cx="150" cy="43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04" name="Rectangle 25"/>
              <p:cNvSpPr>
                <a:spLocks noChangeArrowheads="1"/>
              </p:cNvSpPr>
              <p:nvPr/>
            </p:nvSpPr>
            <p:spPr bwMode="auto">
              <a:xfrm>
                <a:off x="3138" y="942"/>
                <a:ext cx="2370" cy="396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>
                  <a:latin typeface="Comic Sans MS" pitchFamily="66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C5E39BC4-1D9D-4DE1-A24E-D5A14EF4578F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38915" name="Footer Placeholder 5"/>
          <p:cNvSpPr txBox="1">
            <a:spLocks noGrp="1"/>
          </p:cNvSpPr>
          <p:nvPr/>
        </p:nvSpPr>
        <p:spPr bwMode="auto">
          <a:xfrm>
            <a:off x="4203700" y="6400800"/>
            <a:ext cx="410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38916" name="Slide Number Placeholder 6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124E6790-A724-4BE9-B292-54B80BECC982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26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610600" cy="1143000"/>
          </a:xfrm>
        </p:spPr>
        <p:txBody>
          <a:bodyPr/>
          <a:lstStyle/>
          <a:p>
            <a:r>
              <a:rPr lang="el-GR" altLang="el-GR" sz="3200" smtClean="0"/>
              <a:t>Αξιόπιστη μεταφορά δεδομένων</a:t>
            </a:r>
            <a:r>
              <a:rPr lang="en-US" altLang="el-GR" sz="3200" smtClean="0"/>
              <a:t>: </a:t>
            </a:r>
            <a:r>
              <a:rPr lang="el-GR" altLang="el-GR" sz="3200" smtClean="0"/>
              <a:t>ξεκινώντας</a:t>
            </a:r>
            <a:endParaRPr lang="en-US" altLang="el-GR" sz="3200" smtClean="0"/>
          </a:p>
        </p:txBody>
      </p:sp>
      <p:sp>
        <p:nvSpPr>
          <p:cNvPr id="389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4350" y="1304925"/>
            <a:ext cx="7258050" cy="3352800"/>
          </a:xfrm>
          <a:noFill/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l-GR" altLang="el-GR" sz="1800" smtClean="0">
                <a:solidFill>
                  <a:srgbClr val="FF0000"/>
                </a:solidFill>
              </a:rPr>
              <a:t>Θα</a:t>
            </a:r>
            <a:r>
              <a:rPr lang="en-US" altLang="el-GR" sz="1800" smtClean="0">
                <a:solidFill>
                  <a:srgbClr val="FF0000"/>
                </a:solidFill>
              </a:rPr>
              <a:t>:</a:t>
            </a:r>
            <a:endParaRPr lang="en-US" altLang="el-GR" sz="1800" smtClean="0"/>
          </a:p>
          <a:p>
            <a:r>
              <a:rPr lang="el-GR" altLang="el-GR" sz="1800" smtClean="0"/>
              <a:t>αναπτύξουμε σταδιακά τις πλευρές του αποστολέα και του δέκτη ενός πρωτοκόλλου αξιόπιστης μεταφοράς δεδομένων [</a:t>
            </a:r>
            <a:r>
              <a:rPr lang="en-US" altLang="el-GR" sz="1800" smtClean="0"/>
              <a:t>reliable data transfer </a:t>
            </a:r>
            <a:r>
              <a:rPr lang="en-US" altLang="el-GR" sz="1800" b="1" smtClean="0"/>
              <a:t>(rdt</a:t>
            </a:r>
            <a:r>
              <a:rPr lang="en-US" altLang="el-GR" sz="1800" smtClean="0"/>
              <a:t>) protocol </a:t>
            </a:r>
            <a:r>
              <a:rPr lang="el-GR" altLang="el-GR" sz="1800" smtClean="0"/>
              <a:t>]</a:t>
            </a:r>
            <a:endParaRPr lang="en-US" altLang="el-GR" sz="1800" smtClean="0"/>
          </a:p>
          <a:p>
            <a:r>
              <a:rPr lang="el-GR" altLang="el-GR" sz="1800" smtClean="0"/>
              <a:t>θεωρήσουμε μόνο μονόδρομη μεταφορά δεδομένων</a:t>
            </a:r>
            <a:endParaRPr lang="en-US" altLang="el-GR" sz="1800" smtClean="0"/>
          </a:p>
          <a:p>
            <a:pPr lvl="1">
              <a:buFont typeface="Wingdings" pitchFamily="2" charset="2"/>
              <a:buChar char="§"/>
            </a:pPr>
            <a:r>
              <a:rPr lang="el-GR" altLang="el-GR" sz="1600" smtClean="0"/>
              <a:t>Αλλά η κίνηση ελέγχου θα ρέει και προς τις δύο κατευθύνσεις !</a:t>
            </a:r>
            <a:endParaRPr lang="en-US" altLang="el-GR" sz="1600" smtClean="0"/>
          </a:p>
          <a:p>
            <a:r>
              <a:rPr lang="el-GR" altLang="el-GR" sz="1800" smtClean="0"/>
              <a:t>Χρήση μηχανών πεπερασμένων καταστάσεων [</a:t>
            </a:r>
            <a:r>
              <a:rPr lang="en-US" altLang="el-GR" sz="1800" smtClean="0"/>
              <a:t>finite state machines (FSM)</a:t>
            </a:r>
            <a:r>
              <a:rPr lang="el-GR" altLang="el-GR" sz="1800" smtClean="0"/>
              <a:t>] για την περιγραφή του αποστολέα και του δέκτη</a:t>
            </a:r>
            <a:endParaRPr lang="en-US" altLang="el-GR" sz="1800" smtClean="0"/>
          </a:p>
        </p:txBody>
      </p:sp>
      <p:grpSp>
        <p:nvGrpSpPr>
          <p:cNvPr id="38919" name="Group 4"/>
          <p:cNvGrpSpPr>
            <a:grpSpLocks/>
          </p:cNvGrpSpPr>
          <p:nvPr/>
        </p:nvGrpSpPr>
        <p:grpSpPr bwMode="auto">
          <a:xfrm>
            <a:off x="3063875" y="4619625"/>
            <a:ext cx="917575" cy="942975"/>
            <a:chOff x="670" y="3294"/>
            <a:chExt cx="578" cy="594"/>
          </a:xfrm>
        </p:grpSpPr>
        <p:sp>
          <p:nvSpPr>
            <p:cNvPr id="38936" name="Oval 5"/>
            <p:cNvSpPr>
              <a:spLocks noChangeArrowheads="1"/>
            </p:cNvSpPr>
            <p:nvPr/>
          </p:nvSpPr>
          <p:spPr bwMode="auto">
            <a:xfrm>
              <a:off x="738" y="3294"/>
              <a:ext cx="510" cy="552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38937" name="Oval 6"/>
            <p:cNvSpPr>
              <a:spLocks noChangeArrowheads="1"/>
            </p:cNvSpPr>
            <p:nvPr/>
          </p:nvSpPr>
          <p:spPr bwMode="auto">
            <a:xfrm>
              <a:off x="690" y="3336"/>
              <a:ext cx="510" cy="55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38938" name="Text Box 7"/>
            <p:cNvSpPr txBox="1">
              <a:spLocks noChangeArrowheads="1"/>
            </p:cNvSpPr>
            <p:nvPr/>
          </p:nvSpPr>
          <p:spPr bwMode="auto">
            <a:xfrm>
              <a:off x="670" y="3425"/>
              <a:ext cx="51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 sz="2000">
                  <a:latin typeface="Comic Sans MS" pitchFamily="66" charset="0"/>
                </a:rPr>
                <a:t>state</a:t>
              </a:r>
            </a:p>
            <a:p>
              <a:pPr>
                <a:lnSpc>
                  <a:spcPct val="100000"/>
                </a:lnSpc>
              </a:pPr>
              <a:r>
                <a:rPr lang="en-US" altLang="el-GR" sz="2000">
                  <a:latin typeface="Comic Sans MS" pitchFamily="66" charset="0"/>
                </a:rPr>
                <a:t>1</a:t>
              </a:r>
            </a:p>
          </p:txBody>
        </p:sp>
      </p:grpSp>
      <p:sp>
        <p:nvSpPr>
          <p:cNvPr id="38920" name="Freeform 8"/>
          <p:cNvSpPr>
            <a:spLocks/>
          </p:cNvSpPr>
          <p:nvPr/>
        </p:nvSpPr>
        <p:spPr bwMode="auto">
          <a:xfrm>
            <a:off x="3981450" y="4638675"/>
            <a:ext cx="3952875" cy="285750"/>
          </a:xfrm>
          <a:custGeom>
            <a:avLst/>
            <a:gdLst>
              <a:gd name="T0" fmla="*/ 0 w 1446"/>
              <a:gd name="T1" fmla="*/ 2147483647 h 180"/>
              <a:gd name="T2" fmla="*/ 2147483647 w 1446"/>
              <a:gd name="T3" fmla="*/ 2147483647 h 180"/>
              <a:gd name="T4" fmla="*/ 0 60000 65536"/>
              <a:gd name="T5" fmla="*/ 0 60000 65536"/>
              <a:gd name="T6" fmla="*/ 0 w 1446"/>
              <a:gd name="T7" fmla="*/ 0 h 180"/>
              <a:gd name="T8" fmla="*/ 1446 w 1446"/>
              <a:gd name="T9" fmla="*/ 180 h 1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6" h="180">
                <a:moveTo>
                  <a:pt x="0" y="180"/>
                </a:moveTo>
                <a:cubicBezTo>
                  <a:pt x="540" y="30"/>
                  <a:pt x="972" y="0"/>
                  <a:pt x="1446" y="168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921" name="Group 9"/>
          <p:cNvGrpSpPr>
            <a:grpSpLocks/>
          </p:cNvGrpSpPr>
          <p:nvPr/>
        </p:nvGrpSpPr>
        <p:grpSpPr bwMode="auto">
          <a:xfrm>
            <a:off x="7816850" y="4724400"/>
            <a:ext cx="917575" cy="942975"/>
            <a:chOff x="670" y="3294"/>
            <a:chExt cx="578" cy="594"/>
          </a:xfrm>
        </p:grpSpPr>
        <p:sp>
          <p:nvSpPr>
            <p:cNvPr id="38933" name="Oval 10"/>
            <p:cNvSpPr>
              <a:spLocks noChangeArrowheads="1"/>
            </p:cNvSpPr>
            <p:nvPr/>
          </p:nvSpPr>
          <p:spPr bwMode="auto">
            <a:xfrm>
              <a:off x="738" y="3294"/>
              <a:ext cx="510" cy="552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38934" name="Oval 11"/>
            <p:cNvSpPr>
              <a:spLocks noChangeArrowheads="1"/>
            </p:cNvSpPr>
            <p:nvPr/>
          </p:nvSpPr>
          <p:spPr bwMode="auto">
            <a:xfrm>
              <a:off x="690" y="3336"/>
              <a:ext cx="510" cy="55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38935" name="Text Box 12"/>
            <p:cNvSpPr txBox="1">
              <a:spLocks noChangeArrowheads="1"/>
            </p:cNvSpPr>
            <p:nvPr/>
          </p:nvSpPr>
          <p:spPr bwMode="auto">
            <a:xfrm>
              <a:off x="670" y="3425"/>
              <a:ext cx="51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 sz="2000">
                  <a:latin typeface="Comic Sans MS" pitchFamily="66" charset="0"/>
                </a:rPr>
                <a:t>state</a:t>
              </a:r>
            </a:p>
            <a:p>
              <a:pPr>
                <a:lnSpc>
                  <a:spcPct val="100000"/>
                </a:lnSpc>
              </a:pPr>
              <a:r>
                <a:rPr lang="en-US" altLang="el-GR" sz="2000">
                  <a:latin typeface="Comic Sans MS" pitchFamily="66" charset="0"/>
                </a:rPr>
                <a:t>2</a:t>
              </a:r>
            </a:p>
          </p:txBody>
        </p:sp>
      </p:grpSp>
      <p:sp>
        <p:nvSpPr>
          <p:cNvPr id="38922" name="Text Box 13"/>
          <p:cNvSpPr txBox="1">
            <a:spLocks noChangeArrowheads="1"/>
          </p:cNvSpPr>
          <p:nvPr/>
        </p:nvSpPr>
        <p:spPr bwMode="auto">
          <a:xfrm>
            <a:off x="4110038" y="4013200"/>
            <a:ext cx="5026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l-GR" altLang="el-GR">
                <a:solidFill>
                  <a:srgbClr val="FF0000"/>
                </a:solidFill>
                <a:latin typeface="Comic Sans MS" pitchFamily="66" charset="0"/>
              </a:rPr>
              <a:t>Συμβάν που προκαλεί τη μετάβαση μεταξύ των καταστάσεων</a:t>
            </a:r>
            <a:endParaRPr lang="en-US" altLang="el-GR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8923" name="Text Box 14"/>
          <p:cNvSpPr txBox="1">
            <a:spLocks noChangeArrowheads="1"/>
          </p:cNvSpPr>
          <p:nvPr/>
        </p:nvSpPr>
        <p:spPr bwMode="auto">
          <a:xfrm>
            <a:off x="4652963" y="4308475"/>
            <a:ext cx="4165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l-GR" altLang="el-GR">
                <a:solidFill>
                  <a:srgbClr val="FF0000"/>
                </a:solidFill>
                <a:latin typeface="Comic Sans MS" pitchFamily="66" charset="0"/>
              </a:rPr>
              <a:t>Ενέργειες που λαμβάνουν χώρα κατά τη μετάβαση</a:t>
            </a:r>
            <a:endParaRPr lang="en-US" altLang="el-GR" sz="18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8924" name="Line 15"/>
          <p:cNvSpPr>
            <a:spLocks noChangeShapeType="1"/>
          </p:cNvSpPr>
          <p:nvPr/>
        </p:nvSpPr>
        <p:spPr bwMode="auto">
          <a:xfrm flipV="1">
            <a:off x="3994150" y="4351338"/>
            <a:ext cx="5038725" cy="15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5" name="Rectangle 16"/>
          <p:cNvSpPr>
            <a:spLocks noChangeArrowheads="1"/>
          </p:cNvSpPr>
          <p:nvPr/>
        </p:nvSpPr>
        <p:spPr bwMode="auto">
          <a:xfrm>
            <a:off x="123825" y="4686300"/>
            <a:ext cx="27717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l-GR" altLang="el-GR" sz="1800">
                <a:solidFill>
                  <a:srgbClr val="FF0000"/>
                </a:solidFill>
                <a:latin typeface="Comic Sans MS" pitchFamily="66" charset="0"/>
              </a:rPr>
              <a:t>Κατάσταση (</a:t>
            </a:r>
            <a:r>
              <a:rPr lang="en-US" altLang="el-GR" sz="1800">
                <a:solidFill>
                  <a:srgbClr val="FF0000"/>
                </a:solidFill>
                <a:latin typeface="Comic Sans MS" pitchFamily="66" charset="0"/>
              </a:rPr>
              <a:t>state</a:t>
            </a:r>
            <a:r>
              <a:rPr lang="el-GR" altLang="el-GR" sz="1800">
                <a:solidFill>
                  <a:srgbClr val="FF0000"/>
                </a:solidFill>
                <a:latin typeface="Comic Sans MS" pitchFamily="66" charset="0"/>
              </a:rPr>
              <a:t>)</a:t>
            </a:r>
            <a:r>
              <a:rPr lang="en-US" altLang="el-GR" sz="1800">
                <a:solidFill>
                  <a:srgbClr val="FF0000"/>
                </a:solidFill>
                <a:latin typeface="Comic Sans MS" pitchFamily="66" charset="0"/>
              </a:rPr>
              <a:t>:</a:t>
            </a:r>
            <a:r>
              <a:rPr lang="en-US" altLang="el-GR" sz="1800">
                <a:latin typeface="Comic Sans MS" pitchFamily="66" charset="0"/>
              </a:rPr>
              <a:t> </a:t>
            </a:r>
            <a:r>
              <a:rPr lang="el-GR" altLang="el-GR" sz="1800">
                <a:latin typeface="Comic Sans MS" pitchFamily="66" charset="0"/>
              </a:rPr>
              <a:t>όντας στην «κατάσταση» η επόμενη κατάσταση καθορίζεται μοναδικά από το επόμενο συμβάν</a:t>
            </a:r>
            <a:endParaRPr lang="en-US" altLang="el-GR" sz="1800">
              <a:latin typeface="Comic Sans MS" pitchFamily="66" charset="0"/>
            </a:endParaRPr>
          </a:p>
        </p:txBody>
      </p:sp>
      <p:sp>
        <p:nvSpPr>
          <p:cNvPr id="38926" name="Freeform 17"/>
          <p:cNvSpPr>
            <a:spLocks/>
          </p:cNvSpPr>
          <p:nvPr/>
        </p:nvSpPr>
        <p:spPr bwMode="auto">
          <a:xfrm>
            <a:off x="3381375" y="5562600"/>
            <a:ext cx="95250" cy="581025"/>
          </a:xfrm>
          <a:custGeom>
            <a:avLst/>
            <a:gdLst>
              <a:gd name="T0" fmla="*/ 2147483647 w 60"/>
              <a:gd name="T1" fmla="*/ 2147483647 h 366"/>
              <a:gd name="T2" fmla="*/ 2147483647 w 60"/>
              <a:gd name="T3" fmla="*/ 0 h 366"/>
              <a:gd name="T4" fmla="*/ 0 60000 65536"/>
              <a:gd name="T5" fmla="*/ 0 60000 65536"/>
              <a:gd name="T6" fmla="*/ 0 w 60"/>
              <a:gd name="T7" fmla="*/ 0 h 366"/>
              <a:gd name="T8" fmla="*/ 60 w 60"/>
              <a:gd name="T9" fmla="*/ 366 h 3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" h="366">
                <a:moveTo>
                  <a:pt x="48" y="366"/>
                </a:moveTo>
                <a:cubicBezTo>
                  <a:pt x="0" y="204"/>
                  <a:pt x="60" y="55"/>
                  <a:pt x="60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7" name="Freeform 18"/>
          <p:cNvSpPr>
            <a:spLocks/>
          </p:cNvSpPr>
          <p:nvPr/>
        </p:nvSpPr>
        <p:spPr bwMode="auto">
          <a:xfrm flipH="1" flipV="1">
            <a:off x="8524875" y="5600700"/>
            <a:ext cx="95250" cy="581025"/>
          </a:xfrm>
          <a:custGeom>
            <a:avLst/>
            <a:gdLst>
              <a:gd name="T0" fmla="*/ 2147483647 w 60"/>
              <a:gd name="T1" fmla="*/ 2147483647 h 366"/>
              <a:gd name="T2" fmla="*/ 2147483647 w 60"/>
              <a:gd name="T3" fmla="*/ 0 h 366"/>
              <a:gd name="T4" fmla="*/ 0 60000 65536"/>
              <a:gd name="T5" fmla="*/ 0 60000 65536"/>
              <a:gd name="T6" fmla="*/ 0 w 60"/>
              <a:gd name="T7" fmla="*/ 0 h 366"/>
              <a:gd name="T8" fmla="*/ 60 w 60"/>
              <a:gd name="T9" fmla="*/ 366 h 3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" h="366">
                <a:moveTo>
                  <a:pt x="48" y="366"/>
                </a:moveTo>
                <a:cubicBezTo>
                  <a:pt x="0" y="204"/>
                  <a:pt x="60" y="55"/>
                  <a:pt x="60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8" name="Line 19"/>
          <p:cNvSpPr>
            <a:spLocks noChangeShapeType="1"/>
          </p:cNvSpPr>
          <p:nvPr/>
        </p:nvSpPr>
        <p:spPr bwMode="auto">
          <a:xfrm>
            <a:off x="3905250" y="5305425"/>
            <a:ext cx="1571625" cy="7524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929" name="Group 20"/>
          <p:cNvGrpSpPr>
            <a:grpSpLocks/>
          </p:cNvGrpSpPr>
          <p:nvPr/>
        </p:nvGrpSpPr>
        <p:grpSpPr bwMode="auto">
          <a:xfrm>
            <a:off x="4581525" y="5108575"/>
            <a:ext cx="966788" cy="671513"/>
            <a:chOff x="3516" y="3260"/>
            <a:chExt cx="609" cy="423"/>
          </a:xfrm>
        </p:grpSpPr>
        <p:sp>
          <p:nvSpPr>
            <p:cNvPr id="38930" name="Text Box 21"/>
            <p:cNvSpPr txBox="1">
              <a:spLocks noChangeArrowheads="1"/>
            </p:cNvSpPr>
            <p:nvPr/>
          </p:nvSpPr>
          <p:spPr bwMode="auto">
            <a:xfrm>
              <a:off x="3564" y="3260"/>
              <a:ext cx="48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 sz="1800">
                  <a:solidFill>
                    <a:srgbClr val="FF0000"/>
                  </a:solidFill>
                  <a:latin typeface="Comic Sans MS" pitchFamily="66" charset="0"/>
                </a:rPr>
                <a:t>event</a:t>
              </a:r>
              <a:endParaRPr lang="en-US" altLang="el-GR" sz="2400">
                <a:latin typeface="Times New Roman" pitchFamily="18" charset="0"/>
              </a:endParaRPr>
            </a:p>
          </p:txBody>
        </p:sp>
        <p:sp>
          <p:nvSpPr>
            <p:cNvPr id="38931" name="Text Box 22"/>
            <p:cNvSpPr txBox="1">
              <a:spLocks noChangeArrowheads="1"/>
            </p:cNvSpPr>
            <p:nvPr/>
          </p:nvSpPr>
          <p:spPr bwMode="auto">
            <a:xfrm>
              <a:off x="3532" y="3452"/>
              <a:ext cx="59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 sz="1800">
                  <a:solidFill>
                    <a:srgbClr val="FF0000"/>
                  </a:solidFill>
                  <a:latin typeface="Comic Sans MS" pitchFamily="66" charset="0"/>
                </a:rPr>
                <a:t>actions</a:t>
              </a:r>
              <a:endParaRPr lang="en-US" altLang="el-GR" sz="24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38932" name="Line 23"/>
            <p:cNvSpPr>
              <a:spLocks noChangeShapeType="1"/>
            </p:cNvSpPr>
            <p:nvPr/>
          </p:nvSpPr>
          <p:spPr bwMode="auto">
            <a:xfrm>
              <a:off x="3516" y="3480"/>
              <a:ext cx="59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CEA49457-FFD8-43BA-8017-E0C8589609ED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39939" name="Footer Placeholder 5"/>
          <p:cNvSpPr txBox="1">
            <a:spLocks noGrp="1"/>
          </p:cNvSpPr>
          <p:nvPr/>
        </p:nvSpPr>
        <p:spPr bwMode="auto">
          <a:xfrm>
            <a:off x="4203700" y="6400800"/>
            <a:ext cx="410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39940" name="Slide Number Placeholder 6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2D37D670-20EC-4FBF-8530-C0E0663092D7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27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610600" cy="1143000"/>
          </a:xfrm>
        </p:spPr>
        <p:txBody>
          <a:bodyPr/>
          <a:lstStyle/>
          <a:p>
            <a:r>
              <a:rPr lang="en-US" altLang="el-GR" sz="3200" u="none" smtClean="0"/>
              <a:t>Rdt1.0:</a:t>
            </a:r>
            <a:r>
              <a:rPr lang="en-US" altLang="el-GR" sz="2400" u="none" smtClean="0"/>
              <a:t> </a:t>
            </a:r>
            <a:r>
              <a:rPr lang="el-GR" altLang="el-GR" sz="2400" smtClean="0"/>
              <a:t>αξιόπιστη μεταφορά επάνω σε αξιόπιστο κανάλι</a:t>
            </a:r>
            <a:endParaRPr lang="en-US" altLang="el-GR" smtClean="0"/>
          </a:p>
        </p:txBody>
      </p:sp>
      <p:sp>
        <p:nvSpPr>
          <p:cNvPr id="399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1800" y="1331913"/>
            <a:ext cx="7896225" cy="3019425"/>
          </a:xfrm>
        </p:spPr>
        <p:txBody>
          <a:bodyPr/>
          <a:lstStyle/>
          <a:p>
            <a:r>
              <a:rPr lang="el-GR" altLang="el-GR" sz="2400" smtClean="0"/>
              <a:t>Το υποκείμενο κανάλι είναι πλήρως αξιόπιστο</a:t>
            </a:r>
            <a:endParaRPr lang="en-US" altLang="el-GR" sz="2400" smtClean="0"/>
          </a:p>
          <a:p>
            <a:pPr lvl="1">
              <a:buFont typeface="Wingdings" pitchFamily="2" charset="2"/>
              <a:buChar char="§"/>
            </a:pPr>
            <a:r>
              <a:rPr lang="el-GR" altLang="el-GR" sz="2000" smtClean="0"/>
              <a:t>Χωρίς λάθη </a:t>
            </a:r>
            <a:r>
              <a:rPr lang="en-US" altLang="el-GR" sz="2000" smtClean="0"/>
              <a:t>bit</a:t>
            </a:r>
          </a:p>
          <a:p>
            <a:pPr lvl="1">
              <a:buFont typeface="Wingdings" pitchFamily="2" charset="2"/>
              <a:buChar char="§"/>
            </a:pPr>
            <a:r>
              <a:rPr lang="el-GR" altLang="el-GR" sz="2000" smtClean="0"/>
              <a:t>Χωρίς απώλειες πακέτων</a:t>
            </a:r>
            <a:endParaRPr lang="en-US" altLang="el-GR" sz="2000" smtClean="0"/>
          </a:p>
          <a:p>
            <a:r>
              <a:rPr lang="el-GR" altLang="el-GR" sz="2400" smtClean="0"/>
              <a:t>Ξεχωριστές</a:t>
            </a:r>
            <a:r>
              <a:rPr lang="en-US" altLang="el-GR" sz="2400" smtClean="0"/>
              <a:t> FSMs </a:t>
            </a:r>
            <a:r>
              <a:rPr lang="el-GR" altLang="el-GR" sz="2400" smtClean="0"/>
              <a:t>για τον αποστολέα, δέκτη</a:t>
            </a:r>
            <a:r>
              <a:rPr lang="en-US" altLang="el-GR" sz="2400" smtClean="0"/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el-GR" altLang="el-GR" sz="2000" smtClean="0"/>
              <a:t>Ο αποστολέας στέλνει δεδομένα στο υποκείμενο κανάλι</a:t>
            </a:r>
            <a:endParaRPr lang="en-US" altLang="el-GR" sz="2000" smtClean="0"/>
          </a:p>
          <a:p>
            <a:pPr lvl="1">
              <a:buFont typeface="Wingdings" pitchFamily="2" charset="2"/>
              <a:buChar char="§"/>
            </a:pPr>
            <a:r>
              <a:rPr lang="el-GR" altLang="el-GR" sz="2000" smtClean="0"/>
              <a:t>Ο δέκτης διαβάζει δεδομένα</a:t>
            </a:r>
            <a:r>
              <a:rPr lang="en-US" altLang="el-GR" sz="2000" smtClean="0"/>
              <a:t> </a:t>
            </a:r>
            <a:r>
              <a:rPr lang="el-GR" altLang="el-GR" sz="2000" smtClean="0"/>
              <a:t>από το υποκείμενο κανάλι</a:t>
            </a:r>
            <a:endParaRPr lang="en-US" altLang="el-GR" sz="2000" smtClean="0"/>
          </a:p>
        </p:txBody>
      </p:sp>
      <p:sp>
        <p:nvSpPr>
          <p:cNvPr id="39943" name="Oval 4"/>
          <p:cNvSpPr>
            <a:spLocks noChangeArrowheads="1"/>
          </p:cNvSpPr>
          <p:nvPr/>
        </p:nvSpPr>
        <p:spPr bwMode="auto">
          <a:xfrm>
            <a:off x="808038" y="4246563"/>
            <a:ext cx="955675" cy="1011237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</a:pPr>
            <a:endParaRPr lang="el-GR" altLang="el-GR" sz="1600">
              <a:latin typeface="Comic Sans MS" pitchFamily="66" charset="0"/>
            </a:endParaRPr>
          </a:p>
        </p:txBody>
      </p:sp>
      <p:sp>
        <p:nvSpPr>
          <p:cNvPr id="39944" name="Text Box 5"/>
          <p:cNvSpPr txBox="1">
            <a:spLocks noChangeArrowheads="1"/>
          </p:cNvSpPr>
          <p:nvPr/>
        </p:nvSpPr>
        <p:spPr bwMode="auto">
          <a:xfrm>
            <a:off x="744538" y="4332288"/>
            <a:ext cx="109855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Wait for call from above</a:t>
            </a:r>
            <a:endParaRPr lang="en-US" altLang="el-GR" sz="1600">
              <a:latin typeface="Times New Roman" pitchFamily="18" charset="0"/>
            </a:endParaRPr>
          </a:p>
        </p:txBody>
      </p:sp>
      <p:sp>
        <p:nvSpPr>
          <p:cNvPr id="39945" name="Freeform 6"/>
          <p:cNvSpPr>
            <a:spLocks/>
          </p:cNvSpPr>
          <p:nvPr/>
        </p:nvSpPr>
        <p:spPr bwMode="auto">
          <a:xfrm>
            <a:off x="1617663" y="4230688"/>
            <a:ext cx="611187" cy="1027112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  <a:gd name="T6" fmla="*/ 0 w 735"/>
              <a:gd name="T7" fmla="*/ 0 h 1080"/>
              <a:gd name="T8" fmla="*/ 735 w 735"/>
              <a:gd name="T9" fmla="*/ 1080 h 10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46" name="Text Box 7"/>
          <p:cNvSpPr txBox="1">
            <a:spLocks noChangeArrowheads="1"/>
          </p:cNvSpPr>
          <p:nvPr/>
        </p:nvSpPr>
        <p:spPr bwMode="auto">
          <a:xfrm>
            <a:off x="2070100" y="4754563"/>
            <a:ext cx="2682875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packet = make_pkt(data)</a:t>
            </a:r>
          </a:p>
          <a:p>
            <a:pPr algn="l"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udt_send(packet)</a:t>
            </a:r>
            <a:endParaRPr lang="en-US" altLang="el-GR" sz="1600">
              <a:latin typeface="Times New Roman" pitchFamily="18" charset="0"/>
            </a:endParaRPr>
          </a:p>
        </p:txBody>
      </p:sp>
      <p:sp>
        <p:nvSpPr>
          <p:cNvPr id="39947" name="Text Box 8"/>
          <p:cNvSpPr txBox="1">
            <a:spLocks noChangeArrowheads="1"/>
          </p:cNvSpPr>
          <p:nvPr/>
        </p:nvSpPr>
        <p:spPr bwMode="auto">
          <a:xfrm>
            <a:off x="2028825" y="4287838"/>
            <a:ext cx="225583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rdt_send(data)</a:t>
            </a:r>
            <a:endParaRPr lang="en-US" altLang="el-GR" sz="1600">
              <a:latin typeface="Times New Roman" pitchFamily="18" charset="0"/>
            </a:endParaRPr>
          </a:p>
        </p:txBody>
      </p:sp>
      <p:sp>
        <p:nvSpPr>
          <p:cNvPr id="39948" name="Line 9"/>
          <p:cNvSpPr>
            <a:spLocks noChangeShapeType="1"/>
          </p:cNvSpPr>
          <p:nvPr/>
        </p:nvSpPr>
        <p:spPr bwMode="auto">
          <a:xfrm>
            <a:off x="2128838" y="4630738"/>
            <a:ext cx="12969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9" name="Line 10"/>
          <p:cNvSpPr>
            <a:spLocks noChangeShapeType="1"/>
          </p:cNvSpPr>
          <p:nvPr/>
        </p:nvSpPr>
        <p:spPr bwMode="auto">
          <a:xfrm>
            <a:off x="484188" y="4230688"/>
            <a:ext cx="385762" cy="24288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50" name="Text Box 11"/>
          <p:cNvSpPr txBox="1">
            <a:spLocks noChangeArrowheads="1"/>
          </p:cNvSpPr>
          <p:nvPr/>
        </p:nvSpPr>
        <p:spPr bwMode="auto">
          <a:xfrm>
            <a:off x="6335713" y="4613275"/>
            <a:ext cx="248761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extract (packet,data)</a:t>
            </a:r>
          </a:p>
          <a:p>
            <a:pPr algn="l"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deliver_data(data)</a:t>
            </a:r>
            <a:endParaRPr lang="en-US" altLang="el-GR" sz="1600">
              <a:latin typeface="Times New Roman" pitchFamily="18" charset="0"/>
            </a:endParaRPr>
          </a:p>
        </p:txBody>
      </p:sp>
      <p:sp>
        <p:nvSpPr>
          <p:cNvPr id="39951" name="Oval 12"/>
          <p:cNvSpPr>
            <a:spLocks noChangeArrowheads="1"/>
          </p:cNvSpPr>
          <p:nvPr/>
        </p:nvSpPr>
        <p:spPr bwMode="auto">
          <a:xfrm>
            <a:off x="5116513" y="4232275"/>
            <a:ext cx="955675" cy="1011238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</a:pPr>
            <a:endParaRPr lang="el-GR" altLang="el-GR" sz="1600">
              <a:latin typeface="Comic Sans MS" pitchFamily="66" charset="0"/>
            </a:endParaRPr>
          </a:p>
        </p:txBody>
      </p:sp>
      <p:sp>
        <p:nvSpPr>
          <p:cNvPr id="39952" name="Text Box 13"/>
          <p:cNvSpPr txBox="1">
            <a:spLocks noChangeArrowheads="1"/>
          </p:cNvSpPr>
          <p:nvPr/>
        </p:nvSpPr>
        <p:spPr bwMode="auto">
          <a:xfrm>
            <a:off x="5053013" y="4318000"/>
            <a:ext cx="1098550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Wait for call from below</a:t>
            </a:r>
            <a:endParaRPr lang="en-US" altLang="el-GR" sz="1600">
              <a:latin typeface="Times New Roman" pitchFamily="18" charset="0"/>
            </a:endParaRPr>
          </a:p>
        </p:txBody>
      </p:sp>
      <p:sp>
        <p:nvSpPr>
          <p:cNvPr id="39953" name="Freeform 14"/>
          <p:cNvSpPr>
            <a:spLocks/>
          </p:cNvSpPr>
          <p:nvPr/>
        </p:nvSpPr>
        <p:spPr bwMode="auto">
          <a:xfrm>
            <a:off x="5926138" y="4216400"/>
            <a:ext cx="611187" cy="1027113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  <a:gd name="T6" fmla="*/ 0 w 735"/>
              <a:gd name="T7" fmla="*/ 0 h 1080"/>
              <a:gd name="T8" fmla="*/ 735 w 735"/>
              <a:gd name="T9" fmla="*/ 1080 h 10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54" name="Text Box 15"/>
          <p:cNvSpPr txBox="1">
            <a:spLocks noChangeArrowheads="1"/>
          </p:cNvSpPr>
          <p:nvPr/>
        </p:nvSpPr>
        <p:spPr bwMode="auto">
          <a:xfrm>
            <a:off x="6337300" y="4273550"/>
            <a:ext cx="225583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endParaRPr lang="el-GR" altLang="el-GR" sz="1600">
              <a:latin typeface="Times New Roman" pitchFamily="18" charset="0"/>
            </a:endParaRPr>
          </a:p>
        </p:txBody>
      </p:sp>
      <p:sp>
        <p:nvSpPr>
          <p:cNvPr id="39955" name="Line 16"/>
          <p:cNvSpPr>
            <a:spLocks noChangeShapeType="1"/>
          </p:cNvSpPr>
          <p:nvPr/>
        </p:nvSpPr>
        <p:spPr bwMode="auto">
          <a:xfrm>
            <a:off x="6437313" y="4616450"/>
            <a:ext cx="12969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6" name="Line 17"/>
          <p:cNvSpPr>
            <a:spLocks noChangeShapeType="1"/>
          </p:cNvSpPr>
          <p:nvPr/>
        </p:nvSpPr>
        <p:spPr bwMode="auto">
          <a:xfrm>
            <a:off x="4792663" y="4216400"/>
            <a:ext cx="385762" cy="24288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57" name="Rectangle 18"/>
          <p:cNvSpPr>
            <a:spLocks noChangeArrowheads="1"/>
          </p:cNvSpPr>
          <p:nvPr/>
        </p:nvSpPr>
        <p:spPr bwMode="auto">
          <a:xfrm>
            <a:off x="6351588" y="4292600"/>
            <a:ext cx="15414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rdt_rcv(packet)</a:t>
            </a:r>
          </a:p>
        </p:txBody>
      </p:sp>
      <p:sp>
        <p:nvSpPr>
          <p:cNvPr id="39958" name="Text Box 19"/>
          <p:cNvSpPr txBox="1">
            <a:spLocks noChangeArrowheads="1"/>
          </p:cNvSpPr>
          <p:nvPr/>
        </p:nvSpPr>
        <p:spPr bwMode="auto">
          <a:xfrm>
            <a:off x="1187450" y="5553075"/>
            <a:ext cx="3146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l-GR" altLang="el-GR" sz="2400">
                <a:solidFill>
                  <a:srgbClr val="FF0000"/>
                </a:solidFill>
                <a:latin typeface="Comic Sans MS" pitchFamily="66" charset="0"/>
              </a:rPr>
              <a:t>Αποστολέας (</a:t>
            </a:r>
            <a:r>
              <a:rPr lang="en-US" altLang="el-GR" sz="2400">
                <a:solidFill>
                  <a:srgbClr val="FF0000"/>
                </a:solidFill>
                <a:latin typeface="Comic Sans MS" pitchFamily="66" charset="0"/>
              </a:rPr>
              <a:t>sender</a:t>
            </a:r>
            <a:r>
              <a:rPr lang="el-GR" altLang="el-GR" sz="2400">
                <a:solidFill>
                  <a:srgbClr val="FF0000"/>
                </a:solidFill>
                <a:latin typeface="Comic Sans MS" pitchFamily="66" charset="0"/>
              </a:rPr>
              <a:t>)</a:t>
            </a:r>
            <a:endParaRPr lang="en-US" altLang="el-GR" sz="24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959" name="Text Box 20"/>
          <p:cNvSpPr txBox="1">
            <a:spLocks noChangeArrowheads="1"/>
          </p:cNvSpPr>
          <p:nvPr/>
        </p:nvSpPr>
        <p:spPr bwMode="auto">
          <a:xfrm>
            <a:off x="5170488" y="5594350"/>
            <a:ext cx="27225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l-GR" altLang="el-GR" sz="2400">
                <a:solidFill>
                  <a:srgbClr val="FF0000"/>
                </a:solidFill>
                <a:latin typeface="Comic Sans MS" pitchFamily="66" charset="0"/>
              </a:rPr>
              <a:t>Δέκτης (</a:t>
            </a:r>
            <a:r>
              <a:rPr lang="en-US" altLang="el-GR" sz="2400">
                <a:solidFill>
                  <a:srgbClr val="FF0000"/>
                </a:solidFill>
                <a:latin typeface="Comic Sans MS" pitchFamily="66" charset="0"/>
              </a:rPr>
              <a:t>receiver</a:t>
            </a:r>
            <a:r>
              <a:rPr lang="el-GR" altLang="el-GR" sz="2400">
                <a:solidFill>
                  <a:srgbClr val="FF0000"/>
                </a:solidFill>
                <a:latin typeface="Comic Sans MS" pitchFamily="66" charset="0"/>
              </a:rPr>
              <a:t>)</a:t>
            </a:r>
            <a:endParaRPr lang="en-US" altLang="el-GR" sz="240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FF37A0CF-3FFC-4F8B-A3F1-E5252AB6364F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40963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l-GR" sz="3600" smtClean="0"/>
              <a:t>Rdt2.0: </a:t>
            </a:r>
            <a:r>
              <a:rPr lang="el-GR" altLang="el-GR" sz="3600" smtClean="0"/>
              <a:t>κανάλι με σφάλματα</a:t>
            </a:r>
            <a:r>
              <a:rPr lang="en-US" altLang="el-GR" sz="3600" smtClean="0"/>
              <a:t> bit</a:t>
            </a:r>
            <a:endParaRPr lang="el-GR" altLang="el-GR" sz="3600" smtClean="0"/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315913" y="1671638"/>
            <a:ext cx="8434387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altLang="el-GR" sz="2000">
                <a:latin typeface="Comic Sans MS" pitchFamily="66" charset="0"/>
              </a:rPr>
              <a:t> </a:t>
            </a:r>
            <a:r>
              <a:rPr lang="el-GR" altLang="el-GR" sz="2000">
                <a:latin typeface="Comic Sans MS" pitchFamily="66" charset="0"/>
              </a:rPr>
              <a:t>Το υποκείμενο κανάλι ενδέχεται να αντιστρέψει </a:t>
            </a:r>
            <a:r>
              <a:rPr lang="en-US" altLang="el-GR" sz="2000">
                <a:latin typeface="Comic Sans MS" pitchFamily="66" charset="0"/>
              </a:rPr>
              <a:t>bits </a:t>
            </a:r>
            <a:r>
              <a:rPr lang="el-GR" altLang="el-GR" sz="2000">
                <a:latin typeface="Comic Sans MS" pitchFamily="66" charset="0"/>
              </a:rPr>
              <a:t>στο πακέτο</a:t>
            </a:r>
            <a:endParaRPr lang="en-US" altLang="el-GR" sz="2000">
              <a:latin typeface="Comic Sans MS" pitchFamily="66" charset="0"/>
            </a:endParaRPr>
          </a:p>
          <a:p>
            <a:pPr lvl="1" algn="l">
              <a:lnSpc>
                <a:spcPct val="100000"/>
              </a:lnSpc>
              <a:buClr>
                <a:schemeClr val="accent2"/>
              </a:buClr>
              <a:buSzPct val="85000"/>
              <a:buFont typeface="Wingdings" pitchFamily="2" charset="2"/>
              <a:buChar char="§"/>
            </a:pPr>
            <a:r>
              <a:rPr lang="en-US" altLang="el-GR" sz="1600">
                <a:latin typeface="Comic Sans MS" pitchFamily="66" charset="0"/>
              </a:rPr>
              <a:t> </a:t>
            </a:r>
            <a:r>
              <a:rPr lang="en-US" altLang="el-GR" sz="2000">
                <a:latin typeface="Comic Sans MS" pitchFamily="66" charset="0"/>
              </a:rPr>
              <a:t>Checksum</a:t>
            </a:r>
            <a:r>
              <a:rPr lang="el-GR" altLang="el-GR" sz="2000">
                <a:latin typeface="Comic Sans MS" pitchFamily="66" charset="0"/>
              </a:rPr>
              <a:t> για την ανίχνευση σφαλμάτων</a:t>
            </a:r>
            <a:r>
              <a:rPr lang="en-US" altLang="el-GR" sz="2000">
                <a:latin typeface="Comic Sans MS" pitchFamily="66" charset="0"/>
              </a:rPr>
              <a:t> bit</a:t>
            </a:r>
            <a:r>
              <a:rPr lang="el-GR" altLang="el-GR" sz="2000">
                <a:latin typeface="Comic Sans MS" pitchFamily="66" charset="0"/>
              </a:rPr>
              <a:t/>
            </a:r>
            <a:br>
              <a:rPr lang="el-GR" altLang="el-GR" sz="2000">
                <a:latin typeface="Comic Sans MS" pitchFamily="66" charset="0"/>
              </a:rPr>
            </a:br>
            <a:endParaRPr lang="en-US" altLang="el-GR" sz="2000">
              <a:latin typeface="Comic Sans MS" pitchFamily="66" charset="0"/>
            </a:endParaRPr>
          </a:p>
          <a:p>
            <a:pPr algn="l">
              <a:lnSpc>
                <a:spcPct val="100000"/>
              </a:lnSpc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altLang="el-GR" sz="2000">
                <a:latin typeface="Comic Sans MS" pitchFamily="66" charset="0"/>
              </a:rPr>
              <a:t> </a:t>
            </a:r>
            <a:r>
              <a:rPr lang="el-GR" altLang="el-GR" sz="2000">
                <a:latin typeface="Comic Sans MS" pitchFamily="66" charset="0"/>
              </a:rPr>
              <a:t>Ερώτημα</a:t>
            </a:r>
            <a:r>
              <a:rPr lang="en-US" altLang="el-GR" sz="2000">
                <a:latin typeface="Comic Sans MS" pitchFamily="66" charset="0"/>
              </a:rPr>
              <a:t>: </a:t>
            </a:r>
            <a:r>
              <a:rPr lang="el-GR" altLang="el-GR" sz="2000">
                <a:latin typeface="Comic Sans MS" pitchFamily="66" charset="0"/>
              </a:rPr>
              <a:t>πώς να γίνεται η ανάνηψη από λάθη</a:t>
            </a:r>
            <a:r>
              <a:rPr lang="en-US" altLang="el-GR" sz="2000">
                <a:latin typeface="Comic Sans MS" pitchFamily="66" charset="0"/>
              </a:rPr>
              <a:t>:</a:t>
            </a:r>
          </a:p>
          <a:p>
            <a:pPr algn="l">
              <a:lnSpc>
                <a:spcPct val="100000"/>
              </a:lnSpc>
              <a:buClr>
                <a:schemeClr val="accent2"/>
              </a:buClr>
              <a:buSzPct val="85000"/>
              <a:buFont typeface="Wingdings" pitchFamily="2" charset="2"/>
              <a:buNone/>
            </a:pPr>
            <a:endParaRPr lang="en-US" altLang="el-GR" sz="2000">
              <a:latin typeface="Comic Sans MS" pitchFamily="66" charset="0"/>
            </a:endParaRPr>
          </a:p>
          <a:p>
            <a:pPr algn="l">
              <a:lnSpc>
                <a:spcPct val="100000"/>
              </a:lnSpc>
              <a:buClr>
                <a:schemeClr val="accent2"/>
              </a:buClr>
              <a:buSzPct val="85000"/>
              <a:buFont typeface="Wingdings" pitchFamily="2" charset="2"/>
              <a:buNone/>
            </a:pPr>
            <a:endParaRPr lang="en-US" altLang="el-GR" sz="2000">
              <a:latin typeface="Comic Sans MS" pitchFamily="66" charset="0"/>
            </a:endParaRPr>
          </a:p>
          <a:p>
            <a:pPr algn="l">
              <a:lnSpc>
                <a:spcPct val="100000"/>
              </a:lnSpc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altLang="el-GR" sz="2000">
                <a:latin typeface="Comic Sans MS" pitchFamily="66" charset="0"/>
              </a:rPr>
              <a:t>		</a:t>
            </a:r>
            <a:r>
              <a:rPr lang="el-GR" altLang="el-GR" sz="2000">
                <a:solidFill>
                  <a:srgbClr val="FF0000"/>
                </a:solidFill>
                <a:latin typeface="Comic Sans MS" pitchFamily="66" charset="0"/>
              </a:rPr>
              <a:t>Πως ανακάμπτουν οι άνθρωποι μετά από </a:t>
            </a:r>
            <a:r>
              <a:rPr lang="en-US" altLang="el-GR" sz="2000">
                <a:solidFill>
                  <a:srgbClr val="FF0000"/>
                </a:solidFill>
                <a:latin typeface="Comic Sans MS" pitchFamily="66" charset="0"/>
              </a:rPr>
              <a:t>“</a:t>
            </a:r>
            <a:r>
              <a:rPr lang="el-GR" altLang="el-GR" sz="2000">
                <a:solidFill>
                  <a:srgbClr val="FF0000"/>
                </a:solidFill>
                <a:latin typeface="Comic Sans MS" pitchFamily="66" charset="0"/>
              </a:rPr>
              <a:t>λάθη</a:t>
            </a:r>
            <a:r>
              <a:rPr lang="en-US" altLang="el-GR" sz="2000">
                <a:solidFill>
                  <a:srgbClr val="FF0000"/>
                </a:solidFill>
                <a:latin typeface="Comic Sans MS" pitchFamily="66" charset="0"/>
              </a:rPr>
              <a:t>”</a:t>
            </a:r>
            <a:r>
              <a:rPr lang="el-GR" altLang="el-GR" sz="200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 algn="l">
              <a:lnSpc>
                <a:spcPct val="100000"/>
              </a:lnSpc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l-GR" altLang="el-GR" sz="2000">
                <a:solidFill>
                  <a:srgbClr val="FF0000"/>
                </a:solidFill>
                <a:latin typeface="Comic Sans MS" pitchFamily="66" charset="0"/>
              </a:rPr>
              <a:t>			κατά τη διάρκεια συνομιλίας;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F6C0A4B3-80A6-423C-861A-23133A12A164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41987" name="Footer Placeholder 5"/>
          <p:cNvSpPr txBox="1">
            <a:spLocks noGrp="1"/>
          </p:cNvSpPr>
          <p:nvPr/>
        </p:nvSpPr>
        <p:spPr bwMode="auto">
          <a:xfrm>
            <a:off x="4203700" y="6400800"/>
            <a:ext cx="410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41988" name="Slide Number Placeholder 6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017EC1A1-7B4C-480B-9467-207B0EEEA71E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29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1143000"/>
          </a:xfrm>
        </p:spPr>
        <p:txBody>
          <a:bodyPr/>
          <a:lstStyle/>
          <a:p>
            <a:r>
              <a:rPr lang="en-US" altLang="el-GR" sz="3200" smtClean="0"/>
              <a:t>Rdt2.0: </a:t>
            </a:r>
            <a:r>
              <a:rPr lang="el-GR" altLang="el-GR" sz="3200" smtClean="0"/>
              <a:t>κανάλι με σφάλματα</a:t>
            </a:r>
            <a:r>
              <a:rPr lang="en-US" altLang="el-GR" sz="3200" smtClean="0"/>
              <a:t> bit</a:t>
            </a:r>
            <a:endParaRPr lang="en-US" altLang="el-GR" smtClean="0"/>
          </a:p>
        </p:txBody>
      </p:sp>
      <p:sp>
        <p:nvSpPr>
          <p:cNvPr id="419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42975" y="1333500"/>
            <a:ext cx="7896225" cy="4448175"/>
          </a:xfrm>
        </p:spPr>
        <p:txBody>
          <a:bodyPr/>
          <a:lstStyle/>
          <a:p>
            <a:r>
              <a:rPr lang="el-GR" altLang="el-GR" sz="2000" smtClean="0"/>
              <a:t>Το υποκείμενο κανάλι </a:t>
            </a:r>
            <a:r>
              <a:rPr lang="el-GR" altLang="el-GR" sz="2000" u="sng" smtClean="0"/>
              <a:t>δεν χάνει ποτέ πακέτα </a:t>
            </a:r>
            <a:r>
              <a:rPr lang="en-US" altLang="el-GR" sz="2000" smtClean="0"/>
              <a:t>(</a:t>
            </a:r>
            <a:r>
              <a:rPr lang="el-GR" altLang="el-GR" sz="2000" smtClean="0"/>
              <a:t>δεδομένα ή</a:t>
            </a:r>
            <a:r>
              <a:rPr lang="en-US" altLang="el-GR" sz="2000" smtClean="0"/>
              <a:t> ACKs)</a:t>
            </a:r>
            <a:endParaRPr lang="el-GR" altLang="el-GR" sz="2000" smtClean="0"/>
          </a:p>
          <a:p>
            <a:r>
              <a:rPr lang="el-GR" altLang="el-GR" sz="2000" smtClean="0"/>
              <a:t>Το υποκείμενο κανάλι ενδέχεται να αναστρέψει </a:t>
            </a:r>
            <a:r>
              <a:rPr lang="en-US" altLang="el-GR" sz="2000" smtClean="0"/>
              <a:t>bits </a:t>
            </a:r>
            <a:r>
              <a:rPr lang="el-GR" altLang="el-GR" sz="2000" smtClean="0"/>
              <a:t>στο πακέτο</a:t>
            </a:r>
            <a:endParaRPr lang="en-US" altLang="el-GR" sz="2000" smtClean="0"/>
          </a:p>
          <a:p>
            <a:pPr lvl="1">
              <a:buFont typeface="Wingdings" pitchFamily="2" charset="2"/>
              <a:buChar char="§"/>
            </a:pPr>
            <a:r>
              <a:rPr lang="el-GR" altLang="el-GR" sz="1800" smtClean="0"/>
              <a:t>Άθροισμα ελέγχου (</a:t>
            </a:r>
            <a:r>
              <a:rPr lang="en-US" altLang="el-GR" sz="1800" smtClean="0"/>
              <a:t>Checksum</a:t>
            </a:r>
            <a:r>
              <a:rPr lang="el-GR" altLang="el-GR" sz="1800" smtClean="0"/>
              <a:t>) για την ανίχνευση σφαλμάτων</a:t>
            </a:r>
            <a:r>
              <a:rPr lang="en-US" altLang="el-GR" sz="1800" smtClean="0"/>
              <a:t> bit</a:t>
            </a:r>
          </a:p>
          <a:p>
            <a:r>
              <a:rPr lang="el-GR" altLang="el-GR" sz="2000" i="1" smtClean="0"/>
              <a:t>Ερώτημα</a:t>
            </a:r>
            <a:r>
              <a:rPr lang="en-US" altLang="el-GR" sz="2000" smtClean="0"/>
              <a:t>: </a:t>
            </a:r>
            <a:r>
              <a:rPr lang="el-GR" altLang="el-GR" sz="2000" smtClean="0"/>
              <a:t>πώς γίνεται η ανάνηψη από λάθη;</a:t>
            </a:r>
            <a:endParaRPr lang="en-US" altLang="el-GR" sz="2000" smtClean="0"/>
          </a:p>
          <a:p>
            <a:pPr lvl="1">
              <a:buFont typeface="Wingdings" pitchFamily="2" charset="2"/>
              <a:buChar char="§"/>
            </a:pPr>
            <a:r>
              <a:rPr lang="el-GR" altLang="el-GR" sz="1800" i="1" smtClean="0">
                <a:solidFill>
                  <a:srgbClr val="FF0000"/>
                </a:solidFill>
              </a:rPr>
              <a:t>Θετικές επιβεβαιώσεις [</a:t>
            </a:r>
            <a:r>
              <a:rPr lang="en-US" altLang="el-GR" sz="1800" i="1" smtClean="0">
                <a:solidFill>
                  <a:srgbClr val="FF0000"/>
                </a:solidFill>
              </a:rPr>
              <a:t>acknowledgements (ACKs)</a:t>
            </a:r>
            <a:r>
              <a:rPr lang="el-GR" altLang="el-GR" sz="1800" i="1" smtClean="0">
                <a:solidFill>
                  <a:srgbClr val="FF0000"/>
                </a:solidFill>
              </a:rPr>
              <a:t>]</a:t>
            </a:r>
            <a:r>
              <a:rPr lang="en-US" altLang="el-GR" sz="1800" i="1" smtClean="0">
                <a:solidFill>
                  <a:srgbClr val="FF0000"/>
                </a:solidFill>
              </a:rPr>
              <a:t>:</a:t>
            </a:r>
            <a:r>
              <a:rPr lang="en-US" altLang="el-GR" sz="1800" smtClean="0"/>
              <a:t> </a:t>
            </a:r>
            <a:r>
              <a:rPr lang="el-GR" altLang="el-GR" sz="1800" smtClean="0"/>
              <a:t>ο δέκτης λέει ρητά στον αποστολέα ότι το πακέτο λήφθηκε σωστά</a:t>
            </a:r>
            <a:endParaRPr lang="en-US" altLang="el-GR" sz="1800" smtClean="0"/>
          </a:p>
          <a:p>
            <a:pPr lvl="1">
              <a:buFont typeface="Wingdings" pitchFamily="2" charset="2"/>
              <a:buChar char="§"/>
            </a:pPr>
            <a:r>
              <a:rPr lang="el-GR" altLang="el-GR" sz="1800" i="1" smtClean="0">
                <a:solidFill>
                  <a:srgbClr val="FF0000"/>
                </a:solidFill>
              </a:rPr>
              <a:t>Αρνητικές επιβεβαιώσεις [</a:t>
            </a:r>
            <a:r>
              <a:rPr lang="en-US" altLang="el-GR" sz="1800" i="1" smtClean="0">
                <a:solidFill>
                  <a:srgbClr val="FF0000"/>
                </a:solidFill>
              </a:rPr>
              <a:t>negative acknowledgements (NAKs)</a:t>
            </a:r>
            <a:r>
              <a:rPr lang="el-GR" altLang="el-GR" sz="1800" i="1" smtClean="0">
                <a:solidFill>
                  <a:srgbClr val="FF0000"/>
                </a:solidFill>
              </a:rPr>
              <a:t>]</a:t>
            </a:r>
            <a:r>
              <a:rPr lang="en-US" altLang="el-GR" sz="1800" i="1" smtClean="0">
                <a:solidFill>
                  <a:srgbClr val="FF0000"/>
                </a:solidFill>
              </a:rPr>
              <a:t>:</a:t>
            </a:r>
            <a:r>
              <a:rPr lang="en-US" altLang="el-GR" sz="1800" smtClean="0"/>
              <a:t> </a:t>
            </a:r>
            <a:r>
              <a:rPr lang="el-GR" altLang="el-GR" sz="1800" smtClean="0"/>
              <a:t>ο δέκτης λέει ρητά στον αποστολέα ότι το πακέτο είχε λάθη</a:t>
            </a:r>
            <a:endParaRPr lang="en-US" altLang="el-GR" sz="1800" smtClean="0"/>
          </a:p>
          <a:p>
            <a:pPr lvl="1">
              <a:buFont typeface="Wingdings" pitchFamily="2" charset="2"/>
              <a:buChar char="§"/>
            </a:pPr>
            <a:r>
              <a:rPr lang="el-GR" altLang="el-GR" sz="1800" smtClean="0"/>
              <a:t>Ο δέκτης αναμεταδίδει το πακέτο μόλις λάβει</a:t>
            </a:r>
            <a:r>
              <a:rPr lang="en-US" altLang="el-GR" sz="1800" smtClean="0"/>
              <a:t> NAK</a:t>
            </a:r>
          </a:p>
          <a:p>
            <a:r>
              <a:rPr lang="el-GR" altLang="el-GR" sz="2000" smtClean="0"/>
              <a:t>Νέοι μηχανισμοί στο</a:t>
            </a:r>
            <a:r>
              <a:rPr lang="en-US" altLang="el-GR" sz="2000" smtClean="0"/>
              <a:t> </a:t>
            </a:r>
            <a:r>
              <a:rPr lang="en-US" altLang="el-GR" sz="2000" b="1" smtClean="0">
                <a:latin typeface="Courier New" pitchFamily="49" charset="0"/>
              </a:rPr>
              <a:t>rdt2.0</a:t>
            </a:r>
            <a:r>
              <a:rPr lang="en-US" altLang="el-GR" sz="2000" smtClean="0"/>
              <a:t> (</a:t>
            </a:r>
            <a:r>
              <a:rPr lang="el-GR" altLang="el-GR" sz="2000" smtClean="0"/>
              <a:t>πέρα από το</a:t>
            </a:r>
            <a:r>
              <a:rPr lang="en-US" altLang="el-GR" sz="2000" smtClean="0"/>
              <a:t> </a:t>
            </a:r>
            <a:r>
              <a:rPr lang="en-US" altLang="el-GR" sz="2000" b="1" smtClean="0">
                <a:latin typeface="Courier New" pitchFamily="49" charset="0"/>
              </a:rPr>
              <a:t>rdt1.0</a:t>
            </a:r>
            <a:r>
              <a:rPr lang="en-US" altLang="el-GR" sz="2000" smtClean="0"/>
              <a:t>):</a:t>
            </a:r>
          </a:p>
          <a:p>
            <a:pPr lvl="1"/>
            <a:r>
              <a:rPr lang="el-GR" altLang="el-GR" sz="1800" smtClean="0"/>
              <a:t>Ανίχνευση σφάλματος (</a:t>
            </a:r>
            <a:r>
              <a:rPr lang="en-US" altLang="el-GR" sz="1800" smtClean="0"/>
              <a:t>error detection</a:t>
            </a:r>
            <a:r>
              <a:rPr lang="el-GR" altLang="el-GR" sz="1800" smtClean="0"/>
              <a:t>)</a:t>
            </a:r>
            <a:endParaRPr lang="en-US" altLang="el-GR" sz="1800" smtClean="0"/>
          </a:p>
          <a:p>
            <a:pPr lvl="1"/>
            <a:r>
              <a:rPr lang="el-GR" altLang="el-GR" sz="1800" smtClean="0"/>
              <a:t>Ανάδραση δέκτη (</a:t>
            </a:r>
            <a:r>
              <a:rPr lang="en-US" altLang="el-GR" sz="1800" smtClean="0"/>
              <a:t>receiver feedback</a:t>
            </a:r>
            <a:r>
              <a:rPr lang="el-GR" altLang="el-GR" sz="1800" smtClean="0"/>
              <a:t>)</a:t>
            </a:r>
            <a:r>
              <a:rPr lang="en-US" altLang="el-GR" sz="1800" smtClean="0"/>
              <a:t>: </a:t>
            </a:r>
            <a:r>
              <a:rPr lang="el-GR" altLang="el-GR" sz="1800" smtClean="0"/>
              <a:t>μηνύματα ελέγχου</a:t>
            </a:r>
            <a:r>
              <a:rPr lang="en-US" altLang="el-GR" sz="1800" smtClean="0"/>
              <a:t> (ACK,NAK) </a:t>
            </a:r>
            <a:r>
              <a:rPr lang="el-GR" altLang="el-GR" sz="1800" smtClean="0"/>
              <a:t>δέκτης</a:t>
            </a:r>
            <a:r>
              <a:rPr lang="en-US" altLang="el-GR" sz="1800" smtClean="0"/>
              <a:t>-&gt;</a:t>
            </a:r>
            <a:r>
              <a:rPr lang="el-GR" altLang="el-GR" sz="1800" smtClean="0"/>
              <a:t>αποστολέας</a:t>
            </a:r>
            <a:endParaRPr lang="en-US" altLang="el-GR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E9A21691-8550-4E0C-915F-21BCFC353675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7411" name="Footer Placeholder 5"/>
          <p:cNvSpPr txBox="1">
            <a:spLocks noGrp="1"/>
          </p:cNvSpPr>
          <p:nvPr/>
        </p:nvSpPr>
        <p:spPr bwMode="auto">
          <a:xfrm>
            <a:off x="4203700" y="6400800"/>
            <a:ext cx="410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17412" name="Slide Number Placeholder 6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3067F5F7-5C95-4A8A-97A5-C7AA255E4409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3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Κεφάλαιο</a:t>
            </a:r>
            <a:r>
              <a:rPr lang="en-US" altLang="el-GR" smtClean="0"/>
              <a:t> 3: </a:t>
            </a:r>
            <a:r>
              <a:rPr lang="el-GR" altLang="el-GR" smtClean="0"/>
              <a:t>Επίπεδο Μεταφοράς</a:t>
            </a:r>
            <a:endParaRPr lang="en-US" altLang="el-GR" smtClean="0"/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35814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l-GR" altLang="el-GR" sz="2400" u="sng" smtClean="0">
                <a:solidFill>
                  <a:srgbClr val="FF0000"/>
                </a:solidFill>
              </a:rPr>
              <a:t>Οι στόχοι μας</a:t>
            </a:r>
            <a:r>
              <a:rPr lang="en-US" altLang="el-GR" sz="2400" u="sng" smtClean="0">
                <a:solidFill>
                  <a:srgbClr val="FF0000"/>
                </a:solidFill>
              </a:rPr>
              <a:t>:</a:t>
            </a:r>
            <a:r>
              <a:rPr lang="en-US" altLang="el-GR" sz="2400" smtClean="0"/>
              <a:t> </a:t>
            </a:r>
          </a:p>
          <a:p>
            <a:r>
              <a:rPr lang="el-GR" altLang="el-GR" sz="2400" smtClean="0"/>
              <a:t>Κατανόηση των αρχών πίσω από τις υπηρεσίες του επιπέδου μεταφοράς</a:t>
            </a:r>
            <a:r>
              <a:rPr lang="en-US" altLang="el-GR" sz="2400" smtClean="0"/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el-GR" altLang="el-GR" sz="2000" smtClean="0"/>
              <a:t>Πολύπλεξη/αποπολύ</a:t>
            </a:r>
            <a:r>
              <a:rPr lang="en-US" altLang="el-GR" sz="2000" smtClean="0"/>
              <a:t> </a:t>
            </a:r>
            <a:r>
              <a:rPr lang="el-GR" altLang="el-GR" sz="2000" smtClean="0"/>
              <a:t>πλεξη(</a:t>
            </a:r>
            <a:r>
              <a:rPr lang="en-US" altLang="el-GR" sz="2000" smtClean="0"/>
              <a:t>multiplexing/demultiplexing</a:t>
            </a:r>
            <a:r>
              <a:rPr lang="el-GR" altLang="el-GR" sz="2000" smtClean="0"/>
              <a:t>)</a:t>
            </a:r>
            <a:endParaRPr lang="en-US" altLang="el-GR" sz="2000" smtClean="0"/>
          </a:p>
          <a:p>
            <a:pPr lvl="1">
              <a:buFont typeface="Wingdings" pitchFamily="2" charset="2"/>
              <a:buChar char="§"/>
            </a:pPr>
            <a:r>
              <a:rPr lang="el-GR" altLang="el-GR" sz="2000" smtClean="0"/>
              <a:t>Αξιόπιστη μεταφορά δεδομένων</a:t>
            </a:r>
            <a:endParaRPr lang="en-US" altLang="el-GR" sz="2000" smtClean="0"/>
          </a:p>
          <a:p>
            <a:pPr lvl="1">
              <a:buFont typeface="Wingdings" pitchFamily="2" charset="2"/>
              <a:buChar char="§"/>
            </a:pPr>
            <a:r>
              <a:rPr lang="el-GR" altLang="el-GR" sz="2000" smtClean="0"/>
              <a:t>Έλεγχος ροής (</a:t>
            </a:r>
            <a:r>
              <a:rPr lang="en-US" altLang="el-GR" sz="2000" smtClean="0"/>
              <a:t>flow control</a:t>
            </a:r>
            <a:r>
              <a:rPr lang="el-GR" altLang="el-GR" sz="2000" smtClean="0"/>
              <a:t>)</a:t>
            </a:r>
            <a:endParaRPr lang="en-US" altLang="el-GR" sz="2000" smtClean="0"/>
          </a:p>
          <a:p>
            <a:pPr lvl="1">
              <a:buFont typeface="Wingdings" pitchFamily="2" charset="2"/>
              <a:buChar char="§"/>
            </a:pPr>
            <a:r>
              <a:rPr lang="el-GR" altLang="el-GR" sz="2000" smtClean="0"/>
              <a:t>Έλεγχος συμφόρησης (</a:t>
            </a:r>
            <a:r>
              <a:rPr lang="en-US" altLang="el-GR" sz="2000" smtClean="0"/>
              <a:t>congestion control</a:t>
            </a:r>
            <a:r>
              <a:rPr lang="el-GR" altLang="el-GR" sz="2000" smtClean="0"/>
              <a:t>)</a:t>
            </a:r>
            <a:endParaRPr lang="en-US" altLang="el-GR" smtClean="0"/>
          </a:p>
        </p:txBody>
      </p:sp>
      <p:sp>
        <p:nvSpPr>
          <p:cNvPr id="1741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48163" y="1346200"/>
            <a:ext cx="4267200" cy="4648200"/>
          </a:xfrm>
        </p:spPr>
        <p:txBody>
          <a:bodyPr/>
          <a:lstStyle/>
          <a:p>
            <a:endParaRPr lang="en-US" altLang="el-GR" sz="2400" smtClean="0"/>
          </a:p>
          <a:p>
            <a:r>
              <a:rPr lang="el-GR" altLang="el-GR" sz="2400" smtClean="0"/>
              <a:t>Να μάθουμε για τα πρωτόκολλα επιπέδου μεταφοράς του Διαδικτύου</a:t>
            </a:r>
            <a:r>
              <a:rPr lang="en-US" altLang="el-GR" sz="2400" smtClean="0"/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l-GR" sz="2000" smtClean="0"/>
              <a:t>UDP: </a:t>
            </a:r>
            <a:r>
              <a:rPr lang="el-GR" altLang="el-GR" sz="2000" smtClean="0"/>
              <a:t>ασυνδεσμική μεταφορά</a:t>
            </a:r>
            <a:endParaRPr lang="en-US" altLang="el-GR" sz="2000" smtClean="0"/>
          </a:p>
          <a:p>
            <a:pPr lvl="1">
              <a:buFont typeface="Wingdings" pitchFamily="2" charset="2"/>
              <a:buChar char="§"/>
            </a:pPr>
            <a:r>
              <a:rPr lang="en-US" altLang="el-GR" sz="2000" smtClean="0"/>
              <a:t>TCP: </a:t>
            </a:r>
            <a:r>
              <a:rPr lang="el-GR" altLang="el-GR" sz="2000" smtClean="0"/>
              <a:t>συνδεσμική μεταφορά</a:t>
            </a:r>
            <a:endParaRPr lang="en-US" altLang="el-GR" sz="2000" smtClean="0"/>
          </a:p>
          <a:p>
            <a:pPr lvl="1">
              <a:buFont typeface="Wingdings" pitchFamily="2" charset="2"/>
              <a:buChar char="§"/>
            </a:pPr>
            <a:r>
              <a:rPr lang="el-GR" altLang="el-GR" sz="2000" smtClean="0"/>
              <a:t>Έλεγχος συμφόρησης του</a:t>
            </a:r>
            <a:r>
              <a:rPr lang="en-US" altLang="el-GR" sz="2000" smtClean="0"/>
              <a:t>TCP</a:t>
            </a:r>
            <a:endParaRPr lang="en-US" altLang="el-GR" sz="1800" smtClean="0"/>
          </a:p>
          <a:p>
            <a:endParaRPr lang="en-US" altLang="el-GR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4334FC2B-9B8B-4B42-BA46-4E0DC4E279E9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43011" name="Footer Placeholder 3"/>
          <p:cNvSpPr txBox="1">
            <a:spLocks noGrp="1"/>
          </p:cNvSpPr>
          <p:nvPr/>
        </p:nvSpPr>
        <p:spPr bwMode="auto">
          <a:xfrm>
            <a:off x="5410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43012" name="Slide Number Placeholder 4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0519C3C0-BC6D-444A-AFED-3C193774C938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30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z="3600" smtClean="0"/>
              <a:t>rdt2.0: </a:t>
            </a:r>
            <a:r>
              <a:rPr lang="el-GR" altLang="el-GR" sz="3600" smtClean="0"/>
              <a:t>περιγραφή </a:t>
            </a:r>
            <a:r>
              <a:rPr lang="en-US" altLang="el-GR" sz="3600" smtClean="0"/>
              <a:t>FSM</a:t>
            </a:r>
            <a:endParaRPr lang="en-US" altLang="el-GR" smtClean="0"/>
          </a:p>
        </p:txBody>
      </p:sp>
      <p:sp>
        <p:nvSpPr>
          <p:cNvPr id="43014" name="Oval 3"/>
          <p:cNvSpPr>
            <a:spLocks noChangeArrowheads="1"/>
          </p:cNvSpPr>
          <p:nvPr/>
        </p:nvSpPr>
        <p:spPr bwMode="auto">
          <a:xfrm>
            <a:off x="696913" y="22098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</a:pPr>
            <a:endParaRPr lang="el-GR" altLang="el-GR" sz="1600">
              <a:latin typeface="Comic Sans MS" pitchFamily="66" charset="0"/>
            </a:endParaRPr>
          </a:p>
        </p:txBody>
      </p:sp>
      <p:sp>
        <p:nvSpPr>
          <p:cNvPr id="43015" name="Text Box 4"/>
          <p:cNvSpPr txBox="1">
            <a:spLocks noChangeArrowheads="1"/>
          </p:cNvSpPr>
          <p:nvPr/>
        </p:nvSpPr>
        <p:spPr bwMode="auto">
          <a:xfrm>
            <a:off x="595313" y="2293938"/>
            <a:ext cx="12001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Wait for call from above</a:t>
            </a:r>
            <a:endParaRPr lang="en-US" altLang="el-GR" sz="1600">
              <a:latin typeface="Times New Roman" pitchFamily="18" charset="0"/>
            </a:endParaRPr>
          </a:p>
        </p:txBody>
      </p:sp>
      <p:sp>
        <p:nvSpPr>
          <p:cNvPr id="43016" name="Text Box 5"/>
          <p:cNvSpPr txBox="1">
            <a:spLocks noChangeArrowheads="1"/>
          </p:cNvSpPr>
          <p:nvPr/>
        </p:nvSpPr>
        <p:spPr bwMode="auto">
          <a:xfrm>
            <a:off x="1004888" y="1490663"/>
            <a:ext cx="3643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snkpkt = make_pkt(data, checksum)</a:t>
            </a:r>
          </a:p>
          <a:p>
            <a:pPr algn="l"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udt_send(sndpkt)</a:t>
            </a:r>
            <a:endParaRPr lang="en-US" altLang="el-GR" sz="1600">
              <a:latin typeface="Times New Roman" pitchFamily="18" charset="0"/>
            </a:endParaRPr>
          </a:p>
        </p:txBody>
      </p:sp>
      <p:sp>
        <p:nvSpPr>
          <p:cNvPr id="43017" name="Line 6"/>
          <p:cNvSpPr>
            <a:spLocks noChangeShapeType="1"/>
          </p:cNvSpPr>
          <p:nvPr/>
        </p:nvSpPr>
        <p:spPr bwMode="auto">
          <a:xfrm>
            <a:off x="1109663" y="1535113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8" name="Text Box 7"/>
          <p:cNvSpPr txBox="1">
            <a:spLocks noChangeArrowheads="1"/>
          </p:cNvSpPr>
          <p:nvPr/>
        </p:nvSpPr>
        <p:spPr bwMode="auto">
          <a:xfrm>
            <a:off x="6319838" y="5314950"/>
            <a:ext cx="2143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extract(rcvpkt,data)</a:t>
            </a:r>
          </a:p>
          <a:p>
            <a:pPr algn="l"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deliver_data(data)</a:t>
            </a:r>
          </a:p>
          <a:p>
            <a:pPr algn="l"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udt_send(ACK)</a:t>
            </a:r>
            <a:endParaRPr lang="en-US" altLang="el-GR" sz="1600">
              <a:latin typeface="Times New Roman" pitchFamily="18" charset="0"/>
            </a:endParaRPr>
          </a:p>
        </p:txBody>
      </p:sp>
      <p:sp>
        <p:nvSpPr>
          <p:cNvPr id="43019" name="Text Box 8"/>
          <p:cNvSpPr txBox="1">
            <a:spLocks noChangeArrowheads="1"/>
          </p:cNvSpPr>
          <p:nvPr/>
        </p:nvSpPr>
        <p:spPr bwMode="auto">
          <a:xfrm>
            <a:off x="6297613" y="4781550"/>
            <a:ext cx="2157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rdt_rcv(rcvpkt) &amp;&amp; </a:t>
            </a:r>
          </a:p>
          <a:p>
            <a:pPr algn="l"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   notcorrupt(rcvpkt)</a:t>
            </a:r>
            <a:endParaRPr lang="en-US" altLang="el-GR" sz="1600">
              <a:latin typeface="Times New Roman" pitchFamily="18" charset="0"/>
            </a:endParaRPr>
          </a:p>
        </p:txBody>
      </p:sp>
      <p:sp>
        <p:nvSpPr>
          <p:cNvPr id="43020" name="Line 9"/>
          <p:cNvSpPr>
            <a:spLocks noChangeShapeType="1"/>
          </p:cNvSpPr>
          <p:nvPr/>
        </p:nvSpPr>
        <p:spPr bwMode="auto">
          <a:xfrm>
            <a:off x="6419850" y="5370513"/>
            <a:ext cx="14890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1" name="Freeform 10"/>
          <p:cNvSpPr>
            <a:spLocks/>
          </p:cNvSpPr>
          <p:nvPr/>
        </p:nvSpPr>
        <p:spPr bwMode="auto">
          <a:xfrm flipV="1">
            <a:off x="1057275" y="1979613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22" name="Freeform 11"/>
          <p:cNvSpPr>
            <a:spLocks/>
          </p:cNvSpPr>
          <p:nvPr/>
        </p:nvSpPr>
        <p:spPr bwMode="auto">
          <a:xfrm>
            <a:off x="1104900" y="3140075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3" name="Text Box 12"/>
          <p:cNvSpPr txBox="1">
            <a:spLocks noChangeArrowheads="1"/>
          </p:cNvSpPr>
          <p:nvPr/>
        </p:nvSpPr>
        <p:spPr bwMode="auto">
          <a:xfrm>
            <a:off x="1071563" y="3492500"/>
            <a:ext cx="35480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rdt_rcv(rcvpkt) &amp;&amp; isACK(rcvpkt)</a:t>
            </a:r>
            <a:endParaRPr lang="en-US" altLang="el-GR" sz="1600">
              <a:latin typeface="Times New Roman" pitchFamily="18" charset="0"/>
            </a:endParaRPr>
          </a:p>
        </p:txBody>
      </p:sp>
      <p:sp>
        <p:nvSpPr>
          <p:cNvPr id="43024" name="Line 13"/>
          <p:cNvSpPr>
            <a:spLocks noChangeShapeType="1"/>
          </p:cNvSpPr>
          <p:nvPr/>
        </p:nvSpPr>
        <p:spPr bwMode="auto">
          <a:xfrm>
            <a:off x="1173163" y="38163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5" name="Freeform 14"/>
          <p:cNvSpPr>
            <a:spLocks/>
          </p:cNvSpPr>
          <p:nvPr/>
        </p:nvSpPr>
        <p:spPr bwMode="auto">
          <a:xfrm>
            <a:off x="3252788" y="2286000"/>
            <a:ext cx="466725" cy="893763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  <a:gd name="T6" fmla="*/ 0 w 735"/>
              <a:gd name="T7" fmla="*/ 0 h 1080"/>
              <a:gd name="T8" fmla="*/ 735 w 735"/>
              <a:gd name="T9" fmla="*/ 1080 h 10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26" name="Text Box 15"/>
          <p:cNvSpPr txBox="1">
            <a:spLocks noChangeArrowheads="1"/>
          </p:cNvSpPr>
          <p:nvPr/>
        </p:nvSpPr>
        <p:spPr bwMode="auto">
          <a:xfrm>
            <a:off x="3562350" y="2600325"/>
            <a:ext cx="1763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udt_send(sndpkt)</a:t>
            </a:r>
            <a:endParaRPr lang="en-US" altLang="el-GR" sz="1600">
              <a:latin typeface="Times New Roman" pitchFamily="18" charset="0"/>
            </a:endParaRPr>
          </a:p>
        </p:txBody>
      </p:sp>
      <p:sp>
        <p:nvSpPr>
          <p:cNvPr id="43027" name="Text Box 16"/>
          <p:cNvSpPr txBox="1">
            <a:spLocks noChangeArrowheads="1"/>
          </p:cNvSpPr>
          <p:nvPr/>
        </p:nvSpPr>
        <p:spPr bwMode="auto">
          <a:xfrm>
            <a:off x="3536950" y="1925638"/>
            <a:ext cx="208597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rdt_rcv(rcvpkt) &amp;&amp;</a:t>
            </a:r>
          </a:p>
          <a:p>
            <a:pPr algn="l"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   isNAK(rcvpkt)</a:t>
            </a:r>
            <a:endParaRPr lang="en-US" altLang="el-GR" sz="1600">
              <a:latin typeface="Times New Roman" pitchFamily="18" charset="0"/>
            </a:endParaRPr>
          </a:p>
        </p:txBody>
      </p:sp>
      <p:sp>
        <p:nvSpPr>
          <p:cNvPr id="43028" name="Line 17"/>
          <p:cNvSpPr>
            <a:spLocks noChangeShapeType="1"/>
          </p:cNvSpPr>
          <p:nvPr/>
        </p:nvSpPr>
        <p:spPr bwMode="auto">
          <a:xfrm>
            <a:off x="3656013" y="26003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3029" name="Group 18"/>
          <p:cNvGrpSpPr>
            <a:grpSpLocks/>
          </p:cNvGrpSpPr>
          <p:nvPr/>
        </p:nvGrpSpPr>
        <p:grpSpPr bwMode="auto">
          <a:xfrm>
            <a:off x="6573838" y="2352675"/>
            <a:ext cx="1924050" cy="858838"/>
            <a:chOff x="2222" y="2660"/>
            <a:chExt cx="1212" cy="541"/>
          </a:xfrm>
        </p:grpSpPr>
        <p:sp>
          <p:nvSpPr>
            <p:cNvPr id="43044" name="Text Box 19"/>
            <p:cNvSpPr txBox="1">
              <a:spLocks noChangeArrowheads="1"/>
            </p:cNvSpPr>
            <p:nvPr/>
          </p:nvSpPr>
          <p:spPr bwMode="auto">
            <a:xfrm>
              <a:off x="2222" y="3039"/>
              <a:ext cx="1152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ct val="100000"/>
                </a:lnSpc>
              </a:pPr>
              <a:r>
                <a:rPr lang="en-US" altLang="el-GR" sz="1600">
                  <a:latin typeface="Arial" pitchFamily="34" charset="0"/>
                </a:rPr>
                <a:t>udt_send(NAK)</a:t>
              </a:r>
              <a:endParaRPr lang="en-US" altLang="el-GR" sz="1600">
                <a:latin typeface="Times New Roman" pitchFamily="18" charset="0"/>
              </a:endParaRPr>
            </a:p>
          </p:txBody>
        </p:sp>
        <p:sp>
          <p:nvSpPr>
            <p:cNvPr id="43045" name="Text Box 20"/>
            <p:cNvSpPr txBox="1">
              <a:spLocks noChangeArrowheads="1"/>
            </p:cNvSpPr>
            <p:nvPr/>
          </p:nvSpPr>
          <p:spPr bwMode="auto">
            <a:xfrm>
              <a:off x="2225" y="2660"/>
              <a:ext cx="1209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ct val="100000"/>
                </a:lnSpc>
              </a:pPr>
              <a:r>
                <a:rPr lang="en-US" altLang="el-GR" sz="1600">
                  <a:latin typeface="Arial" pitchFamily="34" charset="0"/>
                </a:rPr>
                <a:t>rdt_rcv(rcvpkt) &amp;&amp; </a:t>
              </a:r>
            </a:p>
            <a:p>
              <a:pPr algn="l">
                <a:lnSpc>
                  <a:spcPct val="100000"/>
                </a:lnSpc>
              </a:pPr>
              <a:r>
                <a:rPr lang="en-US" altLang="el-GR" sz="1600">
                  <a:latin typeface="Arial" pitchFamily="34" charset="0"/>
                </a:rPr>
                <a:t>  corrupt(rcvpkt)</a:t>
              </a:r>
              <a:endParaRPr lang="en-US" altLang="el-GR" sz="1600">
                <a:latin typeface="Times New Roman" pitchFamily="18" charset="0"/>
              </a:endParaRPr>
            </a:p>
          </p:txBody>
        </p:sp>
        <p:sp>
          <p:nvSpPr>
            <p:cNvPr id="43046" name="Line 21"/>
            <p:cNvSpPr>
              <a:spLocks noChangeShapeType="1"/>
            </p:cNvSpPr>
            <p:nvPr/>
          </p:nvSpPr>
          <p:spPr bwMode="auto">
            <a:xfrm>
              <a:off x="2285" y="3040"/>
              <a:ext cx="6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030" name="Group 22"/>
          <p:cNvGrpSpPr>
            <a:grpSpLocks/>
          </p:cNvGrpSpPr>
          <p:nvPr/>
        </p:nvGrpSpPr>
        <p:grpSpPr bwMode="auto">
          <a:xfrm>
            <a:off x="2292350" y="2222500"/>
            <a:ext cx="1074738" cy="962025"/>
            <a:chOff x="1540" y="2116"/>
            <a:chExt cx="677" cy="606"/>
          </a:xfrm>
        </p:grpSpPr>
        <p:sp>
          <p:nvSpPr>
            <p:cNvPr id="43042" name="Oval 23"/>
            <p:cNvSpPr>
              <a:spLocks noChangeArrowheads="1"/>
            </p:cNvSpPr>
            <p:nvPr/>
          </p:nvSpPr>
          <p:spPr bwMode="auto">
            <a:xfrm>
              <a:off x="1565" y="2116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43043" name="Text Box 24"/>
            <p:cNvSpPr txBox="1">
              <a:spLocks noChangeArrowheads="1"/>
            </p:cNvSpPr>
            <p:nvPr/>
          </p:nvSpPr>
          <p:spPr bwMode="auto">
            <a:xfrm>
              <a:off x="1540" y="2163"/>
              <a:ext cx="677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r>
                <a:rPr lang="en-US" altLang="el-GR" sz="1600">
                  <a:latin typeface="Arial" pitchFamily="34" charset="0"/>
                </a:rPr>
                <a:t>Wait for ACK or NAK</a:t>
              </a:r>
              <a:endParaRPr lang="en-US" altLang="el-GR" sz="1600">
                <a:latin typeface="Times New Roman" pitchFamily="18" charset="0"/>
              </a:endParaRPr>
            </a:p>
          </p:txBody>
        </p:sp>
      </p:grpSp>
      <p:sp>
        <p:nvSpPr>
          <p:cNvPr id="43031" name="Line 25"/>
          <p:cNvSpPr>
            <a:spLocks noChangeShapeType="1"/>
          </p:cNvSpPr>
          <p:nvPr/>
        </p:nvSpPr>
        <p:spPr bwMode="auto">
          <a:xfrm>
            <a:off x="6334125" y="3497263"/>
            <a:ext cx="433388" cy="244475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32" name="Freeform 26"/>
          <p:cNvSpPr>
            <a:spLocks/>
          </p:cNvSpPr>
          <p:nvPr/>
        </p:nvSpPr>
        <p:spPr bwMode="auto">
          <a:xfrm>
            <a:off x="6672263" y="3148013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  <a:gd name="T6" fmla="*/ 0 w 1500"/>
              <a:gd name="T7" fmla="*/ 0 h 740"/>
              <a:gd name="T8" fmla="*/ 1500 w 1500"/>
              <a:gd name="T9" fmla="*/ 740 h 7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43033" name="Group 27"/>
          <p:cNvGrpSpPr>
            <a:grpSpLocks/>
          </p:cNvGrpSpPr>
          <p:nvPr/>
        </p:nvGrpSpPr>
        <p:grpSpPr bwMode="auto">
          <a:xfrm>
            <a:off x="6677025" y="3568700"/>
            <a:ext cx="1200150" cy="962025"/>
            <a:chOff x="1335" y="3347"/>
            <a:chExt cx="756" cy="606"/>
          </a:xfrm>
        </p:grpSpPr>
        <p:sp>
          <p:nvSpPr>
            <p:cNvPr id="43040" name="Oval 28"/>
            <p:cNvSpPr>
              <a:spLocks noChangeArrowheads="1"/>
            </p:cNvSpPr>
            <p:nvPr/>
          </p:nvSpPr>
          <p:spPr bwMode="auto">
            <a:xfrm>
              <a:off x="1390" y="3347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43041" name="Text Box 29"/>
            <p:cNvSpPr txBox="1">
              <a:spLocks noChangeArrowheads="1"/>
            </p:cNvSpPr>
            <p:nvPr/>
          </p:nvSpPr>
          <p:spPr bwMode="auto">
            <a:xfrm>
              <a:off x="1335" y="3400"/>
              <a:ext cx="75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r>
                <a:rPr lang="en-US" altLang="el-GR" sz="1600">
                  <a:latin typeface="Arial" pitchFamily="34" charset="0"/>
                </a:rPr>
                <a:t>Wait for call from below</a:t>
              </a:r>
              <a:endParaRPr lang="en-US" altLang="el-GR" sz="1600">
                <a:latin typeface="Times New Roman" pitchFamily="18" charset="0"/>
              </a:endParaRPr>
            </a:p>
          </p:txBody>
        </p:sp>
      </p:grpSp>
      <p:sp>
        <p:nvSpPr>
          <p:cNvPr id="43034" name="Freeform 30"/>
          <p:cNvSpPr>
            <a:spLocks/>
          </p:cNvSpPr>
          <p:nvPr/>
        </p:nvSpPr>
        <p:spPr bwMode="auto">
          <a:xfrm flipV="1">
            <a:off x="6684963" y="4464050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  <a:gd name="T6" fmla="*/ 0 w 1500"/>
              <a:gd name="T7" fmla="*/ 0 h 740"/>
              <a:gd name="T8" fmla="*/ 1500 w 1500"/>
              <a:gd name="T9" fmla="*/ 740 h 7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35" name="Text Box 31"/>
          <p:cNvSpPr txBox="1">
            <a:spLocks noChangeArrowheads="1"/>
          </p:cNvSpPr>
          <p:nvPr/>
        </p:nvSpPr>
        <p:spPr bwMode="auto">
          <a:xfrm>
            <a:off x="866775" y="4167188"/>
            <a:ext cx="1150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2400">
                <a:solidFill>
                  <a:srgbClr val="FF0000"/>
                </a:solidFill>
                <a:latin typeface="Comic Sans MS" pitchFamily="66" charset="0"/>
              </a:rPr>
              <a:t>sender</a:t>
            </a:r>
          </a:p>
        </p:txBody>
      </p:sp>
      <p:sp>
        <p:nvSpPr>
          <p:cNvPr id="43036" name="Text Box 32"/>
          <p:cNvSpPr txBox="1">
            <a:spLocks noChangeArrowheads="1"/>
          </p:cNvSpPr>
          <p:nvPr/>
        </p:nvSpPr>
        <p:spPr bwMode="auto">
          <a:xfrm>
            <a:off x="6913563" y="1479550"/>
            <a:ext cx="1366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2400">
                <a:solidFill>
                  <a:srgbClr val="FF0000"/>
                </a:solidFill>
                <a:latin typeface="Comic Sans MS" pitchFamily="66" charset="0"/>
              </a:rPr>
              <a:t>receiver</a:t>
            </a:r>
          </a:p>
        </p:txBody>
      </p:sp>
      <p:sp>
        <p:nvSpPr>
          <p:cNvPr id="43037" name="Line 33"/>
          <p:cNvSpPr>
            <a:spLocks noChangeShapeType="1"/>
          </p:cNvSpPr>
          <p:nvPr/>
        </p:nvSpPr>
        <p:spPr bwMode="auto">
          <a:xfrm>
            <a:off x="349250" y="2166938"/>
            <a:ext cx="433388" cy="244475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38" name="Text Box 34"/>
          <p:cNvSpPr txBox="1">
            <a:spLocks noChangeArrowheads="1"/>
          </p:cNvSpPr>
          <p:nvPr/>
        </p:nvSpPr>
        <p:spPr bwMode="auto">
          <a:xfrm>
            <a:off x="1031875" y="1212850"/>
            <a:ext cx="225583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rdt_send(data)</a:t>
            </a:r>
            <a:endParaRPr lang="en-US" altLang="el-GR" sz="1600">
              <a:latin typeface="Times New Roman" pitchFamily="18" charset="0"/>
            </a:endParaRPr>
          </a:p>
        </p:txBody>
      </p:sp>
      <p:sp>
        <p:nvSpPr>
          <p:cNvPr id="43039" name="Text Box 35"/>
          <p:cNvSpPr txBox="1">
            <a:spLocks noChangeArrowheads="1"/>
          </p:cNvSpPr>
          <p:nvPr/>
        </p:nvSpPr>
        <p:spPr bwMode="auto">
          <a:xfrm>
            <a:off x="1462088" y="3786188"/>
            <a:ext cx="323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1600">
                <a:latin typeface="Symbol" pitchFamily="18" charset="2"/>
              </a:rPr>
              <a:t>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D05CDB67-6E2E-41B7-9589-7FA182E978C0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44035" name="Footer Placeholder 3"/>
          <p:cNvSpPr txBox="1">
            <a:spLocks noGrp="1"/>
          </p:cNvSpPr>
          <p:nvPr/>
        </p:nvSpPr>
        <p:spPr bwMode="auto">
          <a:xfrm>
            <a:off x="5410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44036" name="Slide Number Placeholder 4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06E1F0EA-8FCC-46D2-BCD5-5AA23BCA5B10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31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z="3600" smtClean="0"/>
              <a:t>rdt2.0: </a:t>
            </a:r>
            <a:r>
              <a:rPr lang="el-GR" altLang="el-GR" sz="3600" smtClean="0"/>
              <a:t>λειτουργί</a:t>
            </a:r>
            <a:r>
              <a:rPr lang="en-US" altLang="el-GR" sz="3600" smtClean="0"/>
              <a:t>a</a:t>
            </a:r>
            <a:r>
              <a:rPr lang="el-GR" altLang="el-GR" sz="3600" smtClean="0"/>
              <a:t> χωρίς σφάλματα</a:t>
            </a:r>
            <a:endParaRPr lang="en-US" altLang="el-GR" smtClean="0"/>
          </a:p>
        </p:txBody>
      </p:sp>
      <p:sp>
        <p:nvSpPr>
          <p:cNvPr id="44038" name="Oval 3"/>
          <p:cNvSpPr>
            <a:spLocks noChangeArrowheads="1"/>
          </p:cNvSpPr>
          <p:nvPr/>
        </p:nvSpPr>
        <p:spPr bwMode="auto">
          <a:xfrm>
            <a:off x="696913" y="22098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</a:pPr>
            <a:endParaRPr lang="el-GR" altLang="el-GR" sz="1600">
              <a:latin typeface="Comic Sans MS" pitchFamily="66" charset="0"/>
            </a:endParaRPr>
          </a:p>
        </p:txBody>
      </p:sp>
      <p:sp>
        <p:nvSpPr>
          <p:cNvPr id="44039" name="Text Box 4"/>
          <p:cNvSpPr txBox="1">
            <a:spLocks noChangeArrowheads="1"/>
          </p:cNvSpPr>
          <p:nvPr/>
        </p:nvSpPr>
        <p:spPr bwMode="auto">
          <a:xfrm>
            <a:off x="595313" y="2293938"/>
            <a:ext cx="12001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Wait for call from above</a:t>
            </a:r>
            <a:endParaRPr lang="en-US" altLang="el-GR" sz="1600">
              <a:latin typeface="Times New Roman" pitchFamily="18" charset="0"/>
            </a:endParaRPr>
          </a:p>
        </p:txBody>
      </p:sp>
      <p:sp>
        <p:nvSpPr>
          <p:cNvPr id="44040" name="Text Box 5"/>
          <p:cNvSpPr txBox="1">
            <a:spLocks noChangeArrowheads="1"/>
          </p:cNvSpPr>
          <p:nvPr/>
        </p:nvSpPr>
        <p:spPr bwMode="auto">
          <a:xfrm>
            <a:off x="1004888" y="1490663"/>
            <a:ext cx="3643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snkpkt = make_pkt(data, checksum)</a:t>
            </a:r>
          </a:p>
          <a:p>
            <a:pPr algn="l"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udt_send(sndpkt)</a:t>
            </a:r>
            <a:endParaRPr lang="en-US" altLang="el-GR" sz="1600">
              <a:latin typeface="Times New Roman" pitchFamily="18" charset="0"/>
            </a:endParaRPr>
          </a:p>
        </p:txBody>
      </p:sp>
      <p:sp>
        <p:nvSpPr>
          <p:cNvPr id="44041" name="Line 6"/>
          <p:cNvSpPr>
            <a:spLocks noChangeShapeType="1"/>
          </p:cNvSpPr>
          <p:nvPr/>
        </p:nvSpPr>
        <p:spPr bwMode="auto">
          <a:xfrm>
            <a:off x="1109663" y="1535113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2" name="Text Box 7"/>
          <p:cNvSpPr txBox="1">
            <a:spLocks noChangeArrowheads="1"/>
          </p:cNvSpPr>
          <p:nvPr/>
        </p:nvSpPr>
        <p:spPr bwMode="auto">
          <a:xfrm>
            <a:off x="6319838" y="5314950"/>
            <a:ext cx="2143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extract(rcvpkt,data)</a:t>
            </a:r>
          </a:p>
          <a:p>
            <a:pPr algn="l"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deliver_data(data)</a:t>
            </a:r>
          </a:p>
          <a:p>
            <a:pPr algn="l"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udt_send(ACK)</a:t>
            </a:r>
            <a:endParaRPr lang="en-US" altLang="el-GR" sz="1600">
              <a:latin typeface="Times New Roman" pitchFamily="18" charset="0"/>
            </a:endParaRPr>
          </a:p>
        </p:txBody>
      </p:sp>
      <p:sp>
        <p:nvSpPr>
          <p:cNvPr id="44043" name="Text Box 8"/>
          <p:cNvSpPr txBox="1">
            <a:spLocks noChangeArrowheads="1"/>
          </p:cNvSpPr>
          <p:nvPr/>
        </p:nvSpPr>
        <p:spPr bwMode="auto">
          <a:xfrm>
            <a:off x="6297613" y="4781550"/>
            <a:ext cx="2157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rdt_rcv(rcvpkt) &amp;&amp; </a:t>
            </a:r>
          </a:p>
          <a:p>
            <a:pPr algn="l"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   notcorrupt(rcvpkt)</a:t>
            </a:r>
            <a:endParaRPr lang="en-US" altLang="el-GR" sz="1600">
              <a:latin typeface="Times New Roman" pitchFamily="18" charset="0"/>
            </a:endParaRPr>
          </a:p>
        </p:txBody>
      </p:sp>
      <p:sp>
        <p:nvSpPr>
          <p:cNvPr id="44044" name="Line 9"/>
          <p:cNvSpPr>
            <a:spLocks noChangeShapeType="1"/>
          </p:cNvSpPr>
          <p:nvPr/>
        </p:nvSpPr>
        <p:spPr bwMode="auto">
          <a:xfrm>
            <a:off x="6419850" y="5370513"/>
            <a:ext cx="14890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5" name="Freeform 10"/>
          <p:cNvSpPr>
            <a:spLocks/>
          </p:cNvSpPr>
          <p:nvPr/>
        </p:nvSpPr>
        <p:spPr bwMode="auto">
          <a:xfrm flipV="1">
            <a:off x="1057275" y="1979613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46" name="Freeform 11"/>
          <p:cNvSpPr>
            <a:spLocks/>
          </p:cNvSpPr>
          <p:nvPr/>
        </p:nvSpPr>
        <p:spPr bwMode="auto">
          <a:xfrm>
            <a:off x="1104900" y="3140075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7" name="Text Box 12"/>
          <p:cNvSpPr txBox="1">
            <a:spLocks noChangeArrowheads="1"/>
          </p:cNvSpPr>
          <p:nvPr/>
        </p:nvSpPr>
        <p:spPr bwMode="auto">
          <a:xfrm>
            <a:off x="1071563" y="3492500"/>
            <a:ext cx="35480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rdt_rcv(rcvpkt) &amp;&amp; isACK(rcvpkt)</a:t>
            </a:r>
            <a:endParaRPr lang="en-US" altLang="el-GR" sz="1600">
              <a:latin typeface="Times New Roman" pitchFamily="18" charset="0"/>
            </a:endParaRPr>
          </a:p>
        </p:txBody>
      </p:sp>
      <p:sp>
        <p:nvSpPr>
          <p:cNvPr id="44048" name="Line 13"/>
          <p:cNvSpPr>
            <a:spLocks noChangeShapeType="1"/>
          </p:cNvSpPr>
          <p:nvPr/>
        </p:nvSpPr>
        <p:spPr bwMode="auto">
          <a:xfrm>
            <a:off x="1173163" y="38163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9" name="Freeform 14"/>
          <p:cNvSpPr>
            <a:spLocks/>
          </p:cNvSpPr>
          <p:nvPr/>
        </p:nvSpPr>
        <p:spPr bwMode="auto">
          <a:xfrm>
            <a:off x="3252788" y="2286000"/>
            <a:ext cx="466725" cy="893763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  <a:gd name="T6" fmla="*/ 0 w 735"/>
              <a:gd name="T7" fmla="*/ 0 h 1080"/>
              <a:gd name="T8" fmla="*/ 735 w 735"/>
              <a:gd name="T9" fmla="*/ 1080 h 10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50" name="Text Box 15"/>
          <p:cNvSpPr txBox="1">
            <a:spLocks noChangeArrowheads="1"/>
          </p:cNvSpPr>
          <p:nvPr/>
        </p:nvSpPr>
        <p:spPr bwMode="auto">
          <a:xfrm>
            <a:off x="3562350" y="2600325"/>
            <a:ext cx="1763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udt_send(sndpkt)</a:t>
            </a:r>
            <a:endParaRPr lang="en-US" altLang="el-GR" sz="1600">
              <a:latin typeface="Times New Roman" pitchFamily="18" charset="0"/>
            </a:endParaRPr>
          </a:p>
        </p:txBody>
      </p:sp>
      <p:sp>
        <p:nvSpPr>
          <p:cNvPr id="44051" name="Text Box 16"/>
          <p:cNvSpPr txBox="1">
            <a:spLocks noChangeArrowheads="1"/>
          </p:cNvSpPr>
          <p:nvPr/>
        </p:nvSpPr>
        <p:spPr bwMode="auto">
          <a:xfrm>
            <a:off x="3536950" y="1925638"/>
            <a:ext cx="208597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rdt_rcv(rcvpkt) &amp;&amp;</a:t>
            </a:r>
          </a:p>
          <a:p>
            <a:pPr algn="l"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   isNAK(rcvpkt)</a:t>
            </a:r>
            <a:endParaRPr lang="en-US" altLang="el-GR" sz="1600">
              <a:latin typeface="Times New Roman" pitchFamily="18" charset="0"/>
            </a:endParaRPr>
          </a:p>
        </p:txBody>
      </p:sp>
      <p:sp>
        <p:nvSpPr>
          <p:cNvPr id="44052" name="Line 17"/>
          <p:cNvSpPr>
            <a:spLocks noChangeShapeType="1"/>
          </p:cNvSpPr>
          <p:nvPr/>
        </p:nvSpPr>
        <p:spPr bwMode="auto">
          <a:xfrm>
            <a:off x="3656013" y="26003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4053" name="Group 18"/>
          <p:cNvGrpSpPr>
            <a:grpSpLocks/>
          </p:cNvGrpSpPr>
          <p:nvPr/>
        </p:nvGrpSpPr>
        <p:grpSpPr bwMode="auto">
          <a:xfrm>
            <a:off x="6573838" y="2352675"/>
            <a:ext cx="1924050" cy="858838"/>
            <a:chOff x="2222" y="2660"/>
            <a:chExt cx="1212" cy="541"/>
          </a:xfrm>
        </p:grpSpPr>
        <p:sp>
          <p:nvSpPr>
            <p:cNvPr id="44081" name="Text Box 19"/>
            <p:cNvSpPr txBox="1">
              <a:spLocks noChangeArrowheads="1"/>
            </p:cNvSpPr>
            <p:nvPr/>
          </p:nvSpPr>
          <p:spPr bwMode="auto">
            <a:xfrm>
              <a:off x="2222" y="3039"/>
              <a:ext cx="1152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ct val="100000"/>
                </a:lnSpc>
              </a:pPr>
              <a:r>
                <a:rPr lang="en-US" altLang="el-GR" sz="1600">
                  <a:latin typeface="Arial" pitchFamily="34" charset="0"/>
                </a:rPr>
                <a:t>udt_send(NAK)</a:t>
              </a:r>
              <a:endParaRPr lang="en-US" altLang="el-GR" sz="1600">
                <a:latin typeface="Times New Roman" pitchFamily="18" charset="0"/>
              </a:endParaRPr>
            </a:p>
          </p:txBody>
        </p:sp>
        <p:sp>
          <p:nvSpPr>
            <p:cNvPr id="44082" name="Text Box 20"/>
            <p:cNvSpPr txBox="1">
              <a:spLocks noChangeArrowheads="1"/>
            </p:cNvSpPr>
            <p:nvPr/>
          </p:nvSpPr>
          <p:spPr bwMode="auto">
            <a:xfrm>
              <a:off x="2225" y="2660"/>
              <a:ext cx="1209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ct val="100000"/>
                </a:lnSpc>
              </a:pPr>
              <a:r>
                <a:rPr lang="en-US" altLang="el-GR" sz="1600">
                  <a:latin typeface="Arial" pitchFamily="34" charset="0"/>
                </a:rPr>
                <a:t>rdt_rcv(rcvpkt) &amp;&amp; </a:t>
              </a:r>
            </a:p>
            <a:p>
              <a:pPr algn="l">
                <a:lnSpc>
                  <a:spcPct val="100000"/>
                </a:lnSpc>
              </a:pPr>
              <a:r>
                <a:rPr lang="en-US" altLang="el-GR" sz="1600">
                  <a:latin typeface="Arial" pitchFamily="34" charset="0"/>
                </a:rPr>
                <a:t>  corrupt(rcvpkt)</a:t>
              </a:r>
              <a:endParaRPr lang="en-US" altLang="el-GR" sz="1600">
                <a:latin typeface="Times New Roman" pitchFamily="18" charset="0"/>
              </a:endParaRPr>
            </a:p>
          </p:txBody>
        </p:sp>
        <p:sp>
          <p:nvSpPr>
            <p:cNvPr id="44083" name="Line 21"/>
            <p:cNvSpPr>
              <a:spLocks noChangeShapeType="1"/>
            </p:cNvSpPr>
            <p:nvPr/>
          </p:nvSpPr>
          <p:spPr bwMode="auto">
            <a:xfrm>
              <a:off x="2285" y="3040"/>
              <a:ext cx="6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54" name="Group 22"/>
          <p:cNvGrpSpPr>
            <a:grpSpLocks/>
          </p:cNvGrpSpPr>
          <p:nvPr/>
        </p:nvGrpSpPr>
        <p:grpSpPr bwMode="auto">
          <a:xfrm>
            <a:off x="2292350" y="2222500"/>
            <a:ext cx="1074738" cy="962025"/>
            <a:chOff x="1540" y="2116"/>
            <a:chExt cx="677" cy="606"/>
          </a:xfrm>
        </p:grpSpPr>
        <p:sp>
          <p:nvSpPr>
            <p:cNvPr id="44079" name="Oval 23"/>
            <p:cNvSpPr>
              <a:spLocks noChangeArrowheads="1"/>
            </p:cNvSpPr>
            <p:nvPr/>
          </p:nvSpPr>
          <p:spPr bwMode="auto">
            <a:xfrm>
              <a:off x="1565" y="2116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44080" name="Text Box 24"/>
            <p:cNvSpPr txBox="1">
              <a:spLocks noChangeArrowheads="1"/>
            </p:cNvSpPr>
            <p:nvPr/>
          </p:nvSpPr>
          <p:spPr bwMode="auto">
            <a:xfrm>
              <a:off x="1540" y="2163"/>
              <a:ext cx="677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r>
                <a:rPr lang="en-US" altLang="el-GR" sz="1600">
                  <a:latin typeface="Arial" pitchFamily="34" charset="0"/>
                </a:rPr>
                <a:t>Wait for ACK or NAK</a:t>
              </a:r>
              <a:endParaRPr lang="en-US" altLang="el-GR" sz="1600">
                <a:latin typeface="Times New Roman" pitchFamily="18" charset="0"/>
              </a:endParaRPr>
            </a:p>
          </p:txBody>
        </p:sp>
      </p:grpSp>
      <p:sp>
        <p:nvSpPr>
          <p:cNvPr id="44055" name="Freeform 25"/>
          <p:cNvSpPr>
            <a:spLocks/>
          </p:cNvSpPr>
          <p:nvPr/>
        </p:nvSpPr>
        <p:spPr bwMode="auto">
          <a:xfrm>
            <a:off x="6672263" y="3148013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  <a:gd name="T6" fmla="*/ 0 w 1500"/>
              <a:gd name="T7" fmla="*/ 0 h 740"/>
              <a:gd name="T8" fmla="*/ 1500 w 1500"/>
              <a:gd name="T9" fmla="*/ 740 h 7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56" name="Oval 26"/>
          <p:cNvSpPr>
            <a:spLocks noChangeArrowheads="1"/>
          </p:cNvSpPr>
          <p:nvPr/>
        </p:nvSpPr>
        <p:spPr bwMode="auto">
          <a:xfrm>
            <a:off x="6764338" y="35687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</a:pPr>
            <a:endParaRPr lang="el-GR" altLang="el-GR" sz="1600">
              <a:latin typeface="Comic Sans MS" pitchFamily="66" charset="0"/>
            </a:endParaRPr>
          </a:p>
        </p:txBody>
      </p:sp>
      <p:sp>
        <p:nvSpPr>
          <p:cNvPr id="44057" name="Text Box 27"/>
          <p:cNvSpPr txBox="1">
            <a:spLocks noChangeArrowheads="1"/>
          </p:cNvSpPr>
          <p:nvPr/>
        </p:nvSpPr>
        <p:spPr bwMode="auto">
          <a:xfrm>
            <a:off x="6677025" y="3652838"/>
            <a:ext cx="12001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Wait for call from below</a:t>
            </a:r>
            <a:endParaRPr lang="en-US" altLang="el-GR" sz="1600">
              <a:latin typeface="Times New Roman" pitchFamily="18" charset="0"/>
            </a:endParaRPr>
          </a:p>
        </p:txBody>
      </p:sp>
      <p:sp>
        <p:nvSpPr>
          <p:cNvPr id="44058" name="Freeform 28"/>
          <p:cNvSpPr>
            <a:spLocks/>
          </p:cNvSpPr>
          <p:nvPr/>
        </p:nvSpPr>
        <p:spPr bwMode="auto">
          <a:xfrm flipV="1">
            <a:off x="6684963" y="4464050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  <a:gd name="T6" fmla="*/ 0 w 1500"/>
              <a:gd name="T7" fmla="*/ 0 h 740"/>
              <a:gd name="T8" fmla="*/ 1500 w 1500"/>
              <a:gd name="T9" fmla="*/ 740 h 7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49250" y="2166938"/>
            <a:ext cx="1333500" cy="1004887"/>
            <a:chOff x="220" y="1365"/>
            <a:chExt cx="840" cy="633"/>
          </a:xfrm>
        </p:grpSpPr>
        <p:sp>
          <p:nvSpPr>
            <p:cNvPr id="44077" name="Line 30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78" name="Oval 31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6334125" y="3497263"/>
            <a:ext cx="1414463" cy="1033462"/>
            <a:chOff x="3990" y="2203"/>
            <a:chExt cx="891" cy="651"/>
          </a:xfrm>
        </p:grpSpPr>
        <p:sp>
          <p:nvSpPr>
            <p:cNvPr id="44075" name="Line 33"/>
            <p:cNvSpPr>
              <a:spLocks noChangeShapeType="1"/>
            </p:cNvSpPr>
            <p:nvPr/>
          </p:nvSpPr>
          <p:spPr bwMode="auto">
            <a:xfrm>
              <a:off x="3990" y="2203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76" name="Oval 34"/>
            <p:cNvSpPr>
              <a:spLocks noChangeArrowheads="1"/>
            </p:cNvSpPr>
            <p:nvPr/>
          </p:nvSpPr>
          <p:spPr bwMode="auto">
            <a:xfrm>
              <a:off x="4260" y="2248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</p:grpSp>
      <p:sp>
        <p:nvSpPr>
          <p:cNvPr id="44061" name="Text Box 35"/>
          <p:cNvSpPr txBox="1">
            <a:spLocks noChangeArrowheads="1"/>
          </p:cNvSpPr>
          <p:nvPr/>
        </p:nvSpPr>
        <p:spPr bwMode="auto">
          <a:xfrm>
            <a:off x="1030288" y="1200150"/>
            <a:ext cx="22558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rdt_send(data)</a:t>
            </a:r>
            <a:endParaRPr lang="en-US" altLang="el-GR" sz="1600">
              <a:latin typeface="Times New Roman" pitchFamily="18" charset="0"/>
            </a:endParaRPr>
          </a:p>
        </p:txBody>
      </p:sp>
      <p:sp>
        <p:nvSpPr>
          <p:cNvPr id="288804" name="Line 36"/>
          <p:cNvSpPr>
            <a:spLocks noChangeShapeType="1"/>
          </p:cNvSpPr>
          <p:nvPr/>
        </p:nvSpPr>
        <p:spPr bwMode="auto">
          <a:xfrm>
            <a:off x="1011238" y="1289050"/>
            <a:ext cx="12700" cy="7477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8805" name="Freeform 37"/>
          <p:cNvSpPr>
            <a:spLocks/>
          </p:cNvSpPr>
          <p:nvPr/>
        </p:nvSpPr>
        <p:spPr bwMode="auto">
          <a:xfrm>
            <a:off x="1011238" y="2006600"/>
            <a:ext cx="6697662" cy="3060700"/>
          </a:xfrm>
          <a:custGeom>
            <a:avLst/>
            <a:gdLst>
              <a:gd name="T0" fmla="*/ 0 w 4219"/>
              <a:gd name="T1" fmla="*/ 2147483647 h 1928"/>
              <a:gd name="T2" fmla="*/ 2147483647 w 4219"/>
              <a:gd name="T3" fmla="*/ 0 h 1928"/>
              <a:gd name="T4" fmla="*/ 2147483647 w 4219"/>
              <a:gd name="T5" fmla="*/ 2147483647 h 1928"/>
              <a:gd name="T6" fmla="*/ 2147483647 w 4219"/>
              <a:gd name="T7" fmla="*/ 2147483647 h 1928"/>
              <a:gd name="T8" fmla="*/ 0 60000 65536"/>
              <a:gd name="T9" fmla="*/ 0 60000 65536"/>
              <a:gd name="T10" fmla="*/ 0 60000 65536"/>
              <a:gd name="T11" fmla="*/ 0 60000 65536"/>
              <a:gd name="T12" fmla="*/ 0 w 4219"/>
              <a:gd name="T13" fmla="*/ 0 h 1928"/>
              <a:gd name="T14" fmla="*/ 4219 w 4219"/>
              <a:gd name="T15" fmla="*/ 1928 h 19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19" h="1928">
                <a:moveTo>
                  <a:pt x="0" y="10"/>
                </a:moveTo>
                <a:lnTo>
                  <a:pt x="1003" y="0"/>
                </a:lnTo>
                <a:lnTo>
                  <a:pt x="3387" y="1928"/>
                </a:lnTo>
                <a:lnTo>
                  <a:pt x="4219" y="1928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347663" y="2166938"/>
            <a:ext cx="1333500" cy="1004887"/>
            <a:chOff x="220" y="1365"/>
            <a:chExt cx="840" cy="633"/>
          </a:xfrm>
        </p:grpSpPr>
        <p:sp>
          <p:nvSpPr>
            <p:cNvPr id="44073" name="Line 39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74" name="Oval 40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</p:grpSp>
      <p:sp>
        <p:nvSpPr>
          <p:cNvPr id="288809" name="Oval 41"/>
          <p:cNvSpPr>
            <a:spLocks noChangeArrowheads="1"/>
          </p:cNvSpPr>
          <p:nvPr/>
        </p:nvSpPr>
        <p:spPr bwMode="auto">
          <a:xfrm>
            <a:off x="2332038" y="2222500"/>
            <a:ext cx="985837" cy="9620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</a:pPr>
            <a:endParaRPr lang="el-GR" altLang="el-GR" sz="1600">
              <a:latin typeface="Comic Sans MS" pitchFamily="66" charset="0"/>
            </a:endParaRPr>
          </a:p>
        </p:txBody>
      </p:sp>
      <p:sp>
        <p:nvSpPr>
          <p:cNvPr id="288810" name="Line 42"/>
          <p:cNvSpPr>
            <a:spLocks noChangeShapeType="1"/>
          </p:cNvSpPr>
          <p:nvPr/>
        </p:nvSpPr>
        <p:spPr bwMode="auto">
          <a:xfrm flipH="1">
            <a:off x="6261100" y="4902200"/>
            <a:ext cx="12700" cy="1193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8811" name="Freeform 43"/>
          <p:cNvSpPr>
            <a:spLocks/>
          </p:cNvSpPr>
          <p:nvPr/>
        </p:nvSpPr>
        <p:spPr bwMode="auto">
          <a:xfrm>
            <a:off x="1155700" y="3886200"/>
            <a:ext cx="6667500" cy="2260600"/>
          </a:xfrm>
          <a:custGeom>
            <a:avLst/>
            <a:gdLst>
              <a:gd name="T0" fmla="*/ 2147483647 w 4200"/>
              <a:gd name="T1" fmla="*/ 2147483647 h 1424"/>
              <a:gd name="T2" fmla="*/ 2147483647 w 4200"/>
              <a:gd name="T3" fmla="*/ 2147483647 h 1424"/>
              <a:gd name="T4" fmla="*/ 2147483647 w 4200"/>
              <a:gd name="T5" fmla="*/ 0 h 1424"/>
              <a:gd name="T6" fmla="*/ 0 w 4200"/>
              <a:gd name="T7" fmla="*/ 0 h 1424"/>
              <a:gd name="T8" fmla="*/ 0 60000 65536"/>
              <a:gd name="T9" fmla="*/ 0 60000 65536"/>
              <a:gd name="T10" fmla="*/ 0 60000 65536"/>
              <a:gd name="T11" fmla="*/ 0 60000 65536"/>
              <a:gd name="T12" fmla="*/ 0 w 4200"/>
              <a:gd name="T13" fmla="*/ 0 h 1424"/>
              <a:gd name="T14" fmla="*/ 4200 w 4200"/>
              <a:gd name="T15" fmla="*/ 1424 h 14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00" h="1424">
                <a:moveTo>
                  <a:pt x="4200" y="1424"/>
                </a:moveTo>
                <a:lnTo>
                  <a:pt x="3224" y="1424"/>
                </a:lnTo>
                <a:lnTo>
                  <a:pt x="1880" y="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347663" y="2166938"/>
            <a:ext cx="1333500" cy="1004887"/>
            <a:chOff x="220" y="1365"/>
            <a:chExt cx="840" cy="633"/>
          </a:xfrm>
        </p:grpSpPr>
        <p:sp>
          <p:nvSpPr>
            <p:cNvPr id="44071" name="Line 45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72" name="Oval 46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</p:grpSp>
      <p:sp>
        <p:nvSpPr>
          <p:cNvPr id="288815" name="Oval 47"/>
          <p:cNvSpPr>
            <a:spLocks noChangeArrowheads="1"/>
          </p:cNvSpPr>
          <p:nvPr/>
        </p:nvSpPr>
        <p:spPr bwMode="auto">
          <a:xfrm>
            <a:off x="2328863" y="2227263"/>
            <a:ext cx="985837" cy="9620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</a:pPr>
            <a:endParaRPr lang="el-GR" altLang="el-GR" sz="1600">
              <a:latin typeface="Comic Sans MS" pitchFamily="66" charset="0"/>
            </a:endParaRPr>
          </a:p>
        </p:txBody>
      </p:sp>
      <p:sp>
        <p:nvSpPr>
          <p:cNvPr id="44070" name="Text Box 48"/>
          <p:cNvSpPr txBox="1">
            <a:spLocks noChangeArrowheads="1"/>
          </p:cNvSpPr>
          <p:nvPr/>
        </p:nvSpPr>
        <p:spPr bwMode="auto">
          <a:xfrm>
            <a:off x="1409700" y="3854450"/>
            <a:ext cx="323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1600">
                <a:latin typeface="Symbol" pitchFamily="18" charset="2"/>
              </a:rPr>
              <a:t>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888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888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888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2888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28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804" grpId="0" animBg="1"/>
      <p:bldP spid="288805" grpId="0" animBg="1"/>
      <p:bldP spid="288809" grpId="0" animBg="1"/>
      <p:bldP spid="288810" grpId="0" animBg="1"/>
      <p:bldP spid="288811" grpId="0" animBg="1"/>
      <p:bldP spid="288815" grpId="0" animBg="1"/>
      <p:bldP spid="288815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06E52828-3EDE-45C7-ACDD-918AAF27A0AB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45059" name="Footer Placeholder 3"/>
          <p:cNvSpPr txBox="1">
            <a:spLocks noGrp="1"/>
          </p:cNvSpPr>
          <p:nvPr/>
        </p:nvSpPr>
        <p:spPr bwMode="auto">
          <a:xfrm>
            <a:off x="5235575" y="6400800"/>
            <a:ext cx="307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45060" name="Slide Number Placeholder 4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6CC0D09C-85A9-4182-ACC2-BEE476080B11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32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z="3600" smtClean="0"/>
              <a:t>rdt2.0: </a:t>
            </a:r>
            <a:r>
              <a:rPr lang="el-GR" altLang="el-GR" sz="3600" smtClean="0"/>
              <a:t>σενάριο σφάλματος</a:t>
            </a:r>
            <a:endParaRPr lang="en-US" altLang="el-GR" smtClean="0"/>
          </a:p>
        </p:txBody>
      </p:sp>
      <p:sp>
        <p:nvSpPr>
          <p:cNvPr id="45062" name="Oval 3"/>
          <p:cNvSpPr>
            <a:spLocks noChangeArrowheads="1"/>
          </p:cNvSpPr>
          <p:nvPr/>
        </p:nvSpPr>
        <p:spPr bwMode="auto">
          <a:xfrm>
            <a:off x="696913" y="22098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</a:pPr>
            <a:endParaRPr lang="el-GR" altLang="el-GR" sz="1600">
              <a:latin typeface="Comic Sans MS" pitchFamily="66" charset="0"/>
            </a:endParaRPr>
          </a:p>
        </p:txBody>
      </p:sp>
      <p:sp>
        <p:nvSpPr>
          <p:cNvPr id="45063" name="Text Box 4"/>
          <p:cNvSpPr txBox="1">
            <a:spLocks noChangeArrowheads="1"/>
          </p:cNvSpPr>
          <p:nvPr/>
        </p:nvSpPr>
        <p:spPr bwMode="auto">
          <a:xfrm>
            <a:off x="595313" y="2293938"/>
            <a:ext cx="12001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Wait for call from above</a:t>
            </a:r>
            <a:endParaRPr lang="en-US" altLang="el-GR" sz="1600">
              <a:latin typeface="Times New Roman" pitchFamily="18" charset="0"/>
            </a:endParaRPr>
          </a:p>
        </p:txBody>
      </p:sp>
      <p:sp>
        <p:nvSpPr>
          <p:cNvPr id="45064" name="Text Box 5"/>
          <p:cNvSpPr txBox="1">
            <a:spLocks noChangeArrowheads="1"/>
          </p:cNvSpPr>
          <p:nvPr/>
        </p:nvSpPr>
        <p:spPr bwMode="auto">
          <a:xfrm>
            <a:off x="1004888" y="1490663"/>
            <a:ext cx="3643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snkpkt = make_pkt(data, checksum)</a:t>
            </a:r>
          </a:p>
          <a:p>
            <a:pPr algn="l"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udt_send(sndpkt)</a:t>
            </a:r>
            <a:endParaRPr lang="en-US" altLang="el-GR" sz="1600">
              <a:latin typeface="Times New Roman" pitchFamily="18" charset="0"/>
            </a:endParaRPr>
          </a:p>
        </p:txBody>
      </p:sp>
      <p:sp>
        <p:nvSpPr>
          <p:cNvPr id="45065" name="Line 6"/>
          <p:cNvSpPr>
            <a:spLocks noChangeShapeType="1"/>
          </p:cNvSpPr>
          <p:nvPr/>
        </p:nvSpPr>
        <p:spPr bwMode="auto">
          <a:xfrm>
            <a:off x="1109663" y="1535113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6" name="Text Box 7"/>
          <p:cNvSpPr txBox="1">
            <a:spLocks noChangeArrowheads="1"/>
          </p:cNvSpPr>
          <p:nvPr/>
        </p:nvSpPr>
        <p:spPr bwMode="auto">
          <a:xfrm>
            <a:off x="6319838" y="5314950"/>
            <a:ext cx="2143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extract(rcvpkt,data)</a:t>
            </a:r>
          </a:p>
          <a:p>
            <a:pPr algn="l"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deliver_data(data)</a:t>
            </a:r>
          </a:p>
          <a:p>
            <a:pPr algn="l"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udt_send(ACK)</a:t>
            </a:r>
            <a:endParaRPr lang="en-US" altLang="el-GR" sz="1600">
              <a:latin typeface="Times New Roman" pitchFamily="18" charset="0"/>
            </a:endParaRPr>
          </a:p>
        </p:txBody>
      </p:sp>
      <p:sp>
        <p:nvSpPr>
          <p:cNvPr id="45067" name="Text Box 8"/>
          <p:cNvSpPr txBox="1">
            <a:spLocks noChangeArrowheads="1"/>
          </p:cNvSpPr>
          <p:nvPr/>
        </p:nvSpPr>
        <p:spPr bwMode="auto">
          <a:xfrm>
            <a:off x="6297613" y="4781550"/>
            <a:ext cx="2157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rdt_rcv(rcvpkt) &amp;&amp; </a:t>
            </a:r>
          </a:p>
          <a:p>
            <a:pPr algn="l"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   notcorrupt(rcvpkt)</a:t>
            </a:r>
            <a:endParaRPr lang="en-US" altLang="el-GR" sz="1600">
              <a:latin typeface="Times New Roman" pitchFamily="18" charset="0"/>
            </a:endParaRPr>
          </a:p>
        </p:txBody>
      </p:sp>
      <p:sp>
        <p:nvSpPr>
          <p:cNvPr id="45068" name="Line 9"/>
          <p:cNvSpPr>
            <a:spLocks noChangeShapeType="1"/>
          </p:cNvSpPr>
          <p:nvPr/>
        </p:nvSpPr>
        <p:spPr bwMode="auto">
          <a:xfrm>
            <a:off x="6419850" y="5370513"/>
            <a:ext cx="14890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9" name="Freeform 10"/>
          <p:cNvSpPr>
            <a:spLocks/>
          </p:cNvSpPr>
          <p:nvPr/>
        </p:nvSpPr>
        <p:spPr bwMode="auto">
          <a:xfrm flipV="1">
            <a:off x="1057275" y="1979613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70" name="Freeform 11"/>
          <p:cNvSpPr>
            <a:spLocks/>
          </p:cNvSpPr>
          <p:nvPr/>
        </p:nvSpPr>
        <p:spPr bwMode="auto">
          <a:xfrm>
            <a:off x="1104900" y="3140075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71" name="Text Box 12"/>
          <p:cNvSpPr txBox="1">
            <a:spLocks noChangeArrowheads="1"/>
          </p:cNvSpPr>
          <p:nvPr/>
        </p:nvSpPr>
        <p:spPr bwMode="auto">
          <a:xfrm>
            <a:off x="1071563" y="3492500"/>
            <a:ext cx="35480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rdt_rcv(rcvpkt) &amp;&amp; isACK(rcvpkt)</a:t>
            </a:r>
            <a:endParaRPr lang="en-US" altLang="el-GR" sz="1600">
              <a:latin typeface="Times New Roman" pitchFamily="18" charset="0"/>
            </a:endParaRPr>
          </a:p>
        </p:txBody>
      </p:sp>
      <p:sp>
        <p:nvSpPr>
          <p:cNvPr id="45072" name="Line 13"/>
          <p:cNvSpPr>
            <a:spLocks noChangeShapeType="1"/>
          </p:cNvSpPr>
          <p:nvPr/>
        </p:nvSpPr>
        <p:spPr bwMode="auto">
          <a:xfrm>
            <a:off x="1173163" y="38163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73" name="Freeform 14"/>
          <p:cNvSpPr>
            <a:spLocks/>
          </p:cNvSpPr>
          <p:nvPr/>
        </p:nvSpPr>
        <p:spPr bwMode="auto">
          <a:xfrm>
            <a:off x="3252788" y="2286000"/>
            <a:ext cx="466725" cy="893763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  <a:gd name="T6" fmla="*/ 0 w 735"/>
              <a:gd name="T7" fmla="*/ 0 h 1080"/>
              <a:gd name="T8" fmla="*/ 735 w 735"/>
              <a:gd name="T9" fmla="*/ 1080 h 10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74" name="Text Box 15"/>
          <p:cNvSpPr txBox="1">
            <a:spLocks noChangeArrowheads="1"/>
          </p:cNvSpPr>
          <p:nvPr/>
        </p:nvSpPr>
        <p:spPr bwMode="auto">
          <a:xfrm>
            <a:off x="3562350" y="2600325"/>
            <a:ext cx="1763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udt_send(sndpkt)</a:t>
            </a:r>
            <a:endParaRPr lang="en-US" altLang="el-GR" sz="1600">
              <a:latin typeface="Times New Roman" pitchFamily="18" charset="0"/>
            </a:endParaRPr>
          </a:p>
        </p:txBody>
      </p:sp>
      <p:sp>
        <p:nvSpPr>
          <p:cNvPr id="45075" name="Text Box 16"/>
          <p:cNvSpPr txBox="1">
            <a:spLocks noChangeArrowheads="1"/>
          </p:cNvSpPr>
          <p:nvPr/>
        </p:nvSpPr>
        <p:spPr bwMode="auto">
          <a:xfrm>
            <a:off x="3536950" y="1925638"/>
            <a:ext cx="208597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rdt_rcv(rcvpkt) &amp;&amp;</a:t>
            </a:r>
          </a:p>
          <a:p>
            <a:pPr algn="l"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   isNAK(rcvpkt)</a:t>
            </a:r>
            <a:endParaRPr lang="en-US" altLang="el-GR" sz="1600">
              <a:latin typeface="Times New Roman" pitchFamily="18" charset="0"/>
            </a:endParaRPr>
          </a:p>
        </p:txBody>
      </p:sp>
      <p:sp>
        <p:nvSpPr>
          <p:cNvPr id="45076" name="Line 17"/>
          <p:cNvSpPr>
            <a:spLocks noChangeShapeType="1"/>
          </p:cNvSpPr>
          <p:nvPr/>
        </p:nvSpPr>
        <p:spPr bwMode="auto">
          <a:xfrm>
            <a:off x="3656013" y="26003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5077" name="Group 18"/>
          <p:cNvGrpSpPr>
            <a:grpSpLocks/>
          </p:cNvGrpSpPr>
          <p:nvPr/>
        </p:nvGrpSpPr>
        <p:grpSpPr bwMode="auto">
          <a:xfrm>
            <a:off x="6573838" y="2352675"/>
            <a:ext cx="1924050" cy="858838"/>
            <a:chOff x="2222" y="2660"/>
            <a:chExt cx="1212" cy="541"/>
          </a:xfrm>
        </p:grpSpPr>
        <p:sp>
          <p:nvSpPr>
            <p:cNvPr id="45109" name="Text Box 19"/>
            <p:cNvSpPr txBox="1">
              <a:spLocks noChangeArrowheads="1"/>
            </p:cNvSpPr>
            <p:nvPr/>
          </p:nvSpPr>
          <p:spPr bwMode="auto">
            <a:xfrm>
              <a:off x="2222" y="3039"/>
              <a:ext cx="1152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ct val="100000"/>
                </a:lnSpc>
              </a:pPr>
              <a:r>
                <a:rPr lang="en-US" altLang="el-GR" sz="1600">
                  <a:latin typeface="Arial" pitchFamily="34" charset="0"/>
                </a:rPr>
                <a:t>udt_send(NAK)</a:t>
              </a:r>
              <a:endParaRPr lang="en-US" altLang="el-GR" sz="1600">
                <a:latin typeface="Times New Roman" pitchFamily="18" charset="0"/>
              </a:endParaRPr>
            </a:p>
          </p:txBody>
        </p:sp>
        <p:sp>
          <p:nvSpPr>
            <p:cNvPr id="45110" name="Text Box 20"/>
            <p:cNvSpPr txBox="1">
              <a:spLocks noChangeArrowheads="1"/>
            </p:cNvSpPr>
            <p:nvPr/>
          </p:nvSpPr>
          <p:spPr bwMode="auto">
            <a:xfrm>
              <a:off x="2225" y="2660"/>
              <a:ext cx="1209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ct val="100000"/>
                </a:lnSpc>
              </a:pPr>
              <a:r>
                <a:rPr lang="en-US" altLang="el-GR" sz="1600">
                  <a:latin typeface="Arial" pitchFamily="34" charset="0"/>
                </a:rPr>
                <a:t>rdt_rcv(rcvpkt) &amp;&amp; </a:t>
              </a:r>
            </a:p>
            <a:p>
              <a:pPr algn="l">
                <a:lnSpc>
                  <a:spcPct val="100000"/>
                </a:lnSpc>
              </a:pPr>
              <a:r>
                <a:rPr lang="en-US" altLang="el-GR" sz="1600">
                  <a:latin typeface="Arial" pitchFamily="34" charset="0"/>
                </a:rPr>
                <a:t>  corrupt(rcvpkt)</a:t>
              </a:r>
              <a:endParaRPr lang="en-US" altLang="el-GR" sz="1600">
                <a:latin typeface="Times New Roman" pitchFamily="18" charset="0"/>
              </a:endParaRPr>
            </a:p>
          </p:txBody>
        </p:sp>
        <p:sp>
          <p:nvSpPr>
            <p:cNvPr id="45111" name="Line 21"/>
            <p:cNvSpPr>
              <a:spLocks noChangeShapeType="1"/>
            </p:cNvSpPr>
            <p:nvPr/>
          </p:nvSpPr>
          <p:spPr bwMode="auto">
            <a:xfrm>
              <a:off x="2285" y="3040"/>
              <a:ext cx="6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078" name="Group 22"/>
          <p:cNvGrpSpPr>
            <a:grpSpLocks/>
          </p:cNvGrpSpPr>
          <p:nvPr/>
        </p:nvGrpSpPr>
        <p:grpSpPr bwMode="auto">
          <a:xfrm>
            <a:off x="2292350" y="2222500"/>
            <a:ext cx="1074738" cy="962025"/>
            <a:chOff x="1540" y="2116"/>
            <a:chExt cx="677" cy="606"/>
          </a:xfrm>
        </p:grpSpPr>
        <p:sp>
          <p:nvSpPr>
            <p:cNvPr id="45107" name="Oval 23"/>
            <p:cNvSpPr>
              <a:spLocks noChangeArrowheads="1"/>
            </p:cNvSpPr>
            <p:nvPr/>
          </p:nvSpPr>
          <p:spPr bwMode="auto">
            <a:xfrm>
              <a:off x="1565" y="2116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45108" name="Text Box 24"/>
            <p:cNvSpPr txBox="1">
              <a:spLocks noChangeArrowheads="1"/>
            </p:cNvSpPr>
            <p:nvPr/>
          </p:nvSpPr>
          <p:spPr bwMode="auto">
            <a:xfrm>
              <a:off x="1540" y="2163"/>
              <a:ext cx="677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r>
                <a:rPr lang="en-US" altLang="el-GR" sz="1600">
                  <a:latin typeface="Arial" pitchFamily="34" charset="0"/>
                </a:rPr>
                <a:t>Wait for ACK or NAK</a:t>
              </a:r>
              <a:endParaRPr lang="en-US" altLang="el-GR" sz="1600">
                <a:latin typeface="Times New Roman" pitchFamily="18" charset="0"/>
              </a:endParaRPr>
            </a:p>
          </p:txBody>
        </p:sp>
      </p:grpSp>
      <p:sp>
        <p:nvSpPr>
          <p:cNvPr id="45079" name="Freeform 25"/>
          <p:cNvSpPr>
            <a:spLocks/>
          </p:cNvSpPr>
          <p:nvPr/>
        </p:nvSpPr>
        <p:spPr bwMode="auto">
          <a:xfrm>
            <a:off x="6672263" y="3148013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  <a:gd name="T6" fmla="*/ 0 w 1500"/>
              <a:gd name="T7" fmla="*/ 0 h 740"/>
              <a:gd name="T8" fmla="*/ 1500 w 1500"/>
              <a:gd name="T9" fmla="*/ 740 h 7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80" name="Oval 26"/>
          <p:cNvSpPr>
            <a:spLocks noChangeArrowheads="1"/>
          </p:cNvSpPr>
          <p:nvPr/>
        </p:nvSpPr>
        <p:spPr bwMode="auto">
          <a:xfrm>
            <a:off x="6764338" y="35687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</a:pPr>
            <a:endParaRPr lang="el-GR" altLang="el-GR" sz="1600">
              <a:latin typeface="Comic Sans MS" pitchFamily="66" charset="0"/>
            </a:endParaRPr>
          </a:p>
        </p:txBody>
      </p:sp>
      <p:sp>
        <p:nvSpPr>
          <p:cNvPr id="45081" name="Text Box 27"/>
          <p:cNvSpPr txBox="1">
            <a:spLocks noChangeArrowheads="1"/>
          </p:cNvSpPr>
          <p:nvPr/>
        </p:nvSpPr>
        <p:spPr bwMode="auto">
          <a:xfrm>
            <a:off x="6677025" y="3652838"/>
            <a:ext cx="12001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Wait for call from below</a:t>
            </a:r>
            <a:endParaRPr lang="en-US" altLang="el-GR" sz="1600">
              <a:latin typeface="Times New Roman" pitchFamily="18" charset="0"/>
            </a:endParaRPr>
          </a:p>
        </p:txBody>
      </p:sp>
      <p:sp>
        <p:nvSpPr>
          <p:cNvPr id="45082" name="Freeform 28"/>
          <p:cNvSpPr>
            <a:spLocks/>
          </p:cNvSpPr>
          <p:nvPr/>
        </p:nvSpPr>
        <p:spPr bwMode="auto">
          <a:xfrm flipV="1">
            <a:off x="6684963" y="4464050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  <a:gd name="T6" fmla="*/ 0 w 1500"/>
              <a:gd name="T7" fmla="*/ 0 h 740"/>
              <a:gd name="T8" fmla="*/ 1500 w 1500"/>
              <a:gd name="T9" fmla="*/ 740 h 7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49250" y="2166938"/>
            <a:ext cx="1333500" cy="1004887"/>
            <a:chOff x="220" y="1365"/>
            <a:chExt cx="840" cy="633"/>
          </a:xfrm>
        </p:grpSpPr>
        <p:sp>
          <p:nvSpPr>
            <p:cNvPr id="45105" name="Line 30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6" name="Oval 31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6334125" y="3497263"/>
            <a:ext cx="1414463" cy="1033462"/>
            <a:chOff x="3990" y="2203"/>
            <a:chExt cx="891" cy="651"/>
          </a:xfrm>
        </p:grpSpPr>
        <p:sp>
          <p:nvSpPr>
            <p:cNvPr id="45103" name="Line 33"/>
            <p:cNvSpPr>
              <a:spLocks noChangeShapeType="1"/>
            </p:cNvSpPr>
            <p:nvPr/>
          </p:nvSpPr>
          <p:spPr bwMode="auto">
            <a:xfrm>
              <a:off x="3990" y="2203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4" name="Oval 34"/>
            <p:cNvSpPr>
              <a:spLocks noChangeArrowheads="1"/>
            </p:cNvSpPr>
            <p:nvPr/>
          </p:nvSpPr>
          <p:spPr bwMode="auto">
            <a:xfrm>
              <a:off x="4260" y="2248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</p:grpSp>
      <p:sp>
        <p:nvSpPr>
          <p:cNvPr id="45085" name="Text Box 35"/>
          <p:cNvSpPr txBox="1">
            <a:spLocks noChangeArrowheads="1"/>
          </p:cNvSpPr>
          <p:nvPr/>
        </p:nvSpPr>
        <p:spPr bwMode="auto">
          <a:xfrm>
            <a:off x="1030288" y="1200150"/>
            <a:ext cx="22558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rdt_send(data)</a:t>
            </a:r>
            <a:endParaRPr lang="en-US" altLang="el-GR" sz="1600">
              <a:latin typeface="Times New Roman" pitchFamily="18" charset="0"/>
            </a:endParaRPr>
          </a:p>
        </p:txBody>
      </p:sp>
      <p:sp>
        <p:nvSpPr>
          <p:cNvPr id="289828" name="Line 36"/>
          <p:cNvSpPr>
            <a:spLocks noChangeShapeType="1"/>
          </p:cNvSpPr>
          <p:nvPr/>
        </p:nvSpPr>
        <p:spPr bwMode="auto">
          <a:xfrm>
            <a:off x="1011238" y="1289050"/>
            <a:ext cx="12700" cy="7477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9829" name="Freeform 37"/>
          <p:cNvSpPr>
            <a:spLocks/>
          </p:cNvSpPr>
          <p:nvPr/>
        </p:nvSpPr>
        <p:spPr bwMode="auto">
          <a:xfrm>
            <a:off x="1011238" y="2006600"/>
            <a:ext cx="6940550" cy="654050"/>
          </a:xfrm>
          <a:custGeom>
            <a:avLst/>
            <a:gdLst>
              <a:gd name="T0" fmla="*/ 0 w 4372"/>
              <a:gd name="T1" fmla="*/ 2147483647 h 412"/>
              <a:gd name="T2" fmla="*/ 2147483647 w 4372"/>
              <a:gd name="T3" fmla="*/ 0 h 412"/>
              <a:gd name="T4" fmla="*/ 2147483647 w 4372"/>
              <a:gd name="T5" fmla="*/ 2147483647 h 412"/>
              <a:gd name="T6" fmla="*/ 2147483647 w 4372"/>
              <a:gd name="T7" fmla="*/ 2147483647 h 412"/>
              <a:gd name="T8" fmla="*/ 0 60000 65536"/>
              <a:gd name="T9" fmla="*/ 0 60000 65536"/>
              <a:gd name="T10" fmla="*/ 0 60000 65536"/>
              <a:gd name="T11" fmla="*/ 0 60000 65536"/>
              <a:gd name="T12" fmla="*/ 0 w 4372"/>
              <a:gd name="T13" fmla="*/ 0 h 412"/>
              <a:gd name="T14" fmla="*/ 4372 w 4372"/>
              <a:gd name="T15" fmla="*/ 412 h 4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72" h="412">
                <a:moveTo>
                  <a:pt x="0" y="10"/>
                </a:moveTo>
                <a:lnTo>
                  <a:pt x="1003" y="0"/>
                </a:lnTo>
                <a:lnTo>
                  <a:pt x="3508" y="412"/>
                </a:lnTo>
                <a:lnTo>
                  <a:pt x="4372" y="412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347663" y="2166938"/>
            <a:ext cx="1333500" cy="1004887"/>
            <a:chOff x="220" y="1365"/>
            <a:chExt cx="840" cy="633"/>
          </a:xfrm>
        </p:grpSpPr>
        <p:sp>
          <p:nvSpPr>
            <p:cNvPr id="45101" name="Line 39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2" name="Oval 40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</p:grpSp>
      <p:sp>
        <p:nvSpPr>
          <p:cNvPr id="289833" name="Oval 41"/>
          <p:cNvSpPr>
            <a:spLocks noChangeArrowheads="1"/>
          </p:cNvSpPr>
          <p:nvPr/>
        </p:nvSpPr>
        <p:spPr bwMode="auto">
          <a:xfrm>
            <a:off x="2332038" y="2222500"/>
            <a:ext cx="985837" cy="9620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</a:pPr>
            <a:endParaRPr lang="el-GR" altLang="el-GR" sz="1600">
              <a:latin typeface="Comic Sans MS" pitchFamily="66" charset="0"/>
            </a:endParaRPr>
          </a:p>
        </p:txBody>
      </p:sp>
      <p:sp>
        <p:nvSpPr>
          <p:cNvPr id="289834" name="Line 42"/>
          <p:cNvSpPr>
            <a:spLocks noChangeShapeType="1"/>
          </p:cNvSpPr>
          <p:nvPr/>
        </p:nvSpPr>
        <p:spPr bwMode="auto">
          <a:xfrm flipH="1">
            <a:off x="6261100" y="4902200"/>
            <a:ext cx="12700" cy="1193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9835" name="Freeform 43"/>
          <p:cNvSpPr>
            <a:spLocks/>
          </p:cNvSpPr>
          <p:nvPr/>
        </p:nvSpPr>
        <p:spPr bwMode="auto">
          <a:xfrm>
            <a:off x="1155700" y="3886200"/>
            <a:ext cx="6667500" cy="2260600"/>
          </a:xfrm>
          <a:custGeom>
            <a:avLst/>
            <a:gdLst>
              <a:gd name="T0" fmla="*/ 2147483647 w 4200"/>
              <a:gd name="T1" fmla="*/ 2147483647 h 1424"/>
              <a:gd name="T2" fmla="*/ 2147483647 w 4200"/>
              <a:gd name="T3" fmla="*/ 2147483647 h 1424"/>
              <a:gd name="T4" fmla="*/ 2147483647 w 4200"/>
              <a:gd name="T5" fmla="*/ 0 h 1424"/>
              <a:gd name="T6" fmla="*/ 0 w 4200"/>
              <a:gd name="T7" fmla="*/ 0 h 1424"/>
              <a:gd name="T8" fmla="*/ 0 60000 65536"/>
              <a:gd name="T9" fmla="*/ 0 60000 65536"/>
              <a:gd name="T10" fmla="*/ 0 60000 65536"/>
              <a:gd name="T11" fmla="*/ 0 60000 65536"/>
              <a:gd name="T12" fmla="*/ 0 w 4200"/>
              <a:gd name="T13" fmla="*/ 0 h 1424"/>
              <a:gd name="T14" fmla="*/ 4200 w 4200"/>
              <a:gd name="T15" fmla="*/ 1424 h 14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00" h="1424">
                <a:moveTo>
                  <a:pt x="4200" y="1424"/>
                </a:moveTo>
                <a:lnTo>
                  <a:pt x="3224" y="1424"/>
                </a:lnTo>
                <a:lnTo>
                  <a:pt x="1880" y="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347663" y="2166938"/>
            <a:ext cx="1333500" cy="1004887"/>
            <a:chOff x="220" y="1365"/>
            <a:chExt cx="840" cy="633"/>
          </a:xfrm>
        </p:grpSpPr>
        <p:sp>
          <p:nvSpPr>
            <p:cNvPr id="45099" name="Line 45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0" name="Oval 46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</p:grpSp>
      <p:sp>
        <p:nvSpPr>
          <p:cNvPr id="289839" name="Oval 47"/>
          <p:cNvSpPr>
            <a:spLocks noChangeArrowheads="1"/>
          </p:cNvSpPr>
          <p:nvPr/>
        </p:nvSpPr>
        <p:spPr bwMode="auto">
          <a:xfrm>
            <a:off x="2328863" y="2227263"/>
            <a:ext cx="985837" cy="9620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</a:pPr>
            <a:endParaRPr lang="el-GR" altLang="el-GR" sz="1600">
              <a:latin typeface="Comic Sans MS" pitchFamily="66" charset="0"/>
            </a:endParaRPr>
          </a:p>
        </p:txBody>
      </p:sp>
      <p:sp>
        <p:nvSpPr>
          <p:cNvPr id="289840" name="Line 48"/>
          <p:cNvSpPr>
            <a:spLocks noChangeShapeType="1"/>
          </p:cNvSpPr>
          <p:nvPr/>
        </p:nvSpPr>
        <p:spPr bwMode="auto">
          <a:xfrm>
            <a:off x="6553200" y="2493963"/>
            <a:ext cx="0" cy="8175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9841" name="Freeform 49"/>
          <p:cNvSpPr>
            <a:spLocks/>
          </p:cNvSpPr>
          <p:nvPr/>
        </p:nvSpPr>
        <p:spPr bwMode="auto">
          <a:xfrm>
            <a:off x="3657600" y="2216150"/>
            <a:ext cx="4378325" cy="1025525"/>
          </a:xfrm>
          <a:custGeom>
            <a:avLst/>
            <a:gdLst>
              <a:gd name="T0" fmla="*/ 2147483647 w 2758"/>
              <a:gd name="T1" fmla="*/ 2147483647 h 646"/>
              <a:gd name="T2" fmla="*/ 2147483647 w 2758"/>
              <a:gd name="T3" fmla="*/ 2147483647 h 646"/>
              <a:gd name="T4" fmla="*/ 2147483647 w 2758"/>
              <a:gd name="T5" fmla="*/ 0 h 646"/>
              <a:gd name="T6" fmla="*/ 0 w 2758"/>
              <a:gd name="T7" fmla="*/ 0 h 646"/>
              <a:gd name="T8" fmla="*/ 0 60000 65536"/>
              <a:gd name="T9" fmla="*/ 0 60000 65536"/>
              <a:gd name="T10" fmla="*/ 0 60000 65536"/>
              <a:gd name="T11" fmla="*/ 0 60000 65536"/>
              <a:gd name="T12" fmla="*/ 0 w 2758"/>
              <a:gd name="T13" fmla="*/ 0 h 646"/>
              <a:gd name="T14" fmla="*/ 2758 w 2758"/>
              <a:gd name="T15" fmla="*/ 646 h 6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58" h="646">
                <a:moveTo>
                  <a:pt x="2758" y="646"/>
                </a:moveTo>
                <a:lnTo>
                  <a:pt x="1763" y="629"/>
                </a:lnTo>
                <a:lnTo>
                  <a:pt x="1039" y="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9842" name="Line 50"/>
          <p:cNvSpPr>
            <a:spLocks noChangeShapeType="1"/>
          </p:cNvSpPr>
          <p:nvPr/>
        </p:nvSpPr>
        <p:spPr bwMode="auto">
          <a:xfrm>
            <a:off x="3548063" y="2090738"/>
            <a:ext cx="0" cy="8461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9843" name="Freeform 51"/>
          <p:cNvSpPr>
            <a:spLocks/>
          </p:cNvSpPr>
          <p:nvPr/>
        </p:nvSpPr>
        <p:spPr bwMode="auto">
          <a:xfrm>
            <a:off x="3643313" y="2951163"/>
            <a:ext cx="4073525" cy="2133600"/>
          </a:xfrm>
          <a:custGeom>
            <a:avLst/>
            <a:gdLst>
              <a:gd name="T0" fmla="*/ 0 w 2566"/>
              <a:gd name="T1" fmla="*/ 0 h 1344"/>
              <a:gd name="T2" fmla="*/ 2147483647 w 2566"/>
              <a:gd name="T3" fmla="*/ 0 h 1344"/>
              <a:gd name="T4" fmla="*/ 2147483647 w 2566"/>
              <a:gd name="T5" fmla="*/ 2147483647 h 1344"/>
              <a:gd name="T6" fmla="*/ 2147483647 w 2566"/>
              <a:gd name="T7" fmla="*/ 2147483647 h 1344"/>
              <a:gd name="T8" fmla="*/ 0 60000 65536"/>
              <a:gd name="T9" fmla="*/ 0 60000 65536"/>
              <a:gd name="T10" fmla="*/ 0 60000 65536"/>
              <a:gd name="T11" fmla="*/ 0 60000 65536"/>
              <a:gd name="T12" fmla="*/ 0 w 2566"/>
              <a:gd name="T13" fmla="*/ 0 h 1344"/>
              <a:gd name="T14" fmla="*/ 2566 w 2566"/>
              <a:gd name="T15" fmla="*/ 1344 h 1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66" h="1344">
                <a:moveTo>
                  <a:pt x="0" y="0"/>
                </a:moveTo>
                <a:lnTo>
                  <a:pt x="1013" y="0"/>
                </a:lnTo>
                <a:lnTo>
                  <a:pt x="1650" y="1344"/>
                </a:lnTo>
                <a:lnTo>
                  <a:pt x="2566" y="1344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98" name="Text Box 52"/>
          <p:cNvSpPr txBox="1">
            <a:spLocks noChangeArrowheads="1"/>
          </p:cNvSpPr>
          <p:nvPr/>
        </p:nvSpPr>
        <p:spPr bwMode="auto">
          <a:xfrm>
            <a:off x="1435100" y="3868738"/>
            <a:ext cx="323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1600">
                <a:latin typeface="Symbol" pitchFamily="18" charset="2"/>
              </a:rPr>
              <a:t>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898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898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898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2898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898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898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2898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289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828" grpId="0" animBg="1"/>
      <p:bldP spid="289829" grpId="0" animBg="1"/>
      <p:bldP spid="289833" grpId="0" animBg="1"/>
      <p:bldP spid="289834" grpId="0" animBg="1"/>
      <p:bldP spid="289835" grpId="0" animBg="1"/>
      <p:bldP spid="289839" grpId="0" animBg="1"/>
      <p:bldP spid="289839" grpId="1" animBg="1"/>
      <p:bldP spid="289840" grpId="0" animBg="1"/>
      <p:bldP spid="289841" grpId="0" animBg="1"/>
      <p:bldP spid="289842" grpId="0" animBg="1"/>
      <p:bldP spid="28984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0AE7A8B7-B8D4-43B3-85B3-F2432D2EDCB6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46083" name="Footer Placeholder 5"/>
          <p:cNvSpPr txBox="1">
            <a:spLocks noGrp="1"/>
          </p:cNvSpPr>
          <p:nvPr/>
        </p:nvSpPr>
        <p:spPr bwMode="auto">
          <a:xfrm>
            <a:off x="4203700" y="6400800"/>
            <a:ext cx="410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46084" name="Slide Number Placeholder 6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80570072-82B2-44DB-894D-67F7E9F2B14D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33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64525" cy="1143000"/>
          </a:xfrm>
        </p:spPr>
        <p:txBody>
          <a:bodyPr/>
          <a:lstStyle/>
          <a:p>
            <a:r>
              <a:rPr lang="el-GR" altLang="el-GR" sz="3600" smtClean="0"/>
              <a:t>Το </a:t>
            </a:r>
            <a:r>
              <a:rPr lang="en-US" altLang="el-GR" sz="3600" smtClean="0"/>
              <a:t>rdt2.0 </a:t>
            </a:r>
            <a:r>
              <a:rPr lang="el-GR" altLang="el-GR" sz="3600" smtClean="0"/>
              <a:t>έχει ένα μοιραίο σφάλμα</a:t>
            </a:r>
            <a:r>
              <a:rPr lang="en-US" altLang="el-GR" sz="3600" smtClean="0"/>
              <a:t>!</a:t>
            </a:r>
          </a:p>
        </p:txBody>
      </p:sp>
      <p:sp>
        <p:nvSpPr>
          <p:cNvPr id="4608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l-GR" altLang="el-GR" sz="2400" smtClean="0">
                <a:solidFill>
                  <a:srgbClr val="FF0000"/>
                </a:solidFill>
              </a:rPr>
              <a:t>Τι συμβαίνει αν καταστραφεί το </a:t>
            </a:r>
            <a:r>
              <a:rPr lang="en-US" altLang="el-GR" sz="2400" smtClean="0">
                <a:solidFill>
                  <a:srgbClr val="FF0000"/>
                </a:solidFill>
              </a:rPr>
              <a:t>ACK/NAK?</a:t>
            </a:r>
            <a:endParaRPr lang="en-US" altLang="el-GR" sz="2400" smtClean="0"/>
          </a:p>
          <a:p>
            <a:r>
              <a:rPr lang="el-GR" altLang="el-GR" sz="2000" smtClean="0"/>
              <a:t>Ο αποστολέας δεν γνωρίζει τι συνέβη στο δέκτη</a:t>
            </a:r>
            <a:r>
              <a:rPr lang="en-US" altLang="el-GR" sz="2000" smtClean="0"/>
              <a:t>!</a:t>
            </a:r>
          </a:p>
          <a:p>
            <a:r>
              <a:rPr lang="el-GR" altLang="el-GR" sz="2000" smtClean="0"/>
              <a:t>Δεν μπορεί απλά να αναμεταδώσει</a:t>
            </a:r>
            <a:r>
              <a:rPr lang="en-US" altLang="el-GR" sz="2000" smtClean="0"/>
              <a:t>: </a:t>
            </a:r>
            <a:r>
              <a:rPr lang="el-GR" altLang="el-GR" sz="2000" smtClean="0"/>
              <a:t>ενδεχομένως διπλά</a:t>
            </a:r>
            <a:r>
              <a:rPr lang="en-US" altLang="el-GR" sz="2000" smtClean="0"/>
              <a:t> </a:t>
            </a:r>
            <a:r>
              <a:rPr lang="el-GR" altLang="el-GR" sz="2000" smtClean="0"/>
              <a:t>(</a:t>
            </a:r>
            <a:r>
              <a:rPr lang="en-US" altLang="el-GR" sz="2000" smtClean="0"/>
              <a:t>duplicate</a:t>
            </a:r>
            <a:r>
              <a:rPr lang="el-GR" altLang="el-GR" sz="2000" smtClean="0"/>
              <a:t>) πακέτα</a:t>
            </a:r>
            <a:endParaRPr lang="en-US" altLang="el-GR" sz="2400" smtClean="0"/>
          </a:p>
          <a:p>
            <a:pPr>
              <a:spcBef>
                <a:spcPct val="60000"/>
              </a:spcBef>
              <a:buFont typeface="ZapfDingbats" pitchFamily="82" charset="2"/>
              <a:buNone/>
            </a:pPr>
            <a:endParaRPr lang="en-US" altLang="el-GR" sz="2000" smtClean="0"/>
          </a:p>
          <a:p>
            <a:pPr>
              <a:buFont typeface="ZapfDingbats" pitchFamily="82" charset="2"/>
              <a:buNone/>
            </a:pPr>
            <a:endParaRPr lang="en-US" altLang="el-GR" sz="2400" smtClean="0"/>
          </a:p>
          <a:p>
            <a:pPr>
              <a:buFont typeface="ZapfDingbats" pitchFamily="82" charset="2"/>
              <a:buNone/>
            </a:pPr>
            <a:endParaRPr lang="en-US" altLang="el-GR" sz="2400" smtClean="0"/>
          </a:p>
        </p:txBody>
      </p:sp>
      <p:sp>
        <p:nvSpPr>
          <p:cNvPr id="4608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3810000" cy="256222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l-GR" altLang="el-GR" sz="2000" smtClean="0">
                <a:solidFill>
                  <a:srgbClr val="FF0000"/>
                </a:solidFill>
              </a:rPr>
              <a:t>Διαχείριση διπλών πακέτων</a:t>
            </a:r>
            <a:r>
              <a:rPr lang="en-US" altLang="el-GR" sz="2000" smtClean="0">
                <a:solidFill>
                  <a:srgbClr val="FF0000"/>
                </a:solidFill>
              </a:rPr>
              <a:t>: </a:t>
            </a:r>
          </a:p>
          <a:p>
            <a:r>
              <a:rPr lang="el-GR" altLang="el-GR" sz="1800" smtClean="0"/>
              <a:t>Ο αποστολέας αναμεταδίδει το τρέχον πακέτο αν αλλοιωθεί το </a:t>
            </a:r>
            <a:r>
              <a:rPr lang="en-US" altLang="el-GR" sz="1800" smtClean="0"/>
              <a:t>ACK/NAK</a:t>
            </a:r>
          </a:p>
          <a:p>
            <a:r>
              <a:rPr lang="el-GR" altLang="el-GR" sz="1800" smtClean="0"/>
              <a:t>Ο αποστολέας προσθέτει</a:t>
            </a:r>
            <a:r>
              <a:rPr lang="en-US" altLang="el-GR" sz="1800" smtClean="0"/>
              <a:t> </a:t>
            </a:r>
            <a:r>
              <a:rPr lang="el-GR" altLang="el-GR" sz="1800" i="1" smtClean="0">
                <a:solidFill>
                  <a:schemeClr val="accent2"/>
                </a:solidFill>
              </a:rPr>
              <a:t>αριθμό ακολουθίας (</a:t>
            </a:r>
            <a:r>
              <a:rPr lang="en-US" altLang="el-GR" sz="1800" i="1" smtClean="0">
                <a:solidFill>
                  <a:schemeClr val="accent2"/>
                </a:solidFill>
              </a:rPr>
              <a:t>sequence number) </a:t>
            </a:r>
            <a:r>
              <a:rPr lang="el-GR" altLang="el-GR" sz="1800" smtClean="0"/>
              <a:t>σε κάθε πακέτο</a:t>
            </a:r>
            <a:endParaRPr lang="en-US" altLang="el-GR" sz="1800" smtClean="0"/>
          </a:p>
          <a:p>
            <a:r>
              <a:rPr lang="el-GR" altLang="el-GR" sz="1800" smtClean="0"/>
              <a:t>Ο δέκτης απορρίπτει</a:t>
            </a:r>
            <a:r>
              <a:rPr lang="en-US" altLang="el-GR" sz="1800" smtClean="0"/>
              <a:t> (</a:t>
            </a:r>
            <a:r>
              <a:rPr lang="el-GR" altLang="el-GR" sz="1800" smtClean="0"/>
              <a:t>δεν προωθεί προς τα πάνω</a:t>
            </a:r>
            <a:r>
              <a:rPr lang="en-US" altLang="el-GR" sz="1800" smtClean="0"/>
              <a:t>)</a:t>
            </a:r>
            <a:r>
              <a:rPr lang="el-GR" altLang="el-GR" sz="1800" smtClean="0"/>
              <a:t> τα</a:t>
            </a:r>
            <a:r>
              <a:rPr lang="en-US" altLang="el-GR" sz="1800" smtClean="0"/>
              <a:t> </a:t>
            </a:r>
            <a:r>
              <a:rPr lang="el-GR" altLang="el-GR" sz="1800" smtClean="0"/>
              <a:t>διπλά πακέτα</a:t>
            </a:r>
            <a:endParaRPr lang="en-US" altLang="el-GR" sz="1800" smtClean="0"/>
          </a:p>
        </p:txBody>
      </p:sp>
      <p:sp>
        <p:nvSpPr>
          <p:cNvPr id="46088" name="Text Box 5"/>
          <p:cNvSpPr txBox="1">
            <a:spLocks noChangeArrowheads="1"/>
          </p:cNvSpPr>
          <p:nvPr/>
        </p:nvSpPr>
        <p:spPr bwMode="auto">
          <a:xfrm>
            <a:off x="4983163" y="5070475"/>
            <a:ext cx="35671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l-GR" altLang="el-GR" sz="1600">
                <a:latin typeface="Comic Sans MS" pitchFamily="66" charset="0"/>
              </a:rPr>
              <a:t>Ο αποστολέας στέλνει ένα πακέτο</a:t>
            </a:r>
          </a:p>
          <a:p>
            <a:pPr algn="l">
              <a:lnSpc>
                <a:spcPct val="100000"/>
              </a:lnSpc>
            </a:pPr>
            <a:r>
              <a:rPr lang="el-GR" altLang="el-GR" sz="1600">
                <a:latin typeface="Comic Sans MS" pitchFamily="66" charset="0"/>
              </a:rPr>
              <a:t>και μετά περιμένει για την απόκριση </a:t>
            </a:r>
          </a:p>
          <a:p>
            <a:pPr algn="l">
              <a:lnSpc>
                <a:spcPct val="100000"/>
              </a:lnSpc>
            </a:pPr>
            <a:r>
              <a:rPr lang="el-GR" altLang="el-GR" sz="1600">
                <a:latin typeface="Comic Sans MS" pitchFamily="66" charset="0"/>
              </a:rPr>
              <a:t>του δέκτη</a:t>
            </a:r>
            <a:endParaRPr lang="en-US" altLang="el-GR" sz="1800">
              <a:latin typeface="Times New Roman" pitchFamily="18" charset="0"/>
            </a:endParaRPr>
          </a:p>
        </p:txBody>
      </p:sp>
      <p:sp>
        <p:nvSpPr>
          <p:cNvPr id="46089" name="Rectangle 6"/>
          <p:cNvSpPr>
            <a:spLocks noChangeArrowheads="1"/>
          </p:cNvSpPr>
          <p:nvPr/>
        </p:nvSpPr>
        <p:spPr bwMode="auto">
          <a:xfrm>
            <a:off x="4895850" y="4970463"/>
            <a:ext cx="3467100" cy="12382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>
              <a:latin typeface="Comic Sans MS" pitchFamily="66" charset="0"/>
            </a:endParaRPr>
          </a:p>
        </p:txBody>
      </p:sp>
      <p:grpSp>
        <p:nvGrpSpPr>
          <p:cNvPr id="46090" name="Group 7"/>
          <p:cNvGrpSpPr>
            <a:grpSpLocks/>
          </p:cNvGrpSpPr>
          <p:nvPr/>
        </p:nvGrpSpPr>
        <p:grpSpPr bwMode="auto">
          <a:xfrm>
            <a:off x="5038725" y="4822825"/>
            <a:ext cx="3171825" cy="328613"/>
            <a:chOff x="2976" y="2679"/>
            <a:chExt cx="1998" cy="207"/>
          </a:xfrm>
        </p:grpSpPr>
        <p:sp>
          <p:nvSpPr>
            <p:cNvPr id="46091" name="Rectangle 8"/>
            <p:cNvSpPr>
              <a:spLocks noChangeArrowheads="1"/>
            </p:cNvSpPr>
            <p:nvPr/>
          </p:nvSpPr>
          <p:spPr bwMode="auto">
            <a:xfrm>
              <a:off x="2976" y="2712"/>
              <a:ext cx="1038" cy="1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46092" name="Text Box 9"/>
            <p:cNvSpPr txBox="1">
              <a:spLocks noChangeArrowheads="1"/>
            </p:cNvSpPr>
            <p:nvPr/>
          </p:nvSpPr>
          <p:spPr bwMode="auto">
            <a:xfrm>
              <a:off x="2983" y="2679"/>
              <a:ext cx="1991" cy="19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l-GR" altLang="el-GR">
                  <a:solidFill>
                    <a:srgbClr val="FF0000"/>
                  </a:solidFill>
                  <a:latin typeface="Comic Sans MS" pitchFamily="66" charset="0"/>
                </a:rPr>
                <a:t>Διακοπή και αναμονή (</a:t>
              </a:r>
              <a:r>
                <a:rPr lang="en-US" altLang="el-GR">
                  <a:solidFill>
                    <a:srgbClr val="FF0000"/>
                  </a:solidFill>
                  <a:latin typeface="Comic Sans MS" pitchFamily="66" charset="0"/>
                </a:rPr>
                <a:t>stop and wait</a:t>
              </a:r>
              <a:r>
                <a:rPr lang="el-GR" altLang="el-GR">
                  <a:solidFill>
                    <a:srgbClr val="FF0000"/>
                  </a:solidFill>
                  <a:latin typeface="Comic Sans MS" pitchFamily="66" charset="0"/>
                </a:rPr>
                <a:t>)</a:t>
              </a:r>
              <a:endParaRPr lang="en-US" altLang="el-GR" sz="16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C349842B-624F-43D6-BC0F-A2F3B59591B7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47107" name="Footer Placeholder 5"/>
          <p:cNvSpPr txBox="1">
            <a:spLocks noGrp="1"/>
          </p:cNvSpPr>
          <p:nvPr/>
        </p:nvSpPr>
        <p:spPr bwMode="auto">
          <a:xfrm>
            <a:off x="4203700" y="6400800"/>
            <a:ext cx="410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47108" name="Slide Number Placeholder 6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BF59DCB3-06D3-4EE8-9DDC-631ABC35B777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34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238125"/>
            <a:ext cx="8277225" cy="1143000"/>
          </a:xfrm>
        </p:spPr>
        <p:txBody>
          <a:bodyPr/>
          <a:lstStyle/>
          <a:p>
            <a:r>
              <a:rPr lang="en-US" altLang="el-GR" sz="2800" smtClean="0"/>
              <a:t>rdt2.1: </a:t>
            </a:r>
            <a:r>
              <a:rPr lang="el-GR" altLang="el-GR" sz="2800" smtClean="0"/>
              <a:t>αποστολέας</a:t>
            </a:r>
            <a:r>
              <a:rPr lang="en-US" altLang="el-GR" sz="2800" smtClean="0"/>
              <a:t>, </a:t>
            </a:r>
            <a:r>
              <a:rPr lang="el-GR" altLang="el-GR" sz="2800" smtClean="0"/>
              <a:t>διαχειρίζεται αλλοιωμένα</a:t>
            </a:r>
            <a:r>
              <a:rPr lang="en-US" altLang="el-GR" sz="2800" smtClean="0"/>
              <a:t> ACK/NAKs</a:t>
            </a:r>
            <a:endParaRPr lang="en-US" altLang="el-GR" sz="3600" smtClean="0"/>
          </a:p>
        </p:txBody>
      </p:sp>
      <p:sp>
        <p:nvSpPr>
          <p:cNvPr id="47110" name="Oval 3"/>
          <p:cNvSpPr>
            <a:spLocks noChangeArrowheads="1"/>
          </p:cNvSpPr>
          <p:nvPr/>
        </p:nvSpPr>
        <p:spPr bwMode="auto">
          <a:xfrm>
            <a:off x="2868613" y="2306638"/>
            <a:ext cx="901700" cy="83661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</a:pPr>
            <a:endParaRPr lang="el-GR" altLang="el-GR" sz="1600">
              <a:latin typeface="Comic Sans MS" pitchFamily="66" charset="0"/>
            </a:endParaRPr>
          </a:p>
        </p:txBody>
      </p:sp>
      <p:sp>
        <p:nvSpPr>
          <p:cNvPr id="47111" name="Text Box 4"/>
          <p:cNvSpPr txBox="1">
            <a:spLocks noChangeArrowheads="1"/>
          </p:cNvSpPr>
          <p:nvPr/>
        </p:nvSpPr>
        <p:spPr bwMode="auto">
          <a:xfrm>
            <a:off x="2816225" y="2395538"/>
            <a:ext cx="10906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Wait for call 0 from above</a:t>
            </a:r>
            <a:endParaRPr lang="en-US" altLang="el-GR">
              <a:latin typeface="Times New Roman" pitchFamily="18" charset="0"/>
            </a:endParaRPr>
          </a:p>
        </p:txBody>
      </p:sp>
      <p:sp>
        <p:nvSpPr>
          <p:cNvPr id="47112" name="Text Box 5"/>
          <p:cNvSpPr txBox="1">
            <a:spLocks noChangeArrowheads="1"/>
          </p:cNvSpPr>
          <p:nvPr/>
        </p:nvSpPr>
        <p:spPr bwMode="auto">
          <a:xfrm>
            <a:off x="3124200" y="1577975"/>
            <a:ext cx="3694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sndpkt = make_pkt(0, data, checksum)</a:t>
            </a:r>
          </a:p>
          <a:p>
            <a:pPr algn="l"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udt_send(sndpkt)</a:t>
            </a:r>
            <a:endParaRPr lang="en-US" altLang="el-GR" sz="1600">
              <a:latin typeface="Times New Roman" pitchFamily="18" charset="0"/>
            </a:endParaRPr>
          </a:p>
        </p:txBody>
      </p:sp>
      <p:sp>
        <p:nvSpPr>
          <p:cNvPr id="47113" name="Text Box 6"/>
          <p:cNvSpPr txBox="1">
            <a:spLocks noChangeArrowheads="1"/>
          </p:cNvSpPr>
          <p:nvPr/>
        </p:nvSpPr>
        <p:spPr bwMode="auto">
          <a:xfrm>
            <a:off x="3138488" y="1265238"/>
            <a:ext cx="2111375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rdt_send(data)</a:t>
            </a:r>
            <a:endParaRPr lang="en-US" altLang="el-GR" sz="1600">
              <a:latin typeface="Times New Roman" pitchFamily="18" charset="0"/>
            </a:endParaRPr>
          </a:p>
        </p:txBody>
      </p:sp>
      <p:sp>
        <p:nvSpPr>
          <p:cNvPr id="47114" name="Line 7"/>
          <p:cNvSpPr>
            <a:spLocks noChangeShapeType="1"/>
          </p:cNvSpPr>
          <p:nvPr/>
        </p:nvSpPr>
        <p:spPr bwMode="auto">
          <a:xfrm>
            <a:off x="3255963" y="1630363"/>
            <a:ext cx="27352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5" name="Line 8"/>
          <p:cNvSpPr>
            <a:spLocks noChangeShapeType="1"/>
          </p:cNvSpPr>
          <p:nvPr/>
        </p:nvSpPr>
        <p:spPr bwMode="auto">
          <a:xfrm>
            <a:off x="2593975" y="2262188"/>
            <a:ext cx="377825" cy="1905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16" name="Freeform 9"/>
          <p:cNvSpPr>
            <a:spLocks/>
          </p:cNvSpPr>
          <p:nvPr/>
        </p:nvSpPr>
        <p:spPr bwMode="auto">
          <a:xfrm rot="-6989453">
            <a:off x="2179638" y="4603750"/>
            <a:ext cx="9525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  <a:gd name="T6" fmla="*/ 0 w 1500"/>
              <a:gd name="T7" fmla="*/ 0 h 740"/>
              <a:gd name="T8" fmla="*/ 1500 w 1500"/>
              <a:gd name="T9" fmla="*/ 740 h 7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47117" name="Group 10"/>
          <p:cNvGrpSpPr>
            <a:grpSpLocks/>
          </p:cNvGrpSpPr>
          <p:nvPr/>
        </p:nvGrpSpPr>
        <p:grpSpPr bwMode="auto">
          <a:xfrm>
            <a:off x="4702175" y="2254250"/>
            <a:ext cx="1089025" cy="865188"/>
            <a:chOff x="2848" y="1499"/>
            <a:chExt cx="660" cy="510"/>
          </a:xfrm>
        </p:grpSpPr>
        <p:sp>
          <p:nvSpPr>
            <p:cNvPr id="47144" name="Oval 11"/>
            <p:cNvSpPr>
              <a:spLocks noChangeArrowheads="1"/>
            </p:cNvSpPr>
            <p:nvPr/>
          </p:nvSpPr>
          <p:spPr bwMode="auto">
            <a:xfrm>
              <a:off x="2893" y="1499"/>
              <a:ext cx="568" cy="51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47145" name="Text Box 12"/>
            <p:cNvSpPr txBox="1">
              <a:spLocks noChangeArrowheads="1"/>
            </p:cNvSpPr>
            <p:nvPr/>
          </p:nvSpPr>
          <p:spPr bwMode="auto">
            <a:xfrm>
              <a:off x="2848" y="1535"/>
              <a:ext cx="66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r>
                <a:rPr lang="en-US" altLang="el-GR">
                  <a:latin typeface="Arial" pitchFamily="34" charset="0"/>
                </a:rPr>
                <a:t>Wait for ACK or NAK 0</a:t>
              </a:r>
              <a:endParaRPr lang="en-US" altLang="el-GR">
                <a:latin typeface="Times New Roman" pitchFamily="18" charset="0"/>
              </a:endParaRPr>
            </a:p>
          </p:txBody>
        </p:sp>
      </p:grpSp>
      <p:sp>
        <p:nvSpPr>
          <p:cNvPr id="47118" name="Freeform 13"/>
          <p:cNvSpPr>
            <a:spLocks/>
          </p:cNvSpPr>
          <p:nvPr/>
        </p:nvSpPr>
        <p:spPr bwMode="auto">
          <a:xfrm flipV="1">
            <a:off x="3425825" y="2132013"/>
            <a:ext cx="1482725" cy="220662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19" name="Freeform 14"/>
          <p:cNvSpPr>
            <a:spLocks/>
          </p:cNvSpPr>
          <p:nvPr/>
        </p:nvSpPr>
        <p:spPr bwMode="auto">
          <a:xfrm rot="-1357180">
            <a:off x="5589588" y="2116138"/>
            <a:ext cx="466725" cy="685800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  <a:gd name="T6" fmla="*/ 0 w 735"/>
              <a:gd name="T7" fmla="*/ 0 h 1080"/>
              <a:gd name="T8" fmla="*/ 735 w 735"/>
              <a:gd name="T9" fmla="*/ 1080 h 10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20" name="Text Box 15"/>
          <p:cNvSpPr txBox="1">
            <a:spLocks noChangeArrowheads="1"/>
          </p:cNvSpPr>
          <p:nvPr/>
        </p:nvSpPr>
        <p:spPr bwMode="auto">
          <a:xfrm>
            <a:off x="5913438" y="2678113"/>
            <a:ext cx="2262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udt_send(sndpkt)</a:t>
            </a:r>
            <a:endParaRPr lang="en-US" altLang="el-GR" sz="1600">
              <a:latin typeface="Times New Roman" pitchFamily="18" charset="0"/>
            </a:endParaRPr>
          </a:p>
        </p:txBody>
      </p:sp>
      <p:sp>
        <p:nvSpPr>
          <p:cNvPr id="47121" name="Text Box 16"/>
          <p:cNvSpPr txBox="1">
            <a:spLocks noChangeArrowheads="1"/>
          </p:cNvSpPr>
          <p:nvPr/>
        </p:nvSpPr>
        <p:spPr bwMode="auto">
          <a:xfrm>
            <a:off x="5875338" y="1920875"/>
            <a:ext cx="25638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rdt_rcv(rcvpkt) &amp;&amp;  </a:t>
            </a:r>
          </a:p>
          <a:p>
            <a:pPr algn="l"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( corrupt(rcvpkt) ||</a:t>
            </a:r>
          </a:p>
          <a:p>
            <a:pPr algn="l"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isNAK(rcvpkt) )</a:t>
            </a:r>
            <a:endParaRPr lang="en-US" altLang="el-GR" sz="1600">
              <a:latin typeface="Times New Roman" pitchFamily="18" charset="0"/>
            </a:endParaRPr>
          </a:p>
        </p:txBody>
      </p:sp>
      <p:sp>
        <p:nvSpPr>
          <p:cNvPr id="47122" name="Line 17"/>
          <p:cNvSpPr>
            <a:spLocks noChangeShapeType="1"/>
          </p:cNvSpPr>
          <p:nvPr/>
        </p:nvSpPr>
        <p:spPr bwMode="auto">
          <a:xfrm>
            <a:off x="6045200" y="2717800"/>
            <a:ext cx="143351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3" name="Freeform 18"/>
          <p:cNvSpPr>
            <a:spLocks/>
          </p:cNvSpPr>
          <p:nvPr/>
        </p:nvSpPr>
        <p:spPr bwMode="auto">
          <a:xfrm rot="16200000" flipV="1">
            <a:off x="2201863" y="3492500"/>
            <a:ext cx="1266825" cy="123825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24" name="Freeform 19"/>
          <p:cNvSpPr>
            <a:spLocks/>
          </p:cNvSpPr>
          <p:nvPr/>
        </p:nvSpPr>
        <p:spPr bwMode="auto">
          <a:xfrm>
            <a:off x="3600450" y="4779963"/>
            <a:ext cx="1606550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5" name="Freeform 20"/>
          <p:cNvSpPr>
            <a:spLocks/>
          </p:cNvSpPr>
          <p:nvPr/>
        </p:nvSpPr>
        <p:spPr bwMode="auto">
          <a:xfrm rot="5400000" flipH="1" flipV="1">
            <a:off x="4970462" y="3440113"/>
            <a:ext cx="1363663" cy="204788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6" name="Text Box 21"/>
          <p:cNvSpPr txBox="1">
            <a:spLocks noChangeArrowheads="1"/>
          </p:cNvSpPr>
          <p:nvPr/>
        </p:nvSpPr>
        <p:spPr bwMode="auto">
          <a:xfrm>
            <a:off x="3365500" y="5364163"/>
            <a:ext cx="3763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sndpkt = make_pkt(1, data, checksum)</a:t>
            </a:r>
          </a:p>
          <a:p>
            <a:pPr algn="l"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udt_send(sndpkt)</a:t>
            </a:r>
            <a:endParaRPr lang="en-US" altLang="el-GR" sz="1600">
              <a:latin typeface="Times New Roman" pitchFamily="18" charset="0"/>
            </a:endParaRPr>
          </a:p>
        </p:txBody>
      </p:sp>
      <p:sp>
        <p:nvSpPr>
          <p:cNvPr id="47127" name="Text Box 22"/>
          <p:cNvSpPr txBox="1">
            <a:spLocks noChangeArrowheads="1"/>
          </p:cNvSpPr>
          <p:nvPr/>
        </p:nvSpPr>
        <p:spPr bwMode="auto">
          <a:xfrm>
            <a:off x="3435350" y="5026025"/>
            <a:ext cx="23891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rdt_send(data)</a:t>
            </a:r>
            <a:endParaRPr lang="en-US" altLang="el-GR" sz="1600">
              <a:latin typeface="Times New Roman" pitchFamily="18" charset="0"/>
            </a:endParaRPr>
          </a:p>
        </p:txBody>
      </p:sp>
      <p:sp>
        <p:nvSpPr>
          <p:cNvPr id="47128" name="Line 23"/>
          <p:cNvSpPr>
            <a:spLocks noChangeShapeType="1"/>
          </p:cNvSpPr>
          <p:nvPr/>
        </p:nvSpPr>
        <p:spPr bwMode="auto">
          <a:xfrm>
            <a:off x="3482975" y="5378450"/>
            <a:ext cx="29035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9" name="Text Box 24"/>
          <p:cNvSpPr txBox="1">
            <a:spLocks noChangeArrowheads="1"/>
          </p:cNvSpPr>
          <p:nvPr/>
        </p:nvSpPr>
        <p:spPr bwMode="auto">
          <a:xfrm>
            <a:off x="5692775" y="3173413"/>
            <a:ext cx="29956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rdt_rcv(rcvpkt)   </a:t>
            </a:r>
          </a:p>
          <a:p>
            <a:pPr algn="l"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&amp;&amp; notcorrupt(rcvpkt) </a:t>
            </a:r>
          </a:p>
          <a:p>
            <a:pPr algn="l"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&amp;&amp; isACK(rcvpkt) </a:t>
            </a:r>
          </a:p>
        </p:txBody>
      </p:sp>
      <p:sp>
        <p:nvSpPr>
          <p:cNvPr id="47130" name="Line 25"/>
          <p:cNvSpPr>
            <a:spLocks noChangeShapeType="1"/>
          </p:cNvSpPr>
          <p:nvPr/>
        </p:nvSpPr>
        <p:spPr bwMode="auto">
          <a:xfrm>
            <a:off x="5821363" y="39846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31" name="Text Box 26"/>
          <p:cNvSpPr txBox="1">
            <a:spLocks noChangeArrowheads="1"/>
          </p:cNvSpPr>
          <p:nvPr/>
        </p:nvSpPr>
        <p:spPr bwMode="auto">
          <a:xfrm>
            <a:off x="720725" y="5435600"/>
            <a:ext cx="1819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udt_send(sndpkt)</a:t>
            </a:r>
            <a:endParaRPr lang="en-US" altLang="el-GR" sz="1600">
              <a:latin typeface="Times New Roman" pitchFamily="18" charset="0"/>
            </a:endParaRPr>
          </a:p>
        </p:txBody>
      </p:sp>
      <p:sp>
        <p:nvSpPr>
          <p:cNvPr id="47132" name="Text Box 27"/>
          <p:cNvSpPr txBox="1">
            <a:spLocks noChangeArrowheads="1"/>
          </p:cNvSpPr>
          <p:nvPr/>
        </p:nvSpPr>
        <p:spPr bwMode="auto">
          <a:xfrm>
            <a:off x="695325" y="4618038"/>
            <a:ext cx="201136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rdt_rcv(rcvpkt) &amp;&amp;  </a:t>
            </a:r>
          </a:p>
          <a:p>
            <a:pPr algn="l"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( corrupt(rcvpkt) ||</a:t>
            </a:r>
          </a:p>
          <a:p>
            <a:pPr algn="l"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isNAK(rcvpkt) )</a:t>
            </a:r>
            <a:endParaRPr lang="en-US" altLang="el-GR" sz="1600">
              <a:latin typeface="Times New Roman" pitchFamily="18" charset="0"/>
            </a:endParaRPr>
          </a:p>
        </p:txBody>
      </p:sp>
      <p:sp>
        <p:nvSpPr>
          <p:cNvPr id="47133" name="Line 28"/>
          <p:cNvSpPr>
            <a:spLocks noChangeShapeType="1"/>
          </p:cNvSpPr>
          <p:nvPr/>
        </p:nvSpPr>
        <p:spPr bwMode="auto">
          <a:xfrm>
            <a:off x="811213" y="5443538"/>
            <a:ext cx="15573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34" name="Text Box 29"/>
          <p:cNvSpPr txBox="1">
            <a:spLocks noChangeArrowheads="1"/>
          </p:cNvSpPr>
          <p:nvPr/>
        </p:nvSpPr>
        <p:spPr bwMode="auto">
          <a:xfrm>
            <a:off x="638175" y="3016250"/>
            <a:ext cx="21097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rdt_rcv(rcvpkt)   </a:t>
            </a:r>
          </a:p>
          <a:p>
            <a:pPr algn="l"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&amp;&amp; notcorrupt(rcvpkt) </a:t>
            </a:r>
          </a:p>
          <a:p>
            <a:pPr algn="l"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&amp;&amp; isACK(rcvpkt)</a:t>
            </a:r>
            <a:r>
              <a:rPr lang="en-US" altLang="el-GR" sz="1000">
                <a:latin typeface="Arial" pitchFamily="34" charset="0"/>
              </a:rPr>
              <a:t> </a:t>
            </a:r>
            <a:endParaRPr lang="en-US" altLang="el-GR" sz="2400">
              <a:latin typeface="Times New Roman" pitchFamily="18" charset="0"/>
            </a:endParaRPr>
          </a:p>
        </p:txBody>
      </p:sp>
      <p:sp>
        <p:nvSpPr>
          <p:cNvPr id="47135" name="Line 30"/>
          <p:cNvSpPr>
            <a:spLocks noChangeShapeType="1"/>
          </p:cNvSpPr>
          <p:nvPr/>
        </p:nvSpPr>
        <p:spPr bwMode="auto">
          <a:xfrm>
            <a:off x="782638" y="3854450"/>
            <a:ext cx="17383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7136" name="Group 31"/>
          <p:cNvGrpSpPr>
            <a:grpSpLocks/>
          </p:cNvGrpSpPr>
          <p:nvPr/>
        </p:nvGrpSpPr>
        <p:grpSpPr bwMode="auto">
          <a:xfrm>
            <a:off x="4852988" y="4200525"/>
            <a:ext cx="1117600" cy="823913"/>
            <a:chOff x="4156" y="2812"/>
            <a:chExt cx="704" cy="519"/>
          </a:xfrm>
        </p:grpSpPr>
        <p:sp>
          <p:nvSpPr>
            <p:cNvPr id="47142" name="Oval 32"/>
            <p:cNvSpPr>
              <a:spLocks noChangeArrowheads="1"/>
            </p:cNvSpPr>
            <p:nvPr/>
          </p:nvSpPr>
          <p:spPr bwMode="auto">
            <a:xfrm>
              <a:off x="4242" y="2812"/>
              <a:ext cx="567" cy="51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47143" name="Text Box 33"/>
            <p:cNvSpPr txBox="1">
              <a:spLocks noChangeArrowheads="1"/>
            </p:cNvSpPr>
            <p:nvPr/>
          </p:nvSpPr>
          <p:spPr bwMode="auto">
            <a:xfrm>
              <a:off x="4156" y="2870"/>
              <a:ext cx="70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r>
                <a:rPr lang="en-US" altLang="el-GR">
                  <a:latin typeface="Arial" pitchFamily="34" charset="0"/>
                </a:rPr>
                <a:t>Wait for</a:t>
              </a:r>
            </a:p>
            <a:p>
              <a:pPr>
                <a:lnSpc>
                  <a:spcPct val="100000"/>
                </a:lnSpc>
              </a:pPr>
              <a:r>
                <a:rPr lang="en-US" altLang="el-GR">
                  <a:latin typeface="Arial" pitchFamily="34" charset="0"/>
                </a:rPr>
                <a:t> call 1 from above</a:t>
              </a:r>
              <a:endParaRPr lang="en-US" altLang="el-GR">
                <a:latin typeface="Times New Roman" pitchFamily="18" charset="0"/>
              </a:endParaRPr>
            </a:p>
          </p:txBody>
        </p:sp>
      </p:grpSp>
      <p:grpSp>
        <p:nvGrpSpPr>
          <p:cNvPr id="47137" name="Group 34"/>
          <p:cNvGrpSpPr>
            <a:grpSpLocks/>
          </p:cNvGrpSpPr>
          <p:nvPr/>
        </p:nvGrpSpPr>
        <p:grpSpPr bwMode="auto">
          <a:xfrm>
            <a:off x="2663825" y="4146550"/>
            <a:ext cx="1046163" cy="823913"/>
            <a:chOff x="4916" y="3266"/>
            <a:chExt cx="659" cy="519"/>
          </a:xfrm>
        </p:grpSpPr>
        <p:sp>
          <p:nvSpPr>
            <p:cNvPr id="47140" name="Oval 35"/>
            <p:cNvSpPr>
              <a:spLocks noChangeArrowheads="1"/>
            </p:cNvSpPr>
            <p:nvPr/>
          </p:nvSpPr>
          <p:spPr bwMode="auto">
            <a:xfrm>
              <a:off x="4957" y="3266"/>
              <a:ext cx="567" cy="51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47141" name="Text Box 36"/>
            <p:cNvSpPr txBox="1">
              <a:spLocks noChangeArrowheads="1"/>
            </p:cNvSpPr>
            <p:nvPr/>
          </p:nvSpPr>
          <p:spPr bwMode="auto">
            <a:xfrm>
              <a:off x="4916" y="3319"/>
              <a:ext cx="659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r>
                <a:rPr lang="en-US" altLang="el-GR">
                  <a:latin typeface="Arial" pitchFamily="34" charset="0"/>
                </a:rPr>
                <a:t>Wait for ACK or NAK 1</a:t>
              </a:r>
              <a:endParaRPr lang="en-US" altLang="el-GR">
                <a:latin typeface="Times New Roman" pitchFamily="18" charset="0"/>
              </a:endParaRPr>
            </a:p>
          </p:txBody>
        </p:sp>
      </p:grpSp>
      <p:sp>
        <p:nvSpPr>
          <p:cNvPr id="47138" name="Text Box 37"/>
          <p:cNvSpPr txBox="1">
            <a:spLocks noChangeArrowheads="1"/>
          </p:cNvSpPr>
          <p:nvPr/>
        </p:nvSpPr>
        <p:spPr bwMode="auto">
          <a:xfrm>
            <a:off x="6203950" y="3994150"/>
            <a:ext cx="323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1600">
                <a:latin typeface="Symbol" pitchFamily="18" charset="2"/>
              </a:rPr>
              <a:t>L</a:t>
            </a:r>
          </a:p>
        </p:txBody>
      </p:sp>
      <p:sp>
        <p:nvSpPr>
          <p:cNvPr id="47139" name="Text Box 38"/>
          <p:cNvSpPr txBox="1">
            <a:spLocks noChangeArrowheads="1"/>
          </p:cNvSpPr>
          <p:nvPr/>
        </p:nvSpPr>
        <p:spPr bwMode="auto">
          <a:xfrm>
            <a:off x="1354138" y="3868738"/>
            <a:ext cx="323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1600">
                <a:latin typeface="Symbol" pitchFamily="18" charset="2"/>
              </a:rPr>
              <a:t>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6CC26E77-41AB-4089-9426-62F7FF33855E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48131" name="Footer Placeholder 3"/>
          <p:cNvSpPr txBox="1">
            <a:spLocks noGrp="1"/>
          </p:cNvSpPr>
          <p:nvPr/>
        </p:nvSpPr>
        <p:spPr bwMode="auto">
          <a:xfrm>
            <a:off x="5410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48132" name="Slide Number Placeholder 4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D763060F-F313-4033-8276-5E685E02B03D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35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228600"/>
            <a:ext cx="8324850" cy="1143000"/>
          </a:xfrm>
        </p:spPr>
        <p:txBody>
          <a:bodyPr/>
          <a:lstStyle/>
          <a:p>
            <a:r>
              <a:rPr lang="en-US" altLang="el-GR" sz="3200" smtClean="0"/>
              <a:t>rdt2.1: </a:t>
            </a:r>
            <a:r>
              <a:rPr lang="el-GR" altLang="el-GR" sz="3200" smtClean="0"/>
              <a:t>δέκτης</a:t>
            </a:r>
            <a:r>
              <a:rPr lang="en-US" altLang="el-GR" sz="3200" smtClean="0"/>
              <a:t>, </a:t>
            </a:r>
            <a:r>
              <a:rPr lang="el-GR" altLang="el-GR" sz="3200" smtClean="0"/>
              <a:t>διαχειρίζεται αλλοιωμένα</a:t>
            </a:r>
            <a:r>
              <a:rPr lang="en-US" altLang="el-GR" sz="3200" smtClean="0"/>
              <a:t> ACK/NAKs</a:t>
            </a:r>
          </a:p>
        </p:txBody>
      </p:sp>
      <p:grpSp>
        <p:nvGrpSpPr>
          <p:cNvPr id="48134" name="Group 3"/>
          <p:cNvGrpSpPr>
            <a:grpSpLocks/>
          </p:cNvGrpSpPr>
          <p:nvPr/>
        </p:nvGrpSpPr>
        <p:grpSpPr bwMode="auto">
          <a:xfrm>
            <a:off x="3038475" y="3352800"/>
            <a:ext cx="817563" cy="795338"/>
            <a:chOff x="963" y="1131"/>
            <a:chExt cx="515" cy="501"/>
          </a:xfrm>
        </p:grpSpPr>
        <p:sp>
          <p:nvSpPr>
            <p:cNvPr id="48163" name="Oval 4"/>
            <p:cNvSpPr>
              <a:spLocks noChangeArrowheads="1"/>
            </p:cNvSpPr>
            <p:nvPr/>
          </p:nvSpPr>
          <p:spPr bwMode="auto">
            <a:xfrm>
              <a:off x="963" y="1131"/>
              <a:ext cx="490" cy="50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48164" name="Text Box 5"/>
            <p:cNvSpPr txBox="1">
              <a:spLocks noChangeArrowheads="1"/>
            </p:cNvSpPr>
            <p:nvPr/>
          </p:nvSpPr>
          <p:spPr bwMode="auto">
            <a:xfrm>
              <a:off x="974" y="1153"/>
              <a:ext cx="50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r>
                <a:rPr lang="en-US" altLang="el-GR">
                  <a:latin typeface="Arial" pitchFamily="34" charset="0"/>
                </a:rPr>
                <a:t>Wait for </a:t>
              </a:r>
            </a:p>
            <a:p>
              <a:pPr>
                <a:lnSpc>
                  <a:spcPct val="100000"/>
                </a:lnSpc>
              </a:pPr>
              <a:r>
                <a:rPr lang="en-US" altLang="el-GR">
                  <a:latin typeface="Arial" pitchFamily="34" charset="0"/>
                </a:rPr>
                <a:t>0 from below</a:t>
              </a:r>
              <a:endParaRPr lang="en-US" altLang="el-GR">
                <a:latin typeface="Times New Roman" pitchFamily="18" charset="0"/>
              </a:endParaRPr>
            </a:p>
          </p:txBody>
        </p:sp>
      </p:grpSp>
      <p:sp>
        <p:nvSpPr>
          <p:cNvPr id="48135" name="Line 6"/>
          <p:cNvSpPr>
            <a:spLocks noChangeShapeType="1"/>
          </p:cNvSpPr>
          <p:nvPr/>
        </p:nvSpPr>
        <p:spPr bwMode="auto">
          <a:xfrm>
            <a:off x="2874963" y="2282825"/>
            <a:ext cx="419100" cy="10795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36" name="Freeform 7"/>
          <p:cNvSpPr>
            <a:spLocks/>
          </p:cNvSpPr>
          <p:nvPr/>
        </p:nvSpPr>
        <p:spPr bwMode="auto">
          <a:xfrm flipV="1">
            <a:off x="3556000" y="2600325"/>
            <a:ext cx="1590675" cy="785813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37" name="Text Box 8"/>
          <p:cNvSpPr txBox="1">
            <a:spLocks noChangeArrowheads="1"/>
          </p:cNvSpPr>
          <p:nvPr/>
        </p:nvSpPr>
        <p:spPr bwMode="auto">
          <a:xfrm>
            <a:off x="6116638" y="2959100"/>
            <a:ext cx="302736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sndpkt = make_pkt(NAK, chksum)</a:t>
            </a:r>
          </a:p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udt_send(sndpkt)</a:t>
            </a:r>
            <a:endParaRPr lang="en-US" altLang="el-GR">
              <a:latin typeface="Times New Roman" pitchFamily="18" charset="0"/>
            </a:endParaRPr>
          </a:p>
        </p:txBody>
      </p:sp>
      <p:sp>
        <p:nvSpPr>
          <p:cNvPr id="48138" name="Text Box 9"/>
          <p:cNvSpPr txBox="1">
            <a:spLocks noChangeArrowheads="1"/>
          </p:cNvSpPr>
          <p:nvPr/>
        </p:nvSpPr>
        <p:spPr bwMode="auto">
          <a:xfrm>
            <a:off x="6119813" y="3671888"/>
            <a:ext cx="262413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rdt_rcv(rcvpkt) &amp;&amp; </a:t>
            </a:r>
          </a:p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   not corrupt(rcvpkt) &amp;&amp;</a:t>
            </a:r>
          </a:p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   has_seq0(rcvpkt)</a:t>
            </a:r>
          </a:p>
          <a:p>
            <a:pPr>
              <a:lnSpc>
                <a:spcPct val="100000"/>
              </a:lnSpc>
            </a:pPr>
            <a:endParaRPr lang="en-US" altLang="el-GR" sz="1600">
              <a:latin typeface="Times New Roman" pitchFamily="18" charset="0"/>
            </a:endParaRPr>
          </a:p>
        </p:txBody>
      </p:sp>
      <p:sp>
        <p:nvSpPr>
          <p:cNvPr id="48139" name="Line 10"/>
          <p:cNvSpPr>
            <a:spLocks noChangeShapeType="1"/>
          </p:cNvSpPr>
          <p:nvPr/>
        </p:nvSpPr>
        <p:spPr bwMode="auto">
          <a:xfrm>
            <a:off x="6203950" y="4370388"/>
            <a:ext cx="19383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0" name="Freeform 11"/>
          <p:cNvSpPr>
            <a:spLocks/>
          </p:cNvSpPr>
          <p:nvPr/>
        </p:nvSpPr>
        <p:spPr bwMode="auto">
          <a:xfrm>
            <a:off x="3573463" y="4168775"/>
            <a:ext cx="1590675" cy="688975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1" name="Text Box 12"/>
          <p:cNvSpPr txBox="1">
            <a:spLocks noChangeArrowheads="1"/>
          </p:cNvSpPr>
          <p:nvPr/>
        </p:nvSpPr>
        <p:spPr bwMode="auto">
          <a:xfrm>
            <a:off x="2962275" y="4749800"/>
            <a:ext cx="3581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rdt_rcv(rcvpkt) &amp;&amp; notcorrupt(rcvpkt) </a:t>
            </a:r>
          </a:p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  &amp;&amp; has_seq1(rcvpkt)</a:t>
            </a:r>
            <a:r>
              <a:rPr lang="en-US" altLang="el-GR" sz="1600">
                <a:latin typeface="Arial" pitchFamily="34" charset="0"/>
              </a:rPr>
              <a:t> </a:t>
            </a:r>
            <a:endParaRPr lang="en-US" altLang="el-GR" sz="1600">
              <a:latin typeface="Times New Roman" pitchFamily="18" charset="0"/>
            </a:endParaRPr>
          </a:p>
        </p:txBody>
      </p:sp>
      <p:sp>
        <p:nvSpPr>
          <p:cNvPr id="48142" name="Line 13"/>
          <p:cNvSpPr>
            <a:spLocks noChangeShapeType="1"/>
          </p:cNvSpPr>
          <p:nvPr/>
        </p:nvSpPr>
        <p:spPr bwMode="auto">
          <a:xfrm>
            <a:off x="3028950" y="5307013"/>
            <a:ext cx="28987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3" name="Text Box 14"/>
          <p:cNvSpPr txBox="1">
            <a:spLocks noChangeArrowheads="1"/>
          </p:cNvSpPr>
          <p:nvPr/>
        </p:nvSpPr>
        <p:spPr bwMode="auto">
          <a:xfrm>
            <a:off x="2971800" y="5362575"/>
            <a:ext cx="3852863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extract(rcvpkt,data)</a:t>
            </a:r>
          </a:p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deliver_data(data)</a:t>
            </a:r>
          </a:p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sndpkt = make_pkt(ACK, chksum)</a:t>
            </a:r>
          </a:p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udt_send(sndpkt)</a:t>
            </a:r>
            <a:endParaRPr lang="en-US" altLang="el-GR">
              <a:latin typeface="Times New Roman" pitchFamily="18" charset="0"/>
            </a:endParaRPr>
          </a:p>
        </p:txBody>
      </p:sp>
      <p:grpSp>
        <p:nvGrpSpPr>
          <p:cNvPr id="48144" name="Group 15"/>
          <p:cNvGrpSpPr>
            <a:grpSpLocks/>
          </p:cNvGrpSpPr>
          <p:nvPr/>
        </p:nvGrpSpPr>
        <p:grpSpPr bwMode="auto">
          <a:xfrm>
            <a:off x="4737100" y="3387725"/>
            <a:ext cx="825500" cy="796925"/>
            <a:chOff x="4398" y="3133"/>
            <a:chExt cx="520" cy="502"/>
          </a:xfrm>
        </p:grpSpPr>
        <p:sp>
          <p:nvSpPr>
            <p:cNvPr id="48161" name="Oval 16"/>
            <p:cNvSpPr>
              <a:spLocks noChangeArrowheads="1"/>
            </p:cNvSpPr>
            <p:nvPr/>
          </p:nvSpPr>
          <p:spPr bwMode="auto">
            <a:xfrm>
              <a:off x="4398" y="3133"/>
              <a:ext cx="507" cy="502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48162" name="Text Box 17"/>
            <p:cNvSpPr txBox="1">
              <a:spLocks noChangeArrowheads="1"/>
            </p:cNvSpPr>
            <p:nvPr/>
          </p:nvSpPr>
          <p:spPr bwMode="auto">
            <a:xfrm>
              <a:off x="4414" y="3163"/>
              <a:ext cx="50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r>
                <a:rPr lang="en-US" altLang="el-GR">
                  <a:latin typeface="Arial" pitchFamily="34" charset="0"/>
                </a:rPr>
                <a:t>Wait for </a:t>
              </a:r>
            </a:p>
            <a:p>
              <a:pPr>
                <a:lnSpc>
                  <a:spcPct val="100000"/>
                </a:lnSpc>
              </a:pPr>
              <a:r>
                <a:rPr lang="en-US" altLang="el-GR">
                  <a:latin typeface="Arial" pitchFamily="34" charset="0"/>
                </a:rPr>
                <a:t>1 from below</a:t>
              </a:r>
              <a:endParaRPr lang="en-US" altLang="el-GR">
                <a:latin typeface="Times New Roman" pitchFamily="18" charset="0"/>
              </a:endParaRPr>
            </a:p>
          </p:txBody>
        </p:sp>
      </p:grpSp>
      <p:sp>
        <p:nvSpPr>
          <p:cNvPr id="48145" name="Freeform 18"/>
          <p:cNvSpPr>
            <a:spLocks/>
          </p:cNvSpPr>
          <p:nvPr/>
        </p:nvSpPr>
        <p:spPr bwMode="auto">
          <a:xfrm rot="-1361013">
            <a:off x="5437188" y="2979738"/>
            <a:ext cx="839787" cy="863600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46" name="Text Box 19"/>
          <p:cNvSpPr txBox="1">
            <a:spLocks noChangeArrowheads="1"/>
          </p:cNvSpPr>
          <p:nvPr/>
        </p:nvSpPr>
        <p:spPr bwMode="auto">
          <a:xfrm>
            <a:off x="3124200" y="1284288"/>
            <a:ext cx="39814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rdt_rcv(rcvpkt) &amp;&amp; notcorrupt(rcvpkt) </a:t>
            </a:r>
          </a:p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  &amp;&amp; has_seq0(rcvpkt) </a:t>
            </a:r>
            <a:endParaRPr lang="en-US" altLang="el-GR">
              <a:latin typeface="Times New Roman" pitchFamily="18" charset="0"/>
            </a:endParaRPr>
          </a:p>
        </p:txBody>
      </p:sp>
      <p:sp>
        <p:nvSpPr>
          <p:cNvPr id="48147" name="Line 20"/>
          <p:cNvSpPr>
            <a:spLocks noChangeShapeType="1"/>
          </p:cNvSpPr>
          <p:nvPr/>
        </p:nvSpPr>
        <p:spPr bwMode="auto">
          <a:xfrm>
            <a:off x="3233738" y="1854200"/>
            <a:ext cx="1914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8" name="Text Box 21"/>
          <p:cNvSpPr txBox="1">
            <a:spLocks noChangeArrowheads="1"/>
          </p:cNvSpPr>
          <p:nvPr/>
        </p:nvSpPr>
        <p:spPr bwMode="auto">
          <a:xfrm>
            <a:off x="3136900" y="1811338"/>
            <a:ext cx="347503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extract(rcvpkt,data)</a:t>
            </a:r>
          </a:p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deliver_data(data)</a:t>
            </a:r>
          </a:p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sndpkt = make_pkt(ACK, chksum)</a:t>
            </a:r>
          </a:p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udt_send(sndpkt)</a:t>
            </a:r>
            <a:endParaRPr lang="en-US" altLang="el-GR">
              <a:latin typeface="Times New Roman" pitchFamily="18" charset="0"/>
            </a:endParaRPr>
          </a:p>
        </p:txBody>
      </p:sp>
      <p:sp>
        <p:nvSpPr>
          <p:cNvPr id="48149" name="Freeform 22"/>
          <p:cNvSpPr>
            <a:spLocks/>
          </p:cNvSpPr>
          <p:nvPr/>
        </p:nvSpPr>
        <p:spPr bwMode="auto">
          <a:xfrm rot="1020547">
            <a:off x="5461000" y="3703638"/>
            <a:ext cx="839788" cy="863600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50" name="Text Box 23"/>
          <p:cNvSpPr txBox="1">
            <a:spLocks noChangeArrowheads="1"/>
          </p:cNvSpPr>
          <p:nvPr/>
        </p:nvSpPr>
        <p:spPr bwMode="auto">
          <a:xfrm>
            <a:off x="6067425" y="2662238"/>
            <a:ext cx="28717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rdt_rcv(rcvpkt) &amp;&amp; (corrupt(rcvpkt)</a:t>
            </a:r>
            <a:endParaRPr lang="en-US" altLang="el-GR">
              <a:latin typeface="Times New Roman" pitchFamily="18" charset="0"/>
            </a:endParaRPr>
          </a:p>
        </p:txBody>
      </p:sp>
      <p:sp>
        <p:nvSpPr>
          <p:cNvPr id="48151" name="Line 24"/>
          <p:cNvSpPr>
            <a:spLocks noChangeShapeType="1"/>
          </p:cNvSpPr>
          <p:nvPr/>
        </p:nvSpPr>
        <p:spPr bwMode="auto">
          <a:xfrm>
            <a:off x="6205538" y="2973388"/>
            <a:ext cx="19383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52" name="Text Box 25"/>
          <p:cNvSpPr txBox="1">
            <a:spLocks noChangeArrowheads="1"/>
          </p:cNvSpPr>
          <p:nvPr/>
        </p:nvSpPr>
        <p:spPr bwMode="auto">
          <a:xfrm>
            <a:off x="6075363" y="4424363"/>
            <a:ext cx="29400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sndpkt = make_pkt(ACK, chksum)</a:t>
            </a:r>
          </a:p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udt_send(sndpkt)</a:t>
            </a:r>
            <a:endParaRPr lang="en-US" altLang="el-GR">
              <a:latin typeface="Times New Roman" pitchFamily="18" charset="0"/>
            </a:endParaRPr>
          </a:p>
        </p:txBody>
      </p:sp>
      <p:sp>
        <p:nvSpPr>
          <p:cNvPr id="48153" name="Text Box 26"/>
          <p:cNvSpPr txBox="1">
            <a:spLocks noChangeArrowheads="1"/>
          </p:cNvSpPr>
          <p:nvPr/>
        </p:nvSpPr>
        <p:spPr bwMode="auto">
          <a:xfrm>
            <a:off x="193675" y="3651250"/>
            <a:ext cx="26241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rdt_rcv(rcvpkt) &amp;&amp; </a:t>
            </a:r>
          </a:p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   not corrupt(rcvpkt) &amp;&amp;</a:t>
            </a:r>
          </a:p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   has_seq1(rcvpkt)</a:t>
            </a:r>
          </a:p>
          <a:p>
            <a:pPr>
              <a:lnSpc>
                <a:spcPct val="100000"/>
              </a:lnSpc>
            </a:pPr>
            <a:endParaRPr lang="en-US" altLang="el-GR" sz="1600">
              <a:latin typeface="Times New Roman" pitchFamily="18" charset="0"/>
            </a:endParaRPr>
          </a:p>
        </p:txBody>
      </p:sp>
      <p:sp>
        <p:nvSpPr>
          <p:cNvPr id="48154" name="Line 27"/>
          <p:cNvSpPr>
            <a:spLocks noChangeShapeType="1"/>
          </p:cNvSpPr>
          <p:nvPr/>
        </p:nvSpPr>
        <p:spPr bwMode="auto">
          <a:xfrm>
            <a:off x="277813" y="4359275"/>
            <a:ext cx="19383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55" name="Text Box 28"/>
          <p:cNvSpPr txBox="1">
            <a:spLocks noChangeArrowheads="1"/>
          </p:cNvSpPr>
          <p:nvPr/>
        </p:nvSpPr>
        <p:spPr bwMode="auto">
          <a:xfrm>
            <a:off x="141288" y="2598738"/>
            <a:ext cx="28717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rdt_rcv(rcvpkt) &amp;&amp; (corrupt(rcvpkt)</a:t>
            </a:r>
            <a:endParaRPr lang="en-US" altLang="el-GR">
              <a:latin typeface="Times New Roman" pitchFamily="18" charset="0"/>
            </a:endParaRPr>
          </a:p>
        </p:txBody>
      </p:sp>
      <p:sp>
        <p:nvSpPr>
          <p:cNvPr id="48156" name="Line 29"/>
          <p:cNvSpPr>
            <a:spLocks noChangeShapeType="1"/>
          </p:cNvSpPr>
          <p:nvPr/>
        </p:nvSpPr>
        <p:spPr bwMode="auto">
          <a:xfrm>
            <a:off x="279400" y="2973388"/>
            <a:ext cx="19383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57" name="Text Box 30"/>
          <p:cNvSpPr txBox="1">
            <a:spLocks noChangeArrowheads="1"/>
          </p:cNvSpPr>
          <p:nvPr/>
        </p:nvSpPr>
        <p:spPr bwMode="auto">
          <a:xfrm>
            <a:off x="225425" y="4381500"/>
            <a:ext cx="29400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sndpkt = make_pkt(ACK, chksum)</a:t>
            </a:r>
          </a:p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udt_send(sndpkt)</a:t>
            </a:r>
            <a:endParaRPr lang="en-US" altLang="el-GR">
              <a:latin typeface="Times New Roman" pitchFamily="18" charset="0"/>
            </a:endParaRPr>
          </a:p>
        </p:txBody>
      </p:sp>
      <p:sp>
        <p:nvSpPr>
          <p:cNvPr id="48158" name="Text Box 31"/>
          <p:cNvSpPr txBox="1">
            <a:spLocks noChangeArrowheads="1"/>
          </p:cNvSpPr>
          <p:nvPr/>
        </p:nvSpPr>
        <p:spPr bwMode="auto">
          <a:xfrm>
            <a:off x="201613" y="2940050"/>
            <a:ext cx="302736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sndpkt = make_pkt(NAK, chksum)</a:t>
            </a:r>
          </a:p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udt_send(sndpkt)</a:t>
            </a:r>
            <a:endParaRPr lang="en-US" altLang="el-GR">
              <a:latin typeface="Times New Roman" pitchFamily="18" charset="0"/>
            </a:endParaRPr>
          </a:p>
        </p:txBody>
      </p:sp>
      <p:sp>
        <p:nvSpPr>
          <p:cNvPr id="48159" name="Freeform 32"/>
          <p:cNvSpPr>
            <a:spLocks/>
          </p:cNvSpPr>
          <p:nvPr/>
        </p:nvSpPr>
        <p:spPr bwMode="auto">
          <a:xfrm rot="20579453" flipH="1">
            <a:off x="2235200" y="3640138"/>
            <a:ext cx="839788" cy="863600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60" name="Freeform 33"/>
          <p:cNvSpPr>
            <a:spLocks/>
          </p:cNvSpPr>
          <p:nvPr/>
        </p:nvSpPr>
        <p:spPr bwMode="auto">
          <a:xfrm rot="1361013" flipH="1">
            <a:off x="2222500" y="2992438"/>
            <a:ext cx="839788" cy="863600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15CE9DF4-1136-45DC-92C0-2F785C2CE5B5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49155" name="Footer Placeholder 5"/>
          <p:cNvSpPr txBox="1">
            <a:spLocks noGrp="1"/>
          </p:cNvSpPr>
          <p:nvPr/>
        </p:nvSpPr>
        <p:spPr bwMode="auto">
          <a:xfrm>
            <a:off x="4203700" y="6400800"/>
            <a:ext cx="410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49156" name="Slide Number Placeholder 6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042CCF9E-8FB5-4A71-8064-51BC3EB25AC6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36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z="3200" smtClean="0"/>
              <a:t>rdt2.1: </a:t>
            </a:r>
            <a:r>
              <a:rPr lang="el-GR" altLang="el-GR" sz="3200" smtClean="0"/>
              <a:t>Συζήτηση</a:t>
            </a:r>
            <a:endParaRPr lang="en-US" altLang="el-GR" sz="3200" smtClean="0"/>
          </a:p>
        </p:txBody>
      </p:sp>
      <p:sp>
        <p:nvSpPr>
          <p:cNvPr id="4915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l-GR" altLang="el-GR" sz="2000" u="sng" smtClean="0">
                <a:solidFill>
                  <a:srgbClr val="FF0000"/>
                </a:solidFill>
              </a:rPr>
              <a:t>Αποστολέας</a:t>
            </a:r>
            <a:r>
              <a:rPr lang="en-US" altLang="el-GR" sz="2000" u="sng" smtClean="0">
                <a:solidFill>
                  <a:srgbClr val="FF0000"/>
                </a:solidFill>
              </a:rPr>
              <a:t>:</a:t>
            </a:r>
            <a:endParaRPr lang="en-US" altLang="el-GR" sz="2000" smtClean="0"/>
          </a:p>
          <a:p>
            <a:r>
              <a:rPr lang="el-GR" altLang="el-GR" sz="2000" smtClean="0"/>
              <a:t>Στο πακέτο προστίθεται</a:t>
            </a:r>
            <a:r>
              <a:rPr lang="en-US" altLang="el-GR" sz="2000" smtClean="0"/>
              <a:t> # </a:t>
            </a:r>
            <a:r>
              <a:rPr lang="el-GR" altLang="el-GR" sz="2000" smtClean="0"/>
              <a:t>ακολουθίας</a:t>
            </a:r>
            <a:endParaRPr lang="en-US" altLang="el-GR" sz="2000" smtClean="0"/>
          </a:p>
          <a:p>
            <a:r>
              <a:rPr lang="el-GR" altLang="el-GR" sz="2000" smtClean="0"/>
              <a:t>Δύο </a:t>
            </a:r>
            <a:r>
              <a:rPr lang="en-US" altLang="el-GR" sz="2000" smtClean="0"/>
              <a:t>#</a:t>
            </a:r>
            <a:r>
              <a:rPr lang="el-GR" altLang="el-GR" sz="2000" smtClean="0"/>
              <a:t> ακολουθίας</a:t>
            </a:r>
            <a:r>
              <a:rPr lang="en-US" altLang="el-GR" sz="2000" smtClean="0"/>
              <a:t> (0,1) </a:t>
            </a:r>
            <a:r>
              <a:rPr lang="el-GR" altLang="el-GR" sz="2000" smtClean="0"/>
              <a:t>αρκούν</a:t>
            </a:r>
            <a:r>
              <a:rPr lang="en-US" altLang="el-GR" sz="2000" smtClean="0"/>
              <a:t>.  </a:t>
            </a:r>
            <a:r>
              <a:rPr lang="el-GR" altLang="el-GR" sz="2000" smtClean="0"/>
              <a:t>Γιατί;</a:t>
            </a:r>
            <a:endParaRPr lang="en-US" altLang="el-GR" sz="2000" smtClean="0"/>
          </a:p>
          <a:p>
            <a:r>
              <a:rPr lang="el-GR" altLang="el-GR" sz="2000" smtClean="0"/>
              <a:t>Πρέπει να ελέγξει αν το </a:t>
            </a:r>
            <a:r>
              <a:rPr lang="en-US" altLang="el-GR" sz="2000" smtClean="0"/>
              <a:t>ACK/NAK</a:t>
            </a:r>
            <a:r>
              <a:rPr lang="el-GR" altLang="el-GR" sz="2000" smtClean="0"/>
              <a:t> που έλαβε είναι κατεστραμμένο</a:t>
            </a:r>
            <a:endParaRPr lang="en-US" altLang="el-GR" sz="2000" smtClean="0"/>
          </a:p>
          <a:p>
            <a:r>
              <a:rPr lang="el-GR" altLang="el-GR" sz="2000" smtClean="0"/>
              <a:t>Διπλάσιες καταστάσεις</a:t>
            </a:r>
            <a:endParaRPr lang="en-US" altLang="el-GR" sz="2000" smtClean="0"/>
          </a:p>
          <a:p>
            <a:pPr lvl="1">
              <a:buFont typeface="Wingdings" pitchFamily="2" charset="2"/>
              <a:buChar char="§"/>
            </a:pPr>
            <a:r>
              <a:rPr lang="el-GR" altLang="el-GR" sz="1800" smtClean="0"/>
              <a:t>Η κατάσταση πρέπει να «θυμάται» αν το  «αναμενόμενο» πακέτο έχει</a:t>
            </a:r>
            <a:r>
              <a:rPr lang="en-US" altLang="el-GR" sz="1800" smtClean="0"/>
              <a:t> </a:t>
            </a:r>
            <a:r>
              <a:rPr lang="el-GR" altLang="el-GR" sz="1800" smtClean="0"/>
              <a:t># ακολουθίας 0 ή 1</a:t>
            </a:r>
            <a:endParaRPr lang="en-US" altLang="el-GR" sz="1800" smtClean="0"/>
          </a:p>
          <a:p>
            <a:endParaRPr lang="en-US" altLang="el-GR" sz="2000" smtClean="0"/>
          </a:p>
        </p:txBody>
      </p:sp>
      <p:sp>
        <p:nvSpPr>
          <p:cNvPr id="48135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  <a:defRPr/>
            </a:pPr>
            <a:r>
              <a:rPr lang="el-GR" altLang="el-GR" sz="2000" u="sng" dirty="0" smtClean="0">
                <a:solidFill>
                  <a:srgbClr val="FF0000"/>
                </a:solidFill>
              </a:rPr>
              <a:t>Δέκτης</a:t>
            </a:r>
            <a:r>
              <a:rPr lang="en-US" altLang="el-GR" sz="2000" u="sng" dirty="0" smtClean="0">
                <a:solidFill>
                  <a:srgbClr val="FF0000"/>
                </a:solidFill>
              </a:rPr>
              <a:t>:</a:t>
            </a:r>
            <a:endParaRPr lang="en-US" altLang="el-GR" sz="2000" dirty="0" smtClean="0"/>
          </a:p>
          <a:p>
            <a:pPr>
              <a:defRPr/>
            </a:pPr>
            <a:r>
              <a:rPr lang="el-GR" altLang="el-GR" sz="2000" dirty="0" smtClean="0"/>
              <a:t>Πρέπει να ελέγξει αν το λαμβανόμενο πακέτο είναι διπλό</a:t>
            </a:r>
            <a:endParaRPr lang="en-US" altLang="el-GR" sz="2000" dirty="0" smtClean="0"/>
          </a:p>
          <a:p>
            <a:pPr lvl="1">
              <a:defRPr/>
            </a:pPr>
            <a:r>
              <a:rPr lang="el-GR" altLang="el-GR" sz="1800" dirty="0" smtClean="0"/>
              <a:t>Η κατάσταση υποδεικνύει αν αναμένεται</a:t>
            </a:r>
            <a:r>
              <a:rPr lang="en-US" altLang="el-GR" sz="1800" dirty="0" smtClean="0"/>
              <a:t> 0 </a:t>
            </a:r>
            <a:r>
              <a:rPr lang="el-GR" altLang="el-GR" sz="1800" dirty="0" smtClean="0"/>
              <a:t>ή</a:t>
            </a:r>
            <a:r>
              <a:rPr lang="en-US" altLang="el-GR" sz="1800" dirty="0" smtClean="0"/>
              <a:t> 1 </a:t>
            </a:r>
            <a:r>
              <a:rPr lang="el-GR" altLang="el-GR" sz="1800" dirty="0" smtClean="0"/>
              <a:t>ως</a:t>
            </a:r>
            <a:r>
              <a:rPr lang="en-US" altLang="el-GR" sz="1800" dirty="0" smtClean="0"/>
              <a:t> </a:t>
            </a:r>
            <a:r>
              <a:rPr lang="el-GR" altLang="el-GR" sz="1800" dirty="0" smtClean="0"/>
              <a:t/>
            </a:r>
            <a:br>
              <a:rPr lang="el-GR" altLang="el-GR" sz="1800" dirty="0" smtClean="0"/>
            </a:br>
            <a:r>
              <a:rPr lang="en-US" altLang="el-GR" sz="1800" dirty="0" smtClean="0"/>
              <a:t>#</a:t>
            </a:r>
            <a:r>
              <a:rPr lang="el-GR" altLang="el-GR" sz="1800" dirty="0" smtClean="0"/>
              <a:t> ακολουθίας πακέτου</a:t>
            </a:r>
            <a:endParaRPr lang="en-US" altLang="el-GR" sz="1800" dirty="0" smtClean="0"/>
          </a:p>
          <a:p>
            <a:pPr>
              <a:defRPr/>
            </a:pPr>
            <a:r>
              <a:rPr lang="el-GR" altLang="el-GR" sz="2000" dirty="0" smtClean="0">
                <a:solidFill>
                  <a:schemeClr val="accent6"/>
                </a:solidFill>
              </a:rPr>
              <a:t>Σημείωση</a:t>
            </a:r>
            <a:r>
              <a:rPr lang="en-US" altLang="el-GR" sz="2000" dirty="0" smtClean="0"/>
              <a:t>: </a:t>
            </a:r>
            <a:r>
              <a:rPr lang="el-GR" altLang="el-GR" sz="2000" dirty="0" smtClean="0"/>
              <a:t>ο δέκτης δεν μπορεί να γνωρίζει αν το τελευταίο του </a:t>
            </a:r>
            <a:r>
              <a:rPr lang="en-US" altLang="el-GR" sz="2000" dirty="0" smtClean="0"/>
              <a:t>ACK/NAK </a:t>
            </a:r>
            <a:r>
              <a:rPr lang="el-GR" altLang="el-GR" sz="2000" dirty="0" smtClean="0"/>
              <a:t>ελήφθη σωστά</a:t>
            </a:r>
            <a:r>
              <a:rPr lang="en-US" altLang="el-GR" sz="2000" dirty="0" smtClean="0"/>
              <a:t> </a:t>
            </a:r>
            <a:r>
              <a:rPr lang="el-GR" altLang="el-GR" sz="2000" dirty="0" smtClean="0"/>
              <a:t>στον αποστολέα</a:t>
            </a:r>
            <a:endParaRPr lang="en-US" altLang="el-G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26449C0E-1D3D-469D-B04D-2D1E68FC6C6B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50179" name="Footer Placeholder 5"/>
          <p:cNvSpPr txBox="1">
            <a:spLocks noGrp="1"/>
          </p:cNvSpPr>
          <p:nvPr/>
        </p:nvSpPr>
        <p:spPr bwMode="auto">
          <a:xfrm>
            <a:off x="4203700" y="6400800"/>
            <a:ext cx="410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50180" name="Slide Number Placeholder 6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DC8EAC47-D4A0-40FD-80B1-5C4DAB2628FD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37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z="3600" smtClean="0"/>
              <a:t>rdt2.2: </a:t>
            </a:r>
            <a:r>
              <a:rPr lang="el-GR" altLang="el-GR" sz="3600" smtClean="0"/>
              <a:t>Ένα πρωτόκολλο χωρίς</a:t>
            </a:r>
            <a:r>
              <a:rPr lang="en-US" altLang="el-GR" sz="3600" smtClean="0"/>
              <a:t> NAK</a:t>
            </a:r>
            <a:endParaRPr lang="en-US" altLang="el-GR" smtClean="0"/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9100" y="1581150"/>
            <a:ext cx="8064500" cy="2749550"/>
          </a:xfrm>
        </p:spPr>
        <p:txBody>
          <a:bodyPr/>
          <a:lstStyle/>
          <a:p>
            <a:r>
              <a:rPr lang="el-GR" altLang="el-GR" sz="2400" smtClean="0"/>
              <a:t>Ίδια λειτουργικότητα με το </a:t>
            </a:r>
            <a:r>
              <a:rPr lang="en-US" altLang="el-GR" sz="2400" smtClean="0"/>
              <a:t>rdt2.1, </a:t>
            </a:r>
            <a:r>
              <a:rPr lang="el-GR" altLang="el-GR" sz="2400" smtClean="0"/>
              <a:t>χρησιμοποιώντας μόνο</a:t>
            </a:r>
            <a:r>
              <a:rPr lang="en-US" altLang="el-GR" sz="2400" smtClean="0"/>
              <a:t>ACKs</a:t>
            </a:r>
          </a:p>
          <a:p>
            <a:r>
              <a:rPr lang="el-GR" altLang="el-GR" sz="2400" smtClean="0"/>
              <a:t>Αντί για</a:t>
            </a:r>
            <a:r>
              <a:rPr lang="en-US" altLang="el-GR" sz="2400" smtClean="0"/>
              <a:t> NAK, </a:t>
            </a:r>
            <a:r>
              <a:rPr lang="el-GR" altLang="el-GR" sz="2400" smtClean="0"/>
              <a:t>ο δέκτης στέλνει</a:t>
            </a:r>
            <a:r>
              <a:rPr lang="en-US" altLang="el-GR" sz="2400" smtClean="0"/>
              <a:t> ACK </a:t>
            </a:r>
            <a:r>
              <a:rPr lang="el-GR" altLang="el-GR" sz="2400" smtClean="0"/>
              <a:t>για το τελευταίο πακέτο που έλαβε σωστά</a:t>
            </a:r>
            <a:endParaRPr lang="en-US" altLang="el-GR" sz="2400" smtClean="0"/>
          </a:p>
          <a:p>
            <a:pPr lvl="1">
              <a:buFont typeface="Wingdings" pitchFamily="2" charset="2"/>
              <a:buChar char="§"/>
            </a:pPr>
            <a:r>
              <a:rPr lang="el-GR" altLang="el-GR" sz="2000" smtClean="0"/>
              <a:t>Ο δέκτης πρέπει ρητά να συμπεριλάβει τον </a:t>
            </a:r>
            <a:r>
              <a:rPr lang="en-US" altLang="el-GR" sz="2000" smtClean="0"/>
              <a:t># </a:t>
            </a:r>
            <a:r>
              <a:rPr lang="el-GR" altLang="el-GR" sz="2000" smtClean="0"/>
              <a:t>ακολουθίας του πακέτου για το οποίο γίνεται η θετική επιβεβαίωση (</a:t>
            </a:r>
            <a:r>
              <a:rPr lang="en-US" altLang="el-GR" sz="2000" smtClean="0"/>
              <a:t>ACK</a:t>
            </a:r>
            <a:r>
              <a:rPr lang="el-GR" altLang="el-GR" sz="2000" smtClean="0"/>
              <a:t>)</a:t>
            </a:r>
            <a:r>
              <a:rPr lang="en-US" altLang="el-GR" sz="2000" smtClean="0"/>
              <a:t> </a:t>
            </a:r>
          </a:p>
          <a:p>
            <a:r>
              <a:rPr lang="el-GR" altLang="el-GR" sz="2400" smtClean="0"/>
              <a:t>Διπλό (</a:t>
            </a:r>
            <a:r>
              <a:rPr lang="en-US" altLang="el-GR" sz="2400" smtClean="0"/>
              <a:t>duplicate</a:t>
            </a:r>
            <a:r>
              <a:rPr lang="el-GR" altLang="el-GR" sz="2400" smtClean="0"/>
              <a:t>)</a:t>
            </a:r>
            <a:r>
              <a:rPr lang="en-US" altLang="el-GR" sz="2400" smtClean="0"/>
              <a:t> ACK </a:t>
            </a:r>
            <a:r>
              <a:rPr lang="el-GR" altLang="el-GR" sz="2400" smtClean="0"/>
              <a:t>στον αποστολέα έχει σαν αποτέλεσμα την ίδια ενέργεια όπως το</a:t>
            </a:r>
            <a:r>
              <a:rPr lang="en-US" altLang="el-GR" sz="2400" smtClean="0"/>
              <a:t> NAK: </a:t>
            </a:r>
            <a:r>
              <a:rPr lang="el-GR" altLang="el-GR" sz="2400" i="1" smtClean="0"/>
              <a:t>αναμεταδίδει το τρέχον πακέτο</a:t>
            </a:r>
            <a:endParaRPr lang="en-US" altLang="el-GR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651076AA-A646-4E5B-9E13-466084DD0A25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51203" name="Footer Placeholder 4"/>
          <p:cNvSpPr txBox="1">
            <a:spLocks noGrp="1"/>
          </p:cNvSpPr>
          <p:nvPr/>
        </p:nvSpPr>
        <p:spPr bwMode="auto">
          <a:xfrm>
            <a:off x="4405313" y="6400800"/>
            <a:ext cx="3900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51204" name="Slide Number Placeholder 5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89237035-3EC0-4678-AE02-9D338ACCF8CB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38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>
          <a:xfrm>
            <a:off x="449263" y="173038"/>
            <a:ext cx="7772400" cy="1143000"/>
          </a:xfrm>
        </p:spPr>
        <p:txBody>
          <a:bodyPr/>
          <a:lstStyle/>
          <a:p>
            <a:r>
              <a:rPr lang="en-US" altLang="el-GR" sz="3200" smtClean="0"/>
              <a:t>rdt2.2:</a:t>
            </a:r>
            <a:r>
              <a:rPr lang="el-GR" altLang="el-GR" sz="3200" smtClean="0"/>
              <a:t>Αποσπάσματα</a:t>
            </a:r>
            <a:r>
              <a:rPr lang="en-US" altLang="el-GR" sz="3200" smtClean="0"/>
              <a:t> </a:t>
            </a:r>
            <a:r>
              <a:rPr lang="el-GR" altLang="el-GR" sz="3200" smtClean="0"/>
              <a:t>αποστολέα</a:t>
            </a:r>
            <a:r>
              <a:rPr lang="en-US" altLang="el-GR" sz="3200" smtClean="0"/>
              <a:t>, </a:t>
            </a:r>
            <a:r>
              <a:rPr lang="el-GR" altLang="el-GR" sz="3200" smtClean="0"/>
              <a:t>δέκτη</a:t>
            </a:r>
            <a:endParaRPr lang="en-US" altLang="el-GR" sz="3200" smtClean="0"/>
          </a:p>
        </p:txBody>
      </p:sp>
      <p:grpSp>
        <p:nvGrpSpPr>
          <p:cNvPr id="51206" name="Group 3"/>
          <p:cNvGrpSpPr>
            <a:grpSpLocks/>
          </p:cNvGrpSpPr>
          <p:nvPr/>
        </p:nvGrpSpPr>
        <p:grpSpPr bwMode="auto">
          <a:xfrm>
            <a:off x="2620963" y="2220913"/>
            <a:ext cx="1062037" cy="838200"/>
            <a:chOff x="1441" y="2062"/>
            <a:chExt cx="669" cy="528"/>
          </a:xfrm>
        </p:grpSpPr>
        <p:sp>
          <p:nvSpPr>
            <p:cNvPr id="51238" name="Oval 4"/>
            <p:cNvSpPr>
              <a:spLocks noChangeArrowheads="1"/>
            </p:cNvSpPr>
            <p:nvPr/>
          </p:nvSpPr>
          <p:spPr bwMode="auto">
            <a:xfrm>
              <a:off x="1483" y="2062"/>
              <a:ext cx="578" cy="528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51239" name="Text Box 5"/>
            <p:cNvSpPr txBox="1">
              <a:spLocks noChangeArrowheads="1"/>
            </p:cNvSpPr>
            <p:nvPr/>
          </p:nvSpPr>
          <p:spPr bwMode="auto">
            <a:xfrm>
              <a:off x="1441" y="2110"/>
              <a:ext cx="669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r>
                <a:rPr lang="en-US" altLang="el-GR">
                  <a:latin typeface="Arial" pitchFamily="34" charset="0"/>
                </a:rPr>
                <a:t>Wait for call 0 from above</a:t>
              </a:r>
              <a:endParaRPr lang="en-US" altLang="el-GR">
                <a:latin typeface="Times New Roman" pitchFamily="18" charset="0"/>
              </a:endParaRPr>
            </a:p>
          </p:txBody>
        </p:sp>
      </p:grpSp>
      <p:sp>
        <p:nvSpPr>
          <p:cNvPr id="51207" name="Text Box 6"/>
          <p:cNvSpPr txBox="1">
            <a:spLocks noChangeArrowheads="1"/>
          </p:cNvSpPr>
          <p:nvPr/>
        </p:nvSpPr>
        <p:spPr bwMode="auto">
          <a:xfrm>
            <a:off x="2957513" y="1519238"/>
            <a:ext cx="3722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sndpkt = make_pkt(0, data, checksum)</a:t>
            </a:r>
          </a:p>
          <a:p>
            <a:pPr algn="l"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udt_send(sndpkt)</a:t>
            </a:r>
            <a:endParaRPr lang="en-US" altLang="el-GR" sz="1600">
              <a:latin typeface="Times New Roman" pitchFamily="18" charset="0"/>
            </a:endParaRPr>
          </a:p>
        </p:txBody>
      </p:sp>
      <p:sp>
        <p:nvSpPr>
          <p:cNvPr id="51208" name="Text Box 7"/>
          <p:cNvSpPr txBox="1">
            <a:spLocks noChangeArrowheads="1"/>
          </p:cNvSpPr>
          <p:nvPr/>
        </p:nvSpPr>
        <p:spPr bwMode="auto">
          <a:xfrm>
            <a:off x="2970213" y="1238250"/>
            <a:ext cx="17240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rdt_send(data)</a:t>
            </a:r>
            <a:endParaRPr lang="en-US" altLang="el-GR" sz="1600">
              <a:latin typeface="Times New Roman" pitchFamily="18" charset="0"/>
            </a:endParaRPr>
          </a:p>
        </p:txBody>
      </p:sp>
      <p:sp>
        <p:nvSpPr>
          <p:cNvPr id="51209" name="Line 8"/>
          <p:cNvSpPr>
            <a:spLocks noChangeShapeType="1"/>
          </p:cNvSpPr>
          <p:nvPr/>
        </p:nvSpPr>
        <p:spPr bwMode="auto">
          <a:xfrm>
            <a:off x="3032125" y="1574800"/>
            <a:ext cx="35528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0" name="Line 9"/>
          <p:cNvSpPr>
            <a:spLocks noChangeShapeType="1"/>
          </p:cNvSpPr>
          <p:nvPr/>
        </p:nvSpPr>
        <p:spPr bwMode="auto">
          <a:xfrm>
            <a:off x="2427288" y="2084388"/>
            <a:ext cx="419100" cy="230187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11" name="Freeform 10"/>
          <p:cNvSpPr>
            <a:spLocks/>
          </p:cNvSpPr>
          <p:nvPr/>
        </p:nvSpPr>
        <p:spPr bwMode="auto">
          <a:xfrm flipV="1">
            <a:off x="3327400" y="2019300"/>
            <a:ext cx="1897063" cy="206375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12" name="Freeform 11"/>
          <p:cNvSpPr>
            <a:spLocks/>
          </p:cNvSpPr>
          <p:nvPr/>
        </p:nvSpPr>
        <p:spPr bwMode="auto">
          <a:xfrm rot="-1357180">
            <a:off x="5802313" y="1944688"/>
            <a:ext cx="452437" cy="860425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  <a:gd name="T6" fmla="*/ 0 w 735"/>
              <a:gd name="T7" fmla="*/ 0 h 1080"/>
              <a:gd name="T8" fmla="*/ 735 w 735"/>
              <a:gd name="T9" fmla="*/ 1080 h 10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13" name="Text Box 12"/>
          <p:cNvSpPr txBox="1">
            <a:spLocks noChangeArrowheads="1"/>
          </p:cNvSpPr>
          <p:nvPr/>
        </p:nvSpPr>
        <p:spPr bwMode="auto">
          <a:xfrm>
            <a:off x="6315075" y="2651125"/>
            <a:ext cx="2124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l-GR" sz="1600" b="1">
                <a:solidFill>
                  <a:srgbClr val="FF0000"/>
                </a:solidFill>
                <a:latin typeface="Arial" pitchFamily="34" charset="0"/>
              </a:rPr>
              <a:t>udt_send(sndpkt)</a:t>
            </a:r>
            <a:endParaRPr lang="en-US" altLang="el-GR" sz="16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214" name="Text Box 13"/>
          <p:cNvSpPr txBox="1">
            <a:spLocks noChangeArrowheads="1"/>
          </p:cNvSpPr>
          <p:nvPr/>
        </p:nvSpPr>
        <p:spPr bwMode="auto">
          <a:xfrm>
            <a:off x="6218238" y="1863725"/>
            <a:ext cx="2717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rdt_rcv(rcvpkt) &amp;&amp;  </a:t>
            </a:r>
          </a:p>
          <a:p>
            <a:pPr algn="l"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( corrupt(rcvpkt) ||</a:t>
            </a:r>
          </a:p>
          <a:p>
            <a:pPr algn="l"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  </a:t>
            </a:r>
            <a:r>
              <a:rPr lang="en-US" altLang="el-GR" sz="1600" b="1">
                <a:solidFill>
                  <a:srgbClr val="FF0000"/>
                </a:solidFill>
                <a:latin typeface="Arial" pitchFamily="34" charset="0"/>
              </a:rPr>
              <a:t>isACK(rcvpkt,1)</a:t>
            </a:r>
            <a:r>
              <a:rPr lang="en-US" altLang="el-GR" sz="1600">
                <a:latin typeface="Arial" pitchFamily="34" charset="0"/>
              </a:rPr>
              <a:t> )</a:t>
            </a:r>
            <a:endParaRPr lang="en-US" altLang="el-GR" sz="1600">
              <a:latin typeface="Times New Roman" pitchFamily="18" charset="0"/>
            </a:endParaRPr>
          </a:p>
        </p:txBody>
      </p:sp>
      <p:sp>
        <p:nvSpPr>
          <p:cNvPr id="51215" name="Line 14"/>
          <p:cNvSpPr>
            <a:spLocks noChangeShapeType="1"/>
          </p:cNvSpPr>
          <p:nvPr/>
        </p:nvSpPr>
        <p:spPr bwMode="auto">
          <a:xfrm flipV="1">
            <a:off x="6418263" y="2644775"/>
            <a:ext cx="1420812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6" name="Freeform 15"/>
          <p:cNvSpPr>
            <a:spLocks/>
          </p:cNvSpPr>
          <p:nvPr/>
        </p:nvSpPr>
        <p:spPr bwMode="auto">
          <a:xfrm>
            <a:off x="5948363" y="2844800"/>
            <a:ext cx="203200" cy="1228725"/>
          </a:xfrm>
          <a:custGeom>
            <a:avLst/>
            <a:gdLst>
              <a:gd name="T0" fmla="*/ 2147483647 w 128"/>
              <a:gd name="T1" fmla="*/ 2147483647 h 774"/>
              <a:gd name="T2" fmla="*/ 0 w 128"/>
              <a:gd name="T3" fmla="*/ 0 h 774"/>
              <a:gd name="T4" fmla="*/ 0 60000 65536"/>
              <a:gd name="T5" fmla="*/ 0 60000 65536"/>
              <a:gd name="T6" fmla="*/ 0 w 128"/>
              <a:gd name="T7" fmla="*/ 0 h 774"/>
              <a:gd name="T8" fmla="*/ 128 w 128"/>
              <a:gd name="T9" fmla="*/ 774 h 7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8" h="774">
                <a:moveTo>
                  <a:pt x="67" y="774"/>
                </a:moveTo>
                <a:cubicBezTo>
                  <a:pt x="128" y="425"/>
                  <a:pt x="81" y="0"/>
                  <a:pt x="0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7" name="Text Box 16"/>
          <p:cNvSpPr txBox="1">
            <a:spLocks noChangeArrowheads="1"/>
          </p:cNvSpPr>
          <p:nvPr/>
        </p:nvSpPr>
        <p:spPr bwMode="auto">
          <a:xfrm>
            <a:off x="6092825" y="3255963"/>
            <a:ext cx="2413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rdt_rcv(rcvpkt)   </a:t>
            </a:r>
          </a:p>
          <a:p>
            <a:pPr algn="l"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&amp;&amp; notcorrupt(rcvpkt) </a:t>
            </a:r>
          </a:p>
          <a:p>
            <a:pPr algn="l"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&amp;&amp; </a:t>
            </a:r>
            <a:r>
              <a:rPr lang="en-US" altLang="el-GR" sz="1600" b="1">
                <a:solidFill>
                  <a:srgbClr val="FF0000"/>
                </a:solidFill>
                <a:latin typeface="Arial" pitchFamily="34" charset="0"/>
              </a:rPr>
              <a:t>isACK(rcvpkt,0)</a:t>
            </a:r>
            <a:r>
              <a:rPr lang="en-US" altLang="el-GR" sz="1000">
                <a:latin typeface="Arial" pitchFamily="34" charset="0"/>
              </a:rPr>
              <a:t> </a:t>
            </a:r>
            <a:endParaRPr lang="en-US" altLang="el-GR" sz="2400">
              <a:latin typeface="Times New Roman" pitchFamily="18" charset="0"/>
            </a:endParaRPr>
          </a:p>
        </p:txBody>
      </p:sp>
      <p:sp>
        <p:nvSpPr>
          <p:cNvPr id="51218" name="Line 17"/>
          <p:cNvSpPr>
            <a:spLocks noChangeShapeType="1"/>
          </p:cNvSpPr>
          <p:nvPr/>
        </p:nvSpPr>
        <p:spPr bwMode="auto">
          <a:xfrm>
            <a:off x="6181725" y="4079875"/>
            <a:ext cx="18637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1219" name="Group 18"/>
          <p:cNvGrpSpPr>
            <a:grpSpLocks/>
          </p:cNvGrpSpPr>
          <p:nvPr/>
        </p:nvGrpSpPr>
        <p:grpSpPr bwMode="auto">
          <a:xfrm>
            <a:off x="4976813" y="2166938"/>
            <a:ext cx="1062037" cy="838200"/>
            <a:chOff x="1441" y="2062"/>
            <a:chExt cx="669" cy="528"/>
          </a:xfrm>
        </p:grpSpPr>
        <p:sp>
          <p:nvSpPr>
            <p:cNvPr id="51236" name="Oval 19"/>
            <p:cNvSpPr>
              <a:spLocks noChangeArrowheads="1"/>
            </p:cNvSpPr>
            <p:nvPr/>
          </p:nvSpPr>
          <p:spPr bwMode="auto">
            <a:xfrm>
              <a:off x="1483" y="2062"/>
              <a:ext cx="578" cy="528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51237" name="Text Box 20"/>
            <p:cNvSpPr txBox="1">
              <a:spLocks noChangeArrowheads="1"/>
            </p:cNvSpPr>
            <p:nvPr/>
          </p:nvSpPr>
          <p:spPr bwMode="auto">
            <a:xfrm>
              <a:off x="1441" y="2110"/>
              <a:ext cx="669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r>
                <a:rPr lang="en-US" altLang="el-GR">
                  <a:latin typeface="Arial" pitchFamily="34" charset="0"/>
                </a:rPr>
                <a:t>Wait for ACK</a:t>
              </a:r>
            </a:p>
            <a:p>
              <a:pPr>
                <a:lnSpc>
                  <a:spcPct val="100000"/>
                </a:lnSpc>
              </a:pPr>
              <a:r>
                <a:rPr lang="en-US" altLang="el-GR">
                  <a:latin typeface="Arial" pitchFamily="34" charset="0"/>
                </a:rPr>
                <a:t>0</a:t>
              </a:r>
              <a:endParaRPr lang="en-US" altLang="el-GR">
                <a:latin typeface="Times New Roman" pitchFamily="18" charset="0"/>
              </a:endParaRPr>
            </a:p>
          </p:txBody>
        </p:sp>
      </p:grpSp>
      <p:sp>
        <p:nvSpPr>
          <p:cNvPr id="51220" name="Text Box 21"/>
          <p:cNvSpPr txBox="1">
            <a:spLocks noChangeArrowheads="1"/>
          </p:cNvSpPr>
          <p:nvPr/>
        </p:nvSpPr>
        <p:spPr bwMode="auto">
          <a:xfrm>
            <a:off x="3683000" y="2884488"/>
            <a:ext cx="1622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2000">
                <a:solidFill>
                  <a:schemeClr val="accent2"/>
                </a:solidFill>
                <a:latin typeface="Comic Sans MS" pitchFamily="66" charset="0"/>
              </a:rPr>
              <a:t>sender FSM</a:t>
            </a:r>
          </a:p>
          <a:p>
            <a:pPr>
              <a:lnSpc>
                <a:spcPct val="100000"/>
              </a:lnSpc>
            </a:pPr>
            <a:r>
              <a:rPr lang="en-US" altLang="el-GR" sz="2000">
                <a:solidFill>
                  <a:schemeClr val="accent2"/>
                </a:solidFill>
                <a:latin typeface="Comic Sans MS" pitchFamily="66" charset="0"/>
              </a:rPr>
              <a:t>fragment</a:t>
            </a:r>
          </a:p>
        </p:txBody>
      </p:sp>
      <p:grpSp>
        <p:nvGrpSpPr>
          <p:cNvPr id="51221" name="Group 22"/>
          <p:cNvGrpSpPr>
            <a:grpSpLocks/>
          </p:cNvGrpSpPr>
          <p:nvPr/>
        </p:nvGrpSpPr>
        <p:grpSpPr bwMode="auto">
          <a:xfrm>
            <a:off x="2427288" y="4265613"/>
            <a:ext cx="847725" cy="795337"/>
            <a:chOff x="3570" y="3063"/>
            <a:chExt cx="534" cy="501"/>
          </a:xfrm>
        </p:grpSpPr>
        <p:sp>
          <p:nvSpPr>
            <p:cNvPr id="51234" name="Oval 23"/>
            <p:cNvSpPr>
              <a:spLocks noChangeArrowheads="1"/>
            </p:cNvSpPr>
            <p:nvPr/>
          </p:nvSpPr>
          <p:spPr bwMode="auto">
            <a:xfrm>
              <a:off x="3570" y="3063"/>
              <a:ext cx="534" cy="50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51235" name="Text Box 24"/>
            <p:cNvSpPr txBox="1">
              <a:spLocks noChangeArrowheads="1"/>
            </p:cNvSpPr>
            <p:nvPr/>
          </p:nvSpPr>
          <p:spPr bwMode="auto">
            <a:xfrm>
              <a:off x="3597" y="3085"/>
              <a:ext cx="50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r>
                <a:rPr lang="en-US" altLang="el-GR">
                  <a:latin typeface="Arial" pitchFamily="34" charset="0"/>
                </a:rPr>
                <a:t>Wait for </a:t>
              </a:r>
            </a:p>
            <a:p>
              <a:pPr>
                <a:lnSpc>
                  <a:spcPct val="100000"/>
                </a:lnSpc>
              </a:pPr>
              <a:r>
                <a:rPr lang="en-US" altLang="el-GR">
                  <a:latin typeface="Arial" pitchFamily="34" charset="0"/>
                </a:rPr>
                <a:t>0 from below</a:t>
              </a:r>
              <a:endParaRPr lang="en-US" altLang="el-GR">
                <a:latin typeface="Times New Roman" pitchFamily="18" charset="0"/>
              </a:endParaRPr>
            </a:p>
          </p:txBody>
        </p:sp>
      </p:grpSp>
      <p:sp>
        <p:nvSpPr>
          <p:cNvPr id="51222" name="Freeform 25"/>
          <p:cNvSpPr>
            <a:spLocks/>
          </p:cNvSpPr>
          <p:nvPr/>
        </p:nvSpPr>
        <p:spPr bwMode="auto">
          <a:xfrm>
            <a:off x="3055938" y="4156075"/>
            <a:ext cx="825500" cy="185738"/>
          </a:xfrm>
          <a:custGeom>
            <a:avLst/>
            <a:gdLst>
              <a:gd name="T0" fmla="*/ 0 w 520"/>
              <a:gd name="T1" fmla="*/ 2147483647 h 117"/>
              <a:gd name="T2" fmla="*/ 2147483647 w 520"/>
              <a:gd name="T3" fmla="*/ 2147483647 h 117"/>
              <a:gd name="T4" fmla="*/ 0 60000 65536"/>
              <a:gd name="T5" fmla="*/ 0 60000 65536"/>
              <a:gd name="T6" fmla="*/ 0 w 520"/>
              <a:gd name="T7" fmla="*/ 0 h 117"/>
              <a:gd name="T8" fmla="*/ 520 w 520"/>
              <a:gd name="T9" fmla="*/ 117 h 1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20" h="117">
                <a:moveTo>
                  <a:pt x="0" y="117"/>
                </a:moveTo>
                <a:cubicBezTo>
                  <a:pt x="136" y="17"/>
                  <a:pt x="276" y="0"/>
                  <a:pt x="520" y="17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23" name="Freeform 26"/>
          <p:cNvSpPr>
            <a:spLocks/>
          </p:cNvSpPr>
          <p:nvPr/>
        </p:nvSpPr>
        <p:spPr bwMode="auto">
          <a:xfrm>
            <a:off x="3168650" y="4960938"/>
            <a:ext cx="2403475" cy="206375"/>
          </a:xfrm>
          <a:custGeom>
            <a:avLst/>
            <a:gdLst>
              <a:gd name="T0" fmla="*/ 0 w 1514"/>
              <a:gd name="T1" fmla="*/ 0 h 130"/>
              <a:gd name="T2" fmla="*/ 2147483647 w 1514"/>
              <a:gd name="T3" fmla="*/ 2147483647 h 130"/>
              <a:gd name="T4" fmla="*/ 0 60000 65536"/>
              <a:gd name="T5" fmla="*/ 0 60000 65536"/>
              <a:gd name="T6" fmla="*/ 0 w 1514"/>
              <a:gd name="T7" fmla="*/ 0 h 130"/>
              <a:gd name="T8" fmla="*/ 1514 w 1514"/>
              <a:gd name="T9" fmla="*/ 130 h 1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14" h="130">
                <a:moveTo>
                  <a:pt x="0" y="0"/>
                </a:moveTo>
                <a:cubicBezTo>
                  <a:pt x="266" y="130"/>
                  <a:pt x="1322" y="113"/>
                  <a:pt x="1514" y="17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4" name="Text Box 27"/>
          <p:cNvSpPr txBox="1">
            <a:spLocks noChangeArrowheads="1"/>
          </p:cNvSpPr>
          <p:nvPr/>
        </p:nvSpPr>
        <p:spPr bwMode="auto">
          <a:xfrm>
            <a:off x="2935288" y="5106988"/>
            <a:ext cx="39401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rdt_rcv(rcvpkt) &amp;&amp; notcorrupt(rcvpkt) </a:t>
            </a:r>
          </a:p>
          <a:p>
            <a:pPr algn="l"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  &amp;&amp; has_seq1(rcvpkt) </a:t>
            </a:r>
            <a:endParaRPr lang="en-US" altLang="el-GR" sz="1600">
              <a:latin typeface="Times New Roman" pitchFamily="18" charset="0"/>
            </a:endParaRPr>
          </a:p>
        </p:txBody>
      </p:sp>
      <p:sp>
        <p:nvSpPr>
          <p:cNvPr id="51225" name="Line 28"/>
          <p:cNvSpPr>
            <a:spLocks noChangeShapeType="1"/>
          </p:cNvSpPr>
          <p:nvPr/>
        </p:nvSpPr>
        <p:spPr bwMode="auto">
          <a:xfrm>
            <a:off x="3046413" y="5678488"/>
            <a:ext cx="1914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6" name="Text Box 29"/>
          <p:cNvSpPr txBox="1">
            <a:spLocks noChangeArrowheads="1"/>
          </p:cNvSpPr>
          <p:nvPr/>
        </p:nvSpPr>
        <p:spPr bwMode="auto">
          <a:xfrm>
            <a:off x="2903538" y="5664200"/>
            <a:ext cx="41751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extract(rcvpkt,data)</a:t>
            </a:r>
          </a:p>
          <a:p>
            <a:pPr algn="l"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deliver_data(data)</a:t>
            </a:r>
          </a:p>
          <a:p>
            <a:pPr algn="l">
              <a:lnSpc>
                <a:spcPct val="100000"/>
              </a:lnSpc>
            </a:pPr>
            <a:r>
              <a:rPr lang="en-US" altLang="el-GR" sz="1600" b="1">
                <a:solidFill>
                  <a:srgbClr val="FF0000"/>
                </a:solidFill>
                <a:latin typeface="Arial" pitchFamily="34" charset="0"/>
              </a:rPr>
              <a:t>sndpkt = make_pkt(ACK1, chksum)</a:t>
            </a:r>
          </a:p>
          <a:p>
            <a:pPr algn="l"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udt_send(sndpkt)</a:t>
            </a:r>
            <a:endParaRPr lang="en-US" altLang="el-GR" sz="1600">
              <a:latin typeface="Times New Roman" pitchFamily="18" charset="0"/>
            </a:endParaRPr>
          </a:p>
        </p:txBody>
      </p:sp>
      <p:sp>
        <p:nvSpPr>
          <p:cNvPr id="51227" name="Freeform 30"/>
          <p:cNvSpPr>
            <a:spLocks/>
          </p:cNvSpPr>
          <p:nvPr/>
        </p:nvSpPr>
        <p:spPr bwMode="auto">
          <a:xfrm flipH="1">
            <a:off x="1963738" y="3917950"/>
            <a:ext cx="490537" cy="1358900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28" name="Line 31"/>
          <p:cNvSpPr>
            <a:spLocks noChangeShapeType="1"/>
          </p:cNvSpPr>
          <p:nvPr/>
        </p:nvSpPr>
        <p:spPr bwMode="auto">
          <a:xfrm>
            <a:off x="90488" y="4660900"/>
            <a:ext cx="19240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9" name="Text Box 32"/>
          <p:cNvSpPr txBox="1">
            <a:spLocks noChangeArrowheads="1"/>
          </p:cNvSpPr>
          <p:nvPr/>
        </p:nvSpPr>
        <p:spPr bwMode="auto">
          <a:xfrm>
            <a:off x="9525" y="3824288"/>
            <a:ext cx="2360613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rdt_rcv(rcvpkt) &amp;&amp; </a:t>
            </a:r>
          </a:p>
          <a:p>
            <a:pPr algn="l"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   (corrupt(rcvpkt) ||</a:t>
            </a:r>
          </a:p>
          <a:p>
            <a:pPr algn="l"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     </a:t>
            </a:r>
            <a:r>
              <a:rPr lang="en-US" altLang="el-GR" sz="1600" b="1">
                <a:solidFill>
                  <a:srgbClr val="FF0000"/>
                </a:solidFill>
                <a:latin typeface="Arial" pitchFamily="34" charset="0"/>
              </a:rPr>
              <a:t>has_seq1(rcvpkt))</a:t>
            </a:r>
            <a:endParaRPr lang="en-US" altLang="el-GR" sz="16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230" name="Text Box 33"/>
          <p:cNvSpPr txBox="1">
            <a:spLocks noChangeArrowheads="1"/>
          </p:cNvSpPr>
          <p:nvPr/>
        </p:nvSpPr>
        <p:spPr bwMode="auto">
          <a:xfrm>
            <a:off x="0" y="4689475"/>
            <a:ext cx="20383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l-GR" sz="1600" b="1">
                <a:solidFill>
                  <a:srgbClr val="FF0000"/>
                </a:solidFill>
                <a:latin typeface="Arial" pitchFamily="34" charset="0"/>
              </a:rPr>
              <a:t>udt_send(sndpkt)</a:t>
            </a:r>
            <a:endParaRPr lang="en-US" altLang="el-GR" sz="16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231" name="Text Box 34"/>
          <p:cNvSpPr txBox="1">
            <a:spLocks noChangeArrowheads="1"/>
          </p:cNvSpPr>
          <p:nvPr/>
        </p:nvSpPr>
        <p:spPr bwMode="auto">
          <a:xfrm>
            <a:off x="3346450" y="4311650"/>
            <a:ext cx="1803400" cy="7016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2000">
                <a:solidFill>
                  <a:schemeClr val="accent2"/>
                </a:solidFill>
                <a:latin typeface="Comic Sans MS" pitchFamily="66" charset="0"/>
              </a:rPr>
              <a:t>receiver FSM</a:t>
            </a:r>
          </a:p>
          <a:p>
            <a:pPr>
              <a:lnSpc>
                <a:spcPct val="100000"/>
              </a:lnSpc>
            </a:pPr>
            <a:r>
              <a:rPr lang="en-US" altLang="el-GR" sz="2000">
                <a:solidFill>
                  <a:schemeClr val="accent2"/>
                </a:solidFill>
                <a:latin typeface="Comic Sans MS" pitchFamily="66" charset="0"/>
              </a:rPr>
              <a:t>fragment</a:t>
            </a:r>
          </a:p>
        </p:txBody>
      </p:sp>
      <p:sp>
        <p:nvSpPr>
          <p:cNvPr id="51232" name="Line 35"/>
          <p:cNvSpPr>
            <a:spLocks noChangeShapeType="1"/>
          </p:cNvSpPr>
          <p:nvPr/>
        </p:nvSpPr>
        <p:spPr bwMode="auto">
          <a:xfrm>
            <a:off x="665163" y="2603500"/>
            <a:ext cx="7883525" cy="27574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3" name="Text Box 36"/>
          <p:cNvSpPr txBox="1">
            <a:spLocks noChangeArrowheads="1"/>
          </p:cNvSpPr>
          <p:nvPr/>
        </p:nvSpPr>
        <p:spPr bwMode="auto">
          <a:xfrm>
            <a:off x="6854825" y="4103688"/>
            <a:ext cx="379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1600">
                <a:latin typeface="Symbol" pitchFamily="18" charset="2"/>
              </a:rPr>
              <a:t>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5590D6AA-BD25-478F-B3DF-F8FA46EC2157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52227" name="Footer Placeholder 5"/>
          <p:cNvSpPr txBox="1">
            <a:spLocks noGrp="1"/>
          </p:cNvSpPr>
          <p:nvPr/>
        </p:nvSpPr>
        <p:spPr bwMode="auto">
          <a:xfrm>
            <a:off x="4203700" y="6400800"/>
            <a:ext cx="410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52228" name="Slide Number Placeholder 6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BEBB731E-2EFE-437B-B5DF-E0EF8F6742DF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39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z="3200" smtClean="0"/>
              <a:t>rdt3.0: </a:t>
            </a:r>
            <a:r>
              <a:rPr lang="el-GR" altLang="el-GR" sz="3200" smtClean="0"/>
              <a:t>κανάλια με λάθη και απώλειες</a:t>
            </a:r>
            <a:endParaRPr lang="en-US" altLang="el-GR" smtClean="0"/>
          </a:p>
        </p:txBody>
      </p:sp>
      <p:sp>
        <p:nvSpPr>
          <p:cNvPr id="5223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l-GR" altLang="el-GR" sz="2400" u="sng" smtClean="0">
                <a:solidFill>
                  <a:srgbClr val="FF0000"/>
                </a:solidFill>
              </a:rPr>
              <a:t>Νέα υπόθεση</a:t>
            </a:r>
            <a:r>
              <a:rPr lang="en-US" altLang="el-GR" sz="2400" u="sng" smtClean="0">
                <a:solidFill>
                  <a:srgbClr val="FF0000"/>
                </a:solidFill>
              </a:rPr>
              <a:t>:</a:t>
            </a:r>
            <a:r>
              <a:rPr lang="en-US" altLang="el-GR" sz="2400" smtClean="0"/>
              <a:t> </a:t>
            </a:r>
            <a:r>
              <a:rPr lang="el-GR" altLang="el-GR" sz="2400" smtClean="0"/>
              <a:t>το υποκείμενο κανάλι </a:t>
            </a:r>
            <a:r>
              <a:rPr lang="el-GR" altLang="el-GR" sz="2400" smtClean="0">
                <a:solidFill>
                  <a:srgbClr val="FF0000"/>
                </a:solidFill>
              </a:rPr>
              <a:t>μπορεί επίσης να χάσει πακέτα</a:t>
            </a:r>
            <a:r>
              <a:rPr lang="el-GR" altLang="el-GR" sz="2400" smtClean="0"/>
              <a:t> </a:t>
            </a:r>
            <a:r>
              <a:rPr lang="en-US" altLang="el-GR" sz="2400" smtClean="0"/>
              <a:t>(</a:t>
            </a:r>
            <a:r>
              <a:rPr lang="el-GR" altLang="el-GR" sz="2400" smtClean="0"/>
              <a:t>δεδομένα ή</a:t>
            </a:r>
            <a:r>
              <a:rPr lang="en-US" altLang="el-GR" sz="2400" smtClean="0"/>
              <a:t> ACKs)</a:t>
            </a:r>
          </a:p>
          <a:p>
            <a:pPr lvl="1">
              <a:buFont typeface="Wingdings" pitchFamily="2" charset="2"/>
              <a:buChar char="§"/>
            </a:pPr>
            <a:r>
              <a:rPr lang="el-GR" altLang="el-GR" sz="2000" smtClean="0"/>
              <a:t>Άθροισμα ελέγχου</a:t>
            </a:r>
            <a:r>
              <a:rPr lang="en-US" altLang="el-GR" sz="2000" smtClean="0"/>
              <a:t>, </a:t>
            </a:r>
            <a:r>
              <a:rPr lang="el-GR" altLang="el-GR" sz="2000" smtClean="0"/>
              <a:t/>
            </a:r>
            <a:br>
              <a:rPr lang="el-GR" altLang="el-GR" sz="2000" smtClean="0"/>
            </a:br>
            <a:r>
              <a:rPr lang="en-US" altLang="el-GR" sz="2000" smtClean="0"/>
              <a:t>#</a:t>
            </a:r>
            <a:r>
              <a:rPr lang="el-GR" altLang="el-GR" sz="2000" smtClean="0"/>
              <a:t> ακολουθίας</a:t>
            </a:r>
            <a:r>
              <a:rPr lang="en-US" altLang="el-GR" sz="2000" smtClean="0"/>
              <a:t>, ACKs, </a:t>
            </a:r>
            <a:r>
              <a:rPr lang="el-GR" altLang="el-GR" sz="2000" smtClean="0"/>
              <a:t>αναμεταδόσεις βοηθούν αλλά δεν αρκούν</a:t>
            </a:r>
            <a:endParaRPr lang="en-US" altLang="el-GR" sz="2000" smtClean="0"/>
          </a:p>
        </p:txBody>
      </p:sp>
      <p:sp>
        <p:nvSpPr>
          <p:cNvPr id="5223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395413"/>
            <a:ext cx="4095750" cy="4932362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l-GR" altLang="el-GR" sz="2400" u="sng" smtClean="0">
                <a:solidFill>
                  <a:srgbClr val="FF0000"/>
                </a:solidFill>
              </a:rPr>
              <a:t>Προσέγγιση</a:t>
            </a:r>
            <a:r>
              <a:rPr lang="en-US" altLang="el-GR" sz="2400" u="sng" smtClean="0">
                <a:solidFill>
                  <a:srgbClr val="FF0000"/>
                </a:solidFill>
              </a:rPr>
              <a:t>:</a:t>
            </a:r>
            <a:r>
              <a:rPr lang="en-US" altLang="el-GR" sz="2000" smtClean="0"/>
              <a:t> </a:t>
            </a:r>
            <a:r>
              <a:rPr lang="el-GR" altLang="el-GR" sz="2000" smtClean="0"/>
              <a:t>ο αποστολέας περιμένει για «εύλογο» χρονικό διάστημα για το</a:t>
            </a:r>
            <a:r>
              <a:rPr lang="en-US" altLang="el-GR" sz="2000" smtClean="0"/>
              <a:t> ACK </a:t>
            </a:r>
          </a:p>
          <a:p>
            <a:r>
              <a:rPr lang="el-GR" altLang="el-GR" sz="1800" smtClean="0"/>
              <a:t>Αναμεταδίδει αν δεν ληφθεί</a:t>
            </a:r>
            <a:r>
              <a:rPr lang="en-US" altLang="el-GR" sz="1800" smtClean="0"/>
              <a:t> ACK </a:t>
            </a:r>
            <a:r>
              <a:rPr lang="el-GR" altLang="el-GR" sz="1800" smtClean="0"/>
              <a:t>σε αυτό το διάστημα</a:t>
            </a:r>
            <a:endParaRPr lang="en-US" altLang="el-GR" sz="1800" smtClean="0"/>
          </a:p>
          <a:p>
            <a:r>
              <a:rPr lang="el-GR" altLang="el-GR" sz="1800" smtClean="0"/>
              <a:t>Αν το πακέτο </a:t>
            </a:r>
            <a:r>
              <a:rPr lang="en-US" altLang="el-GR" sz="1800" smtClean="0"/>
              <a:t>(</a:t>
            </a:r>
            <a:r>
              <a:rPr lang="el-GR" altLang="el-GR" sz="1800" smtClean="0"/>
              <a:t>ή το</a:t>
            </a:r>
            <a:r>
              <a:rPr lang="en-US" altLang="el-GR" sz="1800" smtClean="0"/>
              <a:t> ACK) </a:t>
            </a:r>
            <a:r>
              <a:rPr lang="el-GR" altLang="el-GR" sz="1800" smtClean="0"/>
              <a:t>απλά καθυστέρησε</a:t>
            </a:r>
            <a:r>
              <a:rPr lang="en-US" altLang="el-GR" sz="1800" smtClean="0"/>
              <a:t> (</a:t>
            </a:r>
            <a:r>
              <a:rPr lang="el-GR" altLang="el-GR" sz="1800" smtClean="0"/>
              <a:t>δεν χάθηκε</a:t>
            </a:r>
            <a:r>
              <a:rPr lang="en-US" altLang="el-GR" sz="1800" smtClean="0"/>
              <a:t>):</a:t>
            </a:r>
          </a:p>
          <a:p>
            <a:pPr lvl="1">
              <a:buFont typeface="Wingdings" pitchFamily="2" charset="2"/>
              <a:buChar char="§"/>
            </a:pPr>
            <a:r>
              <a:rPr lang="el-GR" altLang="el-GR" sz="1800" smtClean="0"/>
              <a:t>Οι αναμεταδόσεις θα είναι διπλές (</a:t>
            </a:r>
            <a:r>
              <a:rPr lang="en-US" altLang="el-GR" sz="1800" smtClean="0"/>
              <a:t>duplicate</a:t>
            </a:r>
            <a:r>
              <a:rPr lang="el-GR" altLang="el-GR" sz="1800" smtClean="0"/>
              <a:t>)</a:t>
            </a:r>
            <a:r>
              <a:rPr lang="en-US" altLang="el-GR" sz="1800" smtClean="0"/>
              <a:t>, </a:t>
            </a:r>
            <a:r>
              <a:rPr lang="el-GR" altLang="el-GR" sz="1800" smtClean="0"/>
              <a:t>αλλά η χρήση </a:t>
            </a:r>
            <a:r>
              <a:rPr lang="en-US" altLang="el-GR" sz="1800" smtClean="0"/>
              <a:t>#</a:t>
            </a:r>
            <a:r>
              <a:rPr lang="el-GR" altLang="el-GR" sz="1800" smtClean="0"/>
              <a:t> ακολουθίας το αντιμετωπίζει ήδη αυτό</a:t>
            </a:r>
            <a:endParaRPr lang="en-US" altLang="el-GR" sz="1600" smtClean="0"/>
          </a:p>
          <a:p>
            <a:pPr lvl="1">
              <a:buFont typeface="Wingdings" pitchFamily="2" charset="2"/>
              <a:buChar char="§"/>
            </a:pPr>
            <a:r>
              <a:rPr lang="el-GR" altLang="el-GR" sz="1800" smtClean="0"/>
              <a:t>Ο δέκτης πρέπει να καθορίσει </a:t>
            </a:r>
            <a:r>
              <a:rPr lang="en-US" altLang="el-GR" sz="1800" smtClean="0"/>
              <a:t>#</a:t>
            </a:r>
            <a:r>
              <a:rPr lang="el-GR" altLang="el-GR" sz="1800" smtClean="0"/>
              <a:t> ακολουθίας</a:t>
            </a:r>
            <a:r>
              <a:rPr lang="en-US" altLang="el-GR" sz="1800" smtClean="0"/>
              <a:t> </a:t>
            </a:r>
            <a:r>
              <a:rPr lang="el-GR" altLang="el-GR" sz="1800" smtClean="0"/>
              <a:t>του πακέτου για το οποίο είναι το</a:t>
            </a:r>
            <a:r>
              <a:rPr lang="en-US" altLang="el-GR" sz="1800" smtClean="0"/>
              <a:t> ACK</a:t>
            </a:r>
            <a:endParaRPr lang="el-GR" altLang="el-GR" sz="1800" smtClean="0"/>
          </a:p>
          <a:p>
            <a:r>
              <a:rPr lang="el-GR" altLang="el-GR" sz="2000" smtClean="0"/>
              <a:t>Απαιτεί χρονομετρητή αντίστροφης μέτρησης</a:t>
            </a:r>
            <a:endParaRPr lang="en-US" altLang="el-GR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DD805CF9-3DE2-43C0-9AB6-F235881B5386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8435" name="Footer Placeholder 5"/>
          <p:cNvSpPr txBox="1">
            <a:spLocks noGrp="1"/>
          </p:cNvSpPr>
          <p:nvPr/>
        </p:nvSpPr>
        <p:spPr bwMode="auto">
          <a:xfrm>
            <a:off x="4203700" y="6400800"/>
            <a:ext cx="410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18436" name="Slide Number Placeholder 6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30E00D97-611C-4F47-9B5B-054C87B617D5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4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Κεφάλαιο </a:t>
            </a:r>
            <a:r>
              <a:rPr lang="en-US" altLang="el-GR" smtClean="0"/>
              <a:t>3: </a:t>
            </a:r>
            <a:r>
              <a:rPr lang="el-GR" altLang="el-GR" smtClean="0"/>
              <a:t>περίγραμμα</a:t>
            </a:r>
            <a:endParaRPr lang="en-US" altLang="el-GR" smtClean="0"/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l-GR" sz="2400" smtClean="0">
                <a:solidFill>
                  <a:srgbClr val="FF0000"/>
                </a:solidFill>
              </a:rPr>
              <a:t>3.1 </a:t>
            </a:r>
            <a:r>
              <a:rPr lang="el-GR" altLang="el-GR" sz="2400" smtClean="0">
                <a:solidFill>
                  <a:srgbClr val="FF0000"/>
                </a:solidFill>
              </a:rPr>
              <a:t>Υπηρεσίες επιπέδου μεταφοράς</a:t>
            </a:r>
            <a:endParaRPr lang="en-US" altLang="el-GR" sz="2400" smtClean="0">
              <a:solidFill>
                <a:srgbClr val="FF0000"/>
              </a:solidFill>
            </a:endParaRPr>
          </a:p>
          <a:p>
            <a:r>
              <a:rPr lang="en-US" altLang="el-GR" sz="2400" smtClean="0"/>
              <a:t>3.2 </a:t>
            </a:r>
            <a:r>
              <a:rPr lang="el-GR" altLang="el-GR" sz="2400" smtClean="0"/>
              <a:t>Πολύπλεξη και αποπολύπλεξη</a:t>
            </a:r>
            <a:endParaRPr lang="en-US" altLang="el-GR" sz="2400" smtClean="0"/>
          </a:p>
          <a:p>
            <a:r>
              <a:rPr lang="en-US" altLang="el-GR" sz="2400" smtClean="0"/>
              <a:t>3.3 </a:t>
            </a:r>
            <a:r>
              <a:rPr lang="el-GR" altLang="el-GR" sz="2400" smtClean="0"/>
              <a:t>Ασυνδεσμική μεταφορά</a:t>
            </a:r>
            <a:r>
              <a:rPr lang="en-US" altLang="el-GR" sz="2400" smtClean="0"/>
              <a:t>: UDP</a:t>
            </a:r>
          </a:p>
          <a:p>
            <a:r>
              <a:rPr lang="en-US" altLang="el-GR" sz="2400" smtClean="0"/>
              <a:t>3.4 </a:t>
            </a:r>
            <a:r>
              <a:rPr lang="el-GR" altLang="el-GR" sz="2400" smtClean="0"/>
              <a:t>Αρχές της αξιόπιστης μεταφοράς δεδομένων</a:t>
            </a:r>
            <a:endParaRPr lang="en-US" altLang="el-GR" sz="2400" smtClean="0"/>
          </a:p>
        </p:txBody>
      </p:sp>
      <p:sp>
        <p:nvSpPr>
          <p:cNvPr id="1843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altLang="el-GR" sz="2400" smtClean="0"/>
              <a:t>3.5 </a:t>
            </a:r>
            <a:r>
              <a:rPr lang="el-GR" altLang="el-GR" sz="2400" smtClean="0"/>
              <a:t>Συνδεσμική μεταφορά</a:t>
            </a:r>
            <a:r>
              <a:rPr lang="en-US" altLang="el-GR" sz="2400" smtClean="0"/>
              <a:t>: TCP</a:t>
            </a:r>
          </a:p>
          <a:p>
            <a:pPr lvl="1">
              <a:buFont typeface="Wingdings" pitchFamily="2" charset="2"/>
              <a:buChar char="§"/>
            </a:pPr>
            <a:r>
              <a:rPr lang="el-GR" altLang="el-GR" sz="2000" smtClean="0"/>
              <a:t>Δομή τμήματος</a:t>
            </a:r>
            <a:endParaRPr lang="en-US" altLang="el-GR" sz="2000" smtClean="0"/>
          </a:p>
          <a:p>
            <a:pPr lvl="1">
              <a:buFont typeface="Wingdings" pitchFamily="2" charset="2"/>
              <a:buChar char="§"/>
            </a:pPr>
            <a:r>
              <a:rPr lang="el-GR" altLang="el-GR" sz="2000" smtClean="0"/>
              <a:t>Αξιόπιστη μεταφορά δεδομένων</a:t>
            </a:r>
            <a:endParaRPr lang="en-US" altLang="el-GR" sz="2000" smtClean="0"/>
          </a:p>
          <a:p>
            <a:pPr lvl="1">
              <a:buFont typeface="Wingdings" pitchFamily="2" charset="2"/>
              <a:buChar char="§"/>
            </a:pPr>
            <a:r>
              <a:rPr lang="el-GR" altLang="el-GR" sz="2000" smtClean="0"/>
              <a:t>Έλεγχος ροής</a:t>
            </a:r>
            <a:endParaRPr lang="en-US" altLang="el-GR" sz="2000" smtClean="0"/>
          </a:p>
          <a:p>
            <a:pPr lvl="1">
              <a:buFont typeface="Wingdings" pitchFamily="2" charset="2"/>
              <a:buChar char="§"/>
            </a:pPr>
            <a:r>
              <a:rPr lang="el-GR" altLang="el-GR" sz="2000" smtClean="0"/>
              <a:t>Διαχείριση σύνδεσης</a:t>
            </a:r>
            <a:endParaRPr lang="en-US" altLang="el-GR" sz="2000" smtClean="0"/>
          </a:p>
          <a:p>
            <a:r>
              <a:rPr lang="en-US" altLang="el-GR" sz="2400" smtClean="0"/>
              <a:t>3.6 </a:t>
            </a:r>
            <a:r>
              <a:rPr lang="el-GR" altLang="el-GR" sz="2400" smtClean="0"/>
              <a:t>Αρχές ελέγχου συμφόρησης</a:t>
            </a:r>
            <a:endParaRPr lang="en-US" altLang="el-GR" sz="2400" smtClean="0"/>
          </a:p>
          <a:p>
            <a:r>
              <a:rPr lang="el-GR" altLang="el-GR" sz="2400" smtClean="0"/>
              <a:t>3.7 Έλεγχος συμφόρησης του </a:t>
            </a:r>
            <a:r>
              <a:rPr lang="en-US" altLang="el-GR" sz="2400" smtClean="0"/>
              <a:t>TCP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C4BD6C9C-F2F4-4630-BCC8-0C5D1BF2ADF9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53251" name="Footer Placeholder 3"/>
          <p:cNvSpPr txBox="1">
            <a:spLocks noGrp="1"/>
          </p:cNvSpPr>
          <p:nvPr/>
        </p:nvSpPr>
        <p:spPr bwMode="auto">
          <a:xfrm>
            <a:off x="5410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53252" name="Slide Number Placeholder 4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DFF661E1-968A-4D47-88B2-79EB862A6178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40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53253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242888"/>
            <a:ext cx="5130800" cy="893762"/>
          </a:xfrm>
        </p:spPr>
        <p:txBody>
          <a:bodyPr/>
          <a:lstStyle/>
          <a:p>
            <a:r>
              <a:rPr lang="en-US" altLang="el-GR" sz="3600" smtClean="0"/>
              <a:t>rdt3.0 </a:t>
            </a:r>
            <a:r>
              <a:rPr lang="el-GR" altLang="el-GR" sz="3600" smtClean="0"/>
              <a:t>αποστολέας</a:t>
            </a:r>
            <a:endParaRPr lang="en-US" altLang="el-GR" smtClean="0"/>
          </a:p>
        </p:txBody>
      </p:sp>
      <p:sp>
        <p:nvSpPr>
          <p:cNvPr id="53254" name="Text Box 3"/>
          <p:cNvSpPr txBox="1">
            <a:spLocks noChangeArrowheads="1"/>
          </p:cNvSpPr>
          <p:nvPr/>
        </p:nvSpPr>
        <p:spPr bwMode="auto">
          <a:xfrm>
            <a:off x="3019425" y="1384300"/>
            <a:ext cx="38608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sndpkt = make_pkt(0, data, checksum)</a:t>
            </a:r>
          </a:p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udt_send(sndpkt)</a:t>
            </a:r>
          </a:p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start_timer</a:t>
            </a:r>
            <a:endParaRPr lang="en-US" altLang="el-GR">
              <a:latin typeface="Times New Roman" pitchFamily="18" charset="0"/>
            </a:endParaRPr>
          </a:p>
        </p:txBody>
      </p:sp>
      <p:sp>
        <p:nvSpPr>
          <p:cNvPr id="53255" name="Text Box 4"/>
          <p:cNvSpPr txBox="1">
            <a:spLocks noChangeArrowheads="1"/>
          </p:cNvSpPr>
          <p:nvPr/>
        </p:nvSpPr>
        <p:spPr bwMode="auto">
          <a:xfrm>
            <a:off x="3060700" y="1090613"/>
            <a:ext cx="17240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rdt_send(data)</a:t>
            </a:r>
            <a:endParaRPr lang="en-US" altLang="el-GR">
              <a:latin typeface="Times New Roman" pitchFamily="18" charset="0"/>
            </a:endParaRPr>
          </a:p>
        </p:txBody>
      </p:sp>
      <p:sp>
        <p:nvSpPr>
          <p:cNvPr id="53256" name="Line 5"/>
          <p:cNvSpPr>
            <a:spLocks noChangeShapeType="1"/>
          </p:cNvSpPr>
          <p:nvPr/>
        </p:nvSpPr>
        <p:spPr bwMode="auto">
          <a:xfrm>
            <a:off x="3162300" y="14287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7" name="Line 6"/>
          <p:cNvSpPr>
            <a:spLocks noChangeShapeType="1"/>
          </p:cNvSpPr>
          <p:nvPr/>
        </p:nvSpPr>
        <p:spPr bwMode="auto">
          <a:xfrm>
            <a:off x="2749550" y="1544638"/>
            <a:ext cx="157163" cy="576262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53258" name="Group 7"/>
          <p:cNvGrpSpPr>
            <a:grpSpLocks/>
          </p:cNvGrpSpPr>
          <p:nvPr/>
        </p:nvGrpSpPr>
        <p:grpSpPr bwMode="auto">
          <a:xfrm>
            <a:off x="5360988" y="2090738"/>
            <a:ext cx="889000" cy="865187"/>
            <a:chOff x="445" y="1273"/>
            <a:chExt cx="560" cy="545"/>
          </a:xfrm>
        </p:grpSpPr>
        <p:sp>
          <p:nvSpPr>
            <p:cNvPr id="53305" name="Oval 8"/>
            <p:cNvSpPr>
              <a:spLocks noChangeArrowheads="1"/>
            </p:cNvSpPr>
            <p:nvPr/>
          </p:nvSpPr>
          <p:spPr bwMode="auto">
            <a:xfrm>
              <a:off x="445" y="1273"/>
              <a:ext cx="560" cy="54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53306" name="Text Box 9"/>
            <p:cNvSpPr txBox="1">
              <a:spLocks noChangeArrowheads="1"/>
            </p:cNvSpPr>
            <p:nvPr/>
          </p:nvSpPr>
          <p:spPr bwMode="auto">
            <a:xfrm>
              <a:off x="499" y="1309"/>
              <a:ext cx="450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r>
                <a:rPr lang="en-US" altLang="el-GR">
                  <a:latin typeface="Arial" pitchFamily="34" charset="0"/>
                </a:rPr>
                <a:t>Wait for ACK0</a:t>
              </a:r>
              <a:endParaRPr lang="en-US" altLang="el-GR">
                <a:latin typeface="Times New Roman" pitchFamily="18" charset="0"/>
              </a:endParaRPr>
            </a:p>
          </p:txBody>
        </p:sp>
      </p:grpSp>
      <p:sp>
        <p:nvSpPr>
          <p:cNvPr id="53259" name="Freeform 10"/>
          <p:cNvSpPr>
            <a:spLocks/>
          </p:cNvSpPr>
          <p:nvPr/>
        </p:nvSpPr>
        <p:spPr bwMode="auto">
          <a:xfrm flipV="1">
            <a:off x="3384550" y="2071688"/>
            <a:ext cx="2090738" cy="163512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260" name="Freeform 11"/>
          <p:cNvSpPr>
            <a:spLocks/>
          </p:cNvSpPr>
          <p:nvPr/>
        </p:nvSpPr>
        <p:spPr bwMode="auto">
          <a:xfrm>
            <a:off x="6069013" y="1674813"/>
            <a:ext cx="871537" cy="666750"/>
          </a:xfrm>
          <a:custGeom>
            <a:avLst/>
            <a:gdLst>
              <a:gd name="T0" fmla="*/ 0 w 549"/>
              <a:gd name="T1" fmla="*/ 2147483647 h 420"/>
              <a:gd name="T2" fmla="*/ 2147483647 w 549"/>
              <a:gd name="T3" fmla="*/ 2147483647 h 420"/>
              <a:gd name="T4" fmla="*/ 0 60000 65536"/>
              <a:gd name="T5" fmla="*/ 0 60000 65536"/>
              <a:gd name="T6" fmla="*/ 0 w 549"/>
              <a:gd name="T7" fmla="*/ 0 h 420"/>
              <a:gd name="T8" fmla="*/ 549 w 549"/>
              <a:gd name="T9" fmla="*/ 420 h 4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49" h="420">
                <a:moveTo>
                  <a:pt x="0" y="306"/>
                </a:moveTo>
                <a:cubicBezTo>
                  <a:pt x="78" y="0"/>
                  <a:pt x="549" y="315"/>
                  <a:pt x="87" y="42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261" name="Text Box 12"/>
          <p:cNvSpPr txBox="1">
            <a:spLocks noChangeArrowheads="1"/>
          </p:cNvSpPr>
          <p:nvPr/>
        </p:nvSpPr>
        <p:spPr bwMode="auto">
          <a:xfrm>
            <a:off x="6481763" y="1196975"/>
            <a:ext cx="17049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rdt_rcv(rcvpkt) &amp;&amp;  </a:t>
            </a:r>
          </a:p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( corrupt(rcvpkt) ||</a:t>
            </a:r>
          </a:p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isACK(rcvpkt,1) )</a:t>
            </a:r>
            <a:endParaRPr lang="en-US" altLang="el-GR">
              <a:latin typeface="Times New Roman" pitchFamily="18" charset="0"/>
            </a:endParaRPr>
          </a:p>
        </p:txBody>
      </p:sp>
      <p:sp>
        <p:nvSpPr>
          <p:cNvPr id="53262" name="Line 13"/>
          <p:cNvSpPr>
            <a:spLocks noChangeShapeType="1"/>
          </p:cNvSpPr>
          <p:nvPr/>
        </p:nvSpPr>
        <p:spPr bwMode="auto">
          <a:xfrm>
            <a:off x="6691313" y="1898650"/>
            <a:ext cx="13509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3263" name="Group 14"/>
          <p:cNvGrpSpPr>
            <a:grpSpLocks/>
          </p:cNvGrpSpPr>
          <p:nvPr/>
        </p:nvGrpSpPr>
        <p:grpSpPr bwMode="auto">
          <a:xfrm>
            <a:off x="5453063" y="4005263"/>
            <a:ext cx="1189037" cy="850900"/>
            <a:chOff x="4090" y="3230"/>
            <a:chExt cx="749" cy="536"/>
          </a:xfrm>
        </p:grpSpPr>
        <p:sp>
          <p:nvSpPr>
            <p:cNvPr id="53303" name="Oval 15"/>
            <p:cNvSpPr>
              <a:spLocks noChangeArrowheads="1"/>
            </p:cNvSpPr>
            <p:nvPr/>
          </p:nvSpPr>
          <p:spPr bwMode="auto">
            <a:xfrm>
              <a:off x="4159" y="3230"/>
              <a:ext cx="595" cy="53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53304" name="Text Box 16"/>
            <p:cNvSpPr txBox="1">
              <a:spLocks noChangeArrowheads="1"/>
            </p:cNvSpPr>
            <p:nvPr/>
          </p:nvSpPr>
          <p:spPr bwMode="auto">
            <a:xfrm>
              <a:off x="4090" y="3270"/>
              <a:ext cx="749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r>
                <a:rPr lang="en-US" altLang="el-GR">
                  <a:latin typeface="Arial" pitchFamily="34" charset="0"/>
                </a:rPr>
                <a:t>Wait for </a:t>
              </a:r>
            </a:p>
            <a:p>
              <a:pPr>
                <a:lnSpc>
                  <a:spcPct val="100000"/>
                </a:lnSpc>
              </a:pPr>
              <a:r>
                <a:rPr lang="en-US" altLang="el-GR">
                  <a:latin typeface="Arial" pitchFamily="34" charset="0"/>
                </a:rPr>
                <a:t>call 1 from above</a:t>
              </a:r>
              <a:endParaRPr lang="en-US" altLang="el-GR">
                <a:latin typeface="Times New Roman" pitchFamily="18" charset="0"/>
              </a:endParaRPr>
            </a:p>
          </p:txBody>
        </p:sp>
      </p:grpSp>
      <p:sp>
        <p:nvSpPr>
          <p:cNvPr id="53264" name="Freeform 17"/>
          <p:cNvSpPr>
            <a:spLocks/>
          </p:cNvSpPr>
          <p:nvPr/>
        </p:nvSpPr>
        <p:spPr bwMode="auto">
          <a:xfrm rot="16200000" flipV="1">
            <a:off x="2140744" y="3402806"/>
            <a:ext cx="1254125" cy="150813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265" name="Freeform 18"/>
          <p:cNvSpPr>
            <a:spLocks/>
          </p:cNvSpPr>
          <p:nvPr/>
        </p:nvSpPr>
        <p:spPr bwMode="auto">
          <a:xfrm>
            <a:off x="3370263" y="4738688"/>
            <a:ext cx="2312987" cy="274637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6" name="Freeform 19"/>
          <p:cNvSpPr>
            <a:spLocks/>
          </p:cNvSpPr>
          <p:nvPr/>
        </p:nvSpPr>
        <p:spPr bwMode="auto">
          <a:xfrm rot="5400000" flipH="1" flipV="1">
            <a:off x="5611019" y="3328194"/>
            <a:ext cx="1184275" cy="166687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7" name="Text Box 20"/>
          <p:cNvSpPr txBox="1">
            <a:spLocks noChangeArrowheads="1"/>
          </p:cNvSpPr>
          <p:nvPr/>
        </p:nvSpPr>
        <p:spPr bwMode="auto">
          <a:xfrm>
            <a:off x="3316288" y="5224463"/>
            <a:ext cx="34448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sndpkt = make_pkt(1, data, checksum)</a:t>
            </a:r>
          </a:p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udt_send(sndpkt)</a:t>
            </a:r>
          </a:p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start_timer</a:t>
            </a:r>
            <a:endParaRPr lang="en-US" altLang="el-GR">
              <a:latin typeface="Times New Roman" pitchFamily="18" charset="0"/>
            </a:endParaRPr>
          </a:p>
        </p:txBody>
      </p:sp>
      <p:sp>
        <p:nvSpPr>
          <p:cNvPr id="53268" name="Text Box 21"/>
          <p:cNvSpPr txBox="1">
            <a:spLocks noChangeArrowheads="1"/>
          </p:cNvSpPr>
          <p:nvPr/>
        </p:nvSpPr>
        <p:spPr bwMode="auto">
          <a:xfrm>
            <a:off x="3316288" y="4941888"/>
            <a:ext cx="17240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rdt_send(data)</a:t>
            </a:r>
            <a:endParaRPr lang="en-US" altLang="el-GR">
              <a:latin typeface="Times New Roman" pitchFamily="18" charset="0"/>
            </a:endParaRPr>
          </a:p>
        </p:txBody>
      </p:sp>
      <p:sp>
        <p:nvSpPr>
          <p:cNvPr id="53269" name="Line 22"/>
          <p:cNvSpPr>
            <a:spLocks noChangeShapeType="1"/>
          </p:cNvSpPr>
          <p:nvPr/>
        </p:nvSpPr>
        <p:spPr bwMode="auto">
          <a:xfrm>
            <a:off x="3435350" y="5253038"/>
            <a:ext cx="25987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0" name="Text Box 23"/>
          <p:cNvSpPr txBox="1">
            <a:spLocks noChangeArrowheads="1"/>
          </p:cNvSpPr>
          <p:nvPr/>
        </p:nvSpPr>
        <p:spPr bwMode="auto">
          <a:xfrm>
            <a:off x="6280150" y="3106738"/>
            <a:ext cx="21494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rdt_rcv(rcvpkt)   </a:t>
            </a:r>
          </a:p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&amp;&amp; notcorrupt(rcvpkt) </a:t>
            </a:r>
          </a:p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&amp;&amp; isACK(rcvpkt,0)</a:t>
            </a:r>
            <a:r>
              <a:rPr lang="en-US" altLang="el-GR" sz="1000">
                <a:latin typeface="Arial" pitchFamily="34" charset="0"/>
              </a:rPr>
              <a:t> </a:t>
            </a:r>
            <a:endParaRPr lang="en-US" altLang="el-GR" sz="2400">
              <a:latin typeface="Times New Roman" pitchFamily="18" charset="0"/>
            </a:endParaRPr>
          </a:p>
        </p:txBody>
      </p:sp>
      <p:sp>
        <p:nvSpPr>
          <p:cNvPr id="53271" name="Line 24"/>
          <p:cNvSpPr>
            <a:spLocks noChangeShapeType="1"/>
          </p:cNvSpPr>
          <p:nvPr/>
        </p:nvSpPr>
        <p:spPr bwMode="auto">
          <a:xfrm>
            <a:off x="6396038" y="3817938"/>
            <a:ext cx="14192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2" name="Text Box 25"/>
          <p:cNvSpPr txBox="1">
            <a:spLocks noChangeArrowheads="1"/>
          </p:cNvSpPr>
          <p:nvPr/>
        </p:nvSpPr>
        <p:spPr bwMode="auto">
          <a:xfrm>
            <a:off x="1290638" y="5062538"/>
            <a:ext cx="16224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rdt_rcv(rcvpkt) &amp;&amp;  </a:t>
            </a:r>
          </a:p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( corrupt(rcvpkt) ||</a:t>
            </a:r>
          </a:p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isACK(rcvpkt,0) )</a:t>
            </a:r>
            <a:endParaRPr lang="en-US" altLang="el-GR">
              <a:latin typeface="Times New Roman" pitchFamily="18" charset="0"/>
            </a:endParaRPr>
          </a:p>
        </p:txBody>
      </p:sp>
      <p:sp>
        <p:nvSpPr>
          <p:cNvPr id="53273" name="Line 26"/>
          <p:cNvSpPr>
            <a:spLocks noChangeShapeType="1"/>
          </p:cNvSpPr>
          <p:nvPr/>
        </p:nvSpPr>
        <p:spPr bwMode="auto">
          <a:xfrm>
            <a:off x="1393825" y="5788025"/>
            <a:ext cx="12541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4" name="Text Box 27"/>
          <p:cNvSpPr txBox="1">
            <a:spLocks noChangeArrowheads="1"/>
          </p:cNvSpPr>
          <p:nvPr/>
        </p:nvSpPr>
        <p:spPr bwMode="auto">
          <a:xfrm>
            <a:off x="908050" y="2865438"/>
            <a:ext cx="19129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rdt_rcv(rcvpkt)   </a:t>
            </a:r>
          </a:p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&amp;&amp; notcorrupt(rcvpkt) </a:t>
            </a:r>
          </a:p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&amp;&amp; isACK(rcvpkt,1)</a:t>
            </a:r>
            <a:r>
              <a:rPr lang="en-US" altLang="el-GR" sz="1000">
                <a:latin typeface="Arial" pitchFamily="34" charset="0"/>
              </a:rPr>
              <a:t> </a:t>
            </a:r>
            <a:endParaRPr lang="en-US" altLang="el-GR" sz="2400">
              <a:latin typeface="Times New Roman" pitchFamily="18" charset="0"/>
            </a:endParaRPr>
          </a:p>
        </p:txBody>
      </p:sp>
      <p:sp>
        <p:nvSpPr>
          <p:cNvPr id="53275" name="Line 28"/>
          <p:cNvSpPr>
            <a:spLocks noChangeShapeType="1"/>
          </p:cNvSpPr>
          <p:nvPr/>
        </p:nvSpPr>
        <p:spPr bwMode="auto">
          <a:xfrm>
            <a:off x="1035050" y="3605213"/>
            <a:ext cx="15176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6" name="Text Box 29"/>
          <p:cNvSpPr txBox="1">
            <a:spLocks noChangeArrowheads="1"/>
          </p:cNvSpPr>
          <p:nvPr/>
        </p:nvSpPr>
        <p:spPr bwMode="auto">
          <a:xfrm>
            <a:off x="6300788" y="3798888"/>
            <a:ext cx="1514475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stop_timer</a:t>
            </a:r>
            <a:endParaRPr lang="en-US" altLang="el-GR">
              <a:latin typeface="Times New Roman" pitchFamily="18" charset="0"/>
            </a:endParaRPr>
          </a:p>
        </p:txBody>
      </p:sp>
      <p:sp>
        <p:nvSpPr>
          <p:cNvPr id="53277" name="Text Box 30"/>
          <p:cNvSpPr txBox="1">
            <a:spLocks noChangeArrowheads="1"/>
          </p:cNvSpPr>
          <p:nvPr/>
        </p:nvSpPr>
        <p:spPr bwMode="auto">
          <a:xfrm>
            <a:off x="900113" y="3578225"/>
            <a:ext cx="1514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stop_timer</a:t>
            </a:r>
            <a:endParaRPr lang="en-US" altLang="el-GR">
              <a:latin typeface="Times New Roman" pitchFamily="18" charset="0"/>
            </a:endParaRPr>
          </a:p>
        </p:txBody>
      </p:sp>
      <p:sp>
        <p:nvSpPr>
          <p:cNvPr id="53278" name="Freeform 31"/>
          <p:cNvSpPr>
            <a:spLocks/>
          </p:cNvSpPr>
          <p:nvPr/>
        </p:nvSpPr>
        <p:spPr bwMode="auto">
          <a:xfrm>
            <a:off x="6238875" y="2338388"/>
            <a:ext cx="461963" cy="682625"/>
          </a:xfrm>
          <a:custGeom>
            <a:avLst/>
            <a:gdLst>
              <a:gd name="T0" fmla="*/ 0 w 291"/>
              <a:gd name="T1" fmla="*/ 2147483647 h 430"/>
              <a:gd name="T2" fmla="*/ 2147483647 w 291"/>
              <a:gd name="T3" fmla="*/ 2147483647 h 430"/>
              <a:gd name="T4" fmla="*/ 0 60000 65536"/>
              <a:gd name="T5" fmla="*/ 0 60000 65536"/>
              <a:gd name="T6" fmla="*/ 0 w 291"/>
              <a:gd name="T7" fmla="*/ 0 h 430"/>
              <a:gd name="T8" fmla="*/ 291 w 291"/>
              <a:gd name="T9" fmla="*/ 430 h 4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1" h="430">
                <a:moveTo>
                  <a:pt x="0" y="120"/>
                </a:moveTo>
                <a:cubicBezTo>
                  <a:pt x="291" y="0"/>
                  <a:pt x="259" y="430"/>
                  <a:pt x="15" y="25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279" name="Text Box 32"/>
          <p:cNvSpPr txBox="1">
            <a:spLocks noChangeArrowheads="1"/>
          </p:cNvSpPr>
          <p:nvPr/>
        </p:nvSpPr>
        <p:spPr bwMode="auto">
          <a:xfrm>
            <a:off x="6570663" y="2516188"/>
            <a:ext cx="21161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udt_send(sndpkt)</a:t>
            </a:r>
          </a:p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start_timer</a:t>
            </a:r>
            <a:endParaRPr lang="en-US" altLang="el-GR">
              <a:latin typeface="Times New Roman" pitchFamily="18" charset="0"/>
            </a:endParaRPr>
          </a:p>
        </p:txBody>
      </p:sp>
      <p:sp>
        <p:nvSpPr>
          <p:cNvPr id="53280" name="Text Box 33"/>
          <p:cNvSpPr txBox="1">
            <a:spLocks noChangeArrowheads="1"/>
          </p:cNvSpPr>
          <p:nvPr/>
        </p:nvSpPr>
        <p:spPr bwMode="auto">
          <a:xfrm>
            <a:off x="6592888" y="2279650"/>
            <a:ext cx="11144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timeout</a:t>
            </a:r>
            <a:endParaRPr lang="en-US" altLang="el-GR">
              <a:latin typeface="Times New Roman" pitchFamily="18" charset="0"/>
            </a:endParaRPr>
          </a:p>
        </p:txBody>
      </p:sp>
      <p:sp>
        <p:nvSpPr>
          <p:cNvPr id="53281" name="Line 34"/>
          <p:cNvSpPr>
            <a:spLocks noChangeShapeType="1"/>
          </p:cNvSpPr>
          <p:nvPr/>
        </p:nvSpPr>
        <p:spPr bwMode="auto">
          <a:xfrm>
            <a:off x="6681788" y="25336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82" name="Freeform 35"/>
          <p:cNvSpPr>
            <a:spLocks/>
          </p:cNvSpPr>
          <p:nvPr/>
        </p:nvSpPr>
        <p:spPr bwMode="auto">
          <a:xfrm>
            <a:off x="2230438" y="4702175"/>
            <a:ext cx="692150" cy="631825"/>
          </a:xfrm>
          <a:custGeom>
            <a:avLst/>
            <a:gdLst>
              <a:gd name="T0" fmla="*/ 2147483647 w 436"/>
              <a:gd name="T1" fmla="*/ 2147483647 h 398"/>
              <a:gd name="T2" fmla="*/ 2147483647 w 436"/>
              <a:gd name="T3" fmla="*/ 0 h 398"/>
              <a:gd name="T4" fmla="*/ 0 60000 65536"/>
              <a:gd name="T5" fmla="*/ 0 60000 65536"/>
              <a:gd name="T6" fmla="*/ 0 w 436"/>
              <a:gd name="T7" fmla="*/ 0 h 398"/>
              <a:gd name="T8" fmla="*/ 436 w 436"/>
              <a:gd name="T9" fmla="*/ 398 h 39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36" h="398">
                <a:moveTo>
                  <a:pt x="436" y="101"/>
                </a:moveTo>
                <a:cubicBezTo>
                  <a:pt x="367" y="398"/>
                  <a:pt x="0" y="31"/>
                  <a:pt x="300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283" name="Freeform 36"/>
          <p:cNvSpPr>
            <a:spLocks/>
          </p:cNvSpPr>
          <p:nvPr/>
        </p:nvSpPr>
        <p:spPr bwMode="auto">
          <a:xfrm>
            <a:off x="2030413" y="4413250"/>
            <a:ext cx="571500" cy="420688"/>
          </a:xfrm>
          <a:custGeom>
            <a:avLst/>
            <a:gdLst>
              <a:gd name="T0" fmla="*/ 2147483647 w 900"/>
              <a:gd name="T1" fmla="*/ 2147483647 h 662"/>
              <a:gd name="T2" fmla="*/ 2147483647 w 900"/>
              <a:gd name="T3" fmla="*/ 2147483647 h 662"/>
              <a:gd name="T4" fmla="*/ 0 60000 65536"/>
              <a:gd name="T5" fmla="*/ 0 60000 65536"/>
              <a:gd name="T6" fmla="*/ 0 w 900"/>
              <a:gd name="T7" fmla="*/ 0 h 662"/>
              <a:gd name="T8" fmla="*/ 900 w 900"/>
              <a:gd name="T9" fmla="*/ 662 h 66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00" h="662">
                <a:moveTo>
                  <a:pt x="900" y="360"/>
                </a:moveTo>
                <a:cubicBezTo>
                  <a:pt x="171" y="662"/>
                  <a:pt x="0" y="0"/>
                  <a:pt x="825" y="1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284" name="Text Box 37"/>
          <p:cNvSpPr txBox="1">
            <a:spLocks noChangeArrowheads="1"/>
          </p:cNvSpPr>
          <p:nvPr/>
        </p:nvSpPr>
        <p:spPr bwMode="auto">
          <a:xfrm>
            <a:off x="628650" y="4460875"/>
            <a:ext cx="182403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udt_send(sndpkt)</a:t>
            </a:r>
          </a:p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start_timer</a:t>
            </a:r>
            <a:endParaRPr lang="en-US" altLang="el-GR">
              <a:latin typeface="Times New Roman" pitchFamily="18" charset="0"/>
            </a:endParaRPr>
          </a:p>
        </p:txBody>
      </p:sp>
      <p:sp>
        <p:nvSpPr>
          <p:cNvPr id="53285" name="Text Box 38"/>
          <p:cNvSpPr txBox="1">
            <a:spLocks noChangeArrowheads="1"/>
          </p:cNvSpPr>
          <p:nvPr/>
        </p:nvSpPr>
        <p:spPr bwMode="auto">
          <a:xfrm>
            <a:off x="642938" y="4206875"/>
            <a:ext cx="11144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timeout</a:t>
            </a:r>
            <a:endParaRPr lang="en-US" altLang="el-GR">
              <a:latin typeface="Times New Roman" pitchFamily="18" charset="0"/>
            </a:endParaRPr>
          </a:p>
        </p:txBody>
      </p:sp>
      <p:sp>
        <p:nvSpPr>
          <p:cNvPr id="53286" name="Line 39"/>
          <p:cNvSpPr>
            <a:spLocks noChangeShapeType="1"/>
          </p:cNvSpPr>
          <p:nvPr/>
        </p:nvSpPr>
        <p:spPr bwMode="auto">
          <a:xfrm>
            <a:off x="746125" y="44894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87" name="Freeform 40"/>
          <p:cNvSpPr>
            <a:spLocks/>
          </p:cNvSpPr>
          <p:nvPr/>
        </p:nvSpPr>
        <p:spPr bwMode="auto">
          <a:xfrm>
            <a:off x="6426200" y="4373563"/>
            <a:ext cx="579438" cy="890587"/>
          </a:xfrm>
          <a:custGeom>
            <a:avLst/>
            <a:gdLst>
              <a:gd name="T0" fmla="*/ 2147483647 w 322"/>
              <a:gd name="T1" fmla="*/ 2147483647 h 483"/>
              <a:gd name="T2" fmla="*/ 0 w 322"/>
              <a:gd name="T3" fmla="*/ 2147483647 h 483"/>
              <a:gd name="T4" fmla="*/ 0 60000 65536"/>
              <a:gd name="T5" fmla="*/ 0 60000 65536"/>
              <a:gd name="T6" fmla="*/ 0 w 322"/>
              <a:gd name="T7" fmla="*/ 0 h 483"/>
              <a:gd name="T8" fmla="*/ 322 w 322"/>
              <a:gd name="T9" fmla="*/ 483 h 48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22" h="483">
                <a:moveTo>
                  <a:pt x="31" y="120"/>
                </a:moveTo>
                <a:cubicBezTo>
                  <a:pt x="322" y="0"/>
                  <a:pt x="64" y="483"/>
                  <a:pt x="0" y="18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288" name="Text Box 41"/>
          <p:cNvSpPr txBox="1">
            <a:spLocks noChangeArrowheads="1"/>
          </p:cNvSpPr>
          <p:nvPr/>
        </p:nvSpPr>
        <p:spPr bwMode="auto">
          <a:xfrm>
            <a:off x="1036638" y="1874838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rdt_rcv(rcvpkt)</a:t>
            </a:r>
            <a:endParaRPr lang="en-US" altLang="el-GR">
              <a:latin typeface="Times New Roman" pitchFamily="18" charset="0"/>
            </a:endParaRPr>
          </a:p>
        </p:txBody>
      </p:sp>
      <p:grpSp>
        <p:nvGrpSpPr>
          <p:cNvPr id="53289" name="Group 42"/>
          <p:cNvGrpSpPr>
            <a:grpSpLocks/>
          </p:cNvGrpSpPr>
          <p:nvPr/>
        </p:nvGrpSpPr>
        <p:grpSpPr bwMode="auto">
          <a:xfrm>
            <a:off x="2419350" y="2135188"/>
            <a:ext cx="1189038" cy="850900"/>
            <a:chOff x="4090" y="3230"/>
            <a:chExt cx="749" cy="536"/>
          </a:xfrm>
        </p:grpSpPr>
        <p:sp>
          <p:nvSpPr>
            <p:cNvPr id="53301" name="Oval 43"/>
            <p:cNvSpPr>
              <a:spLocks noChangeArrowheads="1"/>
            </p:cNvSpPr>
            <p:nvPr/>
          </p:nvSpPr>
          <p:spPr bwMode="auto">
            <a:xfrm>
              <a:off x="4159" y="3230"/>
              <a:ext cx="595" cy="53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53302" name="Text Box 44"/>
            <p:cNvSpPr txBox="1">
              <a:spLocks noChangeArrowheads="1"/>
            </p:cNvSpPr>
            <p:nvPr/>
          </p:nvSpPr>
          <p:spPr bwMode="auto">
            <a:xfrm>
              <a:off x="4090" y="3270"/>
              <a:ext cx="749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r>
                <a:rPr lang="en-US" altLang="el-GR">
                  <a:latin typeface="Arial" pitchFamily="34" charset="0"/>
                </a:rPr>
                <a:t>Wait for </a:t>
              </a:r>
            </a:p>
            <a:p>
              <a:pPr>
                <a:lnSpc>
                  <a:spcPct val="100000"/>
                </a:lnSpc>
              </a:pPr>
              <a:r>
                <a:rPr lang="en-US" altLang="el-GR">
                  <a:latin typeface="Arial" pitchFamily="34" charset="0"/>
                </a:rPr>
                <a:t>call 0from above</a:t>
              </a:r>
              <a:endParaRPr lang="en-US" altLang="el-GR">
                <a:latin typeface="Times New Roman" pitchFamily="18" charset="0"/>
              </a:endParaRPr>
            </a:p>
          </p:txBody>
        </p:sp>
      </p:grpSp>
      <p:sp>
        <p:nvSpPr>
          <p:cNvPr id="53290" name="Line 45"/>
          <p:cNvSpPr>
            <a:spLocks noChangeShapeType="1"/>
          </p:cNvSpPr>
          <p:nvPr/>
        </p:nvSpPr>
        <p:spPr bwMode="auto">
          <a:xfrm>
            <a:off x="1123950" y="2160588"/>
            <a:ext cx="11017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3291" name="Group 46"/>
          <p:cNvGrpSpPr>
            <a:grpSpLocks/>
          </p:cNvGrpSpPr>
          <p:nvPr/>
        </p:nvGrpSpPr>
        <p:grpSpPr bwMode="auto">
          <a:xfrm>
            <a:off x="2630488" y="3989388"/>
            <a:ext cx="889000" cy="865187"/>
            <a:chOff x="445" y="1273"/>
            <a:chExt cx="560" cy="545"/>
          </a:xfrm>
        </p:grpSpPr>
        <p:sp>
          <p:nvSpPr>
            <p:cNvPr id="53299" name="Oval 47"/>
            <p:cNvSpPr>
              <a:spLocks noChangeArrowheads="1"/>
            </p:cNvSpPr>
            <p:nvPr/>
          </p:nvSpPr>
          <p:spPr bwMode="auto">
            <a:xfrm>
              <a:off x="445" y="1273"/>
              <a:ext cx="560" cy="54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53300" name="Text Box 48"/>
            <p:cNvSpPr txBox="1">
              <a:spLocks noChangeArrowheads="1"/>
            </p:cNvSpPr>
            <p:nvPr/>
          </p:nvSpPr>
          <p:spPr bwMode="auto">
            <a:xfrm>
              <a:off x="499" y="1309"/>
              <a:ext cx="450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r>
                <a:rPr lang="en-US" altLang="el-GR">
                  <a:latin typeface="Arial" pitchFamily="34" charset="0"/>
                </a:rPr>
                <a:t>Wait for ACK1</a:t>
              </a:r>
              <a:endParaRPr lang="en-US" altLang="el-GR">
                <a:latin typeface="Times New Roman" pitchFamily="18" charset="0"/>
              </a:endParaRPr>
            </a:p>
          </p:txBody>
        </p:sp>
      </p:grpSp>
      <p:sp>
        <p:nvSpPr>
          <p:cNvPr id="53292" name="Freeform 49"/>
          <p:cNvSpPr>
            <a:spLocks/>
          </p:cNvSpPr>
          <p:nvPr/>
        </p:nvSpPr>
        <p:spPr bwMode="auto">
          <a:xfrm flipH="1" flipV="1">
            <a:off x="2006600" y="1782763"/>
            <a:ext cx="579438" cy="890587"/>
          </a:xfrm>
          <a:custGeom>
            <a:avLst/>
            <a:gdLst>
              <a:gd name="T0" fmla="*/ 2147483647 w 322"/>
              <a:gd name="T1" fmla="*/ 2147483647 h 483"/>
              <a:gd name="T2" fmla="*/ 0 w 322"/>
              <a:gd name="T3" fmla="*/ 2147483647 h 483"/>
              <a:gd name="T4" fmla="*/ 0 60000 65536"/>
              <a:gd name="T5" fmla="*/ 0 60000 65536"/>
              <a:gd name="T6" fmla="*/ 0 w 322"/>
              <a:gd name="T7" fmla="*/ 0 h 483"/>
              <a:gd name="T8" fmla="*/ 322 w 322"/>
              <a:gd name="T9" fmla="*/ 483 h 48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22" h="483">
                <a:moveTo>
                  <a:pt x="31" y="120"/>
                </a:moveTo>
                <a:cubicBezTo>
                  <a:pt x="322" y="0"/>
                  <a:pt x="64" y="483"/>
                  <a:pt x="0" y="18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293" name="Text Box 50"/>
          <p:cNvSpPr txBox="1">
            <a:spLocks noChangeArrowheads="1"/>
          </p:cNvSpPr>
          <p:nvPr/>
        </p:nvSpPr>
        <p:spPr bwMode="auto">
          <a:xfrm>
            <a:off x="7224713" y="4852988"/>
            <a:ext cx="323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1600">
                <a:latin typeface="Symbol" pitchFamily="18" charset="2"/>
              </a:rPr>
              <a:t>L</a:t>
            </a:r>
          </a:p>
        </p:txBody>
      </p:sp>
      <p:sp>
        <p:nvSpPr>
          <p:cNvPr id="53294" name="Text Box 51"/>
          <p:cNvSpPr txBox="1">
            <a:spLocks noChangeArrowheads="1"/>
          </p:cNvSpPr>
          <p:nvPr/>
        </p:nvSpPr>
        <p:spPr bwMode="auto">
          <a:xfrm>
            <a:off x="6757988" y="4603750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rdt_rcv(rcvpkt)</a:t>
            </a:r>
            <a:endParaRPr lang="en-US" altLang="el-GR">
              <a:latin typeface="Times New Roman" pitchFamily="18" charset="0"/>
            </a:endParaRPr>
          </a:p>
        </p:txBody>
      </p:sp>
      <p:sp>
        <p:nvSpPr>
          <p:cNvPr id="53295" name="Line 52"/>
          <p:cNvSpPr>
            <a:spLocks noChangeShapeType="1"/>
          </p:cNvSpPr>
          <p:nvPr/>
        </p:nvSpPr>
        <p:spPr bwMode="auto">
          <a:xfrm>
            <a:off x="6845300" y="4889500"/>
            <a:ext cx="11017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96" name="Text Box 53"/>
          <p:cNvSpPr txBox="1">
            <a:spLocks noChangeArrowheads="1"/>
          </p:cNvSpPr>
          <p:nvPr/>
        </p:nvSpPr>
        <p:spPr bwMode="auto">
          <a:xfrm>
            <a:off x="7127875" y="1847850"/>
            <a:ext cx="323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1600">
                <a:latin typeface="Symbol" pitchFamily="18" charset="2"/>
              </a:rPr>
              <a:t>L</a:t>
            </a:r>
          </a:p>
        </p:txBody>
      </p:sp>
      <p:sp>
        <p:nvSpPr>
          <p:cNvPr id="53297" name="Text Box 54"/>
          <p:cNvSpPr txBox="1">
            <a:spLocks noChangeArrowheads="1"/>
          </p:cNvSpPr>
          <p:nvPr/>
        </p:nvSpPr>
        <p:spPr bwMode="auto">
          <a:xfrm>
            <a:off x="1476375" y="2124075"/>
            <a:ext cx="323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1600">
                <a:latin typeface="Symbol" pitchFamily="18" charset="2"/>
              </a:rPr>
              <a:t>L</a:t>
            </a:r>
          </a:p>
        </p:txBody>
      </p:sp>
      <p:sp>
        <p:nvSpPr>
          <p:cNvPr id="53298" name="Text Box 55"/>
          <p:cNvSpPr txBox="1">
            <a:spLocks noChangeArrowheads="1"/>
          </p:cNvSpPr>
          <p:nvPr/>
        </p:nvSpPr>
        <p:spPr bwMode="auto">
          <a:xfrm>
            <a:off x="1879600" y="5794375"/>
            <a:ext cx="323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1600">
                <a:latin typeface="Symbol" pitchFamily="18" charset="2"/>
              </a:rPr>
              <a:t>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773FBF80-83E1-443C-9F63-B554EA72330D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54275" name="Footer Placeholder 3"/>
          <p:cNvSpPr txBox="1">
            <a:spLocks noGrp="1"/>
          </p:cNvSpPr>
          <p:nvPr/>
        </p:nvSpPr>
        <p:spPr bwMode="auto">
          <a:xfrm>
            <a:off x="4446588" y="6400800"/>
            <a:ext cx="3859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54276" name="Slide Number Placeholder 4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18DF0B4D-A661-4017-AF85-4001F72259F3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41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z="3600" smtClean="0"/>
              <a:t>rdt3.0 </a:t>
            </a:r>
            <a:r>
              <a:rPr lang="el-GR" altLang="el-GR" sz="3600" smtClean="0"/>
              <a:t>εν δράσει</a:t>
            </a:r>
            <a:endParaRPr lang="en-US" altLang="el-GR" smtClean="0"/>
          </a:p>
        </p:txBody>
      </p:sp>
      <p:pic>
        <p:nvPicPr>
          <p:cNvPr id="54278" name="Picture 3" descr="rdt30_example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85900"/>
            <a:ext cx="8428038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F2B4F2A8-2B6F-43A1-AE10-E7BD4641EB0C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55299" name="Footer Placeholder 3"/>
          <p:cNvSpPr txBox="1">
            <a:spLocks noGrp="1"/>
          </p:cNvSpPr>
          <p:nvPr/>
        </p:nvSpPr>
        <p:spPr bwMode="auto">
          <a:xfrm>
            <a:off x="4141788" y="6400800"/>
            <a:ext cx="416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55300" name="Slide Number Placeholder 4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01C468F5-940F-4D83-9405-0C7EF34183AE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42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553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z="3600" smtClean="0"/>
              <a:t>rdt3.0 </a:t>
            </a:r>
            <a:r>
              <a:rPr lang="el-GR" altLang="el-GR" sz="3600" smtClean="0"/>
              <a:t>εν δράσει</a:t>
            </a:r>
            <a:endParaRPr lang="en-US" altLang="el-GR" smtClean="0"/>
          </a:p>
        </p:txBody>
      </p:sp>
      <p:pic>
        <p:nvPicPr>
          <p:cNvPr id="55302" name="Picture 3" descr="rdt30_examples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5" y="1524000"/>
            <a:ext cx="8218488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AA860104-8028-4880-BB8D-C429729C36A9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3077" name="Footer Placeholder 5"/>
          <p:cNvSpPr txBox="1">
            <a:spLocks noGrp="1"/>
          </p:cNvSpPr>
          <p:nvPr/>
        </p:nvSpPr>
        <p:spPr bwMode="auto">
          <a:xfrm>
            <a:off x="4203700" y="6400800"/>
            <a:ext cx="410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3078" name="Slide Number Placeholder 6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F8F033D0-3F99-4FBF-8425-8CED37A2AE28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43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30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200" smtClean="0"/>
              <a:t>Απόδοση του </a:t>
            </a:r>
            <a:r>
              <a:rPr lang="en-US" altLang="el-GR" sz="3200" smtClean="0"/>
              <a:t>rdt3.0</a:t>
            </a:r>
          </a:p>
        </p:txBody>
      </p:sp>
      <p:sp>
        <p:nvSpPr>
          <p:cNvPr id="308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44613"/>
            <a:ext cx="8372475" cy="1246187"/>
          </a:xfrm>
        </p:spPr>
        <p:txBody>
          <a:bodyPr/>
          <a:lstStyle/>
          <a:p>
            <a:r>
              <a:rPr lang="el-GR" altLang="el-GR" sz="2400" smtClean="0"/>
              <a:t>Το </a:t>
            </a:r>
            <a:r>
              <a:rPr lang="en-US" altLang="el-GR" sz="2400" smtClean="0"/>
              <a:t>rdt3.0 </a:t>
            </a:r>
            <a:r>
              <a:rPr lang="el-GR" altLang="el-GR" sz="2400" smtClean="0"/>
              <a:t>δουλεύει</a:t>
            </a:r>
            <a:r>
              <a:rPr lang="en-US" altLang="el-GR" sz="2400" smtClean="0"/>
              <a:t>, </a:t>
            </a:r>
            <a:r>
              <a:rPr lang="el-GR" altLang="el-GR" sz="2400" smtClean="0"/>
              <a:t>αλλά η απόδοσή του είναι χαμηλή</a:t>
            </a:r>
            <a:endParaRPr lang="en-US" altLang="el-GR" sz="2400" smtClean="0"/>
          </a:p>
          <a:p>
            <a:r>
              <a:rPr lang="el-GR" altLang="el-GR" sz="2400" smtClean="0"/>
              <a:t>Π.χ.</a:t>
            </a:r>
            <a:r>
              <a:rPr lang="en-US" altLang="el-GR" sz="2400" smtClean="0"/>
              <a:t>: </a:t>
            </a:r>
            <a:r>
              <a:rPr lang="el-GR" altLang="el-GR" sz="2400" smtClean="0"/>
              <a:t>ζεύξη </a:t>
            </a:r>
            <a:r>
              <a:rPr lang="en-US" altLang="el-GR" sz="2400" smtClean="0"/>
              <a:t>1 Gbps,</a:t>
            </a:r>
            <a:r>
              <a:rPr lang="el-GR" altLang="el-GR" sz="2400" smtClean="0"/>
              <a:t> καθυστ. διαδ.</a:t>
            </a:r>
            <a:r>
              <a:rPr lang="en-US" altLang="el-GR" sz="2400" smtClean="0"/>
              <a:t> 15 ms,</a:t>
            </a:r>
            <a:r>
              <a:rPr lang="el-GR" altLang="el-GR" sz="2400" smtClean="0"/>
              <a:t> πακ.</a:t>
            </a:r>
            <a:r>
              <a:rPr lang="en-US" altLang="el-GR" sz="2400" smtClean="0"/>
              <a:t> 8000 bit:</a:t>
            </a:r>
          </a:p>
          <a:p>
            <a:endParaRPr lang="en-US" altLang="el-GR" sz="2400" smtClean="0"/>
          </a:p>
        </p:txBody>
      </p:sp>
      <p:sp>
        <p:nvSpPr>
          <p:cNvPr id="3081" name="Rectangle 11"/>
          <p:cNvSpPr>
            <a:spLocks noChangeArrowheads="1"/>
          </p:cNvSpPr>
          <p:nvPr/>
        </p:nvSpPr>
        <p:spPr bwMode="auto">
          <a:xfrm>
            <a:off x="457200" y="3657600"/>
            <a:ext cx="83724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</a:pPr>
            <a:r>
              <a:rPr lang="en-US" altLang="el-GR" sz="1800">
                <a:latin typeface="Comic Sans MS" pitchFamily="66" charset="0"/>
              </a:rPr>
              <a:t>U </a:t>
            </a:r>
            <a:r>
              <a:rPr lang="en-US" altLang="el-GR" sz="1800" baseline="-25000">
                <a:latin typeface="Comic Sans MS" pitchFamily="66" charset="0"/>
              </a:rPr>
              <a:t>sender</a:t>
            </a:r>
            <a:r>
              <a:rPr lang="en-US" altLang="el-GR" sz="1800">
                <a:latin typeface="Comic Sans MS" pitchFamily="66" charset="0"/>
              </a:rPr>
              <a:t>: </a:t>
            </a:r>
            <a:r>
              <a:rPr lang="el-GR" altLang="el-GR" sz="1800">
                <a:solidFill>
                  <a:srgbClr val="FF0000"/>
                </a:solidFill>
                <a:latin typeface="Comic Sans MS" pitchFamily="66" charset="0"/>
              </a:rPr>
              <a:t>βαθμός χρήσης (</a:t>
            </a:r>
            <a:r>
              <a:rPr lang="en-US" altLang="el-GR" sz="1800">
                <a:solidFill>
                  <a:srgbClr val="FF0000"/>
                </a:solidFill>
                <a:latin typeface="Comic Sans MS" pitchFamily="66" charset="0"/>
              </a:rPr>
              <a:t>utilization</a:t>
            </a:r>
            <a:r>
              <a:rPr lang="el-GR" altLang="el-GR" sz="1800">
                <a:solidFill>
                  <a:srgbClr val="FF0000"/>
                </a:solidFill>
                <a:latin typeface="Comic Sans MS" pitchFamily="66" charset="0"/>
              </a:rPr>
              <a:t>)</a:t>
            </a:r>
            <a:r>
              <a:rPr lang="en-US" altLang="el-GR" sz="1800">
                <a:latin typeface="Comic Sans MS" pitchFamily="66" charset="0"/>
              </a:rPr>
              <a:t> – </a:t>
            </a:r>
            <a:r>
              <a:rPr lang="el-GR" altLang="el-GR" sz="1800">
                <a:latin typeface="Comic Sans MS" pitchFamily="66" charset="0"/>
              </a:rPr>
              <a:t>ποσοστό του χρόνου που ο  αποστολέας είναι απασχολημένος στέλνοντας</a:t>
            </a:r>
            <a:endParaRPr lang="en-US" altLang="el-GR" sz="1800">
              <a:latin typeface="Comic Sans MS" pitchFamily="66" charset="0"/>
            </a:endParaRPr>
          </a:p>
        </p:txBody>
      </p:sp>
      <p:graphicFrame>
        <p:nvGraphicFramePr>
          <p:cNvPr id="3074" name="Object 12"/>
          <p:cNvGraphicFramePr>
            <a:graphicFrameLocks noChangeAspect="1"/>
          </p:cNvGraphicFramePr>
          <p:nvPr/>
        </p:nvGraphicFramePr>
        <p:xfrm>
          <a:off x="1981200" y="4191000"/>
          <a:ext cx="59944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Picture" r:id="rId3" imgW="3177616" imgH="498211" progId="Word.Picture.8">
                  <p:embed/>
                </p:oleObj>
              </mc:Choice>
              <mc:Fallback>
                <p:oleObj name="Picture" r:id="rId3" imgW="3177616" imgH="498211" progId="Word.Picture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191000"/>
                        <a:ext cx="5994400" cy="933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" name="Text Box 13"/>
          <p:cNvSpPr txBox="1">
            <a:spLocks noChangeArrowheads="1"/>
          </p:cNvSpPr>
          <p:nvPr/>
        </p:nvSpPr>
        <p:spPr bwMode="auto">
          <a:xfrm>
            <a:off x="3309938" y="2774950"/>
            <a:ext cx="260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2000">
                <a:latin typeface="Comic Sans MS" pitchFamily="66" charset="0"/>
              </a:rPr>
              <a:t> </a:t>
            </a:r>
            <a:endParaRPr lang="en-US" altLang="el-GR" sz="2400">
              <a:latin typeface="Times New Roman" pitchFamily="18" charset="0"/>
            </a:endParaRPr>
          </a:p>
        </p:txBody>
      </p:sp>
      <p:sp>
        <p:nvSpPr>
          <p:cNvPr id="3083" name="Rectangle 17"/>
          <p:cNvSpPr>
            <a:spLocks noChangeArrowheads="1"/>
          </p:cNvSpPr>
          <p:nvPr/>
        </p:nvSpPr>
        <p:spPr bwMode="auto">
          <a:xfrm>
            <a:off x="533400" y="5105400"/>
            <a:ext cx="8610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</a:pPr>
            <a:r>
              <a:rPr lang="el-GR" altLang="el-GR" sz="1800">
                <a:latin typeface="Comic Sans MS" pitchFamily="66" charset="0"/>
              </a:rPr>
              <a:t>Αν το </a:t>
            </a:r>
            <a:r>
              <a:rPr lang="en-US" altLang="el-GR" sz="1800">
                <a:latin typeface="Comic Sans MS" pitchFamily="66" charset="0"/>
              </a:rPr>
              <a:t>RTT=30 msec, </a:t>
            </a:r>
            <a:r>
              <a:rPr lang="el-GR" altLang="el-GR" sz="1800">
                <a:latin typeface="Comic Sans MS" pitchFamily="66" charset="0"/>
              </a:rPr>
              <a:t>πακέτο </a:t>
            </a:r>
            <a:r>
              <a:rPr lang="en-US" altLang="el-GR" sz="1800">
                <a:latin typeface="Comic Sans MS" pitchFamily="66" charset="0"/>
              </a:rPr>
              <a:t>1KB </a:t>
            </a:r>
            <a:r>
              <a:rPr lang="el-GR" altLang="el-GR" sz="1800">
                <a:latin typeface="Comic Sans MS" pitchFamily="66" charset="0"/>
              </a:rPr>
              <a:t>κάθε</a:t>
            </a:r>
            <a:r>
              <a:rPr lang="en-US" altLang="el-GR" sz="1800">
                <a:latin typeface="Comic Sans MS" pitchFamily="66" charset="0"/>
              </a:rPr>
              <a:t> 30 msec -&gt; 33kB/sec =264 kbps</a:t>
            </a:r>
          </a:p>
          <a:p>
            <a:pPr marL="742950" lvl="1" indent="-285750" algn="l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altLang="el-GR" sz="1800">
                <a:latin typeface="Comic Sans MS" pitchFamily="66" charset="0"/>
              </a:rPr>
              <a:t>throughput </a:t>
            </a:r>
            <a:r>
              <a:rPr lang="el-GR" altLang="el-GR" sz="1800">
                <a:latin typeface="Comic Sans MS" pitchFamily="66" charset="0"/>
              </a:rPr>
              <a:t>σε ζεύξη</a:t>
            </a:r>
            <a:r>
              <a:rPr lang="en-US" altLang="el-GR" sz="1800">
                <a:latin typeface="Comic Sans MS" pitchFamily="66" charset="0"/>
              </a:rPr>
              <a:t> 1 Gbps</a:t>
            </a:r>
          </a:p>
          <a:p>
            <a:pPr marL="742950" lvl="1" indent="-285750" algn="l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</a:pPr>
            <a:r>
              <a:rPr lang="el-GR" altLang="el-GR" sz="1800">
                <a:latin typeface="Comic Sans MS" pitchFamily="66" charset="0"/>
              </a:rPr>
              <a:t>Το δικτυακό πρωτόκολλο περιορίζει τη χρήση των φυσικών πόρων</a:t>
            </a:r>
            <a:r>
              <a:rPr lang="en-US" altLang="el-GR" sz="1800">
                <a:latin typeface="Comic Sans MS" pitchFamily="66" charset="0"/>
              </a:rPr>
              <a:t>!</a:t>
            </a:r>
          </a:p>
        </p:txBody>
      </p:sp>
      <p:graphicFrame>
        <p:nvGraphicFramePr>
          <p:cNvPr id="3075" name="Object 18"/>
          <p:cNvGraphicFramePr>
            <a:graphicFrameLocks noChangeAspect="1"/>
          </p:cNvGraphicFramePr>
          <p:nvPr/>
        </p:nvGraphicFramePr>
        <p:xfrm>
          <a:off x="2733675" y="2438400"/>
          <a:ext cx="382270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Εξίσωση" r:id="rId5" imgW="1828800" imgH="419040" progId="Equation.3">
                  <p:embed/>
                </p:oleObj>
              </mc:Choice>
              <mc:Fallback>
                <p:oleObj name="Εξίσωση" r:id="rId5" imgW="1828800" imgH="41904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3675" y="2438400"/>
                        <a:ext cx="3822700" cy="81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6EC2E043-0F75-4812-A67E-8D3E2C07B6F8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4100" name="Footer Placeholder 4"/>
          <p:cNvSpPr txBox="1">
            <a:spLocks noGrp="1"/>
          </p:cNvSpPr>
          <p:nvPr/>
        </p:nvSpPr>
        <p:spPr bwMode="auto">
          <a:xfrm>
            <a:off x="4405313" y="6400800"/>
            <a:ext cx="3900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4101" name="Slide Number Placeholder 5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6AEE49A6-753F-48BC-84ED-3EFAC1C9D6F6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44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475663" cy="1143000"/>
          </a:xfrm>
        </p:spPr>
        <p:txBody>
          <a:bodyPr/>
          <a:lstStyle/>
          <a:p>
            <a:r>
              <a:rPr lang="en-US" altLang="el-GR" sz="3200" smtClean="0"/>
              <a:t>rdt3.0: </a:t>
            </a:r>
            <a:r>
              <a:rPr lang="el-GR" altLang="el-GR" sz="3200" smtClean="0"/>
              <a:t>Λειτουργία διακοπής και αναμονής (</a:t>
            </a:r>
            <a:r>
              <a:rPr lang="en-US" altLang="el-GR" sz="3200" smtClean="0"/>
              <a:t>stop-and-wait</a:t>
            </a:r>
            <a:r>
              <a:rPr lang="el-GR" altLang="el-GR" sz="3200" smtClean="0"/>
              <a:t>)</a:t>
            </a:r>
            <a:endParaRPr lang="en-US" altLang="el-GR" sz="3200" smtClean="0"/>
          </a:p>
        </p:txBody>
      </p:sp>
      <p:sp>
        <p:nvSpPr>
          <p:cNvPr id="4103" name="Line 3"/>
          <p:cNvSpPr>
            <a:spLocks noChangeShapeType="1"/>
          </p:cNvSpPr>
          <p:nvPr/>
        </p:nvSpPr>
        <p:spPr bwMode="auto">
          <a:xfrm>
            <a:off x="3557588" y="2001838"/>
            <a:ext cx="2227262" cy="922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4" name="Text Box 4"/>
          <p:cNvSpPr txBox="1">
            <a:spLocks noChangeArrowheads="1"/>
          </p:cNvSpPr>
          <p:nvPr/>
        </p:nvSpPr>
        <p:spPr bwMode="auto">
          <a:xfrm>
            <a:off x="115888" y="1782763"/>
            <a:ext cx="3232150" cy="320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l-GR" altLang="el-GR">
                <a:latin typeface="Arial" pitchFamily="34" charset="0"/>
              </a:rPr>
              <a:t>Μεταδίδεται το 1</a:t>
            </a:r>
            <a:r>
              <a:rPr lang="el-GR" altLang="el-GR" baseline="30000">
                <a:latin typeface="Arial" pitchFamily="34" charset="0"/>
              </a:rPr>
              <a:t>ο</a:t>
            </a:r>
            <a:r>
              <a:rPr lang="el-GR" altLang="el-GR">
                <a:latin typeface="Arial" pitchFamily="34" charset="0"/>
              </a:rPr>
              <a:t> </a:t>
            </a:r>
            <a:r>
              <a:rPr lang="en-US" altLang="el-GR">
                <a:latin typeface="Arial" pitchFamily="34" charset="0"/>
              </a:rPr>
              <a:t>bit </a:t>
            </a:r>
            <a:r>
              <a:rPr lang="el-GR" altLang="el-GR">
                <a:latin typeface="Arial" pitchFamily="34" charset="0"/>
              </a:rPr>
              <a:t>του πακέτου</a:t>
            </a:r>
            <a:r>
              <a:rPr lang="en-US" altLang="el-GR">
                <a:latin typeface="Arial" pitchFamily="34" charset="0"/>
              </a:rPr>
              <a:t>, t=0</a:t>
            </a:r>
          </a:p>
        </p:txBody>
      </p:sp>
      <p:sp>
        <p:nvSpPr>
          <p:cNvPr id="4105" name="Line 5"/>
          <p:cNvSpPr>
            <a:spLocks noChangeShapeType="1"/>
          </p:cNvSpPr>
          <p:nvPr/>
        </p:nvSpPr>
        <p:spPr bwMode="auto">
          <a:xfrm>
            <a:off x="3546475" y="1782763"/>
            <a:ext cx="23813" cy="2913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06" name="Line 6"/>
          <p:cNvSpPr>
            <a:spLocks noChangeShapeType="1"/>
          </p:cNvSpPr>
          <p:nvPr/>
        </p:nvSpPr>
        <p:spPr bwMode="auto">
          <a:xfrm>
            <a:off x="5773738" y="1795463"/>
            <a:ext cx="22225" cy="2890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07" name="Text Box 7"/>
          <p:cNvSpPr txBox="1">
            <a:spLocks noChangeArrowheads="1"/>
          </p:cNvSpPr>
          <p:nvPr/>
        </p:nvSpPr>
        <p:spPr bwMode="auto">
          <a:xfrm>
            <a:off x="3017838" y="1446213"/>
            <a:ext cx="885825" cy="3508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sender</a:t>
            </a:r>
            <a:endParaRPr lang="en-US" altLang="el-GR" sz="1600">
              <a:latin typeface="Times New Roman" pitchFamily="18" charset="0"/>
            </a:endParaRPr>
          </a:p>
        </p:txBody>
      </p:sp>
      <p:sp>
        <p:nvSpPr>
          <p:cNvPr id="4108" name="Text Box 8"/>
          <p:cNvSpPr txBox="1">
            <a:spLocks noChangeArrowheads="1"/>
          </p:cNvSpPr>
          <p:nvPr/>
        </p:nvSpPr>
        <p:spPr bwMode="auto">
          <a:xfrm>
            <a:off x="5195888" y="1446213"/>
            <a:ext cx="946150" cy="3508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receiver</a:t>
            </a:r>
            <a:endParaRPr lang="en-US" altLang="el-GR" sz="1600">
              <a:latin typeface="Times New Roman" pitchFamily="18" charset="0"/>
            </a:endParaRPr>
          </a:p>
        </p:txBody>
      </p:sp>
      <p:sp>
        <p:nvSpPr>
          <p:cNvPr id="4109" name="Line 9"/>
          <p:cNvSpPr>
            <a:spLocks noChangeShapeType="1"/>
          </p:cNvSpPr>
          <p:nvPr/>
        </p:nvSpPr>
        <p:spPr bwMode="auto">
          <a:xfrm>
            <a:off x="3570288" y="1997075"/>
            <a:ext cx="2190750" cy="31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0" name="Line 10"/>
          <p:cNvSpPr>
            <a:spLocks noChangeShapeType="1"/>
          </p:cNvSpPr>
          <p:nvPr/>
        </p:nvSpPr>
        <p:spPr bwMode="auto">
          <a:xfrm>
            <a:off x="3575050" y="4108450"/>
            <a:ext cx="219233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1" name="Line 11"/>
          <p:cNvSpPr>
            <a:spLocks noChangeShapeType="1"/>
          </p:cNvSpPr>
          <p:nvPr/>
        </p:nvSpPr>
        <p:spPr bwMode="auto">
          <a:xfrm flipV="1">
            <a:off x="3575050" y="3165475"/>
            <a:ext cx="2209800" cy="922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2" name="Freeform 12"/>
          <p:cNvSpPr>
            <a:spLocks/>
          </p:cNvSpPr>
          <p:nvPr/>
        </p:nvSpPr>
        <p:spPr bwMode="auto">
          <a:xfrm>
            <a:off x="3552825" y="1995488"/>
            <a:ext cx="2232025" cy="1155700"/>
          </a:xfrm>
          <a:custGeom>
            <a:avLst/>
            <a:gdLst>
              <a:gd name="T0" fmla="*/ 0 w 2902"/>
              <a:gd name="T1" fmla="*/ 0 h 1185"/>
              <a:gd name="T2" fmla="*/ 2147483647 w 2902"/>
              <a:gd name="T3" fmla="*/ 2147483647 h 1185"/>
              <a:gd name="T4" fmla="*/ 2147483647 w 2902"/>
              <a:gd name="T5" fmla="*/ 2147483647 h 1185"/>
              <a:gd name="T6" fmla="*/ 0 w 2902"/>
              <a:gd name="T7" fmla="*/ 2147483647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02"/>
              <a:gd name="T16" fmla="*/ 0 h 1185"/>
              <a:gd name="T17" fmla="*/ 2902 w 2902"/>
              <a:gd name="T18" fmla="*/ 1185 h 11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3" name="Line 13"/>
          <p:cNvSpPr>
            <a:spLocks noChangeShapeType="1"/>
          </p:cNvSpPr>
          <p:nvPr/>
        </p:nvSpPr>
        <p:spPr bwMode="auto">
          <a:xfrm flipH="1">
            <a:off x="3408363" y="1995488"/>
            <a:ext cx="1317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4" name="Line 14"/>
          <p:cNvSpPr>
            <a:spLocks noChangeShapeType="1"/>
          </p:cNvSpPr>
          <p:nvPr/>
        </p:nvSpPr>
        <p:spPr bwMode="auto">
          <a:xfrm flipH="1">
            <a:off x="3408363" y="2236788"/>
            <a:ext cx="1317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5" name="Line 15"/>
          <p:cNvSpPr>
            <a:spLocks noChangeShapeType="1"/>
          </p:cNvSpPr>
          <p:nvPr/>
        </p:nvSpPr>
        <p:spPr bwMode="auto">
          <a:xfrm flipH="1">
            <a:off x="3419475" y="4095750"/>
            <a:ext cx="13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6" name="Text Box 16"/>
          <p:cNvSpPr txBox="1">
            <a:spLocks noChangeArrowheads="1"/>
          </p:cNvSpPr>
          <p:nvPr/>
        </p:nvSpPr>
        <p:spPr bwMode="auto">
          <a:xfrm>
            <a:off x="2755900" y="2968625"/>
            <a:ext cx="847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 sz="1600">
                <a:solidFill>
                  <a:srgbClr val="FF0000"/>
                </a:solidFill>
                <a:latin typeface="Arial" pitchFamily="34" charset="0"/>
              </a:rPr>
              <a:t>RTT</a:t>
            </a:r>
            <a:r>
              <a:rPr lang="en-US" altLang="el-GR" sz="1000">
                <a:latin typeface="Arial" pitchFamily="34" charset="0"/>
              </a:rPr>
              <a:t> </a:t>
            </a:r>
            <a:endParaRPr lang="en-US" altLang="el-GR" sz="2400">
              <a:latin typeface="Times New Roman" pitchFamily="18" charset="0"/>
            </a:endParaRPr>
          </a:p>
        </p:txBody>
      </p:sp>
      <p:sp>
        <p:nvSpPr>
          <p:cNvPr id="4117" name="Line 17"/>
          <p:cNvSpPr>
            <a:spLocks noChangeShapeType="1"/>
          </p:cNvSpPr>
          <p:nvPr/>
        </p:nvSpPr>
        <p:spPr bwMode="auto">
          <a:xfrm>
            <a:off x="3443288" y="3276600"/>
            <a:ext cx="11112" cy="811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18" name="Line 18"/>
          <p:cNvSpPr>
            <a:spLocks noChangeShapeType="1"/>
          </p:cNvSpPr>
          <p:nvPr/>
        </p:nvSpPr>
        <p:spPr bwMode="auto">
          <a:xfrm flipV="1">
            <a:off x="3448050" y="2259013"/>
            <a:ext cx="3175" cy="768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19" name="Text Box 19"/>
          <p:cNvSpPr txBox="1">
            <a:spLocks noChangeArrowheads="1"/>
          </p:cNvSpPr>
          <p:nvPr/>
        </p:nvSpPr>
        <p:spPr bwMode="auto">
          <a:xfrm>
            <a:off x="0" y="2074863"/>
            <a:ext cx="3465513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>
                <a:latin typeface="Arial" pitchFamily="34" charset="0"/>
              </a:rPr>
              <a:t>Μεταδίδεται το τελευταίο </a:t>
            </a:r>
            <a:r>
              <a:rPr lang="en-US" altLang="el-GR">
                <a:latin typeface="Arial" pitchFamily="34" charset="0"/>
              </a:rPr>
              <a:t>bit </a:t>
            </a:r>
            <a:r>
              <a:rPr lang="el-GR" altLang="el-GR">
                <a:latin typeface="Arial" pitchFamily="34" charset="0"/>
              </a:rPr>
              <a:t>του πακέτου</a:t>
            </a:r>
            <a:r>
              <a:rPr lang="en-US" altLang="el-GR">
                <a:latin typeface="Arial" pitchFamily="34" charset="0"/>
              </a:rPr>
              <a:t>, </a:t>
            </a:r>
            <a:r>
              <a:rPr lang="en-US" altLang="el-GR">
                <a:solidFill>
                  <a:srgbClr val="FF0000"/>
                </a:solidFill>
                <a:latin typeface="Arial" pitchFamily="34" charset="0"/>
              </a:rPr>
              <a:t>t = L / R</a:t>
            </a:r>
            <a:endParaRPr lang="en-US" altLang="el-GR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120" name="Line 20"/>
          <p:cNvSpPr>
            <a:spLocks noChangeShapeType="1"/>
          </p:cNvSpPr>
          <p:nvPr/>
        </p:nvSpPr>
        <p:spPr bwMode="auto">
          <a:xfrm flipH="1">
            <a:off x="5761038" y="2909888"/>
            <a:ext cx="13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1" name="Text Box 21"/>
          <p:cNvSpPr txBox="1">
            <a:spLocks noChangeArrowheads="1"/>
          </p:cNvSpPr>
          <p:nvPr/>
        </p:nvSpPr>
        <p:spPr bwMode="auto">
          <a:xfrm>
            <a:off x="5842000" y="2733675"/>
            <a:ext cx="3040063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l-GR" altLang="el-GR">
                <a:latin typeface="Arial" pitchFamily="34" charset="0"/>
              </a:rPr>
              <a:t>1</a:t>
            </a:r>
            <a:r>
              <a:rPr lang="el-GR" altLang="el-GR" baseline="30000">
                <a:latin typeface="Arial" pitchFamily="34" charset="0"/>
              </a:rPr>
              <a:t>ο</a:t>
            </a:r>
            <a:r>
              <a:rPr lang="el-GR" altLang="el-GR">
                <a:latin typeface="Arial" pitchFamily="34" charset="0"/>
              </a:rPr>
              <a:t> </a:t>
            </a:r>
            <a:r>
              <a:rPr lang="en-US" altLang="el-GR">
                <a:latin typeface="Arial" pitchFamily="34" charset="0"/>
              </a:rPr>
              <a:t>bit </a:t>
            </a:r>
            <a:r>
              <a:rPr lang="el-GR" altLang="el-GR">
                <a:latin typeface="Arial" pitchFamily="34" charset="0"/>
              </a:rPr>
              <a:t>του πακέτου φθάνει</a:t>
            </a:r>
            <a:endParaRPr lang="en-US" altLang="el-GR">
              <a:latin typeface="Times New Roman" pitchFamily="18" charset="0"/>
            </a:endParaRPr>
          </a:p>
        </p:txBody>
      </p:sp>
      <p:sp>
        <p:nvSpPr>
          <p:cNvPr id="4122" name="Line 22"/>
          <p:cNvSpPr>
            <a:spLocks noChangeShapeType="1"/>
          </p:cNvSpPr>
          <p:nvPr/>
        </p:nvSpPr>
        <p:spPr bwMode="auto">
          <a:xfrm>
            <a:off x="5784850" y="3159125"/>
            <a:ext cx="127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3" name="Text Box 23"/>
          <p:cNvSpPr txBox="1">
            <a:spLocks noChangeArrowheads="1"/>
          </p:cNvSpPr>
          <p:nvPr/>
        </p:nvSpPr>
        <p:spPr bwMode="auto">
          <a:xfrm>
            <a:off x="5848350" y="2986088"/>
            <a:ext cx="3114675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l-GR" altLang="el-GR">
                <a:latin typeface="Arial" pitchFamily="34" charset="0"/>
              </a:rPr>
              <a:t>Φθάνει το τελευταίο </a:t>
            </a:r>
            <a:r>
              <a:rPr lang="en-US" altLang="el-GR">
                <a:latin typeface="Arial" pitchFamily="34" charset="0"/>
              </a:rPr>
              <a:t>bit </a:t>
            </a:r>
            <a:r>
              <a:rPr lang="el-GR" altLang="el-GR">
                <a:latin typeface="Arial" pitchFamily="34" charset="0"/>
              </a:rPr>
              <a:t>του πακέτου, στέλνει </a:t>
            </a:r>
            <a:r>
              <a:rPr lang="en-US" altLang="el-GR">
                <a:latin typeface="Arial" pitchFamily="34" charset="0"/>
              </a:rPr>
              <a:t>ACK</a:t>
            </a:r>
            <a:endParaRPr lang="en-US" altLang="el-GR">
              <a:latin typeface="Times New Roman" pitchFamily="18" charset="0"/>
            </a:endParaRPr>
          </a:p>
        </p:txBody>
      </p:sp>
      <p:sp>
        <p:nvSpPr>
          <p:cNvPr id="4124" name="Text Box 24"/>
          <p:cNvSpPr txBox="1">
            <a:spLocks noChangeArrowheads="1"/>
          </p:cNvSpPr>
          <p:nvPr/>
        </p:nvSpPr>
        <p:spPr bwMode="auto">
          <a:xfrm>
            <a:off x="300038" y="3768725"/>
            <a:ext cx="3211512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l-GR" altLang="el-GR">
                <a:latin typeface="Arial" pitchFamily="34" charset="0"/>
              </a:rPr>
              <a:t>Φθάνει το </a:t>
            </a:r>
            <a:r>
              <a:rPr lang="en-US" altLang="el-GR">
                <a:latin typeface="Arial" pitchFamily="34" charset="0"/>
              </a:rPr>
              <a:t>ACK, </a:t>
            </a:r>
            <a:r>
              <a:rPr lang="el-GR" altLang="el-GR">
                <a:latin typeface="Arial" pitchFamily="34" charset="0"/>
              </a:rPr>
              <a:t>στέλνει το επόμενο</a:t>
            </a:r>
            <a:endParaRPr lang="en-US" altLang="el-GR">
              <a:latin typeface="Arial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l-GR" altLang="el-GR">
                <a:latin typeface="Arial" pitchFamily="34" charset="0"/>
              </a:rPr>
              <a:t>πακέτο</a:t>
            </a:r>
            <a:r>
              <a:rPr lang="en-US" altLang="el-GR">
                <a:latin typeface="Arial" pitchFamily="34" charset="0"/>
              </a:rPr>
              <a:t>,</a:t>
            </a:r>
            <a:r>
              <a:rPr lang="el-GR" altLang="el-GR">
                <a:latin typeface="Arial" pitchFamily="34" charset="0"/>
              </a:rPr>
              <a:t> </a:t>
            </a:r>
            <a:r>
              <a:rPr lang="en-US" altLang="el-GR">
                <a:latin typeface="Arial" pitchFamily="34" charset="0"/>
              </a:rPr>
              <a:t> </a:t>
            </a:r>
            <a:r>
              <a:rPr lang="en-US" altLang="el-GR" sz="1600">
                <a:solidFill>
                  <a:srgbClr val="FF0000"/>
                </a:solidFill>
                <a:latin typeface="Arial" pitchFamily="34" charset="0"/>
              </a:rPr>
              <a:t>t = RTT + L / R</a:t>
            </a:r>
            <a:endParaRPr lang="en-US" altLang="el-GR" sz="16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125" name="Freeform 25"/>
          <p:cNvSpPr>
            <a:spLocks/>
          </p:cNvSpPr>
          <p:nvPr/>
        </p:nvSpPr>
        <p:spPr bwMode="auto">
          <a:xfrm>
            <a:off x="3570288" y="4103688"/>
            <a:ext cx="1419225" cy="577850"/>
          </a:xfrm>
          <a:custGeom>
            <a:avLst/>
            <a:gdLst>
              <a:gd name="T0" fmla="*/ 0 w 1845"/>
              <a:gd name="T1" fmla="*/ 0 h 592"/>
              <a:gd name="T2" fmla="*/ 2147483647 w 1845"/>
              <a:gd name="T3" fmla="*/ 2147483647 h 592"/>
              <a:gd name="T4" fmla="*/ 2147483647 w 1845"/>
              <a:gd name="T5" fmla="*/ 2147483647 h 592"/>
              <a:gd name="T6" fmla="*/ 0 w 1845"/>
              <a:gd name="T7" fmla="*/ 2147483647 h 592"/>
              <a:gd name="T8" fmla="*/ 0 w 1845"/>
              <a:gd name="T9" fmla="*/ 0 h 5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45"/>
              <a:gd name="T16" fmla="*/ 0 h 592"/>
              <a:gd name="T17" fmla="*/ 1845 w 1845"/>
              <a:gd name="T18" fmla="*/ 592 h 5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45" h="592">
                <a:moveTo>
                  <a:pt x="0" y="0"/>
                </a:moveTo>
                <a:lnTo>
                  <a:pt x="1845" y="592"/>
                </a:lnTo>
                <a:lnTo>
                  <a:pt x="1095" y="592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126" name="Group 26"/>
          <p:cNvGrpSpPr>
            <a:grpSpLocks/>
          </p:cNvGrpSpPr>
          <p:nvPr/>
        </p:nvGrpSpPr>
        <p:grpSpPr bwMode="auto">
          <a:xfrm>
            <a:off x="3563938" y="4095750"/>
            <a:ext cx="1281112" cy="534988"/>
            <a:chOff x="12315" y="13225"/>
            <a:chExt cx="2775" cy="913"/>
          </a:xfrm>
        </p:grpSpPr>
        <p:sp>
          <p:nvSpPr>
            <p:cNvPr id="4129" name="Line 27"/>
            <p:cNvSpPr>
              <a:spLocks noChangeShapeType="1"/>
            </p:cNvSpPr>
            <p:nvPr/>
          </p:nvSpPr>
          <p:spPr bwMode="auto">
            <a:xfrm>
              <a:off x="12315" y="13225"/>
              <a:ext cx="1587" cy="5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0" name="Line 28"/>
            <p:cNvSpPr>
              <a:spLocks noChangeShapeType="1"/>
            </p:cNvSpPr>
            <p:nvPr/>
          </p:nvSpPr>
          <p:spPr bwMode="auto">
            <a:xfrm>
              <a:off x="13915" y="13737"/>
              <a:ext cx="1175" cy="4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27" name="Line 29"/>
          <p:cNvSpPr>
            <a:spLocks noChangeShapeType="1"/>
          </p:cNvSpPr>
          <p:nvPr/>
        </p:nvSpPr>
        <p:spPr bwMode="auto">
          <a:xfrm>
            <a:off x="3563938" y="4337050"/>
            <a:ext cx="317500" cy="123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8" name="Line 30"/>
          <p:cNvSpPr>
            <a:spLocks noChangeShapeType="1"/>
          </p:cNvSpPr>
          <p:nvPr/>
        </p:nvSpPr>
        <p:spPr bwMode="auto">
          <a:xfrm>
            <a:off x="3887788" y="4460875"/>
            <a:ext cx="541337" cy="23495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4098" name="Object 31"/>
          <p:cNvGraphicFramePr>
            <a:graphicFrameLocks noChangeAspect="1"/>
          </p:cNvGraphicFramePr>
          <p:nvPr/>
        </p:nvGraphicFramePr>
        <p:xfrm>
          <a:off x="1711325" y="5065713"/>
          <a:ext cx="59944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Picture" r:id="rId3" imgW="3181382" imgH="495997" progId="Word.Picture.8">
                  <p:embed/>
                </p:oleObj>
              </mc:Choice>
              <mc:Fallback>
                <p:oleObj name="Picture" r:id="rId3" imgW="3181382" imgH="495997" progId="Word.Picture.8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1325" y="5065713"/>
                        <a:ext cx="5994400" cy="933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2EF1D26E-9C0F-4640-8078-3B85917FE569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56323" name="Footer Placeholder 5"/>
          <p:cNvSpPr txBox="1">
            <a:spLocks noGrp="1"/>
          </p:cNvSpPr>
          <p:nvPr/>
        </p:nvSpPr>
        <p:spPr bwMode="auto">
          <a:xfrm>
            <a:off x="4203700" y="6400800"/>
            <a:ext cx="410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56324" name="Slide Number Placeholder 6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8E021347-FBD1-4651-883A-B604717447E9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45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smtClean="0"/>
              <a:t>Πρωτόκολλα με διοχέτευση </a:t>
            </a:r>
            <a:br>
              <a:rPr lang="el-GR" altLang="el-GR" sz="3600" smtClean="0"/>
            </a:br>
            <a:endParaRPr lang="en-US" altLang="el-GR" smtClean="0"/>
          </a:p>
        </p:txBody>
      </p:sp>
      <p:sp>
        <p:nvSpPr>
          <p:cNvPr id="563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3875" y="1030288"/>
            <a:ext cx="8285163" cy="5237162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l-GR" altLang="el-GR" sz="2400" smtClean="0">
                <a:solidFill>
                  <a:srgbClr val="FF0000"/>
                </a:solidFill>
              </a:rPr>
              <a:t>Διοχέτευση (</a:t>
            </a:r>
            <a:r>
              <a:rPr lang="en-US" altLang="el-GR" sz="2400" smtClean="0">
                <a:solidFill>
                  <a:srgbClr val="FF0000"/>
                </a:solidFill>
              </a:rPr>
              <a:t>Pipelining</a:t>
            </a:r>
            <a:r>
              <a:rPr lang="el-GR" altLang="el-GR" sz="2400" smtClean="0">
                <a:solidFill>
                  <a:srgbClr val="FF0000"/>
                </a:solidFill>
              </a:rPr>
              <a:t>)</a:t>
            </a:r>
            <a:r>
              <a:rPr lang="en-US" altLang="el-GR" sz="2400" smtClean="0">
                <a:solidFill>
                  <a:srgbClr val="FF0000"/>
                </a:solidFill>
              </a:rPr>
              <a:t>:</a:t>
            </a:r>
            <a:r>
              <a:rPr lang="en-US" altLang="el-GR" sz="2400" smtClean="0"/>
              <a:t> </a:t>
            </a:r>
            <a:r>
              <a:rPr lang="el-GR" altLang="el-GR" sz="2400" smtClean="0"/>
              <a:t>ο αποστολέας επιτρέπει πολλαπλά</a:t>
            </a:r>
            <a:r>
              <a:rPr lang="en-US" altLang="el-GR" sz="2400" smtClean="0"/>
              <a:t>, “</a:t>
            </a:r>
            <a:r>
              <a:rPr lang="el-GR" altLang="el-GR" sz="2400" smtClean="0"/>
              <a:t>εν πτήσει</a:t>
            </a:r>
            <a:r>
              <a:rPr lang="en-US" altLang="el-GR" sz="2400" smtClean="0"/>
              <a:t>”, </a:t>
            </a:r>
            <a:r>
              <a:rPr lang="el-GR" altLang="el-GR" sz="2400" smtClean="0"/>
              <a:t>προς επιβεβαίωση πακέτα</a:t>
            </a:r>
            <a:endParaRPr lang="en-US" altLang="el-GR" sz="2400" smtClean="0"/>
          </a:p>
          <a:p>
            <a:pPr lvl="1">
              <a:buFont typeface="Wingdings" pitchFamily="2" charset="2"/>
              <a:buChar char="§"/>
            </a:pPr>
            <a:r>
              <a:rPr lang="el-GR" altLang="el-GR" sz="2000" smtClean="0"/>
              <a:t>Το εύρος του αριθμού ακολουθίας πρέπει να αυξηθεί</a:t>
            </a:r>
            <a:endParaRPr lang="en-US" altLang="el-GR" sz="2000" smtClean="0"/>
          </a:p>
          <a:p>
            <a:pPr lvl="1">
              <a:buFont typeface="Wingdings" pitchFamily="2" charset="2"/>
              <a:buChar char="§"/>
            </a:pPr>
            <a:r>
              <a:rPr lang="el-GR" altLang="el-GR" sz="2000" smtClean="0"/>
              <a:t>Ενταμίευση (</a:t>
            </a:r>
            <a:r>
              <a:rPr lang="en-US" altLang="el-GR" sz="2000" smtClean="0"/>
              <a:t>buffering</a:t>
            </a:r>
            <a:r>
              <a:rPr lang="el-GR" altLang="el-GR" sz="2000" smtClean="0"/>
              <a:t>) στον αποστολέα ή/και στο δέκτη</a:t>
            </a:r>
            <a:endParaRPr lang="en-US" altLang="el-GR" sz="2000" smtClean="0"/>
          </a:p>
        </p:txBody>
      </p:sp>
      <p:sp>
        <p:nvSpPr>
          <p:cNvPr id="5632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90550" y="5419725"/>
            <a:ext cx="8286750" cy="1076325"/>
          </a:xfrm>
        </p:spPr>
        <p:txBody>
          <a:bodyPr/>
          <a:lstStyle/>
          <a:p>
            <a:r>
              <a:rPr lang="el-GR" altLang="el-GR" sz="2400" smtClean="0"/>
              <a:t>Δύο γενικές μορφές των πρωτοκόλλων διοχέτευσης</a:t>
            </a:r>
            <a:r>
              <a:rPr lang="en-US" altLang="el-GR" sz="2400" smtClean="0"/>
              <a:t>: </a:t>
            </a:r>
            <a:endParaRPr lang="el-GR" altLang="el-GR" sz="2400" smtClean="0"/>
          </a:p>
          <a:p>
            <a:pPr>
              <a:buFont typeface="Wingdings" pitchFamily="2" charset="2"/>
              <a:buNone/>
            </a:pPr>
            <a:r>
              <a:rPr lang="el-GR" altLang="el-GR" sz="2400" i="1" smtClean="0">
                <a:solidFill>
                  <a:srgbClr val="FF0000"/>
                </a:solidFill>
              </a:rPr>
              <a:t>   </a:t>
            </a:r>
            <a:r>
              <a:rPr lang="en-US" altLang="el-GR" sz="2400" i="1" smtClean="0">
                <a:solidFill>
                  <a:srgbClr val="FF0000"/>
                </a:solidFill>
              </a:rPr>
              <a:t>go-Back-N, </a:t>
            </a:r>
            <a:r>
              <a:rPr lang="el-GR" altLang="el-GR" sz="2400" i="1" smtClean="0">
                <a:solidFill>
                  <a:srgbClr val="FF0000"/>
                </a:solidFill>
              </a:rPr>
              <a:t>επιλεκτική επανάληψη (</a:t>
            </a:r>
            <a:r>
              <a:rPr lang="en-US" altLang="el-GR" sz="2400" i="1" smtClean="0">
                <a:solidFill>
                  <a:srgbClr val="FF0000"/>
                </a:solidFill>
              </a:rPr>
              <a:t>selective repeat</a:t>
            </a:r>
            <a:r>
              <a:rPr lang="el-GR" altLang="el-GR" sz="2400" i="1" smtClean="0">
                <a:solidFill>
                  <a:srgbClr val="FF0000"/>
                </a:solidFill>
              </a:rPr>
              <a:t>)</a:t>
            </a:r>
            <a:endParaRPr lang="en-US" altLang="el-GR" sz="2400" i="1" smtClean="0">
              <a:solidFill>
                <a:srgbClr val="FF0000"/>
              </a:solidFill>
            </a:endParaRPr>
          </a:p>
        </p:txBody>
      </p:sp>
      <p:pic>
        <p:nvPicPr>
          <p:cNvPr id="56328" name="Picture 5" descr="rdt_pipelined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2588" y="2890838"/>
            <a:ext cx="6105525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33D038E0-1CCB-4DC8-BE4E-0717B51CF720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5124" name="Footer Placeholder 4"/>
          <p:cNvSpPr txBox="1">
            <a:spLocks noGrp="1"/>
          </p:cNvSpPr>
          <p:nvPr/>
        </p:nvSpPr>
        <p:spPr bwMode="auto">
          <a:xfrm>
            <a:off x="4405313" y="6400800"/>
            <a:ext cx="3900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5125" name="Slide Number Placeholder 5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DCD04B39-59C4-4ED5-9850-CF787B9EEF5D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46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48650" cy="1143000"/>
          </a:xfrm>
        </p:spPr>
        <p:txBody>
          <a:bodyPr/>
          <a:lstStyle/>
          <a:p>
            <a:r>
              <a:rPr lang="el-GR" altLang="el-GR" sz="2800" smtClean="0"/>
              <a:t>Διοχέτευση (</a:t>
            </a:r>
            <a:r>
              <a:rPr lang="en-US" altLang="el-GR" sz="2800" smtClean="0"/>
              <a:t>pipelining</a:t>
            </a:r>
            <a:r>
              <a:rPr lang="el-GR" altLang="el-GR" sz="2800" smtClean="0"/>
              <a:t>)</a:t>
            </a:r>
            <a:r>
              <a:rPr lang="en-US" altLang="el-GR" sz="2800" smtClean="0"/>
              <a:t>: </a:t>
            </a:r>
            <a:r>
              <a:rPr lang="el-GR" altLang="el-GR" sz="2800" smtClean="0"/>
              <a:t>αύξηση βαθμού χρήσης (</a:t>
            </a:r>
            <a:r>
              <a:rPr lang="en-US" altLang="el-GR" sz="2800" smtClean="0"/>
              <a:t>utilization</a:t>
            </a:r>
            <a:r>
              <a:rPr lang="el-GR" altLang="el-GR" sz="2800" smtClean="0"/>
              <a:t>)</a:t>
            </a:r>
            <a:endParaRPr lang="en-US" altLang="el-GR" sz="2800" smtClean="0"/>
          </a:p>
        </p:txBody>
      </p:sp>
      <p:sp>
        <p:nvSpPr>
          <p:cNvPr id="5127" name="Line 3"/>
          <p:cNvSpPr>
            <a:spLocks noChangeShapeType="1"/>
          </p:cNvSpPr>
          <p:nvPr/>
        </p:nvSpPr>
        <p:spPr bwMode="auto">
          <a:xfrm>
            <a:off x="3171825" y="1778000"/>
            <a:ext cx="2082800" cy="931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8" name="Text Box 4"/>
          <p:cNvSpPr txBox="1">
            <a:spLocks noChangeArrowheads="1"/>
          </p:cNvSpPr>
          <p:nvPr/>
        </p:nvSpPr>
        <p:spPr bwMode="auto">
          <a:xfrm>
            <a:off x="0" y="1550988"/>
            <a:ext cx="3155950" cy="3016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l-GR" altLang="el-GR">
                <a:latin typeface="Arial" pitchFamily="34" charset="0"/>
              </a:rPr>
              <a:t>Μεταδίδεται το 1</a:t>
            </a:r>
            <a:r>
              <a:rPr lang="el-GR" altLang="el-GR" baseline="30000">
                <a:latin typeface="Arial" pitchFamily="34" charset="0"/>
              </a:rPr>
              <a:t>ο</a:t>
            </a:r>
            <a:r>
              <a:rPr lang="el-GR" altLang="el-GR">
                <a:latin typeface="Arial" pitchFamily="34" charset="0"/>
              </a:rPr>
              <a:t> </a:t>
            </a:r>
            <a:r>
              <a:rPr lang="en-US" altLang="el-GR">
                <a:latin typeface="Arial" pitchFamily="34" charset="0"/>
              </a:rPr>
              <a:t>bit </a:t>
            </a:r>
            <a:r>
              <a:rPr lang="el-GR" altLang="el-GR">
                <a:latin typeface="Arial" pitchFamily="34" charset="0"/>
              </a:rPr>
              <a:t>του πακέτου</a:t>
            </a:r>
            <a:r>
              <a:rPr lang="en-US" altLang="el-GR">
                <a:latin typeface="Arial" pitchFamily="34" charset="0"/>
              </a:rPr>
              <a:t>, t=</a:t>
            </a:r>
            <a:r>
              <a:rPr lang="el-GR" altLang="el-GR">
                <a:latin typeface="Arial" pitchFamily="34" charset="0"/>
              </a:rPr>
              <a:t>0</a:t>
            </a:r>
            <a:endParaRPr lang="en-US" altLang="el-GR">
              <a:latin typeface="Times New Roman" pitchFamily="18" charset="0"/>
            </a:endParaRPr>
          </a:p>
        </p:txBody>
      </p:sp>
      <p:sp>
        <p:nvSpPr>
          <p:cNvPr id="5129" name="Line 5"/>
          <p:cNvSpPr>
            <a:spLocks noChangeShapeType="1"/>
          </p:cNvSpPr>
          <p:nvPr/>
        </p:nvSpPr>
        <p:spPr bwMode="auto">
          <a:xfrm>
            <a:off x="3162300" y="1555750"/>
            <a:ext cx="20638" cy="32845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0" name="Line 6"/>
          <p:cNvSpPr>
            <a:spLocks noChangeShapeType="1"/>
          </p:cNvSpPr>
          <p:nvPr/>
        </p:nvSpPr>
        <p:spPr bwMode="auto">
          <a:xfrm>
            <a:off x="5243513" y="1568450"/>
            <a:ext cx="22225" cy="3351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1" name="Text Box 7"/>
          <p:cNvSpPr txBox="1">
            <a:spLocks noChangeArrowheads="1"/>
          </p:cNvSpPr>
          <p:nvPr/>
        </p:nvSpPr>
        <p:spPr bwMode="auto">
          <a:xfrm>
            <a:off x="2970213" y="1165225"/>
            <a:ext cx="1042987" cy="355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sender</a:t>
            </a:r>
            <a:endParaRPr lang="en-US" altLang="el-GR" sz="1600">
              <a:latin typeface="Times New Roman" pitchFamily="18" charset="0"/>
            </a:endParaRPr>
          </a:p>
        </p:txBody>
      </p:sp>
      <p:sp>
        <p:nvSpPr>
          <p:cNvPr id="5132" name="Text Box 8"/>
          <p:cNvSpPr txBox="1">
            <a:spLocks noChangeArrowheads="1"/>
          </p:cNvSpPr>
          <p:nvPr/>
        </p:nvSpPr>
        <p:spPr bwMode="auto">
          <a:xfrm>
            <a:off x="4730750" y="1228725"/>
            <a:ext cx="1108075" cy="355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receiver</a:t>
            </a:r>
            <a:endParaRPr lang="en-US" altLang="el-GR" sz="1600">
              <a:latin typeface="Times New Roman" pitchFamily="18" charset="0"/>
            </a:endParaRPr>
          </a:p>
        </p:txBody>
      </p:sp>
      <p:sp>
        <p:nvSpPr>
          <p:cNvPr id="5133" name="Line 9"/>
          <p:cNvSpPr>
            <a:spLocks noChangeShapeType="1"/>
          </p:cNvSpPr>
          <p:nvPr/>
        </p:nvSpPr>
        <p:spPr bwMode="auto">
          <a:xfrm>
            <a:off x="3182938" y="1773238"/>
            <a:ext cx="2049462" cy="31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4" name="Line 10"/>
          <p:cNvSpPr>
            <a:spLocks noChangeShapeType="1"/>
          </p:cNvSpPr>
          <p:nvPr/>
        </p:nvSpPr>
        <p:spPr bwMode="auto">
          <a:xfrm>
            <a:off x="3189288" y="3905250"/>
            <a:ext cx="2049462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5" name="Freeform 11"/>
          <p:cNvSpPr>
            <a:spLocks/>
          </p:cNvSpPr>
          <p:nvPr/>
        </p:nvSpPr>
        <p:spPr bwMode="auto">
          <a:xfrm>
            <a:off x="3167063" y="1770063"/>
            <a:ext cx="2087562" cy="1169987"/>
          </a:xfrm>
          <a:custGeom>
            <a:avLst/>
            <a:gdLst>
              <a:gd name="T0" fmla="*/ 0 w 2902"/>
              <a:gd name="T1" fmla="*/ 0 h 1185"/>
              <a:gd name="T2" fmla="*/ 2147483647 w 2902"/>
              <a:gd name="T3" fmla="*/ 2147483647 h 1185"/>
              <a:gd name="T4" fmla="*/ 2147483647 w 2902"/>
              <a:gd name="T5" fmla="*/ 2147483647 h 1185"/>
              <a:gd name="T6" fmla="*/ 0 w 2902"/>
              <a:gd name="T7" fmla="*/ 2147483647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02"/>
              <a:gd name="T16" fmla="*/ 0 h 1185"/>
              <a:gd name="T17" fmla="*/ 2902 w 2902"/>
              <a:gd name="T18" fmla="*/ 1185 h 11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6" name="Line 12"/>
          <p:cNvSpPr>
            <a:spLocks noChangeShapeType="1"/>
          </p:cNvSpPr>
          <p:nvPr/>
        </p:nvSpPr>
        <p:spPr bwMode="auto">
          <a:xfrm flipH="1">
            <a:off x="3032125" y="1770063"/>
            <a:ext cx="123825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7" name="Line 13"/>
          <p:cNvSpPr>
            <a:spLocks noChangeShapeType="1"/>
          </p:cNvSpPr>
          <p:nvPr/>
        </p:nvSpPr>
        <p:spPr bwMode="auto">
          <a:xfrm flipH="1">
            <a:off x="3032125" y="2014538"/>
            <a:ext cx="1238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8" name="Text Box 14"/>
          <p:cNvSpPr txBox="1">
            <a:spLocks noChangeArrowheads="1"/>
          </p:cNvSpPr>
          <p:nvPr/>
        </p:nvSpPr>
        <p:spPr bwMode="auto">
          <a:xfrm>
            <a:off x="2251075" y="2754313"/>
            <a:ext cx="9652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RTT </a:t>
            </a:r>
            <a:endParaRPr lang="en-US" altLang="el-GR" sz="1600">
              <a:latin typeface="Times New Roman" pitchFamily="18" charset="0"/>
            </a:endParaRPr>
          </a:p>
        </p:txBody>
      </p:sp>
      <p:sp>
        <p:nvSpPr>
          <p:cNvPr id="5139" name="Line 15"/>
          <p:cNvSpPr>
            <a:spLocks noChangeShapeType="1"/>
          </p:cNvSpPr>
          <p:nvPr/>
        </p:nvSpPr>
        <p:spPr bwMode="auto">
          <a:xfrm>
            <a:off x="3065463" y="3065463"/>
            <a:ext cx="9525" cy="8207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40" name="Line 16"/>
          <p:cNvSpPr>
            <a:spLocks noChangeShapeType="1"/>
          </p:cNvSpPr>
          <p:nvPr/>
        </p:nvSpPr>
        <p:spPr bwMode="auto">
          <a:xfrm flipV="1">
            <a:off x="3070225" y="2036763"/>
            <a:ext cx="1588" cy="776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41" name="Text Box 17"/>
          <p:cNvSpPr txBox="1">
            <a:spLocks noChangeArrowheads="1"/>
          </p:cNvSpPr>
          <p:nvPr/>
        </p:nvSpPr>
        <p:spPr bwMode="auto">
          <a:xfrm>
            <a:off x="0" y="1852613"/>
            <a:ext cx="30861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l-GR" altLang="el-GR">
                <a:latin typeface="Arial" pitchFamily="34" charset="0"/>
              </a:rPr>
              <a:t>Μεταδίδεται το τελευταίο </a:t>
            </a:r>
            <a:r>
              <a:rPr lang="en-US" altLang="el-GR">
                <a:latin typeface="Arial" pitchFamily="34" charset="0"/>
              </a:rPr>
              <a:t>bit </a:t>
            </a:r>
            <a:r>
              <a:rPr lang="el-GR" altLang="el-GR">
                <a:latin typeface="Arial" pitchFamily="34" charset="0"/>
              </a:rPr>
              <a:t>του πακέτου</a:t>
            </a:r>
            <a:r>
              <a:rPr lang="en-US" altLang="el-GR">
                <a:latin typeface="Arial" pitchFamily="34" charset="0"/>
              </a:rPr>
              <a:t>, t = L / R</a:t>
            </a:r>
            <a:endParaRPr lang="en-US" altLang="el-GR">
              <a:latin typeface="Times New Roman" pitchFamily="18" charset="0"/>
            </a:endParaRPr>
          </a:p>
        </p:txBody>
      </p:sp>
      <p:sp>
        <p:nvSpPr>
          <p:cNvPr id="5142" name="Line 18"/>
          <p:cNvSpPr>
            <a:spLocks noChangeShapeType="1"/>
          </p:cNvSpPr>
          <p:nvPr/>
        </p:nvSpPr>
        <p:spPr bwMode="auto">
          <a:xfrm flipH="1">
            <a:off x="5232400" y="2695575"/>
            <a:ext cx="1254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3" name="Text Box 19"/>
          <p:cNvSpPr txBox="1">
            <a:spLocks noChangeArrowheads="1"/>
          </p:cNvSpPr>
          <p:nvPr/>
        </p:nvSpPr>
        <p:spPr bwMode="auto">
          <a:xfrm>
            <a:off x="5284788" y="2522538"/>
            <a:ext cx="3211512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l-GR" altLang="el-GR">
                <a:latin typeface="Arial" pitchFamily="34" charset="0"/>
              </a:rPr>
              <a:t>1</a:t>
            </a:r>
            <a:r>
              <a:rPr lang="el-GR" altLang="el-GR" baseline="30000">
                <a:latin typeface="Arial" pitchFamily="34" charset="0"/>
              </a:rPr>
              <a:t>ο</a:t>
            </a:r>
            <a:r>
              <a:rPr lang="el-GR" altLang="el-GR">
                <a:latin typeface="Arial" pitchFamily="34" charset="0"/>
              </a:rPr>
              <a:t> </a:t>
            </a:r>
            <a:r>
              <a:rPr lang="en-US" altLang="el-GR">
                <a:latin typeface="Arial" pitchFamily="34" charset="0"/>
              </a:rPr>
              <a:t>bit </a:t>
            </a:r>
            <a:r>
              <a:rPr lang="el-GR" altLang="el-GR">
                <a:latin typeface="Arial" pitchFamily="34" charset="0"/>
              </a:rPr>
              <a:t>του 1</a:t>
            </a:r>
            <a:r>
              <a:rPr lang="el-GR" altLang="el-GR" baseline="30000">
                <a:latin typeface="Arial" pitchFamily="34" charset="0"/>
              </a:rPr>
              <a:t>ου</a:t>
            </a:r>
            <a:r>
              <a:rPr lang="el-GR" altLang="el-GR">
                <a:latin typeface="Arial" pitchFamily="34" charset="0"/>
              </a:rPr>
              <a:t> πακέτου φθάνει</a:t>
            </a:r>
            <a:endParaRPr lang="en-US" altLang="el-GR">
              <a:latin typeface="Times New Roman" pitchFamily="18" charset="0"/>
            </a:endParaRPr>
          </a:p>
        </p:txBody>
      </p:sp>
      <p:sp>
        <p:nvSpPr>
          <p:cNvPr id="5144" name="Line 20"/>
          <p:cNvSpPr>
            <a:spLocks noChangeShapeType="1"/>
          </p:cNvSpPr>
          <p:nvPr/>
        </p:nvSpPr>
        <p:spPr bwMode="auto">
          <a:xfrm>
            <a:off x="5254625" y="2946400"/>
            <a:ext cx="1190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5" name="Text Box 21"/>
          <p:cNvSpPr txBox="1">
            <a:spLocks noChangeArrowheads="1"/>
          </p:cNvSpPr>
          <p:nvPr/>
        </p:nvSpPr>
        <p:spPr bwMode="auto">
          <a:xfrm>
            <a:off x="5313363" y="2770188"/>
            <a:ext cx="35814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l-GR" altLang="el-GR">
                <a:latin typeface="Arial" pitchFamily="34" charset="0"/>
              </a:rPr>
              <a:t>τελευταίο </a:t>
            </a:r>
            <a:r>
              <a:rPr lang="en-US" altLang="el-GR">
                <a:latin typeface="Arial" pitchFamily="34" charset="0"/>
              </a:rPr>
              <a:t>bit </a:t>
            </a:r>
            <a:r>
              <a:rPr lang="el-GR" altLang="el-GR">
                <a:latin typeface="Arial" pitchFamily="34" charset="0"/>
              </a:rPr>
              <a:t>φθάνει</a:t>
            </a:r>
            <a:r>
              <a:rPr lang="en-US" altLang="el-GR">
                <a:latin typeface="Arial" pitchFamily="34" charset="0"/>
              </a:rPr>
              <a:t>, </a:t>
            </a:r>
            <a:r>
              <a:rPr lang="el-GR" altLang="el-GR">
                <a:latin typeface="Arial" pitchFamily="34" charset="0"/>
              </a:rPr>
              <a:t>στέλνει</a:t>
            </a:r>
            <a:r>
              <a:rPr lang="en-US" altLang="el-GR">
                <a:latin typeface="Arial" pitchFamily="34" charset="0"/>
              </a:rPr>
              <a:t> ACK</a:t>
            </a:r>
            <a:endParaRPr lang="en-US" altLang="el-GR">
              <a:latin typeface="Times New Roman" pitchFamily="18" charset="0"/>
            </a:endParaRPr>
          </a:p>
        </p:txBody>
      </p:sp>
      <p:sp>
        <p:nvSpPr>
          <p:cNvPr id="5146" name="Text Box 22"/>
          <p:cNvSpPr txBox="1">
            <a:spLocks noChangeArrowheads="1"/>
          </p:cNvSpPr>
          <p:nvPr/>
        </p:nvSpPr>
        <p:spPr bwMode="auto">
          <a:xfrm>
            <a:off x="0" y="3562350"/>
            <a:ext cx="3128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l-GR" altLang="el-GR">
                <a:latin typeface="Arial" pitchFamily="34" charset="0"/>
              </a:rPr>
              <a:t>Φθάνει το </a:t>
            </a:r>
            <a:r>
              <a:rPr lang="en-US" altLang="el-GR">
                <a:latin typeface="Arial" pitchFamily="34" charset="0"/>
              </a:rPr>
              <a:t>ACK, </a:t>
            </a:r>
            <a:r>
              <a:rPr lang="el-GR" altLang="el-GR">
                <a:latin typeface="Arial" pitchFamily="34" charset="0"/>
              </a:rPr>
              <a:t>στέλνει το</a:t>
            </a:r>
            <a:r>
              <a:rPr lang="en-US" altLang="el-GR">
                <a:latin typeface="Arial" pitchFamily="34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l-GR" altLang="el-GR">
                <a:latin typeface="Arial" pitchFamily="34" charset="0"/>
              </a:rPr>
              <a:t>επόμενο πακέτο</a:t>
            </a:r>
            <a:r>
              <a:rPr lang="en-US" altLang="el-GR">
                <a:latin typeface="Arial" pitchFamily="34" charset="0"/>
              </a:rPr>
              <a:t>,</a:t>
            </a:r>
            <a:r>
              <a:rPr lang="el-GR" altLang="el-GR">
                <a:latin typeface="Arial" pitchFamily="34" charset="0"/>
              </a:rPr>
              <a:t>  </a:t>
            </a:r>
            <a:r>
              <a:rPr lang="en-US" altLang="el-GR">
                <a:latin typeface="Arial" pitchFamily="34" charset="0"/>
              </a:rPr>
              <a:t>t =</a:t>
            </a:r>
            <a:r>
              <a:rPr lang="el-GR" altLang="el-GR">
                <a:latin typeface="Arial" pitchFamily="34" charset="0"/>
              </a:rPr>
              <a:t> </a:t>
            </a:r>
            <a:r>
              <a:rPr lang="en-US" altLang="el-GR">
                <a:latin typeface="Arial" pitchFamily="34" charset="0"/>
              </a:rPr>
              <a:t>RTT+</a:t>
            </a:r>
            <a:r>
              <a:rPr lang="el-GR" altLang="el-GR">
                <a:latin typeface="Arial" pitchFamily="34" charset="0"/>
              </a:rPr>
              <a:t> </a:t>
            </a:r>
            <a:r>
              <a:rPr lang="en-US" altLang="el-GR">
                <a:latin typeface="Arial" pitchFamily="34" charset="0"/>
              </a:rPr>
              <a:t>L</a:t>
            </a:r>
            <a:r>
              <a:rPr lang="el-GR" altLang="el-GR">
                <a:latin typeface="Arial" pitchFamily="34" charset="0"/>
              </a:rPr>
              <a:t> </a:t>
            </a:r>
            <a:r>
              <a:rPr lang="en-US" altLang="el-GR">
                <a:latin typeface="Arial" pitchFamily="34" charset="0"/>
              </a:rPr>
              <a:t>/</a:t>
            </a:r>
            <a:r>
              <a:rPr lang="el-GR" altLang="el-GR">
                <a:latin typeface="Arial" pitchFamily="34" charset="0"/>
              </a:rPr>
              <a:t> </a:t>
            </a:r>
            <a:r>
              <a:rPr lang="en-US" altLang="el-GR">
                <a:latin typeface="Arial" pitchFamily="34" charset="0"/>
              </a:rPr>
              <a:t>R</a:t>
            </a:r>
            <a:endParaRPr lang="en-US" altLang="el-GR">
              <a:latin typeface="Times New Roman" pitchFamily="18" charset="0"/>
            </a:endParaRPr>
          </a:p>
        </p:txBody>
      </p:sp>
      <p:grpSp>
        <p:nvGrpSpPr>
          <p:cNvPr id="5147" name="Group 23"/>
          <p:cNvGrpSpPr>
            <a:grpSpLocks/>
          </p:cNvGrpSpPr>
          <p:nvPr/>
        </p:nvGrpSpPr>
        <p:grpSpPr bwMode="auto">
          <a:xfrm>
            <a:off x="3043238" y="3892550"/>
            <a:ext cx="1466850" cy="608013"/>
            <a:chOff x="12502" y="21425"/>
            <a:chExt cx="3400" cy="1025"/>
          </a:xfrm>
        </p:grpSpPr>
        <p:sp>
          <p:nvSpPr>
            <p:cNvPr id="5175" name="Line 24"/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6" name="Freeform 25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>
                <a:gd name="T0" fmla="*/ 0 w 1845"/>
                <a:gd name="T1" fmla="*/ 0 h 592"/>
                <a:gd name="T2" fmla="*/ 2147483647 w 1845"/>
                <a:gd name="T3" fmla="*/ 2147483647 h 592"/>
                <a:gd name="T4" fmla="*/ 2147483647 w 1845"/>
                <a:gd name="T5" fmla="*/ 2147483647 h 592"/>
                <a:gd name="T6" fmla="*/ 0 w 1845"/>
                <a:gd name="T7" fmla="*/ 2147483647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5"/>
                <a:gd name="T16" fmla="*/ 0 h 592"/>
                <a:gd name="T17" fmla="*/ 1845 w 1845"/>
                <a:gd name="T18" fmla="*/ 592 h 5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77" name="Group 26"/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5180" name="Line 27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1" name="Line 28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78" name="Line 29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9" name="Line 30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48" name="Freeform 31"/>
          <p:cNvSpPr>
            <a:spLocks/>
          </p:cNvSpPr>
          <p:nvPr/>
        </p:nvSpPr>
        <p:spPr bwMode="auto">
          <a:xfrm>
            <a:off x="3171825" y="2022475"/>
            <a:ext cx="2087563" cy="1168400"/>
          </a:xfrm>
          <a:custGeom>
            <a:avLst/>
            <a:gdLst>
              <a:gd name="T0" fmla="*/ 0 w 2902"/>
              <a:gd name="T1" fmla="*/ 0 h 1185"/>
              <a:gd name="T2" fmla="*/ 2147483647 w 2902"/>
              <a:gd name="T3" fmla="*/ 2147483647 h 1185"/>
              <a:gd name="T4" fmla="*/ 2147483647 w 2902"/>
              <a:gd name="T5" fmla="*/ 2147483647 h 1185"/>
              <a:gd name="T6" fmla="*/ 0 w 2902"/>
              <a:gd name="T7" fmla="*/ 2147483647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02"/>
              <a:gd name="T16" fmla="*/ 0 h 1185"/>
              <a:gd name="T17" fmla="*/ 2902 w 2902"/>
              <a:gd name="T18" fmla="*/ 1185 h 11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9" name="Freeform 32"/>
          <p:cNvSpPr>
            <a:spLocks/>
          </p:cNvSpPr>
          <p:nvPr/>
        </p:nvSpPr>
        <p:spPr bwMode="auto">
          <a:xfrm>
            <a:off x="3171825" y="2273300"/>
            <a:ext cx="2087563" cy="1168400"/>
          </a:xfrm>
          <a:custGeom>
            <a:avLst/>
            <a:gdLst>
              <a:gd name="T0" fmla="*/ 0 w 2902"/>
              <a:gd name="T1" fmla="*/ 0 h 1185"/>
              <a:gd name="T2" fmla="*/ 2147483647 w 2902"/>
              <a:gd name="T3" fmla="*/ 2147483647 h 1185"/>
              <a:gd name="T4" fmla="*/ 2147483647 w 2902"/>
              <a:gd name="T5" fmla="*/ 2147483647 h 1185"/>
              <a:gd name="T6" fmla="*/ 0 w 2902"/>
              <a:gd name="T7" fmla="*/ 2147483647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02"/>
              <a:gd name="T16" fmla="*/ 0 h 1185"/>
              <a:gd name="T17" fmla="*/ 2902 w 2902"/>
              <a:gd name="T18" fmla="*/ 1185 h 11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0" name="Line 33"/>
          <p:cNvSpPr>
            <a:spLocks noChangeShapeType="1"/>
          </p:cNvSpPr>
          <p:nvPr/>
        </p:nvSpPr>
        <p:spPr bwMode="auto">
          <a:xfrm flipV="1">
            <a:off x="3189288" y="2954338"/>
            <a:ext cx="2065337" cy="931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1" name="Line 34"/>
          <p:cNvSpPr>
            <a:spLocks noChangeShapeType="1"/>
          </p:cNvSpPr>
          <p:nvPr/>
        </p:nvSpPr>
        <p:spPr bwMode="auto">
          <a:xfrm flipV="1">
            <a:off x="3189288" y="3205163"/>
            <a:ext cx="2065337" cy="931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152" name="Group 35"/>
          <p:cNvGrpSpPr>
            <a:grpSpLocks/>
          </p:cNvGrpSpPr>
          <p:nvPr/>
        </p:nvGrpSpPr>
        <p:grpSpPr bwMode="auto">
          <a:xfrm>
            <a:off x="3032125" y="4130675"/>
            <a:ext cx="1466850" cy="606425"/>
            <a:chOff x="12502" y="21425"/>
            <a:chExt cx="3400" cy="1025"/>
          </a:xfrm>
        </p:grpSpPr>
        <p:sp>
          <p:nvSpPr>
            <p:cNvPr id="5168" name="Line 36"/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9" name="Freeform 37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>
                <a:gd name="T0" fmla="*/ 0 w 1845"/>
                <a:gd name="T1" fmla="*/ 0 h 592"/>
                <a:gd name="T2" fmla="*/ 2147483647 w 1845"/>
                <a:gd name="T3" fmla="*/ 2147483647 h 592"/>
                <a:gd name="T4" fmla="*/ 2147483647 w 1845"/>
                <a:gd name="T5" fmla="*/ 2147483647 h 592"/>
                <a:gd name="T6" fmla="*/ 0 w 1845"/>
                <a:gd name="T7" fmla="*/ 2147483647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5"/>
                <a:gd name="T16" fmla="*/ 0 h 592"/>
                <a:gd name="T17" fmla="*/ 1845 w 1845"/>
                <a:gd name="T18" fmla="*/ 592 h 5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70" name="Group 38"/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5173" name="Line 39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4" name="Line 40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71" name="Line 41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2" name="Line 42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53" name="Group 43"/>
          <p:cNvGrpSpPr>
            <a:grpSpLocks/>
          </p:cNvGrpSpPr>
          <p:nvPr/>
        </p:nvGrpSpPr>
        <p:grpSpPr bwMode="auto">
          <a:xfrm>
            <a:off x="3043238" y="4381500"/>
            <a:ext cx="1466850" cy="606425"/>
            <a:chOff x="12502" y="21425"/>
            <a:chExt cx="3400" cy="1025"/>
          </a:xfrm>
        </p:grpSpPr>
        <p:sp>
          <p:nvSpPr>
            <p:cNvPr id="5161" name="Line 44"/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2" name="Freeform 45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>
                <a:gd name="T0" fmla="*/ 0 w 1845"/>
                <a:gd name="T1" fmla="*/ 0 h 592"/>
                <a:gd name="T2" fmla="*/ 2147483647 w 1845"/>
                <a:gd name="T3" fmla="*/ 2147483647 h 592"/>
                <a:gd name="T4" fmla="*/ 2147483647 w 1845"/>
                <a:gd name="T5" fmla="*/ 2147483647 h 592"/>
                <a:gd name="T6" fmla="*/ 0 w 1845"/>
                <a:gd name="T7" fmla="*/ 2147483647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5"/>
                <a:gd name="T16" fmla="*/ 0 h 592"/>
                <a:gd name="T17" fmla="*/ 1845 w 1845"/>
                <a:gd name="T18" fmla="*/ 592 h 5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63" name="Group 46"/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5166" name="Line 47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7" name="Line 48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64" name="Line 49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5" name="Line 50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54" name="Line 51"/>
          <p:cNvSpPr>
            <a:spLocks noChangeShapeType="1"/>
          </p:cNvSpPr>
          <p:nvPr/>
        </p:nvSpPr>
        <p:spPr bwMode="auto">
          <a:xfrm flipV="1">
            <a:off x="3194050" y="3457575"/>
            <a:ext cx="2065338" cy="931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5" name="Text Box 52"/>
          <p:cNvSpPr txBox="1">
            <a:spLocks noChangeArrowheads="1"/>
          </p:cNvSpPr>
          <p:nvPr/>
        </p:nvSpPr>
        <p:spPr bwMode="auto">
          <a:xfrm>
            <a:off x="5310188" y="3024188"/>
            <a:ext cx="383381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l-GR" altLang="el-GR">
                <a:latin typeface="Arial" pitchFamily="34" charset="0"/>
              </a:rPr>
              <a:t>τελευταίο</a:t>
            </a:r>
            <a:r>
              <a:rPr lang="en-US" altLang="el-GR">
                <a:latin typeface="Arial" pitchFamily="34" charset="0"/>
              </a:rPr>
              <a:t> bit 2</a:t>
            </a:r>
            <a:r>
              <a:rPr lang="el-GR" altLang="el-GR">
                <a:latin typeface="Arial" pitchFamily="34" charset="0"/>
              </a:rPr>
              <a:t>ου</a:t>
            </a:r>
            <a:r>
              <a:rPr lang="en-US" altLang="el-GR">
                <a:latin typeface="Arial" pitchFamily="34" charset="0"/>
              </a:rPr>
              <a:t> </a:t>
            </a:r>
            <a:r>
              <a:rPr lang="el-GR" altLang="el-GR">
                <a:latin typeface="Arial" pitchFamily="34" charset="0"/>
              </a:rPr>
              <a:t>πακέτου</a:t>
            </a:r>
            <a:r>
              <a:rPr lang="en-US" altLang="el-GR">
                <a:latin typeface="Arial" pitchFamily="34" charset="0"/>
              </a:rPr>
              <a:t> </a:t>
            </a:r>
            <a:r>
              <a:rPr lang="el-GR" altLang="el-GR">
                <a:latin typeface="Arial" pitchFamily="34" charset="0"/>
              </a:rPr>
              <a:t>φθάνει</a:t>
            </a:r>
            <a:r>
              <a:rPr lang="en-US" altLang="el-GR">
                <a:latin typeface="Arial" pitchFamily="34" charset="0"/>
              </a:rPr>
              <a:t>, </a:t>
            </a:r>
            <a:r>
              <a:rPr lang="el-GR" altLang="el-GR">
                <a:latin typeface="Arial" pitchFamily="34" charset="0"/>
              </a:rPr>
              <a:t>στέλνει</a:t>
            </a:r>
            <a:r>
              <a:rPr lang="en-US" altLang="el-GR">
                <a:latin typeface="Arial" pitchFamily="34" charset="0"/>
              </a:rPr>
              <a:t> ACK</a:t>
            </a:r>
            <a:endParaRPr lang="en-US" altLang="el-GR">
              <a:latin typeface="Times New Roman" pitchFamily="18" charset="0"/>
            </a:endParaRPr>
          </a:p>
        </p:txBody>
      </p:sp>
      <p:sp>
        <p:nvSpPr>
          <p:cNvPr id="5156" name="Line 53"/>
          <p:cNvSpPr>
            <a:spLocks noChangeShapeType="1"/>
          </p:cNvSpPr>
          <p:nvPr/>
        </p:nvSpPr>
        <p:spPr bwMode="auto">
          <a:xfrm flipV="1">
            <a:off x="5254625" y="3182938"/>
            <a:ext cx="112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7" name="Line 54"/>
          <p:cNvSpPr>
            <a:spLocks noChangeShapeType="1"/>
          </p:cNvSpPr>
          <p:nvPr/>
        </p:nvSpPr>
        <p:spPr bwMode="auto">
          <a:xfrm flipV="1">
            <a:off x="5265738" y="3435350"/>
            <a:ext cx="1127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8" name="Text Box 55"/>
          <p:cNvSpPr txBox="1">
            <a:spLocks noChangeArrowheads="1"/>
          </p:cNvSpPr>
          <p:nvPr/>
        </p:nvSpPr>
        <p:spPr bwMode="auto">
          <a:xfrm>
            <a:off x="5289550" y="3287713"/>
            <a:ext cx="38385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l-GR" altLang="el-GR">
                <a:latin typeface="Arial" pitchFamily="34" charset="0"/>
                <a:cs typeface="Arial" pitchFamily="34" charset="0"/>
              </a:rPr>
              <a:t>τελευταίο</a:t>
            </a:r>
            <a:r>
              <a:rPr lang="en-US" altLang="el-GR">
                <a:latin typeface="Arial" pitchFamily="34" charset="0"/>
                <a:cs typeface="Arial" pitchFamily="34" charset="0"/>
              </a:rPr>
              <a:t> bit</a:t>
            </a:r>
            <a:r>
              <a:rPr lang="el-GR" altLang="el-GR">
                <a:latin typeface="Arial" pitchFamily="34" charset="0"/>
                <a:cs typeface="Arial" pitchFamily="34" charset="0"/>
              </a:rPr>
              <a:t> 3ου</a:t>
            </a:r>
            <a:r>
              <a:rPr lang="en-US" altLang="el-GR">
                <a:latin typeface="Arial" pitchFamily="34" charset="0"/>
                <a:cs typeface="Arial" pitchFamily="34" charset="0"/>
              </a:rPr>
              <a:t> </a:t>
            </a:r>
            <a:r>
              <a:rPr lang="el-GR" altLang="el-GR">
                <a:latin typeface="Arial" pitchFamily="34" charset="0"/>
                <a:cs typeface="Arial" pitchFamily="34" charset="0"/>
              </a:rPr>
              <a:t>πακέτου</a:t>
            </a:r>
            <a:r>
              <a:rPr lang="en-US" altLang="el-GR">
                <a:latin typeface="Arial" pitchFamily="34" charset="0"/>
                <a:cs typeface="Arial" pitchFamily="34" charset="0"/>
              </a:rPr>
              <a:t> </a:t>
            </a:r>
            <a:r>
              <a:rPr lang="el-GR" altLang="el-GR">
                <a:latin typeface="Arial" pitchFamily="34" charset="0"/>
                <a:cs typeface="Arial" pitchFamily="34" charset="0"/>
              </a:rPr>
              <a:t>φθάνει</a:t>
            </a:r>
            <a:r>
              <a:rPr lang="en-US" altLang="el-GR">
                <a:latin typeface="Arial" pitchFamily="34" charset="0"/>
                <a:cs typeface="Arial" pitchFamily="34" charset="0"/>
              </a:rPr>
              <a:t>, </a:t>
            </a:r>
            <a:r>
              <a:rPr lang="el-GR" altLang="el-GR">
                <a:latin typeface="Arial" pitchFamily="34" charset="0"/>
                <a:cs typeface="Arial" pitchFamily="34" charset="0"/>
              </a:rPr>
              <a:t>στέλνει</a:t>
            </a:r>
            <a:r>
              <a:rPr lang="en-US" altLang="el-GR">
                <a:latin typeface="Arial" pitchFamily="34" charset="0"/>
                <a:cs typeface="Arial" pitchFamily="34" charset="0"/>
              </a:rPr>
              <a:t> ACK</a:t>
            </a:r>
          </a:p>
        </p:txBody>
      </p:sp>
      <p:graphicFrame>
        <p:nvGraphicFramePr>
          <p:cNvPr id="5122" name="Object 56"/>
          <p:cNvGraphicFramePr>
            <a:graphicFrameLocks noChangeAspect="1"/>
          </p:cNvGraphicFramePr>
          <p:nvPr/>
        </p:nvGraphicFramePr>
        <p:xfrm>
          <a:off x="1462088" y="5135563"/>
          <a:ext cx="59944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Picture" r:id="rId3" imgW="3181382" imgH="495997" progId="Word.Picture.8">
                  <p:embed/>
                </p:oleObj>
              </mc:Choice>
              <mc:Fallback>
                <p:oleObj name="Picture" r:id="rId3" imgW="3181382" imgH="495997" progId="Word.Picture.8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2088" y="5135563"/>
                        <a:ext cx="5994400" cy="933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59" name="Text Box 57"/>
          <p:cNvSpPr txBox="1">
            <a:spLocks noChangeArrowheads="1"/>
          </p:cNvSpPr>
          <p:nvPr/>
        </p:nvSpPr>
        <p:spPr bwMode="auto">
          <a:xfrm>
            <a:off x="6669088" y="4437063"/>
            <a:ext cx="21431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l-GR" altLang="el-GR" sz="2000">
                <a:solidFill>
                  <a:srgbClr val="FF0000"/>
                </a:solidFill>
                <a:latin typeface="Comic Sans MS" pitchFamily="66" charset="0"/>
              </a:rPr>
              <a:t>Τριπλασιασμός</a:t>
            </a:r>
          </a:p>
          <a:p>
            <a:pPr>
              <a:lnSpc>
                <a:spcPct val="100000"/>
              </a:lnSpc>
            </a:pPr>
            <a:r>
              <a:rPr lang="el-GR" altLang="el-GR" sz="2000">
                <a:solidFill>
                  <a:srgbClr val="FF0000"/>
                </a:solidFill>
                <a:latin typeface="Comic Sans MS" pitchFamily="66" charset="0"/>
              </a:rPr>
              <a:t> βαθμού χρήσης !</a:t>
            </a:r>
            <a:endParaRPr lang="en-US" altLang="el-GR" sz="200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lnSpc>
                <a:spcPct val="100000"/>
              </a:lnSpc>
            </a:pPr>
            <a:endParaRPr lang="en-US" altLang="el-GR" sz="2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160" name="Line 58"/>
          <p:cNvSpPr>
            <a:spLocks noChangeShapeType="1"/>
          </p:cNvSpPr>
          <p:nvPr/>
        </p:nvSpPr>
        <p:spPr bwMode="auto">
          <a:xfrm flipH="1">
            <a:off x="6661150" y="5100638"/>
            <a:ext cx="187325" cy="2873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9CD5B084-943A-4EEF-A45C-FD71AED73FCD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57347" name="Footer Placeholder 5"/>
          <p:cNvSpPr txBox="1">
            <a:spLocks noGrp="1"/>
          </p:cNvSpPr>
          <p:nvPr/>
        </p:nvSpPr>
        <p:spPr bwMode="auto">
          <a:xfrm>
            <a:off x="4203700" y="6400800"/>
            <a:ext cx="410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57348" name="Slide Number Placeholder 6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166CDA27-8DB7-470C-BC16-C25F77A1C89A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47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573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200" smtClean="0"/>
              <a:t>Πρωτόκολλα διοχέτευσης</a:t>
            </a:r>
            <a:endParaRPr lang="en-US" altLang="el-GR" sz="3200" smtClean="0"/>
          </a:p>
        </p:txBody>
      </p:sp>
      <p:sp>
        <p:nvSpPr>
          <p:cNvPr id="573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1477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l-GR" sz="2000" u="sng" smtClean="0">
                <a:solidFill>
                  <a:srgbClr val="FF0000"/>
                </a:solidFill>
              </a:rPr>
              <a:t>Go-back-N: </a:t>
            </a:r>
            <a:r>
              <a:rPr lang="el-GR" altLang="el-GR" sz="2000" u="sng" smtClean="0">
                <a:solidFill>
                  <a:srgbClr val="FF0000"/>
                </a:solidFill>
              </a:rPr>
              <a:t>γενική εικόνα</a:t>
            </a:r>
            <a:endParaRPr lang="en-US" altLang="el-GR" sz="2000" u="sng" smtClean="0">
              <a:solidFill>
                <a:srgbClr val="FF0000"/>
              </a:solidFill>
            </a:endParaRPr>
          </a:p>
          <a:p>
            <a:r>
              <a:rPr lang="el-GR" altLang="el-GR" sz="1800" smtClean="0"/>
              <a:t>Ο αποστολέας μπορεί να έχει έως και Ν μη επιβεβαιωμένα πακέτα στη διοχέτευση</a:t>
            </a:r>
            <a:endParaRPr lang="en-US" altLang="el-GR" sz="1800" smtClean="0"/>
          </a:p>
          <a:p>
            <a:r>
              <a:rPr lang="el-GR" altLang="el-GR" sz="1800" smtClean="0"/>
              <a:t>Ο δέκτης μόνο στέλνει σωρευτικά</a:t>
            </a:r>
            <a:r>
              <a:rPr lang="en-US" altLang="el-GR" sz="1800" smtClean="0"/>
              <a:t> acks</a:t>
            </a:r>
          </a:p>
          <a:p>
            <a:pPr lvl="1">
              <a:buFont typeface="Wingdings" pitchFamily="2" charset="2"/>
              <a:buChar char="§"/>
            </a:pPr>
            <a:r>
              <a:rPr lang="el-GR" altLang="el-GR" sz="1600" smtClean="0"/>
              <a:t>Δεν επιβεβαιώνει πακέτο αν υπάρχει κάποιο κενό</a:t>
            </a:r>
            <a:endParaRPr lang="en-US" altLang="el-GR" sz="1600" smtClean="0"/>
          </a:p>
          <a:p>
            <a:r>
              <a:rPr lang="el-GR" altLang="el-GR" sz="1800" smtClean="0"/>
              <a:t>Ο αποστολέας έχει χρονομετρητή για το πιο παλιό μη επιβεβαιωμένο πακέτο</a:t>
            </a:r>
            <a:endParaRPr lang="en-US" altLang="el-GR" sz="1800" smtClean="0"/>
          </a:p>
          <a:p>
            <a:pPr lvl="1">
              <a:buFont typeface="Wingdings" pitchFamily="2" charset="2"/>
              <a:buChar char="§"/>
            </a:pPr>
            <a:r>
              <a:rPr lang="el-GR" altLang="el-GR" sz="1600" smtClean="0"/>
              <a:t>Αν ο χρονομετρητής λήξει</a:t>
            </a:r>
            <a:r>
              <a:rPr lang="en-US" altLang="el-GR" sz="1600" smtClean="0"/>
              <a:t>, </a:t>
            </a:r>
            <a:r>
              <a:rPr lang="el-GR" altLang="el-GR" sz="1600" smtClean="0"/>
              <a:t>αναμεταδίδει όλα τα μη επιβεβαιωμένα πακέτα</a:t>
            </a:r>
            <a:endParaRPr lang="en-US" altLang="el-GR" sz="1600" smtClean="0"/>
          </a:p>
        </p:txBody>
      </p:sp>
      <p:sp>
        <p:nvSpPr>
          <p:cNvPr id="5632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3849688" cy="4648200"/>
          </a:xfrm>
        </p:spPr>
        <p:txBody>
          <a:bodyPr/>
          <a:lstStyle/>
          <a:p>
            <a:pPr marL="0" indent="0">
              <a:buFont typeface="ZapfDingbats" pitchFamily="82" charset="2"/>
              <a:buNone/>
              <a:defRPr/>
            </a:pPr>
            <a:r>
              <a:rPr lang="el-GR" altLang="el-GR" sz="2000" u="sng" dirty="0" smtClean="0">
                <a:solidFill>
                  <a:srgbClr val="FF0000"/>
                </a:solidFill>
              </a:rPr>
              <a:t>Επιλεκτική επανάληψη (</a:t>
            </a:r>
            <a:r>
              <a:rPr lang="en-US" altLang="el-GR" sz="2000" u="sng" dirty="0" smtClean="0">
                <a:solidFill>
                  <a:srgbClr val="FF0000"/>
                </a:solidFill>
              </a:rPr>
              <a:t>Selective Repeat</a:t>
            </a:r>
            <a:r>
              <a:rPr lang="el-GR" altLang="el-GR" sz="2000" u="sng" dirty="0" smtClean="0">
                <a:solidFill>
                  <a:srgbClr val="FF0000"/>
                </a:solidFill>
              </a:rPr>
              <a:t>)</a:t>
            </a:r>
            <a:r>
              <a:rPr lang="en-US" altLang="el-GR" sz="2000" u="sng" dirty="0" smtClean="0">
                <a:solidFill>
                  <a:srgbClr val="FF0000"/>
                </a:solidFill>
              </a:rPr>
              <a:t>: </a:t>
            </a:r>
            <a:r>
              <a:rPr lang="el-GR" altLang="el-GR" sz="2000" u="sng" dirty="0" smtClean="0">
                <a:solidFill>
                  <a:srgbClr val="FF0000"/>
                </a:solidFill>
              </a:rPr>
              <a:t>γενική εικόνα</a:t>
            </a:r>
            <a:endParaRPr lang="en-US" altLang="el-GR" sz="2000" u="sng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l-GR" altLang="el-GR" sz="1800" dirty="0" smtClean="0"/>
              <a:t>Ο αποστολέας μπορεί να έχει έως και Ν μη επιβεβαιωμένα πακέτα στη διοχέτευση</a:t>
            </a:r>
            <a:endParaRPr lang="en-US" altLang="el-GR" sz="1800" dirty="0" smtClean="0"/>
          </a:p>
          <a:p>
            <a:pPr>
              <a:defRPr/>
            </a:pPr>
            <a:r>
              <a:rPr lang="el-GR" altLang="el-GR" sz="1800" dirty="0" smtClean="0"/>
              <a:t>Ο δέκτης επιβεβαιώνει μεμονωμένα πακέτα</a:t>
            </a:r>
            <a:endParaRPr lang="en-US" altLang="el-GR" sz="1800" dirty="0" smtClean="0"/>
          </a:p>
          <a:p>
            <a:pPr>
              <a:defRPr/>
            </a:pPr>
            <a:r>
              <a:rPr lang="el-GR" altLang="el-GR" sz="1800" dirty="0" smtClean="0"/>
              <a:t>Ο αποστολέας διατηρεί </a:t>
            </a:r>
            <a:r>
              <a:rPr lang="el-GR" altLang="el-GR" sz="1800" dirty="0" err="1" smtClean="0"/>
              <a:t>χρονομετρητή</a:t>
            </a:r>
            <a:r>
              <a:rPr lang="el-GR" altLang="el-GR" sz="1800" dirty="0" smtClean="0"/>
              <a:t> για κάθε μη επιβεβαιωμένο πακέτο</a:t>
            </a:r>
            <a:endParaRPr lang="en-US" altLang="el-GR" sz="1800" dirty="0" smtClean="0"/>
          </a:p>
          <a:p>
            <a:pPr lvl="1">
              <a:buFont typeface="Wingdings" pitchFamily="2" charset="2"/>
              <a:buChar char="§"/>
              <a:defRPr/>
            </a:pPr>
            <a:r>
              <a:rPr lang="el-GR" altLang="el-GR" sz="1600" dirty="0" smtClean="0"/>
              <a:t>Όταν ο </a:t>
            </a:r>
            <a:r>
              <a:rPr lang="el-GR" altLang="el-GR" sz="1600" dirty="0" err="1" smtClean="0"/>
              <a:t>χρονομετρητής</a:t>
            </a:r>
            <a:r>
              <a:rPr lang="el-GR" altLang="el-GR" sz="1600" dirty="0" smtClean="0"/>
              <a:t> λήγει, αναμεταδίδει μόνο το μη επιβεβαιωμένο πακέτο</a:t>
            </a:r>
            <a:endParaRPr lang="en-US" altLang="el-GR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D116169F-342D-43DF-9146-730394B774E6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58371" name="Footer Placeholder 5"/>
          <p:cNvSpPr txBox="1">
            <a:spLocks noGrp="1"/>
          </p:cNvSpPr>
          <p:nvPr/>
        </p:nvSpPr>
        <p:spPr bwMode="auto">
          <a:xfrm>
            <a:off x="4203700" y="6400800"/>
            <a:ext cx="410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58372" name="Slide Number Placeholder 6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20632562-FEEB-4E4C-90F3-622AA8D335EB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48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730250"/>
          </a:xfrm>
        </p:spPr>
        <p:txBody>
          <a:bodyPr/>
          <a:lstStyle/>
          <a:p>
            <a:r>
              <a:rPr lang="en-US" altLang="el-GR" sz="3600" smtClean="0"/>
              <a:t>Go-Back-N</a:t>
            </a:r>
          </a:p>
        </p:txBody>
      </p:sp>
      <p:sp>
        <p:nvSpPr>
          <p:cNvPr id="583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012825"/>
            <a:ext cx="8324850" cy="1520825"/>
          </a:xfrm>
        </p:spPr>
        <p:txBody>
          <a:bodyPr/>
          <a:lstStyle/>
          <a:p>
            <a:pPr>
              <a:lnSpc>
                <a:spcPct val="80000"/>
              </a:lnSpc>
              <a:buFont typeface="ZapfDingbats" pitchFamily="82" charset="2"/>
              <a:buNone/>
            </a:pPr>
            <a:r>
              <a:rPr lang="el-GR" altLang="el-GR" sz="2000" smtClean="0">
                <a:solidFill>
                  <a:srgbClr val="FF0000"/>
                </a:solidFill>
              </a:rPr>
              <a:t>Αποστολέας</a:t>
            </a:r>
            <a:r>
              <a:rPr lang="en-US" altLang="el-GR" sz="2000" smtClean="0">
                <a:solidFill>
                  <a:srgbClr val="FF0000"/>
                </a:solidFill>
              </a:rPr>
              <a:t>:</a:t>
            </a:r>
            <a:endParaRPr lang="en-US" altLang="el-GR" sz="2000" smtClean="0"/>
          </a:p>
          <a:p>
            <a:pPr>
              <a:lnSpc>
                <a:spcPct val="80000"/>
              </a:lnSpc>
            </a:pPr>
            <a:r>
              <a:rPr lang="en-US" altLang="el-GR" sz="1800" smtClean="0"/>
              <a:t>k-bit #</a:t>
            </a:r>
            <a:r>
              <a:rPr lang="el-GR" altLang="el-GR" sz="1800" smtClean="0"/>
              <a:t> ακολουθίας στην κεφαλίδα του πακέτου</a:t>
            </a:r>
            <a:endParaRPr lang="en-US" altLang="el-GR" sz="1800" smtClean="0"/>
          </a:p>
          <a:p>
            <a:pPr>
              <a:lnSpc>
                <a:spcPct val="80000"/>
              </a:lnSpc>
            </a:pPr>
            <a:r>
              <a:rPr lang="el-GR" altLang="el-GR" sz="1800" smtClean="0"/>
              <a:t>Επιτρέπεται «παράθυρο» (</a:t>
            </a:r>
            <a:r>
              <a:rPr lang="en-US" altLang="el-GR" sz="1800" smtClean="0"/>
              <a:t>“window”</a:t>
            </a:r>
            <a:r>
              <a:rPr lang="el-GR" altLang="el-GR" sz="1800" smtClean="0"/>
              <a:t>)</a:t>
            </a:r>
            <a:r>
              <a:rPr lang="en-US" altLang="el-GR" sz="1800" smtClean="0"/>
              <a:t> </a:t>
            </a:r>
            <a:r>
              <a:rPr lang="el-GR" altLang="el-GR" sz="1800" smtClean="0"/>
              <a:t>έως και</a:t>
            </a:r>
            <a:r>
              <a:rPr lang="en-US" altLang="el-GR" sz="1800" smtClean="0"/>
              <a:t> N, </a:t>
            </a:r>
            <a:r>
              <a:rPr lang="el-GR" altLang="el-GR" sz="1800" smtClean="0"/>
              <a:t>συνεχόμενων μη επιβεβαιωμένων πακέτων</a:t>
            </a:r>
            <a:endParaRPr lang="en-US" altLang="el-GR" sz="2000" smtClean="0"/>
          </a:p>
          <a:p>
            <a:pPr>
              <a:lnSpc>
                <a:spcPct val="80000"/>
              </a:lnSpc>
            </a:pPr>
            <a:endParaRPr lang="en-US" altLang="el-GR" sz="2000" smtClean="0"/>
          </a:p>
        </p:txBody>
      </p:sp>
      <p:pic>
        <p:nvPicPr>
          <p:cNvPr id="58375" name="Picture 4" descr="gbn_seqn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88" y="2312988"/>
            <a:ext cx="809942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6" name="Rectangle 5"/>
          <p:cNvSpPr>
            <a:spLocks noChangeArrowheads="1"/>
          </p:cNvSpPr>
          <p:nvPr/>
        </p:nvSpPr>
        <p:spPr bwMode="auto">
          <a:xfrm>
            <a:off x="476250" y="4132263"/>
            <a:ext cx="8324850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n-US" altLang="el-GR" sz="1800">
                <a:latin typeface="Comic Sans MS" pitchFamily="66" charset="0"/>
              </a:rPr>
              <a:t>ACK(n): </a:t>
            </a:r>
            <a:r>
              <a:rPr lang="el-GR" altLang="el-GR" sz="1800">
                <a:latin typeface="Comic Sans MS" pitchFamily="66" charset="0"/>
              </a:rPr>
              <a:t>επιβεβαιώνει όλα τα πακέτα έως και αυτό με # ακολουθίας </a:t>
            </a:r>
            <a:r>
              <a:rPr lang="en-US" altLang="el-GR" sz="1800">
                <a:latin typeface="Comic Sans MS" pitchFamily="66" charset="0"/>
              </a:rPr>
              <a:t>n – </a:t>
            </a:r>
            <a:r>
              <a:rPr lang="el-GR" altLang="el-GR" sz="1800">
                <a:latin typeface="Comic Sans MS" pitchFamily="66" charset="0"/>
              </a:rPr>
              <a:t>«συσσωρευτικό </a:t>
            </a:r>
            <a:r>
              <a:rPr lang="en-US" altLang="el-GR" sz="1800">
                <a:latin typeface="Comic Sans MS" pitchFamily="66" charset="0"/>
              </a:rPr>
              <a:t>ACK</a:t>
            </a:r>
            <a:r>
              <a:rPr lang="el-GR" altLang="el-GR" sz="1800">
                <a:latin typeface="Comic Sans MS" pitchFamily="66" charset="0"/>
              </a:rPr>
              <a:t>»</a:t>
            </a:r>
            <a:r>
              <a:rPr lang="de-DE" altLang="el-GR" sz="1800">
                <a:latin typeface="Comic Sans MS" pitchFamily="66" charset="0"/>
              </a:rPr>
              <a:t> </a:t>
            </a:r>
            <a:r>
              <a:rPr lang="el-GR" altLang="el-GR" sz="1800">
                <a:latin typeface="Comic Sans MS" pitchFamily="66" charset="0"/>
              </a:rPr>
              <a:t>(</a:t>
            </a:r>
            <a:r>
              <a:rPr lang="en-US" altLang="el-GR" sz="1800">
                <a:latin typeface="Comic Sans MS" pitchFamily="66" charset="0"/>
              </a:rPr>
              <a:t>“cumulative ACK”</a:t>
            </a:r>
            <a:r>
              <a:rPr lang="el-GR" altLang="el-GR" sz="1800">
                <a:latin typeface="Comic Sans MS" pitchFamily="66" charset="0"/>
              </a:rPr>
              <a:t>)</a:t>
            </a:r>
            <a:endParaRPr lang="en-US" altLang="el-GR" sz="1800">
              <a:latin typeface="Comic Sans MS" pitchFamily="66" charset="0"/>
            </a:endParaRPr>
          </a:p>
          <a:p>
            <a:pPr marL="742950" lvl="1" indent="-285750" algn="l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l-GR" altLang="el-GR" sz="1800">
                <a:latin typeface="Comic Sans MS" pitchFamily="66" charset="0"/>
              </a:rPr>
              <a:t>ενδέχεται να λάβει διπλά</a:t>
            </a:r>
            <a:r>
              <a:rPr lang="en-US" altLang="el-GR" sz="1800">
                <a:latin typeface="Comic Sans MS" pitchFamily="66" charset="0"/>
              </a:rPr>
              <a:t> ACKs (</a:t>
            </a:r>
            <a:r>
              <a:rPr lang="el-GR" altLang="el-GR" sz="1800">
                <a:latin typeface="Comic Sans MS" pitchFamily="66" charset="0"/>
              </a:rPr>
              <a:t>βλέπε δέκτη</a:t>
            </a:r>
            <a:r>
              <a:rPr lang="en-US" altLang="el-GR" sz="1800">
                <a:latin typeface="Comic Sans MS" pitchFamily="66" charset="0"/>
              </a:rPr>
              <a:t>)</a:t>
            </a:r>
            <a:endParaRPr lang="en-US" altLang="el-GR" sz="1600">
              <a:latin typeface="Comic Sans MS" pitchFamily="66" charset="0"/>
            </a:endParaRP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l-GR" altLang="el-GR" sz="1800">
                <a:latin typeface="Comic Sans MS" pitchFamily="66" charset="0"/>
              </a:rPr>
              <a:t>χρονομετρητής για το αρχαιότερο «εν πτήσει» πακέτο </a:t>
            </a:r>
            <a:r>
              <a:rPr lang="en-US" altLang="el-GR" sz="1800">
                <a:latin typeface="Comic Sans MS" pitchFamily="66" charset="0"/>
              </a:rPr>
              <a:t> </a:t>
            </a:r>
            <a:endParaRPr lang="el-GR" altLang="el-GR" sz="1800">
              <a:latin typeface="Comic Sans MS" pitchFamily="66" charset="0"/>
            </a:endParaRP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n-US" altLang="el-GR" sz="1800" i="1">
                <a:latin typeface="Comic Sans MS" pitchFamily="66" charset="0"/>
              </a:rPr>
              <a:t>timeout(n)</a:t>
            </a:r>
            <a:r>
              <a:rPr lang="el-GR" altLang="el-GR" sz="1800" i="1">
                <a:latin typeface="Comic Sans MS" pitchFamily="66" charset="0"/>
              </a:rPr>
              <a:t> (Λήξη χρόνου(</a:t>
            </a:r>
            <a:r>
              <a:rPr lang="en-US" altLang="el-GR" sz="1800" i="1">
                <a:latin typeface="Comic Sans MS" pitchFamily="66" charset="0"/>
              </a:rPr>
              <a:t>n</a:t>
            </a:r>
            <a:r>
              <a:rPr lang="el-GR" altLang="el-GR" sz="1800" i="1">
                <a:latin typeface="Comic Sans MS" pitchFamily="66" charset="0"/>
              </a:rPr>
              <a:t>)</a:t>
            </a:r>
            <a:r>
              <a:rPr lang="en-US" altLang="el-GR" sz="1800" i="1">
                <a:latin typeface="Comic Sans MS" pitchFamily="66" charset="0"/>
              </a:rPr>
              <a:t> </a:t>
            </a:r>
            <a:r>
              <a:rPr lang="el-GR" altLang="el-GR" sz="1800" i="1">
                <a:latin typeface="Comic Sans MS" pitchFamily="66" charset="0"/>
              </a:rPr>
              <a:t>)</a:t>
            </a:r>
            <a:r>
              <a:rPr lang="en-US" altLang="el-GR" sz="1800" i="1">
                <a:latin typeface="Comic Sans MS" pitchFamily="66" charset="0"/>
              </a:rPr>
              <a:t>:</a:t>
            </a:r>
            <a:r>
              <a:rPr lang="en-US" altLang="el-GR" sz="1800">
                <a:latin typeface="Comic Sans MS" pitchFamily="66" charset="0"/>
              </a:rPr>
              <a:t> </a:t>
            </a:r>
            <a:r>
              <a:rPr lang="el-GR" altLang="el-GR" sz="1800">
                <a:latin typeface="Comic Sans MS" pitchFamily="66" charset="0"/>
              </a:rPr>
              <a:t> αναμεταδίδει το πακέτο </a:t>
            </a:r>
            <a:r>
              <a:rPr lang="en-US" altLang="el-GR" sz="1800">
                <a:latin typeface="Comic Sans MS" pitchFamily="66" charset="0"/>
              </a:rPr>
              <a:t>n </a:t>
            </a:r>
            <a:r>
              <a:rPr lang="el-GR" altLang="el-GR" sz="1800">
                <a:latin typeface="Comic Sans MS" pitchFamily="66" charset="0"/>
              </a:rPr>
              <a:t>και όλα τα πακέτα με υψηλότερο </a:t>
            </a:r>
            <a:r>
              <a:rPr lang="en-US" altLang="el-GR" sz="1800">
                <a:latin typeface="Comic Sans MS" pitchFamily="66" charset="0"/>
              </a:rPr>
              <a:t>#</a:t>
            </a:r>
            <a:r>
              <a:rPr lang="el-GR" altLang="el-GR" sz="1800">
                <a:latin typeface="Comic Sans MS" pitchFamily="66" charset="0"/>
              </a:rPr>
              <a:t> ακολουθίας στο παράθυρο</a:t>
            </a:r>
            <a:endParaRPr lang="en-US" altLang="el-GR" sz="1800">
              <a:latin typeface="Comic Sans MS" pitchFamily="66" charset="0"/>
            </a:endParaRP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altLang="el-GR" sz="2000">
              <a:latin typeface="Comic Sans MS" pitchFamily="66" charset="0"/>
            </a:endParaRP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altLang="el-GR" sz="20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8760F205-8C74-4988-975D-6AA4E616FAF6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59395" name="Footer Placeholder 3"/>
          <p:cNvSpPr txBox="1">
            <a:spLocks noGrp="1"/>
          </p:cNvSpPr>
          <p:nvPr/>
        </p:nvSpPr>
        <p:spPr bwMode="auto">
          <a:xfrm>
            <a:off x="5410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59396" name="Slide Number Placeholder 4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8640C9F7-BACF-4E8D-8769-B70D3D777272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49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59397" name="Rectangle 2"/>
          <p:cNvSpPr>
            <a:spLocks noGrp="1" noChangeArrowheads="1"/>
          </p:cNvSpPr>
          <p:nvPr>
            <p:ph type="title"/>
          </p:nvPr>
        </p:nvSpPr>
        <p:spPr>
          <a:xfrm>
            <a:off x="477838" y="296863"/>
            <a:ext cx="7772400" cy="700087"/>
          </a:xfrm>
        </p:spPr>
        <p:txBody>
          <a:bodyPr/>
          <a:lstStyle/>
          <a:p>
            <a:r>
              <a:rPr lang="en-US" altLang="el-GR" sz="3200" smtClean="0"/>
              <a:t>GBN: </a:t>
            </a:r>
            <a:r>
              <a:rPr lang="el-GR" altLang="el-GR" sz="3200" smtClean="0"/>
              <a:t>Επεκτεταμένη </a:t>
            </a:r>
            <a:r>
              <a:rPr lang="en-US" altLang="el-GR" sz="3200" smtClean="0"/>
              <a:t>FSM</a:t>
            </a:r>
            <a:r>
              <a:rPr lang="el-GR" altLang="el-GR" sz="3200" smtClean="0"/>
              <a:t> αποστολέα</a:t>
            </a:r>
            <a:endParaRPr lang="en-US" altLang="el-GR" sz="3200" smtClean="0"/>
          </a:p>
        </p:txBody>
      </p:sp>
      <p:grpSp>
        <p:nvGrpSpPr>
          <p:cNvPr id="59398" name="Group 3"/>
          <p:cNvGrpSpPr>
            <a:grpSpLocks/>
          </p:cNvGrpSpPr>
          <p:nvPr/>
        </p:nvGrpSpPr>
        <p:grpSpPr bwMode="auto">
          <a:xfrm>
            <a:off x="3535363" y="3743325"/>
            <a:ext cx="800100" cy="657225"/>
            <a:chOff x="1939" y="2515"/>
            <a:chExt cx="504" cy="414"/>
          </a:xfrm>
        </p:grpSpPr>
        <p:sp>
          <p:nvSpPr>
            <p:cNvPr id="59418" name="Oval 4"/>
            <p:cNvSpPr>
              <a:spLocks noChangeArrowheads="1"/>
            </p:cNvSpPr>
            <p:nvPr/>
          </p:nvSpPr>
          <p:spPr bwMode="auto">
            <a:xfrm>
              <a:off x="2004" y="2515"/>
              <a:ext cx="420" cy="414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59419" name="Text Box 5"/>
            <p:cNvSpPr txBox="1">
              <a:spLocks noChangeArrowheads="1"/>
            </p:cNvSpPr>
            <p:nvPr/>
          </p:nvSpPr>
          <p:spPr bwMode="auto">
            <a:xfrm>
              <a:off x="1939" y="2611"/>
              <a:ext cx="504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r>
                <a:rPr lang="en-US" altLang="el-GR" sz="1600">
                  <a:latin typeface="Arial" pitchFamily="34" charset="0"/>
                </a:rPr>
                <a:t>Wait</a:t>
              </a:r>
              <a:endParaRPr lang="en-US" altLang="el-GR" sz="1600">
                <a:latin typeface="Times New Roman" pitchFamily="18" charset="0"/>
              </a:endParaRPr>
            </a:p>
          </p:txBody>
        </p:sp>
      </p:grpSp>
      <p:sp>
        <p:nvSpPr>
          <p:cNvPr id="59399" name="Line 6"/>
          <p:cNvSpPr>
            <a:spLocks noChangeShapeType="1"/>
          </p:cNvSpPr>
          <p:nvPr/>
        </p:nvSpPr>
        <p:spPr bwMode="auto">
          <a:xfrm>
            <a:off x="2028825" y="2830513"/>
            <a:ext cx="1624013" cy="1069975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0" name="Text Box 7"/>
          <p:cNvSpPr txBox="1">
            <a:spLocks noChangeArrowheads="1"/>
          </p:cNvSpPr>
          <p:nvPr/>
        </p:nvSpPr>
        <p:spPr bwMode="auto">
          <a:xfrm>
            <a:off x="4751388" y="3810000"/>
            <a:ext cx="2776537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start_timer</a:t>
            </a:r>
          </a:p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udt_send(sndpkt[base])</a:t>
            </a:r>
          </a:p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udt_send(sndpkt[base+1])</a:t>
            </a:r>
          </a:p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…</a:t>
            </a:r>
          </a:p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udt_send(sndpkt[nextseqnum-1])</a:t>
            </a:r>
          </a:p>
          <a:p>
            <a:pPr>
              <a:lnSpc>
                <a:spcPct val="100000"/>
              </a:lnSpc>
            </a:pPr>
            <a:endParaRPr lang="en-US" altLang="el-GR">
              <a:latin typeface="Times New Roman" pitchFamily="18" charset="0"/>
            </a:endParaRPr>
          </a:p>
        </p:txBody>
      </p:sp>
      <p:sp>
        <p:nvSpPr>
          <p:cNvPr id="59401" name="Text Box 8"/>
          <p:cNvSpPr txBox="1">
            <a:spLocks noChangeArrowheads="1"/>
          </p:cNvSpPr>
          <p:nvPr/>
        </p:nvSpPr>
        <p:spPr bwMode="auto">
          <a:xfrm>
            <a:off x="4773613" y="3575050"/>
            <a:ext cx="11001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timeout</a:t>
            </a:r>
            <a:endParaRPr lang="en-US" altLang="el-GR">
              <a:latin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en-US" altLang="el-GR">
              <a:latin typeface="Times New Roman" pitchFamily="18" charset="0"/>
            </a:endParaRPr>
          </a:p>
        </p:txBody>
      </p:sp>
      <p:sp>
        <p:nvSpPr>
          <p:cNvPr id="59402" name="Line 9"/>
          <p:cNvSpPr>
            <a:spLocks noChangeShapeType="1"/>
          </p:cNvSpPr>
          <p:nvPr/>
        </p:nvSpPr>
        <p:spPr bwMode="auto">
          <a:xfrm>
            <a:off x="4857750" y="3851275"/>
            <a:ext cx="16192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3" name="Freeform 10"/>
          <p:cNvSpPr>
            <a:spLocks/>
          </p:cNvSpPr>
          <p:nvPr/>
        </p:nvSpPr>
        <p:spPr bwMode="auto">
          <a:xfrm>
            <a:off x="4360863" y="3498850"/>
            <a:ext cx="393700" cy="1152525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4" name="Text Box 11"/>
          <p:cNvSpPr txBox="1">
            <a:spLocks noChangeArrowheads="1"/>
          </p:cNvSpPr>
          <p:nvPr/>
        </p:nvSpPr>
        <p:spPr bwMode="auto">
          <a:xfrm>
            <a:off x="3194050" y="1069975"/>
            <a:ext cx="23336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rdt_send(data)</a:t>
            </a:r>
            <a:r>
              <a:rPr lang="en-US" altLang="el-GR" sz="1000">
                <a:latin typeface="Arial" pitchFamily="34" charset="0"/>
              </a:rPr>
              <a:t> </a:t>
            </a:r>
            <a:endParaRPr lang="en-US" altLang="el-GR" sz="2400">
              <a:latin typeface="Times New Roman" pitchFamily="18" charset="0"/>
            </a:endParaRPr>
          </a:p>
        </p:txBody>
      </p:sp>
      <p:sp>
        <p:nvSpPr>
          <p:cNvPr id="59405" name="Line 12"/>
          <p:cNvSpPr>
            <a:spLocks noChangeShapeType="1"/>
          </p:cNvSpPr>
          <p:nvPr/>
        </p:nvSpPr>
        <p:spPr bwMode="auto">
          <a:xfrm>
            <a:off x="3302000" y="1389063"/>
            <a:ext cx="1914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6" name="Text Box 13"/>
          <p:cNvSpPr txBox="1">
            <a:spLocks noChangeArrowheads="1"/>
          </p:cNvSpPr>
          <p:nvPr/>
        </p:nvSpPr>
        <p:spPr bwMode="auto">
          <a:xfrm>
            <a:off x="3194050" y="1411288"/>
            <a:ext cx="55213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if (nextseqnum &lt; base+N) {</a:t>
            </a:r>
          </a:p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    sndpkt[nextseqnum] = make_pkt(nextseqnum,data,chksum)</a:t>
            </a:r>
          </a:p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    udt_send(sndpkt[nextseqnum])</a:t>
            </a:r>
          </a:p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    if (base == nextseqnum)</a:t>
            </a:r>
          </a:p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       start_timer</a:t>
            </a:r>
          </a:p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    nextseqnum++</a:t>
            </a:r>
          </a:p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else</a:t>
            </a:r>
          </a:p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  refuse_data(data)</a:t>
            </a:r>
            <a:endParaRPr lang="en-US" altLang="el-GR">
              <a:latin typeface="Times New Roman" pitchFamily="18" charset="0"/>
            </a:endParaRPr>
          </a:p>
        </p:txBody>
      </p:sp>
      <p:sp>
        <p:nvSpPr>
          <p:cNvPr id="59407" name="Freeform 14"/>
          <p:cNvSpPr>
            <a:spLocks/>
          </p:cNvSpPr>
          <p:nvPr/>
        </p:nvSpPr>
        <p:spPr bwMode="auto">
          <a:xfrm rot="5142103" flipH="1">
            <a:off x="3787776" y="2933700"/>
            <a:ext cx="393700" cy="1152525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8" name="Text Box 15"/>
          <p:cNvSpPr txBox="1">
            <a:spLocks noChangeArrowheads="1"/>
          </p:cNvSpPr>
          <p:nvPr/>
        </p:nvSpPr>
        <p:spPr bwMode="auto">
          <a:xfrm>
            <a:off x="3343275" y="5478463"/>
            <a:ext cx="36861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base = getacknum(rcvpkt)+1</a:t>
            </a:r>
          </a:p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If (base == nextseqnum)</a:t>
            </a:r>
          </a:p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    stop_timer</a:t>
            </a:r>
          </a:p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  else</a:t>
            </a:r>
          </a:p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    start_timer</a:t>
            </a:r>
            <a:endParaRPr lang="en-US" altLang="el-GR">
              <a:latin typeface="Times New Roman" pitchFamily="18" charset="0"/>
            </a:endParaRPr>
          </a:p>
        </p:txBody>
      </p:sp>
      <p:sp>
        <p:nvSpPr>
          <p:cNvPr id="59409" name="Text Box 16"/>
          <p:cNvSpPr txBox="1">
            <a:spLocks noChangeArrowheads="1"/>
          </p:cNvSpPr>
          <p:nvPr/>
        </p:nvSpPr>
        <p:spPr bwMode="auto">
          <a:xfrm>
            <a:off x="3355975" y="4978400"/>
            <a:ext cx="2833688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rdt_rcv(rcvpkt) &amp;&amp; </a:t>
            </a:r>
          </a:p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   notcorrupt(rcvpkt) </a:t>
            </a:r>
          </a:p>
          <a:p>
            <a:pPr>
              <a:lnSpc>
                <a:spcPct val="100000"/>
              </a:lnSpc>
            </a:pPr>
            <a:endParaRPr lang="en-US" altLang="el-GR">
              <a:latin typeface="Times New Roman" pitchFamily="18" charset="0"/>
            </a:endParaRPr>
          </a:p>
        </p:txBody>
      </p:sp>
      <p:sp>
        <p:nvSpPr>
          <p:cNvPr id="59410" name="Line 17"/>
          <p:cNvSpPr>
            <a:spLocks noChangeShapeType="1"/>
          </p:cNvSpPr>
          <p:nvPr/>
        </p:nvSpPr>
        <p:spPr bwMode="auto">
          <a:xfrm>
            <a:off x="3448050" y="5502275"/>
            <a:ext cx="16192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11" name="Freeform 18"/>
          <p:cNvSpPr>
            <a:spLocks/>
          </p:cNvSpPr>
          <p:nvPr/>
        </p:nvSpPr>
        <p:spPr bwMode="auto">
          <a:xfrm>
            <a:off x="3505200" y="4446588"/>
            <a:ext cx="1054100" cy="674687"/>
          </a:xfrm>
          <a:custGeom>
            <a:avLst/>
            <a:gdLst>
              <a:gd name="T0" fmla="*/ 2147483647 w 664"/>
              <a:gd name="T1" fmla="*/ 2147483647 h 425"/>
              <a:gd name="T2" fmla="*/ 2147483647 w 664"/>
              <a:gd name="T3" fmla="*/ 0 h 425"/>
              <a:gd name="T4" fmla="*/ 0 60000 65536"/>
              <a:gd name="T5" fmla="*/ 0 60000 65536"/>
              <a:gd name="T6" fmla="*/ 0 w 664"/>
              <a:gd name="T7" fmla="*/ 0 h 425"/>
              <a:gd name="T8" fmla="*/ 664 w 664"/>
              <a:gd name="T9" fmla="*/ 425 h 4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64" h="425">
                <a:moveTo>
                  <a:pt x="241" y="20"/>
                </a:moveTo>
                <a:cubicBezTo>
                  <a:pt x="0" y="393"/>
                  <a:pt x="664" y="425"/>
                  <a:pt x="388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12" name="Line 19"/>
          <p:cNvSpPr>
            <a:spLocks noChangeShapeType="1"/>
          </p:cNvSpPr>
          <p:nvPr/>
        </p:nvSpPr>
        <p:spPr bwMode="auto">
          <a:xfrm>
            <a:off x="1614488" y="3257550"/>
            <a:ext cx="8032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13" name="Text Box 20"/>
          <p:cNvSpPr txBox="1">
            <a:spLocks noChangeArrowheads="1"/>
          </p:cNvSpPr>
          <p:nvPr/>
        </p:nvSpPr>
        <p:spPr bwMode="auto">
          <a:xfrm>
            <a:off x="1487488" y="3227388"/>
            <a:ext cx="14859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base=1</a:t>
            </a:r>
          </a:p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nextseqnum=1</a:t>
            </a:r>
            <a:endParaRPr lang="en-US" altLang="el-GR">
              <a:latin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en-US" altLang="el-GR" sz="2400">
              <a:latin typeface="Times New Roman" pitchFamily="18" charset="0"/>
            </a:endParaRPr>
          </a:p>
        </p:txBody>
      </p:sp>
      <p:sp>
        <p:nvSpPr>
          <p:cNvPr id="59414" name="Text Box 21"/>
          <p:cNvSpPr txBox="1">
            <a:spLocks noChangeArrowheads="1"/>
          </p:cNvSpPr>
          <p:nvPr/>
        </p:nvSpPr>
        <p:spPr bwMode="auto">
          <a:xfrm>
            <a:off x="1250950" y="4289425"/>
            <a:ext cx="20478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rdt_rcv(rcvpkt) </a:t>
            </a:r>
          </a:p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   &amp;&amp; corrupt(rcvpkt)</a:t>
            </a:r>
            <a:r>
              <a:rPr lang="en-US" altLang="el-GR" sz="1000">
                <a:latin typeface="Arial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endParaRPr lang="en-US" altLang="el-GR" sz="2400">
              <a:latin typeface="Times New Roman" pitchFamily="18" charset="0"/>
            </a:endParaRPr>
          </a:p>
        </p:txBody>
      </p:sp>
      <p:sp>
        <p:nvSpPr>
          <p:cNvPr id="59415" name="Line 22"/>
          <p:cNvSpPr>
            <a:spLocks noChangeShapeType="1"/>
          </p:cNvSpPr>
          <p:nvPr/>
        </p:nvSpPr>
        <p:spPr bwMode="auto">
          <a:xfrm flipV="1">
            <a:off x="1343025" y="4787900"/>
            <a:ext cx="15208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16" name="Freeform 23"/>
          <p:cNvSpPr>
            <a:spLocks/>
          </p:cNvSpPr>
          <p:nvPr/>
        </p:nvSpPr>
        <p:spPr bwMode="auto">
          <a:xfrm>
            <a:off x="2898775" y="4221163"/>
            <a:ext cx="695325" cy="638175"/>
          </a:xfrm>
          <a:custGeom>
            <a:avLst/>
            <a:gdLst>
              <a:gd name="T0" fmla="*/ 2147483647 w 1095"/>
              <a:gd name="T1" fmla="*/ 0 h 1005"/>
              <a:gd name="T2" fmla="*/ 2147483647 w 1095"/>
              <a:gd name="T3" fmla="*/ 2147483647 h 1005"/>
              <a:gd name="T4" fmla="*/ 0 60000 65536"/>
              <a:gd name="T5" fmla="*/ 0 60000 65536"/>
              <a:gd name="T6" fmla="*/ 0 w 1095"/>
              <a:gd name="T7" fmla="*/ 0 h 1005"/>
              <a:gd name="T8" fmla="*/ 1095 w 1095"/>
              <a:gd name="T9" fmla="*/ 1005 h 100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95" h="1005">
                <a:moveTo>
                  <a:pt x="1005" y="0"/>
                </a:moveTo>
                <a:cubicBezTo>
                  <a:pt x="0" y="30"/>
                  <a:pt x="645" y="1005"/>
                  <a:pt x="1095" y="16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17" name="Text Box 24"/>
          <p:cNvSpPr txBox="1">
            <a:spLocks noChangeArrowheads="1"/>
          </p:cNvSpPr>
          <p:nvPr/>
        </p:nvSpPr>
        <p:spPr bwMode="auto">
          <a:xfrm>
            <a:off x="1530350" y="2927350"/>
            <a:ext cx="323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1600">
                <a:latin typeface="Symbol" pitchFamily="18" charset="2"/>
              </a:rPr>
              <a:t>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D88428A2-8768-443D-B9A5-2804856A8474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040" name="Footer Placeholder 5"/>
          <p:cNvSpPr txBox="1">
            <a:spLocks noGrp="1"/>
          </p:cNvSpPr>
          <p:nvPr/>
        </p:nvSpPr>
        <p:spPr bwMode="auto">
          <a:xfrm>
            <a:off x="4203700" y="6400800"/>
            <a:ext cx="410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1041" name="Slide Number Placeholder 6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C37D896F-8E5A-44E0-9DC5-C0AD3A61C611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5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1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34413" cy="1143000"/>
          </a:xfrm>
        </p:spPr>
        <p:txBody>
          <a:bodyPr/>
          <a:lstStyle/>
          <a:p>
            <a:r>
              <a:rPr lang="en-US" altLang="el-GR" sz="3600" smtClean="0"/>
              <a:t>Υπηρεσίες και πρωτόκολλα μεταφοράς</a:t>
            </a:r>
          </a:p>
        </p:txBody>
      </p:sp>
      <p:sp>
        <p:nvSpPr>
          <p:cNvPr id="1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8150" y="1400175"/>
            <a:ext cx="4086225" cy="51149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altLang="el-GR" sz="1800" smtClean="0"/>
              <a:t>παρέχουν </a:t>
            </a:r>
            <a:r>
              <a:rPr lang="el-GR" altLang="el-GR" sz="1800" smtClean="0">
                <a:solidFill>
                  <a:srgbClr val="FF0000"/>
                </a:solidFill>
              </a:rPr>
              <a:t>λογική επικοινωνία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1800" smtClean="0"/>
              <a:t>	μεταξύ διεργασιών εφαρμογών που τρέχουν σε διαφορετικά τερματικά συστήματα</a:t>
            </a:r>
            <a:endParaRPr lang="en-US" altLang="el-GR" sz="1800" smtClean="0"/>
          </a:p>
          <a:p>
            <a:pPr>
              <a:lnSpc>
                <a:spcPct val="80000"/>
              </a:lnSpc>
            </a:pPr>
            <a:r>
              <a:rPr lang="el-GR" altLang="el-GR" sz="1800" smtClean="0"/>
              <a:t>τα πρωτόκολλα μεταφοράς τρέχουν στα τερματικά συστήματα</a:t>
            </a:r>
            <a:r>
              <a:rPr lang="en-US" altLang="el-GR" sz="1800" smtClean="0"/>
              <a:t>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l-GR" altLang="el-GR" sz="1800" smtClean="0"/>
              <a:t>πλευρά αποστολής: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el-GR" sz="1800" smtClean="0"/>
              <a:t>	</a:t>
            </a:r>
            <a:r>
              <a:rPr lang="el-GR" altLang="el-GR" sz="1800" smtClean="0"/>
              <a:t>σπάει τα μηνύματα της εφαρμογής σε </a:t>
            </a:r>
            <a:r>
              <a:rPr lang="el-GR" altLang="el-GR" sz="1800" smtClean="0">
                <a:solidFill>
                  <a:srgbClr val="FF0000"/>
                </a:solidFill>
              </a:rPr>
              <a:t>τμήματα</a:t>
            </a:r>
            <a:r>
              <a:rPr lang="el-GR" altLang="el-GR" sz="1800" smtClean="0"/>
              <a:t>,  τα περνάει στο επίπεδο</a:t>
            </a:r>
            <a:r>
              <a:rPr lang="en-US" altLang="el-GR" sz="1800" smtClean="0"/>
              <a:t> </a:t>
            </a:r>
            <a:r>
              <a:rPr lang="el-GR" altLang="el-GR" sz="1800" smtClean="0"/>
              <a:t>δικτύου</a:t>
            </a:r>
            <a:endParaRPr lang="en-US" altLang="el-GR" sz="1800" smtClean="0"/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l-GR" altLang="el-GR" sz="1800" smtClean="0"/>
              <a:t>πλευρά λήψης: ανασύνθεση των τμημάτων σε μηνύματα, 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1800" smtClean="0"/>
              <a:t>   </a:t>
            </a:r>
            <a:r>
              <a:rPr lang="en-US" altLang="el-GR" sz="1800" smtClean="0"/>
              <a:t>	</a:t>
            </a:r>
            <a:r>
              <a:rPr lang="el-GR" altLang="el-GR" sz="1800" smtClean="0"/>
              <a:t>τα περνάει στο επίπεδο</a:t>
            </a:r>
            <a:r>
              <a:rPr lang="en-US" altLang="el-GR" sz="1800" smtClean="0"/>
              <a:t> </a:t>
            </a:r>
            <a:r>
              <a:rPr lang="el-GR" altLang="el-GR" sz="1800" smtClean="0"/>
              <a:t>εφαρμογής</a:t>
            </a:r>
            <a:endParaRPr lang="en-US" altLang="el-GR" sz="1800" smtClean="0"/>
          </a:p>
          <a:p>
            <a:pPr>
              <a:lnSpc>
                <a:spcPct val="80000"/>
              </a:lnSpc>
            </a:pPr>
            <a:r>
              <a:rPr lang="el-GR" altLang="el-GR" sz="1800" smtClean="0"/>
              <a:t>Περισσότερα από ένα πρωτόκολλα μεταφοράς</a:t>
            </a:r>
            <a:r>
              <a:rPr lang="en-US" altLang="el-GR" sz="1800" smtClean="0"/>
              <a:t> </a:t>
            </a:r>
            <a:r>
              <a:rPr lang="el-GR" altLang="el-GR" sz="1800" smtClean="0"/>
              <a:t>διαθέσιμα στις εφαρμογές</a:t>
            </a:r>
            <a:endParaRPr lang="en-US" altLang="el-GR" sz="1800" smtClean="0"/>
          </a:p>
          <a:p>
            <a:pPr lvl="1">
              <a:lnSpc>
                <a:spcPct val="80000"/>
              </a:lnSpc>
            </a:pPr>
            <a:r>
              <a:rPr lang="en-US" altLang="el-GR" sz="1800" smtClean="0"/>
              <a:t>Διαδίκτυο: TCP </a:t>
            </a:r>
            <a:r>
              <a:rPr lang="el-GR" altLang="el-GR" sz="1800" smtClean="0"/>
              <a:t>και</a:t>
            </a:r>
            <a:r>
              <a:rPr lang="en-US" altLang="el-GR" sz="1800" smtClean="0"/>
              <a:t> UDP</a:t>
            </a:r>
          </a:p>
        </p:txBody>
      </p:sp>
      <p:sp>
        <p:nvSpPr>
          <p:cNvPr id="1044" name="Freeform 299"/>
          <p:cNvSpPr>
            <a:spLocks/>
          </p:cNvSpPr>
          <p:nvPr/>
        </p:nvSpPr>
        <p:spPr bwMode="auto">
          <a:xfrm>
            <a:off x="6737350" y="3430588"/>
            <a:ext cx="1314450" cy="674687"/>
          </a:xfrm>
          <a:custGeom>
            <a:avLst/>
            <a:gdLst>
              <a:gd name="T0" fmla="*/ 2147483647 w 828"/>
              <a:gd name="T1" fmla="*/ 2147483647 h 425"/>
              <a:gd name="T2" fmla="*/ 2147483647 w 828"/>
              <a:gd name="T3" fmla="*/ 2147483647 h 425"/>
              <a:gd name="T4" fmla="*/ 2147483647 w 828"/>
              <a:gd name="T5" fmla="*/ 2147483647 h 425"/>
              <a:gd name="T6" fmla="*/ 2147483647 w 828"/>
              <a:gd name="T7" fmla="*/ 2147483647 h 425"/>
              <a:gd name="T8" fmla="*/ 2147483647 w 828"/>
              <a:gd name="T9" fmla="*/ 2147483647 h 425"/>
              <a:gd name="T10" fmla="*/ 2147483647 w 828"/>
              <a:gd name="T11" fmla="*/ 2147483647 h 425"/>
              <a:gd name="T12" fmla="*/ 2147483647 w 828"/>
              <a:gd name="T13" fmla="*/ 2147483647 h 425"/>
              <a:gd name="T14" fmla="*/ 2147483647 w 828"/>
              <a:gd name="T15" fmla="*/ 2147483647 h 425"/>
              <a:gd name="T16" fmla="*/ 2147483647 w 828"/>
              <a:gd name="T17" fmla="*/ 2147483647 h 425"/>
              <a:gd name="T18" fmla="*/ 2147483647 w 828"/>
              <a:gd name="T19" fmla="*/ 2147483647 h 425"/>
              <a:gd name="T20" fmla="*/ 2147483647 w 828"/>
              <a:gd name="T21" fmla="*/ 2147483647 h 425"/>
              <a:gd name="T22" fmla="*/ 2147483647 w 828"/>
              <a:gd name="T23" fmla="*/ 21474836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5" name="Freeform 300"/>
          <p:cNvSpPr>
            <a:spLocks/>
          </p:cNvSpPr>
          <p:nvPr/>
        </p:nvSpPr>
        <p:spPr bwMode="auto">
          <a:xfrm>
            <a:off x="6756400" y="1905000"/>
            <a:ext cx="1730375" cy="1044575"/>
          </a:xfrm>
          <a:custGeom>
            <a:avLst/>
            <a:gdLst>
              <a:gd name="T0" fmla="*/ 2147483647 w 765"/>
              <a:gd name="T1" fmla="*/ 2147483647 h 459"/>
              <a:gd name="T2" fmla="*/ 2147483647 w 765"/>
              <a:gd name="T3" fmla="*/ 2147483647 h 459"/>
              <a:gd name="T4" fmla="*/ 2147483647 w 765"/>
              <a:gd name="T5" fmla="*/ 2147483647 h 459"/>
              <a:gd name="T6" fmla="*/ 2147483647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2147483647 h 459"/>
              <a:gd name="T22" fmla="*/ 2147483647 w 765"/>
              <a:gd name="T23" fmla="*/ 214748364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6" name="Freeform 301"/>
          <p:cNvSpPr>
            <a:spLocks/>
          </p:cNvSpPr>
          <p:nvPr/>
        </p:nvSpPr>
        <p:spPr bwMode="auto">
          <a:xfrm>
            <a:off x="5016500" y="1612900"/>
            <a:ext cx="1644650" cy="1071563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47" name="Group 302"/>
          <p:cNvGrpSpPr>
            <a:grpSpLocks/>
          </p:cNvGrpSpPr>
          <p:nvPr/>
        </p:nvGrpSpPr>
        <p:grpSpPr bwMode="auto">
          <a:xfrm>
            <a:off x="5103813" y="2947988"/>
            <a:ext cx="1458912" cy="933450"/>
            <a:chOff x="2889" y="1631"/>
            <a:chExt cx="980" cy="743"/>
          </a:xfrm>
        </p:grpSpPr>
        <p:sp>
          <p:nvSpPr>
            <p:cNvPr id="1391" name="Rectangle 303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1392" name="AutoShape 304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2400">
                <a:solidFill>
                  <a:srgbClr val="00CC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048" name="Group 305"/>
          <p:cNvGrpSpPr>
            <a:grpSpLocks/>
          </p:cNvGrpSpPr>
          <p:nvPr/>
        </p:nvGrpSpPr>
        <p:grpSpPr bwMode="auto">
          <a:xfrm>
            <a:off x="5805488" y="1804988"/>
            <a:ext cx="336550" cy="531812"/>
            <a:chOff x="3796" y="1043"/>
            <a:chExt cx="865" cy="1237"/>
          </a:xfrm>
        </p:grpSpPr>
        <p:sp>
          <p:nvSpPr>
            <p:cNvPr id="1361" name="Line 306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62" name="Line 307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63" name="Line 308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64" name="Line 309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65" name="Line 310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66" name="Line 311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67" name="Line 312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68" name="Line 313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69" name="Line 314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70" name="Line 315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71" name="Line 316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72" name="Line 317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73" name="Line 318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74" name="Line 319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75" name="Line 320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376" name="Group 321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1387" name="Line 322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88" name="Line 323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89" name="Line 324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90" name="Line 32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377" name="Group 326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1383" name="Line 327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84" name="Line 328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85" name="Line 329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86" name="Line 330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378" name="Group 331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1379" name="Line 332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80" name="Line 333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81" name="Line 334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82" name="Line 33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1049" name="Oval 336"/>
          <p:cNvSpPr>
            <a:spLocks noChangeArrowheads="1"/>
          </p:cNvSpPr>
          <p:nvPr/>
        </p:nvSpPr>
        <p:spPr bwMode="auto">
          <a:xfrm>
            <a:off x="6862763" y="36258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>
              <a:latin typeface="Comic Sans MS" pitchFamily="66" charset="0"/>
            </a:endParaRPr>
          </a:p>
        </p:txBody>
      </p:sp>
      <p:sp>
        <p:nvSpPr>
          <p:cNvPr id="1050" name="Line 337"/>
          <p:cNvSpPr>
            <a:spLocks noChangeShapeType="1"/>
          </p:cNvSpPr>
          <p:nvPr/>
        </p:nvSpPr>
        <p:spPr bwMode="auto">
          <a:xfrm>
            <a:off x="6862763" y="3617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1" name="Line 338"/>
          <p:cNvSpPr>
            <a:spLocks noChangeShapeType="1"/>
          </p:cNvSpPr>
          <p:nvPr/>
        </p:nvSpPr>
        <p:spPr bwMode="auto">
          <a:xfrm>
            <a:off x="7221538" y="3617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2" name="Rectangle 339"/>
          <p:cNvSpPr>
            <a:spLocks noChangeArrowheads="1"/>
          </p:cNvSpPr>
          <p:nvPr/>
        </p:nvSpPr>
        <p:spPr bwMode="auto">
          <a:xfrm>
            <a:off x="6862763" y="36179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2400">
              <a:latin typeface="Times New Roman" pitchFamily="18" charset="0"/>
            </a:endParaRPr>
          </a:p>
        </p:txBody>
      </p:sp>
      <p:sp>
        <p:nvSpPr>
          <p:cNvPr id="1053" name="Oval 340"/>
          <p:cNvSpPr>
            <a:spLocks noChangeArrowheads="1"/>
          </p:cNvSpPr>
          <p:nvPr/>
        </p:nvSpPr>
        <p:spPr bwMode="auto">
          <a:xfrm>
            <a:off x="6859588" y="35496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>
              <a:latin typeface="Comic Sans MS" pitchFamily="66" charset="0"/>
            </a:endParaRPr>
          </a:p>
        </p:txBody>
      </p:sp>
      <p:grpSp>
        <p:nvGrpSpPr>
          <p:cNvPr id="1054" name="Group 341"/>
          <p:cNvGrpSpPr>
            <a:grpSpLocks/>
          </p:cNvGrpSpPr>
          <p:nvPr/>
        </p:nvGrpSpPr>
        <p:grpSpPr bwMode="auto">
          <a:xfrm>
            <a:off x="6945313" y="3573463"/>
            <a:ext cx="179387" cy="65087"/>
            <a:chOff x="2848" y="848"/>
            <a:chExt cx="140" cy="98"/>
          </a:xfrm>
        </p:grpSpPr>
        <p:sp>
          <p:nvSpPr>
            <p:cNvPr id="1358" name="Line 34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9" name="Line 34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0" name="Line 34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55" name="Group 345"/>
          <p:cNvGrpSpPr>
            <a:grpSpLocks/>
          </p:cNvGrpSpPr>
          <p:nvPr/>
        </p:nvGrpSpPr>
        <p:grpSpPr bwMode="auto">
          <a:xfrm flipV="1">
            <a:off x="6945313" y="3573463"/>
            <a:ext cx="179387" cy="65087"/>
            <a:chOff x="2848" y="848"/>
            <a:chExt cx="140" cy="98"/>
          </a:xfrm>
        </p:grpSpPr>
        <p:sp>
          <p:nvSpPr>
            <p:cNvPr id="1355" name="Line 34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6" name="Line 34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7" name="Line 34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6" name="Oval 349"/>
          <p:cNvSpPr>
            <a:spLocks noChangeArrowheads="1"/>
          </p:cNvSpPr>
          <p:nvPr/>
        </p:nvSpPr>
        <p:spPr bwMode="auto">
          <a:xfrm>
            <a:off x="7218363" y="39052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>
              <a:latin typeface="Comic Sans MS" pitchFamily="66" charset="0"/>
            </a:endParaRPr>
          </a:p>
        </p:txBody>
      </p:sp>
      <p:sp>
        <p:nvSpPr>
          <p:cNvPr id="1057" name="Line 350"/>
          <p:cNvSpPr>
            <a:spLocks noChangeShapeType="1"/>
          </p:cNvSpPr>
          <p:nvPr/>
        </p:nvSpPr>
        <p:spPr bwMode="auto">
          <a:xfrm>
            <a:off x="7218363" y="38973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" name="Line 351"/>
          <p:cNvSpPr>
            <a:spLocks noChangeShapeType="1"/>
          </p:cNvSpPr>
          <p:nvPr/>
        </p:nvSpPr>
        <p:spPr bwMode="auto">
          <a:xfrm>
            <a:off x="7577138" y="38973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9" name="Rectangle 352"/>
          <p:cNvSpPr>
            <a:spLocks noChangeArrowheads="1"/>
          </p:cNvSpPr>
          <p:nvPr/>
        </p:nvSpPr>
        <p:spPr bwMode="auto">
          <a:xfrm>
            <a:off x="7218363" y="38973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2400">
              <a:latin typeface="Times New Roman" pitchFamily="18" charset="0"/>
            </a:endParaRPr>
          </a:p>
        </p:txBody>
      </p:sp>
      <p:sp>
        <p:nvSpPr>
          <p:cNvPr id="1060" name="Oval 353"/>
          <p:cNvSpPr>
            <a:spLocks noChangeArrowheads="1"/>
          </p:cNvSpPr>
          <p:nvPr/>
        </p:nvSpPr>
        <p:spPr bwMode="auto">
          <a:xfrm>
            <a:off x="7215188" y="38290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>
              <a:latin typeface="Comic Sans MS" pitchFamily="66" charset="0"/>
            </a:endParaRPr>
          </a:p>
        </p:txBody>
      </p:sp>
      <p:grpSp>
        <p:nvGrpSpPr>
          <p:cNvPr id="1061" name="Group 354"/>
          <p:cNvGrpSpPr>
            <a:grpSpLocks/>
          </p:cNvGrpSpPr>
          <p:nvPr/>
        </p:nvGrpSpPr>
        <p:grpSpPr bwMode="auto">
          <a:xfrm>
            <a:off x="7300913" y="3852863"/>
            <a:ext cx="179387" cy="65087"/>
            <a:chOff x="2848" y="848"/>
            <a:chExt cx="140" cy="98"/>
          </a:xfrm>
        </p:grpSpPr>
        <p:sp>
          <p:nvSpPr>
            <p:cNvPr id="1352" name="Line 3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3" name="Line 3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4" name="Line 3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62" name="Group 358"/>
          <p:cNvGrpSpPr>
            <a:grpSpLocks/>
          </p:cNvGrpSpPr>
          <p:nvPr/>
        </p:nvGrpSpPr>
        <p:grpSpPr bwMode="auto">
          <a:xfrm flipV="1">
            <a:off x="7300913" y="3852863"/>
            <a:ext cx="179387" cy="65087"/>
            <a:chOff x="2848" y="848"/>
            <a:chExt cx="140" cy="98"/>
          </a:xfrm>
        </p:grpSpPr>
        <p:sp>
          <p:nvSpPr>
            <p:cNvPr id="1349" name="Line 35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0" name="Line 36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" name="Line 36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63" name="Oval 362"/>
          <p:cNvSpPr>
            <a:spLocks noChangeArrowheads="1"/>
          </p:cNvSpPr>
          <p:nvPr/>
        </p:nvSpPr>
        <p:spPr bwMode="auto">
          <a:xfrm>
            <a:off x="7497763" y="36385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>
              <a:latin typeface="Comic Sans MS" pitchFamily="66" charset="0"/>
            </a:endParaRPr>
          </a:p>
        </p:txBody>
      </p:sp>
      <p:sp>
        <p:nvSpPr>
          <p:cNvPr id="1064" name="Line 363"/>
          <p:cNvSpPr>
            <a:spLocks noChangeShapeType="1"/>
          </p:cNvSpPr>
          <p:nvPr/>
        </p:nvSpPr>
        <p:spPr bwMode="auto">
          <a:xfrm>
            <a:off x="7497763" y="36306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" name="Line 364"/>
          <p:cNvSpPr>
            <a:spLocks noChangeShapeType="1"/>
          </p:cNvSpPr>
          <p:nvPr/>
        </p:nvSpPr>
        <p:spPr bwMode="auto">
          <a:xfrm>
            <a:off x="7856538" y="36306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6" name="Rectangle 365"/>
          <p:cNvSpPr>
            <a:spLocks noChangeArrowheads="1"/>
          </p:cNvSpPr>
          <p:nvPr/>
        </p:nvSpPr>
        <p:spPr bwMode="auto">
          <a:xfrm>
            <a:off x="7497763" y="36306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2400">
              <a:latin typeface="Times New Roman" pitchFamily="18" charset="0"/>
            </a:endParaRPr>
          </a:p>
        </p:txBody>
      </p:sp>
      <p:sp>
        <p:nvSpPr>
          <p:cNvPr id="1067" name="Oval 366"/>
          <p:cNvSpPr>
            <a:spLocks noChangeArrowheads="1"/>
          </p:cNvSpPr>
          <p:nvPr/>
        </p:nvSpPr>
        <p:spPr bwMode="auto">
          <a:xfrm>
            <a:off x="7494588" y="35623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>
              <a:latin typeface="Comic Sans MS" pitchFamily="66" charset="0"/>
            </a:endParaRPr>
          </a:p>
        </p:txBody>
      </p:sp>
      <p:grpSp>
        <p:nvGrpSpPr>
          <p:cNvPr id="1068" name="Group 367"/>
          <p:cNvGrpSpPr>
            <a:grpSpLocks/>
          </p:cNvGrpSpPr>
          <p:nvPr/>
        </p:nvGrpSpPr>
        <p:grpSpPr bwMode="auto">
          <a:xfrm>
            <a:off x="7580313" y="3586163"/>
            <a:ext cx="179387" cy="65087"/>
            <a:chOff x="2848" y="848"/>
            <a:chExt cx="140" cy="98"/>
          </a:xfrm>
        </p:grpSpPr>
        <p:sp>
          <p:nvSpPr>
            <p:cNvPr id="1346" name="Line 36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7" name="Line 36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8" name="Line 37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69" name="Group 371"/>
          <p:cNvGrpSpPr>
            <a:grpSpLocks/>
          </p:cNvGrpSpPr>
          <p:nvPr/>
        </p:nvGrpSpPr>
        <p:grpSpPr bwMode="auto">
          <a:xfrm flipV="1">
            <a:off x="7580313" y="3586163"/>
            <a:ext cx="179387" cy="65087"/>
            <a:chOff x="2848" y="848"/>
            <a:chExt cx="140" cy="98"/>
          </a:xfrm>
        </p:grpSpPr>
        <p:sp>
          <p:nvSpPr>
            <p:cNvPr id="1343" name="Line 37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" name="Line 37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5" name="Line 37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70" name="Oval 375"/>
          <p:cNvSpPr>
            <a:spLocks noChangeArrowheads="1"/>
          </p:cNvSpPr>
          <p:nvPr/>
        </p:nvSpPr>
        <p:spPr bwMode="auto">
          <a:xfrm>
            <a:off x="6962775" y="2476500"/>
            <a:ext cx="347663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>
              <a:latin typeface="Comic Sans MS" pitchFamily="66" charset="0"/>
            </a:endParaRPr>
          </a:p>
        </p:txBody>
      </p:sp>
      <p:sp>
        <p:nvSpPr>
          <p:cNvPr id="1071" name="Line 376"/>
          <p:cNvSpPr>
            <a:spLocks noChangeShapeType="1"/>
          </p:cNvSpPr>
          <p:nvPr/>
        </p:nvSpPr>
        <p:spPr bwMode="auto">
          <a:xfrm>
            <a:off x="6962775" y="2468563"/>
            <a:ext cx="0" cy="555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2" name="Line 377"/>
          <p:cNvSpPr>
            <a:spLocks noChangeShapeType="1"/>
          </p:cNvSpPr>
          <p:nvPr/>
        </p:nvSpPr>
        <p:spPr bwMode="auto">
          <a:xfrm>
            <a:off x="7310438" y="2468563"/>
            <a:ext cx="0" cy="555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3" name="Rectangle 378"/>
          <p:cNvSpPr>
            <a:spLocks noChangeArrowheads="1"/>
          </p:cNvSpPr>
          <p:nvPr/>
        </p:nvSpPr>
        <p:spPr bwMode="auto">
          <a:xfrm>
            <a:off x="6962775" y="2468563"/>
            <a:ext cx="344488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2400">
              <a:latin typeface="Times New Roman" pitchFamily="18" charset="0"/>
            </a:endParaRPr>
          </a:p>
        </p:txBody>
      </p:sp>
      <p:sp>
        <p:nvSpPr>
          <p:cNvPr id="1074" name="Oval 379"/>
          <p:cNvSpPr>
            <a:spLocks noChangeArrowheads="1"/>
          </p:cNvSpPr>
          <p:nvPr/>
        </p:nvSpPr>
        <p:spPr bwMode="auto">
          <a:xfrm>
            <a:off x="6959600" y="2405063"/>
            <a:ext cx="347663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>
              <a:latin typeface="Comic Sans MS" pitchFamily="66" charset="0"/>
            </a:endParaRPr>
          </a:p>
        </p:txBody>
      </p:sp>
      <p:grpSp>
        <p:nvGrpSpPr>
          <p:cNvPr id="1075" name="Group 380"/>
          <p:cNvGrpSpPr>
            <a:grpSpLocks/>
          </p:cNvGrpSpPr>
          <p:nvPr/>
        </p:nvGrpSpPr>
        <p:grpSpPr bwMode="auto">
          <a:xfrm>
            <a:off x="7043738" y="2427288"/>
            <a:ext cx="171450" cy="61912"/>
            <a:chOff x="2848" y="848"/>
            <a:chExt cx="140" cy="98"/>
          </a:xfrm>
        </p:grpSpPr>
        <p:sp>
          <p:nvSpPr>
            <p:cNvPr id="1340" name="Line 38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" name="Line 38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" name="Line 38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76" name="Group 384"/>
          <p:cNvGrpSpPr>
            <a:grpSpLocks/>
          </p:cNvGrpSpPr>
          <p:nvPr/>
        </p:nvGrpSpPr>
        <p:grpSpPr bwMode="auto">
          <a:xfrm flipV="1">
            <a:off x="7043738" y="2427288"/>
            <a:ext cx="171450" cy="60325"/>
            <a:chOff x="2848" y="848"/>
            <a:chExt cx="140" cy="98"/>
          </a:xfrm>
        </p:grpSpPr>
        <p:sp>
          <p:nvSpPr>
            <p:cNvPr id="1337" name="Line 38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" name="Line 38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" name="Line 38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77" name="Oval 388"/>
          <p:cNvSpPr>
            <a:spLocks noChangeArrowheads="1"/>
          </p:cNvSpPr>
          <p:nvPr/>
        </p:nvSpPr>
        <p:spPr bwMode="auto">
          <a:xfrm>
            <a:off x="6961188" y="27368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>
              <a:latin typeface="Comic Sans MS" pitchFamily="66" charset="0"/>
            </a:endParaRPr>
          </a:p>
        </p:txBody>
      </p:sp>
      <p:sp>
        <p:nvSpPr>
          <p:cNvPr id="1078" name="Line 389"/>
          <p:cNvSpPr>
            <a:spLocks noChangeShapeType="1"/>
          </p:cNvSpPr>
          <p:nvPr/>
        </p:nvSpPr>
        <p:spPr bwMode="auto">
          <a:xfrm>
            <a:off x="6961188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9" name="Line 390"/>
          <p:cNvSpPr>
            <a:spLocks noChangeShapeType="1"/>
          </p:cNvSpPr>
          <p:nvPr/>
        </p:nvSpPr>
        <p:spPr bwMode="auto">
          <a:xfrm>
            <a:off x="7319963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0" name="Rectangle 391"/>
          <p:cNvSpPr>
            <a:spLocks noChangeArrowheads="1"/>
          </p:cNvSpPr>
          <p:nvPr/>
        </p:nvSpPr>
        <p:spPr bwMode="auto">
          <a:xfrm>
            <a:off x="6961188" y="27289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2400">
              <a:latin typeface="Times New Roman" pitchFamily="18" charset="0"/>
            </a:endParaRPr>
          </a:p>
        </p:txBody>
      </p:sp>
      <p:sp>
        <p:nvSpPr>
          <p:cNvPr id="1081" name="Oval 392"/>
          <p:cNvSpPr>
            <a:spLocks noChangeArrowheads="1"/>
          </p:cNvSpPr>
          <p:nvPr/>
        </p:nvSpPr>
        <p:spPr bwMode="auto">
          <a:xfrm>
            <a:off x="6958013" y="26606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>
              <a:latin typeface="Comic Sans MS" pitchFamily="66" charset="0"/>
            </a:endParaRPr>
          </a:p>
        </p:txBody>
      </p:sp>
      <p:grpSp>
        <p:nvGrpSpPr>
          <p:cNvPr id="1082" name="Group 393"/>
          <p:cNvGrpSpPr>
            <a:grpSpLocks/>
          </p:cNvGrpSpPr>
          <p:nvPr/>
        </p:nvGrpSpPr>
        <p:grpSpPr bwMode="auto">
          <a:xfrm>
            <a:off x="7043738" y="2684463"/>
            <a:ext cx="179387" cy="65087"/>
            <a:chOff x="2848" y="848"/>
            <a:chExt cx="140" cy="98"/>
          </a:xfrm>
        </p:grpSpPr>
        <p:sp>
          <p:nvSpPr>
            <p:cNvPr id="1334" name="Line 39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" name="Line 39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" name="Line 39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83" name="Group 397"/>
          <p:cNvGrpSpPr>
            <a:grpSpLocks/>
          </p:cNvGrpSpPr>
          <p:nvPr/>
        </p:nvGrpSpPr>
        <p:grpSpPr bwMode="auto">
          <a:xfrm flipV="1">
            <a:off x="7043738" y="2684463"/>
            <a:ext cx="179387" cy="65087"/>
            <a:chOff x="2848" y="848"/>
            <a:chExt cx="140" cy="98"/>
          </a:xfrm>
        </p:grpSpPr>
        <p:sp>
          <p:nvSpPr>
            <p:cNvPr id="1331" name="Line 39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" name="Line 39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" name="Line 40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84" name="Oval 401"/>
          <p:cNvSpPr>
            <a:spLocks noChangeArrowheads="1"/>
          </p:cNvSpPr>
          <p:nvPr/>
        </p:nvSpPr>
        <p:spPr bwMode="auto">
          <a:xfrm>
            <a:off x="7437438" y="2378075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>
              <a:latin typeface="Comic Sans MS" pitchFamily="66" charset="0"/>
            </a:endParaRPr>
          </a:p>
        </p:txBody>
      </p:sp>
      <p:sp>
        <p:nvSpPr>
          <p:cNvPr id="1085" name="Line 402"/>
          <p:cNvSpPr>
            <a:spLocks noChangeShapeType="1"/>
          </p:cNvSpPr>
          <p:nvPr/>
        </p:nvSpPr>
        <p:spPr bwMode="auto">
          <a:xfrm>
            <a:off x="7437438" y="2371725"/>
            <a:ext cx="0" cy="5238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6" name="Line 403"/>
          <p:cNvSpPr>
            <a:spLocks noChangeShapeType="1"/>
          </p:cNvSpPr>
          <p:nvPr/>
        </p:nvSpPr>
        <p:spPr bwMode="auto">
          <a:xfrm>
            <a:off x="7767638" y="2371725"/>
            <a:ext cx="0" cy="5238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7" name="Rectangle 404"/>
          <p:cNvSpPr>
            <a:spLocks noChangeArrowheads="1"/>
          </p:cNvSpPr>
          <p:nvPr/>
        </p:nvSpPr>
        <p:spPr bwMode="auto">
          <a:xfrm>
            <a:off x="7437438" y="2371725"/>
            <a:ext cx="327025" cy="5238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24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088" name="Oval 405"/>
          <p:cNvSpPr>
            <a:spLocks noChangeArrowheads="1"/>
          </p:cNvSpPr>
          <p:nvPr/>
        </p:nvSpPr>
        <p:spPr bwMode="auto">
          <a:xfrm>
            <a:off x="7434263" y="2309813"/>
            <a:ext cx="330200" cy="1000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>
              <a:latin typeface="Comic Sans MS" pitchFamily="66" charset="0"/>
            </a:endParaRPr>
          </a:p>
        </p:txBody>
      </p:sp>
      <p:grpSp>
        <p:nvGrpSpPr>
          <p:cNvPr id="1089" name="Group 406"/>
          <p:cNvGrpSpPr>
            <a:grpSpLocks/>
          </p:cNvGrpSpPr>
          <p:nvPr/>
        </p:nvGrpSpPr>
        <p:grpSpPr bwMode="auto">
          <a:xfrm>
            <a:off x="7513638" y="2332038"/>
            <a:ext cx="163512" cy="57150"/>
            <a:chOff x="2848" y="848"/>
            <a:chExt cx="140" cy="98"/>
          </a:xfrm>
        </p:grpSpPr>
        <p:sp>
          <p:nvSpPr>
            <p:cNvPr id="1328" name="Line 40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9" name="Line 40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0" name="Line 40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90" name="Group 410"/>
          <p:cNvGrpSpPr>
            <a:grpSpLocks/>
          </p:cNvGrpSpPr>
          <p:nvPr/>
        </p:nvGrpSpPr>
        <p:grpSpPr bwMode="auto">
          <a:xfrm flipV="1">
            <a:off x="7513638" y="2330450"/>
            <a:ext cx="163512" cy="58738"/>
            <a:chOff x="2848" y="848"/>
            <a:chExt cx="140" cy="98"/>
          </a:xfrm>
        </p:grpSpPr>
        <p:sp>
          <p:nvSpPr>
            <p:cNvPr id="1325" name="Line 41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6" name="Line 41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7" name="Line 41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91" name="Oval 414"/>
          <p:cNvSpPr>
            <a:spLocks noChangeArrowheads="1"/>
          </p:cNvSpPr>
          <p:nvPr/>
        </p:nvSpPr>
        <p:spPr bwMode="auto">
          <a:xfrm>
            <a:off x="7523163" y="27368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>
              <a:latin typeface="Comic Sans MS" pitchFamily="66" charset="0"/>
            </a:endParaRPr>
          </a:p>
        </p:txBody>
      </p:sp>
      <p:sp>
        <p:nvSpPr>
          <p:cNvPr id="1092" name="Line 415"/>
          <p:cNvSpPr>
            <a:spLocks noChangeShapeType="1"/>
          </p:cNvSpPr>
          <p:nvPr/>
        </p:nvSpPr>
        <p:spPr bwMode="auto">
          <a:xfrm>
            <a:off x="7523163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3" name="Line 416"/>
          <p:cNvSpPr>
            <a:spLocks noChangeShapeType="1"/>
          </p:cNvSpPr>
          <p:nvPr/>
        </p:nvSpPr>
        <p:spPr bwMode="auto">
          <a:xfrm>
            <a:off x="7881938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4" name="Rectangle 417"/>
          <p:cNvSpPr>
            <a:spLocks noChangeArrowheads="1"/>
          </p:cNvSpPr>
          <p:nvPr/>
        </p:nvSpPr>
        <p:spPr bwMode="auto">
          <a:xfrm>
            <a:off x="7523163" y="27289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2400">
              <a:latin typeface="Times New Roman" pitchFamily="18" charset="0"/>
            </a:endParaRPr>
          </a:p>
        </p:txBody>
      </p:sp>
      <p:sp>
        <p:nvSpPr>
          <p:cNvPr id="1095" name="Oval 418"/>
          <p:cNvSpPr>
            <a:spLocks noChangeArrowheads="1"/>
          </p:cNvSpPr>
          <p:nvPr/>
        </p:nvSpPr>
        <p:spPr bwMode="auto">
          <a:xfrm>
            <a:off x="7519988" y="26606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>
              <a:latin typeface="Comic Sans MS" pitchFamily="66" charset="0"/>
            </a:endParaRPr>
          </a:p>
        </p:txBody>
      </p:sp>
      <p:grpSp>
        <p:nvGrpSpPr>
          <p:cNvPr id="1096" name="Group 419"/>
          <p:cNvGrpSpPr>
            <a:grpSpLocks/>
          </p:cNvGrpSpPr>
          <p:nvPr/>
        </p:nvGrpSpPr>
        <p:grpSpPr bwMode="auto">
          <a:xfrm>
            <a:off x="7605713" y="2684463"/>
            <a:ext cx="179387" cy="65087"/>
            <a:chOff x="2848" y="848"/>
            <a:chExt cx="140" cy="98"/>
          </a:xfrm>
        </p:grpSpPr>
        <p:sp>
          <p:nvSpPr>
            <p:cNvPr id="1322" name="Line 42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" name="Line 42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" name="Line 42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97" name="Group 423"/>
          <p:cNvGrpSpPr>
            <a:grpSpLocks/>
          </p:cNvGrpSpPr>
          <p:nvPr/>
        </p:nvGrpSpPr>
        <p:grpSpPr bwMode="auto">
          <a:xfrm flipV="1">
            <a:off x="7605713" y="2684463"/>
            <a:ext cx="179387" cy="65087"/>
            <a:chOff x="2848" y="848"/>
            <a:chExt cx="140" cy="98"/>
          </a:xfrm>
        </p:grpSpPr>
        <p:sp>
          <p:nvSpPr>
            <p:cNvPr id="1319" name="Line 42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0" name="Line 42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" name="Line 42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98" name="Oval 427"/>
          <p:cNvSpPr>
            <a:spLocks noChangeArrowheads="1"/>
          </p:cNvSpPr>
          <p:nvPr/>
        </p:nvSpPr>
        <p:spPr bwMode="auto">
          <a:xfrm>
            <a:off x="6113463" y="2471738"/>
            <a:ext cx="346075" cy="873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>
              <a:latin typeface="Comic Sans MS" pitchFamily="66" charset="0"/>
            </a:endParaRPr>
          </a:p>
        </p:txBody>
      </p:sp>
      <p:sp>
        <p:nvSpPr>
          <p:cNvPr id="1099" name="Line 428"/>
          <p:cNvSpPr>
            <a:spLocks noChangeShapeType="1"/>
          </p:cNvSpPr>
          <p:nvPr/>
        </p:nvSpPr>
        <p:spPr bwMode="auto">
          <a:xfrm>
            <a:off x="6113463" y="246380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0" name="Line 429"/>
          <p:cNvSpPr>
            <a:spLocks noChangeShapeType="1"/>
          </p:cNvSpPr>
          <p:nvPr/>
        </p:nvSpPr>
        <p:spPr bwMode="auto">
          <a:xfrm>
            <a:off x="6459538" y="246380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1" name="Rectangle 430"/>
          <p:cNvSpPr>
            <a:spLocks noChangeArrowheads="1"/>
          </p:cNvSpPr>
          <p:nvPr/>
        </p:nvSpPr>
        <p:spPr bwMode="auto">
          <a:xfrm>
            <a:off x="6113463" y="2463800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2400">
              <a:latin typeface="Times New Roman" pitchFamily="18" charset="0"/>
            </a:endParaRPr>
          </a:p>
        </p:txBody>
      </p:sp>
      <p:sp>
        <p:nvSpPr>
          <p:cNvPr id="1102" name="Oval 431"/>
          <p:cNvSpPr>
            <a:spLocks noChangeArrowheads="1"/>
          </p:cNvSpPr>
          <p:nvPr/>
        </p:nvSpPr>
        <p:spPr bwMode="auto">
          <a:xfrm>
            <a:off x="6110288" y="2400300"/>
            <a:ext cx="346075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>
              <a:latin typeface="Comic Sans MS" pitchFamily="66" charset="0"/>
            </a:endParaRPr>
          </a:p>
        </p:txBody>
      </p:sp>
      <p:grpSp>
        <p:nvGrpSpPr>
          <p:cNvPr id="1103" name="Group 432"/>
          <p:cNvGrpSpPr>
            <a:grpSpLocks/>
          </p:cNvGrpSpPr>
          <p:nvPr/>
        </p:nvGrpSpPr>
        <p:grpSpPr bwMode="auto">
          <a:xfrm>
            <a:off x="6194425" y="2422525"/>
            <a:ext cx="171450" cy="60325"/>
            <a:chOff x="2848" y="848"/>
            <a:chExt cx="140" cy="98"/>
          </a:xfrm>
        </p:grpSpPr>
        <p:sp>
          <p:nvSpPr>
            <p:cNvPr id="1316" name="Line 43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7" name="Line 43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8" name="Line 43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04" name="Group 436"/>
          <p:cNvGrpSpPr>
            <a:grpSpLocks/>
          </p:cNvGrpSpPr>
          <p:nvPr/>
        </p:nvGrpSpPr>
        <p:grpSpPr bwMode="auto">
          <a:xfrm flipV="1">
            <a:off x="6194425" y="2422525"/>
            <a:ext cx="171450" cy="58738"/>
            <a:chOff x="2848" y="848"/>
            <a:chExt cx="140" cy="98"/>
          </a:xfrm>
        </p:grpSpPr>
        <p:sp>
          <p:nvSpPr>
            <p:cNvPr id="1313" name="Line 43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4" name="Line 43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5" name="Line 43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05" name="Oval 440"/>
          <p:cNvSpPr>
            <a:spLocks noChangeArrowheads="1"/>
          </p:cNvSpPr>
          <p:nvPr/>
        </p:nvSpPr>
        <p:spPr bwMode="auto">
          <a:xfrm>
            <a:off x="5807075" y="3621088"/>
            <a:ext cx="346075" cy="873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>
              <a:latin typeface="Comic Sans MS" pitchFamily="66" charset="0"/>
            </a:endParaRPr>
          </a:p>
        </p:txBody>
      </p:sp>
      <p:sp>
        <p:nvSpPr>
          <p:cNvPr id="1106" name="Line 441"/>
          <p:cNvSpPr>
            <a:spLocks noChangeShapeType="1"/>
          </p:cNvSpPr>
          <p:nvPr/>
        </p:nvSpPr>
        <p:spPr bwMode="auto">
          <a:xfrm>
            <a:off x="5807075" y="361315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7" name="Line 442"/>
          <p:cNvSpPr>
            <a:spLocks noChangeShapeType="1"/>
          </p:cNvSpPr>
          <p:nvPr/>
        </p:nvSpPr>
        <p:spPr bwMode="auto">
          <a:xfrm>
            <a:off x="6153150" y="361315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8" name="Rectangle 443"/>
          <p:cNvSpPr>
            <a:spLocks noChangeArrowheads="1"/>
          </p:cNvSpPr>
          <p:nvPr/>
        </p:nvSpPr>
        <p:spPr bwMode="auto">
          <a:xfrm>
            <a:off x="5807075" y="3613150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2400">
              <a:latin typeface="Times New Roman" pitchFamily="18" charset="0"/>
            </a:endParaRPr>
          </a:p>
        </p:txBody>
      </p:sp>
      <p:sp>
        <p:nvSpPr>
          <p:cNvPr id="1109" name="Oval 444"/>
          <p:cNvSpPr>
            <a:spLocks noChangeArrowheads="1"/>
          </p:cNvSpPr>
          <p:nvPr/>
        </p:nvSpPr>
        <p:spPr bwMode="auto">
          <a:xfrm>
            <a:off x="5803900" y="3549650"/>
            <a:ext cx="346075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>
              <a:latin typeface="Comic Sans MS" pitchFamily="66" charset="0"/>
            </a:endParaRPr>
          </a:p>
        </p:txBody>
      </p:sp>
      <p:grpSp>
        <p:nvGrpSpPr>
          <p:cNvPr id="1110" name="Group 445"/>
          <p:cNvGrpSpPr>
            <a:grpSpLocks/>
          </p:cNvGrpSpPr>
          <p:nvPr/>
        </p:nvGrpSpPr>
        <p:grpSpPr bwMode="auto">
          <a:xfrm>
            <a:off x="5888038" y="3571875"/>
            <a:ext cx="171450" cy="60325"/>
            <a:chOff x="2848" y="848"/>
            <a:chExt cx="140" cy="98"/>
          </a:xfrm>
        </p:grpSpPr>
        <p:sp>
          <p:nvSpPr>
            <p:cNvPr id="1310" name="Line 44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1" name="Line 44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2" name="Line 44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11" name="Group 449"/>
          <p:cNvGrpSpPr>
            <a:grpSpLocks/>
          </p:cNvGrpSpPr>
          <p:nvPr/>
        </p:nvGrpSpPr>
        <p:grpSpPr bwMode="auto">
          <a:xfrm flipV="1">
            <a:off x="5888038" y="3571875"/>
            <a:ext cx="171450" cy="58738"/>
            <a:chOff x="2848" y="848"/>
            <a:chExt cx="140" cy="98"/>
          </a:xfrm>
        </p:grpSpPr>
        <p:sp>
          <p:nvSpPr>
            <p:cNvPr id="1307" name="Line 45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8" name="Line 45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9" name="Line 45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12" name="Line 453"/>
          <p:cNvSpPr>
            <a:spLocks noChangeShapeType="1"/>
          </p:cNvSpPr>
          <p:nvPr/>
        </p:nvSpPr>
        <p:spPr bwMode="auto">
          <a:xfrm flipV="1">
            <a:off x="7005638" y="3978275"/>
            <a:ext cx="227012" cy="4365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3" name="Line 454"/>
          <p:cNvSpPr>
            <a:spLocks noChangeShapeType="1"/>
          </p:cNvSpPr>
          <p:nvPr/>
        </p:nvSpPr>
        <p:spPr bwMode="auto">
          <a:xfrm>
            <a:off x="7129463" y="3716338"/>
            <a:ext cx="163512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4" name="Line 455"/>
          <p:cNvSpPr>
            <a:spLocks noChangeShapeType="1"/>
          </p:cNvSpPr>
          <p:nvPr/>
        </p:nvSpPr>
        <p:spPr bwMode="auto">
          <a:xfrm>
            <a:off x="7226300" y="3636963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5" name="Line 456"/>
          <p:cNvSpPr>
            <a:spLocks noChangeShapeType="1"/>
          </p:cNvSpPr>
          <p:nvPr/>
        </p:nvSpPr>
        <p:spPr bwMode="auto">
          <a:xfrm flipV="1">
            <a:off x="7462838" y="3722688"/>
            <a:ext cx="134937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6" name="Line 457"/>
          <p:cNvSpPr>
            <a:spLocks noChangeShapeType="1"/>
          </p:cNvSpPr>
          <p:nvPr/>
        </p:nvSpPr>
        <p:spPr bwMode="auto">
          <a:xfrm>
            <a:off x="6161088" y="3643313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7" name="Line 458"/>
          <p:cNvSpPr>
            <a:spLocks noChangeShapeType="1"/>
          </p:cNvSpPr>
          <p:nvPr/>
        </p:nvSpPr>
        <p:spPr bwMode="auto">
          <a:xfrm>
            <a:off x="6456363" y="2490788"/>
            <a:ext cx="509587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8" name="Line 459"/>
          <p:cNvSpPr>
            <a:spLocks noChangeShapeType="1"/>
          </p:cNvSpPr>
          <p:nvPr/>
        </p:nvSpPr>
        <p:spPr bwMode="auto">
          <a:xfrm>
            <a:off x="6022975" y="2319338"/>
            <a:ext cx="15240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9" name="Freeform 460"/>
          <p:cNvSpPr>
            <a:spLocks/>
          </p:cNvSpPr>
          <p:nvPr/>
        </p:nvSpPr>
        <p:spPr bwMode="auto">
          <a:xfrm>
            <a:off x="5343525" y="4325938"/>
            <a:ext cx="2979738" cy="1455737"/>
          </a:xfrm>
          <a:custGeom>
            <a:avLst/>
            <a:gdLst>
              <a:gd name="T0" fmla="*/ 2147483647 w 1877"/>
              <a:gd name="T1" fmla="*/ 2147483647 h 917"/>
              <a:gd name="T2" fmla="*/ 2147483647 w 1877"/>
              <a:gd name="T3" fmla="*/ 2147483647 h 917"/>
              <a:gd name="T4" fmla="*/ 2147483647 w 1877"/>
              <a:gd name="T5" fmla="*/ 2147483647 h 917"/>
              <a:gd name="T6" fmla="*/ 2147483647 w 1877"/>
              <a:gd name="T7" fmla="*/ 2147483647 h 917"/>
              <a:gd name="T8" fmla="*/ 2147483647 w 1877"/>
              <a:gd name="T9" fmla="*/ 2147483647 h 917"/>
              <a:gd name="T10" fmla="*/ 2147483647 w 1877"/>
              <a:gd name="T11" fmla="*/ 2147483647 h 917"/>
              <a:gd name="T12" fmla="*/ 2147483647 w 1877"/>
              <a:gd name="T13" fmla="*/ 2147483647 h 917"/>
              <a:gd name="T14" fmla="*/ 2147483647 w 1877"/>
              <a:gd name="T15" fmla="*/ 2147483647 h 917"/>
              <a:gd name="T16" fmla="*/ 2147483647 w 1877"/>
              <a:gd name="T17" fmla="*/ 2147483647 h 917"/>
              <a:gd name="T18" fmla="*/ 2147483647 w 1877"/>
              <a:gd name="T19" fmla="*/ 2147483647 h 917"/>
              <a:gd name="T20" fmla="*/ 2147483647 w 1877"/>
              <a:gd name="T21" fmla="*/ 2147483647 h 917"/>
              <a:gd name="T22" fmla="*/ 2147483647 w 1877"/>
              <a:gd name="T23" fmla="*/ 2147483647 h 917"/>
              <a:gd name="T24" fmla="*/ 2147483647 w 1877"/>
              <a:gd name="T25" fmla="*/ 2147483647 h 917"/>
              <a:gd name="T26" fmla="*/ 2147483647 w 1877"/>
              <a:gd name="T27" fmla="*/ 2147483647 h 917"/>
              <a:gd name="T28" fmla="*/ 2147483647 w 1877"/>
              <a:gd name="T29" fmla="*/ 2147483647 h 917"/>
              <a:gd name="T30" fmla="*/ 2147483647 w 1877"/>
              <a:gd name="T31" fmla="*/ 2147483647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0" name="Line 461"/>
          <p:cNvSpPr>
            <a:spLocks noChangeShapeType="1"/>
          </p:cNvSpPr>
          <p:nvPr/>
        </p:nvSpPr>
        <p:spPr bwMode="auto">
          <a:xfrm rot="-5400000">
            <a:off x="7578725" y="5062538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1" name="Line 462"/>
          <p:cNvSpPr>
            <a:spLocks noChangeShapeType="1"/>
          </p:cNvSpPr>
          <p:nvPr/>
        </p:nvSpPr>
        <p:spPr bwMode="auto">
          <a:xfrm rot="5400000" flipV="1">
            <a:off x="7724775" y="5343525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2" name="Line 463"/>
          <p:cNvSpPr>
            <a:spLocks noChangeShapeType="1"/>
          </p:cNvSpPr>
          <p:nvPr/>
        </p:nvSpPr>
        <p:spPr bwMode="auto">
          <a:xfrm rot="-5400000">
            <a:off x="7910513" y="5019675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23" name="Group 464"/>
          <p:cNvGrpSpPr>
            <a:grpSpLocks/>
          </p:cNvGrpSpPr>
          <p:nvPr/>
        </p:nvGrpSpPr>
        <p:grpSpPr bwMode="auto">
          <a:xfrm>
            <a:off x="7489825" y="4729163"/>
            <a:ext cx="501650" cy="234950"/>
            <a:chOff x="4701" y="2996"/>
            <a:chExt cx="316" cy="148"/>
          </a:xfrm>
        </p:grpSpPr>
        <p:sp>
          <p:nvSpPr>
            <p:cNvPr id="1294" name="Oval 465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1295" name="Line 466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6" name="Line 467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7" name="Rectangle 468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2400">
                <a:latin typeface="Times New Roman" pitchFamily="18" charset="0"/>
              </a:endParaRPr>
            </a:p>
          </p:txBody>
        </p:sp>
        <p:sp>
          <p:nvSpPr>
            <p:cNvPr id="1298" name="Oval 469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grpSp>
          <p:nvGrpSpPr>
            <p:cNvPr id="1299" name="Group 470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304" name="Line 47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5" name="Line 47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6" name="Line 47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00" name="Group 474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301" name="Line 4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" name="Line 4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3" name="Line 4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24" name="Group 478"/>
          <p:cNvGrpSpPr>
            <a:grpSpLocks/>
          </p:cNvGrpSpPr>
          <p:nvPr/>
        </p:nvGrpSpPr>
        <p:grpSpPr bwMode="auto">
          <a:xfrm>
            <a:off x="6673850" y="4452938"/>
            <a:ext cx="501650" cy="234950"/>
            <a:chOff x="3600" y="219"/>
            <a:chExt cx="360" cy="175"/>
          </a:xfrm>
        </p:grpSpPr>
        <p:sp>
          <p:nvSpPr>
            <p:cNvPr id="1281" name="Oval 47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1282" name="Line 48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3" name="Line 48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4" name="Rectangle 48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2400">
                <a:latin typeface="Times New Roman" pitchFamily="18" charset="0"/>
              </a:endParaRPr>
            </a:p>
          </p:txBody>
        </p:sp>
        <p:sp>
          <p:nvSpPr>
            <p:cNvPr id="1285" name="Oval 48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grpSp>
          <p:nvGrpSpPr>
            <p:cNvPr id="1286" name="Group 48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91" name="Line 48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2" name="Line 48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" name="Line 48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87" name="Group 48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88" name="Line 48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9" name="Line 49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" name="Line 49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25" name="Group 492"/>
          <p:cNvGrpSpPr>
            <a:grpSpLocks/>
          </p:cNvGrpSpPr>
          <p:nvPr/>
        </p:nvGrpSpPr>
        <p:grpSpPr bwMode="auto">
          <a:xfrm>
            <a:off x="6008688" y="4757738"/>
            <a:ext cx="501650" cy="234950"/>
            <a:chOff x="3600" y="219"/>
            <a:chExt cx="360" cy="175"/>
          </a:xfrm>
        </p:grpSpPr>
        <p:sp>
          <p:nvSpPr>
            <p:cNvPr id="1268" name="Oval 49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1269" name="Line 49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" name="Line 49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1" name="Rectangle 49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2400">
                <a:latin typeface="Times New Roman" pitchFamily="18" charset="0"/>
              </a:endParaRPr>
            </a:p>
          </p:txBody>
        </p:sp>
        <p:sp>
          <p:nvSpPr>
            <p:cNvPr id="1272" name="Oval 49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grpSp>
          <p:nvGrpSpPr>
            <p:cNvPr id="1273" name="Group 49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78" name="Line 4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9" name="Line 5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" name="Line 5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74" name="Group 50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75" name="Line 50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6" name="Line 50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7" name="Line 50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26" name="Line 506"/>
          <p:cNvSpPr>
            <a:spLocks noChangeShapeType="1"/>
          </p:cNvSpPr>
          <p:nvPr/>
        </p:nvSpPr>
        <p:spPr bwMode="auto">
          <a:xfrm>
            <a:off x="7123113" y="4664075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" name="Line 507"/>
          <p:cNvSpPr>
            <a:spLocks noChangeShapeType="1"/>
          </p:cNvSpPr>
          <p:nvPr/>
        </p:nvSpPr>
        <p:spPr bwMode="auto">
          <a:xfrm flipV="1">
            <a:off x="6470650" y="4676775"/>
            <a:ext cx="277813" cy="1095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" name="Line 508"/>
          <p:cNvSpPr>
            <a:spLocks noChangeShapeType="1"/>
          </p:cNvSpPr>
          <p:nvPr/>
        </p:nvSpPr>
        <p:spPr bwMode="auto">
          <a:xfrm flipV="1">
            <a:off x="6513513" y="4879975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" name="Line 509"/>
          <p:cNvSpPr>
            <a:spLocks noChangeShapeType="1"/>
          </p:cNvSpPr>
          <p:nvPr/>
        </p:nvSpPr>
        <p:spPr bwMode="auto">
          <a:xfrm flipH="1">
            <a:off x="5808663" y="4625975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" name="Line 510"/>
          <p:cNvSpPr>
            <a:spLocks noChangeShapeType="1"/>
          </p:cNvSpPr>
          <p:nvPr/>
        </p:nvSpPr>
        <p:spPr bwMode="auto">
          <a:xfrm>
            <a:off x="5834063" y="4676775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1" name="Line 511"/>
          <p:cNvSpPr>
            <a:spLocks noChangeShapeType="1"/>
          </p:cNvSpPr>
          <p:nvPr/>
        </p:nvSpPr>
        <p:spPr bwMode="auto">
          <a:xfrm>
            <a:off x="5694363" y="5013325"/>
            <a:ext cx="15398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2" name="Line 512"/>
          <p:cNvSpPr>
            <a:spLocks noChangeShapeType="1"/>
          </p:cNvSpPr>
          <p:nvPr/>
        </p:nvSpPr>
        <p:spPr bwMode="auto">
          <a:xfrm>
            <a:off x="5946775" y="5092700"/>
            <a:ext cx="49053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" name="Line 513"/>
          <p:cNvSpPr>
            <a:spLocks noChangeShapeType="1"/>
          </p:cNvSpPr>
          <p:nvPr/>
        </p:nvSpPr>
        <p:spPr bwMode="auto">
          <a:xfrm flipH="1">
            <a:off x="6186488" y="5000625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4" name="Line 514"/>
          <p:cNvSpPr>
            <a:spLocks noChangeShapeType="1"/>
          </p:cNvSpPr>
          <p:nvPr/>
        </p:nvSpPr>
        <p:spPr bwMode="auto">
          <a:xfrm>
            <a:off x="5999163" y="5089525"/>
            <a:ext cx="1587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5" name="Line 515"/>
          <p:cNvSpPr>
            <a:spLocks noChangeShapeType="1"/>
          </p:cNvSpPr>
          <p:nvPr/>
        </p:nvSpPr>
        <p:spPr bwMode="auto">
          <a:xfrm flipH="1" flipV="1">
            <a:off x="6396038" y="5097463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" name="Line 516"/>
          <p:cNvSpPr>
            <a:spLocks noChangeShapeType="1"/>
          </p:cNvSpPr>
          <p:nvPr/>
        </p:nvSpPr>
        <p:spPr bwMode="auto">
          <a:xfrm>
            <a:off x="6477000" y="4956175"/>
            <a:ext cx="503238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7" name="Line 517"/>
          <p:cNvSpPr>
            <a:spLocks noChangeShapeType="1"/>
          </p:cNvSpPr>
          <p:nvPr/>
        </p:nvSpPr>
        <p:spPr bwMode="auto">
          <a:xfrm>
            <a:off x="5926138" y="4891088"/>
            <a:ext cx="8096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38" name="Group 518"/>
          <p:cNvGrpSpPr>
            <a:grpSpLocks/>
          </p:cNvGrpSpPr>
          <p:nvPr/>
        </p:nvGrpSpPr>
        <p:grpSpPr bwMode="auto">
          <a:xfrm>
            <a:off x="5111750" y="1651000"/>
            <a:ext cx="3021013" cy="3981450"/>
            <a:chOff x="-1203" y="1352"/>
            <a:chExt cx="1903" cy="2508"/>
          </a:xfrm>
        </p:grpSpPr>
        <p:grpSp>
          <p:nvGrpSpPr>
            <p:cNvPr id="1241" name="Group 519"/>
            <p:cNvGrpSpPr>
              <a:grpSpLocks/>
            </p:cNvGrpSpPr>
            <p:nvPr/>
          </p:nvGrpSpPr>
          <p:grpSpPr bwMode="auto">
            <a:xfrm>
              <a:off x="-1203" y="1647"/>
              <a:ext cx="436" cy="114"/>
              <a:chOff x="3072" y="739"/>
              <a:chExt cx="652" cy="146"/>
            </a:xfrm>
          </p:grpSpPr>
          <p:pic>
            <p:nvPicPr>
              <p:cNvPr id="1265" name="Picture 520" descr="lgv_fqmg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66" name="Line 521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7" name="Line 522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242" name="Picture 523" descr="imgyjavg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1027" y="1466"/>
              <a:ext cx="23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43" name="Group 524"/>
            <p:cNvGrpSpPr>
              <a:grpSpLocks/>
            </p:cNvGrpSpPr>
            <p:nvPr/>
          </p:nvGrpSpPr>
          <p:grpSpPr bwMode="auto">
            <a:xfrm>
              <a:off x="-546" y="1352"/>
              <a:ext cx="256" cy="269"/>
              <a:chOff x="2870" y="1518"/>
              <a:chExt cx="292" cy="320"/>
            </a:xfrm>
          </p:grpSpPr>
          <p:graphicFrame>
            <p:nvGraphicFramePr>
              <p:cNvPr id="1037" name="Object 52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04" name="Clip" r:id="rId5" imgW="826829" imgH="840406" progId="MS_ClipArt_Gallery.2">
                      <p:embed/>
                    </p:oleObj>
                  </mc:Choice>
                  <mc:Fallback>
                    <p:oleObj name="Clip" r:id="rId5" imgW="826829" imgH="840406" progId="MS_ClipArt_Gallery.2">
                      <p:embed/>
                      <p:pic>
                        <p:nvPicPr>
                          <p:cNvPr id="0" name="Object 5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38" name="Object 52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05" name="Clip" r:id="rId7" imgW="1268295" imgH="1199426" progId="MS_ClipArt_Gallery.2">
                      <p:embed/>
                    </p:oleObj>
                  </mc:Choice>
                  <mc:Fallback>
                    <p:oleObj name="Clip" r:id="rId7" imgW="1268295" imgH="1199426" progId="MS_ClipArt_Gallery.2">
                      <p:embed/>
                      <p:pic>
                        <p:nvPicPr>
                          <p:cNvPr id="0" name="Object 52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244" name="Group 527"/>
            <p:cNvGrpSpPr>
              <a:grpSpLocks/>
            </p:cNvGrpSpPr>
            <p:nvPr/>
          </p:nvGrpSpPr>
          <p:grpSpPr bwMode="auto">
            <a:xfrm>
              <a:off x="-1002" y="2262"/>
              <a:ext cx="209" cy="224"/>
              <a:chOff x="2870" y="1518"/>
              <a:chExt cx="292" cy="320"/>
            </a:xfrm>
          </p:grpSpPr>
          <p:graphicFrame>
            <p:nvGraphicFramePr>
              <p:cNvPr id="1035" name="Object 52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06" name="Clip" r:id="rId9" imgW="826829" imgH="840406" progId="MS_ClipArt_Gallery.2">
                      <p:embed/>
                    </p:oleObj>
                  </mc:Choice>
                  <mc:Fallback>
                    <p:oleObj name="Clip" r:id="rId9" imgW="826829" imgH="840406" progId="MS_ClipArt_Gallery.2">
                      <p:embed/>
                      <p:pic>
                        <p:nvPicPr>
                          <p:cNvPr id="0" name="Object 52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36" name="Object 52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07" name="Clip" r:id="rId10" imgW="1268295" imgH="1199426" progId="MS_ClipArt_Gallery.2">
                      <p:embed/>
                    </p:oleObj>
                  </mc:Choice>
                  <mc:Fallback>
                    <p:oleObj name="Clip" r:id="rId10" imgW="1268295" imgH="1199426" progId="MS_ClipArt_Gallery.2">
                      <p:embed/>
                      <p:pic>
                        <p:nvPicPr>
                          <p:cNvPr id="0" name="Object 52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026" name="Object 530"/>
            <p:cNvGraphicFramePr>
              <a:graphicFrameLocks noChangeAspect="1"/>
            </p:cNvGraphicFramePr>
            <p:nvPr/>
          </p:nvGraphicFramePr>
          <p:xfrm>
            <a:off x="-732" y="2289"/>
            <a:ext cx="207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8" name="Clip" r:id="rId11" imgW="1307263" imgH="1084139" progId="MS_ClipArt_Gallery.2">
                    <p:embed/>
                  </p:oleObj>
                </mc:Choice>
                <mc:Fallback>
                  <p:oleObj name="Clip" r:id="rId11" imgW="1307263" imgH="1084139" progId="MS_ClipArt_Gallery.2">
                    <p:embed/>
                    <p:pic>
                      <p:nvPicPr>
                        <p:cNvPr id="0" name="Object 5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732" y="2289"/>
                          <a:ext cx="207" cy="1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245" name="Group 531"/>
            <p:cNvGrpSpPr>
              <a:grpSpLocks/>
            </p:cNvGrpSpPr>
            <p:nvPr/>
          </p:nvGrpSpPr>
          <p:grpSpPr bwMode="auto">
            <a:xfrm>
              <a:off x="310" y="3575"/>
              <a:ext cx="125" cy="230"/>
              <a:chOff x="4180" y="783"/>
              <a:chExt cx="150" cy="307"/>
            </a:xfrm>
          </p:grpSpPr>
          <p:sp>
            <p:nvSpPr>
              <p:cNvPr id="1257" name="AutoShape 532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>
                  <a:latin typeface="Comic Sans MS" pitchFamily="66" charset="0"/>
                </a:endParaRPr>
              </a:p>
            </p:txBody>
          </p:sp>
          <p:sp>
            <p:nvSpPr>
              <p:cNvPr id="1258" name="Rectangle 533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>
                  <a:latin typeface="Comic Sans MS" pitchFamily="66" charset="0"/>
                </a:endParaRPr>
              </a:p>
            </p:txBody>
          </p:sp>
          <p:sp>
            <p:nvSpPr>
              <p:cNvPr id="1259" name="Rectangle 534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>
                  <a:latin typeface="Comic Sans MS" pitchFamily="66" charset="0"/>
                </a:endParaRPr>
              </a:p>
            </p:txBody>
          </p:sp>
          <p:sp>
            <p:nvSpPr>
              <p:cNvPr id="1260" name="AutoShape 535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>
                  <a:latin typeface="Comic Sans MS" pitchFamily="66" charset="0"/>
                </a:endParaRPr>
              </a:p>
            </p:txBody>
          </p:sp>
          <p:sp>
            <p:nvSpPr>
              <p:cNvPr id="1261" name="Line 536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2" name="Line 537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3" name="Rectangle 538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>
                  <a:latin typeface="Comic Sans MS" pitchFamily="66" charset="0"/>
                </a:endParaRPr>
              </a:p>
            </p:txBody>
          </p:sp>
          <p:sp>
            <p:nvSpPr>
              <p:cNvPr id="1264" name="Rectangle 539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>
                  <a:latin typeface="Comic Sans MS" pitchFamily="66" charset="0"/>
                </a:endParaRPr>
              </a:p>
            </p:txBody>
          </p:sp>
        </p:grpSp>
        <p:graphicFrame>
          <p:nvGraphicFramePr>
            <p:cNvPr id="1027" name="Object 540"/>
            <p:cNvGraphicFramePr>
              <a:graphicFrameLocks noChangeAspect="1"/>
            </p:cNvGraphicFramePr>
            <p:nvPr/>
          </p:nvGraphicFramePr>
          <p:xfrm>
            <a:off x="-975" y="3384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9" name="Clip" r:id="rId13" imgW="1307263" imgH="1084139" progId="MS_ClipArt_Gallery.2">
                    <p:embed/>
                  </p:oleObj>
                </mc:Choice>
                <mc:Fallback>
                  <p:oleObj name="Clip" r:id="rId13" imgW="1307263" imgH="1084139" progId="MS_ClipArt_Gallery.2">
                    <p:embed/>
                    <p:pic>
                      <p:nvPicPr>
                        <p:cNvPr id="0" name="Object 5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975" y="3384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8" name="Object 541"/>
            <p:cNvGraphicFramePr>
              <a:graphicFrameLocks noChangeAspect="1"/>
            </p:cNvGraphicFramePr>
            <p:nvPr/>
          </p:nvGraphicFramePr>
          <p:xfrm>
            <a:off x="-871" y="3184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0" name="Clip" r:id="rId14" imgW="1307263" imgH="1084139" progId="MS_ClipArt_Gallery.2">
                    <p:embed/>
                  </p:oleObj>
                </mc:Choice>
                <mc:Fallback>
                  <p:oleObj name="Clip" r:id="rId14" imgW="1307263" imgH="1084139" progId="MS_ClipArt_Gallery.2">
                    <p:embed/>
                    <p:pic>
                      <p:nvPicPr>
                        <p:cNvPr id="0" name="Object 5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871" y="3184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9" name="Object 542"/>
            <p:cNvGraphicFramePr>
              <a:graphicFrameLocks noChangeAspect="1"/>
            </p:cNvGraphicFramePr>
            <p:nvPr/>
          </p:nvGraphicFramePr>
          <p:xfrm>
            <a:off x="-703" y="3544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1" name="Clip" r:id="rId15" imgW="1307263" imgH="1084139" progId="MS_ClipArt_Gallery.2">
                    <p:embed/>
                  </p:oleObj>
                </mc:Choice>
                <mc:Fallback>
                  <p:oleObj name="Clip" r:id="rId15" imgW="1307263" imgH="1084139" progId="MS_ClipArt_Gallery.2">
                    <p:embed/>
                    <p:pic>
                      <p:nvPicPr>
                        <p:cNvPr id="0" name="Object 5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703" y="3544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0" name="Object 543"/>
            <p:cNvGraphicFramePr>
              <a:graphicFrameLocks noChangeAspect="1"/>
            </p:cNvGraphicFramePr>
            <p:nvPr/>
          </p:nvGraphicFramePr>
          <p:xfrm>
            <a:off x="-489" y="3546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2" name="Clip" r:id="rId16" imgW="1307263" imgH="1084139" progId="MS_ClipArt_Gallery.2">
                    <p:embed/>
                  </p:oleObj>
                </mc:Choice>
                <mc:Fallback>
                  <p:oleObj name="Clip" r:id="rId16" imgW="1307263" imgH="1084139" progId="MS_ClipArt_Gallery.2">
                    <p:embed/>
                    <p:pic>
                      <p:nvPicPr>
                        <p:cNvPr id="0" name="Object 5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489" y="3546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246" name="Group 544"/>
            <p:cNvGrpSpPr>
              <a:grpSpLocks/>
            </p:cNvGrpSpPr>
            <p:nvPr/>
          </p:nvGrpSpPr>
          <p:grpSpPr bwMode="auto">
            <a:xfrm>
              <a:off x="83" y="3625"/>
              <a:ext cx="172" cy="215"/>
              <a:chOff x="2870" y="1518"/>
              <a:chExt cx="292" cy="320"/>
            </a:xfrm>
          </p:grpSpPr>
          <p:graphicFrame>
            <p:nvGraphicFramePr>
              <p:cNvPr id="1033" name="Object 54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13" name="Clip" r:id="rId17" imgW="826829" imgH="840406" progId="MS_ClipArt_Gallery.2">
                      <p:embed/>
                    </p:oleObj>
                  </mc:Choice>
                  <mc:Fallback>
                    <p:oleObj name="Clip" r:id="rId17" imgW="826829" imgH="840406" progId="MS_ClipArt_Gallery.2">
                      <p:embed/>
                      <p:pic>
                        <p:nvPicPr>
                          <p:cNvPr id="0" name="Object 54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34" name="Object 54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14" name="Clip" r:id="rId18" imgW="1268295" imgH="1199426" progId="MS_ClipArt_Gallery.2">
                      <p:embed/>
                    </p:oleObj>
                  </mc:Choice>
                  <mc:Fallback>
                    <p:oleObj name="Clip" r:id="rId18" imgW="1268295" imgH="1199426" progId="MS_ClipArt_Gallery.2">
                      <p:embed/>
                      <p:pic>
                        <p:nvPicPr>
                          <p:cNvPr id="0" name="Object 54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247" name="Group 547"/>
            <p:cNvGrpSpPr>
              <a:grpSpLocks/>
            </p:cNvGrpSpPr>
            <p:nvPr/>
          </p:nvGrpSpPr>
          <p:grpSpPr bwMode="auto">
            <a:xfrm>
              <a:off x="-201" y="3657"/>
              <a:ext cx="220" cy="203"/>
              <a:chOff x="2870" y="1518"/>
              <a:chExt cx="292" cy="320"/>
            </a:xfrm>
          </p:grpSpPr>
          <p:graphicFrame>
            <p:nvGraphicFramePr>
              <p:cNvPr id="1031" name="Object 54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15" name="Clip" r:id="rId19" imgW="826829" imgH="840406" progId="MS_ClipArt_Gallery.2">
                      <p:embed/>
                    </p:oleObj>
                  </mc:Choice>
                  <mc:Fallback>
                    <p:oleObj name="Clip" r:id="rId19" imgW="826829" imgH="840406" progId="MS_ClipArt_Gallery.2">
                      <p:embed/>
                      <p:pic>
                        <p:nvPicPr>
                          <p:cNvPr id="0" name="Object 54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32" name="Object 54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16" name="Clip" r:id="rId20" imgW="1268295" imgH="1199426" progId="MS_ClipArt_Gallery.2">
                      <p:embed/>
                    </p:oleObj>
                  </mc:Choice>
                  <mc:Fallback>
                    <p:oleObj name="Clip" r:id="rId20" imgW="1268295" imgH="1199426" progId="MS_ClipArt_Gallery.2">
                      <p:embed/>
                      <p:pic>
                        <p:nvPicPr>
                          <p:cNvPr id="0" name="Object 54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248" name="Group 550"/>
            <p:cNvGrpSpPr>
              <a:grpSpLocks/>
            </p:cNvGrpSpPr>
            <p:nvPr/>
          </p:nvGrpSpPr>
          <p:grpSpPr bwMode="auto">
            <a:xfrm>
              <a:off x="569" y="3419"/>
              <a:ext cx="131" cy="258"/>
              <a:chOff x="4180" y="783"/>
              <a:chExt cx="150" cy="307"/>
            </a:xfrm>
          </p:grpSpPr>
          <p:sp>
            <p:nvSpPr>
              <p:cNvPr id="1249" name="AutoShape 551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>
                  <a:latin typeface="Comic Sans MS" pitchFamily="66" charset="0"/>
                </a:endParaRPr>
              </a:p>
            </p:txBody>
          </p:sp>
          <p:sp>
            <p:nvSpPr>
              <p:cNvPr id="1250" name="Rectangle 552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>
                  <a:latin typeface="Comic Sans MS" pitchFamily="66" charset="0"/>
                </a:endParaRPr>
              </a:p>
            </p:txBody>
          </p:sp>
          <p:sp>
            <p:nvSpPr>
              <p:cNvPr id="1251" name="Rectangle 553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>
                  <a:latin typeface="Comic Sans MS" pitchFamily="66" charset="0"/>
                </a:endParaRPr>
              </a:p>
            </p:txBody>
          </p:sp>
          <p:sp>
            <p:nvSpPr>
              <p:cNvPr id="1252" name="AutoShape 554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>
                  <a:latin typeface="Comic Sans MS" pitchFamily="66" charset="0"/>
                </a:endParaRPr>
              </a:p>
            </p:txBody>
          </p:sp>
          <p:sp>
            <p:nvSpPr>
              <p:cNvPr id="1253" name="Line 555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" name="Line 556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5" name="Rectangle 557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>
                  <a:latin typeface="Comic Sans MS" pitchFamily="66" charset="0"/>
                </a:endParaRPr>
              </a:p>
            </p:txBody>
          </p:sp>
          <p:sp>
            <p:nvSpPr>
              <p:cNvPr id="1256" name="Rectangle 558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>
                  <a:latin typeface="Comic Sans MS" pitchFamily="66" charset="0"/>
                </a:endParaRPr>
              </a:p>
            </p:txBody>
          </p:sp>
        </p:grpSp>
      </p:grpSp>
      <p:sp>
        <p:nvSpPr>
          <p:cNvPr id="1139" name="Line 559"/>
          <p:cNvSpPr>
            <a:spLocks noChangeShapeType="1"/>
          </p:cNvSpPr>
          <p:nvPr/>
        </p:nvSpPr>
        <p:spPr bwMode="auto">
          <a:xfrm flipH="1">
            <a:off x="6015038" y="3413125"/>
            <a:ext cx="3175" cy="144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0" name="Line 560"/>
          <p:cNvSpPr>
            <a:spLocks noChangeShapeType="1"/>
          </p:cNvSpPr>
          <p:nvPr/>
        </p:nvSpPr>
        <p:spPr bwMode="auto">
          <a:xfrm flipV="1">
            <a:off x="7312025" y="2395538"/>
            <a:ext cx="123825" cy="8731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1" name="Line 561"/>
          <p:cNvSpPr>
            <a:spLocks noChangeShapeType="1"/>
          </p:cNvSpPr>
          <p:nvPr/>
        </p:nvSpPr>
        <p:spPr bwMode="auto">
          <a:xfrm>
            <a:off x="7138988" y="2568575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" name="Line 562"/>
          <p:cNvSpPr>
            <a:spLocks noChangeShapeType="1"/>
          </p:cNvSpPr>
          <p:nvPr/>
        </p:nvSpPr>
        <p:spPr bwMode="auto">
          <a:xfrm flipV="1">
            <a:off x="7310438" y="2465388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3" name="Line 563"/>
          <p:cNvSpPr>
            <a:spLocks noChangeShapeType="1"/>
          </p:cNvSpPr>
          <p:nvPr/>
        </p:nvSpPr>
        <p:spPr bwMode="auto">
          <a:xfrm>
            <a:off x="7675563" y="2463800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4" name="Line 564"/>
          <p:cNvSpPr>
            <a:spLocks noChangeShapeType="1"/>
          </p:cNvSpPr>
          <p:nvPr/>
        </p:nvSpPr>
        <p:spPr bwMode="auto">
          <a:xfrm>
            <a:off x="7329488" y="2770188"/>
            <a:ext cx="18891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5" name="Line 565"/>
          <p:cNvSpPr>
            <a:spLocks noChangeShapeType="1"/>
          </p:cNvSpPr>
          <p:nvPr/>
        </p:nvSpPr>
        <p:spPr bwMode="auto">
          <a:xfrm flipV="1">
            <a:off x="5624513" y="3636963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6" name="Line 566"/>
          <p:cNvSpPr>
            <a:spLocks noChangeShapeType="1"/>
          </p:cNvSpPr>
          <p:nvPr/>
        </p:nvSpPr>
        <p:spPr bwMode="auto">
          <a:xfrm flipV="1">
            <a:off x="7743825" y="2163763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7" name="Line 567"/>
          <p:cNvSpPr>
            <a:spLocks noChangeShapeType="1"/>
          </p:cNvSpPr>
          <p:nvPr/>
        </p:nvSpPr>
        <p:spPr bwMode="auto">
          <a:xfrm>
            <a:off x="7883525" y="2760663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8" name="Line 568"/>
          <p:cNvSpPr>
            <a:spLocks noChangeShapeType="1"/>
          </p:cNvSpPr>
          <p:nvPr/>
        </p:nvSpPr>
        <p:spPr bwMode="auto">
          <a:xfrm flipH="1">
            <a:off x="7029450" y="2836863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9" name="Line 569"/>
          <p:cNvSpPr>
            <a:spLocks noChangeShapeType="1"/>
          </p:cNvSpPr>
          <p:nvPr/>
        </p:nvSpPr>
        <p:spPr bwMode="auto">
          <a:xfrm flipH="1">
            <a:off x="7620000" y="2836863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0" name="Group 570"/>
          <p:cNvGrpSpPr>
            <a:grpSpLocks/>
          </p:cNvGrpSpPr>
          <p:nvPr/>
        </p:nvGrpSpPr>
        <p:grpSpPr bwMode="auto">
          <a:xfrm>
            <a:off x="6672263" y="4454525"/>
            <a:ext cx="501650" cy="234950"/>
            <a:chOff x="4701" y="2996"/>
            <a:chExt cx="316" cy="148"/>
          </a:xfrm>
        </p:grpSpPr>
        <p:sp>
          <p:nvSpPr>
            <p:cNvPr id="1228" name="Oval 571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1229" name="Line 572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" name="Line 573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" name="Rectangle 574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2400">
                <a:latin typeface="Times New Roman" pitchFamily="18" charset="0"/>
              </a:endParaRPr>
            </a:p>
          </p:txBody>
        </p:sp>
        <p:sp>
          <p:nvSpPr>
            <p:cNvPr id="1232" name="Oval 575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grpSp>
          <p:nvGrpSpPr>
            <p:cNvPr id="1233" name="Group 576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238" name="Line 57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" name="Line 57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" name="Line 57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34" name="Group 580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235" name="Line 58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6" name="Line 58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7" name="Line 58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51" name="Group 584"/>
          <p:cNvGrpSpPr>
            <a:grpSpLocks/>
          </p:cNvGrpSpPr>
          <p:nvPr/>
        </p:nvGrpSpPr>
        <p:grpSpPr bwMode="auto">
          <a:xfrm>
            <a:off x="6007100" y="4756150"/>
            <a:ext cx="501650" cy="234950"/>
            <a:chOff x="4701" y="2996"/>
            <a:chExt cx="316" cy="148"/>
          </a:xfrm>
        </p:grpSpPr>
        <p:sp>
          <p:nvSpPr>
            <p:cNvPr id="1215" name="Oval 585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1216" name="Line 586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7" name="Line 587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" name="Rectangle 588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2400">
                <a:latin typeface="Times New Roman" pitchFamily="18" charset="0"/>
              </a:endParaRPr>
            </a:p>
          </p:txBody>
        </p:sp>
        <p:sp>
          <p:nvSpPr>
            <p:cNvPr id="1219" name="Oval 589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grpSp>
          <p:nvGrpSpPr>
            <p:cNvPr id="1220" name="Group 590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225" name="Line 59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6" name="Line 59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7" name="Line 59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1" name="Group 594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222" name="Line 5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" name="Line 5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4" name="Line 5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52" name="Group 598"/>
          <p:cNvGrpSpPr>
            <a:grpSpLocks/>
          </p:cNvGrpSpPr>
          <p:nvPr/>
        </p:nvGrpSpPr>
        <p:grpSpPr bwMode="auto">
          <a:xfrm>
            <a:off x="6837363" y="4941888"/>
            <a:ext cx="290512" cy="404812"/>
            <a:chOff x="4290" y="3130"/>
            <a:chExt cx="183" cy="255"/>
          </a:xfrm>
        </p:grpSpPr>
        <p:pic>
          <p:nvPicPr>
            <p:cNvPr id="1197" name="Picture 599" descr="31u_bnrz[1]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198" name="Freeform 600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>
                <a:gd name="T0" fmla="*/ 0 w 199"/>
                <a:gd name="T1" fmla="*/ 0 h 232"/>
                <a:gd name="T2" fmla="*/ 0 w 199"/>
                <a:gd name="T3" fmla="*/ 0 h 232"/>
                <a:gd name="T4" fmla="*/ 0 w 199"/>
                <a:gd name="T5" fmla="*/ 0 h 232"/>
                <a:gd name="T6" fmla="*/ 0 w 199"/>
                <a:gd name="T7" fmla="*/ 0 h 232"/>
                <a:gd name="T8" fmla="*/ 0 w 199"/>
                <a:gd name="T9" fmla="*/ 0 h 232"/>
                <a:gd name="T10" fmla="*/ 0 w 199"/>
                <a:gd name="T11" fmla="*/ 0 h 232"/>
                <a:gd name="T12" fmla="*/ 0 w 199"/>
                <a:gd name="T13" fmla="*/ 0 h 232"/>
                <a:gd name="T14" fmla="*/ 0 w 199"/>
                <a:gd name="T15" fmla="*/ 0 h 232"/>
                <a:gd name="T16" fmla="*/ 0 w 199"/>
                <a:gd name="T17" fmla="*/ 0 h 232"/>
                <a:gd name="T18" fmla="*/ 0 w 199"/>
                <a:gd name="T19" fmla="*/ 0 h 232"/>
                <a:gd name="T20" fmla="*/ 0 w 199"/>
                <a:gd name="T21" fmla="*/ 0 h 232"/>
                <a:gd name="T22" fmla="*/ 0 w 199"/>
                <a:gd name="T23" fmla="*/ 0 h 232"/>
                <a:gd name="T24" fmla="*/ 0 w 199"/>
                <a:gd name="T25" fmla="*/ 0 h 232"/>
                <a:gd name="T26" fmla="*/ 0 w 199"/>
                <a:gd name="T27" fmla="*/ 0 h 232"/>
                <a:gd name="T28" fmla="*/ 0 w 199"/>
                <a:gd name="T29" fmla="*/ 0 h 232"/>
                <a:gd name="T30" fmla="*/ 0 w 199"/>
                <a:gd name="T31" fmla="*/ 0 h 232"/>
                <a:gd name="T32" fmla="*/ 0 w 199"/>
                <a:gd name="T33" fmla="*/ 0 h 232"/>
                <a:gd name="T34" fmla="*/ 0 w 199"/>
                <a:gd name="T35" fmla="*/ 0 h 232"/>
                <a:gd name="T36" fmla="*/ 0 w 199"/>
                <a:gd name="T37" fmla="*/ 0 h 232"/>
                <a:gd name="T38" fmla="*/ 0 w 199"/>
                <a:gd name="T39" fmla="*/ 0 h 232"/>
                <a:gd name="T40" fmla="*/ 0 w 199"/>
                <a:gd name="T41" fmla="*/ 0 h 232"/>
                <a:gd name="T42" fmla="*/ 0 w 199"/>
                <a:gd name="T43" fmla="*/ 0 h 232"/>
                <a:gd name="T44" fmla="*/ 0 w 199"/>
                <a:gd name="T45" fmla="*/ 0 h 232"/>
                <a:gd name="T46" fmla="*/ 0 w 199"/>
                <a:gd name="T47" fmla="*/ 0 h 232"/>
                <a:gd name="T48" fmla="*/ 0 w 199"/>
                <a:gd name="T49" fmla="*/ 0 h 232"/>
                <a:gd name="T50" fmla="*/ 0 w 199"/>
                <a:gd name="T51" fmla="*/ 0 h 232"/>
                <a:gd name="T52" fmla="*/ 0 w 199"/>
                <a:gd name="T53" fmla="*/ 0 h 232"/>
                <a:gd name="T54" fmla="*/ 0 w 199"/>
                <a:gd name="T55" fmla="*/ 0 h 232"/>
                <a:gd name="T56" fmla="*/ 0 w 199"/>
                <a:gd name="T57" fmla="*/ 0 h 232"/>
                <a:gd name="T58" fmla="*/ 0 w 199"/>
                <a:gd name="T59" fmla="*/ 0 h 232"/>
                <a:gd name="T60" fmla="*/ 0 w 199"/>
                <a:gd name="T61" fmla="*/ 0 h 232"/>
                <a:gd name="T62" fmla="*/ 0 w 199"/>
                <a:gd name="T63" fmla="*/ 0 h 232"/>
                <a:gd name="T64" fmla="*/ 0 w 199"/>
                <a:gd name="T65" fmla="*/ 0 h 232"/>
                <a:gd name="T66" fmla="*/ 0 w 199"/>
                <a:gd name="T67" fmla="*/ 0 h 232"/>
                <a:gd name="T68" fmla="*/ 0 w 199"/>
                <a:gd name="T69" fmla="*/ 0 h 232"/>
                <a:gd name="T70" fmla="*/ 0 w 199"/>
                <a:gd name="T71" fmla="*/ 0 h 232"/>
                <a:gd name="T72" fmla="*/ 0 w 199"/>
                <a:gd name="T73" fmla="*/ 0 h 232"/>
                <a:gd name="T74" fmla="*/ 0 w 199"/>
                <a:gd name="T75" fmla="*/ 0 h 232"/>
                <a:gd name="T76" fmla="*/ 0 w 199"/>
                <a:gd name="T77" fmla="*/ 0 h 232"/>
                <a:gd name="T78" fmla="*/ 0 w 199"/>
                <a:gd name="T79" fmla="*/ 0 h 232"/>
                <a:gd name="T80" fmla="*/ 0 w 199"/>
                <a:gd name="T81" fmla="*/ 0 h 232"/>
                <a:gd name="T82" fmla="*/ 0 w 199"/>
                <a:gd name="T83" fmla="*/ 0 h 232"/>
                <a:gd name="T84" fmla="*/ 0 w 199"/>
                <a:gd name="T85" fmla="*/ 0 h 232"/>
                <a:gd name="T86" fmla="*/ 0 w 199"/>
                <a:gd name="T87" fmla="*/ 0 h 232"/>
                <a:gd name="T88" fmla="*/ 0 w 199"/>
                <a:gd name="T89" fmla="*/ 0 h 232"/>
                <a:gd name="T90" fmla="*/ 0 w 199"/>
                <a:gd name="T91" fmla="*/ 0 h 232"/>
                <a:gd name="T92" fmla="*/ 0 w 199"/>
                <a:gd name="T93" fmla="*/ 0 h 232"/>
                <a:gd name="T94" fmla="*/ 0 w 199"/>
                <a:gd name="T95" fmla="*/ 0 h 232"/>
                <a:gd name="T96" fmla="*/ 0 w 199"/>
                <a:gd name="T97" fmla="*/ 0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" name="Freeform 601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>
                <a:gd name="T0" fmla="*/ 0 w 128"/>
                <a:gd name="T1" fmla="*/ 0 h 180"/>
                <a:gd name="T2" fmla="*/ 0 w 128"/>
                <a:gd name="T3" fmla="*/ 0 h 180"/>
                <a:gd name="T4" fmla="*/ 0 w 128"/>
                <a:gd name="T5" fmla="*/ 0 h 180"/>
                <a:gd name="T6" fmla="*/ 0 w 128"/>
                <a:gd name="T7" fmla="*/ 0 h 180"/>
                <a:gd name="T8" fmla="*/ 0 w 128"/>
                <a:gd name="T9" fmla="*/ 0 h 180"/>
                <a:gd name="T10" fmla="*/ 0 w 128"/>
                <a:gd name="T11" fmla="*/ 0 h 180"/>
                <a:gd name="T12" fmla="*/ 0 w 128"/>
                <a:gd name="T13" fmla="*/ 0 h 180"/>
                <a:gd name="T14" fmla="*/ 0 w 128"/>
                <a:gd name="T15" fmla="*/ 0 h 180"/>
                <a:gd name="T16" fmla="*/ 0 w 128"/>
                <a:gd name="T17" fmla="*/ 0 h 180"/>
                <a:gd name="T18" fmla="*/ 0 w 128"/>
                <a:gd name="T19" fmla="*/ 0 h 180"/>
                <a:gd name="T20" fmla="*/ 0 w 128"/>
                <a:gd name="T21" fmla="*/ 0 h 180"/>
                <a:gd name="T22" fmla="*/ 0 w 128"/>
                <a:gd name="T23" fmla="*/ 0 h 180"/>
                <a:gd name="T24" fmla="*/ 0 w 128"/>
                <a:gd name="T25" fmla="*/ 0 h 180"/>
                <a:gd name="T26" fmla="*/ 0 w 128"/>
                <a:gd name="T27" fmla="*/ 0 h 180"/>
                <a:gd name="T28" fmla="*/ 0 w 128"/>
                <a:gd name="T29" fmla="*/ 0 h 180"/>
                <a:gd name="T30" fmla="*/ 0 w 128"/>
                <a:gd name="T31" fmla="*/ 0 h 180"/>
                <a:gd name="T32" fmla="*/ 0 w 128"/>
                <a:gd name="T33" fmla="*/ 0 h 180"/>
                <a:gd name="T34" fmla="*/ 0 w 128"/>
                <a:gd name="T35" fmla="*/ 0 h 180"/>
                <a:gd name="T36" fmla="*/ 0 w 128"/>
                <a:gd name="T37" fmla="*/ 0 h 180"/>
                <a:gd name="T38" fmla="*/ 0 w 128"/>
                <a:gd name="T39" fmla="*/ 0 h 180"/>
                <a:gd name="T40" fmla="*/ 0 w 128"/>
                <a:gd name="T41" fmla="*/ 0 h 180"/>
                <a:gd name="T42" fmla="*/ 0 w 128"/>
                <a:gd name="T43" fmla="*/ 0 h 180"/>
                <a:gd name="T44" fmla="*/ 0 w 128"/>
                <a:gd name="T45" fmla="*/ 0 h 180"/>
                <a:gd name="T46" fmla="*/ 0 w 128"/>
                <a:gd name="T47" fmla="*/ 0 h 180"/>
                <a:gd name="T48" fmla="*/ 0 w 128"/>
                <a:gd name="T49" fmla="*/ 0 h 180"/>
                <a:gd name="T50" fmla="*/ 0 w 128"/>
                <a:gd name="T51" fmla="*/ 0 h 180"/>
                <a:gd name="T52" fmla="*/ 0 w 128"/>
                <a:gd name="T53" fmla="*/ 0 h 180"/>
                <a:gd name="T54" fmla="*/ 0 w 128"/>
                <a:gd name="T55" fmla="*/ 0 h 180"/>
                <a:gd name="T56" fmla="*/ 0 w 128"/>
                <a:gd name="T57" fmla="*/ 0 h 180"/>
                <a:gd name="T58" fmla="*/ 0 w 128"/>
                <a:gd name="T59" fmla="*/ 0 h 180"/>
                <a:gd name="T60" fmla="*/ 0 w 128"/>
                <a:gd name="T61" fmla="*/ 0 h 180"/>
                <a:gd name="T62" fmla="*/ 0 w 128"/>
                <a:gd name="T63" fmla="*/ 0 h 180"/>
                <a:gd name="T64" fmla="*/ 0 w 128"/>
                <a:gd name="T65" fmla="*/ 0 h 180"/>
                <a:gd name="T66" fmla="*/ 0 w 128"/>
                <a:gd name="T67" fmla="*/ 0 h 180"/>
                <a:gd name="T68" fmla="*/ 0 w 128"/>
                <a:gd name="T69" fmla="*/ 0 h 180"/>
                <a:gd name="T70" fmla="*/ 0 w 128"/>
                <a:gd name="T71" fmla="*/ 0 h 180"/>
                <a:gd name="T72" fmla="*/ 0 w 128"/>
                <a:gd name="T73" fmla="*/ 0 h 180"/>
                <a:gd name="T74" fmla="*/ 0 w 128"/>
                <a:gd name="T75" fmla="*/ 0 h 180"/>
                <a:gd name="T76" fmla="*/ 0 w 128"/>
                <a:gd name="T77" fmla="*/ 0 h 180"/>
                <a:gd name="T78" fmla="*/ 0 w 128"/>
                <a:gd name="T79" fmla="*/ 0 h 180"/>
                <a:gd name="T80" fmla="*/ 0 w 128"/>
                <a:gd name="T81" fmla="*/ 0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0" name="Freeform 602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>
                <a:gd name="T0" fmla="*/ 0 w 322"/>
                <a:gd name="T1" fmla="*/ 0 h 378"/>
                <a:gd name="T2" fmla="*/ 0 w 322"/>
                <a:gd name="T3" fmla="*/ 0 h 378"/>
                <a:gd name="T4" fmla="*/ 0 w 322"/>
                <a:gd name="T5" fmla="*/ 0 h 378"/>
                <a:gd name="T6" fmla="*/ 0 w 322"/>
                <a:gd name="T7" fmla="*/ 0 h 378"/>
                <a:gd name="T8" fmla="*/ 0 w 322"/>
                <a:gd name="T9" fmla="*/ 0 h 378"/>
                <a:gd name="T10" fmla="*/ 0 w 322"/>
                <a:gd name="T11" fmla="*/ 0 h 378"/>
                <a:gd name="T12" fmla="*/ 0 w 322"/>
                <a:gd name="T13" fmla="*/ 0 h 378"/>
                <a:gd name="T14" fmla="*/ 0 w 322"/>
                <a:gd name="T15" fmla="*/ 0 h 378"/>
                <a:gd name="T16" fmla="*/ 0 w 322"/>
                <a:gd name="T17" fmla="*/ 0 h 378"/>
                <a:gd name="T18" fmla="*/ 0 w 322"/>
                <a:gd name="T19" fmla="*/ 0 h 378"/>
                <a:gd name="T20" fmla="*/ 0 w 322"/>
                <a:gd name="T21" fmla="*/ 0 h 378"/>
                <a:gd name="T22" fmla="*/ 0 w 322"/>
                <a:gd name="T23" fmla="*/ 0 h 378"/>
                <a:gd name="T24" fmla="*/ 0 w 322"/>
                <a:gd name="T25" fmla="*/ 0 h 378"/>
                <a:gd name="T26" fmla="*/ 0 w 322"/>
                <a:gd name="T27" fmla="*/ 0 h 378"/>
                <a:gd name="T28" fmla="*/ 0 w 322"/>
                <a:gd name="T29" fmla="*/ 0 h 378"/>
                <a:gd name="T30" fmla="*/ 0 w 322"/>
                <a:gd name="T31" fmla="*/ 0 h 378"/>
                <a:gd name="T32" fmla="*/ 0 w 322"/>
                <a:gd name="T33" fmla="*/ 0 h 378"/>
                <a:gd name="T34" fmla="*/ 0 w 322"/>
                <a:gd name="T35" fmla="*/ 0 h 378"/>
                <a:gd name="T36" fmla="*/ 0 w 322"/>
                <a:gd name="T37" fmla="*/ 0 h 378"/>
                <a:gd name="T38" fmla="*/ 0 w 322"/>
                <a:gd name="T39" fmla="*/ 0 h 378"/>
                <a:gd name="T40" fmla="*/ 0 w 322"/>
                <a:gd name="T41" fmla="*/ 0 h 378"/>
                <a:gd name="T42" fmla="*/ 0 w 322"/>
                <a:gd name="T43" fmla="*/ 0 h 378"/>
                <a:gd name="T44" fmla="*/ 0 w 322"/>
                <a:gd name="T45" fmla="*/ 0 h 378"/>
                <a:gd name="T46" fmla="*/ 0 w 322"/>
                <a:gd name="T47" fmla="*/ 0 h 378"/>
                <a:gd name="T48" fmla="*/ 0 w 322"/>
                <a:gd name="T49" fmla="*/ 0 h 378"/>
                <a:gd name="T50" fmla="*/ 0 w 322"/>
                <a:gd name="T51" fmla="*/ 0 h 378"/>
                <a:gd name="T52" fmla="*/ 0 w 322"/>
                <a:gd name="T53" fmla="*/ 0 h 378"/>
                <a:gd name="T54" fmla="*/ 0 w 322"/>
                <a:gd name="T55" fmla="*/ 0 h 378"/>
                <a:gd name="T56" fmla="*/ 0 w 322"/>
                <a:gd name="T57" fmla="*/ 0 h 378"/>
                <a:gd name="T58" fmla="*/ 0 w 322"/>
                <a:gd name="T59" fmla="*/ 0 h 378"/>
                <a:gd name="T60" fmla="*/ 0 w 322"/>
                <a:gd name="T61" fmla="*/ 0 h 378"/>
                <a:gd name="T62" fmla="*/ 0 w 322"/>
                <a:gd name="T63" fmla="*/ 0 h 378"/>
                <a:gd name="T64" fmla="*/ 0 w 322"/>
                <a:gd name="T65" fmla="*/ 0 h 378"/>
                <a:gd name="T66" fmla="*/ 0 w 322"/>
                <a:gd name="T67" fmla="*/ 0 h 378"/>
                <a:gd name="T68" fmla="*/ 0 w 322"/>
                <a:gd name="T69" fmla="*/ 0 h 378"/>
                <a:gd name="T70" fmla="*/ 0 w 322"/>
                <a:gd name="T71" fmla="*/ 0 h 378"/>
                <a:gd name="T72" fmla="*/ 0 w 322"/>
                <a:gd name="T73" fmla="*/ 0 h 378"/>
                <a:gd name="T74" fmla="*/ 0 w 322"/>
                <a:gd name="T75" fmla="*/ 0 h 378"/>
                <a:gd name="T76" fmla="*/ 0 w 322"/>
                <a:gd name="T77" fmla="*/ 0 h 378"/>
                <a:gd name="T78" fmla="*/ 0 w 322"/>
                <a:gd name="T79" fmla="*/ 0 h 378"/>
                <a:gd name="T80" fmla="*/ 0 w 322"/>
                <a:gd name="T81" fmla="*/ 0 h 378"/>
                <a:gd name="T82" fmla="*/ 0 w 322"/>
                <a:gd name="T83" fmla="*/ 0 h 378"/>
                <a:gd name="T84" fmla="*/ 0 w 322"/>
                <a:gd name="T85" fmla="*/ 0 h 378"/>
                <a:gd name="T86" fmla="*/ 0 w 322"/>
                <a:gd name="T87" fmla="*/ 0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1" name="Freeform 603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>
                <a:gd name="T0" fmla="*/ 0 w 283"/>
                <a:gd name="T1" fmla="*/ 0 h 252"/>
                <a:gd name="T2" fmla="*/ 0 w 283"/>
                <a:gd name="T3" fmla="*/ 0 h 252"/>
                <a:gd name="T4" fmla="*/ 0 w 283"/>
                <a:gd name="T5" fmla="*/ 0 h 252"/>
                <a:gd name="T6" fmla="*/ 0 w 283"/>
                <a:gd name="T7" fmla="*/ 0 h 252"/>
                <a:gd name="T8" fmla="*/ 0 w 283"/>
                <a:gd name="T9" fmla="*/ 0 h 252"/>
                <a:gd name="T10" fmla="*/ 0 w 283"/>
                <a:gd name="T11" fmla="*/ 0 h 252"/>
                <a:gd name="T12" fmla="*/ 0 w 283"/>
                <a:gd name="T13" fmla="*/ 0 h 252"/>
                <a:gd name="T14" fmla="*/ 0 w 283"/>
                <a:gd name="T15" fmla="*/ 0 h 252"/>
                <a:gd name="T16" fmla="*/ 0 w 283"/>
                <a:gd name="T17" fmla="*/ 0 h 252"/>
                <a:gd name="T18" fmla="*/ 0 w 283"/>
                <a:gd name="T19" fmla="*/ 0 h 252"/>
                <a:gd name="T20" fmla="*/ 0 w 283"/>
                <a:gd name="T21" fmla="*/ 0 h 252"/>
                <a:gd name="T22" fmla="*/ 0 w 283"/>
                <a:gd name="T23" fmla="*/ 0 h 252"/>
                <a:gd name="T24" fmla="*/ 0 w 283"/>
                <a:gd name="T25" fmla="*/ 0 h 252"/>
                <a:gd name="T26" fmla="*/ 0 w 283"/>
                <a:gd name="T27" fmla="*/ 0 h 252"/>
                <a:gd name="T28" fmla="*/ 0 w 283"/>
                <a:gd name="T29" fmla="*/ 0 h 252"/>
                <a:gd name="T30" fmla="*/ 0 w 283"/>
                <a:gd name="T31" fmla="*/ 0 h 252"/>
                <a:gd name="T32" fmla="*/ 0 w 283"/>
                <a:gd name="T33" fmla="*/ 0 h 252"/>
                <a:gd name="T34" fmla="*/ 0 w 283"/>
                <a:gd name="T35" fmla="*/ 0 h 252"/>
                <a:gd name="T36" fmla="*/ 0 w 283"/>
                <a:gd name="T37" fmla="*/ 0 h 252"/>
                <a:gd name="T38" fmla="*/ 0 w 283"/>
                <a:gd name="T39" fmla="*/ 0 h 252"/>
                <a:gd name="T40" fmla="*/ 0 w 283"/>
                <a:gd name="T41" fmla="*/ 0 h 252"/>
                <a:gd name="T42" fmla="*/ 0 w 283"/>
                <a:gd name="T43" fmla="*/ 0 h 252"/>
                <a:gd name="T44" fmla="*/ 0 w 283"/>
                <a:gd name="T45" fmla="*/ 0 h 252"/>
                <a:gd name="T46" fmla="*/ 0 w 283"/>
                <a:gd name="T47" fmla="*/ 0 h 252"/>
                <a:gd name="T48" fmla="*/ 0 w 283"/>
                <a:gd name="T49" fmla="*/ 0 h 252"/>
                <a:gd name="T50" fmla="*/ 0 w 283"/>
                <a:gd name="T51" fmla="*/ 0 h 252"/>
                <a:gd name="T52" fmla="*/ 0 w 283"/>
                <a:gd name="T53" fmla="*/ 0 h 252"/>
                <a:gd name="T54" fmla="*/ 0 w 283"/>
                <a:gd name="T55" fmla="*/ 0 h 252"/>
                <a:gd name="T56" fmla="*/ 0 w 283"/>
                <a:gd name="T57" fmla="*/ 0 h 252"/>
                <a:gd name="T58" fmla="*/ 0 w 283"/>
                <a:gd name="T59" fmla="*/ 0 h 252"/>
                <a:gd name="T60" fmla="*/ 0 w 283"/>
                <a:gd name="T61" fmla="*/ 0 h 252"/>
                <a:gd name="T62" fmla="*/ 0 w 283"/>
                <a:gd name="T63" fmla="*/ 0 h 252"/>
                <a:gd name="T64" fmla="*/ 0 w 283"/>
                <a:gd name="T65" fmla="*/ 0 h 252"/>
                <a:gd name="T66" fmla="*/ 0 w 283"/>
                <a:gd name="T67" fmla="*/ 0 h 252"/>
                <a:gd name="T68" fmla="*/ 0 w 283"/>
                <a:gd name="T69" fmla="*/ 0 h 252"/>
                <a:gd name="T70" fmla="*/ 0 w 283"/>
                <a:gd name="T71" fmla="*/ 0 h 252"/>
                <a:gd name="T72" fmla="*/ 0 w 283"/>
                <a:gd name="T73" fmla="*/ 0 h 252"/>
                <a:gd name="T74" fmla="*/ 0 w 283"/>
                <a:gd name="T75" fmla="*/ 0 h 252"/>
                <a:gd name="T76" fmla="*/ 0 w 283"/>
                <a:gd name="T77" fmla="*/ 0 h 252"/>
                <a:gd name="T78" fmla="*/ 0 w 283"/>
                <a:gd name="T79" fmla="*/ 0 h 252"/>
                <a:gd name="T80" fmla="*/ 0 w 283"/>
                <a:gd name="T81" fmla="*/ 0 h 252"/>
                <a:gd name="T82" fmla="*/ 0 w 283"/>
                <a:gd name="T83" fmla="*/ 0 h 252"/>
                <a:gd name="T84" fmla="*/ 0 w 283"/>
                <a:gd name="T85" fmla="*/ 0 h 252"/>
                <a:gd name="T86" fmla="*/ 0 w 283"/>
                <a:gd name="T87" fmla="*/ 0 h 252"/>
                <a:gd name="T88" fmla="*/ 0 w 283"/>
                <a:gd name="T89" fmla="*/ 0 h 252"/>
                <a:gd name="T90" fmla="*/ 0 w 283"/>
                <a:gd name="T91" fmla="*/ 0 h 252"/>
                <a:gd name="T92" fmla="*/ 0 w 283"/>
                <a:gd name="T93" fmla="*/ 0 h 252"/>
                <a:gd name="T94" fmla="*/ 0 w 283"/>
                <a:gd name="T95" fmla="*/ 0 h 252"/>
                <a:gd name="T96" fmla="*/ 0 w 283"/>
                <a:gd name="T97" fmla="*/ 0 h 252"/>
                <a:gd name="T98" fmla="*/ 0 w 283"/>
                <a:gd name="T99" fmla="*/ 0 h 252"/>
                <a:gd name="T100" fmla="*/ 0 w 283"/>
                <a:gd name="T101" fmla="*/ 0 h 252"/>
                <a:gd name="T102" fmla="*/ 0 w 283"/>
                <a:gd name="T103" fmla="*/ 0 h 252"/>
                <a:gd name="T104" fmla="*/ 0 w 283"/>
                <a:gd name="T105" fmla="*/ 0 h 252"/>
                <a:gd name="T106" fmla="*/ 0 w 283"/>
                <a:gd name="T107" fmla="*/ 0 h 252"/>
                <a:gd name="T108" fmla="*/ 0 w 283"/>
                <a:gd name="T109" fmla="*/ 0 h 252"/>
                <a:gd name="T110" fmla="*/ 0 w 283"/>
                <a:gd name="T111" fmla="*/ 0 h 252"/>
                <a:gd name="T112" fmla="*/ 0 w 283"/>
                <a:gd name="T113" fmla="*/ 0 h 252"/>
                <a:gd name="T114" fmla="*/ 0 w 283"/>
                <a:gd name="T115" fmla="*/ 0 h 252"/>
                <a:gd name="T116" fmla="*/ 0 w 283"/>
                <a:gd name="T117" fmla="*/ 0 h 252"/>
                <a:gd name="T118" fmla="*/ 0 w 283"/>
                <a:gd name="T119" fmla="*/ 0 h 252"/>
                <a:gd name="T120" fmla="*/ 0 w 283"/>
                <a:gd name="T121" fmla="*/ 0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2" name="Freeform 604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>
                <a:gd name="T0" fmla="*/ 0 w 114"/>
                <a:gd name="T1" fmla="*/ 0 h 238"/>
                <a:gd name="T2" fmla="*/ 0 w 114"/>
                <a:gd name="T3" fmla="*/ 0 h 238"/>
                <a:gd name="T4" fmla="*/ 0 w 114"/>
                <a:gd name="T5" fmla="*/ 0 h 238"/>
                <a:gd name="T6" fmla="*/ 0 w 114"/>
                <a:gd name="T7" fmla="*/ 0 h 238"/>
                <a:gd name="T8" fmla="*/ 0 w 114"/>
                <a:gd name="T9" fmla="*/ 0 h 238"/>
                <a:gd name="T10" fmla="*/ 0 w 114"/>
                <a:gd name="T11" fmla="*/ 0 h 238"/>
                <a:gd name="T12" fmla="*/ 0 w 114"/>
                <a:gd name="T13" fmla="*/ 0 h 238"/>
                <a:gd name="T14" fmla="*/ 0 w 114"/>
                <a:gd name="T15" fmla="*/ 0 h 238"/>
                <a:gd name="T16" fmla="*/ 0 w 114"/>
                <a:gd name="T17" fmla="*/ 0 h 238"/>
                <a:gd name="T18" fmla="*/ 0 w 114"/>
                <a:gd name="T19" fmla="*/ 0 h 238"/>
                <a:gd name="T20" fmla="*/ 0 w 114"/>
                <a:gd name="T21" fmla="*/ 0 h 238"/>
                <a:gd name="T22" fmla="*/ 0 w 114"/>
                <a:gd name="T23" fmla="*/ 0 h 238"/>
                <a:gd name="T24" fmla="*/ 0 w 114"/>
                <a:gd name="T25" fmla="*/ 0 h 238"/>
                <a:gd name="T26" fmla="*/ 0 w 114"/>
                <a:gd name="T27" fmla="*/ 0 h 238"/>
                <a:gd name="T28" fmla="*/ 0 w 114"/>
                <a:gd name="T29" fmla="*/ 0 h 238"/>
                <a:gd name="T30" fmla="*/ 0 w 114"/>
                <a:gd name="T31" fmla="*/ 0 h 238"/>
                <a:gd name="T32" fmla="*/ 0 w 114"/>
                <a:gd name="T33" fmla="*/ 0 h 238"/>
                <a:gd name="T34" fmla="*/ 0 w 114"/>
                <a:gd name="T35" fmla="*/ 0 h 238"/>
                <a:gd name="T36" fmla="*/ 0 w 114"/>
                <a:gd name="T37" fmla="*/ 0 h 238"/>
                <a:gd name="T38" fmla="*/ 0 w 114"/>
                <a:gd name="T39" fmla="*/ 0 h 238"/>
                <a:gd name="T40" fmla="*/ 0 w 114"/>
                <a:gd name="T41" fmla="*/ 0 h 238"/>
                <a:gd name="T42" fmla="*/ 0 w 114"/>
                <a:gd name="T43" fmla="*/ 0 h 238"/>
                <a:gd name="T44" fmla="*/ 0 w 114"/>
                <a:gd name="T45" fmla="*/ 0 h 238"/>
                <a:gd name="T46" fmla="*/ 0 w 114"/>
                <a:gd name="T47" fmla="*/ 0 h 238"/>
                <a:gd name="T48" fmla="*/ 0 w 114"/>
                <a:gd name="T49" fmla="*/ 0 h 238"/>
                <a:gd name="T50" fmla="*/ 0 w 114"/>
                <a:gd name="T51" fmla="*/ 0 h 238"/>
                <a:gd name="T52" fmla="*/ 0 w 114"/>
                <a:gd name="T53" fmla="*/ 0 h 238"/>
                <a:gd name="T54" fmla="*/ 0 w 114"/>
                <a:gd name="T55" fmla="*/ 0 h 238"/>
                <a:gd name="T56" fmla="*/ 0 w 114"/>
                <a:gd name="T57" fmla="*/ 0 h 238"/>
                <a:gd name="T58" fmla="*/ 0 w 114"/>
                <a:gd name="T59" fmla="*/ 0 h 238"/>
                <a:gd name="T60" fmla="*/ 0 w 114"/>
                <a:gd name="T61" fmla="*/ 0 h 238"/>
                <a:gd name="T62" fmla="*/ 0 w 114"/>
                <a:gd name="T63" fmla="*/ 0 h 238"/>
                <a:gd name="T64" fmla="*/ 0 w 114"/>
                <a:gd name="T65" fmla="*/ 0 h 238"/>
                <a:gd name="T66" fmla="*/ 0 w 114"/>
                <a:gd name="T67" fmla="*/ 0 h 238"/>
                <a:gd name="T68" fmla="*/ 0 w 114"/>
                <a:gd name="T69" fmla="*/ 0 h 238"/>
                <a:gd name="T70" fmla="*/ 0 w 114"/>
                <a:gd name="T71" fmla="*/ 0 h 238"/>
                <a:gd name="T72" fmla="*/ 0 w 114"/>
                <a:gd name="T73" fmla="*/ 0 h 238"/>
                <a:gd name="T74" fmla="*/ 0 w 114"/>
                <a:gd name="T75" fmla="*/ 0 h 238"/>
                <a:gd name="T76" fmla="*/ 0 w 114"/>
                <a:gd name="T77" fmla="*/ 0 h 238"/>
                <a:gd name="T78" fmla="*/ 0 w 114"/>
                <a:gd name="T79" fmla="*/ 0 h 238"/>
                <a:gd name="T80" fmla="*/ 0 w 114"/>
                <a:gd name="T81" fmla="*/ 0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3" name="Freeform 605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>
                <a:gd name="T0" fmla="*/ 0 w 246"/>
                <a:gd name="T1" fmla="*/ 0 h 310"/>
                <a:gd name="T2" fmla="*/ 0 w 246"/>
                <a:gd name="T3" fmla="*/ 0 h 310"/>
                <a:gd name="T4" fmla="*/ 0 w 246"/>
                <a:gd name="T5" fmla="*/ 0 h 310"/>
                <a:gd name="T6" fmla="*/ 0 w 246"/>
                <a:gd name="T7" fmla="*/ 0 h 310"/>
                <a:gd name="T8" fmla="*/ 0 w 246"/>
                <a:gd name="T9" fmla="*/ 0 h 310"/>
                <a:gd name="T10" fmla="*/ 0 w 246"/>
                <a:gd name="T11" fmla="*/ 0 h 310"/>
                <a:gd name="T12" fmla="*/ 0 w 246"/>
                <a:gd name="T13" fmla="*/ 0 h 310"/>
                <a:gd name="T14" fmla="*/ 0 w 246"/>
                <a:gd name="T15" fmla="*/ 0 h 310"/>
                <a:gd name="T16" fmla="*/ 0 w 246"/>
                <a:gd name="T17" fmla="*/ 0 h 310"/>
                <a:gd name="T18" fmla="*/ 0 w 246"/>
                <a:gd name="T19" fmla="*/ 0 h 310"/>
                <a:gd name="T20" fmla="*/ 0 w 246"/>
                <a:gd name="T21" fmla="*/ 0 h 310"/>
                <a:gd name="T22" fmla="*/ 0 w 246"/>
                <a:gd name="T23" fmla="*/ 0 h 310"/>
                <a:gd name="T24" fmla="*/ 0 w 246"/>
                <a:gd name="T25" fmla="*/ 0 h 310"/>
                <a:gd name="T26" fmla="*/ 0 w 246"/>
                <a:gd name="T27" fmla="*/ 0 h 310"/>
                <a:gd name="T28" fmla="*/ 0 w 246"/>
                <a:gd name="T29" fmla="*/ 0 h 310"/>
                <a:gd name="T30" fmla="*/ 0 w 246"/>
                <a:gd name="T31" fmla="*/ 0 h 310"/>
                <a:gd name="T32" fmla="*/ 0 w 246"/>
                <a:gd name="T33" fmla="*/ 0 h 310"/>
                <a:gd name="T34" fmla="*/ 0 w 246"/>
                <a:gd name="T35" fmla="*/ 0 h 310"/>
                <a:gd name="T36" fmla="*/ 0 w 246"/>
                <a:gd name="T37" fmla="*/ 0 h 310"/>
                <a:gd name="T38" fmla="*/ 0 w 246"/>
                <a:gd name="T39" fmla="*/ 0 h 310"/>
                <a:gd name="T40" fmla="*/ 0 w 246"/>
                <a:gd name="T41" fmla="*/ 0 h 310"/>
                <a:gd name="T42" fmla="*/ 0 w 246"/>
                <a:gd name="T43" fmla="*/ 0 h 310"/>
                <a:gd name="T44" fmla="*/ 0 w 246"/>
                <a:gd name="T45" fmla="*/ 0 h 310"/>
                <a:gd name="T46" fmla="*/ 0 w 246"/>
                <a:gd name="T47" fmla="*/ 0 h 310"/>
                <a:gd name="T48" fmla="*/ 0 w 246"/>
                <a:gd name="T49" fmla="*/ 0 h 310"/>
                <a:gd name="T50" fmla="*/ 0 w 246"/>
                <a:gd name="T51" fmla="*/ 0 h 310"/>
                <a:gd name="T52" fmla="*/ 0 w 246"/>
                <a:gd name="T53" fmla="*/ 0 h 310"/>
                <a:gd name="T54" fmla="*/ 0 w 246"/>
                <a:gd name="T55" fmla="*/ 0 h 310"/>
                <a:gd name="T56" fmla="*/ 0 w 246"/>
                <a:gd name="T57" fmla="*/ 0 h 310"/>
                <a:gd name="T58" fmla="*/ 0 w 246"/>
                <a:gd name="T59" fmla="*/ 0 h 310"/>
                <a:gd name="T60" fmla="*/ 0 w 246"/>
                <a:gd name="T61" fmla="*/ 0 h 310"/>
                <a:gd name="T62" fmla="*/ 0 w 246"/>
                <a:gd name="T63" fmla="*/ 0 h 310"/>
                <a:gd name="T64" fmla="*/ 0 w 246"/>
                <a:gd name="T65" fmla="*/ 0 h 310"/>
                <a:gd name="T66" fmla="*/ 0 w 246"/>
                <a:gd name="T67" fmla="*/ 0 h 310"/>
                <a:gd name="T68" fmla="*/ 0 w 246"/>
                <a:gd name="T69" fmla="*/ 0 h 310"/>
                <a:gd name="T70" fmla="*/ 0 w 246"/>
                <a:gd name="T71" fmla="*/ 0 h 310"/>
                <a:gd name="T72" fmla="*/ 0 w 246"/>
                <a:gd name="T73" fmla="*/ 0 h 310"/>
                <a:gd name="T74" fmla="*/ 0 w 246"/>
                <a:gd name="T75" fmla="*/ 0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4" name="Freeform 606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>
                <a:gd name="T0" fmla="*/ 0 w 83"/>
                <a:gd name="T1" fmla="*/ 0 h 187"/>
                <a:gd name="T2" fmla="*/ 0 w 83"/>
                <a:gd name="T3" fmla="*/ 0 h 187"/>
                <a:gd name="T4" fmla="*/ 0 w 83"/>
                <a:gd name="T5" fmla="*/ 0 h 187"/>
                <a:gd name="T6" fmla="*/ 0 w 83"/>
                <a:gd name="T7" fmla="*/ 0 h 187"/>
                <a:gd name="T8" fmla="*/ 0 w 83"/>
                <a:gd name="T9" fmla="*/ 0 h 187"/>
                <a:gd name="T10" fmla="*/ 0 w 83"/>
                <a:gd name="T11" fmla="*/ 0 h 187"/>
                <a:gd name="T12" fmla="*/ 0 w 83"/>
                <a:gd name="T13" fmla="*/ 0 h 187"/>
                <a:gd name="T14" fmla="*/ 0 w 83"/>
                <a:gd name="T15" fmla="*/ 0 h 187"/>
                <a:gd name="T16" fmla="*/ 0 w 83"/>
                <a:gd name="T17" fmla="*/ 0 h 187"/>
                <a:gd name="T18" fmla="*/ 0 w 83"/>
                <a:gd name="T19" fmla="*/ 0 h 187"/>
                <a:gd name="T20" fmla="*/ 0 w 83"/>
                <a:gd name="T21" fmla="*/ 0 h 187"/>
                <a:gd name="T22" fmla="*/ 0 w 83"/>
                <a:gd name="T23" fmla="*/ 0 h 187"/>
                <a:gd name="T24" fmla="*/ 0 w 83"/>
                <a:gd name="T25" fmla="*/ 0 h 187"/>
                <a:gd name="T26" fmla="*/ 0 w 83"/>
                <a:gd name="T27" fmla="*/ 0 h 187"/>
                <a:gd name="T28" fmla="*/ 0 w 83"/>
                <a:gd name="T29" fmla="*/ 0 h 187"/>
                <a:gd name="T30" fmla="*/ 0 w 83"/>
                <a:gd name="T31" fmla="*/ 0 h 187"/>
                <a:gd name="T32" fmla="*/ 0 w 83"/>
                <a:gd name="T33" fmla="*/ 0 h 187"/>
                <a:gd name="T34" fmla="*/ 0 w 83"/>
                <a:gd name="T35" fmla="*/ 0 h 187"/>
                <a:gd name="T36" fmla="*/ 0 w 83"/>
                <a:gd name="T37" fmla="*/ 0 h 187"/>
                <a:gd name="T38" fmla="*/ 0 w 83"/>
                <a:gd name="T39" fmla="*/ 0 h 187"/>
                <a:gd name="T40" fmla="*/ 0 w 83"/>
                <a:gd name="T41" fmla="*/ 0 h 187"/>
                <a:gd name="T42" fmla="*/ 0 w 83"/>
                <a:gd name="T43" fmla="*/ 0 h 187"/>
                <a:gd name="T44" fmla="*/ 0 w 83"/>
                <a:gd name="T45" fmla="*/ 0 h 187"/>
                <a:gd name="T46" fmla="*/ 0 w 83"/>
                <a:gd name="T47" fmla="*/ 0 h 187"/>
                <a:gd name="T48" fmla="*/ 0 w 83"/>
                <a:gd name="T49" fmla="*/ 0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5" name="Freeform 607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>
                <a:gd name="T0" fmla="*/ 0 w 44"/>
                <a:gd name="T1" fmla="*/ 0 h 94"/>
                <a:gd name="T2" fmla="*/ 0 w 44"/>
                <a:gd name="T3" fmla="*/ 0 h 94"/>
                <a:gd name="T4" fmla="*/ 0 w 44"/>
                <a:gd name="T5" fmla="*/ 0 h 94"/>
                <a:gd name="T6" fmla="*/ 0 w 44"/>
                <a:gd name="T7" fmla="*/ 0 h 94"/>
                <a:gd name="T8" fmla="*/ 0 w 44"/>
                <a:gd name="T9" fmla="*/ 0 h 94"/>
                <a:gd name="T10" fmla="*/ 0 w 44"/>
                <a:gd name="T11" fmla="*/ 0 h 94"/>
                <a:gd name="T12" fmla="*/ 0 w 44"/>
                <a:gd name="T13" fmla="*/ 0 h 94"/>
                <a:gd name="T14" fmla="*/ 0 w 44"/>
                <a:gd name="T15" fmla="*/ 0 h 94"/>
                <a:gd name="T16" fmla="*/ 0 w 44"/>
                <a:gd name="T17" fmla="*/ 0 h 94"/>
                <a:gd name="T18" fmla="*/ 0 w 44"/>
                <a:gd name="T19" fmla="*/ 0 h 94"/>
                <a:gd name="T20" fmla="*/ 0 w 44"/>
                <a:gd name="T21" fmla="*/ 0 h 94"/>
                <a:gd name="T22" fmla="*/ 0 w 44"/>
                <a:gd name="T23" fmla="*/ 0 h 94"/>
                <a:gd name="T24" fmla="*/ 0 w 44"/>
                <a:gd name="T25" fmla="*/ 0 h 94"/>
                <a:gd name="T26" fmla="*/ 0 w 44"/>
                <a:gd name="T27" fmla="*/ 0 h 94"/>
                <a:gd name="T28" fmla="*/ 0 w 44"/>
                <a:gd name="T29" fmla="*/ 0 h 94"/>
                <a:gd name="T30" fmla="*/ 0 w 44"/>
                <a:gd name="T31" fmla="*/ 0 h 94"/>
                <a:gd name="T32" fmla="*/ 0 w 44"/>
                <a:gd name="T33" fmla="*/ 0 h 94"/>
                <a:gd name="T34" fmla="*/ 0 w 44"/>
                <a:gd name="T35" fmla="*/ 0 h 94"/>
                <a:gd name="T36" fmla="*/ 0 w 44"/>
                <a:gd name="T37" fmla="*/ 0 h 94"/>
                <a:gd name="T38" fmla="*/ 0 w 44"/>
                <a:gd name="T39" fmla="*/ 0 h 94"/>
                <a:gd name="T40" fmla="*/ 0 w 44"/>
                <a:gd name="T41" fmla="*/ 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6" name="Freeform 608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>
                <a:gd name="T0" fmla="*/ 0 w 38"/>
                <a:gd name="T1" fmla="*/ 0 h 54"/>
                <a:gd name="T2" fmla="*/ 0 w 38"/>
                <a:gd name="T3" fmla="*/ 0 h 54"/>
                <a:gd name="T4" fmla="*/ 0 w 38"/>
                <a:gd name="T5" fmla="*/ 0 h 54"/>
                <a:gd name="T6" fmla="*/ 0 w 38"/>
                <a:gd name="T7" fmla="*/ 0 h 54"/>
                <a:gd name="T8" fmla="*/ 0 w 38"/>
                <a:gd name="T9" fmla="*/ 0 h 54"/>
                <a:gd name="T10" fmla="*/ 0 w 38"/>
                <a:gd name="T11" fmla="*/ 0 h 54"/>
                <a:gd name="T12" fmla="*/ 0 w 38"/>
                <a:gd name="T13" fmla="*/ 0 h 54"/>
                <a:gd name="T14" fmla="*/ 0 w 38"/>
                <a:gd name="T15" fmla="*/ 0 h 54"/>
                <a:gd name="T16" fmla="*/ 0 w 38"/>
                <a:gd name="T17" fmla="*/ 0 h 54"/>
                <a:gd name="T18" fmla="*/ 0 w 38"/>
                <a:gd name="T19" fmla="*/ 0 h 54"/>
                <a:gd name="T20" fmla="*/ 0 w 38"/>
                <a:gd name="T21" fmla="*/ 0 h 54"/>
                <a:gd name="T22" fmla="*/ 0 w 38"/>
                <a:gd name="T23" fmla="*/ 0 h 54"/>
                <a:gd name="T24" fmla="*/ 0 w 38"/>
                <a:gd name="T25" fmla="*/ 0 h 54"/>
                <a:gd name="T26" fmla="*/ 0 w 38"/>
                <a:gd name="T27" fmla="*/ 0 h 54"/>
                <a:gd name="T28" fmla="*/ 0 w 38"/>
                <a:gd name="T29" fmla="*/ 0 h 54"/>
                <a:gd name="T30" fmla="*/ 0 w 38"/>
                <a:gd name="T31" fmla="*/ 0 h 54"/>
                <a:gd name="T32" fmla="*/ 0 w 38"/>
                <a:gd name="T33" fmla="*/ 0 h 54"/>
                <a:gd name="T34" fmla="*/ 0 w 38"/>
                <a:gd name="T35" fmla="*/ 0 h 54"/>
                <a:gd name="T36" fmla="*/ 0 w 38"/>
                <a:gd name="T37" fmla="*/ 0 h 54"/>
                <a:gd name="T38" fmla="*/ 0 w 38"/>
                <a:gd name="T39" fmla="*/ 0 h 54"/>
                <a:gd name="T40" fmla="*/ 0 w 38"/>
                <a:gd name="T41" fmla="*/ 0 h 54"/>
                <a:gd name="T42" fmla="*/ 0 w 38"/>
                <a:gd name="T43" fmla="*/ 0 h 54"/>
                <a:gd name="T44" fmla="*/ 0 w 38"/>
                <a:gd name="T45" fmla="*/ 0 h 54"/>
                <a:gd name="T46" fmla="*/ 0 w 38"/>
                <a:gd name="T47" fmla="*/ 0 h 54"/>
                <a:gd name="T48" fmla="*/ 0 w 38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7" name="Freeform 609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>
                <a:gd name="T0" fmla="*/ 0 w 52"/>
                <a:gd name="T1" fmla="*/ 0 h 36"/>
                <a:gd name="T2" fmla="*/ 0 w 52"/>
                <a:gd name="T3" fmla="*/ 0 h 36"/>
                <a:gd name="T4" fmla="*/ 0 w 52"/>
                <a:gd name="T5" fmla="*/ 0 h 36"/>
                <a:gd name="T6" fmla="*/ 0 w 52"/>
                <a:gd name="T7" fmla="*/ 0 h 36"/>
                <a:gd name="T8" fmla="*/ 0 w 52"/>
                <a:gd name="T9" fmla="*/ 0 h 36"/>
                <a:gd name="T10" fmla="*/ 0 w 52"/>
                <a:gd name="T11" fmla="*/ 0 h 36"/>
                <a:gd name="T12" fmla="*/ 0 w 52"/>
                <a:gd name="T13" fmla="*/ 0 h 36"/>
                <a:gd name="T14" fmla="*/ 0 w 52"/>
                <a:gd name="T15" fmla="*/ 0 h 36"/>
                <a:gd name="T16" fmla="*/ 0 w 52"/>
                <a:gd name="T17" fmla="*/ 0 h 36"/>
                <a:gd name="T18" fmla="*/ 0 w 52"/>
                <a:gd name="T19" fmla="*/ 0 h 36"/>
                <a:gd name="T20" fmla="*/ 0 w 52"/>
                <a:gd name="T21" fmla="*/ 0 h 36"/>
                <a:gd name="T22" fmla="*/ 0 w 52"/>
                <a:gd name="T23" fmla="*/ 0 h 36"/>
                <a:gd name="T24" fmla="*/ 0 w 52"/>
                <a:gd name="T25" fmla="*/ 0 h 36"/>
                <a:gd name="T26" fmla="*/ 0 w 52"/>
                <a:gd name="T27" fmla="*/ 0 h 36"/>
                <a:gd name="T28" fmla="*/ 0 w 52"/>
                <a:gd name="T29" fmla="*/ 0 h 36"/>
                <a:gd name="T30" fmla="*/ 0 w 52"/>
                <a:gd name="T31" fmla="*/ 0 h 36"/>
                <a:gd name="T32" fmla="*/ 0 w 52"/>
                <a:gd name="T33" fmla="*/ 0 h 36"/>
                <a:gd name="T34" fmla="*/ 0 w 52"/>
                <a:gd name="T35" fmla="*/ 0 h 36"/>
                <a:gd name="T36" fmla="*/ 0 w 52"/>
                <a:gd name="T37" fmla="*/ 0 h 36"/>
                <a:gd name="T38" fmla="*/ 0 w 52"/>
                <a:gd name="T39" fmla="*/ 0 h 36"/>
                <a:gd name="T40" fmla="*/ 0 w 52"/>
                <a:gd name="T41" fmla="*/ 0 h 36"/>
                <a:gd name="T42" fmla="*/ 0 w 52"/>
                <a:gd name="T43" fmla="*/ 0 h 36"/>
                <a:gd name="T44" fmla="*/ 0 w 52"/>
                <a:gd name="T45" fmla="*/ 0 h 36"/>
                <a:gd name="T46" fmla="*/ 0 w 52"/>
                <a:gd name="T47" fmla="*/ 0 h 36"/>
                <a:gd name="T48" fmla="*/ 0 w 52"/>
                <a:gd name="T49" fmla="*/ 0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8" name="Freeform 610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>
                <a:gd name="T0" fmla="*/ 0 w 198"/>
                <a:gd name="T1" fmla="*/ 0 h 236"/>
                <a:gd name="T2" fmla="*/ 0 w 198"/>
                <a:gd name="T3" fmla="*/ 0 h 236"/>
                <a:gd name="T4" fmla="*/ 0 w 198"/>
                <a:gd name="T5" fmla="*/ 0 h 236"/>
                <a:gd name="T6" fmla="*/ 0 w 198"/>
                <a:gd name="T7" fmla="*/ 0 h 236"/>
                <a:gd name="T8" fmla="*/ 0 w 198"/>
                <a:gd name="T9" fmla="*/ 0 h 236"/>
                <a:gd name="T10" fmla="*/ 0 w 198"/>
                <a:gd name="T11" fmla="*/ 0 h 236"/>
                <a:gd name="T12" fmla="*/ 0 w 198"/>
                <a:gd name="T13" fmla="*/ 0 h 236"/>
                <a:gd name="T14" fmla="*/ 0 w 198"/>
                <a:gd name="T15" fmla="*/ 0 h 236"/>
                <a:gd name="T16" fmla="*/ 0 w 198"/>
                <a:gd name="T17" fmla="*/ 0 h 236"/>
                <a:gd name="T18" fmla="*/ 0 w 198"/>
                <a:gd name="T19" fmla="*/ 0 h 236"/>
                <a:gd name="T20" fmla="*/ 0 w 198"/>
                <a:gd name="T21" fmla="*/ 0 h 236"/>
                <a:gd name="T22" fmla="*/ 0 w 198"/>
                <a:gd name="T23" fmla="*/ 0 h 236"/>
                <a:gd name="T24" fmla="*/ 0 w 198"/>
                <a:gd name="T25" fmla="*/ 0 h 236"/>
                <a:gd name="T26" fmla="*/ 0 w 198"/>
                <a:gd name="T27" fmla="*/ 0 h 236"/>
                <a:gd name="T28" fmla="*/ 0 w 198"/>
                <a:gd name="T29" fmla="*/ 0 h 236"/>
                <a:gd name="T30" fmla="*/ 0 w 198"/>
                <a:gd name="T31" fmla="*/ 0 h 236"/>
                <a:gd name="T32" fmla="*/ 0 w 198"/>
                <a:gd name="T33" fmla="*/ 0 h 236"/>
                <a:gd name="T34" fmla="*/ 0 w 198"/>
                <a:gd name="T35" fmla="*/ 0 h 236"/>
                <a:gd name="T36" fmla="*/ 0 w 198"/>
                <a:gd name="T37" fmla="*/ 0 h 236"/>
                <a:gd name="T38" fmla="*/ 0 w 198"/>
                <a:gd name="T39" fmla="*/ 0 h 236"/>
                <a:gd name="T40" fmla="*/ 0 w 198"/>
                <a:gd name="T41" fmla="*/ 0 h 236"/>
                <a:gd name="T42" fmla="*/ 0 w 198"/>
                <a:gd name="T43" fmla="*/ 0 h 236"/>
                <a:gd name="T44" fmla="*/ 0 w 198"/>
                <a:gd name="T45" fmla="*/ 0 h 236"/>
                <a:gd name="T46" fmla="*/ 0 w 198"/>
                <a:gd name="T47" fmla="*/ 0 h 236"/>
                <a:gd name="T48" fmla="*/ 0 w 198"/>
                <a:gd name="T49" fmla="*/ 0 h 236"/>
                <a:gd name="T50" fmla="*/ 0 w 198"/>
                <a:gd name="T51" fmla="*/ 0 h 236"/>
                <a:gd name="T52" fmla="*/ 0 w 198"/>
                <a:gd name="T53" fmla="*/ 0 h 236"/>
                <a:gd name="T54" fmla="*/ 0 w 198"/>
                <a:gd name="T55" fmla="*/ 0 h 236"/>
                <a:gd name="T56" fmla="*/ 0 w 198"/>
                <a:gd name="T57" fmla="*/ 0 h 236"/>
                <a:gd name="T58" fmla="*/ 0 w 198"/>
                <a:gd name="T59" fmla="*/ 0 h 236"/>
                <a:gd name="T60" fmla="*/ 0 w 198"/>
                <a:gd name="T61" fmla="*/ 0 h 236"/>
                <a:gd name="T62" fmla="*/ 0 w 198"/>
                <a:gd name="T63" fmla="*/ 0 h 236"/>
                <a:gd name="T64" fmla="*/ 0 w 198"/>
                <a:gd name="T65" fmla="*/ 0 h 236"/>
                <a:gd name="T66" fmla="*/ 0 w 198"/>
                <a:gd name="T67" fmla="*/ 0 h 236"/>
                <a:gd name="T68" fmla="*/ 0 w 198"/>
                <a:gd name="T69" fmla="*/ 0 h 236"/>
                <a:gd name="T70" fmla="*/ 0 w 198"/>
                <a:gd name="T71" fmla="*/ 0 h 236"/>
                <a:gd name="T72" fmla="*/ 0 w 198"/>
                <a:gd name="T73" fmla="*/ 0 h 236"/>
                <a:gd name="T74" fmla="*/ 0 w 198"/>
                <a:gd name="T75" fmla="*/ 0 h 236"/>
                <a:gd name="T76" fmla="*/ 0 w 198"/>
                <a:gd name="T77" fmla="*/ 0 h 236"/>
                <a:gd name="T78" fmla="*/ 0 w 198"/>
                <a:gd name="T79" fmla="*/ 0 h 236"/>
                <a:gd name="T80" fmla="*/ 0 w 198"/>
                <a:gd name="T81" fmla="*/ 0 h 236"/>
                <a:gd name="T82" fmla="*/ 0 w 198"/>
                <a:gd name="T83" fmla="*/ 0 h 236"/>
                <a:gd name="T84" fmla="*/ 0 w 198"/>
                <a:gd name="T85" fmla="*/ 0 h 236"/>
                <a:gd name="T86" fmla="*/ 0 w 198"/>
                <a:gd name="T87" fmla="*/ 0 h 236"/>
                <a:gd name="T88" fmla="*/ 0 w 198"/>
                <a:gd name="T89" fmla="*/ 0 h 236"/>
                <a:gd name="T90" fmla="*/ 0 w 198"/>
                <a:gd name="T91" fmla="*/ 0 h 236"/>
                <a:gd name="T92" fmla="*/ 0 w 198"/>
                <a:gd name="T93" fmla="*/ 0 h 236"/>
                <a:gd name="T94" fmla="*/ 0 w 198"/>
                <a:gd name="T95" fmla="*/ 0 h 236"/>
                <a:gd name="T96" fmla="*/ 0 w 198"/>
                <a:gd name="T97" fmla="*/ 0 h 236"/>
                <a:gd name="T98" fmla="*/ 0 w 198"/>
                <a:gd name="T99" fmla="*/ 0 h 236"/>
                <a:gd name="T100" fmla="*/ 0 w 198"/>
                <a:gd name="T101" fmla="*/ 0 h 236"/>
                <a:gd name="T102" fmla="*/ 0 w 198"/>
                <a:gd name="T103" fmla="*/ 0 h 236"/>
                <a:gd name="T104" fmla="*/ 0 w 198"/>
                <a:gd name="T105" fmla="*/ 0 h 236"/>
                <a:gd name="T106" fmla="*/ 0 w 198"/>
                <a:gd name="T107" fmla="*/ 0 h 236"/>
                <a:gd name="T108" fmla="*/ 0 w 198"/>
                <a:gd name="T109" fmla="*/ 0 h 236"/>
                <a:gd name="T110" fmla="*/ 0 w 198"/>
                <a:gd name="T111" fmla="*/ 0 h 236"/>
                <a:gd name="T112" fmla="*/ 0 w 198"/>
                <a:gd name="T113" fmla="*/ 0 h 236"/>
                <a:gd name="T114" fmla="*/ 0 w 198"/>
                <a:gd name="T115" fmla="*/ 0 h 236"/>
                <a:gd name="T116" fmla="*/ 0 w 198"/>
                <a:gd name="T117" fmla="*/ 0 h 236"/>
                <a:gd name="T118" fmla="*/ 0 w 198"/>
                <a:gd name="T119" fmla="*/ 0 h 236"/>
                <a:gd name="T120" fmla="*/ 0 w 198"/>
                <a:gd name="T121" fmla="*/ 0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9" name="Freeform 611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>
                <a:gd name="T0" fmla="*/ 0 w 128"/>
                <a:gd name="T1" fmla="*/ 0 h 183"/>
                <a:gd name="T2" fmla="*/ 0 w 128"/>
                <a:gd name="T3" fmla="*/ 0 h 183"/>
                <a:gd name="T4" fmla="*/ 0 w 128"/>
                <a:gd name="T5" fmla="*/ 0 h 183"/>
                <a:gd name="T6" fmla="*/ 0 w 128"/>
                <a:gd name="T7" fmla="*/ 0 h 183"/>
                <a:gd name="T8" fmla="*/ 0 w 128"/>
                <a:gd name="T9" fmla="*/ 0 h 183"/>
                <a:gd name="T10" fmla="*/ 0 w 128"/>
                <a:gd name="T11" fmla="*/ 0 h 183"/>
                <a:gd name="T12" fmla="*/ 0 w 128"/>
                <a:gd name="T13" fmla="*/ 0 h 183"/>
                <a:gd name="T14" fmla="*/ 0 w 128"/>
                <a:gd name="T15" fmla="*/ 0 h 183"/>
                <a:gd name="T16" fmla="*/ 0 w 128"/>
                <a:gd name="T17" fmla="*/ 0 h 183"/>
                <a:gd name="T18" fmla="*/ 0 w 128"/>
                <a:gd name="T19" fmla="*/ 0 h 183"/>
                <a:gd name="T20" fmla="*/ 0 w 128"/>
                <a:gd name="T21" fmla="*/ 0 h 183"/>
                <a:gd name="T22" fmla="*/ 0 w 128"/>
                <a:gd name="T23" fmla="*/ 0 h 183"/>
                <a:gd name="T24" fmla="*/ 0 w 128"/>
                <a:gd name="T25" fmla="*/ 0 h 183"/>
                <a:gd name="T26" fmla="*/ 0 w 128"/>
                <a:gd name="T27" fmla="*/ 0 h 183"/>
                <a:gd name="T28" fmla="*/ 0 w 128"/>
                <a:gd name="T29" fmla="*/ 0 h 183"/>
                <a:gd name="T30" fmla="*/ 0 w 128"/>
                <a:gd name="T31" fmla="*/ 0 h 183"/>
                <a:gd name="T32" fmla="*/ 0 w 128"/>
                <a:gd name="T33" fmla="*/ 0 h 183"/>
                <a:gd name="T34" fmla="*/ 0 w 128"/>
                <a:gd name="T35" fmla="*/ 0 h 183"/>
                <a:gd name="T36" fmla="*/ 0 w 128"/>
                <a:gd name="T37" fmla="*/ 0 h 183"/>
                <a:gd name="T38" fmla="*/ 0 w 128"/>
                <a:gd name="T39" fmla="*/ 0 h 183"/>
                <a:gd name="T40" fmla="*/ 0 w 128"/>
                <a:gd name="T41" fmla="*/ 0 h 183"/>
                <a:gd name="T42" fmla="*/ 0 w 128"/>
                <a:gd name="T43" fmla="*/ 0 h 183"/>
                <a:gd name="T44" fmla="*/ 0 w 128"/>
                <a:gd name="T45" fmla="*/ 0 h 183"/>
                <a:gd name="T46" fmla="*/ 0 w 128"/>
                <a:gd name="T47" fmla="*/ 0 h 183"/>
                <a:gd name="T48" fmla="*/ 0 w 128"/>
                <a:gd name="T49" fmla="*/ 0 h 183"/>
                <a:gd name="T50" fmla="*/ 0 w 128"/>
                <a:gd name="T51" fmla="*/ 0 h 183"/>
                <a:gd name="T52" fmla="*/ 0 w 128"/>
                <a:gd name="T53" fmla="*/ 0 h 183"/>
                <a:gd name="T54" fmla="*/ 0 w 128"/>
                <a:gd name="T55" fmla="*/ 0 h 183"/>
                <a:gd name="T56" fmla="*/ 0 w 128"/>
                <a:gd name="T57" fmla="*/ 0 h 183"/>
                <a:gd name="T58" fmla="*/ 0 w 128"/>
                <a:gd name="T59" fmla="*/ 0 h 183"/>
                <a:gd name="T60" fmla="*/ 0 w 128"/>
                <a:gd name="T61" fmla="*/ 0 h 183"/>
                <a:gd name="T62" fmla="*/ 0 w 128"/>
                <a:gd name="T63" fmla="*/ 0 h 183"/>
                <a:gd name="T64" fmla="*/ 0 w 128"/>
                <a:gd name="T65" fmla="*/ 0 h 183"/>
                <a:gd name="T66" fmla="*/ 0 w 128"/>
                <a:gd name="T67" fmla="*/ 0 h 183"/>
                <a:gd name="T68" fmla="*/ 0 w 128"/>
                <a:gd name="T69" fmla="*/ 0 h 183"/>
                <a:gd name="T70" fmla="*/ 0 w 128"/>
                <a:gd name="T71" fmla="*/ 0 h 183"/>
                <a:gd name="T72" fmla="*/ 0 w 128"/>
                <a:gd name="T73" fmla="*/ 0 h 183"/>
                <a:gd name="T74" fmla="*/ 0 w 128"/>
                <a:gd name="T75" fmla="*/ 0 h 183"/>
                <a:gd name="T76" fmla="*/ 0 w 128"/>
                <a:gd name="T77" fmla="*/ 0 h 183"/>
                <a:gd name="T78" fmla="*/ 0 w 128"/>
                <a:gd name="T79" fmla="*/ 0 h 183"/>
                <a:gd name="T80" fmla="*/ 0 w 128"/>
                <a:gd name="T81" fmla="*/ 0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0" name="Freeform 612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>
                <a:gd name="T0" fmla="*/ 0 w 323"/>
                <a:gd name="T1" fmla="*/ 0 h 379"/>
                <a:gd name="T2" fmla="*/ 0 w 323"/>
                <a:gd name="T3" fmla="*/ 0 h 379"/>
                <a:gd name="T4" fmla="*/ 0 w 323"/>
                <a:gd name="T5" fmla="*/ 0 h 379"/>
                <a:gd name="T6" fmla="*/ 0 w 323"/>
                <a:gd name="T7" fmla="*/ 0 h 379"/>
                <a:gd name="T8" fmla="*/ 0 w 323"/>
                <a:gd name="T9" fmla="*/ 0 h 379"/>
                <a:gd name="T10" fmla="*/ 0 w 323"/>
                <a:gd name="T11" fmla="*/ 0 h 379"/>
                <a:gd name="T12" fmla="*/ 0 w 323"/>
                <a:gd name="T13" fmla="*/ 0 h 379"/>
                <a:gd name="T14" fmla="*/ 0 w 323"/>
                <a:gd name="T15" fmla="*/ 0 h 379"/>
                <a:gd name="T16" fmla="*/ 0 w 323"/>
                <a:gd name="T17" fmla="*/ 0 h 379"/>
                <a:gd name="T18" fmla="*/ 0 w 323"/>
                <a:gd name="T19" fmla="*/ 0 h 379"/>
                <a:gd name="T20" fmla="*/ 0 w 323"/>
                <a:gd name="T21" fmla="*/ 0 h 379"/>
                <a:gd name="T22" fmla="*/ 0 w 323"/>
                <a:gd name="T23" fmla="*/ 0 h 379"/>
                <a:gd name="T24" fmla="*/ 0 w 323"/>
                <a:gd name="T25" fmla="*/ 0 h 379"/>
                <a:gd name="T26" fmla="*/ 0 w 323"/>
                <a:gd name="T27" fmla="*/ 0 h 379"/>
                <a:gd name="T28" fmla="*/ 0 w 323"/>
                <a:gd name="T29" fmla="*/ 0 h 379"/>
                <a:gd name="T30" fmla="*/ 0 w 323"/>
                <a:gd name="T31" fmla="*/ 0 h 379"/>
                <a:gd name="T32" fmla="*/ 0 w 323"/>
                <a:gd name="T33" fmla="*/ 0 h 379"/>
                <a:gd name="T34" fmla="*/ 0 w 323"/>
                <a:gd name="T35" fmla="*/ 0 h 379"/>
                <a:gd name="T36" fmla="*/ 0 w 323"/>
                <a:gd name="T37" fmla="*/ 0 h 379"/>
                <a:gd name="T38" fmla="*/ 0 w 323"/>
                <a:gd name="T39" fmla="*/ 0 h 379"/>
                <a:gd name="T40" fmla="*/ 0 w 323"/>
                <a:gd name="T41" fmla="*/ 0 h 379"/>
                <a:gd name="T42" fmla="*/ 0 w 323"/>
                <a:gd name="T43" fmla="*/ 0 h 379"/>
                <a:gd name="T44" fmla="*/ 0 w 323"/>
                <a:gd name="T45" fmla="*/ 0 h 379"/>
                <a:gd name="T46" fmla="*/ 0 w 323"/>
                <a:gd name="T47" fmla="*/ 0 h 379"/>
                <a:gd name="T48" fmla="*/ 0 w 323"/>
                <a:gd name="T49" fmla="*/ 0 h 379"/>
                <a:gd name="T50" fmla="*/ 0 w 323"/>
                <a:gd name="T51" fmla="*/ 0 h 379"/>
                <a:gd name="T52" fmla="*/ 0 w 323"/>
                <a:gd name="T53" fmla="*/ 0 h 379"/>
                <a:gd name="T54" fmla="*/ 0 w 323"/>
                <a:gd name="T55" fmla="*/ 0 h 379"/>
                <a:gd name="T56" fmla="*/ 0 w 323"/>
                <a:gd name="T57" fmla="*/ 0 h 379"/>
                <a:gd name="T58" fmla="*/ 0 w 323"/>
                <a:gd name="T59" fmla="*/ 0 h 379"/>
                <a:gd name="T60" fmla="*/ 0 w 323"/>
                <a:gd name="T61" fmla="*/ 0 h 379"/>
                <a:gd name="T62" fmla="*/ 0 w 323"/>
                <a:gd name="T63" fmla="*/ 0 h 379"/>
                <a:gd name="T64" fmla="*/ 0 w 323"/>
                <a:gd name="T65" fmla="*/ 0 h 379"/>
                <a:gd name="T66" fmla="*/ 0 w 323"/>
                <a:gd name="T67" fmla="*/ 0 h 379"/>
                <a:gd name="T68" fmla="*/ 0 w 323"/>
                <a:gd name="T69" fmla="*/ 0 h 379"/>
                <a:gd name="T70" fmla="*/ 0 w 323"/>
                <a:gd name="T71" fmla="*/ 0 h 379"/>
                <a:gd name="T72" fmla="*/ 0 w 323"/>
                <a:gd name="T73" fmla="*/ 0 h 379"/>
                <a:gd name="T74" fmla="*/ 0 w 323"/>
                <a:gd name="T75" fmla="*/ 0 h 379"/>
                <a:gd name="T76" fmla="*/ 0 w 323"/>
                <a:gd name="T77" fmla="*/ 0 h 379"/>
                <a:gd name="T78" fmla="*/ 0 w 323"/>
                <a:gd name="T79" fmla="*/ 0 h 379"/>
                <a:gd name="T80" fmla="*/ 0 w 323"/>
                <a:gd name="T81" fmla="*/ 0 h 379"/>
                <a:gd name="T82" fmla="*/ 0 w 323"/>
                <a:gd name="T83" fmla="*/ 0 h 379"/>
                <a:gd name="T84" fmla="*/ 0 w 323"/>
                <a:gd name="T85" fmla="*/ 0 h 379"/>
                <a:gd name="T86" fmla="*/ 0 w 323"/>
                <a:gd name="T87" fmla="*/ 0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1" name="Freeform 613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>
                <a:gd name="T0" fmla="*/ 0 w 282"/>
                <a:gd name="T1" fmla="*/ 0 h 253"/>
                <a:gd name="T2" fmla="*/ 0 w 282"/>
                <a:gd name="T3" fmla="*/ 0 h 253"/>
                <a:gd name="T4" fmla="*/ 0 w 282"/>
                <a:gd name="T5" fmla="*/ 0 h 253"/>
                <a:gd name="T6" fmla="*/ 0 w 282"/>
                <a:gd name="T7" fmla="*/ 0 h 253"/>
                <a:gd name="T8" fmla="*/ 0 w 282"/>
                <a:gd name="T9" fmla="*/ 0 h 253"/>
                <a:gd name="T10" fmla="*/ 0 w 282"/>
                <a:gd name="T11" fmla="*/ 0 h 253"/>
                <a:gd name="T12" fmla="*/ 0 w 282"/>
                <a:gd name="T13" fmla="*/ 0 h 253"/>
                <a:gd name="T14" fmla="*/ 0 w 282"/>
                <a:gd name="T15" fmla="*/ 0 h 253"/>
                <a:gd name="T16" fmla="*/ 0 w 282"/>
                <a:gd name="T17" fmla="*/ 0 h 253"/>
                <a:gd name="T18" fmla="*/ 0 w 282"/>
                <a:gd name="T19" fmla="*/ 0 h 253"/>
                <a:gd name="T20" fmla="*/ 0 w 282"/>
                <a:gd name="T21" fmla="*/ 0 h 253"/>
                <a:gd name="T22" fmla="*/ 0 w 282"/>
                <a:gd name="T23" fmla="*/ 0 h 253"/>
                <a:gd name="T24" fmla="*/ 0 w 282"/>
                <a:gd name="T25" fmla="*/ 0 h 253"/>
                <a:gd name="T26" fmla="*/ 0 w 282"/>
                <a:gd name="T27" fmla="*/ 0 h 253"/>
                <a:gd name="T28" fmla="*/ 0 w 282"/>
                <a:gd name="T29" fmla="*/ 0 h 253"/>
                <a:gd name="T30" fmla="*/ 0 w 282"/>
                <a:gd name="T31" fmla="*/ 0 h 253"/>
                <a:gd name="T32" fmla="*/ 0 w 282"/>
                <a:gd name="T33" fmla="*/ 0 h 253"/>
                <a:gd name="T34" fmla="*/ 0 w 282"/>
                <a:gd name="T35" fmla="*/ 0 h 253"/>
                <a:gd name="T36" fmla="*/ 0 w 282"/>
                <a:gd name="T37" fmla="*/ 0 h 253"/>
                <a:gd name="T38" fmla="*/ 0 w 282"/>
                <a:gd name="T39" fmla="*/ 0 h 253"/>
                <a:gd name="T40" fmla="*/ 0 w 282"/>
                <a:gd name="T41" fmla="*/ 0 h 253"/>
                <a:gd name="T42" fmla="*/ 0 w 282"/>
                <a:gd name="T43" fmla="*/ 0 h 253"/>
                <a:gd name="T44" fmla="*/ 0 w 282"/>
                <a:gd name="T45" fmla="*/ 0 h 253"/>
                <a:gd name="T46" fmla="*/ 0 w 282"/>
                <a:gd name="T47" fmla="*/ 0 h 253"/>
                <a:gd name="T48" fmla="*/ 0 w 282"/>
                <a:gd name="T49" fmla="*/ 0 h 253"/>
                <a:gd name="T50" fmla="*/ 0 w 282"/>
                <a:gd name="T51" fmla="*/ 0 h 253"/>
                <a:gd name="T52" fmla="*/ 0 w 282"/>
                <a:gd name="T53" fmla="*/ 0 h 253"/>
                <a:gd name="T54" fmla="*/ 0 w 282"/>
                <a:gd name="T55" fmla="*/ 0 h 253"/>
                <a:gd name="T56" fmla="*/ 0 w 282"/>
                <a:gd name="T57" fmla="*/ 0 h 253"/>
                <a:gd name="T58" fmla="*/ 0 w 282"/>
                <a:gd name="T59" fmla="*/ 0 h 253"/>
                <a:gd name="T60" fmla="*/ 0 w 282"/>
                <a:gd name="T61" fmla="*/ 0 h 253"/>
                <a:gd name="T62" fmla="*/ 0 w 282"/>
                <a:gd name="T63" fmla="*/ 0 h 253"/>
                <a:gd name="T64" fmla="*/ 0 w 282"/>
                <a:gd name="T65" fmla="*/ 0 h 253"/>
                <a:gd name="T66" fmla="*/ 0 w 282"/>
                <a:gd name="T67" fmla="*/ 0 h 253"/>
                <a:gd name="T68" fmla="*/ 0 w 282"/>
                <a:gd name="T69" fmla="*/ 0 h 253"/>
                <a:gd name="T70" fmla="*/ 0 w 282"/>
                <a:gd name="T71" fmla="*/ 0 h 253"/>
                <a:gd name="T72" fmla="*/ 0 w 282"/>
                <a:gd name="T73" fmla="*/ 0 h 253"/>
                <a:gd name="T74" fmla="*/ 0 w 282"/>
                <a:gd name="T75" fmla="*/ 0 h 253"/>
                <a:gd name="T76" fmla="*/ 0 w 282"/>
                <a:gd name="T77" fmla="*/ 0 h 253"/>
                <a:gd name="T78" fmla="*/ 0 w 282"/>
                <a:gd name="T79" fmla="*/ 0 h 253"/>
                <a:gd name="T80" fmla="*/ 0 w 282"/>
                <a:gd name="T81" fmla="*/ 0 h 253"/>
                <a:gd name="T82" fmla="*/ 0 w 282"/>
                <a:gd name="T83" fmla="*/ 0 h 253"/>
                <a:gd name="T84" fmla="*/ 0 w 282"/>
                <a:gd name="T85" fmla="*/ 0 h 253"/>
                <a:gd name="T86" fmla="*/ 0 w 282"/>
                <a:gd name="T87" fmla="*/ 0 h 253"/>
                <a:gd name="T88" fmla="*/ 0 w 282"/>
                <a:gd name="T89" fmla="*/ 0 h 253"/>
                <a:gd name="T90" fmla="*/ 0 w 282"/>
                <a:gd name="T91" fmla="*/ 0 h 253"/>
                <a:gd name="T92" fmla="*/ 0 w 282"/>
                <a:gd name="T93" fmla="*/ 0 h 253"/>
                <a:gd name="T94" fmla="*/ 0 w 282"/>
                <a:gd name="T95" fmla="*/ 0 h 253"/>
                <a:gd name="T96" fmla="*/ 0 w 282"/>
                <a:gd name="T97" fmla="*/ 0 h 253"/>
                <a:gd name="T98" fmla="*/ 0 w 282"/>
                <a:gd name="T99" fmla="*/ 0 h 253"/>
                <a:gd name="T100" fmla="*/ 0 w 282"/>
                <a:gd name="T101" fmla="*/ 0 h 253"/>
                <a:gd name="T102" fmla="*/ 0 w 282"/>
                <a:gd name="T103" fmla="*/ 0 h 253"/>
                <a:gd name="T104" fmla="*/ 0 w 282"/>
                <a:gd name="T105" fmla="*/ 0 h 253"/>
                <a:gd name="T106" fmla="*/ 0 w 282"/>
                <a:gd name="T107" fmla="*/ 0 h 253"/>
                <a:gd name="T108" fmla="*/ 0 w 282"/>
                <a:gd name="T109" fmla="*/ 0 h 253"/>
                <a:gd name="T110" fmla="*/ 0 w 282"/>
                <a:gd name="T111" fmla="*/ 0 h 253"/>
                <a:gd name="T112" fmla="*/ 0 w 282"/>
                <a:gd name="T113" fmla="*/ 0 h 253"/>
                <a:gd name="T114" fmla="*/ 0 w 282"/>
                <a:gd name="T115" fmla="*/ 0 h 253"/>
                <a:gd name="T116" fmla="*/ 0 w 282"/>
                <a:gd name="T117" fmla="*/ 0 h 253"/>
                <a:gd name="T118" fmla="*/ 0 w 282"/>
                <a:gd name="T119" fmla="*/ 0 h 253"/>
                <a:gd name="T120" fmla="*/ 0 w 282"/>
                <a:gd name="T121" fmla="*/ 0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2" name="Freeform 614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>
                <a:gd name="T0" fmla="*/ 0 w 115"/>
                <a:gd name="T1" fmla="*/ 0 h 236"/>
                <a:gd name="T2" fmla="*/ 0 w 115"/>
                <a:gd name="T3" fmla="*/ 0 h 236"/>
                <a:gd name="T4" fmla="*/ 0 w 115"/>
                <a:gd name="T5" fmla="*/ 0 h 236"/>
                <a:gd name="T6" fmla="*/ 0 w 115"/>
                <a:gd name="T7" fmla="*/ 0 h 236"/>
                <a:gd name="T8" fmla="*/ 0 w 115"/>
                <a:gd name="T9" fmla="*/ 0 h 236"/>
                <a:gd name="T10" fmla="*/ 0 w 115"/>
                <a:gd name="T11" fmla="*/ 0 h 236"/>
                <a:gd name="T12" fmla="*/ 0 w 115"/>
                <a:gd name="T13" fmla="*/ 0 h 236"/>
                <a:gd name="T14" fmla="*/ 0 w 115"/>
                <a:gd name="T15" fmla="*/ 0 h 236"/>
                <a:gd name="T16" fmla="*/ 0 w 115"/>
                <a:gd name="T17" fmla="*/ 0 h 236"/>
                <a:gd name="T18" fmla="*/ 0 w 115"/>
                <a:gd name="T19" fmla="*/ 0 h 236"/>
                <a:gd name="T20" fmla="*/ 0 w 115"/>
                <a:gd name="T21" fmla="*/ 0 h 236"/>
                <a:gd name="T22" fmla="*/ 0 w 115"/>
                <a:gd name="T23" fmla="*/ 0 h 236"/>
                <a:gd name="T24" fmla="*/ 0 w 115"/>
                <a:gd name="T25" fmla="*/ 0 h 236"/>
                <a:gd name="T26" fmla="*/ 0 w 115"/>
                <a:gd name="T27" fmla="*/ 0 h 236"/>
                <a:gd name="T28" fmla="*/ 0 w 115"/>
                <a:gd name="T29" fmla="*/ 0 h 236"/>
                <a:gd name="T30" fmla="*/ 0 w 115"/>
                <a:gd name="T31" fmla="*/ 0 h 236"/>
                <a:gd name="T32" fmla="*/ 0 w 115"/>
                <a:gd name="T33" fmla="*/ 0 h 236"/>
                <a:gd name="T34" fmla="*/ 0 w 115"/>
                <a:gd name="T35" fmla="*/ 0 h 236"/>
                <a:gd name="T36" fmla="*/ 0 w 115"/>
                <a:gd name="T37" fmla="*/ 0 h 236"/>
                <a:gd name="T38" fmla="*/ 0 w 115"/>
                <a:gd name="T39" fmla="*/ 0 h 236"/>
                <a:gd name="T40" fmla="*/ 0 w 115"/>
                <a:gd name="T41" fmla="*/ 0 h 236"/>
                <a:gd name="T42" fmla="*/ 0 w 115"/>
                <a:gd name="T43" fmla="*/ 0 h 236"/>
                <a:gd name="T44" fmla="*/ 0 w 115"/>
                <a:gd name="T45" fmla="*/ 0 h 236"/>
                <a:gd name="T46" fmla="*/ 0 w 115"/>
                <a:gd name="T47" fmla="*/ 0 h 236"/>
                <a:gd name="T48" fmla="*/ 0 w 115"/>
                <a:gd name="T49" fmla="*/ 0 h 236"/>
                <a:gd name="T50" fmla="*/ 0 w 115"/>
                <a:gd name="T51" fmla="*/ 0 h 236"/>
                <a:gd name="T52" fmla="*/ 0 w 115"/>
                <a:gd name="T53" fmla="*/ 0 h 236"/>
                <a:gd name="T54" fmla="*/ 0 w 115"/>
                <a:gd name="T55" fmla="*/ 0 h 236"/>
                <a:gd name="T56" fmla="*/ 0 w 115"/>
                <a:gd name="T57" fmla="*/ 0 h 236"/>
                <a:gd name="T58" fmla="*/ 0 w 115"/>
                <a:gd name="T59" fmla="*/ 0 h 236"/>
                <a:gd name="T60" fmla="*/ 0 w 115"/>
                <a:gd name="T61" fmla="*/ 0 h 236"/>
                <a:gd name="T62" fmla="*/ 0 w 115"/>
                <a:gd name="T63" fmla="*/ 0 h 236"/>
                <a:gd name="T64" fmla="*/ 0 w 115"/>
                <a:gd name="T65" fmla="*/ 0 h 236"/>
                <a:gd name="T66" fmla="*/ 0 w 115"/>
                <a:gd name="T67" fmla="*/ 0 h 236"/>
                <a:gd name="T68" fmla="*/ 0 w 115"/>
                <a:gd name="T69" fmla="*/ 0 h 236"/>
                <a:gd name="T70" fmla="*/ 0 w 115"/>
                <a:gd name="T71" fmla="*/ 0 h 236"/>
                <a:gd name="T72" fmla="*/ 0 w 115"/>
                <a:gd name="T73" fmla="*/ 0 h 236"/>
                <a:gd name="T74" fmla="*/ 0 w 115"/>
                <a:gd name="T75" fmla="*/ 0 h 236"/>
                <a:gd name="T76" fmla="*/ 0 w 115"/>
                <a:gd name="T77" fmla="*/ 0 h 236"/>
                <a:gd name="T78" fmla="*/ 0 w 115"/>
                <a:gd name="T79" fmla="*/ 0 h 236"/>
                <a:gd name="T80" fmla="*/ 0 w 115"/>
                <a:gd name="T81" fmla="*/ 0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3" name="Freeform 615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>
                <a:gd name="T0" fmla="*/ 0 w 245"/>
                <a:gd name="T1" fmla="*/ 0 h 310"/>
                <a:gd name="T2" fmla="*/ 0 w 245"/>
                <a:gd name="T3" fmla="*/ 0 h 310"/>
                <a:gd name="T4" fmla="*/ 0 w 245"/>
                <a:gd name="T5" fmla="*/ 0 h 310"/>
                <a:gd name="T6" fmla="*/ 0 w 245"/>
                <a:gd name="T7" fmla="*/ 0 h 310"/>
                <a:gd name="T8" fmla="*/ 0 w 245"/>
                <a:gd name="T9" fmla="*/ 0 h 310"/>
                <a:gd name="T10" fmla="*/ 0 w 245"/>
                <a:gd name="T11" fmla="*/ 0 h 310"/>
                <a:gd name="T12" fmla="*/ 0 w 245"/>
                <a:gd name="T13" fmla="*/ 0 h 310"/>
                <a:gd name="T14" fmla="*/ 0 w 245"/>
                <a:gd name="T15" fmla="*/ 0 h 310"/>
                <a:gd name="T16" fmla="*/ 0 w 245"/>
                <a:gd name="T17" fmla="*/ 0 h 310"/>
                <a:gd name="T18" fmla="*/ 0 w 245"/>
                <a:gd name="T19" fmla="*/ 0 h 310"/>
                <a:gd name="T20" fmla="*/ 0 w 245"/>
                <a:gd name="T21" fmla="*/ 0 h 310"/>
                <a:gd name="T22" fmla="*/ 0 w 245"/>
                <a:gd name="T23" fmla="*/ 0 h 310"/>
                <a:gd name="T24" fmla="*/ 0 w 245"/>
                <a:gd name="T25" fmla="*/ 0 h 310"/>
                <a:gd name="T26" fmla="*/ 0 w 245"/>
                <a:gd name="T27" fmla="*/ 0 h 310"/>
                <a:gd name="T28" fmla="*/ 0 w 245"/>
                <a:gd name="T29" fmla="*/ 0 h 310"/>
                <a:gd name="T30" fmla="*/ 0 w 245"/>
                <a:gd name="T31" fmla="*/ 0 h 310"/>
                <a:gd name="T32" fmla="*/ 0 w 245"/>
                <a:gd name="T33" fmla="*/ 0 h 310"/>
                <a:gd name="T34" fmla="*/ 0 w 245"/>
                <a:gd name="T35" fmla="*/ 0 h 310"/>
                <a:gd name="T36" fmla="*/ 0 w 245"/>
                <a:gd name="T37" fmla="*/ 0 h 310"/>
                <a:gd name="T38" fmla="*/ 0 w 245"/>
                <a:gd name="T39" fmla="*/ 0 h 310"/>
                <a:gd name="T40" fmla="*/ 0 w 245"/>
                <a:gd name="T41" fmla="*/ 0 h 310"/>
                <a:gd name="T42" fmla="*/ 0 w 245"/>
                <a:gd name="T43" fmla="*/ 0 h 310"/>
                <a:gd name="T44" fmla="*/ 0 w 245"/>
                <a:gd name="T45" fmla="*/ 0 h 310"/>
                <a:gd name="T46" fmla="*/ 0 w 245"/>
                <a:gd name="T47" fmla="*/ 0 h 310"/>
                <a:gd name="T48" fmla="*/ 0 w 245"/>
                <a:gd name="T49" fmla="*/ 0 h 310"/>
                <a:gd name="T50" fmla="*/ 0 w 245"/>
                <a:gd name="T51" fmla="*/ 0 h 310"/>
                <a:gd name="T52" fmla="*/ 0 w 245"/>
                <a:gd name="T53" fmla="*/ 0 h 310"/>
                <a:gd name="T54" fmla="*/ 0 w 245"/>
                <a:gd name="T55" fmla="*/ 0 h 310"/>
                <a:gd name="T56" fmla="*/ 0 w 245"/>
                <a:gd name="T57" fmla="*/ 0 h 310"/>
                <a:gd name="T58" fmla="*/ 0 w 245"/>
                <a:gd name="T59" fmla="*/ 0 h 310"/>
                <a:gd name="T60" fmla="*/ 0 w 245"/>
                <a:gd name="T61" fmla="*/ 0 h 310"/>
                <a:gd name="T62" fmla="*/ 0 w 245"/>
                <a:gd name="T63" fmla="*/ 0 h 310"/>
                <a:gd name="T64" fmla="*/ 0 w 245"/>
                <a:gd name="T65" fmla="*/ 0 h 310"/>
                <a:gd name="T66" fmla="*/ 0 w 245"/>
                <a:gd name="T67" fmla="*/ 0 h 310"/>
                <a:gd name="T68" fmla="*/ 0 w 245"/>
                <a:gd name="T69" fmla="*/ 0 h 310"/>
                <a:gd name="T70" fmla="*/ 0 w 245"/>
                <a:gd name="T71" fmla="*/ 0 h 310"/>
                <a:gd name="T72" fmla="*/ 0 w 245"/>
                <a:gd name="T73" fmla="*/ 0 h 310"/>
                <a:gd name="T74" fmla="*/ 0 w 245"/>
                <a:gd name="T75" fmla="*/ 0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4" name="Freeform 616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>
                <a:gd name="T0" fmla="*/ 0 w 125"/>
                <a:gd name="T1" fmla="*/ 175 h 175"/>
                <a:gd name="T2" fmla="*/ 0 w 125"/>
                <a:gd name="T3" fmla="*/ 144 h 175"/>
                <a:gd name="T4" fmla="*/ 11 w 125"/>
                <a:gd name="T5" fmla="*/ 144 h 175"/>
                <a:gd name="T6" fmla="*/ 11 w 125"/>
                <a:gd name="T7" fmla="*/ 118 h 175"/>
                <a:gd name="T8" fmla="*/ 23 w 125"/>
                <a:gd name="T9" fmla="*/ 114 h 175"/>
                <a:gd name="T10" fmla="*/ 20 w 125"/>
                <a:gd name="T11" fmla="*/ 88 h 175"/>
                <a:gd name="T12" fmla="*/ 30 w 125"/>
                <a:gd name="T13" fmla="*/ 84 h 175"/>
                <a:gd name="T14" fmla="*/ 30 w 125"/>
                <a:gd name="T15" fmla="*/ 58 h 175"/>
                <a:gd name="T16" fmla="*/ 39 w 125"/>
                <a:gd name="T17" fmla="*/ 54 h 175"/>
                <a:gd name="T18" fmla="*/ 39 w 125"/>
                <a:gd name="T19" fmla="*/ 28 h 175"/>
                <a:gd name="T20" fmla="*/ 48 w 125"/>
                <a:gd name="T21" fmla="*/ 28 h 175"/>
                <a:gd name="T22" fmla="*/ 56 w 125"/>
                <a:gd name="T23" fmla="*/ 0 h 175"/>
                <a:gd name="T24" fmla="*/ 80 w 125"/>
                <a:gd name="T25" fmla="*/ 0 h 175"/>
                <a:gd name="T26" fmla="*/ 81 w 125"/>
                <a:gd name="T27" fmla="*/ 25 h 175"/>
                <a:gd name="T28" fmla="*/ 92 w 125"/>
                <a:gd name="T29" fmla="*/ 24 h 175"/>
                <a:gd name="T30" fmla="*/ 93 w 125"/>
                <a:gd name="T31" fmla="*/ 49 h 175"/>
                <a:gd name="T32" fmla="*/ 102 w 125"/>
                <a:gd name="T33" fmla="*/ 54 h 175"/>
                <a:gd name="T34" fmla="*/ 99 w 125"/>
                <a:gd name="T35" fmla="*/ 81 h 175"/>
                <a:gd name="T36" fmla="*/ 114 w 125"/>
                <a:gd name="T37" fmla="*/ 82 h 175"/>
                <a:gd name="T38" fmla="*/ 107 w 125"/>
                <a:gd name="T39" fmla="*/ 81 h 175"/>
                <a:gd name="T40" fmla="*/ 108 w 125"/>
                <a:gd name="T41" fmla="*/ 114 h 175"/>
                <a:gd name="T42" fmla="*/ 117 w 125"/>
                <a:gd name="T43" fmla="*/ 117 h 175"/>
                <a:gd name="T44" fmla="*/ 122 w 125"/>
                <a:gd name="T45" fmla="*/ 142 h 175"/>
                <a:gd name="T46" fmla="*/ 125 w 125"/>
                <a:gd name="T47" fmla="*/ 175 h 175"/>
                <a:gd name="T48" fmla="*/ 0 w 125"/>
                <a:gd name="T49" fmla="*/ 175 h 1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175"/>
                <a:gd name="T77" fmla="*/ 125 w 125"/>
                <a:gd name="T78" fmla="*/ 175 h 1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53" name="Group 617"/>
          <p:cNvGrpSpPr>
            <a:grpSpLocks/>
          </p:cNvGrpSpPr>
          <p:nvPr/>
        </p:nvGrpSpPr>
        <p:grpSpPr bwMode="auto">
          <a:xfrm>
            <a:off x="5394325" y="3403600"/>
            <a:ext cx="290513" cy="404813"/>
            <a:chOff x="4290" y="3130"/>
            <a:chExt cx="183" cy="255"/>
          </a:xfrm>
        </p:grpSpPr>
        <p:pic>
          <p:nvPicPr>
            <p:cNvPr id="1179" name="Picture 618" descr="31u_bnrz[1]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180" name="Freeform 619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>
                <a:gd name="T0" fmla="*/ 0 w 199"/>
                <a:gd name="T1" fmla="*/ 0 h 232"/>
                <a:gd name="T2" fmla="*/ 0 w 199"/>
                <a:gd name="T3" fmla="*/ 0 h 232"/>
                <a:gd name="T4" fmla="*/ 0 w 199"/>
                <a:gd name="T5" fmla="*/ 0 h 232"/>
                <a:gd name="T6" fmla="*/ 0 w 199"/>
                <a:gd name="T7" fmla="*/ 0 h 232"/>
                <a:gd name="T8" fmla="*/ 0 w 199"/>
                <a:gd name="T9" fmla="*/ 0 h 232"/>
                <a:gd name="T10" fmla="*/ 0 w 199"/>
                <a:gd name="T11" fmla="*/ 0 h 232"/>
                <a:gd name="T12" fmla="*/ 0 w 199"/>
                <a:gd name="T13" fmla="*/ 0 h 232"/>
                <a:gd name="T14" fmla="*/ 0 w 199"/>
                <a:gd name="T15" fmla="*/ 0 h 232"/>
                <a:gd name="T16" fmla="*/ 0 w 199"/>
                <a:gd name="T17" fmla="*/ 0 h 232"/>
                <a:gd name="T18" fmla="*/ 0 w 199"/>
                <a:gd name="T19" fmla="*/ 0 h 232"/>
                <a:gd name="T20" fmla="*/ 0 w 199"/>
                <a:gd name="T21" fmla="*/ 0 h 232"/>
                <a:gd name="T22" fmla="*/ 0 w 199"/>
                <a:gd name="T23" fmla="*/ 0 h 232"/>
                <a:gd name="T24" fmla="*/ 0 w 199"/>
                <a:gd name="T25" fmla="*/ 0 h 232"/>
                <a:gd name="T26" fmla="*/ 0 w 199"/>
                <a:gd name="T27" fmla="*/ 0 h 232"/>
                <a:gd name="T28" fmla="*/ 0 w 199"/>
                <a:gd name="T29" fmla="*/ 0 h 232"/>
                <a:gd name="T30" fmla="*/ 0 w 199"/>
                <a:gd name="T31" fmla="*/ 0 h 232"/>
                <a:gd name="T32" fmla="*/ 0 w 199"/>
                <a:gd name="T33" fmla="*/ 0 h 232"/>
                <a:gd name="T34" fmla="*/ 0 w 199"/>
                <a:gd name="T35" fmla="*/ 0 h 232"/>
                <a:gd name="T36" fmla="*/ 0 w 199"/>
                <a:gd name="T37" fmla="*/ 0 h 232"/>
                <a:gd name="T38" fmla="*/ 0 w 199"/>
                <a:gd name="T39" fmla="*/ 0 h 232"/>
                <a:gd name="T40" fmla="*/ 0 w 199"/>
                <a:gd name="T41" fmla="*/ 0 h 232"/>
                <a:gd name="T42" fmla="*/ 0 w 199"/>
                <a:gd name="T43" fmla="*/ 0 h 232"/>
                <a:gd name="T44" fmla="*/ 0 w 199"/>
                <a:gd name="T45" fmla="*/ 0 h 232"/>
                <a:gd name="T46" fmla="*/ 0 w 199"/>
                <a:gd name="T47" fmla="*/ 0 h 232"/>
                <a:gd name="T48" fmla="*/ 0 w 199"/>
                <a:gd name="T49" fmla="*/ 0 h 232"/>
                <a:gd name="T50" fmla="*/ 0 w 199"/>
                <a:gd name="T51" fmla="*/ 0 h 232"/>
                <a:gd name="T52" fmla="*/ 0 w 199"/>
                <a:gd name="T53" fmla="*/ 0 h 232"/>
                <a:gd name="T54" fmla="*/ 0 w 199"/>
                <a:gd name="T55" fmla="*/ 0 h 232"/>
                <a:gd name="T56" fmla="*/ 0 w 199"/>
                <a:gd name="T57" fmla="*/ 0 h 232"/>
                <a:gd name="T58" fmla="*/ 0 w 199"/>
                <a:gd name="T59" fmla="*/ 0 h 232"/>
                <a:gd name="T60" fmla="*/ 0 w 199"/>
                <a:gd name="T61" fmla="*/ 0 h 232"/>
                <a:gd name="T62" fmla="*/ 0 w 199"/>
                <a:gd name="T63" fmla="*/ 0 h 232"/>
                <a:gd name="T64" fmla="*/ 0 w 199"/>
                <a:gd name="T65" fmla="*/ 0 h 232"/>
                <a:gd name="T66" fmla="*/ 0 w 199"/>
                <a:gd name="T67" fmla="*/ 0 h 232"/>
                <a:gd name="T68" fmla="*/ 0 w 199"/>
                <a:gd name="T69" fmla="*/ 0 h 232"/>
                <a:gd name="T70" fmla="*/ 0 w 199"/>
                <a:gd name="T71" fmla="*/ 0 h 232"/>
                <a:gd name="T72" fmla="*/ 0 w 199"/>
                <a:gd name="T73" fmla="*/ 0 h 232"/>
                <a:gd name="T74" fmla="*/ 0 w 199"/>
                <a:gd name="T75" fmla="*/ 0 h 232"/>
                <a:gd name="T76" fmla="*/ 0 w 199"/>
                <a:gd name="T77" fmla="*/ 0 h 232"/>
                <a:gd name="T78" fmla="*/ 0 w 199"/>
                <a:gd name="T79" fmla="*/ 0 h 232"/>
                <a:gd name="T80" fmla="*/ 0 w 199"/>
                <a:gd name="T81" fmla="*/ 0 h 232"/>
                <a:gd name="T82" fmla="*/ 0 w 199"/>
                <a:gd name="T83" fmla="*/ 0 h 232"/>
                <a:gd name="T84" fmla="*/ 0 w 199"/>
                <a:gd name="T85" fmla="*/ 0 h 232"/>
                <a:gd name="T86" fmla="*/ 0 w 199"/>
                <a:gd name="T87" fmla="*/ 0 h 232"/>
                <a:gd name="T88" fmla="*/ 0 w 199"/>
                <a:gd name="T89" fmla="*/ 0 h 232"/>
                <a:gd name="T90" fmla="*/ 0 w 199"/>
                <a:gd name="T91" fmla="*/ 0 h 232"/>
                <a:gd name="T92" fmla="*/ 0 w 199"/>
                <a:gd name="T93" fmla="*/ 0 h 232"/>
                <a:gd name="T94" fmla="*/ 0 w 199"/>
                <a:gd name="T95" fmla="*/ 0 h 232"/>
                <a:gd name="T96" fmla="*/ 0 w 199"/>
                <a:gd name="T97" fmla="*/ 0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1" name="Freeform 620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>
                <a:gd name="T0" fmla="*/ 0 w 128"/>
                <a:gd name="T1" fmla="*/ 0 h 180"/>
                <a:gd name="T2" fmla="*/ 0 w 128"/>
                <a:gd name="T3" fmla="*/ 0 h 180"/>
                <a:gd name="T4" fmla="*/ 0 w 128"/>
                <a:gd name="T5" fmla="*/ 0 h 180"/>
                <a:gd name="T6" fmla="*/ 0 w 128"/>
                <a:gd name="T7" fmla="*/ 0 h 180"/>
                <a:gd name="T8" fmla="*/ 0 w 128"/>
                <a:gd name="T9" fmla="*/ 0 h 180"/>
                <a:gd name="T10" fmla="*/ 0 w 128"/>
                <a:gd name="T11" fmla="*/ 0 h 180"/>
                <a:gd name="T12" fmla="*/ 0 w 128"/>
                <a:gd name="T13" fmla="*/ 0 h 180"/>
                <a:gd name="T14" fmla="*/ 0 w 128"/>
                <a:gd name="T15" fmla="*/ 0 h 180"/>
                <a:gd name="T16" fmla="*/ 0 w 128"/>
                <a:gd name="T17" fmla="*/ 0 h 180"/>
                <a:gd name="T18" fmla="*/ 0 w 128"/>
                <a:gd name="T19" fmla="*/ 0 h 180"/>
                <a:gd name="T20" fmla="*/ 0 w 128"/>
                <a:gd name="T21" fmla="*/ 0 h 180"/>
                <a:gd name="T22" fmla="*/ 0 w 128"/>
                <a:gd name="T23" fmla="*/ 0 h 180"/>
                <a:gd name="T24" fmla="*/ 0 w 128"/>
                <a:gd name="T25" fmla="*/ 0 h 180"/>
                <a:gd name="T26" fmla="*/ 0 w 128"/>
                <a:gd name="T27" fmla="*/ 0 h 180"/>
                <a:gd name="T28" fmla="*/ 0 w 128"/>
                <a:gd name="T29" fmla="*/ 0 h 180"/>
                <a:gd name="T30" fmla="*/ 0 w 128"/>
                <a:gd name="T31" fmla="*/ 0 h 180"/>
                <a:gd name="T32" fmla="*/ 0 w 128"/>
                <a:gd name="T33" fmla="*/ 0 h 180"/>
                <a:gd name="T34" fmla="*/ 0 w 128"/>
                <a:gd name="T35" fmla="*/ 0 h 180"/>
                <a:gd name="T36" fmla="*/ 0 w 128"/>
                <a:gd name="T37" fmla="*/ 0 h 180"/>
                <a:gd name="T38" fmla="*/ 0 w 128"/>
                <a:gd name="T39" fmla="*/ 0 h 180"/>
                <a:gd name="T40" fmla="*/ 0 w 128"/>
                <a:gd name="T41" fmla="*/ 0 h 180"/>
                <a:gd name="T42" fmla="*/ 0 w 128"/>
                <a:gd name="T43" fmla="*/ 0 h 180"/>
                <a:gd name="T44" fmla="*/ 0 w 128"/>
                <a:gd name="T45" fmla="*/ 0 h 180"/>
                <a:gd name="T46" fmla="*/ 0 w 128"/>
                <a:gd name="T47" fmla="*/ 0 h 180"/>
                <a:gd name="T48" fmla="*/ 0 w 128"/>
                <a:gd name="T49" fmla="*/ 0 h 180"/>
                <a:gd name="T50" fmla="*/ 0 w 128"/>
                <a:gd name="T51" fmla="*/ 0 h 180"/>
                <a:gd name="T52" fmla="*/ 0 w 128"/>
                <a:gd name="T53" fmla="*/ 0 h 180"/>
                <a:gd name="T54" fmla="*/ 0 w 128"/>
                <a:gd name="T55" fmla="*/ 0 h 180"/>
                <a:gd name="T56" fmla="*/ 0 w 128"/>
                <a:gd name="T57" fmla="*/ 0 h 180"/>
                <a:gd name="T58" fmla="*/ 0 w 128"/>
                <a:gd name="T59" fmla="*/ 0 h 180"/>
                <a:gd name="T60" fmla="*/ 0 w 128"/>
                <a:gd name="T61" fmla="*/ 0 h 180"/>
                <a:gd name="T62" fmla="*/ 0 w 128"/>
                <a:gd name="T63" fmla="*/ 0 h 180"/>
                <a:gd name="T64" fmla="*/ 0 w 128"/>
                <a:gd name="T65" fmla="*/ 0 h 180"/>
                <a:gd name="T66" fmla="*/ 0 w 128"/>
                <a:gd name="T67" fmla="*/ 0 h 180"/>
                <a:gd name="T68" fmla="*/ 0 w 128"/>
                <a:gd name="T69" fmla="*/ 0 h 180"/>
                <a:gd name="T70" fmla="*/ 0 w 128"/>
                <a:gd name="T71" fmla="*/ 0 h 180"/>
                <a:gd name="T72" fmla="*/ 0 w 128"/>
                <a:gd name="T73" fmla="*/ 0 h 180"/>
                <a:gd name="T74" fmla="*/ 0 w 128"/>
                <a:gd name="T75" fmla="*/ 0 h 180"/>
                <a:gd name="T76" fmla="*/ 0 w 128"/>
                <a:gd name="T77" fmla="*/ 0 h 180"/>
                <a:gd name="T78" fmla="*/ 0 w 128"/>
                <a:gd name="T79" fmla="*/ 0 h 180"/>
                <a:gd name="T80" fmla="*/ 0 w 128"/>
                <a:gd name="T81" fmla="*/ 0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2" name="Freeform 621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>
                <a:gd name="T0" fmla="*/ 0 w 322"/>
                <a:gd name="T1" fmla="*/ 0 h 378"/>
                <a:gd name="T2" fmla="*/ 0 w 322"/>
                <a:gd name="T3" fmla="*/ 0 h 378"/>
                <a:gd name="T4" fmla="*/ 0 w 322"/>
                <a:gd name="T5" fmla="*/ 0 h 378"/>
                <a:gd name="T6" fmla="*/ 0 w 322"/>
                <a:gd name="T7" fmla="*/ 0 h 378"/>
                <a:gd name="T8" fmla="*/ 0 w 322"/>
                <a:gd name="T9" fmla="*/ 0 h 378"/>
                <a:gd name="T10" fmla="*/ 0 w 322"/>
                <a:gd name="T11" fmla="*/ 0 h 378"/>
                <a:gd name="T12" fmla="*/ 0 w 322"/>
                <a:gd name="T13" fmla="*/ 0 h 378"/>
                <a:gd name="T14" fmla="*/ 0 w 322"/>
                <a:gd name="T15" fmla="*/ 0 h 378"/>
                <a:gd name="T16" fmla="*/ 0 w 322"/>
                <a:gd name="T17" fmla="*/ 0 h 378"/>
                <a:gd name="T18" fmla="*/ 0 w 322"/>
                <a:gd name="T19" fmla="*/ 0 h 378"/>
                <a:gd name="T20" fmla="*/ 0 w 322"/>
                <a:gd name="T21" fmla="*/ 0 h 378"/>
                <a:gd name="T22" fmla="*/ 0 w 322"/>
                <a:gd name="T23" fmla="*/ 0 h 378"/>
                <a:gd name="T24" fmla="*/ 0 w 322"/>
                <a:gd name="T25" fmla="*/ 0 h 378"/>
                <a:gd name="T26" fmla="*/ 0 w 322"/>
                <a:gd name="T27" fmla="*/ 0 h 378"/>
                <a:gd name="T28" fmla="*/ 0 w 322"/>
                <a:gd name="T29" fmla="*/ 0 h 378"/>
                <a:gd name="T30" fmla="*/ 0 w 322"/>
                <a:gd name="T31" fmla="*/ 0 h 378"/>
                <a:gd name="T32" fmla="*/ 0 w 322"/>
                <a:gd name="T33" fmla="*/ 0 h 378"/>
                <a:gd name="T34" fmla="*/ 0 w 322"/>
                <a:gd name="T35" fmla="*/ 0 h 378"/>
                <a:gd name="T36" fmla="*/ 0 w 322"/>
                <a:gd name="T37" fmla="*/ 0 h 378"/>
                <a:gd name="T38" fmla="*/ 0 w 322"/>
                <a:gd name="T39" fmla="*/ 0 h 378"/>
                <a:gd name="T40" fmla="*/ 0 w 322"/>
                <a:gd name="T41" fmla="*/ 0 h 378"/>
                <a:gd name="T42" fmla="*/ 0 w 322"/>
                <a:gd name="T43" fmla="*/ 0 h 378"/>
                <a:gd name="T44" fmla="*/ 0 w 322"/>
                <a:gd name="T45" fmla="*/ 0 h 378"/>
                <a:gd name="T46" fmla="*/ 0 w 322"/>
                <a:gd name="T47" fmla="*/ 0 h 378"/>
                <a:gd name="T48" fmla="*/ 0 w 322"/>
                <a:gd name="T49" fmla="*/ 0 h 378"/>
                <a:gd name="T50" fmla="*/ 0 w 322"/>
                <a:gd name="T51" fmla="*/ 0 h 378"/>
                <a:gd name="T52" fmla="*/ 0 w 322"/>
                <a:gd name="T53" fmla="*/ 0 h 378"/>
                <a:gd name="T54" fmla="*/ 0 w 322"/>
                <a:gd name="T55" fmla="*/ 0 h 378"/>
                <a:gd name="T56" fmla="*/ 0 w 322"/>
                <a:gd name="T57" fmla="*/ 0 h 378"/>
                <a:gd name="T58" fmla="*/ 0 w 322"/>
                <a:gd name="T59" fmla="*/ 0 h 378"/>
                <a:gd name="T60" fmla="*/ 0 w 322"/>
                <a:gd name="T61" fmla="*/ 0 h 378"/>
                <a:gd name="T62" fmla="*/ 0 w 322"/>
                <a:gd name="T63" fmla="*/ 0 h 378"/>
                <a:gd name="T64" fmla="*/ 0 w 322"/>
                <a:gd name="T65" fmla="*/ 0 h 378"/>
                <a:gd name="T66" fmla="*/ 0 w 322"/>
                <a:gd name="T67" fmla="*/ 0 h 378"/>
                <a:gd name="T68" fmla="*/ 0 w 322"/>
                <a:gd name="T69" fmla="*/ 0 h 378"/>
                <a:gd name="T70" fmla="*/ 0 w 322"/>
                <a:gd name="T71" fmla="*/ 0 h 378"/>
                <a:gd name="T72" fmla="*/ 0 w 322"/>
                <a:gd name="T73" fmla="*/ 0 h 378"/>
                <a:gd name="T74" fmla="*/ 0 w 322"/>
                <a:gd name="T75" fmla="*/ 0 h 378"/>
                <a:gd name="T76" fmla="*/ 0 w 322"/>
                <a:gd name="T77" fmla="*/ 0 h 378"/>
                <a:gd name="T78" fmla="*/ 0 w 322"/>
                <a:gd name="T79" fmla="*/ 0 h 378"/>
                <a:gd name="T80" fmla="*/ 0 w 322"/>
                <a:gd name="T81" fmla="*/ 0 h 378"/>
                <a:gd name="T82" fmla="*/ 0 w 322"/>
                <a:gd name="T83" fmla="*/ 0 h 378"/>
                <a:gd name="T84" fmla="*/ 0 w 322"/>
                <a:gd name="T85" fmla="*/ 0 h 378"/>
                <a:gd name="T86" fmla="*/ 0 w 322"/>
                <a:gd name="T87" fmla="*/ 0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3" name="Freeform 622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>
                <a:gd name="T0" fmla="*/ 0 w 283"/>
                <a:gd name="T1" fmla="*/ 0 h 252"/>
                <a:gd name="T2" fmla="*/ 0 w 283"/>
                <a:gd name="T3" fmla="*/ 0 h 252"/>
                <a:gd name="T4" fmla="*/ 0 w 283"/>
                <a:gd name="T5" fmla="*/ 0 h 252"/>
                <a:gd name="T6" fmla="*/ 0 w 283"/>
                <a:gd name="T7" fmla="*/ 0 h 252"/>
                <a:gd name="T8" fmla="*/ 0 w 283"/>
                <a:gd name="T9" fmla="*/ 0 h 252"/>
                <a:gd name="T10" fmla="*/ 0 w 283"/>
                <a:gd name="T11" fmla="*/ 0 h 252"/>
                <a:gd name="T12" fmla="*/ 0 w 283"/>
                <a:gd name="T13" fmla="*/ 0 h 252"/>
                <a:gd name="T14" fmla="*/ 0 w 283"/>
                <a:gd name="T15" fmla="*/ 0 h 252"/>
                <a:gd name="T16" fmla="*/ 0 w 283"/>
                <a:gd name="T17" fmla="*/ 0 h 252"/>
                <a:gd name="T18" fmla="*/ 0 w 283"/>
                <a:gd name="T19" fmla="*/ 0 h 252"/>
                <a:gd name="T20" fmla="*/ 0 w 283"/>
                <a:gd name="T21" fmla="*/ 0 h 252"/>
                <a:gd name="T22" fmla="*/ 0 w 283"/>
                <a:gd name="T23" fmla="*/ 0 h 252"/>
                <a:gd name="T24" fmla="*/ 0 w 283"/>
                <a:gd name="T25" fmla="*/ 0 h 252"/>
                <a:gd name="T26" fmla="*/ 0 w 283"/>
                <a:gd name="T27" fmla="*/ 0 h 252"/>
                <a:gd name="T28" fmla="*/ 0 w 283"/>
                <a:gd name="T29" fmla="*/ 0 h 252"/>
                <a:gd name="T30" fmla="*/ 0 w 283"/>
                <a:gd name="T31" fmla="*/ 0 h 252"/>
                <a:gd name="T32" fmla="*/ 0 w 283"/>
                <a:gd name="T33" fmla="*/ 0 h 252"/>
                <a:gd name="T34" fmla="*/ 0 w 283"/>
                <a:gd name="T35" fmla="*/ 0 h 252"/>
                <a:gd name="T36" fmla="*/ 0 w 283"/>
                <a:gd name="T37" fmla="*/ 0 h 252"/>
                <a:gd name="T38" fmla="*/ 0 w 283"/>
                <a:gd name="T39" fmla="*/ 0 h 252"/>
                <a:gd name="T40" fmla="*/ 0 w 283"/>
                <a:gd name="T41" fmla="*/ 0 h 252"/>
                <a:gd name="T42" fmla="*/ 0 w 283"/>
                <a:gd name="T43" fmla="*/ 0 h 252"/>
                <a:gd name="T44" fmla="*/ 0 w 283"/>
                <a:gd name="T45" fmla="*/ 0 h 252"/>
                <a:gd name="T46" fmla="*/ 0 w 283"/>
                <a:gd name="T47" fmla="*/ 0 h 252"/>
                <a:gd name="T48" fmla="*/ 0 w 283"/>
                <a:gd name="T49" fmla="*/ 0 h 252"/>
                <a:gd name="T50" fmla="*/ 0 w 283"/>
                <a:gd name="T51" fmla="*/ 0 h 252"/>
                <a:gd name="T52" fmla="*/ 0 w 283"/>
                <a:gd name="T53" fmla="*/ 0 h 252"/>
                <a:gd name="T54" fmla="*/ 0 w 283"/>
                <a:gd name="T55" fmla="*/ 0 h 252"/>
                <a:gd name="T56" fmla="*/ 0 w 283"/>
                <a:gd name="T57" fmla="*/ 0 h 252"/>
                <a:gd name="T58" fmla="*/ 0 w 283"/>
                <a:gd name="T59" fmla="*/ 0 h 252"/>
                <a:gd name="T60" fmla="*/ 0 w 283"/>
                <a:gd name="T61" fmla="*/ 0 h 252"/>
                <a:gd name="T62" fmla="*/ 0 w 283"/>
                <a:gd name="T63" fmla="*/ 0 h 252"/>
                <a:gd name="T64" fmla="*/ 0 w 283"/>
                <a:gd name="T65" fmla="*/ 0 h 252"/>
                <a:gd name="T66" fmla="*/ 0 w 283"/>
                <a:gd name="T67" fmla="*/ 0 h 252"/>
                <a:gd name="T68" fmla="*/ 0 w 283"/>
                <a:gd name="T69" fmla="*/ 0 h 252"/>
                <a:gd name="T70" fmla="*/ 0 w 283"/>
                <a:gd name="T71" fmla="*/ 0 h 252"/>
                <a:gd name="T72" fmla="*/ 0 w 283"/>
                <a:gd name="T73" fmla="*/ 0 h 252"/>
                <a:gd name="T74" fmla="*/ 0 w 283"/>
                <a:gd name="T75" fmla="*/ 0 h 252"/>
                <a:gd name="T76" fmla="*/ 0 w 283"/>
                <a:gd name="T77" fmla="*/ 0 h 252"/>
                <a:gd name="T78" fmla="*/ 0 w 283"/>
                <a:gd name="T79" fmla="*/ 0 h 252"/>
                <a:gd name="T80" fmla="*/ 0 w 283"/>
                <a:gd name="T81" fmla="*/ 0 h 252"/>
                <a:gd name="T82" fmla="*/ 0 w 283"/>
                <a:gd name="T83" fmla="*/ 0 h 252"/>
                <a:gd name="T84" fmla="*/ 0 w 283"/>
                <a:gd name="T85" fmla="*/ 0 h 252"/>
                <a:gd name="T86" fmla="*/ 0 w 283"/>
                <a:gd name="T87" fmla="*/ 0 h 252"/>
                <a:gd name="T88" fmla="*/ 0 w 283"/>
                <a:gd name="T89" fmla="*/ 0 h 252"/>
                <a:gd name="T90" fmla="*/ 0 w 283"/>
                <a:gd name="T91" fmla="*/ 0 h 252"/>
                <a:gd name="T92" fmla="*/ 0 w 283"/>
                <a:gd name="T93" fmla="*/ 0 h 252"/>
                <a:gd name="T94" fmla="*/ 0 w 283"/>
                <a:gd name="T95" fmla="*/ 0 h 252"/>
                <a:gd name="T96" fmla="*/ 0 w 283"/>
                <a:gd name="T97" fmla="*/ 0 h 252"/>
                <a:gd name="T98" fmla="*/ 0 w 283"/>
                <a:gd name="T99" fmla="*/ 0 h 252"/>
                <a:gd name="T100" fmla="*/ 0 w 283"/>
                <a:gd name="T101" fmla="*/ 0 h 252"/>
                <a:gd name="T102" fmla="*/ 0 w 283"/>
                <a:gd name="T103" fmla="*/ 0 h 252"/>
                <a:gd name="T104" fmla="*/ 0 w 283"/>
                <a:gd name="T105" fmla="*/ 0 h 252"/>
                <a:gd name="T106" fmla="*/ 0 w 283"/>
                <a:gd name="T107" fmla="*/ 0 h 252"/>
                <a:gd name="T108" fmla="*/ 0 w 283"/>
                <a:gd name="T109" fmla="*/ 0 h 252"/>
                <a:gd name="T110" fmla="*/ 0 w 283"/>
                <a:gd name="T111" fmla="*/ 0 h 252"/>
                <a:gd name="T112" fmla="*/ 0 w 283"/>
                <a:gd name="T113" fmla="*/ 0 h 252"/>
                <a:gd name="T114" fmla="*/ 0 w 283"/>
                <a:gd name="T115" fmla="*/ 0 h 252"/>
                <a:gd name="T116" fmla="*/ 0 w 283"/>
                <a:gd name="T117" fmla="*/ 0 h 252"/>
                <a:gd name="T118" fmla="*/ 0 w 283"/>
                <a:gd name="T119" fmla="*/ 0 h 252"/>
                <a:gd name="T120" fmla="*/ 0 w 283"/>
                <a:gd name="T121" fmla="*/ 0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4" name="Freeform 623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>
                <a:gd name="T0" fmla="*/ 0 w 114"/>
                <a:gd name="T1" fmla="*/ 0 h 238"/>
                <a:gd name="T2" fmla="*/ 0 w 114"/>
                <a:gd name="T3" fmla="*/ 0 h 238"/>
                <a:gd name="T4" fmla="*/ 0 w 114"/>
                <a:gd name="T5" fmla="*/ 0 h 238"/>
                <a:gd name="T6" fmla="*/ 0 w 114"/>
                <a:gd name="T7" fmla="*/ 0 h 238"/>
                <a:gd name="T8" fmla="*/ 0 w 114"/>
                <a:gd name="T9" fmla="*/ 0 h 238"/>
                <a:gd name="T10" fmla="*/ 0 w 114"/>
                <a:gd name="T11" fmla="*/ 0 h 238"/>
                <a:gd name="T12" fmla="*/ 0 w 114"/>
                <a:gd name="T13" fmla="*/ 0 h 238"/>
                <a:gd name="T14" fmla="*/ 0 w 114"/>
                <a:gd name="T15" fmla="*/ 0 h 238"/>
                <a:gd name="T16" fmla="*/ 0 w 114"/>
                <a:gd name="T17" fmla="*/ 0 h 238"/>
                <a:gd name="T18" fmla="*/ 0 w 114"/>
                <a:gd name="T19" fmla="*/ 0 h 238"/>
                <a:gd name="T20" fmla="*/ 0 w 114"/>
                <a:gd name="T21" fmla="*/ 0 h 238"/>
                <a:gd name="T22" fmla="*/ 0 w 114"/>
                <a:gd name="T23" fmla="*/ 0 h 238"/>
                <a:gd name="T24" fmla="*/ 0 w 114"/>
                <a:gd name="T25" fmla="*/ 0 h 238"/>
                <a:gd name="T26" fmla="*/ 0 w 114"/>
                <a:gd name="T27" fmla="*/ 0 h 238"/>
                <a:gd name="T28" fmla="*/ 0 w 114"/>
                <a:gd name="T29" fmla="*/ 0 h 238"/>
                <a:gd name="T30" fmla="*/ 0 w 114"/>
                <a:gd name="T31" fmla="*/ 0 h 238"/>
                <a:gd name="T32" fmla="*/ 0 w 114"/>
                <a:gd name="T33" fmla="*/ 0 h 238"/>
                <a:gd name="T34" fmla="*/ 0 w 114"/>
                <a:gd name="T35" fmla="*/ 0 h 238"/>
                <a:gd name="T36" fmla="*/ 0 w 114"/>
                <a:gd name="T37" fmla="*/ 0 h 238"/>
                <a:gd name="T38" fmla="*/ 0 w 114"/>
                <a:gd name="T39" fmla="*/ 0 h 238"/>
                <a:gd name="T40" fmla="*/ 0 w 114"/>
                <a:gd name="T41" fmla="*/ 0 h 238"/>
                <a:gd name="T42" fmla="*/ 0 w 114"/>
                <a:gd name="T43" fmla="*/ 0 h 238"/>
                <a:gd name="T44" fmla="*/ 0 w 114"/>
                <a:gd name="T45" fmla="*/ 0 h 238"/>
                <a:gd name="T46" fmla="*/ 0 w 114"/>
                <a:gd name="T47" fmla="*/ 0 h 238"/>
                <a:gd name="T48" fmla="*/ 0 w 114"/>
                <a:gd name="T49" fmla="*/ 0 h 238"/>
                <a:gd name="T50" fmla="*/ 0 w 114"/>
                <a:gd name="T51" fmla="*/ 0 h 238"/>
                <a:gd name="T52" fmla="*/ 0 w 114"/>
                <a:gd name="T53" fmla="*/ 0 h 238"/>
                <a:gd name="T54" fmla="*/ 0 w 114"/>
                <a:gd name="T55" fmla="*/ 0 h 238"/>
                <a:gd name="T56" fmla="*/ 0 w 114"/>
                <a:gd name="T57" fmla="*/ 0 h 238"/>
                <a:gd name="T58" fmla="*/ 0 w 114"/>
                <a:gd name="T59" fmla="*/ 0 h 238"/>
                <a:gd name="T60" fmla="*/ 0 w 114"/>
                <a:gd name="T61" fmla="*/ 0 h 238"/>
                <a:gd name="T62" fmla="*/ 0 w 114"/>
                <a:gd name="T63" fmla="*/ 0 h 238"/>
                <a:gd name="T64" fmla="*/ 0 w 114"/>
                <a:gd name="T65" fmla="*/ 0 h 238"/>
                <a:gd name="T66" fmla="*/ 0 w 114"/>
                <a:gd name="T67" fmla="*/ 0 h 238"/>
                <a:gd name="T68" fmla="*/ 0 w 114"/>
                <a:gd name="T69" fmla="*/ 0 h 238"/>
                <a:gd name="T70" fmla="*/ 0 w 114"/>
                <a:gd name="T71" fmla="*/ 0 h 238"/>
                <a:gd name="T72" fmla="*/ 0 w 114"/>
                <a:gd name="T73" fmla="*/ 0 h 238"/>
                <a:gd name="T74" fmla="*/ 0 w 114"/>
                <a:gd name="T75" fmla="*/ 0 h 238"/>
                <a:gd name="T76" fmla="*/ 0 w 114"/>
                <a:gd name="T77" fmla="*/ 0 h 238"/>
                <a:gd name="T78" fmla="*/ 0 w 114"/>
                <a:gd name="T79" fmla="*/ 0 h 238"/>
                <a:gd name="T80" fmla="*/ 0 w 114"/>
                <a:gd name="T81" fmla="*/ 0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5" name="Freeform 624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>
                <a:gd name="T0" fmla="*/ 0 w 246"/>
                <a:gd name="T1" fmla="*/ 0 h 310"/>
                <a:gd name="T2" fmla="*/ 0 w 246"/>
                <a:gd name="T3" fmla="*/ 0 h 310"/>
                <a:gd name="T4" fmla="*/ 0 w 246"/>
                <a:gd name="T5" fmla="*/ 0 h 310"/>
                <a:gd name="T6" fmla="*/ 0 w 246"/>
                <a:gd name="T7" fmla="*/ 0 h 310"/>
                <a:gd name="T8" fmla="*/ 0 w 246"/>
                <a:gd name="T9" fmla="*/ 0 h 310"/>
                <a:gd name="T10" fmla="*/ 0 w 246"/>
                <a:gd name="T11" fmla="*/ 0 h 310"/>
                <a:gd name="T12" fmla="*/ 0 w 246"/>
                <a:gd name="T13" fmla="*/ 0 h 310"/>
                <a:gd name="T14" fmla="*/ 0 w 246"/>
                <a:gd name="T15" fmla="*/ 0 h 310"/>
                <a:gd name="T16" fmla="*/ 0 w 246"/>
                <a:gd name="T17" fmla="*/ 0 h 310"/>
                <a:gd name="T18" fmla="*/ 0 w 246"/>
                <a:gd name="T19" fmla="*/ 0 h 310"/>
                <a:gd name="T20" fmla="*/ 0 w 246"/>
                <a:gd name="T21" fmla="*/ 0 h 310"/>
                <a:gd name="T22" fmla="*/ 0 w 246"/>
                <a:gd name="T23" fmla="*/ 0 h 310"/>
                <a:gd name="T24" fmla="*/ 0 w 246"/>
                <a:gd name="T25" fmla="*/ 0 h 310"/>
                <a:gd name="T26" fmla="*/ 0 w 246"/>
                <a:gd name="T27" fmla="*/ 0 h 310"/>
                <a:gd name="T28" fmla="*/ 0 w 246"/>
                <a:gd name="T29" fmla="*/ 0 h 310"/>
                <a:gd name="T30" fmla="*/ 0 w 246"/>
                <a:gd name="T31" fmla="*/ 0 h 310"/>
                <a:gd name="T32" fmla="*/ 0 w 246"/>
                <a:gd name="T33" fmla="*/ 0 h 310"/>
                <a:gd name="T34" fmla="*/ 0 w 246"/>
                <a:gd name="T35" fmla="*/ 0 h 310"/>
                <a:gd name="T36" fmla="*/ 0 w 246"/>
                <a:gd name="T37" fmla="*/ 0 h 310"/>
                <a:gd name="T38" fmla="*/ 0 w 246"/>
                <a:gd name="T39" fmla="*/ 0 h 310"/>
                <a:gd name="T40" fmla="*/ 0 w 246"/>
                <a:gd name="T41" fmla="*/ 0 h 310"/>
                <a:gd name="T42" fmla="*/ 0 w 246"/>
                <a:gd name="T43" fmla="*/ 0 h 310"/>
                <a:gd name="T44" fmla="*/ 0 w 246"/>
                <a:gd name="T45" fmla="*/ 0 h 310"/>
                <a:gd name="T46" fmla="*/ 0 w 246"/>
                <a:gd name="T47" fmla="*/ 0 h 310"/>
                <a:gd name="T48" fmla="*/ 0 w 246"/>
                <a:gd name="T49" fmla="*/ 0 h 310"/>
                <a:gd name="T50" fmla="*/ 0 w 246"/>
                <a:gd name="T51" fmla="*/ 0 h 310"/>
                <a:gd name="T52" fmla="*/ 0 w 246"/>
                <a:gd name="T53" fmla="*/ 0 h 310"/>
                <a:gd name="T54" fmla="*/ 0 w 246"/>
                <a:gd name="T55" fmla="*/ 0 h 310"/>
                <a:gd name="T56" fmla="*/ 0 w 246"/>
                <a:gd name="T57" fmla="*/ 0 h 310"/>
                <a:gd name="T58" fmla="*/ 0 w 246"/>
                <a:gd name="T59" fmla="*/ 0 h 310"/>
                <a:gd name="T60" fmla="*/ 0 w 246"/>
                <a:gd name="T61" fmla="*/ 0 h 310"/>
                <a:gd name="T62" fmla="*/ 0 w 246"/>
                <a:gd name="T63" fmla="*/ 0 h 310"/>
                <a:gd name="T64" fmla="*/ 0 w 246"/>
                <a:gd name="T65" fmla="*/ 0 h 310"/>
                <a:gd name="T66" fmla="*/ 0 w 246"/>
                <a:gd name="T67" fmla="*/ 0 h 310"/>
                <a:gd name="T68" fmla="*/ 0 w 246"/>
                <a:gd name="T69" fmla="*/ 0 h 310"/>
                <a:gd name="T70" fmla="*/ 0 w 246"/>
                <a:gd name="T71" fmla="*/ 0 h 310"/>
                <a:gd name="T72" fmla="*/ 0 w 246"/>
                <a:gd name="T73" fmla="*/ 0 h 310"/>
                <a:gd name="T74" fmla="*/ 0 w 246"/>
                <a:gd name="T75" fmla="*/ 0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6" name="Freeform 625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>
                <a:gd name="T0" fmla="*/ 0 w 83"/>
                <a:gd name="T1" fmla="*/ 0 h 187"/>
                <a:gd name="T2" fmla="*/ 0 w 83"/>
                <a:gd name="T3" fmla="*/ 0 h 187"/>
                <a:gd name="T4" fmla="*/ 0 w 83"/>
                <a:gd name="T5" fmla="*/ 0 h 187"/>
                <a:gd name="T6" fmla="*/ 0 w 83"/>
                <a:gd name="T7" fmla="*/ 0 h 187"/>
                <a:gd name="T8" fmla="*/ 0 w 83"/>
                <a:gd name="T9" fmla="*/ 0 h 187"/>
                <a:gd name="T10" fmla="*/ 0 w 83"/>
                <a:gd name="T11" fmla="*/ 0 h 187"/>
                <a:gd name="T12" fmla="*/ 0 w 83"/>
                <a:gd name="T13" fmla="*/ 0 h 187"/>
                <a:gd name="T14" fmla="*/ 0 w 83"/>
                <a:gd name="T15" fmla="*/ 0 h 187"/>
                <a:gd name="T16" fmla="*/ 0 w 83"/>
                <a:gd name="T17" fmla="*/ 0 h 187"/>
                <a:gd name="T18" fmla="*/ 0 w 83"/>
                <a:gd name="T19" fmla="*/ 0 h 187"/>
                <a:gd name="T20" fmla="*/ 0 w 83"/>
                <a:gd name="T21" fmla="*/ 0 h 187"/>
                <a:gd name="T22" fmla="*/ 0 w 83"/>
                <a:gd name="T23" fmla="*/ 0 h 187"/>
                <a:gd name="T24" fmla="*/ 0 w 83"/>
                <a:gd name="T25" fmla="*/ 0 h 187"/>
                <a:gd name="T26" fmla="*/ 0 w 83"/>
                <a:gd name="T27" fmla="*/ 0 h 187"/>
                <a:gd name="T28" fmla="*/ 0 w 83"/>
                <a:gd name="T29" fmla="*/ 0 h 187"/>
                <a:gd name="T30" fmla="*/ 0 w 83"/>
                <a:gd name="T31" fmla="*/ 0 h 187"/>
                <a:gd name="T32" fmla="*/ 0 w 83"/>
                <a:gd name="T33" fmla="*/ 0 h 187"/>
                <a:gd name="T34" fmla="*/ 0 w 83"/>
                <a:gd name="T35" fmla="*/ 0 h 187"/>
                <a:gd name="T36" fmla="*/ 0 w 83"/>
                <a:gd name="T37" fmla="*/ 0 h 187"/>
                <a:gd name="T38" fmla="*/ 0 w 83"/>
                <a:gd name="T39" fmla="*/ 0 h 187"/>
                <a:gd name="T40" fmla="*/ 0 w 83"/>
                <a:gd name="T41" fmla="*/ 0 h 187"/>
                <a:gd name="T42" fmla="*/ 0 w 83"/>
                <a:gd name="T43" fmla="*/ 0 h 187"/>
                <a:gd name="T44" fmla="*/ 0 w 83"/>
                <a:gd name="T45" fmla="*/ 0 h 187"/>
                <a:gd name="T46" fmla="*/ 0 w 83"/>
                <a:gd name="T47" fmla="*/ 0 h 187"/>
                <a:gd name="T48" fmla="*/ 0 w 83"/>
                <a:gd name="T49" fmla="*/ 0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7" name="Freeform 626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>
                <a:gd name="T0" fmla="*/ 0 w 44"/>
                <a:gd name="T1" fmla="*/ 0 h 94"/>
                <a:gd name="T2" fmla="*/ 0 w 44"/>
                <a:gd name="T3" fmla="*/ 0 h 94"/>
                <a:gd name="T4" fmla="*/ 0 w 44"/>
                <a:gd name="T5" fmla="*/ 0 h 94"/>
                <a:gd name="T6" fmla="*/ 0 w 44"/>
                <a:gd name="T7" fmla="*/ 0 h 94"/>
                <a:gd name="T8" fmla="*/ 0 w 44"/>
                <a:gd name="T9" fmla="*/ 0 h 94"/>
                <a:gd name="T10" fmla="*/ 0 w 44"/>
                <a:gd name="T11" fmla="*/ 0 h 94"/>
                <a:gd name="T12" fmla="*/ 0 w 44"/>
                <a:gd name="T13" fmla="*/ 0 h 94"/>
                <a:gd name="T14" fmla="*/ 0 w 44"/>
                <a:gd name="T15" fmla="*/ 0 h 94"/>
                <a:gd name="T16" fmla="*/ 0 w 44"/>
                <a:gd name="T17" fmla="*/ 0 h 94"/>
                <a:gd name="T18" fmla="*/ 0 w 44"/>
                <a:gd name="T19" fmla="*/ 0 h 94"/>
                <a:gd name="T20" fmla="*/ 0 w 44"/>
                <a:gd name="T21" fmla="*/ 0 h 94"/>
                <a:gd name="T22" fmla="*/ 0 w 44"/>
                <a:gd name="T23" fmla="*/ 0 h 94"/>
                <a:gd name="T24" fmla="*/ 0 w 44"/>
                <a:gd name="T25" fmla="*/ 0 h 94"/>
                <a:gd name="T26" fmla="*/ 0 w 44"/>
                <a:gd name="T27" fmla="*/ 0 h 94"/>
                <a:gd name="T28" fmla="*/ 0 w 44"/>
                <a:gd name="T29" fmla="*/ 0 h 94"/>
                <a:gd name="T30" fmla="*/ 0 w 44"/>
                <a:gd name="T31" fmla="*/ 0 h 94"/>
                <a:gd name="T32" fmla="*/ 0 w 44"/>
                <a:gd name="T33" fmla="*/ 0 h 94"/>
                <a:gd name="T34" fmla="*/ 0 w 44"/>
                <a:gd name="T35" fmla="*/ 0 h 94"/>
                <a:gd name="T36" fmla="*/ 0 w 44"/>
                <a:gd name="T37" fmla="*/ 0 h 94"/>
                <a:gd name="T38" fmla="*/ 0 w 44"/>
                <a:gd name="T39" fmla="*/ 0 h 94"/>
                <a:gd name="T40" fmla="*/ 0 w 44"/>
                <a:gd name="T41" fmla="*/ 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" name="Freeform 627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>
                <a:gd name="T0" fmla="*/ 0 w 38"/>
                <a:gd name="T1" fmla="*/ 0 h 54"/>
                <a:gd name="T2" fmla="*/ 0 w 38"/>
                <a:gd name="T3" fmla="*/ 0 h 54"/>
                <a:gd name="T4" fmla="*/ 0 w 38"/>
                <a:gd name="T5" fmla="*/ 0 h 54"/>
                <a:gd name="T6" fmla="*/ 0 w 38"/>
                <a:gd name="T7" fmla="*/ 0 h 54"/>
                <a:gd name="T8" fmla="*/ 0 w 38"/>
                <a:gd name="T9" fmla="*/ 0 h 54"/>
                <a:gd name="T10" fmla="*/ 0 w 38"/>
                <a:gd name="T11" fmla="*/ 0 h 54"/>
                <a:gd name="T12" fmla="*/ 0 w 38"/>
                <a:gd name="T13" fmla="*/ 0 h 54"/>
                <a:gd name="T14" fmla="*/ 0 w 38"/>
                <a:gd name="T15" fmla="*/ 0 h 54"/>
                <a:gd name="T16" fmla="*/ 0 w 38"/>
                <a:gd name="T17" fmla="*/ 0 h 54"/>
                <a:gd name="T18" fmla="*/ 0 w 38"/>
                <a:gd name="T19" fmla="*/ 0 h 54"/>
                <a:gd name="T20" fmla="*/ 0 w 38"/>
                <a:gd name="T21" fmla="*/ 0 h 54"/>
                <a:gd name="T22" fmla="*/ 0 w 38"/>
                <a:gd name="T23" fmla="*/ 0 h 54"/>
                <a:gd name="T24" fmla="*/ 0 w 38"/>
                <a:gd name="T25" fmla="*/ 0 h 54"/>
                <a:gd name="T26" fmla="*/ 0 w 38"/>
                <a:gd name="T27" fmla="*/ 0 h 54"/>
                <a:gd name="T28" fmla="*/ 0 w 38"/>
                <a:gd name="T29" fmla="*/ 0 h 54"/>
                <a:gd name="T30" fmla="*/ 0 w 38"/>
                <a:gd name="T31" fmla="*/ 0 h 54"/>
                <a:gd name="T32" fmla="*/ 0 w 38"/>
                <a:gd name="T33" fmla="*/ 0 h 54"/>
                <a:gd name="T34" fmla="*/ 0 w 38"/>
                <a:gd name="T35" fmla="*/ 0 h 54"/>
                <a:gd name="T36" fmla="*/ 0 w 38"/>
                <a:gd name="T37" fmla="*/ 0 h 54"/>
                <a:gd name="T38" fmla="*/ 0 w 38"/>
                <a:gd name="T39" fmla="*/ 0 h 54"/>
                <a:gd name="T40" fmla="*/ 0 w 38"/>
                <a:gd name="T41" fmla="*/ 0 h 54"/>
                <a:gd name="T42" fmla="*/ 0 w 38"/>
                <a:gd name="T43" fmla="*/ 0 h 54"/>
                <a:gd name="T44" fmla="*/ 0 w 38"/>
                <a:gd name="T45" fmla="*/ 0 h 54"/>
                <a:gd name="T46" fmla="*/ 0 w 38"/>
                <a:gd name="T47" fmla="*/ 0 h 54"/>
                <a:gd name="T48" fmla="*/ 0 w 38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9" name="Freeform 628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>
                <a:gd name="T0" fmla="*/ 0 w 52"/>
                <a:gd name="T1" fmla="*/ 0 h 36"/>
                <a:gd name="T2" fmla="*/ 0 w 52"/>
                <a:gd name="T3" fmla="*/ 0 h 36"/>
                <a:gd name="T4" fmla="*/ 0 w 52"/>
                <a:gd name="T5" fmla="*/ 0 h 36"/>
                <a:gd name="T6" fmla="*/ 0 w 52"/>
                <a:gd name="T7" fmla="*/ 0 h 36"/>
                <a:gd name="T8" fmla="*/ 0 w 52"/>
                <a:gd name="T9" fmla="*/ 0 h 36"/>
                <a:gd name="T10" fmla="*/ 0 w 52"/>
                <a:gd name="T11" fmla="*/ 0 h 36"/>
                <a:gd name="T12" fmla="*/ 0 w 52"/>
                <a:gd name="T13" fmla="*/ 0 h 36"/>
                <a:gd name="T14" fmla="*/ 0 w 52"/>
                <a:gd name="T15" fmla="*/ 0 h 36"/>
                <a:gd name="T16" fmla="*/ 0 w 52"/>
                <a:gd name="T17" fmla="*/ 0 h 36"/>
                <a:gd name="T18" fmla="*/ 0 w 52"/>
                <a:gd name="T19" fmla="*/ 0 h 36"/>
                <a:gd name="T20" fmla="*/ 0 w 52"/>
                <a:gd name="T21" fmla="*/ 0 h 36"/>
                <a:gd name="T22" fmla="*/ 0 w 52"/>
                <a:gd name="T23" fmla="*/ 0 h 36"/>
                <a:gd name="T24" fmla="*/ 0 w 52"/>
                <a:gd name="T25" fmla="*/ 0 h 36"/>
                <a:gd name="T26" fmla="*/ 0 w 52"/>
                <a:gd name="T27" fmla="*/ 0 h 36"/>
                <a:gd name="T28" fmla="*/ 0 w 52"/>
                <a:gd name="T29" fmla="*/ 0 h 36"/>
                <a:gd name="T30" fmla="*/ 0 w 52"/>
                <a:gd name="T31" fmla="*/ 0 h 36"/>
                <a:gd name="T32" fmla="*/ 0 w 52"/>
                <a:gd name="T33" fmla="*/ 0 h 36"/>
                <a:gd name="T34" fmla="*/ 0 w 52"/>
                <a:gd name="T35" fmla="*/ 0 h 36"/>
                <a:gd name="T36" fmla="*/ 0 w 52"/>
                <a:gd name="T37" fmla="*/ 0 h 36"/>
                <a:gd name="T38" fmla="*/ 0 w 52"/>
                <a:gd name="T39" fmla="*/ 0 h 36"/>
                <a:gd name="T40" fmla="*/ 0 w 52"/>
                <a:gd name="T41" fmla="*/ 0 h 36"/>
                <a:gd name="T42" fmla="*/ 0 w 52"/>
                <a:gd name="T43" fmla="*/ 0 h 36"/>
                <a:gd name="T44" fmla="*/ 0 w 52"/>
                <a:gd name="T45" fmla="*/ 0 h 36"/>
                <a:gd name="T46" fmla="*/ 0 w 52"/>
                <a:gd name="T47" fmla="*/ 0 h 36"/>
                <a:gd name="T48" fmla="*/ 0 w 52"/>
                <a:gd name="T49" fmla="*/ 0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0" name="Freeform 629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>
                <a:gd name="T0" fmla="*/ 0 w 198"/>
                <a:gd name="T1" fmla="*/ 0 h 236"/>
                <a:gd name="T2" fmla="*/ 0 w 198"/>
                <a:gd name="T3" fmla="*/ 0 h 236"/>
                <a:gd name="T4" fmla="*/ 0 w 198"/>
                <a:gd name="T5" fmla="*/ 0 h 236"/>
                <a:gd name="T6" fmla="*/ 0 w 198"/>
                <a:gd name="T7" fmla="*/ 0 h 236"/>
                <a:gd name="T8" fmla="*/ 0 w 198"/>
                <a:gd name="T9" fmla="*/ 0 h 236"/>
                <a:gd name="T10" fmla="*/ 0 w 198"/>
                <a:gd name="T11" fmla="*/ 0 h 236"/>
                <a:gd name="T12" fmla="*/ 0 w 198"/>
                <a:gd name="T13" fmla="*/ 0 h 236"/>
                <a:gd name="T14" fmla="*/ 0 w 198"/>
                <a:gd name="T15" fmla="*/ 0 h 236"/>
                <a:gd name="T16" fmla="*/ 0 w 198"/>
                <a:gd name="T17" fmla="*/ 0 h 236"/>
                <a:gd name="T18" fmla="*/ 0 w 198"/>
                <a:gd name="T19" fmla="*/ 0 h 236"/>
                <a:gd name="T20" fmla="*/ 0 w 198"/>
                <a:gd name="T21" fmla="*/ 0 h 236"/>
                <a:gd name="T22" fmla="*/ 0 w 198"/>
                <a:gd name="T23" fmla="*/ 0 h 236"/>
                <a:gd name="T24" fmla="*/ 0 w 198"/>
                <a:gd name="T25" fmla="*/ 0 h 236"/>
                <a:gd name="T26" fmla="*/ 0 w 198"/>
                <a:gd name="T27" fmla="*/ 0 h 236"/>
                <a:gd name="T28" fmla="*/ 0 w 198"/>
                <a:gd name="T29" fmla="*/ 0 h 236"/>
                <a:gd name="T30" fmla="*/ 0 w 198"/>
                <a:gd name="T31" fmla="*/ 0 h 236"/>
                <a:gd name="T32" fmla="*/ 0 w 198"/>
                <a:gd name="T33" fmla="*/ 0 h 236"/>
                <a:gd name="T34" fmla="*/ 0 w 198"/>
                <a:gd name="T35" fmla="*/ 0 h 236"/>
                <a:gd name="T36" fmla="*/ 0 w 198"/>
                <a:gd name="T37" fmla="*/ 0 h 236"/>
                <a:gd name="T38" fmla="*/ 0 w 198"/>
                <a:gd name="T39" fmla="*/ 0 h 236"/>
                <a:gd name="T40" fmla="*/ 0 w 198"/>
                <a:gd name="T41" fmla="*/ 0 h 236"/>
                <a:gd name="T42" fmla="*/ 0 w 198"/>
                <a:gd name="T43" fmla="*/ 0 h 236"/>
                <a:gd name="T44" fmla="*/ 0 w 198"/>
                <a:gd name="T45" fmla="*/ 0 h 236"/>
                <a:gd name="T46" fmla="*/ 0 w 198"/>
                <a:gd name="T47" fmla="*/ 0 h 236"/>
                <a:gd name="T48" fmla="*/ 0 w 198"/>
                <a:gd name="T49" fmla="*/ 0 h 236"/>
                <a:gd name="T50" fmla="*/ 0 w 198"/>
                <a:gd name="T51" fmla="*/ 0 h 236"/>
                <a:gd name="T52" fmla="*/ 0 w 198"/>
                <a:gd name="T53" fmla="*/ 0 h 236"/>
                <a:gd name="T54" fmla="*/ 0 w 198"/>
                <a:gd name="T55" fmla="*/ 0 h 236"/>
                <a:gd name="T56" fmla="*/ 0 w 198"/>
                <a:gd name="T57" fmla="*/ 0 h 236"/>
                <a:gd name="T58" fmla="*/ 0 w 198"/>
                <a:gd name="T59" fmla="*/ 0 h 236"/>
                <a:gd name="T60" fmla="*/ 0 w 198"/>
                <a:gd name="T61" fmla="*/ 0 h 236"/>
                <a:gd name="T62" fmla="*/ 0 w 198"/>
                <a:gd name="T63" fmla="*/ 0 h 236"/>
                <a:gd name="T64" fmla="*/ 0 w 198"/>
                <a:gd name="T65" fmla="*/ 0 h 236"/>
                <a:gd name="T66" fmla="*/ 0 w 198"/>
                <a:gd name="T67" fmla="*/ 0 h 236"/>
                <a:gd name="T68" fmla="*/ 0 w 198"/>
                <a:gd name="T69" fmla="*/ 0 h 236"/>
                <a:gd name="T70" fmla="*/ 0 w 198"/>
                <a:gd name="T71" fmla="*/ 0 h 236"/>
                <a:gd name="T72" fmla="*/ 0 w 198"/>
                <a:gd name="T73" fmla="*/ 0 h 236"/>
                <a:gd name="T74" fmla="*/ 0 w 198"/>
                <a:gd name="T75" fmla="*/ 0 h 236"/>
                <a:gd name="T76" fmla="*/ 0 w 198"/>
                <a:gd name="T77" fmla="*/ 0 h 236"/>
                <a:gd name="T78" fmla="*/ 0 w 198"/>
                <a:gd name="T79" fmla="*/ 0 h 236"/>
                <a:gd name="T80" fmla="*/ 0 w 198"/>
                <a:gd name="T81" fmla="*/ 0 h 236"/>
                <a:gd name="T82" fmla="*/ 0 w 198"/>
                <a:gd name="T83" fmla="*/ 0 h 236"/>
                <a:gd name="T84" fmla="*/ 0 w 198"/>
                <a:gd name="T85" fmla="*/ 0 h 236"/>
                <a:gd name="T86" fmla="*/ 0 w 198"/>
                <a:gd name="T87" fmla="*/ 0 h 236"/>
                <a:gd name="T88" fmla="*/ 0 w 198"/>
                <a:gd name="T89" fmla="*/ 0 h 236"/>
                <a:gd name="T90" fmla="*/ 0 w 198"/>
                <a:gd name="T91" fmla="*/ 0 h 236"/>
                <a:gd name="T92" fmla="*/ 0 w 198"/>
                <a:gd name="T93" fmla="*/ 0 h 236"/>
                <a:gd name="T94" fmla="*/ 0 w 198"/>
                <a:gd name="T95" fmla="*/ 0 h 236"/>
                <a:gd name="T96" fmla="*/ 0 w 198"/>
                <a:gd name="T97" fmla="*/ 0 h 236"/>
                <a:gd name="T98" fmla="*/ 0 w 198"/>
                <a:gd name="T99" fmla="*/ 0 h 236"/>
                <a:gd name="T100" fmla="*/ 0 w 198"/>
                <a:gd name="T101" fmla="*/ 0 h 236"/>
                <a:gd name="T102" fmla="*/ 0 w 198"/>
                <a:gd name="T103" fmla="*/ 0 h 236"/>
                <a:gd name="T104" fmla="*/ 0 w 198"/>
                <a:gd name="T105" fmla="*/ 0 h 236"/>
                <a:gd name="T106" fmla="*/ 0 w 198"/>
                <a:gd name="T107" fmla="*/ 0 h 236"/>
                <a:gd name="T108" fmla="*/ 0 w 198"/>
                <a:gd name="T109" fmla="*/ 0 h 236"/>
                <a:gd name="T110" fmla="*/ 0 w 198"/>
                <a:gd name="T111" fmla="*/ 0 h 236"/>
                <a:gd name="T112" fmla="*/ 0 w 198"/>
                <a:gd name="T113" fmla="*/ 0 h 236"/>
                <a:gd name="T114" fmla="*/ 0 w 198"/>
                <a:gd name="T115" fmla="*/ 0 h 236"/>
                <a:gd name="T116" fmla="*/ 0 w 198"/>
                <a:gd name="T117" fmla="*/ 0 h 236"/>
                <a:gd name="T118" fmla="*/ 0 w 198"/>
                <a:gd name="T119" fmla="*/ 0 h 236"/>
                <a:gd name="T120" fmla="*/ 0 w 198"/>
                <a:gd name="T121" fmla="*/ 0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1" name="Freeform 630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>
                <a:gd name="T0" fmla="*/ 0 w 128"/>
                <a:gd name="T1" fmla="*/ 0 h 183"/>
                <a:gd name="T2" fmla="*/ 0 w 128"/>
                <a:gd name="T3" fmla="*/ 0 h 183"/>
                <a:gd name="T4" fmla="*/ 0 w 128"/>
                <a:gd name="T5" fmla="*/ 0 h 183"/>
                <a:gd name="T6" fmla="*/ 0 w 128"/>
                <a:gd name="T7" fmla="*/ 0 h 183"/>
                <a:gd name="T8" fmla="*/ 0 w 128"/>
                <a:gd name="T9" fmla="*/ 0 h 183"/>
                <a:gd name="T10" fmla="*/ 0 w 128"/>
                <a:gd name="T11" fmla="*/ 0 h 183"/>
                <a:gd name="T12" fmla="*/ 0 w 128"/>
                <a:gd name="T13" fmla="*/ 0 h 183"/>
                <a:gd name="T14" fmla="*/ 0 w 128"/>
                <a:gd name="T15" fmla="*/ 0 h 183"/>
                <a:gd name="T16" fmla="*/ 0 w 128"/>
                <a:gd name="T17" fmla="*/ 0 h 183"/>
                <a:gd name="T18" fmla="*/ 0 w 128"/>
                <a:gd name="T19" fmla="*/ 0 h 183"/>
                <a:gd name="T20" fmla="*/ 0 w 128"/>
                <a:gd name="T21" fmla="*/ 0 h 183"/>
                <a:gd name="T22" fmla="*/ 0 w 128"/>
                <a:gd name="T23" fmla="*/ 0 h 183"/>
                <a:gd name="T24" fmla="*/ 0 w 128"/>
                <a:gd name="T25" fmla="*/ 0 h 183"/>
                <a:gd name="T26" fmla="*/ 0 w 128"/>
                <a:gd name="T27" fmla="*/ 0 h 183"/>
                <a:gd name="T28" fmla="*/ 0 w 128"/>
                <a:gd name="T29" fmla="*/ 0 h 183"/>
                <a:gd name="T30" fmla="*/ 0 w 128"/>
                <a:gd name="T31" fmla="*/ 0 h 183"/>
                <a:gd name="T32" fmla="*/ 0 w 128"/>
                <a:gd name="T33" fmla="*/ 0 h 183"/>
                <a:gd name="T34" fmla="*/ 0 w 128"/>
                <a:gd name="T35" fmla="*/ 0 h 183"/>
                <a:gd name="T36" fmla="*/ 0 w 128"/>
                <a:gd name="T37" fmla="*/ 0 h 183"/>
                <a:gd name="T38" fmla="*/ 0 w 128"/>
                <a:gd name="T39" fmla="*/ 0 h 183"/>
                <a:gd name="T40" fmla="*/ 0 w 128"/>
                <a:gd name="T41" fmla="*/ 0 h 183"/>
                <a:gd name="T42" fmla="*/ 0 w 128"/>
                <a:gd name="T43" fmla="*/ 0 h 183"/>
                <a:gd name="T44" fmla="*/ 0 w 128"/>
                <a:gd name="T45" fmla="*/ 0 h 183"/>
                <a:gd name="T46" fmla="*/ 0 w 128"/>
                <a:gd name="T47" fmla="*/ 0 h 183"/>
                <a:gd name="T48" fmla="*/ 0 w 128"/>
                <a:gd name="T49" fmla="*/ 0 h 183"/>
                <a:gd name="T50" fmla="*/ 0 w 128"/>
                <a:gd name="T51" fmla="*/ 0 h 183"/>
                <a:gd name="T52" fmla="*/ 0 w 128"/>
                <a:gd name="T53" fmla="*/ 0 h 183"/>
                <a:gd name="T54" fmla="*/ 0 w 128"/>
                <a:gd name="T55" fmla="*/ 0 h 183"/>
                <a:gd name="T56" fmla="*/ 0 w 128"/>
                <a:gd name="T57" fmla="*/ 0 h 183"/>
                <a:gd name="T58" fmla="*/ 0 w 128"/>
                <a:gd name="T59" fmla="*/ 0 h 183"/>
                <a:gd name="T60" fmla="*/ 0 w 128"/>
                <a:gd name="T61" fmla="*/ 0 h 183"/>
                <a:gd name="T62" fmla="*/ 0 w 128"/>
                <a:gd name="T63" fmla="*/ 0 h 183"/>
                <a:gd name="T64" fmla="*/ 0 w 128"/>
                <a:gd name="T65" fmla="*/ 0 h 183"/>
                <a:gd name="T66" fmla="*/ 0 w 128"/>
                <a:gd name="T67" fmla="*/ 0 h 183"/>
                <a:gd name="T68" fmla="*/ 0 w 128"/>
                <a:gd name="T69" fmla="*/ 0 h 183"/>
                <a:gd name="T70" fmla="*/ 0 w 128"/>
                <a:gd name="T71" fmla="*/ 0 h 183"/>
                <a:gd name="T72" fmla="*/ 0 w 128"/>
                <a:gd name="T73" fmla="*/ 0 h 183"/>
                <a:gd name="T74" fmla="*/ 0 w 128"/>
                <a:gd name="T75" fmla="*/ 0 h 183"/>
                <a:gd name="T76" fmla="*/ 0 w 128"/>
                <a:gd name="T77" fmla="*/ 0 h 183"/>
                <a:gd name="T78" fmla="*/ 0 w 128"/>
                <a:gd name="T79" fmla="*/ 0 h 183"/>
                <a:gd name="T80" fmla="*/ 0 w 128"/>
                <a:gd name="T81" fmla="*/ 0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2" name="Freeform 631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>
                <a:gd name="T0" fmla="*/ 0 w 323"/>
                <a:gd name="T1" fmla="*/ 0 h 379"/>
                <a:gd name="T2" fmla="*/ 0 w 323"/>
                <a:gd name="T3" fmla="*/ 0 h 379"/>
                <a:gd name="T4" fmla="*/ 0 w 323"/>
                <a:gd name="T5" fmla="*/ 0 h 379"/>
                <a:gd name="T6" fmla="*/ 0 w 323"/>
                <a:gd name="T7" fmla="*/ 0 h 379"/>
                <a:gd name="T8" fmla="*/ 0 w 323"/>
                <a:gd name="T9" fmla="*/ 0 h 379"/>
                <a:gd name="T10" fmla="*/ 0 w 323"/>
                <a:gd name="T11" fmla="*/ 0 h 379"/>
                <a:gd name="T12" fmla="*/ 0 w 323"/>
                <a:gd name="T13" fmla="*/ 0 h 379"/>
                <a:gd name="T14" fmla="*/ 0 w 323"/>
                <a:gd name="T15" fmla="*/ 0 h 379"/>
                <a:gd name="T16" fmla="*/ 0 w 323"/>
                <a:gd name="T17" fmla="*/ 0 h 379"/>
                <a:gd name="T18" fmla="*/ 0 w 323"/>
                <a:gd name="T19" fmla="*/ 0 h 379"/>
                <a:gd name="T20" fmla="*/ 0 w 323"/>
                <a:gd name="T21" fmla="*/ 0 h 379"/>
                <a:gd name="T22" fmla="*/ 0 w 323"/>
                <a:gd name="T23" fmla="*/ 0 h 379"/>
                <a:gd name="T24" fmla="*/ 0 w 323"/>
                <a:gd name="T25" fmla="*/ 0 h 379"/>
                <a:gd name="T26" fmla="*/ 0 w 323"/>
                <a:gd name="T27" fmla="*/ 0 h 379"/>
                <a:gd name="T28" fmla="*/ 0 w 323"/>
                <a:gd name="T29" fmla="*/ 0 h 379"/>
                <a:gd name="T30" fmla="*/ 0 w 323"/>
                <a:gd name="T31" fmla="*/ 0 h 379"/>
                <a:gd name="T32" fmla="*/ 0 w 323"/>
                <a:gd name="T33" fmla="*/ 0 h 379"/>
                <a:gd name="T34" fmla="*/ 0 w 323"/>
                <a:gd name="T35" fmla="*/ 0 h 379"/>
                <a:gd name="T36" fmla="*/ 0 w 323"/>
                <a:gd name="T37" fmla="*/ 0 h 379"/>
                <a:gd name="T38" fmla="*/ 0 w 323"/>
                <a:gd name="T39" fmla="*/ 0 h 379"/>
                <a:gd name="T40" fmla="*/ 0 w 323"/>
                <a:gd name="T41" fmla="*/ 0 h 379"/>
                <a:gd name="T42" fmla="*/ 0 w 323"/>
                <a:gd name="T43" fmla="*/ 0 h 379"/>
                <a:gd name="T44" fmla="*/ 0 w 323"/>
                <a:gd name="T45" fmla="*/ 0 h 379"/>
                <a:gd name="T46" fmla="*/ 0 w 323"/>
                <a:gd name="T47" fmla="*/ 0 h 379"/>
                <a:gd name="T48" fmla="*/ 0 w 323"/>
                <a:gd name="T49" fmla="*/ 0 h 379"/>
                <a:gd name="T50" fmla="*/ 0 w 323"/>
                <a:gd name="T51" fmla="*/ 0 h 379"/>
                <a:gd name="T52" fmla="*/ 0 w 323"/>
                <a:gd name="T53" fmla="*/ 0 h 379"/>
                <a:gd name="T54" fmla="*/ 0 w 323"/>
                <a:gd name="T55" fmla="*/ 0 h 379"/>
                <a:gd name="T56" fmla="*/ 0 w 323"/>
                <a:gd name="T57" fmla="*/ 0 h 379"/>
                <a:gd name="T58" fmla="*/ 0 w 323"/>
                <a:gd name="T59" fmla="*/ 0 h 379"/>
                <a:gd name="T60" fmla="*/ 0 w 323"/>
                <a:gd name="T61" fmla="*/ 0 h 379"/>
                <a:gd name="T62" fmla="*/ 0 w 323"/>
                <a:gd name="T63" fmla="*/ 0 h 379"/>
                <a:gd name="T64" fmla="*/ 0 w 323"/>
                <a:gd name="T65" fmla="*/ 0 h 379"/>
                <a:gd name="T66" fmla="*/ 0 w 323"/>
                <a:gd name="T67" fmla="*/ 0 h 379"/>
                <a:gd name="T68" fmla="*/ 0 w 323"/>
                <a:gd name="T69" fmla="*/ 0 h 379"/>
                <a:gd name="T70" fmla="*/ 0 w 323"/>
                <a:gd name="T71" fmla="*/ 0 h 379"/>
                <a:gd name="T72" fmla="*/ 0 w 323"/>
                <a:gd name="T73" fmla="*/ 0 h 379"/>
                <a:gd name="T74" fmla="*/ 0 w 323"/>
                <a:gd name="T75" fmla="*/ 0 h 379"/>
                <a:gd name="T76" fmla="*/ 0 w 323"/>
                <a:gd name="T77" fmla="*/ 0 h 379"/>
                <a:gd name="T78" fmla="*/ 0 w 323"/>
                <a:gd name="T79" fmla="*/ 0 h 379"/>
                <a:gd name="T80" fmla="*/ 0 w 323"/>
                <a:gd name="T81" fmla="*/ 0 h 379"/>
                <a:gd name="T82" fmla="*/ 0 w 323"/>
                <a:gd name="T83" fmla="*/ 0 h 379"/>
                <a:gd name="T84" fmla="*/ 0 w 323"/>
                <a:gd name="T85" fmla="*/ 0 h 379"/>
                <a:gd name="T86" fmla="*/ 0 w 323"/>
                <a:gd name="T87" fmla="*/ 0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3" name="Freeform 632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>
                <a:gd name="T0" fmla="*/ 0 w 282"/>
                <a:gd name="T1" fmla="*/ 0 h 253"/>
                <a:gd name="T2" fmla="*/ 0 w 282"/>
                <a:gd name="T3" fmla="*/ 0 h 253"/>
                <a:gd name="T4" fmla="*/ 0 w 282"/>
                <a:gd name="T5" fmla="*/ 0 h 253"/>
                <a:gd name="T6" fmla="*/ 0 w 282"/>
                <a:gd name="T7" fmla="*/ 0 h 253"/>
                <a:gd name="T8" fmla="*/ 0 w 282"/>
                <a:gd name="T9" fmla="*/ 0 h 253"/>
                <a:gd name="T10" fmla="*/ 0 w 282"/>
                <a:gd name="T11" fmla="*/ 0 h 253"/>
                <a:gd name="T12" fmla="*/ 0 w 282"/>
                <a:gd name="T13" fmla="*/ 0 h 253"/>
                <a:gd name="T14" fmla="*/ 0 w 282"/>
                <a:gd name="T15" fmla="*/ 0 h 253"/>
                <a:gd name="T16" fmla="*/ 0 w 282"/>
                <a:gd name="T17" fmla="*/ 0 h 253"/>
                <a:gd name="T18" fmla="*/ 0 w 282"/>
                <a:gd name="T19" fmla="*/ 0 h 253"/>
                <a:gd name="T20" fmla="*/ 0 w 282"/>
                <a:gd name="T21" fmla="*/ 0 h 253"/>
                <a:gd name="T22" fmla="*/ 0 w 282"/>
                <a:gd name="T23" fmla="*/ 0 h 253"/>
                <a:gd name="T24" fmla="*/ 0 w 282"/>
                <a:gd name="T25" fmla="*/ 0 h 253"/>
                <a:gd name="T26" fmla="*/ 0 w 282"/>
                <a:gd name="T27" fmla="*/ 0 h 253"/>
                <a:gd name="T28" fmla="*/ 0 w 282"/>
                <a:gd name="T29" fmla="*/ 0 h 253"/>
                <a:gd name="T30" fmla="*/ 0 w 282"/>
                <a:gd name="T31" fmla="*/ 0 h 253"/>
                <a:gd name="T32" fmla="*/ 0 w 282"/>
                <a:gd name="T33" fmla="*/ 0 h 253"/>
                <a:gd name="T34" fmla="*/ 0 w 282"/>
                <a:gd name="T35" fmla="*/ 0 h 253"/>
                <a:gd name="T36" fmla="*/ 0 w 282"/>
                <a:gd name="T37" fmla="*/ 0 h 253"/>
                <a:gd name="T38" fmla="*/ 0 w 282"/>
                <a:gd name="T39" fmla="*/ 0 h 253"/>
                <a:gd name="T40" fmla="*/ 0 w 282"/>
                <a:gd name="T41" fmla="*/ 0 h 253"/>
                <a:gd name="T42" fmla="*/ 0 w 282"/>
                <a:gd name="T43" fmla="*/ 0 h 253"/>
                <a:gd name="T44" fmla="*/ 0 w 282"/>
                <a:gd name="T45" fmla="*/ 0 h 253"/>
                <a:gd name="T46" fmla="*/ 0 w 282"/>
                <a:gd name="T47" fmla="*/ 0 h 253"/>
                <a:gd name="T48" fmla="*/ 0 w 282"/>
                <a:gd name="T49" fmla="*/ 0 h 253"/>
                <a:gd name="T50" fmla="*/ 0 w 282"/>
                <a:gd name="T51" fmla="*/ 0 h 253"/>
                <a:gd name="T52" fmla="*/ 0 w 282"/>
                <a:gd name="T53" fmla="*/ 0 h 253"/>
                <a:gd name="T54" fmla="*/ 0 w 282"/>
                <a:gd name="T55" fmla="*/ 0 h 253"/>
                <a:gd name="T56" fmla="*/ 0 w 282"/>
                <a:gd name="T57" fmla="*/ 0 h 253"/>
                <a:gd name="T58" fmla="*/ 0 w 282"/>
                <a:gd name="T59" fmla="*/ 0 h 253"/>
                <a:gd name="T60" fmla="*/ 0 w 282"/>
                <a:gd name="T61" fmla="*/ 0 h 253"/>
                <a:gd name="T62" fmla="*/ 0 w 282"/>
                <a:gd name="T63" fmla="*/ 0 h 253"/>
                <a:gd name="T64" fmla="*/ 0 w 282"/>
                <a:gd name="T65" fmla="*/ 0 h 253"/>
                <a:gd name="T66" fmla="*/ 0 w 282"/>
                <a:gd name="T67" fmla="*/ 0 h 253"/>
                <a:gd name="T68" fmla="*/ 0 w 282"/>
                <a:gd name="T69" fmla="*/ 0 h 253"/>
                <a:gd name="T70" fmla="*/ 0 w 282"/>
                <a:gd name="T71" fmla="*/ 0 h 253"/>
                <a:gd name="T72" fmla="*/ 0 w 282"/>
                <a:gd name="T73" fmla="*/ 0 h 253"/>
                <a:gd name="T74" fmla="*/ 0 w 282"/>
                <a:gd name="T75" fmla="*/ 0 h 253"/>
                <a:gd name="T76" fmla="*/ 0 w 282"/>
                <a:gd name="T77" fmla="*/ 0 h 253"/>
                <a:gd name="T78" fmla="*/ 0 w 282"/>
                <a:gd name="T79" fmla="*/ 0 h 253"/>
                <a:gd name="T80" fmla="*/ 0 w 282"/>
                <a:gd name="T81" fmla="*/ 0 h 253"/>
                <a:gd name="T82" fmla="*/ 0 w 282"/>
                <a:gd name="T83" fmla="*/ 0 h 253"/>
                <a:gd name="T84" fmla="*/ 0 w 282"/>
                <a:gd name="T85" fmla="*/ 0 h 253"/>
                <a:gd name="T86" fmla="*/ 0 w 282"/>
                <a:gd name="T87" fmla="*/ 0 h 253"/>
                <a:gd name="T88" fmla="*/ 0 w 282"/>
                <a:gd name="T89" fmla="*/ 0 h 253"/>
                <a:gd name="T90" fmla="*/ 0 w 282"/>
                <a:gd name="T91" fmla="*/ 0 h 253"/>
                <a:gd name="T92" fmla="*/ 0 w 282"/>
                <a:gd name="T93" fmla="*/ 0 h 253"/>
                <a:gd name="T94" fmla="*/ 0 w 282"/>
                <a:gd name="T95" fmla="*/ 0 h 253"/>
                <a:gd name="T96" fmla="*/ 0 w 282"/>
                <a:gd name="T97" fmla="*/ 0 h 253"/>
                <a:gd name="T98" fmla="*/ 0 w 282"/>
                <a:gd name="T99" fmla="*/ 0 h 253"/>
                <a:gd name="T100" fmla="*/ 0 w 282"/>
                <a:gd name="T101" fmla="*/ 0 h 253"/>
                <a:gd name="T102" fmla="*/ 0 w 282"/>
                <a:gd name="T103" fmla="*/ 0 h 253"/>
                <a:gd name="T104" fmla="*/ 0 w 282"/>
                <a:gd name="T105" fmla="*/ 0 h 253"/>
                <a:gd name="T106" fmla="*/ 0 w 282"/>
                <a:gd name="T107" fmla="*/ 0 h 253"/>
                <a:gd name="T108" fmla="*/ 0 w 282"/>
                <a:gd name="T109" fmla="*/ 0 h 253"/>
                <a:gd name="T110" fmla="*/ 0 w 282"/>
                <a:gd name="T111" fmla="*/ 0 h 253"/>
                <a:gd name="T112" fmla="*/ 0 w 282"/>
                <a:gd name="T113" fmla="*/ 0 h 253"/>
                <a:gd name="T114" fmla="*/ 0 w 282"/>
                <a:gd name="T115" fmla="*/ 0 h 253"/>
                <a:gd name="T116" fmla="*/ 0 w 282"/>
                <a:gd name="T117" fmla="*/ 0 h 253"/>
                <a:gd name="T118" fmla="*/ 0 w 282"/>
                <a:gd name="T119" fmla="*/ 0 h 253"/>
                <a:gd name="T120" fmla="*/ 0 w 282"/>
                <a:gd name="T121" fmla="*/ 0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4" name="Freeform 633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>
                <a:gd name="T0" fmla="*/ 0 w 115"/>
                <a:gd name="T1" fmla="*/ 0 h 236"/>
                <a:gd name="T2" fmla="*/ 0 w 115"/>
                <a:gd name="T3" fmla="*/ 0 h 236"/>
                <a:gd name="T4" fmla="*/ 0 w 115"/>
                <a:gd name="T5" fmla="*/ 0 h 236"/>
                <a:gd name="T6" fmla="*/ 0 w 115"/>
                <a:gd name="T7" fmla="*/ 0 h 236"/>
                <a:gd name="T8" fmla="*/ 0 w 115"/>
                <a:gd name="T9" fmla="*/ 0 h 236"/>
                <a:gd name="T10" fmla="*/ 0 w 115"/>
                <a:gd name="T11" fmla="*/ 0 h 236"/>
                <a:gd name="T12" fmla="*/ 0 w 115"/>
                <a:gd name="T13" fmla="*/ 0 h 236"/>
                <a:gd name="T14" fmla="*/ 0 w 115"/>
                <a:gd name="T15" fmla="*/ 0 h 236"/>
                <a:gd name="T16" fmla="*/ 0 w 115"/>
                <a:gd name="T17" fmla="*/ 0 h 236"/>
                <a:gd name="T18" fmla="*/ 0 w 115"/>
                <a:gd name="T19" fmla="*/ 0 h 236"/>
                <a:gd name="T20" fmla="*/ 0 w 115"/>
                <a:gd name="T21" fmla="*/ 0 h 236"/>
                <a:gd name="T22" fmla="*/ 0 w 115"/>
                <a:gd name="T23" fmla="*/ 0 h 236"/>
                <a:gd name="T24" fmla="*/ 0 w 115"/>
                <a:gd name="T25" fmla="*/ 0 h 236"/>
                <a:gd name="T26" fmla="*/ 0 w 115"/>
                <a:gd name="T27" fmla="*/ 0 h 236"/>
                <a:gd name="T28" fmla="*/ 0 w 115"/>
                <a:gd name="T29" fmla="*/ 0 h 236"/>
                <a:gd name="T30" fmla="*/ 0 w 115"/>
                <a:gd name="T31" fmla="*/ 0 h 236"/>
                <a:gd name="T32" fmla="*/ 0 w 115"/>
                <a:gd name="T33" fmla="*/ 0 h 236"/>
                <a:gd name="T34" fmla="*/ 0 w 115"/>
                <a:gd name="T35" fmla="*/ 0 h 236"/>
                <a:gd name="T36" fmla="*/ 0 w 115"/>
                <a:gd name="T37" fmla="*/ 0 h 236"/>
                <a:gd name="T38" fmla="*/ 0 w 115"/>
                <a:gd name="T39" fmla="*/ 0 h 236"/>
                <a:gd name="T40" fmla="*/ 0 w 115"/>
                <a:gd name="T41" fmla="*/ 0 h 236"/>
                <a:gd name="T42" fmla="*/ 0 w 115"/>
                <a:gd name="T43" fmla="*/ 0 h 236"/>
                <a:gd name="T44" fmla="*/ 0 w 115"/>
                <a:gd name="T45" fmla="*/ 0 h 236"/>
                <a:gd name="T46" fmla="*/ 0 w 115"/>
                <a:gd name="T47" fmla="*/ 0 h 236"/>
                <a:gd name="T48" fmla="*/ 0 w 115"/>
                <a:gd name="T49" fmla="*/ 0 h 236"/>
                <a:gd name="T50" fmla="*/ 0 w 115"/>
                <a:gd name="T51" fmla="*/ 0 h 236"/>
                <a:gd name="T52" fmla="*/ 0 w 115"/>
                <a:gd name="T53" fmla="*/ 0 h 236"/>
                <a:gd name="T54" fmla="*/ 0 w 115"/>
                <a:gd name="T55" fmla="*/ 0 h 236"/>
                <a:gd name="T56" fmla="*/ 0 w 115"/>
                <a:gd name="T57" fmla="*/ 0 h 236"/>
                <a:gd name="T58" fmla="*/ 0 w 115"/>
                <a:gd name="T59" fmla="*/ 0 h 236"/>
                <a:gd name="T60" fmla="*/ 0 w 115"/>
                <a:gd name="T61" fmla="*/ 0 h 236"/>
                <a:gd name="T62" fmla="*/ 0 w 115"/>
                <a:gd name="T63" fmla="*/ 0 h 236"/>
                <a:gd name="T64" fmla="*/ 0 w 115"/>
                <a:gd name="T65" fmla="*/ 0 h 236"/>
                <a:gd name="T66" fmla="*/ 0 w 115"/>
                <a:gd name="T67" fmla="*/ 0 h 236"/>
                <a:gd name="T68" fmla="*/ 0 w 115"/>
                <a:gd name="T69" fmla="*/ 0 h 236"/>
                <a:gd name="T70" fmla="*/ 0 w 115"/>
                <a:gd name="T71" fmla="*/ 0 h 236"/>
                <a:gd name="T72" fmla="*/ 0 w 115"/>
                <a:gd name="T73" fmla="*/ 0 h 236"/>
                <a:gd name="T74" fmla="*/ 0 w 115"/>
                <a:gd name="T75" fmla="*/ 0 h 236"/>
                <a:gd name="T76" fmla="*/ 0 w 115"/>
                <a:gd name="T77" fmla="*/ 0 h 236"/>
                <a:gd name="T78" fmla="*/ 0 w 115"/>
                <a:gd name="T79" fmla="*/ 0 h 236"/>
                <a:gd name="T80" fmla="*/ 0 w 115"/>
                <a:gd name="T81" fmla="*/ 0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5" name="Freeform 634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>
                <a:gd name="T0" fmla="*/ 0 w 245"/>
                <a:gd name="T1" fmla="*/ 0 h 310"/>
                <a:gd name="T2" fmla="*/ 0 w 245"/>
                <a:gd name="T3" fmla="*/ 0 h 310"/>
                <a:gd name="T4" fmla="*/ 0 w 245"/>
                <a:gd name="T5" fmla="*/ 0 h 310"/>
                <a:gd name="T6" fmla="*/ 0 w 245"/>
                <a:gd name="T7" fmla="*/ 0 h 310"/>
                <a:gd name="T8" fmla="*/ 0 w 245"/>
                <a:gd name="T9" fmla="*/ 0 h 310"/>
                <a:gd name="T10" fmla="*/ 0 w 245"/>
                <a:gd name="T11" fmla="*/ 0 h 310"/>
                <a:gd name="T12" fmla="*/ 0 w 245"/>
                <a:gd name="T13" fmla="*/ 0 h 310"/>
                <a:gd name="T14" fmla="*/ 0 w 245"/>
                <a:gd name="T15" fmla="*/ 0 h 310"/>
                <a:gd name="T16" fmla="*/ 0 w 245"/>
                <a:gd name="T17" fmla="*/ 0 h 310"/>
                <a:gd name="T18" fmla="*/ 0 w 245"/>
                <a:gd name="T19" fmla="*/ 0 h 310"/>
                <a:gd name="T20" fmla="*/ 0 w 245"/>
                <a:gd name="T21" fmla="*/ 0 h 310"/>
                <a:gd name="T22" fmla="*/ 0 w 245"/>
                <a:gd name="T23" fmla="*/ 0 h 310"/>
                <a:gd name="T24" fmla="*/ 0 w 245"/>
                <a:gd name="T25" fmla="*/ 0 h 310"/>
                <a:gd name="T26" fmla="*/ 0 w 245"/>
                <a:gd name="T27" fmla="*/ 0 h 310"/>
                <a:gd name="T28" fmla="*/ 0 w 245"/>
                <a:gd name="T29" fmla="*/ 0 h 310"/>
                <a:gd name="T30" fmla="*/ 0 w 245"/>
                <a:gd name="T31" fmla="*/ 0 h 310"/>
                <a:gd name="T32" fmla="*/ 0 w 245"/>
                <a:gd name="T33" fmla="*/ 0 h 310"/>
                <a:gd name="T34" fmla="*/ 0 w 245"/>
                <a:gd name="T35" fmla="*/ 0 h 310"/>
                <a:gd name="T36" fmla="*/ 0 w 245"/>
                <a:gd name="T37" fmla="*/ 0 h 310"/>
                <a:gd name="T38" fmla="*/ 0 w 245"/>
                <a:gd name="T39" fmla="*/ 0 h 310"/>
                <a:gd name="T40" fmla="*/ 0 w 245"/>
                <a:gd name="T41" fmla="*/ 0 h 310"/>
                <a:gd name="T42" fmla="*/ 0 w 245"/>
                <a:gd name="T43" fmla="*/ 0 h 310"/>
                <a:gd name="T44" fmla="*/ 0 w 245"/>
                <a:gd name="T45" fmla="*/ 0 h 310"/>
                <a:gd name="T46" fmla="*/ 0 w 245"/>
                <a:gd name="T47" fmla="*/ 0 h 310"/>
                <a:gd name="T48" fmla="*/ 0 w 245"/>
                <a:gd name="T49" fmla="*/ 0 h 310"/>
                <a:gd name="T50" fmla="*/ 0 w 245"/>
                <a:gd name="T51" fmla="*/ 0 h 310"/>
                <a:gd name="T52" fmla="*/ 0 w 245"/>
                <a:gd name="T53" fmla="*/ 0 h 310"/>
                <a:gd name="T54" fmla="*/ 0 w 245"/>
                <a:gd name="T55" fmla="*/ 0 h 310"/>
                <a:gd name="T56" fmla="*/ 0 w 245"/>
                <a:gd name="T57" fmla="*/ 0 h 310"/>
                <a:gd name="T58" fmla="*/ 0 w 245"/>
                <a:gd name="T59" fmla="*/ 0 h 310"/>
                <a:gd name="T60" fmla="*/ 0 w 245"/>
                <a:gd name="T61" fmla="*/ 0 h 310"/>
                <a:gd name="T62" fmla="*/ 0 w 245"/>
                <a:gd name="T63" fmla="*/ 0 h 310"/>
                <a:gd name="T64" fmla="*/ 0 w 245"/>
                <a:gd name="T65" fmla="*/ 0 h 310"/>
                <a:gd name="T66" fmla="*/ 0 w 245"/>
                <a:gd name="T67" fmla="*/ 0 h 310"/>
                <a:gd name="T68" fmla="*/ 0 w 245"/>
                <a:gd name="T69" fmla="*/ 0 h 310"/>
                <a:gd name="T70" fmla="*/ 0 w 245"/>
                <a:gd name="T71" fmla="*/ 0 h 310"/>
                <a:gd name="T72" fmla="*/ 0 w 245"/>
                <a:gd name="T73" fmla="*/ 0 h 310"/>
                <a:gd name="T74" fmla="*/ 0 w 245"/>
                <a:gd name="T75" fmla="*/ 0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6" name="Freeform 635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>
                <a:gd name="T0" fmla="*/ 0 w 125"/>
                <a:gd name="T1" fmla="*/ 175 h 175"/>
                <a:gd name="T2" fmla="*/ 0 w 125"/>
                <a:gd name="T3" fmla="*/ 144 h 175"/>
                <a:gd name="T4" fmla="*/ 11 w 125"/>
                <a:gd name="T5" fmla="*/ 144 h 175"/>
                <a:gd name="T6" fmla="*/ 11 w 125"/>
                <a:gd name="T7" fmla="*/ 118 h 175"/>
                <a:gd name="T8" fmla="*/ 23 w 125"/>
                <a:gd name="T9" fmla="*/ 114 h 175"/>
                <a:gd name="T10" fmla="*/ 20 w 125"/>
                <a:gd name="T11" fmla="*/ 88 h 175"/>
                <a:gd name="T12" fmla="*/ 30 w 125"/>
                <a:gd name="T13" fmla="*/ 84 h 175"/>
                <a:gd name="T14" fmla="*/ 30 w 125"/>
                <a:gd name="T15" fmla="*/ 58 h 175"/>
                <a:gd name="T16" fmla="*/ 39 w 125"/>
                <a:gd name="T17" fmla="*/ 54 h 175"/>
                <a:gd name="T18" fmla="*/ 39 w 125"/>
                <a:gd name="T19" fmla="*/ 28 h 175"/>
                <a:gd name="T20" fmla="*/ 48 w 125"/>
                <a:gd name="T21" fmla="*/ 28 h 175"/>
                <a:gd name="T22" fmla="*/ 56 w 125"/>
                <a:gd name="T23" fmla="*/ 0 h 175"/>
                <a:gd name="T24" fmla="*/ 80 w 125"/>
                <a:gd name="T25" fmla="*/ 0 h 175"/>
                <a:gd name="T26" fmla="*/ 81 w 125"/>
                <a:gd name="T27" fmla="*/ 25 h 175"/>
                <a:gd name="T28" fmla="*/ 92 w 125"/>
                <a:gd name="T29" fmla="*/ 24 h 175"/>
                <a:gd name="T30" fmla="*/ 93 w 125"/>
                <a:gd name="T31" fmla="*/ 49 h 175"/>
                <a:gd name="T32" fmla="*/ 102 w 125"/>
                <a:gd name="T33" fmla="*/ 54 h 175"/>
                <a:gd name="T34" fmla="*/ 99 w 125"/>
                <a:gd name="T35" fmla="*/ 81 h 175"/>
                <a:gd name="T36" fmla="*/ 114 w 125"/>
                <a:gd name="T37" fmla="*/ 82 h 175"/>
                <a:gd name="T38" fmla="*/ 107 w 125"/>
                <a:gd name="T39" fmla="*/ 81 h 175"/>
                <a:gd name="T40" fmla="*/ 108 w 125"/>
                <a:gd name="T41" fmla="*/ 114 h 175"/>
                <a:gd name="T42" fmla="*/ 117 w 125"/>
                <a:gd name="T43" fmla="*/ 117 h 175"/>
                <a:gd name="T44" fmla="*/ 122 w 125"/>
                <a:gd name="T45" fmla="*/ 142 h 175"/>
                <a:gd name="T46" fmla="*/ 125 w 125"/>
                <a:gd name="T47" fmla="*/ 175 h 175"/>
                <a:gd name="T48" fmla="*/ 0 w 125"/>
                <a:gd name="T49" fmla="*/ 175 h 1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175"/>
                <a:gd name="T77" fmla="*/ 125 w 125"/>
                <a:gd name="T78" fmla="*/ 175 h 1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5" name="Group 668"/>
          <p:cNvGrpSpPr>
            <a:grpSpLocks/>
          </p:cNvGrpSpPr>
          <p:nvPr/>
        </p:nvGrpSpPr>
        <p:grpSpPr bwMode="auto">
          <a:xfrm>
            <a:off x="5400675" y="1181100"/>
            <a:ext cx="1057275" cy="957263"/>
            <a:chOff x="-153" y="1680"/>
            <a:chExt cx="666" cy="603"/>
          </a:xfrm>
        </p:grpSpPr>
        <p:grpSp>
          <p:nvGrpSpPr>
            <p:cNvPr id="1170" name="Group 254"/>
            <p:cNvGrpSpPr>
              <a:grpSpLocks/>
            </p:cNvGrpSpPr>
            <p:nvPr/>
          </p:nvGrpSpPr>
          <p:grpSpPr bwMode="auto">
            <a:xfrm>
              <a:off x="0" y="1680"/>
              <a:ext cx="513" cy="538"/>
              <a:chOff x="4180" y="744"/>
              <a:chExt cx="513" cy="538"/>
            </a:xfrm>
          </p:grpSpPr>
          <p:sp>
            <p:nvSpPr>
              <p:cNvPr id="1172" name="Rectangle 227"/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>
                  <a:latin typeface="Comic Sans MS" pitchFamily="66" charset="0"/>
                </a:endParaRPr>
              </a:p>
            </p:txBody>
          </p:sp>
          <p:sp>
            <p:nvSpPr>
              <p:cNvPr id="1173" name="Rectangle 228"/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>
                  <a:latin typeface="Comic Sans MS" pitchFamily="66" charset="0"/>
                </a:endParaRPr>
              </a:p>
            </p:txBody>
          </p:sp>
          <p:sp>
            <p:nvSpPr>
              <p:cNvPr id="1174" name="Rectangle 229"/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>
                  <a:latin typeface="Comic Sans MS" pitchFamily="66" charset="0"/>
                </a:endParaRPr>
              </a:p>
            </p:txBody>
          </p:sp>
          <p:sp>
            <p:nvSpPr>
              <p:cNvPr id="1175" name="Text Box 230"/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altLang="el-GR" sz="1000">
                    <a:latin typeface="Comic Sans MS" pitchFamily="66" charset="0"/>
                  </a:rPr>
                  <a:t>application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altLang="el-GR" sz="1000">
                    <a:solidFill>
                      <a:schemeClr val="bg1"/>
                    </a:solidFill>
                    <a:latin typeface="Comic Sans MS" pitchFamily="66" charset="0"/>
                  </a:rPr>
                  <a:t>transport</a:t>
                </a:r>
                <a:endParaRPr lang="en-US" altLang="el-GR" sz="1000">
                  <a:latin typeface="Comic Sans MS" pitchFamily="66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altLang="el-GR" sz="1000">
                    <a:latin typeface="Comic Sans MS" pitchFamily="66" charset="0"/>
                  </a:rPr>
                  <a:t>network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altLang="el-GR" sz="1000">
                    <a:latin typeface="Comic Sans MS" pitchFamily="66" charset="0"/>
                  </a:rPr>
                  <a:t>data link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altLang="el-GR" sz="1000">
                    <a:latin typeface="Comic Sans MS" pitchFamily="66" charset="0"/>
                  </a:rPr>
                  <a:t>physical</a:t>
                </a:r>
                <a:endParaRPr lang="en-US" altLang="el-GR" sz="2400">
                  <a:latin typeface="Times New Roman" pitchFamily="18" charset="0"/>
                </a:endParaRPr>
              </a:p>
            </p:txBody>
          </p:sp>
          <p:sp>
            <p:nvSpPr>
              <p:cNvPr id="1176" name="Line 231"/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7" name="Line 232"/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8" name="Line 233"/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71" name="Freeform 647"/>
            <p:cNvSpPr>
              <a:spLocks/>
            </p:cNvSpPr>
            <p:nvPr/>
          </p:nvSpPr>
          <p:spPr bwMode="auto">
            <a:xfrm>
              <a:off x="-153" y="1689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7" name="Group 669"/>
          <p:cNvGrpSpPr>
            <a:grpSpLocks/>
          </p:cNvGrpSpPr>
          <p:nvPr/>
        </p:nvGrpSpPr>
        <p:grpSpPr bwMode="auto">
          <a:xfrm>
            <a:off x="7966075" y="4087813"/>
            <a:ext cx="1057275" cy="957262"/>
            <a:chOff x="-153" y="1680"/>
            <a:chExt cx="666" cy="603"/>
          </a:xfrm>
        </p:grpSpPr>
        <p:grpSp>
          <p:nvGrpSpPr>
            <p:cNvPr id="1161" name="Group 670"/>
            <p:cNvGrpSpPr>
              <a:grpSpLocks/>
            </p:cNvGrpSpPr>
            <p:nvPr/>
          </p:nvGrpSpPr>
          <p:grpSpPr bwMode="auto">
            <a:xfrm>
              <a:off x="0" y="1680"/>
              <a:ext cx="513" cy="538"/>
              <a:chOff x="4180" y="744"/>
              <a:chExt cx="513" cy="538"/>
            </a:xfrm>
          </p:grpSpPr>
          <p:sp>
            <p:nvSpPr>
              <p:cNvPr id="1163" name="Rectangle 671"/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>
                  <a:latin typeface="Comic Sans MS" pitchFamily="66" charset="0"/>
                </a:endParaRPr>
              </a:p>
            </p:txBody>
          </p:sp>
          <p:sp>
            <p:nvSpPr>
              <p:cNvPr id="1164" name="Rectangle 672"/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>
                  <a:latin typeface="Comic Sans MS" pitchFamily="66" charset="0"/>
                </a:endParaRPr>
              </a:p>
            </p:txBody>
          </p:sp>
          <p:sp>
            <p:nvSpPr>
              <p:cNvPr id="1165" name="Rectangle 673"/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>
                  <a:latin typeface="Comic Sans MS" pitchFamily="66" charset="0"/>
                </a:endParaRPr>
              </a:p>
            </p:txBody>
          </p:sp>
          <p:sp>
            <p:nvSpPr>
              <p:cNvPr id="1166" name="Text Box 674"/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altLang="el-GR" sz="1000">
                    <a:latin typeface="Comic Sans MS" pitchFamily="66" charset="0"/>
                  </a:rPr>
                  <a:t>application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altLang="el-GR" sz="1000">
                    <a:solidFill>
                      <a:schemeClr val="bg1"/>
                    </a:solidFill>
                    <a:latin typeface="Comic Sans MS" pitchFamily="66" charset="0"/>
                  </a:rPr>
                  <a:t>transport</a:t>
                </a:r>
                <a:endParaRPr lang="en-US" altLang="el-GR" sz="1000">
                  <a:latin typeface="Comic Sans MS" pitchFamily="66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altLang="el-GR" sz="1000">
                    <a:latin typeface="Comic Sans MS" pitchFamily="66" charset="0"/>
                  </a:rPr>
                  <a:t>network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altLang="el-GR" sz="1000">
                    <a:latin typeface="Comic Sans MS" pitchFamily="66" charset="0"/>
                  </a:rPr>
                  <a:t>data link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altLang="el-GR" sz="1000">
                    <a:latin typeface="Comic Sans MS" pitchFamily="66" charset="0"/>
                  </a:rPr>
                  <a:t>physical</a:t>
                </a:r>
                <a:endParaRPr lang="en-US" altLang="el-GR" sz="2400">
                  <a:latin typeface="Times New Roman" pitchFamily="18" charset="0"/>
                </a:endParaRPr>
              </a:p>
            </p:txBody>
          </p:sp>
          <p:sp>
            <p:nvSpPr>
              <p:cNvPr id="1167" name="Line 675"/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8" name="Line 676"/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" name="Line 677"/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62" name="Freeform 678"/>
            <p:cNvSpPr>
              <a:spLocks/>
            </p:cNvSpPr>
            <p:nvPr/>
          </p:nvSpPr>
          <p:spPr bwMode="auto">
            <a:xfrm>
              <a:off x="-153" y="1689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9" name="Group 298"/>
          <p:cNvGrpSpPr>
            <a:grpSpLocks/>
          </p:cNvGrpSpPr>
          <p:nvPr/>
        </p:nvGrpSpPr>
        <p:grpSpPr bwMode="auto">
          <a:xfrm rot="2937887">
            <a:off x="5413375" y="2659063"/>
            <a:ext cx="3781425" cy="434975"/>
            <a:chOff x="2937" y="3579"/>
            <a:chExt cx="2382" cy="274"/>
          </a:xfrm>
        </p:grpSpPr>
        <p:sp>
          <p:nvSpPr>
            <p:cNvPr id="1157" name="Rectangle 295"/>
            <p:cNvSpPr>
              <a:spLocks noChangeArrowheads="1"/>
            </p:cNvSpPr>
            <p:nvPr/>
          </p:nvSpPr>
          <p:spPr bwMode="auto">
            <a:xfrm>
              <a:off x="3168" y="3630"/>
              <a:ext cx="1920" cy="17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1158" name="Text Box 293"/>
            <p:cNvSpPr txBox="1">
              <a:spLocks noChangeArrowheads="1"/>
            </p:cNvSpPr>
            <p:nvPr/>
          </p:nvSpPr>
          <p:spPr bwMode="auto">
            <a:xfrm>
              <a:off x="3343" y="3617"/>
              <a:ext cx="16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 sz="1600">
                  <a:solidFill>
                    <a:schemeClr val="bg1"/>
                  </a:solidFill>
                  <a:latin typeface="Comic Sans MS" pitchFamily="66" charset="0"/>
                </a:rPr>
                <a:t>logical end-end transport</a:t>
              </a:r>
              <a:endParaRPr lang="en-US" altLang="el-GR" sz="1600">
                <a:latin typeface="Comic Sans MS" pitchFamily="66" charset="0"/>
              </a:endParaRPr>
            </a:p>
          </p:txBody>
        </p:sp>
        <p:sp>
          <p:nvSpPr>
            <p:cNvPr id="1159" name="Freeform 296"/>
            <p:cNvSpPr>
              <a:spLocks/>
            </p:cNvSpPr>
            <p:nvPr/>
          </p:nvSpPr>
          <p:spPr bwMode="auto">
            <a:xfrm>
              <a:off x="2937" y="3579"/>
              <a:ext cx="282" cy="264"/>
            </a:xfrm>
            <a:custGeom>
              <a:avLst/>
              <a:gdLst>
                <a:gd name="T0" fmla="*/ 282 w 282"/>
                <a:gd name="T1" fmla="*/ 0 h 264"/>
                <a:gd name="T2" fmla="*/ 282 w 282"/>
                <a:gd name="T3" fmla="*/ 264 h 264"/>
                <a:gd name="T4" fmla="*/ 0 w 282"/>
                <a:gd name="T5" fmla="*/ 129 h 264"/>
                <a:gd name="T6" fmla="*/ 282 w 282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2"/>
                <a:gd name="T13" fmla="*/ 0 h 264"/>
                <a:gd name="T14" fmla="*/ 282 w 282"/>
                <a:gd name="T15" fmla="*/ 264 h 2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0" name="Freeform 297"/>
            <p:cNvSpPr>
              <a:spLocks/>
            </p:cNvSpPr>
            <p:nvPr/>
          </p:nvSpPr>
          <p:spPr bwMode="auto">
            <a:xfrm flipH="1">
              <a:off x="5037" y="3589"/>
              <a:ext cx="282" cy="264"/>
            </a:xfrm>
            <a:custGeom>
              <a:avLst/>
              <a:gdLst>
                <a:gd name="T0" fmla="*/ 282 w 282"/>
                <a:gd name="T1" fmla="*/ 0 h 264"/>
                <a:gd name="T2" fmla="*/ 282 w 282"/>
                <a:gd name="T3" fmla="*/ 264 h 264"/>
                <a:gd name="T4" fmla="*/ 0 w 282"/>
                <a:gd name="T5" fmla="*/ 129 h 264"/>
                <a:gd name="T6" fmla="*/ 282 w 282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2"/>
                <a:gd name="T13" fmla="*/ 0 h 264"/>
                <a:gd name="T14" fmla="*/ 282 w 282"/>
                <a:gd name="T15" fmla="*/ 264 h 2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96B9B469-FFB3-40BE-B935-38B5FFE39632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60419" name="Footer Placeholder 5"/>
          <p:cNvSpPr txBox="1">
            <a:spLocks noGrp="1"/>
          </p:cNvSpPr>
          <p:nvPr/>
        </p:nvSpPr>
        <p:spPr bwMode="auto">
          <a:xfrm>
            <a:off x="4203700" y="6400800"/>
            <a:ext cx="410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60420" name="Slide Number Placeholder 6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F27EDCC2-0D03-4B1F-AF9E-D4DBE7284FB4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50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604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z="3200" smtClean="0"/>
              <a:t>GBN: </a:t>
            </a:r>
            <a:r>
              <a:rPr lang="el-GR" altLang="el-GR" sz="3200" smtClean="0"/>
              <a:t>Επεκτεταμένη </a:t>
            </a:r>
            <a:r>
              <a:rPr lang="en-US" altLang="el-GR" sz="3200" smtClean="0"/>
              <a:t>FSM</a:t>
            </a:r>
            <a:r>
              <a:rPr lang="el-GR" altLang="el-GR" sz="3200" smtClean="0"/>
              <a:t> δέκτη</a:t>
            </a:r>
            <a:endParaRPr lang="en-US" altLang="el-GR" sz="3200" smtClean="0"/>
          </a:p>
        </p:txBody>
      </p:sp>
      <p:sp>
        <p:nvSpPr>
          <p:cNvPr id="6042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801688" y="3641725"/>
            <a:ext cx="8148637" cy="285432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l-GR" altLang="el-GR" sz="2000" smtClean="0"/>
              <a:t>Μόνο </a:t>
            </a:r>
            <a:r>
              <a:rPr lang="en-US" altLang="el-GR" sz="2000" smtClean="0"/>
              <a:t>ACK: </a:t>
            </a:r>
            <a:r>
              <a:rPr lang="el-GR" altLang="el-GR" sz="2000" smtClean="0"/>
              <a:t>πάντα στέλνει </a:t>
            </a:r>
            <a:r>
              <a:rPr lang="en-US" altLang="el-GR" sz="2000" smtClean="0"/>
              <a:t>ACK </a:t>
            </a:r>
            <a:r>
              <a:rPr lang="el-GR" altLang="el-GR" sz="2000" smtClean="0"/>
              <a:t>για το πακέτο με το μέγιστο </a:t>
            </a:r>
            <a:r>
              <a:rPr lang="el-GR" altLang="el-GR" sz="2000" smtClean="0">
                <a:solidFill>
                  <a:schemeClr val="accent2"/>
                </a:solidFill>
              </a:rPr>
              <a:t>σε (ορθή) σειρά</a:t>
            </a:r>
            <a:r>
              <a:rPr lang="el-GR" altLang="el-GR" sz="2000" smtClean="0"/>
              <a:t> # ακολουθίας που έχει ληφθεί σωστά</a:t>
            </a:r>
            <a:endParaRPr lang="en-US" altLang="el-GR" sz="2000" smtClean="0"/>
          </a:p>
          <a:p>
            <a:pPr lvl="1">
              <a:buFont typeface="Wingdings" pitchFamily="2" charset="2"/>
              <a:buChar char="§"/>
            </a:pPr>
            <a:r>
              <a:rPr lang="el-GR" altLang="el-GR" sz="1800" smtClean="0"/>
              <a:t>Ενδεχομένως να δημιουργήσει διπλά</a:t>
            </a:r>
            <a:r>
              <a:rPr lang="en-US" altLang="el-GR" sz="1800" smtClean="0"/>
              <a:t> ACKs</a:t>
            </a:r>
          </a:p>
          <a:p>
            <a:pPr lvl="1">
              <a:buFont typeface="Wingdings" pitchFamily="2" charset="2"/>
              <a:buChar char="§"/>
            </a:pPr>
            <a:r>
              <a:rPr lang="el-GR" altLang="el-GR" sz="1800" smtClean="0"/>
              <a:t>Χρειάζεται να θυμάται μόνο το </a:t>
            </a:r>
            <a:r>
              <a:rPr lang="en-US" altLang="el-GR" sz="1800" b="1" smtClean="0">
                <a:latin typeface="Courier New" pitchFamily="49" charset="0"/>
              </a:rPr>
              <a:t>expectedseqnum</a:t>
            </a:r>
          </a:p>
          <a:p>
            <a:r>
              <a:rPr lang="el-GR" altLang="el-GR" sz="2000" smtClean="0"/>
              <a:t>Εκτός σειράς πακέτα</a:t>
            </a:r>
            <a:r>
              <a:rPr lang="en-US" altLang="el-GR" sz="2000" smtClean="0"/>
              <a:t>: </a:t>
            </a:r>
          </a:p>
          <a:p>
            <a:pPr lvl="1">
              <a:buFont typeface="Wingdings" pitchFamily="2" charset="2"/>
              <a:buChar char="§"/>
            </a:pPr>
            <a:r>
              <a:rPr lang="el-GR" altLang="el-GR" sz="1800" smtClean="0"/>
              <a:t>Απόρριψε </a:t>
            </a:r>
            <a:r>
              <a:rPr lang="en-US" altLang="el-GR" sz="1800" smtClean="0"/>
              <a:t>(</a:t>
            </a:r>
            <a:r>
              <a:rPr lang="el-GR" altLang="el-GR" sz="1800" smtClean="0"/>
              <a:t>μην ενταμιεύεις</a:t>
            </a:r>
            <a:r>
              <a:rPr lang="en-US" altLang="el-GR" sz="1800" smtClean="0"/>
              <a:t>) -&gt; </a:t>
            </a:r>
            <a:r>
              <a:rPr lang="el-GR" altLang="el-GR" sz="1800" smtClean="0">
                <a:solidFill>
                  <a:srgbClr val="FF0000"/>
                </a:solidFill>
              </a:rPr>
              <a:t>χωρίς ενταμίευση δέκτη</a:t>
            </a:r>
            <a:r>
              <a:rPr lang="en-US" altLang="el-GR" sz="1800" smtClean="0"/>
              <a:t>!</a:t>
            </a:r>
          </a:p>
          <a:p>
            <a:pPr lvl="1">
              <a:buFont typeface="Wingdings" pitchFamily="2" charset="2"/>
              <a:buChar char="§"/>
            </a:pPr>
            <a:r>
              <a:rPr lang="el-GR" altLang="el-GR" sz="1800" smtClean="0"/>
              <a:t>Επανα-επιβεβαίωσε το πακέτο με το μέγιστο σε σειρά </a:t>
            </a:r>
            <a:r>
              <a:rPr lang="en-US" altLang="el-GR" sz="1800" smtClean="0"/>
              <a:t>#</a:t>
            </a:r>
            <a:r>
              <a:rPr lang="el-GR" altLang="el-GR" sz="1800" smtClean="0"/>
              <a:t> ακολουθίας</a:t>
            </a:r>
            <a:endParaRPr lang="en-US" altLang="el-GR" sz="1800" smtClean="0"/>
          </a:p>
        </p:txBody>
      </p:sp>
      <p:sp>
        <p:nvSpPr>
          <p:cNvPr id="60423" name="Oval 4"/>
          <p:cNvSpPr>
            <a:spLocks noChangeArrowheads="1"/>
          </p:cNvSpPr>
          <p:nvPr/>
        </p:nvSpPr>
        <p:spPr bwMode="auto">
          <a:xfrm>
            <a:off x="3159125" y="2041525"/>
            <a:ext cx="666750" cy="6572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</a:pPr>
            <a:endParaRPr lang="el-GR" altLang="el-GR" sz="1600">
              <a:latin typeface="Comic Sans MS" pitchFamily="66" charset="0"/>
            </a:endParaRPr>
          </a:p>
        </p:txBody>
      </p:sp>
      <p:sp>
        <p:nvSpPr>
          <p:cNvPr id="60424" name="Text Box 5"/>
          <p:cNvSpPr txBox="1">
            <a:spLocks noChangeArrowheads="1"/>
          </p:cNvSpPr>
          <p:nvPr/>
        </p:nvSpPr>
        <p:spPr bwMode="auto">
          <a:xfrm>
            <a:off x="3068638" y="2209800"/>
            <a:ext cx="8001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Wait</a:t>
            </a:r>
            <a:endParaRPr lang="en-US" altLang="el-GR" sz="1600">
              <a:latin typeface="Times New Roman" pitchFamily="18" charset="0"/>
            </a:endParaRPr>
          </a:p>
        </p:txBody>
      </p:sp>
      <p:sp>
        <p:nvSpPr>
          <p:cNvPr id="60425" name="Line 6"/>
          <p:cNvSpPr>
            <a:spLocks noChangeShapeType="1"/>
          </p:cNvSpPr>
          <p:nvPr/>
        </p:nvSpPr>
        <p:spPr bwMode="auto">
          <a:xfrm>
            <a:off x="844550" y="1881188"/>
            <a:ext cx="2298700" cy="474662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0426" name="Text Box 7"/>
          <p:cNvSpPr txBox="1">
            <a:spLocks noChangeArrowheads="1"/>
          </p:cNvSpPr>
          <p:nvPr/>
        </p:nvSpPr>
        <p:spPr bwMode="auto">
          <a:xfrm>
            <a:off x="2557463" y="1468438"/>
            <a:ext cx="161766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udt_send(sndpkt)</a:t>
            </a:r>
            <a:endParaRPr lang="en-US" altLang="el-GR">
              <a:latin typeface="Times New Roman" pitchFamily="18" charset="0"/>
            </a:endParaRPr>
          </a:p>
        </p:txBody>
      </p:sp>
      <p:sp>
        <p:nvSpPr>
          <p:cNvPr id="60427" name="Text Box 8"/>
          <p:cNvSpPr txBox="1">
            <a:spLocks noChangeArrowheads="1"/>
          </p:cNvSpPr>
          <p:nvPr/>
        </p:nvSpPr>
        <p:spPr bwMode="auto">
          <a:xfrm>
            <a:off x="2597150" y="1192213"/>
            <a:ext cx="72548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default</a:t>
            </a:r>
            <a:endParaRPr lang="en-US" altLang="el-GR">
              <a:latin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en-US" altLang="el-GR" sz="2400">
              <a:latin typeface="Times New Roman" pitchFamily="18" charset="0"/>
            </a:endParaRPr>
          </a:p>
        </p:txBody>
      </p:sp>
      <p:sp>
        <p:nvSpPr>
          <p:cNvPr id="60428" name="Line 9"/>
          <p:cNvSpPr>
            <a:spLocks noChangeShapeType="1"/>
          </p:cNvSpPr>
          <p:nvPr/>
        </p:nvSpPr>
        <p:spPr bwMode="auto">
          <a:xfrm>
            <a:off x="2678113" y="1489075"/>
            <a:ext cx="8159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9" name="Freeform 10"/>
          <p:cNvSpPr>
            <a:spLocks/>
          </p:cNvSpPr>
          <p:nvPr/>
        </p:nvSpPr>
        <p:spPr bwMode="auto">
          <a:xfrm>
            <a:off x="3832225" y="1784350"/>
            <a:ext cx="828675" cy="1152525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0430" name="Text Box 11"/>
          <p:cNvSpPr txBox="1">
            <a:spLocks noChangeArrowheads="1"/>
          </p:cNvSpPr>
          <p:nvPr/>
        </p:nvSpPr>
        <p:spPr bwMode="auto">
          <a:xfrm>
            <a:off x="4325938" y="1554163"/>
            <a:ext cx="3570287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rdt_rcv(rcvpkt)</a:t>
            </a:r>
          </a:p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  &amp;&amp; notcurrupt(rcvpkt)</a:t>
            </a:r>
          </a:p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  &amp;&amp; hasseqnum(rcvpkt,expectedseqnum) </a:t>
            </a:r>
            <a:endParaRPr lang="en-US" altLang="el-GR">
              <a:latin typeface="Times New Roman" pitchFamily="18" charset="0"/>
            </a:endParaRPr>
          </a:p>
        </p:txBody>
      </p:sp>
      <p:sp>
        <p:nvSpPr>
          <p:cNvPr id="60431" name="Line 12"/>
          <p:cNvSpPr>
            <a:spLocks noChangeShapeType="1"/>
          </p:cNvSpPr>
          <p:nvPr/>
        </p:nvSpPr>
        <p:spPr bwMode="auto">
          <a:xfrm>
            <a:off x="4395788" y="2246313"/>
            <a:ext cx="317500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2" name="Text Box 13"/>
          <p:cNvSpPr txBox="1">
            <a:spLocks noChangeArrowheads="1"/>
          </p:cNvSpPr>
          <p:nvPr/>
        </p:nvSpPr>
        <p:spPr bwMode="auto">
          <a:xfrm>
            <a:off x="4330700" y="2289175"/>
            <a:ext cx="4314825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extract(rcvpkt,data)</a:t>
            </a:r>
          </a:p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deliver_data(data)</a:t>
            </a:r>
          </a:p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sndpkt = make_pkt(expectedseqnum,ACK,chksum)</a:t>
            </a:r>
          </a:p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udt_send(sndpkt)</a:t>
            </a:r>
          </a:p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expectedseqnum++</a:t>
            </a:r>
            <a:endParaRPr lang="en-US" altLang="el-GR">
              <a:latin typeface="Times New Roman" pitchFamily="18" charset="0"/>
            </a:endParaRPr>
          </a:p>
        </p:txBody>
      </p:sp>
      <p:sp>
        <p:nvSpPr>
          <p:cNvPr id="60433" name="Freeform 14"/>
          <p:cNvSpPr>
            <a:spLocks/>
          </p:cNvSpPr>
          <p:nvPr/>
        </p:nvSpPr>
        <p:spPr bwMode="auto">
          <a:xfrm rot="5142103" flipH="1">
            <a:off x="3305176" y="1260475"/>
            <a:ext cx="393700" cy="1152525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0434" name="Line 15"/>
          <p:cNvSpPr>
            <a:spLocks noChangeShapeType="1"/>
          </p:cNvSpPr>
          <p:nvPr/>
        </p:nvSpPr>
        <p:spPr bwMode="auto">
          <a:xfrm>
            <a:off x="784225" y="2293938"/>
            <a:ext cx="12382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35" name="Text Box 16"/>
          <p:cNvSpPr txBox="1">
            <a:spLocks noChangeArrowheads="1"/>
          </p:cNvSpPr>
          <p:nvPr/>
        </p:nvSpPr>
        <p:spPr bwMode="auto">
          <a:xfrm>
            <a:off x="693738" y="2314575"/>
            <a:ext cx="36417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expectedseqnum=1</a:t>
            </a:r>
          </a:p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sndpkt =    </a:t>
            </a:r>
          </a:p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  make_pkt(expectedseqnum,ACK,chksum)</a:t>
            </a:r>
          </a:p>
          <a:p>
            <a:pPr algn="l">
              <a:lnSpc>
                <a:spcPct val="100000"/>
              </a:lnSpc>
            </a:pPr>
            <a:endParaRPr lang="en-US" altLang="el-GR">
              <a:latin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en-US" altLang="el-GR" sz="2400">
              <a:latin typeface="Times New Roman" pitchFamily="18" charset="0"/>
            </a:endParaRPr>
          </a:p>
        </p:txBody>
      </p:sp>
      <p:sp>
        <p:nvSpPr>
          <p:cNvPr id="60436" name="Text Box 17"/>
          <p:cNvSpPr txBox="1">
            <a:spLocks noChangeArrowheads="1"/>
          </p:cNvSpPr>
          <p:nvPr/>
        </p:nvSpPr>
        <p:spPr bwMode="auto">
          <a:xfrm>
            <a:off x="730250" y="1990725"/>
            <a:ext cx="323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1600">
                <a:latin typeface="Symbol" pitchFamily="18" charset="2"/>
              </a:rPr>
              <a:t>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446BC2B4-D576-4AD8-9732-42866CDD8F85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61443" name="Footer Placeholder 3"/>
          <p:cNvSpPr txBox="1">
            <a:spLocks noGrp="1"/>
          </p:cNvSpPr>
          <p:nvPr/>
        </p:nvSpPr>
        <p:spPr bwMode="auto">
          <a:xfrm>
            <a:off x="5410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61444" name="Slide Number Placeholder 4"/>
          <p:cNvSpPr txBox="1">
            <a:spLocks noGrp="1"/>
          </p:cNvSpPr>
          <p:nvPr/>
        </p:nvSpPr>
        <p:spPr bwMode="auto">
          <a:xfrm>
            <a:off x="8258175" y="6448425"/>
            <a:ext cx="6762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EEA808FE-4E23-46CA-927C-1C23515CC305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51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61445" name="Rectangle 2"/>
          <p:cNvSpPr>
            <a:spLocks noGrp="1" noChangeArrowheads="1"/>
          </p:cNvSpPr>
          <p:nvPr>
            <p:ph type="title"/>
          </p:nvPr>
        </p:nvSpPr>
        <p:spPr>
          <a:xfrm>
            <a:off x="481013" y="0"/>
            <a:ext cx="7772400" cy="1143000"/>
          </a:xfrm>
        </p:spPr>
        <p:txBody>
          <a:bodyPr/>
          <a:lstStyle/>
          <a:p>
            <a:r>
              <a:rPr lang="en-US" altLang="el-GR" sz="3600" smtClean="0"/>
              <a:t>GBN </a:t>
            </a:r>
            <a:r>
              <a:rPr lang="el-GR" altLang="el-GR" sz="2400" smtClean="0"/>
              <a:t>«εν δράσει»</a:t>
            </a:r>
            <a:endParaRPr lang="en-US" altLang="el-GR" smtClean="0"/>
          </a:p>
        </p:txBody>
      </p:sp>
      <p:sp>
        <p:nvSpPr>
          <p:cNvPr id="61446" name="Text Box 4"/>
          <p:cNvSpPr txBox="1">
            <a:spLocks noChangeArrowheads="1"/>
          </p:cNvSpPr>
          <p:nvPr/>
        </p:nvSpPr>
        <p:spPr bwMode="auto">
          <a:xfrm>
            <a:off x="2632075" y="1412875"/>
            <a:ext cx="1246188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altLang="el-GR" sz="1800"/>
              <a:t>send  pkt0</a:t>
            </a:r>
          </a:p>
          <a:p>
            <a:pPr algn="r">
              <a:lnSpc>
                <a:spcPct val="100000"/>
              </a:lnSpc>
            </a:pPr>
            <a:r>
              <a:rPr lang="en-US" altLang="el-GR" sz="1800"/>
              <a:t>send  pkt1</a:t>
            </a:r>
          </a:p>
          <a:p>
            <a:pPr algn="r">
              <a:lnSpc>
                <a:spcPct val="100000"/>
              </a:lnSpc>
            </a:pPr>
            <a:r>
              <a:rPr lang="en-US" altLang="el-GR" sz="1800"/>
              <a:t>send  pkt2</a:t>
            </a:r>
          </a:p>
          <a:p>
            <a:pPr algn="r">
              <a:lnSpc>
                <a:spcPct val="100000"/>
              </a:lnSpc>
            </a:pPr>
            <a:r>
              <a:rPr lang="en-US" altLang="el-GR" sz="1800"/>
              <a:t>send  pkt3</a:t>
            </a:r>
          </a:p>
          <a:p>
            <a:pPr algn="r">
              <a:lnSpc>
                <a:spcPct val="100000"/>
              </a:lnSpc>
            </a:pPr>
            <a:r>
              <a:rPr lang="en-US" altLang="el-GR" sz="1800"/>
              <a:t>(wait)</a:t>
            </a:r>
          </a:p>
        </p:txBody>
      </p:sp>
      <p:sp>
        <p:nvSpPr>
          <p:cNvPr id="61447" name="Text Box 5"/>
          <p:cNvSpPr txBox="1">
            <a:spLocks noChangeArrowheads="1"/>
          </p:cNvSpPr>
          <p:nvPr/>
        </p:nvSpPr>
        <p:spPr bwMode="auto">
          <a:xfrm>
            <a:off x="2952750" y="1041400"/>
            <a:ext cx="93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2000" i="1" u="sng">
                <a:solidFill>
                  <a:srgbClr val="000099"/>
                </a:solidFill>
              </a:rPr>
              <a:t>sender</a:t>
            </a:r>
          </a:p>
        </p:txBody>
      </p:sp>
      <p:sp>
        <p:nvSpPr>
          <p:cNvPr id="61448" name="Text Box 6"/>
          <p:cNvSpPr txBox="1">
            <a:spLocks noChangeArrowheads="1"/>
          </p:cNvSpPr>
          <p:nvPr/>
        </p:nvSpPr>
        <p:spPr bwMode="auto">
          <a:xfrm>
            <a:off x="5983288" y="1060450"/>
            <a:ext cx="1071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2000" i="1" u="sng">
                <a:solidFill>
                  <a:srgbClr val="008000"/>
                </a:solidFill>
              </a:rPr>
              <a:t>receiver</a:t>
            </a:r>
          </a:p>
        </p:txBody>
      </p:sp>
      <p:sp>
        <p:nvSpPr>
          <p:cNvPr id="61449" name="Line 14"/>
          <p:cNvSpPr>
            <a:spLocks noChangeShapeType="1"/>
          </p:cNvSpPr>
          <p:nvPr/>
        </p:nvSpPr>
        <p:spPr bwMode="auto">
          <a:xfrm>
            <a:off x="6057900" y="1658938"/>
            <a:ext cx="11113" cy="4538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1450" name="Text Box 15"/>
          <p:cNvSpPr txBox="1">
            <a:spLocks noChangeArrowheads="1"/>
          </p:cNvSpPr>
          <p:nvPr/>
        </p:nvSpPr>
        <p:spPr bwMode="auto">
          <a:xfrm>
            <a:off x="6000750" y="1854200"/>
            <a:ext cx="256857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el-GR" sz="1800"/>
              <a:t>receive pkt0, send ack0</a:t>
            </a:r>
          </a:p>
          <a:p>
            <a:pPr algn="l">
              <a:lnSpc>
                <a:spcPct val="100000"/>
              </a:lnSpc>
            </a:pPr>
            <a:r>
              <a:rPr lang="en-US" altLang="el-GR" sz="1800"/>
              <a:t>receive pkt1, send ack1</a:t>
            </a:r>
          </a:p>
          <a:p>
            <a:pPr algn="l">
              <a:lnSpc>
                <a:spcPct val="100000"/>
              </a:lnSpc>
            </a:pPr>
            <a:r>
              <a:rPr lang="en-US" altLang="el-GR" sz="1800"/>
              <a:t> </a:t>
            </a:r>
          </a:p>
          <a:p>
            <a:pPr algn="l">
              <a:lnSpc>
                <a:spcPct val="100000"/>
              </a:lnSpc>
            </a:pPr>
            <a:r>
              <a:rPr lang="en-US" altLang="el-GR" sz="1800"/>
              <a:t>receive pkt3, discard, </a:t>
            </a:r>
          </a:p>
          <a:p>
            <a:pPr algn="l">
              <a:lnSpc>
                <a:spcPct val="100000"/>
              </a:lnSpc>
            </a:pPr>
            <a:r>
              <a:rPr lang="en-US" altLang="el-GR" sz="1800"/>
              <a:t>           (re)send ack1</a:t>
            </a:r>
          </a:p>
        </p:txBody>
      </p:sp>
      <p:sp>
        <p:nvSpPr>
          <p:cNvPr id="61451" name="Text Box 22"/>
          <p:cNvSpPr txBox="1">
            <a:spLocks noChangeArrowheads="1"/>
          </p:cNvSpPr>
          <p:nvPr/>
        </p:nvSpPr>
        <p:spPr bwMode="auto">
          <a:xfrm>
            <a:off x="1776413" y="3016250"/>
            <a:ext cx="21542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altLang="el-GR" sz="1800"/>
              <a:t>rcv ack0, send pkt4</a:t>
            </a:r>
          </a:p>
          <a:p>
            <a:pPr algn="r">
              <a:lnSpc>
                <a:spcPct val="100000"/>
              </a:lnSpc>
            </a:pPr>
            <a:r>
              <a:rPr lang="en-US" altLang="el-GR" sz="1800"/>
              <a:t>rcv ack1, send pkt5</a:t>
            </a:r>
          </a:p>
          <a:p>
            <a:pPr algn="r">
              <a:lnSpc>
                <a:spcPct val="100000"/>
              </a:lnSpc>
            </a:pPr>
            <a:endParaRPr lang="en-US" altLang="el-GR" sz="1800"/>
          </a:p>
        </p:txBody>
      </p:sp>
      <p:pic>
        <p:nvPicPr>
          <p:cNvPr id="61452" name="Picture 34" descr="alarm_clock_ring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3100" y="4164013"/>
            <a:ext cx="436563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3" name="Text Box 35"/>
          <p:cNvSpPr txBox="1">
            <a:spLocks noChangeArrowheads="1"/>
          </p:cNvSpPr>
          <p:nvPr/>
        </p:nvSpPr>
        <p:spPr bwMode="auto">
          <a:xfrm>
            <a:off x="2311400" y="4379913"/>
            <a:ext cx="1538288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75000"/>
              </a:lnSpc>
            </a:pPr>
            <a:r>
              <a:rPr lang="en-US" altLang="el-GR" sz="1800" i="1">
                <a:solidFill>
                  <a:srgbClr val="FF0000"/>
                </a:solidFill>
              </a:rPr>
              <a:t>pkt 2 timeout</a:t>
            </a:r>
          </a:p>
        </p:txBody>
      </p:sp>
      <p:sp>
        <p:nvSpPr>
          <p:cNvPr id="61454" name="Text Box 36"/>
          <p:cNvSpPr txBox="1">
            <a:spLocks noChangeArrowheads="1"/>
          </p:cNvSpPr>
          <p:nvPr/>
        </p:nvSpPr>
        <p:spPr bwMode="auto">
          <a:xfrm>
            <a:off x="2636838" y="4594225"/>
            <a:ext cx="1246187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el-GR" sz="1800"/>
              <a:t>send  pkt2</a:t>
            </a:r>
          </a:p>
          <a:p>
            <a:pPr algn="r"/>
            <a:r>
              <a:rPr lang="en-US" altLang="el-GR" sz="1800"/>
              <a:t>send  pkt3</a:t>
            </a:r>
          </a:p>
          <a:p>
            <a:pPr algn="r"/>
            <a:r>
              <a:rPr lang="en-US" altLang="el-GR" sz="1800"/>
              <a:t>send  pkt4</a:t>
            </a:r>
          </a:p>
          <a:p>
            <a:pPr algn="r"/>
            <a:r>
              <a:rPr lang="en-US" altLang="el-GR" sz="1800"/>
              <a:t>send  pkt5</a:t>
            </a:r>
          </a:p>
        </p:txBody>
      </p:sp>
      <p:sp>
        <p:nvSpPr>
          <p:cNvPr id="61455" name="Line 7"/>
          <p:cNvSpPr>
            <a:spLocks noChangeShapeType="1"/>
          </p:cNvSpPr>
          <p:nvPr/>
        </p:nvSpPr>
        <p:spPr bwMode="auto">
          <a:xfrm>
            <a:off x="3922713" y="1606550"/>
            <a:ext cx="2101850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1456" name="Line 11"/>
          <p:cNvSpPr>
            <a:spLocks noChangeShapeType="1"/>
          </p:cNvSpPr>
          <p:nvPr/>
        </p:nvSpPr>
        <p:spPr bwMode="auto">
          <a:xfrm>
            <a:off x="3921125" y="1881188"/>
            <a:ext cx="2100263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1457" name="Line 12"/>
          <p:cNvSpPr>
            <a:spLocks noChangeShapeType="1"/>
          </p:cNvSpPr>
          <p:nvPr/>
        </p:nvSpPr>
        <p:spPr bwMode="auto">
          <a:xfrm>
            <a:off x="3937000" y="2144713"/>
            <a:ext cx="876300" cy="200025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1458" name="Line 13"/>
          <p:cNvSpPr>
            <a:spLocks noChangeShapeType="1"/>
          </p:cNvSpPr>
          <p:nvPr/>
        </p:nvSpPr>
        <p:spPr bwMode="auto">
          <a:xfrm>
            <a:off x="3943350" y="2430463"/>
            <a:ext cx="2100263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1459" name="Line 17"/>
          <p:cNvSpPr>
            <a:spLocks noChangeShapeType="1"/>
          </p:cNvSpPr>
          <p:nvPr/>
        </p:nvSpPr>
        <p:spPr bwMode="auto">
          <a:xfrm flipH="1">
            <a:off x="3929063" y="2130425"/>
            <a:ext cx="2014537" cy="1066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1460" name="Text Box 19"/>
          <p:cNvSpPr txBox="1">
            <a:spLocks noChangeArrowheads="1"/>
          </p:cNvSpPr>
          <p:nvPr/>
        </p:nvSpPr>
        <p:spPr bwMode="auto">
          <a:xfrm>
            <a:off x="4699000" y="2179638"/>
            <a:ext cx="341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18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1461" name="Text Box 20"/>
          <p:cNvSpPr txBox="1">
            <a:spLocks noChangeArrowheads="1"/>
          </p:cNvSpPr>
          <p:nvPr/>
        </p:nvSpPr>
        <p:spPr bwMode="auto">
          <a:xfrm>
            <a:off x="4857750" y="2200275"/>
            <a:ext cx="522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1600" i="1">
                <a:solidFill>
                  <a:srgbClr val="FF0000"/>
                </a:solidFill>
              </a:rPr>
              <a:t>loss</a:t>
            </a:r>
          </a:p>
        </p:txBody>
      </p:sp>
      <p:sp>
        <p:nvSpPr>
          <p:cNvPr id="61462" name="Line 21"/>
          <p:cNvSpPr>
            <a:spLocks noChangeShapeType="1"/>
          </p:cNvSpPr>
          <p:nvPr/>
        </p:nvSpPr>
        <p:spPr bwMode="auto">
          <a:xfrm flipH="1">
            <a:off x="3925888" y="2416175"/>
            <a:ext cx="2014537" cy="110013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1463" name="Line 24"/>
          <p:cNvSpPr>
            <a:spLocks noChangeShapeType="1"/>
          </p:cNvSpPr>
          <p:nvPr/>
        </p:nvSpPr>
        <p:spPr bwMode="auto">
          <a:xfrm>
            <a:off x="3929063" y="3252788"/>
            <a:ext cx="2100262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1464" name="Line 25"/>
          <p:cNvSpPr>
            <a:spLocks noChangeShapeType="1"/>
          </p:cNvSpPr>
          <p:nvPr/>
        </p:nvSpPr>
        <p:spPr bwMode="auto">
          <a:xfrm>
            <a:off x="3960813" y="3571875"/>
            <a:ext cx="2101850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1465" name="Line 26"/>
          <p:cNvSpPr>
            <a:spLocks noChangeShapeType="1"/>
          </p:cNvSpPr>
          <p:nvPr/>
        </p:nvSpPr>
        <p:spPr bwMode="auto">
          <a:xfrm flipH="1">
            <a:off x="3957638" y="2946400"/>
            <a:ext cx="2014537" cy="110013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61466" name="Group 29"/>
          <p:cNvGrpSpPr>
            <a:grpSpLocks/>
          </p:cNvGrpSpPr>
          <p:nvPr/>
        </p:nvGrpSpPr>
        <p:grpSpPr bwMode="auto">
          <a:xfrm>
            <a:off x="3817938" y="2135188"/>
            <a:ext cx="103187" cy="2462212"/>
            <a:chOff x="3651" y="1878"/>
            <a:chExt cx="78" cy="963"/>
          </a:xfrm>
        </p:grpSpPr>
        <p:sp>
          <p:nvSpPr>
            <p:cNvPr id="61511" name="Line 30"/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512" name="Line 31"/>
            <p:cNvSpPr>
              <a:spLocks noChangeShapeType="1"/>
            </p:cNvSpPr>
            <p:nvPr/>
          </p:nvSpPr>
          <p:spPr bwMode="auto">
            <a:xfrm flipH="1">
              <a:off x="3651" y="1878"/>
              <a:ext cx="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513" name="Line 32"/>
            <p:cNvSpPr>
              <a:spLocks noChangeShapeType="1"/>
            </p:cNvSpPr>
            <p:nvPr/>
          </p:nvSpPr>
          <p:spPr bwMode="auto">
            <a:xfrm flipH="1">
              <a:off x="3651" y="2841"/>
              <a:ext cx="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1467" name="Line 37"/>
          <p:cNvSpPr>
            <a:spLocks noChangeShapeType="1"/>
          </p:cNvSpPr>
          <p:nvPr/>
        </p:nvSpPr>
        <p:spPr bwMode="auto">
          <a:xfrm>
            <a:off x="3937000" y="4765675"/>
            <a:ext cx="2100263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1468" name="Line 38"/>
          <p:cNvSpPr>
            <a:spLocks noChangeShapeType="1"/>
          </p:cNvSpPr>
          <p:nvPr/>
        </p:nvSpPr>
        <p:spPr bwMode="auto">
          <a:xfrm>
            <a:off x="3929063" y="5010150"/>
            <a:ext cx="2101850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1469" name="Line 39"/>
          <p:cNvSpPr>
            <a:spLocks noChangeShapeType="1"/>
          </p:cNvSpPr>
          <p:nvPr/>
        </p:nvSpPr>
        <p:spPr bwMode="auto">
          <a:xfrm>
            <a:off x="3922713" y="5243513"/>
            <a:ext cx="2101850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1470" name="Line 40"/>
          <p:cNvSpPr>
            <a:spLocks noChangeShapeType="1"/>
          </p:cNvSpPr>
          <p:nvPr/>
        </p:nvSpPr>
        <p:spPr bwMode="auto">
          <a:xfrm>
            <a:off x="3925888" y="5476875"/>
            <a:ext cx="2100262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1471" name="Text Box 41"/>
          <p:cNvSpPr txBox="1">
            <a:spLocks noChangeArrowheads="1"/>
          </p:cNvSpPr>
          <p:nvPr/>
        </p:nvSpPr>
        <p:spPr bwMode="auto">
          <a:xfrm>
            <a:off x="5997575" y="3378200"/>
            <a:ext cx="241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el-GR" sz="1800"/>
              <a:t>receive pkt4, discard, </a:t>
            </a:r>
          </a:p>
          <a:p>
            <a:pPr algn="l">
              <a:lnSpc>
                <a:spcPct val="100000"/>
              </a:lnSpc>
            </a:pPr>
            <a:r>
              <a:rPr lang="en-US" altLang="el-GR" sz="1800"/>
              <a:t>           (re)send ack1</a:t>
            </a:r>
          </a:p>
        </p:txBody>
      </p:sp>
      <p:sp>
        <p:nvSpPr>
          <p:cNvPr id="61472" name="Text Box 42"/>
          <p:cNvSpPr txBox="1">
            <a:spLocks noChangeArrowheads="1"/>
          </p:cNvSpPr>
          <p:nvPr/>
        </p:nvSpPr>
        <p:spPr bwMode="auto">
          <a:xfrm>
            <a:off x="6016625" y="3898900"/>
            <a:ext cx="241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el-GR" sz="1800"/>
              <a:t>receive pkt5, discard, </a:t>
            </a:r>
          </a:p>
          <a:p>
            <a:pPr algn="l">
              <a:lnSpc>
                <a:spcPct val="100000"/>
              </a:lnSpc>
            </a:pPr>
            <a:r>
              <a:rPr lang="en-US" altLang="el-GR" sz="1800"/>
              <a:t>           (re)send ack1</a:t>
            </a:r>
          </a:p>
        </p:txBody>
      </p:sp>
      <p:sp>
        <p:nvSpPr>
          <p:cNvPr id="61473" name="Text Box 43"/>
          <p:cNvSpPr txBox="1">
            <a:spLocks noChangeArrowheads="1"/>
          </p:cNvSpPr>
          <p:nvPr/>
        </p:nvSpPr>
        <p:spPr bwMode="auto">
          <a:xfrm>
            <a:off x="6027738" y="5053013"/>
            <a:ext cx="296545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el-GR" sz="1800"/>
              <a:t>rcv pkt2, deliver, send ack2</a:t>
            </a:r>
          </a:p>
          <a:p>
            <a:pPr algn="l"/>
            <a:r>
              <a:rPr lang="en-US" altLang="el-GR" sz="1800"/>
              <a:t>rcv pkt3, deliver, send ack3</a:t>
            </a:r>
          </a:p>
          <a:p>
            <a:pPr algn="l"/>
            <a:r>
              <a:rPr lang="en-US" altLang="el-GR" sz="1800"/>
              <a:t>rcv pkt4, deliver, send ack4</a:t>
            </a:r>
          </a:p>
          <a:p>
            <a:pPr algn="l"/>
            <a:r>
              <a:rPr lang="en-US" altLang="el-GR" sz="1800"/>
              <a:t>rcv pkt5, deliver, send ack5</a:t>
            </a:r>
          </a:p>
        </p:txBody>
      </p:sp>
      <p:sp>
        <p:nvSpPr>
          <p:cNvPr id="61474" name="Text Box 44"/>
          <p:cNvSpPr txBox="1">
            <a:spLocks noChangeArrowheads="1"/>
          </p:cNvSpPr>
          <p:nvPr/>
        </p:nvSpPr>
        <p:spPr bwMode="auto">
          <a:xfrm>
            <a:off x="2079625" y="3881438"/>
            <a:ext cx="1811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/>
              <a:t>ignore duplicate ACK</a:t>
            </a:r>
          </a:p>
        </p:txBody>
      </p:sp>
      <p:grpSp>
        <p:nvGrpSpPr>
          <p:cNvPr id="61475" name="Group 65"/>
          <p:cNvGrpSpPr>
            <a:grpSpLocks/>
          </p:cNvGrpSpPr>
          <p:nvPr/>
        </p:nvGrpSpPr>
        <p:grpSpPr bwMode="auto">
          <a:xfrm>
            <a:off x="182563" y="1450975"/>
            <a:ext cx="1512887" cy="304800"/>
            <a:chOff x="115" y="914"/>
            <a:chExt cx="953" cy="192"/>
          </a:xfrm>
        </p:grpSpPr>
        <p:sp>
          <p:nvSpPr>
            <p:cNvPr id="61509" name="Rectangle 60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61510" name="Text Box 46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>
                  <a:solidFill>
                    <a:schemeClr val="bg1"/>
                  </a:solidFill>
                  <a:latin typeface="Arial" pitchFamily="34" charset="0"/>
                </a:rPr>
                <a:t>0 1 2 3 </a:t>
              </a:r>
              <a:r>
                <a:rPr lang="en-US" altLang="el-GR">
                  <a:latin typeface="Arial" pitchFamily="34" charset="0"/>
                </a:rPr>
                <a:t>4 5 6 7 8 </a:t>
              </a:r>
            </a:p>
          </p:txBody>
        </p:sp>
      </p:grpSp>
      <p:sp>
        <p:nvSpPr>
          <p:cNvPr id="61476" name="Text Box 59"/>
          <p:cNvSpPr txBox="1">
            <a:spLocks noChangeArrowheads="1"/>
          </p:cNvSpPr>
          <p:nvPr/>
        </p:nvSpPr>
        <p:spPr bwMode="auto">
          <a:xfrm>
            <a:off x="139700" y="1104900"/>
            <a:ext cx="2146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1600" i="1" u="sng">
                <a:solidFill>
                  <a:srgbClr val="000099"/>
                </a:solidFill>
              </a:rPr>
              <a:t>sender window (N=4)</a:t>
            </a:r>
          </a:p>
        </p:txBody>
      </p:sp>
      <p:grpSp>
        <p:nvGrpSpPr>
          <p:cNvPr id="61477" name="Group 67"/>
          <p:cNvGrpSpPr>
            <a:grpSpLocks/>
          </p:cNvGrpSpPr>
          <p:nvPr/>
        </p:nvGrpSpPr>
        <p:grpSpPr bwMode="auto">
          <a:xfrm>
            <a:off x="179388" y="1736725"/>
            <a:ext cx="1512887" cy="304800"/>
            <a:chOff x="115" y="914"/>
            <a:chExt cx="953" cy="192"/>
          </a:xfrm>
        </p:grpSpPr>
        <p:sp>
          <p:nvSpPr>
            <p:cNvPr id="61507" name="Rectangle 68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61508" name="Text Box 69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>
                  <a:solidFill>
                    <a:schemeClr val="bg1"/>
                  </a:solidFill>
                  <a:latin typeface="Arial" pitchFamily="34" charset="0"/>
                </a:rPr>
                <a:t>0 1 2 3 </a:t>
              </a:r>
              <a:r>
                <a:rPr lang="en-US" altLang="el-GR">
                  <a:latin typeface="Arial" pitchFamily="34" charset="0"/>
                </a:rPr>
                <a:t>4 5 6 7 8 </a:t>
              </a:r>
            </a:p>
          </p:txBody>
        </p:sp>
      </p:grpSp>
      <p:grpSp>
        <p:nvGrpSpPr>
          <p:cNvPr id="61478" name="Group 70"/>
          <p:cNvGrpSpPr>
            <a:grpSpLocks/>
          </p:cNvGrpSpPr>
          <p:nvPr/>
        </p:nvGrpSpPr>
        <p:grpSpPr bwMode="auto">
          <a:xfrm>
            <a:off x="187325" y="2022475"/>
            <a:ext cx="1512888" cy="304800"/>
            <a:chOff x="115" y="914"/>
            <a:chExt cx="953" cy="192"/>
          </a:xfrm>
        </p:grpSpPr>
        <p:sp>
          <p:nvSpPr>
            <p:cNvPr id="61505" name="Rectangle 71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61506" name="Text Box 72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>
                  <a:solidFill>
                    <a:schemeClr val="bg1"/>
                  </a:solidFill>
                  <a:latin typeface="Arial" pitchFamily="34" charset="0"/>
                </a:rPr>
                <a:t>0 1 2 3 </a:t>
              </a:r>
              <a:r>
                <a:rPr lang="en-US" altLang="el-GR">
                  <a:latin typeface="Arial" pitchFamily="34" charset="0"/>
                </a:rPr>
                <a:t>4 5 6 7 8 </a:t>
              </a:r>
            </a:p>
          </p:txBody>
        </p:sp>
      </p:grpSp>
      <p:grpSp>
        <p:nvGrpSpPr>
          <p:cNvPr id="61479" name="Group 73"/>
          <p:cNvGrpSpPr>
            <a:grpSpLocks/>
          </p:cNvGrpSpPr>
          <p:nvPr/>
        </p:nvGrpSpPr>
        <p:grpSpPr bwMode="auto">
          <a:xfrm>
            <a:off x="184150" y="2297113"/>
            <a:ext cx="1512888" cy="304800"/>
            <a:chOff x="115" y="914"/>
            <a:chExt cx="953" cy="192"/>
          </a:xfrm>
        </p:grpSpPr>
        <p:sp>
          <p:nvSpPr>
            <p:cNvPr id="61503" name="Rectangle 74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61504" name="Text Box 75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>
                  <a:solidFill>
                    <a:schemeClr val="bg1"/>
                  </a:solidFill>
                  <a:latin typeface="Arial" pitchFamily="34" charset="0"/>
                </a:rPr>
                <a:t>0 1 2 3 </a:t>
              </a:r>
              <a:r>
                <a:rPr lang="en-US" altLang="el-GR">
                  <a:latin typeface="Arial" pitchFamily="34" charset="0"/>
                </a:rPr>
                <a:t>4 5 6 7 8 </a:t>
              </a:r>
            </a:p>
          </p:txBody>
        </p:sp>
      </p:grpSp>
      <p:sp>
        <p:nvSpPr>
          <p:cNvPr id="61480" name="Rectangle 79"/>
          <p:cNvSpPr>
            <a:spLocks noChangeArrowheads="1"/>
          </p:cNvSpPr>
          <p:nvPr/>
        </p:nvSpPr>
        <p:spPr bwMode="auto">
          <a:xfrm>
            <a:off x="395288" y="3101975"/>
            <a:ext cx="628650" cy="2286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61481" name="Text Box 80"/>
          <p:cNvSpPr txBox="1">
            <a:spLocks noChangeArrowheads="1"/>
          </p:cNvSpPr>
          <p:nvPr/>
        </p:nvSpPr>
        <p:spPr bwMode="auto">
          <a:xfrm>
            <a:off x="180975" y="3067050"/>
            <a:ext cx="1512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0 </a:t>
            </a:r>
            <a:r>
              <a:rPr lang="en-US" altLang="el-GR">
                <a:solidFill>
                  <a:schemeClr val="bg1"/>
                </a:solidFill>
                <a:latin typeface="Arial" pitchFamily="34" charset="0"/>
              </a:rPr>
              <a:t>1 2 3 4</a:t>
            </a:r>
            <a:r>
              <a:rPr lang="en-US" altLang="el-GR">
                <a:latin typeface="Arial" pitchFamily="34" charset="0"/>
              </a:rPr>
              <a:t> 5 6 7 8 </a:t>
            </a:r>
          </a:p>
        </p:txBody>
      </p:sp>
      <p:grpSp>
        <p:nvGrpSpPr>
          <p:cNvPr id="61482" name="Group 84"/>
          <p:cNvGrpSpPr>
            <a:grpSpLocks/>
          </p:cNvGrpSpPr>
          <p:nvPr/>
        </p:nvGrpSpPr>
        <p:grpSpPr bwMode="auto">
          <a:xfrm>
            <a:off x="177800" y="3341688"/>
            <a:ext cx="1512888" cy="304800"/>
            <a:chOff x="112" y="2105"/>
            <a:chExt cx="953" cy="192"/>
          </a:xfrm>
        </p:grpSpPr>
        <p:sp>
          <p:nvSpPr>
            <p:cNvPr id="61501" name="Rectangle 82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61502" name="Text Box 83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>
                  <a:latin typeface="Arial" pitchFamily="34" charset="0"/>
                </a:rPr>
                <a:t>0 1</a:t>
              </a:r>
              <a:r>
                <a:rPr lang="en-US" altLang="el-GR">
                  <a:solidFill>
                    <a:schemeClr val="bg1"/>
                  </a:solidFill>
                  <a:latin typeface="Arial" pitchFamily="34" charset="0"/>
                </a:rPr>
                <a:t> 2 3 4 5</a:t>
              </a:r>
              <a:r>
                <a:rPr lang="en-US" altLang="el-GR">
                  <a:latin typeface="Arial" pitchFamily="34" charset="0"/>
                </a:rPr>
                <a:t> 6 7 8 </a:t>
              </a:r>
            </a:p>
          </p:txBody>
        </p:sp>
      </p:grpSp>
      <p:grpSp>
        <p:nvGrpSpPr>
          <p:cNvPr id="61483" name="Group 85"/>
          <p:cNvGrpSpPr>
            <a:grpSpLocks/>
          </p:cNvGrpSpPr>
          <p:nvPr/>
        </p:nvGrpSpPr>
        <p:grpSpPr bwMode="auto">
          <a:xfrm>
            <a:off x="166688" y="4635500"/>
            <a:ext cx="1512887" cy="304800"/>
            <a:chOff x="112" y="2105"/>
            <a:chExt cx="953" cy="192"/>
          </a:xfrm>
        </p:grpSpPr>
        <p:sp>
          <p:nvSpPr>
            <p:cNvPr id="61499" name="Rectangle 86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61500" name="Text Box 87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>
                  <a:latin typeface="Arial" pitchFamily="34" charset="0"/>
                </a:rPr>
                <a:t>0 1</a:t>
              </a:r>
              <a:r>
                <a:rPr lang="en-US" altLang="el-GR">
                  <a:solidFill>
                    <a:schemeClr val="bg1"/>
                  </a:solidFill>
                  <a:latin typeface="Arial" pitchFamily="34" charset="0"/>
                </a:rPr>
                <a:t> 2 3 4 5</a:t>
              </a:r>
              <a:r>
                <a:rPr lang="en-US" altLang="el-GR">
                  <a:latin typeface="Arial" pitchFamily="34" charset="0"/>
                </a:rPr>
                <a:t> 6 7 8 </a:t>
              </a:r>
            </a:p>
          </p:txBody>
        </p:sp>
      </p:grpSp>
      <p:grpSp>
        <p:nvGrpSpPr>
          <p:cNvPr id="61484" name="Group 88"/>
          <p:cNvGrpSpPr>
            <a:grpSpLocks/>
          </p:cNvGrpSpPr>
          <p:nvPr/>
        </p:nvGrpSpPr>
        <p:grpSpPr bwMode="auto">
          <a:xfrm>
            <a:off x="174625" y="4876800"/>
            <a:ext cx="1512888" cy="304800"/>
            <a:chOff x="112" y="2105"/>
            <a:chExt cx="953" cy="192"/>
          </a:xfrm>
        </p:grpSpPr>
        <p:sp>
          <p:nvSpPr>
            <p:cNvPr id="61497" name="Rectangle 89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61498" name="Text Box 90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>
                  <a:latin typeface="Arial" pitchFamily="34" charset="0"/>
                </a:rPr>
                <a:t>0 1</a:t>
              </a:r>
              <a:r>
                <a:rPr lang="en-US" altLang="el-GR">
                  <a:solidFill>
                    <a:schemeClr val="bg1"/>
                  </a:solidFill>
                  <a:latin typeface="Arial" pitchFamily="34" charset="0"/>
                </a:rPr>
                <a:t> 2 3 4 5</a:t>
              </a:r>
              <a:r>
                <a:rPr lang="en-US" altLang="el-GR">
                  <a:latin typeface="Arial" pitchFamily="34" charset="0"/>
                </a:rPr>
                <a:t> 6 7 8 </a:t>
              </a:r>
            </a:p>
          </p:txBody>
        </p:sp>
      </p:grpSp>
      <p:grpSp>
        <p:nvGrpSpPr>
          <p:cNvPr id="61485" name="Group 91"/>
          <p:cNvGrpSpPr>
            <a:grpSpLocks/>
          </p:cNvGrpSpPr>
          <p:nvPr/>
        </p:nvGrpSpPr>
        <p:grpSpPr bwMode="auto">
          <a:xfrm>
            <a:off x="171450" y="5140325"/>
            <a:ext cx="1512888" cy="304800"/>
            <a:chOff x="112" y="2105"/>
            <a:chExt cx="953" cy="192"/>
          </a:xfrm>
        </p:grpSpPr>
        <p:sp>
          <p:nvSpPr>
            <p:cNvPr id="61495" name="Rectangle 92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61496" name="Text Box 93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>
                  <a:latin typeface="Arial" pitchFamily="34" charset="0"/>
                </a:rPr>
                <a:t>0 1</a:t>
              </a:r>
              <a:r>
                <a:rPr lang="en-US" altLang="el-GR">
                  <a:solidFill>
                    <a:schemeClr val="bg1"/>
                  </a:solidFill>
                  <a:latin typeface="Arial" pitchFamily="34" charset="0"/>
                </a:rPr>
                <a:t> 2 3 4 5</a:t>
              </a:r>
              <a:r>
                <a:rPr lang="en-US" altLang="el-GR">
                  <a:latin typeface="Arial" pitchFamily="34" charset="0"/>
                </a:rPr>
                <a:t> 6 7 8 </a:t>
              </a:r>
            </a:p>
          </p:txBody>
        </p:sp>
      </p:grpSp>
      <p:grpSp>
        <p:nvGrpSpPr>
          <p:cNvPr id="61486" name="Group 94"/>
          <p:cNvGrpSpPr>
            <a:grpSpLocks/>
          </p:cNvGrpSpPr>
          <p:nvPr/>
        </p:nvGrpSpPr>
        <p:grpSpPr bwMode="auto">
          <a:xfrm>
            <a:off x="168275" y="5381625"/>
            <a:ext cx="1512888" cy="304800"/>
            <a:chOff x="112" y="2105"/>
            <a:chExt cx="953" cy="192"/>
          </a:xfrm>
        </p:grpSpPr>
        <p:sp>
          <p:nvSpPr>
            <p:cNvPr id="61493" name="Rectangle 95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61494" name="Text Box 96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>
                  <a:latin typeface="Arial" pitchFamily="34" charset="0"/>
                </a:rPr>
                <a:t>0 1</a:t>
              </a:r>
              <a:r>
                <a:rPr lang="en-US" altLang="el-GR">
                  <a:solidFill>
                    <a:schemeClr val="bg1"/>
                  </a:solidFill>
                  <a:latin typeface="Arial" pitchFamily="34" charset="0"/>
                </a:rPr>
                <a:t> 2 3 4 5</a:t>
              </a:r>
              <a:r>
                <a:rPr lang="en-US" altLang="el-GR">
                  <a:latin typeface="Arial" pitchFamily="34" charset="0"/>
                </a:rPr>
                <a:t> 6 7 8 </a:t>
              </a:r>
            </a:p>
          </p:txBody>
        </p:sp>
      </p:grpSp>
      <p:sp>
        <p:nvSpPr>
          <p:cNvPr id="61487" name="Line 98"/>
          <p:cNvSpPr>
            <a:spLocks noChangeShapeType="1"/>
          </p:cNvSpPr>
          <p:nvPr/>
        </p:nvSpPr>
        <p:spPr bwMode="auto">
          <a:xfrm flipH="1">
            <a:off x="4991100" y="3757613"/>
            <a:ext cx="1033463" cy="56356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1488" name="Line 99"/>
          <p:cNvSpPr>
            <a:spLocks noChangeShapeType="1"/>
          </p:cNvSpPr>
          <p:nvPr/>
        </p:nvSpPr>
        <p:spPr bwMode="auto">
          <a:xfrm flipH="1">
            <a:off x="4997450" y="4067175"/>
            <a:ext cx="1033463" cy="5635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1489" name="Line 100"/>
          <p:cNvSpPr>
            <a:spLocks noChangeShapeType="1"/>
          </p:cNvSpPr>
          <p:nvPr/>
        </p:nvSpPr>
        <p:spPr bwMode="auto">
          <a:xfrm flipH="1">
            <a:off x="4992688" y="5257800"/>
            <a:ext cx="1033462" cy="5635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1490" name="Line 101"/>
          <p:cNvSpPr>
            <a:spLocks noChangeShapeType="1"/>
          </p:cNvSpPr>
          <p:nvPr/>
        </p:nvSpPr>
        <p:spPr bwMode="auto">
          <a:xfrm flipH="1">
            <a:off x="4976813" y="5511800"/>
            <a:ext cx="1033462" cy="5635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1491" name="Line 102"/>
          <p:cNvSpPr>
            <a:spLocks noChangeShapeType="1"/>
          </p:cNvSpPr>
          <p:nvPr/>
        </p:nvSpPr>
        <p:spPr bwMode="auto">
          <a:xfrm flipH="1">
            <a:off x="4960938" y="5754688"/>
            <a:ext cx="1033462" cy="56356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1492" name="Line 103"/>
          <p:cNvSpPr>
            <a:spLocks noChangeShapeType="1"/>
          </p:cNvSpPr>
          <p:nvPr/>
        </p:nvSpPr>
        <p:spPr bwMode="auto">
          <a:xfrm flipH="1">
            <a:off x="4945063" y="5997575"/>
            <a:ext cx="1033462" cy="5635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A20EF5C8-D162-4111-9642-54156D32CBA6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62467" name="Footer Placeholder 5"/>
          <p:cNvSpPr txBox="1">
            <a:spLocks noGrp="1"/>
          </p:cNvSpPr>
          <p:nvPr/>
        </p:nvSpPr>
        <p:spPr bwMode="auto">
          <a:xfrm>
            <a:off x="4203700" y="6400800"/>
            <a:ext cx="410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62468" name="Slide Number Placeholder 6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F0D4D585-83DB-4D11-87EA-E4E898941AAE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52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624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smtClean="0"/>
              <a:t>Επιλεκτική Επανάληψη</a:t>
            </a:r>
            <a:r>
              <a:rPr lang="en-US" altLang="el-GR" sz="3600" smtClean="0"/>
              <a:t/>
            </a:r>
            <a:br>
              <a:rPr lang="en-US" altLang="el-GR" sz="3600" smtClean="0"/>
            </a:br>
            <a:r>
              <a:rPr lang="el-GR" altLang="el-GR" sz="2800" smtClean="0"/>
              <a:t>(</a:t>
            </a:r>
            <a:r>
              <a:rPr lang="en-US" altLang="el-GR" sz="2800" smtClean="0"/>
              <a:t>Selective Repeat)</a:t>
            </a:r>
            <a:endParaRPr lang="en-US" altLang="el-GR" smtClean="0"/>
          </a:p>
        </p:txBody>
      </p:sp>
      <p:sp>
        <p:nvSpPr>
          <p:cNvPr id="624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2450" y="1466850"/>
            <a:ext cx="7939088" cy="4648200"/>
          </a:xfrm>
        </p:spPr>
        <p:txBody>
          <a:bodyPr/>
          <a:lstStyle/>
          <a:p>
            <a:r>
              <a:rPr lang="el-GR" altLang="el-GR" sz="2400" smtClean="0"/>
              <a:t>Ο δέκτης επιβεβαιώνει μεμονωμένα όλα τα σωστά ληφθέντα πακέτα</a:t>
            </a:r>
            <a:endParaRPr lang="en-US" altLang="el-GR" sz="2400" smtClean="0"/>
          </a:p>
          <a:p>
            <a:pPr lvl="1">
              <a:buFont typeface="Wingdings" pitchFamily="2" charset="2"/>
              <a:buChar char="§"/>
            </a:pPr>
            <a:r>
              <a:rPr lang="el-GR" altLang="el-GR" sz="2000" smtClean="0"/>
              <a:t>Ενταμιεύει πακέτα</a:t>
            </a:r>
            <a:r>
              <a:rPr lang="en-US" altLang="el-GR" sz="2000" smtClean="0"/>
              <a:t>, </a:t>
            </a:r>
            <a:r>
              <a:rPr lang="el-GR" altLang="el-GR" sz="2000" smtClean="0"/>
              <a:t>αν χρειάζεται</a:t>
            </a:r>
            <a:r>
              <a:rPr lang="en-US" altLang="el-GR" sz="2000" smtClean="0"/>
              <a:t>, </a:t>
            </a:r>
            <a:r>
              <a:rPr lang="el-GR" altLang="el-GR" sz="2000" smtClean="0"/>
              <a:t>ώστε τελικά να παραδώσει τα πακέτα σε σωστή σειρά στο ανώτερο επίπεδο</a:t>
            </a:r>
            <a:endParaRPr lang="en-US" altLang="el-GR" sz="2000" smtClean="0"/>
          </a:p>
          <a:p>
            <a:r>
              <a:rPr lang="el-GR" altLang="el-GR" sz="2400" smtClean="0"/>
              <a:t>Ο αποστολέας ξαναστέλνει μόνο τα πακέτα για τα οποία δεν έχει ληφθεί </a:t>
            </a:r>
            <a:r>
              <a:rPr lang="en-US" altLang="el-GR" sz="2400" smtClean="0"/>
              <a:t>ACK</a:t>
            </a:r>
          </a:p>
          <a:p>
            <a:pPr lvl="1">
              <a:buFont typeface="Wingdings" pitchFamily="2" charset="2"/>
              <a:buChar char="§"/>
            </a:pPr>
            <a:r>
              <a:rPr lang="el-GR" altLang="el-GR" sz="2000" smtClean="0"/>
              <a:t>Χρονομετρητής στον αποστολέα για κάθε μη επιβεβαιωμένο πακέτο</a:t>
            </a:r>
            <a:endParaRPr lang="en-US" altLang="el-GR" sz="2000" smtClean="0"/>
          </a:p>
          <a:p>
            <a:r>
              <a:rPr lang="el-GR" altLang="el-GR" sz="2400" smtClean="0"/>
              <a:t>Παράθυρο αποστολέα</a:t>
            </a:r>
            <a:endParaRPr lang="en-US" altLang="el-GR" sz="2400" smtClean="0"/>
          </a:p>
          <a:p>
            <a:pPr lvl="1">
              <a:buFont typeface="Wingdings" pitchFamily="2" charset="2"/>
              <a:buChar char="§"/>
            </a:pPr>
            <a:r>
              <a:rPr lang="en-US" altLang="el-GR" sz="2000" smtClean="0"/>
              <a:t>N </a:t>
            </a:r>
            <a:r>
              <a:rPr lang="el-GR" altLang="el-GR" sz="2000" smtClean="0"/>
              <a:t>συνεχόμενοι </a:t>
            </a:r>
            <a:r>
              <a:rPr lang="en-US" altLang="el-GR" sz="2000" smtClean="0"/>
              <a:t>#</a:t>
            </a:r>
            <a:r>
              <a:rPr lang="el-GR" altLang="el-GR" sz="2000" smtClean="0"/>
              <a:t> ακολουθίας</a:t>
            </a:r>
            <a:endParaRPr lang="en-US" altLang="el-GR" sz="2000" smtClean="0"/>
          </a:p>
          <a:p>
            <a:pPr lvl="1">
              <a:buFont typeface="Wingdings" pitchFamily="2" charset="2"/>
              <a:buChar char="§"/>
            </a:pPr>
            <a:r>
              <a:rPr lang="el-GR" altLang="el-GR" sz="2000" smtClean="0"/>
              <a:t>Περιορίζει τους</a:t>
            </a:r>
            <a:r>
              <a:rPr lang="en-US" altLang="el-GR" sz="2000" smtClean="0"/>
              <a:t> #</a:t>
            </a:r>
            <a:r>
              <a:rPr lang="el-GR" altLang="el-GR" sz="2000" smtClean="0"/>
              <a:t> ακολουθίας των σταλμένων, μη επιβεβαιωμένων πακέτων</a:t>
            </a:r>
            <a:endParaRPr lang="en-US" altLang="el-GR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6A0944D7-D469-4D2D-8637-22DED3E5730A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63491" name="Footer Placeholder 3"/>
          <p:cNvSpPr txBox="1">
            <a:spLocks noGrp="1"/>
          </p:cNvSpPr>
          <p:nvPr/>
        </p:nvSpPr>
        <p:spPr bwMode="auto">
          <a:xfrm>
            <a:off x="5410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63492" name="Slide Number Placeholder 4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53EBB657-4ACE-4C70-A700-D838D73169F5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53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63493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304800"/>
            <a:ext cx="8486775" cy="1143000"/>
          </a:xfrm>
        </p:spPr>
        <p:txBody>
          <a:bodyPr/>
          <a:lstStyle/>
          <a:p>
            <a:r>
              <a:rPr lang="el-GR" altLang="el-GR" sz="3200" smtClean="0"/>
              <a:t>Επιλεκτική επανάληψη</a:t>
            </a:r>
            <a:r>
              <a:rPr lang="en-US" altLang="el-GR" sz="3200" smtClean="0"/>
              <a:t>:</a:t>
            </a:r>
            <a:r>
              <a:rPr lang="el-GR" altLang="el-GR" sz="3200" smtClean="0"/>
              <a:t> παράθυρα αποστολέα</a:t>
            </a:r>
            <a:r>
              <a:rPr lang="en-US" altLang="el-GR" sz="3200" smtClean="0"/>
              <a:t> </a:t>
            </a:r>
            <a:r>
              <a:rPr lang="el-GR" altLang="el-GR" sz="3200" smtClean="0"/>
              <a:t>και δέκτη</a:t>
            </a:r>
            <a:endParaRPr lang="en-US" altLang="el-GR" smtClean="0"/>
          </a:p>
        </p:txBody>
      </p:sp>
      <p:pic>
        <p:nvPicPr>
          <p:cNvPr id="63494" name="Picture 3" descr="sr_seqn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825" y="1404938"/>
            <a:ext cx="8235950" cy="491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4B8B54E6-1E42-4B33-9B1A-3B3BFD8AA207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64515" name="Footer Placeholder 5"/>
          <p:cNvSpPr txBox="1">
            <a:spLocks noGrp="1"/>
          </p:cNvSpPr>
          <p:nvPr/>
        </p:nvSpPr>
        <p:spPr bwMode="auto">
          <a:xfrm>
            <a:off x="4203700" y="6400800"/>
            <a:ext cx="410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64516" name="Slide Number Placeholder 6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026B3EAE-87BC-450A-9BE0-791E2D4CCECB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54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64517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247650"/>
            <a:ext cx="7772400" cy="838200"/>
          </a:xfrm>
        </p:spPr>
        <p:txBody>
          <a:bodyPr/>
          <a:lstStyle/>
          <a:p>
            <a:r>
              <a:rPr lang="el-GR" altLang="el-GR" smtClean="0"/>
              <a:t>Επιλεκτική επανάληψη</a:t>
            </a:r>
            <a:endParaRPr lang="en-US" altLang="el-GR" smtClean="0"/>
          </a:p>
        </p:txBody>
      </p:sp>
      <p:sp>
        <p:nvSpPr>
          <p:cNvPr id="645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0386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l-GR" altLang="el-GR" sz="2000" smtClean="0">
                <a:solidFill>
                  <a:srgbClr val="FF0000"/>
                </a:solidFill>
              </a:rPr>
              <a:t>Δεδομένα από πάνω</a:t>
            </a:r>
            <a:r>
              <a:rPr lang="en-US" altLang="el-GR" sz="2000" smtClean="0">
                <a:solidFill>
                  <a:srgbClr val="FF0000"/>
                </a:solidFill>
              </a:rPr>
              <a:t>:</a:t>
            </a:r>
            <a:endParaRPr lang="en-US" altLang="el-GR" sz="2000" smtClean="0"/>
          </a:p>
          <a:p>
            <a:r>
              <a:rPr lang="el-GR" altLang="el-GR" sz="1800" smtClean="0"/>
              <a:t>Αν είναι διαθέσιμος ο επόμενος #ακολουθίας στο παράθυρο</a:t>
            </a:r>
            <a:r>
              <a:rPr lang="en-US" altLang="el-GR" sz="1800" smtClean="0"/>
              <a:t>, </a:t>
            </a:r>
            <a:r>
              <a:rPr lang="el-GR" altLang="el-GR" sz="1800" smtClean="0"/>
              <a:t>στείλε πακέτο</a:t>
            </a:r>
            <a:endParaRPr lang="en-US" altLang="el-GR" sz="1800" smtClean="0"/>
          </a:p>
          <a:p>
            <a:pPr>
              <a:buFont typeface="ZapfDingbats" pitchFamily="82" charset="2"/>
              <a:buNone/>
            </a:pPr>
            <a:r>
              <a:rPr lang="en-US" altLang="el-GR" sz="2000" smtClean="0">
                <a:solidFill>
                  <a:srgbClr val="FF0000"/>
                </a:solidFill>
              </a:rPr>
              <a:t>timeout(n)</a:t>
            </a:r>
            <a:r>
              <a:rPr lang="el-GR" altLang="el-GR" sz="2000" smtClean="0">
                <a:solidFill>
                  <a:srgbClr val="FF0000"/>
                </a:solidFill>
              </a:rPr>
              <a:t>(Λήξη χρόνου (</a:t>
            </a:r>
            <a:r>
              <a:rPr lang="en-US" altLang="el-GR" sz="2000" smtClean="0">
                <a:solidFill>
                  <a:srgbClr val="FF0000"/>
                </a:solidFill>
              </a:rPr>
              <a:t>n</a:t>
            </a:r>
            <a:r>
              <a:rPr lang="el-GR" altLang="el-GR" sz="2000" smtClean="0">
                <a:solidFill>
                  <a:srgbClr val="FF0000"/>
                </a:solidFill>
              </a:rPr>
              <a:t>))</a:t>
            </a:r>
            <a:r>
              <a:rPr lang="en-US" altLang="el-GR" sz="2000" smtClean="0">
                <a:solidFill>
                  <a:srgbClr val="FF0000"/>
                </a:solidFill>
              </a:rPr>
              <a:t>:</a:t>
            </a:r>
            <a:endParaRPr lang="en-US" altLang="el-GR" sz="2000" smtClean="0"/>
          </a:p>
          <a:p>
            <a:r>
              <a:rPr lang="el-GR" altLang="el-GR" sz="1800" smtClean="0"/>
              <a:t>Ξαναστείλε το πακέτο</a:t>
            </a:r>
            <a:r>
              <a:rPr lang="en-US" altLang="el-GR" sz="1800" smtClean="0"/>
              <a:t> n, </a:t>
            </a:r>
            <a:r>
              <a:rPr lang="el-GR" altLang="el-GR" sz="1800" smtClean="0"/>
              <a:t>επανεκκίνησε το χρονομετρητή</a:t>
            </a:r>
            <a:endParaRPr lang="en-US" altLang="el-GR" sz="1800" smtClean="0"/>
          </a:p>
          <a:p>
            <a:pPr>
              <a:buFont typeface="ZapfDingbats" pitchFamily="82" charset="2"/>
              <a:buNone/>
            </a:pPr>
            <a:r>
              <a:rPr lang="en-US" altLang="el-GR" sz="2000" smtClean="0">
                <a:solidFill>
                  <a:srgbClr val="FF0000"/>
                </a:solidFill>
              </a:rPr>
              <a:t>ACK(n) </a:t>
            </a:r>
            <a:r>
              <a:rPr lang="el-GR" altLang="el-GR" sz="1800" smtClean="0"/>
              <a:t>σε</a:t>
            </a:r>
            <a:r>
              <a:rPr lang="en-US" altLang="el-GR" sz="1800" smtClean="0"/>
              <a:t> </a:t>
            </a:r>
            <a:r>
              <a:rPr lang="en-US" altLang="el-GR" sz="1400" smtClean="0"/>
              <a:t>[sendbase,sendbase+N]:</a:t>
            </a:r>
            <a:endParaRPr lang="en-US" altLang="el-GR" sz="1800" smtClean="0"/>
          </a:p>
          <a:p>
            <a:r>
              <a:rPr lang="el-GR" altLang="el-GR" sz="1800" smtClean="0"/>
              <a:t>Σημείωσε το πακέτο</a:t>
            </a:r>
            <a:r>
              <a:rPr lang="en-US" altLang="el-GR" sz="1800" smtClean="0"/>
              <a:t> n </a:t>
            </a:r>
            <a:r>
              <a:rPr lang="el-GR" altLang="el-GR" sz="1800" smtClean="0"/>
              <a:t>ως ληφθέν</a:t>
            </a:r>
            <a:endParaRPr lang="en-US" altLang="el-GR" sz="1800" smtClean="0"/>
          </a:p>
          <a:p>
            <a:r>
              <a:rPr lang="el-GR" altLang="el-GR" sz="1800" smtClean="0"/>
              <a:t>Αν το </a:t>
            </a:r>
            <a:r>
              <a:rPr lang="en-US" altLang="el-GR" sz="1800" smtClean="0"/>
              <a:t>n </a:t>
            </a:r>
            <a:r>
              <a:rPr lang="el-GR" altLang="el-GR" sz="1800" smtClean="0"/>
              <a:t>είναι το μικρότερο μη επιβεβαιωμένο πακέτο</a:t>
            </a:r>
            <a:r>
              <a:rPr lang="en-US" altLang="el-GR" sz="1800" smtClean="0"/>
              <a:t>, </a:t>
            </a:r>
            <a:r>
              <a:rPr lang="el-GR" altLang="el-GR" sz="1800" smtClean="0"/>
              <a:t>μετακίνησε τη βάση του παραθύρου στον επόμενο μη επιβεβαιωμένο</a:t>
            </a:r>
            <a:r>
              <a:rPr lang="en-US" altLang="el-GR" sz="1800" smtClean="0"/>
              <a:t> # </a:t>
            </a:r>
            <a:r>
              <a:rPr lang="el-GR" altLang="el-GR" sz="1800" smtClean="0"/>
              <a:t>ακολουθίας</a:t>
            </a:r>
            <a:endParaRPr lang="en-US" altLang="el-GR" sz="2000" smtClean="0"/>
          </a:p>
          <a:p>
            <a:endParaRPr lang="en-US" altLang="el-GR" sz="2000" smtClean="0"/>
          </a:p>
        </p:txBody>
      </p:sp>
      <p:sp>
        <p:nvSpPr>
          <p:cNvPr id="64519" name="Rectangle 4"/>
          <p:cNvSpPr>
            <a:spLocks noChangeArrowheads="1"/>
          </p:cNvSpPr>
          <p:nvPr/>
        </p:nvSpPr>
        <p:spPr bwMode="auto">
          <a:xfrm>
            <a:off x="495300" y="1457325"/>
            <a:ext cx="3922713" cy="46101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>
              <a:latin typeface="Comic Sans MS" pitchFamily="66" charset="0"/>
            </a:endParaRPr>
          </a:p>
        </p:txBody>
      </p:sp>
      <p:grpSp>
        <p:nvGrpSpPr>
          <p:cNvPr id="64520" name="Group 5"/>
          <p:cNvGrpSpPr>
            <a:grpSpLocks/>
          </p:cNvGrpSpPr>
          <p:nvPr/>
        </p:nvGrpSpPr>
        <p:grpSpPr bwMode="auto">
          <a:xfrm>
            <a:off x="703263" y="1266825"/>
            <a:ext cx="1125537" cy="314325"/>
            <a:chOff x="1103" y="3966"/>
            <a:chExt cx="709" cy="198"/>
          </a:xfrm>
        </p:grpSpPr>
        <p:sp>
          <p:nvSpPr>
            <p:cNvPr id="64526" name="Rectangle 6"/>
            <p:cNvSpPr>
              <a:spLocks noChangeArrowheads="1"/>
            </p:cNvSpPr>
            <p:nvPr/>
          </p:nvSpPr>
          <p:spPr bwMode="auto">
            <a:xfrm>
              <a:off x="1146" y="3984"/>
              <a:ext cx="612" cy="1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64527" name="Text Box 7"/>
            <p:cNvSpPr txBox="1">
              <a:spLocks noChangeArrowheads="1"/>
            </p:cNvSpPr>
            <p:nvPr/>
          </p:nvSpPr>
          <p:spPr bwMode="auto">
            <a:xfrm>
              <a:off x="1103" y="3966"/>
              <a:ext cx="70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l-GR" altLang="el-GR">
                  <a:solidFill>
                    <a:schemeClr val="accent2"/>
                  </a:solidFill>
                  <a:latin typeface="Comic Sans MS" pitchFamily="66" charset="0"/>
                </a:rPr>
                <a:t>αποστολέας</a:t>
              </a:r>
              <a:endParaRPr lang="en-US" altLang="el-GR" sz="2000">
                <a:latin typeface="Times New Roman" pitchFamily="18" charset="0"/>
              </a:endParaRPr>
            </a:p>
          </p:txBody>
        </p:sp>
      </p:grpSp>
      <p:sp>
        <p:nvSpPr>
          <p:cNvPr id="64521" name="Rectangle 8"/>
          <p:cNvSpPr>
            <a:spLocks noChangeArrowheads="1"/>
          </p:cNvSpPr>
          <p:nvPr/>
        </p:nvSpPr>
        <p:spPr bwMode="auto">
          <a:xfrm>
            <a:off x="5000625" y="1581150"/>
            <a:ext cx="3810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l-GR" altLang="el-GR" sz="2000">
                <a:solidFill>
                  <a:srgbClr val="FF0000"/>
                </a:solidFill>
                <a:latin typeface="Comic Sans MS" pitchFamily="66" charset="0"/>
              </a:rPr>
              <a:t>πακέτο</a:t>
            </a:r>
            <a:r>
              <a:rPr lang="en-US" altLang="el-GR" sz="2000">
                <a:solidFill>
                  <a:srgbClr val="FF0000"/>
                </a:solidFill>
                <a:latin typeface="Comic Sans MS" pitchFamily="66" charset="0"/>
              </a:rPr>
              <a:t> n </a:t>
            </a:r>
            <a:r>
              <a:rPr lang="el-GR" altLang="el-GR" sz="2000">
                <a:solidFill>
                  <a:srgbClr val="FF0000"/>
                </a:solidFill>
                <a:latin typeface="Comic Sans MS" pitchFamily="66" charset="0"/>
              </a:rPr>
              <a:t>στο</a:t>
            </a:r>
            <a:r>
              <a:rPr lang="en-US" altLang="el-GR" sz="200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altLang="el-GR">
                <a:solidFill>
                  <a:srgbClr val="FF0000"/>
                </a:solidFill>
                <a:latin typeface="Comic Sans MS" pitchFamily="66" charset="0"/>
              </a:rPr>
              <a:t>[rcvbase, rcvbase+N-1]</a:t>
            </a:r>
            <a:endParaRPr lang="en-US" altLang="el-GR" sz="2000">
              <a:latin typeface="Comic Sans MS" pitchFamily="66" charset="0"/>
            </a:endParaRP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l-GR" altLang="el-GR" sz="1800">
                <a:latin typeface="Comic Sans MS" pitchFamily="66" charset="0"/>
              </a:rPr>
              <a:t>στείλε</a:t>
            </a:r>
            <a:r>
              <a:rPr lang="en-US" altLang="el-GR" sz="1800">
                <a:latin typeface="Comic Sans MS" pitchFamily="66" charset="0"/>
              </a:rPr>
              <a:t> ACK(n)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l-GR" altLang="el-GR" sz="1800">
                <a:latin typeface="Comic Sans MS" pitchFamily="66" charset="0"/>
              </a:rPr>
              <a:t>Εκτός σειράς</a:t>
            </a:r>
            <a:r>
              <a:rPr lang="en-US" altLang="el-GR" sz="1800">
                <a:latin typeface="Comic Sans MS" pitchFamily="66" charset="0"/>
              </a:rPr>
              <a:t>: </a:t>
            </a:r>
            <a:r>
              <a:rPr lang="el-GR" altLang="el-GR" sz="1800">
                <a:latin typeface="Comic Sans MS" pitchFamily="66" charset="0"/>
              </a:rPr>
              <a:t>ενταμίευσε</a:t>
            </a:r>
            <a:endParaRPr lang="en-US" altLang="el-GR" sz="1800">
              <a:latin typeface="Comic Sans MS" pitchFamily="66" charset="0"/>
            </a:endParaRP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l-GR" altLang="el-GR" sz="1800">
                <a:latin typeface="Comic Sans MS" pitchFamily="66" charset="0"/>
              </a:rPr>
              <a:t>Σε σειρά</a:t>
            </a:r>
            <a:r>
              <a:rPr lang="en-US" altLang="el-GR" sz="1800">
                <a:latin typeface="Comic Sans MS" pitchFamily="66" charset="0"/>
              </a:rPr>
              <a:t>: </a:t>
            </a:r>
            <a:r>
              <a:rPr lang="el-GR" altLang="el-GR" sz="1800">
                <a:latin typeface="Comic Sans MS" pitchFamily="66" charset="0"/>
              </a:rPr>
              <a:t>παράδωσε</a:t>
            </a:r>
            <a:r>
              <a:rPr lang="en-US" altLang="el-GR" sz="1800">
                <a:latin typeface="Comic Sans MS" pitchFamily="66" charset="0"/>
              </a:rPr>
              <a:t> (</a:t>
            </a:r>
            <a:r>
              <a:rPr lang="el-GR" altLang="el-GR" sz="1800">
                <a:latin typeface="Comic Sans MS" pitchFamily="66" charset="0"/>
              </a:rPr>
              <a:t>επίσης παράδωσε τα ενταμιευμένα,</a:t>
            </a:r>
            <a:r>
              <a:rPr lang="en-US" altLang="el-GR" sz="1800">
                <a:latin typeface="Comic Sans MS" pitchFamily="66" charset="0"/>
              </a:rPr>
              <a:t> </a:t>
            </a:r>
            <a:r>
              <a:rPr lang="el-GR" altLang="el-GR" sz="1800">
                <a:latin typeface="Comic Sans MS" pitchFamily="66" charset="0"/>
              </a:rPr>
              <a:t>σε σειρά πακέτα</a:t>
            </a:r>
            <a:r>
              <a:rPr lang="en-US" altLang="el-GR" sz="1800">
                <a:latin typeface="Comic Sans MS" pitchFamily="66" charset="0"/>
              </a:rPr>
              <a:t>), </a:t>
            </a:r>
            <a:r>
              <a:rPr lang="el-GR" altLang="el-GR" sz="1800">
                <a:latin typeface="Comic Sans MS" pitchFamily="66" charset="0"/>
              </a:rPr>
              <a:t>μετακίνησε το παράθυρο στο επόμενο πακέτο που δεν έχει ληφθεί ακόμα</a:t>
            </a:r>
            <a:endParaRPr lang="en-US" altLang="el-GR" sz="1800">
              <a:latin typeface="Comic Sans MS" pitchFamily="66" charset="0"/>
            </a:endParaRP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l-GR" altLang="el-GR" sz="2000">
                <a:solidFill>
                  <a:srgbClr val="FF0000"/>
                </a:solidFill>
                <a:latin typeface="Comic Sans MS" pitchFamily="66" charset="0"/>
              </a:rPr>
              <a:t>πακέτο</a:t>
            </a:r>
            <a:r>
              <a:rPr lang="en-US" altLang="el-GR" sz="2000">
                <a:solidFill>
                  <a:srgbClr val="FF0000"/>
                </a:solidFill>
                <a:latin typeface="Comic Sans MS" pitchFamily="66" charset="0"/>
              </a:rPr>
              <a:t> n </a:t>
            </a:r>
            <a:r>
              <a:rPr lang="el-GR" altLang="el-GR" sz="2000">
                <a:solidFill>
                  <a:srgbClr val="FF0000"/>
                </a:solidFill>
                <a:latin typeface="Comic Sans MS" pitchFamily="66" charset="0"/>
              </a:rPr>
              <a:t>στο</a:t>
            </a:r>
            <a:r>
              <a:rPr lang="en-US" altLang="el-GR" sz="200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altLang="el-GR">
                <a:solidFill>
                  <a:srgbClr val="FF0000"/>
                </a:solidFill>
                <a:latin typeface="Comic Sans MS" pitchFamily="66" charset="0"/>
              </a:rPr>
              <a:t>[rcvbase-N,rcvbase-1]</a:t>
            </a:r>
            <a:endParaRPr lang="en-US" altLang="el-GR" sz="2000">
              <a:latin typeface="Comic Sans MS" pitchFamily="66" charset="0"/>
            </a:endParaRP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altLang="el-GR" sz="1800">
                <a:latin typeface="Comic Sans MS" pitchFamily="66" charset="0"/>
              </a:rPr>
              <a:t>ACK(n)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l-GR" altLang="el-GR" sz="2000">
                <a:solidFill>
                  <a:srgbClr val="FF0000"/>
                </a:solidFill>
                <a:latin typeface="Comic Sans MS" pitchFamily="66" charset="0"/>
              </a:rPr>
              <a:t>διαφορετικά</a:t>
            </a:r>
            <a:r>
              <a:rPr lang="en-US" altLang="el-GR" sz="2000">
                <a:solidFill>
                  <a:srgbClr val="FF0000"/>
                </a:solidFill>
                <a:latin typeface="Comic Sans MS" pitchFamily="66" charset="0"/>
              </a:rPr>
              <a:t>:</a:t>
            </a:r>
            <a:r>
              <a:rPr lang="en-US" altLang="el-GR" sz="180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l-GR" altLang="el-GR" sz="1800">
                <a:latin typeface="Comic Sans MS" pitchFamily="66" charset="0"/>
              </a:rPr>
              <a:t>αγνόησε</a:t>
            </a:r>
            <a:endParaRPr lang="en-US" altLang="el-GR" sz="2000">
              <a:latin typeface="Comic Sans MS" pitchFamily="66" charset="0"/>
            </a:endParaRP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altLang="el-GR" sz="2000">
              <a:latin typeface="Comic Sans MS" pitchFamily="66" charset="0"/>
            </a:endParaRPr>
          </a:p>
        </p:txBody>
      </p:sp>
      <p:sp>
        <p:nvSpPr>
          <p:cNvPr id="64522" name="Rectangle 9"/>
          <p:cNvSpPr>
            <a:spLocks noChangeArrowheads="1"/>
          </p:cNvSpPr>
          <p:nvPr/>
        </p:nvSpPr>
        <p:spPr bwMode="auto">
          <a:xfrm>
            <a:off x="4962525" y="1438275"/>
            <a:ext cx="3838575" cy="46101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>
              <a:latin typeface="Comic Sans MS" pitchFamily="66" charset="0"/>
            </a:endParaRPr>
          </a:p>
        </p:txBody>
      </p:sp>
      <p:grpSp>
        <p:nvGrpSpPr>
          <p:cNvPr id="64523" name="Group 10"/>
          <p:cNvGrpSpPr>
            <a:grpSpLocks/>
          </p:cNvGrpSpPr>
          <p:nvPr/>
        </p:nvGrpSpPr>
        <p:grpSpPr bwMode="auto">
          <a:xfrm>
            <a:off x="5278438" y="1293813"/>
            <a:ext cx="1098550" cy="312737"/>
            <a:chOff x="3360" y="264"/>
            <a:chExt cx="822" cy="196"/>
          </a:xfrm>
        </p:grpSpPr>
        <p:sp>
          <p:nvSpPr>
            <p:cNvPr id="64524" name="Rectangle 11"/>
            <p:cNvSpPr>
              <a:spLocks noChangeArrowheads="1"/>
            </p:cNvSpPr>
            <p:nvPr/>
          </p:nvSpPr>
          <p:spPr bwMode="auto">
            <a:xfrm>
              <a:off x="3360" y="264"/>
              <a:ext cx="822" cy="1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64525" name="Text Box 12"/>
            <p:cNvSpPr txBox="1">
              <a:spLocks noChangeArrowheads="1"/>
            </p:cNvSpPr>
            <p:nvPr/>
          </p:nvSpPr>
          <p:spPr bwMode="auto">
            <a:xfrm>
              <a:off x="3504" y="266"/>
              <a:ext cx="46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l-GR" altLang="el-GR">
                  <a:solidFill>
                    <a:schemeClr val="accent2"/>
                  </a:solidFill>
                  <a:latin typeface="Comic Sans MS" pitchFamily="66" charset="0"/>
                </a:rPr>
                <a:t>δέκτης</a:t>
              </a:r>
              <a:endParaRPr lang="en-US" altLang="el-GR" sz="24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F17E518D-2BA8-4818-8C98-A635997A771D}" type="slidenum">
              <a:rPr lang="en-US"/>
              <a:pPr>
                <a:defRPr/>
              </a:pPr>
              <a:t>55</a:t>
            </a:fld>
            <a:endParaRPr lang="en-US"/>
          </a:p>
        </p:txBody>
      </p:sp>
      <p:sp>
        <p:nvSpPr>
          <p:cNvPr id="65539" name="Slide Number Placeholder 4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07632F30-4C6E-4B6D-B1C3-3D7BCE99669C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55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255588"/>
            <a:ext cx="7772400" cy="838200"/>
          </a:xfrm>
        </p:spPr>
        <p:txBody>
          <a:bodyPr/>
          <a:lstStyle/>
          <a:p>
            <a:r>
              <a:rPr lang="el-GR" altLang="el-GR" sz="3200" smtClean="0"/>
              <a:t>Επιλεκτική επανάληψη «εν δράσει»</a:t>
            </a:r>
            <a:endParaRPr lang="en-US" altLang="el-GR" sz="3200" smtClean="0"/>
          </a:p>
        </p:txBody>
      </p:sp>
      <p:sp>
        <p:nvSpPr>
          <p:cNvPr id="65541" name="Footer Placeholder 3"/>
          <p:cNvSpPr txBox="1">
            <a:spLocks noGrp="1"/>
          </p:cNvSpPr>
          <p:nvPr/>
        </p:nvSpPr>
        <p:spPr bwMode="auto">
          <a:xfrm>
            <a:off x="4527550" y="6400800"/>
            <a:ext cx="3778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65542" name="Text Box 4"/>
          <p:cNvSpPr txBox="1">
            <a:spLocks noChangeArrowheads="1"/>
          </p:cNvSpPr>
          <p:nvPr/>
        </p:nvSpPr>
        <p:spPr bwMode="auto">
          <a:xfrm>
            <a:off x="2665413" y="1490663"/>
            <a:ext cx="1246187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altLang="el-GR" sz="1800"/>
              <a:t>send  pkt0</a:t>
            </a:r>
          </a:p>
          <a:p>
            <a:pPr algn="r">
              <a:lnSpc>
                <a:spcPct val="100000"/>
              </a:lnSpc>
            </a:pPr>
            <a:r>
              <a:rPr lang="en-US" altLang="el-GR" sz="1800"/>
              <a:t>send  pkt1</a:t>
            </a:r>
          </a:p>
          <a:p>
            <a:pPr algn="r">
              <a:lnSpc>
                <a:spcPct val="100000"/>
              </a:lnSpc>
            </a:pPr>
            <a:r>
              <a:rPr lang="en-US" altLang="el-GR" sz="1800"/>
              <a:t>send  pkt2</a:t>
            </a:r>
          </a:p>
          <a:p>
            <a:pPr algn="r">
              <a:lnSpc>
                <a:spcPct val="100000"/>
              </a:lnSpc>
            </a:pPr>
            <a:r>
              <a:rPr lang="en-US" altLang="el-GR" sz="1800"/>
              <a:t>send  pkt3</a:t>
            </a:r>
          </a:p>
          <a:p>
            <a:pPr algn="r">
              <a:lnSpc>
                <a:spcPct val="100000"/>
              </a:lnSpc>
            </a:pPr>
            <a:r>
              <a:rPr lang="en-US" altLang="el-GR" sz="1800"/>
              <a:t>(wait)</a:t>
            </a:r>
          </a:p>
        </p:txBody>
      </p:sp>
      <p:sp>
        <p:nvSpPr>
          <p:cNvPr id="65543" name="Text Box 5"/>
          <p:cNvSpPr txBox="1">
            <a:spLocks noChangeArrowheads="1"/>
          </p:cNvSpPr>
          <p:nvPr/>
        </p:nvSpPr>
        <p:spPr bwMode="auto">
          <a:xfrm>
            <a:off x="2986088" y="1119188"/>
            <a:ext cx="93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2000" i="1" u="sng">
                <a:solidFill>
                  <a:srgbClr val="000099"/>
                </a:solidFill>
              </a:rPr>
              <a:t>sender</a:t>
            </a:r>
          </a:p>
        </p:txBody>
      </p:sp>
      <p:sp>
        <p:nvSpPr>
          <p:cNvPr id="65544" name="Text Box 6"/>
          <p:cNvSpPr txBox="1">
            <a:spLocks noChangeArrowheads="1"/>
          </p:cNvSpPr>
          <p:nvPr/>
        </p:nvSpPr>
        <p:spPr bwMode="auto">
          <a:xfrm>
            <a:off x="6016625" y="1138238"/>
            <a:ext cx="1071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2000" i="1" u="sng">
                <a:solidFill>
                  <a:srgbClr val="008000"/>
                </a:solidFill>
              </a:rPr>
              <a:t>receiver</a:t>
            </a:r>
          </a:p>
        </p:txBody>
      </p:sp>
      <p:sp>
        <p:nvSpPr>
          <p:cNvPr id="65545" name="Line 7"/>
          <p:cNvSpPr>
            <a:spLocks noChangeShapeType="1"/>
          </p:cNvSpPr>
          <p:nvPr/>
        </p:nvSpPr>
        <p:spPr bwMode="auto">
          <a:xfrm>
            <a:off x="6091238" y="1736725"/>
            <a:ext cx="11112" cy="4538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5546" name="Text Box 8"/>
          <p:cNvSpPr txBox="1">
            <a:spLocks noChangeArrowheads="1"/>
          </p:cNvSpPr>
          <p:nvPr/>
        </p:nvSpPr>
        <p:spPr bwMode="auto">
          <a:xfrm>
            <a:off x="6034088" y="1931988"/>
            <a:ext cx="256857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el-GR" sz="1800"/>
              <a:t>receive pkt0, send ack0</a:t>
            </a:r>
          </a:p>
          <a:p>
            <a:pPr algn="l">
              <a:lnSpc>
                <a:spcPct val="100000"/>
              </a:lnSpc>
            </a:pPr>
            <a:r>
              <a:rPr lang="en-US" altLang="el-GR" sz="1800"/>
              <a:t>receive pkt1, send ack1</a:t>
            </a:r>
          </a:p>
          <a:p>
            <a:pPr algn="l">
              <a:lnSpc>
                <a:spcPct val="100000"/>
              </a:lnSpc>
            </a:pPr>
            <a:r>
              <a:rPr lang="en-US" altLang="el-GR" sz="1800"/>
              <a:t> </a:t>
            </a:r>
          </a:p>
          <a:p>
            <a:pPr algn="l">
              <a:lnSpc>
                <a:spcPct val="100000"/>
              </a:lnSpc>
            </a:pPr>
            <a:r>
              <a:rPr lang="en-US" altLang="el-GR" sz="1800"/>
              <a:t>receive pkt3, buffer, </a:t>
            </a:r>
          </a:p>
          <a:p>
            <a:pPr algn="l">
              <a:lnSpc>
                <a:spcPct val="100000"/>
              </a:lnSpc>
            </a:pPr>
            <a:r>
              <a:rPr lang="en-US" altLang="el-GR" sz="1800"/>
              <a:t>           send ack3</a:t>
            </a:r>
          </a:p>
        </p:txBody>
      </p:sp>
      <p:sp>
        <p:nvSpPr>
          <p:cNvPr id="65547" name="Text Box 9"/>
          <p:cNvSpPr txBox="1">
            <a:spLocks noChangeArrowheads="1"/>
          </p:cNvSpPr>
          <p:nvPr/>
        </p:nvSpPr>
        <p:spPr bwMode="auto">
          <a:xfrm>
            <a:off x="1809750" y="3094038"/>
            <a:ext cx="21542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altLang="el-GR" sz="1800"/>
              <a:t>rcv ack0, send pkt4</a:t>
            </a:r>
          </a:p>
          <a:p>
            <a:pPr algn="r">
              <a:lnSpc>
                <a:spcPct val="100000"/>
              </a:lnSpc>
            </a:pPr>
            <a:r>
              <a:rPr lang="en-US" altLang="el-GR" sz="1800"/>
              <a:t>rcv ack1, send pkt5</a:t>
            </a:r>
          </a:p>
          <a:p>
            <a:pPr algn="r">
              <a:lnSpc>
                <a:spcPct val="100000"/>
              </a:lnSpc>
            </a:pPr>
            <a:endParaRPr lang="en-US" altLang="el-GR" sz="1800"/>
          </a:p>
        </p:txBody>
      </p:sp>
      <p:pic>
        <p:nvPicPr>
          <p:cNvPr id="65548" name="Picture 10" descr="alarm_clock_ring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6438" y="4241800"/>
            <a:ext cx="436562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9" name="Text Box 11"/>
          <p:cNvSpPr txBox="1">
            <a:spLocks noChangeArrowheads="1"/>
          </p:cNvSpPr>
          <p:nvPr/>
        </p:nvSpPr>
        <p:spPr bwMode="auto">
          <a:xfrm>
            <a:off x="2344738" y="4457700"/>
            <a:ext cx="1538287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75000"/>
              </a:lnSpc>
            </a:pPr>
            <a:r>
              <a:rPr lang="en-US" altLang="el-GR" sz="1800" i="1">
                <a:solidFill>
                  <a:srgbClr val="FF0000"/>
                </a:solidFill>
              </a:rPr>
              <a:t>pkt 2 timeout</a:t>
            </a:r>
          </a:p>
        </p:txBody>
      </p:sp>
      <p:sp>
        <p:nvSpPr>
          <p:cNvPr id="65550" name="Text Box 12"/>
          <p:cNvSpPr txBox="1">
            <a:spLocks noChangeArrowheads="1"/>
          </p:cNvSpPr>
          <p:nvPr/>
        </p:nvSpPr>
        <p:spPr bwMode="auto">
          <a:xfrm>
            <a:off x="2670175" y="4672013"/>
            <a:ext cx="12461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el-GR" sz="1800"/>
              <a:t>send  pkt2</a:t>
            </a:r>
          </a:p>
        </p:txBody>
      </p:sp>
      <p:sp>
        <p:nvSpPr>
          <p:cNvPr id="65551" name="Line 14"/>
          <p:cNvSpPr>
            <a:spLocks noChangeShapeType="1"/>
          </p:cNvSpPr>
          <p:nvPr/>
        </p:nvSpPr>
        <p:spPr bwMode="auto">
          <a:xfrm>
            <a:off x="3956050" y="1684338"/>
            <a:ext cx="2101850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5552" name="Line 15"/>
          <p:cNvSpPr>
            <a:spLocks noChangeShapeType="1"/>
          </p:cNvSpPr>
          <p:nvPr/>
        </p:nvSpPr>
        <p:spPr bwMode="auto">
          <a:xfrm>
            <a:off x="3954463" y="1958975"/>
            <a:ext cx="2100262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5553" name="Line 16"/>
          <p:cNvSpPr>
            <a:spLocks noChangeShapeType="1"/>
          </p:cNvSpPr>
          <p:nvPr/>
        </p:nvSpPr>
        <p:spPr bwMode="auto">
          <a:xfrm>
            <a:off x="3970338" y="2222500"/>
            <a:ext cx="876300" cy="200025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5554" name="Line 17"/>
          <p:cNvSpPr>
            <a:spLocks noChangeShapeType="1"/>
          </p:cNvSpPr>
          <p:nvPr/>
        </p:nvSpPr>
        <p:spPr bwMode="auto">
          <a:xfrm>
            <a:off x="3976688" y="2508250"/>
            <a:ext cx="2100262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5555" name="Line 18"/>
          <p:cNvSpPr>
            <a:spLocks noChangeShapeType="1"/>
          </p:cNvSpPr>
          <p:nvPr/>
        </p:nvSpPr>
        <p:spPr bwMode="auto">
          <a:xfrm flipH="1">
            <a:off x="3962400" y="2208213"/>
            <a:ext cx="2014538" cy="1066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5556" name="Text Box 19"/>
          <p:cNvSpPr txBox="1">
            <a:spLocks noChangeArrowheads="1"/>
          </p:cNvSpPr>
          <p:nvPr/>
        </p:nvSpPr>
        <p:spPr bwMode="auto">
          <a:xfrm>
            <a:off x="4732338" y="2257425"/>
            <a:ext cx="341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18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5557" name="Text Box 20"/>
          <p:cNvSpPr txBox="1">
            <a:spLocks noChangeArrowheads="1"/>
          </p:cNvSpPr>
          <p:nvPr/>
        </p:nvSpPr>
        <p:spPr bwMode="auto">
          <a:xfrm>
            <a:off x="4891088" y="2278063"/>
            <a:ext cx="522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1600" i="1">
                <a:solidFill>
                  <a:srgbClr val="FF0000"/>
                </a:solidFill>
              </a:rPr>
              <a:t>loss</a:t>
            </a:r>
          </a:p>
        </p:txBody>
      </p:sp>
      <p:sp>
        <p:nvSpPr>
          <p:cNvPr id="65558" name="Line 21"/>
          <p:cNvSpPr>
            <a:spLocks noChangeShapeType="1"/>
          </p:cNvSpPr>
          <p:nvPr/>
        </p:nvSpPr>
        <p:spPr bwMode="auto">
          <a:xfrm flipH="1">
            <a:off x="3959225" y="2493963"/>
            <a:ext cx="2014538" cy="110013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5559" name="Line 22"/>
          <p:cNvSpPr>
            <a:spLocks noChangeShapeType="1"/>
          </p:cNvSpPr>
          <p:nvPr/>
        </p:nvSpPr>
        <p:spPr bwMode="auto">
          <a:xfrm>
            <a:off x="3962400" y="3330575"/>
            <a:ext cx="2100263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5560" name="Line 23"/>
          <p:cNvSpPr>
            <a:spLocks noChangeShapeType="1"/>
          </p:cNvSpPr>
          <p:nvPr/>
        </p:nvSpPr>
        <p:spPr bwMode="auto">
          <a:xfrm>
            <a:off x="3994150" y="3649663"/>
            <a:ext cx="2101850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5561" name="Line 24"/>
          <p:cNvSpPr>
            <a:spLocks noChangeShapeType="1"/>
          </p:cNvSpPr>
          <p:nvPr/>
        </p:nvSpPr>
        <p:spPr bwMode="auto">
          <a:xfrm flipH="1">
            <a:off x="3990975" y="3024188"/>
            <a:ext cx="2014538" cy="110013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65562" name="Group 25"/>
          <p:cNvGrpSpPr>
            <a:grpSpLocks/>
          </p:cNvGrpSpPr>
          <p:nvPr/>
        </p:nvGrpSpPr>
        <p:grpSpPr bwMode="auto">
          <a:xfrm>
            <a:off x="3851275" y="2212975"/>
            <a:ext cx="103188" cy="2462213"/>
            <a:chOff x="3651" y="1878"/>
            <a:chExt cx="78" cy="963"/>
          </a:xfrm>
        </p:grpSpPr>
        <p:sp>
          <p:nvSpPr>
            <p:cNvPr id="65605" name="Line 26"/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606" name="Line 27"/>
            <p:cNvSpPr>
              <a:spLocks noChangeShapeType="1"/>
            </p:cNvSpPr>
            <p:nvPr/>
          </p:nvSpPr>
          <p:spPr bwMode="auto">
            <a:xfrm flipH="1">
              <a:off x="3651" y="1878"/>
              <a:ext cx="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607" name="Line 28"/>
            <p:cNvSpPr>
              <a:spLocks noChangeShapeType="1"/>
            </p:cNvSpPr>
            <p:nvPr/>
          </p:nvSpPr>
          <p:spPr bwMode="auto">
            <a:xfrm flipH="1">
              <a:off x="3651" y="2841"/>
              <a:ext cx="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5563" name="Line 29"/>
          <p:cNvSpPr>
            <a:spLocks noChangeShapeType="1"/>
          </p:cNvSpPr>
          <p:nvPr/>
        </p:nvSpPr>
        <p:spPr bwMode="auto">
          <a:xfrm>
            <a:off x="3992563" y="4843463"/>
            <a:ext cx="2100262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5564" name="Text Box 33"/>
          <p:cNvSpPr txBox="1">
            <a:spLocks noChangeArrowheads="1"/>
          </p:cNvSpPr>
          <p:nvPr/>
        </p:nvSpPr>
        <p:spPr bwMode="auto">
          <a:xfrm>
            <a:off x="6030913" y="3455988"/>
            <a:ext cx="23002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el-GR" sz="1800"/>
              <a:t>receive pkt4, buffer, </a:t>
            </a:r>
          </a:p>
          <a:p>
            <a:pPr algn="l">
              <a:lnSpc>
                <a:spcPct val="100000"/>
              </a:lnSpc>
            </a:pPr>
            <a:r>
              <a:rPr lang="en-US" altLang="el-GR" sz="1800"/>
              <a:t>           send ack4</a:t>
            </a:r>
          </a:p>
        </p:txBody>
      </p:sp>
      <p:sp>
        <p:nvSpPr>
          <p:cNvPr id="65565" name="Text Box 34"/>
          <p:cNvSpPr txBox="1">
            <a:spLocks noChangeArrowheads="1"/>
          </p:cNvSpPr>
          <p:nvPr/>
        </p:nvSpPr>
        <p:spPr bwMode="auto">
          <a:xfrm>
            <a:off x="6049963" y="3976688"/>
            <a:ext cx="23002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el-GR" sz="1800"/>
              <a:t>receive pkt5, buffer, </a:t>
            </a:r>
          </a:p>
          <a:p>
            <a:pPr algn="l">
              <a:lnSpc>
                <a:spcPct val="100000"/>
              </a:lnSpc>
            </a:pPr>
            <a:r>
              <a:rPr lang="en-US" altLang="el-GR" sz="1800"/>
              <a:t>           send ack5</a:t>
            </a:r>
          </a:p>
        </p:txBody>
      </p:sp>
      <p:sp>
        <p:nvSpPr>
          <p:cNvPr id="65566" name="Text Box 35"/>
          <p:cNvSpPr txBox="1">
            <a:spLocks noChangeArrowheads="1"/>
          </p:cNvSpPr>
          <p:nvPr/>
        </p:nvSpPr>
        <p:spPr bwMode="auto">
          <a:xfrm>
            <a:off x="6061075" y="5130800"/>
            <a:ext cx="2960688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el-GR" sz="1800"/>
              <a:t>rcv pkt2; deliver pkt2,</a:t>
            </a:r>
          </a:p>
          <a:p>
            <a:pPr algn="l"/>
            <a:r>
              <a:rPr lang="en-US" altLang="el-GR" sz="1800"/>
              <a:t>pkt3, pkt4, pkt5; send ack2</a:t>
            </a:r>
          </a:p>
        </p:txBody>
      </p:sp>
      <p:sp>
        <p:nvSpPr>
          <p:cNvPr id="65567" name="Text Box 36"/>
          <p:cNvSpPr txBox="1">
            <a:spLocks noChangeArrowheads="1"/>
          </p:cNvSpPr>
          <p:nvPr/>
        </p:nvSpPr>
        <p:spPr bwMode="auto">
          <a:xfrm>
            <a:off x="2174875" y="3959225"/>
            <a:ext cx="1698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/>
              <a:t>record ack3 arrived</a:t>
            </a:r>
          </a:p>
        </p:txBody>
      </p:sp>
      <p:grpSp>
        <p:nvGrpSpPr>
          <p:cNvPr id="65568" name="Group 37"/>
          <p:cNvGrpSpPr>
            <a:grpSpLocks/>
          </p:cNvGrpSpPr>
          <p:nvPr/>
        </p:nvGrpSpPr>
        <p:grpSpPr bwMode="auto">
          <a:xfrm>
            <a:off x="215900" y="1528763"/>
            <a:ext cx="1512888" cy="304800"/>
            <a:chOff x="115" y="914"/>
            <a:chExt cx="953" cy="192"/>
          </a:xfrm>
        </p:grpSpPr>
        <p:sp>
          <p:nvSpPr>
            <p:cNvPr id="65603" name="Rectangle 38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65604" name="Text Box 39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>
                  <a:solidFill>
                    <a:schemeClr val="bg1"/>
                  </a:solidFill>
                  <a:latin typeface="Arial" pitchFamily="34" charset="0"/>
                </a:rPr>
                <a:t>0 1 2 3 </a:t>
              </a:r>
              <a:r>
                <a:rPr lang="en-US" altLang="el-GR">
                  <a:latin typeface="Arial" pitchFamily="34" charset="0"/>
                </a:rPr>
                <a:t>4 5 6 7 8 </a:t>
              </a:r>
            </a:p>
          </p:txBody>
        </p:sp>
      </p:grpSp>
      <p:sp>
        <p:nvSpPr>
          <p:cNvPr id="65569" name="Text Box 40"/>
          <p:cNvSpPr txBox="1">
            <a:spLocks noChangeArrowheads="1"/>
          </p:cNvSpPr>
          <p:nvPr/>
        </p:nvSpPr>
        <p:spPr bwMode="auto">
          <a:xfrm>
            <a:off x="173038" y="1182688"/>
            <a:ext cx="2146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1600" i="1" u="sng">
                <a:solidFill>
                  <a:srgbClr val="000099"/>
                </a:solidFill>
              </a:rPr>
              <a:t>sender window (N=4)</a:t>
            </a:r>
          </a:p>
        </p:txBody>
      </p:sp>
      <p:sp>
        <p:nvSpPr>
          <p:cNvPr id="65570" name="Rectangle 41"/>
          <p:cNvSpPr>
            <a:spLocks noChangeArrowheads="1"/>
          </p:cNvSpPr>
          <p:nvPr/>
        </p:nvSpPr>
        <p:spPr bwMode="auto">
          <a:xfrm>
            <a:off x="287338" y="2692400"/>
            <a:ext cx="606425" cy="2286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grpSp>
        <p:nvGrpSpPr>
          <p:cNvPr id="65571" name="Group 42"/>
          <p:cNvGrpSpPr>
            <a:grpSpLocks/>
          </p:cNvGrpSpPr>
          <p:nvPr/>
        </p:nvGrpSpPr>
        <p:grpSpPr bwMode="auto">
          <a:xfrm>
            <a:off x="212725" y="1814513"/>
            <a:ext cx="1512888" cy="304800"/>
            <a:chOff x="115" y="914"/>
            <a:chExt cx="953" cy="192"/>
          </a:xfrm>
        </p:grpSpPr>
        <p:sp>
          <p:nvSpPr>
            <p:cNvPr id="65601" name="Rectangle 43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65602" name="Text Box 44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>
                  <a:solidFill>
                    <a:schemeClr val="bg1"/>
                  </a:solidFill>
                  <a:latin typeface="Arial" pitchFamily="34" charset="0"/>
                </a:rPr>
                <a:t>0 1 2 3 </a:t>
              </a:r>
              <a:r>
                <a:rPr lang="en-US" altLang="el-GR">
                  <a:latin typeface="Arial" pitchFamily="34" charset="0"/>
                </a:rPr>
                <a:t>4 5 6 7 8 </a:t>
              </a:r>
            </a:p>
          </p:txBody>
        </p:sp>
      </p:grpSp>
      <p:grpSp>
        <p:nvGrpSpPr>
          <p:cNvPr id="65572" name="Group 45"/>
          <p:cNvGrpSpPr>
            <a:grpSpLocks/>
          </p:cNvGrpSpPr>
          <p:nvPr/>
        </p:nvGrpSpPr>
        <p:grpSpPr bwMode="auto">
          <a:xfrm>
            <a:off x="220663" y="2100263"/>
            <a:ext cx="1512887" cy="304800"/>
            <a:chOff x="115" y="914"/>
            <a:chExt cx="953" cy="192"/>
          </a:xfrm>
        </p:grpSpPr>
        <p:sp>
          <p:nvSpPr>
            <p:cNvPr id="65599" name="Rectangle 46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65600" name="Text Box 47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>
                  <a:solidFill>
                    <a:schemeClr val="bg1"/>
                  </a:solidFill>
                  <a:latin typeface="Arial" pitchFamily="34" charset="0"/>
                </a:rPr>
                <a:t>0 1 2 3 </a:t>
              </a:r>
              <a:r>
                <a:rPr lang="en-US" altLang="el-GR">
                  <a:latin typeface="Arial" pitchFamily="34" charset="0"/>
                </a:rPr>
                <a:t>4 5 6 7 8 </a:t>
              </a:r>
            </a:p>
          </p:txBody>
        </p:sp>
      </p:grpSp>
      <p:grpSp>
        <p:nvGrpSpPr>
          <p:cNvPr id="65573" name="Group 48"/>
          <p:cNvGrpSpPr>
            <a:grpSpLocks/>
          </p:cNvGrpSpPr>
          <p:nvPr/>
        </p:nvGrpSpPr>
        <p:grpSpPr bwMode="auto">
          <a:xfrm>
            <a:off x="217488" y="2374900"/>
            <a:ext cx="1512887" cy="304800"/>
            <a:chOff x="115" y="914"/>
            <a:chExt cx="953" cy="192"/>
          </a:xfrm>
        </p:grpSpPr>
        <p:sp>
          <p:nvSpPr>
            <p:cNvPr id="65597" name="Rectangle 49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65598" name="Text Box 50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>
                  <a:solidFill>
                    <a:schemeClr val="bg1"/>
                  </a:solidFill>
                  <a:latin typeface="Arial" pitchFamily="34" charset="0"/>
                </a:rPr>
                <a:t>0 1 2 3 </a:t>
              </a:r>
              <a:r>
                <a:rPr lang="en-US" altLang="el-GR">
                  <a:latin typeface="Arial" pitchFamily="34" charset="0"/>
                </a:rPr>
                <a:t>4 5 6 7 8 </a:t>
              </a:r>
            </a:p>
          </p:txBody>
        </p:sp>
      </p:grpSp>
      <p:sp>
        <p:nvSpPr>
          <p:cNvPr id="65574" name="Rectangle 51"/>
          <p:cNvSpPr>
            <a:spLocks noChangeArrowheads="1"/>
          </p:cNvSpPr>
          <p:nvPr/>
        </p:nvSpPr>
        <p:spPr bwMode="auto">
          <a:xfrm>
            <a:off x="428625" y="3179763"/>
            <a:ext cx="628650" cy="2286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65575" name="Text Box 52"/>
          <p:cNvSpPr txBox="1">
            <a:spLocks noChangeArrowheads="1"/>
          </p:cNvSpPr>
          <p:nvPr/>
        </p:nvSpPr>
        <p:spPr bwMode="auto">
          <a:xfrm>
            <a:off x="214313" y="3144838"/>
            <a:ext cx="15128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0 </a:t>
            </a:r>
            <a:r>
              <a:rPr lang="en-US" altLang="el-GR">
                <a:solidFill>
                  <a:schemeClr val="bg1"/>
                </a:solidFill>
                <a:latin typeface="Arial" pitchFamily="34" charset="0"/>
              </a:rPr>
              <a:t>1 2 3 4</a:t>
            </a:r>
            <a:r>
              <a:rPr lang="en-US" altLang="el-GR">
                <a:latin typeface="Arial" pitchFamily="34" charset="0"/>
              </a:rPr>
              <a:t> 5 6 7 8 </a:t>
            </a:r>
          </a:p>
        </p:txBody>
      </p:sp>
      <p:grpSp>
        <p:nvGrpSpPr>
          <p:cNvPr id="65576" name="Group 53"/>
          <p:cNvGrpSpPr>
            <a:grpSpLocks/>
          </p:cNvGrpSpPr>
          <p:nvPr/>
        </p:nvGrpSpPr>
        <p:grpSpPr bwMode="auto">
          <a:xfrm>
            <a:off x="211138" y="3419475"/>
            <a:ext cx="1512887" cy="304800"/>
            <a:chOff x="112" y="2105"/>
            <a:chExt cx="953" cy="192"/>
          </a:xfrm>
        </p:grpSpPr>
        <p:sp>
          <p:nvSpPr>
            <p:cNvPr id="65595" name="Rectangle 54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65596" name="Text Box 55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>
                  <a:latin typeface="Arial" pitchFamily="34" charset="0"/>
                </a:rPr>
                <a:t>0 1</a:t>
              </a:r>
              <a:r>
                <a:rPr lang="en-US" altLang="el-GR">
                  <a:solidFill>
                    <a:schemeClr val="bg1"/>
                  </a:solidFill>
                  <a:latin typeface="Arial" pitchFamily="34" charset="0"/>
                </a:rPr>
                <a:t> 2 3 4 5</a:t>
              </a:r>
              <a:r>
                <a:rPr lang="en-US" altLang="el-GR">
                  <a:latin typeface="Arial" pitchFamily="34" charset="0"/>
                </a:rPr>
                <a:t> 6 7 8 </a:t>
              </a:r>
            </a:p>
          </p:txBody>
        </p:sp>
      </p:grpSp>
      <p:grpSp>
        <p:nvGrpSpPr>
          <p:cNvPr id="65577" name="Group 56"/>
          <p:cNvGrpSpPr>
            <a:grpSpLocks/>
          </p:cNvGrpSpPr>
          <p:nvPr/>
        </p:nvGrpSpPr>
        <p:grpSpPr bwMode="auto">
          <a:xfrm>
            <a:off x="200025" y="4713288"/>
            <a:ext cx="1512888" cy="304800"/>
            <a:chOff x="112" y="2105"/>
            <a:chExt cx="953" cy="192"/>
          </a:xfrm>
        </p:grpSpPr>
        <p:sp>
          <p:nvSpPr>
            <p:cNvPr id="65593" name="Rectangle 57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65594" name="Text Box 58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>
                  <a:latin typeface="Arial" pitchFamily="34" charset="0"/>
                </a:rPr>
                <a:t>0 1</a:t>
              </a:r>
              <a:r>
                <a:rPr lang="en-US" altLang="el-GR">
                  <a:solidFill>
                    <a:schemeClr val="bg1"/>
                  </a:solidFill>
                  <a:latin typeface="Arial" pitchFamily="34" charset="0"/>
                </a:rPr>
                <a:t> 2 3 4 5</a:t>
              </a:r>
              <a:r>
                <a:rPr lang="en-US" altLang="el-GR">
                  <a:latin typeface="Arial" pitchFamily="34" charset="0"/>
                </a:rPr>
                <a:t> 6 7 8 </a:t>
              </a:r>
            </a:p>
          </p:txBody>
        </p:sp>
      </p:grpSp>
      <p:grpSp>
        <p:nvGrpSpPr>
          <p:cNvPr id="65578" name="Group 59"/>
          <p:cNvGrpSpPr>
            <a:grpSpLocks/>
          </p:cNvGrpSpPr>
          <p:nvPr/>
        </p:nvGrpSpPr>
        <p:grpSpPr bwMode="auto">
          <a:xfrm>
            <a:off x="207963" y="4954588"/>
            <a:ext cx="1512887" cy="304800"/>
            <a:chOff x="112" y="2105"/>
            <a:chExt cx="953" cy="192"/>
          </a:xfrm>
        </p:grpSpPr>
        <p:sp>
          <p:nvSpPr>
            <p:cNvPr id="65591" name="Rectangle 60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65592" name="Text Box 61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>
                  <a:latin typeface="Arial" pitchFamily="34" charset="0"/>
                </a:rPr>
                <a:t>0 1</a:t>
              </a:r>
              <a:r>
                <a:rPr lang="en-US" altLang="el-GR">
                  <a:solidFill>
                    <a:schemeClr val="bg1"/>
                  </a:solidFill>
                  <a:latin typeface="Arial" pitchFamily="34" charset="0"/>
                </a:rPr>
                <a:t> 2 3 4 5</a:t>
              </a:r>
              <a:r>
                <a:rPr lang="en-US" altLang="el-GR">
                  <a:latin typeface="Arial" pitchFamily="34" charset="0"/>
                </a:rPr>
                <a:t> 6 7 8 </a:t>
              </a:r>
            </a:p>
          </p:txBody>
        </p:sp>
      </p:grpSp>
      <p:grpSp>
        <p:nvGrpSpPr>
          <p:cNvPr id="65579" name="Group 62"/>
          <p:cNvGrpSpPr>
            <a:grpSpLocks/>
          </p:cNvGrpSpPr>
          <p:nvPr/>
        </p:nvGrpSpPr>
        <p:grpSpPr bwMode="auto">
          <a:xfrm>
            <a:off x="204788" y="5218113"/>
            <a:ext cx="1512887" cy="304800"/>
            <a:chOff x="112" y="2105"/>
            <a:chExt cx="953" cy="192"/>
          </a:xfrm>
        </p:grpSpPr>
        <p:sp>
          <p:nvSpPr>
            <p:cNvPr id="65589" name="Rectangle 63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65590" name="Text Box 64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>
                  <a:latin typeface="Arial" pitchFamily="34" charset="0"/>
                </a:rPr>
                <a:t>0 1</a:t>
              </a:r>
              <a:r>
                <a:rPr lang="en-US" altLang="el-GR">
                  <a:solidFill>
                    <a:schemeClr val="bg1"/>
                  </a:solidFill>
                  <a:latin typeface="Arial" pitchFamily="34" charset="0"/>
                </a:rPr>
                <a:t> 2 3 4 5</a:t>
              </a:r>
              <a:r>
                <a:rPr lang="en-US" altLang="el-GR">
                  <a:latin typeface="Arial" pitchFamily="34" charset="0"/>
                </a:rPr>
                <a:t> 6 7 8 </a:t>
              </a:r>
            </a:p>
          </p:txBody>
        </p:sp>
      </p:grpSp>
      <p:grpSp>
        <p:nvGrpSpPr>
          <p:cNvPr id="65580" name="Group 65"/>
          <p:cNvGrpSpPr>
            <a:grpSpLocks/>
          </p:cNvGrpSpPr>
          <p:nvPr/>
        </p:nvGrpSpPr>
        <p:grpSpPr bwMode="auto">
          <a:xfrm>
            <a:off x="201613" y="5459413"/>
            <a:ext cx="1512887" cy="304800"/>
            <a:chOff x="112" y="2105"/>
            <a:chExt cx="953" cy="192"/>
          </a:xfrm>
        </p:grpSpPr>
        <p:sp>
          <p:nvSpPr>
            <p:cNvPr id="65587" name="Rectangle 66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65588" name="Text Box 67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>
                  <a:latin typeface="Arial" pitchFamily="34" charset="0"/>
                </a:rPr>
                <a:t>0 1</a:t>
              </a:r>
              <a:r>
                <a:rPr lang="en-US" altLang="el-GR">
                  <a:solidFill>
                    <a:schemeClr val="bg1"/>
                  </a:solidFill>
                  <a:latin typeface="Arial" pitchFamily="34" charset="0"/>
                </a:rPr>
                <a:t> 2 3 4 5</a:t>
              </a:r>
              <a:r>
                <a:rPr lang="en-US" altLang="el-GR">
                  <a:latin typeface="Arial" pitchFamily="34" charset="0"/>
                </a:rPr>
                <a:t> 6 7 8 </a:t>
              </a:r>
            </a:p>
          </p:txBody>
        </p:sp>
      </p:grpSp>
      <p:sp>
        <p:nvSpPr>
          <p:cNvPr id="65581" name="Line 88"/>
          <p:cNvSpPr>
            <a:spLocks noChangeShapeType="1"/>
          </p:cNvSpPr>
          <p:nvPr/>
        </p:nvSpPr>
        <p:spPr bwMode="auto">
          <a:xfrm flipH="1">
            <a:off x="3965575" y="3833813"/>
            <a:ext cx="2070100" cy="134461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5582" name="Line 89"/>
          <p:cNvSpPr>
            <a:spLocks noChangeShapeType="1"/>
          </p:cNvSpPr>
          <p:nvPr/>
        </p:nvSpPr>
        <p:spPr bwMode="auto">
          <a:xfrm flipH="1">
            <a:off x="4017963" y="4141788"/>
            <a:ext cx="2070100" cy="134461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5583" name="Text Box 90"/>
          <p:cNvSpPr txBox="1">
            <a:spLocks noChangeArrowheads="1"/>
          </p:cNvSpPr>
          <p:nvPr/>
        </p:nvSpPr>
        <p:spPr bwMode="auto">
          <a:xfrm>
            <a:off x="2290763" y="5003800"/>
            <a:ext cx="1698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/>
              <a:t>record ack4 arrived</a:t>
            </a:r>
          </a:p>
        </p:txBody>
      </p:sp>
      <p:sp>
        <p:nvSpPr>
          <p:cNvPr id="65584" name="Text Box 91"/>
          <p:cNvSpPr txBox="1">
            <a:spLocks noChangeArrowheads="1"/>
          </p:cNvSpPr>
          <p:nvPr/>
        </p:nvSpPr>
        <p:spPr bwMode="auto">
          <a:xfrm>
            <a:off x="2309813" y="5300663"/>
            <a:ext cx="1698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/>
              <a:t>record ack4 arrived</a:t>
            </a:r>
          </a:p>
        </p:txBody>
      </p:sp>
      <p:sp>
        <p:nvSpPr>
          <p:cNvPr id="65585" name="Line 92"/>
          <p:cNvSpPr>
            <a:spLocks noChangeShapeType="1"/>
          </p:cNvSpPr>
          <p:nvPr/>
        </p:nvSpPr>
        <p:spPr bwMode="auto">
          <a:xfrm flipH="1">
            <a:off x="5129213" y="5353050"/>
            <a:ext cx="922337" cy="57467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5586" name="Text Box 93"/>
          <p:cNvSpPr txBox="1">
            <a:spLocks noChangeArrowheads="1"/>
          </p:cNvSpPr>
          <p:nvPr/>
        </p:nvSpPr>
        <p:spPr bwMode="auto">
          <a:xfrm>
            <a:off x="2389188" y="5861050"/>
            <a:ext cx="3498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1600" i="1"/>
              <a:t>Q: </a:t>
            </a:r>
            <a:r>
              <a:rPr lang="el-GR" altLang="el-GR" sz="1600" i="1"/>
              <a:t>τι συμβαίνει όταν φθάνει το</a:t>
            </a:r>
            <a:r>
              <a:rPr lang="en-US" altLang="el-GR" sz="1600" i="1"/>
              <a:t> ack2</a:t>
            </a:r>
            <a:r>
              <a:rPr lang="el-GR" altLang="el-GR" sz="1600" i="1"/>
              <a:t>;</a:t>
            </a:r>
            <a:endParaRPr lang="en-US" altLang="el-GR" sz="16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697213AA-6DFC-4082-BCF8-E333704CDB9C}" type="slidenum">
              <a:rPr lang="en-US"/>
              <a:pPr>
                <a:defRPr/>
              </a:pPr>
              <a:t>56</a:t>
            </a:fld>
            <a:endParaRPr lang="en-US"/>
          </a:p>
        </p:txBody>
      </p:sp>
      <p:sp>
        <p:nvSpPr>
          <p:cNvPr id="66563" name="Footer Placeholder 5"/>
          <p:cNvSpPr txBox="1">
            <a:spLocks noGrp="1"/>
          </p:cNvSpPr>
          <p:nvPr/>
        </p:nvSpPr>
        <p:spPr bwMode="auto">
          <a:xfrm>
            <a:off x="4203700" y="6400800"/>
            <a:ext cx="410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66564" name="Slide Number Placeholder 6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BF94C54A-ACAC-49AC-8EDF-AB426135CA28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56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665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2800" smtClean="0"/>
              <a:t>Επιλεκτική επανάληψη</a:t>
            </a:r>
            <a:r>
              <a:rPr lang="en-US" altLang="el-GR" sz="2800" smtClean="0"/>
              <a:t>:</a:t>
            </a:r>
            <a:br>
              <a:rPr lang="en-US" altLang="el-GR" sz="2800" smtClean="0"/>
            </a:br>
            <a:r>
              <a:rPr lang="el-GR" altLang="el-GR" sz="2800" smtClean="0"/>
              <a:t>δίλημμα</a:t>
            </a:r>
            <a:endParaRPr lang="en-US" altLang="el-GR" sz="2800" smtClean="0"/>
          </a:p>
        </p:txBody>
      </p:sp>
      <p:sp>
        <p:nvSpPr>
          <p:cNvPr id="665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2925" y="1524000"/>
            <a:ext cx="3494088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l-GR" altLang="el-GR" sz="2400" i="1" smtClean="0"/>
              <a:t>Παράδειγμα</a:t>
            </a:r>
            <a:r>
              <a:rPr lang="en-US" altLang="el-GR" sz="2400" i="1" smtClean="0"/>
              <a:t>:</a:t>
            </a:r>
            <a:r>
              <a:rPr lang="en-US" altLang="el-GR" sz="2400" smtClean="0"/>
              <a:t> </a:t>
            </a:r>
          </a:p>
          <a:p>
            <a:r>
              <a:rPr lang="en-US" altLang="el-GR" sz="2000" smtClean="0"/>
              <a:t>#</a:t>
            </a:r>
            <a:r>
              <a:rPr lang="el-GR" altLang="el-GR" sz="2000" smtClean="0"/>
              <a:t> ακολουθίας</a:t>
            </a:r>
            <a:r>
              <a:rPr lang="en-US" altLang="el-GR" sz="2000" smtClean="0"/>
              <a:t>: 0, 1, 2, 3</a:t>
            </a:r>
          </a:p>
          <a:p>
            <a:r>
              <a:rPr lang="el-GR" altLang="el-GR" sz="2000" smtClean="0"/>
              <a:t>Μέγεθος παραθύρου</a:t>
            </a:r>
            <a:r>
              <a:rPr lang="en-US" altLang="el-GR" sz="2000" smtClean="0"/>
              <a:t>=3</a:t>
            </a:r>
            <a:endParaRPr lang="en-US" altLang="el-GR" sz="2400" smtClean="0"/>
          </a:p>
          <a:p>
            <a:endParaRPr lang="en-US" altLang="el-GR" sz="2400" smtClean="0"/>
          </a:p>
          <a:p>
            <a:r>
              <a:rPr lang="el-GR" altLang="el-GR" sz="2000" smtClean="0"/>
              <a:t>Ο δέκτης δε βλέπει διαφορά στα δύο σενάρια</a:t>
            </a:r>
            <a:r>
              <a:rPr lang="en-US" altLang="el-GR" sz="2000" smtClean="0"/>
              <a:t>!</a:t>
            </a:r>
          </a:p>
          <a:p>
            <a:r>
              <a:rPr lang="el-GR" altLang="el-GR" sz="2000" smtClean="0"/>
              <a:t>Τα διπλά (</a:t>
            </a:r>
            <a:r>
              <a:rPr lang="en-US" altLang="el-GR" sz="2000" smtClean="0"/>
              <a:t>duplicate</a:t>
            </a:r>
            <a:r>
              <a:rPr lang="el-GR" altLang="el-GR" sz="2000" smtClean="0"/>
              <a:t>) δεδομένα γίνονται δεκτά σαν νέα στο </a:t>
            </a:r>
            <a:r>
              <a:rPr lang="en-US" altLang="el-GR" sz="2000" smtClean="0"/>
              <a:t>(b)</a:t>
            </a:r>
          </a:p>
          <a:p>
            <a:endParaRPr lang="en-US" altLang="el-GR" sz="2000" smtClean="0"/>
          </a:p>
          <a:p>
            <a:pPr>
              <a:buFont typeface="ZapfDingbats" pitchFamily="82" charset="2"/>
              <a:buNone/>
            </a:pPr>
            <a:r>
              <a:rPr lang="el-GR" altLang="el-GR" sz="2000" smtClean="0">
                <a:solidFill>
                  <a:srgbClr val="FF0000"/>
                </a:solidFill>
              </a:rPr>
              <a:t>Ε</a:t>
            </a:r>
            <a:r>
              <a:rPr lang="en-US" altLang="el-GR" sz="2000" smtClean="0">
                <a:solidFill>
                  <a:srgbClr val="FF0000"/>
                </a:solidFill>
              </a:rPr>
              <a:t>:</a:t>
            </a:r>
            <a:r>
              <a:rPr lang="en-US" altLang="el-GR" sz="2000" smtClean="0"/>
              <a:t> </a:t>
            </a:r>
            <a:r>
              <a:rPr lang="el-GR" altLang="el-GR" sz="2000" smtClean="0"/>
              <a:t>Ποιά η σχέση μεταξύ μεγέθους </a:t>
            </a:r>
            <a:r>
              <a:rPr lang="en-US" altLang="el-GR" sz="2000" smtClean="0"/>
              <a:t>#</a:t>
            </a:r>
            <a:r>
              <a:rPr lang="el-GR" altLang="el-GR" sz="2000" smtClean="0"/>
              <a:t>ακολουθίας και μεγέθους παραθύρου;</a:t>
            </a:r>
            <a:endParaRPr lang="en-US" altLang="el-GR" sz="2000" smtClean="0"/>
          </a:p>
        </p:txBody>
      </p:sp>
      <p:sp>
        <p:nvSpPr>
          <p:cNvPr id="66567" name="Text Box 40"/>
          <p:cNvSpPr txBox="1">
            <a:spLocks noChangeArrowheads="1"/>
          </p:cNvSpPr>
          <p:nvPr/>
        </p:nvSpPr>
        <p:spPr bwMode="auto">
          <a:xfrm>
            <a:off x="7094538" y="195263"/>
            <a:ext cx="14589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el-GR"/>
              <a:t>receiver window</a:t>
            </a:r>
          </a:p>
          <a:p>
            <a:pPr algn="l">
              <a:lnSpc>
                <a:spcPct val="100000"/>
              </a:lnSpc>
            </a:pPr>
            <a:r>
              <a:rPr lang="en-US" altLang="el-GR"/>
              <a:t>(after receipt)</a:t>
            </a:r>
          </a:p>
        </p:txBody>
      </p:sp>
      <p:sp>
        <p:nvSpPr>
          <p:cNvPr id="66568" name="Text Box 41"/>
          <p:cNvSpPr txBox="1">
            <a:spLocks noChangeArrowheads="1"/>
          </p:cNvSpPr>
          <p:nvPr/>
        </p:nvSpPr>
        <p:spPr bwMode="auto">
          <a:xfrm>
            <a:off x="4333875" y="198438"/>
            <a:ext cx="13652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el-GR"/>
              <a:t>sender window</a:t>
            </a:r>
          </a:p>
          <a:p>
            <a:pPr algn="l">
              <a:lnSpc>
                <a:spcPct val="100000"/>
              </a:lnSpc>
            </a:pPr>
            <a:r>
              <a:rPr lang="en-US" altLang="el-GR"/>
              <a:t>(after receipt)</a:t>
            </a:r>
          </a:p>
        </p:txBody>
      </p:sp>
      <p:sp>
        <p:nvSpPr>
          <p:cNvPr id="66569" name="Line 58"/>
          <p:cNvSpPr>
            <a:spLocks noChangeShapeType="1"/>
          </p:cNvSpPr>
          <p:nvPr/>
        </p:nvSpPr>
        <p:spPr bwMode="auto">
          <a:xfrm>
            <a:off x="4419600" y="688975"/>
            <a:ext cx="1109663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6570" name="Line 59"/>
          <p:cNvSpPr>
            <a:spLocks noChangeShapeType="1"/>
          </p:cNvSpPr>
          <p:nvPr/>
        </p:nvSpPr>
        <p:spPr bwMode="auto">
          <a:xfrm>
            <a:off x="7200900" y="688975"/>
            <a:ext cx="1109663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2" name="Group 129"/>
          <p:cNvGrpSpPr>
            <a:grpSpLocks/>
          </p:cNvGrpSpPr>
          <p:nvPr/>
        </p:nvGrpSpPr>
        <p:grpSpPr bwMode="auto">
          <a:xfrm>
            <a:off x="4197350" y="4025900"/>
            <a:ext cx="4518025" cy="2365375"/>
            <a:chOff x="2644" y="2536"/>
            <a:chExt cx="2846" cy="1490"/>
          </a:xfrm>
        </p:grpSpPr>
        <p:grpSp>
          <p:nvGrpSpPr>
            <p:cNvPr id="66613" name="Group 8"/>
            <p:cNvGrpSpPr>
              <a:grpSpLocks/>
            </p:cNvGrpSpPr>
            <p:nvPr/>
          </p:nvGrpSpPr>
          <p:grpSpPr bwMode="auto">
            <a:xfrm>
              <a:off x="2808" y="2584"/>
              <a:ext cx="649" cy="173"/>
              <a:chOff x="1895" y="3931"/>
              <a:chExt cx="649" cy="173"/>
            </a:xfrm>
          </p:grpSpPr>
          <p:sp>
            <p:nvSpPr>
              <p:cNvPr id="66647" name="Rectangle 7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sp>
            <p:nvSpPr>
              <p:cNvPr id="66648" name="Text Box 6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altLang="el-GR" sz="1200">
                    <a:solidFill>
                      <a:schemeClr val="bg1"/>
                    </a:solidFill>
                    <a:latin typeface="Arial" pitchFamily="34" charset="0"/>
                  </a:rPr>
                  <a:t>0 1 2</a:t>
                </a:r>
                <a:r>
                  <a:rPr lang="en-US" altLang="el-GR" sz="1200">
                    <a:latin typeface="Arial" pitchFamily="34" charset="0"/>
                  </a:rPr>
                  <a:t> 3 0 1 2</a:t>
                </a:r>
              </a:p>
            </p:txBody>
          </p:sp>
        </p:grpSp>
        <p:grpSp>
          <p:nvGrpSpPr>
            <p:cNvPr id="66614" name="Group 9"/>
            <p:cNvGrpSpPr>
              <a:grpSpLocks/>
            </p:cNvGrpSpPr>
            <p:nvPr/>
          </p:nvGrpSpPr>
          <p:grpSpPr bwMode="auto">
            <a:xfrm>
              <a:off x="2820" y="2757"/>
              <a:ext cx="649" cy="173"/>
              <a:chOff x="1895" y="3931"/>
              <a:chExt cx="649" cy="173"/>
            </a:xfrm>
          </p:grpSpPr>
          <p:sp>
            <p:nvSpPr>
              <p:cNvPr id="66645" name="Rectangle 10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sp>
            <p:nvSpPr>
              <p:cNvPr id="66646" name="Text Box 11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altLang="el-GR" sz="1200">
                    <a:solidFill>
                      <a:schemeClr val="bg1"/>
                    </a:solidFill>
                    <a:latin typeface="Arial" pitchFamily="34" charset="0"/>
                  </a:rPr>
                  <a:t>0 1 2</a:t>
                </a:r>
                <a:r>
                  <a:rPr lang="en-US" altLang="el-GR" sz="1200">
                    <a:latin typeface="Arial" pitchFamily="34" charset="0"/>
                  </a:rPr>
                  <a:t> 3 0 1 2</a:t>
                </a:r>
              </a:p>
            </p:txBody>
          </p:sp>
        </p:grpSp>
        <p:grpSp>
          <p:nvGrpSpPr>
            <p:cNvPr id="66615" name="Group 12"/>
            <p:cNvGrpSpPr>
              <a:grpSpLocks/>
            </p:cNvGrpSpPr>
            <p:nvPr/>
          </p:nvGrpSpPr>
          <p:grpSpPr bwMode="auto">
            <a:xfrm>
              <a:off x="2825" y="2923"/>
              <a:ext cx="649" cy="173"/>
              <a:chOff x="1895" y="3931"/>
              <a:chExt cx="649" cy="173"/>
            </a:xfrm>
          </p:grpSpPr>
          <p:sp>
            <p:nvSpPr>
              <p:cNvPr id="66643" name="Rectangle 13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sp>
            <p:nvSpPr>
              <p:cNvPr id="66644" name="Text Box 14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altLang="el-GR" sz="1200">
                    <a:solidFill>
                      <a:schemeClr val="bg1"/>
                    </a:solidFill>
                    <a:latin typeface="Arial" pitchFamily="34" charset="0"/>
                  </a:rPr>
                  <a:t>0 1 2</a:t>
                </a:r>
                <a:r>
                  <a:rPr lang="en-US" altLang="el-GR" sz="1200">
                    <a:latin typeface="Arial" pitchFamily="34" charset="0"/>
                  </a:rPr>
                  <a:t> 3 0 1 2</a:t>
                </a:r>
              </a:p>
            </p:txBody>
          </p:sp>
        </p:grpSp>
        <p:sp>
          <p:nvSpPr>
            <p:cNvPr id="66616" name="Line 15"/>
            <p:cNvSpPr>
              <a:spLocks noChangeShapeType="1"/>
            </p:cNvSpPr>
            <p:nvPr/>
          </p:nvSpPr>
          <p:spPr bwMode="auto">
            <a:xfrm>
              <a:off x="3449" y="2671"/>
              <a:ext cx="1151" cy="150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617" name="Line 16"/>
            <p:cNvSpPr>
              <a:spLocks noChangeShapeType="1"/>
            </p:cNvSpPr>
            <p:nvPr/>
          </p:nvSpPr>
          <p:spPr bwMode="auto">
            <a:xfrm>
              <a:off x="3468" y="2851"/>
              <a:ext cx="1139" cy="144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618" name="Line 17"/>
            <p:cNvSpPr>
              <a:spLocks noChangeShapeType="1"/>
            </p:cNvSpPr>
            <p:nvPr/>
          </p:nvSpPr>
          <p:spPr bwMode="auto">
            <a:xfrm>
              <a:off x="3487" y="3031"/>
              <a:ext cx="1124" cy="132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619" name="Text Box 18"/>
            <p:cNvSpPr txBox="1">
              <a:spLocks noChangeArrowheads="1"/>
            </p:cNvSpPr>
            <p:nvPr/>
          </p:nvSpPr>
          <p:spPr bwMode="auto">
            <a:xfrm>
              <a:off x="3520" y="2536"/>
              <a:ext cx="33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/>
                <a:t>pkt0</a:t>
              </a:r>
            </a:p>
          </p:txBody>
        </p:sp>
        <p:sp>
          <p:nvSpPr>
            <p:cNvPr id="66620" name="Text Box 19"/>
            <p:cNvSpPr txBox="1">
              <a:spLocks noChangeArrowheads="1"/>
            </p:cNvSpPr>
            <p:nvPr/>
          </p:nvSpPr>
          <p:spPr bwMode="auto">
            <a:xfrm>
              <a:off x="3518" y="2716"/>
              <a:ext cx="33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/>
                <a:t>pkt1</a:t>
              </a:r>
            </a:p>
          </p:txBody>
        </p:sp>
        <p:sp>
          <p:nvSpPr>
            <p:cNvPr id="66621" name="Text Box 20"/>
            <p:cNvSpPr txBox="1">
              <a:spLocks noChangeArrowheads="1"/>
            </p:cNvSpPr>
            <p:nvPr/>
          </p:nvSpPr>
          <p:spPr bwMode="auto">
            <a:xfrm>
              <a:off x="3516" y="2896"/>
              <a:ext cx="33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/>
                <a:t>pkt2</a:t>
              </a:r>
            </a:p>
          </p:txBody>
        </p:sp>
        <p:grpSp>
          <p:nvGrpSpPr>
            <p:cNvPr id="66622" name="Group 23"/>
            <p:cNvGrpSpPr>
              <a:grpSpLocks/>
            </p:cNvGrpSpPr>
            <p:nvPr/>
          </p:nvGrpSpPr>
          <p:grpSpPr bwMode="auto">
            <a:xfrm>
              <a:off x="2827" y="3573"/>
              <a:ext cx="649" cy="173"/>
              <a:chOff x="1895" y="3931"/>
              <a:chExt cx="649" cy="173"/>
            </a:xfrm>
          </p:grpSpPr>
          <p:sp>
            <p:nvSpPr>
              <p:cNvPr id="66641" name="Rectangle 24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sp>
            <p:nvSpPr>
              <p:cNvPr id="66642" name="Text Box 25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altLang="el-GR" sz="1200">
                    <a:solidFill>
                      <a:schemeClr val="bg1"/>
                    </a:solidFill>
                    <a:latin typeface="Arial" pitchFamily="34" charset="0"/>
                  </a:rPr>
                  <a:t>0 1 2</a:t>
                </a:r>
                <a:r>
                  <a:rPr lang="en-US" altLang="el-GR" sz="1200">
                    <a:latin typeface="Arial" pitchFamily="34" charset="0"/>
                  </a:rPr>
                  <a:t> 3 0 1 2</a:t>
                </a:r>
              </a:p>
            </p:txBody>
          </p:sp>
        </p:grpSp>
        <p:sp>
          <p:nvSpPr>
            <p:cNvPr id="66623" name="Line 32"/>
            <p:cNvSpPr>
              <a:spLocks noChangeShapeType="1"/>
            </p:cNvSpPr>
            <p:nvPr/>
          </p:nvSpPr>
          <p:spPr bwMode="auto">
            <a:xfrm>
              <a:off x="3489" y="3657"/>
              <a:ext cx="1124" cy="141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624" name="Text Box 35"/>
            <p:cNvSpPr txBox="1">
              <a:spLocks noChangeArrowheads="1"/>
            </p:cNvSpPr>
            <p:nvPr/>
          </p:nvSpPr>
          <p:spPr bwMode="auto">
            <a:xfrm>
              <a:off x="3542" y="3522"/>
              <a:ext cx="33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/>
                <a:t>pkt0</a:t>
              </a:r>
            </a:p>
          </p:txBody>
        </p:sp>
        <p:sp>
          <p:nvSpPr>
            <p:cNvPr id="66625" name="Text Box 39"/>
            <p:cNvSpPr txBox="1">
              <a:spLocks noChangeArrowheads="1"/>
            </p:cNvSpPr>
            <p:nvPr/>
          </p:nvSpPr>
          <p:spPr bwMode="auto">
            <a:xfrm>
              <a:off x="2817" y="3322"/>
              <a:ext cx="871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el-GR"/>
                <a:t>timeout</a:t>
              </a:r>
            </a:p>
            <a:p>
              <a:pPr algn="l"/>
              <a:r>
                <a:rPr lang="en-US" altLang="el-GR"/>
                <a:t>retransmit pkt0</a:t>
              </a:r>
            </a:p>
          </p:txBody>
        </p:sp>
        <p:sp>
          <p:nvSpPr>
            <p:cNvPr id="66626" name="Rectangle 45"/>
            <p:cNvSpPr>
              <a:spLocks noChangeArrowheads="1"/>
            </p:cNvSpPr>
            <p:nvPr/>
          </p:nvSpPr>
          <p:spPr bwMode="auto">
            <a:xfrm>
              <a:off x="4729" y="2774"/>
              <a:ext cx="253" cy="119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66627" name="Text Box 46"/>
            <p:cNvSpPr txBox="1">
              <a:spLocks noChangeArrowheads="1"/>
            </p:cNvSpPr>
            <p:nvPr/>
          </p:nvSpPr>
          <p:spPr bwMode="auto">
            <a:xfrm>
              <a:off x="4610" y="2743"/>
              <a:ext cx="64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 sz="1200">
                  <a:latin typeface="Arial" pitchFamily="34" charset="0"/>
                </a:rPr>
                <a:t>0</a:t>
              </a:r>
              <a:r>
                <a:rPr lang="en-US" altLang="el-GR" sz="1200">
                  <a:solidFill>
                    <a:schemeClr val="bg1"/>
                  </a:solidFill>
                  <a:latin typeface="Arial" pitchFamily="34" charset="0"/>
                </a:rPr>
                <a:t> 1 2 3</a:t>
              </a:r>
              <a:r>
                <a:rPr lang="en-US" altLang="el-GR" sz="1200">
                  <a:latin typeface="Arial" pitchFamily="34" charset="0"/>
                </a:rPr>
                <a:t> 0 1 2</a:t>
              </a:r>
            </a:p>
          </p:txBody>
        </p:sp>
        <p:sp>
          <p:nvSpPr>
            <p:cNvPr id="66628" name="Rectangle 50"/>
            <p:cNvSpPr>
              <a:spLocks noChangeArrowheads="1"/>
            </p:cNvSpPr>
            <p:nvPr/>
          </p:nvSpPr>
          <p:spPr bwMode="auto">
            <a:xfrm>
              <a:off x="4805" y="2945"/>
              <a:ext cx="253" cy="119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66629" name="Text Box 51"/>
            <p:cNvSpPr txBox="1">
              <a:spLocks noChangeArrowheads="1"/>
            </p:cNvSpPr>
            <p:nvPr/>
          </p:nvSpPr>
          <p:spPr bwMode="auto">
            <a:xfrm>
              <a:off x="4608" y="2916"/>
              <a:ext cx="64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 sz="1200">
                  <a:latin typeface="Arial" pitchFamily="34" charset="0"/>
                </a:rPr>
                <a:t>0 1</a:t>
              </a:r>
              <a:r>
                <a:rPr lang="en-US" altLang="el-GR" sz="1200">
                  <a:solidFill>
                    <a:schemeClr val="bg1"/>
                  </a:solidFill>
                  <a:latin typeface="Arial" pitchFamily="34" charset="0"/>
                </a:rPr>
                <a:t> 2 3 0</a:t>
              </a:r>
              <a:r>
                <a:rPr lang="en-US" altLang="el-GR" sz="1200">
                  <a:latin typeface="Arial" pitchFamily="34" charset="0"/>
                </a:rPr>
                <a:t> 1 2</a:t>
              </a:r>
            </a:p>
          </p:txBody>
        </p:sp>
        <p:sp>
          <p:nvSpPr>
            <p:cNvPr id="66630" name="Rectangle 53"/>
            <p:cNvSpPr>
              <a:spLocks noChangeArrowheads="1"/>
            </p:cNvSpPr>
            <p:nvPr/>
          </p:nvSpPr>
          <p:spPr bwMode="auto">
            <a:xfrm>
              <a:off x="4887" y="3111"/>
              <a:ext cx="253" cy="119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66631" name="Text Box 54"/>
            <p:cNvSpPr txBox="1">
              <a:spLocks noChangeArrowheads="1"/>
            </p:cNvSpPr>
            <p:nvPr/>
          </p:nvSpPr>
          <p:spPr bwMode="auto">
            <a:xfrm>
              <a:off x="4610" y="3082"/>
              <a:ext cx="64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 sz="1200">
                  <a:latin typeface="Arial" pitchFamily="34" charset="0"/>
                </a:rPr>
                <a:t>0 1 2 </a:t>
              </a:r>
              <a:r>
                <a:rPr lang="en-US" altLang="el-GR" sz="1200">
                  <a:solidFill>
                    <a:schemeClr val="bg1"/>
                  </a:solidFill>
                  <a:latin typeface="Arial" pitchFamily="34" charset="0"/>
                </a:rPr>
                <a:t>3 0 1</a:t>
              </a:r>
              <a:r>
                <a:rPr lang="en-US" altLang="el-GR" sz="1200">
                  <a:latin typeface="Arial" pitchFamily="34" charset="0"/>
                </a:rPr>
                <a:t> 2</a:t>
              </a:r>
            </a:p>
          </p:txBody>
        </p:sp>
        <p:sp>
          <p:nvSpPr>
            <p:cNvPr id="66632" name="Line 62"/>
            <p:cNvSpPr>
              <a:spLocks noChangeShapeType="1"/>
            </p:cNvSpPr>
            <p:nvPr/>
          </p:nvSpPr>
          <p:spPr bwMode="auto">
            <a:xfrm flipH="1">
              <a:off x="3744" y="2826"/>
              <a:ext cx="822" cy="344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633" name="Line 63"/>
            <p:cNvSpPr>
              <a:spLocks noChangeShapeType="1"/>
            </p:cNvSpPr>
            <p:nvPr/>
          </p:nvSpPr>
          <p:spPr bwMode="auto">
            <a:xfrm flipH="1">
              <a:off x="3763" y="2992"/>
              <a:ext cx="822" cy="344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634" name="Line 64"/>
            <p:cNvSpPr>
              <a:spLocks noChangeShapeType="1"/>
            </p:cNvSpPr>
            <p:nvPr/>
          </p:nvSpPr>
          <p:spPr bwMode="auto">
            <a:xfrm flipH="1">
              <a:off x="3782" y="3158"/>
              <a:ext cx="822" cy="344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635" name="Text Box 65"/>
            <p:cNvSpPr txBox="1">
              <a:spLocks noChangeArrowheads="1"/>
            </p:cNvSpPr>
            <p:nvPr/>
          </p:nvSpPr>
          <p:spPr bwMode="auto">
            <a:xfrm>
              <a:off x="3628" y="3048"/>
              <a:ext cx="2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 sz="1600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66636" name="Text Box 66"/>
            <p:cNvSpPr txBox="1">
              <a:spLocks noChangeArrowheads="1"/>
            </p:cNvSpPr>
            <p:nvPr/>
          </p:nvSpPr>
          <p:spPr bwMode="auto">
            <a:xfrm>
              <a:off x="3640" y="3228"/>
              <a:ext cx="2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 sz="1600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66637" name="Text Box 67"/>
            <p:cNvSpPr txBox="1">
              <a:spLocks noChangeArrowheads="1"/>
            </p:cNvSpPr>
            <p:nvPr/>
          </p:nvSpPr>
          <p:spPr bwMode="auto">
            <a:xfrm>
              <a:off x="3659" y="3387"/>
              <a:ext cx="2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 sz="1600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66638" name="Text Box 68"/>
            <p:cNvSpPr txBox="1">
              <a:spLocks noChangeArrowheads="1"/>
            </p:cNvSpPr>
            <p:nvPr/>
          </p:nvSpPr>
          <p:spPr bwMode="auto">
            <a:xfrm>
              <a:off x="4578" y="3650"/>
              <a:ext cx="9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altLang="el-GR" sz="1200" i="1">
                  <a:solidFill>
                    <a:srgbClr val="CC0000"/>
                  </a:solidFill>
                </a:rPr>
                <a:t>will accept packet</a:t>
              </a:r>
            </a:p>
            <a:p>
              <a:pPr algn="l">
                <a:lnSpc>
                  <a:spcPct val="100000"/>
                </a:lnSpc>
              </a:pPr>
              <a:r>
                <a:rPr lang="en-US" altLang="el-GR" sz="1200" i="1">
                  <a:solidFill>
                    <a:srgbClr val="CC0000"/>
                  </a:solidFill>
                </a:rPr>
                <a:t>with seq number 0</a:t>
              </a:r>
            </a:p>
          </p:txBody>
        </p:sp>
        <p:sp>
          <p:nvSpPr>
            <p:cNvPr id="66639" name="Line 69"/>
            <p:cNvSpPr>
              <a:spLocks noChangeShapeType="1"/>
            </p:cNvSpPr>
            <p:nvPr/>
          </p:nvSpPr>
          <p:spPr bwMode="auto">
            <a:xfrm flipV="1">
              <a:off x="5022" y="3269"/>
              <a:ext cx="0" cy="40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616" name="Text Box 117"/>
            <p:cNvSpPr txBox="1">
              <a:spLocks noChangeArrowheads="1"/>
            </p:cNvSpPr>
            <p:nvPr/>
          </p:nvSpPr>
          <p:spPr bwMode="auto">
            <a:xfrm>
              <a:off x="2644" y="3813"/>
              <a:ext cx="93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defRPr/>
              </a:pPr>
              <a:r>
                <a:rPr lang="en-US" altLang="el-GR" sz="1600" dirty="0">
                  <a:solidFill>
                    <a:schemeClr val="accent6"/>
                  </a:solidFill>
                </a:rPr>
                <a:t>(b)</a:t>
              </a:r>
              <a:r>
                <a:rPr lang="el-GR" altLang="el-GR" sz="1600" dirty="0">
                  <a:solidFill>
                    <a:schemeClr val="accent6"/>
                  </a:solidFill>
                </a:rPr>
                <a:t> πρόβλημα</a:t>
              </a:r>
              <a:r>
                <a:rPr lang="en-US" altLang="el-GR" sz="1600" dirty="0">
                  <a:solidFill>
                    <a:schemeClr val="accent6"/>
                  </a:solidFill>
                </a:rPr>
                <a:t>!</a:t>
              </a:r>
            </a:p>
          </p:txBody>
        </p:sp>
      </p:grpSp>
      <p:grpSp>
        <p:nvGrpSpPr>
          <p:cNvPr id="66572" name="Group 128"/>
          <p:cNvGrpSpPr>
            <a:grpSpLocks/>
          </p:cNvGrpSpPr>
          <p:nvPr/>
        </p:nvGrpSpPr>
        <p:grpSpPr bwMode="auto">
          <a:xfrm>
            <a:off x="4208463" y="825500"/>
            <a:ext cx="4535487" cy="2139950"/>
            <a:chOff x="2651" y="520"/>
            <a:chExt cx="2857" cy="1348"/>
          </a:xfrm>
        </p:grpSpPr>
        <p:grpSp>
          <p:nvGrpSpPr>
            <p:cNvPr id="66577" name="Group 72"/>
            <p:cNvGrpSpPr>
              <a:grpSpLocks/>
            </p:cNvGrpSpPr>
            <p:nvPr/>
          </p:nvGrpSpPr>
          <p:grpSpPr bwMode="auto">
            <a:xfrm>
              <a:off x="2819" y="568"/>
              <a:ext cx="649" cy="173"/>
              <a:chOff x="1895" y="3931"/>
              <a:chExt cx="649" cy="173"/>
            </a:xfrm>
          </p:grpSpPr>
          <p:sp>
            <p:nvSpPr>
              <p:cNvPr id="66611" name="Rectangle 73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sp>
            <p:nvSpPr>
              <p:cNvPr id="66612" name="Text Box 74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altLang="el-GR" sz="1200">
                    <a:solidFill>
                      <a:schemeClr val="bg1"/>
                    </a:solidFill>
                    <a:latin typeface="Arial" pitchFamily="34" charset="0"/>
                  </a:rPr>
                  <a:t>0 1 2</a:t>
                </a:r>
                <a:r>
                  <a:rPr lang="en-US" altLang="el-GR" sz="1200">
                    <a:latin typeface="Arial" pitchFamily="34" charset="0"/>
                  </a:rPr>
                  <a:t> 3 0 1 2</a:t>
                </a:r>
              </a:p>
            </p:txBody>
          </p:sp>
        </p:grpSp>
        <p:grpSp>
          <p:nvGrpSpPr>
            <p:cNvPr id="66578" name="Group 75"/>
            <p:cNvGrpSpPr>
              <a:grpSpLocks/>
            </p:cNvGrpSpPr>
            <p:nvPr/>
          </p:nvGrpSpPr>
          <p:grpSpPr bwMode="auto">
            <a:xfrm>
              <a:off x="2831" y="741"/>
              <a:ext cx="649" cy="173"/>
              <a:chOff x="1895" y="3931"/>
              <a:chExt cx="649" cy="173"/>
            </a:xfrm>
          </p:grpSpPr>
          <p:sp>
            <p:nvSpPr>
              <p:cNvPr id="66609" name="Rectangle 76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sp>
            <p:nvSpPr>
              <p:cNvPr id="66610" name="Text Box 77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altLang="el-GR" sz="1200">
                    <a:solidFill>
                      <a:schemeClr val="bg1"/>
                    </a:solidFill>
                    <a:latin typeface="Arial" pitchFamily="34" charset="0"/>
                  </a:rPr>
                  <a:t>0 1 2</a:t>
                </a:r>
                <a:r>
                  <a:rPr lang="en-US" altLang="el-GR" sz="1200">
                    <a:latin typeface="Arial" pitchFamily="34" charset="0"/>
                  </a:rPr>
                  <a:t> 3 0 1 2</a:t>
                </a:r>
              </a:p>
            </p:txBody>
          </p:sp>
        </p:grpSp>
        <p:grpSp>
          <p:nvGrpSpPr>
            <p:cNvPr id="66579" name="Group 78"/>
            <p:cNvGrpSpPr>
              <a:grpSpLocks/>
            </p:cNvGrpSpPr>
            <p:nvPr/>
          </p:nvGrpSpPr>
          <p:grpSpPr bwMode="auto">
            <a:xfrm>
              <a:off x="2836" y="907"/>
              <a:ext cx="649" cy="173"/>
              <a:chOff x="1895" y="3931"/>
              <a:chExt cx="649" cy="173"/>
            </a:xfrm>
          </p:grpSpPr>
          <p:sp>
            <p:nvSpPr>
              <p:cNvPr id="66607" name="Rectangle 79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sp>
            <p:nvSpPr>
              <p:cNvPr id="66608" name="Text Box 80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altLang="el-GR" sz="1200">
                    <a:solidFill>
                      <a:schemeClr val="bg1"/>
                    </a:solidFill>
                    <a:latin typeface="Arial" pitchFamily="34" charset="0"/>
                  </a:rPr>
                  <a:t>0 1 2</a:t>
                </a:r>
                <a:r>
                  <a:rPr lang="en-US" altLang="el-GR" sz="1200">
                    <a:latin typeface="Arial" pitchFamily="34" charset="0"/>
                  </a:rPr>
                  <a:t> 3 0 1 2</a:t>
                </a:r>
              </a:p>
            </p:txBody>
          </p:sp>
        </p:grpSp>
        <p:sp>
          <p:nvSpPr>
            <p:cNvPr id="66580" name="Line 81"/>
            <p:cNvSpPr>
              <a:spLocks noChangeShapeType="1"/>
            </p:cNvSpPr>
            <p:nvPr/>
          </p:nvSpPr>
          <p:spPr bwMode="auto">
            <a:xfrm>
              <a:off x="3460" y="655"/>
              <a:ext cx="1151" cy="150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581" name="Line 82"/>
            <p:cNvSpPr>
              <a:spLocks noChangeShapeType="1"/>
            </p:cNvSpPr>
            <p:nvPr/>
          </p:nvSpPr>
          <p:spPr bwMode="auto">
            <a:xfrm>
              <a:off x="3479" y="835"/>
              <a:ext cx="1139" cy="144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582" name="Line 83"/>
            <p:cNvSpPr>
              <a:spLocks noChangeShapeType="1"/>
            </p:cNvSpPr>
            <p:nvPr/>
          </p:nvSpPr>
          <p:spPr bwMode="auto">
            <a:xfrm>
              <a:off x="3498" y="1015"/>
              <a:ext cx="1124" cy="132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583" name="Text Box 84"/>
            <p:cNvSpPr txBox="1">
              <a:spLocks noChangeArrowheads="1"/>
            </p:cNvSpPr>
            <p:nvPr/>
          </p:nvSpPr>
          <p:spPr bwMode="auto">
            <a:xfrm>
              <a:off x="3489" y="520"/>
              <a:ext cx="33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/>
                <a:t>pkt0</a:t>
              </a:r>
            </a:p>
          </p:txBody>
        </p:sp>
        <p:sp>
          <p:nvSpPr>
            <p:cNvPr id="66584" name="Text Box 85"/>
            <p:cNvSpPr txBox="1">
              <a:spLocks noChangeArrowheads="1"/>
            </p:cNvSpPr>
            <p:nvPr/>
          </p:nvSpPr>
          <p:spPr bwMode="auto">
            <a:xfrm>
              <a:off x="3529" y="700"/>
              <a:ext cx="33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/>
                <a:t>pkt1</a:t>
              </a:r>
            </a:p>
          </p:txBody>
        </p:sp>
        <p:sp>
          <p:nvSpPr>
            <p:cNvPr id="66585" name="Text Box 86"/>
            <p:cNvSpPr txBox="1">
              <a:spLocks noChangeArrowheads="1"/>
            </p:cNvSpPr>
            <p:nvPr/>
          </p:nvSpPr>
          <p:spPr bwMode="auto">
            <a:xfrm>
              <a:off x="3527" y="880"/>
              <a:ext cx="33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/>
                <a:t>pkt2</a:t>
              </a:r>
            </a:p>
          </p:txBody>
        </p:sp>
        <p:sp>
          <p:nvSpPr>
            <p:cNvPr id="66586" name="Rectangle 88"/>
            <p:cNvSpPr>
              <a:spLocks noChangeArrowheads="1"/>
            </p:cNvSpPr>
            <p:nvPr/>
          </p:nvSpPr>
          <p:spPr bwMode="auto">
            <a:xfrm>
              <a:off x="3035" y="1394"/>
              <a:ext cx="253" cy="119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66587" name="Text Box 89"/>
            <p:cNvSpPr txBox="1">
              <a:spLocks noChangeArrowheads="1"/>
            </p:cNvSpPr>
            <p:nvPr/>
          </p:nvSpPr>
          <p:spPr bwMode="auto">
            <a:xfrm>
              <a:off x="2838" y="1365"/>
              <a:ext cx="64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 sz="1200">
                  <a:latin typeface="Arial" pitchFamily="34" charset="0"/>
                </a:rPr>
                <a:t>0 1</a:t>
              </a:r>
              <a:r>
                <a:rPr lang="en-US" altLang="el-GR" sz="1200">
                  <a:solidFill>
                    <a:schemeClr val="bg1"/>
                  </a:solidFill>
                  <a:latin typeface="Arial" pitchFamily="34" charset="0"/>
                </a:rPr>
                <a:t> 2</a:t>
              </a:r>
              <a:r>
                <a:rPr lang="en-US" altLang="el-GR" sz="1200">
                  <a:latin typeface="Arial" pitchFamily="34" charset="0"/>
                </a:rPr>
                <a:t> </a:t>
              </a:r>
              <a:r>
                <a:rPr lang="en-US" altLang="el-GR" sz="1200">
                  <a:solidFill>
                    <a:schemeClr val="bg1"/>
                  </a:solidFill>
                  <a:latin typeface="Arial" pitchFamily="34" charset="0"/>
                </a:rPr>
                <a:t>3 0</a:t>
              </a:r>
              <a:r>
                <a:rPr lang="en-US" altLang="el-GR" sz="1200">
                  <a:latin typeface="Arial" pitchFamily="34" charset="0"/>
                </a:rPr>
                <a:t> 1 2</a:t>
              </a:r>
            </a:p>
          </p:txBody>
        </p:sp>
        <p:sp>
          <p:nvSpPr>
            <p:cNvPr id="66588" name="Line 90"/>
            <p:cNvSpPr>
              <a:spLocks noChangeShapeType="1"/>
            </p:cNvSpPr>
            <p:nvPr/>
          </p:nvSpPr>
          <p:spPr bwMode="auto">
            <a:xfrm>
              <a:off x="3480" y="1473"/>
              <a:ext cx="1124" cy="141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589" name="Text Box 91"/>
            <p:cNvSpPr txBox="1">
              <a:spLocks noChangeArrowheads="1"/>
            </p:cNvSpPr>
            <p:nvPr/>
          </p:nvSpPr>
          <p:spPr bwMode="auto">
            <a:xfrm>
              <a:off x="3545" y="1478"/>
              <a:ext cx="33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/>
                <a:t>pkt0</a:t>
              </a:r>
            </a:p>
          </p:txBody>
        </p:sp>
        <p:sp>
          <p:nvSpPr>
            <p:cNvPr id="66590" name="Rectangle 95"/>
            <p:cNvSpPr>
              <a:spLocks noChangeArrowheads="1"/>
            </p:cNvSpPr>
            <p:nvPr/>
          </p:nvSpPr>
          <p:spPr bwMode="auto">
            <a:xfrm>
              <a:off x="4740" y="758"/>
              <a:ext cx="253" cy="119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66591" name="Text Box 96"/>
            <p:cNvSpPr txBox="1">
              <a:spLocks noChangeArrowheads="1"/>
            </p:cNvSpPr>
            <p:nvPr/>
          </p:nvSpPr>
          <p:spPr bwMode="auto">
            <a:xfrm>
              <a:off x="4621" y="727"/>
              <a:ext cx="64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 sz="1200">
                  <a:latin typeface="Arial" pitchFamily="34" charset="0"/>
                </a:rPr>
                <a:t>0</a:t>
              </a:r>
              <a:r>
                <a:rPr lang="en-US" altLang="el-GR" sz="1200">
                  <a:solidFill>
                    <a:schemeClr val="bg1"/>
                  </a:solidFill>
                  <a:latin typeface="Arial" pitchFamily="34" charset="0"/>
                </a:rPr>
                <a:t> 1 2 3</a:t>
              </a:r>
              <a:r>
                <a:rPr lang="en-US" altLang="el-GR" sz="1200">
                  <a:latin typeface="Arial" pitchFamily="34" charset="0"/>
                </a:rPr>
                <a:t> 0 1 2</a:t>
              </a:r>
            </a:p>
          </p:txBody>
        </p:sp>
        <p:sp>
          <p:nvSpPr>
            <p:cNvPr id="66592" name="Rectangle 97"/>
            <p:cNvSpPr>
              <a:spLocks noChangeArrowheads="1"/>
            </p:cNvSpPr>
            <p:nvPr/>
          </p:nvSpPr>
          <p:spPr bwMode="auto">
            <a:xfrm>
              <a:off x="4816" y="929"/>
              <a:ext cx="253" cy="119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66593" name="Text Box 98"/>
            <p:cNvSpPr txBox="1">
              <a:spLocks noChangeArrowheads="1"/>
            </p:cNvSpPr>
            <p:nvPr/>
          </p:nvSpPr>
          <p:spPr bwMode="auto">
            <a:xfrm>
              <a:off x="4619" y="900"/>
              <a:ext cx="64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 sz="1200">
                  <a:latin typeface="Arial" pitchFamily="34" charset="0"/>
                </a:rPr>
                <a:t>0 1</a:t>
              </a:r>
              <a:r>
                <a:rPr lang="en-US" altLang="el-GR" sz="1200">
                  <a:solidFill>
                    <a:schemeClr val="bg1"/>
                  </a:solidFill>
                  <a:latin typeface="Arial" pitchFamily="34" charset="0"/>
                </a:rPr>
                <a:t> 2 3 0</a:t>
              </a:r>
              <a:r>
                <a:rPr lang="en-US" altLang="el-GR" sz="1200">
                  <a:latin typeface="Arial" pitchFamily="34" charset="0"/>
                </a:rPr>
                <a:t> 1 2</a:t>
              </a:r>
            </a:p>
          </p:txBody>
        </p:sp>
        <p:sp>
          <p:nvSpPr>
            <p:cNvPr id="66594" name="Rectangle 99"/>
            <p:cNvSpPr>
              <a:spLocks noChangeArrowheads="1"/>
            </p:cNvSpPr>
            <p:nvPr/>
          </p:nvSpPr>
          <p:spPr bwMode="auto">
            <a:xfrm>
              <a:off x="4898" y="1095"/>
              <a:ext cx="253" cy="119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66595" name="Text Box 100"/>
            <p:cNvSpPr txBox="1">
              <a:spLocks noChangeArrowheads="1"/>
            </p:cNvSpPr>
            <p:nvPr/>
          </p:nvSpPr>
          <p:spPr bwMode="auto">
            <a:xfrm>
              <a:off x="4621" y="1066"/>
              <a:ext cx="64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 sz="1200">
                  <a:latin typeface="Arial" pitchFamily="34" charset="0"/>
                </a:rPr>
                <a:t>0 1 2 </a:t>
              </a:r>
              <a:r>
                <a:rPr lang="en-US" altLang="el-GR" sz="1200">
                  <a:solidFill>
                    <a:schemeClr val="bg1"/>
                  </a:solidFill>
                  <a:latin typeface="Arial" pitchFamily="34" charset="0"/>
                </a:rPr>
                <a:t>3 0 1</a:t>
              </a:r>
              <a:r>
                <a:rPr lang="en-US" altLang="el-GR" sz="1200">
                  <a:latin typeface="Arial" pitchFamily="34" charset="0"/>
                </a:rPr>
                <a:t> 2</a:t>
              </a:r>
            </a:p>
          </p:txBody>
        </p:sp>
        <p:sp>
          <p:nvSpPr>
            <p:cNvPr id="66596" name="Line 103"/>
            <p:cNvSpPr>
              <a:spLocks noChangeShapeType="1"/>
            </p:cNvSpPr>
            <p:nvPr/>
          </p:nvSpPr>
          <p:spPr bwMode="auto">
            <a:xfrm flipH="1">
              <a:off x="3453" y="810"/>
              <a:ext cx="1124" cy="463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597" name="Line 104"/>
            <p:cNvSpPr>
              <a:spLocks noChangeShapeType="1"/>
            </p:cNvSpPr>
            <p:nvPr/>
          </p:nvSpPr>
          <p:spPr bwMode="auto">
            <a:xfrm flipH="1">
              <a:off x="3465" y="976"/>
              <a:ext cx="1131" cy="478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598" name="Text Box 107"/>
            <p:cNvSpPr txBox="1">
              <a:spLocks noChangeArrowheads="1"/>
            </p:cNvSpPr>
            <p:nvPr/>
          </p:nvSpPr>
          <p:spPr bwMode="auto">
            <a:xfrm>
              <a:off x="3780" y="1245"/>
              <a:ext cx="2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 sz="1600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66599" name="Text Box 109"/>
            <p:cNvSpPr txBox="1">
              <a:spLocks noChangeArrowheads="1"/>
            </p:cNvSpPr>
            <p:nvPr/>
          </p:nvSpPr>
          <p:spPr bwMode="auto">
            <a:xfrm>
              <a:off x="4596" y="1501"/>
              <a:ext cx="9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altLang="el-GR" sz="1200" i="1">
                  <a:solidFill>
                    <a:srgbClr val="CC0000"/>
                  </a:solidFill>
                </a:rPr>
                <a:t>will accept packet</a:t>
              </a:r>
            </a:p>
            <a:p>
              <a:pPr algn="l">
                <a:lnSpc>
                  <a:spcPct val="100000"/>
                </a:lnSpc>
              </a:pPr>
              <a:r>
                <a:rPr lang="en-US" altLang="el-GR" sz="1200" i="1">
                  <a:solidFill>
                    <a:srgbClr val="CC0000"/>
                  </a:solidFill>
                </a:rPr>
                <a:t>with seq number 0</a:t>
              </a:r>
            </a:p>
          </p:txBody>
        </p:sp>
        <p:sp>
          <p:nvSpPr>
            <p:cNvPr id="66600" name="Line 110"/>
            <p:cNvSpPr>
              <a:spLocks noChangeShapeType="1"/>
            </p:cNvSpPr>
            <p:nvPr/>
          </p:nvSpPr>
          <p:spPr bwMode="auto">
            <a:xfrm flipH="1" flipV="1">
              <a:off x="5033" y="1253"/>
              <a:ext cx="0" cy="281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601" name="Line 112"/>
            <p:cNvSpPr>
              <a:spLocks noChangeShapeType="1"/>
            </p:cNvSpPr>
            <p:nvPr/>
          </p:nvSpPr>
          <p:spPr bwMode="auto">
            <a:xfrm>
              <a:off x="3475" y="1290"/>
              <a:ext cx="372" cy="46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6602" name="Group 115"/>
            <p:cNvGrpSpPr>
              <a:grpSpLocks/>
            </p:cNvGrpSpPr>
            <p:nvPr/>
          </p:nvGrpSpPr>
          <p:grpSpPr bwMode="auto">
            <a:xfrm>
              <a:off x="2838" y="1185"/>
              <a:ext cx="649" cy="173"/>
              <a:chOff x="2667" y="3750"/>
              <a:chExt cx="649" cy="173"/>
            </a:xfrm>
          </p:grpSpPr>
          <p:sp>
            <p:nvSpPr>
              <p:cNvPr id="66605" name="Rectangle 113"/>
              <p:cNvSpPr>
                <a:spLocks noChangeArrowheads="1"/>
              </p:cNvSpPr>
              <p:nvPr/>
            </p:nvSpPr>
            <p:spPr bwMode="auto">
              <a:xfrm>
                <a:off x="2786" y="3779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sp>
            <p:nvSpPr>
              <p:cNvPr id="66606" name="Text Box 114"/>
              <p:cNvSpPr txBox="1">
                <a:spLocks noChangeArrowheads="1"/>
              </p:cNvSpPr>
              <p:nvPr/>
            </p:nvSpPr>
            <p:spPr bwMode="auto">
              <a:xfrm>
                <a:off x="2667" y="3750"/>
                <a:ext cx="64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altLang="el-GR" sz="1200">
                    <a:latin typeface="Arial" pitchFamily="34" charset="0"/>
                  </a:rPr>
                  <a:t>0 </a:t>
                </a:r>
                <a:r>
                  <a:rPr lang="en-US" altLang="el-GR" sz="1200">
                    <a:solidFill>
                      <a:schemeClr val="bg1"/>
                    </a:solidFill>
                    <a:latin typeface="Arial" pitchFamily="34" charset="0"/>
                  </a:rPr>
                  <a:t>1 2</a:t>
                </a:r>
                <a:r>
                  <a:rPr lang="en-US" altLang="el-GR" sz="1200">
                    <a:latin typeface="Arial" pitchFamily="34" charset="0"/>
                  </a:rPr>
                  <a:t> </a:t>
                </a:r>
                <a:r>
                  <a:rPr lang="en-US" altLang="el-GR" sz="1200">
                    <a:solidFill>
                      <a:schemeClr val="bg1"/>
                    </a:solidFill>
                    <a:latin typeface="Arial" pitchFamily="34" charset="0"/>
                  </a:rPr>
                  <a:t>3 </a:t>
                </a:r>
                <a:r>
                  <a:rPr lang="en-US" altLang="el-GR" sz="1200">
                    <a:latin typeface="Arial" pitchFamily="34" charset="0"/>
                  </a:rPr>
                  <a:t>0 1 2</a:t>
                </a:r>
              </a:p>
            </p:txBody>
          </p:sp>
        </p:grpSp>
        <p:sp>
          <p:nvSpPr>
            <p:cNvPr id="66603" name="Text Box 116"/>
            <p:cNvSpPr txBox="1">
              <a:spLocks noChangeArrowheads="1"/>
            </p:cNvSpPr>
            <p:nvPr/>
          </p:nvSpPr>
          <p:spPr bwMode="auto">
            <a:xfrm>
              <a:off x="3547" y="1154"/>
              <a:ext cx="33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/>
                <a:t>pkt3</a:t>
              </a:r>
            </a:p>
          </p:txBody>
        </p:sp>
        <p:sp>
          <p:nvSpPr>
            <p:cNvPr id="65580" name="Text Box 119"/>
            <p:cNvSpPr txBox="1">
              <a:spLocks noChangeArrowheads="1"/>
            </p:cNvSpPr>
            <p:nvPr/>
          </p:nvSpPr>
          <p:spPr bwMode="auto">
            <a:xfrm>
              <a:off x="2651" y="1655"/>
              <a:ext cx="126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defRPr/>
              </a:pPr>
              <a:r>
                <a:rPr lang="en-US" altLang="el-GR" sz="1600" dirty="0">
                  <a:solidFill>
                    <a:schemeClr val="accent6"/>
                  </a:solidFill>
                </a:rPr>
                <a:t>(a) </a:t>
              </a:r>
              <a:r>
                <a:rPr lang="el-GR" altLang="el-GR" sz="1600" dirty="0">
                  <a:solidFill>
                    <a:schemeClr val="accent6"/>
                  </a:solidFill>
                </a:rPr>
                <a:t>ουδέν πρόβλημα</a:t>
              </a:r>
              <a:endParaRPr lang="en-US" altLang="el-GR" sz="160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12" name="Group 122"/>
          <p:cNvGrpSpPr>
            <a:grpSpLocks/>
          </p:cNvGrpSpPr>
          <p:nvPr/>
        </p:nvGrpSpPr>
        <p:grpSpPr bwMode="auto">
          <a:xfrm>
            <a:off x="6434138" y="890588"/>
            <a:ext cx="517525" cy="5278437"/>
            <a:chOff x="3821" y="550"/>
            <a:chExt cx="326" cy="3325"/>
          </a:xfrm>
        </p:grpSpPr>
        <p:pic>
          <p:nvPicPr>
            <p:cNvPr id="66575" name="Picture 5" descr="curtain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23" y="550"/>
              <a:ext cx="284" cy="1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576" name="Picture 111" descr="curtain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21" y="2564"/>
              <a:ext cx="326" cy="1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73881" name="Text Box 121"/>
          <p:cNvSpPr txBox="1">
            <a:spLocks noChangeArrowheads="1"/>
          </p:cNvSpPr>
          <p:nvPr/>
        </p:nvSpPr>
        <p:spPr bwMode="auto">
          <a:xfrm>
            <a:off x="4008438" y="3049588"/>
            <a:ext cx="52149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l-GR" altLang="el-GR" sz="1600" i="1"/>
              <a:t>Ο δέκτης δεν μπορεί να δει την πλευρά του αποστολέα</a:t>
            </a:r>
            <a:r>
              <a:rPr lang="en-US" altLang="ja-JP" sz="1600" i="1"/>
              <a:t>.</a:t>
            </a:r>
          </a:p>
          <a:p>
            <a:pPr>
              <a:lnSpc>
                <a:spcPct val="100000"/>
              </a:lnSpc>
            </a:pPr>
            <a:r>
              <a:rPr lang="el-GR" altLang="el-GR" sz="1600" i="1"/>
              <a:t>Η συμπεριφορά του δέκτη</a:t>
            </a:r>
            <a:r>
              <a:rPr lang="en-US" altLang="el-GR" sz="1600" i="1"/>
              <a:t> </a:t>
            </a:r>
            <a:r>
              <a:rPr lang="el-GR" altLang="el-GR" sz="1600" i="1"/>
              <a:t>ίδια και στις 2 περιπτώσεις</a:t>
            </a:r>
            <a:r>
              <a:rPr lang="en-US" altLang="el-GR" sz="1600" i="1"/>
              <a:t>!</a:t>
            </a:r>
          </a:p>
          <a:p>
            <a:pPr>
              <a:lnSpc>
                <a:spcPct val="100000"/>
              </a:lnSpc>
            </a:pPr>
            <a:r>
              <a:rPr lang="el-GR" altLang="el-GR" sz="1600" i="1">
                <a:solidFill>
                  <a:srgbClr val="CC0000"/>
                </a:solidFill>
              </a:rPr>
              <a:t>κάτι πάει (πολύ)</a:t>
            </a:r>
            <a:r>
              <a:rPr lang="en-US" altLang="ja-JP" sz="1600" i="1">
                <a:solidFill>
                  <a:srgbClr val="CC0000"/>
                </a:solidFill>
              </a:rPr>
              <a:t> </a:t>
            </a:r>
            <a:r>
              <a:rPr lang="el-GR" altLang="ja-JP" sz="1600" i="1">
                <a:solidFill>
                  <a:srgbClr val="CC0000"/>
                </a:solidFill>
              </a:rPr>
              <a:t>στραβά</a:t>
            </a:r>
            <a:r>
              <a:rPr lang="en-US" altLang="ja-JP" sz="1600" i="1">
                <a:solidFill>
                  <a:srgbClr val="CC0000"/>
                </a:solidFill>
              </a:rPr>
              <a:t>!</a:t>
            </a:r>
            <a:endParaRPr lang="en-US" altLang="el-GR" sz="1600" i="1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73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88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E9E75DD1-CA13-4F36-98A1-ABDC8D06C7DE}" type="slidenum">
              <a:rPr lang="en-US"/>
              <a:pPr>
                <a:defRPr/>
              </a:pPr>
              <a:t>57</a:t>
            </a:fld>
            <a:endParaRPr lang="en-US"/>
          </a:p>
        </p:txBody>
      </p:sp>
      <p:sp>
        <p:nvSpPr>
          <p:cNvPr id="67587" name="Footer Placeholder 5"/>
          <p:cNvSpPr txBox="1">
            <a:spLocks noGrp="1"/>
          </p:cNvSpPr>
          <p:nvPr/>
        </p:nvSpPr>
        <p:spPr bwMode="auto">
          <a:xfrm>
            <a:off x="4203700" y="6400800"/>
            <a:ext cx="410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67588" name="Slide Number Placeholder 6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609336AA-4C44-435D-A59B-C071E2A4B9E0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57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675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smtClean="0"/>
              <a:t>Κεφάλαιο </a:t>
            </a:r>
            <a:r>
              <a:rPr lang="en-US" altLang="el-GR" sz="3600" smtClean="0"/>
              <a:t>3: </a:t>
            </a:r>
            <a:r>
              <a:rPr lang="el-GR" altLang="el-GR" sz="3600" smtClean="0"/>
              <a:t>περίγραμμα</a:t>
            </a:r>
            <a:endParaRPr lang="en-US" altLang="el-GR" sz="3600" smtClean="0"/>
          </a:p>
        </p:txBody>
      </p:sp>
      <p:sp>
        <p:nvSpPr>
          <p:cNvPr id="6759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l-GR" sz="2400" smtClean="0"/>
              <a:t>3.1 </a:t>
            </a:r>
            <a:r>
              <a:rPr lang="el-GR" altLang="el-GR" sz="2400" smtClean="0"/>
              <a:t>Υπηρεσίες επιπέδου μεταφοράς</a:t>
            </a:r>
            <a:endParaRPr lang="en-US" altLang="el-GR" sz="2400" smtClean="0"/>
          </a:p>
          <a:p>
            <a:r>
              <a:rPr lang="en-US" altLang="el-GR" sz="2400" smtClean="0"/>
              <a:t>3.2 </a:t>
            </a:r>
            <a:r>
              <a:rPr lang="el-GR" altLang="el-GR" sz="2400" smtClean="0"/>
              <a:t>Πολύπλεξη και αποπολύπλεξη</a:t>
            </a:r>
            <a:endParaRPr lang="en-US" altLang="el-GR" sz="2400" smtClean="0"/>
          </a:p>
          <a:p>
            <a:r>
              <a:rPr lang="en-US" altLang="el-GR" sz="2400" smtClean="0"/>
              <a:t>3.3 </a:t>
            </a:r>
            <a:r>
              <a:rPr lang="el-GR" altLang="el-GR" sz="2400" smtClean="0"/>
              <a:t>Ασυνδεσμική μεταφορά</a:t>
            </a:r>
            <a:r>
              <a:rPr lang="en-US" altLang="el-GR" sz="2400" smtClean="0"/>
              <a:t>: UDP</a:t>
            </a:r>
          </a:p>
          <a:p>
            <a:r>
              <a:rPr lang="en-US" altLang="el-GR" sz="2400" smtClean="0"/>
              <a:t>3.4 </a:t>
            </a:r>
            <a:r>
              <a:rPr lang="el-GR" altLang="el-GR" sz="2400" smtClean="0"/>
              <a:t>Αρχές της αξιόπιστης μεταφοράς δεδομένων</a:t>
            </a:r>
            <a:endParaRPr lang="en-US" altLang="el-GR" sz="2400" smtClean="0"/>
          </a:p>
        </p:txBody>
      </p:sp>
      <p:sp>
        <p:nvSpPr>
          <p:cNvPr id="6759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altLang="el-GR" sz="2400" smtClean="0">
                <a:solidFill>
                  <a:srgbClr val="FF0000"/>
                </a:solidFill>
              </a:rPr>
              <a:t>3.5 </a:t>
            </a:r>
            <a:r>
              <a:rPr lang="el-GR" altLang="el-GR" sz="2400" smtClean="0">
                <a:solidFill>
                  <a:srgbClr val="FF0000"/>
                </a:solidFill>
              </a:rPr>
              <a:t>Συνδεσμική μεταφορά</a:t>
            </a:r>
            <a:r>
              <a:rPr lang="en-US" altLang="el-GR" sz="2400" smtClean="0">
                <a:solidFill>
                  <a:srgbClr val="FF0000"/>
                </a:solidFill>
              </a:rPr>
              <a:t>: TCP</a:t>
            </a:r>
          </a:p>
          <a:p>
            <a:pPr lvl="1">
              <a:buFont typeface="Wingdings" pitchFamily="2" charset="2"/>
              <a:buChar char="§"/>
            </a:pPr>
            <a:r>
              <a:rPr lang="el-GR" altLang="el-GR" sz="2000" smtClean="0">
                <a:solidFill>
                  <a:srgbClr val="FF0000"/>
                </a:solidFill>
              </a:rPr>
              <a:t>Δομή τμήματος</a:t>
            </a:r>
            <a:endParaRPr lang="en-US" altLang="el-GR" sz="200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l-GR" altLang="el-GR" sz="2000" smtClean="0"/>
              <a:t>Αξιόπιστη μεταφορά δεδομένων</a:t>
            </a:r>
            <a:endParaRPr lang="en-US" altLang="el-GR" sz="2000" smtClean="0"/>
          </a:p>
          <a:p>
            <a:pPr lvl="1">
              <a:buFont typeface="Wingdings" pitchFamily="2" charset="2"/>
              <a:buChar char="§"/>
            </a:pPr>
            <a:r>
              <a:rPr lang="el-GR" altLang="el-GR" sz="2000" smtClean="0"/>
              <a:t>Έλεγχος ροής</a:t>
            </a:r>
            <a:endParaRPr lang="en-US" altLang="el-GR" sz="2000" smtClean="0"/>
          </a:p>
          <a:p>
            <a:pPr lvl="1">
              <a:buFont typeface="Wingdings" pitchFamily="2" charset="2"/>
              <a:buChar char="§"/>
            </a:pPr>
            <a:r>
              <a:rPr lang="el-GR" altLang="el-GR" sz="2000" smtClean="0"/>
              <a:t>Διαχείριση σύνδεσης</a:t>
            </a:r>
            <a:endParaRPr lang="en-US" altLang="el-GR" sz="2000" smtClean="0"/>
          </a:p>
          <a:p>
            <a:r>
              <a:rPr lang="en-US" altLang="el-GR" sz="2400" smtClean="0"/>
              <a:t>3.6 </a:t>
            </a:r>
            <a:r>
              <a:rPr lang="el-GR" altLang="el-GR" sz="2400" smtClean="0"/>
              <a:t>Αρχές ελέγχου συμφόρησης</a:t>
            </a:r>
            <a:endParaRPr lang="en-US" altLang="el-GR" sz="2400" smtClean="0"/>
          </a:p>
          <a:p>
            <a:r>
              <a:rPr lang="el-GR" altLang="el-GR" sz="2400" smtClean="0"/>
              <a:t>3.7 Έλεγχος συμφόρησης του </a:t>
            </a:r>
            <a:r>
              <a:rPr lang="en-US" altLang="el-GR" sz="2400" smtClean="0"/>
              <a:t>TCP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42F95949-02EF-4A07-8A4E-40055DE3ED1A}" type="slidenum">
              <a:rPr lang="en-US"/>
              <a:pPr>
                <a:defRPr/>
              </a:pPr>
              <a:t>58</a:t>
            </a:fld>
            <a:endParaRPr lang="en-US"/>
          </a:p>
        </p:txBody>
      </p:sp>
      <p:sp>
        <p:nvSpPr>
          <p:cNvPr id="6148" name="Footer Placeholder 5"/>
          <p:cNvSpPr txBox="1">
            <a:spLocks noGrp="1"/>
          </p:cNvSpPr>
          <p:nvPr/>
        </p:nvSpPr>
        <p:spPr bwMode="auto">
          <a:xfrm>
            <a:off x="4203700" y="6400800"/>
            <a:ext cx="410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6149" name="Slide Number Placeholder 6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8977CAE9-6DFF-4C1A-9003-5068AF6F4F16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58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610600" cy="1143000"/>
          </a:xfrm>
        </p:spPr>
        <p:txBody>
          <a:bodyPr/>
          <a:lstStyle/>
          <a:p>
            <a:r>
              <a:rPr lang="en-US" altLang="el-GR" sz="3600" smtClean="0"/>
              <a:t>TCP: </a:t>
            </a:r>
            <a:r>
              <a:rPr lang="el-GR" altLang="el-GR" sz="3600" smtClean="0"/>
              <a:t>Επισκόπηση</a:t>
            </a:r>
            <a:r>
              <a:rPr lang="en-US" altLang="el-GR" sz="3600" u="none" smtClean="0"/>
              <a:t>  </a:t>
            </a:r>
            <a:r>
              <a:rPr lang="en-US" altLang="el-GR" sz="2000" u="none" smtClean="0"/>
              <a:t>RFCs: 793, 1122, 1323, 2018, 2581</a:t>
            </a:r>
            <a:endParaRPr lang="en-US" altLang="el-GR" smtClean="0"/>
          </a:p>
        </p:txBody>
      </p:sp>
      <p:sp>
        <p:nvSpPr>
          <p:cNvPr id="61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10125" y="1552575"/>
            <a:ext cx="3895725" cy="4648200"/>
          </a:xfrm>
        </p:spPr>
        <p:txBody>
          <a:bodyPr/>
          <a:lstStyle/>
          <a:p>
            <a:pPr>
              <a:lnSpc>
                <a:spcPct val="80000"/>
              </a:lnSpc>
              <a:buSzTx/>
            </a:pPr>
            <a:r>
              <a:rPr lang="el-GR" altLang="el-GR" sz="2000" smtClean="0">
                <a:solidFill>
                  <a:srgbClr val="FF0000"/>
                </a:solidFill>
              </a:rPr>
              <a:t>Πλήρως αμφίδρομα δεδομένα:</a:t>
            </a:r>
            <a:endParaRPr lang="el-GR" altLang="el-GR" sz="2000" smtClean="0"/>
          </a:p>
          <a:p>
            <a:pPr lvl="1">
              <a:lnSpc>
                <a:spcPct val="80000"/>
              </a:lnSpc>
              <a:buSzTx/>
              <a:buFont typeface="Wingdings" pitchFamily="2" charset="2"/>
              <a:buChar char="§"/>
            </a:pPr>
            <a:r>
              <a:rPr lang="el-GR" altLang="el-GR" sz="1800" smtClean="0"/>
              <a:t>Δικατευθυντική ροή δεδομένων στην ίδια σύνδεση</a:t>
            </a:r>
          </a:p>
          <a:p>
            <a:pPr lvl="1">
              <a:lnSpc>
                <a:spcPct val="80000"/>
              </a:lnSpc>
              <a:buSzTx/>
              <a:buFont typeface="Wingdings" pitchFamily="2" charset="2"/>
              <a:buChar char="§"/>
            </a:pPr>
            <a:r>
              <a:rPr lang="el-GR" altLang="el-GR" sz="1800" smtClean="0"/>
              <a:t>MSS: maximum segment size (μέγιστο μέγεθος τμήματος)</a:t>
            </a:r>
          </a:p>
          <a:p>
            <a:pPr>
              <a:lnSpc>
                <a:spcPct val="80000"/>
              </a:lnSpc>
              <a:buSzTx/>
            </a:pPr>
            <a:r>
              <a:rPr lang="el-GR" altLang="el-GR" sz="2000" smtClean="0">
                <a:solidFill>
                  <a:srgbClr val="FF0000"/>
                </a:solidFill>
              </a:rPr>
              <a:t>Συνδεσμική:</a:t>
            </a:r>
            <a:r>
              <a:rPr lang="el-GR" altLang="el-GR" sz="2000" smtClean="0"/>
              <a:t> </a:t>
            </a:r>
          </a:p>
          <a:p>
            <a:pPr lvl="1">
              <a:lnSpc>
                <a:spcPct val="80000"/>
              </a:lnSpc>
              <a:buSzTx/>
              <a:buFont typeface="Wingdings" pitchFamily="2" charset="2"/>
              <a:buChar char="§"/>
            </a:pPr>
            <a:r>
              <a:rPr lang="el-GR" altLang="el-GR" sz="1800" smtClean="0"/>
              <a:t>Η χειραψία (handshaking) (ανταλλαγή μηνυμάτων ελέγχου) αρχικοποιεί την κατάσταση του αποστολέα και του δέκτη πριν την ανταλλαγή δεδομένων</a:t>
            </a:r>
          </a:p>
          <a:p>
            <a:pPr>
              <a:lnSpc>
                <a:spcPct val="80000"/>
              </a:lnSpc>
              <a:buSzTx/>
            </a:pPr>
            <a:r>
              <a:rPr lang="el-GR" altLang="el-GR" sz="2000" smtClean="0">
                <a:solidFill>
                  <a:srgbClr val="FF0000"/>
                </a:solidFill>
              </a:rPr>
              <a:t>Ροή υπό έλεγχο:</a:t>
            </a:r>
          </a:p>
          <a:p>
            <a:pPr lvl="1">
              <a:lnSpc>
                <a:spcPct val="80000"/>
              </a:lnSpc>
              <a:buSzTx/>
              <a:buFont typeface="Wingdings" pitchFamily="2" charset="2"/>
              <a:buChar char="§"/>
            </a:pPr>
            <a:r>
              <a:rPr lang="el-GR" altLang="el-GR" sz="1800" smtClean="0"/>
              <a:t>Ο αποστολέας δεν θα υπερφορτώσει το δέκτη</a:t>
            </a:r>
          </a:p>
        </p:txBody>
      </p:sp>
      <p:sp>
        <p:nvSpPr>
          <p:cNvPr id="61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71500" y="1543050"/>
            <a:ext cx="3981450" cy="3611563"/>
          </a:xfrm>
        </p:spPr>
        <p:txBody>
          <a:bodyPr/>
          <a:lstStyle/>
          <a:p>
            <a:pPr>
              <a:buSzTx/>
            </a:pPr>
            <a:r>
              <a:rPr lang="el-GR" altLang="el-GR" sz="2000" smtClean="0">
                <a:solidFill>
                  <a:srgbClr val="FF0000"/>
                </a:solidFill>
              </a:rPr>
              <a:t>Από σημείο προς σημείο:</a:t>
            </a:r>
            <a:endParaRPr lang="el-GR" altLang="el-GR" sz="2000" smtClean="0"/>
          </a:p>
          <a:p>
            <a:pPr lvl="1">
              <a:buSzTx/>
              <a:buFont typeface="Wingdings" pitchFamily="2" charset="2"/>
              <a:buChar char="§"/>
            </a:pPr>
            <a:r>
              <a:rPr lang="el-GR" altLang="el-GR" sz="1800" smtClean="0"/>
              <a:t>Ένας αποστολέας, ένας δέκτης</a:t>
            </a:r>
            <a:r>
              <a:rPr lang="el-GR" altLang="el-GR" sz="1800" smtClean="0">
                <a:solidFill>
                  <a:srgbClr val="FF0000"/>
                </a:solidFill>
              </a:rPr>
              <a:t> </a:t>
            </a:r>
          </a:p>
          <a:p>
            <a:pPr>
              <a:buSzTx/>
            </a:pPr>
            <a:r>
              <a:rPr lang="el-GR" altLang="el-GR" sz="2000" smtClean="0">
                <a:solidFill>
                  <a:srgbClr val="FF0000"/>
                </a:solidFill>
              </a:rPr>
              <a:t>Αξιόπιστη, σε σειρά ροή από </a:t>
            </a:r>
            <a:r>
              <a:rPr lang="el-GR" altLang="el-GR" sz="2000" i="1" smtClean="0">
                <a:solidFill>
                  <a:srgbClr val="FF0000"/>
                </a:solidFill>
              </a:rPr>
              <a:t>byte</a:t>
            </a:r>
            <a:r>
              <a:rPr lang="en-US" altLang="el-GR" sz="2000" i="1" smtClean="0">
                <a:solidFill>
                  <a:srgbClr val="FF0000"/>
                </a:solidFill>
              </a:rPr>
              <a:t>s</a:t>
            </a:r>
            <a:r>
              <a:rPr lang="el-GR" altLang="el-GR" sz="2000" i="1" smtClean="0">
                <a:solidFill>
                  <a:srgbClr val="FF0000"/>
                </a:solidFill>
              </a:rPr>
              <a:t>:</a:t>
            </a:r>
            <a:endParaRPr lang="el-GR" altLang="el-GR" sz="2000" i="1" smtClean="0"/>
          </a:p>
          <a:p>
            <a:pPr lvl="1">
              <a:buSzTx/>
              <a:buFont typeface="Wingdings" pitchFamily="2" charset="2"/>
              <a:buChar char="§"/>
            </a:pPr>
            <a:r>
              <a:rPr lang="el-GR" altLang="el-GR" sz="1800" smtClean="0"/>
              <a:t>Χωρίς “όρια μηνυμάτων”</a:t>
            </a:r>
          </a:p>
          <a:p>
            <a:pPr>
              <a:buSzTx/>
            </a:pPr>
            <a:r>
              <a:rPr lang="el-GR" altLang="el-GR" sz="2000" smtClean="0">
                <a:solidFill>
                  <a:srgbClr val="FF0000"/>
                </a:solidFill>
              </a:rPr>
              <a:t>Με διοχέτευση:</a:t>
            </a:r>
            <a:endParaRPr lang="el-GR" altLang="el-GR" sz="2000" smtClean="0"/>
          </a:p>
          <a:p>
            <a:pPr lvl="1">
              <a:buSzTx/>
              <a:buFont typeface="Wingdings" pitchFamily="2" charset="2"/>
              <a:buChar char="§"/>
            </a:pPr>
            <a:r>
              <a:rPr lang="el-GR" altLang="el-GR" sz="1800" smtClean="0"/>
              <a:t>Ο έλεγχοι συμφόρησης και ροής του</a:t>
            </a:r>
            <a:r>
              <a:rPr lang="en-US" altLang="el-GR" sz="1800" smtClean="0"/>
              <a:t> </a:t>
            </a:r>
            <a:r>
              <a:rPr lang="el-GR" altLang="el-GR" sz="1800" smtClean="0"/>
              <a:t>TCP καθορίζουν το μέγεθος του παραθύρου</a:t>
            </a:r>
          </a:p>
          <a:p>
            <a:pPr>
              <a:buSzPct val="100000"/>
            </a:pPr>
            <a:r>
              <a:rPr lang="el-GR" altLang="el-GR" sz="2000" i="1" smtClean="0">
                <a:solidFill>
                  <a:srgbClr val="FF0000"/>
                </a:solidFill>
              </a:rPr>
              <a:t>Ενταμιευτές αποστολής και λήψης</a:t>
            </a:r>
            <a:endParaRPr lang="el-GR" altLang="el-GR" sz="2000" i="1" smtClean="0"/>
          </a:p>
        </p:txBody>
      </p:sp>
      <p:graphicFrame>
        <p:nvGraphicFramePr>
          <p:cNvPr id="6146" name="Αντικείμενο 1"/>
          <p:cNvGraphicFramePr>
            <a:graphicFrameLocks noChangeAspect="1"/>
          </p:cNvGraphicFramePr>
          <p:nvPr/>
        </p:nvGraphicFramePr>
        <p:xfrm>
          <a:off x="-427038" y="5435600"/>
          <a:ext cx="5676901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VISIO" r:id="rId3" imgW="6602400" imgH="1122840" progId="Visio.Drawing.5">
                  <p:embed/>
                </p:oleObj>
              </mc:Choice>
              <mc:Fallback>
                <p:oleObj name="VISIO" r:id="rId3" imgW="6602400" imgH="1122840" progId="Visio.Drawing.5">
                  <p:embed/>
                  <p:pic>
                    <p:nvPicPr>
                      <p:cNvPr id="0" name="Αντικείμενο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27038" y="5435600"/>
                        <a:ext cx="5676901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97A43DAD-78DC-4238-BDC6-64E471D3A5C2}" type="slidenum">
              <a:rPr lang="en-US"/>
              <a:pPr>
                <a:defRPr/>
              </a:pPr>
              <a:t>59</a:t>
            </a:fld>
            <a:endParaRPr lang="en-US"/>
          </a:p>
        </p:txBody>
      </p:sp>
      <p:sp>
        <p:nvSpPr>
          <p:cNvPr id="68611" name="Footer Placeholder 3"/>
          <p:cNvSpPr txBox="1">
            <a:spLocks noGrp="1"/>
          </p:cNvSpPr>
          <p:nvPr/>
        </p:nvSpPr>
        <p:spPr bwMode="auto">
          <a:xfrm>
            <a:off x="4267200" y="64008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68612" name="Slide Number Placeholder 4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A18F5511-70A1-44B5-A1F2-782E0B37CAD4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59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6861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90500"/>
            <a:ext cx="7772400" cy="781050"/>
          </a:xfrm>
        </p:spPr>
        <p:txBody>
          <a:bodyPr/>
          <a:lstStyle/>
          <a:p>
            <a:r>
              <a:rPr lang="el-GR" altLang="el-GR" sz="3600" smtClean="0"/>
              <a:t>Δομή τμήματος </a:t>
            </a:r>
            <a:r>
              <a:rPr lang="en-US" altLang="el-GR" sz="3600" smtClean="0"/>
              <a:t>TCP</a:t>
            </a:r>
          </a:p>
        </p:txBody>
      </p:sp>
      <p:grpSp>
        <p:nvGrpSpPr>
          <p:cNvPr id="68614" name="Group 3"/>
          <p:cNvGrpSpPr>
            <a:grpSpLocks/>
          </p:cNvGrpSpPr>
          <p:nvPr/>
        </p:nvGrpSpPr>
        <p:grpSpPr bwMode="auto">
          <a:xfrm>
            <a:off x="2759075" y="1103313"/>
            <a:ext cx="4089400" cy="5330825"/>
            <a:chOff x="2818" y="659"/>
            <a:chExt cx="2576" cy="3358"/>
          </a:xfrm>
        </p:grpSpPr>
        <p:sp>
          <p:nvSpPr>
            <p:cNvPr id="68630" name="Rectangle 4"/>
            <p:cNvSpPr>
              <a:spLocks noChangeArrowheads="1"/>
            </p:cNvSpPr>
            <p:nvPr/>
          </p:nvSpPr>
          <p:spPr bwMode="auto">
            <a:xfrm>
              <a:off x="2905" y="917"/>
              <a:ext cx="2489" cy="3039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68631" name="Rectangle 5"/>
            <p:cNvSpPr>
              <a:spLocks noChangeArrowheads="1"/>
            </p:cNvSpPr>
            <p:nvPr/>
          </p:nvSpPr>
          <p:spPr bwMode="auto">
            <a:xfrm>
              <a:off x="2851" y="990"/>
              <a:ext cx="2489" cy="302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2400">
                <a:latin typeface="Times New Roman" pitchFamily="18" charset="0"/>
              </a:endParaRPr>
            </a:p>
          </p:txBody>
        </p:sp>
        <p:sp>
          <p:nvSpPr>
            <p:cNvPr id="68632" name="Text Box 6"/>
            <p:cNvSpPr txBox="1">
              <a:spLocks noChangeArrowheads="1"/>
            </p:cNvSpPr>
            <p:nvPr/>
          </p:nvSpPr>
          <p:spPr bwMode="auto">
            <a:xfrm>
              <a:off x="2886" y="968"/>
              <a:ext cx="11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 sz="2000">
                  <a:latin typeface="Comic Sans MS" pitchFamily="66" charset="0"/>
                </a:rPr>
                <a:t>source port #</a:t>
              </a:r>
              <a:endParaRPr lang="en-US" altLang="el-GR" sz="2400">
                <a:latin typeface="Times New Roman" pitchFamily="18" charset="0"/>
              </a:endParaRPr>
            </a:p>
          </p:txBody>
        </p:sp>
        <p:sp>
          <p:nvSpPr>
            <p:cNvPr id="68633" name="Text Box 7"/>
            <p:cNvSpPr txBox="1">
              <a:spLocks noChangeArrowheads="1"/>
            </p:cNvSpPr>
            <p:nvPr/>
          </p:nvSpPr>
          <p:spPr bwMode="auto">
            <a:xfrm>
              <a:off x="4198" y="971"/>
              <a:ext cx="10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 sz="2000">
                  <a:latin typeface="Comic Sans MS" pitchFamily="66" charset="0"/>
                </a:rPr>
                <a:t>dest port #</a:t>
              </a:r>
              <a:endParaRPr lang="en-US" altLang="el-GR" sz="1800">
                <a:latin typeface="Times New Roman" pitchFamily="18" charset="0"/>
              </a:endParaRPr>
            </a:p>
          </p:txBody>
        </p:sp>
        <p:sp>
          <p:nvSpPr>
            <p:cNvPr id="68634" name="Line 8"/>
            <p:cNvSpPr>
              <a:spLocks noChangeShapeType="1"/>
            </p:cNvSpPr>
            <p:nvPr/>
          </p:nvSpPr>
          <p:spPr bwMode="auto">
            <a:xfrm>
              <a:off x="2853" y="1226"/>
              <a:ext cx="2486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5" name="Line 9"/>
            <p:cNvSpPr>
              <a:spLocks noChangeShapeType="1"/>
            </p:cNvSpPr>
            <p:nvPr/>
          </p:nvSpPr>
          <p:spPr bwMode="auto">
            <a:xfrm flipV="1">
              <a:off x="2849" y="146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6" name="Line 10"/>
            <p:cNvSpPr>
              <a:spLocks noChangeShapeType="1"/>
            </p:cNvSpPr>
            <p:nvPr/>
          </p:nvSpPr>
          <p:spPr bwMode="auto">
            <a:xfrm flipV="1">
              <a:off x="4075" y="990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7" name="Text Box 11"/>
            <p:cNvSpPr txBox="1">
              <a:spLocks noChangeArrowheads="1"/>
            </p:cNvSpPr>
            <p:nvPr/>
          </p:nvSpPr>
          <p:spPr bwMode="auto">
            <a:xfrm>
              <a:off x="3758" y="659"/>
              <a:ext cx="5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 sz="1800">
                  <a:latin typeface="Comic Sans MS" pitchFamily="66" charset="0"/>
                </a:rPr>
                <a:t>32 bits</a:t>
              </a:r>
              <a:endParaRPr lang="en-US" altLang="el-GR" sz="2400">
                <a:latin typeface="Times New Roman" pitchFamily="18" charset="0"/>
              </a:endParaRPr>
            </a:p>
          </p:txBody>
        </p:sp>
        <p:sp>
          <p:nvSpPr>
            <p:cNvPr id="68638" name="Line 12"/>
            <p:cNvSpPr>
              <a:spLocks noChangeShapeType="1"/>
            </p:cNvSpPr>
            <p:nvPr/>
          </p:nvSpPr>
          <p:spPr bwMode="auto">
            <a:xfrm>
              <a:off x="4417" y="811"/>
              <a:ext cx="899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9" name="Line 13"/>
            <p:cNvSpPr>
              <a:spLocks noChangeShapeType="1"/>
            </p:cNvSpPr>
            <p:nvPr/>
          </p:nvSpPr>
          <p:spPr bwMode="auto">
            <a:xfrm rot="10800000">
              <a:off x="2837" y="818"/>
              <a:ext cx="8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40" name="Text Box 14"/>
            <p:cNvSpPr txBox="1">
              <a:spLocks noChangeArrowheads="1"/>
            </p:cNvSpPr>
            <p:nvPr/>
          </p:nvSpPr>
          <p:spPr bwMode="auto">
            <a:xfrm>
              <a:off x="3475" y="2845"/>
              <a:ext cx="1341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 sz="2000">
                  <a:latin typeface="Comic Sans MS" pitchFamily="66" charset="0"/>
                </a:rPr>
                <a:t>application</a:t>
              </a:r>
            </a:p>
            <a:p>
              <a:pPr>
                <a:lnSpc>
                  <a:spcPct val="100000"/>
                </a:lnSpc>
              </a:pPr>
              <a:r>
                <a:rPr lang="en-US" altLang="el-GR" sz="2000">
                  <a:latin typeface="Comic Sans MS" pitchFamily="66" charset="0"/>
                </a:rPr>
                <a:t>data </a:t>
              </a:r>
            </a:p>
            <a:p>
              <a:pPr>
                <a:lnSpc>
                  <a:spcPct val="100000"/>
                </a:lnSpc>
              </a:pPr>
              <a:r>
                <a:rPr lang="en-US" altLang="el-GR" sz="2000">
                  <a:latin typeface="Comic Sans MS" pitchFamily="66" charset="0"/>
                </a:rPr>
                <a:t>(variable length)</a:t>
              </a:r>
              <a:endParaRPr lang="en-US" altLang="el-GR" sz="2400">
                <a:latin typeface="Times New Roman" pitchFamily="18" charset="0"/>
              </a:endParaRPr>
            </a:p>
          </p:txBody>
        </p:sp>
        <p:sp>
          <p:nvSpPr>
            <p:cNvPr id="68641" name="Text Box 15"/>
            <p:cNvSpPr txBox="1">
              <a:spLocks noChangeArrowheads="1"/>
            </p:cNvSpPr>
            <p:nvPr/>
          </p:nvSpPr>
          <p:spPr bwMode="auto">
            <a:xfrm>
              <a:off x="3250" y="1213"/>
              <a:ext cx="156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 sz="2000">
                  <a:latin typeface="Comic Sans MS" pitchFamily="66" charset="0"/>
                </a:rPr>
                <a:t>sequence number</a:t>
              </a:r>
              <a:endParaRPr lang="en-US" altLang="el-GR" sz="2400">
                <a:latin typeface="Times New Roman" pitchFamily="18" charset="0"/>
              </a:endParaRPr>
            </a:p>
          </p:txBody>
        </p:sp>
        <p:sp>
          <p:nvSpPr>
            <p:cNvPr id="68642" name="Line 16"/>
            <p:cNvSpPr>
              <a:spLocks noChangeShapeType="1"/>
            </p:cNvSpPr>
            <p:nvPr/>
          </p:nvSpPr>
          <p:spPr bwMode="auto">
            <a:xfrm flipV="1">
              <a:off x="2855" y="17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43" name="Text Box 17"/>
            <p:cNvSpPr txBox="1">
              <a:spLocks noChangeArrowheads="1"/>
            </p:cNvSpPr>
            <p:nvPr/>
          </p:nvSpPr>
          <p:spPr bwMode="auto">
            <a:xfrm>
              <a:off x="2998" y="1465"/>
              <a:ext cx="21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 sz="2000">
                  <a:latin typeface="Comic Sans MS" pitchFamily="66" charset="0"/>
                </a:rPr>
                <a:t>acknowledgement number</a:t>
              </a:r>
              <a:endParaRPr lang="en-US" altLang="el-GR" sz="2000">
                <a:latin typeface="Times New Roman" pitchFamily="18" charset="0"/>
              </a:endParaRPr>
            </a:p>
          </p:txBody>
        </p:sp>
        <p:sp>
          <p:nvSpPr>
            <p:cNvPr id="68644" name="Line 18"/>
            <p:cNvSpPr>
              <a:spLocks noChangeShapeType="1"/>
            </p:cNvSpPr>
            <p:nvPr/>
          </p:nvSpPr>
          <p:spPr bwMode="auto">
            <a:xfrm flipV="1">
              <a:off x="2852" y="1954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45" name="Line 19"/>
            <p:cNvSpPr>
              <a:spLocks noChangeShapeType="1"/>
            </p:cNvSpPr>
            <p:nvPr/>
          </p:nvSpPr>
          <p:spPr bwMode="auto">
            <a:xfrm flipV="1">
              <a:off x="2849" y="2200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46" name="Line 20"/>
            <p:cNvSpPr>
              <a:spLocks noChangeShapeType="1"/>
            </p:cNvSpPr>
            <p:nvPr/>
          </p:nvSpPr>
          <p:spPr bwMode="auto">
            <a:xfrm flipV="1">
              <a:off x="2849" y="2554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47" name="Line 21"/>
            <p:cNvSpPr>
              <a:spLocks noChangeShapeType="1"/>
            </p:cNvSpPr>
            <p:nvPr/>
          </p:nvSpPr>
          <p:spPr bwMode="auto">
            <a:xfrm flipH="1" flipV="1">
              <a:off x="4084" y="1707"/>
              <a:ext cx="3" cy="4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48" name="Text Box 22"/>
            <p:cNvSpPr txBox="1">
              <a:spLocks noChangeArrowheads="1"/>
            </p:cNvSpPr>
            <p:nvPr/>
          </p:nvSpPr>
          <p:spPr bwMode="auto">
            <a:xfrm>
              <a:off x="4126" y="1712"/>
              <a:ext cx="11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 sz="1800">
                  <a:latin typeface="Comic Sans MS" pitchFamily="66" charset="0"/>
                </a:rPr>
                <a:t>Receive window</a:t>
              </a:r>
              <a:endParaRPr lang="en-US" altLang="el-GR" sz="1800">
                <a:latin typeface="Times New Roman" pitchFamily="18" charset="0"/>
              </a:endParaRPr>
            </a:p>
          </p:txBody>
        </p:sp>
        <p:sp>
          <p:nvSpPr>
            <p:cNvPr id="68649" name="Text Box 23"/>
            <p:cNvSpPr txBox="1">
              <a:spLocks noChangeArrowheads="1"/>
            </p:cNvSpPr>
            <p:nvPr/>
          </p:nvSpPr>
          <p:spPr bwMode="auto">
            <a:xfrm>
              <a:off x="4177" y="1961"/>
              <a:ext cx="112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 sz="1800">
                  <a:latin typeface="Comic Sans MS" pitchFamily="66" charset="0"/>
                </a:rPr>
                <a:t>Urg data pnter</a:t>
              </a:r>
              <a:endParaRPr lang="en-US" altLang="el-GR" sz="1800">
                <a:latin typeface="Times New Roman" pitchFamily="18" charset="0"/>
              </a:endParaRPr>
            </a:p>
          </p:txBody>
        </p:sp>
        <p:sp>
          <p:nvSpPr>
            <p:cNvPr id="68650" name="Text Box 24"/>
            <p:cNvSpPr txBox="1">
              <a:spLocks noChangeArrowheads="1"/>
            </p:cNvSpPr>
            <p:nvPr/>
          </p:nvSpPr>
          <p:spPr bwMode="auto">
            <a:xfrm>
              <a:off x="3084" y="1949"/>
              <a:ext cx="76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 sz="1800">
                  <a:latin typeface="Comic Sans MS" pitchFamily="66" charset="0"/>
                </a:rPr>
                <a:t>checksum</a:t>
              </a:r>
              <a:endParaRPr lang="en-US" altLang="el-GR" sz="1800">
                <a:latin typeface="Times New Roman" pitchFamily="18" charset="0"/>
              </a:endParaRPr>
            </a:p>
          </p:txBody>
        </p:sp>
        <p:sp>
          <p:nvSpPr>
            <p:cNvPr id="68651" name="Text Box 25"/>
            <p:cNvSpPr txBox="1">
              <a:spLocks noChangeArrowheads="1"/>
            </p:cNvSpPr>
            <p:nvPr/>
          </p:nvSpPr>
          <p:spPr bwMode="auto">
            <a:xfrm>
              <a:off x="3935" y="1730"/>
              <a:ext cx="19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 sz="1600">
                  <a:latin typeface="Comic Sans MS" pitchFamily="66" charset="0"/>
                </a:rPr>
                <a:t>F</a:t>
              </a:r>
              <a:endParaRPr lang="en-US" altLang="el-GR" sz="2400">
                <a:latin typeface="Times New Roman" pitchFamily="18" charset="0"/>
              </a:endParaRPr>
            </a:p>
          </p:txBody>
        </p:sp>
        <p:sp>
          <p:nvSpPr>
            <p:cNvPr id="68652" name="Line 26"/>
            <p:cNvSpPr>
              <a:spLocks noChangeShapeType="1"/>
            </p:cNvSpPr>
            <p:nvPr/>
          </p:nvSpPr>
          <p:spPr bwMode="auto">
            <a:xfrm flipV="1">
              <a:off x="3985" y="1701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3" name="Line 27"/>
            <p:cNvSpPr>
              <a:spLocks noChangeShapeType="1"/>
            </p:cNvSpPr>
            <p:nvPr/>
          </p:nvSpPr>
          <p:spPr bwMode="auto">
            <a:xfrm flipV="1">
              <a:off x="3883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4" name="Line 28"/>
            <p:cNvSpPr>
              <a:spLocks noChangeShapeType="1"/>
            </p:cNvSpPr>
            <p:nvPr/>
          </p:nvSpPr>
          <p:spPr bwMode="auto">
            <a:xfrm flipV="1">
              <a:off x="3778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5" name="Line 29"/>
            <p:cNvSpPr>
              <a:spLocks noChangeShapeType="1"/>
            </p:cNvSpPr>
            <p:nvPr/>
          </p:nvSpPr>
          <p:spPr bwMode="auto">
            <a:xfrm flipV="1">
              <a:off x="3676" y="1707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6" name="Line 30"/>
            <p:cNvSpPr>
              <a:spLocks noChangeShapeType="1"/>
            </p:cNvSpPr>
            <p:nvPr/>
          </p:nvSpPr>
          <p:spPr bwMode="auto">
            <a:xfrm flipV="1">
              <a:off x="3577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7" name="Line 31"/>
            <p:cNvSpPr>
              <a:spLocks noChangeShapeType="1"/>
            </p:cNvSpPr>
            <p:nvPr/>
          </p:nvSpPr>
          <p:spPr bwMode="auto">
            <a:xfrm flipV="1">
              <a:off x="3469" y="1710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8" name="Text Box 32"/>
            <p:cNvSpPr txBox="1">
              <a:spLocks noChangeArrowheads="1"/>
            </p:cNvSpPr>
            <p:nvPr/>
          </p:nvSpPr>
          <p:spPr bwMode="auto">
            <a:xfrm>
              <a:off x="3828" y="1727"/>
              <a:ext cx="20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 sz="1600">
                  <a:latin typeface="Comic Sans MS" pitchFamily="66" charset="0"/>
                </a:rPr>
                <a:t>S</a:t>
              </a:r>
              <a:endParaRPr lang="en-US" altLang="el-GR" sz="2400">
                <a:latin typeface="Times New Roman" pitchFamily="18" charset="0"/>
              </a:endParaRPr>
            </a:p>
          </p:txBody>
        </p:sp>
        <p:sp>
          <p:nvSpPr>
            <p:cNvPr id="68659" name="Text Box 33"/>
            <p:cNvSpPr txBox="1">
              <a:spLocks noChangeArrowheads="1"/>
            </p:cNvSpPr>
            <p:nvPr/>
          </p:nvSpPr>
          <p:spPr bwMode="auto">
            <a:xfrm>
              <a:off x="3727" y="1727"/>
              <a:ext cx="19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 sz="1600">
                  <a:latin typeface="Comic Sans MS" pitchFamily="66" charset="0"/>
                </a:rPr>
                <a:t>R</a:t>
              </a:r>
              <a:endParaRPr lang="en-US" altLang="el-GR" sz="2400">
                <a:latin typeface="Times New Roman" pitchFamily="18" charset="0"/>
              </a:endParaRPr>
            </a:p>
          </p:txBody>
        </p:sp>
        <p:sp>
          <p:nvSpPr>
            <p:cNvPr id="68660" name="Text Box 34"/>
            <p:cNvSpPr txBox="1">
              <a:spLocks noChangeArrowheads="1"/>
            </p:cNvSpPr>
            <p:nvPr/>
          </p:nvSpPr>
          <p:spPr bwMode="auto">
            <a:xfrm>
              <a:off x="3628" y="1724"/>
              <a:ext cx="18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 sz="1600">
                  <a:latin typeface="Comic Sans MS" pitchFamily="66" charset="0"/>
                </a:rPr>
                <a:t>P</a:t>
              </a:r>
              <a:endParaRPr lang="en-US" altLang="el-GR" sz="2400">
                <a:latin typeface="Times New Roman" pitchFamily="18" charset="0"/>
              </a:endParaRPr>
            </a:p>
          </p:txBody>
        </p:sp>
        <p:sp>
          <p:nvSpPr>
            <p:cNvPr id="68661" name="Text Box 35"/>
            <p:cNvSpPr txBox="1">
              <a:spLocks noChangeArrowheads="1"/>
            </p:cNvSpPr>
            <p:nvPr/>
          </p:nvSpPr>
          <p:spPr bwMode="auto">
            <a:xfrm>
              <a:off x="3519" y="1724"/>
              <a:ext cx="21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 sz="1600">
                  <a:latin typeface="Comic Sans MS" pitchFamily="66" charset="0"/>
                </a:rPr>
                <a:t>A</a:t>
              </a:r>
              <a:endParaRPr lang="en-US" altLang="el-GR" sz="2400">
                <a:latin typeface="Times New Roman" pitchFamily="18" charset="0"/>
              </a:endParaRPr>
            </a:p>
          </p:txBody>
        </p:sp>
        <p:sp>
          <p:nvSpPr>
            <p:cNvPr id="68662" name="Text Box 36"/>
            <p:cNvSpPr txBox="1">
              <a:spLocks noChangeArrowheads="1"/>
            </p:cNvSpPr>
            <p:nvPr/>
          </p:nvSpPr>
          <p:spPr bwMode="auto">
            <a:xfrm>
              <a:off x="3417" y="1724"/>
              <a:ext cx="21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 sz="1600">
                  <a:latin typeface="Comic Sans MS" pitchFamily="66" charset="0"/>
                </a:rPr>
                <a:t>U</a:t>
              </a:r>
              <a:endParaRPr lang="en-US" altLang="el-GR" sz="2400">
                <a:latin typeface="Times New Roman" pitchFamily="18" charset="0"/>
              </a:endParaRPr>
            </a:p>
          </p:txBody>
        </p:sp>
        <p:sp>
          <p:nvSpPr>
            <p:cNvPr id="68663" name="Text Box 37"/>
            <p:cNvSpPr txBox="1">
              <a:spLocks noChangeArrowheads="1"/>
            </p:cNvSpPr>
            <p:nvPr/>
          </p:nvSpPr>
          <p:spPr bwMode="auto">
            <a:xfrm>
              <a:off x="2818" y="1665"/>
              <a:ext cx="36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>
                  <a:latin typeface="Comic Sans MS" pitchFamily="66" charset="0"/>
                </a:rPr>
                <a:t>head</a:t>
              </a:r>
            </a:p>
            <a:p>
              <a:pPr>
                <a:lnSpc>
                  <a:spcPct val="100000"/>
                </a:lnSpc>
              </a:pPr>
              <a:r>
                <a:rPr lang="en-US" altLang="el-GR">
                  <a:latin typeface="Comic Sans MS" pitchFamily="66" charset="0"/>
                </a:rPr>
                <a:t>len</a:t>
              </a:r>
              <a:endParaRPr lang="en-US" altLang="el-GR" sz="1800">
                <a:latin typeface="Times New Roman" pitchFamily="18" charset="0"/>
              </a:endParaRPr>
            </a:p>
          </p:txBody>
        </p:sp>
        <p:sp>
          <p:nvSpPr>
            <p:cNvPr id="68664" name="Text Box 38"/>
            <p:cNvSpPr txBox="1">
              <a:spLocks noChangeArrowheads="1"/>
            </p:cNvSpPr>
            <p:nvPr/>
          </p:nvSpPr>
          <p:spPr bwMode="auto">
            <a:xfrm>
              <a:off x="3121" y="1665"/>
              <a:ext cx="35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>
                  <a:latin typeface="Comic Sans MS" pitchFamily="66" charset="0"/>
                </a:rPr>
                <a:t>not</a:t>
              </a:r>
            </a:p>
            <a:p>
              <a:pPr>
                <a:lnSpc>
                  <a:spcPct val="100000"/>
                </a:lnSpc>
              </a:pPr>
              <a:r>
                <a:rPr lang="en-US" altLang="el-GR">
                  <a:latin typeface="Comic Sans MS" pitchFamily="66" charset="0"/>
                </a:rPr>
                <a:t>used</a:t>
              </a:r>
              <a:endParaRPr lang="en-US" altLang="el-GR" sz="1800">
                <a:latin typeface="Times New Roman" pitchFamily="18" charset="0"/>
              </a:endParaRPr>
            </a:p>
          </p:txBody>
        </p:sp>
        <p:sp>
          <p:nvSpPr>
            <p:cNvPr id="68665" name="Line 39"/>
            <p:cNvSpPr>
              <a:spLocks noChangeShapeType="1"/>
            </p:cNvSpPr>
            <p:nvPr/>
          </p:nvSpPr>
          <p:spPr bwMode="auto">
            <a:xfrm flipV="1">
              <a:off x="3151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66" name="Text Box 40"/>
            <p:cNvSpPr txBox="1">
              <a:spLocks noChangeArrowheads="1"/>
            </p:cNvSpPr>
            <p:nvPr/>
          </p:nvSpPr>
          <p:spPr bwMode="auto">
            <a:xfrm>
              <a:off x="3098" y="2266"/>
              <a:ext cx="19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 sz="2000">
                  <a:latin typeface="Comic Sans MS" pitchFamily="66" charset="0"/>
                </a:rPr>
                <a:t>Options (variable length)</a:t>
              </a:r>
              <a:endParaRPr lang="en-US" altLang="el-GR" sz="2400">
                <a:latin typeface="Times New Roman" pitchFamily="18" charset="0"/>
              </a:endParaRPr>
            </a:p>
          </p:txBody>
        </p:sp>
      </p:grpSp>
      <p:sp>
        <p:nvSpPr>
          <p:cNvPr id="68615" name="Text Box 41"/>
          <p:cNvSpPr txBox="1">
            <a:spLocks noChangeArrowheads="1"/>
          </p:cNvSpPr>
          <p:nvPr/>
        </p:nvSpPr>
        <p:spPr bwMode="auto">
          <a:xfrm>
            <a:off x="128588" y="1419225"/>
            <a:ext cx="23876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>
                <a:latin typeface="Comic Sans MS" pitchFamily="66" charset="0"/>
              </a:rPr>
              <a:t>URG: </a:t>
            </a:r>
            <a:r>
              <a:rPr lang="el-GR" altLang="el-GR">
                <a:latin typeface="Comic Sans MS" pitchFamily="66" charset="0"/>
              </a:rPr>
              <a:t>επείγοντα δεδομένα</a:t>
            </a:r>
            <a:r>
              <a:rPr lang="en-US" altLang="el-GR">
                <a:latin typeface="Comic Sans MS" pitchFamily="66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altLang="el-GR">
                <a:latin typeface="Comic Sans MS" pitchFamily="66" charset="0"/>
              </a:rPr>
              <a:t>(</a:t>
            </a:r>
            <a:r>
              <a:rPr lang="el-GR" altLang="el-GR">
                <a:latin typeface="Comic Sans MS" pitchFamily="66" charset="0"/>
              </a:rPr>
              <a:t>δε χρησιμοποιείται, γενικά</a:t>
            </a:r>
            <a:r>
              <a:rPr lang="en-US" altLang="el-GR">
                <a:latin typeface="Comic Sans MS" pitchFamily="66" charset="0"/>
              </a:rPr>
              <a:t>)</a:t>
            </a:r>
          </a:p>
          <a:p>
            <a:pPr>
              <a:lnSpc>
                <a:spcPct val="100000"/>
              </a:lnSpc>
            </a:pPr>
            <a:endParaRPr lang="en-US" altLang="el-GR" sz="900">
              <a:latin typeface="Times New Roman" pitchFamily="18" charset="0"/>
            </a:endParaRPr>
          </a:p>
        </p:txBody>
      </p:sp>
      <p:sp>
        <p:nvSpPr>
          <p:cNvPr id="68616" name="Text Box 42"/>
          <p:cNvSpPr txBox="1">
            <a:spLocks noChangeArrowheads="1"/>
          </p:cNvSpPr>
          <p:nvPr/>
        </p:nvSpPr>
        <p:spPr bwMode="auto">
          <a:xfrm>
            <a:off x="1019175" y="2155825"/>
            <a:ext cx="13271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1600">
                <a:latin typeface="Comic Sans MS" pitchFamily="66" charset="0"/>
              </a:rPr>
              <a:t>ACK: ACK #</a:t>
            </a:r>
          </a:p>
          <a:p>
            <a:pPr>
              <a:lnSpc>
                <a:spcPct val="100000"/>
              </a:lnSpc>
            </a:pPr>
            <a:r>
              <a:rPr lang="el-GR" altLang="el-GR" sz="1600">
                <a:latin typeface="Comic Sans MS" pitchFamily="66" charset="0"/>
              </a:rPr>
              <a:t>έγκυρο</a:t>
            </a:r>
            <a:endParaRPr lang="en-US" altLang="el-GR" sz="1600">
              <a:latin typeface="Comic Sans MS" pitchFamily="66" charset="0"/>
            </a:endParaRPr>
          </a:p>
        </p:txBody>
      </p:sp>
      <p:sp>
        <p:nvSpPr>
          <p:cNvPr id="68617" name="Text Box 43"/>
          <p:cNvSpPr txBox="1">
            <a:spLocks noChangeArrowheads="1"/>
          </p:cNvSpPr>
          <p:nvPr/>
        </p:nvSpPr>
        <p:spPr bwMode="auto">
          <a:xfrm>
            <a:off x="396875" y="2984500"/>
            <a:ext cx="2149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1000">
                <a:latin typeface="Comic Sans MS" pitchFamily="66" charset="0"/>
              </a:rPr>
              <a:t>PSH: </a:t>
            </a:r>
            <a:r>
              <a:rPr lang="el-GR" altLang="el-GR" sz="1000">
                <a:latin typeface="Comic Sans MS" pitchFamily="66" charset="0"/>
              </a:rPr>
              <a:t>προώθησε τα δεδομένα τώρα</a:t>
            </a:r>
            <a:endParaRPr lang="en-US" altLang="el-GR" sz="1000">
              <a:latin typeface="Comic Sans MS" pitchFamily="66" charset="0"/>
            </a:endParaRPr>
          </a:p>
          <a:p>
            <a:pPr>
              <a:lnSpc>
                <a:spcPct val="100000"/>
              </a:lnSpc>
            </a:pPr>
            <a:r>
              <a:rPr lang="en-US" altLang="el-GR" sz="1000">
                <a:latin typeface="Comic Sans MS" pitchFamily="66" charset="0"/>
              </a:rPr>
              <a:t>(</a:t>
            </a:r>
            <a:r>
              <a:rPr lang="el-GR" altLang="el-GR" sz="1000">
                <a:latin typeface="Comic Sans MS" pitchFamily="66" charset="0"/>
              </a:rPr>
              <a:t>δε χρησιμοποιείται, γενικά</a:t>
            </a:r>
            <a:r>
              <a:rPr lang="en-US" altLang="el-GR" sz="1000">
                <a:latin typeface="Comic Sans MS" pitchFamily="66" charset="0"/>
              </a:rPr>
              <a:t>)</a:t>
            </a:r>
          </a:p>
        </p:txBody>
      </p:sp>
      <p:sp>
        <p:nvSpPr>
          <p:cNvPr id="68618" name="Text Box 44"/>
          <p:cNvSpPr txBox="1">
            <a:spLocks noChangeArrowheads="1"/>
          </p:cNvSpPr>
          <p:nvPr/>
        </p:nvSpPr>
        <p:spPr bwMode="auto">
          <a:xfrm>
            <a:off x="265113" y="3632200"/>
            <a:ext cx="2405062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1600">
                <a:latin typeface="Comic Sans MS" pitchFamily="66" charset="0"/>
              </a:rPr>
              <a:t>RST, SYN, FIN:</a:t>
            </a:r>
          </a:p>
          <a:p>
            <a:pPr>
              <a:lnSpc>
                <a:spcPct val="100000"/>
              </a:lnSpc>
            </a:pPr>
            <a:r>
              <a:rPr lang="el-GR" altLang="el-GR" sz="1600">
                <a:latin typeface="Comic Sans MS" pitchFamily="66" charset="0"/>
              </a:rPr>
              <a:t>Αποκατάσταση σύνδεσης</a:t>
            </a:r>
            <a:endParaRPr lang="en-US" altLang="el-GR" sz="1600">
              <a:latin typeface="Comic Sans MS" pitchFamily="66" charset="0"/>
            </a:endParaRPr>
          </a:p>
          <a:p>
            <a:pPr>
              <a:lnSpc>
                <a:spcPct val="100000"/>
              </a:lnSpc>
            </a:pPr>
            <a:r>
              <a:rPr lang="en-US" altLang="el-GR" sz="1600">
                <a:latin typeface="Comic Sans MS" pitchFamily="66" charset="0"/>
              </a:rPr>
              <a:t>(</a:t>
            </a:r>
            <a:r>
              <a:rPr lang="el-GR" altLang="el-GR" sz="1600">
                <a:latin typeface="Comic Sans MS" pitchFamily="66" charset="0"/>
              </a:rPr>
              <a:t>εντολές εγκαθίδρυσης, </a:t>
            </a:r>
          </a:p>
          <a:p>
            <a:pPr>
              <a:lnSpc>
                <a:spcPct val="100000"/>
              </a:lnSpc>
            </a:pPr>
            <a:r>
              <a:rPr lang="el-GR" altLang="el-GR" sz="1600">
                <a:latin typeface="Comic Sans MS" pitchFamily="66" charset="0"/>
              </a:rPr>
              <a:t>τερματισμού</a:t>
            </a:r>
            <a:r>
              <a:rPr lang="en-US" altLang="el-GR" sz="1600">
                <a:latin typeface="Comic Sans MS" pitchFamily="66" charset="0"/>
              </a:rPr>
              <a:t>)</a:t>
            </a:r>
          </a:p>
        </p:txBody>
      </p:sp>
      <p:sp>
        <p:nvSpPr>
          <p:cNvPr id="68619" name="Line 45"/>
          <p:cNvSpPr>
            <a:spLocks noChangeShapeType="1"/>
          </p:cNvSpPr>
          <p:nvPr/>
        </p:nvSpPr>
        <p:spPr bwMode="auto">
          <a:xfrm>
            <a:off x="2371725" y="1800225"/>
            <a:ext cx="1495425" cy="9620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0" name="Line 46"/>
          <p:cNvSpPr>
            <a:spLocks noChangeShapeType="1"/>
          </p:cNvSpPr>
          <p:nvPr/>
        </p:nvSpPr>
        <p:spPr bwMode="auto">
          <a:xfrm>
            <a:off x="2343150" y="2476500"/>
            <a:ext cx="1647825" cy="3524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1" name="Line 47"/>
          <p:cNvSpPr>
            <a:spLocks noChangeShapeType="1"/>
          </p:cNvSpPr>
          <p:nvPr/>
        </p:nvSpPr>
        <p:spPr bwMode="auto">
          <a:xfrm flipV="1">
            <a:off x="2352675" y="2828925"/>
            <a:ext cx="1838325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2" name="Freeform 48"/>
          <p:cNvSpPr>
            <a:spLocks/>
          </p:cNvSpPr>
          <p:nvPr/>
        </p:nvSpPr>
        <p:spPr bwMode="auto">
          <a:xfrm>
            <a:off x="2390775" y="3105150"/>
            <a:ext cx="2314575" cy="704850"/>
          </a:xfrm>
          <a:custGeom>
            <a:avLst/>
            <a:gdLst>
              <a:gd name="T0" fmla="*/ 0 w 1458"/>
              <a:gd name="T1" fmla="*/ 2147483647 h 444"/>
              <a:gd name="T2" fmla="*/ 2147483647 w 1458"/>
              <a:gd name="T3" fmla="*/ 0 h 444"/>
              <a:gd name="T4" fmla="*/ 2147483647 w 1458"/>
              <a:gd name="T5" fmla="*/ 2147483647 h 444"/>
              <a:gd name="T6" fmla="*/ 0 60000 65536"/>
              <a:gd name="T7" fmla="*/ 0 60000 65536"/>
              <a:gd name="T8" fmla="*/ 0 60000 65536"/>
              <a:gd name="T9" fmla="*/ 0 w 1458"/>
              <a:gd name="T10" fmla="*/ 0 h 444"/>
              <a:gd name="T11" fmla="*/ 1458 w 1458"/>
              <a:gd name="T12" fmla="*/ 444 h 4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8" h="444">
                <a:moveTo>
                  <a:pt x="0" y="444"/>
                </a:moveTo>
                <a:lnTo>
                  <a:pt x="1248" y="0"/>
                </a:lnTo>
                <a:lnTo>
                  <a:pt x="1458" y="6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3" name="Text Box 49"/>
          <p:cNvSpPr txBox="1">
            <a:spLocks noChangeArrowheads="1"/>
          </p:cNvSpPr>
          <p:nvPr/>
        </p:nvSpPr>
        <p:spPr bwMode="auto">
          <a:xfrm>
            <a:off x="7337425" y="3013075"/>
            <a:ext cx="1552575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1600">
                <a:latin typeface="Comic Sans MS" pitchFamily="66" charset="0"/>
              </a:rPr>
              <a:t># bytes </a:t>
            </a:r>
          </a:p>
          <a:p>
            <a:pPr>
              <a:lnSpc>
                <a:spcPct val="100000"/>
              </a:lnSpc>
            </a:pPr>
            <a:r>
              <a:rPr lang="el-GR" altLang="el-GR" sz="1600">
                <a:latin typeface="Comic Sans MS" pitchFamily="66" charset="0"/>
              </a:rPr>
              <a:t>που ο δέκτης</a:t>
            </a:r>
          </a:p>
          <a:p>
            <a:pPr>
              <a:lnSpc>
                <a:spcPct val="100000"/>
              </a:lnSpc>
            </a:pPr>
            <a:r>
              <a:rPr lang="el-GR" altLang="el-GR" sz="1600">
                <a:latin typeface="Comic Sans MS" pitchFamily="66" charset="0"/>
              </a:rPr>
              <a:t>είναι πρόθυμος</a:t>
            </a:r>
          </a:p>
          <a:p>
            <a:pPr>
              <a:lnSpc>
                <a:spcPct val="100000"/>
              </a:lnSpc>
            </a:pPr>
            <a:r>
              <a:rPr lang="el-GR" altLang="el-GR" sz="1600">
                <a:latin typeface="Comic Sans MS" pitchFamily="66" charset="0"/>
              </a:rPr>
              <a:t>να δεχτεί </a:t>
            </a:r>
            <a:endParaRPr lang="en-US" altLang="el-GR" sz="1600">
              <a:latin typeface="Comic Sans MS" pitchFamily="66" charset="0"/>
            </a:endParaRPr>
          </a:p>
          <a:p>
            <a:pPr>
              <a:lnSpc>
                <a:spcPct val="100000"/>
              </a:lnSpc>
            </a:pPr>
            <a:endParaRPr lang="en-US" altLang="el-GR" sz="1800">
              <a:latin typeface="Comic Sans MS" pitchFamily="66" charset="0"/>
            </a:endParaRPr>
          </a:p>
        </p:txBody>
      </p:sp>
      <p:sp>
        <p:nvSpPr>
          <p:cNvPr id="68624" name="Text Box 50"/>
          <p:cNvSpPr txBox="1">
            <a:spLocks noChangeArrowheads="1"/>
          </p:cNvSpPr>
          <p:nvPr/>
        </p:nvSpPr>
        <p:spPr bwMode="auto">
          <a:xfrm>
            <a:off x="7316788" y="1527175"/>
            <a:ext cx="14509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l-GR" altLang="el-GR" sz="1600">
                <a:latin typeface="Comic Sans MS" pitchFamily="66" charset="0"/>
              </a:rPr>
              <a:t>Μετριέται σε</a:t>
            </a:r>
          </a:p>
          <a:p>
            <a:pPr>
              <a:lnSpc>
                <a:spcPct val="100000"/>
              </a:lnSpc>
            </a:pPr>
            <a:r>
              <a:rPr lang="en-US" altLang="el-GR" sz="1600">
                <a:latin typeface="Comic Sans MS" pitchFamily="66" charset="0"/>
              </a:rPr>
              <a:t> bytes </a:t>
            </a:r>
          </a:p>
          <a:p>
            <a:pPr>
              <a:lnSpc>
                <a:spcPct val="100000"/>
              </a:lnSpc>
            </a:pPr>
            <a:r>
              <a:rPr lang="en-US" altLang="el-GR" sz="1600">
                <a:latin typeface="Comic Sans MS" pitchFamily="66" charset="0"/>
              </a:rPr>
              <a:t>(</a:t>
            </a:r>
            <a:r>
              <a:rPr lang="el-GR" altLang="el-GR" sz="1600">
                <a:latin typeface="Comic Sans MS" pitchFamily="66" charset="0"/>
              </a:rPr>
              <a:t>όχι τμήματα</a:t>
            </a:r>
            <a:r>
              <a:rPr lang="en-US" altLang="el-GR" sz="1600">
                <a:latin typeface="Comic Sans MS" pitchFamily="66" charset="0"/>
              </a:rPr>
              <a:t>!)</a:t>
            </a:r>
          </a:p>
        </p:txBody>
      </p:sp>
      <p:sp>
        <p:nvSpPr>
          <p:cNvPr id="68625" name="Text Box 51"/>
          <p:cNvSpPr txBox="1">
            <a:spLocks noChangeArrowheads="1"/>
          </p:cNvSpPr>
          <p:nvPr/>
        </p:nvSpPr>
        <p:spPr bwMode="auto">
          <a:xfrm>
            <a:off x="844550" y="4965700"/>
            <a:ext cx="18557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l-GR" altLang="el-GR" sz="1600">
                <a:latin typeface="Comic Sans MS" pitchFamily="66" charset="0"/>
              </a:rPr>
              <a:t>Άθροισμα ελέγχου</a:t>
            </a:r>
          </a:p>
          <a:p>
            <a:pPr>
              <a:lnSpc>
                <a:spcPct val="100000"/>
              </a:lnSpc>
            </a:pPr>
            <a:r>
              <a:rPr lang="en-US" altLang="el-GR" sz="1600">
                <a:latin typeface="Comic Sans MS" pitchFamily="66" charset="0"/>
              </a:rPr>
              <a:t> (</a:t>
            </a:r>
            <a:r>
              <a:rPr lang="el-GR" altLang="el-GR" sz="1600">
                <a:latin typeface="Comic Sans MS" pitchFamily="66" charset="0"/>
              </a:rPr>
              <a:t>όπως στο</a:t>
            </a:r>
            <a:r>
              <a:rPr lang="en-US" altLang="el-GR" sz="1600">
                <a:latin typeface="Comic Sans MS" pitchFamily="66" charset="0"/>
              </a:rPr>
              <a:t> UDP)</a:t>
            </a:r>
            <a:endParaRPr lang="en-US" altLang="el-GR" sz="1800">
              <a:latin typeface="Comic Sans MS" pitchFamily="66" charset="0"/>
            </a:endParaRPr>
          </a:p>
        </p:txBody>
      </p:sp>
      <p:sp>
        <p:nvSpPr>
          <p:cNvPr id="68626" name="Line 52"/>
          <p:cNvSpPr>
            <a:spLocks noChangeShapeType="1"/>
          </p:cNvSpPr>
          <p:nvPr/>
        </p:nvSpPr>
        <p:spPr bwMode="auto">
          <a:xfrm flipV="1">
            <a:off x="2266950" y="3429000"/>
            <a:ext cx="2105025" cy="1981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7" name="Line 53"/>
          <p:cNvSpPr>
            <a:spLocks noChangeShapeType="1"/>
          </p:cNvSpPr>
          <p:nvPr/>
        </p:nvSpPr>
        <p:spPr bwMode="auto">
          <a:xfrm flipH="1" flipV="1">
            <a:off x="6686550" y="3019425"/>
            <a:ext cx="809625" cy="4667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8" name="Line 54"/>
          <p:cNvSpPr>
            <a:spLocks noChangeShapeType="1"/>
          </p:cNvSpPr>
          <p:nvPr/>
        </p:nvSpPr>
        <p:spPr bwMode="auto">
          <a:xfrm flipH="1">
            <a:off x="6619875" y="1724025"/>
            <a:ext cx="552450" cy="885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9" name="Line 55"/>
          <p:cNvSpPr>
            <a:spLocks noChangeShapeType="1"/>
          </p:cNvSpPr>
          <p:nvPr/>
        </p:nvSpPr>
        <p:spPr bwMode="auto">
          <a:xfrm flipH="1">
            <a:off x="6581775" y="1714500"/>
            <a:ext cx="571500" cy="523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C1965FD6-5126-4F8B-A6D1-0673D4EA846F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9459" name="Footer Placeholder 5"/>
          <p:cNvSpPr txBox="1">
            <a:spLocks noGrp="1"/>
          </p:cNvSpPr>
          <p:nvPr/>
        </p:nvSpPr>
        <p:spPr bwMode="auto">
          <a:xfrm>
            <a:off x="4203700" y="6400800"/>
            <a:ext cx="410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19460" name="Slide Number Placeholder 6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5EB78337-AE71-4736-A699-5555D0929198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6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74063" cy="1143000"/>
          </a:xfrm>
        </p:spPr>
        <p:txBody>
          <a:bodyPr/>
          <a:lstStyle/>
          <a:p>
            <a:r>
              <a:rPr lang="el-GR" altLang="el-GR" sz="3200" smtClean="0"/>
              <a:t>Επίπεδο Μεταφοράς  / Επίπεδο Δικτύου</a:t>
            </a:r>
            <a:endParaRPr lang="en-US" altLang="el-GR" sz="3200" smtClean="0"/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l-GR" altLang="el-GR" sz="2400" smtClean="0">
                <a:solidFill>
                  <a:schemeClr val="accent2"/>
                </a:solidFill>
              </a:rPr>
              <a:t>επίπεδο δικτύου</a:t>
            </a:r>
            <a:r>
              <a:rPr lang="el-GR" altLang="el-GR" sz="2400" smtClean="0"/>
              <a:t>:  λογική</a:t>
            </a:r>
            <a:r>
              <a:rPr lang="en-US" altLang="el-GR" sz="2400" smtClean="0"/>
              <a:t> </a:t>
            </a:r>
            <a:r>
              <a:rPr lang="el-GR" altLang="el-GR" sz="2400" smtClean="0"/>
              <a:t>επικοινωνία μεταξύ</a:t>
            </a:r>
            <a:r>
              <a:rPr lang="en-US" altLang="el-GR" sz="2400" smtClean="0"/>
              <a:t> </a:t>
            </a:r>
            <a:r>
              <a:rPr lang="el-GR" altLang="el-GR" sz="2400" smtClean="0"/>
              <a:t>υπολογιστών</a:t>
            </a:r>
          </a:p>
          <a:p>
            <a:pPr>
              <a:buFont typeface="Wingdings" pitchFamily="2" charset="2"/>
              <a:buNone/>
            </a:pPr>
            <a:r>
              <a:rPr lang="el-GR" altLang="el-GR" sz="2400" smtClean="0"/>
              <a:t> </a:t>
            </a:r>
            <a:endParaRPr lang="en-US" altLang="el-GR" sz="2400" smtClean="0"/>
          </a:p>
          <a:p>
            <a:r>
              <a:rPr lang="el-GR" altLang="el-GR" sz="2400" smtClean="0">
                <a:solidFill>
                  <a:schemeClr val="accent2"/>
                </a:solidFill>
              </a:rPr>
              <a:t>επίπεδο μεταφοράς</a:t>
            </a:r>
            <a:r>
              <a:rPr lang="en-US" altLang="el-GR" sz="2400" smtClean="0">
                <a:solidFill>
                  <a:schemeClr val="accent2"/>
                </a:solidFill>
              </a:rPr>
              <a:t>:</a:t>
            </a:r>
            <a:r>
              <a:rPr lang="en-US" altLang="el-GR" sz="2400" smtClean="0"/>
              <a:t> </a:t>
            </a:r>
            <a:r>
              <a:rPr lang="el-GR" altLang="el-GR" sz="2400" smtClean="0"/>
              <a:t>λογική επικοινωνία μεταξύ διεργασιών</a:t>
            </a:r>
            <a:r>
              <a:rPr lang="en-US" altLang="el-GR" sz="240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l-GR" altLang="el-GR" sz="2000" smtClean="0"/>
              <a:t>στηρίζεται</a:t>
            </a:r>
            <a:r>
              <a:rPr lang="en-US" altLang="el-GR" sz="2000" smtClean="0"/>
              <a:t>, </a:t>
            </a:r>
            <a:r>
              <a:rPr lang="el-GR" altLang="el-GR" sz="2000" smtClean="0"/>
              <a:t>συμπληρώνει τις υπηρεσίες του επιπέδου δικτύου</a:t>
            </a:r>
            <a:endParaRPr lang="en-US" altLang="el-GR" sz="2000" smtClean="0"/>
          </a:p>
        </p:txBody>
      </p:sp>
      <p:sp>
        <p:nvSpPr>
          <p:cNvPr id="1946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60913" y="1524000"/>
            <a:ext cx="3810000" cy="4552950"/>
          </a:xfrm>
          <a:ln w="19050">
            <a:solidFill>
              <a:srgbClr val="FF0000"/>
            </a:solidFill>
          </a:ln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l-GR" sz="1800" u="sng" smtClean="0">
                <a:solidFill>
                  <a:srgbClr val="FF0000"/>
                </a:solidFill>
              </a:rPr>
              <a:t>Αναλογία</a:t>
            </a:r>
            <a:r>
              <a:rPr lang="el-GR" altLang="el-GR" sz="1800" u="sng" smtClean="0">
                <a:solidFill>
                  <a:srgbClr val="FF0000"/>
                </a:solidFill>
              </a:rPr>
              <a:t> </a:t>
            </a:r>
            <a:r>
              <a:rPr lang="en-US" altLang="el-GR" sz="1800" u="sng" smtClean="0">
                <a:solidFill>
                  <a:srgbClr val="FF0000"/>
                </a:solidFill>
              </a:rPr>
              <a:t>:</a:t>
            </a:r>
            <a:endParaRPr lang="en-US" altLang="el-GR" sz="1800" smtClean="0"/>
          </a:p>
          <a:p>
            <a:pPr>
              <a:buFont typeface="ZapfDingbats" pitchFamily="82" charset="2"/>
              <a:buNone/>
            </a:pPr>
            <a:r>
              <a:rPr lang="el-GR" altLang="el-GR" sz="1800" i="1" smtClean="0"/>
              <a:t>12 παιδιά  στο σπίτι της Άννας στέλνουν γράμματα</a:t>
            </a:r>
            <a:r>
              <a:rPr lang="en-US" altLang="el-GR" sz="1800" i="1" smtClean="0"/>
              <a:t>  </a:t>
            </a:r>
            <a:r>
              <a:rPr lang="el-GR" altLang="el-GR" sz="1800" i="1" smtClean="0"/>
              <a:t>σε 12 παιδιά</a:t>
            </a:r>
            <a:r>
              <a:rPr lang="en-US" altLang="el-GR" sz="1800" i="1" smtClean="0"/>
              <a:t> </a:t>
            </a:r>
            <a:r>
              <a:rPr lang="el-GR" altLang="el-GR" sz="1800" i="1" smtClean="0"/>
              <a:t>στο σπίτι του Βασίλη</a:t>
            </a:r>
            <a:endParaRPr lang="en-US" altLang="el-GR" sz="1800" smtClean="0"/>
          </a:p>
          <a:p>
            <a:r>
              <a:rPr lang="en-US" altLang="el-GR" sz="1800" smtClean="0"/>
              <a:t>διεργασίες = παιδιά</a:t>
            </a:r>
          </a:p>
          <a:p>
            <a:r>
              <a:rPr lang="el-GR" altLang="el-GR" sz="1800" smtClean="0"/>
              <a:t>μηνύματα εφαρμογών =</a:t>
            </a:r>
          </a:p>
          <a:p>
            <a:pPr>
              <a:buFont typeface="ZapfDingbats" pitchFamily="82" charset="2"/>
              <a:buNone/>
            </a:pPr>
            <a:r>
              <a:rPr lang="en-US" altLang="el-GR" sz="1800" smtClean="0"/>
              <a:t>	</a:t>
            </a:r>
            <a:r>
              <a:rPr lang="el-GR" altLang="el-GR" sz="1800" smtClean="0"/>
              <a:t>γράμματα σε φακέλους</a:t>
            </a:r>
            <a:endParaRPr lang="en-US" altLang="el-GR" sz="1800" smtClean="0"/>
          </a:p>
          <a:p>
            <a:r>
              <a:rPr lang="el-GR" altLang="el-GR" sz="1800" smtClean="0"/>
              <a:t>υπολογιστές</a:t>
            </a:r>
            <a:r>
              <a:rPr lang="en-US" altLang="el-GR" sz="1800" smtClean="0"/>
              <a:t> = σπίτια</a:t>
            </a:r>
          </a:p>
          <a:p>
            <a:r>
              <a:rPr lang="el-GR" altLang="el-GR" sz="1800" smtClean="0"/>
              <a:t>πρωτόκολλο μεταφοράς</a:t>
            </a:r>
            <a:r>
              <a:rPr lang="en-US" altLang="el-GR" sz="1800" smtClean="0"/>
              <a:t> = </a:t>
            </a:r>
            <a:r>
              <a:rPr lang="el-GR" altLang="el-GR" sz="1800" smtClean="0"/>
              <a:t>Άννα και</a:t>
            </a:r>
            <a:r>
              <a:rPr lang="en-US" altLang="el-GR" sz="1800" smtClean="0"/>
              <a:t> </a:t>
            </a:r>
            <a:r>
              <a:rPr lang="el-GR" altLang="el-GR" sz="1800" smtClean="0"/>
              <a:t>Βασίλης (παιδί που αναλαμβάνει το μοίρασμα της αλληλογραφίας σε κάθε σπίτι)</a:t>
            </a:r>
            <a:endParaRPr lang="en-US" altLang="el-GR" sz="1800" smtClean="0"/>
          </a:p>
          <a:p>
            <a:r>
              <a:rPr lang="el-GR" altLang="el-GR" sz="1800" smtClean="0"/>
              <a:t>πρωτόκολλο επιπέδου δικτύου</a:t>
            </a:r>
            <a:r>
              <a:rPr lang="en-US" altLang="el-GR" sz="1800" smtClean="0"/>
              <a:t> </a:t>
            </a:r>
            <a:r>
              <a:rPr lang="el-GR" altLang="el-GR" sz="1800" smtClean="0"/>
              <a:t>= ταχυδρομική υπηρεσία</a:t>
            </a:r>
            <a:endParaRPr lang="en-US" altLang="el-GR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DF07B58D-1193-4076-ACAD-25E8124E6106}" type="slidenum">
              <a:rPr lang="en-US"/>
              <a:pPr>
                <a:defRPr/>
              </a:pPr>
              <a:t>60</a:t>
            </a:fld>
            <a:endParaRPr lang="en-US"/>
          </a:p>
        </p:txBody>
      </p:sp>
      <p:sp>
        <p:nvSpPr>
          <p:cNvPr id="69635" name="Footer Placeholder 5"/>
          <p:cNvSpPr txBox="1">
            <a:spLocks noGrp="1"/>
          </p:cNvSpPr>
          <p:nvPr/>
        </p:nvSpPr>
        <p:spPr bwMode="auto">
          <a:xfrm>
            <a:off x="4203700" y="6400800"/>
            <a:ext cx="410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69636" name="Slide Number Placeholder 6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33CCA053-20F3-41E9-9F12-1258D6EA3223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60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69637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67700" cy="1143000"/>
          </a:xfrm>
        </p:spPr>
        <p:txBody>
          <a:bodyPr/>
          <a:lstStyle/>
          <a:p>
            <a:r>
              <a:rPr lang="en-US" altLang="el-GR" sz="3600" smtClean="0"/>
              <a:t>TCP</a:t>
            </a:r>
            <a:r>
              <a:rPr lang="el-GR" altLang="el-GR" sz="3600" smtClean="0"/>
              <a:t>:</a:t>
            </a:r>
            <a:r>
              <a:rPr lang="en-US" altLang="el-GR" sz="3600" smtClean="0"/>
              <a:t> </a:t>
            </a:r>
            <a:r>
              <a:rPr lang="el-GR" altLang="el-GR" sz="3600" smtClean="0"/>
              <a:t>αριθμοί ακολουθίας και</a:t>
            </a:r>
            <a:r>
              <a:rPr lang="en-US" altLang="el-GR" sz="3600" smtClean="0"/>
              <a:t> ACKs</a:t>
            </a:r>
          </a:p>
        </p:txBody>
      </p:sp>
      <p:sp>
        <p:nvSpPr>
          <p:cNvPr id="69638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52425" y="1295400"/>
            <a:ext cx="3257550" cy="5062538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l-GR" altLang="el-GR" sz="1800" u="sng" smtClean="0">
                <a:solidFill>
                  <a:srgbClr val="FF0000"/>
                </a:solidFill>
              </a:rPr>
              <a:t>Αριθμοί ακολουθίας (</a:t>
            </a:r>
            <a:r>
              <a:rPr lang="en-US" altLang="el-GR" sz="1800" u="sng" smtClean="0">
                <a:solidFill>
                  <a:srgbClr val="FF0000"/>
                </a:solidFill>
              </a:rPr>
              <a:t>Seq. #’s</a:t>
            </a:r>
            <a:r>
              <a:rPr lang="el-GR" altLang="el-GR" sz="1800" u="sng" smtClean="0">
                <a:solidFill>
                  <a:srgbClr val="FF0000"/>
                </a:solidFill>
              </a:rPr>
              <a:t>)</a:t>
            </a:r>
            <a:r>
              <a:rPr lang="en-US" altLang="el-GR" sz="1800" u="sng" smtClean="0">
                <a:solidFill>
                  <a:srgbClr val="FF0000"/>
                </a:solidFill>
              </a:rPr>
              <a:t>:</a:t>
            </a:r>
            <a:endParaRPr lang="en-US" altLang="el-GR" sz="1800" smtClean="0"/>
          </a:p>
          <a:p>
            <a:pPr lvl="1">
              <a:buFont typeface="Wingdings" pitchFamily="2" charset="2"/>
              <a:buChar char="§"/>
            </a:pPr>
            <a:r>
              <a:rPr lang="el-GR" altLang="el-GR" sz="1800" smtClean="0"/>
              <a:t>Αριθμός του πρώτου </a:t>
            </a:r>
            <a:r>
              <a:rPr lang="en-US" altLang="el-GR" sz="1800" smtClean="0"/>
              <a:t>byte </a:t>
            </a:r>
            <a:r>
              <a:rPr lang="el-GR" altLang="el-GR" sz="1800" smtClean="0"/>
              <a:t>των δεδομένων του τμήματος</a:t>
            </a:r>
            <a:endParaRPr lang="en-US" altLang="el-GR" sz="1600" smtClean="0"/>
          </a:p>
          <a:p>
            <a:pPr>
              <a:buFont typeface="ZapfDingbats" pitchFamily="82" charset="2"/>
              <a:buNone/>
            </a:pPr>
            <a:r>
              <a:rPr lang="en-US" altLang="el-GR" sz="1800" u="sng" smtClean="0">
                <a:solidFill>
                  <a:srgbClr val="FF0000"/>
                </a:solidFill>
              </a:rPr>
              <a:t>ACKs:</a:t>
            </a:r>
            <a:endParaRPr lang="en-US" altLang="el-GR" sz="1800" smtClean="0"/>
          </a:p>
          <a:p>
            <a:pPr lvl="1">
              <a:buFont typeface="Wingdings" pitchFamily="2" charset="2"/>
              <a:buChar char="§"/>
            </a:pPr>
            <a:r>
              <a:rPr lang="en-US" altLang="el-GR" sz="1800" smtClean="0"/>
              <a:t>seq # </a:t>
            </a:r>
            <a:r>
              <a:rPr lang="el-GR" altLang="el-GR" sz="1800" smtClean="0"/>
              <a:t>του επόμενου</a:t>
            </a:r>
            <a:r>
              <a:rPr lang="en-US" altLang="el-GR" sz="1800" smtClean="0"/>
              <a:t> byte </a:t>
            </a:r>
            <a:r>
              <a:rPr lang="el-GR" altLang="el-GR" sz="1800" smtClean="0"/>
              <a:t>που αναμένεται από την άλλη πλευρά</a:t>
            </a:r>
            <a:endParaRPr lang="en-US" altLang="el-GR" sz="1800" smtClean="0"/>
          </a:p>
          <a:p>
            <a:pPr lvl="1">
              <a:buFont typeface="Wingdings" pitchFamily="2" charset="2"/>
              <a:buChar char="§"/>
            </a:pPr>
            <a:r>
              <a:rPr lang="el-GR" altLang="el-GR" sz="1800" smtClean="0"/>
              <a:t>συσσωρευτικά</a:t>
            </a:r>
            <a:r>
              <a:rPr lang="en-US" altLang="el-GR" sz="1800" smtClean="0"/>
              <a:t> ACK</a:t>
            </a:r>
          </a:p>
          <a:p>
            <a:pPr>
              <a:buFont typeface="ZapfDingbats" pitchFamily="82" charset="2"/>
              <a:buNone/>
            </a:pPr>
            <a:r>
              <a:rPr lang="el-GR" altLang="el-GR" sz="1800" smtClean="0">
                <a:solidFill>
                  <a:srgbClr val="FF0000"/>
                </a:solidFill>
              </a:rPr>
              <a:t>Ε</a:t>
            </a:r>
            <a:r>
              <a:rPr lang="en-US" altLang="el-GR" sz="1800" smtClean="0">
                <a:solidFill>
                  <a:srgbClr val="FF0000"/>
                </a:solidFill>
              </a:rPr>
              <a:t>:</a:t>
            </a:r>
            <a:r>
              <a:rPr lang="en-US" altLang="el-GR" sz="1800" smtClean="0"/>
              <a:t> </a:t>
            </a:r>
            <a:r>
              <a:rPr lang="el-GR" altLang="el-GR" sz="1800" smtClean="0"/>
              <a:t>πώς διαχειρίζεται ο δέκτης τα τμήματα εκτός σειράς;</a:t>
            </a:r>
            <a:endParaRPr lang="en-US" altLang="el-GR" sz="1800" smtClean="0"/>
          </a:p>
          <a:p>
            <a:pPr lvl="1">
              <a:buFont typeface="Wingdings" pitchFamily="2" charset="2"/>
              <a:buChar char="§"/>
            </a:pPr>
            <a:r>
              <a:rPr lang="en-US" altLang="el-GR" sz="1800" smtClean="0"/>
              <a:t>A: </a:t>
            </a:r>
            <a:r>
              <a:rPr lang="el-GR" altLang="el-GR" sz="1800" smtClean="0"/>
              <a:t>η προδιαγραφή του </a:t>
            </a:r>
            <a:r>
              <a:rPr lang="en-US" altLang="el-GR" sz="1800" smtClean="0"/>
              <a:t>TCP </a:t>
            </a:r>
            <a:r>
              <a:rPr lang="el-GR" altLang="el-GR" sz="1800" smtClean="0"/>
              <a:t>δεν καθορίζει (εναπόκειται στην υλοποίηση)</a:t>
            </a:r>
            <a:endParaRPr lang="en-US" altLang="el-GR" sz="1800" smtClean="0"/>
          </a:p>
        </p:txBody>
      </p:sp>
      <p:grpSp>
        <p:nvGrpSpPr>
          <p:cNvPr id="2" name="Group 192"/>
          <p:cNvGrpSpPr>
            <a:grpSpLocks/>
          </p:cNvGrpSpPr>
          <p:nvPr/>
        </p:nvGrpSpPr>
        <p:grpSpPr bwMode="auto">
          <a:xfrm>
            <a:off x="5770563" y="3816350"/>
            <a:ext cx="2897187" cy="2541588"/>
            <a:chOff x="3599" y="2404"/>
            <a:chExt cx="1825" cy="1601"/>
          </a:xfrm>
        </p:grpSpPr>
        <p:sp>
          <p:nvSpPr>
            <p:cNvPr id="69721" name="Rectangle 167"/>
            <p:cNvSpPr>
              <a:spLocks noChangeArrowheads="1"/>
            </p:cNvSpPr>
            <p:nvPr/>
          </p:nvSpPr>
          <p:spPr bwMode="auto">
            <a:xfrm>
              <a:off x="3753" y="3587"/>
              <a:ext cx="1202" cy="130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grpSp>
          <p:nvGrpSpPr>
            <p:cNvPr id="69722" name="Group 148"/>
            <p:cNvGrpSpPr>
              <a:grpSpLocks/>
            </p:cNvGrpSpPr>
            <p:nvPr/>
          </p:nvGrpSpPr>
          <p:grpSpPr bwMode="auto">
            <a:xfrm>
              <a:off x="3733" y="3291"/>
              <a:ext cx="1252" cy="714"/>
              <a:chOff x="1976" y="2984"/>
              <a:chExt cx="1252" cy="714"/>
            </a:xfrm>
          </p:grpSpPr>
          <p:sp>
            <p:nvSpPr>
              <p:cNvPr id="69725" name="Rectangle 149"/>
              <p:cNvSpPr>
                <a:spLocks noChangeArrowheads="1"/>
              </p:cNvSpPr>
              <p:nvPr/>
            </p:nvSpPr>
            <p:spPr bwMode="auto">
              <a:xfrm>
                <a:off x="1994" y="2995"/>
                <a:ext cx="1210" cy="70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sp>
            <p:nvSpPr>
              <p:cNvPr id="69726" name="Text Box 150"/>
              <p:cNvSpPr txBox="1">
                <a:spLocks noChangeArrowheads="1"/>
              </p:cNvSpPr>
              <p:nvPr/>
            </p:nvSpPr>
            <p:spPr bwMode="auto">
              <a:xfrm>
                <a:off x="2001" y="2984"/>
                <a:ext cx="58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altLang="el-GR" sz="1000">
                    <a:latin typeface="Arial" pitchFamily="34" charset="0"/>
                  </a:rPr>
                  <a:t>source port #</a:t>
                </a:r>
              </a:p>
            </p:txBody>
          </p:sp>
          <p:sp>
            <p:nvSpPr>
              <p:cNvPr id="69727" name="Text Box 151"/>
              <p:cNvSpPr txBox="1">
                <a:spLocks noChangeArrowheads="1"/>
              </p:cNvSpPr>
              <p:nvPr/>
            </p:nvSpPr>
            <p:spPr bwMode="auto">
              <a:xfrm>
                <a:off x="2648" y="2987"/>
                <a:ext cx="491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altLang="el-GR" sz="1000">
                    <a:latin typeface="Arial" pitchFamily="34" charset="0"/>
                  </a:rPr>
                  <a:t>dest port #</a:t>
                </a:r>
              </a:p>
            </p:txBody>
          </p:sp>
          <p:sp>
            <p:nvSpPr>
              <p:cNvPr id="69728" name="Text Box 152"/>
              <p:cNvSpPr txBox="1">
                <a:spLocks noChangeArrowheads="1"/>
              </p:cNvSpPr>
              <p:nvPr/>
            </p:nvSpPr>
            <p:spPr bwMode="auto">
              <a:xfrm>
                <a:off x="2154" y="3117"/>
                <a:ext cx="9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altLang="el-GR" sz="1200">
                    <a:latin typeface="Arial" pitchFamily="34" charset="0"/>
                  </a:rPr>
                  <a:t>sequence number</a:t>
                </a:r>
              </a:p>
            </p:txBody>
          </p:sp>
          <p:sp>
            <p:nvSpPr>
              <p:cNvPr id="69729" name="Text Box 153"/>
              <p:cNvSpPr txBox="1">
                <a:spLocks noChangeArrowheads="1"/>
              </p:cNvSpPr>
              <p:nvPr/>
            </p:nvSpPr>
            <p:spPr bwMode="auto">
              <a:xfrm>
                <a:off x="1976" y="3257"/>
                <a:ext cx="125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altLang="el-GR" sz="1200">
                    <a:solidFill>
                      <a:schemeClr val="bg1"/>
                    </a:solidFill>
                    <a:latin typeface="Arial" pitchFamily="34" charset="0"/>
                  </a:rPr>
                  <a:t>acknowledgement number</a:t>
                </a:r>
              </a:p>
            </p:txBody>
          </p:sp>
          <p:sp>
            <p:nvSpPr>
              <p:cNvPr id="69730" name="Text Box 154"/>
              <p:cNvSpPr txBox="1">
                <a:spLocks noChangeArrowheads="1"/>
              </p:cNvSpPr>
              <p:nvPr/>
            </p:nvSpPr>
            <p:spPr bwMode="auto">
              <a:xfrm>
                <a:off x="2053" y="3544"/>
                <a:ext cx="47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altLang="el-GR" sz="1000">
                    <a:latin typeface="Arial" pitchFamily="34" charset="0"/>
                  </a:rPr>
                  <a:t>checksum</a:t>
                </a:r>
              </a:p>
            </p:txBody>
          </p:sp>
          <p:sp>
            <p:nvSpPr>
              <p:cNvPr id="69731" name="Line 155"/>
              <p:cNvSpPr>
                <a:spLocks noChangeShapeType="1"/>
              </p:cNvSpPr>
              <p:nvPr/>
            </p:nvSpPr>
            <p:spPr bwMode="auto">
              <a:xfrm>
                <a:off x="1994" y="3138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9732" name="Line 156"/>
              <p:cNvSpPr>
                <a:spLocks noChangeShapeType="1"/>
              </p:cNvSpPr>
              <p:nvPr/>
            </p:nvSpPr>
            <p:spPr bwMode="auto">
              <a:xfrm>
                <a:off x="1994" y="3274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9733" name="Line 157"/>
              <p:cNvSpPr>
                <a:spLocks noChangeShapeType="1"/>
              </p:cNvSpPr>
              <p:nvPr/>
            </p:nvSpPr>
            <p:spPr bwMode="auto">
              <a:xfrm>
                <a:off x="1992" y="3414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9734" name="Line 158"/>
              <p:cNvSpPr>
                <a:spLocks noChangeShapeType="1"/>
              </p:cNvSpPr>
              <p:nvPr/>
            </p:nvSpPr>
            <p:spPr bwMode="auto">
              <a:xfrm>
                <a:off x="2588" y="2994"/>
                <a:ext cx="0" cy="1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9735" name="Line 159"/>
              <p:cNvSpPr>
                <a:spLocks noChangeShapeType="1"/>
              </p:cNvSpPr>
              <p:nvPr/>
            </p:nvSpPr>
            <p:spPr bwMode="auto">
              <a:xfrm>
                <a:off x="2588" y="3416"/>
                <a:ext cx="0" cy="2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9736" name="Line 160"/>
              <p:cNvSpPr>
                <a:spLocks noChangeShapeType="1"/>
              </p:cNvSpPr>
              <p:nvPr/>
            </p:nvSpPr>
            <p:spPr bwMode="auto">
              <a:xfrm>
                <a:off x="1994" y="3548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9737" name="Text Box 161"/>
              <p:cNvSpPr txBox="1">
                <a:spLocks noChangeArrowheads="1"/>
              </p:cNvSpPr>
              <p:nvPr/>
            </p:nvSpPr>
            <p:spPr bwMode="auto">
              <a:xfrm>
                <a:off x="2708" y="3390"/>
                <a:ext cx="323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altLang="el-GR" sz="1200">
                    <a:latin typeface="Arial" pitchFamily="34" charset="0"/>
                  </a:rPr>
                  <a:t>rwnd</a:t>
                </a:r>
              </a:p>
            </p:txBody>
          </p:sp>
          <p:sp>
            <p:nvSpPr>
              <p:cNvPr id="69738" name="Text Box 162"/>
              <p:cNvSpPr txBox="1">
                <a:spLocks noChangeArrowheads="1"/>
              </p:cNvSpPr>
              <p:nvPr/>
            </p:nvSpPr>
            <p:spPr bwMode="auto">
              <a:xfrm>
                <a:off x="2651" y="3544"/>
                <a:ext cx="4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altLang="el-GR" sz="1000">
                    <a:latin typeface="Arial" pitchFamily="34" charset="0"/>
                  </a:rPr>
                  <a:t>urg pointer</a:t>
                </a:r>
              </a:p>
            </p:txBody>
          </p:sp>
          <p:sp>
            <p:nvSpPr>
              <p:cNvPr id="69739" name="Line 163"/>
              <p:cNvSpPr>
                <a:spLocks noChangeShapeType="1"/>
              </p:cNvSpPr>
              <p:nvPr/>
            </p:nvSpPr>
            <p:spPr bwMode="auto">
              <a:xfrm>
                <a:off x="2398" y="3413"/>
                <a:ext cx="0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9740" name="Line 164"/>
              <p:cNvSpPr>
                <a:spLocks noChangeShapeType="1"/>
              </p:cNvSpPr>
              <p:nvPr/>
            </p:nvSpPr>
            <p:spPr bwMode="auto">
              <a:xfrm>
                <a:off x="2143" y="3412"/>
                <a:ext cx="0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69723" name="Text Box 166"/>
            <p:cNvSpPr txBox="1">
              <a:spLocks noChangeArrowheads="1"/>
            </p:cNvSpPr>
            <p:nvPr/>
          </p:nvSpPr>
          <p:spPr bwMode="auto">
            <a:xfrm>
              <a:off x="3704" y="3092"/>
              <a:ext cx="172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 sz="1600"/>
                <a:t>incoming segment to sender</a:t>
              </a:r>
            </a:p>
          </p:txBody>
        </p:sp>
        <p:sp>
          <p:nvSpPr>
            <p:cNvPr id="69724" name="Freeform 168"/>
            <p:cNvSpPr>
              <a:spLocks/>
            </p:cNvSpPr>
            <p:nvPr/>
          </p:nvSpPr>
          <p:spPr bwMode="auto">
            <a:xfrm flipH="1" flipV="1">
              <a:off x="3599" y="2404"/>
              <a:ext cx="107" cy="1194"/>
            </a:xfrm>
            <a:custGeom>
              <a:avLst/>
              <a:gdLst>
                <a:gd name="T0" fmla="*/ 0 w 107"/>
                <a:gd name="T1" fmla="*/ 0 h 910"/>
                <a:gd name="T2" fmla="*/ 107 w 107"/>
                <a:gd name="T3" fmla="*/ 0 h 910"/>
                <a:gd name="T4" fmla="*/ 107 w 107"/>
                <a:gd name="T5" fmla="*/ 31100 h 910"/>
                <a:gd name="T6" fmla="*/ 0 60000 65536"/>
                <a:gd name="T7" fmla="*/ 0 60000 65536"/>
                <a:gd name="T8" fmla="*/ 0 60000 65536"/>
                <a:gd name="T9" fmla="*/ 0 w 107"/>
                <a:gd name="T10" fmla="*/ 0 h 910"/>
                <a:gd name="T11" fmla="*/ 107 w 107"/>
                <a:gd name="T12" fmla="*/ 910 h 9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7" h="910">
                  <a:moveTo>
                    <a:pt x="0" y="0"/>
                  </a:moveTo>
                  <a:lnTo>
                    <a:pt x="107" y="0"/>
                  </a:lnTo>
                  <a:lnTo>
                    <a:pt x="107" y="910"/>
                  </a:lnTo>
                </a:path>
              </a:pathLst>
            </a:custGeom>
            <a:noFill/>
            <a:ln w="9525" cap="flat" cmpd="sng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" name="Group 195"/>
          <p:cNvGrpSpPr>
            <a:grpSpLocks/>
          </p:cNvGrpSpPr>
          <p:nvPr/>
        </p:nvGrpSpPr>
        <p:grpSpPr bwMode="auto">
          <a:xfrm>
            <a:off x="6546850" y="5849938"/>
            <a:ext cx="358775" cy="304800"/>
            <a:chOff x="5144" y="3677"/>
            <a:chExt cx="226" cy="192"/>
          </a:xfrm>
        </p:grpSpPr>
        <p:sp>
          <p:nvSpPr>
            <p:cNvPr id="69719" name="Rectangle 194"/>
            <p:cNvSpPr>
              <a:spLocks noChangeArrowheads="1"/>
            </p:cNvSpPr>
            <p:nvPr/>
          </p:nvSpPr>
          <p:spPr bwMode="auto">
            <a:xfrm>
              <a:off x="5212" y="3716"/>
              <a:ext cx="88" cy="130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69720" name="Text Box 193"/>
            <p:cNvSpPr txBox="1">
              <a:spLocks noChangeArrowheads="1"/>
            </p:cNvSpPr>
            <p:nvPr/>
          </p:nvSpPr>
          <p:spPr bwMode="auto">
            <a:xfrm>
              <a:off x="5144" y="3677"/>
              <a:ext cx="22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</a:pPr>
              <a:r>
                <a:rPr lang="en-US" altLang="el-GR">
                  <a:solidFill>
                    <a:schemeClr val="bg1"/>
                  </a:solidFill>
                  <a:latin typeface="Arial Narrow" pitchFamily="34" charset="0"/>
                </a:rPr>
                <a:t>A</a:t>
              </a:r>
            </a:p>
          </p:txBody>
        </p:sp>
      </p:grpSp>
      <p:sp>
        <p:nvSpPr>
          <p:cNvPr id="69641" name="Rectangle 37"/>
          <p:cNvSpPr>
            <a:spLocks noChangeArrowheads="1"/>
          </p:cNvSpPr>
          <p:nvPr/>
        </p:nvSpPr>
        <p:spPr bwMode="auto">
          <a:xfrm>
            <a:off x="4697413" y="3038475"/>
            <a:ext cx="65087" cy="6223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69642" name="Rectangle 39"/>
          <p:cNvSpPr>
            <a:spLocks noChangeArrowheads="1"/>
          </p:cNvSpPr>
          <p:nvPr/>
        </p:nvSpPr>
        <p:spPr bwMode="auto">
          <a:xfrm>
            <a:off x="4794250" y="3040063"/>
            <a:ext cx="65088" cy="6223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69643" name="Rectangle 40"/>
          <p:cNvSpPr>
            <a:spLocks noChangeArrowheads="1"/>
          </p:cNvSpPr>
          <p:nvPr/>
        </p:nvSpPr>
        <p:spPr bwMode="auto">
          <a:xfrm>
            <a:off x="4892675" y="3038475"/>
            <a:ext cx="65088" cy="6223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69644" name="Rectangle 41"/>
          <p:cNvSpPr>
            <a:spLocks noChangeArrowheads="1"/>
          </p:cNvSpPr>
          <p:nvPr/>
        </p:nvSpPr>
        <p:spPr bwMode="auto">
          <a:xfrm>
            <a:off x="4989513" y="3038475"/>
            <a:ext cx="65087" cy="6223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69645" name="Rectangle 42"/>
          <p:cNvSpPr>
            <a:spLocks noChangeArrowheads="1"/>
          </p:cNvSpPr>
          <p:nvPr/>
        </p:nvSpPr>
        <p:spPr bwMode="auto">
          <a:xfrm>
            <a:off x="5084763" y="3038475"/>
            <a:ext cx="65087" cy="6223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69646" name="Rectangle 43"/>
          <p:cNvSpPr>
            <a:spLocks noChangeArrowheads="1"/>
          </p:cNvSpPr>
          <p:nvPr/>
        </p:nvSpPr>
        <p:spPr bwMode="auto">
          <a:xfrm>
            <a:off x="5181600" y="3038475"/>
            <a:ext cx="65088" cy="6223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69647" name="Rectangle 45"/>
          <p:cNvSpPr>
            <a:spLocks noChangeArrowheads="1"/>
          </p:cNvSpPr>
          <p:nvPr/>
        </p:nvSpPr>
        <p:spPr bwMode="auto">
          <a:xfrm>
            <a:off x="5273675" y="3038475"/>
            <a:ext cx="65088" cy="6223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69648" name="Rectangle 46"/>
          <p:cNvSpPr>
            <a:spLocks noChangeArrowheads="1"/>
          </p:cNvSpPr>
          <p:nvPr/>
        </p:nvSpPr>
        <p:spPr bwMode="auto">
          <a:xfrm>
            <a:off x="5368925" y="3038475"/>
            <a:ext cx="65088" cy="6223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69649" name="Rectangle 47"/>
          <p:cNvSpPr>
            <a:spLocks noChangeArrowheads="1"/>
          </p:cNvSpPr>
          <p:nvPr/>
        </p:nvSpPr>
        <p:spPr bwMode="auto">
          <a:xfrm>
            <a:off x="5464175" y="3038475"/>
            <a:ext cx="65088" cy="6223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69650" name="Rectangle 50"/>
          <p:cNvSpPr>
            <a:spLocks noChangeArrowheads="1"/>
          </p:cNvSpPr>
          <p:nvPr/>
        </p:nvSpPr>
        <p:spPr bwMode="auto">
          <a:xfrm>
            <a:off x="5570538" y="3038475"/>
            <a:ext cx="65087" cy="6223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69651" name="Rectangle 51"/>
          <p:cNvSpPr>
            <a:spLocks noChangeArrowheads="1"/>
          </p:cNvSpPr>
          <p:nvPr/>
        </p:nvSpPr>
        <p:spPr bwMode="auto">
          <a:xfrm>
            <a:off x="5668963" y="3040063"/>
            <a:ext cx="65087" cy="6223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69652" name="Rectangle 52"/>
          <p:cNvSpPr>
            <a:spLocks noChangeArrowheads="1"/>
          </p:cNvSpPr>
          <p:nvPr/>
        </p:nvSpPr>
        <p:spPr bwMode="auto">
          <a:xfrm>
            <a:off x="5765800" y="3038475"/>
            <a:ext cx="65088" cy="6223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69653" name="Rectangle 53"/>
          <p:cNvSpPr>
            <a:spLocks noChangeArrowheads="1"/>
          </p:cNvSpPr>
          <p:nvPr/>
        </p:nvSpPr>
        <p:spPr bwMode="auto">
          <a:xfrm>
            <a:off x="5862638" y="3038475"/>
            <a:ext cx="65087" cy="6223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69654" name="Rectangle 54"/>
          <p:cNvSpPr>
            <a:spLocks noChangeArrowheads="1"/>
          </p:cNvSpPr>
          <p:nvPr/>
        </p:nvSpPr>
        <p:spPr bwMode="auto">
          <a:xfrm>
            <a:off x="5959475" y="3038475"/>
            <a:ext cx="65088" cy="6223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69655" name="Rectangle 55"/>
          <p:cNvSpPr>
            <a:spLocks noChangeArrowheads="1"/>
          </p:cNvSpPr>
          <p:nvPr/>
        </p:nvSpPr>
        <p:spPr bwMode="auto">
          <a:xfrm>
            <a:off x="6054725" y="3038475"/>
            <a:ext cx="65088" cy="6223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69656" name="Rectangle 56"/>
          <p:cNvSpPr>
            <a:spLocks noChangeArrowheads="1"/>
          </p:cNvSpPr>
          <p:nvPr/>
        </p:nvSpPr>
        <p:spPr bwMode="auto">
          <a:xfrm>
            <a:off x="6146800" y="3038475"/>
            <a:ext cx="65088" cy="6223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69657" name="Rectangle 57"/>
          <p:cNvSpPr>
            <a:spLocks noChangeArrowheads="1"/>
          </p:cNvSpPr>
          <p:nvPr/>
        </p:nvSpPr>
        <p:spPr bwMode="auto">
          <a:xfrm>
            <a:off x="6242050" y="3038475"/>
            <a:ext cx="65088" cy="6223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69658" name="Rectangle 58"/>
          <p:cNvSpPr>
            <a:spLocks noChangeArrowheads="1"/>
          </p:cNvSpPr>
          <p:nvPr/>
        </p:nvSpPr>
        <p:spPr bwMode="auto">
          <a:xfrm>
            <a:off x="6338888" y="3038475"/>
            <a:ext cx="65087" cy="6223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69659" name="Rectangle 59"/>
          <p:cNvSpPr>
            <a:spLocks noChangeArrowheads="1"/>
          </p:cNvSpPr>
          <p:nvPr/>
        </p:nvSpPr>
        <p:spPr bwMode="auto">
          <a:xfrm>
            <a:off x="6427788" y="3038475"/>
            <a:ext cx="65087" cy="6223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69660" name="Rectangle 60"/>
          <p:cNvSpPr>
            <a:spLocks noChangeArrowheads="1"/>
          </p:cNvSpPr>
          <p:nvPr/>
        </p:nvSpPr>
        <p:spPr bwMode="auto">
          <a:xfrm>
            <a:off x="6523038" y="3038475"/>
            <a:ext cx="65087" cy="6223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69661" name="Rectangle 61"/>
          <p:cNvSpPr>
            <a:spLocks noChangeArrowheads="1"/>
          </p:cNvSpPr>
          <p:nvPr/>
        </p:nvSpPr>
        <p:spPr bwMode="auto">
          <a:xfrm>
            <a:off x="6616700" y="3036888"/>
            <a:ext cx="65088" cy="6223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69662" name="Rectangle 62"/>
          <p:cNvSpPr>
            <a:spLocks noChangeArrowheads="1"/>
          </p:cNvSpPr>
          <p:nvPr/>
        </p:nvSpPr>
        <p:spPr bwMode="auto">
          <a:xfrm>
            <a:off x="6708775" y="3036888"/>
            <a:ext cx="65088" cy="6223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69663" name="Rectangle 63"/>
          <p:cNvSpPr>
            <a:spLocks noChangeArrowheads="1"/>
          </p:cNvSpPr>
          <p:nvPr/>
        </p:nvSpPr>
        <p:spPr bwMode="auto">
          <a:xfrm>
            <a:off x="6805613" y="3036888"/>
            <a:ext cx="65087" cy="6223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69664" name="Rectangle 64"/>
          <p:cNvSpPr>
            <a:spLocks noChangeArrowheads="1"/>
          </p:cNvSpPr>
          <p:nvPr/>
        </p:nvSpPr>
        <p:spPr bwMode="auto">
          <a:xfrm>
            <a:off x="6900863" y="3036888"/>
            <a:ext cx="65087" cy="6223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69665" name="Rectangle 65"/>
          <p:cNvSpPr>
            <a:spLocks noChangeArrowheads="1"/>
          </p:cNvSpPr>
          <p:nvPr/>
        </p:nvSpPr>
        <p:spPr bwMode="auto">
          <a:xfrm>
            <a:off x="6989763" y="3036888"/>
            <a:ext cx="65087" cy="6223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69666" name="Rectangle 66"/>
          <p:cNvSpPr>
            <a:spLocks noChangeArrowheads="1"/>
          </p:cNvSpPr>
          <p:nvPr/>
        </p:nvSpPr>
        <p:spPr bwMode="auto">
          <a:xfrm>
            <a:off x="7085013" y="3036888"/>
            <a:ext cx="65087" cy="6223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69667" name="Rectangle 68"/>
          <p:cNvSpPr>
            <a:spLocks noChangeArrowheads="1"/>
          </p:cNvSpPr>
          <p:nvPr/>
        </p:nvSpPr>
        <p:spPr bwMode="auto">
          <a:xfrm>
            <a:off x="7181850" y="3038475"/>
            <a:ext cx="65088" cy="6223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69668" name="Rectangle 69"/>
          <p:cNvSpPr>
            <a:spLocks noChangeArrowheads="1"/>
          </p:cNvSpPr>
          <p:nvPr/>
        </p:nvSpPr>
        <p:spPr bwMode="auto">
          <a:xfrm>
            <a:off x="7278688" y="3040063"/>
            <a:ext cx="65087" cy="6223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69669" name="Rectangle 70"/>
          <p:cNvSpPr>
            <a:spLocks noChangeArrowheads="1"/>
          </p:cNvSpPr>
          <p:nvPr/>
        </p:nvSpPr>
        <p:spPr bwMode="auto">
          <a:xfrm>
            <a:off x="7375525" y="3038475"/>
            <a:ext cx="65088" cy="6223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69670" name="Rectangle 71"/>
          <p:cNvSpPr>
            <a:spLocks noChangeArrowheads="1"/>
          </p:cNvSpPr>
          <p:nvPr/>
        </p:nvSpPr>
        <p:spPr bwMode="auto">
          <a:xfrm>
            <a:off x="7473950" y="3038475"/>
            <a:ext cx="65088" cy="6223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69671" name="Rectangle 72"/>
          <p:cNvSpPr>
            <a:spLocks noChangeArrowheads="1"/>
          </p:cNvSpPr>
          <p:nvPr/>
        </p:nvSpPr>
        <p:spPr bwMode="auto">
          <a:xfrm>
            <a:off x="7569200" y="3038475"/>
            <a:ext cx="65088" cy="6223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69672" name="Rectangle 73"/>
          <p:cNvSpPr>
            <a:spLocks noChangeArrowheads="1"/>
          </p:cNvSpPr>
          <p:nvPr/>
        </p:nvSpPr>
        <p:spPr bwMode="auto">
          <a:xfrm>
            <a:off x="7664450" y="3038475"/>
            <a:ext cx="65088" cy="6223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69673" name="Rectangle 74"/>
          <p:cNvSpPr>
            <a:spLocks noChangeArrowheads="1"/>
          </p:cNvSpPr>
          <p:nvPr/>
        </p:nvSpPr>
        <p:spPr bwMode="auto">
          <a:xfrm>
            <a:off x="7756525" y="3038475"/>
            <a:ext cx="65088" cy="6223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69674" name="Rectangle 75"/>
          <p:cNvSpPr>
            <a:spLocks noChangeArrowheads="1"/>
          </p:cNvSpPr>
          <p:nvPr/>
        </p:nvSpPr>
        <p:spPr bwMode="auto">
          <a:xfrm>
            <a:off x="7853363" y="3038475"/>
            <a:ext cx="65087" cy="6223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69675" name="Rectangle 76"/>
          <p:cNvSpPr>
            <a:spLocks noChangeArrowheads="1"/>
          </p:cNvSpPr>
          <p:nvPr/>
        </p:nvSpPr>
        <p:spPr bwMode="auto">
          <a:xfrm>
            <a:off x="7948613" y="3038475"/>
            <a:ext cx="65087" cy="6223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69676" name="Rectangle 78"/>
          <p:cNvSpPr>
            <a:spLocks noChangeArrowheads="1"/>
          </p:cNvSpPr>
          <p:nvPr/>
        </p:nvSpPr>
        <p:spPr bwMode="auto">
          <a:xfrm>
            <a:off x="4654550" y="3776663"/>
            <a:ext cx="3408363" cy="88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69677" name="Rectangle 79"/>
          <p:cNvSpPr>
            <a:spLocks noChangeArrowheads="1"/>
          </p:cNvSpPr>
          <p:nvPr/>
        </p:nvSpPr>
        <p:spPr bwMode="auto">
          <a:xfrm>
            <a:off x="4740275" y="2928938"/>
            <a:ext cx="3408363" cy="88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69678" name="Line 80"/>
          <p:cNvSpPr>
            <a:spLocks noChangeShapeType="1"/>
          </p:cNvSpPr>
          <p:nvPr/>
        </p:nvSpPr>
        <p:spPr bwMode="auto">
          <a:xfrm>
            <a:off x="4762500" y="3890963"/>
            <a:ext cx="868363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9679" name="Line 82"/>
          <p:cNvSpPr>
            <a:spLocks noChangeShapeType="1"/>
          </p:cNvSpPr>
          <p:nvPr/>
        </p:nvSpPr>
        <p:spPr bwMode="auto">
          <a:xfrm>
            <a:off x="5697538" y="3892550"/>
            <a:ext cx="868362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9680" name="Line 83"/>
          <p:cNvSpPr>
            <a:spLocks noChangeShapeType="1"/>
          </p:cNvSpPr>
          <p:nvPr/>
        </p:nvSpPr>
        <p:spPr bwMode="auto">
          <a:xfrm>
            <a:off x="7191375" y="3890963"/>
            <a:ext cx="801688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9681" name="Line 84"/>
          <p:cNvSpPr>
            <a:spLocks noChangeShapeType="1"/>
          </p:cNvSpPr>
          <p:nvPr/>
        </p:nvSpPr>
        <p:spPr bwMode="auto">
          <a:xfrm>
            <a:off x="6621463" y="3892550"/>
            <a:ext cx="528637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9682" name="Line 87"/>
          <p:cNvSpPr>
            <a:spLocks noChangeShapeType="1"/>
          </p:cNvSpPr>
          <p:nvPr/>
        </p:nvSpPr>
        <p:spPr bwMode="auto">
          <a:xfrm>
            <a:off x="4854575" y="3914775"/>
            <a:ext cx="0" cy="23336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9683" name="Line 88"/>
          <p:cNvSpPr>
            <a:spLocks noChangeShapeType="1"/>
          </p:cNvSpPr>
          <p:nvPr/>
        </p:nvSpPr>
        <p:spPr bwMode="auto">
          <a:xfrm>
            <a:off x="6083300" y="3910013"/>
            <a:ext cx="0" cy="2333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9684" name="Line 89"/>
          <p:cNvSpPr>
            <a:spLocks noChangeShapeType="1"/>
          </p:cNvSpPr>
          <p:nvPr/>
        </p:nvSpPr>
        <p:spPr bwMode="auto">
          <a:xfrm>
            <a:off x="6902450" y="3910013"/>
            <a:ext cx="0" cy="2333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9685" name="Line 90"/>
          <p:cNvSpPr>
            <a:spLocks noChangeShapeType="1"/>
          </p:cNvSpPr>
          <p:nvPr/>
        </p:nvSpPr>
        <p:spPr bwMode="auto">
          <a:xfrm>
            <a:off x="7559675" y="3910013"/>
            <a:ext cx="0" cy="2333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9686" name="Text Box 91"/>
          <p:cNvSpPr txBox="1">
            <a:spLocks noChangeArrowheads="1"/>
          </p:cNvSpPr>
          <p:nvPr/>
        </p:nvSpPr>
        <p:spPr bwMode="auto">
          <a:xfrm>
            <a:off x="4730750" y="4138613"/>
            <a:ext cx="6937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el-GR"/>
              <a:t>sent </a:t>
            </a:r>
          </a:p>
          <a:p>
            <a:pPr algn="l"/>
            <a:r>
              <a:rPr lang="en-US" altLang="el-GR"/>
              <a:t>ACKed</a:t>
            </a:r>
          </a:p>
        </p:txBody>
      </p:sp>
      <p:sp>
        <p:nvSpPr>
          <p:cNvPr id="69687" name="Text Box 92"/>
          <p:cNvSpPr txBox="1">
            <a:spLocks noChangeArrowheads="1"/>
          </p:cNvSpPr>
          <p:nvPr/>
        </p:nvSpPr>
        <p:spPr bwMode="auto">
          <a:xfrm>
            <a:off x="5711825" y="4144963"/>
            <a:ext cx="106680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el-GR"/>
              <a:t>sent, not-yet ACKed</a:t>
            </a:r>
          </a:p>
          <a:p>
            <a:pPr algn="l"/>
            <a:r>
              <a:rPr lang="en-US" altLang="el-GR"/>
              <a:t>(</a:t>
            </a:r>
            <a:r>
              <a:rPr lang="ja-JP" altLang="en-US"/>
              <a:t>“</a:t>
            </a:r>
            <a:r>
              <a:rPr lang="en-US" altLang="ja-JP"/>
              <a:t>in-flight</a:t>
            </a:r>
            <a:r>
              <a:rPr lang="ja-JP" altLang="en-US"/>
              <a:t>”</a:t>
            </a:r>
            <a:r>
              <a:rPr lang="en-US" altLang="ja-JP"/>
              <a:t>)</a:t>
            </a:r>
            <a:endParaRPr lang="en-US" altLang="el-GR"/>
          </a:p>
        </p:txBody>
      </p:sp>
      <p:sp>
        <p:nvSpPr>
          <p:cNvPr id="69688" name="Text Box 93"/>
          <p:cNvSpPr txBox="1">
            <a:spLocks noChangeArrowheads="1"/>
          </p:cNvSpPr>
          <p:nvPr/>
        </p:nvSpPr>
        <p:spPr bwMode="auto">
          <a:xfrm>
            <a:off x="6691313" y="4140200"/>
            <a:ext cx="106680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el-GR"/>
              <a:t>usable</a:t>
            </a:r>
          </a:p>
          <a:p>
            <a:pPr algn="l"/>
            <a:r>
              <a:rPr lang="en-US" altLang="el-GR"/>
              <a:t>but not </a:t>
            </a:r>
          </a:p>
          <a:p>
            <a:pPr algn="l"/>
            <a:r>
              <a:rPr lang="en-US" altLang="el-GR"/>
              <a:t>yet sent</a:t>
            </a:r>
          </a:p>
        </p:txBody>
      </p:sp>
      <p:sp>
        <p:nvSpPr>
          <p:cNvPr id="69689" name="Text Box 94"/>
          <p:cNvSpPr txBox="1">
            <a:spLocks noChangeArrowheads="1"/>
          </p:cNvSpPr>
          <p:nvPr/>
        </p:nvSpPr>
        <p:spPr bwMode="auto">
          <a:xfrm>
            <a:off x="7448550" y="4144963"/>
            <a:ext cx="819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el-GR"/>
              <a:t>not </a:t>
            </a:r>
          </a:p>
          <a:p>
            <a:pPr algn="l"/>
            <a:r>
              <a:rPr lang="en-US" altLang="el-GR"/>
              <a:t>usable</a:t>
            </a:r>
          </a:p>
        </p:txBody>
      </p:sp>
      <p:sp>
        <p:nvSpPr>
          <p:cNvPr id="69690" name="Text Box 96"/>
          <p:cNvSpPr txBox="1">
            <a:spLocks noChangeArrowheads="1"/>
          </p:cNvSpPr>
          <p:nvPr/>
        </p:nvSpPr>
        <p:spPr bwMode="auto">
          <a:xfrm>
            <a:off x="5791200" y="2573338"/>
            <a:ext cx="11318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l-GR"/>
              <a:t>window size</a:t>
            </a:r>
          </a:p>
          <a:p>
            <a:r>
              <a:rPr lang="en-US" altLang="el-GR" i="1"/>
              <a:t> N</a:t>
            </a:r>
          </a:p>
        </p:txBody>
      </p:sp>
      <p:grpSp>
        <p:nvGrpSpPr>
          <p:cNvPr id="69691" name="Group 99"/>
          <p:cNvGrpSpPr>
            <a:grpSpLocks/>
          </p:cNvGrpSpPr>
          <p:nvPr/>
        </p:nvGrpSpPr>
        <p:grpSpPr bwMode="auto">
          <a:xfrm>
            <a:off x="6557963" y="2797175"/>
            <a:ext cx="593725" cy="136525"/>
            <a:chOff x="4250" y="1692"/>
            <a:chExt cx="374" cy="86"/>
          </a:xfrm>
        </p:grpSpPr>
        <p:sp>
          <p:nvSpPr>
            <p:cNvPr id="69717" name="Line 97"/>
            <p:cNvSpPr>
              <a:spLocks noChangeShapeType="1"/>
            </p:cNvSpPr>
            <p:nvPr/>
          </p:nvSpPr>
          <p:spPr bwMode="auto">
            <a:xfrm>
              <a:off x="4250" y="1738"/>
              <a:ext cx="37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718" name="Line 98"/>
            <p:cNvSpPr>
              <a:spLocks noChangeShapeType="1"/>
            </p:cNvSpPr>
            <p:nvPr/>
          </p:nvSpPr>
          <p:spPr bwMode="auto">
            <a:xfrm>
              <a:off x="4622" y="1692"/>
              <a:ext cx="0" cy="8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9692" name="Group 100"/>
          <p:cNvGrpSpPr>
            <a:grpSpLocks/>
          </p:cNvGrpSpPr>
          <p:nvPr/>
        </p:nvGrpSpPr>
        <p:grpSpPr bwMode="auto">
          <a:xfrm rot="10800000">
            <a:off x="5665788" y="2822575"/>
            <a:ext cx="593725" cy="136525"/>
            <a:chOff x="4250" y="1692"/>
            <a:chExt cx="374" cy="86"/>
          </a:xfrm>
        </p:grpSpPr>
        <p:sp>
          <p:nvSpPr>
            <p:cNvPr id="69715" name="Line 101"/>
            <p:cNvSpPr>
              <a:spLocks noChangeShapeType="1"/>
            </p:cNvSpPr>
            <p:nvPr/>
          </p:nvSpPr>
          <p:spPr bwMode="auto">
            <a:xfrm>
              <a:off x="4251" y="1739"/>
              <a:ext cx="37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716" name="Line 102"/>
            <p:cNvSpPr>
              <a:spLocks noChangeShapeType="1"/>
            </p:cNvSpPr>
            <p:nvPr/>
          </p:nvSpPr>
          <p:spPr bwMode="auto">
            <a:xfrm>
              <a:off x="4623" y="1693"/>
              <a:ext cx="0" cy="8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9693" name="Text Box 196"/>
          <p:cNvSpPr txBox="1">
            <a:spLocks noChangeArrowheads="1"/>
          </p:cNvSpPr>
          <p:nvPr/>
        </p:nvSpPr>
        <p:spPr bwMode="auto">
          <a:xfrm>
            <a:off x="4946650" y="3592513"/>
            <a:ext cx="3178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>
              <a:lnSpc>
                <a:spcPct val="100000"/>
              </a:lnSpc>
            </a:pPr>
            <a:r>
              <a:rPr lang="en-US" altLang="el-GR" i="1"/>
              <a:t>sender sequence number space </a:t>
            </a:r>
          </a:p>
        </p:txBody>
      </p:sp>
      <p:grpSp>
        <p:nvGrpSpPr>
          <p:cNvPr id="7" name="Group 199"/>
          <p:cNvGrpSpPr>
            <a:grpSpLocks/>
          </p:cNvGrpSpPr>
          <p:nvPr/>
        </p:nvGrpSpPr>
        <p:grpSpPr bwMode="auto">
          <a:xfrm>
            <a:off x="4449763" y="1068388"/>
            <a:ext cx="2952750" cy="1954212"/>
            <a:chOff x="2768" y="673"/>
            <a:chExt cx="1860" cy="1231"/>
          </a:xfrm>
        </p:grpSpPr>
        <p:sp>
          <p:nvSpPr>
            <p:cNvPr id="69695" name="Rectangle 171"/>
            <p:cNvSpPr>
              <a:spLocks noChangeArrowheads="1"/>
            </p:cNvSpPr>
            <p:nvPr/>
          </p:nvSpPr>
          <p:spPr bwMode="auto">
            <a:xfrm>
              <a:off x="2840" y="1028"/>
              <a:ext cx="1202" cy="130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grpSp>
          <p:nvGrpSpPr>
            <p:cNvPr id="69696" name="Group 172"/>
            <p:cNvGrpSpPr>
              <a:grpSpLocks/>
            </p:cNvGrpSpPr>
            <p:nvPr/>
          </p:nvGrpSpPr>
          <p:grpSpPr bwMode="auto">
            <a:xfrm>
              <a:off x="2820" y="872"/>
              <a:ext cx="1252" cy="714"/>
              <a:chOff x="1976" y="2984"/>
              <a:chExt cx="1252" cy="714"/>
            </a:xfrm>
          </p:grpSpPr>
          <p:sp>
            <p:nvSpPr>
              <p:cNvPr id="69699" name="Rectangle 173"/>
              <p:cNvSpPr>
                <a:spLocks noChangeArrowheads="1"/>
              </p:cNvSpPr>
              <p:nvPr/>
            </p:nvSpPr>
            <p:spPr bwMode="auto">
              <a:xfrm>
                <a:off x="1994" y="2995"/>
                <a:ext cx="1210" cy="70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sp>
            <p:nvSpPr>
              <p:cNvPr id="69700" name="Text Box 174"/>
              <p:cNvSpPr txBox="1">
                <a:spLocks noChangeArrowheads="1"/>
              </p:cNvSpPr>
              <p:nvPr/>
            </p:nvSpPr>
            <p:spPr bwMode="auto">
              <a:xfrm>
                <a:off x="2001" y="2984"/>
                <a:ext cx="58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altLang="el-GR" sz="1000">
                    <a:latin typeface="Arial" pitchFamily="34" charset="0"/>
                  </a:rPr>
                  <a:t>source port #</a:t>
                </a:r>
              </a:p>
            </p:txBody>
          </p:sp>
          <p:sp>
            <p:nvSpPr>
              <p:cNvPr id="69701" name="Text Box 175"/>
              <p:cNvSpPr txBox="1">
                <a:spLocks noChangeArrowheads="1"/>
              </p:cNvSpPr>
              <p:nvPr/>
            </p:nvSpPr>
            <p:spPr bwMode="auto">
              <a:xfrm>
                <a:off x="2648" y="2987"/>
                <a:ext cx="491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altLang="el-GR" sz="1000">
                    <a:latin typeface="Arial" pitchFamily="34" charset="0"/>
                  </a:rPr>
                  <a:t>dest port #</a:t>
                </a:r>
              </a:p>
            </p:txBody>
          </p:sp>
          <p:sp>
            <p:nvSpPr>
              <p:cNvPr id="69702" name="Text Box 176"/>
              <p:cNvSpPr txBox="1">
                <a:spLocks noChangeArrowheads="1"/>
              </p:cNvSpPr>
              <p:nvPr/>
            </p:nvSpPr>
            <p:spPr bwMode="auto">
              <a:xfrm>
                <a:off x="2154" y="3117"/>
                <a:ext cx="9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altLang="el-GR" sz="1200">
                    <a:solidFill>
                      <a:schemeClr val="bg1"/>
                    </a:solidFill>
                    <a:latin typeface="Arial" pitchFamily="34" charset="0"/>
                  </a:rPr>
                  <a:t>sequence number</a:t>
                </a:r>
              </a:p>
            </p:txBody>
          </p:sp>
          <p:sp>
            <p:nvSpPr>
              <p:cNvPr id="69703" name="Text Box 177"/>
              <p:cNvSpPr txBox="1">
                <a:spLocks noChangeArrowheads="1"/>
              </p:cNvSpPr>
              <p:nvPr/>
            </p:nvSpPr>
            <p:spPr bwMode="auto">
              <a:xfrm>
                <a:off x="1976" y="3257"/>
                <a:ext cx="125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altLang="el-GR" sz="1200">
                    <a:latin typeface="Arial" pitchFamily="34" charset="0"/>
                  </a:rPr>
                  <a:t>acknowledgement number</a:t>
                </a:r>
              </a:p>
            </p:txBody>
          </p:sp>
          <p:sp>
            <p:nvSpPr>
              <p:cNvPr id="69704" name="Text Box 178"/>
              <p:cNvSpPr txBox="1">
                <a:spLocks noChangeArrowheads="1"/>
              </p:cNvSpPr>
              <p:nvPr/>
            </p:nvSpPr>
            <p:spPr bwMode="auto">
              <a:xfrm>
                <a:off x="2053" y="3544"/>
                <a:ext cx="47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altLang="el-GR" sz="1000">
                    <a:latin typeface="Arial" pitchFamily="34" charset="0"/>
                  </a:rPr>
                  <a:t>checksum</a:t>
                </a:r>
              </a:p>
            </p:txBody>
          </p:sp>
          <p:sp>
            <p:nvSpPr>
              <p:cNvPr id="69705" name="Line 179"/>
              <p:cNvSpPr>
                <a:spLocks noChangeShapeType="1"/>
              </p:cNvSpPr>
              <p:nvPr/>
            </p:nvSpPr>
            <p:spPr bwMode="auto">
              <a:xfrm>
                <a:off x="1994" y="3138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9706" name="Line 180"/>
              <p:cNvSpPr>
                <a:spLocks noChangeShapeType="1"/>
              </p:cNvSpPr>
              <p:nvPr/>
            </p:nvSpPr>
            <p:spPr bwMode="auto">
              <a:xfrm>
                <a:off x="1994" y="3274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9707" name="Line 181"/>
              <p:cNvSpPr>
                <a:spLocks noChangeShapeType="1"/>
              </p:cNvSpPr>
              <p:nvPr/>
            </p:nvSpPr>
            <p:spPr bwMode="auto">
              <a:xfrm>
                <a:off x="1992" y="3414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9708" name="Line 182"/>
              <p:cNvSpPr>
                <a:spLocks noChangeShapeType="1"/>
              </p:cNvSpPr>
              <p:nvPr/>
            </p:nvSpPr>
            <p:spPr bwMode="auto">
              <a:xfrm>
                <a:off x="2588" y="2994"/>
                <a:ext cx="0" cy="1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9709" name="Line 183"/>
              <p:cNvSpPr>
                <a:spLocks noChangeShapeType="1"/>
              </p:cNvSpPr>
              <p:nvPr/>
            </p:nvSpPr>
            <p:spPr bwMode="auto">
              <a:xfrm>
                <a:off x="2588" y="3416"/>
                <a:ext cx="0" cy="2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9710" name="Line 184"/>
              <p:cNvSpPr>
                <a:spLocks noChangeShapeType="1"/>
              </p:cNvSpPr>
              <p:nvPr/>
            </p:nvSpPr>
            <p:spPr bwMode="auto">
              <a:xfrm>
                <a:off x="1994" y="3548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9711" name="Text Box 185"/>
              <p:cNvSpPr txBox="1">
                <a:spLocks noChangeArrowheads="1"/>
              </p:cNvSpPr>
              <p:nvPr/>
            </p:nvSpPr>
            <p:spPr bwMode="auto">
              <a:xfrm>
                <a:off x="2708" y="3390"/>
                <a:ext cx="323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altLang="el-GR" sz="1200">
                    <a:latin typeface="Arial" pitchFamily="34" charset="0"/>
                  </a:rPr>
                  <a:t>rwnd</a:t>
                </a:r>
              </a:p>
            </p:txBody>
          </p:sp>
          <p:sp>
            <p:nvSpPr>
              <p:cNvPr id="69712" name="Text Box 186"/>
              <p:cNvSpPr txBox="1">
                <a:spLocks noChangeArrowheads="1"/>
              </p:cNvSpPr>
              <p:nvPr/>
            </p:nvSpPr>
            <p:spPr bwMode="auto">
              <a:xfrm>
                <a:off x="2651" y="3544"/>
                <a:ext cx="4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altLang="el-GR" sz="1000">
                    <a:latin typeface="Arial" pitchFamily="34" charset="0"/>
                  </a:rPr>
                  <a:t>urg pointer</a:t>
                </a:r>
              </a:p>
            </p:txBody>
          </p:sp>
          <p:sp>
            <p:nvSpPr>
              <p:cNvPr id="69713" name="Line 187"/>
              <p:cNvSpPr>
                <a:spLocks noChangeShapeType="1"/>
              </p:cNvSpPr>
              <p:nvPr/>
            </p:nvSpPr>
            <p:spPr bwMode="auto">
              <a:xfrm>
                <a:off x="2398" y="3413"/>
                <a:ext cx="0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9714" name="Line 188"/>
              <p:cNvSpPr>
                <a:spLocks noChangeShapeType="1"/>
              </p:cNvSpPr>
              <p:nvPr/>
            </p:nvSpPr>
            <p:spPr bwMode="auto">
              <a:xfrm>
                <a:off x="2143" y="3412"/>
                <a:ext cx="0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69697" name="Text Box 189"/>
            <p:cNvSpPr txBox="1">
              <a:spLocks noChangeArrowheads="1"/>
            </p:cNvSpPr>
            <p:nvPr/>
          </p:nvSpPr>
          <p:spPr bwMode="auto">
            <a:xfrm>
              <a:off x="2768" y="673"/>
              <a:ext cx="186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 sz="1600"/>
                <a:t>outgoing segment from sender</a:t>
              </a:r>
            </a:p>
          </p:txBody>
        </p:sp>
        <p:sp>
          <p:nvSpPr>
            <p:cNvPr id="69698" name="Freeform 190"/>
            <p:cNvSpPr>
              <a:spLocks/>
            </p:cNvSpPr>
            <p:nvPr/>
          </p:nvSpPr>
          <p:spPr bwMode="auto">
            <a:xfrm>
              <a:off x="4050" y="1080"/>
              <a:ext cx="107" cy="824"/>
            </a:xfrm>
            <a:custGeom>
              <a:avLst/>
              <a:gdLst>
                <a:gd name="T0" fmla="*/ 0 w 107"/>
                <a:gd name="T1" fmla="*/ 0 h 910"/>
                <a:gd name="T2" fmla="*/ 107 w 107"/>
                <a:gd name="T3" fmla="*/ 0 h 910"/>
                <a:gd name="T4" fmla="*/ 107 w 107"/>
                <a:gd name="T5" fmla="*/ 250 h 910"/>
                <a:gd name="T6" fmla="*/ 0 60000 65536"/>
                <a:gd name="T7" fmla="*/ 0 60000 65536"/>
                <a:gd name="T8" fmla="*/ 0 60000 65536"/>
                <a:gd name="T9" fmla="*/ 0 w 107"/>
                <a:gd name="T10" fmla="*/ 0 h 910"/>
                <a:gd name="T11" fmla="*/ 107 w 107"/>
                <a:gd name="T12" fmla="*/ 910 h 9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7" h="910">
                  <a:moveTo>
                    <a:pt x="0" y="0"/>
                  </a:moveTo>
                  <a:lnTo>
                    <a:pt x="107" y="0"/>
                  </a:lnTo>
                  <a:lnTo>
                    <a:pt x="107" y="910"/>
                  </a:lnTo>
                </a:path>
              </a:pathLst>
            </a:custGeom>
            <a:noFill/>
            <a:ln w="9525" cap="flat" cmpd="sng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17D80A48-39CB-4DCD-AD0D-3C2D95206939}" type="slidenum">
              <a:rPr lang="en-US"/>
              <a:pPr>
                <a:defRPr/>
              </a:pPr>
              <a:t>61</a:t>
            </a:fld>
            <a:endParaRPr lang="en-US"/>
          </a:p>
        </p:txBody>
      </p:sp>
      <p:sp>
        <p:nvSpPr>
          <p:cNvPr id="70659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l-GR" sz="3600" smtClean="0"/>
              <a:t>TCP  </a:t>
            </a:r>
            <a:r>
              <a:rPr lang="el-GR" altLang="el-GR" sz="3600" smtClean="0"/>
              <a:t>αριθμοί ακολουθίας, </a:t>
            </a:r>
            <a:r>
              <a:rPr lang="en-US" altLang="el-GR" sz="3600" smtClean="0"/>
              <a:t>ACKs</a:t>
            </a:r>
            <a:endParaRPr lang="el-GR" altLang="el-GR" sz="3600" smtClean="0"/>
          </a:p>
        </p:txBody>
      </p:sp>
      <p:sp>
        <p:nvSpPr>
          <p:cNvPr id="70660" name="Line 3"/>
          <p:cNvSpPr>
            <a:spLocks noChangeShapeType="1"/>
          </p:cNvSpPr>
          <p:nvPr/>
        </p:nvSpPr>
        <p:spPr bwMode="auto">
          <a:xfrm>
            <a:off x="3279775" y="4483100"/>
            <a:ext cx="2590800" cy="50641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1" name="Line 4"/>
          <p:cNvSpPr>
            <a:spLocks noChangeShapeType="1"/>
          </p:cNvSpPr>
          <p:nvPr/>
        </p:nvSpPr>
        <p:spPr bwMode="auto">
          <a:xfrm>
            <a:off x="3294063" y="2714625"/>
            <a:ext cx="2586037" cy="5715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2" name="Text Box 7"/>
          <p:cNvSpPr txBox="1">
            <a:spLocks noChangeArrowheads="1"/>
          </p:cNvSpPr>
          <p:nvPr/>
        </p:nvSpPr>
        <p:spPr bwMode="auto">
          <a:xfrm>
            <a:off x="2484438" y="2320925"/>
            <a:ext cx="809625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el-GR" sz="1600"/>
              <a:t>User</a:t>
            </a:r>
          </a:p>
          <a:p>
            <a:pPr algn="r"/>
            <a:r>
              <a:rPr lang="en-US" altLang="el-GR" sz="1600"/>
              <a:t>types</a:t>
            </a:r>
          </a:p>
          <a:p>
            <a:pPr algn="r"/>
            <a:r>
              <a:rPr lang="ja-JP" altLang="en-US" sz="1600"/>
              <a:t>‘</a:t>
            </a:r>
            <a:r>
              <a:rPr lang="en-US" altLang="ja-JP" sz="1600"/>
              <a:t>C</a:t>
            </a:r>
            <a:r>
              <a:rPr lang="ja-JP" altLang="en-US" sz="1600"/>
              <a:t>’</a:t>
            </a:r>
            <a:endParaRPr lang="en-US" altLang="el-GR" sz="1000"/>
          </a:p>
        </p:txBody>
      </p:sp>
      <p:sp>
        <p:nvSpPr>
          <p:cNvPr id="70663" name="Text Box 8"/>
          <p:cNvSpPr txBox="1">
            <a:spLocks noChangeArrowheads="1"/>
          </p:cNvSpPr>
          <p:nvPr/>
        </p:nvSpPr>
        <p:spPr bwMode="auto">
          <a:xfrm>
            <a:off x="2233613" y="3933825"/>
            <a:ext cx="1084262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el-GR" sz="1600"/>
              <a:t>host ACKs</a:t>
            </a:r>
          </a:p>
          <a:p>
            <a:pPr algn="r"/>
            <a:r>
              <a:rPr lang="en-US" altLang="el-GR" sz="1600"/>
              <a:t>receipt </a:t>
            </a:r>
          </a:p>
          <a:p>
            <a:pPr algn="r"/>
            <a:r>
              <a:rPr lang="en-US" altLang="el-GR" sz="1600"/>
              <a:t>of echoed</a:t>
            </a:r>
          </a:p>
          <a:p>
            <a:pPr algn="r"/>
            <a:r>
              <a:rPr lang="ja-JP" altLang="en-US" sz="1600"/>
              <a:t>‘</a:t>
            </a:r>
            <a:r>
              <a:rPr lang="en-US" altLang="ja-JP" sz="1600"/>
              <a:t>C</a:t>
            </a:r>
            <a:r>
              <a:rPr lang="ja-JP" altLang="en-US" sz="1600"/>
              <a:t>’</a:t>
            </a:r>
            <a:endParaRPr lang="en-US" altLang="el-GR" sz="1000"/>
          </a:p>
        </p:txBody>
      </p:sp>
      <p:sp>
        <p:nvSpPr>
          <p:cNvPr id="70664" name="Text Box 9"/>
          <p:cNvSpPr txBox="1">
            <a:spLocks noChangeArrowheads="1"/>
          </p:cNvSpPr>
          <p:nvPr/>
        </p:nvSpPr>
        <p:spPr bwMode="auto">
          <a:xfrm>
            <a:off x="5894388" y="3055938"/>
            <a:ext cx="113823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el-GR" sz="1600"/>
              <a:t>host ACKs</a:t>
            </a:r>
          </a:p>
          <a:p>
            <a:pPr algn="l">
              <a:lnSpc>
                <a:spcPct val="100000"/>
              </a:lnSpc>
            </a:pPr>
            <a:r>
              <a:rPr lang="en-US" altLang="el-GR" sz="1600"/>
              <a:t>receipt of</a:t>
            </a:r>
          </a:p>
          <a:p>
            <a:pPr algn="l">
              <a:lnSpc>
                <a:spcPct val="100000"/>
              </a:lnSpc>
            </a:pPr>
            <a:r>
              <a:rPr lang="ja-JP" altLang="en-US" sz="1600"/>
              <a:t>‘</a:t>
            </a:r>
            <a:r>
              <a:rPr lang="en-US" altLang="ja-JP" sz="1600"/>
              <a:t>C</a:t>
            </a:r>
            <a:r>
              <a:rPr lang="ja-JP" altLang="en-US" sz="1600"/>
              <a:t>’</a:t>
            </a:r>
            <a:r>
              <a:rPr lang="en-US" altLang="ja-JP" sz="1600"/>
              <a:t>, echoes</a:t>
            </a:r>
          </a:p>
          <a:p>
            <a:pPr algn="l">
              <a:lnSpc>
                <a:spcPct val="100000"/>
              </a:lnSpc>
            </a:pPr>
            <a:r>
              <a:rPr lang="en-US" altLang="el-GR" sz="1600"/>
              <a:t>back </a:t>
            </a:r>
            <a:r>
              <a:rPr lang="ja-JP" altLang="en-US" sz="1600"/>
              <a:t>‘</a:t>
            </a:r>
            <a:r>
              <a:rPr lang="en-US" altLang="ja-JP" sz="1600"/>
              <a:t>C</a:t>
            </a:r>
            <a:r>
              <a:rPr lang="ja-JP" altLang="en-US" sz="1600"/>
              <a:t>’</a:t>
            </a:r>
            <a:endParaRPr lang="en-US" altLang="el-GR" sz="1600"/>
          </a:p>
        </p:txBody>
      </p:sp>
      <p:sp>
        <p:nvSpPr>
          <p:cNvPr id="70665" name="Line 10"/>
          <p:cNvSpPr>
            <a:spLocks noChangeShapeType="1"/>
          </p:cNvSpPr>
          <p:nvPr/>
        </p:nvSpPr>
        <p:spPr bwMode="auto">
          <a:xfrm flipH="1">
            <a:off x="3284538" y="3487738"/>
            <a:ext cx="2554287" cy="8001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6" name="Text Box 11"/>
          <p:cNvSpPr txBox="1">
            <a:spLocks noChangeArrowheads="1"/>
          </p:cNvSpPr>
          <p:nvPr/>
        </p:nvSpPr>
        <p:spPr bwMode="auto">
          <a:xfrm>
            <a:off x="3467100" y="5291138"/>
            <a:ext cx="240188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1800">
                <a:solidFill>
                  <a:srgbClr val="000099"/>
                </a:solidFill>
              </a:rPr>
              <a:t>simple telnet scenario</a:t>
            </a:r>
            <a:r>
              <a:rPr lang="el-GR" altLang="el-GR" sz="1800">
                <a:solidFill>
                  <a:srgbClr val="000099"/>
                </a:solidFill>
              </a:rPr>
              <a:t/>
            </a:r>
            <a:br>
              <a:rPr lang="el-GR" altLang="el-GR" sz="1800">
                <a:solidFill>
                  <a:srgbClr val="000099"/>
                </a:solidFill>
              </a:rPr>
            </a:br>
            <a:r>
              <a:rPr lang="en-US" altLang="el-GR" sz="1800">
                <a:latin typeface="Times New Roman" pitchFamily="18" charset="0"/>
              </a:rPr>
              <a:t>(1 byte </a:t>
            </a:r>
            <a:r>
              <a:rPr lang="el-GR" altLang="el-GR" sz="1800">
                <a:latin typeface="Times New Roman" pitchFamily="18" charset="0"/>
              </a:rPr>
              <a:t>γα το </a:t>
            </a:r>
            <a:r>
              <a:rPr lang="en-US" altLang="el-GR" sz="1800">
                <a:latin typeface="Times New Roman" pitchFamily="18" charset="0"/>
              </a:rPr>
              <a:t>“C”)</a:t>
            </a:r>
          </a:p>
          <a:p>
            <a:pPr>
              <a:lnSpc>
                <a:spcPct val="100000"/>
              </a:lnSpc>
            </a:pPr>
            <a:endParaRPr lang="en-US" altLang="el-GR" sz="1000">
              <a:solidFill>
                <a:srgbClr val="000099"/>
              </a:solidFill>
            </a:endParaRPr>
          </a:p>
        </p:txBody>
      </p:sp>
      <p:sp>
        <p:nvSpPr>
          <p:cNvPr id="70667" name="Text Box 13"/>
          <p:cNvSpPr txBox="1">
            <a:spLocks noChangeArrowheads="1"/>
          </p:cNvSpPr>
          <p:nvPr/>
        </p:nvSpPr>
        <p:spPr bwMode="auto">
          <a:xfrm>
            <a:off x="5468938" y="1430338"/>
            <a:ext cx="7731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1600"/>
              <a:t>Host B</a:t>
            </a:r>
          </a:p>
        </p:txBody>
      </p:sp>
      <p:sp>
        <p:nvSpPr>
          <p:cNvPr id="70668" name="Text Box 17"/>
          <p:cNvSpPr txBox="1">
            <a:spLocks noChangeArrowheads="1"/>
          </p:cNvSpPr>
          <p:nvPr/>
        </p:nvSpPr>
        <p:spPr bwMode="auto">
          <a:xfrm>
            <a:off x="2898775" y="1436688"/>
            <a:ext cx="7731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1600"/>
              <a:t>Host A</a:t>
            </a:r>
          </a:p>
        </p:txBody>
      </p:sp>
      <p:sp>
        <p:nvSpPr>
          <p:cNvPr id="70669" name="Rectangle 18"/>
          <p:cNvSpPr>
            <a:spLocks noChangeArrowheads="1"/>
          </p:cNvSpPr>
          <p:nvPr/>
        </p:nvSpPr>
        <p:spPr bwMode="auto">
          <a:xfrm>
            <a:off x="4106863" y="2806700"/>
            <a:ext cx="814387" cy="3794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70670" name="Text Box 19"/>
          <p:cNvSpPr txBox="1">
            <a:spLocks noChangeArrowheads="1"/>
          </p:cNvSpPr>
          <p:nvPr/>
        </p:nvSpPr>
        <p:spPr bwMode="auto">
          <a:xfrm>
            <a:off x="3398838" y="2859088"/>
            <a:ext cx="242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/>
              <a:t>Seq=42, ACK=79, data = </a:t>
            </a:r>
            <a:r>
              <a:rPr lang="ja-JP" altLang="en-US"/>
              <a:t>‘</a:t>
            </a:r>
            <a:r>
              <a:rPr lang="en-US" altLang="ja-JP"/>
              <a:t>C</a:t>
            </a:r>
            <a:r>
              <a:rPr lang="ja-JP" altLang="en-US"/>
              <a:t>’</a:t>
            </a:r>
            <a:endParaRPr lang="en-US" altLang="el-GR"/>
          </a:p>
        </p:txBody>
      </p:sp>
      <p:sp>
        <p:nvSpPr>
          <p:cNvPr id="70671" name="Rectangle 20"/>
          <p:cNvSpPr>
            <a:spLocks noChangeArrowheads="1"/>
          </p:cNvSpPr>
          <p:nvPr/>
        </p:nvSpPr>
        <p:spPr bwMode="auto">
          <a:xfrm>
            <a:off x="4141788" y="3765550"/>
            <a:ext cx="823912" cy="246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70672" name="Text Box 21"/>
          <p:cNvSpPr txBox="1">
            <a:spLocks noChangeArrowheads="1"/>
          </p:cNvSpPr>
          <p:nvPr/>
        </p:nvSpPr>
        <p:spPr bwMode="auto">
          <a:xfrm>
            <a:off x="3402013" y="3754438"/>
            <a:ext cx="2417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Seq=79, ACK=43, data = </a:t>
            </a:r>
            <a:r>
              <a:rPr lang="ja-JP" altLang="en-US">
                <a:latin typeface="Arial" pitchFamily="34" charset="0"/>
              </a:rPr>
              <a:t>‘</a:t>
            </a:r>
            <a:r>
              <a:rPr lang="en-US" altLang="ja-JP">
                <a:latin typeface="Arial" pitchFamily="34" charset="0"/>
              </a:rPr>
              <a:t>C</a:t>
            </a:r>
            <a:r>
              <a:rPr lang="ja-JP" altLang="en-US">
                <a:latin typeface="Arial" pitchFamily="34" charset="0"/>
              </a:rPr>
              <a:t>’</a:t>
            </a:r>
            <a:endParaRPr lang="en-US" altLang="el-GR" sz="1000">
              <a:latin typeface="Times New Roman" pitchFamily="18" charset="0"/>
            </a:endParaRPr>
          </a:p>
        </p:txBody>
      </p:sp>
      <p:sp>
        <p:nvSpPr>
          <p:cNvPr id="70673" name="Rectangle 22"/>
          <p:cNvSpPr>
            <a:spLocks noChangeArrowheads="1"/>
          </p:cNvSpPr>
          <p:nvPr/>
        </p:nvSpPr>
        <p:spPr bwMode="auto">
          <a:xfrm>
            <a:off x="4208463" y="4613275"/>
            <a:ext cx="958850" cy="357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70674" name="Text Box 23"/>
          <p:cNvSpPr txBox="1">
            <a:spLocks noChangeArrowheads="1"/>
          </p:cNvSpPr>
          <p:nvPr/>
        </p:nvSpPr>
        <p:spPr bwMode="auto">
          <a:xfrm>
            <a:off x="3887788" y="4627563"/>
            <a:ext cx="1565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Seq=43, ACK=80</a:t>
            </a:r>
            <a:endParaRPr lang="en-US" altLang="el-GR" sz="1000">
              <a:latin typeface="Times New Roman" pitchFamily="18" charset="0"/>
            </a:endParaRPr>
          </a:p>
        </p:txBody>
      </p:sp>
      <p:sp>
        <p:nvSpPr>
          <p:cNvPr id="70675" name="Line 24"/>
          <p:cNvSpPr>
            <a:spLocks noChangeShapeType="1"/>
          </p:cNvSpPr>
          <p:nvPr/>
        </p:nvSpPr>
        <p:spPr bwMode="auto">
          <a:xfrm>
            <a:off x="3271838" y="2473325"/>
            <a:ext cx="0" cy="25876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0676" name="Line 25"/>
          <p:cNvSpPr>
            <a:spLocks noChangeShapeType="1"/>
          </p:cNvSpPr>
          <p:nvPr/>
        </p:nvSpPr>
        <p:spPr bwMode="auto">
          <a:xfrm>
            <a:off x="5934075" y="2525713"/>
            <a:ext cx="0" cy="25876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70677" name="Group 27"/>
          <p:cNvGrpSpPr>
            <a:grpSpLocks/>
          </p:cNvGrpSpPr>
          <p:nvPr/>
        </p:nvGrpSpPr>
        <p:grpSpPr bwMode="auto">
          <a:xfrm>
            <a:off x="2763838" y="1652588"/>
            <a:ext cx="755650" cy="782637"/>
            <a:chOff x="-44" y="1473"/>
            <a:chExt cx="981" cy="1105"/>
          </a:xfrm>
        </p:grpSpPr>
        <p:pic>
          <p:nvPicPr>
            <p:cNvPr id="70685" name="Picture 28" descr="desktop_computer_stylized_medium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686" name="Freeform 2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0678" name="Group 30"/>
          <p:cNvGrpSpPr>
            <a:grpSpLocks/>
          </p:cNvGrpSpPr>
          <p:nvPr/>
        </p:nvGrpSpPr>
        <p:grpSpPr bwMode="auto">
          <a:xfrm flipH="1">
            <a:off x="5626100" y="1692275"/>
            <a:ext cx="788988" cy="862013"/>
            <a:chOff x="-44" y="1473"/>
            <a:chExt cx="981" cy="1105"/>
          </a:xfrm>
        </p:grpSpPr>
        <p:pic>
          <p:nvPicPr>
            <p:cNvPr id="70683" name="Picture 31" descr="desktop_computer_stylized_medium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684" name="Freeform 3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70679" name="Line 17"/>
          <p:cNvSpPr>
            <a:spLocks noChangeShapeType="1"/>
          </p:cNvSpPr>
          <p:nvPr/>
        </p:nvSpPr>
        <p:spPr bwMode="auto">
          <a:xfrm flipH="1">
            <a:off x="7705725" y="1562100"/>
            <a:ext cx="0" cy="45148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0680" name="Group 18"/>
          <p:cNvGrpSpPr>
            <a:grpSpLocks/>
          </p:cNvGrpSpPr>
          <p:nvPr/>
        </p:nvGrpSpPr>
        <p:grpSpPr bwMode="auto">
          <a:xfrm>
            <a:off x="7246938" y="5227638"/>
            <a:ext cx="917575" cy="341312"/>
            <a:chOff x="3223" y="3530"/>
            <a:chExt cx="578" cy="215"/>
          </a:xfrm>
        </p:grpSpPr>
        <p:sp>
          <p:nvSpPr>
            <p:cNvPr id="70681" name="Rectangle 19"/>
            <p:cNvSpPr>
              <a:spLocks noChangeArrowheads="1"/>
            </p:cNvSpPr>
            <p:nvPr/>
          </p:nvSpPr>
          <p:spPr bwMode="auto">
            <a:xfrm>
              <a:off x="3342" y="3576"/>
              <a:ext cx="324" cy="1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70682" name="Text Box 20"/>
            <p:cNvSpPr txBox="1">
              <a:spLocks noChangeArrowheads="1"/>
            </p:cNvSpPr>
            <p:nvPr/>
          </p:nvSpPr>
          <p:spPr bwMode="auto">
            <a:xfrm>
              <a:off x="3223" y="3530"/>
              <a:ext cx="578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altLang="el-GR" sz="1800">
                  <a:solidFill>
                    <a:srgbClr val="FF0000"/>
                  </a:solidFill>
                  <a:latin typeface="Comic Sans MS" pitchFamily="66" charset="0"/>
                </a:rPr>
                <a:t>χρόνος</a:t>
              </a:r>
              <a:endParaRPr lang="en-US" altLang="el-GR" sz="10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7F48308F-F742-4E2C-995F-41FAC0273033}" type="slidenum">
              <a:rPr lang="en-US"/>
              <a:pPr>
                <a:defRPr/>
              </a:pPr>
              <a:t>62</a:t>
            </a:fld>
            <a:endParaRPr lang="en-US"/>
          </a:p>
        </p:txBody>
      </p:sp>
      <p:sp>
        <p:nvSpPr>
          <p:cNvPr id="71683" name="Footer Placeholder 5"/>
          <p:cNvSpPr txBox="1">
            <a:spLocks noGrp="1"/>
          </p:cNvSpPr>
          <p:nvPr/>
        </p:nvSpPr>
        <p:spPr bwMode="auto">
          <a:xfrm>
            <a:off x="4203700" y="6400800"/>
            <a:ext cx="410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71684" name="Slide Number Placeholder 6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C5564926-63CA-48BB-9644-A51053E57420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62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7168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42925" y="133350"/>
            <a:ext cx="8256588" cy="1143000"/>
          </a:xfrm>
        </p:spPr>
        <p:txBody>
          <a:bodyPr/>
          <a:lstStyle/>
          <a:p>
            <a:r>
              <a:rPr lang="el-GR" altLang="el-GR" sz="2800" smtClean="0"/>
              <a:t>Χρόνος Διαδρομής μετ’ επιστροφής (</a:t>
            </a:r>
            <a:r>
              <a:rPr lang="en-US" altLang="el-GR" sz="2800" smtClean="0"/>
              <a:t>Round Trip Time</a:t>
            </a:r>
            <a:r>
              <a:rPr lang="el-GR" altLang="el-GR" sz="2800" smtClean="0"/>
              <a:t>)</a:t>
            </a:r>
            <a:r>
              <a:rPr lang="en-US" altLang="el-GR" sz="2800" smtClean="0"/>
              <a:t> και</a:t>
            </a:r>
            <a:r>
              <a:rPr lang="el-GR" altLang="el-GR" sz="2800" smtClean="0"/>
              <a:t> Λήξη Χρόνου</a:t>
            </a:r>
            <a:r>
              <a:rPr lang="en-US" altLang="el-GR" sz="2800" smtClean="0"/>
              <a:t> </a:t>
            </a:r>
            <a:r>
              <a:rPr lang="el-GR" altLang="el-GR" sz="2800" smtClean="0"/>
              <a:t>(</a:t>
            </a:r>
            <a:r>
              <a:rPr lang="en-US" altLang="el-GR" sz="2800" smtClean="0"/>
              <a:t>Timeout</a:t>
            </a:r>
            <a:r>
              <a:rPr lang="el-GR" altLang="el-GR" sz="2800" smtClean="0"/>
              <a:t>) του </a:t>
            </a:r>
            <a:r>
              <a:rPr lang="en-US" altLang="el-GR" sz="2800" smtClean="0"/>
              <a:t>TCP</a:t>
            </a:r>
          </a:p>
        </p:txBody>
      </p:sp>
      <p:sp>
        <p:nvSpPr>
          <p:cNvPr id="71686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4200525" y="1352550"/>
            <a:ext cx="4505325" cy="4648200"/>
          </a:xfrm>
        </p:spPr>
        <p:txBody>
          <a:bodyPr/>
          <a:lstStyle/>
          <a:p>
            <a:pPr>
              <a:buSzTx/>
            </a:pPr>
            <a:r>
              <a:rPr lang="el-GR" altLang="el-GR" sz="2400" u="sng" smtClean="0">
                <a:solidFill>
                  <a:srgbClr val="FF0000"/>
                </a:solidFill>
              </a:rPr>
              <a:t>Ε</a:t>
            </a:r>
            <a:r>
              <a:rPr lang="en-US" altLang="el-GR" sz="2400" u="sng" smtClean="0">
                <a:solidFill>
                  <a:srgbClr val="FF0000"/>
                </a:solidFill>
              </a:rPr>
              <a:t>:</a:t>
            </a:r>
            <a:r>
              <a:rPr lang="en-US" altLang="el-GR" sz="2400" smtClean="0"/>
              <a:t> </a:t>
            </a:r>
            <a:r>
              <a:rPr lang="el-GR" altLang="el-GR" sz="2400" smtClean="0"/>
              <a:t>Πώς εκτιμάται το</a:t>
            </a:r>
            <a:r>
              <a:rPr lang="en-US" altLang="el-GR" sz="2400" smtClean="0"/>
              <a:t> RTT</a:t>
            </a:r>
            <a:r>
              <a:rPr lang="el-GR" altLang="el-GR" sz="2400" smtClean="0"/>
              <a:t>;</a:t>
            </a:r>
            <a:endParaRPr lang="en-US" altLang="el-GR" sz="2400" smtClean="0"/>
          </a:p>
          <a:p>
            <a:pPr>
              <a:buSzTx/>
            </a:pPr>
            <a:r>
              <a:rPr lang="en-US" altLang="el-GR" sz="2000" b="1" smtClean="0">
                <a:solidFill>
                  <a:schemeClr val="accent2"/>
                </a:solidFill>
                <a:latin typeface="Courier New" pitchFamily="49" charset="0"/>
              </a:rPr>
              <a:t>SampleRTT</a:t>
            </a:r>
            <a:r>
              <a:rPr lang="en-US" altLang="el-GR" sz="2000" smtClean="0">
                <a:solidFill>
                  <a:schemeClr val="accent2"/>
                </a:solidFill>
              </a:rPr>
              <a:t>:</a:t>
            </a:r>
            <a:r>
              <a:rPr lang="en-US" altLang="el-GR" sz="2000" smtClean="0"/>
              <a:t> </a:t>
            </a:r>
            <a:r>
              <a:rPr lang="el-GR" altLang="el-GR" sz="2000" smtClean="0"/>
              <a:t>χρόνος που μετριέται από τη μετάδοση του τμήματος ως την παραλαβή του </a:t>
            </a:r>
            <a:r>
              <a:rPr lang="en-US" altLang="el-GR" sz="2000" smtClean="0"/>
              <a:t>ACK</a:t>
            </a:r>
          </a:p>
          <a:p>
            <a:pPr lvl="1">
              <a:buSzTx/>
              <a:buFont typeface="Wingdings" pitchFamily="2" charset="2"/>
              <a:buChar char="§"/>
            </a:pPr>
            <a:r>
              <a:rPr lang="el-GR" altLang="el-GR" sz="2000" smtClean="0"/>
              <a:t>αγνοούνται οι αναμεταδόσεις </a:t>
            </a:r>
            <a:endParaRPr lang="en-US" altLang="el-GR" sz="2000" smtClean="0"/>
          </a:p>
          <a:p>
            <a:pPr>
              <a:buSzTx/>
            </a:pPr>
            <a:r>
              <a:rPr lang="el-GR" altLang="el-GR" sz="2000" b="1" smtClean="0">
                <a:latin typeface="Courier New" pitchFamily="49" charset="0"/>
              </a:rPr>
              <a:t>Το </a:t>
            </a:r>
            <a:r>
              <a:rPr lang="en-US" altLang="el-GR" sz="2000" b="1" smtClean="0">
                <a:latin typeface="Courier New" pitchFamily="49" charset="0"/>
              </a:rPr>
              <a:t>SampleRTT</a:t>
            </a:r>
            <a:r>
              <a:rPr lang="en-US" altLang="el-GR" sz="2000" smtClean="0"/>
              <a:t> </a:t>
            </a:r>
            <a:r>
              <a:rPr lang="el-GR" altLang="el-GR" sz="2000" smtClean="0"/>
              <a:t>θα μεταβάλλεται</a:t>
            </a:r>
            <a:r>
              <a:rPr lang="en-US" altLang="el-GR" sz="2000" smtClean="0"/>
              <a:t>, </a:t>
            </a:r>
            <a:r>
              <a:rPr lang="el-GR" altLang="el-GR" sz="2000" smtClean="0"/>
              <a:t>θέλουμε το εκτιμώμενο </a:t>
            </a:r>
            <a:r>
              <a:rPr lang="en-US" altLang="el-GR" sz="2000" smtClean="0"/>
              <a:t>RTT </a:t>
            </a:r>
            <a:r>
              <a:rPr lang="el-GR" altLang="el-GR" sz="2000" smtClean="0"/>
              <a:t>πιο </a:t>
            </a:r>
            <a:r>
              <a:rPr lang="en-US" altLang="el-GR" sz="2000" smtClean="0"/>
              <a:t>“</a:t>
            </a:r>
            <a:r>
              <a:rPr lang="el-GR" altLang="el-GR" sz="2000" smtClean="0"/>
              <a:t>ομαλό</a:t>
            </a:r>
            <a:r>
              <a:rPr lang="en-US" altLang="el-GR" sz="2000" smtClean="0"/>
              <a:t>”</a:t>
            </a:r>
            <a:endParaRPr lang="en-US" altLang="el-GR" sz="2400" smtClean="0"/>
          </a:p>
          <a:p>
            <a:pPr lvl="1">
              <a:buSzTx/>
              <a:buFont typeface="Wingdings" pitchFamily="2" charset="2"/>
              <a:buChar char="§"/>
            </a:pPr>
            <a:r>
              <a:rPr lang="el-GR" altLang="el-GR" sz="2000" smtClean="0"/>
              <a:t>μέσος όρος αρκετών πρόσφατων μετρήσεων, όχι μόνο του τρέχοντος </a:t>
            </a:r>
            <a:r>
              <a:rPr lang="en-US" altLang="el-GR" sz="2000" smtClean="0"/>
              <a:t>SampleRTT</a:t>
            </a:r>
          </a:p>
        </p:txBody>
      </p:sp>
      <p:sp>
        <p:nvSpPr>
          <p:cNvPr id="10" name="Rectangle 1027"/>
          <p:cNvSpPr txBox="1">
            <a:spLocks noChangeArrowheads="1"/>
          </p:cNvSpPr>
          <p:nvPr/>
        </p:nvSpPr>
        <p:spPr bwMode="auto">
          <a:xfrm>
            <a:off x="581025" y="1381125"/>
            <a:ext cx="3381375" cy="50196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buSzTx/>
              <a:defRPr/>
            </a:pPr>
            <a:r>
              <a:rPr lang="el-GR" altLang="el-GR" sz="2400" u="sng" kern="0" dirty="0" smtClean="0">
                <a:solidFill>
                  <a:srgbClr val="FF0000"/>
                </a:solidFill>
              </a:rPr>
              <a:t>Ε</a:t>
            </a:r>
            <a:r>
              <a:rPr lang="en-US" altLang="el-GR" sz="2400" u="sng" kern="0" dirty="0" smtClean="0">
                <a:solidFill>
                  <a:srgbClr val="FF0000"/>
                </a:solidFill>
              </a:rPr>
              <a:t>:</a:t>
            </a:r>
            <a:r>
              <a:rPr lang="en-US" altLang="el-GR" sz="2400" kern="0" dirty="0" smtClean="0"/>
              <a:t> </a:t>
            </a:r>
            <a:r>
              <a:rPr lang="el-GR" altLang="el-GR" sz="2400" kern="0" dirty="0" smtClean="0"/>
              <a:t>Πώς καθορίζεται η τιμή του </a:t>
            </a:r>
            <a:r>
              <a:rPr lang="en-US" altLang="el-GR" sz="2400" kern="0" dirty="0" smtClean="0"/>
              <a:t>timeout</a:t>
            </a:r>
            <a:r>
              <a:rPr lang="el-GR" altLang="el-GR" sz="2400" kern="0" dirty="0" smtClean="0"/>
              <a:t> (λήξη χρόνου)</a:t>
            </a:r>
            <a:r>
              <a:rPr lang="en-US" altLang="el-GR" sz="2400" kern="0" dirty="0" smtClean="0"/>
              <a:t> </a:t>
            </a:r>
            <a:r>
              <a:rPr lang="el-GR" altLang="el-GR" sz="2400" kern="0" dirty="0" smtClean="0"/>
              <a:t>του </a:t>
            </a:r>
            <a:r>
              <a:rPr lang="en-US" altLang="el-GR" sz="2400" kern="0" dirty="0" smtClean="0"/>
              <a:t>TPC</a:t>
            </a:r>
            <a:r>
              <a:rPr lang="el-GR" altLang="el-GR" sz="2400" kern="0" dirty="0" smtClean="0"/>
              <a:t>;</a:t>
            </a:r>
            <a:endParaRPr lang="en-US" altLang="el-GR" sz="2400" kern="0" dirty="0" smtClean="0"/>
          </a:p>
          <a:p>
            <a:pPr>
              <a:lnSpc>
                <a:spcPct val="100000"/>
              </a:lnSpc>
              <a:buSzTx/>
              <a:defRPr/>
            </a:pPr>
            <a:r>
              <a:rPr lang="el-GR" altLang="el-GR" sz="2000" kern="0" dirty="0" smtClean="0"/>
              <a:t>Μεγαλύτερο από</a:t>
            </a:r>
            <a:r>
              <a:rPr lang="en-US" altLang="el-GR" sz="2000" kern="0" dirty="0" smtClean="0"/>
              <a:t> RTT</a:t>
            </a:r>
          </a:p>
          <a:p>
            <a:pPr lvl="1">
              <a:lnSpc>
                <a:spcPct val="100000"/>
              </a:lnSpc>
              <a:buSzTx/>
              <a:buFont typeface="Wingdings" panose="05000000000000000000" pitchFamily="2" charset="2"/>
              <a:buChar char="§"/>
              <a:defRPr/>
            </a:pPr>
            <a:r>
              <a:rPr lang="el-GR" altLang="el-GR" sz="1800" kern="0" dirty="0" smtClean="0"/>
              <a:t>αλλά το</a:t>
            </a:r>
            <a:r>
              <a:rPr lang="en-US" altLang="el-GR" sz="1800" kern="0" dirty="0" smtClean="0"/>
              <a:t> RTT </a:t>
            </a:r>
            <a:r>
              <a:rPr lang="el-GR" altLang="el-GR" sz="1800" kern="0" dirty="0" smtClean="0"/>
              <a:t>μεταβάλλεται </a:t>
            </a:r>
            <a:endParaRPr lang="en-US" altLang="el-GR" sz="1800" kern="0" dirty="0" smtClean="0"/>
          </a:p>
          <a:p>
            <a:pPr>
              <a:lnSpc>
                <a:spcPct val="100000"/>
              </a:lnSpc>
              <a:buSzTx/>
              <a:defRPr/>
            </a:pPr>
            <a:r>
              <a:rPr lang="el-GR" altLang="el-GR" sz="2000" kern="0" dirty="0" smtClean="0"/>
              <a:t>Πολύ σύντομο</a:t>
            </a:r>
            <a:r>
              <a:rPr lang="en-US" altLang="el-GR" sz="2000" kern="0" dirty="0" smtClean="0"/>
              <a:t>: </a:t>
            </a:r>
            <a:r>
              <a:rPr lang="el-GR" altLang="el-GR" sz="2000" kern="0" dirty="0" smtClean="0"/>
              <a:t>πρώιμο </a:t>
            </a:r>
            <a:r>
              <a:rPr lang="en-US" altLang="el-GR" sz="2000" kern="0" dirty="0" smtClean="0"/>
              <a:t> timeout</a:t>
            </a:r>
          </a:p>
          <a:p>
            <a:pPr lvl="1">
              <a:lnSpc>
                <a:spcPct val="100000"/>
              </a:lnSpc>
              <a:buSzTx/>
              <a:buFont typeface="Wingdings" panose="05000000000000000000" pitchFamily="2" charset="2"/>
              <a:buChar char="§"/>
              <a:defRPr/>
            </a:pPr>
            <a:r>
              <a:rPr lang="el-GR" altLang="el-GR" sz="2000" kern="0" dirty="0" smtClean="0"/>
              <a:t>μη απαραίτητες αναμεταδόσεις  </a:t>
            </a:r>
            <a:endParaRPr lang="en-US" altLang="el-GR" sz="2000" kern="0" dirty="0" smtClean="0"/>
          </a:p>
          <a:p>
            <a:pPr>
              <a:lnSpc>
                <a:spcPct val="100000"/>
              </a:lnSpc>
              <a:buSzTx/>
              <a:defRPr/>
            </a:pPr>
            <a:r>
              <a:rPr lang="el-GR" altLang="el-GR" sz="2000" kern="0" dirty="0" smtClean="0"/>
              <a:t>μεγάλης διάρκειας</a:t>
            </a:r>
            <a:r>
              <a:rPr lang="en-US" altLang="el-GR" sz="2000" kern="0" dirty="0" smtClean="0"/>
              <a:t>: </a:t>
            </a:r>
            <a:r>
              <a:rPr lang="el-GR" altLang="el-GR" sz="2000" kern="0" dirty="0" smtClean="0"/>
              <a:t>αργή αντίδραση σε απώλεια τμήματος</a:t>
            </a:r>
            <a:endParaRPr lang="en-US" altLang="el-GR" sz="200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CBC9B378-66DA-488A-A3FB-9710D472F699}" type="slidenum">
              <a:rPr lang="en-US"/>
              <a:pPr>
                <a:defRPr/>
              </a:pPr>
              <a:t>63</a:t>
            </a:fld>
            <a:endParaRPr lang="en-US"/>
          </a:p>
        </p:txBody>
      </p:sp>
      <p:sp>
        <p:nvSpPr>
          <p:cNvPr id="72707" name="Footer Placeholder 5"/>
          <p:cNvSpPr txBox="1">
            <a:spLocks noGrp="1"/>
          </p:cNvSpPr>
          <p:nvPr/>
        </p:nvSpPr>
        <p:spPr bwMode="auto">
          <a:xfrm>
            <a:off x="4203700" y="6400800"/>
            <a:ext cx="410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72708" name="Slide Number Placeholder 6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DB7E06AB-B6D3-418E-B0A6-67DE707F6818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63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72709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" y="133350"/>
            <a:ext cx="8399463" cy="1143000"/>
          </a:xfrm>
        </p:spPr>
        <p:txBody>
          <a:bodyPr/>
          <a:lstStyle/>
          <a:p>
            <a:r>
              <a:rPr lang="el-GR" altLang="el-GR" sz="2800" smtClean="0"/>
              <a:t>Χρόνος Διαδρομής Μετ’ επιστροφής (</a:t>
            </a:r>
            <a:r>
              <a:rPr lang="en-US" altLang="el-GR" sz="2800" smtClean="0"/>
              <a:t>Round Trip Time</a:t>
            </a:r>
            <a:r>
              <a:rPr lang="el-GR" altLang="el-GR" sz="2800" smtClean="0"/>
              <a:t>)</a:t>
            </a:r>
            <a:r>
              <a:rPr lang="en-US" altLang="el-GR" sz="2800" smtClean="0"/>
              <a:t> και</a:t>
            </a:r>
            <a:r>
              <a:rPr lang="el-GR" altLang="el-GR" sz="2800" smtClean="0"/>
              <a:t> Λήξη Χρόνου</a:t>
            </a:r>
            <a:r>
              <a:rPr lang="en-US" altLang="el-GR" sz="2800" smtClean="0"/>
              <a:t> </a:t>
            </a:r>
            <a:r>
              <a:rPr lang="el-GR" altLang="el-GR" sz="2800" smtClean="0"/>
              <a:t>(</a:t>
            </a:r>
            <a:r>
              <a:rPr lang="en-US" altLang="el-GR" sz="2800" smtClean="0"/>
              <a:t>Timeout</a:t>
            </a:r>
            <a:r>
              <a:rPr lang="el-GR" altLang="el-GR" sz="2800" smtClean="0"/>
              <a:t>) του </a:t>
            </a:r>
            <a:r>
              <a:rPr lang="en-US" altLang="el-GR" sz="2800" smtClean="0"/>
              <a:t>TCP</a:t>
            </a:r>
          </a:p>
        </p:txBody>
      </p:sp>
      <p:sp>
        <p:nvSpPr>
          <p:cNvPr id="72710" name="Text Box 3"/>
          <p:cNvSpPr txBox="1">
            <a:spLocks noChangeArrowheads="1"/>
          </p:cNvSpPr>
          <p:nvPr/>
        </p:nvSpPr>
        <p:spPr bwMode="auto">
          <a:xfrm>
            <a:off x="647700" y="1560513"/>
            <a:ext cx="7515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2000" b="1">
                <a:latin typeface="Courier New" pitchFamily="49" charset="0"/>
              </a:rPr>
              <a:t>EstimatedRTT = (1- </a:t>
            </a:r>
            <a:r>
              <a:rPr lang="en-US" altLang="el-GR" sz="2000" b="1">
                <a:latin typeface="Courier New" pitchFamily="49" charset="0"/>
                <a:sym typeface="Symbol" pitchFamily="18" charset="2"/>
              </a:rPr>
              <a:t></a:t>
            </a:r>
            <a:r>
              <a:rPr lang="en-US" altLang="el-GR" sz="2000" b="1">
                <a:latin typeface="Courier New" pitchFamily="49" charset="0"/>
              </a:rPr>
              <a:t>)*EstimatedRTT + </a:t>
            </a:r>
            <a:r>
              <a:rPr lang="en-US" altLang="el-GR" sz="2000" b="1">
                <a:latin typeface="Courier New" pitchFamily="49" charset="0"/>
                <a:sym typeface="Symbol" pitchFamily="18" charset="2"/>
              </a:rPr>
              <a:t></a:t>
            </a:r>
            <a:r>
              <a:rPr lang="en-US" altLang="el-GR" sz="2000" b="1">
                <a:latin typeface="Courier New" pitchFamily="49" charset="0"/>
              </a:rPr>
              <a:t>*SampleRTT</a:t>
            </a:r>
          </a:p>
        </p:txBody>
      </p:sp>
      <p:sp>
        <p:nvSpPr>
          <p:cNvPr id="72711" name="Rectangle 4"/>
          <p:cNvSpPr>
            <a:spLocks noChangeArrowheads="1"/>
          </p:cNvSpPr>
          <p:nvPr/>
        </p:nvSpPr>
        <p:spPr bwMode="auto">
          <a:xfrm>
            <a:off x="1136650" y="2559050"/>
            <a:ext cx="7067550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l-GR" altLang="el-GR" sz="2000">
                <a:latin typeface="Comic Sans MS" pitchFamily="66" charset="0"/>
              </a:rPr>
              <a:t>Εκθετική σταθμισμένη κινητή μέση τιμή (Exponential</a:t>
            </a:r>
            <a:r>
              <a:rPr lang="en-US" altLang="el-GR" sz="2000">
                <a:latin typeface="Comic Sans MS" pitchFamily="66" charset="0"/>
              </a:rPr>
              <a:t>ly</a:t>
            </a:r>
            <a:r>
              <a:rPr lang="el-GR" altLang="el-GR" sz="2000">
                <a:latin typeface="Comic Sans MS" pitchFamily="66" charset="0"/>
              </a:rPr>
              <a:t> weighted moving average)</a:t>
            </a:r>
            <a:endParaRPr lang="en-US" altLang="el-GR" sz="2000">
              <a:latin typeface="Comic Sans MS" pitchFamily="66" charset="0"/>
            </a:endParaRP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SzPct val="85000"/>
            </a:pPr>
            <a:endParaRPr lang="el-GR" altLang="el-GR" sz="2000">
              <a:latin typeface="Comic Sans MS" pitchFamily="66" charset="0"/>
            </a:endParaRP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l-GR" altLang="el-GR" sz="2000">
                <a:latin typeface="Comic Sans MS" pitchFamily="66" charset="0"/>
              </a:rPr>
              <a:t>η επίδραση των παλαιών δειγμάτων μειώνεται εκθετικά</a:t>
            </a:r>
            <a:endParaRPr lang="en-US" altLang="el-GR" sz="2000">
              <a:latin typeface="Comic Sans MS" pitchFamily="66" charset="0"/>
            </a:endParaRP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SzPct val="85000"/>
            </a:pPr>
            <a:endParaRPr lang="el-GR" altLang="el-GR" sz="2000">
              <a:latin typeface="Comic Sans MS" pitchFamily="66" charset="0"/>
            </a:endParaRP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l-GR" altLang="el-GR" sz="2000">
                <a:latin typeface="Comic Sans MS" pitchFamily="66" charset="0"/>
              </a:rPr>
              <a:t>τυπική τιμή: </a:t>
            </a:r>
            <a:r>
              <a:rPr lang="en-US" altLang="el-GR" sz="2000" b="1">
                <a:latin typeface="Comic Sans MS" pitchFamily="66" charset="0"/>
                <a:sym typeface="Symbol" pitchFamily="18" charset="2"/>
              </a:rPr>
              <a:t> =</a:t>
            </a:r>
            <a:r>
              <a:rPr lang="en-US" altLang="el-GR" sz="2000">
                <a:latin typeface="Comic Sans MS" pitchFamily="66" charset="0"/>
              </a:rPr>
              <a:t> 0.125</a:t>
            </a:r>
            <a:r>
              <a:rPr lang="el-GR" altLang="el-GR" sz="2000">
                <a:latin typeface="Comic Sans MS" pitchFamily="66" charset="0"/>
              </a:rPr>
              <a:t/>
            </a:r>
            <a:br>
              <a:rPr lang="el-GR" altLang="el-GR" sz="2000">
                <a:latin typeface="Comic Sans MS" pitchFamily="66" charset="0"/>
              </a:rPr>
            </a:br>
            <a:r>
              <a:rPr lang="el-GR" altLang="el-GR" sz="2000">
                <a:latin typeface="Comic Sans MS" pitchFamily="66" charset="0"/>
              </a:rPr>
              <a:t/>
            </a:r>
            <a:br>
              <a:rPr lang="el-GR" altLang="el-GR" sz="2000">
                <a:latin typeface="Comic Sans MS" pitchFamily="66" charset="0"/>
              </a:rPr>
            </a:br>
            <a:endParaRPr lang="en-US" altLang="el-GR" sz="20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3-</a:t>
            </a:r>
            <a:fld id="{D96560FB-D052-4892-B81D-AD3EF4618DF0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z="3200" smtClean="0"/>
              <a:t>Παράδειγμα εκτίμησης του RTT:</a:t>
            </a:r>
          </a:p>
        </p:txBody>
      </p:sp>
      <p:pic>
        <p:nvPicPr>
          <p:cNvPr id="7373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538" y="1049338"/>
            <a:ext cx="7739062" cy="529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F18C161B-7C24-437E-8F12-57E411B57A11}" type="slidenum">
              <a:rPr lang="en-US"/>
              <a:pPr>
                <a:defRPr/>
              </a:pPr>
              <a:t>65</a:t>
            </a:fld>
            <a:endParaRPr lang="en-US"/>
          </a:p>
        </p:txBody>
      </p:sp>
      <p:sp>
        <p:nvSpPr>
          <p:cNvPr id="74755" name="Footer Placeholder 5"/>
          <p:cNvSpPr txBox="1">
            <a:spLocks noGrp="1"/>
          </p:cNvSpPr>
          <p:nvPr/>
        </p:nvSpPr>
        <p:spPr bwMode="auto">
          <a:xfrm>
            <a:off x="4203700" y="6400800"/>
            <a:ext cx="410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74756" name="Slide Number Placeholder 6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008D4725-81D7-4F93-B0C1-CA0D70551E44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65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74757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" y="133350"/>
            <a:ext cx="8293100" cy="1143000"/>
          </a:xfrm>
        </p:spPr>
        <p:txBody>
          <a:bodyPr/>
          <a:lstStyle/>
          <a:p>
            <a:r>
              <a:rPr lang="el-GR" altLang="el-GR" sz="2800" smtClean="0"/>
              <a:t>Χρόνος Διαδρομής Μετ’ επιστροφής (</a:t>
            </a:r>
            <a:r>
              <a:rPr lang="en-US" altLang="el-GR" sz="2800" smtClean="0"/>
              <a:t>Round Trip Time</a:t>
            </a:r>
            <a:r>
              <a:rPr lang="el-GR" altLang="el-GR" sz="2800" smtClean="0"/>
              <a:t>)</a:t>
            </a:r>
            <a:r>
              <a:rPr lang="en-US" altLang="el-GR" sz="2800" smtClean="0"/>
              <a:t> και</a:t>
            </a:r>
            <a:r>
              <a:rPr lang="el-GR" altLang="el-GR" sz="2800" smtClean="0"/>
              <a:t> Λήξη Χρόνου</a:t>
            </a:r>
            <a:r>
              <a:rPr lang="en-US" altLang="el-GR" sz="2800" smtClean="0"/>
              <a:t> </a:t>
            </a:r>
            <a:r>
              <a:rPr lang="el-GR" altLang="el-GR" sz="2800" smtClean="0"/>
              <a:t>(</a:t>
            </a:r>
            <a:r>
              <a:rPr lang="en-US" altLang="el-GR" sz="2800" smtClean="0"/>
              <a:t>Timeout</a:t>
            </a:r>
            <a:r>
              <a:rPr lang="el-GR" altLang="el-GR" sz="2800" smtClean="0"/>
              <a:t>) του </a:t>
            </a:r>
            <a:r>
              <a:rPr lang="en-US" altLang="el-GR" sz="2800" smtClean="0"/>
              <a:t>TCP</a:t>
            </a:r>
          </a:p>
        </p:txBody>
      </p:sp>
      <p:sp>
        <p:nvSpPr>
          <p:cNvPr id="74758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57300"/>
            <a:ext cx="7639050" cy="149542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l-GR" altLang="el-GR" sz="2400" u="sng" smtClean="0">
                <a:solidFill>
                  <a:srgbClr val="FF0000"/>
                </a:solidFill>
              </a:rPr>
              <a:t>Καθορισμός του  timeout</a:t>
            </a:r>
          </a:p>
          <a:p>
            <a:pPr>
              <a:buFont typeface="ZapfDingbats" pitchFamily="82" charset="2"/>
              <a:buNone/>
            </a:pPr>
            <a:r>
              <a:rPr lang="el-GR" altLang="el-GR" sz="1800" b="1" smtClean="0">
                <a:latin typeface="Courier New" pitchFamily="49" charset="0"/>
              </a:rPr>
              <a:t>EstimatedRTT συν “περιθώριο ασφαλείας”</a:t>
            </a:r>
          </a:p>
          <a:p>
            <a:pPr>
              <a:spcBef>
                <a:spcPct val="50000"/>
              </a:spcBef>
            </a:pPr>
            <a:r>
              <a:rPr lang="el-GR" altLang="el-GR" sz="1800" b="1" smtClean="0">
                <a:latin typeface="Courier New" pitchFamily="49" charset="0"/>
              </a:rPr>
              <a:t>μεγάλη μεταβολή στο EstimatedRTT -&gt; μεγαλύτερο περιθώριο ασφαλείας</a:t>
            </a:r>
          </a:p>
          <a:p>
            <a:pPr>
              <a:spcBef>
                <a:spcPct val="50000"/>
              </a:spcBef>
            </a:pPr>
            <a:r>
              <a:rPr lang="el-GR" altLang="el-GR" sz="1800" b="1" smtClean="0">
                <a:latin typeface="Courier New" pitchFamily="49" charset="0"/>
              </a:rPr>
              <a:t>πρώτα εκτιμάται πόσο αποκλίνει το SampleRTT από το  EstimatedRTT: </a:t>
            </a:r>
          </a:p>
        </p:txBody>
      </p:sp>
      <p:sp>
        <p:nvSpPr>
          <p:cNvPr id="74759" name="Text Box 6"/>
          <p:cNvSpPr txBox="1">
            <a:spLocks noChangeArrowheads="1"/>
          </p:cNvSpPr>
          <p:nvPr/>
        </p:nvSpPr>
        <p:spPr bwMode="auto">
          <a:xfrm>
            <a:off x="533400" y="5486400"/>
            <a:ext cx="6432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2000" b="1">
                <a:latin typeface="Courier New" pitchFamily="49" charset="0"/>
              </a:rPr>
              <a:t>TimeoutInterval = EstimatedRTT + 4*DevRTT</a:t>
            </a:r>
            <a:endParaRPr lang="en-US" altLang="el-GR" sz="1000">
              <a:latin typeface="Times New Roman" pitchFamily="18" charset="0"/>
            </a:endParaRPr>
          </a:p>
        </p:txBody>
      </p:sp>
      <p:sp>
        <p:nvSpPr>
          <p:cNvPr id="74760" name="Text Box 7"/>
          <p:cNvSpPr txBox="1">
            <a:spLocks noChangeArrowheads="1"/>
          </p:cNvSpPr>
          <p:nvPr/>
        </p:nvSpPr>
        <p:spPr bwMode="auto">
          <a:xfrm>
            <a:off x="914400" y="3429000"/>
            <a:ext cx="6975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el-GR" sz="2000" b="1">
                <a:latin typeface="Courier New" pitchFamily="49" charset="0"/>
              </a:rPr>
              <a:t>DevRTT = (1-</a:t>
            </a:r>
            <a:r>
              <a:rPr lang="en-US" altLang="el-GR" sz="2000" b="1">
                <a:latin typeface="Courier New" pitchFamily="49" charset="0"/>
                <a:sym typeface="Symbol" pitchFamily="18" charset="2"/>
              </a:rPr>
              <a:t></a:t>
            </a:r>
            <a:r>
              <a:rPr lang="en-US" altLang="el-GR" sz="2000" b="1">
                <a:latin typeface="Courier New" pitchFamily="49" charset="0"/>
              </a:rPr>
              <a:t>)*DevRTT +</a:t>
            </a:r>
          </a:p>
          <a:p>
            <a:pPr algn="l">
              <a:lnSpc>
                <a:spcPct val="100000"/>
              </a:lnSpc>
            </a:pPr>
            <a:r>
              <a:rPr lang="en-US" altLang="el-GR" sz="2000" b="1">
                <a:latin typeface="Courier New" pitchFamily="49" charset="0"/>
              </a:rPr>
              <a:t>             </a:t>
            </a:r>
            <a:r>
              <a:rPr lang="en-US" altLang="el-GR" sz="2000" b="1">
                <a:latin typeface="Courier New" pitchFamily="49" charset="0"/>
                <a:sym typeface="Symbol" pitchFamily="18" charset="2"/>
              </a:rPr>
              <a:t></a:t>
            </a:r>
            <a:r>
              <a:rPr lang="en-US" altLang="el-GR" sz="2000" b="1">
                <a:latin typeface="Courier New" pitchFamily="49" charset="0"/>
              </a:rPr>
              <a:t>*|SampleRTT-EstimatedRTT|</a:t>
            </a:r>
          </a:p>
          <a:p>
            <a:pPr algn="l">
              <a:lnSpc>
                <a:spcPct val="100000"/>
              </a:lnSpc>
            </a:pPr>
            <a:endParaRPr lang="en-US" altLang="el-GR" sz="2000" b="1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altLang="el-GR" sz="2000" b="1">
                <a:latin typeface="Courier New" pitchFamily="49" charset="0"/>
              </a:rPr>
              <a:t>(</a:t>
            </a:r>
            <a:r>
              <a:rPr lang="el-GR" altLang="el-GR" sz="2000" b="1">
                <a:latin typeface="Courier New" pitchFamily="49" charset="0"/>
              </a:rPr>
              <a:t>τυπικά</a:t>
            </a:r>
            <a:r>
              <a:rPr lang="en-US" altLang="el-GR" sz="2000" b="1">
                <a:latin typeface="Courier New" pitchFamily="49" charset="0"/>
              </a:rPr>
              <a:t>, </a:t>
            </a:r>
            <a:r>
              <a:rPr lang="en-US" altLang="el-GR" sz="2000" b="1">
                <a:latin typeface="Courier New" pitchFamily="49" charset="0"/>
                <a:sym typeface="Symbol" pitchFamily="18" charset="2"/>
              </a:rPr>
              <a:t> = 0.25)</a:t>
            </a:r>
          </a:p>
        </p:txBody>
      </p:sp>
      <p:sp>
        <p:nvSpPr>
          <p:cNvPr id="74761" name="Text Box 8"/>
          <p:cNvSpPr txBox="1">
            <a:spLocks noChangeArrowheads="1"/>
          </p:cNvSpPr>
          <p:nvPr/>
        </p:nvSpPr>
        <p:spPr bwMode="auto">
          <a:xfrm>
            <a:off x="381000" y="4953000"/>
            <a:ext cx="4551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l-GR" altLang="el-GR" sz="2000">
                <a:solidFill>
                  <a:srgbClr val="FF0000"/>
                </a:solidFill>
                <a:latin typeface="Comic Sans MS" pitchFamily="66" charset="0"/>
              </a:rPr>
              <a:t> Μετά καθορίζεται η τιμή του timeout:</a:t>
            </a:r>
          </a:p>
        </p:txBody>
      </p:sp>
      <p:sp>
        <p:nvSpPr>
          <p:cNvPr id="74762" name="Text Box 14"/>
          <p:cNvSpPr txBox="1">
            <a:spLocks noChangeArrowheads="1"/>
          </p:cNvSpPr>
          <p:nvPr/>
        </p:nvSpPr>
        <p:spPr bwMode="auto">
          <a:xfrm>
            <a:off x="3159125" y="5911850"/>
            <a:ext cx="1811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2000">
                <a:solidFill>
                  <a:srgbClr val="000099"/>
                </a:solidFill>
              </a:rPr>
              <a:t>estimated RTT</a:t>
            </a:r>
          </a:p>
        </p:txBody>
      </p:sp>
      <p:sp>
        <p:nvSpPr>
          <p:cNvPr id="74763" name="Text Box 16"/>
          <p:cNvSpPr txBox="1">
            <a:spLocks noChangeArrowheads="1"/>
          </p:cNvSpPr>
          <p:nvPr/>
        </p:nvSpPr>
        <p:spPr bwMode="auto">
          <a:xfrm>
            <a:off x="5591175" y="5930900"/>
            <a:ext cx="191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000">
                <a:solidFill>
                  <a:srgbClr val="000099"/>
                </a:solidFill>
              </a:rPr>
              <a:t>“</a:t>
            </a:r>
            <a:r>
              <a:rPr lang="en-US" altLang="ja-JP" sz="2000">
                <a:solidFill>
                  <a:srgbClr val="000099"/>
                </a:solidFill>
              </a:rPr>
              <a:t>safety margin</a:t>
            </a:r>
            <a:r>
              <a:rPr lang="ja-JP" altLang="en-US" sz="2000">
                <a:solidFill>
                  <a:srgbClr val="000099"/>
                </a:solidFill>
              </a:rPr>
              <a:t>”</a:t>
            </a:r>
            <a:endParaRPr lang="en-US" altLang="el-GR" sz="2000">
              <a:solidFill>
                <a:srgbClr val="000099"/>
              </a:solidFill>
            </a:endParaRPr>
          </a:p>
        </p:txBody>
      </p:sp>
      <p:sp>
        <p:nvSpPr>
          <p:cNvPr id="74764" name="Line 17"/>
          <p:cNvSpPr>
            <a:spLocks noChangeShapeType="1"/>
          </p:cNvSpPr>
          <p:nvPr/>
        </p:nvSpPr>
        <p:spPr bwMode="auto">
          <a:xfrm flipV="1">
            <a:off x="3956050" y="5772150"/>
            <a:ext cx="0" cy="225425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4765" name="Line 19"/>
          <p:cNvSpPr>
            <a:spLocks noChangeShapeType="1"/>
          </p:cNvSpPr>
          <p:nvPr/>
        </p:nvSpPr>
        <p:spPr bwMode="auto">
          <a:xfrm flipV="1">
            <a:off x="6527800" y="5856288"/>
            <a:ext cx="0" cy="147637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74766" name="Picture 20" descr="alarm_clock_ring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4613" y="6084888"/>
            <a:ext cx="515937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2871124F-134A-49DF-92AF-E0D6ED76F7CB}" type="slidenum">
              <a:rPr lang="en-US"/>
              <a:pPr>
                <a:defRPr/>
              </a:pPr>
              <a:t>66</a:t>
            </a:fld>
            <a:endParaRPr lang="en-US"/>
          </a:p>
        </p:txBody>
      </p:sp>
      <p:sp>
        <p:nvSpPr>
          <p:cNvPr id="75779" name="Footer Placeholder 5"/>
          <p:cNvSpPr txBox="1">
            <a:spLocks noGrp="1"/>
          </p:cNvSpPr>
          <p:nvPr/>
        </p:nvSpPr>
        <p:spPr bwMode="auto">
          <a:xfrm>
            <a:off x="4203700" y="6400800"/>
            <a:ext cx="410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75780" name="Slide Number Placeholder 6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4AF144FD-15D4-4756-B007-4F42E379BB78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66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757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smtClean="0"/>
              <a:t>Κεφάλαιο </a:t>
            </a:r>
            <a:r>
              <a:rPr lang="en-US" altLang="el-GR" sz="3600" smtClean="0"/>
              <a:t>3: </a:t>
            </a:r>
            <a:r>
              <a:rPr lang="el-GR" altLang="el-GR" sz="3600" smtClean="0"/>
              <a:t>περίγραμμα</a:t>
            </a:r>
            <a:endParaRPr lang="en-US" altLang="el-GR" sz="3600" smtClean="0"/>
          </a:p>
        </p:txBody>
      </p:sp>
      <p:sp>
        <p:nvSpPr>
          <p:cNvPr id="7578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l-GR" sz="2400" smtClean="0"/>
              <a:t>3.1 </a:t>
            </a:r>
            <a:r>
              <a:rPr lang="el-GR" altLang="el-GR" sz="2400" smtClean="0"/>
              <a:t>Υπηρεσίες επιπέδου μεταφοράς</a:t>
            </a:r>
            <a:endParaRPr lang="en-US" altLang="el-GR" sz="2400" smtClean="0"/>
          </a:p>
          <a:p>
            <a:r>
              <a:rPr lang="en-US" altLang="el-GR" sz="2400" smtClean="0"/>
              <a:t>3.2 </a:t>
            </a:r>
            <a:r>
              <a:rPr lang="el-GR" altLang="el-GR" sz="2400" smtClean="0"/>
              <a:t>Πολύπλεξη και αποπολύπλεξη</a:t>
            </a:r>
            <a:endParaRPr lang="en-US" altLang="el-GR" sz="2400" smtClean="0"/>
          </a:p>
          <a:p>
            <a:r>
              <a:rPr lang="en-US" altLang="el-GR" sz="2400" smtClean="0"/>
              <a:t>3.3 </a:t>
            </a:r>
            <a:r>
              <a:rPr lang="el-GR" altLang="el-GR" sz="2400" smtClean="0"/>
              <a:t>Ασυνδεσμική μεταφορά</a:t>
            </a:r>
            <a:r>
              <a:rPr lang="en-US" altLang="el-GR" sz="2400" smtClean="0"/>
              <a:t>: UDP</a:t>
            </a:r>
          </a:p>
          <a:p>
            <a:r>
              <a:rPr lang="en-US" altLang="el-GR" sz="2400" smtClean="0"/>
              <a:t>3.4 </a:t>
            </a:r>
            <a:r>
              <a:rPr lang="el-GR" altLang="el-GR" sz="2400" smtClean="0"/>
              <a:t>Αρχές της αξιόπιστης μεταφοράς δεδομένων</a:t>
            </a:r>
            <a:endParaRPr lang="en-US" altLang="el-GR" sz="2400" smtClean="0"/>
          </a:p>
        </p:txBody>
      </p:sp>
      <p:sp>
        <p:nvSpPr>
          <p:cNvPr id="7578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altLang="el-GR" sz="2400" smtClean="0"/>
              <a:t>3.5 </a:t>
            </a:r>
            <a:r>
              <a:rPr lang="el-GR" altLang="el-GR" sz="2400" smtClean="0"/>
              <a:t>Συνδεσμική μεταφορά</a:t>
            </a:r>
            <a:r>
              <a:rPr lang="en-US" altLang="el-GR" sz="2400" smtClean="0"/>
              <a:t>: TCP</a:t>
            </a:r>
          </a:p>
          <a:p>
            <a:pPr lvl="1">
              <a:buFont typeface="Wingdings" pitchFamily="2" charset="2"/>
              <a:buChar char="§"/>
            </a:pPr>
            <a:r>
              <a:rPr lang="el-GR" altLang="el-GR" sz="2000" smtClean="0"/>
              <a:t>Δομή τμήματος</a:t>
            </a:r>
            <a:endParaRPr lang="en-US" altLang="el-GR" sz="2000" smtClean="0"/>
          </a:p>
          <a:p>
            <a:pPr lvl="1">
              <a:buFont typeface="Wingdings" pitchFamily="2" charset="2"/>
              <a:buChar char="§"/>
            </a:pPr>
            <a:r>
              <a:rPr lang="el-GR" altLang="el-GR" sz="2000" smtClean="0">
                <a:solidFill>
                  <a:srgbClr val="FF0000"/>
                </a:solidFill>
              </a:rPr>
              <a:t>Αξιόπιστη μεταφορά δεδομένων</a:t>
            </a:r>
            <a:endParaRPr lang="en-US" altLang="el-GR" sz="200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l-GR" altLang="el-GR" sz="2000" smtClean="0"/>
              <a:t>Έλεγχος ροής</a:t>
            </a:r>
            <a:endParaRPr lang="en-US" altLang="el-GR" sz="2000" smtClean="0"/>
          </a:p>
          <a:p>
            <a:pPr lvl="1">
              <a:buFont typeface="Wingdings" pitchFamily="2" charset="2"/>
              <a:buChar char="§"/>
            </a:pPr>
            <a:r>
              <a:rPr lang="el-GR" altLang="el-GR" sz="2000" smtClean="0"/>
              <a:t>Διαχείριση σύνδεσης</a:t>
            </a:r>
            <a:endParaRPr lang="en-US" altLang="el-GR" sz="2000" smtClean="0"/>
          </a:p>
          <a:p>
            <a:r>
              <a:rPr lang="en-US" altLang="el-GR" sz="2400" smtClean="0"/>
              <a:t>3.6 </a:t>
            </a:r>
            <a:r>
              <a:rPr lang="el-GR" altLang="el-GR" sz="2400" smtClean="0"/>
              <a:t>Αρχές ελέγχου συμφόρησης</a:t>
            </a:r>
            <a:endParaRPr lang="en-US" altLang="el-GR" sz="2400" smtClean="0"/>
          </a:p>
          <a:p>
            <a:r>
              <a:rPr lang="el-GR" altLang="el-GR" sz="2400" smtClean="0"/>
              <a:t>3.7 Έλεγχος συμφόρησης του </a:t>
            </a:r>
            <a:r>
              <a:rPr lang="en-US" altLang="el-GR" sz="2400" smtClean="0"/>
              <a:t>TCP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EF50B46D-AC3B-4761-89A8-4C4EF2A132AF}" type="slidenum">
              <a:rPr lang="en-US"/>
              <a:pPr>
                <a:defRPr/>
              </a:pPr>
              <a:t>67</a:t>
            </a:fld>
            <a:endParaRPr lang="en-US"/>
          </a:p>
        </p:txBody>
      </p:sp>
      <p:sp>
        <p:nvSpPr>
          <p:cNvPr id="76803" name="Footer Placeholder 5"/>
          <p:cNvSpPr txBox="1">
            <a:spLocks noGrp="1"/>
          </p:cNvSpPr>
          <p:nvPr/>
        </p:nvSpPr>
        <p:spPr bwMode="auto">
          <a:xfrm>
            <a:off x="4203700" y="6400800"/>
            <a:ext cx="410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76804" name="Slide Number Placeholder 6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B7F4BEBC-FEA6-4BDC-B2E4-B181C1850BE3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67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7680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1143000"/>
          </a:xfrm>
        </p:spPr>
        <p:txBody>
          <a:bodyPr/>
          <a:lstStyle/>
          <a:p>
            <a:r>
              <a:rPr lang="el-GR" altLang="el-GR" sz="3200" smtClean="0"/>
              <a:t>Αξιόπιστη μεταφορά δεδομένων (αμδ) του TCP</a:t>
            </a:r>
            <a:endParaRPr lang="en-US" altLang="el-GR" sz="3200" smtClean="0"/>
          </a:p>
        </p:txBody>
      </p:sp>
      <p:sp>
        <p:nvSpPr>
          <p:cNvPr id="768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43350" cy="4648200"/>
          </a:xfrm>
        </p:spPr>
        <p:txBody>
          <a:bodyPr/>
          <a:lstStyle/>
          <a:p>
            <a:r>
              <a:rPr lang="el-GR" altLang="el-GR" sz="2000" smtClean="0"/>
              <a:t>Το TCP δημιουργεί υπηρεσία «αμδ» πάνω από την αναξιόπιστη υπηρεσία του</a:t>
            </a:r>
            <a:r>
              <a:rPr lang="de-DE" altLang="el-GR" sz="2000" smtClean="0"/>
              <a:t> IP</a:t>
            </a:r>
            <a:r>
              <a:rPr lang="el-GR" altLang="el-GR" sz="2000" smtClean="0"/>
              <a:t/>
            </a:r>
            <a:br>
              <a:rPr lang="el-GR" altLang="el-GR" sz="2000" smtClean="0"/>
            </a:br>
            <a:endParaRPr lang="en-US" altLang="el-GR" sz="2000" smtClean="0"/>
          </a:p>
          <a:p>
            <a:pPr lvl="1">
              <a:buFont typeface="Wingdings" pitchFamily="2" charset="2"/>
              <a:buChar char="§"/>
            </a:pPr>
            <a:r>
              <a:rPr lang="el-GR" altLang="el-GR" sz="1800" smtClean="0"/>
              <a:t>Τμήματα σε διοχέτευση</a:t>
            </a:r>
            <a:endParaRPr lang="en-US" altLang="el-GR" sz="1800" smtClean="0"/>
          </a:p>
          <a:p>
            <a:pPr lvl="1">
              <a:buFont typeface="Wingdings" pitchFamily="2" charset="2"/>
              <a:buChar char="§"/>
            </a:pPr>
            <a:r>
              <a:rPr lang="el-GR" altLang="el-GR" sz="1800" smtClean="0"/>
              <a:t>Σωρευτικά</a:t>
            </a:r>
            <a:r>
              <a:rPr lang="en-US" altLang="el-GR" sz="1800" smtClean="0"/>
              <a:t> acks</a:t>
            </a:r>
          </a:p>
          <a:p>
            <a:pPr lvl="1">
              <a:buFont typeface="Wingdings" pitchFamily="2" charset="2"/>
              <a:buChar char="§"/>
            </a:pPr>
            <a:r>
              <a:rPr lang="el-GR" altLang="el-GR" sz="1800" smtClean="0"/>
              <a:t>Το </a:t>
            </a:r>
            <a:r>
              <a:rPr lang="en-US" altLang="el-GR" sz="1800" smtClean="0"/>
              <a:t>TCP </a:t>
            </a:r>
            <a:r>
              <a:rPr lang="el-GR" altLang="el-GR" sz="1800" smtClean="0"/>
              <a:t>χρησιμοποιεί ένα μόνο χρονομετρητή αναμεταδόσεων</a:t>
            </a:r>
            <a:endParaRPr lang="en-US" altLang="el-GR" sz="1800" smtClean="0"/>
          </a:p>
        </p:txBody>
      </p:sp>
      <p:sp>
        <p:nvSpPr>
          <p:cNvPr id="7680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244975" cy="4648200"/>
          </a:xfrm>
        </p:spPr>
        <p:txBody>
          <a:bodyPr/>
          <a:lstStyle/>
          <a:p>
            <a:pPr>
              <a:buSzTx/>
            </a:pPr>
            <a:r>
              <a:rPr lang="el-GR" altLang="el-GR" sz="2000" smtClean="0"/>
              <a:t>Α</a:t>
            </a:r>
            <a:r>
              <a:rPr lang="en-US" altLang="el-GR" sz="2000" smtClean="0"/>
              <a:t>ναμεταδόσεις</a:t>
            </a:r>
            <a:r>
              <a:rPr lang="el-GR" altLang="el-GR" sz="2000" smtClean="0"/>
              <a:t> προκαλούνται από</a:t>
            </a:r>
            <a:endParaRPr lang="en-US" altLang="el-GR" sz="2000" smtClean="0"/>
          </a:p>
          <a:p>
            <a:pPr lvl="1">
              <a:buSzTx/>
              <a:buFont typeface="Wingdings" pitchFamily="2" charset="2"/>
              <a:buChar char="§"/>
            </a:pPr>
            <a:r>
              <a:rPr lang="el-GR" altLang="el-GR" sz="1800" smtClean="0"/>
              <a:t>συμβάντα λήξης χρόνου (</a:t>
            </a:r>
            <a:r>
              <a:rPr lang="en-US" altLang="el-GR" sz="1800" smtClean="0"/>
              <a:t>timeouts</a:t>
            </a:r>
            <a:r>
              <a:rPr lang="el-GR" altLang="el-GR" sz="1800" smtClean="0"/>
              <a:t>)</a:t>
            </a:r>
            <a:endParaRPr lang="en-US" altLang="el-GR" sz="1800" smtClean="0"/>
          </a:p>
          <a:p>
            <a:pPr lvl="1">
              <a:buSzTx/>
              <a:buFont typeface="Wingdings" pitchFamily="2" charset="2"/>
              <a:buChar char="§"/>
            </a:pPr>
            <a:r>
              <a:rPr lang="en-US" altLang="el-GR" sz="1800" smtClean="0"/>
              <a:t>διπλ</a:t>
            </a:r>
            <a:r>
              <a:rPr lang="el-GR" altLang="el-GR" sz="1800" smtClean="0"/>
              <a:t>έ</a:t>
            </a:r>
            <a:r>
              <a:rPr lang="en-US" altLang="el-GR" sz="1800" smtClean="0"/>
              <a:t>ς επιβεβαιώσεις</a:t>
            </a:r>
          </a:p>
          <a:p>
            <a:pPr lvl="1">
              <a:buSzTx/>
              <a:buFont typeface="Wingdings" pitchFamily="2" charset="2"/>
              <a:buNone/>
            </a:pPr>
            <a:r>
              <a:rPr lang="el-GR" altLang="el-GR" sz="1800" smtClean="0"/>
              <a:t>	</a:t>
            </a:r>
            <a:r>
              <a:rPr lang="en-US" altLang="el-GR" sz="1800" smtClean="0"/>
              <a:t>(duplicate ACKs)</a:t>
            </a:r>
          </a:p>
          <a:p>
            <a:pPr>
              <a:buSzTx/>
            </a:pPr>
            <a:r>
              <a:rPr lang="el-GR" altLang="el-GR" sz="2000" smtClean="0"/>
              <a:t>Αρχικά θεωρούμε απλοποιημένο αποστολέα TCP:</a:t>
            </a:r>
            <a:endParaRPr lang="en-US" altLang="el-GR" sz="2000" smtClean="0"/>
          </a:p>
          <a:p>
            <a:pPr lvl="1">
              <a:buSzTx/>
              <a:buFont typeface="Wingdings" pitchFamily="2" charset="2"/>
              <a:buChar char="§"/>
            </a:pPr>
            <a:r>
              <a:rPr lang="el-GR" altLang="el-GR" sz="1800" smtClean="0"/>
              <a:t>αγνοούνται διπλά </a:t>
            </a:r>
            <a:r>
              <a:rPr lang="en-US" altLang="el-GR" sz="1800" smtClean="0"/>
              <a:t>ACKS</a:t>
            </a:r>
          </a:p>
          <a:p>
            <a:pPr lvl="1">
              <a:buSzTx/>
              <a:buFont typeface="Wingdings" pitchFamily="2" charset="2"/>
              <a:buChar char="§"/>
            </a:pPr>
            <a:r>
              <a:rPr lang="el-GR" altLang="el-GR" sz="1800" smtClean="0"/>
              <a:t>αγνοείται έλεγχος ροής, έλεγχος συμφόρησης </a:t>
            </a:r>
            <a:endParaRPr lang="en-US" altLang="el-GR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5B1E934B-C7D0-4B8B-91CE-E385B8ED98E5}" type="slidenum">
              <a:rPr lang="en-US"/>
              <a:pPr>
                <a:defRPr/>
              </a:pPr>
              <a:t>68</a:t>
            </a:fld>
            <a:endParaRPr lang="en-US"/>
          </a:p>
        </p:txBody>
      </p:sp>
      <p:sp>
        <p:nvSpPr>
          <p:cNvPr id="77827" name="Footer Placeholder 5"/>
          <p:cNvSpPr txBox="1">
            <a:spLocks noGrp="1"/>
          </p:cNvSpPr>
          <p:nvPr/>
        </p:nvSpPr>
        <p:spPr bwMode="auto">
          <a:xfrm>
            <a:off x="4203700" y="6400800"/>
            <a:ext cx="410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77828" name="Slide Number Placeholder 6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2C93813B-196F-4A54-A1ED-76EEC4AC15BD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68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7782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153400" cy="1143000"/>
          </a:xfrm>
        </p:spPr>
        <p:txBody>
          <a:bodyPr/>
          <a:lstStyle/>
          <a:p>
            <a:r>
              <a:rPr lang="el-GR" altLang="el-GR" sz="3600" smtClean="0"/>
              <a:t>Γεγονότα του αποστολέα </a:t>
            </a:r>
            <a:r>
              <a:rPr lang="en-US" altLang="el-GR" sz="3600" smtClean="0"/>
              <a:t>TCP:</a:t>
            </a:r>
          </a:p>
        </p:txBody>
      </p:sp>
      <p:sp>
        <p:nvSpPr>
          <p:cNvPr id="778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066800"/>
            <a:ext cx="38100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l-GR" altLang="el-GR" sz="2000" u="sng" smtClean="0">
                <a:solidFill>
                  <a:srgbClr val="FF0000"/>
                </a:solidFill>
              </a:rPr>
              <a:t>Λήψη δεδομένων από εφαρμογή</a:t>
            </a:r>
            <a:r>
              <a:rPr lang="en-US" altLang="el-GR" sz="2000" u="sng" smtClean="0">
                <a:solidFill>
                  <a:srgbClr val="FF0000"/>
                </a:solidFill>
              </a:rPr>
              <a:t>:</a:t>
            </a:r>
            <a:endParaRPr lang="en-US" altLang="el-GR" sz="2000" smtClean="0"/>
          </a:p>
          <a:p>
            <a:r>
              <a:rPr lang="el-GR" altLang="el-GR" sz="2000" smtClean="0"/>
              <a:t>δημιουργία τμήματος</a:t>
            </a:r>
            <a:r>
              <a:rPr lang="en-US" altLang="el-GR" sz="2000" smtClean="0"/>
              <a:t> </a:t>
            </a:r>
            <a:r>
              <a:rPr lang="el-GR" altLang="el-GR" sz="2000" smtClean="0"/>
              <a:t>με</a:t>
            </a:r>
            <a:r>
              <a:rPr lang="en-US" altLang="el-GR" sz="2000" smtClean="0"/>
              <a:t> #</a:t>
            </a:r>
            <a:r>
              <a:rPr lang="el-GR" altLang="el-GR" sz="2000" smtClean="0"/>
              <a:t> ακολουθίας</a:t>
            </a:r>
            <a:endParaRPr lang="en-US" altLang="el-GR" sz="2000" smtClean="0"/>
          </a:p>
          <a:p>
            <a:r>
              <a:rPr lang="en-US" altLang="el-GR" sz="2000" smtClean="0"/>
              <a:t>#</a:t>
            </a:r>
            <a:r>
              <a:rPr lang="el-GR" altLang="el-GR" sz="2000" smtClean="0"/>
              <a:t> ακολουθίας</a:t>
            </a:r>
            <a:r>
              <a:rPr lang="en-US" altLang="el-GR" sz="2000" smtClean="0"/>
              <a:t> </a:t>
            </a:r>
            <a:r>
              <a:rPr lang="el-GR" altLang="el-GR" sz="2000" smtClean="0"/>
              <a:t>είναι ο αριθμός του πρώτου</a:t>
            </a:r>
            <a:r>
              <a:rPr lang="en-US" altLang="el-GR" sz="2000" smtClean="0"/>
              <a:t> byte </a:t>
            </a:r>
            <a:r>
              <a:rPr lang="el-GR" altLang="el-GR" sz="2000" smtClean="0"/>
              <a:t>δεδομένων στο τμήμα</a:t>
            </a:r>
            <a:endParaRPr lang="en-US" altLang="el-GR" sz="2000" smtClean="0"/>
          </a:p>
          <a:p>
            <a:r>
              <a:rPr lang="el-GR" altLang="el-GR" sz="2000" smtClean="0"/>
              <a:t>εκκίνηση χρονομετρητή αν δεν τρέχει ήδη</a:t>
            </a:r>
            <a:r>
              <a:rPr lang="en-US" altLang="el-GR" sz="2000" smtClean="0"/>
              <a:t> </a:t>
            </a:r>
            <a:r>
              <a:rPr lang="el-GR" altLang="el-GR" sz="2000" smtClean="0"/>
              <a:t/>
            </a:r>
            <a:br>
              <a:rPr lang="el-GR" altLang="el-GR" sz="2000" smtClean="0"/>
            </a:br>
            <a:r>
              <a:rPr lang="en-US" altLang="el-GR" sz="2000" smtClean="0"/>
              <a:t>(</a:t>
            </a:r>
            <a:r>
              <a:rPr lang="el-GR" altLang="el-GR" sz="2000" smtClean="0"/>
              <a:t>ο χρονομετρητής είναι σαν το χρονομετρητή του πιο παλιού μη επιβεβαιωμένου τμήματος</a:t>
            </a:r>
            <a:r>
              <a:rPr lang="en-US" altLang="el-GR" sz="2000" smtClean="0"/>
              <a:t>)</a:t>
            </a:r>
          </a:p>
          <a:p>
            <a:r>
              <a:rPr lang="el-GR" altLang="el-GR" sz="2000" smtClean="0"/>
              <a:t>διάστημα λήξης</a:t>
            </a:r>
            <a:r>
              <a:rPr lang="en-US" altLang="el-GR" sz="2000" smtClean="0"/>
              <a:t>: </a:t>
            </a:r>
            <a:r>
              <a:rPr lang="en-US" altLang="el-GR" sz="2000" b="1" smtClean="0">
                <a:latin typeface="Courier New" pitchFamily="49" charset="0"/>
              </a:rPr>
              <a:t>TimeOutInterval</a:t>
            </a:r>
            <a:r>
              <a:rPr lang="en-US" altLang="el-GR" sz="2400" b="1" smtClean="0">
                <a:latin typeface="Courier New" pitchFamily="49" charset="0"/>
              </a:rPr>
              <a:t> </a:t>
            </a:r>
          </a:p>
        </p:txBody>
      </p:sp>
      <p:sp>
        <p:nvSpPr>
          <p:cNvPr id="7783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066800"/>
            <a:ext cx="4071938" cy="4648200"/>
          </a:xfrm>
        </p:spPr>
        <p:txBody>
          <a:bodyPr/>
          <a:lstStyle/>
          <a:p>
            <a:pPr>
              <a:buSzTx/>
              <a:buFont typeface="Wingdings" pitchFamily="2" charset="2"/>
              <a:buNone/>
            </a:pPr>
            <a:r>
              <a:rPr lang="el-GR" altLang="el-GR" sz="2000" u="sng" smtClean="0">
                <a:solidFill>
                  <a:srgbClr val="FF0000"/>
                </a:solidFill>
              </a:rPr>
              <a:t>Λήξη χρόνου (</a:t>
            </a:r>
            <a:r>
              <a:rPr lang="en-US" altLang="el-GR" sz="2000" u="sng" smtClean="0">
                <a:solidFill>
                  <a:srgbClr val="FF0000"/>
                </a:solidFill>
              </a:rPr>
              <a:t>timeout</a:t>
            </a:r>
            <a:r>
              <a:rPr lang="el-GR" altLang="el-GR" sz="2000" u="sng" smtClean="0">
                <a:solidFill>
                  <a:srgbClr val="FF0000"/>
                </a:solidFill>
              </a:rPr>
              <a:t>)</a:t>
            </a:r>
            <a:r>
              <a:rPr lang="en-US" altLang="el-GR" sz="2000" u="sng" smtClean="0">
                <a:solidFill>
                  <a:srgbClr val="FF0000"/>
                </a:solidFill>
              </a:rPr>
              <a:t>:</a:t>
            </a:r>
          </a:p>
          <a:p>
            <a:pPr>
              <a:buSzTx/>
            </a:pPr>
            <a:r>
              <a:rPr lang="el-GR" altLang="el-GR" sz="2000" smtClean="0"/>
              <a:t>επαναμετάδοση του</a:t>
            </a:r>
            <a:r>
              <a:rPr lang="en-US" altLang="el-GR" sz="2000" smtClean="0"/>
              <a:t> </a:t>
            </a:r>
            <a:r>
              <a:rPr lang="el-GR" altLang="el-GR" sz="2000" smtClean="0"/>
              <a:t>τμήματος που προκάλεσε το </a:t>
            </a:r>
            <a:r>
              <a:rPr lang="en-US" altLang="el-GR" sz="2000" smtClean="0"/>
              <a:t>timeout</a:t>
            </a:r>
          </a:p>
          <a:p>
            <a:pPr>
              <a:buSzTx/>
            </a:pPr>
            <a:r>
              <a:rPr lang="el-GR" altLang="el-GR" sz="2000" smtClean="0"/>
              <a:t>επανεκκίνηση χρονομετρητή </a:t>
            </a:r>
            <a:endParaRPr lang="en-US" altLang="el-GR" sz="2000" smtClean="0"/>
          </a:p>
          <a:p>
            <a:pPr>
              <a:buSzTx/>
              <a:buFont typeface="Wingdings" pitchFamily="2" charset="2"/>
              <a:buNone/>
            </a:pPr>
            <a:endParaRPr lang="en-US" altLang="el-GR" sz="2000" u="sng" smtClean="0">
              <a:solidFill>
                <a:srgbClr val="FF0000"/>
              </a:solidFill>
            </a:endParaRPr>
          </a:p>
          <a:p>
            <a:pPr>
              <a:buSzTx/>
              <a:buFont typeface="Wingdings" pitchFamily="2" charset="2"/>
              <a:buNone/>
            </a:pPr>
            <a:r>
              <a:rPr lang="el-GR" altLang="el-GR" sz="2000" u="sng" smtClean="0">
                <a:solidFill>
                  <a:srgbClr val="FF0000"/>
                </a:solidFill>
              </a:rPr>
              <a:t>Λήψη </a:t>
            </a:r>
            <a:r>
              <a:rPr lang="en-US" altLang="el-GR" sz="2000" u="sng" smtClean="0">
                <a:solidFill>
                  <a:srgbClr val="FF0000"/>
                </a:solidFill>
              </a:rPr>
              <a:t>ACK:</a:t>
            </a:r>
            <a:endParaRPr lang="en-US" altLang="el-GR" sz="2000" smtClean="0"/>
          </a:p>
          <a:p>
            <a:pPr>
              <a:buSzTx/>
            </a:pPr>
            <a:r>
              <a:rPr lang="el-GR" altLang="el-GR" sz="2000" smtClean="0"/>
              <a:t>αν επιβεβαιώνει τμήματα</a:t>
            </a:r>
            <a:r>
              <a:rPr lang="en-US" altLang="el-GR" sz="2000" smtClean="0"/>
              <a:t> </a:t>
            </a:r>
            <a:r>
              <a:rPr lang="el-GR" altLang="el-GR" sz="2000" smtClean="0"/>
              <a:t>που δεν έχουν ήδη επιβεβαιωθεί</a:t>
            </a:r>
            <a:endParaRPr lang="en-US" altLang="el-GR" sz="2000" smtClean="0"/>
          </a:p>
          <a:p>
            <a:pPr lvl="1">
              <a:buSzTx/>
              <a:buFont typeface="Wingdings" pitchFamily="2" charset="2"/>
              <a:buChar char="§"/>
            </a:pPr>
            <a:r>
              <a:rPr lang="el-GR" altLang="el-GR" sz="1800" smtClean="0"/>
              <a:t>ανανέωση του τι είναι γνωστό ότι έχει επιβεβαιωθεί</a:t>
            </a:r>
            <a:endParaRPr lang="en-US" altLang="el-GR" sz="1800" smtClean="0"/>
          </a:p>
          <a:p>
            <a:pPr lvl="1">
              <a:buSzTx/>
              <a:buFont typeface="Wingdings" pitchFamily="2" charset="2"/>
              <a:buChar char="§"/>
            </a:pPr>
            <a:r>
              <a:rPr lang="el-GR" altLang="el-GR" sz="1800" smtClean="0"/>
              <a:t>εκκίνηση χρονομετρητή αν εξακολουθούν να υπάρχουν </a:t>
            </a:r>
            <a:r>
              <a:rPr lang="en-US" altLang="el-GR" sz="1800" smtClean="0"/>
              <a:t> </a:t>
            </a:r>
            <a:r>
              <a:rPr lang="el-GR" altLang="el-GR" sz="1800" smtClean="0"/>
              <a:t>τμήματα</a:t>
            </a:r>
            <a:endParaRPr lang="en-US" altLang="el-GR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A0B792C8-5DAE-4E6B-A8A8-9C5AA4CDD618}" type="slidenum">
              <a:rPr lang="en-US"/>
              <a:pPr>
                <a:defRPr/>
              </a:pPr>
              <a:t>69</a:t>
            </a:fld>
            <a:endParaRPr lang="en-US"/>
          </a:p>
        </p:txBody>
      </p:sp>
      <p:sp>
        <p:nvSpPr>
          <p:cNvPr id="78851" name="Footer Placeholder 5"/>
          <p:cNvSpPr txBox="1">
            <a:spLocks noGrp="1"/>
          </p:cNvSpPr>
          <p:nvPr/>
        </p:nvSpPr>
        <p:spPr bwMode="auto">
          <a:xfrm>
            <a:off x="4203700" y="6400800"/>
            <a:ext cx="410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78852" name="Slide Number Placeholder 6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DAD942E7-6265-4DCB-B0D2-F40C0F9ADD60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69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7885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66188" cy="858838"/>
          </a:xfrm>
        </p:spPr>
        <p:txBody>
          <a:bodyPr/>
          <a:lstStyle/>
          <a:p>
            <a:r>
              <a:rPr lang="el-GR" altLang="el-GR" sz="2800" smtClean="0"/>
              <a:t>Αποστολέας </a:t>
            </a:r>
            <a:r>
              <a:rPr lang="en-US" altLang="el-GR" sz="2800" smtClean="0"/>
              <a:t>TCP </a:t>
            </a:r>
            <a:r>
              <a:rPr lang="en-US" altLang="el-GR" sz="1800" smtClean="0"/>
              <a:t>(</a:t>
            </a:r>
            <a:r>
              <a:rPr lang="el-GR" altLang="el-GR" sz="1800" smtClean="0"/>
              <a:t>απλοποιημένος</a:t>
            </a:r>
            <a:r>
              <a:rPr lang="en-US" altLang="el-GR" sz="1800" smtClean="0"/>
              <a:t>)</a:t>
            </a:r>
            <a:endParaRPr lang="en-US" altLang="el-GR" sz="2800" smtClean="0"/>
          </a:p>
        </p:txBody>
      </p:sp>
      <p:sp>
        <p:nvSpPr>
          <p:cNvPr id="78854" name="Oval 7"/>
          <p:cNvSpPr>
            <a:spLocks noChangeArrowheads="1"/>
          </p:cNvSpPr>
          <p:nvPr/>
        </p:nvSpPr>
        <p:spPr bwMode="auto">
          <a:xfrm>
            <a:off x="2897188" y="2730500"/>
            <a:ext cx="1071562" cy="971550"/>
          </a:xfrm>
          <a:prstGeom prst="ellipse">
            <a:avLst/>
          </a:pr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78855" name="Oval 6"/>
          <p:cNvSpPr>
            <a:spLocks noChangeArrowheads="1"/>
          </p:cNvSpPr>
          <p:nvPr/>
        </p:nvSpPr>
        <p:spPr bwMode="auto">
          <a:xfrm>
            <a:off x="2822575" y="2778125"/>
            <a:ext cx="1071563" cy="9715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78856" name="Text Box 5"/>
          <p:cNvSpPr txBox="1">
            <a:spLocks noChangeArrowheads="1"/>
          </p:cNvSpPr>
          <p:nvPr/>
        </p:nvSpPr>
        <p:spPr bwMode="auto">
          <a:xfrm>
            <a:off x="2979738" y="2781300"/>
            <a:ext cx="7429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1800">
                <a:latin typeface="Arial" pitchFamily="34" charset="0"/>
              </a:rPr>
              <a:t>wait</a:t>
            </a:r>
          </a:p>
          <a:p>
            <a:pPr>
              <a:lnSpc>
                <a:spcPct val="100000"/>
              </a:lnSpc>
            </a:pPr>
            <a:r>
              <a:rPr lang="en-US" altLang="el-GR" sz="1800">
                <a:latin typeface="Arial" pitchFamily="34" charset="0"/>
              </a:rPr>
              <a:t>for </a:t>
            </a:r>
          </a:p>
          <a:p>
            <a:pPr>
              <a:lnSpc>
                <a:spcPct val="100000"/>
              </a:lnSpc>
            </a:pPr>
            <a:r>
              <a:rPr lang="en-US" altLang="el-GR" sz="1800">
                <a:latin typeface="Arial" pitchFamily="34" charset="0"/>
              </a:rPr>
              <a:t>event</a:t>
            </a:r>
          </a:p>
        </p:txBody>
      </p:sp>
      <p:sp>
        <p:nvSpPr>
          <p:cNvPr id="78857" name="Line 8"/>
          <p:cNvSpPr>
            <a:spLocks noChangeShapeType="1"/>
          </p:cNvSpPr>
          <p:nvPr/>
        </p:nvSpPr>
        <p:spPr bwMode="auto">
          <a:xfrm>
            <a:off x="1855788" y="2247900"/>
            <a:ext cx="1071562" cy="6889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8858" name="Line 10"/>
          <p:cNvSpPr>
            <a:spLocks noChangeShapeType="1"/>
          </p:cNvSpPr>
          <p:nvPr/>
        </p:nvSpPr>
        <p:spPr bwMode="auto">
          <a:xfrm>
            <a:off x="417513" y="2889250"/>
            <a:ext cx="2179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8859" name="Text Box 11"/>
          <p:cNvSpPr txBox="1">
            <a:spLocks noChangeArrowheads="1"/>
          </p:cNvSpPr>
          <p:nvPr/>
        </p:nvSpPr>
        <p:spPr bwMode="auto">
          <a:xfrm>
            <a:off x="1287463" y="2571750"/>
            <a:ext cx="341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1800">
                <a:latin typeface="Symbol" pitchFamily="18" charset="2"/>
              </a:rPr>
              <a:t>L</a:t>
            </a:r>
          </a:p>
        </p:txBody>
      </p:sp>
      <p:grpSp>
        <p:nvGrpSpPr>
          <p:cNvPr id="78860" name="Group 20"/>
          <p:cNvGrpSpPr>
            <a:grpSpLocks/>
          </p:cNvGrpSpPr>
          <p:nvPr/>
        </p:nvGrpSpPr>
        <p:grpSpPr bwMode="auto">
          <a:xfrm>
            <a:off x="4805363" y="3406775"/>
            <a:ext cx="3298825" cy="1147763"/>
            <a:chOff x="1270" y="3518"/>
            <a:chExt cx="2078" cy="723"/>
          </a:xfrm>
        </p:grpSpPr>
        <p:sp>
          <p:nvSpPr>
            <p:cNvPr id="78873" name="Text Box 16"/>
            <p:cNvSpPr txBox="1">
              <a:spLocks noChangeArrowheads="1"/>
            </p:cNvSpPr>
            <p:nvPr/>
          </p:nvSpPr>
          <p:spPr bwMode="auto">
            <a:xfrm>
              <a:off x="1275" y="3721"/>
              <a:ext cx="2073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altLang="el-GR" sz="1600"/>
                <a:t>retransmit not-yet-acked segment         	with smallest seq. #</a:t>
              </a:r>
            </a:p>
            <a:p>
              <a:pPr algn="l">
                <a:lnSpc>
                  <a:spcPct val="100000"/>
                </a:lnSpc>
              </a:pPr>
              <a:r>
                <a:rPr lang="en-US" altLang="el-GR" sz="1600"/>
                <a:t>start timer</a:t>
              </a:r>
            </a:p>
          </p:txBody>
        </p:sp>
        <p:sp>
          <p:nvSpPr>
            <p:cNvPr id="78874" name="Text Box 17"/>
            <p:cNvSpPr txBox="1">
              <a:spLocks noChangeArrowheads="1"/>
            </p:cNvSpPr>
            <p:nvPr/>
          </p:nvSpPr>
          <p:spPr bwMode="auto">
            <a:xfrm>
              <a:off x="1270" y="3518"/>
              <a:ext cx="54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 sz="1600"/>
                <a:t>timeout</a:t>
              </a:r>
            </a:p>
          </p:txBody>
        </p:sp>
        <p:sp>
          <p:nvSpPr>
            <p:cNvPr id="78875" name="Line 18"/>
            <p:cNvSpPr>
              <a:spLocks noChangeShapeType="1"/>
            </p:cNvSpPr>
            <p:nvPr/>
          </p:nvSpPr>
          <p:spPr bwMode="auto">
            <a:xfrm>
              <a:off x="1342" y="3741"/>
              <a:ext cx="18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8861" name="Group 24"/>
          <p:cNvGrpSpPr>
            <a:grpSpLocks/>
          </p:cNvGrpSpPr>
          <p:nvPr/>
        </p:nvGrpSpPr>
        <p:grpSpPr bwMode="auto">
          <a:xfrm>
            <a:off x="952500" y="4513263"/>
            <a:ext cx="4703763" cy="2181225"/>
            <a:chOff x="678" y="2592"/>
            <a:chExt cx="2963" cy="1374"/>
          </a:xfrm>
        </p:grpSpPr>
        <p:sp>
          <p:nvSpPr>
            <p:cNvPr id="78870" name="Text Box 3"/>
            <p:cNvSpPr txBox="1">
              <a:spLocks noChangeArrowheads="1"/>
            </p:cNvSpPr>
            <p:nvPr/>
          </p:nvSpPr>
          <p:spPr bwMode="auto">
            <a:xfrm>
              <a:off x="678" y="2830"/>
              <a:ext cx="2963" cy="1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altLang="el-GR" sz="1600">
                  <a:latin typeface="Arial" pitchFamily="34" charset="0"/>
                </a:rPr>
                <a:t>if (y &gt; SendBase) { </a:t>
              </a:r>
            </a:p>
            <a:p>
              <a:pPr algn="l">
                <a:lnSpc>
                  <a:spcPct val="100000"/>
                </a:lnSpc>
              </a:pPr>
              <a:r>
                <a:rPr lang="en-US" altLang="el-GR" sz="1600">
                  <a:latin typeface="Arial" pitchFamily="34" charset="0"/>
                </a:rPr>
                <a:t>    SendBase = y </a:t>
              </a:r>
            </a:p>
            <a:p>
              <a:pPr algn="l">
                <a:lnSpc>
                  <a:spcPct val="100000"/>
                </a:lnSpc>
              </a:pPr>
              <a:r>
                <a:rPr lang="en-US" altLang="el-GR" sz="1600">
                  <a:latin typeface="Arial" pitchFamily="34" charset="0"/>
                </a:rPr>
                <a:t>    /* SendBase–1: last cumulatively ACKed byte */</a:t>
              </a:r>
            </a:p>
            <a:p>
              <a:pPr algn="l">
                <a:lnSpc>
                  <a:spcPct val="100000"/>
                </a:lnSpc>
              </a:pPr>
              <a:r>
                <a:rPr lang="en-US" altLang="el-GR" sz="1600">
                  <a:latin typeface="Arial" pitchFamily="34" charset="0"/>
                </a:rPr>
                <a:t>    if (there are currently not-yet-acked segments)</a:t>
              </a:r>
            </a:p>
            <a:p>
              <a:pPr algn="l">
                <a:lnSpc>
                  <a:spcPct val="100000"/>
                </a:lnSpc>
              </a:pPr>
              <a:r>
                <a:rPr lang="en-US" altLang="el-GR" sz="1600">
                  <a:latin typeface="Arial" pitchFamily="34" charset="0"/>
                </a:rPr>
                <a:t>         start timer</a:t>
              </a:r>
            </a:p>
            <a:p>
              <a:pPr algn="l">
                <a:lnSpc>
                  <a:spcPct val="100000"/>
                </a:lnSpc>
              </a:pPr>
              <a:r>
                <a:rPr lang="en-US" altLang="el-GR" sz="1600">
                  <a:latin typeface="Arial" pitchFamily="34" charset="0"/>
                </a:rPr>
                <a:t>       else stop timer </a:t>
              </a:r>
            </a:p>
            <a:p>
              <a:pPr algn="l">
                <a:lnSpc>
                  <a:spcPct val="100000"/>
                </a:lnSpc>
              </a:pPr>
              <a:r>
                <a:rPr lang="en-US" altLang="el-GR" sz="1600">
                  <a:latin typeface="Arial" pitchFamily="34" charset="0"/>
                </a:rPr>
                <a:t>     } </a:t>
              </a:r>
            </a:p>
          </p:txBody>
        </p:sp>
        <p:sp>
          <p:nvSpPr>
            <p:cNvPr id="78871" name="Text Box 21"/>
            <p:cNvSpPr txBox="1">
              <a:spLocks noChangeArrowheads="1"/>
            </p:cNvSpPr>
            <p:nvPr/>
          </p:nvSpPr>
          <p:spPr bwMode="auto">
            <a:xfrm>
              <a:off x="705" y="2592"/>
              <a:ext cx="22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 sz="1600"/>
                <a:t>ACK received, with ACK field value y </a:t>
              </a:r>
            </a:p>
          </p:txBody>
        </p:sp>
        <p:sp>
          <p:nvSpPr>
            <p:cNvPr id="78872" name="Line 22"/>
            <p:cNvSpPr>
              <a:spLocks noChangeShapeType="1"/>
            </p:cNvSpPr>
            <p:nvPr/>
          </p:nvSpPr>
          <p:spPr bwMode="auto">
            <a:xfrm>
              <a:off x="748" y="2815"/>
              <a:ext cx="20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78862" name="Freeform 26"/>
          <p:cNvSpPr>
            <a:spLocks/>
          </p:cNvSpPr>
          <p:nvPr/>
        </p:nvSpPr>
        <p:spPr bwMode="auto">
          <a:xfrm>
            <a:off x="3649663" y="1644650"/>
            <a:ext cx="1254125" cy="1258888"/>
          </a:xfrm>
          <a:custGeom>
            <a:avLst/>
            <a:gdLst>
              <a:gd name="T0" fmla="*/ 2147483647 w 1052"/>
              <a:gd name="T1" fmla="*/ 2147483647 h 990"/>
              <a:gd name="T2" fmla="*/ 2147483647 w 1052"/>
              <a:gd name="T3" fmla="*/ 2147483647 h 990"/>
              <a:gd name="T4" fmla="*/ 2147483647 w 1052"/>
              <a:gd name="T5" fmla="*/ 2147483647 h 990"/>
              <a:gd name="T6" fmla="*/ 0 60000 65536"/>
              <a:gd name="T7" fmla="*/ 0 60000 65536"/>
              <a:gd name="T8" fmla="*/ 0 60000 65536"/>
              <a:gd name="T9" fmla="*/ 0 w 1052"/>
              <a:gd name="T10" fmla="*/ 0 h 990"/>
              <a:gd name="T11" fmla="*/ 1052 w 1052"/>
              <a:gd name="T12" fmla="*/ 990 h 9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2" h="990">
                <a:moveTo>
                  <a:pt x="26" y="825"/>
                </a:moveTo>
                <a:cubicBezTo>
                  <a:pt x="0" y="569"/>
                  <a:pt x="98" y="0"/>
                  <a:pt x="575" y="386"/>
                </a:cubicBezTo>
                <a:cubicBezTo>
                  <a:pt x="1052" y="772"/>
                  <a:pt x="404" y="968"/>
                  <a:pt x="208" y="99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8863" name="Freeform 27"/>
          <p:cNvSpPr>
            <a:spLocks/>
          </p:cNvSpPr>
          <p:nvPr/>
        </p:nvSpPr>
        <p:spPr bwMode="auto">
          <a:xfrm rot="4468137">
            <a:off x="3972719" y="3117057"/>
            <a:ext cx="1254125" cy="1258887"/>
          </a:xfrm>
          <a:custGeom>
            <a:avLst/>
            <a:gdLst>
              <a:gd name="T0" fmla="*/ 2147483647 w 1052"/>
              <a:gd name="T1" fmla="*/ 2147483647 h 990"/>
              <a:gd name="T2" fmla="*/ 2147483647 w 1052"/>
              <a:gd name="T3" fmla="*/ 2147483647 h 990"/>
              <a:gd name="T4" fmla="*/ 2147483647 w 1052"/>
              <a:gd name="T5" fmla="*/ 2147483647 h 990"/>
              <a:gd name="T6" fmla="*/ 0 60000 65536"/>
              <a:gd name="T7" fmla="*/ 0 60000 65536"/>
              <a:gd name="T8" fmla="*/ 0 60000 65536"/>
              <a:gd name="T9" fmla="*/ 0 w 1052"/>
              <a:gd name="T10" fmla="*/ 0 h 990"/>
              <a:gd name="T11" fmla="*/ 1052 w 1052"/>
              <a:gd name="T12" fmla="*/ 990 h 9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2" h="990">
                <a:moveTo>
                  <a:pt x="26" y="825"/>
                </a:moveTo>
                <a:cubicBezTo>
                  <a:pt x="0" y="569"/>
                  <a:pt x="98" y="0"/>
                  <a:pt x="575" y="386"/>
                </a:cubicBezTo>
                <a:cubicBezTo>
                  <a:pt x="1052" y="772"/>
                  <a:pt x="404" y="968"/>
                  <a:pt x="208" y="99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8864" name="Freeform 28"/>
          <p:cNvSpPr>
            <a:spLocks/>
          </p:cNvSpPr>
          <p:nvPr/>
        </p:nvSpPr>
        <p:spPr bwMode="auto">
          <a:xfrm rot="10674503">
            <a:off x="1914525" y="3616325"/>
            <a:ext cx="1254125" cy="1258888"/>
          </a:xfrm>
          <a:custGeom>
            <a:avLst/>
            <a:gdLst>
              <a:gd name="T0" fmla="*/ 2147483647 w 1052"/>
              <a:gd name="T1" fmla="*/ 2147483647 h 990"/>
              <a:gd name="T2" fmla="*/ 2147483647 w 1052"/>
              <a:gd name="T3" fmla="*/ 2147483647 h 990"/>
              <a:gd name="T4" fmla="*/ 2147483647 w 1052"/>
              <a:gd name="T5" fmla="*/ 2147483647 h 990"/>
              <a:gd name="T6" fmla="*/ 0 60000 65536"/>
              <a:gd name="T7" fmla="*/ 0 60000 65536"/>
              <a:gd name="T8" fmla="*/ 0 60000 65536"/>
              <a:gd name="T9" fmla="*/ 0 w 1052"/>
              <a:gd name="T10" fmla="*/ 0 h 990"/>
              <a:gd name="T11" fmla="*/ 1052 w 1052"/>
              <a:gd name="T12" fmla="*/ 990 h 9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2" h="990">
                <a:moveTo>
                  <a:pt x="26" y="825"/>
                </a:moveTo>
                <a:cubicBezTo>
                  <a:pt x="0" y="569"/>
                  <a:pt x="98" y="0"/>
                  <a:pt x="575" y="386"/>
                </a:cubicBezTo>
                <a:cubicBezTo>
                  <a:pt x="1052" y="772"/>
                  <a:pt x="404" y="968"/>
                  <a:pt x="208" y="99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78865" name="Group 23"/>
          <p:cNvGrpSpPr>
            <a:grpSpLocks/>
          </p:cNvGrpSpPr>
          <p:nvPr/>
        </p:nvGrpSpPr>
        <p:grpSpPr bwMode="auto">
          <a:xfrm>
            <a:off x="4605338" y="1333500"/>
            <a:ext cx="4251325" cy="1928813"/>
            <a:chOff x="3003" y="1263"/>
            <a:chExt cx="2678" cy="1215"/>
          </a:xfrm>
        </p:grpSpPr>
        <p:sp>
          <p:nvSpPr>
            <p:cNvPr id="78867" name="Text Box 12"/>
            <p:cNvSpPr txBox="1">
              <a:spLocks noChangeArrowheads="1"/>
            </p:cNvSpPr>
            <p:nvPr/>
          </p:nvSpPr>
          <p:spPr bwMode="auto">
            <a:xfrm>
              <a:off x="3019" y="1456"/>
              <a:ext cx="2662" cy="1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lnSpc>
                  <a:spcPct val="105000"/>
                </a:lnSpc>
              </a:pPr>
              <a:r>
                <a:rPr lang="en-US" altLang="el-GR" sz="1600"/>
                <a:t>create segment, seq. #: NextSeqNum</a:t>
              </a:r>
            </a:p>
            <a:p>
              <a:pPr algn="l">
                <a:lnSpc>
                  <a:spcPct val="105000"/>
                </a:lnSpc>
              </a:pPr>
              <a:r>
                <a:rPr lang="en-US" altLang="el-GR" sz="1600"/>
                <a:t>pass segment to IP (i.e., </a:t>
              </a:r>
              <a:r>
                <a:rPr lang="ja-JP" altLang="en-US" sz="1600"/>
                <a:t>“</a:t>
              </a:r>
              <a:r>
                <a:rPr lang="en-US" altLang="ja-JP" sz="1600"/>
                <a:t>send</a:t>
              </a:r>
              <a:r>
                <a:rPr lang="ja-JP" altLang="en-US" sz="1600"/>
                <a:t>”</a:t>
              </a:r>
              <a:r>
                <a:rPr lang="en-US" altLang="ja-JP" sz="1600"/>
                <a:t>)</a:t>
              </a:r>
            </a:p>
            <a:p>
              <a:pPr algn="l">
                <a:lnSpc>
                  <a:spcPct val="105000"/>
                </a:lnSpc>
              </a:pPr>
              <a:r>
                <a:rPr lang="en-US" altLang="el-GR" sz="1600"/>
                <a:t>NextSeqNum = NextSeqNum + length(data) </a:t>
              </a:r>
            </a:p>
            <a:p>
              <a:pPr algn="l">
                <a:lnSpc>
                  <a:spcPct val="105000"/>
                </a:lnSpc>
              </a:pPr>
              <a:r>
                <a:rPr lang="en-US" altLang="el-GR" sz="1600"/>
                <a:t>if (timer currently not running)</a:t>
              </a:r>
            </a:p>
            <a:p>
              <a:pPr algn="l">
                <a:lnSpc>
                  <a:spcPct val="105000"/>
                </a:lnSpc>
              </a:pPr>
              <a:r>
                <a:rPr lang="en-US" altLang="el-GR" sz="1600"/>
                <a:t>    start timer</a:t>
              </a:r>
            </a:p>
            <a:p>
              <a:pPr algn="l">
                <a:lnSpc>
                  <a:spcPct val="100000"/>
                </a:lnSpc>
              </a:pPr>
              <a:r>
                <a:rPr lang="en-US" altLang="el-GR" sz="1600"/>
                <a:t>                 </a:t>
              </a:r>
            </a:p>
          </p:txBody>
        </p:sp>
        <p:sp>
          <p:nvSpPr>
            <p:cNvPr id="78868" name="Text Box 13"/>
            <p:cNvSpPr txBox="1">
              <a:spLocks noChangeArrowheads="1"/>
            </p:cNvSpPr>
            <p:nvPr/>
          </p:nvSpPr>
          <p:spPr bwMode="auto">
            <a:xfrm>
              <a:off x="3003" y="1263"/>
              <a:ext cx="22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 sz="1600"/>
                <a:t>data received from application above</a:t>
              </a:r>
            </a:p>
          </p:txBody>
        </p:sp>
        <p:sp>
          <p:nvSpPr>
            <p:cNvPr id="78869" name="Line 15"/>
            <p:cNvSpPr>
              <a:spLocks noChangeShapeType="1"/>
            </p:cNvSpPr>
            <p:nvPr/>
          </p:nvSpPr>
          <p:spPr bwMode="auto">
            <a:xfrm>
              <a:off x="3081" y="1490"/>
              <a:ext cx="17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78866" name="Text Box 9"/>
          <p:cNvSpPr txBox="1">
            <a:spLocks noChangeArrowheads="1"/>
          </p:cNvSpPr>
          <p:nvPr/>
        </p:nvSpPr>
        <p:spPr bwMode="auto">
          <a:xfrm>
            <a:off x="314325" y="2874963"/>
            <a:ext cx="25463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NextSeqNum = InitialSeqNum</a:t>
            </a:r>
          </a:p>
          <a:p>
            <a:pPr algn="l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SendBase = InitialSeqNum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664BD813-7BBD-4CB3-A380-CC788120B31E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064" name="Footer Placeholder 5"/>
          <p:cNvSpPr txBox="1">
            <a:spLocks noGrp="1"/>
          </p:cNvSpPr>
          <p:nvPr/>
        </p:nvSpPr>
        <p:spPr bwMode="auto">
          <a:xfrm>
            <a:off x="4203700" y="6400800"/>
            <a:ext cx="410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2065" name="Slide Number Placeholder 6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AE25CFE8-1C6E-4809-ACF1-5CD2F930BC8C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7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0"/>
            <a:ext cx="8864600" cy="1143000"/>
          </a:xfrm>
        </p:spPr>
        <p:txBody>
          <a:bodyPr/>
          <a:lstStyle/>
          <a:p>
            <a:r>
              <a:rPr lang="el-GR" altLang="el-GR" sz="3200" smtClean="0"/>
              <a:t>Πρωτόκολλα Επιπέδου Μεταφοράς στο Διαδίκτυο</a:t>
            </a:r>
            <a:endParaRPr lang="en-US" altLang="el-GR" sz="3200" smtClean="0"/>
          </a:p>
        </p:txBody>
      </p:sp>
      <p:sp>
        <p:nvSpPr>
          <p:cNvPr id="2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8150" y="1400175"/>
            <a:ext cx="3971925" cy="51149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sz="2000" smtClean="0"/>
              <a:t>αξιόπιστη</a:t>
            </a:r>
            <a:r>
              <a:rPr lang="en-US" altLang="el-GR" sz="2000" smtClean="0"/>
              <a:t>, </a:t>
            </a:r>
            <a:r>
              <a:rPr lang="el-GR" altLang="el-GR" sz="2000" smtClean="0"/>
              <a:t>σε ορθή σειρά</a:t>
            </a:r>
            <a:r>
              <a:rPr lang="en-US" altLang="el-GR" sz="2000" smtClean="0"/>
              <a:t> </a:t>
            </a:r>
            <a:r>
              <a:rPr lang="el-GR" altLang="el-GR" sz="2000" smtClean="0"/>
              <a:t>μεταφορά</a:t>
            </a:r>
            <a:r>
              <a:rPr lang="en-US" altLang="el-GR" sz="2000" smtClean="0"/>
              <a:t> (TCP)</a:t>
            </a:r>
          </a:p>
          <a:p>
            <a:pPr lvl="1">
              <a:buFont typeface="Wingdings" pitchFamily="2" charset="2"/>
              <a:buChar char="§"/>
            </a:pPr>
            <a:r>
              <a:rPr lang="el-GR" altLang="el-GR" sz="1800" smtClean="0"/>
              <a:t>έλεγχος συμφόρησης (</a:t>
            </a:r>
            <a:r>
              <a:rPr lang="en-US" altLang="el-GR" sz="1800" smtClean="0"/>
              <a:t>congestion control</a:t>
            </a:r>
            <a:r>
              <a:rPr lang="el-GR" altLang="el-GR" sz="1800" smtClean="0"/>
              <a:t>)</a:t>
            </a:r>
            <a:r>
              <a:rPr lang="en-US" altLang="el-GR" sz="1800" smtClean="0"/>
              <a:t>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altLang="el-GR" sz="1800" smtClean="0"/>
              <a:t>έλεγχος</a:t>
            </a:r>
            <a:r>
              <a:rPr lang="en-US" altLang="el-GR" sz="1800" smtClean="0"/>
              <a:t> </a:t>
            </a:r>
            <a:r>
              <a:rPr lang="el-GR" altLang="el-GR" sz="1800" smtClean="0"/>
              <a:t>ροής (</a:t>
            </a:r>
            <a:r>
              <a:rPr lang="en-US" altLang="el-GR" sz="1800" smtClean="0"/>
              <a:t>flow control</a:t>
            </a:r>
            <a:r>
              <a:rPr lang="el-GR" altLang="el-GR" sz="1800" smtClean="0"/>
              <a:t>)</a:t>
            </a:r>
            <a:endParaRPr lang="en-US" altLang="el-GR" sz="1800" smtClean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altLang="el-GR" sz="1800" smtClean="0"/>
              <a:t>εγκαθίδρυση σύνδεσης</a:t>
            </a:r>
            <a:endParaRPr lang="en-US" altLang="el-GR" sz="2000" smtClean="0"/>
          </a:p>
          <a:p>
            <a:pPr>
              <a:lnSpc>
                <a:spcPct val="90000"/>
              </a:lnSpc>
            </a:pPr>
            <a:r>
              <a:rPr lang="el-GR" altLang="el-GR" sz="2000" smtClean="0"/>
              <a:t> μη αξιόπιστη</a:t>
            </a:r>
            <a:r>
              <a:rPr lang="en-US" altLang="el-GR" sz="2000" smtClean="0"/>
              <a:t>,</a:t>
            </a:r>
            <a:r>
              <a:rPr lang="el-GR" altLang="el-GR" sz="2000" smtClean="0"/>
              <a:t> εκτός σειράς</a:t>
            </a:r>
            <a:r>
              <a:rPr lang="en-US" altLang="el-GR" sz="2000" smtClean="0"/>
              <a:t> </a:t>
            </a:r>
            <a:r>
              <a:rPr lang="el-GR" altLang="el-GR" sz="2000" smtClean="0"/>
              <a:t>παράδοση</a:t>
            </a:r>
            <a:r>
              <a:rPr lang="en-US" altLang="el-GR" sz="2000" smtClean="0"/>
              <a:t>: UDP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altLang="el-GR" sz="1800" smtClean="0"/>
              <a:t>καμία επέκταση της</a:t>
            </a:r>
            <a:r>
              <a:rPr lang="en-US" altLang="el-GR" sz="1800" smtClean="0"/>
              <a:t> “</a:t>
            </a:r>
            <a:r>
              <a:rPr lang="el-GR" altLang="el-GR" sz="1800" smtClean="0"/>
              <a:t>βέλτιστης προσπάθειας</a:t>
            </a:r>
            <a:r>
              <a:rPr lang="en-US" altLang="el-GR" sz="1800" smtClean="0"/>
              <a:t>” </a:t>
            </a:r>
            <a:r>
              <a:rPr lang="el-GR" altLang="el-GR" sz="1800" smtClean="0"/>
              <a:t>(</a:t>
            </a:r>
            <a:r>
              <a:rPr lang="en-US" altLang="el-GR" sz="1800" smtClean="0"/>
              <a:t>best effort</a:t>
            </a:r>
            <a:r>
              <a:rPr lang="el-GR" altLang="el-GR" sz="1800" smtClean="0"/>
              <a:t>) του </a:t>
            </a:r>
            <a:r>
              <a:rPr lang="en-US" altLang="el-GR" sz="1800" smtClean="0"/>
              <a:t>IP</a:t>
            </a:r>
          </a:p>
          <a:p>
            <a:pPr>
              <a:lnSpc>
                <a:spcPct val="90000"/>
              </a:lnSpc>
            </a:pPr>
            <a:r>
              <a:rPr lang="el-GR" altLang="el-GR" sz="2000" smtClean="0"/>
              <a:t>υπηρεσίες που δεν είναι διαθέσιμες</a:t>
            </a:r>
            <a:r>
              <a:rPr lang="en-US" altLang="el-GR" sz="2000" smtClean="0"/>
              <a:t>: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altLang="el-GR" sz="1800" smtClean="0"/>
              <a:t>εγγυήσεις ως προς την καθυστέρηση</a:t>
            </a:r>
            <a:endParaRPr lang="en-US" altLang="el-GR" sz="1800" smtClean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altLang="el-GR" sz="1800" smtClean="0"/>
              <a:t>εγγυήσεις ως προς το εύρος ζώνης</a:t>
            </a:r>
            <a:endParaRPr lang="en-US" altLang="el-GR" sz="1800" smtClean="0"/>
          </a:p>
        </p:txBody>
      </p:sp>
      <p:sp>
        <p:nvSpPr>
          <p:cNvPr id="2068" name="Freeform 275"/>
          <p:cNvSpPr>
            <a:spLocks/>
          </p:cNvSpPr>
          <p:nvPr/>
        </p:nvSpPr>
        <p:spPr bwMode="auto">
          <a:xfrm>
            <a:off x="6737350" y="3430588"/>
            <a:ext cx="1314450" cy="674687"/>
          </a:xfrm>
          <a:custGeom>
            <a:avLst/>
            <a:gdLst>
              <a:gd name="T0" fmla="*/ 2147483647 w 828"/>
              <a:gd name="T1" fmla="*/ 2147483647 h 425"/>
              <a:gd name="T2" fmla="*/ 2147483647 w 828"/>
              <a:gd name="T3" fmla="*/ 2147483647 h 425"/>
              <a:gd name="T4" fmla="*/ 2147483647 w 828"/>
              <a:gd name="T5" fmla="*/ 2147483647 h 425"/>
              <a:gd name="T6" fmla="*/ 2147483647 w 828"/>
              <a:gd name="T7" fmla="*/ 2147483647 h 425"/>
              <a:gd name="T8" fmla="*/ 2147483647 w 828"/>
              <a:gd name="T9" fmla="*/ 2147483647 h 425"/>
              <a:gd name="T10" fmla="*/ 2147483647 w 828"/>
              <a:gd name="T11" fmla="*/ 2147483647 h 425"/>
              <a:gd name="T12" fmla="*/ 2147483647 w 828"/>
              <a:gd name="T13" fmla="*/ 2147483647 h 425"/>
              <a:gd name="T14" fmla="*/ 2147483647 w 828"/>
              <a:gd name="T15" fmla="*/ 2147483647 h 425"/>
              <a:gd name="T16" fmla="*/ 2147483647 w 828"/>
              <a:gd name="T17" fmla="*/ 2147483647 h 425"/>
              <a:gd name="T18" fmla="*/ 2147483647 w 828"/>
              <a:gd name="T19" fmla="*/ 2147483647 h 425"/>
              <a:gd name="T20" fmla="*/ 2147483647 w 828"/>
              <a:gd name="T21" fmla="*/ 2147483647 h 425"/>
              <a:gd name="T22" fmla="*/ 2147483647 w 828"/>
              <a:gd name="T23" fmla="*/ 21474836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9" name="Freeform 276"/>
          <p:cNvSpPr>
            <a:spLocks/>
          </p:cNvSpPr>
          <p:nvPr/>
        </p:nvSpPr>
        <p:spPr bwMode="auto">
          <a:xfrm>
            <a:off x="6756400" y="1905000"/>
            <a:ext cx="1730375" cy="1044575"/>
          </a:xfrm>
          <a:custGeom>
            <a:avLst/>
            <a:gdLst>
              <a:gd name="T0" fmla="*/ 2147483647 w 765"/>
              <a:gd name="T1" fmla="*/ 2147483647 h 459"/>
              <a:gd name="T2" fmla="*/ 2147483647 w 765"/>
              <a:gd name="T3" fmla="*/ 2147483647 h 459"/>
              <a:gd name="T4" fmla="*/ 2147483647 w 765"/>
              <a:gd name="T5" fmla="*/ 2147483647 h 459"/>
              <a:gd name="T6" fmla="*/ 2147483647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2147483647 h 459"/>
              <a:gd name="T22" fmla="*/ 2147483647 w 765"/>
              <a:gd name="T23" fmla="*/ 214748364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0" name="Freeform 277"/>
          <p:cNvSpPr>
            <a:spLocks/>
          </p:cNvSpPr>
          <p:nvPr/>
        </p:nvSpPr>
        <p:spPr bwMode="auto">
          <a:xfrm>
            <a:off x="5016500" y="1612900"/>
            <a:ext cx="1644650" cy="1071563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071" name="Group 278"/>
          <p:cNvGrpSpPr>
            <a:grpSpLocks/>
          </p:cNvGrpSpPr>
          <p:nvPr/>
        </p:nvGrpSpPr>
        <p:grpSpPr bwMode="auto">
          <a:xfrm>
            <a:off x="5103813" y="2947988"/>
            <a:ext cx="1458912" cy="933450"/>
            <a:chOff x="2889" y="1631"/>
            <a:chExt cx="980" cy="743"/>
          </a:xfrm>
        </p:grpSpPr>
        <p:sp>
          <p:nvSpPr>
            <p:cNvPr id="2447" name="Rectangle 279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2448" name="AutoShape 280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2400">
                <a:solidFill>
                  <a:srgbClr val="00CC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072" name="Group 281"/>
          <p:cNvGrpSpPr>
            <a:grpSpLocks/>
          </p:cNvGrpSpPr>
          <p:nvPr/>
        </p:nvGrpSpPr>
        <p:grpSpPr bwMode="auto">
          <a:xfrm>
            <a:off x="5805488" y="1804988"/>
            <a:ext cx="336550" cy="531812"/>
            <a:chOff x="3796" y="1043"/>
            <a:chExt cx="865" cy="1237"/>
          </a:xfrm>
        </p:grpSpPr>
        <p:sp>
          <p:nvSpPr>
            <p:cNvPr id="2417" name="Line 282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18" name="Line 283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19" name="Line 284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20" name="Line 285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21" name="Line 286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22" name="Line 287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23" name="Line 288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24" name="Line 289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25" name="Line 290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26" name="Line 291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27" name="Line 292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28" name="Line 293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29" name="Line 294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30" name="Line 295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31" name="Line 296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432" name="Group 297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2443" name="Line 298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44" name="Line 299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45" name="Line 300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46" name="Line 301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433" name="Group 302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2439" name="Line 303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40" name="Line 304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41" name="Line 305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42" name="Line 306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434" name="Group 307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2435" name="Line 308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36" name="Line 309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37" name="Line 310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38" name="Line 311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2073" name="Oval 312"/>
          <p:cNvSpPr>
            <a:spLocks noChangeArrowheads="1"/>
          </p:cNvSpPr>
          <p:nvPr/>
        </p:nvSpPr>
        <p:spPr bwMode="auto">
          <a:xfrm>
            <a:off x="6862763" y="36258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>
              <a:latin typeface="Comic Sans MS" pitchFamily="66" charset="0"/>
            </a:endParaRPr>
          </a:p>
        </p:txBody>
      </p:sp>
      <p:sp>
        <p:nvSpPr>
          <p:cNvPr id="2074" name="Line 313"/>
          <p:cNvSpPr>
            <a:spLocks noChangeShapeType="1"/>
          </p:cNvSpPr>
          <p:nvPr/>
        </p:nvSpPr>
        <p:spPr bwMode="auto">
          <a:xfrm>
            <a:off x="6862763" y="3617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5" name="Line 314"/>
          <p:cNvSpPr>
            <a:spLocks noChangeShapeType="1"/>
          </p:cNvSpPr>
          <p:nvPr/>
        </p:nvSpPr>
        <p:spPr bwMode="auto">
          <a:xfrm>
            <a:off x="7221538" y="3617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6" name="Rectangle 315"/>
          <p:cNvSpPr>
            <a:spLocks noChangeArrowheads="1"/>
          </p:cNvSpPr>
          <p:nvPr/>
        </p:nvSpPr>
        <p:spPr bwMode="auto">
          <a:xfrm>
            <a:off x="6862763" y="36179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2400">
              <a:latin typeface="Times New Roman" pitchFamily="18" charset="0"/>
            </a:endParaRPr>
          </a:p>
        </p:txBody>
      </p:sp>
      <p:sp>
        <p:nvSpPr>
          <p:cNvPr id="2077" name="Oval 316"/>
          <p:cNvSpPr>
            <a:spLocks noChangeArrowheads="1"/>
          </p:cNvSpPr>
          <p:nvPr/>
        </p:nvSpPr>
        <p:spPr bwMode="auto">
          <a:xfrm>
            <a:off x="6859588" y="35496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>
              <a:latin typeface="Comic Sans MS" pitchFamily="66" charset="0"/>
            </a:endParaRPr>
          </a:p>
        </p:txBody>
      </p:sp>
      <p:grpSp>
        <p:nvGrpSpPr>
          <p:cNvPr id="2078" name="Group 317"/>
          <p:cNvGrpSpPr>
            <a:grpSpLocks/>
          </p:cNvGrpSpPr>
          <p:nvPr/>
        </p:nvGrpSpPr>
        <p:grpSpPr bwMode="auto">
          <a:xfrm>
            <a:off x="6945313" y="3573463"/>
            <a:ext cx="179387" cy="65087"/>
            <a:chOff x="2848" y="848"/>
            <a:chExt cx="140" cy="98"/>
          </a:xfrm>
        </p:grpSpPr>
        <p:sp>
          <p:nvSpPr>
            <p:cNvPr id="2414" name="Line 31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5" name="Line 31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6" name="Line 32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79" name="Group 321"/>
          <p:cNvGrpSpPr>
            <a:grpSpLocks/>
          </p:cNvGrpSpPr>
          <p:nvPr/>
        </p:nvGrpSpPr>
        <p:grpSpPr bwMode="auto">
          <a:xfrm flipV="1">
            <a:off x="6945313" y="3573463"/>
            <a:ext cx="179387" cy="65087"/>
            <a:chOff x="2848" y="848"/>
            <a:chExt cx="140" cy="98"/>
          </a:xfrm>
        </p:grpSpPr>
        <p:sp>
          <p:nvSpPr>
            <p:cNvPr id="2411" name="Line 32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2" name="Line 32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3" name="Line 32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80" name="Oval 325"/>
          <p:cNvSpPr>
            <a:spLocks noChangeArrowheads="1"/>
          </p:cNvSpPr>
          <p:nvPr/>
        </p:nvSpPr>
        <p:spPr bwMode="auto">
          <a:xfrm>
            <a:off x="7218363" y="39052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>
              <a:latin typeface="Comic Sans MS" pitchFamily="66" charset="0"/>
            </a:endParaRPr>
          </a:p>
        </p:txBody>
      </p:sp>
      <p:sp>
        <p:nvSpPr>
          <p:cNvPr id="2081" name="Line 326"/>
          <p:cNvSpPr>
            <a:spLocks noChangeShapeType="1"/>
          </p:cNvSpPr>
          <p:nvPr/>
        </p:nvSpPr>
        <p:spPr bwMode="auto">
          <a:xfrm>
            <a:off x="7218363" y="38973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2" name="Line 327"/>
          <p:cNvSpPr>
            <a:spLocks noChangeShapeType="1"/>
          </p:cNvSpPr>
          <p:nvPr/>
        </p:nvSpPr>
        <p:spPr bwMode="auto">
          <a:xfrm>
            <a:off x="7577138" y="38973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3" name="Rectangle 328"/>
          <p:cNvSpPr>
            <a:spLocks noChangeArrowheads="1"/>
          </p:cNvSpPr>
          <p:nvPr/>
        </p:nvSpPr>
        <p:spPr bwMode="auto">
          <a:xfrm>
            <a:off x="7218363" y="38973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2400">
              <a:latin typeface="Times New Roman" pitchFamily="18" charset="0"/>
            </a:endParaRPr>
          </a:p>
        </p:txBody>
      </p:sp>
      <p:sp>
        <p:nvSpPr>
          <p:cNvPr id="2084" name="Oval 329"/>
          <p:cNvSpPr>
            <a:spLocks noChangeArrowheads="1"/>
          </p:cNvSpPr>
          <p:nvPr/>
        </p:nvSpPr>
        <p:spPr bwMode="auto">
          <a:xfrm>
            <a:off x="7215188" y="38290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>
              <a:latin typeface="Comic Sans MS" pitchFamily="66" charset="0"/>
            </a:endParaRPr>
          </a:p>
        </p:txBody>
      </p:sp>
      <p:grpSp>
        <p:nvGrpSpPr>
          <p:cNvPr id="2085" name="Group 330"/>
          <p:cNvGrpSpPr>
            <a:grpSpLocks/>
          </p:cNvGrpSpPr>
          <p:nvPr/>
        </p:nvGrpSpPr>
        <p:grpSpPr bwMode="auto">
          <a:xfrm>
            <a:off x="7300913" y="3852863"/>
            <a:ext cx="179387" cy="65087"/>
            <a:chOff x="2848" y="848"/>
            <a:chExt cx="140" cy="98"/>
          </a:xfrm>
        </p:grpSpPr>
        <p:sp>
          <p:nvSpPr>
            <p:cNvPr id="2408" name="Line 33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9" name="Line 33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0" name="Line 33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86" name="Group 334"/>
          <p:cNvGrpSpPr>
            <a:grpSpLocks/>
          </p:cNvGrpSpPr>
          <p:nvPr/>
        </p:nvGrpSpPr>
        <p:grpSpPr bwMode="auto">
          <a:xfrm flipV="1">
            <a:off x="7300913" y="3852863"/>
            <a:ext cx="179387" cy="65087"/>
            <a:chOff x="2848" y="848"/>
            <a:chExt cx="140" cy="98"/>
          </a:xfrm>
        </p:grpSpPr>
        <p:sp>
          <p:nvSpPr>
            <p:cNvPr id="2405" name="Line 33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6" name="Line 33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7" name="Line 33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87" name="Oval 338"/>
          <p:cNvSpPr>
            <a:spLocks noChangeArrowheads="1"/>
          </p:cNvSpPr>
          <p:nvPr/>
        </p:nvSpPr>
        <p:spPr bwMode="auto">
          <a:xfrm>
            <a:off x="7497763" y="36385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>
              <a:latin typeface="Comic Sans MS" pitchFamily="66" charset="0"/>
            </a:endParaRPr>
          </a:p>
        </p:txBody>
      </p:sp>
      <p:sp>
        <p:nvSpPr>
          <p:cNvPr id="2088" name="Line 339"/>
          <p:cNvSpPr>
            <a:spLocks noChangeShapeType="1"/>
          </p:cNvSpPr>
          <p:nvPr/>
        </p:nvSpPr>
        <p:spPr bwMode="auto">
          <a:xfrm>
            <a:off x="7497763" y="36306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9" name="Line 340"/>
          <p:cNvSpPr>
            <a:spLocks noChangeShapeType="1"/>
          </p:cNvSpPr>
          <p:nvPr/>
        </p:nvSpPr>
        <p:spPr bwMode="auto">
          <a:xfrm>
            <a:off x="7856538" y="36306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0" name="Rectangle 341"/>
          <p:cNvSpPr>
            <a:spLocks noChangeArrowheads="1"/>
          </p:cNvSpPr>
          <p:nvPr/>
        </p:nvSpPr>
        <p:spPr bwMode="auto">
          <a:xfrm>
            <a:off x="7497763" y="36306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2400">
              <a:latin typeface="Times New Roman" pitchFamily="18" charset="0"/>
            </a:endParaRPr>
          </a:p>
        </p:txBody>
      </p:sp>
      <p:sp>
        <p:nvSpPr>
          <p:cNvPr id="2091" name="Oval 342"/>
          <p:cNvSpPr>
            <a:spLocks noChangeArrowheads="1"/>
          </p:cNvSpPr>
          <p:nvPr/>
        </p:nvSpPr>
        <p:spPr bwMode="auto">
          <a:xfrm>
            <a:off x="7494588" y="35623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>
              <a:latin typeface="Comic Sans MS" pitchFamily="66" charset="0"/>
            </a:endParaRPr>
          </a:p>
        </p:txBody>
      </p:sp>
      <p:grpSp>
        <p:nvGrpSpPr>
          <p:cNvPr id="2092" name="Group 343"/>
          <p:cNvGrpSpPr>
            <a:grpSpLocks/>
          </p:cNvGrpSpPr>
          <p:nvPr/>
        </p:nvGrpSpPr>
        <p:grpSpPr bwMode="auto">
          <a:xfrm>
            <a:off x="7580313" y="3586163"/>
            <a:ext cx="179387" cy="65087"/>
            <a:chOff x="2848" y="848"/>
            <a:chExt cx="140" cy="98"/>
          </a:xfrm>
        </p:grpSpPr>
        <p:sp>
          <p:nvSpPr>
            <p:cNvPr id="2402" name="Line 34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3" name="Line 34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4" name="Line 34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93" name="Group 347"/>
          <p:cNvGrpSpPr>
            <a:grpSpLocks/>
          </p:cNvGrpSpPr>
          <p:nvPr/>
        </p:nvGrpSpPr>
        <p:grpSpPr bwMode="auto">
          <a:xfrm flipV="1">
            <a:off x="7580313" y="3586163"/>
            <a:ext cx="179387" cy="65087"/>
            <a:chOff x="2848" y="848"/>
            <a:chExt cx="140" cy="98"/>
          </a:xfrm>
        </p:grpSpPr>
        <p:sp>
          <p:nvSpPr>
            <p:cNvPr id="2399" name="Line 34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0" name="Line 34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1" name="Line 35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94" name="Oval 351"/>
          <p:cNvSpPr>
            <a:spLocks noChangeArrowheads="1"/>
          </p:cNvSpPr>
          <p:nvPr/>
        </p:nvSpPr>
        <p:spPr bwMode="auto">
          <a:xfrm>
            <a:off x="6962775" y="2476500"/>
            <a:ext cx="347663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>
              <a:latin typeface="Comic Sans MS" pitchFamily="66" charset="0"/>
            </a:endParaRPr>
          </a:p>
        </p:txBody>
      </p:sp>
      <p:sp>
        <p:nvSpPr>
          <p:cNvPr id="2095" name="Line 352"/>
          <p:cNvSpPr>
            <a:spLocks noChangeShapeType="1"/>
          </p:cNvSpPr>
          <p:nvPr/>
        </p:nvSpPr>
        <p:spPr bwMode="auto">
          <a:xfrm>
            <a:off x="6962775" y="2468563"/>
            <a:ext cx="0" cy="555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6" name="Line 353"/>
          <p:cNvSpPr>
            <a:spLocks noChangeShapeType="1"/>
          </p:cNvSpPr>
          <p:nvPr/>
        </p:nvSpPr>
        <p:spPr bwMode="auto">
          <a:xfrm>
            <a:off x="7310438" y="2468563"/>
            <a:ext cx="0" cy="555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7" name="Rectangle 354"/>
          <p:cNvSpPr>
            <a:spLocks noChangeArrowheads="1"/>
          </p:cNvSpPr>
          <p:nvPr/>
        </p:nvSpPr>
        <p:spPr bwMode="auto">
          <a:xfrm>
            <a:off x="6962775" y="2468563"/>
            <a:ext cx="344488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2400">
              <a:latin typeface="Times New Roman" pitchFamily="18" charset="0"/>
            </a:endParaRPr>
          </a:p>
        </p:txBody>
      </p:sp>
      <p:sp>
        <p:nvSpPr>
          <p:cNvPr id="2098" name="Oval 355"/>
          <p:cNvSpPr>
            <a:spLocks noChangeArrowheads="1"/>
          </p:cNvSpPr>
          <p:nvPr/>
        </p:nvSpPr>
        <p:spPr bwMode="auto">
          <a:xfrm>
            <a:off x="6959600" y="2405063"/>
            <a:ext cx="347663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>
              <a:latin typeface="Comic Sans MS" pitchFamily="66" charset="0"/>
            </a:endParaRPr>
          </a:p>
        </p:txBody>
      </p:sp>
      <p:grpSp>
        <p:nvGrpSpPr>
          <p:cNvPr id="2099" name="Group 356"/>
          <p:cNvGrpSpPr>
            <a:grpSpLocks/>
          </p:cNvGrpSpPr>
          <p:nvPr/>
        </p:nvGrpSpPr>
        <p:grpSpPr bwMode="auto">
          <a:xfrm>
            <a:off x="7043738" y="2427288"/>
            <a:ext cx="171450" cy="61912"/>
            <a:chOff x="2848" y="848"/>
            <a:chExt cx="140" cy="98"/>
          </a:xfrm>
        </p:grpSpPr>
        <p:sp>
          <p:nvSpPr>
            <p:cNvPr id="2396" name="Line 35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7" name="Line 35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8" name="Line 35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00" name="Group 360"/>
          <p:cNvGrpSpPr>
            <a:grpSpLocks/>
          </p:cNvGrpSpPr>
          <p:nvPr/>
        </p:nvGrpSpPr>
        <p:grpSpPr bwMode="auto">
          <a:xfrm flipV="1">
            <a:off x="7043738" y="2427288"/>
            <a:ext cx="171450" cy="60325"/>
            <a:chOff x="2848" y="848"/>
            <a:chExt cx="140" cy="98"/>
          </a:xfrm>
        </p:grpSpPr>
        <p:sp>
          <p:nvSpPr>
            <p:cNvPr id="2393" name="Line 36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4" name="Line 36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5" name="Line 36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01" name="Oval 364"/>
          <p:cNvSpPr>
            <a:spLocks noChangeArrowheads="1"/>
          </p:cNvSpPr>
          <p:nvPr/>
        </p:nvSpPr>
        <p:spPr bwMode="auto">
          <a:xfrm>
            <a:off x="6961188" y="27368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>
              <a:latin typeface="Comic Sans MS" pitchFamily="66" charset="0"/>
            </a:endParaRPr>
          </a:p>
        </p:txBody>
      </p:sp>
      <p:sp>
        <p:nvSpPr>
          <p:cNvPr id="2102" name="Line 365"/>
          <p:cNvSpPr>
            <a:spLocks noChangeShapeType="1"/>
          </p:cNvSpPr>
          <p:nvPr/>
        </p:nvSpPr>
        <p:spPr bwMode="auto">
          <a:xfrm>
            <a:off x="6961188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03" name="Line 366"/>
          <p:cNvSpPr>
            <a:spLocks noChangeShapeType="1"/>
          </p:cNvSpPr>
          <p:nvPr/>
        </p:nvSpPr>
        <p:spPr bwMode="auto">
          <a:xfrm>
            <a:off x="7319963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04" name="Rectangle 367"/>
          <p:cNvSpPr>
            <a:spLocks noChangeArrowheads="1"/>
          </p:cNvSpPr>
          <p:nvPr/>
        </p:nvSpPr>
        <p:spPr bwMode="auto">
          <a:xfrm>
            <a:off x="6961188" y="27289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2400">
              <a:latin typeface="Times New Roman" pitchFamily="18" charset="0"/>
            </a:endParaRPr>
          </a:p>
        </p:txBody>
      </p:sp>
      <p:sp>
        <p:nvSpPr>
          <p:cNvPr id="2105" name="Oval 368"/>
          <p:cNvSpPr>
            <a:spLocks noChangeArrowheads="1"/>
          </p:cNvSpPr>
          <p:nvPr/>
        </p:nvSpPr>
        <p:spPr bwMode="auto">
          <a:xfrm>
            <a:off x="6958013" y="26606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>
              <a:latin typeface="Comic Sans MS" pitchFamily="66" charset="0"/>
            </a:endParaRPr>
          </a:p>
        </p:txBody>
      </p:sp>
      <p:grpSp>
        <p:nvGrpSpPr>
          <p:cNvPr id="2106" name="Group 369"/>
          <p:cNvGrpSpPr>
            <a:grpSpLocks/>
          </p:cNvGrpSpPr>
          <p:nvPr/>
        </p:nvGrpSpPr>
        <p:grpSpPr bwMode="auto">
          <a:xfrm>
            <a:off x="7043738" y="2684463"/>
            <a:ext cx="179387" cy="65087"/>
            <a:chOff x="2848" y="848"/>
            <a:chExt cx="140" cy="98"/>
          </a:xfrm>
        </p:grpSpPr>
        <p:sp>
          <p:nvSpPr>
            <p:cNvPr id="2390" name="Line 37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1" name="Line 37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2" name="Line 37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07" name="Group 373"/>
          <p:cNvGrpSpPr>
            <a:grpSpLocks/>
          </p:cNvGrpSpPr>
          <p:nvPr/>
        </p:nvGrpSpPr>
        <p:grpSpPr bwMode="auto">
          <a:xfrm flipV="1">
            <a:off x="7043738" y="2684463"/>
            <a:ext cx="179387" cy="65087"/>
            <a:chOff x="2848" y="848"/>
            <a:chExt cx="140" cy="98"/>
          </a:xfrm>
        </p:grpSpPr>
        <p:sp>
          <p:nvSpPr>
            <p:cNvPr id="2387" name="Line 37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8" name="Line 37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9" name="Line 37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08" name="Oval 377"/>
          <p:cNvSpPr>
            <a:spLocks noChangeArrowheads="1"/>
          </p:cNvSpPr>
          <p:nvPr/>
        </p:nvSpPr>
        <p:spPr bwMode="auto">
          <a:xfrm>
            <a:off x="7437438" y="2378075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>
              <a:latin typeface="Comic Sans MS" pitchFamily="66" charset="0"/>
            </a:endParaRPr>
          </a:p>
        </p:txBody>
      </p:sp>
      <p:sp>
        <p:nvSpPr>
          <p:cNvPr id="2109" name="Line 378"/>
          <p:cNvSpPr>
            <a:spLocks noChangeShapeType="1"/>
          </p:cNvSpPr>
          <p:nvPr/>
        </p:nvSpPr>
        <p:spPr bwMode="auto">
          <a:xfrm>
            <a:off x="7437438" y="2371725"/>
            <a:ext cx="0" cy="5238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10" name="Line 379"/>
          <p:cNvSpPr>
            <a:spLocks noChangeShapeType="1"/>
          </p:cNvSpPr>
          <p:nvPr/>
        </p:nvSpPr>
        <p:spPr bwMode="auto">
          <a:xfrm>
            <a:off x="7767638" y="2371725"/>
            <a:ext cx="0" cy="5238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11" name="Rectangle 380"/>
          <p:cNvSpPr>
            <a:spLocks noChangeArrowheads="1"/>
          </p:cNvSpPr>
          <p:nvPr/>
        </p:nvSpPr>
        <p:spPr bwMode="auto">
          <a:xfrm>
            <a:off x="7437438" y="2371725"/>
            <a:ext cx="327025" cy="5238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24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112" name="Oval 381"/>
          <p:cNvSpPr>
            <a:spLocks noChangeArrowheads="1"/>
          </p:cNvSpPr>
          <p:nvPr/>
        </p:nvSpPr>
        <p:spPr bwMode="auto">
          <a:xfrm>
            <a:off x="7434263" y="2309813"/>
            <a:ext cx="330200" cy="1000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>
              <a:latin typeface="Comic Sans MS" pitchFamily="66" charset="0"/>
            </a:endParaRPr>
          </a:p>
        </p:txBody>
      </p:sp>
      <p:grpSp>
        <p:nvGrpSpPr>
          <p:cNvPr id="2113" name="Group 382"/>
          <p:cNvGrpSpPr>
            <a:grpSpLocks/>
          </p:cNvGrpSpPr>
          <p:nvPr/>
        </p:nvGrpSpPr>
        <p:grpSpPr bwMode="auto">
          <a:xfrm>
            <a:off x="7513638" y="2332038"/>
            <a:ext cx="163512" cy="57150"/>
            <a:chOff x="2848" y="848"/>
            <a:chExt cx="140" cy="98"/>
          </a:xfrm>
        </p:grpSpPr>
        <p:sp>
          <p:nvSpPr>
            <p:cNvPr id="2384" name="Line 38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5" name="Line 38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6" name="Line 38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14" name="Group 386"/>
          <p:cNvGrpSpPr>
            <a:grpSpLocks/>
          </p:cNvGrpSpPr>
          <p:nvPr/>
        </p:nvGrpSpPr>
        <p:grpSpPr bwMode="auto">
          <a:xfrm flipV="1">
            <a:off x="7513638" y="2330450"/>
            <a:ext cx="163512" cy="58738"/>
            <a:chOff x="2848" y="848"/>
            <a:chExt cx="140" cy="98"/>
          </a:xfrm>
        </p:grpSpPr>
        <p:sp>
          <p:nvSpPr>
            <p:cNvPr id="2381" name="Line 38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2" name="Line 38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3" name="Line 38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15" name="Oval 390"/>
          <p:cNvSpPr>
            <a:spLocks noChangeArrowheads="1"/>
          </p:cNvSpPr>
          <p:nvPr/>
        </p:nvSpPr>
        <p:spPr bwMode="auto">
          <a:xfrm>
            <a:off x="7523163" y="27368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>
              <a:latin typeface="Comic Sans MS" pitchFamily="66" charset="0"/>
            </a:endParaRPr>
          </a:p>
        </p:txBody>
      </p:sp>
      <p:sp>
        <p:nvSpPr>
          <p:cNvPr id="2116" name="Line 391"/>
          <p:cNvSpPr>
            <a:spLocks noChangeShapeType="1"/>
          </p:cNvSpPr>
          <p:nvPr/>
        </p:nvSpPr>
        <p:spPr bwMode="auto">
          <a:xfrm>
            <a:off x="7523163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17" name="Line 392"/>
          <p:cNvSpPr>
            <a:spLocks noChangeShapeType="1"/>
          </p:cNvSpPr>
          <p:nvPr/>
        </p:nvSpPr>
        <p:spPr bwMode="auto">
          <a:xfrm>
            <a:off x="7881938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18" name="Rectangle 393"/>
          <p:cNvSpPr>
            <a:spLocks noChangeArrowheads="1"/>
          </p:cNvSpPr>
          <p:nvPr/>
        </p:nvSpPr>
        <p:spPr bwMode="auto">
          <a:xfrm>
            <a:off x="7523163" y="27289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2400">
              <a:latin typeface="Times New Roman" pitchFamily="18" charset="0"/>
            </a:endParaRPr>
          </a:p>
        </p:txBody>
      </p:sp>
      <p:sp>
        <p:nvSpPr>
          <p:cNvPr id="2119" name="Oval 394"/>
          <p:cNvSpPr>
            <a:spLocks noChangeArrowheads="1"/>
          </p:cNvSpPr>
          <p:nvPr/>
        </p:nvSpPr>
        <p:spPr bwMode="auto">
          <a:xfrm>
            <a:off x="7519988" y="26606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>
              <a:latin typeface="Comic Sans MS" pitchFamily="66" charset="0"/>
            </a:endParaRPr>
          </a:p>
        </p:txBody>
      </p:sp>
      <p:grpSp>
        <p:nvGrpSpPr>
          <p:cNvPr id="2120" name="Group 395"/>
          <p:cNvGrpSpPr>
            <a:grpSpLocks/>
          </p:cNvGrpSpPr>
          <p:nvPr/>
        </p:nvGrpSpPr>
        <p:grpSpPr bwMode="auto">
          <a:xfrm>
            <a:off x="7605713" y="2684463"/>
            <a:ext cx="179387" cy="65087"/>
            <a:chOff x="2848" y="848"/>
            <a:chExt cx="140" cy="98"/>
          </a:xfrm>
        </p:grpSpPr>
        <p:sp>
          <p:nvSpPr>
            <p:cNvPr id="2378" name="Line 39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9" name="Line 39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0" name="Line 39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21" name="Group 399"/>
          <p:cNvGrpSpPr>
            <a:grpSpLocks/>
          </p:cNvGrpSpPr>
          <p:nvPr/>
        </p:nvGrpSpPr>
        <p:grpSpPr bwMode="auto">
          <a:xfrm flipV="1">
            <a:off x="7605713" y="2684463"/>
            <a:ext cx="179387" cy="65087"/>
            <a:chOff x="2848" y="848"/>
            <a:chExt cx="140" cy="98"/>
          </a:xfrm>
        </p:grpSpPr>
        <p:sp>
          <p:nvSpPr>
            <p:cNvPr id="2375" name="Line 40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6" name="Line 40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7" name="Line 40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22" name="Oval 403"/>
          <p:cNvSpPr>
            <a:spLocks noChangeArrowheads="1"/>
          </p:cNvSpPr>
          <p:nvPr/>
        </p:nvSpPr>
        <p:spPr bwMode="auto">
          <a:xfrm>
            <a:off x="6113463" y="2471738"/>
            <a:ext cx="346075" cy="873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>
              <a:latin typeface="Comic Sans MS" pitchFamily="66" charset="0"/>
            </a:endParaRPr>
          </a:p>
        </p:txBody>
      </p:sp>
      <p:sp>
        <p:nvSpPr>
          <p:cNvPr id="2123" name="Line 404"/>
          <p:cNvSpPr>
            <a:spLocks noChangeShapeType="1"/>
          </p:cNvSpPr>
          <p:nvPr/>
        </p:nvSpPr>
        <p:spPr bwMode="auto">
          <a:xfrm>
            <a:off x="6113463" y="246380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24" name="Line 405"/>
          <p:cNvSpPr>
            <a:spLocks noChangeShapeType="1"/>
          </p:cNvSpPr>
          <p:nvPr/>
        </p:nvSpPr>
        <p:spPr bwMode="auto">
          <a:xfrm>
            <a:off x="6459538" y="246380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25" name="Rectangle 406"/>
          <p:cNvSpPr>
            <a:spLocks noChangeArrowheads="1"/>
          </p:cNvSpPr>
          <p:nvPr/>
        </p:nvSpPr>
        <p:spPr bwMode="auto">
          <a:xfrm>
            <a:off x="6113463" y="2463800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2400">
              <a:latin typeface="Times New Roman" pitchFamily="18" charset="0"/>
            </a:endParaRPr>
          </a:p>
        </p:txBody>
      </p:sp>
      <p:sp>
        <p:nvSpPr>
          <p:cNvPr id="2126" name="Oval 407"/>
          <p:cNvSpPr>
            <a:spLocks noChangeArrowheads="1"/>
          </p:cNvSpPr>
          <p:nvPr/>
        </p:nvSpPr>
        <p:spPr bwMode="auto">
          <a:xfrm>
            <a:off x="6110288" y="2400300"/>
            <a:ext cx="346075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>
              <a:latin typeface="Comic Sans MS" pitchFamily="66" charset="0"/>
            </a:endParaRPr>
          </a:p>
        </p:txBody>
      </p:sp>
      <p:grpSp>
        <p:nvGrpSpPr>
          <p:cNvPr id="2127" name="Group 408"/>
          <p:cNvGrpSpPr>
            <a:grpSpLocks/>
          </p:cNvGrpSpPr>
          <p:nvPr/>
        </p:nvGrpSpPr>
        <p:grpSpPr bwMode="auto">
          <a:xfrm>
            <a:off x="6194425" y="2422525"/>
            <a:ext cx="171450" cy="60325"/>
            <a:chOff x="2848" y="848"/>
            <a:chExt cx="140" cy="98"/>
          </a:xfrm>
        </p:grpSpPr>
        <p:sp>
          <p:nvSpPr>
            <p:cNvPr id="2372" name="Line 40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3" name="Line 41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4" name="Line 41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28" name="Group 412"/>
          <p:cNvGrpSpPr>
            <a:grpSpLocks/>
          </p:cNvGrpSpPr>
          <p:nvPr/>
        </p:nvGrpSpPr>
        <p:grpSpPr bwMode="auto">
          <a:xfrm flipV="1">
            <a:off x="6194425" y="2422525"/>
            <a:ext cx="171450" cy="58738"/>
            <a:chOff x="2848" y="848"/>
            <a:chExt cx="140" cy="98"/>
          </a:xfrm>
        </p:grpSpPr>
        <p:sp>
          <p:nvSpPr>
            <p:cNvPr id="2369" name="Line 41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0" name="Line 41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1" name="Line 41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29" name="Oval 416"/>
          <p:cNvSpPr>
            <a:spLocks noChangeArrowheads="1"/>
          </p:cNvSpPr>
          <p:nvPr/>
        </p:nvSpPr>
        <p:spPr bwMode="auto">
          <a:xfrm>
            <a:off x="5807075" y="3621088"/>
            <a:ext cx="346075" cy="873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>
              <a:latin typeface="Comic Sans MS" pitchFamily="66" charset="0"/>
            </a:endParaRPr>
          </a:p>
        </p:txBody>
      </p:sp>
      <p:sp>
        <p:nvSpPr>
          <p:cNvPr id="2130" name="Line 417"/>
          <p:cNvSpPr>
            <a:spLocks noChangeShapeType="1"/>
          </p:cNvSpPr>
          <p:nvPr/>
        </p:nvSpPr>
        <p:spPr bwMode="auto">
          <a:xfrm>
            <a:off x="5807075" y="361315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31" name="Line 418"/>
          <p:cNvSpPr>
            <a:spLocks noChangeShapeType="1"/>
          </p:cNvSpPr>
          <p:nvPr/>
        </p:nvSpPr>
        <p:spPr bwMode="auto">
          <a:xfrm>
            <a:off x="6153150" y="361315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32" name="Rectangle 419"/>
          <p:cNvSpPr>
            <a:spLocks noChangeArrowheads="1"/>
          </p:cNvSpPr>
          <p:nvPr/>
        </p:nvSpPr>
        <p:spPr bwMode="auto">
          <a:xfrm>
            <a:off x="5807075" y="3613150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2400">
              <a:latin typeface="Times New Roman" pitchFamily="18" charset="0"/>
            </a:endParaRPr>
          </a:p>
        </p:txBody>
      </p:sp>
      <p:sp>
        <p:nvSpPr>
          <p:cNvPr id="2133" name="Oval 420"/>
          <p:cNvSpPr>
            <a:spLocks noChangeArrowheads="1"/>
          </p:cNvSpPr>
          <p:nvPr/>
        </p:nvSpPr>
        <p:spPr bwMode="auto">
          <a:xfrm>
            <a:off x="5803900" y="3549650"/>
            <a:ext cx="346075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>
              <a:latin typeface="Comic Sans MS" pitchFamily="66" charset="0"/>
            </a:endParaRPr>
          </a:p>
        </p:txBody>
      </p:sp>
      <p:grpSp>
        <p:nvGrpSpPr>
          <p:cNvPr id="2134" name="Group 421"/>
          <p:cNvGrpSpPr>
            <a:grpSpLocks/>
          </p:cNvGrpSpPr>
          <p:nvPr/>
        </p:nvGrpSpPr>
        <p:grpSpPr bwMode="auto">
          <a:xfrm>
            <a:off x="5888038" y="3571875"/>
            <a:ext cx="171450" cy="60325"/>
            <a:chOff x="2848" y="848"/>
            <a:chExt cx="140" cy="98"/>
          </a:xfrm>
        </p:grpSpPr>
        <p:sp>
          <p:nvSpPr>
            <p:cNvPr id="2366" name="Line 42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7" name="Line 42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8" name="Line 42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35" name="Group 425"/>
          <p:cNvGrpSpPr>
            <a:grpSpLocks/>
          </p:cNvGrpSpPr>
          <p:nvPr/>
        </p:nvGrpSpPr>
        <p:grpSpPr bwMode="auto">
          <a:xfrm flipV="1">
            <a:off x="5888038" y="3571875"/>
            <a:ext cx="171450" cy="58738"/>
            <a:chOff x="2848" y="848"/>
            <a:chExt cx="140" cy="98"/>
          </a:xfrm>
        </p:grpSpPr>
        <p:sp>
          <p:nvSpPr>
            <p:cNvPr id="2363" name="Line 42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" name="Line 42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" name="Line 42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36" name="Line 429"/>
          <p:cNvSpPr>
            <a:spLocks noChangeShapeType="1"/>
          </p:cNvSpPr>
          <p:nvPr/>
        </p:nvSpPr>
        <p:spPr bwMode="auto">
          <a:xfrm flipV="1">
            <a:off x="7005638" y="3978275"/>
            <a:ext cx="227012" cy="4365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7" name="Line 430"/>
          <p:cNvSpPr>
            <a:spLocks noChangeShapeType="1"/>
          </p:cNvSpPr>
          <p:nvPr/>
        </p:nvSpPr>
        <p:spPr bwMode="auto">
          <a:xfrm>
            <a:off x="7129463" y="3716338"/>
            <a:ext cx="163512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8" name="Line 431"/>
          <p:cNvSpPr>
            <a:spLocks noChangeShapeType="1"/>
          </p:cNvSpPr>
          <p:nvPr/>
        </p:nvSpPr>
        <p:spPr bwMode="auto">
          <a:xfrm>
            <a:off x="7226300" y="3636963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9" name="Line 432"/>
          <p:cNvSpPr>
            <a:spLocks noChangeShapeType="1"/>
          </p:cNvSpPr>
          <p:nvPr/>
        </p:nvSpPr>
        <p:spPr bwMode="auto">
          <a:xfrm flipV="1">
            <a:off x="7462838" y="3722688"/>
            <a:ext cx="134937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0" name="Line 433"/>
          <p:cNvSpPr>
            <a:spLocks noChangeShapeType="1"/>
          </p:cNvSpPr>
          <p:nvPr/>
        </p:nvSpPr>
        <p:spPr bwMode="auto">
          <a:xfrm>
            <a:off x="6161088" y="3643313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1" name="Line 434"/>
          <p:cNvSpPr>
            <a:spLocks noChangeShapeType="1"/>
          </p:cNvSpPr>
          <p:nvPr/>
        </p:nvSpPr>
        <p:spPr bwMode="auto">
          <a:xfrm>
            <a:off x="6456363" y="2490788"/>
            <a:ext cx="509587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2" name="Line 435"/>
          <p:cNvSpPr>
            <a:spLocks noChangeShapeType="1"/>
          </p:cNvSpPr>
          <p:nvPr/>
        </p:nvSpPr>
        <p:spPr bwMode="auto">
          <a:xfrm>
            <a:off x="6022975" y="2319338"/>
            <a:ext cx="15240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3" name="Freeform 436"/>
          <p:cNvSpPr>
            <a:spLocks/>
          </p:cNvSpPr>
          <p:nvPr/>
        </p:nvSpPr>
        <p:spPr bwMode="auto">
          <a:xfrm>
            <a:off x="5343525" y="4325938"/>
            <a:ext cx="2979738" cy="1455737"/>
          </a:xfrm>
          <a:custGeom>
            <a:avLst/>
            <a:gdLst>
              <a:gd name="T0" fmla="*/ 2147483647 w 1877"/>
              <a:gd name="T1" fmla="*/ 2147483647 h 917"/>
              <a:gd name="T2" fmla="*/ 2147483647 w 1877"/>
              <a:gd name="T3" fmla="*/ 2147483647 h 917"/>
              <a:gd name="T4" fmla="*/ 2147483647 w 1877"/>
              <a:gd name="T5" fmla="*/ 2147483647 h 917"/>
              <a:gd name="T6" fmla="*/ 2147483647 w 1877"/>
              <a:gd name="T7" fmla="*/ 2147483647 h 917"/>
              <a:gd name="T8" fmla="*/ 2147483647 w 1877"/>
              <a:gd name="T9" fmla="*/ 2147483647 h 917"/>
              <a:gd name="T10" fmla="*/ 2147483647 w 1877"/>
              <a:gd name="T11" fmla="*/ 2147483647 h 917"/>
              <a:gd name="T12" fmla="*/ 2147483647 w 1877"/>
              <a:gd name="T13" fmla="*/ 2147483647 h 917"/>
              <a:gd name="T14" fmla="*/ 2147483647 w 1877"/>
              <a:gd name="T15" fmla="*/ 2147483647 h 917"/>
              <a:gd name="T16" fmla="*/ 2147483647 w 1877"/>
              <a:gd name="T17" fmla="*/ 2147483647 h 917"/>
              <a:gd name="T18" fmla="*/ 2147483647 w 1877"/>
              <a:gd name="T19" fmla="*/ 2147483647 h 917"/>
              <a:gd name="T20" fmla="*/ 2147483647 w 1877"/>
              <a:gd name="T21" fmla="*/ 2147483647 h 917"/>
              <a:gd name="T22" fmla="*/ 2147483647 w 1877"/>
              <a:gd name="T23" fmla="*/ 2147483647 h 917"/>
              <a:gd name="T24" fmla="*/ 2147483647 w 1877"/>
              <a:gd name="T25" fmla="*/ 2147483647 h 917"/>
              <a:gd name="T26" fmla="*/ 2147483647 w 1877"/>
              <a:gd name="T27" fmla="*/ 2147483647 h 917"/>
              <a:gd name="T28" fmla="*/ 2147483647 w 1877"/>
              <a:gd name="T29" fmla="*/ 2147483647 h 917"/>
              <a:gd name="T30" fmla="*/ 2147483647 w 1877"/>
              <a:gd name="T31" fmla="*/ 2147483647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4" name="Line 437"/>
          <p:cNvSpPr>
            <a:spLocks noChangeShapeType="1"/>
          </p:cNvSpPr>
          <p:nvPr/>
        </p:nvSpPr>
        <p:spPr bwMode="auto">
          <a:xfrm rot="-5400000">
            <a:off x="7578725" y="5062538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45" name="Line 438"/>
          <p:cNvSpPr>
            <a:spLocks noChangeShapeType="1"/>
          </p:cNvSpPr>
          <p:nvPr/>
        </p:nvSpPr>
        <p:spPr bwMode="auto">
          <a:xfrm rot="5400000" flipV="1">
            <a:off x="7724775" y="5343525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46" name="Line 439"/>
          <p:cNvSpPr>
            <a:spLocks noChangeShapeType="1"/>
          </p:cNvSpPr>
          <p:nvPr/>
        </p:nvSpPr>
        <p:spPr bwMode="auto">
          <a:xfrm rot="-5400000">
            <a:off x="7910513" y="5019675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47" name="Group 440"/>
          <p:cNvGrpSpPr>
            <a:grpSpLocks/>
          </p:cNvGrpSpPr>
          <p:nvPr/>
        </p:nvGrpSpPr>
        <p:grpSpPr bwMode="auto">
          <a:xfrm>
            <a:off x="7489825" y="4729163"/>
            <a:ext cx="501650" cy="234950"/>
            <a:chOff x="4701" y="2996"/>
            <a:chExt cx="316" cy="148"/>
          </a:xfrm>
        </p:grpSpPr>
        <p:sp>
          <p:nvSpPr>
            <p:cNvPr id="2350" name="Oval 441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2351" name="Line 442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2" name="Line 443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3" name="Rectangle 444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2400">
                <a:latin typeface="Times New Roman" pitchFamily="18" charset="0"/>
              </a:endParaRPr>
            </a:p>
          </p:txBody>
        </p:sp>
        <p:sp>
          <p:nvSpPr>
            <p:cNvPr id="2354" name="Oval 445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grpSp>
          <p:nvGrpSpPr>
            <p:cNvPr id="2355" name="Group 446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2360" name="Line 44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1" name="Line 44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2" name="Line 44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56" name="Group 450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2357" name="Line 45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" name="Line 45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" name="Line 45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148" name="Group 454"/>
          <p:cNvGrpSpPr>
            <a:grpSpLocks/>
          </p:cNvGrpSpPr>
          <p:nvPr/>
        </p:nvGrpSpPr>
        <p:grpSpPr bwMode="auto">
          <a:xfrm>
            <a:off x="6673850" y="4452938"/>
            <a:ext cx="501650" cy="234950"/>
            <a:chOff x="3600" y="219"/>
            <a:chExt cx="360" cy="175"/>
          </a:xfrm>
        </p:grpSpPr>
        <p:sp>
          <p:nvSpPr>
            <p:cNvPr id="2337" name="Oval 45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2338" name="Line 45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9" name="Line 45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40" name="Rectangle 45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2400">
                <a:latin typeface="Times New Roman" pitchFamily="18" charset="0"/>
              </a:endParaRPr>
            </a:p>
          </p:txBody>
        </p:sp>
        <p:sp>
          <p:nvSpPr>
            <p:cNvPr id="2341" name="Oval 45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grpSp>
          <p:nvGrpSpPr>
            <p:cNvPr id="2342" name="Group 46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47" name="Line 46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48" name="Line 46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49" name="Line 46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43" name="Group 46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344" name="Line 46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45" name="Line 46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46" name="Line 46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149" name="Group 468"/>
          <p:cNvGrpSpPr>
            <a:grpSpLocks/>
          </p:cNvGrpSpPr>
          <p:nvPr/>
        </p:nvGrpSpPr>
        <p:grpSpPr bwMode="auto">
          <a:xfrm>
            <a:off x="6008688" y="4757738"/>
            <a:ext cx="501650" cy="234950"/>
            <a:chOff x="3600" y="219"/>
            <a:chExt cx="360" cy="175"/>
          </a:xfrm>
        </p:grpSpPr>
        <p:sp>
          <p:nvSpPr>
            <p:cNvPr id="2324" name="Oval 46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2325" name="Line 47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6" name="Line 47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7" name="Rectangle 47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2400">
                <a:latin typeface="Times New Roman" pitchFamily="18" charset="0"/>
              </a:endParaRPr>
            </a:p>
          </p:txBody>
        </p:sp>
        <p:sp>
          <p:nvSpPr>
            <p:cNvPr id="2328" name="Oval 47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grpSp>
          <p:nvGrpSpPr>
            <p:cNvPr id="2329" name="Group 47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34" name="Line 4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5" name="Line 4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6" name="Line 4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30" name="Group 47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331" name="Line 4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2" name="Line 4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3" name="Line 4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150" name="Line 482"/>
          <p:cNvSpPr>
            <a:spLocks noChangeShapeType="1"/>
          </p:cNvSpPr>
          <p:nvPr/>
        </p:nvSpPr>
        <p:spPr bwMode="auto">
          <a:xfrm>
            <a:off x="7123113" y="4664075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" name="Line 483"/>
          <p:cNvSpPr>
            <a:spLocks noChangeShapeType="1"/>
          </p:cNvSpPr>
          <p:nvPr/>
        </p:nvSpPr>
        <p:spPr bwMode="auto">
          <a:xfrm flipV="1">
            <a:off x="6470650" y="4676775"/>
            <a:ext cx="277813" cy="1095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" name="Line 484"/>
          <p:cNvSpPr>
            <a:spLocks noChangeShapeType="1"/>
          </p:cNvSpPr>
          <p:nvPr/>
        </p:nvSpPr>
        <p:spPr bwMode="auto">
          <a:xfrm flipV="1">
            <a:off x="6513513" y="4879975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" name="Line 485"/>
          <p:cNvSpPr>
            <a:spLocks noChangeShapeType="1"/>
          </p:cNvSpPr>
          <p:nvPr/>
        </p:nvSpPr>
        <p:spPr bwMode="auto">
          <a:xfrm flipH="1">
            <a:off x="5808663" y="4625975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4" name="Line 486"/>
          <p:cNvSpPr>
            <a:spLocks noChangeShapeType="1"/>
          </p:cNvSpPr>
          <p:nvPr/>
        </p:nvSpPr>
        <p:spPr bwMode="auto">
          <a:xfrm>
            <a:off x="5834063" y="4676775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5" name="Line 487"/>
          <p:cNvSpPr>
            <a:spLocks noChangeShapeType="1"/>
          </p:cNvSpPr>
          <p:nvPr/>
        </p:nvSpPr>
        <p:spPr bwMode="auto">
          <a:xfrm>
            <a:off x="5694363" y="5013325"/>
            <a:ext cx="15398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6" name="Line 488"/>
          <p:cNvSpPr>
            <a:spLocks noChangeShapeType="1"/>
          </p:cNvSpPr>
          <p:nvPr/>
        </p:nvSpPr>
        <p:spPr bwMode="auto">
          <a:xfrm>
            <a:off x="5946775" y="5092700"/>
            <a:ext cx="49053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7" name="Line 489"/>
          <p:cNvSpPr>
            <a:spLocks noChangeShapeType="1"/>
          </p:cNvSpPr>
          <p:nvPr/>
        </p:nvSpPr>
        <p:spPr bwMode="auto">
          <a:xfrm flipH="1">
            <a:off x="6186488" y="5000625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8" name="Line 490"/>
          <p:cNvSpPr>
            <a:spLocks noChangeShapeType="1"/>
          </p:cNvSpPr>
          <p:nvPr/>
        </p:nvSpPr>
        <p:spPr bwMode="auto">
          <a:xfrm>
            <a:off x="5999163" y="5089525"/>
            <a:ext cx="1587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9" name="Line 491"/>
          <p:cNvSpPr>
            <a:spLocks noChangeShapeType="1"/>
          </p:cNvSpPr>
          <p:nvPr/>
        </p:nvSpPr>
        <p:spPr bwMode="auto">
          <a:xfrm flipH="1" flipV="1">
            <a:off x="6396038" y="5097463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0" name="Line 492"/>
          <p:cNvSpPr>
            <a:spLocks noChangeShapeType="1"/>
          </p:cNvSpPr>
          <p:nvPr/>
        </p:nvSpPr>
        <p:spPr bwMode="auto">
          <a:xfrm>
            <a:off x="6477000" y="4956175"/>
            <a:ext cx="503238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1" name="Line 493"/>
          <p:cNvSpPr>
            <a:spLocks noChangeShapeType="1"/>
          </p:cNvSpPr>
          <p:nvPr/>
        </p:nvSpPr>
        <p:spPr bwMode="auto">
          <a:xfrm>
            <a:off x="5926138" y="4891088"/>
            <a:ext cx="8096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162" name="Group 494"/>
          <p:cNvGrpSpPr>
            <a:grpSpLocks/>
          </p:cNvGrpSpPr>
          <p:nvPr/>
        </p:nvGrpSpPr>
        <p:grpSpPr bwMode="auto">
          <a:xfrm>
            <a:off x="5111750" y="1651000"/>
            <a:ext cx="3021013" cy="3981450"/>
            <a:chOff x="-1203" y="1352"/>
            <a:chExt cx="1903" cy="2508"/>
          </a:xfrm>
        </p:grpSpPr>
        <p:grpSp>
          <p:nvGrpSpPr>
            <p:cNvPr id="2297" name="Group 495"/>
            <p:cNvGrpSpPr>
              <a:grpSpLocks/>
            </p:cNvGrpSpPr>
            <p:nvPr/>
          </p:nvGrpSpPr>
          <p:grpSpPr bwMode="auto">
            <a:xfrm>
              <a:off x="-1203" y="1647"/>
              <a:ext cx="436" cy="114"/>
              <a:chOff x="3072" y="739"/>
              <a:chExt cx="652" cy="146"/>
            </a:xfrm>
          </p:grpSpPr>
          <p:pic>
            <p:nvPicPr>
              <p:cNvPr id="2321" name="Picture 496" descr="lgv_fqmg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22" name="Line 497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3" name="Line 498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298" name="Picture 499" descr="imgyjavg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1027" y="1466"/>
              <a:ext cx="23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99" name="Group 500"/>
            <p:cNvGrpSpPr>
              <a:grpSpLocks/>
            </p:cNvGrpSpPr>
            <p:nvPr/>
          </p:nvGrpSpPr>
          <p:grpSpPr bwMode="auto">
            <a:xfrm>
              <a:off x="-546" y="1352"/>
              <a:ext cx="256" cy="269"/>
              <a:chOff x="2870" y="1518"/>
              <a:chExt cx="292" cy="320"/>
            </a:xfrm>
          </p:grpSpPr>
          <p:graphicFrame>
            <p:nvGraphicFramePr>
              <p:cNvPr id="2061" name="Object 50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28" name="Clip" r:id="rId5" imgW="826829" imgH="840406" progId="MS_ClipArt_Gallery.2">
                      <p:embed/>
                    </p:oleObj>
                  </mc:Choice>
                  <mc:Fallback>
                    <p:oleObj name="Clip" r:id="rId5" imgW="826829" imgH="840406" progId="MS_ClipArt_Gallery.2">
                      <p:embed/>
                      <p:pic>
                        <p:nvPicPr>
                          <p:cNvPr id="0" name="Object 50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62" name="Object 50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29" name="Clip" r:id="rId7" imgW="1268295" imgH="1199426" progId="MS_ClipArt_Gallery.2">
                      <p:embed/>
                    </p:oleObj>
                  </mc:Choice>
                  <mc:Fallback>
                    <p:oleObj name="Clip" r:id="rId7" imgW="1268295" imgH="1199426" progId="MS_ClipArt_Gallery.2">
                      <p:embed/>
                      <p:pic>
                        <p:nvPicPr>
                          <p:cNvPr id="0" name="Object 50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300" name="Group 503"/>
            <p:cNvGrpSpPr>
              <a:grpSpLocks/>
            </p:cNvGrpSpPr>
            <p:nvPr/>
          </p:nvGrpSpPr>
          <p:grpSpPr bwMode="auto">
            <a:xfrm>
              <a:off x="-1002" y="2262"/>
              <a:ext cx="209" cy="224"/>
              <a:chOff x="2870" y="1518"/>
              <a:chExt cx="292" cy="320"/>
            </a:xfrm>
          </p:grpSpPr>
          <p:graphicFrame>
            <p:nvGraphicFramePr>
              <p:cNvPr id="2059" name="Object 504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30" name="Clip" r:id="rId9" imgW="826829" imgH="840406" progId="MS_ClipArt_Gallery.2">
                      <p:embed/>
                    </p:oleObj>
                  </mc:Choice>
                  <mc:Fallback>
                    <p:oleObj name="Clip" r:id="rId9" imgW="826829" imgH="840406" progId="MS_ClipArt_Gallery.2">
                      <p:embed/>
                      <p:pic>
                        <p:nvPicPr>
                          <p:cNvPr id="0" name="Object 50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60" name="Object 505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31" name="Clip" r:id="rId10" imgW="1268295" imgH="1199426" progId="MS_ClipArt_Gallery.2">
                      <p:embed/>
                    </p:oleObj>
                  </mc:Choice>
                  <mc:Fallback>
                    <p:oleObj name="Clip" r:id="rId10" imgW="1268295" imgH="1199426" progId="MS_ClipArt_Gallery.2">
                      <p:embed/>
                      <p:pic>
                        <p:nvPicPr>
                          <p:cNvPr id="0" name="Object 50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050" name="Object 506"/>
            <p:cNvGraphicFramePr>
              <a:graphicFrameLocks noChangeAspect="1"/>
            </p:cNvGraphicFramePr>
            <p:nvPr/>
          </p:nvGraphicFramePr>
          <p:xfrm>
            <a:off x="-732" y="2289"/>
            <a:ext cx="207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2" name="Clip" r:id="rId11" imgW="1307263" imgH="1084139" progId="MS_ClipArt_Gallery.2">
                    <p:embed/>
                  </p:oleObj>
                </mc:Choice>
                <mc:Fallback>
                  <p:oleObj name="Clip" r:id="rId11" imgW="1307263" imgH="1084139" progId="MS_ClipArt_Gallery.2">
                    <p:embed/>
                    <p:pic>
                      <p:nvPicPr>
                        <p:cNvPr id="0" name="Object 5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732" y="2289"/>
                          <a:ext cx="207" cy="1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301" name="Group 507"/>
            <p:cNvGrpSpPr>
              <a:grpSpLocks/>
            </p:cNvGrpSpPr>
            <p:nvPr/>
          </p:nvGrpSpPr>
          <p:grpSpPr bwMode="auto">
            <a:xfrm>
              <a:off x="310" y="3575"/>
              <a:ext cx="125" cy="230"/>
              <a:chOff x="4180" y="783"/>
              <a:chExt cx="150" cy="307"/>
            </a:xfrm>
          </p:grpSpPr>
          <p:sp>
            <p:nvSpPr>
              <p:cNvPr id="2313" name="AutoShape 508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>
                  <a:latin typeface="Comic Sans MS" pitchFamily="66" charset="0"/>
                </a:endParaRPr>
              </a:p>
            </p:txBody>
          </p:sp>
          <p:sp>
            <p:nvSpPr>
              <p:cNvPr id="2314" name="Rectangle 509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>
                  <a:latin typeface="Comic Sans MS" pitchFamily="66" charset="0"/>
                </a:endParaRPr>
              </a:p>
            </p:txBody>
          </p:sp>
          <p:sp>
            <p:nvSpPr>
              <p:cNvPr id="2315" name="Rectangle 510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>
                  <a:latin typeface="Comic Sans MS" pitchFamily="66" charset="0"/>
                </a:endParaRPr>
              </a:p>
            </p:txBody>
          </p:sp>
          <p:sp>
            <p:nvSpPr>
              <p:cNvPr id="2316" name="AutoShape 511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>
                  <a:latin typeface="Comic Sans MS" pitchFamily="66" charset="0"/>
                </a:endParaRPr>
              </a:p>
            </p:txBody>
          </p:sp>
          <p:sp>
            <p:nvSpPr>
              <p:cNvPr id="2317" name="Line 512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8" name="Line 513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9" name="Rectangle 514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>
                  <a:latin typeface="Comic Sans MS" pitchFamily="66" charset="0"/>
                </a:endParaRPr>
              </a:p>
            </p:txBody>
          </p:sp>
          <p:sp>
            <p:nvSpPr>
              <p:cNvPr id="2320" name="Rectangle 515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>
                  <a:latin typeface="Comic Sans MS" pitchFamily="66" charset="0"/>
                </a:endParaRPr>
              </a:p>
            </p:txBody>
          </p:sp>
        </p:grpSp>
        <p:graphicFrame>
          <p:nvGraphicFramePr>
            <p:cNvPr id="2051" name="Object 516"/>
            <p:cNvGraphicFramePr>
              <a:graphicFrameLocks noChangeAspect="1"/>
            </p:cNvGraphicFramePr>
            <p:nvPr/>
          </p:nvGraphicFramePr>
          <p:xfrm>
            <a:off x="-975" y="3384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3" name="Clip" r:id="rId13" imgW="1307263" imgH="1084139" progId="MS_ClipArt_Gallery.2">
                    <p:embed/>
                  </p:oleObj>
                </mc:Choice>
                <mc:Fallback>
                  <p:oleObj name="Clip" r:id="rId13" imgW="1307263" imgH="1084139" progId="MS_ClipArt_Gallery.2">
                    <p:embed/>
                    <p:pic>
                      <p:nvPicPr>
                        <p:cNvPr id="0" name="Object 5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975" y="3384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2" name="Object 517"/>
            <p:cNvGraphicFramePr>
              <a:graphicFrameLocks noChangeAspect="1"/>
            </p:cNvGraphicFramePr>
            <p:nvPr/>
          </p:nvGraphicFramePr>
          <p:xfrm>
            <a:off x="-871" y="3184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4" name="Clip" r:id="rId14" imgW="1307263" imgH="1084139" progId="MS_ClipArt_Gallery.2">
                    <p:embed/>
                  </p:oleObj>
                </mc:Choice>
                <mc:Fallback>
                  <p:oleObj name="Clip" r:id="rId14" imgW="1307263" imgH="1084139" progId="MS_ClipArt_Gallery.2">
                    <p:embed/>
                    <p:pic>
                      <p:nvPicPr>
                        <p:cNvPr id="0" name="Object 5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871" y="3184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3" name="Object 518"/>
            <p:cNvGraphicFramePr>
              <a:graphicFrameLocks noChangeAspect="1"/>
            </p:cNvGraphicFramePr>
            <p:nvPr/>
          </p:nvGraphicFramePr>
          <p:xfrm>
            <a:off x="-703" y="3544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5" name="Clip" r:id="rId15" imgW="1307263" imgH="1084139" progId="MS_ClipArt_Gallery.2">
                    <p:embed/>
                  </p:oleObj>
                </mc:Choice>
                <mc:Fallback>
                  <p:oleObj name="Clip" r:id="rId15" imgW="1307263" imgH="1084139" progId="MS_ClipArt_Gallery.2">
                    <p:embed/>
                    <p:pic>
                      <p:nvPicPr>
                        <p:cNvPr id="0" name="Object 5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703" y="3544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4" name="Object 519"/>
            <p:cNvGraphicFramePr>
              <a:graphicFrameLocks noChangeAspect="1"/>
            </p:cNvGraphicFramePr>
            <p:nvPr/>
          </p:nvGraphicFramePr>
          <p:xfrm>
            <a:off x="-489" y="3546"/>
            <a:ext cx="21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6" name="Clip" r:id="rId16" imgW="1307263" imgH="1084139" progId="MS_ClipArt_Gallery.2">
                    <p:embed/>
                  </p:oleObj>
                </mc:Choice>
                <mc:Fallback>
                  <p:oleObj name="Clip" r:id="rId16" imgW="1307263" imgH="1084139" progId="MS_ClipArt_Gallery.2">
                    <p:embed/>
                    <p:pic>
                      <p:nvPicPr>
                        <p:cNvPr id="0" name="Object 5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489" y="3546"/>
                          <a:ext cx="216" cy="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302" name="Group 520"/>
            <p:cNvGrpSpPr>
              <a:grpSpLocks/>
            </p:cNvGrpSpPr>
            <p:nvPr/>
          </p:nvGrpSpPr>
          <p:grpSpPr bwMode="auto">
            <a:xfrm>
              <a:off x="83" y="3625"/>
              <a:ext cx="172" cy="215"/>
              <a:chOff x="2870" y="1518"/>
              <a:chExt cx="292" cy="320"/>
            </a:xfrm>
          </p:grpSpPr>
          <p:graphicFrame>
            <p:nvGraphicFramePr>
              <p:cNvPr id="2057" name="Object 52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37" name="Clip" r:id="rId17" imgW="826829" imgH="840406" progId="MS_ClipArt_Gallery.2">
                      <p:embed/>
                    </p:oleObj>
                  </mc:Choice>
                  <mc:Fallback>
                    <p:oleObj name="Clip" r:id="rId17" imgW="826829" imgH="840406" progId="MS_ClipArt_Gallery.2">
                      <p:embed/>
                      <p:pic>
                        <p:nvPicPr>
                          <p:cNvPr id="0" name="Object 52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58" name="Object 52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38" name="Clip" r:id="rId18" imgW="1268295" imgH="1199426" progId="MS_ClipArt_Gallery.2">
                      <p:embed/>
                    </p:oleObj>
                  </mc:Choice>
                  <mc:Fallback>
                    <p:oleObj name="Clip" r:id="rId18" imgW="1268295" imgH="1199426" progId="MS_ClipArt_Gallery.2">
                      <p:embed/>
                      <p:pic>
                        <p:nvPicPr>
                          <p:cNvPr id="0" name="Object 52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303" name="Group 523"/>
            <p:cNvGrpSpPr>
              <a:grpSpLocks/>
            </p:cNvGrpSpPr>
            <p:nvPr/>
          </p:nvGrpSpPr>
          <p:grpSpPr bwMode="auto">
            <a:xfrm>
              <a:off x="-201" y="3657"/>
              <a:ext cx="220" cy="203"/>
              <a:chOff x="2870" y="1518"/>
              <a:chExt cx="292" cy="320"/>
            </a:xfrm>
          </p:grpSpPr>
          <p:graphicFrame>
            <p:nvGraphicFramePr>
              <p:cNvPr id="2055" name="Object 524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39" name="Clip" r:id="rId19" imgW="826829" imgH="840406" progId="MS_ClipArt_Gallery.2">
                      <p:embed/>
                    </p:oleObj>
                  </mc:Choice>
                  <mc:Fallback>
                    <p:oleObj name="Clip" r:id="rId19" imgW="826829" imgH="840406" progId="MS_ClipArt_Gallery.2">
                      <p:embed/>
                      <p:pic>
                        <p:nvPicPr>
                          <p:cNvPr id="0" name="Object 5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56" name="Object 525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40" name="Clip" r:id="rId20" imgW="1268295" imgH="1199426" progId="MS_ClipArt_Gallery.2">
                      <p:embed/>
                    </p:oleObj>
                  </mc:Choice>
                  <mc:Fallback>
                    <p:oleObj name="Clip" r:id="rId20" imgW="1268295" imgH="1199426" progId="MS_ClipArt_Gallery.2">
                      <p:embed/>
                      <p:pic>
                        <p:nvPicPr>
                          <p:cNvPr id="0" name="Object 5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304" name="Group 526"/>
            <p:cNvGrpSpPr>
              <a:grpSpLocks/>
            </p:cNvGrpSpPr>
            <p:nvPr/>
          </p:nvGrpSpPr>
          <p:grpSpPr bwMode="auto">
            <a:xfrm>
              <a:off x="569" y="3419"/>
              <a:ext cx="131" cy="258"/>
              <a:chOff x="4180" y="783"/>
              <a:chExt cx="150" cy="307"/>
            </a:xfrm>
          </p:grpSpPr>
          <p:sp>
            <p:nvSpPr>
              <p:cNvPr id="2305" name="AutoShape 52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>
                  <a:latin typeface="Comic Sans MS" pitchFamily="66" charset="0"/>
                </a:endParaRPr>
              </a:p>
            </p:txBody>
          </p:sp>
          <p:sp>
            <p:nvSpPr>
              <p:cNvPr id="2306" name="Rectangle 52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>
                  <a:latin typeface="Comic Sans MS" pitchFamily="66" charset="0"/>
                </a:endParaRPr>
              </a:p>
            </p:txBody>
          </p:sp>
          <p:sp>
            <p:nvSpPr>
              <p:cNvPr id="2307" name="Rectangle 52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>
                  <a:latin typeface="Comic Sans MS" pitchFamily="66" charset="0"/>
                </a:endParaRPr>
              </a:p>
            </p:txBody>
          </p:sp>
          <p:sp>
            <p:nvSpPr>
              <p:cNvPr id="2308" name="AutoShape 53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>
                  <a:latin typeface="Comic Sans MS" pitchFamily="66" charset="0"/>
                </a:endParaRPr>
              </a:p>
            </p:txBody>
          </p:sp>
          <p:sp>
            <p:nvSpPr>
              <p:cNvPr id="2309" name="Line 53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0" name="Line 53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1" name="Rectangle 53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>
                  <a:latin typeface="Comic Sans MS" pitchFamily="66" charset="0"/>
                </a:endParaRPr>
              </a:p>
            </p:txBody>
          </p:sp>
          <p:sp>
            <p:nvSpPr>
              <p:cNvPr id="2312" name="Rectangle 53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>
                  <a:latin typeface="Comic Sans MS" pitchFamily="66" charset="0"/>
                </a:endParaRPr>
              </a:p>
            </p:txBody>
          </p:sp>
        </p:grpSp>
      </p:grpSp>
      <p:sp>
        <p:nvSpPr>
          <p:cNvPr id="2163" name="Line 535"/>
          <p:cNvSpPr>
            <a:spLocks noChangeShapeType="1"/>
          </p:cNvSpPr>
          <p:nvPr/>
        </p:nvSpPr>
        <p:spPr bwMode="auto">
          <a:xfrm flipH="1">
            <a:off x="6015038" y="3413125"/>
            <a:ext cx="3175" cy="144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4" name="Line 536"/>
          <p:cNvSpPr>
            <a:spLocks noChangeShapeType="1"/>
          </p:cNvSpPr>
          <p:nvPr/>
        </p:nvSpPr>
        <p:spPr bwMode="auto">
          <a:xfrm flipV="1">
            <a:off x="7312025" y="2395538"/>
            <a:ext cx="123825" cy="8731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5" name="Line 537"/>
          <p:cNvSpPr>
            <a:spLocks noChangeShapeType="1"/>
          </p:cNvSpPr>
          <p:nvPr/>
        </p:nvSpPr>
        <p:spPr bwMode="auto">
          <a:xfrm>
            <a:off x="7138988" y="2568575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6" name="Line 538"/>
          <p:cNvSpPr>
            <a:spLocks noChangeShapeType="1"/>
          </p:cNvSpPr>
          <p:nvPr/>
        </p:nvSpPr>
        <p:spPr bwMode="auto">
          <a:xfrm flipV="1">
            <a:off x="7310438" y="2465388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7" name="Line 539"/>
          <p:cNvSpPr>
            <a:spLocks noChangeShapeType="1"/>
          </p:cNvSpPr>
          <p:nvPr/>
        </p:nvSpPr>
        <p:spPr bwMode="auto">
          <a:xfrm>
            <a:off x="7675563" y="2463800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8" name="Line 540"/>
          <p:cNvSpPr>
            <a:spLocks noChangeShapeType="1"/>
          </p:cNvSpPr>
          <p:nvPr/>
        </p:nvSpPr>
        <p:spPr bwMode="auto">
          <a:xfrm>
            <a:off x="7329488" y="2770188"/>
            <a:ext cx="18891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9" name="Line 541"/>
          <p:cNvSpPr>
            <a:spLocks noChangeShapeType="1"/>
          </p:cNvSpPr>
          <p:nvPr/>
        </p:nvSpPr>
        <p:spPr bwMode="auto">
          <a:xfrm flipV="1">
            <a:off x="5624513" y="3636963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70" name="Line 542"/>
          <p:cNvSpPr>
            <a:spLocks noChangeShapeType="1"/>
          </p:cNvSpPr>
          <p:nvPr/>
        </p:nvSpPr>
        <p:spPr bwMode="auto">
          <a:xfrm flipV="1">
            <a:off x="7743825" y="2163763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71" name="Line 543"/>
          <p:cNvSpPr>
            <a:spLocks noChangeShapeType="1"/>
          </p:cNvSpPr>
          <p:nvPr/>
        </p:nvSpPr>
        <p:spPr bwMode="auto">
          <a:xfrm>
            <a:off x="7883525" y="2760663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72" name="Line 544"/>
          <p:cNvSpPr>
            <a:spLocks noChangeShapeType="1"/>
          </p:cNvSpPr>
          <p:nvPr/>
        </p:nvSpPr>
        <p:spPr bwMode="auto">
          <a:xfrm flipH="1">
            <a:off x="7029450" y="2836863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73" name="Line 545"/>
          <p:cNvSpPr>
            <a:spLocks noChangeShapeType="1"/>
          </p:cNvSpPr>
          <p:nvPr/>
        </p:nvSpPr>
        <p:spPr bwMode="auto">
          <a:xfrm flipH="1">
            <a:off x="7620000" y="2836863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174" name="Group 546"/>
          <p:cNvGrpSpPr>
            <a:grpSpLocks/>
          </p:cNvGrpSpPr>
          <p:nvPr/>
        </p:nvGrpSpPr>
        <p:grpSpPr bwMode="auto">
          <a:xfrm>
            <a:off x="6672263" y="4454525"/>
            <a:ext cx="501650" cy="234950"/>
            <a:chOff x="4701" y="2996"/>
            <a:chExt cx="316" cy="148"/>
          </a:xfrm>
        </p:grpSpPr>
        <p:sp>
          <p:nvSpPr>
            <p:cNvPr id="2284" name="Oval 547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2285" name="Line 548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6" name="Line 549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7" name="Rectangle 550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2400">
                <a:latin typeface="Times New Roman" pitchFamily="18" charset="0"/>
              </a:endParaRPr>
            </a:p>
          </p:txBody>
        </p:sp>
        <p:sp>
          <p:nvSpPr>
            <p:cNvPr id="2288" name="Oval 551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grpSp>
          <p:nvGrpSpPr>
            <p:cNvPr id="2289" name="Group 552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2294" name="Line 5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95" name="Line 5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96" name="Line 5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90" name="Group 556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2291" name="Line 55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92" name="Line 55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93" name="Line 55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175" name="Group 560"/>
          <p:cNvGrpSpPr>
            <a:grpSpLocks/>
          </p:cNvGrpSpPr>
          <p:nvPr/>
        </p:nvGrpSpPr>
        <p:grpSpPr bwMode="auto">
          <a:xfrm>
            <a:off x="6007100" y="4756150"/>
            <a:ext cx="501650" cy="234950"/>
            <a:chOff x="4701" y="2996"/>
            <a:chExt cx="316" cy="148"/>
          </a:xfrm>
        </p:grpSpPr>
        <p:sp>
          <p:nvSpPr>
            <p:cNvPr id="2271" name="Oval 561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2272" name="Line 562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3" name="Line 563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4" name="Rectangle 564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2400">
                <a:latin typeface="Times New Roman" pitchFamily="18" charset="0"/>
              </a:endParaRPr>
            </a:p>
          </p:txBody>
        </p:sp>
        <p:sp>
          <p:nvSpPr>
            <p:cNvPr id="2275" name="Oval 565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grpSp>
          <p:nvGrpSpPr>
            <p:cNvPr id="2276" name="Group 566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2281" name="Line 5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82" name="Line 5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83" name="Line 5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77" name="Group 570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2278" name="Line 57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9" name="Line 57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80" name="Line 57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176" name="Group 574"/>
          <p:cNvGrpSpPr>
            <a:grpSpLocks/>
          </p:cNvGrpSpPr>
          <p:nvPr/>
        </p:nvGrpSpPr>
        <p:grpSpPr bwMode="auto">
          <a:xfrm>
            <a:off x="6837363" y="4941888"/>
            <a:ext cx="290512" cy="404812"/>
            <a:chOff x="4290" y="3130"/>
            <a:chExt cx="183" cy="255"/>
          </a:xfrm>
        </p:grpSpPr>
        <p:pic>
          <p:nvPicPr>
            <p:cNvPr id="2253" name="Picture 575" descr="31u_bnrz[1]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254" name="Freeform 576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>
                <a:gd name="T0" fmla="*/ 0 w 199"/>
                <a:gd name="T1" fmla="*/ 0 h 232"/>
                <a:gd name="T2" fmla="*/ 0 w 199"/>
                <a:gd name="T3" fmla="*/ 0 h 232"/>
                <a:gd name="T4" fmla="*/ 0 w 199"/>
                <a:gd name="T5" fmla="*/ 0 h 232"/>
                <a:gd name="T6" fmla="*/ 0 w 199"/>
                <a:gd name="T7" fmla="*/ 0 h 232"/>
                <a:gd name="T8" fmla="*/ 0 w 199"/>
                <a:gd name="T9" fmla="*/ 0 h 232"/>
                <a:gd name="T10" fmla="*/ 0 w 199"/>
                <a:gd name="T11" fmla="*/ 0 h 232"/>
                <a:gd name="T12" fmla="*/ 0 w 199"/>
                <a:gd name="T13" fmla="*/ 0 h 232"/>
                <a:gd name="T14" fmla="*/ 0 w 199"/>
                <a:gd name="T15" fmla="*/ 0 h 232"/>
                <a:gd name="T16" fmla="*/ 0 w 199"/>
                <a:gd name="T17" fmla="*/ 0 h 232"/>
                <a:gd name="T18" fmla="*/ 0 w 199"/>
                <a:gd name="T19" fmla="*/ 0 h 232"/>
                <a:gd name="T20" fmla="*/ 0 w 199"/>
                <a:gd name="T21" fmla="*/ 0 h 232"/>
                <a:gd name="T22" fmla="*/ 0 w 199"/>
                <a:gd name="T23" fmla="*/ 0 h 232"/>
                <a:gd name="T24" fmla="*/ 0 w 199"/>
                <a:gd name="T25" fmla="*/ 0 h 232"/>
                <a:gd name="T26" fmla="*/ 0 w 199"/>
                <a:gd name="T27" fmla="*/ 0 h 232"/>
                <a:gd name="T28" fmla="*/ 0 w 199"/>
                <a:gd name="T29" fmla="*/ 0 h 232"/>
                <a:gd name="T30" fmla="*/ 0 w 199"/>
                <a:gd name="T31" fmla="*/ 0 h 232"/>
                <a:gd name="T32" fmla="*/ 0 w 199"/>
                <a:gd name="T33" fmla="*/ 0 h 232"/>
                <a:gd name="T34" fmla="*/ 0 w 199"/>
                <a:gd name="T35" fmla="*/ 0 h 232"/>
                <a:gd name="T36" fmla="*/ 0 w 199"/>
                <a:gd name="T37" fmla="*/ 0 h 232"/>
                <a:gd name="T38" fmla="*/ 0 w 199"/>
                <a:gd name="T39" fmla="*/ 0 h 232"/>
                <a:gd name="T40" fmla="*/ 0 w 199"/>
                <a:gd name="T41" fmla="*/ 0 h 232"/>
                <a:gd name="T42" fmla="*/ 0 w 199"/>
                <a:gd name="T43" fmla="*/ 0 h 232"/>
                <a:gd name="T44" fmla="*/ 0 w 199"/>
                <a:gd name="T45" fmla="*/ 0 h 232"/>
                <a:gd name="T46" fmla="*/ 0 w 199"/>
                <a:gd name="T47" fmla="*/ 0 h 232"/>
                <a:gd name="T48" fmla="*/ 0 w 199"/>
                <a:gd name="T49" fmla="*/ 0 h 232"/>
                <a:gd name="T50" fmla="*/ 0 w 199"/>
                <a:gd name="T51" fmla="*/ 0 h 232"/>
                <a:gd name="T52" fmla="*/ 0 w 199"/>
                <a:gd name="T53" fmla="*/ 0 h 232"/>
                <a:gd name="T54" fmla="*/ 0 w 199"/>
                <a:gd name="T55" fmla="*/ 0 h 232"/>
                <a:gd name="T56" fmla="*/ 0 w 199"/>
                <a:gd name="T57" fmla="*/ 0 h 232"/>
                <a:gd name="T58" fmla="*/ 0 w 199"/>
                <a:gd name="T59" fmla="*/ 0 h 232"/>
                <a:gd name="T60" fmla="*/ 0 w 199"/>
                <a:gd name="T61" fmla="*/ 0 h 232"/>
                <a:gd name="T62" fmla="*/ 0 w 199"/>
                <a:gd name="T63" fmla="*/ 0 h 232"/>
                <a:gd name="T64" fmla="*/ 0 w 199"/>
                <a:gd name="T65" fmla="*/ 0 h 232"/>
                <a:gd name="T66" fmla="*/ 0 w 199"/>
                <a:gd name="T67" fmla="*/ 0 h 232"/>
                <a:gd name="T68" fmla="*/ 0 w 199"/>
                <a:gd name="T69" fmla="*/ 0 h 232"/>
                <a:gd name="T70" fmla="*/ 0 w 199"/>
                <a:gd name="T71" fmla="*/ 0 h 232"/>
                <a:gd name="T72" fmla="*/ 0 w 199"/>
                <a:gd name="T73" fmla="*/ 0 h 232"/>
                <a:gd name="T74" fmla="*/ 0 w 199"/>
                <a:gd name="T75" fmla="*/ 0 h 232"/>
                <a:gd name="T76" fmla="*/ 0 w 199"/>
                <a:gd name="T77" fmla="*/ 0 h 232"/>
                <a:gd name="T78" fmla="*/ 0 w 199"/>
                <a:gd name="T79" fmla="*/ 0 h 232"/>
                <a:gd name="T80" fmla="*/ 0 w 199"/>
                <a:gd name="T81" fmla="*/ 0 h 232"/>
                <a:gd name="T82" fmla="*/ 0 w 199"/>
                <a:gd name="T83" fmla="*/ 0 h 232"/>
                <a:gd name="T84" fmla="*/ 0 w 199"/>
                <a:gd name="T85" fmla="*/ 0 h 232"/>
                <a:gd name="T86" fmla="*/ 0 w 199"/>
                <a:gd name="T87" fmla="*/ 0 h 232"/>
                <a:gd name="T88" fmla="*/ 0 w 199"/>
                <a:gd name="T89" fmla="*/ 0 h 232"/>
                <a:gd name="T90" fmla="*/ 0 w 199"/>
                <a:gd name="T91" fmla="*/ 0 h 232"/>
                <a:gd name="T92" fmla="*/ 0 w 199"/>
                <a:gd name="T93" fmla="*/ 0 h 232"/>
                <a:gd name="T94" fmla="*/ 0 w 199"/>
                <a:gd name="T95" fmla="*/ 0 h 232"/>
                <a:gd name="T96" fmla="*/ 0 w 199"/>
                <a:gd name="T97" fmla="*/ 0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" name="Freeform 577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>
                <a:gd name="T0" fmla="*/ 0 w 128"/>
                <a:gd name="T1" fmla="*/ 0 h 180"/>
                <a:gd name="T2" fmla="*/ 0 w 128"/>
                <a:gd name="T3" fmla="*/ 0 h 180"/>
                <a:gd name="T4" fmla="*/ 0 w 128"/>
                <a:gd name="T5" fmla="*/ 0 h 180"/>
                <a:gd name="T6" fmla="*/ 0 w 128"/>
                <a:gd name="T7" fmla="*/ 0 h 180"/>
                <a:gd name="T8" fmla="*/ 0 w 128"/>
                <a:gd name="T9" fmla="*/ 0 h 180"/>
                <a:gd name="T10" fmla="*/ 0 w 128"/>
                <a:gd name="T11" fmla="*/ 0 h 180"/>
                <a:gd name="T12" fmla="*/ 0 w 128"/>
                <a:gd name="T13" fmla="*/ 0 h 180"/>
                <a:gd name="T14" fmla="*/ 0 w 128"/>
                <a:gd name="T15" fmla="*/ 0 h 180"/>
                <a:gd name="T16" fmla="*/ 0 w 128"/>
                <a:gd name="T17" fmla="*/ 0 h 180"/>
                <a:gd name="T18" fmla="*/ 0 w 128"/>
                <a:gd name="T19" fmla="*/ 0 h 180"/>
                <a:gd name="T20" fmla="*/ 0 w 128"/>
                <a:gd name="T21" fmla="*/ 0 h 180"/>
                <a:gd name="T22" fmla="*/ 0 w 128"/>
                <a:gd name="T23" fmla="*/ 0 h 180"/>
                <a:gd name="T24" fmla="*/ 0 w 128"/>
                <a:gd name="T25" fmla="*/ 0 h 180"/>
                <a:gd name="T26" fmla="*/ 0 w 128"/>
                <a:gd name="T27" fmla="*/ 0 h 180"/>
                <a:gd name="T28" fmla="*/ 0 w 128"/>
                <a:gd name="T29" fmla="*/ 0 h 180"/>
                <a:gd name="T30" fmla="*/ 0 w 128"/>
                <a:gd name="T31" fmla="*/ 0 h 180"/>
                <a:gd name="T32" fmla="*/ 0 w 128"/>
                <a:gd name="T33" fmla="*/ 0 h 180"/>
                <a:gd name="T34" fmla="*/ 0 w 128"/>
                <a:gd name="T35" fmla="*/ 0 h 180"/>
                <a:gd name="T36" fmla="*/ 0 w 128"/>
                <a:gd name="T37" fmla="*/ 0 h 180"/>
                <a:gd name="T38" fmla="*/ 0 w 128"/>
                <a:gd name="T39" fmla="*/ 0 h 180"/>
                <a:gd name="T40" fmla="*/ 0 w 128"/>
                <a:gd name="T41" fmla="*/ 0 h 180"/>
                <a:gd name="T42" fmla="*/ 0 w 128"/>
                <a:gd name="T43" fmla="*/ 0 h 180"/>
                <a:gd name="T44" fmla="*/ 0 w 128"/>
                <a:gd name="T45" fmla="*/ 0 h 180"/>
                <a:gd name="T46" fmla="*/ 0 w 128"/>
                <a:gd name="T47" fmla="*/ 0 h 180"/>
                <a:gd name="T48" fmla="*/ 0 w 128"/>
                <a:gd name="T49" fmla="*/ 0 h 180"/>
                <a:gd name="T50" fmla="*/ 0 w 128"/>
                <a:gd name="T51" fmla="*/ 0 h 180"/>
                <a:gd name="T52" fmla="*/ 0 w 128"/>
                <a:gd name="T53" fmla="*/ 0 h 180"/>
                <a:gd name="T54" fmla="*/ 0 w 128"/>
                <a:gd name="T55" fmla="*/ 0 h 180"/>
                <a:gd name="T56" fmla="*/ 0 w 128"/>
                <a:gd name="T57" fmla="*/ 0 h 180"/>
                <a:gd name="T58" fmla="*/ 0 w 128"/>
                <a:gd name="T59" fmla="*/ 0 h 180"/>
                <a:gd name="T60" fmla="*/ 0 w 128"/>
                <a:gd name="T61" fmla="*/ 0 h 180"/>
                <a:gd name="T62" fmla="*/ 0 w 128"/>
                <a:gd name="T63" fmla="*/ 0 h 180"/>
                <a:gd name="T64" fmla="*/ 0 w 128"/>
                <a:gd name="T65" fmla="*/ 0 h 180"/>
                <a:gd name="T66" fmla="*/ 0 w 128"/>
                <a:gd name="T67" fmla="*/ 0 h 180"/>
                <a:gd name="T68" fmla="*/ 0 w 128"/>
                <a:gd name="T69" fmla="*/ 0 h 180"/>
                <a:gd name="T70" fmla="*/ 0 w 128"/>
                <a:gd name="T71" fmla="*/ 0 h 180"/>
                <a:gd name="T72" fmla="*/ 0 w 128"/>
                <a:gd name="T73" fmla="*/ 0 h 180"/>
                <a:gd name="T74" fmla="*/ 0 w 128"/>
                <a:gd name="T75" fmla="*/ 0 h 180"/>
                <a:gd name="T76" fmla="*/ 0 w 128"/>
                <a:gd name="T77" fmla="*/ 0 h 180"/>
                <a:gd name="T78" fmla="*/ 0 w 128"/>
                <a:gd name="T79" fmla="*/ 0 h 180"/>
                <a:gd name="T80" fmla="*/ 0 w 128"/>
                <a:gd name="T81" fmla="*/ 0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" name="Freeform 578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>
                <a:gd name="T0" fmla="*/ 0 w 322"/>
                <a:gd name="T1" fmla="*/ 0 h 378"/>
                <a:gd name="T2" fmla="*/ 0 w 322"/>
                <a:gd name="T3" fmla="*/ 0 h 378"/>
                <a:gd name="T4" fmla="*/ 0 w 322"/>
                <a:gd name="T5" fmla="*/ 0 h 378"/>
                <a:gd name="T6" fmla="*/ 0 w 322"/>
                <a:gd name="T7" fmla="*/ 0 h 378"/>
                <a:gd name="T8" fmla="*/ 0 w 322"/>
                <a:gd name="T9" fmla="*/ 0 h 378"/>
                <a:gd name="T10" fmla="*/ 0 w 322"/>
                <a:gd name="T11" fmla="*/ 0 h 378"/>
                <a:gd name="T12" fmla="*/ 0 w 322"/>
                <a:gd name="T13" fmla="*/ 0 h 378"/>
                <a:gd name="T14" fmla="*/ 0 w 322"/>
                <a:gd name="T15" fmla="*/ 0 h 378"/>
                <a:gd name="T16" fmla="*/ 0 w 322"/>
                <a:gd name="T17" fmla="*/ 0 h 378"/>
                <a:gd name="T18" fmla="*/ 0 w 322"/>
                <a:gd name="T19" fmla="*/ 0 h 378"/>
                <a:gd name="T20" fmla="*/ 0 w 322"/>
                <a:gd name="T21" fmla="*/ 0 h 378"/>
                <a:gd name="T22" fmla="*/ 0 w 322"/>
                <a:gd name="T23" fmla="*/ 0 h 378"/>
                <a:gd name="T24" fmla="*/ 0 w 322"/>
                <a:gd name="T25" fmla="*/ 0 h 378"/>
                <a:gd name="T26" fmla="*/ 0 w 322"/>
                <a:gd name="T27" fmla="*/ 0 h 378"/>
                <a:gd name="T28" fmla="*/ 0 w 322"/>
                <a:gd name="T29" fmla="*/ 0 h 378"/>
                <a:gd name="T30" fmla="*/ 0 w 322"/>
                <a:gd name="T31" fmla="*/ 0 h 378"/>
                <a:gd name="T32" fmla="*/ 0 w 322"/>
                <a:gd name="T33" fmla="*/ 0 h 378"/>
                <a:gd name="T34" fmla="*/ 0 w 322"/>
                <a:gd name="T35" fmla="*/ 0 h 378"/>
                <a:gd name="T36" fmla="*/ 0 w 322"/>
                <a:gd name="T37" fmla="*/ 0 h 378"/>
                <a:gd name="T38" fmla="*/ 0 w 322"/>
                <a:gd name="T39" fmla="*/ 0 h 378"/>
                <a:gd name="T40" fmla="*/ 0 w 322"/>
                <a:gd name="T41" fmla="*/ 0 h 378"/>
                <a:gd name="T42" fmla="*/ 0 w 322"/>
                <a:gd name="T43" fmla="*/ 0 h 378"/>
                <a:gd name="T44" fmla="*/ 0 w 322"/>
                <a:gd name="T45" fmla="*/ 0 h 378"/>
                <a:gd name="T46" fmla="*/ 0 w 322"/>
                <a:gd name="T47" fmla="*/ 0 h 378"/>
                <a:gd name="T48" fmla="*/ 0 w 322"/>
                <a:gd name="T49" fmla="*/ 0 h 378"/>
                <a:gd name="T50" fmla="*/ 0 w 322"/>
                <a:gd name="T51" fmla="*/ 0 h 378"/>
                <a:gd name="T52" fmla="*/ 0 w 322"/>
                <a:gd name="T53" fmla="*/ 0 h 378"/>
                <a:gd name="T54" fmla="*/ 0 w 322"/>
                <a:gd name="T55" fmla="*/ 0 h 378"/>
                <a:gd name="T56" fmla="*/ 0 w 322"/>
                <a:gd name="T57" fmla="*/ 0 h 378"/>
                <a:gd name="T58" fmla="*/ 0 w 322"/>
                <a:gd name="T59" fmla="*/ 0 h 378"/>
                <a:gd name="T60" fmla="*/ 0 w 322"/>
                <a:gd name="T61" fmla="*/ 0 h 378"/>
                <a:gd name="T62" fmla="*/ 0 w 322"/>
                <a:gd name="T63" fmla="*/ 0 h 378"/>
                <a:gd name="T64" fmla="*/ 0 w 322"/>
                <a:gd name="T65" fmla="*/ 0 h 378"/>
                <a:gd name="T66" fmla="*/ 0 w 322"/>
                <a:gd name="T67" fmla="*/ 0 h 378"/>
                <a:gd name="T68" fmla="*/ 0 w 322"/>
                <a:gd name="T69" fmla="*/ 0 h 378"/>
                <a:gd name="T70" fmla="*/ 0 w 322"/>
                <a:gd name="T71" fmla="*/ 0 h 378"/>
                <a:gd name="T72" fmla="*/ 0 w 322"/>
                <a:gd name="T73" fmla="*/ 0 h 378"/>
                <a:gd name="T74" fmla="*/ 0 w 322"/>
                <a:gd name="T75" fmla="*/ 0 h 378"/>
                <a:gd name="T76" fmla="*/ 0 w 322"/>
                <a:gd name="T77" fmla="*/ 0 h 378"/>
                <a:gd name="T78" fmla="*/ 0 w 322"/>
                <a:gd name="T79" fmla="*/ 0 h 378"/>
                <a:gd name="T80" fmla="*/ 0 w 322"/>
                <a:gd name="T81" fmla="*/ 0 h 378"/>
                <a:gd name="T82" fmla="*/ 0 w 322"/>
                <a:gd name="T83" fmla="*/ 0 h 378"/>
                <a:gd name="T84" fmla="*/ 0 w 322"/>
                <a:gd name="T85" fmla="*/ 0 h 378"/>
                <a:gd name="T86" fmla="*/ 0 w 322"/>
                <a:gd name="T87" fmla="*/ 0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" name="Freeform 579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>
                <a:gd name="T0" fmla="*/ 0 w 283"/>
                <a:gd name="T1" fmla="*/ 0 h 252"/>
                <a:gd name="T2" fmla="*/ 0 w 283"/>
                <a:gd name="T3" fmla="*/ 0 h 252"/>
                <a:gd name="T4" fmla="*/ 0 w 283"/>
                <a:gd name="T5" fmla="*/ 0 h 252"/>
                <a:gd name="T6" fmla="*/ 0 w 283"/>
                <a:gd name="T7" fmla="*/ 0 h 252"/>
                <a:gd name="T8" fmla="*/ 0 w 283"/>
                <a:gd name="T9" fmla="*/ 0 h 252"/>
                <a:gd name="T10" fmla="*/ 0 w 283"/>
                <a:gd name="T11" fmla="*/ 0 h 252"/>
                <a:gd name="T12" fmla="*/ 0 w 283"/>
                <a:gd name="T13" fmla="*/ 0 h 252"/>
                <a:gd name="T14" fmla="*/ 0 w 283"/>
                <a:gd name="T15" fmla="*/ 0 h 252"/>
                <a:gd name="T16" fmla="*/ 0 w 283"/>
                <a:gd name="T17" fmla="*/ 0 h 252"/>
                <a:gd name="T18" fmla="*/ 0 w 283"/>
                <a:gd name="T19" fmla="*/ 0 h 252"/>
                <a:gd name="T20" fmla="*/ 0 w 283"/>
                <a:gd name="T21" fmla="*/ 0 h 252"/>
                <a:gd name="T22" fmla="*/ 0 w 283"/>
                <a:gd name="T23" fmla="*/ 0 h 252"/>
                <a:gd name="T24" fmla="*/ 0 w 283"/>
                <a:gd name="T25" fmla="*/ 0 h 252"/>
                <a:gd name="T26" fmla="*/ 0 w 283"/>
                <a:gd name="T27" fmla="*/ 0 h 252"/>
                <a:gd name="T28" fmla="*/ 0 w 283"/>
                <a:gd name="T29" fmla="*/ 0 h 252"/>
                <a:gd name="T30" fmla="*/ 0 w 283"/>
                <a:gd name="T31" fmla="*/ 0 h 252"/>
                <a:gd name="T32" fmla="*/ 0 w 283"/>
                <a:gd name="T33" fmla="*/ 0 h 252"/>
                <a:gd name="T34" fmla="*/ 0 w 283"/>
                <a:gd name="T35" fmla="*/ 0 h 252"/>
                <a:gd name="T36" fmla="*/ 0 w 283"/>
                <a:gd name="T37" fmla="*/ 0 h 252"/>
                <a:gd name="T38" fmla="*/ 0 w 283"/>
                <a:gd name="T39" fmla="*/ 0 h 252"/>
                <a:gd name="T40" fmla="*/ 0 w 283"/>
                <a:gd name="T41" fmla="*/ 0 h 252"/>
                <a:gd name="T42" fmla="*/ 0 w 283"/>
                <a:gd name="T43" fmla="*/ 0 h 252"/>
                <a:gd name="T44" fmla="*/ 0 w 283"/>
                <a:gd name="T45" fmla="*/ 0 h 252"/>
                <a:gd name="T46" fmla="*/ 0 w 283"/>
                <a:gd name="T47" fmla="*/ 0 h 252"/>
                <a:gd name="T48" fmla="*/ 0 w 283"/>
                <a:gd name="T49" fmla="*/ 0 h 252"/>
                <a:gd name="T50" fmla="*/ 0 w 283"/>
                <a:gd name="T51" fmla="*/ 0 h 252"/>
                <a:gd name="T52" fmla="*/ 0 w 283"/>
                <a:gd name="T53" fmla="*/ 0 h 252"/>
                <a:gd name="T54" fmla="*/ 0 w 283"/>
                <a:gd name="T55" fmla="*/ 0 h 252"/>
                <a:gd name="T56" fmla="*/ 0 w 283"/>
                <a:gd name="T57" fmla="*/ 0 h 252"/>
                <a:gd name="T58" fmla="*/ 0 w 283"/>
                <a:gd name="T59" fmla="*/ 0 h 252"/>
                <a:gd name="T60" fmla="*/ 0 w 283"/>
                <a:gd name="T61" fmla="*/ 0 h 252"/>
                <a:gd name="T62" fmla="*/ 0 w 283"/>
                <a:gd name="T63" fmla="*/ 0 h 252"/>
                <a:gd name="T64" fmla="*/ 0 w 283"/>
                <a:gd name="T65" fmla="*/ 0 h 252"/>
                <a:gd name="T66" fmla="*/ 0 w 283"/>
                <a:gd name="T67" fmla="*/ 0 h 252"/>
                <a:gd name="T68" fmla="*/ 0 w 283"/>
                <a:gd name="T69" fmla="*/ 0 h 252"/>
                <a:gd name="T70" fmla="*/ 0 w 283"/>
                <a:gd name="T71" fmla="*/ 0 h 252"/>
                <a:gd name="T72" fmla="*/ 0 w 283"/>
                <a:gd name="T73" fmla="*/ 0 h 252"/>
                <a:gd name="T74" fmla="*/ 0 w 283"/>
                <a:gd name="T75" fmla="*/ 0 h 252"/>
                <a:gd name="T76" fmla="*/ 0 w 283"/>
                <a:gd name="T77" fmla="*/ 0 h 252"/>
                <a:gd name="T78" fmla="*/ 0 w 283"/>
                <a:gd name="T79" fmla="*/ 0 h 252"/>
                <a:gd name="T80" fmla="*/ 0 w 283"/>
                <a:gd name="T81" fmla="*/ 0 h 252"/>
                <a:gd name="T82" fmla="*/ 0 w 283"/>
                <a:gd name="T83" fmla="*/ 0 h 252"/>
                <a:gd name="T84" fmla="*/ 0 w 283"/>
                <a:gd name="T85" fmla="*/ 0 h 252"/>
                <a:gd name="T86" fmla="*/ 0 w 283"/>
                <a:gd name="T87" fmla="*/ 0 h 252"/>
                <a:gd name="T88" fmla="*/ 0 w 283"/>
                <a:gd name="T89" fmla="*/ 0 h 252"/>
                <a:gd name="T90" fmla="*/ 0 w 283"/>
                <a:gd name="T91" fmla="*/ 0 h 252"/>
                <a:gd name="T92" fmla="*/ 0 w 283"/>
                <a:gd name="T93" fmla="*/ 0 h 252"/>
                <a:gd name="T94" fmla="*/ 0 w 283"/>
                <a:gd name="T95" fmla="*/ 0 h 252"/>
                <a:gd name="T96" fmla="*/ 0 w 283"/>
                <a:gd name="T97" fmla="*/ 0 h 252"/>
                <a:gd name="T98" fmla="*/ 0 w 283"/>
                <a:gd name="T99" fmla="*/ 0 h 252"/>
                <a:gd name="T100" fmla="*/ 0 w 283"/>
                <a:gd name="T101" fmla="*/ 0 h 252"/>
                <a:gd name="T102" fmla="*/ 0 w 283"/>
                <a:gd name="T103" fmla="*/ 0 h 252"/>
                <a:gd name="T104" fmla="*/ 0 w 283"/>
                <a:gd name="T105" fmla="*/ 0 h 252"/>
                <a:gd name="T106" fmla="*/ 0 w 283"/>
                <a:gd name="T107" fmla="*/ 0 h 252"/>
                <a:gd name="T108" fmla="*/ 0 w 283"/>
                <a:gd name="T109" fmla="*/ 0 h 252"/>
                <a:gd name="T110" fmla="*/ 0 w 283"/>
                <a:gd name="T111" fmla="*/ 0 h 252"/>
                <a:gd name="T112" fmla="*/ 0 w 283"/>
                <a:gd name="T113" fmla="*/ 0 h 252"/>
                <a:gd name="T114" fmla="*/ 0 w 283"/>
                <a:gd name="T115" fmla="*/ 0 h 252"/>
                <a:gd name="T116" fmla="*/ 0 w 283"/>
                <a:gd name="T117" fmla="*/ 0 h 252"/>
                <a:gd name="T118" fmla="*/ 0 w 283"/>
                <a:gd name="T119" fmla="*/ 0 h 252"/>
                <a:gd name="T120" fmla="*/ 0 w 283"/>
                <a:gd name="T121" fmla="*/ 0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" name="Freeform 580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>
                <a:gd name="T0" fmla="*/ 0 w 114"/>
                <a:gd name="T1" fmla="*/ 0 h 238"/>
                <a:gd name="T2" fmla="*/ 0 w 114"/>
                <a:gd name="T3" fmla="*/ 0 h 238"/>
                <a:gd name="T4" fmla="*/ 0 w 114"/>
                <a:gd name="T5" fmla="*/ 0 h 238"/>
                <a:gd name="T6" fmla="*/ 0 w 114"/>
                <a:gd name="T7" fmla="*/ 0 h 238"/>
                <a:gd name="T8" fmla="*/ 0 w 114"/>
                <a:gd name="T9" fmla="*/ 0 h 238"/>
                <a:gd name="T10" fmla="*/ 0 w 114"/>
                <a:gd name="T11" fmla="*/ 0 h 238"/>
                <a:gd name="T12" fmla="*/ 0 w 114"/>
                <a:gd name="T13" fmla="*/ 0 h 238"/>
                <a:gd name="T14" fmla="*/ 0 w 114"/>
                <a:gd name="T15" fmla="*/ 0 h 238"/>
                <a:gd name="T16" fmla="*/ 0 w 114"/>
                <a:gd name="T17" fmla="*/ 0 h 238"/>
                <a:gd name="T18" fmla="*/ 0 w 114"/>
                <a:gd name="T19" fmla="*/ 0 h 238"/>
                <a:gd name="T20" fmla="*/ 0 w 114"/>
                <a:gd name="T21" fmla="*/ 0 h 238"/>
                <a:gd name="T22" fmla="*/ 0 w 114"/>
                <a:gd name="T23" fmla="*/ 0 h 238"/>
                <a:gd name="T24" fmla="*/ 0 w 114"/>
                <a:gd name="T25" fmla="*/ 0 h 238"/>
                <a:gd name="T26" fmla="*/ 0 w 114"/>
                <a:gd name="T27" fmla="*/ 0 h 238"/>
                <a:gd name="T28" fmla="*/ 0 w 114"/>
                <a:gd name="T29" fmla="*/ 0 h 238"/>
                <a:gd name="T30" fmla="*/ 0 w 114"/>
                <a:gd name="T31" fmla="*/ 0 h 238"/>
                <a:gd name="T32" fmla="*/ 0 w 114"/>
                <a:gd name="T33" fmla="*/ 0 h 238"/>
                <a:gd name="T34" fmla="*/ 0 w 114"/>
                <a:gd name="T35" fmla="*/ 0 h 238"/>
                <a:gd name="T36" fmla="*/ 0 w 114"/>
                <a:gd name="T37" fmla="*/ 0 h 238"/>
                <a:gd name="T38" fmla="*/ 0 w 114"/>
                <a:gd name="T39" fmla="*/ 0 h 238"/>
                <a:gd name="T40" fmla="*/ 0 w 114"/>
                <a:gd name="T41" fmla="*/ 0 h 238"/>
                <a:gd name="T42" fmla="*/ 0 w 114"/>
                <a:gd name="T43" fmla="*/ 0 h 238"/>
                <a:gd name="T44" fmla="*/ 0 w 114"/>
                <a:gd name="T45" fmla="*/ 0 h 238"/>
                <a:gd name="T46" fmla="*/ 0 w 114"/>
                <a:gd name="T47" fmla="*/ 0 h 238"/>
                <a:gd name="T48" fmla="*/ 0 w 114"/>
                <a:gd name="T49" fmla="*/ 0 h 238"/>
                <a:gd name="T50" fmla="*/ 0 w 114"/>
                <a:gd name="T51" fmla="*/ 0 h 238"/>
                <a:gd name="T52" fmla="*/ 0 w 114"/>
                <a:gd name="T53" fmla="*/ 0 h 238"/>
                <a:gd name="T54" fmla="*/ 0 w 114"/>
                <a:gd name="T55" fmla="*/ 0 h 238"/>
                <a:gd name="T56" fmla="*/ 0 w 114"/>
                <a:gd name="T57" fmla="*/ 0 h 238"/>
                <a:gd name="T58" fmla="*/ 0 w 114"/>
                <a:gd name="T59" fmla="*/ 0 h 238"/>
                <a:gd name="T60" fmla="*/ 0 w 114"/>
                <a:gd name="T61" fmla="*/ 0 h 238"/>
                <a:gd name="T62" fmla="*/ 0 w 114"/>
                <a:gd name="T63" fmla="*/ 0 h 238"/>
                <a:gd name="T64" fmla="*/ 0 w 114"/>
                <a:gd name="T65" fmla="*/ 0 h 238"/>
                <a:gd name="T66" fmla="*/ 0 w 114"/>
                <a:gd name="T67" fmla="*/ 0 h 238"/>
                <a:gd name="T68" fmla="*/ 0 w 114"/>
                <a:gd name="T69" fmla="*/ 0 h 238"/>
                <a:gd name="T70" fmla="*/ 0 w 114"/>
                <a:gd name="T71" fmla="*/ 0 h 238"/>
                <a:gd name="T72" fmla="*/ 0 w 114"/>
                <a:gd name="T73" fmla="*/ 0 h 238"/>
                <a:gd name="T74" fmla="*/ 0 w 114"/>
                <a:gd name="T75" fmla="*/ 0 h 238"/>
                <a:gd name="T76" fmla="*/ 0 w 114"/>
                <a:gd name="T77" fmla="*/ 0 h 238"/>
                <a:gd name="T78" fmla="*/ 0 w 114"/>
                <a:gd name="T79" fmla="*/ 0 h 238"/>
                <a:gd name="T80" fmla="*/ 0 w 114"/>
                <a:gd name="T81" fmla="*/ 0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9" name="Freeform 581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>
                <a:gd name="T0" fmla="*/ 0 w 246"/>
                <a:gd name="T1" fmla="*/ 0 h 310"/>
                <a:gd name="T2" fmla="*/ 0 w 246"/>
                <a:gd name="T3" fmla="*/ 0 h 310"/>
                <a:gd name="T4" fmla="*/ 0 w 246"/>
                <a:gd name="T5" fmla="*/ 0 h 310"/>
                <a:gd name="T6" fmla="*/ 0 w 246"/>
                <a:gd name="T7" fmla="*/ 0 h 310"/>
                <a:gd name="T8" fmla="*/ 0 w 246"/>
                <a:gd name="T9" fmla="*/ 0 h 310"/>
                <a:gd name="T10" fmla="*/ 0 w 246"/>
                <a:gd name="T11" fmla="*/ 0 h 310"/>
                <a:gd name="T12" fmla="*/ 0 w 246"/>
                <a:gd name="T13" fmla="*/ 0 h 310"/>
                <a:gd name="T14" fmla="*/ 0 w 246"/>
                <a:gd name="T15" fmla="*/ 0 h 310"/>
                <a:gd name="T16" fmla="*/ 0 w 246"/>
                <a:gd name="T17" fmla="*/ 0 h 310"/>
                <a:gd name="T18" fmla="*/ 0 w 246"/>
                <a:gd name="T19" fmla="*/ 0 h 310"/>
                <a:gd name="T20" fmla="*/ 0 w 246"/>
                <a:gd name="T21" fmla="*/ 0 h 310"/>
                <a:gd name="T22" fmla="*/ 0 w 246"/>
                <a:gd name="T23" fmla="*/ 0 h 310"/>
                <a:gd name="T24" fmla="*/ 0 w 246"/>
                <a:gd name="T25" fmla="*/ 0 h 310"/>
                <a:gd name="T26" fmla="*/ 0 w 246"/>
                <a:gd name="T27" fmla="*/ 0 h 310"/>
                <a:gd name="T28" fmla="*/ 0 w 246"/>
                <a:gd name="T29" fmla="*/ 0 h 310"/>
                <a:gd name="T30" fmla="*/ 0 w 246"/>
                <a:gd name="T31" fmla="*/ 0 h 310"/>
                <a:gd name="T32" fmla="*/ 0 w 246"/>
                <a:gd name="T33" fmla="*/ 0 h 310"/>
                <a:gd name="T34" fmla="*/ 0 w 246"/>
                <a:gd name="T35" fmla="*/ 0 h 310"/>
                <a:gd name="T36" fmla="*/ 0 w 246"/>
                <a:gd name="T37" fmla="*/ 0 h 310"/>
                <a:gd name="T38" fmla="*/ 0 w 246"/>
                <a:gd name="T39" fmla="*/ 0 h 310"/>
                <a:gd name="T40" fmla="*/ 0 w 246"/>
                <a:gd name="T41" fmla="*/ 0 h 310"/>
                <a:gd name="T42" fmla="*/ 0 w 246"/>
                <a:gd name="T43" fmla="*/ 0 h 310"/>
                <a:gd name="T44" fmla="*/ 0 w 246"/>
                <a:gd name="T45" fmla="*/ 0 h 310"/>
                <a:gd name="T46" fmla="*/ 0 w 246"/>
                <a:gd name="T47" fmla="*/ 0 h 310"/>
                <a:gd name="T48" fmla="*/ 0 w 246"/>
                <a:gd name="T49" fmla="*/ 0 h 310"/>
                <a:gd name="T50" fmla="*/ 0 w 246"/>
                <a:gd name="T51" fmla="*/ 0 h 310"/>
                <a:gd name="T52" fmla="*/ 0 w 246"/>
                <a:gd name="T53" fmla="*/ 0 h 310"/>
                <a:gd name="T54" fmla="*/ 0 w 246"/>
                <a:gd name="T55" fmla="*/ 0 h 310"/>
                <a:gd name="T56" fmla="*/ 0 w 246"/>
                <a:gd name="T57" fmla="*/ 0 h 310"/>
                <a:gd name="T58" fmla="*/ 0 w 246"/>
                <a:gd name="T59" fmla="*/ 0 h 310"/>
                <a:gd name="T60" fmla="*/ 0 w 246"/>
                <a:gd name="T61" fmla="*/ 0 h 310"/>
                <a:gd name="T62" fmla="*/ 0 w 246"/>
                <a:gd name="T63" fmla="*/ 0 h 310"/>
                <a:gd name="T64" fmla="*/ 0 w 246"/>
                <a:gd name="T65" fmla="*/ 0 h 310"/>
                <a:gd name="T66" fmla="*/ 0 w 246"/>
                <a:gd name="T67" fmla="*/ 0 h 310"/>
                <a:gd name="T68" fmla="*/ 0 w 246"/>
                <a:gd name="T69" fmla="*/ 0 h 310"/>
                <a:gd name="T70" fmla="*/ 0 w 246"/>
                <a:gd name="T71" fmla="*/ 0 h 310"/>
                <a:gd name="T72" fmla="*/ 0 w 246"/>
                <a:gd name="T73" fmla="*/ 0 h 310"/>
                <a:gd name="T74" fmla="*/ 0 w 246"/>
                <a:gd name="T75" fmla="*/ 0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0" name="Freeform 582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>
                <a:gd name="T0" fmla="*/ 0 w 83"/>
                <a:gd name="T1" fmla="*/ 0 h 187"/>
                <a:gd name="T2" fmla="*/ 0 w 83"/>
                <a:gd name="T3" fmla="*/ 0 h 187"/>
                <a:gd name="T4" fmla="*/ 0 w 83"/>
                <a:gd name="T5" fmla="*/ 0 h 187"/>
                <a:gd name="T6" fmla="*/ 0 w 83"/>
                <a:gd name="T7" fmla="*/ 0 h 187"/>
                <a:gd name="T8" fmla="*/ 0 w 83"/>
                <a:gd name="T9" fmla="*/ 0 h 187"/>
                <a:gd name="T10" fmla="*/ 0 w 83"/>
                <a:gd name="T11" fmla="*/ 0 h 187"/>
                <a:gd name="T12" fmla="*/ 0 w 83"/>
                <a:gd name="T13" fmla="*/ 0 h 187"/>
                <a:gd name="T14" fmla="*/ 0 w 83"/>
                <a:gd name="T15" fmla="*/ 0 h 187"/>
                <a:gd name="T16" fmla="*/ 0 w 83"/>
                <a:gd name="T17" fmla="*/ 0 h 187"/>
                <a:gd name="T18" fmla="*/ 0 w 83"/>
                <a:gd name="T19" fmla="*/ 0 h 187"/>
                <a:gd name="T20" fmla="*/ 0 w 83"/>
                <a:gd name="T21" fmla="*/ 0 h 187"/>
                <a:gd name="T22" fmla="*/ 0 w 83"/>
                <a:gd name="T23" fmla="*/ 0 h 187"/>
                <a:gd name="T24" fmla="*/ 0 w 83"/>
                <a:gd name="T25" fmla="*/ 0 h 187"/>
                <a:gd name="T26" fmla="*/ 0 w 83"/>
                <a:gd name="T27" fmla="*/ 0 h 187"/>
                <a:gd name="T28" fmla="*/ 0 w 83"/>
                <a:gd name="T29" fmla="*/ 0 h 187"/>
                <a:gd name="T30" fmla="*/ 0 w 83"/>
                <a:gd name="T31" fmla="*/ 0 h 187"/>
                <a:gd name="T32" fmla="*/ 0 w 83"/>
                <a:gd name="T33" fmla="*/ 0 h 187"/>
                <a:gd name="T34" fmla="*/ 0 w 83"/>
                <a:gd name="T35" fmla="*/ 0 h 187"/>
                <a:gd name="T36" fmla="*/ 0 w 83"/>
                <a:gd name="T37" fmla="*/ 0 h 187"/>
                <a:gd name="T38" fmla="*/ 0 w 83"/>
                <a:gd name="T39" fmla="*/ 0 h 187"/>
                <a:gd name="T40" fmla="*/ 0 w 83"/>
                <a:gd name="T41" fmla="*/ 0 h 187"/>
                <a:gd name="T42" fmla="*/ 0 w 83"/>
                <a:gd name="T43" fmla="*/ 0 h 187"/>
                <a:gd name="T44" fmla="*/ 0 w 83"/>
                <a:gd name="T45" fmla="*/ 0 h 187"/>
                <a:gd name="T46" fmla="*/ 0 w 83"/>
                <a:gd name="T47" fmla="*/ 0 h 187"/>
                <a:gd name="T48" fmla="*/ 0 w 83"/>
                <a:gd name="T49" fmla="*/ 0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1" name="Freeform 583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>
                <a:gd name="T0" fmla="*/ 0 w 44"/>
                <a:gd name="T1" fmla="*/ 0 h 94"/>
                <a:gd name="T2" fmla="*/ 0 w 44"/>
                <a:gd name="T3" fmla="*/ 0 h 94"/>
                <a:gd name="T4" fmla="*/ 0 w 44"/>
                <a:gd name="T5" fmla="*/ 0 h 94"/>
                <a:gd name="T6" fmla="*/ 0 w 44"/>
                <a:gd name="T7" fmla="*/ 0 h 94"/>
                <a:gd name="T8" fmla="*/ 0 w 44"/>
                <a:gd name="T9" fmla="*/ 0 h 94"/>
                <a:gd name="T10" fmla="*/ 0 w 44"/>
                <a:gd name="T11" fmla="*/ 0 h 94"/>
                <a:gd name="T12" fmla="*/ 0 w 44"/>
                <a:gd name="T13" fmla="*/ 0 h 94"/>
                <a:gd name="T14" fmla="*/ 0 w 44"/>
                <a:gd name="T15" fmla="*/ 0 h 94"/>
                <a:gd name="T16" fmla="*/ 0 w 44"/>
                <a:gd name="T17" fmla="*/ 0 h 94"/>
                <a:gd name="T18" fmla="*/ 0 w 44"/>
                <a:gd name="T19" fmla="*/ 0 h 94"/>
                <a:gd name="T20" fmla="*/ 0 w 44"/>
                <a:gd name="T21" fmla="*/ 0 h 94"/>
                <a:gd name="T22" fmla="*/ 0 w 44"/>
                <a:gd name="T23" fmla="*/ 0 h 94"/>
                <a:gd name="T24" fmla="*/ 0 w 44"/>
                <a:gd name="T25" fmla="*/ 0 h 94"/>
                <a:gd name="T26" fmla="*/ 0 w 44"/>
                <a:gd name="T27" fmla="*/ 0 h 94"/>
                <a:gd name="T28" fmla="*/ 0 w 44"/>
                <a:gd name="T29" fmla="*/ 0 h 94"/>
                <a:gd name="T30" fmla="*/ 0 w 44"/>
                <a:gd name="T31" fmla="*/ 0 h 94"/>
                <a:gd name="T32" fmla="*/ 0 w 44"/>
                <a:gd name="T33" fmla="*/ 0 h 94"/>
                <a:gd name="T34" fmla="*/ 0 w 44"/>
                <a:gd name="T35" fmla="*/ 0 h 94"/>
                <a:gd name="T36" fmla="*/ 0 w 44"/>
                <a:gd name="T37" fmla="*/ 0 h 94"/>
                <a:gd name="T38" fmla="*/ 0 w 44"/>
                <a:gd name="T39" fmla="*/ 0 h 94"/>
                <a:gd name="T40" fmla="*/ 0 w 44"/>
                <a:gd name="T41" fmla="*/ 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" name="Freeform 584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>
                <a:gd name="T0" fmla="*/ 0 w 38"/>
                <a:gd name="T1" fmla="*/ 0 h 54"/>
                <a:gd name="T2" fmla="*/ 0 w 38"/>
                <a:gd name="T3" fmla="*/ 0 h 54"/>
                <a:gd name="T4" fmla="*/ 0 w 38"/>
                <a:gd name="T5" fmla="*/ 0 h 54"/>
                <a:gd name="T6" fmla="*/ 0 w 38"/>
                <a:gd name="T7" fmla="*/ 0 h 54"/>
                <a:gd name="T8" fmla="*/ 0 w 38"/>
                <a:gd name="T9" fmla="*/ 0 h 54"/>
                <a:gd name="T10" fmla="*/ 0 w 38"/>
                <a:gd name="T11" fmla="*/ 0 h 54"/>
                <a:gd name="T12" fmla="*/ 0 w 38"/>
                <a:gd name="T13" fmla="*/ 0 h 54"/>
                <a:gd name="T14" fmla="*/ 0 w 38"/>
                <a:gd name="T15" fmla="*/ 0 h 54"/>
                <a:gd name="T16" fmla="*/ 0 w 38"/>
                <a:gd name="T17" fmla="*/ 0 h 54"/>
                <a:gd name="T18" fmla="*/ 0 w 38"/>
                <a:gd name="T19" fmla="*/ 0 h 54"/>
                <a:gd name="T20" fmla="*/ 0 w 38"/>
                <a:gd name="T21" fmla="*/ 0 h 54"/>
                <a:gd name="T22" fmla="*/ 0 w 38"/>
                <a:gd name="T23" fmla="*/ 0 h 54"/>
                <a:gd name="T24" fmla="*/ 0 w 38"/>
                <a:gd name="T25" fmla="*/ 0 h 54"/>
                <a:gd name="T26" fmla="*/ 0 w 38"/>
                <a:gd name="T27" fmla="*/ 0 h 54"/>
                <a:gd name="T28" fmla="*/ 0 w 38"/>
                <a:gd name="T29" fmla="*/ 0 h 54"/>
                <a:gd name="T30" fmla="*/ 0 w 38"/>
                <a:gd name="T31" fmla="*/ 0 h 54"/>
                <a:gd name="T32" fmla="*/ 0 w 38"/>
                <a:gd name="T33" fmla="*/ 0 h 54"/>
                <a:gd name="T34" fmla="*/ 0 w 38"/>
                <a:gd name="T35" fmla="*/ 0 h 54"/>
                <a:gd name="T36" fmla="*/ 0 w 38"/>
                <a:gd name="T37" fmla="*/ 0 h 54"/>
                <a:gd name="T38" fmla="*/ 0 w 38"/>
                <a:gd name="T39" fmla="*/ 0 h 54"/>
                <a:gd name="T40" fmla="*/ 0 w 38"/>
                <a:gd name="T41" fmla="*/ 0 h 54"/>
                <a:gd name="T42" fmla="*/ 0 w 38"/>
                <a:gd name="T43" fmla="*/ 0 h 54"/>
                <a:gd name="T44" fmla="*/ 0 w 38"/>
                <a:gd name="T45" fmla="*/ 0 h 54"/>
                <a:gd name="T46" fmla="*/ 0 w 38"/>
                <a:gd name="T47" fmla="*/ 0 h 54"/>
                <a:gd name="T48" fmla="*/ 0 w 38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" name="Freeform 585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>
                <a:gd name="T0" fmla="*/ 0 w 52"/>
                <a:gd name="T1" fmla="*/ 0 h 36"/>
                <a:gd name="T2" fmla="*/ 0 w 52"/>
                <a:gd name="T3" fmla="*/ 0 h 36"/>
                <a:gd name="T4" fmla="*/ 0 w 52"/>
                <a:gd name="T5" fmla="*/ 0 h 36"/>
                <a:gd name="T6" fmla="*/ 0 w 52"/>
                <a:gd name="T7" fmla="*/ 0 h 36"/>
                <a:gd name="T8" fmla="*/ 0 w 52"/>
                <a:gd name="T9" fmla="*/ 0 h 36"/>
                <a:gd name="T10" fmla="*/ 0 w 52"/>
                <a:gd name="T11" fmla="*/ 0 h 36"/>
                <a:gd name="T12" fmla="*/ 0 w 52"/>
                <a:gd name="T13" fmla="*/ 0 h 36"/>
                <a:gd name="T14" fmla="*/ 0 w 52"/>
                <a:gd name="T15" fmla="*/ 0 h 36"/>
                <a:gd name="T16" fmla="*/ 0 w 52"/>
                <a:gd name="T17" fmla="*/ 0 h 36"/>
                <a:gd name="T18" fmla="*/ 0 w 52"/>
                <a:gd name="T19" fmla="*/ 0 h 36"/>
                <a:gd name="T20" fmla="*/ 0 w 52"/>
                <a:gd name="T21" fmla="*/ 0 h 36"/>
                <a:gd name="T22" fmla="*/ 0 w 52"/>
                <a:gd name="T23" fmla="*/ 0 h 36"/>
                <a:gd name="T24" fmla="*/ 0 w 52"/>
                <a:gd name="T25" fmla="*/ 0 h 36"/>
                <a:gd name="T26" fmla="*/ 0 w 52"/>
                <a:gd name="T27" fmla="*/ 0 h 36"/>
                <a:gd name="T28" fmla="*/ 0 w 52"/>
                <a:gd name="T29" fmla="*/ 0 h 36"/>
                <a:gd name="T30" fmla="*/ 0 w 52"/>
                <a:gd name="T31" fmla="*/ 0 h 36"/>
                <a:gd name="T32" fmla="*/ 0 w 52"/>
                <a:gd name="T33" fmla="*/ 0 h 36"/>
                <a:gd name="T34" fmla="*/ 0 w 52"/>
                <a:gd name="T35" fmla="*/ 0 h 36"/>
                <a:gd name="T36" fmla="*/ 0 w 52"/>
                <a:gd name="T37" fmla="*/ 0 h 36"/>
                <a:gd name="T38" fmla="*/ 0 w 52"/>
                <a:gd name="T39" fmla="*/ 0 h 36"/>
                <a:gd name="T40" fmla="*/ 0 w 52"/>
                <a:gd name="T41" fmla="*/ 0 h 36"/>
                <a:gd name="T42" fmla="*/ 0 w 52"/>
                <a:gd name="T43" fmla="*/ 0 h 36"/>
                <a:gd name="T44" fmla="*/ 0 w 52"/>
                <a:gd name="T45" fmla="*/ 0 h 36"/>
                <a:gd name="T46" fmla="*/ 0 w 52"/>
                <a:gd name="T47" fmla="*/ 0 h 36"/>
                <a:gd name="T48" fmla="*/ 0 w 52"/>
                <a:gd name="T49" fmla="*/ 0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" name="Freeform 586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>
                <a:gd name="T0" fmla="*/ 0 w 198"/>
                <a:gd name="T1" fmla="*/ 0 h 236"/>
                <a:gd name="T2" fmla="*/ 0 w 198"/>
                <a:gd name="T3" fmla="*/ 0 h 236"/>
                <a:gd name="T4" fmla="*/ 0 w 198"/>
                <a:gd name="T5" fmla="*/ 0 h 236"/>
                <a:gd name="T6" fmla="*/ 0 w 198"/>
                <a:gd name="T7" fmla="*/ 0 h 236"/>
                <a:gd name="T8" fmla="*/ 0 w 198"/>
                <a:gd name="T9" fmla="*/ 0 h 236"/>
                <a:gd name="T10" fmla="*/ 0 w 198"/>
                <a:gd name="T11" fmla="*/ 0 h 236"/>
                <a:gd name="T12" fmla="*/ 0 w 198"/>
                <a:gd name="T13" fmla="*/ 0 h 236"/>
                <a:gd name="T14" fmla="*/ 0 w 198"/>
                <a:gd name="T15" fmla="*/ 0 h 236"/>
                <a:gd name="T16" fmla="*/ 0 w 198"/>
                <a:gd name="T17" fmla="*/ 0 h 236"/>
                <a:gd name="T18" fmla="*/ 0 w 198"/>
                <a:gd name="T19" fmla="*/ 0 h 236"/>
                <a:gd name="T20" fmla="*/ 0 w 198"/>
                <a:gd name="T21" fmla="*/ 0 h 236"/>
                <a:gd name="T22" fmla="*/ 0 w 198"/>
                <a:gd name="T23" fmla="*/ 0 h 236"/>
                <a:gd name="T24" fmla="*/ 0 w 198"/>
                <a:gd name="T25" fmla="*/ 0 h 236"/>
                <a:gd name="T26" fmla="*/ 0 w 198"/>
                <a:gd name="T27" fmla="*/ 0 h 236"/>
                <a:gd name="T28" fmla="*/ 0 w 198"/>
                <a:gd name="T29" fmla="*/ 0 h 236"/>
                <a:gd name="T30" fmla="*/ 0 w 198"/>
                <a:gd name="T31" fmla="*/ 0 h 236"/>
                <a:gd name="T32" fmla="*/ 0 w 198"/>
                <a:gd name="T33" fmla="*/ 0 h 236"/>
                <a:gd name="T34" fmla="*/ 0 w 198"/>
                <a:gd name="T35" fmla="*/ 0 h 236"/>
                <a:gd name="T36" fmla="*/ 0 w 198"/>
                <a:gd name="T37" fmla="*/ 0 h 236"/>
                <a:gd name="T38" fmla="*/ 0 w 198"/>
                <a:gd name="T39" fmla="*/ 0 h 236"/>
                <a:gd name="T40" fmla="*/ 0 w 198"/>
                <a:gd name="T41" fmla="*/ 0 h 236"/>
                <a:gd name="T42" fmla="*/ 0 w 198"/>
                <a:gd name="T43" fmla="*/ 0 h 236"/>
                <a:gd name="T44" fmla="*/ 0 w 198"/>
                <a:gd name="T45" fmla="*/ 0 h 236"/>
                <a:gd name="T46" fmla="*/ 0 w 198"/>
                <a:gd name="T47" fmla="*/ 0 h 236"/>
                <a:gd name="T48" fmla="*/ 0 w 198"/>
                <a:gd name="T49" fmla="*/ 0 h 236"/>
                <a:gd name="T50" fmla="*/ 0 w 198"/>
                <a:gd name="T51" fmla="*/ 0 h 236"/>
                <a:gd name="T52" fmla="*/ 0 w 198"/>
                <a:gd name="T53" fmla="*/ 0 h 236"/>
                <a:gd name="T54" fmla="*/ 0 w 198"/>
                <a:gd name="T55" fmla="*/ 0 h 236"/>
                <a:gd name="T56" fmla="*/ 0 w 198"/>
                <a:gd name="T57" fmla="*/ 0 h 236"/>
                <a:gd name="T58" fmla="*/ 0 w 198"/>
                <a:gd name="T59" fmla="*/ 0 h 236"/>
                <a:gd name="T60" fmla="*/ 0 w 198"/>
                <a:gd name="T61" fmla="*/ 0 h 236"/>
                <a:gd name="T62" fmla="*/ 0 w 198"/>
                <a:gd name="T63" fmla="*/ 0 h 236"/>
                <a:gd name="T64" fmla="*/ 0 w 198"/>
                <a:gd name="T65" fmla="*/ 0 h 236"/>
                <a:gd name="T66" fmla="*/ 0 w 198"/>
                <a:gd name="T67" fmla="*/ 0 h 236"/>
                <a:gd name="T68" fmla="*/ 0 w 198"/>
                <a:gd name="T69" fmla="*/ 0 h 236"/>
                <a:gd name="T70" fmla="*/ 0 w 198"/>
                <a:gd name="T71" fmla="*/ 0 h 236"/>
                <a:gd name="T72" fmla="*/ 0 w 198"/>
                <a:gd name="T73" fmla="*/ 0 h 236"/>
                <a:gd name="T74" fmla="*/ 0 w 198"/>
                <a:gd name="T75" fmla="*/ 0 h 236"/>
                <a:gd name="T76" fmla="*/ 0 w 198"/>
                <a:gd name="T77" fmla="*/ 0 h 236"/>
                <a:gd name="T78" fmla="*/ 0 w 198"/>
                <a:gd name="T79" fmla="*/ 0 h 236"/>
                <a:gd name="T80" fmla="*/ 0 w 198"/>
                <a:gd name="T81" fmla="*/ 0 h 236"/>
                <a:gd name="T82" fmla="*/ 0 w 198"/>
                <a:gd name="T83" fmla="*/ 0 h 236"/>
                <a:gd name="T84" fmla="*/ 0 w 198"/>
                <a:gd name="T85" fmla="*/ 0 h 236"/>
                <a:gd name="T86" fmla="*/ 0 w 198"/>
                <a:gd name="T87" fmla="*/ 0 h 236"/>
                <a:gd name="T88" fmla="*/ 0 w 198"/>
                <a:gd name="T89" fmla="*/ 0 h 236"/>
                <a:gd name="T90" fmla="*/ 0 w 198"/>
                <a:gd name="T91" fmla="*/ 0 h 236"/>
                <a:gd name="T92" fmla="*/ 0 w 198"/>
                <a:gd name="T93" fmla="*/ 0 h 236"/>
                <a:gd name="T94" fmla="*/ 0 w 198"/>
                <a:gd name="T95" fmla="*/ 0 h 236"/>
                <a:gd name="T96" fmla="*/ 0 w 198"/>
                <a:gd name="T97" fmla="*/ 0 h 236"/>
                <a:gd name="T98" fmla="*/ 0 w 198"/>
                <a:gd name="T99" fmla="*/ 0 h 236"/>
                <a:gd name="T100" fmla="*/ 0 w 198"/>
                <a:gd name="T101" fmla="*/ 0 h 236"/>
                <a:gd name="T102" fmla="*/ 0 w 198"/>
                <a:gd name="T103" fmla="*/ 0 h 236"/>
                <a:gd name="T104" fmla="*/ 0 w 198"/>
                <a:gd name="T105" fmla="*/ 0 h 236"/>
                <a:gd name="T106" fmla="*/ 0 w 198"/>
                <a:gd name="T107" fmla="*/ 0 h 236"/>
                <a:gd name="T108" fmla="*/ 0 w 198"/>
                <a:gd name="T109" fmla="*/ 0 h 236"/>
                <a:gd name="T110" fmla="*/ 0 w 198"/>
                <a:gd name="T111" fmla="*/ 0 h 236"/>
                <a:gd name="T112" fmla="*/ 0 w 198"/>
                <a:gd name="T113" fmla="*/ 0 h 236"/>
                <a:gd name="T114" fmla="*/ 0 w 198"/>
                <a:gd name="T115" fmla="*/ 0 h 236"/>
                <a:gd name="T116" fmla="*/ 0 w 198"/>
                <a:gd name="T117" fmla="*/ 0 h 236"/>
                <a:gd name="T118" fmla="*/ 0 w 198"/>
                <a:gd name="T119" fmla="*/ 0 h 236"/>
                <a:gd name="T120" fmla="*/ 0 w 198"/>
                <a:gd name="T121" fmla="*/ 0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5" name="Freeform 587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>
                <a:gd name="T0" fmla="*/ 0 w 128"/>
                <a:gd name="T1" fmla="*/ 0 h 183"/>
                <a:gd name="T2" fmla="*/ 0 w 128"/>
                <a:gd name="T3" fmla="*/ 0 h 183"/>
                <a:gd name="T4" fmla="*/ 0 w 128"/>
                <a:gd name="T5" fmla="*/ 0 h 183"/>
                <a:gd name="T6" fmla="*/ 0 w 128"/>
                <a:gd name="T7" fmla="*/ 0 h 183"/>
                <a:gd name="T8" fmla="*/ 0 w 128"/>
                <a:gd name="T9" fmla="*/ 0 h 183"/>
                <a:gd name="T10" fmla="*/ 0 w 128"/>
                <a:gd name="T11" fmla="*/ 0 h 183"/>
                <a:gd name="T12" fmla="*/ 0 w 128"/>
                <a:gd name="T13" fmla="*/ 0 h 183"/>
                <a:gd name="T14" fmla="*/ 0 w 128"/>
                <a:gd name="T15" fmla="*/ 0 h 183"/>
                <a:gd name="T16" fmla="*/ 0 w 128"/>
                <a:gd name="T17" fmla="*/ 0 h 183"/>
                <a:gd name="T18" fmla="*/ 0 w 128"/>
                <a:gd name="T19" fmla="*/ 0 h 183"/>
                <a:gd name="T20" fmla="*/ 0 w 128"/>
                <a:gd name="T21" fmla="*/ 0 h 183"/>
                <a:gd name="T22" fmla="*/ 0 w 128"/>
                <a:gd name="T23" fmla="*/ 0 h 183"/>
                <a:gd name="T24" fmla="*/ 0 w 128"/>
                <a:gd name="T25" fmla="*/ 0 h 183"/>
                <a:gd name="T26" fmla="*/ 0 w 128"/>
                <a:gd name="T27" fmla="*/ 0 h 183"/>
                <a:gd name="T28" fmla="*/ 0 w 128"/>
                <a:gd name="T29" fmla="*/ 0 h 183"/>
                <a:gd name="T30" fmla="*/ 0 w 128"/>
                <a:gd name="T31" fmla="*/ 0 h 183"/>
                <a:gd name="T32" fmla="*/ 0 w 128"/>
                <a:gd name="T33" fmla="*/ 0 h 183"/>
                <a:gd name="T34" fmla="*/ 0 w 128"/>
                <a:gd name="T35" fmla="*/ 0 h 183"/>
                <a:gd name="T36" fmla="*/ 0 w 128"/>
                <a:gd name="T37" fmla="*/ 0 h 183"/>
                <a:gd name="T38" fmla="*/ 0 w 128"/>
                <a:gd name="T39" fmla="*/ 0 h 183"/>
                <a:gd name="T40" fmla="*/ 0 w 128"/>
                <a:gd name="T41" fmla="*/ 0 h 183"/>
                <a:gd name="T42" fmla="*/ 0 w 128"/>
                <a:gd name="T43" fmla="*/ 0 h 183"/>
                <a:gd name="T44" fmla="*/ 0 w 128"/>
                <a:gd name="T45" fmla="*/ 0 h 183"/>
                <a:gd name="T46" fmla="*/ 0 w 128"/>
                <a:gd name="T47" fmla="*/ 0 h 183"/>
                <a:gd name="T48" fmla="*/ 0 w 128"/>
                <a:gd name="T49" fmla="*/ 0 h 183"/>
                <a:gd name="T50" fmla="*/ 0 w 128"/>
                <a:gd name="T51" fmla="*/ 0 h 183"/>
                <a:gd name="T52" fmla="*/ 0 w 128"/>
                <a:gd name="T53" fmla="*/ 0 h 183"/>
                <a:gd name="T54" fmla="*/ 0 w 128"/>
                <a:gd name="T55" fmla="*/ 0 h 183"/>
                <a:gd name="T56" fmla="*/ 0 w 128"/>
                <a:gd name="T57" fmla="*/ 0 h 183"/>
                <a:gd name="T58" fmla="*/ 0 w 128"/>
                <a:gd name="T59" fmla="*/ 0 h 183"/>
                <a:gd name="T60" fmla="*/ 0 w 128"/>
                <a:gd name="T61" fmla="*/ 0 h 183"/>
                <a:gd name="T62" fmla="*/ 0 w 128"/>
                <a:gd name="T63" fmla="*/ 0 h 183"/>
                <a:gd name="T64" fmla="*/ 0 w 128"/>
                <a:gd name="T65" fmla="*/ 0 h 183"/>
                <a:gd name="T66" fmla="*/ 0 w 128"/>
                <a:gd name="T67" fmla="*/ 0 h 183"/>
                <a:gd name="T68" fmla="*/ 0 w 128"/>
                <a:gd name="T69" fmla="*/ 0 h 183"/>
                <a:gd name="T70" fmla="*/ 0 w 128"/>
                <a:gd name="T71" fmla="*/ 0 h 183"/>
                <a:gd name="T72" fmla="*/ 0 w 128"/>
                <a:gd name="T73" fmla="*/ 0 h 183"/>
                <a:gd name="T74" fmla="*/ 0 w 128"/>
                <a:gd name="T75" fmla="*/ 0 h 183"/>
                <a:gd name="T76" fmla="*/ 0 w 128"/>
                <a:gd name="T77" fmla="*/ 0 h 183"/>
                <a:gd name="T78" fmla="*/ 0 w 128"/>
                <a:gd name="T79" fmla="*/ 0 h 183"/>
                <a:gd name="T80" fmla="*/ 0 w 128"/>
                <a:gd name="T81" fmla="*/ 0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6" name="Freeform 588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>
                <a:gd name="T0" fmla="*/ 0 w 323"/>
                <a:gd name="T1" fmla="*/ 0 h 379"/>
                <a:gd name="T2" fmla="*/ 0 w 323"/>
                <a:gd name="T3" fmla="*/ 0 h 379"/>
                <a:gd name="T4" fmla="*/ 0 w 323"/>
                <a:gd name="T5" fmla="*/ 0 h 379"/>
                <a:gd name="T6" fmla="*/ 0 w 323"/>
                <a:gd name="T7" fmla="*/ 0 h 379"/>
                <a:gd name="T8" fmla="*/ 0 w 323"/>
                <a:gd name="T9" fmla="*/ 0 h 379"/>
                <a:gd name="T10" fmla="*/ 0 w 323"/>
                <a:gd name="T11" fmla="*/ 0 h 379"/>
                <a:gd name="T12" fmla="*/ 0 w 323"/>
                <a:gd name="T13" fmla="*/ 0 h 379"/>
                <a:gd name="T14" fmla="*/ 0 w 323"/>
                <a:gd name="T15" fmla="*/ 0 h 379"/>
                <a:gd name="T16" fmla="*/ 0 w 323"/>
                <a:gd name="T17" fmla="*/ 0 h 379"/>
                <a:gd name="T18" fmla="*/ 0 w 323"/>
                <a:gd name="T19" fmla="*/ 0 h 379"/>
                <a:gd name="T20" fmla="*/ 0 w 323"/>
                <a:gd name="T21" fmla="*/ 0 h 379"/>
                <a:gd name="T22" fmla="*/ 0 w 323"/>
                <a:gd name="T23" fmla="*/ 0 h 379"/>
                <a:gd name="T24" fmla="*/ 0 w 323"/>
                <a:gd name="T25" fmla="*/ 0 h 379"/>
                <a:gd name="T26" fmla="*/ 0 w 323"/>
                <a:gd name="T27" fmla="*/ 0 h 379"/>
                <a:gd name="T28" fmla="*/ 0 w 323"/>
                <a:gd name="T29" fmla="*/ 0 h 379"/>
                <a:gd name="T30" fmla="*/ 0 w 323"/>
                <a:gd name="T31" fmla="*/ 0 h 379"/>
                <a:gd name="T32" fmla="*/ 0 w 323"/>
                <a:gd name="T33" fmla="*/ 0 h 379"/>
                <a:gd name="T34" fmla="*/ 0 w 323"/>
                <a:gd name="T35" fmla="*/ 0 h 379"/>
                <a:gd name="T36" fmla="*/ 0 w 323"/>
                <a:gd name="T37" fmla="*/ 0 h 379"/>
                <a:gd name="T38" fmla="*/ 0 w 323"/>
                <a:gd name="T39" fmla="*/ 0 h 379"/>
                <a:gd name="T40" fmla="*/ 0 w 323"/>
                <a:gd name="T41" fmla="*/ 0 h 379"/>
                <a:gd name="T42" fmla="*/ 0 w 323"/>
                <a:gd name="T43" fmla="*/ 0 h 379"/>
                <a:gd name="T44" fmla="*/ 0 w 323"/>
                <a:gd name="T45" fmla="*/ 0 h 379"/>
                <a:gd name="T46" fmla="*/ 0 w 323"/>
                <a:gd name="T47" fmla="*/ 0 h 379"/>
                <a:gd name="T48" fmla="*/ 0 w 323"/>
                <a:gd name="T49" fmla="*/ 0 h 379"/>
                <a:gd name="T50" fmla="*/ 0 w 323"/>
                <a:gd name="T51" fmla="*/ 0 h 379"/>
                <a:gd name="T52" fmla="*/ 0 w 323"/>
                <a:gd name="T53" fmla="*/ 0 h 379"/>
                <a:gd name="T54" fmla="*/ 0 w 323"/>
                <a:gd name="T55" fmla="*/ 0 h 379"/>
                <a:gd name="T56" fmla="*/ 0 w 323"/>
                <a:gd name="T57" fmla="*/ 0 h 379"/>
                <a:gd name="T58" fmla="*/ 0 w 323"/>
                <a:gd name="T59" fmla="*/ 0 h 379"/>
                <a:gd name="T60" fmla="*/ 0 w 323"/>
                <a:gd name="T61" fmla="*/ 0 h 379"/>
                <a:gd name="T62" fmla="*/ 0 w 323"/>
                <a:gd name="T63" fmla="*/ 0 h 379"/>
                <a:gd name="T64" fmla="*/ 0 w 323"/>
                <a:gd name="T65" fmla="*/ 0 h 379"/>
                <a:gd name="T66" fmla="*/ 0 w 323"/>
                <a:gd name="T67" fmla="*/ 0 h 379"/>
                <a:gd name="T68" fmla="*/ 0 w 323"/>
                <a:gd name="T69" fmla="*/ 0 h 379"/>
                <a:gd name="T70" fmla="*/ 0 w 323"/>
                <a:gd name="T71" fmla="*/ 0 h 379"/>
                <a:gd name="T72" fmla="*/ 0 w 323"/>
                <a:gd name="T73" fmla="*/ 0 h 379"/>
                <a:gd name="T74" fmla="*/ 0 w 323"/>
                <a:gd name="T75" fmla="*/ 0 h 379"/>
                <a:gd name="T76" fmla="*/ 0 w 323"/>
                <a:gd name="T77" fmla="*/ 0 h 379"/>
                <a:gd name="T78" fmla="*/ 0 w 323"/>
                <a:gd name="T79" fmla="*/ 0 h 379"/>
                <a:gd name="T80" fmla="*/ 0 w 323"/>
                <a:gd name="T81" fmla="*/ 0 h 379"/>
                <a:gd name="T82" fmla="*/ 0 w 323"/>
                <a:gd name="T83" fmla="*/ 0 h 379"/>
                <a:gd name="T84" fmla="*/ 0 w 323"/>
                <a:gd name="T85" fmla="*/ 0 h 379"/>
                <a:gd name="T86" fmla="*/ 0 w 323"/>
                <a:gd name="T87" fmla="*/ 0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7" name="Freeform 589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>
                <a:gd name="T0" fmla="*/ 0 w 282"/>
                <a:gd name="T1" fmla="*/ 0 h 253"/>
                <a:gd name="T2" fmla="*/ 0 w 282"/>
                <a:gd name="T3" fmla="*/ 0 h 253"/>
                <a:gd name="T4" fmla="*/ 0 w 282"/>
                <a:gd name="T5" fmla="*/ 0 h 253"/>
                <a:gd name="T6" fmla="*/ 0 w 282"/>
                <a:gd name="T7" fmla="*/ 0 h 253"/>
                <a:gd name="T8" fmla="*/ 0 w 282"/>
                <a:gd name="T9" fmla="*/ 0 h 253"/>
                <a:gd name="T10" fmla="*/ 0 w 282"/>
                <a:gd name="T11" fmla="*/ 0 h 253"/>
                <a:gd name="T12" fmla="*/ 0 w 282"/>
                <a:gd name="T13" fmla="*/ 0 h 253"/>
                <a:gd name="T14" fmla="*/ 0 w 282"/>
                <a:gd name="T15" fmla="*/ 0 h 253"/>
                <a:gd name="T16" fmla="*/ 0 w 282"/>
                <a:gd name="T17" fmla="*/ 0 h 253"/>
                <a:gd name="T18" fmla="*/ 0 w 282"/>
                <a:gd name="T19" fmla="*/ 0 h 253"/>
                <a:gd name="T20" fmla="*/ 0 w 282"/>
                <a:gd name="T21" fmla="*/ 0 h 253"/>
                <a:gd name="T22" fmla="*/ 0 w 282"/>
                <a:gd name="T23" fmla="*/ 0 h 253"/>
                <a:gd name="T24" fmla="*/ 0 w 282"/>
                <a:gd name="T25" fmla="*/ 0 h 253"/>
                <a:gd name="T26" fmla="*/ 0 w 282"/>
                <a:gd name="T27" fmla="*/ 0 h 253"/>
                <a:gd name="T28" fmla="*/ 0 w 282"/>
                <a:gd name="T29" fmla="*/ 0 h 253"/>
                <a:gd name="T30" fmla="*/ 0 w 282"/>
                <a:gd name="T31" fmla="*/ 0 h 253"/>
                <a:gd name="T32" fmla="*/ 0 w 282"/>
                <a:gd name="T33" fmla="*/ 0 h 253"/>
                <a:gd name="T34" fmla="*/ 0 w 282"/>
                <a:gd name="T35" fmla="*/ 0 h 253"/>
                <a:gd name="T36" fmla="*/ 0 w 282"/>
                <a:gd name="T37" fmla="*/ 0 h 253"/>
                <a:gd name="T38" fmla="*/ 0 w 282"/>
                <a:gd name="T39" fmla="*/ 0 h 253"/>
                <a:gd name="T40" fmla="*/ 0 w 282"/>
                <a:gd name="T41" fmla="*/ 0 h 253"/>
                <a:gd name="T42" fmla="*/ 0 w 282"/>
                <a:gd name="T43" fmla="*/ 0 h 253"/>
                <a:gd name="T44" fmla="*/ 0 w 282"/>
                <a:gd name="T45" fmla="*/ 0 h 253"/>
                <a:gd name="T46" fmla="*/ 0 w 282"/>
                <a:gd name="T47" fmla="*/ 0 h 253"/>
                <a:gd name="T48" fmla="*/ 0 w 282"/>
                <a:gd name="T49" fmla="*/ 0 h 253"/>
                <a:gd name="T50" fmla="*/ 0 w 282"/>
                <a:gd name="T51" fmla="*/ 0 h 253"/>
                <a:gd name="T52" fmla="*/ 0 w 282"/>
                <a:gd name="T53" fmla="*/ 0 h 253"/>
                <a:gd name="T54" fmla="*/ 0 w 282"/>
                <a:gd name="T55" fmla="*/ 0 h 253"/>
                <a:gd name="T56" fmla="*/ 0 w 282"/>
                <a:gd name="T57" fmla="*/ 0 h 253"/>
                <a:gd name="T58" fmla="*/ 0 w 282"/>
                <a:gd name="T59" fmla="*/ 0 h 253"/>
                <a:gd name="T60" fmla="*/ 0 w 282"/>
                <a:gd name="T61" fmla="*/ 0 h 253"/>
                <a:gd name="T62" fmla="*/ 0 w 282"/>
                <a:gd name="T63" fmla="*/ 0 h 253"/>
                <a:gd name="T64" fmla="*/ 0 w 282"/>
                <a:gd name="T65" fmla="*/ 0 h 253"/>
                <a:gd name="T66" fmla="*/ 0 w 282"/>
                <a:gd name="T67" fmla="*/ 0 h 253"/>
                <a:gd name="T68" fmla="*/ 0 w 282"/>
                <a:gd name="T69" fmla="*/ 0 h 253"/>
                <a:gd name="T70" fmla="*/ 0 w 282"/>
                <a:gd name="T71" fmla="*/ 0 h 253"/>
                <a:gd name="T72" fmla="*/ 0 w 282"/>
                <a:gd name="T73" fmla="*/ 0 h 253"/>
                <a:gd name="T74" fmla="*/ 0 w 282"/>
                <a:gd name="T75" fmla="*/ 0 h 253"/>
                <a:gd name="T76" fmla="*/ 0 w 282"/>
                <a:gd name="T77" fmla="*/ 0 h 253"/>
                <a:gd name="T78" fmla="*/ 0 w 282"/>
                <a:gd name="T79" fmla="*/ 0 h 253"/>
                <a:gd name="T80" fmla="*/ 0 w 282"/>
                <a:gd name="T81" fmla="*/ 0 h 253"/>
                <a:gd name="T82" fmla="*/ 0 w 282"/>
                <a:gd name="T83" fmla="*/ 0 h 253"/>
                <a:gd name="T84" fmla="*/ 0 w 282"/>
                <a:gd name="T85" fmla="*/ 0 h 253"/>
                <a:gd name="T86" fmla="*/ 0 w 282"/>
                <a:gd name="T87" fmla="*/ 0 h 253"/>
                <a:gd name="T88" fmla="*/ 0 w 282"/>
                <a:gd name="T89" fmla="*/ 0 h 253"/>
                <a:gd name="T90" fmla="*/ 0 w 282"/>
                <a:gd name="T91" fmla="*/ 0 h 253"/>
                <a:gd name="T92" fmla="*/ 0 w 282"/>
                <a:gd name="T93" fmla="*/ 0 h 253"/>
                <a:gd name="T94" fmla="*/ 0 w 282"/>
                <a:gd name="T95" fmla="*/ 0 h 253"/>
                <a:gd name="T96" fmla="*/ 0 w 282"/>
                <a:gd name="T97" fmla="*/ 0 h 253"/>
                <a:gd name="T98" fmla="*/ 0 w 282"/>
                <a:gd name="T99" fmla="*/ 0 h 253"/>
                <a:gd name="T100" fmla="*/ 0 w 282"/>
                <a:gd name="T101" fmla="*/ 0 h 253"/>
                <a:gd name="T102" fmla="*/ 0 w 282"/>
                <a:gd name="T103" fmla="*/ 0 h 253"/>
                <a:gd name="T104" fmla="*/ 0 w 282"/>
                <a:gd name="T105" fmla="*/ 0 h 253"/>
                <a:gd name="T106" fmla="*/ 0 w 282"/>
                <a:gd name="T107" fmla="*/ 0 h 253"/>
                <a:gd name="T108" fmla="*/ 0 w 282"/>
                <a:gd name="T109" fmla="*/ 0 h 253"/>
                <a:gd name="T110" fmla="*/ 0 w 282"/>
                <a:gd name="T111" fmla="*/ 0 h 253"/>
                <a:gd name="T112" fmla="*/ 0 w 282"/>
                <a:gd name="T113" fmla="*/ 0 h 253"/>
                <a:gd name="T114" fmla="*/ 0 w 282"/>
                <a:gd name="T115" fmla="*/ 0 h 253"/>
                <a:gd name="T116" fmla="*/ 0 w 282"/>
                <a:gd name="T117" fmla="*/ 0 h 253"/>
                <a:gd name="T118" fmla="*/ 0 w 282"/>
                <a:gd name="T119" fmla="*/ 0 h 253"/>
                <a:gd name="T120" fmla="*/ 0 w 282"/>
                <a:gd name="T121" fmla="*/ 0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8" name="Freeform 590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>
                <a:gd name="T0" fmla="*/ 0 w 115"/>
                <a:gd name="T1" fmla="*/ 0 h 236"/>
                <a:gd name="T2" fmla="*/ 0 w 115"/>
                <a:gd name="T3" fmla="*/ 0 h 236"/>
                <a:gd name="T4" fmla="*/ 0 w 115"/>
                <a:gd name="T5" fmla="*/ 0 h 236"/>
                <a:gd name="T6" fmla="*/ 0 w 115"/>
                <a:gd name="T7" fmla="*/ 0 h 236"/>
                <a:gd name="T8" fmla="*/ 0 w 115"/>
                <a:gd name="T9" fmla="*/ 0 h 236"/>
                <a:gd name="T10" fmla="*/ 0 w 115"/>
                <a:gd name="T11" fmla="*/ 0 h 236"/>
                <a:gd name="T12" fmla="*/ 0 w 115"/>
                <a:gd name="T13" fmla="*/ 0 h 236"/>
                <a:gd name="T14" fmla="*/ 0 w 115"/>
                <a:gd name="T15" fmla="*/ 0 h 236"/>
                <a:gd name="T16" fmla="*/ 0 w 115"/>
                <a:gd name="T17" fmla="*/ 0 h 236"/>
                <a:gd name="T18" fmla="*/ 0 w 115"/>
                <a:gd name="T19" fmla="*/ 0 h 236"/>
                <a:gd name="T20" fmla="*/ 0 w 115"/>
                <a:gd name="T21" fmla="*/ 0 h 236"/>
                <a:gd name="T22" fmla="*/ 0 w 115"/>
                <a:gd name="T23" fmla="*/ 0 h 236"/>
                <a:gd name="T24" fmla="*/ 0 w 115"/>
                <a:gd name="T25" fmla="*/ 0 h 236"/>
                <a:gd name="T26" fmla="*/ 0 w 115"/>
                <a:gd name="T27" fmla="*/ 0 h 236"/>
                <a:gd name="T28" fmla="*/ 0 w 115"/>
                <a:gd name="T29" fmla="*/ 0 h 236"/>
                <a:gd name="T30" fmla="*/ 0 w 115"/>
                <a:gd name="T31" fmla="*/ 0 h 236"/>
                <a:gd name="T32" fmla="*/ 0 w 115"/>
                <a:gd name="T33" fmla="*/ 0 h 236"/>
                <a:gd name="T34" fmla="*/ 0 w 115"/>
                <a:gd name="T35" fmla="*/ 0 h 236"/>
                <a:gd name="T36" fmla="*/ 0 w 115"/>
                <a:gd name="T37" fmla="*/ 0 h 236"/>
                <a:gd name="T38" fmla="*/ 0 w 115"/>
                <a:gd name="T39" fmla="*/ 0 h 236"/>
                <a:gd name="T40" fmla="*/ 0 w 115"/>
                <a:gd name="T41" fmla="*/ 0 h 236"/>
                <a:gd name="T42" fmla="*/ 0 w 115"/>
                <a:gd name="T43" fmla="*/ 0 h 236"/>
                <a:gd name="T44" fmla="*/ 0 w 115"/>
                <a:gd name="T45" fmla="*/ 0 h 236"/>
                <a:gd name="T46" fmla="*/ 0 w 115"/>
                <a:gd name="T47" fmla="*/ 0 h 236"/>
                <a:gd name="T48" fmla="*/ 0 w 115"/>
                <a:gd name="T49" fmla="*/ 0 h 236"/>
                <a:gd name="T50" fmla="*/ 0 w 115"/>
                <a:gd name="T51" fmla="*/ 0 h 236"/>
                <a:gd name="T52" fmla="*/ 0 w 115"/>
                <a:gd name="T53" fmla="*/ 0 h 236"/>
                <a:gd name="T54" fmla="*/ 0 w 115"/>
                <a:gd name="T55" fmla="*/ 0 h 236"/>
                <a:gd name="T56" fmla="*/ 0 w 115"/>
                <a:gd name="T57" fmla="*/ 0 h 236"/>
                <a:gd name="T58" fmla="*/ 0 w 115"/>
                <a:gd name="T59" fmla="*/ 0 h 236"/>
                <a:gd name="T60" fmla="*/ 0 w 115"/>
                <a:gd name="T61" fmla="*/ 0 h 236"/>
                <a:gd name="T62" fmla="*/ 0 w 115"/>
                <a:gd name="T63" fmla="*/ 0 h 236"/>
                <a:gd name="T64" fmla="*/ 0 w 115"/>
                <a:gd name="T65" fmla="*/ 0 h 236"/>
                <a:gd name="T66" fmla="*/ 0 w 115"/>
                <a:gd name="T67" fmla="*/ 0 h 236"/>
                <a:gd name="T68" fmla="*/ 0 w 115"/>
                <a:gd name="T69" fmla="*/ 0 h 236"/>
                <a:gd name="T70" fmla="*/ 0 w 115"/>
                <a:gd name="T71" fmla="*/ 0 h 236"/>
                <a:gd name="T72" fmla="*/ 0 w 115"/>
                <a:gd name="T73" fmla="*/ 0 h 236"/>
                <a:gd name="T74" fmla="*/ 0 w 115"/>
                <a:gd name="T75" fmla="*/ 0 h 236"/>
                <a:gd name="T76" fmla="*/ 0 w 115"/>
                <a:gd name="T77" fmla="*/ 0 h 236"/>
                <a:gd name="T78" fmla="*/ 0 w 115"/>
                <a:gd name="T79" fmla="*/ 0 h 236"/>
                <a:gd name="T80" fmla="*/ 0 w 115"/>
                <a:gd name="T81" fmla="*/ 0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9" name="Freeform 591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>
                <a:gd name="T0" fmla="*/ 0 w 245"/>
                <a:gd name="T1" fmla="*/ 0 h 310"/>
                <a:gd name="T2" fmla="*/ 0 w 245"/>
                <a:gd name="T3" fmla="*/ 0 h 310"/>
                <a:gd name="T4" fmla="*/ 0 w 245"/>
                <a:gd name="T5" fmla="*/ 0 h 310"/>
                <a:gd name="T6" fmla="*/ 0 w 245"/>
                <a:gd name="T7" fmla="*/ 0 h 310"/>
                <a:gd name="T8" fmla="*/ 0 w 245"/>
                <a:gd name="T9" fmla="*/ 0 h 310"/>
                <a:gd name="T10" fmla="*/ 0 w 245"/>
                <a:gd name="T11" fmla="*/ 0 h 310"/>
                <a:gd name="T12" fmla="*/ 0 w 245"/>
                <a:gd name="T13" fmla="*/ 0 h 310"/>
                <a:gd name="T14" fmla="*/ 0 w 245"/>
                <a:gd name="T15" fmla="*/ 0 h 310"/>
                <a:gd name="T16" fmla="*/ 0 w 245"/>
                <a:gd name="T17" fmla="*/ 0 h 310"/>
                <a:gd name="T18" fmla="*/ 0 w 245"/>
                <a:gd name="T19" fmla="*/ 0 h 310"/>
                <a:gd name="T20" fmla="*/ 0 w 245"/>
                <a:gd name="T21" fmla="*/ 0 h 310"/>
                <a:gd name="T22" fmla="*/ 0 w 245"/>
                <a:gd name="T23" fmla="*/ 0 h 310"/>
                <a:gd name="T24" fmla="*/ 0 w 245"/>
                <a:gd name="T25" fmla="*/ 0 h 310"/>
                <a:gd name="T26" fmla="*/ 0 w 245"/>
                <a:gd name="T27" fmla="*/ 0 h 310"/>
                <a:gd name="T28" fmla="*/ 0 w 245"/>
                <a:gd name="T29" fmla="*/ 0 h 310"/>
                <a:gd name="T30" fmla="*/ 0 w 245"/>
                <a:gd name="T31" fmla="*/ 0 h 310"/>
                <a:gd name="T32" fmla="*/ 0 w 245"/>
                <a:gd name="T33" fmla="*/ 0 h 310"/>
                <a:gd name="T34" fmla="*/ 0 w 245"/>
                <a:gd name="T35" fmla="*/ 0 h 310"/>
                <a:gd name="T36" fmla="*/ 0 w 245"/>
                <a:gd name="T37" fmla="*/ 0 h 310"/>
                <a:gd name="T38" fmla="*/ 0 w 245"/>
                <a:gd name="T39" fmla="*/ 0 h 310"/>
                <a:gd name="T40" fmla="*/ 0 w 245"/>
                <a:gd name="T41" fmla="*/ 0 h 310"/>
                <a:gd name="T42" fmla="*/ 0 w 245"/>
                <a:gd name="T43" fmla="*/ 0 h 310"/>
                <a:gd name="T44" fmla="*/ 0 w 245"/>
                <a:gd name="T45" fmla="*/ 0 h 310"/>
                <a:gd name="T46" fmla="*/ 0 w 245"/>
                <a:gd name="T47" fmla="*/ 0 h 310"/>
                <a:gd name="T48" fmla="*/ 0 w 245"/>
                <a:gd name="T49" fmla="*/ 0 h 310"/>
                <a:gd name="T50" fmla="*/ 0 w 245"/>
                <a:gd name="T51" fmla="*/ 0 h 310"/>
                <a:gd name="T52" fmla="*/ 0 w 245"/>
                <a:gd name="T53" fmla="*/ 0 h 310"/>
                <a:gd name="T54" fmla="*/ 0 w 245"/>
                <a:gd name="T55" fmla="*/ 0 h 310"/>
                <a:gd name="T56" fmla="*/ 0 w 245"/>
                <a:gd name="T57" fmla="*/ 0 h 310"/>
                <a:gd name="T58" fmla="*/ 0 w 245"/>
                <a:gd name="T59" fmla="*/ 0 h 310"/>
                <a:gd name="T60" fmla="*/ 0 w 245"/>
                <a:gd name="T61" fmla="*/ 0 h 310"/>
                <a:gd name="T62" fmla="*/ 0 w 245"/>
                <a:gd name="T63" fmla="*/ 0 h 310"/>
                <a:gd name="T64" fmla="*/ 0 w 245"/>
                <a:gd name="T65" fmla="*/ 0 h 310"/>
                <a:gd name="T66" fmla="*/ 0 w 245"/>
                <a:gd name="T67" fmla="*/ 0 h 310"/>
                <a:gd name="T68" fmla="*/ 0 w 245"/>
                <a:gd name="T69" fmla="*/ 0 h 310"/>
                <a:gd name="T70" fmla="*/ 0 w 245"/>
                <a:gd name="T71" fmla="*/ 0 h 310"/>
                <a:gd name="T72" fmla="*/ 0 w 245"/>
                <a:gd name="T73" fmla="*/ 0 h 310"/>
                <a:gd name="T74" fmla="*/ 0 w 245"/>
                <a:gd name="T75" fmla="*/ 0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0" name="Freeform 592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>
                <a:gd name="T0" fmla="*/ 0 w 125"/>
                <a:gd name="T1" fmla="*/ 175 h 175"/>
                <a:gd name="T2" fmla="*/ 0 w 125"/>
                <a:gd name="T3" fmla="*/ 144 h 175"/>
                <a:gd name="T4" fmla="*/ 11 w 125"/>
                <a:gd name="T5" fmla="*/ 144 h 175"/>
                <a:gd name="T6" fmla="*/ 11 w 125"/>
                <a:gd name="T7" fmla="*/ 118 h 175"/>
                <a:gd name="T8" fmla="*/ 23 w 125"/>
                <a:gd name="T9" fmla="*/ 114 h 175"/>
                <a:gd name="T10" fmla="*/ 20 w 125"/>
                <a:gd name="T11" fmla="*/ 88 h 175"/>
                <a:gd name="T12" fmla="*/ 30 w 125"/>
                <a:gd name="T13" fmla="*/ 84 h 175"/>
                <a:gd name="T14" fmla="*/ 30 w 125"/>
                <a:gd name="T15" fmla="*/ 58 h 175"/>
                <a:gd name="T16" fmla="*/ 39 w 125"/>
                <a:gd name="T17" fmla="*/ 54 h 175"/>
                <a:gd name="T18" fmla="*/ 39 w 125"/>
                <a:gd name="T19" fmla="*/ 28 h 175"/>
                <a:gd name="T20" fmla="*/ 48 w 125"/>
                <a:gd name="T21" fmla="*/ 28 h 175"/>
                <a:gd name="T22" fmla="*/ 56 w 125"/>
                <a:gd name="T23" fmla="*/ 0 h 175"/>
                <a:gd name="T24" fmla="*/ 80 w 125"/>
                <a:gd name="T25" fmla="*/ 0 h 175"/>
                <a:gd name="T26" fmla="*/ 81 w 125"/>
                <a:gd name="T27" fmla="*/ 25 h 175"/>
                <a:gd name="T28" fmla="*/ 92 w 125"/>
                <a:gd name="T29" fmla="*/ 24 h 175"/>
                <a:gd name="T30" fmla="*/ 93 w 125"/>
                <a:gd name="T31" fmla="*/ 49 h 175"/>
                <a:gd name="T32" fmla="*/ 102 w 125"/>
                <a:gd name="T33" fmla="*/ 54 h 175"/>
                <a:gd name="T34" fmla="*/ 99 w 125"/>
                <a:gd name="T35" fmla="*/ 81 h 175"/>
                <a:gd name="T36" fmla="*/ 114 w 125"/>
                <a:gd name="T37" fmla="*/ 82 h 175"/>
                <a:gd name="T38" fmla="*/ 107 w 125"/>
                <a:gd name="T39" fmla="*/ 81 h 175"/>
                <a:gd name="T40" fmla="*/ 108 w 125"/>
                <a:gd name="T41" fmla="*/ 114 h 175"/>
                <a:gd name="T42" fmla="*/ 117 w 125"/>
                <a:gd name="T43" fmla="*/ 117 h 175"/>
                <a:gd name="T44" fmla="*/ 122 w 125"/>
                <a:gd name="T45" fmla="*/ 142 h 175"/>
                <a:gd name="T46" fmla="*/ 125 w 125"/>
                <a:gd name="T47" fmla="*/ 175 h 175"/>
                <a:gd name="T48" fmla="*/ 0 w 125"/>
                <a:gd name="T49" fmla="*/ 175 h 1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175"/>
                <a:gd name="T77" fmla="*/ 125 w 125"/>
                <a:gd name="T78" fmla="*/ 175 h 1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77" name="Group 593"/>
          <p:cNvGrpSpPr>
            <a:grpSpLocks/>
          </p:cNvGrpSpPr>
          <p:nvPr/>
        </p:nvGrpSpPr>
        <p:grpSpPr bwMode="auto">
          <a:xfrm>
            <a:off x="5394325" y="3403600"/>
            <a:ext cx="290513" cy="404813"/>
            <a:chOff x="4290" y="3130"/>
            <a:chExt cx="183" cy="255"/>
          </a:xfrm>
        </p:grpSpPr>
        <p:pic>
          <p:nvPicPr>
            <p:cNvPr id="2235" name="Picture 594" descr="31u_bnrz[1]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236" name="Freeform 595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>
                <a:gd name="T0" fmla="*/ 0 w 199"/>
                <a:gd name="T1" fmla="*/ 0 h 232"/>
                <a:gd name="T2" fmla="*/ 0 w 199"/>
                <a:gd name="T3" fmla="*/ 0 h 232"/>
                <a:gd name="T4" fmla="*/ 0 w 199"/>
                <a:gd name="T5" fmla="*/ 0 h 232"/>
                <a:gd name="T6" fmla="*/ 0 w 199"/>
                <a:gd name="T7" fmla="*/ 0 h 232"/>
                <a:gd name="T8" fmla="*/ 0 w 199"/>
                <a:gd name="T9" fmla="*/ 0 h 232"/>
                <a:gd name="T10" fmla="*/ 0 w 199"/>
                <a:gd name="T11" fmla="*/ 0 h 232"/>
                <a:gd name="T12" fmla="*/ 0 w 199"/>
                <a:gd name="T13" fmla="*/ 0 h 232"/>
                <a:gd name="T14" fmla="*/ 0 w 199"/>
                <a:gd name="T15" fmla="*/ 0 h 232"/>
                <a:gd name="T16" fmla="*/ 0 w 199"/>
                <a:gd name="T17" fmla="*/ 0 h 232"/>
                <a:gd name="T18" fmla="*/ 0 w 199"/>
                <a:gd name="T19" fmla="*/ 0 h 232"/>
                <a:gd name="T20" fmla="*/ 0 w 199"/>
                <a:gd name="T21" fmla="*/ 0 h 232"/>
                <a:gd name="T22" fmla="*/ 0 w 199"/>
                <a:gd name="T23" fmla="*/ 0 h 232"/>
                <a:gd name="T24" fmla="*/ 0 w 199"/>
                <a:gd name="T25" fmla="*/ 0 h 232"/>
                <a:gd name="T26" fmla="*/ 0 w 199"/>
                <a:gd name="T27" fmla="*/ 0 h 232"/>
                <a:gd name="T28" fmla="*/ 0 w 199"/>
                <a:gd name="T29" fmla="*/ 0 h 232"/>
                <a:gd name="T30" fmla="*/ 0 w 199"/>
                <a:gd name="T31" fmla="*/ 0 h 232"/>
                <a:gd name="T32" fmla="*/ 0 w 199"/>
                <a:gd name="T33" fmla="*/ 0 h 232"/>
                <a:gd name="T34" fmla="*/ 0 w 199"/>
                <a:gd name="T35" fmla="*/ 0 h 232"/>
                <a:gd name="T36" fmla="*/ 0 w 199"/>
                <a:gd name="T37" fmla="*/ 0 h 232"/>
                <a:gd name="T38" fmla="*/ 0 w 199"/>
                <a:gd name="T39" fmla="*/ 0 h 232"/>
                <a:gd name="T40" fmla="*/ 0 w 199"/>
                <a:gd name="T41" fmla="*/ 0 h 232"/>
                <a:gd name="T42" fmla="*/ 0 w 199"/>
                <a:gd name="T43" fmla="*/ 0 h 232"/>
                <a:gd name="T44" fmla="*/ 0 w 199"/>
                <a:gd name="T45" fmla="*/ 0 h 232"/>
                <a:gd name="T46" fmla="*/ 0 w 199"/>
                <a:gd name="T47" fmla="*/ 0 h 232"/>
                <a:gd name="T48" fmla="*/ 0 w 199"/>
                <a:gd name="T49" fmla="*/ 0 h 232"/>
                <a:gd name="T50" fmla="*/ 0 w 199"/>
                <a:gd name="T51" fmla="*/ 0 h 232"/>
                <a:gd name="T52" fmla="*/ 0 w 199"/>
                <a:gd name="T53" fmla="*/ 0 h 232"/>
                <a:gd name="T54" fmla="*/ 0 w 199"/>
                <a:gd name="T55" fmla="*/ 0 h 232"/>
                <a:gd name="T56" fmla="*/ 0 w 199"/>
                <a:gd name="T57" fmla="*/ 0 h 232"/>
                <a:gd name="T58" fmla="*/ 0 w 199"/>
                <a:gd name="T59" fmla="*/ 0 h 232"/>
                <a:gd name="T60" fmla="*/ 0 w 199"/>
                <a:gd name="T61" fmla="*/ 0 h 232"/>
                <a:gd name="T62" fmla="*/ 0 w 199"/>
                <a:gd name="T63" fmla="*/ 0 h 232"/>
                <a:gd name="T64" fmla="*/ 0 w 199"/>
                <a:gd name="T65" fmla="*/ 0 h 232"/>
                <a:gd name="T66" fmla="*/ 0 w 199"/>
                <a:gd name="T67" fmla="*/ 0 h 232"/>
                <a:gd name="T68" fmla="*/ 0 w 199"/>
                <a:gd name="T69" fmla="*/ 0 h 232"/>
                <a:gd name="T70" fmla="*/ 0 w 199"/>
                <a:gd name="T71" fmla="*/ 0 h 232"/>
                <a:gd name="T72" fmla="*/ 0 w 199"/>
                <a:gd name="T73" fmla="*/ 0 h 232"/>
                <a:gd name="T74" fmla="*/ 0 w 199"/>
                <a:gd name="T75" fmla="*/ 0 h 232"/>
                <a:gd name="T76" fmla="*/ 0 w 199"/>
                <a:gd name="T77" fmla="*/ 0 h 232"/>
                <a:gd name="T78" fmla="*/ 0 w 199"/>
                <a:gd name="T79" fmla="*/ 0 h 232"/>
                <a:gd name="T80" fmla="*/ 0 w 199"/>
                <a:gd name="T81" fmla="*/ 0 h 232"/>
                <a:gd name="T82" fmla="*/ 0 w 199"/>
                <a:gd name="T83" fmla="*/ 0 h 232"/>
                <a:gd name="T84" fmla="*/ 0 w 199"/>
                <a:gd name="T85" fmla="*/ 0 h 232"/>
                <a:gd name="T86" fmla="*/ 0 w 199"/>
                <a:gd name="T87" fmla="*/ 0 h 232"/>
                <a:gd name="T88" fmla="*/ 0 w 199"/>
                <a:gd name="T89" fmla="*/ 0 h 232"/>
                <a:gd name="T90" fmla="*/ 0 w 199"/>
                <a:gd name="T91" fmla="*/ 0 h 232"/>
                <a:gd name="T92" fmla="*/ 0 w 199"/>
                <a:gd name="T93" fmla="*/ 0 h 232"/>
                <a:gd name="T94" fmla="*/ 0 w 199"/>
                <a:gd name="T95" fmla="*/ 0 h 232"/>
                <a:gd name="T96" fmla="*/ 0 w 199"/>
                <a:gd name="T97" fmla="*/ 0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7" name="Freeform 596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>
                <a:gd name="T0" fmla="*/ 0 w 128"/>
                <a:gd name="T1" fmla="*/ 0 h 180"/>
                <a:gd name="T2" fmla="*/ 0 w 128"/>
                <a:gd name="T3" fmla="*/ 0 h 180"/>
                <a:gd name="T4" fmla="*/ 0 w 128"/>
                <a:gd name="T5" fmla="*/ 0 h 180"/>
                <a:gd name="T6" fmla="*/ 0 w 128"/>
                <a:gd name="T7" fmla="*/ 0 h 180"/>
                <a:gd name="T8" fmla="*/ 0 w 128"/>
                <a:gd name="T9" fmla="*/ 0 h 180"/>
                <a:gd name="T10" fmla="*/ 0 w 128"/>
                <a:gd name="T11" fmla="*/ 0 h 180"/>
                <a:gd name="T12" fmla="*/ 0 w 128"/>
                <a:gd name="T13" fmla="*/ 0 h 180"/>
                <a:gd name="T14" fmla="*/ 0 w 128"/>
                <a:gd name="T15" fmla="*/ 0 h 180"/>
                <a:gd name="T16" fmla="*/ 0 w 128"/>
                <a:gd name="T17" fmla="*/ 0 h 180"/>
                <a:gd name="T18" fmla="*/ 0 w 128"/>
                <a:gd name="T19" fmla="*/ 0 h 180"/>
                <a:gd name="T20" fmla="*/ 0 w 128"/>
                <a:gd name="T21" fmla="*/ 0 h 180"/>
                <a:gd name="T22" fmla="*/ 0 w 128"/>
                <a:gd name="T23" fmla="*/ 0 h 180"/>
                <a:gd name="T24" fmla="*/ 0 w 128"/>
                <a:gd name="T25" fmla="*/ 0 h 180"/>
                <a:gd name="T26" fmla="*/ 0 w 128"/>
                <a:gd name="T27" fmla="*/ 0 h 180"/>
                <a:gd name="T28" fmla="*/ 0 w 128"/>
                <a:gd name="T29" fmla="*/ 0 h 180"/>
                <a:gd name="T30" fmla="*/ 0 w 128"/>
                <a:gd name="T31" fmla="*/ 0 h 180"/>
                <a:gd name="T32" fmla="*/ 0 w 128"/>
                <a:gd name="T33" fmla="*/ 0 h 180"/>
                <a:gd name="T34" fmla="*/ 0 w 128"/>
                <a:gd name="T35" fmla="*/ 0 h 180"/>
                <a:gd name="T36" fmla="*/ 0 w 128"/>
                <a:gd name="T37" fmla="*/ 0 h 180"/>
                <a:gd name="T38" fmla="*/ 0 w 128"/>
                <a:gd name="T39" fmla="*/ 0 h 180"/>
                <a:gd name="T40" fmla="*/ 0 w 128"/>
                <a:gd name="T41" fmla="*/ 0 h 180"/>
                <a:gd name="T42" fmla="*/ 0 w 128"/>
                <a:gd name="T43" fmla="*/ 0 h 180"/>
                <a:gd name="T44" fmla="*/ 0 w 128"/>
                <a:gd name="T45" fmla="*/ 0 h 180"/>
                <a:gd name="T46" fmla="*/ 0 w 128"/>
                <a:gd name="T47" fmla="*/ 0 h 180"/>
                <a:gd name="T48" fmla="*/ 0 w 128"/>
                <a:gd name="T49" fmla="*/ 0 h 180"/>
                <a:gd name="T50" fmla="*/ 0 w 128"/>
                <a:gd name="T51" fmla="*/ 0 h 180"/>
                <a:gd name="T52" fmla="*/ 0 w 128"/>
                <a:gd name="T53" fmla="*/ 0 h 180"/>
                <a:gd name="T54" fmla="*/ 0 w 128"/>
                <a:gd name="T55" fmla="*/ 0 h 180"/>
                <a:gd name="T56" fmla="*/ 0 w 128"/>
                <a:gd name="T57" fmla="*/ 0 h 180"/>
                <a:gd name="T58" fmla="*/ 0 w 128"/>
                <a:gd name="T59" fmla="*/ 0 h 180"/>
                <a:gd name="T60" fmla="*/ 0 w 128"/>
                <a:gd name="T61" fmla="*/ 0 h 180"/>
                <a:gd name="T62" fmla="*/ 0 w 128"/>
                <a:gd name="T63" fmla="*/ 0 h 180"/>
                <a:gd name="T64" fmla="*/ 0 w 128"/>
                <a:gd name="T65" fmla="*/ 0 h 180"/>
                <a:gd name="T66" fmla="*/ 0 w 128"/>
                <a:gd name="T67" fmla="*/ 0 h 180"/>
                <a:gd name="T68" fmla="*/ 0 w 128"/>
                <a:gd name="T69" fmla="*/ 0 h 180"/>
                <a:gd name="T70" fmla="*/ 0 w 128"/>
                <a:gd name="T71" fmla="*/ 0 h 180"/>
                <a:gd name="T72" fmla="*/ 0 w 128"/>
                <a:gd name="T73" fmla="*/ 0 h 180"/>
                <a:gd name="T74" fmla="*/ 0 w 128"/>
                <a:gd name="T75" fmla="*/ 0 h 180"/>
                <a:gd name="T76" fmla="*/ 0 w 128"/>
                <a:gd name="T77" fmla="*/ 0 h 180"/>
                <a:gd name="T78" fmla="*/ 0 w 128"/>
                <a:gd name="T79" fmla="*/ 0 h 180"/>
                <a:gd name="T80" fmla="*/ 0 w 128"/>
                <a:gd name="T81" fmla="*/ 0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8" name="Freeform 597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>
                <a:gd name="T0" fmla="*/ 0 w 322"/>
                <a:gd name="T1" fmla="*/ 0 h 378"/>
                <a:gd name="T2" fmla="*/ 0 w 322"/>
                <a:gd name="T3" fmla="*/ 0 h 378"/>
                <a:gd name="T4" fmla="*/ 0 w 322"/>
                <a:gd name="T5" fmla="*/ 0 h 378"/>
                <a:gd name="T6" fmla="*/ 0 w 322"/>
                <a:gd name="T7" fmla="*/ 0 h 378"/>
                <a:gd name="T8" fmla="*/ 0 w 322"/>
                <a:gd name="T9" fmla="*/ 0 h 378"/>
                <a:gd name="T10" fmla="*/ 0 w 322"/>
                <a:gd name="T11" fmla="*/ 0 h 378"/>
                <a:gd name="T12" fmla="*/ 0 w 322"/>
                <a:gd name="T13" fmla="*/ 0 h 378"/>
                <a:gd name="T14" fmla="*/ 0 w 322"/>
                <a:gd name="T15" fmla="*/ 0 h 378"/>
                <a:gd name="T16" fmla="*/ 0 w 322"/>
                <a:gd name="T17" fmla="*/ 0 h 378"/>
                <a:gd name="T18" fmla="*/ 0 w 322"/>
                <a:gd name="T19" fmla="*/ 0 h 378"/>
                <a:gd name="T20" fmla="*/ 0 w 322"/>
                <a:gd name="T21" fmla="*/ 0 h 378"/>
                <a:gd name="T22" fmla="*/ 0 w 322"/>
                <a:gd name="T23" fmla="*/ 0 h 378"/>
                <a:gd name="T24" fmla="*/ 0 w 322"/>
                <a:gd name="T25" fmla="*/ 0 h 378"/>
                <a:gd name="T26" fmla="*/ 0 w 322"/>
                <a:gd name="T27" fmla="*/ 0 h 378"/>
                <a:gd name="T28" fmla="*/ 0 w 322"/>
                <a:gd name="T29" fmla="*/ 0 h 378"/>
                <a:gd name="T30" fmla="*/ 0 w 322"/>
                <a:gd name="T31" fmla="*/ 0 h 378"/>
                <a:gd name="T32" fmla="*/ 0 w 322"/>
                <a:gd name="T33" fmla="*/ 0 h 378"/>
                <a:gd name="T34" fmla="*/ 0 w 322"/>
                <a:gd name="T35" fmla="*/ 0 h 378"/>
                <a:gd name="T36" fmla="*/ 0 w 322"/>
                <a:gd name="T37" fmla="*/ 0 h 378"/>
                <a:gd name="T38" fmla="*/ 0 w 322"/>
                <a:gd name="T39" fmla="*/ 0 h 378"/>
                <a:gd name="T40" fmla="*/ 0 w 322"/>
                <a:gd name="T41" fmla="*/ 0 h 378"/>
                <a:gd name="T42" fmla="*/ 0 w 322"/>
                <a:gd name="T43" fmla="*/ 0 h 378"/>
                <a:gd name="T44" fmla="*/ 0 w 322"/>
                <a:gd name="T45" fmla="*/ 0 h 378"/>
                <a:gd name="T46" fmla="*/ 0 w 322"/>
                <a:gd name="T47" fmla="*/ 0 h 378"/>
                <a:gd name="T48" fmla="*/ 0 w 322"/>
                <a:gd name="T49" fmla="*/ 0 h 378"/>
                <a:gd name="T50" fmla="*/ 0 w 322"/>
                <a:gd name="T51" fmla="*/ 0 h 378"/>
                <a:gd name="T52" fmla="*/ 0 w 322"/>
                <a:gd name="T53" fmla="*/ 0 h 378"/>
                <a:gd name="T54" fmla="*/ 0 w 322"/>
                <a:gd name="T55" fmla="*/ 0 h 378"/>
                <a:gd name="T56" fmla="*/ 0 w 322"/>
                <a:gd name="T57" fmla="*/ 0 h 378"/>
                <a:gd name="T58" fmla="*/ 0 w 322"/>
                <a:gd name="T59" fmla="*/ 0 h 378"/>
                <a:gd name="T60" fmla="*/ 0 w 322"/>
                <a:gd name="T61" fmla="*/ 0 h 378"/>
                <a:gd name="T62" fmla="*/ 0 w 322"/>
                <a:gd name="T63" fmla="*/ 0 h 378"/>
                <a:gd name="T64" fmla="*/ 0 w 322"/>
                <a:gd name="T65" fmla="*/ 0 h 378"/>
                <a:gd name="T66" fmla="*/ 0 w 322"/>
                <a:gd name="T67" fmla="*/ 0 h 378"/>
                <a:gd name="T68" fmla="*/ 0 w 322"/>
                <a:gd name="T69" fmla="*/ 0 h 378"/>
                <a:gd name="T70" fmla="*/ 0 w 322"/>
                <a:gd name="T71" fmla="*/ 0 h 378"/>
                <a:gd name="T72" fmla="*/ 0 w 322"/>
                <a:gd name="T73" fmla="*/ 0 h 378"/>
                <a:gd name="T74" fmla="*/ 0 w 322"/>
                <a:gd name="T75" fmla="*/ 0 h 378"/>
                <a:gd name="T76" fmla="*/ 0 w 322"/>
                <a:gd name="T77" fmla="*/ 0 h 378"/>
                <a:gd name="T78" fmla="*/ 0 w 322"/>
                <a:gd name="T79" fmla="*/ 0 h 378"/>
                <a:gd name="T80" fmla="*/ 0 w 322"/>
                <a:gd name="T81" fmla="*/ 0 h 378"/>
                <a:gd name="T82" fmla="*/ 0 w 322"/>
                <a:gd name="T83" fmla="*/ 0 h 378"/>
                <a:gd name="T84" fmla="*/ 0 w 322"/>
                <a:gd name="T85" fmla="*/ 0 h 378"/>
                <a:gd name="T86" fmla="*/ 0 w 322"/>
                <a:gd name="T87" fmla="*/ 0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9" name="Freeform 598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>
                <a:gd name="T0" fmla="*/ 0 w 283"/>
                <a:gd name="T1" fmla="*/ 0 h 252"/>
                <a:gd name="T2" fmla="*/ 0 w 283"/>
                <a:gd name="T3" fmla="*/ 0 h 252"/>
                <a:gd name="T4" fmla="*/ 0 w 283"/>
                <a:gd name="T5" fmla="*/ 0 h 252"/>
                <a:gd name="T6" fmla="*/ 0 w 283"/>
                <a:gd name="T7" fmla="*/ 0 h 252"/>
                <a:gd name="T8" fmla="*/ 0 w 283"/>
                <a:gd name="T9" fmla="*/ 0 h 252"/>
                <a:gd name="T10" fmla="*/ 0 w 283"/>
                <a:gd name="T11" fmla="*/ 0 h 252"/>
                <a:gd name="T12" fmla="*/ 0 w 283"/>
                <a:gd name="T13" fmla="*/ 0 h 252"/>
                <a:gd name="T14" fmla="*/ 0 w 283"/>
                <a:gd name="T15" fmla="*/ 0 h 252"/>
                <a:gd name="T16" fmla="*/ 0 w 283"/>
                <a:gd name="T17" fmla="*/ 0 h 252"/>
                <a:gd name="T18" fmla="*/ 0 w 283"/>
                <a:gd name="T19" fmla="*/ 0 h 252"/>
                <a:gd name="T20" fmla="*/ 0 w 283"/>
                <a:gd name="T21" fmla="*/ 0 h 252"/>
                <a:gd name="T22" fmla="*/ 0 w 283"/>
                <a:gd name="T23" fmla="*/ 0 h 252"/>
                <a:gd name="T24" fmla="*/ 0 w 283"/>
                <a:gd name="T25" fmla="*/ 0 h 252"/>
                <a:gd name="T26" fmla="*/ 0 w 283"/>
                <a:gd name="T27" fmla="*/ 0 h 252"/>
                <a:gd name="T28" fmla="*/ 0 w 283"/>
                <a:gd name="T29" fmla="*/ 0 h 252"/>
                <a:gd name="T30" fmla="*/ 0 w 283"/>
                <a:gd name="T31" fmla="*/ 0 h 252"/>
                <a:gd name="T32" fmla="*/ 0 w 283"/>
                <a:gd name="T33" fmla="*/ 0 h 252"/>
                <a:gd name="T34" fmla="*/ 0 w 283"/>
                <a:gd name="T35" fmla="*/ 0 h 252"/>
                <a:gd name="T36" fmla="*/ 0 w 283"/>
                <a:gd name="T37" fmla="*/ 0 h 252"/>
                <a:gd name="T38" fmla="*/ 0 w 283"/>
                <a:gd name="T39" fmla="*/ 0 h 252"/>
                <a:gd name="T40" fmla="*/ 0 w 283"/>
                <a:gd name="T41" fmla="*/ 0 h 252"/>
                <a:gd name="T42" fmla="*/ 0 w 283"/>
                <a:gd name="T43" fmla="*/ 0 h 252"/>
                <a:gd name="T44" fmla="*/ 0 w 283"/>
                <a:gd name="T45" fmla="*/ 0 h 252"/>
                <a:gd name="T46" fmla="*/ 0 w 283"/>
                <a:gd name="T47" fmla="*/ 0 h 252"/>
                <a:gd name="T48" fmla="*/ 0 w 283"/>
                <a:gd name="T49" fmla="*/ 0 h 252"/>
                <a:gd name="T50" fmla="*/ 0 w 283"/>
                <a:gd name="T51" fmla="*/ 0 h 252"/>
                <a:gd name="T52" fmla="*/ 0 w 283"/>
                <a:gd name="T53" fmla="*/ 0 h 252"/>
                <a:gd name="T54" fmla="*/ 0 w 283"/>
                <a:gd name="T55" fmla="*/ 0 h 252"/>
                <a:gd name="T56" fmla="*/ 0 w 283"/>
                <a:gd name="T57" fmla="*/ 0 h 252"/>
                <a:gd name="T58" fmla="*/ 0 w 283"/>
                <a:gd name="T59" fmla="*/ 0 h 252"/>
                <a:gd name="T60" fmla="*/ 0 w 283"/>
                <a:gd name="T61" fmla="*/ 0 h 252"/>
                <a:gd name="T62" fmla="*/ 0 w 283"/>
                <a:gd name="T63" fmla="*/ 0 h 252"/>
                <a:gd name="T64" fmla="*/ 0 w 283"/>
                <a:gd name="T65" fmla="*/ 0 h 252"/>
                <a:gd name="T66" fmla="*/ 0 w 283"/>
                <a:gd name="T67" fmla="*/ 0 h 252"/>
                <a:gd name="T68" fmla="*/ 0 w 283"/>
                <a:gd name="T69" fmla="*/ 0 h 252"/>
                <a:gd name="T70" fmla="*/ 0 w 283"/>
                <a:gd name="T71" fmla="*/ 0 h 252"/>
                <a:gd name="T72" fmla="*/ 0 w 283"/>
                <a:gd name="T73" fmla="*/ 0 h 252"/>
                <a:gd name="T74" fmla="*/ 0 w 283"/>
                <a:gd name="T75" fmla="*/ 0 h 252"/>
                <a:gd name="T76" fmla="*/ 0 w 283"/>
                <a:gd name="T77" fmla="*/ 0 h 252"/>
                <a:gd name="T78" fmla="*/ 0 w 283"/>
                <a:gd name="T79" fmla="*/ 0 h 252"/>
                <a:gd name="T80" fmla="*/ 0 w 283"/>
                <a:gd name="T81" fmla="*/ 0 h 252"/>
                <a:gd name="T82" fmla="*/ 0 w 283"/>
                <a:gd name="T83" fmla="*/ 0 h 252"/>
                <a:gd name="T84" fmla="*/ 0 w 283"/>
                <a:gd name="T85" fmla="*/ 0 h 252"/>
                <a:gd name="T86" fmla="*/ 0 w 283"/>
                <a:gd name="T87" fmla="*/ 0 h 252"/>
                <a:gd name="T88" fmla="*/ 0 w 283"/>
                <a:gd name="T89" fmla="*/ 0 h 252"/>
                <a:gd name="T90" fmla="*/ 0 w 283"/>
                <a:gd name="T91" fmla="*/ 0 h 252"/>
                <a:gd name="T92" fmla="*/ 0 w 283"/>
                <a:gd name="T93" fmla="*/ 0 h 252"/>
                <a:gd name="T94" fmla="*/ 0 w 283"/>
                <a:gd name="T95" fmla="*/ 0 h 252"/>
                <a:gd name="T96" fmla="*/ 0 w 283"/>
                <a:gd name="T97" fmla="*/ 0 h 252"/>
                <a:gd name="T98" fmla="*/ 0 w 283"/>
                <a:gd name="T99" fmla="*/ 0 h 252"/>
                <a:gd name="T100" fmla="*/ 0 w 283"/>
                <a:gd name="T101" fmla="*/ 0 h 252"/>
                <a:gd name="T102" fmla="*/ 0 w 283"/>
                <a:gd name="T103" fmla="*/ 0 h 252"/>
                <a:gd name="T104" fmla="*/ 0 w 283"/>
                <a:gd name="T105" fmla="*/ 0 h 252"/>
                <a:gd name="T106" fmla="*/ 0 w 283"/>
                <a:gd name="T107" fmla="*/ 0 h 252"/>
                <a:gd name="T108" fmla="*/ 0 w 283"/>
                <a:gd name="T109" fmla="*/ 0 h 252"/>
                <a:gd name="T110" fmla="*/ 0 w 283"/>
                <a:gd name="T111" fmla="*/ 0 h 252"/>
                <a:gd name="T112" fmla="*/ 0 w 283"/>
                <a:gd name="T113" fmla="*/ 0 h 252"/>
                <a:gd name="T114" fmla="*/ 0 w 283"/>
                <a:gd name="T115" fmla="*/ 0 h 252"/>
                <a:gd name="T116" fmla="*/ 0 w 283"/>
                <a:gd name="T117" fmla="*/ 0 h 252"/>
                <a:gd name="T118" fmla="*/ 0 w 283"/>
                <a:gd name="T119" fmla="*/ 0 h 252"/>
                <a:gd name="T120" fmla="*/ 0 w 283"/>
                <a:gd name="T121" fmla="*/ 0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0" name="Freeform 599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>
                <a:gd name="T0" fmla="*/ 0 w 114"/>
                <a:gd name="T1" fmla="*/ 0 h 238"/>
                <a:gd name="T2" fmla="*/ 0 w 114"/>
                <a:gd name="T3" fmla="*/ 0 h 238"/>
                <a:gd name="T4" fmla="*/ 0 w 114"/>
                <a:gd name="T5" fmla="*/ 0 h 238"/>
                <a:gd name="T6" fmla="*/ 0 w 114"/>
                <a:gd name="T7" fmla="*/ 0 h 238"/>
                <a:gd name="T8" fmla="*/ 0 w 114"/>
                <a:gd name="T9" fmla="*/ 0 h 238"/>
                <a:gd name="T10" fmla="*/ 0 w 114"/>
                <a:gd name="T11" fmla="*/ 0 h 238"/>
                <a:gd name="T12" fmla="*/ 0 w 114"/>
                <a:gd name="T13" fmla="*/ 0 h 238"/>
                <a:gd name="T14" fmla="*/ 0 w 114"/>
                <a:gd name="T15" fmla="*/ 0 h 238"/>
                <a:gd name="T16" fmla="*/ 0 w 114"/>
                <a:gd name="T17" fmla="*/ 0 h 238"/>
                <a:gd name="T18" fmla="*/ 0 w 114"/>
                <a:gd name="T19" fmla="*/ 0 h 238"/>
                <a:gd name="T20" fmla="*/ 0 w 114"/>
                <a:gd name="T21" fmla="*/ 0 h 238"/>
                <a:gd name="T22" fmla="*/ 0 w 114"/>
                <a:gd name="T23" fmla="*/ 0 h 238"/>
                <a:gd name="T24" fmla="*/ 0 w 114"/>
                <a:gd name="T25" fmla="*/ 0 h 238"/>
                <a:gd name="T26" fmla="*/ 0 w 114"/>
                <a:gd name="T27" fmla="*/ 0 h 238"/>
                <a:gd name="T28" fmla="*/ 0 w 114"/>
                <a:gd name="T29" fmla="*/ 0 h 238"/>
                <a:gd name="T30" fmla="*/ 0 w 114"/>
                <a:gd name="T31" fmla="*/ 0 h 238"/>
                <a:gd name="T32" fmla="*/ 0 w 114"/>
                <a:gd name="T33" fmla="*/ 0 h 238"/>
                <a:gd name="T34" fmla="*/ 0 w 114"/>
                <a:gd name="T35" fmla="*/ 0 h 238"/>
                <a:gd name="T36" fmla="*/ 0 w 114"/>
                <a:gd name="T37" fmla="*/ 0 h 238"/>
                <a:gd name="T38" fmla="*/ 0 w 114"/>
                <a:gd name="T39" fmla="*/ 0 h 238"/>
                <a:gd name="T40" fmla="*/ 0 w 114"/>
                <a:gd name="T41" fmla="*/ 0 h 238"/>
                <a:gd name="T42" fmla="*/ 0 w 114"/>
                <a:gd name="T43" fmla="*/ 0 h 238"/>
                <a:gd name="T44" fmla="*/ 0 w 114"/>
                <a:gd name="T45" fmla="*/ 0 h 238"/>
                <a:gd name="T46" fmla="*/ 0 w 114"/>
                <a:gd name="T47" fmla="*/ 0 h 238"/>
                <a:gd name="T48" fmla="*/ 0 w 114"/>
                <a:gd name="T49" fmla="*/ 0 h 238"/>
                <a:gd name="T50" fmla="*/ 0 w 114"/>
                <a:gd name="T51" fmla="*/ 0 h 238"/>
                <a:gd name="T52" fmla="*/ 0 w 114"/>
                <a:gd name="T53" fmla="*/ 0 h 238"/>
                <a:gd name="T54" fmla="*/ 0 w 114"/>
                <a:gd name="T55" fmla="*/ 0 h 238"/>
                <a:gd name="T56" fmla="*/ 0 w 114"/>
                <a:gd name="T57" fmla="*/ 0 h 238"/>
                <a:gd name="T58" fmla="*/ 0 w 114"/>
                <a:gd name="T59" fmla="*/ 0 h 238"/>
                <a:gd name="T60" fmla="*/ 0 w 114"/>
                <a:gd name="T61" fmla="*/ 0 h 238"/>
                <a:gd name="T62" fmla="*/ 0 w 114"/>
                <a:gd name="T63" fmla="*/ 0 h 238"/>
                <a:gd name="T64" fmla="*/ 0 w 114"/>
                <a:gd name="T65" fmla="*/ 0 h 238"/>
                <a:gd name="T66" fmla="*/ 0 w 114"/>
                <a:gd name="T67" fmla="*/ 0 h 238"/>
                <a:gd name="T68" fmla="*/ 0 w 114"/>
                <a:gd name="T69" fmla="*/ 0 h 238"/>
                <a:gd name="T70" fmla="*/ 0 w 114"/>
                <a:gd name="T71" fmla="*/ 0 h 238"/>
                <a:gd name="T72" fmla="*/ 0 w 114"/>
                <a:gd name="T73" fmla="*/ 0 h 238"/>
                <a:gd name="T74" fmla="*/ 0 w 114"/>
                <a:gd name="T75" fmla="*/ 0 h 238"/>
                <a:gd name="T76" fmla="*/ 0 w 114"/>
                <a:gd name="T77" fmla="*/ 0 h 238"/>
                <a:gd name="T78" fmla="*/ 0 w 114"/>
                <a:gd name="T79" fmla="*/ 0 h 238"/>
                <a:gd name="T80" fmla="*/ 0 w 114"/>
                <a:gd name="T81" fmla="*/ 0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1" name="Freeform 600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>
                <a:gd name="T0" fmla="*/ 0 w 246"/>
                <a:gd name="T1" fmla="*/ 0 h 310"/>
                <a:gd name="T2" fmla="*/ 0 w 246"/>
                <a:gd name="T3" fmla="*/ 0 h 310"/>
                <a:gd name="T4" fmla="*/ 0 w 246"/>
                <a:gd name="T5" fmla="*/ 0 h 310"/>
                <a:gd name="T6" fmla="*/ 0 w 246"/>
                <a:gd name="T7" fmla="*/ 0 h 310"/>
                <a:gd name="T8" fmla="*/ 0 w 246"/>
                <a:gd name="T9" fmla="*/ 0 h 310"/>
                <a:gd name="T10" fmla="*/ 0 w 246"/>
                <a:gd name="T11" fmla="*/ 0 h 310"/>
                <a:gd name="T12" fmla="*/ 0 w 246"/>
                <a:gd name="T13" fmla="*/ 0 h 310"/>
                <a:gd name="T14" fmla="*/ 0 w 246"/>
                <a:gd name="T15" fmla="*/ 0 h 310"/>
                <a:gd name="T16" fmla="*/ 0 w 246"/>
                <a:gd name="T17" fmla="*/ 0 h 310"/>
                <a:gd name="T18" fmla="*/ 0 w 246"/>
                <a:gd name="T19" fmla="*/ 0 h 310"/>
                <a:gd name="T20" fmla="*/ 0 w 246"/>
                <a:gd name="T21" fmla="*/ 0 h 310"/>
                <a:gd name="T22" fmla="*/ 0 w 246"/>
                <a:gd name="T23" fmla="*/ 0 h 310"/>
                <a:gd name="T24" fmla="*/ 0 w 246"/>
                <a:gd name="T25" fmla="*/ 0 h 310"/>
                <a:gd name="T26" fmla="*/ 0 w 246"/>
                <a:gd name="T27" fmla="*/ 0 h 310"/>
                <a:gd name="T28" fmla="*/ 0 w 246"/>
                <a:gd name="T29" fmla="*/ 0 h 310"/>
                <a:gd name="T30" fmla="*/ 0 w 246"/>
                <a:gd name="T31" fmla="*/ 0 h 310"/>
                <a:gd name="T32" fmla="*/ 0 w 246"/>
                <a:gd name="T33" fmla="*/ 0 h 310"/>
                <a:gd name="T34" fmla="*/ 0 w 246"/>
                <a:gd name="T35" fmla="*/ 0 h 310"/>
                <a:gd name="T36" fmla="*/ 0 w 246"/>
                <a:gd name="T37" fmla="*/ 0 h 310"/>
                <a:gd name="T38" fmla="*/ 0 w 246"/>
                <a:gd name="T39" fmla="*/ 0 h 310"/>
                <a:gd name="T40" fmla="*/ 0 w 246"/>
                <a:gd name="T41" fmla="*/ 0 h 310"/>
                <a:gd name="T42" fmla="*/ 0 w 246"/>
                <a:gd name="T43" fmla="*/ 0 h 310"/>
                <a:gd name="T44" fmla="*/ 0 w 246"/>
                <a:gd name="T45" fmla="*/ 0 h 310"/>
                <a:gd name="T46" fmla="*/ 0 w 246"/>
                <a:gd name="T47" fmla="*/ 0 h 310"/>
                <a:gd name="T48" fmla="*/ 0 w 246"/>
                <a:gd name="T49" fmla="*/ 0 h 310"/>
                <a:gd name="T50" fmla="*/ 0 w 246"/>
                <a:gd name="T51" fmla="*/ 0 h 310"/>
                <a:gd name="T52" fmla="*/ 0 w 246"/>
                <a:gd name="T53" fmla="*/ 0 h 310"/>
                <a:gd name="T54" fmla="*/ 0 w 246"/>
                <a:gd name="T55" fmla="*/ 0 h 310"/>
                <a:gd name="T56" fmla="*/ 0 w 246"/>
                <a:gd name="T57" fmla="*/ 0 h 310"/>
                <a:gd name="T58" fmla="*/ 0 w 246"/>
                <a:gd name="T59" fmla="*/ 0 h 310"/>
                <a:gd name="T60" fmla="*/ 0 w 246"/>
                <a:gd name="T61" fmla="*/ 0 h 310"/>
                <a:gd name="T62" fmla="*/ 0 w 246"/>
                <a:gd name="T63" fmla="*/ 0 h 310"/>
                <a:gd name="T64" fmla="*/ 0 w 246"/>
                <a:gd name="T65" fmla="*/ 0 h 310"/>
                <a:gd name="T66" fmla="*/ 0 w 246"/>
                <a:gd name="T67" fmla="*/ 0 h 310"/>
                <a:gd name="T68" fmla="*/ 0 w 246"/>
                <a:gd name="T69" fmla="*/ 0 h 310"/>
                <a:gd name="T70" fmla="*/ 0 w 246"/>
                <a:gd name="T71" fmla="*/ 0 h 310"/>
                <a:gd name="T72" fmla="*/ 0 w 246"/>
                <a:gd name="T73" fmla="*/ 0 h 310"/>
                <a:gd name="T74" fmla="*/ 0 w 246"/>
                <a:gd name="T75" fmla="*/ 0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2" name="Freeform 601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>
                <a:gd name="T0" fmla="*/ 0 w 83"/>
                <a:gd name="T1" fmla="*/ 0 h 187"/>
                <a:gd name="T2" fmla="*/ 0 w 83"/>
                <a:gd name="T3" fmla="*/ 0 h 187"/>
                <a:gd name="T4" fmla="*/ 0 w 83"/>
                <a:gd name="T5" fmla="*/ 0 h 187"/>
                <a:gd name="T6" fmla="*/ 0 w 83"/>
                <a:gd name="T7" fmla="*/ 0 h 187"/>
                <a:gd name="T8" fmla="*/ 0 w 83"/>
                <a:gd name="T9" fmla="*/ 0 h 187"/>
                <a:gd name="T10" fmla="*/ 0 w 83"/>
                <a:gd name="T11" fmla="*/ 0 h 187"/>
                <a:gd name="T12" fmla="*/ 0 w 83"/>
                <a:gd name="T13" fmla="*/ 0 h 187"/>
                <a:gd name="T14" fmla="*/ 0 w 83"/>
                <a:gd name="T15" fmla="*/ 0 h 187"/>
                <a:gd name="T16" fmla="*/ 0 w 83"/>
                <a:gd name="T17" fmla="*/ 0 h 187"/>
                <a:gd name="T18" fmla="*/ 0 w 83"/>
                <a:gd name="T19" fmla="*/ 0 h 187"/>
                <a:gd name="T20" fmla="*/ 0 w 83"/>
                <a:gd name="T21" fmla="*/ 0 h 187"/>
                <a:gd name="T22" fmla="*/ 0 w 83"/>
                <a:gd name="T23" fmla="*/ 0 h 187"/>
                <a:gd name="T24" fmla="*/ 0 w 83"/>
                <a:gd name="T25" fmla="*/ 0 h 187"/>
                <a:gd name="T26" fmla="*/ 0 w 83"/>
                <a:gd name="T27" fmla="*/ 0 h 187"/>
                <a:gd name="T28" fmla="*/ 0 w 83"/>
                <a:gd name="T29" fmla="*/ 0 h 187"/>
                <a:gd name="T30" fmla="*/ 0 w 83"/>
                <a:gd name="T31" fmla="*/ 0 h 187"/>
                <a:gd name="T32" fmla="*/ 0 w 83"/>
                <a:gd name="T33" fmla="*/ 0 h 187"/>
                <a:gd name="T34" fmla="*/ 0 w 83"/>
                <a:gd name="T35" fmla="*/ 0 h 187"/>
                <a:gd name="T36" fmla="*/ 0 w 83"/>
                <a:gd name="T37" fmla="*/ 0 h 187"/>
                <a:gd name="T38" fmla="*/ 0 w 83"/>
                <a:gd name="T39" fmla="*/ 0 h 187"/>
                <a:gd name="T40" fmla="*/ 0 w 83"/>
                <a:gd name="T41" fmla="*/ 0 h 187"/>
                <a:gd name="T42" fmla="*/ 0 w 83"/>
                <a:gd name="T43" fmla="*/ 0 h 187"/>
                <a:gd name="T44" fmla="*/ 0 w 83"/>
                <a:gd name="T45" fmla="*/ 0 h 187"/>
                <a:gd name="T46" fmla="*/ 0 w 83"/>
                <a:gd name="T47" fmla="*/ 0 h 187"/>
                <a:gd name="T48" fmla="*/ 0 w 83"/>
                <a:gd name="T49" fmla="*/ 0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3" name="Freeform 602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>
                <a:gd name="T0" fmla="*/ 0 w 44"/>
                <a:gd name="T1" fmla="*/ 0 h 94"/>
                <a:gd name="T2" fmla="*/ 0 w 44"/>
                <a:gd name="T3" fmla="*/ 0 h 94"/>
                <a:gd name="T4" fmla="*/ 0 w 44"/>
                <a:gd name="T5" fmla="*/ 0 h 94"/>
                <a:gd name="T6" fmla="*/ 0 w 44"/>
                <a:gd name="T7" fmla="*/ 0 h 94"/>
                <a:gd name="T8" fmla="*/ 0 w 44"/>
                <a:gd name="T9" fmla="*/ 0 h 94"/>
                <a:gd name="T10" fmla="*/ 0 w 44"/>
                <a:gd name="T11" fmla="*/ 0 h 94"/>
                <a:gd name="T12" fmla="*/ 0 w 44"/>
                <a:gd name="T13" fmla="*/ 0 h 94"/>
                <a:gd name="T14" fmla="*/ 0 w 44"/>
                <a:gd name="T15" fmla="*/ 0 h 94"/>
                <a:gd name="T16" fmla="*/ 0 w 44"/>
                <a:gd name="T17" fmla="*/ 0 h 94"/>
                <a:gd name="T18" fmla="*/ 0 w 44"/>
                <a:gd name="T19" fmla="*/ 0 h 94"/>
                <a:gd name="T20" fmla="*/ 0 w 44"/>
                <a:gd name="T21" fmla="*/ 0 h 94"/>
                <a:gd name="T22" fmla="*/ 0 w 44"/>
                <a:gd name="T23" fmla="*/ 0 h 94"/>
                <a:gd name="T24" fmla="*/ 0 w 44"/>
                <a:gd name="T25" fmla="*/ 0 h 94"/>
                <a:gd name="T26" fmla="*/ 0 w 44"/>
                <a:gd name="T27" fmla="*/ 0 h 94"/>
                <a:gd name="T28" fmla="*/ 0 w 44"/>
                <a:gd name="T29" fmla="*/ 0 h 94"/>
                <a:gd name="T30" fmla="*/ 0 w 44"/>
                <a:gd name="T31" fmla="*/ 0 h 94"/>
                <a:gd name="T32" fmla="*/ 0 w 44"/>
                <a:gd name="T33" fmla="*/ 0 h 94"/>
                <a:gd name="T34" fmla="*/ 0 w 44"/>
                <a:gd name="T35" fmla="*/ 0 h 94"/>
                <a:gd name="T36" fmla="*/ 0 w 44"/>
                <a:gd name="T37" fmla="*/ 0 h 94"/>
                <a:gd name="T38" fmla="*/ 0 w 44"/>
                <a:gd name="T39" fmla="*/ 0 h 94"/>
                <a:gd name="T40" fmla="*/ 0 w 44"/>
                <a:gd name="T41" fmla="*/ 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4" name="Freeform 603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>
                <a:gd name="T0" fmla="*/ 0 w 38"/>
                <a:gd name="T1" fmla="*/ 0 h 54"/>
                <a:gd name="T2" fmla="*/ 0 w 38"/>
                <a:gd name="T3" fmla="*/ 0 h 54"/>
                <a:gd name="T4" fmla="*/ 0 w 38"/>
                <a:gd name="T5" fmla="*/ 0 h 54"/>
                <a:gd name="T6" fmla="*/ 0 w 38"/>
                <a:gd name="T7" fmla="*/ 0 h 54"/>
                <a:gd name="T8" fmla="*/ 0 w 38"/>
                <a:gd name="T9" fmla="*/ 0 h 54"/>
                <a:gd name="T10" fmla="*/ 0 w 38"/>
                <a:gd name="T11" fmla="*/ 0 h 54"/>
                <a:gd name="T12" fmla="*/ 0 w 38"/>
                <a:gd name="T13" fmla="*/ 0 h 54"/>
                <a:gd name="T14" fmla="*/ 0 w 38"/>
                <a:gd name="T15" fmla="*/ 0 h 54"/>
                <a:gd name="T16" fmla="*/ 0 w 38"/>
                <a:gd name="T17" fmla="*/ 0 h 54"/>
                <a:gd name="T18" fmla="*/ 0 w 38"/>
                <a:gd name="T19" fmla="*/ 0 h 54"/>
                <a:gd name="T20" fmla="*/ 0 w 38"/>
                <a:gd name="T21" fmla="*/ 0 h 54"/>
                <a:gd name="T22" fmla="*/ 0 w 38"/>
                <a:gd name="T23" fmla="*/ 0 h 54"/>
                <a:gd name="T24" fmla="*/ 0 w 38"/>
                <a:gd name="T25" fmla="*/ 0 h 54"/>
                <a:gd name="T26" fmla="*/ 0 w 38"/>
                <a:gd name="T27" fmla="*/ 0 h 54"/>
                <a:gd name="T28" fmla="*/ 0 w 38"/>
                <a:gd name="T29" fmla="*/ 0 h 54"/>
                <a:gd name="T30" fmla="*/ 0 w 38"/>
                <a:gd name="T31" fmla="*/ 0 h 54"/>
                <a:gd name="T32" fmla="*/ 0 w 38"/>
                <a:gd name="T33" fmla="*/ 0 h 54"/>
                <a:gd name="T34" fmla="*/ 0 w 38"/>
                <a:gd name="T35" fmla="*/ 0 h 54"/>
                <a:gd name="T36" fmla="*/ 0 w 38"/>
                <a:gd name="T37" fmla="*/ 0 h 54"/>
                <a:gd name="T38" fmla="*/ 0 w 38"/>
                <a:gd name="T39" fmla="*/ 0 h 54"/>
                <a:gd name="T40" fmla="*/ 0 w 38"/>
                <a:gd name="T41" fmla="*/ 0 h 54"/>
                <a:gd name="T42" fmla="*/ 0 w 38"/>
                <a:gd name="T43" fmla="*/ 0 h 54"/>
                <a:gd name="T44" fmla="*/ 0 w 38"/>
                <a:gd name="T45" fmla="*/ 0 h 54"/>
                <a:gd name="T46" fmla="*/ 0 w 38"/>
                <a:gd name="T47" fmla="*/ 0 h 54"/>
                <a:gd name="T48" fmla="*/ 0 w 38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5" name="Freeform 604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>
                <a:gd name="T0" fmla="*/ 0 w 52"/>
                <a:gd name="T1" fmla="*/ 0 h 36"/>
                <a:gd name="T2" fmla="*/ 0 w 52"/>
                <a:gd name="T3" fmla="*/ 0 h 36"/>
                <a:gd name="T4" fmla="*/ 0 w 52"/>
                <a:gd name="T5" fmla="*/ 0 h 36"/>
                <a:gd name="T6" fmla="*/ 0 w 52"/>
                <a:gd name="T7" fmla="*/ 0 h 36"/>
                <a:gd name="T8" fmla="*/ 0 w 52"/>
                <a:gd name="T9" fmla="*/ 0 h 36"/>
                <a:gd name="T10" fmla="*/ 0 w 52"/>
                <a:gd name="T11" fmla="*/ 0 h 36"/>
                <a:gd name="T12" fmla="*/ 0 w 52"/>
                <a:gd name="T13" fmla="*/ 0 h 36"/>
                <a:gd name="T14" fmla="*/ 0 w 52"/>
                <a:gd name="T15" fmla="*/ 0 h 36"/>
                <a:gd name="T16" fmla="*/ 0 w 52"/>
                <a:gd name="T17" fmla="*/ 0 h 36"/>
                <a:gd name="T18" fmla="*/ 0 w 52"/>
                <a:gd name="T19" fmla="*/ 0 h 36"/>
                <a:gd name="T20" fmla="*/ 0 w 52"/>
                <a:gd name="T21" fmla="*/ 0 h 36"/>
                <a:gd name="T22" fmla="*/ 0 w 52"/>
                <a:gd name="T23" fmla="*/ 0 h 36"/>
                <a:gd name="T24" fmla="*/ 0 w 52"/>
                <a:gd name="T25" fmla="*/ 0 h 36"/>
                <a:gd name="T26" fmla="*/ 0 w 52"/>
                <a:gd name="T27" fmla="*/ 0 h 36"/>
                <a:gd name="T28" fmla="*/ 0 w 52"/>
                <a:gd name="T29" fmla="*/ 0 h 36"/>
                <a:gd name="T30" fmla="*/ 0 w 52"/>
                <a:gd name="T31" fmla="*/ 0 h 36"/>
                <a:gd name="T32" fmla="*/ 0 w 52"/>
                <a:gd name="T33" fmla="*/ 0 h 36"/>
                <a:gd name="T34" fmla="*/ 0 w 52"/>
                <a:gd name="T35" fmla="*/ 0 h 36"/>
                <a:gd name="T36" fmla="*/ 0 w 52"/>
                <a:gd name="T37" fmla="*/ 0 h 36"/>
                <a:gd name="T38" fmla="*/ 0 w 52"/>
                <a:gd name="T39" fmla="*/ 0 h 36"/>
                <a:gd name="T40" fmla="*/ 0 w 52"/>
                <a:gd name="T41" fmla="*/ 0 h 36"/>
                <a:gd name="T42" fmla="*/ 0 w 52"/>
                <a:gd name="T43" fmla="*/ 0 h 36"/>
                <a:gd name="T44" fmla="*/ 0 w 52"/>
                <a:gd name="T45" fmla="*/ 0 h 36"/>
                <a:gd name="T46" fmla="*/ 0 w 52"/>
                <a:gd name="T47" fmla="*/ 0 h 36"/>
                <a:gd name="T48" fmla="*/ 0 w 52"/>
                <a:gd name="T49" fmla="*/ 0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6" name="Freeform 605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>
                <a:gd name="T0" fmla="*/ 0 w 198"/>
                <a:gd name="T1" fmla="*/ 0 h 236"/>
                <a:gd name="T2" fmla="*/ 0 w 198"/>
                <a:gd name="T3" fmla="*/ 0 h 236"/>
                <a:gd name="T4" fmla="*/ 0 w 198"/>
                <a:gd name="T5" fmla="*/ 0 h 236"/>
                <a:gd name="T6" fmla="*/ 0 w 198"/>
                <a:gd name="T7" fmla="*/ 0 h 236"/>
                <a:gd name="T8" fmla="*/ 0 w 198"/>
                <a:gd name="T9" fmla="*/ 0 h 236"/>
                <a:gd name="T10" fmla="*/ 0 w 198"/>
                <a:gd name="T11" fmla="*/ 0 h 236"/>
                <a:gd name="T12" fmla="*/ 0 w 198"/>
                <a:gd name="T13" fmla="*/ 0 h 236"/>
                <a:gd name="T14" fmla="*/ 0 w 198"/>
                <a:gd name="T15" fmla="*/ 0 h 236"/>
                <a:gd name="T16" fmla="*/ 0 w 198"/>
                <a:gd name="T17" fmla="*/ 0 h 236"/>
                <a:gd name="T18" fmla="*/ 0 w 198"/>
                <a:gd name="T19" fmla="*/ 0 h 236"/>
                <a:gd name="T20" fmla="*/ 0 w 198"/>
                <a:gd name="T21" fmla="*/ 0 h 236"/>
                <a:gd name="T22" fmla="*/ 0 w 198"/>
                <a:gd name="T23" fmla="*/ 0 h 236"/>
                <a:gd name="T24" fmla="*/ 0 w 198"/>
                <a:gd name="T25" fmla="*/ 0 h 236"/>
                <a:gd name="T26" fmla="*/ 0 w 198"/>
                <a:gd name="T27" fmla="*/ 0 h 236"/>
                <a:gd name="T28" fmla="*/ 0 w 198"/>
                <a:gd name="T29" fmla="*/ 0 h 236"/>
                <a:gd name="T30" fmla="*/ 0 w 198"/>
                <a:gd name="T31" fmla="*/ 0 h 236"/>
                <a:gd name="T32" fmla="*/ 0 w 198"/>
                <a:gd name="T33" fmla="*/ 0 h 236"/>
                <a:gd name="T34" fmla="*/ 0 w 198"/>
                <a:gd name="T35" fmla="*/ 0 h 236"/>
                <a:gd name="T36" fmla="*/ 0 w 198"/>
                <a:gd name="T37" fmla="*/ 0 h 236"/>
                <a:gd name="T38" fmla="*/ 0 w 198"/>
                <a:gd name="T39" fmla="*/ 0 h 236"/>
                <a:gd name="T40" fmla="*/ 0 w 198"/>
                <a:gd name="T41" fmla="*/ 0 h 236"/>
                <a:gd name="T42" fmla="*/ 0 w 198"/>
                <a:gd name="T43" fmla="*/ 0 h 236"/>
                <a:gd name="T44" fmla="*/ 0 w 198"/>
                <a:gd name="T45" fmla="*/ 0 h 236"/>
                <a:gd name="T46" fmla="*/ 0 w 198"/>
                <a:gd name="T47" fmla="*/ 0 h 236"/>
                <a:gd name="T48" fmla="*/ 0 w 198"/>
                <a:gd name="T49" fmla="*/ 0 h 236"/>
                <a:gd name="T50" fmla="*/ 0 w 198"/>
                <a:gd name="T51" fmla="*/ 0 h 236"/>
                <a:gd name="T52" fmla="*/ 0 w 198"/>
                <a:gd name="T53" fmla="*/ 0 h 236"/>
                <a:gd name="T54" fmla="*/ 0 w 198"/>
                <a:gd name="T55" fmla="*/ 0 h 236"/>
                <a:gd name="T56" fmla="*/ 0 w 198"/>
                <a:gd name="T57" fmla="*/ 0 h 236"/>
                <a:gd name="T58" fmla="*/ 0 w 198"/>
                <a:gd name="T59" fmla="*/ 0 h 236"/>
                <a:gd name="T60" fmla="*/ 0 w 198"/>
                <a:gd name="T61" fmla="*/ 0 h 236"/>
                <a:gd name="T62" fmla="*/ 0 w 198"/>
                <a:gd name="T63" fmla="*/ 0 h 236"/>
                <a:gd name="T64" fmla="*/ 0 w 198"/>
                <a:gd name="T65" fmla="*/ 0 h 236"/>
                <a:gd name="T66" fmla="*/ 0 w 198"/>
                <a:gd name="T67" fmla="*/ 0 h 236"/>
                <a:gd name="T68" fmla="*/ 0 w 198"/>
                <a:gd name="T69" fmla="*/ 0 h 236"/>
                <a:gd name="T70" fmla="*/ 0 w 198"/>
                <a:gd name="T71" fmla="*/ 0 h 236"/>
                <a:gd name="T72" fmla="*/ 0 w 198"/>
                <a:gd name="T73" fmla="*/ 0 h 236"/>
                <a:gd name="T74" fmla="*/ 0 w 198"/>
                <a:gd name="T75" fmla="*/ 0 h 236"/>
                <a:gd name="T76" fmla="*/ 0 w 198"/>
                <a:gd name="T77" fmla="*/ 0 h 236"/>
                <a:gd name="T78" fmla="*/ 0 w 198"/>
                <a:gd name="T79" fmla="*/ 0 h 236"/>
                <a:gd name="T80" fmla="*/ 0 w 198"/>
                <a:gd name="T81" fmla="*/ 0 h 236"/>
                <a:gd name="T82" fmla="*/ 0 w 198"/>
                <a:gd name="T83" fmla="*/ 0 h 236"/>
                <a:gd name="T84" fmla="*/ 0 w 198"/>
                <a:gd name="T85" fmla="*/ 0 h 236"/>
                <a:gd name="T86" fmla="*/ 0 w 198"/>
                <a:gd name="T87" fmla="*/ 0 h 236"/>
                <a:gd name="T88" fmla="*/ 0 w 198"/>
                <a:gd name="T89" fmla="*/ 0 h 236"/>
                <a:gd name="T90" fmla="*/ 0 w 198"/>
                <a:gd name="T91" fmla="*/ 0 h 236"/>
                <a:gd name="T92" fmla="*/ 0 w 198"/>
                <a:gd name="T93" fmla="*/ 0 h 236"/>
                <a:gd name="T94" fmla="*/ 0 w 198"/>
                <a:gd name="T95" fmla="*/ 0 h 236"/>
                <a:gd name="T96" fmla="*/ 0 w 198"/>
                <a:gd name="T97" fmla="*/ 0 h 236"/>
                <a:gd name="T98" fmla="*/ 0 w 198"/>
                <a:gd name="T99" fmla="*/ 0 h 236"/>
                <a:gd name="T100" fmla="*/ 0 w 198"/>
                <a:gd name="T101" fmla="*/ 0 h 236"/>
                <a:gd name="T102" fmla="*/ 0 w 198"/>
                <a:gd name="T103" fmla="*/ 0 h 236"/>
                <a:gd name="T104" fmla="*/ 0 w 198"/>
                <a:gd name="T105" fmla="*/ 0 h 236"/>
                <a:gd name="T106" fmla="*/ 0 w 198"/>
                <a:gd name="T107" fmla="*/ 0 h 236"/>
                <a:gd name="T108" fmla="*/ 0 w 198"/>
                <a:gd name="T109" fmla="*/ 0 h 236"/>
                <a:gd name="T110" fmla="*/ 0 w 198"/>
                <a:gd name="T111" fmla="*/ 0 h 236"/>
                <a:gd name="T112" fmla="*/ 0 w 198"/>
                <a:gd name="T113" fmla="*/ 0 h 236"/>
                <a:gd name="T114" fmla="*/ 0 w 198"/>
                <a:gd name="T115" fmla="*/ 0 h 236"/>
                <a:gd name="T116" fmla="*/ 0 w 198"/>
                <a:gd name="T117" fmla="*/ 0 h 236"/>
                <a:gd name="T118" fmla="*/ 0 w 198"/>
                <a:gd name="T119" fmla="*/ 0 h 236"/>
                <a:gd name="T120" fmla="*/ 0 w 198"/>
                <a:gd name="T121" fmla="*/ 0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7" name="Freeform 606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>
                <a:gd name="T0" fmla="*/ 0 w 128"/>
                <a:gd name="T1" fmla="*/ 0 h 183"/>
                <a:gd name="T2" fmla="*/ 0 w 128"/>
                <a:gd name="T3" fmla="*/ 0 h 183"/>
                <a:gd name="T4" fmla="*/ 0 w 128"/>
                <a:gd name="T5" fmla="*/ 0 h 183"/>
                <a:gd name="T6" fmla="*/ 0 w 128"/>
                <a:gd name="T7" fmla="*/ 0 h 183"/>
                <a:gd name="T8" fmla="*/ 0 w 128"/>
                <a:gd name="T9" fmla="*/ 0 h 183"/>
                <a:gd name="T10" fmla="*/ 0 w 128"/>
                <a:gd name="T11" fmla="*/ 0 h 183"/>
                <a:gd name="T12" fmla="*/ 0 w 128"/>
                <a:gd name="T13" fmla="*/ 0 h 183"/>
                <a:gd name="T14" fmla="*/ 0 w 128"/>
                <a:gd name="T15" fmla="*/ 0 h 183"/>
                <a:gd name="T16" fmla="*/ 0 w 128"/>
                <a:gd name="T17" fmla="*/ 0 h 183"/>
                <a:gd name="T18" fmla="*/ 0 w 128"/>
                <a:gd name="T19" fmla="*/ 0 h 183"/>
                <a:gd name="T20" fmla="*/ 0 w 128"/>
                <a:gd name="T21" fmla="*/ 0 h 183"/>
                <a:gd name="T22" fmla="*/ 0 w 128"/>
                <a:gd name="T23" fmla="*/ 0 h 183"/>
                <a:gd name="T24" fmla="*/ 0 w 128"/>
                <a:gd name="T25" fmla="*/ 0 h 183"/>
                <a:gd name="T26" fmla="*/ 0 w 128"/>
                <a:gd name="T27" fmla="*/ 0 h 183"/>
                <a:gd name="T28" fmla="*/ 0 w 128"/>
                <a:gd name="T29" fmla="*/ 0 h 183"/>
                <a:gd name="T30" fmla="*/ 0 w 128"/>
                <a:gd name="T31" fmla="*/ 0 h 183"/>
                <a:gd name="T32" fmla="*/ 0 w 128"/>
                <a:gd name="T33" fmla="*/ 0 h 183"/>
                <a:gd name="T34" fmla="*/ 0 w 128"/>
                <a:gd name="T35" fmla="*/ 0 h 183"/>
                <a:gd name="T36" fmla="*/ 0 w 128"/>
                <a:gd name="T37" fmla="*/ 0 h 183"/>
                <a:gd name="T38" fmla="*/ 0 w 128"/>
                <a:gd name="T39" fmla="*/ 0 h 183"/>
                <a:gd name="T40" fmla="*/ 0 w 128"/>
                <a:gd name="T41" fmla="*/ 0 h 183"/>
                <a:gd name="T42" fmla="*/ 0 w 128"/>
                <a:gd name="T43" fmla="*/ 0 h 183"/>
                <a:gd name="T44" fmla="*/ 0 w 128"/>
                <a:gd name="T45" fmla="*/ 0 h 183"/>
                <a:gd name="T46" fmla="*/ 0 w 128"/>
                <a:gd name="T47" fmla="*/ 0 h 183"/>
                <a:gd name="T48" fmla="*/ 0 w 128"/>
                <a:gd name="T49" fmla="*/ 0 h 183"/>
                <a:gd name="T50" fmla="*/ 0 w 128"/>
                <a:gd name="T51" fmla="*/ 0 h 183"/>
                <a:gd name="T52" fmla="*/ 0 w 128"/>
                <a:gd name="T53" fmla="*/ 0 h 183"/>
                <a:gd name="T54" fmla="*/ 0 w 128"/>
                <a:gd name="T55" fmla="*/ 0 h 183"/>
                <a:gd name="T56" fmla="*/ 0 w 128"/>
                <a:gd name="T57" fmla="*/ 0 h 183"/>
                <a:gd name="T58" fmla="*/ 0 w 128"/>
                <a:gd name="T59" fmla="*/ 0 h 183"/>
                <a:gd name="T60" fmla="*/ 0 w 128"/>
                <a:gd name="T61" fmla="*/ 0 h 183"/>
                <a:gd name="T62" fmla="*/ 0 w 128"/>
                <a:gd name="T63" fmla="*/ 0 h 183"/>
                <a:gd name="T64" fmla="*/ 0 w 128"/>
                <a:gd name="T65" fmla="*/ 0 h 183"/>
                <a:gd name="T66" fmla="*/ 0 w 128"/>
                <a:gd name="T67" fmla="*/ 0 h 183"/>
                <a:gd name="T68" fmla="*/ 0 w 128"/>
                <a:gd name="T69" fmla="*/ 0 h 183"/>
                <a:gd name="T70" fmla="*/ 0 w 128"/>
                <a:gd name="T71" fmla="*/ 0 h 183"/>
                <a:gd name="T72" fmla="*/ 0 w 128"/>
                <a:gd name="T73" fmla="*/ 0 h 183"/>
                <a:gd name="T74" fmla="*/ 0 w 128"/>
                <a:gd name="T75" fmla="*/ 0 h 183"/>
                <a:gd name="T76" fmla="*/ 0 w 128"/>
                <a:gd name="T77" fmla="*/ 0 h 183"/>
                <a:gd name="T78" fmla="*/ 0 w 128"/>
                <a:gd name="T79" fmla="*/ 0 h 183"/>
                <a:gd name="T80" fmla="*/ 0 w 128"/>
                <a:gd name="T81" fmla="*/ 0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8" name="Freeform 607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>
                <a:gd name="T0" fmla="*/ 0 w 323"/>
                <a:gd name="T1" fmla="*/ 0 h 379"/>
                <a:gd name="T2" fmla="*/ 0 w 323"/>
                <a:gd name="T3" fmla="*/ 0 h 379"/>
                <a:gd name="T4" fmla="*/ 0 w 323"/>
                <a:gd name="T5" fmla="*/ 0 h 379"/>
                <a:gd name="T6" fmla="*/ 0 w 323"/>
                <a:gd name="T7" fmla="*/ 0 h 379"/>
                <a:gd name="T8" fmla="*/ 0 w 323"/>
                <a:gd name="T9" fmla="*/ 0 h 379"/>
                <a:gd name="T10" fmla="*/ 0 w 323"/>
                <a:gd name="T11" fmla="*/ 0 h 379"/>
                <a:gd name="T12" fmla="*/ 0 w 323"/>
                <a:gd name="T13" fmla="*/ 0 h 379"/>
                <a:gd name="T14" fmla="*/ 0 w 323"/>
                <a:gd name="T15" fmla="*/ 0 h 379"/>
                <a:gd name="T16" fmla="*/ 0 w 323"/>
                <a:gd name="T17" fmla="*/ 0 h 379"/>
                <a:gd name="T18" fmla="*/ 0 w 323"/>
                <a:gd name="T19" fmla="*/ 0 h 379"/>
                <a:gd name="T20" fmla="*/ 0 w 323"/>
                <a:gd name="T21" fmla="*/ 0 h 379"/>
                <a:gd name="T22" fmla="*/ 0 w 323"/>
                <a:gd name="T23" fmla="*/ 0 h 379"/>
                <a:gd name="T24" fmla="*/ 0 w 323"/>
                <a:gd name="T25" fmla="*/ 0 h 379"/>
                <a:gd name="T26" fmla="*/ 0 w 323"/>
                <a:gd name="T27" fmla="*/ 0 h 379"/>
                <a:gd name="T28" fmla="*/ 0 w 323"/>
                <a:gd name="T29" fmla="*/ 0 h 379"/>
                <a:gd name="T30" fmla="*/ 0 w 323"/>
                <a:gd name="T31" fmla="*/ 0 h 379"/>
                <a:gd name="T32" fmla="*/ 0 w 323"/>
                <a:gd name="T33" fmla="*/ 0 h 379"/>
                <a:gd name="T34" fmla="*/ 0 w 323"/>
                <a:gd name="T35" fmla="*/ 0 h 379"/>
                <a:gd name="T36" fmla="*/ 0 w 323"/>
                <a:gd name="T37" fmla="*/ 0 h 379"/>
                <a:gd name="T38" fmla="*/ 0 w 323"/>
                <a:gd name="T39" fmla="*/ 0 h 379"/>
                <a:gd name="T40" fmla="*/ 0 w 323"/>
                <a:gd name="T41" fmla="*/ 0 h 379"/>
                <a:gd name="T42" fmla="*/ 0 w 323"/>
                <a:gd name="T43" fmla="*/ 0 h 379"/>
                <a:gd name="T44" fmla="*/ 0 w 323"/>
                <a:gd name="T45" fmla="*/ 0 h 379"/>
                <a:gd name="T46" fmla="*/ 0 w 323"/>
                <a:gd name="T47" fmla="*/ 0 h 379"/>
                <a:gd name="T48" fmla="*/ 0 w 323"/>
                <a:gd name="T49" fmla="*/ 0 h 379"/>
                <a:gd name="T50" fmla="*/ 0 w 323"/>
                <a:gd name="T51" fmla="*/ 0 h 379"/>
                <a:gd name="T52" fmla="*/ 0 w 323"/>
                <a:gd name="T53" fmla="*/ 0 h 379"/>
                <a:gd name="T54" fmla="*/ 0 w 323"/>
                <a:gd name="T55" fmla="*/ 0 h 379"/>
                <a:gd name="T56" fmla="*/ 0 w 323"/>
                <a:gd name="T57" fmla="*/ 0 h 379"/>
                <a:gd name="T58" fmla="*/ 0 w 323"/>
                <a:gd name="T59" fmla="*/ 0 h 379"/>
                <a:gd name="T60" fmla="*/ 0 w 323"/>
                <a:gd name="T61" fmla="*/ 0 h 379"/>
                <a:gd name="T62" fmla="*/ 0 w 323"/>
                <a:gd name="T63" fmla="*/ 0 h 379"/>
                <a:gd name="T64" fmla="*/ 0 w 323"/>
                <a:gd name="T65" fmla="*/ 0 h 379"/>
                <a:gd name="T66" fmla="*/ 0 w 323"/>
                <a:gd name="T67" fmla="*/ 0 h 379"/>
                <a:gd name="T68" fmla="*/ 0 w 323"/>
                <a:gd name="T69" fmla="*/ 0 h 379"/>
                <a:gd name="T70" fmla="*/ 0 w 323"/>
                <a:gd name="T71" fmla="*/ 0 h 379"/>
                <a:gd name="T72" fmla="*/ 0 w 323"/>
                <a:gd name="T73" fmla="*/ 0 h 379"/>
                <a:gd name="T74" fmla="*/ 0 w 323"/>
                <a:gd name="T75" fmla="*/ 0 h 379"/>
                <a:gd name="T76" fmla="*/ 0 w 323"/>
                <a:gd name="T77" fmla="*/ 0 h 379"/>
                <a:gd name="T78" fmla="*/ 0 w 323"/>
                <a:gd name="T79" fmla="*/ 0 h 379"/>
                <a:gd name="T80" fmla="*/ 0 w 323"/>
                <a:gd name="T81" fmla="*/ 0 h 379"/>
                <a:gd name="T82" fmla="*/ 0 w 323"/>
                <a:gd name="T83" fmla="*/ 0 h 379"/>
                <a:gd name="T84" fmla="*/ 0 w 323"/>
                <a:gd name="T85" fmla="*/ 0 h 379"/>
                <a:gd name="T86" fmla="*/ 0 w 323"/>
                <a:gd name="T87" fmla="*/ 0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9" name="Freeform 608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>
                <a:gd name="T0" fmla="*/ 0 w 282"/>
                <a:gd name="T1" fmla="*/ 0 h 253"/>
                <a:gd name="T2" fmla="*/ 0 w 282"/>
                <a:gd name="T3" fmla="*/ 0 h 253"/>
                <a:gd name="T4" fmla="*/ 0 w 282"/>
                <a:gd name="T5" fmla="*/ 0 h 253"/>
                <a:gd name="T6" fmla="*/ 0 w 282"/>
                <a:gd name="T7" fmla="*/ 0 h 253"/>
                <a:gd name="T8" fmla="*/ 0 w 282"/>
                <a:gd name="T9" fmla="*/ 0 h 253"/>
                <a:gd name="T10" fmla="*/ 0 w 282"/>
                <a:gd name="T11" fmla="*/ 0 h 253"/>
                <a:gd name="T12" fmla="*/ 0 w 282"/>
                <a:gd name="T13" fmla="*/ 0 h 253"/>
                <a:gd name="T14" fmla="*/ 0 w 282"/>
                <a:gd name="T15" fmla="*/ 0 h 253"/>
                <a:gd name="T16" fmla="*/ 0 w 282"/>
                <a:gd name="T17" fmla="*/ 0 h 253"/>
                <a:gd name="T18" fmla="*/ 0 w 282"/>
                <a:gd name="T19" fmla="*/ 0 h 253"/>
                <a:gd name="T20" fmla="*/ 0 w 282"/>
                <a:gd name="T21" fmla="*/ 0 h 253"/>
                <a:gd name="T22" fmla="*/ 0 w 282"/>
                <a:gd name="T23" fmla="*/ 0 h 253"/>
                <a:gd name="T24" fmla="*/ 0 w 282"/>
                <a:gd name="T25" fmla="*/ 0 h 253"/>
                <a:gd name="T26" fmla="*/ 0 w 282"/>
                <a:gd name="T27" fmla="*/ 0 h 253"/>
                <a:gd name="T28" fmla="*/ 0 w 282"/>
                <a:gd name="T29" fmla="*/ 0 h 253"/>
                <a:gd name="T30" fmla="*/ 0 w 282"/>
                <a:gd name="T31" fmla="*/ 0 h 253"/>
                <a:gd name="T32" fmla="*/ 0 w 282"/>
                <a:gd name="T33" fmla="*/ 0 h 253"/>
                <a:gd name="T34" fmla="*/ 0 w 282"/>
                <a:gd name="T35" fmla="*/ 0 h 253"/>
                <a:gd name="T36" fmla="*/ 0 w 282"/>
                <a:gd name="T37" fmla="*/ 0 h 253"/>
                <a:gd name="T38" fmla="*/ 0 w 282"/>
                <a:gd name="T39" fmla="*/ 0 h 253"/>
                <a:gd name="T40" fmla="*/ 0 w 282"/>
                <a:gd name="T41" fmla="*/ 0 h 253"/>
                <a:gd name="T42" fmla="*/ 0 w 282"/>
                <a:gd name="T43" fmla="*/ 0 h 253"/>
                <a:gd name="T44" fmla="*/ 0 w 282"/>
                <a:gd name="T45" fmla="*/ 0 h 253"/>
                <a:gd name="T46" fmla="*/ 0 w 282"/>
                <a:gd name="T47" fmla="*/ 0 h 253"/>
                <a:gd name="T48" fmla="*/ 0 w 282"/>
                <a:gd name="T49" fmla="*/ 0 h 253"/>
                <a:gd name="T50" fmla="*/ 0 w 282"/>
                <a:gd name="T51" fmla="*/ 0 h 253"/>
                <a:gd name="T52" fmla="*/ 0 w 282"/>
                <a:gd name="T53" fmla="*/ 0 h 253"/>
                <a:gd name="T54" fmla="*/ 0 w 282"/>
                <a:gd name="T55" fmla="*/ 0 h 253"/>
                <a:gd name="T56" fmla="*/ 0 w 282"/>
                <a:gd name="T57" fmla="*/ 0 h 253"/>
                <a:gd name="T58" fmla="*/ 0 w 282"/>
                <a:gd name="T59" fmla="*/ 0 h 253"/>
                <a:gd name="T60" fmla="*/ 0 w 282"/>
                <a:gd name="T61" fmla="*/ 0 h 253"/>
                <a:gd name="T62" fmla="*/ 0 w 282"/>
                <a:gd name="T63" fmla="*/ 0 h 253"/>
                <a:gd name="T64" fmla="*/ 0 w 282"/>
                <a:gd name="T65" fmla="*/ 0 h 253"/>
                <a:gd name="T66" fmla="*/ 0 w 282"/>
                <a:gd name="T67" fmla="*/ 0 h 253"/>
                <a:gd name="T68" fmla="*/ 0 w 282"/>
                <a:gd name="T69" fmla="*/ 0 h 253"/>
                <a:gd name="T70" fmla="*/ 0 w 282"/>
                <a:gd name="T71" fmla="*/ 0 h 253"/>
                <a:gd name="T72" fmla="*/ 0 w 282"/>
                <a:gd name="T73" fmla="*/ 0 h 253"/>
                <a:gd name="T74" fmla="*/ 0 w 282"/>
                <a:gd name="T75" fmla="*/ 0 h 253"/>
                <a:gd name="T76" fmla="*/ 0 w 282"/>
                <a:gd name="T77" fmla="*/ 0 h 253"/>
                <a:gd name="T78" fmla="*/ 0 w 282"/>
                <a:gd name="T79" fmla="*/ 0 h 253"/>
                <a:gd name="T80" fmla="*/ 0 w 282"/>
                <a:gd name="T81" fmla="*/ 0 h 253"/>
                <a:gd name="T82" fmla="*/ 0 w 282"/>
                <a:gd name="T83" fmla="*/ 0 h 253"/>
                <a:gd name="T84" fmla="*/ 0 w 282"/>
                <a:gd name="T85" fmla="*/ 0 h 253"/>
                <a:gd name="T86" fmla="*/ 0 w 282"/>
                <a:gd name="T87" fmla="*/ 0 h 253"/>
                <a:gd name="T88" fmla="*/ 0 w 282"/>
                <a:gd name="T89" fmla="*/ 0 h 253"/>
                <a:gd name="T90" fmla="*/ 0 w 282"/>
                <a:gd name="T91" fmla="*/ 0 h 253"/>
                <a:gd name="T92" fmla="*/ 0 w 282"/>
                <a:gd name="T93" fmla="*/ 0 h 253"/>
                <a:gd name="T94" fmla="*/ 0 w 282"/>
                <a:gd name="T95" fmla="*/ 0 h 253"/>
                <a:gd name="T96" fmla="*/ 0 w 282"/>
                <a:gd name="T97" fmla="*/ 0 h 253"/>
                <a:gd name="T98" fmla="*/ 0 w 282"/>
                <a:gd name="T99" fmla="*/ 0 h 253"/>
                <a:gd name="T100" fmla="*/ 0 w 282"/>
                <a:gd name="T101" fmla="*/ 0 h 253"/>
                <a:gd name="T102" fmla="*/ 0 w 282"/>
                <a:gd name="T103" fmla="*/ 0 h 253"/>
                <a:gd name="T104" fmla="*/ 0 w 282"/>
                <a:gd name="T105" fmla="*/ 0 h 253"/>
                <a:gd name="T106" fmla="*/ 0 w 282"/>
                <a:gd name="T107" fmla="*/ 0 h 253"/>
                <a:gd name="T108" fmla="*/ 0 w 282"/>
                <a:gd name="T109" fmla="*/ 0 h 253"/>
                <a:gd name="T110" fmla="*/ 0 w 282"/>
                <a:gd name="T111" fmla="*/ 0 h 253"/>
                <a:gd name="T112" fmla="*/ 0 w 282"/>
                <a:gd name="T113" fmla="*/ 0 h 253"/>
                <a:gd name="T114" fmla="*/ 0 w 282"/>
                <a:gd name="T115" fmla="*/ 0 h 253"/>
                <a:gd name="T116" fmla="*/ 0 w 282"/>
                <a:gd name="T117" fmla="*/ 0 h 253"/>
                <a:gd name="T118" fmla="*/ 0 w 282"/>
                <a:gd name="T119" fmla="*/ 0 h 253"/>
                <a:gd name="T120" fmla="*/ 0 w 282"/>
                <a:gd name="T121" fmla="*/ 0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0" name="Freeform 609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>
                <a:gd name="T0" fmla="*/ 0 w 115"/>
                <a:gd name="T1" fmla="*/ 0 h 236"/>
                <a:gd name="T2" fmla="*/ 0 w 115"/>
                <a:gd name="T3" fmla="*/ 0 h 236"/>
                <a:gd name="T4" fmla="*/ 0 w 115"/>
                <a:gd name="T5" fmla="*/ 0 h 236"/>
                <a:gd name="T6" fmla="*/ 0 w 115"/>
                <a:gd name="T7" fmla="*/ 0 h 236"/>
                <a:gd name="T8" fmla="*/ 0 w 115"/>
                <a:gd name="T9" fmla="*/ 0 h 236"/>
                <a:gd name="T10" fmla="*/ 0 w 115"/>
                <a:gd name="T11" fmla="*/ 0 h 236"/>
                <a:gd name="T12" fmla="*/ 0 w 115"/>
                <a:gd name="T13" fmla="*/ 0 h 236"/>
                <a:gd name="T14" fmla="*/ 0 w 115"/>
                <a:gd name="T15" fmla="*/ 0 h 236"/>
                <a:gd name="T16" fmla="*/ 0 w 115"/>
                <a:gd name="T17" fmla="*/ 0 h 236"/>
                <a:gd name="T18" fmla="*/ 0 w 115"/>
                <a:gd name="T19" fmla="*/ 0 h 236"/>
                <a:gd name="T20" fmla="*/ 0 w 115"/>
                <a:gd name="T21" fmla="*/ 0 h 236"/>
                <a:gd name="T22" fmla="*/ 0 w 115"/>
                <a:gd name="T23" fmla="*/ 0 h 236"/>
                <a:gd name="T24" fmla="*/ 0 w 115"/>
                <a:gd name="T25" fmla="*/ 0 h 236"/>
                <a:gd name="T26" fmla="*/ 0 w 115"/>
                <a:gd name="T27" fmla="*/ 0 h 236"/>
                <a:gd name="T28" fmla="*/ 0 w 115"/>
                <a:gd name="T29" fmla="*/ 0 h 236"/>
                <a:gd name="T30" fmla="*/ 0 w 115"/>
                <a:gd name="T31" fmla="*/ 0 h 236"/>
                <a:gd name="T32" fmla="*/ 0 w 115"/>
                <a:gd name="T33" fmla="*/ 0 h 236"/>
                <a:gd name="T34" fmla="*/ 0 w 115"/>
                <a:gd name="T35" fmla="*/ 0 h 236"/>
                <a:gd name="T36" fmla="*/ 0 w 115"/>
                <a:gd name="T37" fmla="*/ 0 h 236"/>
                <a:gd name="T38" fmla="*/ 0 w 115"/>
                <a:gd name="T39" fmla="*/ 0 h 236"/>
                <a:gd name="T40" fmla="*/ 0 w 115"/>
                <a:gd name="T41" fmla="*/ 0 h 236"/>
                <a:gd name="T42" fmla="*/ 0 w 115"/>
                <a:gd name="T43" fmla="*/ 0 h 236"/>
                <a:gd name="T44" fmla="*/ 0 w 115"/>
                <a:gd name="T45" fmla="*/ 0 h 236"/>
                <a:gd name="T46" fmla="*/ 0 w 115"/>
                <a:gd name="T47" fmla="*/ 0 h 236"/>
                <a:gd name="T48" fmla="*/ 0 w 115"/>
                <a:gd name="T49" fmla="*/ 0 h 236"/>
                <a:gd name="T50" fmla="*/ 0 w 115"/>
                <a:gd name="T51" fmla="*/ 0 h 236"/>
                <a:gd name="T52" fmla="*/ 0 w 115"/>
                <a:gd name="T53" fmla="*/ 0 h 236"/>
                <a:gd name="T54" fmla="*/ 0 w 115"/>
                <a:gd name="T55" fmla="*/ 0 h 236"/>
                <a:gd name="T56" fmla="*/ 0 w 115"/>
                <a:gd name="T57" fmla="*/ 0 h 236"/>
                <a:gd name="T58" fmla="*/ 0 w 115"/>
                <a:gd name="T59" fmla="*/ 0 h 236"/>
                <a:gd name="T60" fmla="*/ 0 w 115"/>
                <a:gd name="T61" fmla="*/ 0 h 236"/>
                <a:gd name="T62" fmla="*/ 0 w 115"/>
                <a:gd name="T63" fmla="*/ 0 h 236"/>
                <a:gd name="T64" fmla="*/ 0 w 115"/>
                <a:gd name="T65" fmla="*/ 0 h 236"/>
                <a:gd name="T66" fmla="*/ 0 w 115"/>
                <a:gd name="T67" fmla="*/ 0 h 236"/>
                <a:gd name="T68" fmla="*/ 0 w 115"/>
                <a:gd name="T69" fmla="*/ 0 h 236"/>
                <a:gd name="T70" fmla="*/ 0 w 115"/>
                <a:gd name="T71" fmla="*/ 0 h 236"/>
                <a:gd name="T72" fmla="*/ 0 w 115"/>
                <a:gd name="T73" fmla="*/ 0 h 236"/>
                <a:gd name="T74" fmla="*/ 0 w 115"/>
                <a:gd name="T75" fmla="*/ 0 h 236"/>
                <a:gd name="T76" fmla="*/ 0 w 115"/>
                <a:gd name="T77" fmla="*/ 0 h 236"/>
                <a:gd name="T78" fmla="*/ 0 w 115"/>
                <a:gd name="T79" fmla="*/ 0 h 236"/>
                <a:gd name="T80" fmla="*/ 0 w 115"/>
                <a:gd name="T81" fmla="*/ 0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1" name="Freeform 610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>
                <a:gd name="T0" fmla="*/ 0 w 245"/>
                <a:gd name="T1" fmla="*/ 0 h 310"/>
                <a:gd name="T2" fmla="*/ 0 w 245"/>
                <a:gd name="T3" fmla="*/ 0 h 310"/>
                <a:gd name="T4" fmla="*/ 0 w 245"/>
                <a:gd name="T5" fmla="*/ 0 h 310"/>
                <a:gd name="T6" fmla="*/ 0 w 245"/>
                <a:gd name="T7" fmla="*/ 0 h 310"/>
                <a:gd name="T8" fmla="*/ 0 w 245"/>
                <a:gd name="T9" fmla="*/ 0 h 310"/>
                <a:gd name="T10" fmla="*/ 0 w 245"/>
                <a:gd name="T11" fmla="*/ 0 h 310"/>
                <a:gd name="T12" fmla="*/ 0 w 245"/>
                <a:gd name="T13" fmla="*/ 0 h 310"/>
                <a:gd name="T14" fmla="*/ 0 w 245"/>
                <a:gd name="T15" fmla="*/ 0 h 310"/>
                <a:gd name="T16" fmla="*/ 0 w 245"/>
                <a:gd name="T17" fmla="*/ 0 h 310"/>
                <a:gd name="T18" fmla="*/ 0 w 245"/>
                <a:gd name="T19" fmla="*/ 0 h 310"/>
                <a:gd name="T20" fmla="*/ 0 w 245"/>
                <a:gd name="T21" fmla="*/ 0 h 310"/>
                <a:gd name="T22" fmla="*/ 0 w 245"/>
                <a:gd name="T23" fmla="*/ 0 h 310"/>
                <a:gd name="T24" fmla="*/ 0 w 245"/>
                <a:gd name="T25" fmla="*/ 0 h 310"/>
                <a:gd name="T26" fmla="*/ 0 w 245"/>
                <a:gd name="T27" fmla="*/ 0 h 310"/>
                <a:gd name="T28" fmla="*/ 0 w 245"/>
                <a:gd name="T29" fmla="*/ 0 h 310"/>
                <a:gd name="T30" fmla="*/ 0 w 245"/>
                <a:gd name="T31" fmla="*/ 0 h 310"/>
                <a:gd name="T32" fmla="*/ 0 w 245"/>
                <a:gd name="T33" fmla="*/ 0 h 310"/>
                <a:gd name="T34" fmla="*/ 0 w 245"/>
                <a:gd name="T35" fmla="*/ 0 h 310"/>
                <a:gd name="T36" fmla="*/ 0 w 245"/>
                <a:gd name="T37" fmla="*/ 0 h 310"/>
                <a:gd name="T38" fmla="*/ 0 w 245"/>
                <a:gd name="T39" fmla="*/ 0 h 310"/>
                <a:gd name="T40" fmla="*/ 0 w 245"/>
                <a:gd name="T41" fmla="*/ 0 h 310"/>
                <a:gd name="T42" fmla="*/ 0 w 245"/>
                <a:gd name="T43" fmla="*/ 0 h 310"/>
                <a:gd name="T44" fmla="*/ 0 w 245"/>
                <a:gd name="T45" fmla="*/ 0 h 310"/>
                <a:gd name="T46" fmla="*/ 0 w 245"/>
                <a:gd name="T47" fmla="*/ 0 h 310"/>
                <a:gd name="T48" fmla="*/ 0 w 245"/>
                <a:gd name="T49" fmla="*/ 0 h 310"/>
                <a:gd name="T50" fmla="*/ 0 w 245"/>
                <a:gd name="T51" fmla="*/ 0 h 310"/>
                <a:gd name="T52" fmla="*/ 0 w 245"/>
                <a:gd name="T53" fmla="*/ 0 h 310"/>
                <a:gd name="T54" fmla="*/ 0 w 245"/>
                <a:gd name="T55" fmla="*/ 0 h 310"/>
                <a:gd name="T56" fmla="*/ 0 w 245"/>
                <a:gd name="T57" fmla="*/ 0 h 310"/>
                <a:gd name="T58" fmla="*/ 0 w 245"/>
                <a:gd name="T59" fmla="*/ 0 h 310"/>
                <a:gd name="T60" fmla="*/ 0 w 245"/>
                <a:gd name="T61" fmla="*/ 0 h 310"/>
                <a:gd name="T62" fmla="*/ 0 w 245"/>
                <a:gd name="T63" fmla="*/ 0 h 310"/>
                <a:gd name="T64" fmla="*/ 0 w 245"/>
                <a:gd name="T65" fmla="*/ 0 h 310"/>
                <a:gd name="T66" fmla="*/ 0 w 245"/>
                <a:gd name="T67" fmla="*/ 0 h 310"/>
                <a:gd name="T68" fmla="*/ 0 w 245"/>
                <a:gd name="T69" fmla="*/ 0 h 310"/>
                <a:gd name="T70" fmla="*/ 0 w 245"/>
                <a:gd name="T71" fmla="*/ 0 h 310"/>
                <a:gd name="T72" fmla="*/ 0 w 245"/>
                <a:gd name="T73" fmla="*/ 0 h 310"/>
                <a:gd name="T74" fmla="*/ 0 w 245"/>
                <a:gd name="T75" fmla="*/ 0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2" name="Freeform 611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>
                <a:gd name="T0" fmla="*/ 0 w 125"/>
                <a:gd name="T1" fmla="*/ 175 h 175"/>
                <a:gd name="T2" fmla="*/ 0 w 125"/>
                <a:gd name="T3" fmla="*/ 144 h 175"/>
                <a:gd name="T4" fmla="*/ 11 w 125"/>
                <a:gd name="T5" fmla="*/ 144 h 175"/>
                <a:gd name="T6" fmla="*/ 11 w 125"/>
                <a:gd name="T7" fmla="*/ 118 h 175"/>
                <a:gd name="T8" fmla="*/ 23 w 125"/>
                <a:gd name="T9" fmla="*/ 114 h 175"/>
                <a:gd name="T10" fmla="*/ 20 w 125"/>
                <a:gd name="T11" fmla="*/ 88 h 175"/>
                <a:gd name="T12" fmla="*/ 30 w 125"/>
                <a:gd name="T13" fmla="*/ 84 h 175"/>
                <a:gd name="T14" fmla="*/ 30 w 125"/>
                <a:gd name="T15" fmla="*/ 58 h 175"/>
                <a:gd name="T16" fmla="*/ 39 w 125"/>
                <a:gd name="T17" fmla="*/ 54 h 175"/>
                <a:gd name="T18" fmla="*/ 39 w 125"/>
                <a:gd name="T19" fmla="*/ 28 h 175"/>
                <a:gd name="T20" fmla="*/ 48 w 125"/>
                <a:gd name="T21" fmla="*/ 28 h 175"/>
                <a:gd name="T22" fmla="*/ 56 w 125"/>
                <a:gd name="T23" fmla="*/ 0 h 175"/>
                <a:gd name="T24" fmla="*/ 80 w 125"/>
                <a:gd name="T25" fmla="*/ 0 h 175"/>
                <a:gd name="T26" fmla="*/ 81 w 125"/>
                <a:gd name="T27" fmla="*/ 25 h 175"/>
                <a:gd name="T28" fmla="*/ 92 w 125"/>
                <a:gd name="T29" fmla="*/ 24 h 175"/>
                <a:gd name="T30" fmla="*/ 93 w 125"/>
                <a:gd name="T31" fmla="*/ 49 h 175"/>
                <a:gd name="T32" fmla="*/ 102 w 125"/>
                <a:gd name="T33" fmla="*/ 54 h 175"/>
                <a:gd name="T34" fmla="*/ 99 w 125"/>
                <a:gd name="T35" fmla="*/ 81 h 175"/>
                <a:gd name="T36" fmla="*/ 114 w 125"/>
                <a:gd name="T37" fmla="*/ 82 h 175"/>
                <a:gd name="T38" fmla="*/ 107 w 125"/>
                <a:gd name="T39" fmla="*/ 81 h 175"/>
                <a:gd name="T40" fmla="*/ 108 w 125"/>
                <a:gd name="T41" fmla="*/ 114 h 175"/>
                <a:gd name="T42" fmla="*/ 117 w 125"/>
                <a:gd name="T43" fmla="*/ 117 h 175"/>
                <a:gd name="T44" fmla="*/ 122 w 125"/>
                <a:gd name="T45" fmla="*/ 142 h 175"/>
                <a:gd name="T46" fmla="*/ 125 w 125"/>
                <a:gd name="T47" fmla="*/ 175 h 175"/>
                <a:gd name="T48" fmla="*/ 0 w 125"/>
                <a:gd name="T49" fmla="*/ 175 h 1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175"/>
                <a:gd name="T77" fmla="*/ 125 w 125"/>
                <a:gd name="T78" fmla="*/ 175 h 1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78" name="Group 613"/>
          <p:cNvGrpSpPr>
            <a:grpSpLocks/>
          </p:cNvGrpSpPr>
          <p:nvPr/>
        </p:nvGrpSpPr>
        <p:grpSpPr bwMode="auto">
          <a:xfrm>
            <a:off x="5214938" y="1423988"/>
            <a:ext cx="814387" cy="854075"/>
            <a:chOff x="4180" y="744"/>
            <a:chExt cx="513" cy="538"/>
          </a:xfrm>
        </p:grpSpPr>
        <p:sp>
          <p:nvSpPr>
            <p:cNvPr id="2228" name="Rectangle 614"/>
            <p:cNvSpPr>
              <a:spLocks noChangeArrowheads="1"/>
            </p:cNvSpPr>
            <p:nvPr/>
          </p:nvSpPr>
          <p:spPr bwMode="auto">
            <a:xfrm>
              <a:off x="4242" y="747"/>
              <a:ext cx="426" cy="4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2229" name="Rectangle 615"/>
            <p:cNvSpPr>
              <a:spLocks noChangeArrowheads="1"/>
            </p:cNvSpPr>
            <p:nvPr/>
          </p:nvSpPr>
          <p:spPr bwMode="auto">
            <a:xfrm>
              <a:off x="4221" y="762"/>
              <a:ext cx="435" cy="5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2230" name="Rectangle 616"/>
            <p:cNvSpPr>
              <a:spLocks noChangeArrowheads="1"/>
            </p:cNvSpPr>
            <p:nvPr/>
          </p:nvSpPr>
          <p:spPr bwMode="auto">
            <a:xfrm>
              <a:off x="4224" y="873"/>
              <a:ext cx="426" cy="10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2231" name="Text Box 617"/>
            <p:cNvSpPr txBox="1">
              <a:spLocks noChangeArrowheads="1"/>
            </p:cNvSpPr>
            <p:nvPr/>
          </p:nvSpPr>
          <p:spPr bwMode="auto">
            <a:xfrm>
              <a:off x="4180" y="744"/>
              <a:ext cx="513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 sz="1000">
                  <a:latin typeface="Comic Sans MS" pitchFamily="66" charset="0"/>
                </a:rPr>
                <a:t>application</a:t>
              </a:r>
            </a:p>
            <a:p>
              <a:pPr>
                <a:lnSpc>
                  <a:spcPct val="100000"/>
                </a:lnSpc>
              </a:pPr>
              <a:r>
                <a:rPr lang="en-US" altLang="el-GR" sz="1000">
                  <a:solidFill>
                    <a:schemeClr val="bg1"/>
                  </a:solidFill>
                  <a:latin typeface="Comic Sans MS" pitchFamily="66" charset="0"/>
                </a:rPr>
                <a:t>transport</a:t>
              </a:r>
              <a:endParaRPr lang="en-US" altLang="el-GR" sz="1000">
                <a:latin typeface="Comic Sans MS" pitchFamily="66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altLang="el-GR" sz="1000">
                  <a:latin typeface="Comic Sans MS" pitchFamily="66" charset="0"/>
                </a:rPr>
                <a:t>network</a:t>
              </a:r>
            </a:p>
            <a:p>
              <a:pPr>
                <a:lnSpc>
                  <a:spcPct val="100000"/>
                </a:lnSpc>
              </a:pPr>
              <a:r>
                <a:rPr lang="en-US" altLang="el-GR" sz="1000">
                  <a:latin typeface="Comic Sans MS" pitchFamily="66" charset="0"/>
                </a:rPr>
                <a:t>data link</a:t>
              </a:r>
            </a:p>
            <a:p>
              <a:pPr>
                <a:lnSpc>
                  <a:spcPct val="100000"/>
                </a:lnSpc>
              </a:pPr>
              <a:r>
                <a:rPr lang="en-US" altLang="el-GR" sz="1000">
                  <a:latin typeface="Comic Sans MS" pitchFamily="66" charset="0"/>
                </a:rPr>
                <a:t>physical</a:t>
              </a:r>
              <a:endParaRPr lang="en-US" altLang="el-GR" sz="2400">
                <a:latin typeface="Times New Roman" pitchFamily="18" charset="0"/>
              </a:endParaRPr>
            </a:p>
          </p:txBody>
        </p:sp>
        <p:sp>
          <p:nvSpPr>
            <p:cNvPr id="2232" name="Line 618"/>
            <p:cNvSpPr>
              <a:spLocks noChangeShapeType="1"/>
            </p:cNvSpPr>
            <p:nvPr/>
          </p:nvSpPr>
          <p:spPr bwMode="auto">
            <a:xfrm>
              <a:off x="4221" y="978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3" name="Line 619"/>
            <p:cNvSpPr>
              <a:spLocks noChangeShapeType="1"/>
            </p:cNvSpPr>
            <p:nvPr/>
          </p:nvSpPr>
          <p:spPr bwMode="auto">
            <a:xfrm>
              <a:off x="4227" y="1065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4" name="Line 620"/>
            <p:cNvSpPr>
              <a:spLocks noChangeShapeType="1"/>
            </p:cNvSpPr>
            <p:nvPr/>
          </p:nvSpPr>
          <p:spPr bwMode="auto">
            <a:xfrm>
              <a:off x="4227" y="1152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79" name="Group 245"/>
          <p:cNvGrpSpPr>
            <a:grpSpLocks/>
          </p:cNvGrpSpPr>
          <p:nvPr/>
        </p:nvGrpSpPr>
        <p:grpSpPr bwMode="auto">
          <a:xfrm>
            <a:off x="5961063" y="1987550"/>
            <a:ext cx="814387" cy="701675"/>
            <a:chOff x="2923" y="3345"/>
            <a:chExt cx="513" cy="442"/>
          </a:xfrm>
        </p:grpSpPr>
        <p:sp>
          <p:nvSpPr>
            <p:cNvPr id="2223" name="Rectangle 246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2224" name="Rectangle 247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2225" name="Text Box 248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endParaRPr lang="en-US" altLang="el-GR" sz="1000">
                <a:latin typeface="Comic Sans MS" pitchFamily="66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altLang="el-GR" sz="1000">
                  <a:latin typeface="Comic Sans MS" pitchFamily="66" charset="0"/>
                </a:rPr>
                <a:t>network</a:t>
              </a:r>
            </a:p>
            <a:p>
              <a:pPr>
                <a:lnSpc>
                  <a:spcPct val="100000"/>
                </a:lnSpc>
              </a:pPr>
              <a:r>
                <a:rPr lang="en-US" altLang="el-GR" sz="1000">
                  <a:latin typeface="Comic Sans MS" pitchFamily="66" charset="0"/>
                </a:rPr>
                <a:t>data link</a:t>
              </a:r>
            </a:p>
            <a:p>
              <a:pPr>
                <a:lnSpc>
                  <a:spcPct val="100000"/>
                </a:lnSpc>
              </a:pPr>
              <a:r>
                <a:rPr lang="en-US" altLang="el-GR" sz="1000">
                  <a:latin typeface="Comic Sans MS" pitchFamily="66" charset="0"/>
                </a:rPr>
                <a:t>physical</a:t>
              </a:r>
              <a:endParaRPr lang="en-US" altLang="el-GR" sz="2400">
                <a:latin typeface="Times New Roman" pitchFamily="18" charset="0"/>
              </a:endParaRPr>
            </a:p>
          </p:txBody>
        </p:sp>
        <p:sp>
          <p:nvSpPr>
            <p:cNvPr id="2226" name="Line 249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7" name="Line 250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80" name="Group 637"/>
          <p:cNvGrpSpPr>
            <a:grpSpLocks/>
          </p:cNvGrpSpPr>
          <p:nvPr/>
        </p:nvGrpSpPr>
        <p:grpSpPr bwMode="auto">
          <a:xfrm>
            <a:off x="7132638" y="4359275"/>
            <a:ext cx="814387" cy="701675"/>
            <a:chOff x="2923" y="3345"/>
            <a:chExt cx="513" cy="442"/>
          </a:xfrm>
        </p:grpSpPr>
        <p:sp>
          <p:nvSpPr>
            <p:cNvPr id="2218" name="Rectangle 638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2219" name="Rectangle 639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2220" name="Text Box 640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endParaRPr lang="en-US" altLang="el-GR" sz="1000">
                <a:latin typeface="Comic Sans MS" pitchFamily="66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altLang="el-GR" sz="1000">
                  <a:latin typeface="Comic Sans MS" pitchFamily="66" charset="0"/>
                </a:rPr>
                <a:t>network</a:t>
              </a:r>
            </a:p>
            <a:p>
              <a:pPr>
                <a:lnSpc>
                  <a:spcPct val="100000"/>
                </a:lnSpc>
              </a:pPr>
              <a:r>
                <a:rPr lang="en-US" altLang="el-GR" sz="1000">
                  <a:latin typeface="Comic Sans MS" pitchFamily="66" charset="0"/>
                </a:rPr>
                <a:t>data link</a:t>
              </a:r>
            </a:p>
            <a:p>
              <a:pPr>
                <a:lnSpc>
                  <a:spcPct val="100000"/>
                </a:lnSpc>
              </a:pPr>
              <a:r>
                <a:rPr lang="en-US" altLang="el-GR" sz="1000">
                  <a:latin typeface="Comic Sans MS" pitchFamily="66" charset="0"/>
                </a:rPr>
                <a:t>physical</a:t>
              </a:r>
              <a:endParaRPr lang="en-US" altLang="el-GR" sz="2400">
                <a:latin typeface="Times New Roman" pitchFamily="18" charset="0"/>
              </a:endParaRPr>
            </a:p>
          </p:txBody>
        </p:sp>
        <p:sp>
          <p:nvSpPr>
            <p:cNvPr id="2221" name="Line 641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" name="Line 642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81" name="Group 643"/>
          <p:cNvGrpSpPr>
            <a:grpSpLocks/>
          </p:cNvGrpSpPr>
          <p:nvPr/>
        </p:nvGrpSpPr>
        <p:grpSpPr bwMode="auto">
          <a:xfrm>
            <a:off x="6400800" y="4011613"/>
            <a:ext cx="814388" cy="701675"/>
            <a:chOff x="2923" y="3345"/>
            <a:chExt cx="513" cy="442"/>
          </a:xfrm>
        </p:grpSpPr>
        <p:sp>
          <p:nvSpPr>
            <p:cNvPr id="2213" name="Rectangle 644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2214" name="Rectangle 645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2215" name="Text Box 646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endParaRPr lang="en-US" altLang="el-GR" sz="1000">
                <a:latin typeface="Comic Sans MS" pitchFamily="66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altLang="el-GR" sz="1000">
                  <a:latin typeface="Comic Sans MS" pitchFamily="66" charset="0"/>
                </a:rPr>
                <a:t>network</a:t>
              </a:r>
            </a:p>
            <a:p>
              <a:pPr>
                <a:lnSpc>
                  <a:spcPct val="100000"/>
                </a:lnSpc>
              </a:pPr>
              <a:r>
                <a:rPr lang="en-US" altLang="el-GR" sz="1000">
                  <a:latin typeface="Comic Sans MS" pitchFamily="66" charset="0"/>
                </a:rPr>
                <a:t>data link</a:t>
              </a:r>
            </a:p>
            <a:p>
              <a:pPr>
                <a:lnSpc>
                  <a:spcPct val="100000"/>
                </a:lnSpc>
              </a:pPr>
              <a:r>
                <a:rPr lang="en-US" altLang="el-GR" sz="1000">
                  <a:latin typeface="Comic Sans MS" pitchFamily="66" charset="0"/>
                </a:rPr>
                <a:t>physical</a:t>
              </a:r>
              <a:endParaRPr lang="en-US" altLang="el-GR" sz="2400">
                <a:latin typeface="Times New Roman" pitchFamily="18" charset="0"/>
              </a:endParaRPr>
            </a:p>
          </p:txBody>
        </p:sp>
        <p:sp>
          <p:nvSpPr>
            <p:cNvPr id="2216" name="Line 647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7" name="Line 648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82" name="Group 649"/>
          <p:cNvGrpSpPr>
            <a:grpSpLocks/>
          </p:cNvGrpSpPr>
          <p:nvPr/>
        </p:nvGrpSpPr>
        <p:grpSpPr bwMode="auto">
          <a:xfrm>
            <a:off x="6942138" y="3538538"/>
            <a:ext cx="814387" cy="701675"/>
            <a:chOff x="2923" y="3345"/>
            <a:chExt cx="513" cy="442"/>
          </a:xfrm>
        </p:grpSpPr>
        <p:sp>
          <p:nvSpPr>
            <p:cNvPr id="2208" name="Rectangle 650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2209" name="Rectangle 651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2210" name="Text Box 652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endParaRPr lang="en-US" altLang="el-GR" sz="1000">
                <a:latin typeface="Comic Sans MS" pitchFamily="66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altLang="el-GR" sz="1000">
                  <a:latin typeface="Comic Sans MS" pitchFamily="66" charset="0"/>
                </a:rPr>
                <a:t>network</a:t>
              </a:r>
            </a:p>
            <a:p>
              <a:pPr>
                <a:lnSpc>
                  <a:spcPct val="100000"/>
                </a:lnSpc>
              </a:pPr>
              <a:r>
                <a:rPr lang="en-US" altLang="el-GR" sz="1000">
                  <a:latin typeface="Comic Sans MS" pitchFamily="66" charset="0"/>
                </a:rPr>
                <a:t>data link</a:t>
              </a:r>
            </a:p>
            <a:p>
              <a:pPr>
                <a:lnSpc>
                  <a:spcPct val="100000"/>
                </a:lnSpc>
              </a:pPr>
              <a:r>
                <a:rPr lang="en-US" altLang="el-GR" sz="1000">
                  <a:latin typeface="Comic Sans MS" pitchFamily="66" charset="0"/>
                </a:rPr>
                <a:t>physical</a:t>
              </a:r>
              <a:endParaRPr lang="en-US" altLang="el-GR" sz="2400">
                <a:latin typeface="Times New Roman" pitchFamily="18" charset="0"/>
              </a:endParaRPr>
            </a:p>
          </p:txBody>
        </p:sp>
        <p:sp>
          <p:nvSpPr>
            <p:cNvPr id="2211" name="Line 653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" name="Line 654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83" name="Group 655"/>
          <p:cNvGrpSpPr>
            <a:grpSpLocks/>
          </p:cNvGrpSpPr>
          <p:nvPr/>
        </p:nvGrpSpPr>
        <p:grpSpPr bwMode="auto">
          <a:xfrm>
            <a:off x="6494463" y="3176588"/>
            <a:ext cx="814387" cy="701675"/>
            <a:chOff x="2923" y="3345"/>
            <a:chExt cx="513" cy="442"/>
          </a:xfrm>
        </p:grpSpPr>
        <p:sp>
          <p:nvSpPr>
            <p:cNvPr id="2203" name="Rectangle 656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2204" name="Rectangle 657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2205" name="Text Box 658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endParaRPr lang="en-US" altLang="el-GR" sz="1000">
                <a:latin typeface="Comic Sans MS" pitchFamily="66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altLang="el-GR" sz="1000">
                  <a:latin typeface="Comic Sans MS" pitchFamily="66" charset="0"/>
                </a:rPr>
                <a:t>network</a:t>
              </a:r>
            </a:p>
            <a:p>
              <a:pPr>
                <a:lnSpc>
                  <a:spcPct val="100000"/>
                </a:lnSpc>
              </a:pPr>
              <a:r>
                <a:rPr lang="en-US" altLang="el-GR" sz="1000">
                  <a:latin typeface="Comic Sans MS" pitchFamily="66" charset="0"/>
                </a:rPr>
                <a:t>data link</a:t>
              </a:r>
            </a:p>
            <a:p>
              <a:pPr>
                <a:lnSpc>
                  <a:spcPct val="100000"/>
                </a:lnSpc>
              </a:pPr>
              <a:r>
                <a:rPr lang="en-US" altLang="el-GR" sz="1000">
                  <a:latin typeface="Comic Sans MS" pitchFamily="66" charset="0"/>
                </a:rPr>
                <a:t>physical</a:t>
              </a:r>
              <a:endParaRPr lang="en-US" altLang="el-GR" sz="2400">
                <a:latin typeface="Times New Roman" pitchFamily="18" charset="0"/>
              </a:endParaRPr>
            </a:p>
          </p:txBody>
        </p:sp>
        <p:sp>
          <p:nvSpPr>
            <p:cNvPr id="2206" name="Line 659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7" name="Line 660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84" name="Group 661"/>
          <p:cNvGrpSpPr>
            <a:grpSpLocks/>
          </p:cNvGrpSpPr>
          <p:nvPr/>
        </p:nvGrpSpPr>
        <p:grpSpPr bwMode="auto">
          <a:xfrm>
            <a:off x="6775450" y="2228850"/>
            <a:ext cx="814388" cy="701675"/>
            <a:chOff x="2923" y="3345"/>
            <a:chExt cx="513" cy="442"/>
          </a:xfrm>
        </p:grpSpPr>
        <p:sp>
          <p:nvSpPr>
            <p:cNvPr id="2198" name="Rectangle 662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2199" name="Rectangle 663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2200" name="Text Box 664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endParaRPr lang="en-US" altLang="el-GR" sz="1000">
                <a:latin typeface="Comic Sans MS" pitchFamily="66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altLang="el-GR" sz="1000">
                  <a:latin typeface="Comic Sans MS" pitchFamily="66" charset="0"/>
                </a:rPr>
                <a:t>network</a:t>
              </a:r>
            </a:p>
            <a:p>
              <a:pPr>
                <a:lnSpc>
                  <a:spcPct val="100000"/>
                </a:lnSpc>
              </a:pPr>
              <a:r>
                <a:rPr lang="en-US" altLang="el-GR" sz="1000">
                  <a:latin typeface="Comic Sans MS" pitchFamily="66" charset="0"/>
                </a:rPr>
                <a:t>data link</a:t>
              </a:r>
            </a:p>
            <a:p>
              <a:pPr>
                <a:lnSpc>
                  <a:spcPct val="100000"/>
                </a:lnSpc>
              </a:pPr>
              <a:r>
                <a:rPr lang="en-US" altLang="el-GR" sz="1000">
                  <a:latin typeface="Comic Sans MS" pitchFamily="66" charset="0"/>
                </a:rPr>
                <a:t>physical</a:t>
              </a:r>
              <a:endParaRPr lang="en-US" altLang="el-GR" sz="2400">
                <a:latin typeface="Times New Roman" pitchFamily="18" charset="0"/>
              </a:endParaRPr>
            </a:p>
          </p:txBody>
        </p:sp>
        <p:sp>
          <p:nvSpPr>
            <p:cNvPr id="2201" name="Line 665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2" name="Line 666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85" name="Group 623"/>
          <p:cNvGrpSpPr>
            <a:grpSpLocks/>
          </p:cNvGrpSpPr>
          <p:nvPr/>
        </p:nvGrpSpPr>
        <p:grpSpPr bwMode="auto">
          <a:xfrm>
            <a:off x="7972425" y="4392613"/>
            <a:ext cx="814388" cy="854075"/>
            <a:chOff x="4180" y="744"/>
            <a:chExt cx="513" cy="538"/>
          </a:xfrm>
        </p:grpSpPr>
        <p:sp>
          <p:nvSpPr>
            <p:cNvPr id="2191" name="Rectangle 624"/>
            <p:cNvSpPr>
              <a:spLocks noChangeArrowheads="1"/>
            </p:cNvSpPr>
            <p:nvPr/>
          </p:nvSpPr>
          <p:spPr bwMode="auto">
            <a:xfrm>
              <a:off x="4242" y="747"/>
              <a:ext cx="426" cy="4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2192" name="Rectangle 625"/>
            <p:cNvSpPr>
              <a:spLocks noChangeArrowheads="1"/>
            </p:cNvSpPr>
            <p:nvPr/>
          </p:nvSpPr>
          <p:spPr bwMode="auto">
            <a:xfrm>
              <a:off x="4221" y="762"/>
              <a:ext cx="435" cy="5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2193" name="Rectangle 626"/>
            <p:cNvSpPr>
              <a:spLocks noChangeArrowheads="1"/>
            </p:cNvSpPr>
            <p:nvPr/>
          </p:nvSpPr>
          <p:spPr bwMode="auto">
            <a:xfrm>
              <a:off x="4224" y="873"/>
              <a:ext cx="426" cy="10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2194" name="Text Box 627"/>
            <p:cNvSpPr txBox="1">
              <a:spLocks noChangeArrowheads="1"/>
            </p:cNvSpPr>
            <p:nvPr/>
          </p:nvSpPr>
          <p:spPr bwMode="auto">
            <a:xfrm>
              <a:off x="4180" y="744"/>
              <a:ext cx="513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 sz="1000">
                  <a:latin typeface="Comic Sans MS" pitchFamily="66" charset="0"/>
                </a:rPr>
                <a:t>application</a:t>
              </a:r>
            </a:p>
            <a:p>
              <a:pPr>
                <a:lnSpc>
                  <a:spcPct val="100000"/>
                </a:lnSpc>
              </a:pPr>
              <a:r>
                <a:rPr lang="en-US" altLang="el-GR" sz="1000">
                  <a:solidFill>
                    <a:schemeClr val="bg1"/>
                  </a:solidFill>
                  <a:latin typeface="Comic Sans MS" pitchFamily="66" charset="0"/>
                </a:rPr>
                <a:t>transport</a:t>
              </a:r>
              <a:endParaRPr lang="en-US" altLang="el-GR" sz="1000">
                <a:latin typeface="Comic Sans MS" pitchFamily="66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altLang="el-GR" sz="1000">
                  <a:latin typeface="Comic Sans MS" pitchFamily="66" charset="0"/>
                </a:rPr>
                <a:t>network</a:t>
              </a:r>
            </a:p>
            <a:p>
              <a:pPr>
                <a:lnSpc>
                  <a:spcPct val="100000"/>
                </a:lnSpc>
              </a:pPr>
              <a:r>
                <a:rPr lang="en-US" altLang="el-GR" sz="1000">
                  <a:latin typeface="Comic Sans MS" pitchFamily="66" charset="0"/>
                </a:rPr>
                <a:t>data link</a:t>
              </a:r>
            </a:p>
            <a:p>
              <a:pPr>
                <a:lnSpc>
                  <a:spcPct val="100000"/>
                </a:lnSpc>
              </a:pPr>
              <a:r>
                <a:rPr lang="en-US" altLang="el-GR" sz="1000">
                  <a:latin typeface="Comic Sans MS" pitchFamily="66" charset="0"/>
                </a:rPr>
                <a:t>physical</a:t>
              </a:r>
              <a:endParaRPr lang="en-US" altLang="el-GR" sz="2400">
                <a:latin typeface="Times New Roman" pitchFamily="18" charset="0"/>
              </a:endParaRPr>
            </a:p>
          </p:txBody>
        </p:sp>
        <p:sp>
          <p:nvSpPr>
            <p:cNvPr id="2195" name="Line 628"/>
            <p:cNvSpPr>
              <a:spLocks noChangeShapeType="1"/>
            </p:cNvSpPr>
            <p:nvPr/>
          </p:nvSpPr>
          <p:spPr bwMode="auto">
            <a:xfrm>
              <a:off x="4221" y="978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6" name="Line 629"/>
            <p:cNvSpPr>
              <a:spLocks noChangeShapeType="1"/>
            </p:cNvSpPr>
            <p:nvPr/>
          </p:nvSpPr>
          <p:spPr bwMode="auto">
            <a:xfrm>
              <a:off x="4227" y="1065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7" name="Line 630"/>
            <p:cNvSpPr>
              <a:spLocks noChangeShapeType="1"/>
            </p:cNvSpPr>
            <p:nvPr/>
          </p:nvSpPr>
          <p:spPr bwMode="auto">
            <a:xfrm>
              <a:off x="4227" y="1152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86" name="Group 632"/>
          <p:cNvGrpSpPr>
            <a:grpSpLocks/>
          </p:cNvGrpSpPr>
          <p:nvPr/>
        </p:nvGrpSpPr>
        <p:grpSpPr bwMode="auto">
          <a:xfrm rot="2937887">
            <a:off x="5241925" y="2987675"/>
            <a:ext cx="3781425" cy="434975"/>
            <a:chOff x="2937" y="3579"/>
            <a:chExt cx="2382" cy="274"/>
          </a:xfrm>
        </p:grpSpPr>
        <p:sp>
          <p:nvSpPr>
            <p:cNvPr id="2187" name="Rectangle 633"/>
            <p:cNvSpPr>
              <a:spLocks noChangeArrowheads="1"/>
            </p:cNvSpPr>
            <p:nvPr/>
          </p:nvSpPr>
          <p:spPr bwMode="auto">
            <a:xfrm>
              <a:off x="3168" y="3630"/>
              <a:ext cx="1920" cy="17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2188" name="Text Box 634"/>
            <p:cNvSpPr txBox="1">
              <a:spLocks noChangeArrowheads="1"/>
            </p:cNvSpPr>
            <p:nvPr/>
          </p:nvSpPr>
          <p:spPr bwMode="auto">
            <a:xfrm>
              <a:off x="3343" y="3617"/>
              <a:ext cx="16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 sz="1600">
                  <a:solidFill>
                    <a:schemeClr val="bg1"/>
                  </a:solidFill>
                  <a:latin typeface="Comic Sans MS" pitchFamily="66" charset="0"/>
                </a:rPr>
                <a:t>logical end-end transport</a:t>
              </a:r>
              <a:endParaRPr lang="en-US" altLang="el-GR" sz="1600">
                <a:latin typeface="Comic Sans MS" pitchFamily="66" charset="0"/>
              </a:endParaRPr>
            </a:p>
          </p:txBody>
        </p:sp>
        <p:sp>
          <p:nvSpPr>
            <p:cNvPr id="2189" name="Freeform 635"/>
            <p:cNvSpPr>
              <a:spLocks/>
            </p:cNvSpPr>
            <p:nvPr/>
          </p:nvSpPr>
          <p:spPr bwMode="auto">
            <a:xfrm>
              <a:off x="2937" y="3579"/>
              <a:ext cx="282" cy="264"/>
            </a:xfrm>
            <a:custGeom>
              <a:avLst/>
              <a:gdLst>
                <a:gd name="T0" fmla="*/ 282 w 282"/>
                <a:gd name="T1" fmla="*/ 0 h 264"/>
                <a:gd name="T2" fmla="*/ 282 w 282"/>
                <a:gd name="T3" fmla="*/ 264 h 264"/>
                <a:gd name="T4" fmla="*/ 0 w 282"/>
                <a:gd name="T5" fmla="*/ 129 h 264"/>
                <a:gd name="T6" fmla="*/ 282 w 282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2"/>
                <a:gd name="T13" fmla="*/ 0 h 264"/>
                <a:gd name="T14" fmla="*/ 282 w 282"/>
                <a:gd name="T15" fmla="*/ 264 h 2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0" name="Freeform 636"/>
            <p:cNvSpPr>
              <a:spLocks/>
            </p:cNvSpPr>
            <p:nvPr/>
          </p:nvSpPr>
          <p:spPr bwMode="auto">
            <a:xfrm flipH="1">
              <a:off x="5037" y="3589"/>
              <a:ext cx="282" cy="264"/>
            </a:xfrm>
            <a:custGeom>
              <a:avLst/>
              <a:gdLst>
                <a:gd name="T0" fmla="*/ 282 w 282"/>
                <a:gd name="T1" fmla="*/ 0 h 264"/>
                <a:gd name="T2" fmla="*/ 282 w 282"/>
                <a:gd name="T3" fmla="*/ 264 h 264"/>
                <a:gd name="T4" fmla="*/ 0 w 282"/>
                <a:gd name="T5" fmla="*/ 129 h 264"/>
                <a:gd name="T6" fmla="*/ 282 w 282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2"/>
                <a:gd name="T13" fmla="*/ 0 h 264"/>
                <a:gd name="T14" fmla="*/ 282 w 282"/>
                <a:gd name="T15" fmla="*/ 264 h 2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E7066020-D112-41AC-BB46-E3FE7ECD681A}" type="slidenum">
              <a:rPr lang="en-US"/>
              <a:pPr>
                <a:defRPr/>
              </a:pPr>
              <a:t>70</a:t>
            </a:fld>
            <a:endParaRPr lang="en-US"/>
          </a:p>
        </p:txBody>
      </p:sp>
      <p:sp>
        <p:nvSpPr>
          <p:cNvPr id="79875" name="Footer Placeholder 3"/>
          <p:cNvSpPr txBox="1">
            <a:spLocks noGrp="1"/>
          </p:cNvSpPr>
          <p:nvPr/>
        </p:nvSpPr>
        <p:spPr bwMode="auto">
          <a:xfrm>
            <a:off x="5410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79876" name="Slide Number Placeholder 4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51CBE050-FBA1-4CB8-814A-B34E564EE193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70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79877" name="Rectangle 7"/>
          <p:cNvSpPr>
            <a:spLocks noGrp="1" noChangeArrowheads="1"/>
          </p:cNvSpPr>
          <p:nvPr>
            <p:ph type="title"/>
          </p:nvPr>
        </p:nvSpPr>
        <p:spPr>
          <a:xfrm>
            <a:off x="476250" y="238125"/>
            <a:ext cx="7772400" cy="904875"/>
          </a:xfrm>
        </p:spPr>
        <p:txBody>
          <a:bodyPr/>
          <a:lstStyle/>
          <a:p>
            <a:r>
              <a:rPr lang="el-GR" altLang="el-GR" sz="3600" smtClean="0"/>
              <a:t>Σενάρια αναμεταδόσεων </a:t>
            </a:r>
            <a:r>
              <a:rPr lang="en-US" altLang="el-GR" sz="3600" smtClean="0"/>
              <a:t>TCP</a:t>
            </a:r>
            <a:endParaRPr lang="en-US" altLang="el-GR" smtClean="0"/>
          </a:p>
        </p:txBody>
      </p:sp>
      <p:sp>
        <p:nvSpPr>
          <p:cNvPr id="79878" name="Text Box 105"/>
          <p:cNvSpPr txBox="1">
            <a:spLocks noChangeArrowheads="1"/>
          </p:cNvSpPr>
          <p:nvPr/>
        </p:nvSpPr>
        <p:spPr bwMode="auto">
          <a:xfrm>
            <a:off x="1293813" y="6081713"/>
            <a:ext cx="21304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l-GR" altLang="el-GR" sz="1600"/>
              <a:t>Σενάριο χαμένου </a:t>
            </a:r>
            <a:r>
              <a:rPr lang="en-US" altLang="el-GR" sz="1600"/>
              <a:t>ACK</a:t>
            </a:r>
          </a:p>
        </p:txBody>
      </p:sp>
      <p:sp>
        <p:nvSpPr>
          <p:cNvPr id="79879" name="Line 99"/>
          <p:cNvSpPr>
            <a:spLocks noChangeShapeType="1"/>
          </p:cNvSpPr>
          <p:nvPr/>
        </p:nvSpPr>
        <p:spPr bwMode="auto">
          <a:xfrm>
            <a:off x="1065213" y="4184650"/>
            <a:ext cx="2351087" cy="50641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0" name="Line 100"/>
          <p:cNvSpPr>
            <a:spLocks noChangeShapeType="1"/>
          </p:cNvSpPr>
          <p:nvPr/>
        </p:nvSpPr>
        <p:spPr bwMode="auto">
          <a:xfrm>
            <a:off x="1077913" y="2416175"/>
            <a:ext cx="2346325" cy="5715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1" name="Line 104"/>
          <p:cNvSpPr>
            <a:spLocks noChangeShapeType="1"/>
          </p:cNvSpPr>
          <p:nvPr/>
        </p:nvSpPr>
        <p:spPr bwMode="auto">
          <a:xfrm flipH="1">
            <a:off x="2114550" y="3078163"/>
            <a:ext cx="1273175" cy="4270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2" name="Text Box 107"/>
          <p:cNvSpPr txBox="1">
            <a:spLocks noChangeArrowheads="1"/>
          </p:cNvSpPr>
          <p:nvPr/>
        </p:nvSpPr>
        <p:spPr bwMode="auto">
          <a:xfrm>
            <a:off x="3016250" y="1257300"/>
            <a:ext cx="7731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1600"/>
              <a:t>Host B</a:t>
            </a:r>
          </a:p>
        </p:txBody>
      </p:sp>
      <p:sp>
        <p:nvSpPr>
          <p:cNvPr id="79883" name="Text Box 111"/>
          <p:cNvSpPr txBox="1">
            <a:spLocks noChangeArrowheads="1"/>
          </p:cNvSpPr>
          <p:nvPr/>
        </p:nvSpPr>
        <p:spPr bwMode="auto">
          <a:xfrm>
            <a:off x="682625" y="1274763"/>
            <a:ext cx="776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1600"/>
              <a:t>Host A</a:t>
            </a:r>
          </a:p>
        </p:txBody>
      </p:sp>
      <p:sp>
        <p:nvSpPr>
          <p:cNvPr id="79884" name="Rectangle 112"/>
          <p:cNvSpPr>
            <a:spLocks noChangeArrowheads="1"/>
          </p:cNvSpPr>
          <p:nvPr/>
        </p:nvSpPr>
        <p:spPr bwMode="auto">
          <a:xfrm>
            <a:off x="1781175" y="2497138"/>
            <a:ext cx="869950" cy="401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79885" name="Text Box 113"/>
          <p:cNvSpPr txBox="1">
            <a:spLocks noChangeArrowheads="1"/>
          </p:cNvSpPr>
          <p:nvPr/>
        </p:nvSpPr>
        <p:spPr bwMode="auto">
          <a:xfrm>
            <a:off x="1222375" y="2549525"/>
            <a:ext cx="2085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/>
              <a:t>Seq=92, 8 bytes of data</a:t>
            </a:r>
          </a:p>
        </p:txBody>
      </p:sp>
      <p:sp>
        <p:nvSpPr>
          <p:cNvPr id="79886" name="Rectangle 114"/>
          <p:cNvSpPr>
            <a:spLocks noChangeArrowheads="1"/>
          </p:cNvSpPr>
          <p:nvPr/>
        </p:nvSpPr>
        <p:spPr bwMode="auto">
          <a:xfrm>
            <a:off x="2349500" y="3163888"/>
            <a:ext cx="747713" cy="246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79887" name="Text Box 115"/>
          <p:cNvSpPr txBox="1">
            <a:spLocks noChangeArrowheads="1"/>
          </p:cNvSpPr>
          <p:nvPr/>
        </p:nvSpPr>
        <p:spPr bwMode="auto">
          <a:xfrm>
            <a:off x="2270125" y="3119438"/>
            <a:ext cx="949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ACK=100</a:t>
            </a:r>
            <a:endParaRPr lang="en-US" altLang="el-GR" sz="1000">
              <a:latin typeface="Times New Roman" pitchFamily="18" charset="0"/>
            </a:endParaRPr>
          </a:p>
        </p:txBody>
      </p:sp>
      <p:sp>
        <p:nvSpPr>
          <p:cNvPr id="79888" name="Line 118"/>
          <p:cNvSpPr>
            <a:spLocks noChangeShapeType="1"/>
          </p:cNvSpPr>
          <p:nvPr/>
        </p:nvSpPr>
        <p:spPr bwMode="auto">
          <a:xfrm>
            <a:off x="1057275" y="2174875"/>
            <a:ext cx="0" cy="35258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889" name="Line 119"/>
          <p:cNvSpPr>
            <a:spLocks noChangeShapeType="1"/>
          </p:cNvSpPr>
          <p:nvPr/>
        </p:nvSpPr>
        <p:spPr bwMode="auto">
          <a:xfrm>
            <a:off x="3484563" y="2170113"/>
            <a:ext cx="0" cy="3538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890" name="Rectangle 122"/>
          <p:cNvSpPr>
            <a:spLocks noChangeArrowheads="1"/>
          </p:cNvSpPr>
          <p:nvPr/>
        </p:nvSpPr>
        <p:spPr bwMode="auto">
          <a:xfrm>
            <a:off x="1674813" y="4178300"/>
            <a:ext cx="989012" cy="4302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79891" name="Text Box 123"/>
          <p:cNvSpPr txBox="1">
            <a:spLocks noChangeArrowheads="1"/>
          </p:cNvSpPr>
          <p:nvPr/>
        </p:nvSpPr>
        <p:spPr bwMode="auto">
          <a:xfrm>
            <a:off x="1211263" y="4259263"/>
            <a:ext cx="2085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/>
              <a:t>Seq=92, 8 bytes of data</a:t>
            </a:r>
          </a:p>
        </p:txBody>
      </p:sp>
      <p:sp>
        <p:nvSpPr>
          <p:cNvPr id="79892" name="Text Box 124"/>
          <p:cNvSpPr txBox="1">
            <a:spLocks noChangeArrowheads="1"/>
          </p:cNvSpPr>
          <p:nvPr/>
        </p:nvSpPr>
        <p:spPr bwMode="auto">
          <a:xfrm>
            <a:off x="1903413" y="3309938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20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79893" name="Text Box 126"/>
          <p:cNvSpPr txBox="1">
            <a:spLocks noChangeArrowheads="1"/>
          </p:cNvSpPr>
          <p:nvPr/>
        </p:nvSpPr>
        <p:spPr bwMode="auto">
          <a:xfrm rot="10800000">
            <a:off x="684213" y="2963863"/>
            <a:ext cx="39687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/>
              <a:t>timeout</a:t>
            </a:r>
          </a:p>
        </p:txBody>
      </p:sp>
      <p:sp>
        <p:nvSpPr>
          <p:cNvPr id="79894" name="Line 127"/>
          <p:cNvSpPr>
            <a:spLocks noChangeShapeType="1"/>
          </p:cNvSpPr>
          <p:nvPr/>
        </p:nvSpPr>
        <p:spPr bwMode="auto">
          <a:xfrm flipH="1">
            <a:off x="1054100" y="4776788"/>
            <a:ext cx="2338388" cy="7826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95" name="Rectangle 128"/>
          <p:cNvSpPr>
            <a:spLocks noChangeArrowheads="1"/>
          </p:cNvSpPr>
          <p:nvPr/>
        </p:nvSpPr>
        <p:spPr bwMode="auto">
          <a:xfrm>
            <a:off x="1887538" y="5033963"/>
            <a:ext cx="747712" cy="246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79896" name="Text Box 129"/>
          <p:cNvSpPr txBox="1">
            <a:spLocks noChangeArrowheads="1"/>
          </p:cNvSpPr>
          <p:nvPr/>
        </p:nvSpPr>
        <p:spPr bwMode="auto">
          <a:xfrm>
            <a:off x="1808163" y="4989513"/>
            <a:ext cx="949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ACK=100</a:t>
            </a:r>
            <a:endParaRPr lang="en-US" altLang="el-GR" sz="1000">
              <a:latin typeface="Times New Roman" pitchFamily="18" charset="0"/>
            </a:endParaRPr>
          </a:p>
        </p:txBody>
      </p:sp>
      <p:grpSp>
        <p:nvGrpSpPr>
          <p:cNvPr id="79897" name="Group 134"/>
          <p:cNvGrpSpPr>
            <a:grpSpLocks/>
          </p:cNvGrpSpPr>
          <p:nvPr/>
        </p:nvGrpSpPr>
        <p:grpSpPr bwMode="auto">
          <a:xfrm>
            <a:off x="825500" y="2420938"/>
            <a:ext cx="104775" cy="508000"/>
            <a:chOff x="3099" y="1749"/>
            <a:chExt cx="66" cy="320"/>
          </a:xfrm>
        </p:grpSpPr>
        <p:sp>
          <p:nvSpPr>
            <p:cNvPr id="79953" name="Line 132"/>
            <p:cNvSpPr>
              <a:spLocks noChangeShapeType="1"/>
            </p:cNvSpPr>
            <p:nvPr/>
          </p:nvSpPr>
          <p:spPr bwMode="auto">
            <a:xfrm flipV="1">
              <a:off x="3129" y="1749"/>
              <a:ext cx="0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9954" name="Line 133"/>
            <p:cNvSpPr>
              <a:spLocks noChangeShapeType="1"/>
            </p:cNvSpPr>
            <p:nvPr/>
          </p:nvSpPr>
          <p:spPr bwMode="auto">
            <a:xfrm>
              <a:off x="3099" y="1752"/>
              <a:ext cx="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9898" name="Group 135"/>
          <p:cNvGrpSpPr>
            <a:grpSpLocks/>
          </p:cNvGrpSpPr>
          <p:nvPr/>
        </p:nvGrpSpPr>
        <p:grpSpPr bwMode="auto">
          <a:xfrm rot="10800000">
            <a:off x="820738" y="3663950"/>
            <a:ext cx="104775" cy="508000"/>
            <a:chOff x="3099" y="1749"/>
            <a:chExt cx="66" cy="320"/>
          </a:xfrm>
        </p:grpSpPr>
        <p:sp>
          <p:nvSpPr>
            <p:cNvPr id="79951" name="Line 136"/>
            <p:cNvSpPr>
              <a:spLocks noChangeShapeType="1"/>
            </p:cNvSpPr>
            <p:nvPr/>
          </p:nvSpPr>
          <p:spPr bwMode="auto">
            <a:xfrm flipV="1">
              <a:off x="3130" y="1750"/>
              <a:ext cx="0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9952" name="Line 137"/>
            <p:cNvSpPr>
              <a:spLocks noChangeShapeType="1"/>
            </p:cNvSpPr>
            <p:nvPr/>
          </p:nvSpPr>
          <p:spPr bwMode="auto">
            <a:xfrm>
              <a:off x="3100" y="1753"/>
              <a:ext cx="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79899" name="Line 173"/>
          <p:cNvSpPr>
            <a:spLocks noChangeShapeType="1"/>
          </p:cNvSpPr>
          <p:nvPr/>
        </p:nvSpPr>
        <p:spPr bwMode="auto">
          <a:xfrm>
            <a:off x="5781675" y="4191000"/>
            <a:ext cx="2441575" cy="6651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00" name="Line 174"/>
          <p:cNvSpPr>
            <a:spLocks noChangeShapeType="1"/>
          </p:cNvSpPr>
          <p:nvPr/>
        </p:nvSpPr>
        <p:spPr bwMode="auto">
          <a:xfrm>
            <a:off x="5815013" y="2422525"/>
            <a:ext cx="2346325" cy="5715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01" name="Line 175"/>
          <p:cNvSpPr>
            <a:spLocks noChangeShapeType="1"/>
          </p:cNvSpPr>
          <p:nvPr/>
        </p:nvSpPr>
        <p:spPr bwMode="auto">
          <a:xfrm flipH="1">
            <a:off x="5789613" y="3084513"/>
            <a:ext cx="2335212" cy="15890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02" name="Text Box 177"/>
          <p:cNvSpPr txBox="1">
            <a:spLocks noChangeArrowheads="1"/>
          </p:cNvSpPr>
          <p:nvPr/>
        </p:nvSpPr>
        <p:spPr bwMode="auto">
          <a:xfrm>
            <a:off x="7753350" y="1263650"/>
            <a:ext cx="7731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1600"/>
              <a:t>Host B</a:t>
            </a:r>
          </a:p>
        </p:txBody>
      </p:sp>
      <p:sp>
        <p:nvSpPr>
          <p:cNvPr id="79903" name="Text Box 181"/>
          <p:cNvSpPr txBox="1">
            <a:spLocks noChangeArrowheads="1"/>
          </p:cNvSpPr>
          <p:nvPr/>
        </p:nvSpPr>
        <p:spPr bwMode="auto">
          <a:xfrm>
            <a:off x="5419725" y="1281113"/>
            <a:ext cx="776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1600"/>
              <a:t>Host A</a:t>
            </a:r>
          </a:p>
        </p:txBody>
      </p:sp>
      <p:sp>
        <p:nvSpPr>
          <p:cNvPr id="79904" name="Rectangle 182"/>
          <p:cNvSpPr>
            <a:spLocks noChangeArrowheads="1"/>
          </p:cNvSpPr>
          <p:nvPr/>
        </p:nvSpPr>
        <p:spPr bwMode="auto">
          <a:xfrm>
            <a:off x="6518275" y="2503488"/>
            <a:ext cx="869950" cy="401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79905" name="Text Box 183"/>
          <p:cNvSpPr txBox="1">
            <a:spLocks noChangeArrowheads="1"/>
          </p:cNvSpPr>
          <p:nvPr/>
        </p:nvSpPr>
        <p:spPr bwMode="auto">
          <a:xfrm>
            <a:off x="5959475" y="2555875"/>
            <a:ext cx="2085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/>
              <a:t>Seq=92, 8 bytes of data</a:t>
            </a:r>
          </a:p>
        </p:txBody>
      </p:sp>
      <p:grpSp>
        <p:nvGrpSpPr>
          <p:cNvPr id="79906" name="Group 202"/>
          <p:cNvGrpSpPr>
            <a:grpSpLocks/>
          </p:cNvGrpSpPr>
          <p:nvPr/>
        </p:nvGrpSpPr>
        <p:grpSpPr bwMode="auto">
          <a:xfrm>
            <a:off x="6691313" y="3576638"/>
            <a:ext cx="949325" cy="304800"/>
            <a:chOff x="4215" y="2253"/>
            <a:chExt cx="598" cy="192"/>
          </a:xfrm>
        </p:grpSpPr>
        <p:sp>
          <p:nvSpPr>
            <p:cNvPr id="79949" name="Rectangle 184"/>
            <p:cNvSpPr>
              <a:spLocks noChangeArrowheads="1"/>
            </p:cNvSpPr>
            <p:nvPr/>
          </p:nvSpPr>
          <p:spPr bwMode="auto">
            <a:xfrm>
              <a:off x="4265" y="2274"/>
              <a:ext cx="471" cy="15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79950" name="Text Box 185"/>
            <p:cNvSpPr txBox="1">
              <a:spLocks noChangeArrowheads="1"/>
            </p:cNvSpPr>
            <p:nvPr/>
          </p:nvSpPr>
          <p:spPr bwMode="auto">
            <a:xfrm>
              <a:off x="4215" y="2253"/>
              <a:ext cx="5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>
                  <a:latin typeface="Arial" pitchFamily="34" charset="0"/>
                </a:rPr>
                <a:t>ACK=100</a:t>
              </a:r>
              <a:endParaRPr lang="en-US" altLang="el-GR" sz="1000">
                <a:latin typeface="Times New Roman" pitchFamily="18" charset="0"/>
              </a:endParaRPr>
            </a:p>
          </p:txBody>
        </p:sp>
      </p:grpSp>
      <p:sp>
        <p:nvSpPr>
          <p:cNvPr id="79907" name="Line 186"/>
          <p:cNvSpPr>
            <a:spLocks noChangeShapeType="1"/>
          </p:cNvSpPr>
          <p:nvPr/>
        </p:nvSpPr>
        <p:spPr bwMode="auto">
          <a:xfrm>
            <a:off x="5794375" y="2181225"/>
            <a:ext cx="0" cy="35258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908" name="Line 187"/>
          <p:cNvSpPr>
            <a:spLocks noChangeShapeType="1"/>
          </p:cNvSpPr>
          <p:nvPr/>
        </p:nvSpPr>
        <p:spPr bwMode="auto">
          <a:xfrm>
            <a:off x="8199438" y="2176463"/>
            <a:ext cx="0" cy="3538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909" name="Rectangle 188"/>
          <p:cNvSpPr>
            <a:spLocks noChangeArrowheads="1"/>
          </p:cNvSpPr>
          <p:nvPr/>
        </p:nvSpPr>
        <p:spPr bwMode="auto">
          <a:xfrm>
            <a:off x="6807200" y="4308475"/>
            <a:ext cx="1057275" cy="50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79910" name="Text Box 189"/>
          <p:cNvSpPr txBox="1">
            <a:spLocks noChangeArrowheads="1"/>
          </p:cNvSpPr>
          <p:nvPr/>
        </p:nvSpPr>
        <p:spPr bwMode="auto">
          <a:xfrm>
            <a:off x="6727825" y="4341813"/>
            <a:ext cx="12128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el-GR"/>
              <a:t>Seq=92,  8</a:t>
            </a:r>
          </a:p>
          <a:p>
            <a:pPr algn="l">
              <a:lnSpc>
                <a:spcPct val="100000"/>
              </a:lnSpc>
            </a:pPr>
            <a:r>
              <a:rPr lang="en-US" altLang="el-GR"/>
              <a:t>bytes of data</a:t>
            </a:r>
          </a:p>
        </p:txBody>
      </p:sp>
      <p:sp>
        <p:nvSpPr>
          <p:cNvPr id="79911" name="Text Box 191"/>
          <p:cNvSpPr txBox="1">
            <a:spLocks noChangeArrowheads="1"/>
          </p:cNvSpPr>
          <p:nvPr/>
        </p:nvSpPr>
        <p:spPr bwMode="auto">
          <a:xfrm rot="10800000">
            <a:off x="5421313" y="2970213"/>
            <a:ext cx="39687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/>
              <a:t>timeout</a:t>
            </a:r>
          </a:p>
        </p:txBody>
      </p:sp>
      <p:sp>
        <p:nvSpPr>
          <p:cNvPr id="79912" name="Line 192"/>
          <p:cNvSpPr>
            <a:spLocks noChangeShapeType="1"/>
          </p:cNvSpPr>
          <p:nvPr/>
        </p:nvSpPr>
        <p:spPr bwMode="auto">
          <a:xfrm flipH="1">
            <a:off x="5813425" y="4894263"/>
            <a:ext cx="2338388" cy="7826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13" name="Rectangle 193"/>
          <p:cNvSpPr>
            <a:spLocks noChangeArrowheads="1"/>
          </p:cNvSpPr>
          <p:nvPr/>
        </p:nvSpPr>
        <p:spPr bwMode="auto">
          <a:xfrm>
            <a:off x="6646863" y="5151438"/>
            <a:ext cx="747712" cy="246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79914" name="Text Box 194"/>
          <p:cNvSpPr txBox="1">
            <a:spLocks noChangeArrowheads="1"/>
          </p:cNvSpPr>
          <p:nvPr/>
        </p:nvSpPr>
        <p:spPr bwMode="auto">
          <a:xfrm>
            <a:off x="6567488" y="5106988"/>
            <a:ext cx="949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ACK=120</a:t>
            </a:r>
            <a:endParaRPr lang="en-US" altLang="el-GR" sz="1000">
              <a:latin typeface="Times New Roman" pitchFamily="18" charset="0"/>
            </a:endParaRPr>
          </a:p>
        </p:txBody>
      </p:sp>
      <p:grpSp>
        <p:nvGrpSpPr>
          <p:cNvPr id="79915" name="Group 195"/>
          <p:cNvGrpSpPr>
            <a:grpSpLocks/>
          </p:cNvGrpSpPr>
          <p:nvPr/>
        </p:nvGrpSpPr>
        <p:grpSpPr bwMode="auto">
          <a:xfrm>
            <a:off x="5562600" y="2427288"/>
            <a:ext cx="104775" cy="508000"/>
            <a:chOff x="3099" y="1749"/>
            <a:chExt cx="66" cy="320"/>
          </a:xfrm>
        </p:grpSpPr>
        <p:sp>
          <p:nvSpPr>
            <p:cNvPr id="79947" name="Line 196"/>
            <p:cNvSpPr>
              <a:spLocks noChangeShapeType="1"/>
            </p:cNvSpPr>
            <p:nvPr/>
          </p:nvSpPr>
          <p:spPr bwMode="auto">
            <a:xfrm flipV="1">
              <a:off x="3129" y="1749"/>
              <a:ext cx="0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9948" name="Line 197"/>
            <p:cNvSpPr>
              <a:spLocks noChangeShapeType="1"/>
            </p:cNvSpPr>
            <p:nvPr/>
          </p:nvSpPr>
          <p:spPr bwMode="auto">
            <a:xfrm>
              <a:off x="3099" y="1752"/>
              <a:ext cx="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9916" name="Group 198"/>
          <p:cNvGrpSpPr>
            <a:grpSpLocks/>
          </p:cNvGrpSpPr>
          <p:nvPr/>
        </p:nvGrpSpPr>
        <p:grpSpPr bwMode="auto">
          <a:xfrm rot="10800000">
            <a:off x="5557838" y="3670300"/>
            <a:ext cx="104775" cy="508000"/>
            <a:chOff x="3099" y="1749"/>
            <a:chExt cx="66" cy="320"/>
          </a:xfrm>
        </p:grpSpPr>
        <p:sp>
          <p:nvSpPr>
            <p:cNvPr id="79945" name="Line 199"/>
            <p:cNvSpPr>
              <a:spLocks noChangeShapeType="1"/>
            </p:cNvSpPr>
            <p:nvPr/>
          </p:nvSpPr>
          <p:spPr bwMode="auto">
            <a:xfrm flipV="1">
              <a:off x="3131" y="1750"/>
              <a:ext cx="0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9946" name="Line 200"/>
            <p:cNvSpPr>
              <a:spLocks noChangeShapeType="1"/>
            </p:cNvSpPr>
            <p:nvPr/>
          </p:nvSpPr>
          <p:spPr bwMode="auto">
            <a:xfrm>
              <a:off x="3101" y="1753"/>
              <a:ext cx="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9917" name="Group 206"/>
          <p:cNvGrpSpPr>
            <a:grpSpLocks/>
          </p:cNvGrpSpPr>
          <p:nvPr/>
        </p:nvGrpSpPr>
        <p:grpSpPr bwMode="auto">
          <a:xfrm>
            <a:off x="5800725" y="2808288"/>
            <a:ext cx="2346325" cy="571500"/>
            <a:chOff x="3759" y="1622"/>
            <a:chExt cx="1478" cy="360"/>
          </a:xfrm>
        </p:grpSpPr>
        <p:sp>
          <p:nvSpPr>
            <p:cNvPr id="79942" name="Line 203"/>
            <p:cNvSpPr>
              <a:spLocks noChangeShapeType="1"/>
            </p:cNvSpPr>
            <p:nvPr/>
          </p:nvSpPr>
          <p:spPr bwMode="auto">
            <a:xfrm>
              <a:off x="3759" y="1622"/>
              <a:ext cx="1478" cy="36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43" name="Rectangle 204"/>
            <p:cNvSpPr>
              <a:spLocks noChangeArrowheads="1"/>
            </p:cNvSpPr>
            <p:nvPr/>
          </p:nvSpPr>
          <p:spPr bwMode="auto">
            <a:xfrm>
              <a:off x="4202" y="1673"/>
              <a:ext cx="548" cy="25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79944" name="Text Box 205"/>
            <p:cNvSpPr txBox="1">
              <a:spLocks noChangeArrowheads="1"/>
            </p:cNvSpPr>
            <p:nvPr/>
          </p:nvSpPr>
          <p:spPr bwMode="auto">
            <a:xfrm>
              <a:off x="3790" y="1706"/>
              <a:ext cx="143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/>
                <a:t>Seq=100, 20 bytes of data</a:t>
              </a:r>
            </a:p>
          </p:txBody>
        </p:sp>
      </p:grpSp>
      <p:sp>
        <p:nvSpPr>
          <p:cNvPr id="79918" name="Line 207"/>
          <p:cNvSpPr>
            <a:spLocks noChangeShapeType="1"/>
          </p:cNvSpPr>
          <p:nvPr/>
        </p:nvSpPr>
        <p:spPr bwMode="auto">
          <a:xfrm flipH="1">
            <a:off x="5794375" y="3440113"/>
            <a:ext cx="2335213" cy="15890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9919" name="Group 208"/>
          <p:cNvGrpSpPr>
            <a:grpSpLocks/>
          </p:cNvGrpSpPr>
          <p:nvPr/>
        </p:nvGrpSpPr>
        <p:grpSpPr bwMode="auto">
          <a:xfrm>
            <a:off x="6931025" y="3852863"/>
            <a:ext cx="949325" cy="304800"/>
            <a:chOff x="4215" y="2253"/>
            <a:chExt cx="598" cy="192"/>
          </a:xfrm>
        </p:grpSpPr>
        <p:sp>
          <p:nvSpPr>
            <p:cNvPr id="79940" name="Rectangle 209"/>
            <p:cNvSpPr>
              <a:spLocks noChangeArrowheads="1"/>
            </p:cNvSpPr>
            <p:nvPr/>
          </p:nvSpPr>
          <p:spPr bwMode="auto">
            <a:xfrm>
              <a:off x="4265" y="2274"/>
              <a:ext cx="471" cy="15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79941" name="Text Box 210"/>
            <p:cNvSpPr txBox="1">
              <a:spLocks noChangeArrowheads="1"/>
            </p:cNvSpPr>
            <p:nvPr/>
          </p:nvSpPr>
          <p:spPr bwMode="auto">
            <a:xfrm>
              <a:off x="4215" y="2253"/>
              <a:ext cx="5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>
                  <a:latin typeface="Arial" pitchFamily="34" charset="0"/>
                </a:rPr>
                <a:t>ACK=120</a:t>
              </a:r>
              <a:endParaRPr lang="en-US" altLang="el-GR" sz="1000">
                <a:latin typeface="Times New Roman" pitchFamily="18" charset="0"/>
              </a:endParaRPr>
            </a:p>
          </p:txBody>
        </p:sp>
      </p:grpSp>
      <p:sp>
        <p:nvSpPr>
          <p:cNvPr id="79920" name="Text Box 211"/>
          <p:cNvSpPr txBox="1">
            <a:spLocks noChangeArrowheads="1"/>
          </p:cNvSpPr>
          <p:nvPr/>
        </p:nvSpPr>
        <p:spPr bwMode="auto">
          <a:xfrm>
            <a:off x="4427538" y="4495800"/>
            <a:ext cx="13636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/>
              <a:t>SendBase=100</a:t>
            </a:r>
          </a:p>
        </p:txBody>
      </p:sp>
      <p:sp>
        <p:nvSpPr>
          <p:cNvPr id="79921" name="Text Box 212"/>
          <p:cNvSpPr txBox="1">
            <a:spLocks noChangeArrowheads="1"/>
          </p:cNvSpPr>
          <p:nvPr/>
        </p:nvSpPr>
        <p:spPr bwMode="auto">
          <a:xfrm>
            <a:off x="4446588" y="4837113"/>
            <a:ext cx="13636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/>
              <a:t>SendBase=120</a:t>
            </a:r>
          </a:p>
        </p:txBody>
      </p:sp>
      <p:sp>
        <p:nvSpPr>
          <p:cNvPr id="79922" name="Text Box 213"/>
          <p:cNvSpPr txBox="1">
            <a:spLocks noChangeArrowheads="1"/>
          </p:cNvSpPr>
          <p:nvPr/>
        </p:nvSpPr>
        <p:spPr bwMode="auto">
          <a:xfrm>
            <a:off x="4465638" y="5511800"/>
            <a:ext cx="13636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/>
              <a:t>SendBase=120</a:t>
            </a:r>
          </a:p>
        </p:txBody>
      </p:sp>
      <p:sp>
        <p:nvSpPr>
          <p:cNvPr id="79923" name="Text Box 214"/>
          <p:cNvSpPr txBox="1">
            <a:spLocks noChangeArrowheads="1"/>
          </p:cNvSpPr>
          <p:nvPr/>
        </p:nvSpPr>
        <p:spPr bwMode="auto">
          <a:xfrm>
            <a:off x="4492625" y="2266950"/>
            <a:ext cx="1266825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/>
              <a:t>SendBase=92</a:t>
            </a:r>
          </a:p>
        </p:txBody>
      </p:sp>
      <p:grpSp>
        <p:nvGrpSpPr>
          <p:cNvPr id="79924" name="Group 219"/>
          <p:cNvGrpSpPr>
            <a:grpSpLocks/>
          </p:cNvGrpSpPr>
          <p:nvPr/>
        </p:nvGrpSpPr>
        <p:grpSpPr bwMode="auto">
          <a:xfrm>
            <a:off x="5372100" y="1543050"/>
            <a:ext cx="630238" cy="533400"/>
            <a:chOff x="-44" y="1473"/>
            <a:chExt cx="981" cy="1105"/>
          </a:xfrm>
        </p:grpSpPr>
        <p:pic>
          <p:nvPicPr>
            <p:cNvPr id="79938" name="Picture 220" descr="desktop_computer_stylized_medium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939" name="Freeform 22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9925" name="Group 225"/>
          <p:cNvGrpSpPr>
            <a:grpSpLocks/>
          </p:cNvGrpSpPr>
          <p:nvPr/>
        </p:nvGrpSpPr>
        <p:grpSpPr bwMode="auto">
          <a:xfrm flipH="1">
            <a:off x="7939088" y="1549400"/>
            <a:ext cx="631825" cy="622300"/>
            <a:chOff x="-44" y="1473"/>
            <a:chExt cx="981" cy="1105"/>
          </a:xfrm>
        </p:grpSpPr>
        <p:pic>
          <p:nvPicPr>
            <p:cNvPr id="79936" name="Picture 226" descr="desktop_computer_stylized_medium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937" name="Freeform 22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9926" name="Group 228"/>
          <p:cNvGrpSpPr>
            <a:grpSpLocks/>
          </p:cNvGrpSpPr>
          <p:nvPr/>
        </p:nvGrpSpPr>
        <p:grpSpPr bwMode="auto">
          <a:xfrm>
            <a:off x="647700" y="1547813"/>
            <a:ext cx="630238" cy="533400"/>
            <a:chOff x="-44" y="1473"/>
            <a:chExt cx="981" cy="1105"/>
          </a:xfrm>
        </p:grpSpPr>
        <p:pic>
          <p:nvPicPr>
            <p:cNvPr id="79934" name="Picture 229" descr="desktop_computer_stylized_medium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935" name="Freeform 2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9927" name="Group 231"/>
          <p:cNvGrpSpPr>
            <a:grpSpLocks/>
          </p:cNvGrpSpPr>
          <p:nvPr/>
        </p:nvGrpSpPr>
        <p:grpSpPr bwMode="auto">
          <a:xfrm flipH="1">
            <a:off x="3225800" y="1531938"/>
            <a:ext cx="709613" cy="600075"/>
            <a:chOff x="-44" y="1473"/>
            <a:chExt cx="981" cy="1105"/>
          </a:xfrm>
        </p:grpSpPr>
        <p:pic>
          <p:nvPicPr>
            <p:cNvPr id="79932" name="Picture 232" descr="desktop_computer_stylized_medium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933" name="Freeform 23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79928" name="Text Box 71"/>
          <p:cNvSpPr txBox="1">
            <a:spLocks noChangeArrowheads="1"/>
          </p:cNvSpPr>
          <p:nvPr/>
        </p:nvSpPr>
        <p:spPr bwMode="auto">
          <a:xfrm>
            <a:off x="-39688" y="5275263"/>
            <a:ext cx="1250951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l-GR">
                <a:latin typeface="Comic Sans MS" pitchFamily="66" charset="0"/>
              </a:rPr>
              <a:t>Se</a:t>
            </a:r>
            <a:r>
              <a:rPr lang="el-GR" altLang="el-GR">
                <a:latin typeface="Comic Sans MS" pitchFamily="66" charset="0"/>
              </a:rPr>
              <a:t>α</a:t>
            </a:r>
            <a:r>
              <a:rPr lang="en-US" altLang="el-GR">
                <a:latin typeface="Comic Sans MS" pitchFamily="66" charset="0"/>
              </a:rPr>
              <a:t>ndBase</a:t>
            </a:r>
          </a:p>
          <a:p>
            <a:r>
              <a:rPr lang="en-US" altLang="el-GR">
                <a:latin typeface="Comic Sans MS" pitchFamily="66" charset="0"/>
              </a:rPr>
              <a:t>= 100</a:t>
            </a:r>
          </a:p>
        </p:txBody>
      </p:sp>
      <p:sp>
        <p:nvSpPr>
          <p:cNvPr id="79929" name="Text Box 62"/>
          <p:cNvSpPr txBox="1">
            <a:spLocks noChangeArrowheads="1"/>
          </p:cNvSpPr>
          <p:nvPr/>
        </p:nvSpPr>
        <p:spPr bwMode="auto">
          <a:xfrm>
            <a:off x="682625" y="5818188"/>
            <a:ext cx="658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l-GR" sz="1800">
                <a:solidFill>
                  <a:srgbClr val="FF0000"/>
                </a:solidFill>
                <a:latin typeface="Comic Sans MS" pitchFamily="66" charset="0"/>
              </a:rPr>
              <a:t>time</a:t>
            </a:r>
            <a:endParaRPr lang="en-US" altLang="el-GR" sz="16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9930" name="Text Box 62"/>
          <p:cNvSpPr txBox="1">
            <a:spLocks noChangeArrowheads="1"/>
          </p:cNvSpPr>
          <p:nvPr/>
        </p:nvSpPr>
        <p:spPr bwMode="auto">
          <a:xfrm>
            <a:off x="5429250" y="5818188"/>
            <a:ext cx="658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l-GR" sz="1800">
                <a:solidFill>
                  <a:srgbClr val="FF0000"/>
                </a:solidFill>
                <a:latin typeface="Comic Sans MS" pitchFamily="66" charset="0"/>
              </a:rPr>
              <a:t>time</a:t>
            </a:r>
            <a:endParaRPr lang="en-US" altLang="el-GR" sz="16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9931" name="Text Box 42"/>
          <p:cNvSpPr txBox="1">
            <a:spLocks noChangeArrowheads="1"/>
          </p:cNvSpPr>
          <p:nvPr/>
        </p:nvSpPr>
        <p:spPr bwMode="auto">
          <a:xfrm>
            <a:off x="6173788" y="5832475"/>
            <a:ext cx="2132012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altLang="el-GR" sz="1600">
                <a:latin typeface="Comic Sans MS" pitchFamily="66" charset="0"/>
              </a:rPr>
              <a:t>Πρώιμη λήξη χρόνου</a:t>
            </a:r>
          </a:p>
          <a:p>
            <a:r>
              <a:rPr lang="el-GR" altLang="el-GR" sz="1600">
                <a:latin typeface="Comic Sans MS" pitchFamily="66" charset="0"/>
              </a:rPr>
              <a:t>(</a:t>
            </a:r>
            <a:r>
              <a:rPr lang="en-US" altLang="el-GR" sz="1600">
                <a:latin typeface="Comic Sans MS" pitchFamily="66" charset="0"/>
              </a:rPr>
              <a:t>premature timeout</a:t>
            </a:r>
            <a:r>
              <a:rPr lang="el-GR" altLang="el-GR" sz="1600">
                <a:latin typeface="Comic Sans MS" pitchFamily="66" charset="0"/>
              </a:rPr>
              <a:t>)</a:t>
            </a:r>
            <a:endParaRPr lang="en-US" altLang="el-GR" sz="16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0789A37F-029E-414E-B4AF-3D8364D91C48}" type="slidenum">
              <a:rPr lang="en-US"/>
              <a:pPr>
                <a:defRPr/>
              </a:pPr>
              <a:t>71</a:t>
            </a:fld>
            <a:endParaRPr lang="en-US"/>
          </a:p>
        </p:txBody>
      </p:sp>
      <p:sp>
        <p:nvSpPr>
          <p:cNvPr id="80899" name="Footer Placeholder 3"/>
          <p:cNvSpPr txBox="1">
            <a:spLocks noGrp="1"/>
          </p:cNvSpPr>
          <p:nvPr/>
        </p:nvSpPr>
        <p:spPr bwMode="auto">
          <a:xfrm>
            <a:off x="5410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80900" name="Slide Number Placeholder 4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3C910D64-24E4-4B58-A152-3363C2093F61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71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8090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3400" cy="1143000"/>
          </a:xfrm>
        </p:spPr>
        <p:txBody>
          <a:bodyPr/>
          <a:lstStyle/>
          <a:p>
            <a:r>
              <a:rPr lang="el-GR" altLang="el-GR" sz="3600" smtClean="0"/>
              <a:t>Σενάρια αναμεταδόσεων </a:t>
            </a:r>
            <a:r>
              <a:rPr lang="en-US" altLang="el-GR" sz="3600" smtClean="0"/>
              <a:t>TCP</a:t>
            </a:r>
            <a:r>
              <a:rPr lang="el-GR" altLang="el-GR" sz="3600" smtClean="0"/>
              <a:t> </a:t>
            </a:r>
            <a:r>
              <a:rPr lang="en-US" altLang="el-GR" sz="3600" smtClean="0"/>
              <a:t>(</a:t>
            </a:r>
            <a:r>
              <a:rPr lang="el-GR" altLang="el-GR" sz="3600" smtClean="0"/>
              <a:t>συν.</a:t>
            </a:r>
            <a:r>
              <a:rPr lang="en-US" altLang="el-GR" sz="3600" smtClean="0"/>
              <a:t>)</a:t>
            </a:r>
            <a:endParaRPr lang="en-US" altLang="el-GR" smtClean="0"/>
          </a:p>
        </p:txBody>
      </p:sp>
      <p:sp>
        <p:nvSpPr>
          <p:cNvPr id="80902" name="Text Box 22"/>
          <p:cNvSpPr txBox="1">
            <a:spLocks noChangeArrowheads="1"/>
          </p:cNvSpPr>
          <p:nvPr/>
        </p:nvSpPr>
        <p:spPr bwMode="auto">
          <a:xfrm>
            <a:off x="1958975" y="3468688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20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80903" name="Line 35"/>
          <p:cNvSpPr>
            <a:spLocks noChangeShapeType="1"/>
          </p:cNvSpPr>
          <p:nvPr/>
        </p:nvSpPr>
        <p:spPr bwMode="auto">
          <a:xfrm>
            <a:off x="1368425" y="4540250"/>
            <a:ext cx="2441575" cy="6651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4" name="Line 36"/>
          <p:cNvSpPr>
            <a:spLocks noChangeShapeType="1"/>
          </p:cNvSpPr>
          <p:nvPr/>
        </p:nvSpPr>
        <p:spPr bwMode="auto">
          <a:xfrm>
            <a:off x="1344613" y="2444750"/>
            <a:ext cx="2346325" cy="5715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5" name="Line 37"/>
          <p:cNvSpPr>
            <a:spLocks noChangeShapeType="1"/>
          </p:cNvSpPr>
          <p:nvPr/>
        </p:nvSpPr>
        <p:spPr bwMode="auto">
          <a:xfrm flipH="1">
            <a:off x="2222500" y="3106738"/>
            <a:ext cx="1431925" cy="5730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6" name="Rectangle 44"/>
          <p:cNvSpPr>
            <a:spLocks noChangeArrowheads="1"/>
          </p:cNvSpPr>
          <p:nvPr/>
        </p:nvSpPr>
        <p:spPr bwMode="auto">
          <a:xfrm>
            <a:off x="2047875" y="2525713"/>
            <a:ext cx="869950" cy="401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80907" name="Text Box 45"/>
          <p:cNvSpPr txBox="1">
            <a:spLocks noChangeArrowheads="1"/>
          </p:cNvSpPr>
          <p:nvPr/>
        </p:nvSpPr>
        <p:spPr bwMode="auto">
          <a:xfrm>
            <a:off x="1489075" y="2578100"/>
            <a:ext cx="2085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/>
              <a:t>Seq=92, 8 bytes of data</a:t>
            </a:r>
          </a:p>
        </p:txBody>
      </p:sp>
      <p:grpSp>
        <p:nvGrpSpPr>
          <p:cNvPr id="80908" name="Group 46"/>
          <p:cNvGrpSpPr>
            <a:grpSpLocks/>
          </p:cNvGrpSpPr>
          <p:nvPr/>
        </p:nvGrpSpPr>
        <p:grpSpPr bwMode="auto">
          <a:xfrm>
            <a:off x="2244725" y="3306763"/>
            <a:ext cx="949325" cy="304800"/>
            <a:chOff x="4215" y="2253"/>
            <a:chExt cx="598" cy="192"/>
          </a:xfrm>
        </p:grpSpPr>
        <p:sp>
          <p:nvSpPr>
            <p:cNvPr id="80938" name="Rectangle 47"/>
            <p:cNvSpPr>
              <a:spLocks noChangeArrowheads="1"/>
            </p:cNvSpPr>
            <p:nvPr/>
          </p:nvSpPr>
          <p:spPr bwMode="auto">
            <a:xfrm>
              <a:off x="4265" y="2274"/>
              <a:ext cx="471" cy="15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80939" name="Text Box 48"/>
            <p:cNvSpPr txBox="1">
              <a:spLocks noChangeArrowheads="1"/>
            </p:cNvSpPr>
            <p:nvPr/>
          </p:nvSpPr>
          <p:spPr bwMode="auto">
            <a:xfrm>
              <a:off x="4215" y="2253"/>
              <a:ext cx="5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>
                  <a:latin typeface="Arial" pitchFamily="34" charset="0"/>
                </a:rPr>
                <a:t>ACK=100</a:t>
              </a:r>
              <a:endParaRPr lang="en-US" altLang="el-GR" sz="1000">
                <a:latin typeface="Times New Roman" pitchFamily="18" charset="0"/>
              </a:endParaRPr>
            </a:p>
          </p:txBody>
        </p:sp>
      </p:grpSp>
      <p:sp>
        <p:nvSpPr>
          <p:cNvPr id="80909" name="Line 49"/>
          <p:cNvSpPr>
            <a:spLocks noChangeShapeType="1"/>
          </p:cNvSpPr>
          <p:nvPr/>
        </p:nvSpPr>
        <p:spPr bwMode="auto">
          <a:xfrm>
            <a:off x="1323975" y="2203450"/>
            <a:ext cx="0" cy="35258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910" name="Line 50"/>
          <p:cNvSpPr>
            <a:spLocks noChangeShapeType="1"/>
          </p:cNvSpPr>
          <p:nvPr/>
        </p:nvSpPr>
        <p:spPr bwMode="auto">
          <a:xfrm>
            <a:off x="3729038" y="2198688"/>
            <a:ext cx="0" cy="3538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911" name="Rectangle 51"/>
          <p:cNvSpPr>
            <a:spLocks noChangeArrowheads="1"/>
          </p:cNvSpPr>
          <p:nvPr/>
        </p:nvSpPr>
        <p:spPr bwMode="auto">
          <a:xfrm>
            <a:off x="2065338" y="4613275"/>
            <a:ext cx="933450" cy="50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80912" name="Text Box 52"/>
          <p:cNvSpPr txBox="1">
            <a:spLocks noChangeArrowheads="1"/>
          </p:cNvSpPr>
          <p:nvPr/>
        </p:nvSpPr>
        <p:spPr bwMode="auto">
          <a:xfrm>
            <a:off x="1339850" y="4700588"/>
            <a:ext cx="2652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el-GR"/>
              <a:t>Seq=120,  15 bytes of data</a:t>
            </a:r>
          </a:p>
        </p:txBody>
      </p:sp>
      <p:sp>
        <p:nvSpPr>
          <p:cNvPr id="80913" name="Rectangle 55"/>
          <p:cNvSpPr>
            <a:spLocks noChangeArrowheads="1"/>
          </p:cNvSpPr>
          <p:nvPr/>
        </p:nvSpPr>
        <p:spPr bwMode="auto">
          <a:xfrm>
            <a:off x="2176463" y="5173663"/>
            <a:ext cx="747712" cy="246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grpSp>
        <p:nvGrpSpPr>
          <p:cNvPr id="80914" name="Group 75"/>
          <p:cNvGrpSpPr>
            <a:grpSpLocks/>
          </p:cNvGrpSpPr>
          <p:nvPr/>
        </p:nvGrpSpPr>
        <p:grpSpPr bwMode="auto">
          <a:xfrm>
            <a:off x="949325" y="2449513"/>
            <a:ext cx="396875" cy="2406650"/>
            <a:chOff x="3414" y="1529"/>
            <a:chExt cx="250" cy="1103"/>
          </a:xfrm>
        </p:grpSpPr>
        <p:sp>
          <p:nvSpPr>
            <p:cNvPr id="80931" name="Text Box 53"/>
            <p:cNvSpPr txBox="1">
              <a:spLocks noChangeArrowheads="1"/>
            </p:cNvSpPr>
            <p:nvPr/>
          </p:nvSpPr>
          <p:spPr bwMode="auto">
            <a:xfrm rot="10800000">
              <a:off x="3414" y="1931"/>
              <a:ext cx="250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/>
                <a:t>timeout</a:t>
              </a:r>
            </a:p>
          </p:txBody>
        </p:sp>
        <p:grpSp>
          <p:nvGrpSpPr>
            <p:cNvPr id="80932" name="Group 57"/>
            <p:cNvGrpSpPr>
              <a:grpSpLocks/>
            </p:cNvGrpSpPr>
            <p:nvPr/>
          </p:nvGrpSpPr>
          <p:grpSpPr bwMode="auto">
            <a:xfrm>
              <a:off x="3504" y="1529"/>
              <a:ext cx="66" cy="320"/>
              <a:chOff x="3099" y="1749"/>
              <a:chExt cx="66" cy="320"/>
            </a:xfrm>
          </p:grpSpPr>
          <p:sp>
            <p:nvSpPr>
              <p:cNvPr id="80936" name="Line 58"/>
              <p:cNvSpPr>
                <a:spLocks noChangeShapeType="1"/>
              </p:cNvSpPr>
              <p:nvPr/>
            </p:nvSpPr>
            <p:spPr bwMode="auto">
              <a:xfrm flipV="1">
                <a:off x="3129" y="1749"/>
                <a:ext cx="0" cy="3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0937" name="Line 59"/>
              <p:cNvSpPr>
                <a:spLocks noChangeShapeType="1"/>
              </p:cNvSpPr>
              <p:nvPr/>
            </p:nvSpPr>
            <p:spPr bwMode="auto">
              <a:xfrm>
                <a:off x="3099" y="1752"/>
                <a:ext cx="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80933" name="Group 60"/>
            <p:cNvGrpSpPr>
              <a:grpSpLocks/>
            </p:cNvGrpSpPr>
            <p:nvPr/>
          </p:nvGrpSpPr>
          <p:grpSpPr bwMode="auto">
            <a:xfrm rot="10800000">
              <a:off x="3501" y="2312"/>
              <a:ext cx="66" cy="320"/>
              <a:chOff x="3099" y="1749"/>
              <a:chExt cx="66" cy="320"/>
            </a:xfrm>
          </p:grpSpPr>
          <p:sp>
            <p:nvSpPr>
              <p:cNvPr id="80934" name="Line 61"/>
              <p:cNvSpPr>
                <a:spLocks noChangeShapeType="1"/>
              </p:cNvSpPr>
              <p:nvPr/>
            </p:nvSpPr>
            <p:spPr bwMode="auto">
              <a:xfrm flipV="1">
                <a:off x="3130" y="1750"/>
                <a:ext cx="0" cy="3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0935" name="Line 62"/>
              <p:cNvSpPr>
                <a:spLocks noChangeShapeType="1"/>
              </p:cNvSpPr>
              <p:nvPr/>
            </p:nvSpPr>
            <p:spPr bwMode="auto">
              <a:xfrm>
                <a:off x="3100" y="1753"/>
                <a:ext cx="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80915" name="Group 63"/>
          <p:cNvGrpSpPr>
            <a:grpSpLocks/>
          </p:cNvGrpSpPr>
          <p:nvPr/>
        </p:nvGrpSpPr>
        <p:grpSpPr bwMode="auto">
          <a:xfrm>
            <a:off x="1330325" y="2830513"/>
            <a:ext cx="2346325" cy="571500"/>
            <a:chOff x="3759" y="1622"/>
            <a:chExt cx="1478" cy="360"/>
          </a:xfrm>
        </p:grpSpPr>
        <p:sp>
          <p:nvSpPr>
            <p:cNvPr id="80928" name="Line 64"/>
            <p:cNvSpPr>
              <a:spLocks noChangeShapeType="1"/>
            </p:cNvSpPr>
            <p:nvPr/>
          </p:nvSpPr>
          <p:spPr bwMode="auto">
            <a:xfrm>
              <a:off x="3759" y="1622"/>
              <a:ext cx="1478" cy="36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29" name="Rectangle 65"/>
            <p:cNvSpPr>
              <a:spLocks noChangeArrowheads="1"/>
            </p:cNvSpPr>
            <p:nvPr/>
          </p:nvSpPr>
          <p:spPr bwMode="auto">
            <a:xfrm>
              <a:off x="4202" y="1673"/>
              <a:ext cx="548" cy="25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80930" name="Text Box 66"/>
            <p:cNvSpPr txBox="1">
              <a:spLocks noChangeArrowheads="1"/>
            </p:cNvSpPr>
            <p:nvPr/>
          </p:nvSpPr>
          <p:spPr bwMode="auto">
            <a:xfrm>
              <a:off x="3790" y="1706"/>
              <a:ext cx="143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/>
                <a:t>Seq=100, 20 bytes of data</a:t>
              </a:r>
            </a:p>
          </p:txBody>
        </p:sp>
      </p:grpSp>
      <p:sp>
        <p:nvSpPr>
          <p:cNvPr id="80916" name="Line 67"/>
          <p:cNvSpPr>
            <a:spLocks noChangeShapeType="1"/>
          </p:cNvSpPr>
          <p:nvPr/>
        </p:nvSpPr>
        <p:spPr bwMode="auto">
          <a:xfrm flipH="1">
            <a:off x="1335088" y="3462338"/>
            <a:ext cx="2324100" cy="1025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0917" name="Group 68"/>
          <p:cNvGrpSpPr>
            <a:grpSpLocks/>
          </p:cNvGrpSpPr>
          <p:nvPr/>
        </p:nvGrpSpPr>
        <p:grpSpPr bwMode="auto">
          <a:xfrm>
            <a:off x="1978025" y="3863975"/>
            <a:ext cx="949325" cy="304800"/>
            <a:chOff x="4215" y="2253"/>
            <a:chExt cx="598" cy="192"/>
          </a:xfrm>
        </p:grpSpPr>
        <p:sp>
          <p:nvSpPr>
            <p:cNvPr id="80926" name="Rectangle 69"/>
            <p:cNvSpPr>
              <a:spLocks noChangeArrowheads="1"/>
            </p:cNvSpPr>
            <p:nvPr/>
          </p:nvSpPr>
          <p:spPr bwMode="auto">
            <a:xfrm>
              <a:off x="4265" y="2274"/>
              <a:ext cx="471" cy="15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80927" name="Text Box 70"/>
            <p:cNvSpPr txBox="1">
              <a:spLocks noChangeArrowheads="1"/>
            </p:cNvSpPr>
            <p:nvPr/>
          </p:nvSpPr>
          <p:spPr bwMode="auto">
            <a:xfrm>
              <a:off x="4215" y="2253"/>
              <a:ext cx="5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>
                  <a:latin typeface="Arial" pitchFamily="34" charset="0"/>
                </a:rPr>
                <a:t>ACK=120</a:t>
              </a:r>
              <a:endParaRPr lang="en-US" altLang="el-GR" sz="1000">
                <a:latin typeface="Times New Roman" pitchFamily="18" charset="0"/>
              </a:endParaRPr>
            </a:p>
          </p:txBody>
        </p:sp>
      </p:grpSp>
      <p:grpSp>
        <p:nvGrpSpPr>
          <p:cNvPr id="80918" name="Group 84"/>
          <p:cNvGrpSpPr>
            <a:grpSpLocks/>
          </p:cNvGrpSpPr>
          <p:nvPr/>
        </p:nvGrpSpPr>
        <p:grpSpPr bwMode="auto">
          <a:xfrm>
            <a:off x="903288" y="1565275"/>
            <a:ext cx="630237" cy="533400"/>
            <a:chOff x="-44" y="1473"/>
            <a:chExt cx="981" cy="1105"/>
          </a:xfrm>
        </p:grpSpPr>
        <p:pic>
          <p:nvPicPr>
            <p:cNvPr id="80924" name="Picture 85" descr="desktop_computer_stylized_medium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925" name="Freeform 8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0919" name="Group 87"/>
          <p:cNvGrpSpPr>
            <a:grpSpLocks/>
          </p:cNvGrpSpPr>
          <p:nvPr/>
        </p:nvGrpSpPr>
        <p:grpSpPr bwMode="auto">
          <a:xfrm flipH="1">
            <a:off x="3481388" y="1560513"/>
            <a:ext cx="674687" cy="590550"/>
            <a:chOff x="-44" y="1473"/>
            <a:chExt cx="981" cy="1105"/>
          </a:xfrm>
        </p:grpSpPr>
        <p:pic>
          <p:nvPicPr>
            <p:cNvPr id="80922" name="Picture 88" descr="desktop_computer_stylized_medium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923" name="Freeform 8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80920" name="Text Box 12"/>
          <p:cNvSpPr txBox="1">
            <a:spLocks noChangeArrowheads="1"/>
          </p:cNvSpPr>
          <p:nvPr/>
        </p:nvSpPr>
        <p:spPr bwMode="auto">
          <a:xfrm>
            <a:off x="1228725" y="6259513"/>
            <a:ext cx="31575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altLang="el-GR" sz="1800">
                <a:latin typeface="Comic Sans MS" pitchFamily="66" charset="0"/>
              </a:rPr>
              <a:t>Σενάριο συσσωρευτικού </a:t>
            </a:r>
            <a:r>
              <a:rPr lang="en-US" altLang="el-GR" sz="1800">
                <a:latin typeface="Comic Sans MS" pitchFamily="66" charset="0"/>
              </a:rPr>
              <a:t>ACK</a:t>
            </a:r>
            <a:endParaRPr lang="en-US" altLang="el-GR" sz="1000">
              <a:latin typeface="Times New Roman" pitchFamily="18" charset="0"/>
            </a:endParaRPr>
          </a:p>
        </p:txBody>
      </p:sp>
      <p:sp>
        <p:nvSpPr>
          <p:cNvPr id="80921" name="Text Box 24"/>
          <p:cNvSpPr txBox="1">
            <a:spLocks noChangeArrowheads="1"/>
          </p:cNvSpPr>
          <p:nvPr/>
        </p:nvSpPr>
        <p:spPr bwMode="auto">
          <a:xfrm>
            <a:off x="949325" y="5729288"/>
            <a:ext cx="658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l-GR" sz="1800">
                <a:solidFill>
                  <a:srgbClr val="FF0000"/>
                </a:solidFill>
                <a:latin typeface="Comic Sans MS" pitchFamily="66" charset="0"/>
              </a:rPr>
              <a:t>time</a:t>
            </a:r>
            <a:endParaRPr lang="en-US" altLang="el-GR" sz="160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7A9C0E4A-CF74-49AB-B651-C2FA66F51AEC}" type="slidenum">
              <a:rPr lang="en-US"/>
              <a:pPr>
                <a:defRPr/>
              </a:pPr>
              <a:t>72</a:t>
            </a:fld>
            <a:endParaRPr lang="en-US"/>
          </a:p>
        </p:txBody>
      </p:sp>
      <p:sp>
        <p:nvSpPr>
          <p:cNvPr id="81923" name="Footer Placeholder 3"/>
          <p:cNvSpPr txBox="1">
            <a:spLocks noGrp="1"/>
          </p:cNvSpPr>
          <p:nvPr/>
        </p:nvSpPr>
        <p:spPr bwMode="auto">
          <a:xfrm>
            <a:off x="5410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81924" name="Slide Number Placeholder 4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66831FF5-3ED3-40F7-B30F-641D6BA04293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72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819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smtClean="0"/>
              <a:t>Παραγωγή </a:t>
            </a:r>
            <a:r>
              <a:rPr lang="en-US" altLang="el-GR" sz="3600" smtClean="0"/>
              <a:t>TCP ACK </a:t>
            </a:r>
            <a:r>
              <a:rPr lang="en-US" altLang="el-GR" sz="2400" u="none" smtClean="0"/>
              <a:t>[RFC 1122, RFC 2581]</a:t>
            </a:r>
            <a:endParaRPr lang="en-US" altLang="el-GR" smtClean="0"/>
          </a:p>
        </p:txBody>
      </p:sp>
      <p:sp>
        <p:nvSpPr>
          <p:cNvPr id="81926" name="Text Box 3"/>
          <p:cNvSpPr txBox="1">
            <a:spLocks noChangeArrowheads="1"/>
          </p:cNvSpPr>
          <p:nvPr/>
        </p:nvSpPr>
        <p:spPr bwMode="auto">
          <a:xfrm>
            <a:off x="752475" y="1554163"/>
            <a:ext cx="3708400" cy="466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l-GR" altLang="el-GR" sz="2400">
                <a:solidFill>
                  <a:srgbClr val="FF0000"/>
                </a:solidFill>
                <a:latin typeface="Arial" pitchFamily="34" charset="0"/>
              </a:rPr>
              <a:t>Συμβάν στο δέκτη</a:t>
            </a:r>
            <a:endParaRPr lang="en-US" altLang="el-GR" sz="1800">
              <a:latin typeface="Arial" pitchFamily="34" charset="0"/>
            </a:endParaRPr>
          </a:p>
          <a:p>
            <a:pPr algn="l">
              <a:lnSpc>
                <a:spcPct val="100000"/>
              </a:lnSpc>
            </a:pPr>
            <a:endParaRPr lang="en-US" altLang="el-GR" sz="1800">
              <a:latin typeface="Arial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l-GR" altLang="el-GR" sz="1500">
                <a:latin typeface="Arial" pitchFamily="34" charset="0"/>
              </a:rPr>
              <a:t>Άφιξη τμήματος σε σειρά με αναμενόμενο</a:t>
            </a:r>
          </a:p>
          <a:p>
            <a:pPr algn="l">
              <a:lnSpc>
                <a:spcPct val="100000"/>
              </a:lnSpc>
            </a:pPr>
            <a:r>
              <a:rPr lang="el-GR" altLang="el-GR" sz="1500">
                <a:latin typeface="Arial" pitchFamily="34" charset="0"/>
              </a:rPr>
              <a:t> # ακολουθίας. Όλα τα δεδομένα μέχρι </a:t>
            </a:r>
          </a:p>
          <a:p>
            <a:pPr algn="l">
              <a:lnSpc>
                <a:spcPct val="100000"/>
              </a:lnSpc>
            </a:pPr>
            <a:r>
              <a:rPr lang="el-GR" altLang="el-GR" sz="1500">
                <a:latin typeface="Arial" pitchFamily="34" charset="0"/>
              </a:rPr>
              <a:t>τον αναμενόμενο # ακολουθίας έχουν </a:t>
            </a:r>
          </a:p>
          <a:p>
            <a:pPr algn="l">
              <a:lnSpc>
                <a:spcPct val="100000"/>
              </a:lnSpc>
            </a:pPr>
            <a:r>
              <a:rPr lang="el-GR" altLang="el-GR" sz="1500">
                <a:latin typeface="Arial" pitchFamily="34" charset="0"/>
              </a:rPr>
              <a:t>επιβεβαιωθεί</a:t>
            </a:r>
          </a:p>
          <a:p>
            <a:pPr algn="l">
              <a:lnSpc>
                <a:spcPct val="100000"/>
              </a:lnSpc>
            </a:pPr>
            <a:endParaRPr lang="el-GR" altLang="el-GR" sz="1500">
              <a:latin typeface="Arial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l-GR" altLang="el-GR" sz="1500">
                <a:latin typeface="Arial" pitchFamily="34" charset="0"/>
              </a:rPr>
              <a:t>Άφιξη τμήματος σε σειρά με αναμενόμενο</a:t>
            </a:r>
          </a:p>
          <a:p>
            <a:pPr algn="l">
              <a:lnSpc>
                <a:spcPct val="100000"/>
              </a:lnSpc>
            </a:pPr>
            <a:r>
              <a:rPr lang="el-GR" altLang="el-GR" sz="1500">
                <a:latin typeface="Arial" pitchFamily="34" charset="0"/>
              </a:rPr>
              <a:t> # ακολουθίας. Ένα άλλο τμήμα</a:t>
            </a:r>
            <a:endParaRPr lang="en-US" altLang="el-GR" sz="1500">
              <a:latin typeface="Arial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l-GR" altLang="el-GR" sz="1500">
                <a:latin typeface="Arial" pitchFamily="34" charset="0"/>
              </a:rPr>
              <a:t> περιμένει για μετάδοση </a:t>
            </a:r>
            <a:r>
              <a:rPr lang="en-US" altLang="el-GR" sz="1500">
                <a:latin typeface="Arial" pitchFamily="34" charset="0"/>
              </a:rPr>
              <a:t>ACK</a:t>
            </a:r>
          </a:p>
          <a:p>
            <a:pPr algn="l">
              <a:lnSpc>
                <a:spcPct val="100000"/>
              </a:lnSpc>
            </a:pPr>
            <a:endParaRPr lang="en-US" altLang="el-GR" sz="1500">
              <a:latin typeface="Arial" pitchFamily="34" charset="0"/>
            </a:endParaRPr>
          </a:p>
          <a:p>
            <a:pPr algn="l">
              <a:lnSpc>
                <a:spcPct val="100000"/>
              </a:lnSpc>
            </a:pPr>
            <a:endParaRPr lang="en-US" altLang="el-GR" sz="1500">
              <a:latin typeface="Arial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l-GR" altLang="el-GR" sz="1500">
                <a:latin typeface="Arial" pitchFamily="34" charset="0"/>
              </a:rPr>
              <a:t>Άφιξη τμήματος εκτός σειράς με</a:t>
            </a:r>
            <a:endParaRPr lang="en-US" altLang="el-GR" sz="1500">
              <a:latin typeface="Arial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l-GR" altLang="el-GR" sz="1500">
                <a:latin typeface="Arial" pitchFamily="34" charset="0"/>
              </a:rPr>
              <a:t>μεγαλύτερο του αναμενόμενου</a:t>
            </a:r>
            <a:endParaRPr lang="en-US" altLang="el-GR" sz="1500">
              <a:latin typeface="Arial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l-GR" altLang="el-GR" sz="1500">
                <a:latin typeface="Arial" pitchFamily="34" charset="0"/>
              </a:rPr>
              <a:t># ακολουθίας. Ανίχνευση κενού</a:t>
            </a:r>
            <a:endParaRPr lang="en-US" altLang="el-GR" sz="1500">
              <a:latin typeface="Arial" pitchFamily="34" charset="0"/>
            </a:endParaRPr>
          </a:p>
          <a:p>
            <a:pPr algn="l">
              <a:lnSpc>
                <a:spcPct val="100000"/>
              </a:lnSpc>
            </a:pPr>
            <a:endParaRPr lang="en-US" altLang="el-GR" sz="1500">
              <a:latin typeface="Arial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l-GR" altLang="el-GR" sz="1500">
                <a:latin typeface="Arial" pitchFamily="34" charset="0"/>
              </a:rPr>
              <a:t>Άφιξη τμήματος που μερικώς ή </a:t>
            </a:r>
          </a:p>
          <a:p>
            <a:pPr algn="l">
              <a:lnSpc>
                <a:spcPct val="100000"/>
              </a:lnSpc>
            </a:pPr>
            <a:r>
              <a:rPr lang="el-GR" altLang="el-GR" sz="1500">
                <a:latin typeface="Arial" pitchFamily="34" charset="0"/>
              </a:rPr>
              <a:t>πλήρως συμπληρώνει κενό στα</a:t>
            </a:r>
          </a:p>
          <a:p>
            <a:pPr algn="l">
              <a:lnSpc>
                <a:spcPct val="100000"/>
              </a:lnSpc>
            </a:pPr>
            <a:r>
              <a:rPr lang="el-GR" altLang="el-GR" sz="1500">
                <a:latin typeface="Arial" pitchFamily="34" charset="0"/>
              </a:rPr>
              <a:t>ληφθέντα δεδομένα  </a:t>
            </a:r>
          </a:p>
        </p:txBody>
      </p:sp>
      <p:sp>
        <p:nvSpPr>
          <p:cNvPr id="81927" name="Text Box 4"/>
          <p:cNvSpPr txBox="1">
            <a:spLocks noChangeArrowheads="1"/>
          </p:cNvSpPr>
          <p:nvPr/>
        </p:nvSpPr>
        <p:spPr bwMode="auto">
          <a:xfrm>
            <a:off x="4514850" y="1544638"/>
            <a:ext cx="3716338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l-GR" altLang="el-GR" sz="2400">
                <a:solidFill>
                  <a:srgbClr val="FF0000"/>
                </a:solidFill>
                <a:latin typeface="Arial" pitchFamily="34" charset="0"/>
              </a:rPr>
              <a:t>Ενέργεια δέκτη </a:t>
            </a:r>
            <a:r>
              <a:rPr lang="en-US" altLang="el-GR" sz="2400">
                <a:solidFill>
                  <a:srgbClr val="FF0000"/>
                </a:solidFill>
                <a:latin typeface="Arial" pitchFamily="34" charset="0"/>
              </a:rPr>
              <a:t>TCP</a:t>
            </a:r>
            <a:endParaRPr lang="en-US" altLang="el-GR" sz="1800">
              <a:latin typeface="Arial" pitchFamily="34" charset="0"/>
            </a:endParaRPr>
          </a:p>
          <a:p>
            <a:pPr algn="l">
              <a:lnSpc>
                <a:spcPct val="100000"/>
              </a:lnSpc>
            </a:pPr>
            <a:endParaRPr lang="en-US" altLang="el-GR" sz="1800">
              <a:latin typeface="Arial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l-GR" altLang="el-GR" sz="1500">
                <a:latin typeface="Arial" pitchFamily="34" charset="0"/>
              </a:rPr>
              <a:t>Καθυστερημένο</a:t>
            </a:r>
            <a:r>
              <a:rPr lang="en-US" altLang="el-GR" sz="1500">
                <a:latin typeface="Arial" pitchFamily="34" charset="0"/>
              </a:rPr>
              <a:t> ACK. </a:t>
            </a:r>
            <a:r>
              <a:rPr lang="el-GR" altLang="el-GR" sz="1500">
                <a:latin typeface="Arial" pitchFamily="34" charset="0"/>
              </a:rPr>
              <a:t>Αναμονή </a:t>
            </a:r>
            <a:r>
              <a:rPr lang="en-US" altLang="el-GR" sz="1500">
                <a:latin typeface="Arial" pitchFamily="34" charset="0"/>
              </a:rPr>
              <a:t>500ms</a:t>
            </a:r>
          </a:p>
          <a:p>
            <a:pPr algn="l">
              <a:lnSpc>
                <a:spcPct val="100000"/>
              </a:lnSpc>
            </a:pPr>
            <a:r>
              <a:rPr lang="el-GR" altLang="el-GR" sz="1500">
                <a:latin typeface="Arial" pitchFamily="34" charset="0"/>
              </a:rPr>
              <a:t>για το επόμενο τμήμα</a:t>
            </a:r>
            <a:r>
              <a:rPr lang="en-US" altLang="el-GR" sz="1500">
                <a:latin typeface="Arial" pitchFamily="34" charset="0"/>
              </a:rPr>
              <a:t>. </a:t>
            </a:r>
            <a:r>
              <a:rPr lang="el-GR" altLang="el-GR" sz="1500">
                <a:latin typeface="Arial" pitchFamily="34" charset="0"/>
              </a:rPr>
              <a:t>Αν όχι επόμενο </a:t>
            </a:r>
          </a:p>
          <a:p>
            <a:pPr algn="l">
              <a:lnSpc>
                <a:spcPct val="100000"/>
              </a:lnSpc>
            </a:pPr>
            <a:r>
              <a:rPr lang="el-GR" altLang="el-GR" sz="1500">
                <a:latin typeface="Arial" pitchFamily="34" charset="0"/>
              </a:rPr>
              <a:t>τμήμα στείλε </a:t>
            </a:r>
            <a:r>
              <a:rPr lang="en-US" altLang="el-GR" sz="1500">
                <a:latin typeface="Arial" pitchFamily="34" charset="0"/>
              </a:rPr>
              <a:t>ACK</a:t>
            </a:r>
          </a:p>
          <a:p>
            <a:pPr algn="l">
              <a:lnSpc>
                <a:spcPct val="100000"/>
              </a:lnSpc>
            </a:pPr>
            <a:endParaRPr lang="en-US" altLang="el-GR" sz="1500">
              <a:latin typeface="Arial" pitchFamily="34" charset="0"/>
            </a:endParaRPr>
          </a:p>
          <a:p>
            <a:pPr algn="l">
              <a:lnSpc>
                <a:spcPct val="100000"/>
              </a:lnSpc>
            </a:pPr>
            <a:endParaRPr lang="el-GR" altLang="el-GR" sz="1500">
              <a:latin typeface="Arial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l-GR" altLang="el-GR" sz="1500">
                <a:latin typeface="Arial" pitchFamily="34" charset="0"/>
              </a:rPr>
              <a:t>Άμεση αποστολή ενός συσσωρευτικού</a:t>
            </a:r>
            <a:r>
              <a:rPr lang="en-US" altLang="el-GR" sz="1500">
                <a:latin typeface="Arial" pitchFamily="34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altLang="el-GR" sz="1500">
                <a:latin typeface="Arial" pitchFamily="34" charset="0"/>
              </a:rPr>
              <a:t>ACK</a:t>
            </a:r>
            <a:r>
              <a:rPr lang="el-GR" altLang="el-GR" sz="1500">
                <a:latin typeface="Arial" pitchFamily="34" charset="0"/>
              </a:rPr>
              <a:t> που κάνει επιβεβαίωση και για</a:t>
            </a:r>
          </a:p>
          <a:p>
            <a:pPr algn="l">
              <a:lnSpc>
                <a:spcPct val="100000"/>
              </a:lnSpc>
            </a:pPr>
            <a:r>
              <a:rPr lang="el-GR" altLang="el-GR" sz="1500">
                <a:latin typeface="Arial" pitchFamily="34" charset="0"/>
              </a:rPr>
              <a:t>τα δύο τμήματα που έφτασαν σε σειρά </a:t>
            </a:r>
            <a:endParaRPr lang="en-US" altLang="el-GR" sz="1500">
              <a:latin typeface="Arial" pitchFamily="34" charset="0"/>
            </a:endParaRPr>
          </a:p>
          <a:p>
            <a:pPr algn="l">
              <a:lnSpc>
                <a:spcPct val="100000"/>
              </a:lnSpc>
            </a:pPr>
            <a:endParaRPr lang="en-US" altLang="el-GR" sz="1500">
              <a:latin typeface="Arial" pitchFamily="34" charset="0"/>
            </a:endParaRPr>
          </a:p>
          <a:p>
            <a:pPr algn="l">
              <a:lnSpc>
                <a:spcPct val="100000"/>
              </a:lnSpc>
            </a:pPr>
            <a:endParaRPr lang="el-GR" altLang="el-GR" sz="1500">
              <a:latin typeface="Arial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l-GR" altLang="el-GR" sz="1500">
                <a:latin typeface="Arial" pitchFamily="34" charset="0"/>
              </a:rPr>
              <a:t>Άμεση αποστολή</a:t>
            </a:r>
            <a:r>
              <a:rPr lang="en-US" altLang="el-GR" sz="1500">
                <a:latin typeface="Arial" pitchFamily="34" charset="0"/>
              </a:rPr>
              <a:t> </a:t>
            </a:r>
            <a:r>
              <a:rPr lang="en-US" altLang="el-GR" sz="1500" i="1">
                <a:solidFill>
                  <a:srgbClr val="FF0000"/>
                </a:solidFill>
                <a:latin typeface="Arial" pitchFamily="34" charset="0"/>
              </a:rPr>
              <a:t>duplicate</a:t>
            </a:r>
            <a:r>
              <a:rPr lang="en-US" altLang="el-GR" sz="1500">
                <a:latin typeface="Arial" pitchFamily="34" charset="0"/>
              </a:rPr>
              <a:t> </a:t>
            </a:r>
            <a:r>
              <a:rPr lang="en-US" altLang="el-GR" sz="1500" i="1">
                <a:solidFill>
                  <a:srgbClr val="FF0000"/>
                </a:solidFill>
                <a:latin typeface="Arial" pitchFamily="34" charset="0"/>
              </a:rPr>
              <a:t>ACK</a:t>
            </a:r>
            <a:r>
              <a:rPr lang="el-GR" altLang="el-GR" sz="1500">
                <a:latin typeface="Arial" pitchFamily="34" charset="0"/>
              </a:rPr>
              <a:t> που</a:t>
            </a:r>
            <a:r>
              <a:rPr lang="en-US" altLang="el-GR" sz="1500">
                <a:latin typeface="Arial" pitchFamily="34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l-GR" altLang="el-GR" sz="1500">
                <a:latin typeface="Arial" pitchFamily="34" charset="0"/>
              </a:rPr>
              <a:t>δηλώνει  </a:t>
            </a:r>
            <a:r>
              <a:rPr lang="en-US" altLang="el-GR" sz="1500">
                <a:latin typeface="Arial" pitchFamily="34" charset="0"/>
              </a:rPr>
              <a:t>#</a:t>
            </a:r>
            <a:r>
              <a:rPr lang="el-GR" altLang="el-GR" sz="1500">
                <a:latin typeface="Arial" pitchFamily="34" charset="0"/>
              </a:rPr>
              <a:t> ακολουθίας </a:t>
            </a:r>
            <a:r>
              <a:rPr lang="en-US" altLang="el-GR" sz="1500">
                <a:latin typeface="Arial" pitchFamily="34" charset="0"/>
              </a:rPr>
              <a:t> </a:t>
            </a:r>
            <a:r>
              <a:rPr lang="el-GR" altLang="el-GR" sz="1500">
                <a:latin typeface="Arial" pitchFamily="34" charset="0"/>
              </a:rPr>
              <a:t>επόμενου</a:t>
            </a:r>
          </a:p>
          <a:p>
            <a:pPr algn="l">
              <a:lnSpc>
                <a:spcPct val="100000"/>
              </a:lnSpc>
            </a:pPr>
            <a:r>
              <a:rPr lang="el-GR" altLang="el-GR" sz="1500">
                <a:latin typeface="Arial" pitchFamily="34" charset="0"/>
              </a:rPr>
              <a:t>αναμενόμενου</a:t>
            </a:r>
            <a:r>
              <a:rPr lang="en-US" altLang="el-GR" sz="1500">
                <a:latin typeface="Arial" pitchFamily="34" charset="0"/>
              </a:rPr>
              <a:t> byte</a:t>
            </a:r>
          </a:p>
          <a:p>
            <a:pPr algn="l">
              <a:lnSpc>
                <a:spcPct val="100000"/>
              </a:lnSpc>
            </a:pPr>
            <a:endParaRPr lang="en-US" altLang="el-GR" sz="1500">
              <a:latin typeface="Arial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l-GR" altLang="el-GR" sz="1500">
                <a:latin typeface="Arial" pitchFamily="34" charset="0"/>
              </a:rPr>
              <a:t>Άμεση αποστολή</a:t>
            </a:r>
            <a:r>
              <a:rPr lang="en-US" altLang="el-GR" sz="1500">
                <a:latin typeface="Arial" pitchFamily="34" charset="0"/>
              </a:rPr>
              <a:t> ACK, </a:t>
            </a:r>
            <a:r>
              <a:rPr lang="el-GR" altLang="el-GR" sz="1500">
                <a:latin typeface="Arial" pitchFamily="34" charset="0"/>
              </a:rPr>
              <a:t>αρκεί το τμήμα</a:t>
            </a:r>
            <a:endParaRPr lang="en-US" altLang="el-GR" sz="1500">
              <a:latin typeface="Arial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l-GR" altLang="el-GR" sz="1500">
                <a:latin typeface="Arial" pitchFamily="34" charset="0"/>
              </a:rPr>
              <a:t>αυτό να αρχίζει στο κάτω  άκρο του κενού</a:t>
            </a:r>
            <a:endParaRPr lang="en-US" altLang="el-GR" sz="1500">
              <a:latin typeface="Times New Roman" pitchFamily="18" charset="0"/>
            </a:endParaRPr>
          </a:p>
        </p:txBody>
      </p:sp>
      <p:sp>
        <p:nvSpPr>
          <p:cNvPr id="81928" name="Line 5"/>
          <p:cNvSpPr>
            <a:spLocks noChangeShapeType="1"/>
          </p:cNvSpPr>
          <p:nvPr/>
        </p:nvSpPr>
        <p:spPr bwMode="auto">
          <a:xfrm>
            <a:off x="876300" y="2009775"/>
            <a:ext cx="7467600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29" name="Line 6"/>
          <p:cNvSpPr>
            <a:spLocks noChangeShapeType="1"/>
          </p:cNvSpPr>
          <p:nvPr/>
        </p:nvSpPr>
        <p:spPr bwMode="auto">
          <a:xfrm flipV="1">
            <a:off x="847725" y="3190875"/>
            <a:ext cx="74771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0" name="Line 7"/>
          <p:cNvSpPr>
            <a:spLocks noChangeShapeType="1"/>
          </p:cNvSpPr>
          <p:nvPr/>
        </p:nvSpPr>
        <p:spPr bwMode="auto">
          <a:xfrm>
            <a:off x="857250" y="4305300"/>
            <a:ext cx="75057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1" name="Line 8"/>
          <p:cNvSpPr>
            <a:spLocks noChangeShapeType="1"/>
          </p:cNvSpPr>
          <p:nvPr/>
        </p:nvSpPr>
        <p:spPr bwMode="auto">
          <a:xfrm>
            <a:off x="866775" y="5410200"/>
            <a:ext cx="7486650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32" name="Line 9"/>
          <p:cNvSpPr>
            <a:spLocks noChangeShapeType="1"/>
          </p:cNvSpPr>
          <p:nvPr/>
        </p:nvSpPr>
        <p:spPr bwMode="auto">
          <a:xfrm>
            <a:off x="4324350" y="1704975"/>
            <a:ext cx="0" cy="43529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CD227D13-1CDD-42C2-933D-2BAFF18434A4}" type="slidenum">
              <a:rPr lang="en-US"/>
              <a:pPr>
                <a:defRPr/>
              </a:pPr>
              <a:t>73</a:t>
            </a:fld>
            <a:endParaRPr lang="en-US"/>
          </a:p>
        </p:txBody>
      </p:sp>
      <p:sp>
        <p:nvSpPr>
          <p:cNvPr id="82947" name="Footer Placeholder 5"/>
          <p:cNvSpPr txBox="1">
            <a:spLocks noGrp="1"/>
          </p:cNvSpPr>
          <p:nvPr/>
        </p:nvSpPr>
        <p:spPr bwMode="auto">
          <a:xfrm>
            <a:off x="4203700" y="6400800"/>
            <a:ext cx="410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82948" name="Slide Number Placeholder 6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355B3A6E-99B7-4763-9ED2-1AA24C53FB82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73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8294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408988" cy="1143000"/>
          </a:xfrm>
        </p:spPr>
        <p:txBody>
          <a:bodyPr/>
          <a:lstStyle/>
          <a:p>
            <a:r>
              <a:rPr lang="el-GR" altLang="el-GR" sz="3600" smtClean="0"/>
              <a:t>Ταχεία </a:t>
            </a:r>
            <a:r>
              <a:rPr lang="en-US" altLang="el-GR" sz="3600" smtClean="0"/>
              <a:t>αναμετάδοση (Fast retransmit)</a:t>
            </a:r>
          </a:p>
        </p:txBody>
      </p:sp>
      <p:sp>
        <p:nvSpPr>
          <p:cNvPr id="8295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SzTx/>
            </a:pPr>
            <a:r>
              <a:rPr lang="el-GR" altLang="el-GR" sz="2000" smtClean="0"/>
              <a:t>Το διάστημα λήξης χρόνου είναι</a:t>
            </a:r>
            <a:r>
              <a:rPr lang="en-US" altLang="el-GR" sz="2000" smtClean="0"/>
              <a:t> </a:t>
            </a:r>
            <a:r>
              <a:rPr lang="el-GR" altLang="el-GR" sz="2000" smtClean="0"/>
              <a:t>συχνά σχετικά μεγάλο:</a:t>
            </a:r>
            <a:endParaRPr lang="en-US" altLang="el-GR" sz="2000" smtClean="0"/>
          </a:p>
          <a:p>
            <a:pPr lvl="1">
              <a:buSzTx/>
              <a:buFont typeface="Wingdings" pitchFamily="2" charset="2"/>
              <a:buChar char="§"/>
            </a:pPr>
            <a:r>
              <a:rPr lang="el-GR" altLang="el-GR" sz="1800" smtClean="0"/>
              <a:t>μεγάλη καθυστέρηση πριν ξανασταλεί το χαμένο πακέτο</a:t>
            </a:r>
            <a:endParaRPr lang="en-US" altLang="el-GR" sz="1800" smtClean="0"/>
          </a:p>
          <a:p>
            <a:pPr>
              <a:buSzTx/>
            </a:pPr>
            <a:r>
              <a:rPr lang="el-GR" altLang="el-GR" sz="2000" smtClean="0"/>
              <a:t>Ανίχνευση χαμένων </a:t>
            </a:r>
            <a:r>
              <a:rPr lang="en-US" altLang="el-GR" sz="2000" smtClean="0"/>
              <a:t> </a:t>
            </a:r>
            <a:r>
              <a:rPr lang="el-GR" altLang="el-GR" sz="2000" smtClean="0"/>
              <a:t>τμημάτων με </a:t>
            </a:r>
            <a:r>
              <a:rPr lang="en-US" altLang="el-GR" sz="2000" smtClean="0"/>
              <a:t>duplicate</a:t>
            </a:r>
            <a:r>
              <a:rPr lang="el-GR" altLang="el-GR" sz="2000" smtClean="0"/>
              <a:t> ACK</a:t>
            </a:r>
            <a:r>
              <a:rPr lang="en-US" altLang="el-GR" sz="2000" smtClean="0"/>
              <a:t>s</a:t>
            </a:r>
          </a:p>
          <a:p>
            <a:pPr lvl="1">
              <a:buSzTx/>
              <a:buFont typeface="Wingdings" pitchFamily="2" charset="2"/>
              <a:buChar char="§"/>
            </a:pPr>
            <a:r>
              <a:rPr lang="el-GR" altLang="el-GR" sz="1800" smtClean="0"/>
              <a:t>Ο αποστολέας συχνά στέλνει</a:t>
            </a:r>
            <a:r>
              <a:rPr lang="en-US" altLang="el-GR" sz="1800" smtClean="0"/>
              <a:t> </a:t>
            </a:r>
            <a:r>
              <a:rPr lang="el-GR" altLang="el-GR" sz="1800" smtClean="0"/>
              <a:t>πολλά τμήματα το ένα</a:t>
            </a:r>
            <a:r>
              <a:rPr lang="en-US" altLang="el-GR" sz="1800" smtClean="0"/>
              <a:t> </a:t>
            </a:r>
            <a:r>
              <a:rPr lang="el-GR" altLang="el-GR" sz="1800" smtClean="0"/>
              <a:t>πίσω από το άλλο</a:t>
            </a:r>
            <a:endParaRPr lang="en-US" altLang="el-GR" sz="1800" smtClean="0"/>
          </a:p>
          <a:p>
            <a:pPr lvl="1">
              <a:buSzTx/>
              <a:buFont typeface="Wingdings" pitchFamily="2" charset="2"/>
              <a:buChar char="§"/>
            </a:pPr>
            <a:r>
              <a:rPr lang="el-GR" altLang="el-GR" sz="1800" smtClean="0"/>
              <a:t>Αν ένα τμήμα χαθεί, θα υπάρξουν πιθανώς πολλά</a:t>
            </a:r>
            <a:r>
              <a:rPr lang="en-US" altLang="el-GR" sz="1800" smtClean="0"/>
              <a:t> </a:t>
            </a:r>
            <a:r>
              <a:rPr lang="el-GR" altLang="el-GR" sz="1800" smtClean="0"/>
              <a:t>διπλά ACK</a:t>
            </a:r>
            <a:r>
              <a:rPr lang="en-US" altLang="el-GR" sz="1800" smtClean="0"/>
              <a:t>s.</a:t>
            </a:r>
          </a:p>
        </p:txBody>
      </p:sp>
      <p:sp>
        <p:nvSpPr>
          <p:cNvPr id="8295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238625" cy="4648200"/>
          </a:xfrm>
        </p:spPr>
        <p:txBody>
          <a:bodyPr/>
          <a:lstStyle/>
          <a:p>
            <a:pPr>
              <a:lnSpc>
                <a:spcPct val="90000"/>
              </a:lnSpc>
              <a:buSzTx/>
            </a:pPr>
            <a:r>
              <a:rPr lang="en-US" altLang="el-GR" sz="2000" smtClean="0">
                <a:solidFill>
                  <a:srgbClr val="FF0000"/>
                </a:solidFill>
              </a:rPr>
              <a:t>TCP </a:t>
            </a:r>
            <a:r>
              <a:rPr lang="el-GR" altLang="el-GR" sz="2000" smtClean="0">
                <a:solidFill>
                  <a:srgbClr val="FF0000"/>
                </a:solidFill>
              </a:rPr>
              <a:t>ταχεία αναμετάδοση:</a:t>
            </a:r>
            <a:r>
              <a:rPr lang="en-US" altLang="el-GR" sz="2000" smtClean="0"/>
              <a:t/>
            </a:r>
            <a:br>
              <a:rPr lang="en-US" altLang="el-GR" sz="2000" smtClean="0"/>
            </a:br>
            <a:r>
              <a:rPr lang="el-GR" altLang="el-GR" sz="2000" smtClean="0"/>
              <a:t>Εάν ο αποστολέας λάβει 3 </a:t>
            </a:r>
            <a:r>
              <a:rPr lang="en-US" altLang="el-GR" sz="2000" smtClean="0"/>
              <a:t>duplicate</a:t>
            </a:r>
            <a:r>
              <a:rPr lang="el-GR" altLang="el-GR" sz="2000" smtClean="0"/>
              <a:t> ACK για τα ίδια δεδομένα, ξαναστέλνει το μη επιβεβαιωμένο τμήμα με το μικρότερο αριθμό ακολουθίας.</a:t>
            </a:r>
            <a:endParaRPr lang="en-US" altLang="el-GR" sz="2000" smtClean="0"/>
          </a:p>
          <a:p>
            <a:pPr lvl="1"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el-GR" altLang="el-GR" sz="1800" smtClean="0"/>
              <a:t>Πιθανότατα το μη επιβεβαιωμένο πακέτο έχει χαθεί, οπότε μην περιμένεις τη λήξη του χρονομετρητή</a:t>
            </a:r>
            <a:endParaRPr lang="en-US" altLang="el-GR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0DCD1605-228A-4BBF-9783-7C993E50C4A6}" type="slidenum">
              <a:rPr lang="en-US"/>
              <a:pPr>
                <a:defRPr/>
              </a:pPr>
              <a:t>74</a:t>
            </a:fld>
            <a:endParaRPr lang="en-US"/>
          </a:p>
        </p:txBody>
      </p:sp>
      <p:sp>
        <p:nvSpPr>
          <p:cNvPr id="8397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341438" y="0"/>
            <a:ext cx="5961062" cy="803275"/>
          </a:xfrm>
        </p:spPr>
        <p:txBody>
          <a:bodyPr/>
          <a:lstStyle/>
          <a:p>
            <a:r>
              <a:rPr lang="el-GR" altLang="el-GR" sz="3600" smtClean="0"/>
              <a:t>Ταχεία Αναμετάδοση </a:t>
            </a:r>
            <a:r>
              <a:rPr lang="en-US" altLang="el-GR" sz="3600" smtClean="0"/>
              <a:t>TCP</a:t>
            </a:r>
            <a:endParaRPr lang="el-GR" altLang="el-GR" sz="3600" smtClean="0"/>
          </a:p>
        </p:txBody>
      </p:sp>
      <p:sp>
        <p:nvSpPr>
          <p:cNvPr id="83972" name="Line 3"/>
          <p:cNvSpPr>
            <a:spLocks noChangeShapeType="1"/>
          </p:cNvSpPr>
          <p:nvPr/>
        </p:nvSpPr>
        <p:spPr bwMode="auto">
          <a:xfrm>
            <a:off x="3068638" y="2319338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3" name="Line 9"/>
          <p:cNvSpPr>
            <a:spLocks noChangeShapeType="1"/>
          </p:cNvSpPr>
          <p:nvPr/>
        </p:nvSpPr>
        <p:spPr bwMode="auto">
          <a:xfrm>
            <a:off x="3068638" y="2547938"/>
            <a:ext cx="1757362" cy="4143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4" name="Line 12"/>
          <p:cNvSpPr>
            <a:spLocks noChangeShapeType="1"/>
          </p:cNvSpPr>
          <p:nvPr/>
        </p:nvSpPr>
        <p:spPr bwMode="auto">
          <a:xfrm flipH="1">
            <a:off x="3032125" y="2962275"/>
            <a:ext cx="2519363" cy="8096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5" name="Line 14"/>
          <p:cNvSpPr>
            <a:spLocks noChangeShapeType="1"/>
          </p:cNvSpPr>
          <p:nvPr/>
        </p:nvSpPr>
        <p:spPr bwMode="auto">
          <a:xfrm>
            <a:off x="3068638" y="2776538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6" name="Line 15"/>
          <p:cNvSpPr>
            <a:spLocks noChangeShapeType="1"/>
          </p:cNvSpPr>
          <p:nvPr/>
        </p:nvSpPr>
        <p:spPr bwMode="auto">
          <a:xfrm>
            <a:off x="3068638" y="3233738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7" name="Line 16"/>
          <p:cNvSpPr>
            <a:spLocks noChangeShapeType="1"/>
          </p:cNvSpPr>
          <p:nvPr/>
        </p:nvSpPr>
        <p:spPr bwMode="auto">
          <a:xfrm>
            <a:off x="3068638" y="3005138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8" name="Line 17"/>
          <p:cNvSpPr>
            <a:spLocks noChangeShapeType="1"/>
          </p:cNvSpPr>
          <p:nvPr/>
        </p:nvSpPr>
        <p:spPr bwMode="auto">
          <a:xfrm flipH="1">
            <a:off x="3033713" y="3386138"/>
            <a:ext cx="2530475" cy="8302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9" name="Line 18"/>
          <p:cNvSpPr>
            <a:spLocks noChangeShapeType="1"/>
          </p:cNvSpPr>
          <p:nvPr/>
        </p:nvSpPr>
        <p:spPr bwMode="auto">
          <a:xfrm flipH="1">
            <a:off x="3068638" y="3614738"/>
            <a:ext cx="2506662" cy="8874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0" name="Line 19"/>
          <p:cNvSpPr>
            <a:spLocks noChangeShapeType="1"/>
          </p:cNvSpPr>
          <p:nvPr/>
        </p:nvSpPr>
        <p:spPr bwMode="auto">
          <a:xfrm flipH="1">
            <a:off x="3068638" y="3843338"/>
            <a:ext cx="2495550" cy="9001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1" name="Text Box 20"/>
          <p:cNvSpPr txBox="1">
            <a:spLocks noChangeArrowheads="1"/>
          </p:cNvSpPr>
          <p:nvPr/>
        </p:nvSpPr>
        <p:spPr bwMode="auto">
          <a:xfrm>
            <a:off x="4741863" y="2714625"/>
            <a:ext cx="282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2400">
                <a:solidFill>
                  <a:srgbClr val="FF0000"/>
                </a:solidFill>
                <a:latin typeface="Arial" pitchFamily="34" charset="0"/>
              </a:rPr>
              <a:t>X</a:t>
            </a:r>
            <a:endParaRPr lang="en-US" altLang="el-GR" sz="1000">
              <a:latin typeface="Times New Roman" pitchFamily="18" charset="0"/>
            </a:endParaRPr>
          </a:p>
        </p:txBody>
      </p:sp>
      <p:sp>
        <p:nvSpPr>
          <p:cNvPr id="83982" name="Line 24"/>
          <p:cNvSpPr>
            <a:spLocks noChangeShapeType="1"/>
          </p:cNvSpPr>
          <p:nvPr/>
        </p:nvSpPr>
        <p:spPr bwMode="auto">
          <a:xfrm>
            <a:off x="3094038" y="4784725"/>
            <a:ext cx="2498725" cy="4651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3" name="Text Box 40"/>
          <p:cNvSpPr txBox="1">
            <a:spLocks noChangeArrowheads="1"/>
          </p:cNvSpPr>
          <p:nvPr/>
        </p:nvSpPr>
        <p:spPr bwMode="auto">
          <a:xfrm>
            <a:off x="3216275" y="2239963"/>
            <a:ext cx="2085975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/>
              <a:t>Seq=92, 8 bytes of data</a:t>
            </a:r>
          </a:p>
        </p:txBody>
      </p:sp>
      <p:grpSp>
        <p:nvGrpSpPr>
          <p:cNvPr id="83984" name="Group 41"/>
          <p:cNvGrpSpPr>
            <a:grpSpLocks/>
          </p:cNvGrpSpPr>
          <p:nvPr/>
        </p:nvGrpSpPr>
        <p:grpSpPr bwMode="auto">
          <a:xfrm>
            <a:off x="3170238" y="3489325"/>
            <a:ext cx="949325" cy="304800"/>
            <a:chOff x="4215" y="2253"/>
            <a:chExt cx="598" cy="192"/>
          </a:xfrm>
        </p:grpSpPr>
        <p:sp>
          <p:nvSpPr>
            <p:cNvPr id="84017" name="Rectangle 42"/>
            <p:cNvSpPr>
              <a:spLocks noChangeArrowheads="1"/>
            </p:cNvSpPr>
            <p:nvPr/>
          </p:nvSpPr>
          <p:spPr bwMode="auto">
            <a:xfrm>
              <a:off x="4265" y="2274"/>
              <a:ext cx="471" cy="15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84018" name="Text Box 43"/>
            <p:cNvSpPr txBox="1">
              <a:spLocks noChangeArrowheads="1"/>
            </p:cNvSpPr>
            <p:nvPr/>
          </p:nvSpPr>
          <p:spPr bwMode="auto">
            <a:xfrm>
              <a:off x="4215" y="2253"/>
              <a:ext cx="5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>
                  <a:latin typeface="Arial" pitchFamily="34" charset="0"/>
                </a:rPr>
                <a:t>ACK=100</a:t>
              </a:r>
              <a:endParaRPr lang="en-US" altLang="el-GR" sz="1000">
                <a:latin typeface="Times New Roman" pitchFamily="18" charset="0"/>
              </a:endParaRPr>
            </a:p>
          </p:txBody>
        </p:sp>
      </p:grpSp>
      <p:grpSp>
        <p:nvGrpSpPr>
          <p:cNvPr id="83985" name="Group 78"/>
          <p:cNvGrpSpPr>
            <a:grpSpLocks/>
          </p:cNvGrpSpPr>
          <p:nvPr/>
        </p:nvGrpSpPr>
        <p:grpSpPr bwMode="auto">
          <a:xfrm>
            <a:off x="2684463" y="2292350"/>
            <a:ext cx="396875" cy="3398838"/>
            <a:chOff x="397" y="868"/>
            <a:chExt cx="250" cy="2220"/>
          </a:xfrm>
        </p:grpSpPr>
        <p:sp>
          <p:nvSpPr>
            <p:cNvPr id="84010" name="Text Box 50"/>
            <p:cNvSpPr txBox="1">
              <a:spLocks noChangeArrowheads="1"/>
            </p:cNvSpPr>
            <p:nvPr/>
          </p:nvSpPr>
          <p:spPr bwMode="auto">
            <a:xfrm rot="10800000">
              <a:off x="397" y="1778"/>
              <a:ext cx="250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/>
                <a:t>timeout</a:t>
              </a:r>
            </a:p>
          </p:txBody>
        </p:sp>
        <p:grpSp>
          <p:nvGrpSpPr>
            <p:cNvPr id="84011" name="Group 51"/>
            <p:cNvGrpSpPr>
              <a:grpSpLocks/>
            </p:cNvGrpSpPr>
            <p:nvPr/>
          </p:nvGrpSpPr>
          <p:grpSpPr bwMode="auto">
            <a:xfrm>
              <a:off x="488" y="868"/>
              <a:ext cx="66" cy="893"/>
              <a:chOff x="3099" y="1749"/>
              <a:chExt cx="66" cy="320"/>
            </a:xfrm>
          </p:grpSpPr>
          <p:sp>
            <p:nvSpPr>
              <p:cNvPr id="84015" name="Line 52"/>
              <p:cNvSpPr>
                <a:spLocks noChangeShapeType="1"/>
              </p:cNvSpPr>
              <p:nvPr/>
            </p:nvSpPr>
            <p:spPr bwMode="auto">
              <a:xfrm flipV="1">
                <a:off x="3129" y="1749"/>
                <a:ext cx="0" cy="3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4016" name="Line 53"/>
              <p:cNvSpPr>
                <a:spLocks noChangeShapeType="1"/>
              </p:cNvSpPr>
              <p:nvPr/>
            </p:nvSpPr>
            <p:spPr bwMode="auto">
              <a:xfrm>
                <a:off x="3099" y="1752"/>
                <a:ext cx="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84012" name="Group 54"/>
            <p:cNvGrpSpPr>
              <a:grpSpLocks/>
            </p:cNvGrpSpPr>
            <p:nvPr/>
          </p:nvGrpSpPr>
          <p:grpSpPr bwMode="auto">
            <a:xfrm rot="10800000">
              <a:off x="485" y="2224"/>
              <a:ext cx="66" cy="864"/>
              <a:chOff x="3099" y="1749"/>
              <a:chExt cx="66" cy="320"/>
            </a:xfrm>
          </p:grpSpPr>
          <p:sp>
            <p:nvSpPr>
              <p:cNvPr id="84013" name="Line 55"/>
              <p:cNvSpPr>
                <a:spLocks noChangeShapeType="1"/>
              </p:cNvSpPr>
              <p:nvPr/>
            </p:nvSpPr>
            <p:spPr bwMode="auto">
              <a:xfrm flipV="1">
                <a:off x="3130" y="1749"/>
                <a:ext cx="0" cy="3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4014" name="Line 56"/>
              <p:cNvSpPr>
                <a:spLocks noChangeShapeType="1"/>
              </p:cNvSpPr>
              <p:nvPr/>
            </p:nvSpPr>
            <p:spPr bwMode="auto">
              <a:xfrm>
                <a:off x="3100" y="1752"/>
                <a:ext cx="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83986" name="Group 71"/>
          <p:cNvGrpSpPr>
            <a:grpSpLocks/>
          </p:cNvGrpSpPr>
          <p:nvPr/>
        </p:nvGrpSpPr>
        <p:grpSpPr bwMode="auto">
          <a:xfrm>
            <a:off x="3181350" y="3800475"/>
            <a:ext cx="949325" cy="304800"/>
            <a:chOff x="35" y="1825"/>
            <a:chExt cx="598" cy="192"/>
          </a:xfrm>
        </p:grpSpPr>
        <p:sp>
          <p:nvSpPr>
            <p:cNvPr id="84008" name="Rectangle 66"/>
            <p:cNvSpPr>
              <a:spLocks noChangeArrowheads="1"/>
            </p:cNvSpPr>
            <p:nvPr/>
          </p:nvSpPr>
          <p:spPr bwMode="auto">
            <a:xfrm>
              <a:off x="101" y="1859"/>
              <a:ext cx="471" cy="1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84009" name="Text Box 67"/>
            <p:cNvSpPr txBox="1">
              <a:spLocks noChangeArrowheads="1"/>
            </p:cNvSpPr>
            <p:nvPr/>
          </p:nvSpPr>
          <p:spPr bwMode="auto">
            <a:xfrm>
              <a:off x="35" y="1825"/>
              <a:ext cx="5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>
                  <a:latin typeface="Arial" pitchFamily="34" charset="0"/>
                </a:rPr>
                <a:t>ACK=100</a:t>
              </a:r>
              <a:endParaRPr lang="en-US" altLang="el-GR" sz="1000">
                <a:latin typeface="Times New Roman" pitchFamily="18" charset="0"/>
              </a:endParaRPr>
            </a:p>
          </p:txBody>
        </p:sp>
      </p:grpSp>
      <p:grpSp>
        <p:nvGrpSpPr>
          <p:cNvPr id="83987" name="Group 72"/>
          <p:cNvGrpSpPr>
            <a:grpSpLocks/>
          </p:cNvGrpSpPr>
          <p:nvPr/>
        </p:nvGrpSpPr>
        <p:grpSpPr bwMode="auto">
          <a:xfrm>
            <a:off x="3167063" y="4130675"/>
            <a:ext cx="949325" cy="304800"/>
            <a:chOff x="35" y="1825"/>
            <a:chExt cx="598" cy="192"/>
          </a:xfrm>
        </p:grpSpPr>
        <p:sp>
          <p:nvSpPr>
            <p:cNvPr id="84006" name="Rectangle 73"/>
            <p:cNvSpPr>
              <a:spLocks noChangeArrowheads="1"/>
            </p:cNvSpPr>
            <p:nvPr/>
          </p:nvSpPr>
          <p:spPr bwMode="auto">
            <a:xfrm>
              <a:off x="101" y="1859"/>
              <a:ext cx="471" cy="1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84007" name="Text Box 74"/>
            <p:cNvSpPr txBox="1">
              <a:spLocks noChangeArrowheads="1"/>
            </p:cNvSpPr>
            <p:nvPr/>
          </p:nvSpPr>
          <p:spPr bwMode="auto">
            <a:xfrm>
              <a:off x="35" y="1825"/>
              <a:ext cx="5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>
                  <a:latin typeface="Arial" pitchFamily="34" charset="0"/>
                </a:rPr>
                <a:t>ACK=100</a:t>
              </a:r>
              <a:endParaRPr lang="en-US" altLang="el-GR" sz="1000">
                <a:latin typeface="Times New Roman" pitchFamily="18" charset="0"/>
              </a:endParaRPr>
            </a:p>
          </p:txBody>
        </p:sp>
      </p:grpSp>
      <p:grpSp>
        <p:nvGrpSpPr>
          <p:cNvPr id="83988" name="Group 75"/>
          <p:cNvGrpSpPr>
            <a:grpSpLocks/>
          </p:cNvGrpSpPr>
          <p:nvPr/>
        </p:nvGrpSpPr>
        <p:grpSpPr bwMode="auto">
          <a:xfrm>
            <a:off x="3175000" y="4427538"/>
            <a:ext cx="949325" cy="304800"/>
            <a:chOff x="35" y="1825"/>
            <a:chExt cx="598" cy="192"/>
          </a:xfrm>
        </p:grpSpPr>
        <p:sp>
          <p:nvSpPr>
            <p:cNvPr id="84004" name="Rectangle 76"/>
            <p:cNvSpPr>
              <a:spLocks noChangeArrowheads="1"/>
            </p:cNvSpPr>
            <p:nvPr/>
          </p:nvSpPr>
          <p:spPr bwMode="auto">
            <a:xfrm>
              <a:off x="101" y="1859"/>
              <a:ext cx="471" cy="1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84005" name="Text Box 77"/>
            <p:cNvSpPr txBox="1">
              <a:spLocks noChangeArrowheads="1"/>
            </p:cNvSpPr>
            <p:nvPr/>
          </p:nvSpPr>
          <p:spPr bwMode="auto">
            <a:xfrm>
              <a:off x="35" y="1825"/>
              <a:ext cx="5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>
                  <a:latin typeface="Arial" pitchFamily="34" charset="0"/>
                </a:rPr>
                <a:t>ACK=100</a:t>
              </a:r>
              <a:endParaRPr lang="en-US" altLang="el-GR" sz="1000">
                <a:latin typeface="Times New Roman" pitchFamily="18" charset="0"/>
              </a:endParaRPr>
            </a:p>
          </p:txBody>
        </p:sp>
      </p:grpSp>
      <p:sp>
        <p:nvSpPr>
          <p:cNvPr id="83989" name="Rectangle 84"/>
          <p:cNvSpPr>
            <a:spLocks noChangeArrowheads="1"/>
          </p:cNvSpPr>
          <p:nvPr/>
        </p:nvSpPr>
        <p:spPr bwMode="auto">
          <a:xfrm>
            <a:off x="3284538" y="2562225"/>
            <a:ext cx="757237" cy="2254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83990" name="Text Box 83"/>
          <p:cNvSpPr txBox="1">
            <a:spLocks noChangeArrowheads="1"/>
          </p:cNvSpPr>
          <p:nvPr/>
        </p:nvSpPr>
        <p:spPr bwMode="auto">
          <a:xfrm>
            <a:off x="3192463" y="2506663"/>
            <a:ext cx="2281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/>
              <a:t>Seq=100, 20 bytes of data</a:t>
            </a:r>
          </a:p>
        </p:txBody>
      </p:sp>
      <p:sp>
        <p:nvSpPr>
          <p:cNvPr id="83991" name="Rectangle 85"/>
          <p:cNvSpPr>
            <a:spLocks noChangeArrowheads="1"/>
          </p:cNvSpPr>
          <p:nvPr/>
        </p:nvSpPr>
        <p:spPr bwMode="auto">
          <a:xfrm>
            <a:off x="3246438" y="4770438"/>
            <a:ext cx="757237" cy="2254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83992" name="Text Box 86"/>
          <p:cNvSpPr txBox="1">
            <a:spLocks noChangeArrowheads="1"/>
          </p:cNvSpPr>
          <p:nvPr/>
        </p:nvSpPr>
        <p:spPr bwMode="auto">
          <a:xfrm>
            <a:off x="3154363" y="4714875"/>
            <a:ext cx="2281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/>
              <a:t>Seq=100, 20 bytes of data</a:t>
            </a:r>
          </a:p>
        </p:txBody>
      </p:sp>
      <p:grpSp>
        <p:nvGrpSpPr>
          <p:cNvPr id="83993" name="Group 93"/>
          <p:cNvGrpSpPr>
            <a:grpSpLocks/>
          </p:cNvGrpSpPr>
          <p:nvPr/>
        </p:nvGrpSpPr>
        <p:grpSpPr bwMode="auto">
          <a:xfrm>
            <a:off x="2686050" y="1397000"/>
            <a:ext cx="630238" cy="533400"/>
            <a:chOff x="-44" y="1473"/>
            <a:chExt cx="981" cy="1105"/>
          </a:xfrm>
        </p:grpSpPr>
        <p:pic>
          <p:nvPicPr>
            <p:cNvPr id="84002" name="Picture 94" descr="desktop_computer_stylized_medium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4003" name="Freeform 9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3994" name="Group 96"/>
          <p:cNvGrpSpPr>
            <a:grpSpLocks/>
          </p:cNvGrpSpPr>
          <p:nvPr/>
        </p:nvGrpSpPr>
        <p:grpSpPr bwMode="auto">
          <a:xfrm flipH="1">
            <a:off x="5264150" y="1423988"/>
            <a:ext cx="654050" cy="579437"/>
            <a:chOff x="-44" y="1473"/>
            <a:chExt cx="981" cy="1105"/>
          </a:xfrm>
        </p:grpSpPr>
        <p:pic>
          <p:nvPicPr>
            <p:cNvPr id="84000" name="Picture 97" descr="desktop_computer_stylized_medium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4001" name="Freeform 9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83995" name="Line 10"/>
          <p:cNvSpPr>
            <a:spLocks noChangeShapeType="1"/>
          </p:cNvSpPr>
          <p:nvPr/>
        </p:nvSpPr>
        <p:spPr bwMode="auto">
          <a:xfrm flipH="1">
            <a:off x="3068638" y="2014538"/>
            <a:ext cx="0" cy="3789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96" name="Line 11"/>
          <p:cNvSpPr>
            <a:spLocks noChangeShapeType="1"/>
          </p:cNvSpPr>
          <p:nvPr/>
        </p:nvSpPr>
        <p:spPr bwMode="auto">
          <a:xfrm>
            <a:off x="5583238" y="2090738"/>
            <a:ext cx="19050" cy="3725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97" name="Text Box 34"/>
          <p:cNvSpPr txBox="1">
            <a:spLocks noChangeArrowheads="1"/>
          </p:cNvSpPr>
          <p:nvPr/>
        </p:nvSpPr>
        <p:spPr bwMode="auto">
          <a:xfrm>
            <a:off x="5110163" y="1139825"/>
            <a:ext cx="7731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1600"/>
              <a:t>Host B</a:t>
            </a:r>
          </a:p>
        </p:txBody>
      </p:sp>
      <p:sp>
        <p:nvSpPr>
          <p:cNvPr id="83998" name="Text Box 38"/>
          <p:cNvSpPr txBox="1">
            <a:spLocks noChangeArrowheads="1"/>
          </p:cNvSpPr>
          <p:nvPr/>
        </p:nvSpPr>
        <p:spPr bwMode="auto">
          <a:xfrm>
            <a:off x="2776538" y="1157288"/>
            <a:ext cx="776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1600"/>
              <a:t>Host A</a:t>
            </a:r>
          </a:p>
        </p:txBody>
      </p:sp>
      <p:sp>
        <p:nvSpPr>
          <p:cNvPr id="83999" name="Text Box 29"/>
          <p:cNvSpPr txBox="1">
            <a:spLocks noChangeArrowheads="1"/>
          </p:cNvSpPr>
          <p:nvPr/>
        </p:nvSpPr>
        <p:spPr bwMode="auto">
          <a:xfrm>
            <a:off x="2063750" y="5816600"/>
            <a:ext cx="42243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l-GR" altLang="el-GR" sz="1600"/>
              <a:t>Ταχεία αναμετάδοση</a:t>
            </a:r>
            <a:r>
              <a:rPr lang="en-US" altLang="el-GR" sz="1600"/>
              <a:t> </a:t>
            </a:r>
            <a:r>
              <a:rPr lang="el-GR" altLang="el-GR" sz="1600"/>
              <a:t>μετά τη λήψη από </a:t>
            </a:r>
            <a:r>
              <a:rPr lang="en-US" altLang="el-GR" sz="1600"/>
              <a:t> </a:t>
            </a:r>
          </a:p>
          <a:p>
            <a:pPr algn="l">
              <a:lnSpc>
                <a:spcPct val="100000"/>
              </a:lnSpc>
            </a:pPr>
            <a:r>
              <a:rPr lang="el-GR" altLang="el-GR" sz="1600"/>
              <a:t>τον</a:t>
            </a:r>
            <a:r>
              <a:rPr lang="en-US" altLang="el-GR" sz="1600"/>
              <a:t> </a:t>
            </a:r>
            <a:r>
              <a:rPr lang="el-GR" altLang="el-GR" sz="1600"/>
              <a:t>αποστολέα του τριπλού</a:t>
            </a:r>
            <a:r>
              <a:rPr lang="en-US" altLang="el-GR" sz="1600"/>
              <a:t> </a:t>
            </a:r>
            <a:r>
              <a:rPr lang="el-GR" altLang="el-GR" sz="1600"/>
              <a:t>διπλότυπου</a:t>
            </a:r>
            <a:r>
              <a:rPr lang="en-US" altLang="el-GR" sz="1600"/>
              <a:t> 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3-</a:t>
            </a:r>
            <a:fld id="{DD03C352-CE47-43A4-9C65-E21B23B57E2F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sp>
        <p:nvSpPr>
          <p:cNvPr id="84995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89925" cy="1143000"/>
          </a:xfrm>
        </p:spPr>
        <p:txBody>
          <a:bodyPr/>
          <a:lstStyle/>
          <a:p>
            <a:r>
              <a:rPr lang="el-GR" altLang="el-GR" smtClean="0"/>
              <a:t>Αλγόριθμος ταχείας αναμετάδοσης</a:t>
            </a:r>
            <a:r>
              <a:rPr lang="en-US" altLang="el-GR" smtClean="0"/>
              <a:t>: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609600" y="1600200"/>
            <a:ext cx="7191375" cy="35798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el-GR">
                <a:latin typeface="Arial" pitchFamily="34" charset="0"/>
              </a:rPr>
              <a:t> </a:t>
            </a:r>
          </a:p>
          <a:p>
            <a:pPr algn="l"/>
            <a:r>
              <a:rPr lang="en-US" altLang="el-GR">
                <a:latin typeface="Arial" pitchFamily="34" charset="0"/>
              </a:rPr>
              <a:t> </a:t>
            </a:r>
            <a:r>
              <a:rPr lang="en-US" altLang="el-GR" sz="1800">
                <a:solidFill>
                  <a:srgbClr val="FF0000"/>
                </a:solidFill>
                <a:latin typeface="Arial" pitchFamily="34" charset="0"/>
              </a:rPr>
              <a:t>event:</a:t>
            </a:r>
            <a:r>
              <a:rPr lang="en-US" altLang="el-GR" sz="1800">
                <a:latin typeface="Arial" pitchFamily="34" charset="0"/>
              </a:rPr>
              <a:t> ACK received, with ACK field value of y </a:t>
            </a:r>
          </a:p>
          <a:p>
            <a:pPr algn="l"/>
            <a:r>
              <a:rPr lang="en-US" altLang="el-GR" sz="1800">
                <a:latin typeface="Arial" pitchFamily="34" charset="0"/>
              </a:rPr>
              <a:t>                 if (y &gt; SendBase) { </a:t>
            </a:r>
          </a:p>
          <a:p>
            <a:pPr algn="l"/>
            <a:r>
              <a:rPr lang="en-US" altLang="el-GR" sz="1800">
                <a:latin typeface="Arial" pitchFamily="34" charset="0"/>
              </a:rPr>
              <a:t>                       SendBase = y</a:t>
            </a:r>
          </a:p>
          <a:p>
            <a:pPr algn="l"/>
            <a:r>
              <a:rPr lang="en-US" altLang="el-GR" sz="1800">
                <a:latin typeface="Arial" pitchFamily="34" charset="0"/>
              </a:rPr>
              <a:t>                       if (there are currently not-yet-acknowledged segments)</a:t>
            </a:r>
          </a:p>
          <a:p>
            <a:pPr algn="l"/>
            <a:r>
              <a:rPr lang="en-US" altLang="el-GR" sz="1800">
                <a:latin typeface="Arial" pitchFamily="34" charset="0"/>
              </a:rPr>
              <a:t>                             start timer </a:t>
            </a:r>
          </a:p>
          <a:p>
            <a:pPr algn="l"/>
            <a:r>
              <a:rPr lang="en-US" altLang="el-GR" sz="1800">
                <a:latin typeface="Arial" pitchFamily="34" charset="0"/>
              </a:rPr>
              <a:t>                     } </a:t>
            </a:r>
          </a:p>
          <a:p>
            <a:pPr algn="l"/>
            <a:r>
              <a:rPr lang="en-US" altLang="el-GR" sz="1800">
                <a:latin typeface="Arial" pitchFamily="34" charset="0"/>
              </a:rPr>
              <a:t>                 else { </a:t>
            </a:r>
          </a:p>
          <a:p>
            <a:pPr algn="l"/>
            <a:r>
              <a:rPr lang="en-US" altLang="el-GR" sz="1800">
                <a:latin typeface="Arial" pitchFamily="34" charset="0"/>
              </a:rPr>
              <a:t>                         increment count of dup ACKs received for y</a:t>
            </a:r>
          </a:p>
          <a:p>
            <a:pPr algn="l"/>
            <a:r>
              <a:rPr lang="en-US" altLang="el-GR" sz="1800">
                <a:latin typeface="Arial" pitchFamily="34" charset="0"/>
              </a:rPr>
              <a:t>                         if (count of dup ACKs received for y = 3) {</a:t>
            </a:r>
          </a:p>
          <a:p>
            <a:pPr algn="l"/>
            <a:r>
              <a:rPr lang="en-US" altLang="el-GR" sz="1800">
                <a:latin typeface="Arial" pitchFamily="34" charset="0"/>
              </a:rPr>
              <a:t>                               resend segment with sequence number y</a:t>
            </a:r>
          </a:p>
          <a:p>
            <a:pPr algn="l"/>
            <a:r>
              <a:rPr lang="en-US" altLang="el-GR" sz="1800">
                <a:latin typeface="Arial" pitchFamily="34" charset="0"/>
              </a:rPr>
              <a:t>                          }</a:t>
            </a:r>
          </a:p>
          <a:p>
            <a:pPr algn="l"/>
            <a:r>
              <a:rPr lang="en-US" altLang="el-GR" sz="1600">
                <a:latin typeface="Arial" pitchFamily="34" charset="0"/>
              </a:rPr>
              <a:t>         </a:t>
            </a:r>
            <a:endParaRPr lang="en-US" altLang="el-GR" sz="1600">
              <a:latin typeface="Times New Roman" pitchFamily="18" charset="0"/>
            </a:endParaRPr>
          </a:p>
        </p:txBody>
      </p:sp>
      <p:sp>
        <p:nvSpPr>
          <p:cNvPr id="84997" name="Text Box 6"/>
          <p:cNvSpPr txBox="1">
            <a:spLocks noChangeArrowheads="1"/>
          </p:cNvSpPr>
          <p:nvPr/>
        </p:nvSpPr>
        <p:spPr bwMode="auto">
          <a:xfrm>
            <a:off x="228600" y="5386388"/>
            <a:ext cx="3455988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altLang="el-GR" sz="1800">
                <a:solidFill>
                  <a:srgbClr val="FF0000"/>
                </a:solidFill>
                <a:latin typeface="Comic Sans MS" pitchFamily="66" charset="0"/>
              </a:rPr>
              <a:t>Ένα </a:t>
            </a:r>
            <a:r>
              <a:rPr lang="en-US" altLang="el-GR" sz="1800">
                <a:solidFill>
                  <a:srgbClr val="FF0000"/>
                </a:solidFill>
                <a:latin typeface="Comic Sans MS" pitchFamily="66" charset="0"/>
              </a:rPr>
              <a:t>duplicate</a:t>
            </a:r>
            <a:r>
              <a:rPr lang="el-GR" altLang="el-GR" sz="180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altLang="el-GR" sz="1800">
                <a:solidFill>
                  <a:srgbClr val="FF0000"/>
                </a:solidFill>
                <a:latin typeface="Comic Sans MS" pitchFamily="66" charset="0"/>
              </a:rPr>
              <a:t>ACK </a:t>
            </a:r>
            <a:r>
              <a:rPr lang="el-GR" altLang="el-GR" sz="1800">
                <a:solidFill>
                  <a:srgbClr val="FF0000"/>
                </a:solidFill>
                <a:latin typeface="Comic Sans MS" pitchFamily="66" charset="0"/>
              </a:rPr>
              <a:t>για ένα ήδη </a:t>
            </a:r>
          </a:p>
          <a:p>
            <a:pPr algn="l"/>
            <a:r>
              <a:rPr lang="el-GR" altLang="el-GR" sz="1800">
                <a:solidFill>
                  <a:srgbClr val="FF0000"/>
                </a:solidFill>
                <a:latin typeface="Comic Sans MS" pitchFamily="66" charset="0"/>
              </a:rPr>
              <a:t> επιβεβαιωμένο τμήμα</a:t>
            </a:r>
            <a:endParaRPr lang="en-US" altLang="el-GR" sz="1600">
              <a:latin typeface="Comic Sans MS" pitchFamily="66" charset="0"/>
            </a:endParaRPr>
          </a:p>
        </p:txBody>
      </p:sp>
      <p:sp>
        <p:nvSpPr>
          <p:cNvPr id="84998" name="Text Box 9"/>
          <p:cNvSpPr txBox="1">
            <a:spLocks noChangeArrowheads="1"/>
          </p:cNvSpPr>
          <p:nvPr/>
        </p:nvSpPr>
        <p:spPr bwMode="auto">
          <a:xfrm>
            <a:off x="3957638" y="5451475"/>
            <a:ext cx="22844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altLang="el-GR" sz="1800">
                <a:solidFill>
                  <a:srgbClr val="FF0000"/>
                </a:solidFill>
                <a:latin typeface="Comic Sans MS" pitchFamily="66" charset="0"/>
              </a:rPr>
              <a:t>Ταχεία αναμετάδοση</a:t>
            </a:r>
            <a:endParaRPr lang="en-US" altLang="el-GR" sz="1600">
              <a:latin typeface="Comic Sans MS" pitchFamily="66" charset="0"/>
            </a:endParaRPr>
          </a:p>
        </p:txBody>
      </p:sp>
      <p:sp>
        <p:nvSpPr>
          <p:cNvPr id="84999" name="Line 8"/>
          <p:cNvSpPr>
            <a:spLocks noChangeShapeType="1"/>
          </p:cNvSpPr>
          <p:nvPr/>
        </p:nvSpPr>
        <p:spPr bwMode="auto">
          <a:xfrm flipV="1">
            <a:off x="1143000" y="3810000"/>
            <a:ext cx="762000" cy="1524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00" name="Line 10"/>
          <p:cNvSpPr>
            <a:spLocks noChangeShapeType="1"/>
          </p:cNvSpPr>
          <p:nvPr/>
        </p:nvSpPr>
        <p:spPr bwMode="auto">
          <a:xfrm flipH="1" flipV="1">
            <a:off x="4343400" y="4572000"/>
            <a:ext cx="457200" cy="914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82E9514C-B319-4416-B82D-21CB92E640D9}" type="slidenum">
              <a:rPr lang="en-US"/>
              <a:pPr>
                <a:defRPr/>
              </a:pPr>
              <a:t>76</a:t>
            </a:fld>
            <a:endParaRPr lang="en-US"/>
          </a:p>
        </p:txBody>
      </p:sp>
      <p:sp>
        <p:nvSpPr>
          <p:cNvPr id="86019" name="Footer Placeholder 5"/>
          <p:cNvSpPr txBox="1">
            <a:spLocks noGrp="1"/>
          </p:cNvSpPr>
          <p:nvPr/>
        </p:nvSpPr>
        <p:spPr bwMode="auto">
          <a:xfrm>
            <a:off x="4203700" y="6400800"/>
            <a:ext cx="410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86020" name="Slide Number Placeholder 6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56804C54-F1E6-4AFD-9C8B-40BAC0413EC2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76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8602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smtClean="0"/>
              <a:t>Κεφάλαιο </a:t>
            </a:r>
            <a:r>
              <a:rPr lang="en-US" altLang="el-GR" sz="3600" smtClean="0"/>
              <a:t>3: </a:t>
            </a:r>
            <a:r>
              <a:rPr lang="el-GR" altLang="el-GR" sz="3600" smtClean="0"/>
              <a:t>περίγραμμα</a:t>
            </a:r>
            <a:endParaRPr lang="en-US" altLang="el-GR" sz="3600" smtClean="0"/>
          </a:p>
        </p:txBody>
      </p:sp>
      <p:sp>
        <p:nvSpPr>
          <p:cNvPr id="86022" name="Rectangle 102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l-GR" sz="2400" smtClean="0"/>
              <a:t>3.1 </a:t>
            </a:r>
            <a:r>
              <a:rPr lang="el-GR" altLang="el-GR" sz="2400" smtClean="0"/>
              <a:t>Υπηρεσίες επιπέδου μεταφοράς</a:t>
            </a:r>
            <a:endParaRPr lang="en-US" altLang="el-GR" sz="2400" smtClean="0"/>
          </a:p>
          <a:p>
            <a:r>
              <a:rPr lang="en-US" altLang="el-GR" sz="2400" smtClean="0"/>
              <a:t>3.2 </a:t>
            </a:r>
            <a:r>
              <a:rPr lang="el-GR" altLang="el-GR" sz="2400" smtClean="0"/>
              <a:t>Πολύπλεξη και αποπολύπλεξη</a:t>
            </a:r>
            <a:endParaRPr lang="en-US" altLang="el-GR" sz="2400" smtClean="0"/>
          </a:p>
          <a:p>
            <a:r>
              <a:rPr lang="en-US" altLang="el-GR" sz="2400" smtClean="0"/>
              <a:t>3.3 </a:t>
            </a:r>
            <a:r>
              <a:rPr lang="el-GR" altLang="el-GR" sz="2400" smtClean="0"/>
              <a:t>Ασυνδεσμική μεταφορά</a:t>
            </a:r>
            <a:r>
              <a:rPr lang="en-US" altLang="el-GR" sz="2400" smtClean="0"/>
              <a:t>: UDP</a:t>
            </a:r>
          </a:p>
          <a:p>
            <a:r>
              <a:rPr lang="en-US" altLang="el-GR" sz="2400" smtClean="0"/>
              <a:t>3.4 </a:t>
            </a:r>
            <a:r>
              <a:rPr lang="el-GR" altLang="el-GR" sz="2400" smtClean="0"/>
              <a:t>Αρχές της αξιόπιστης μεταφοράς δεδομένων</a:t>
            </a:r>
            <a:endParaRPr lang="en-US" altLang="el-GR" sz="2400" smtClean="0"/>
          </a:p>
        </p:txBody>
      </p:sp>
      <p:sp>
        <p:nvSpPr>
          <p:cNvPr id="86023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altLang="el-GR" sz="2400" smtClean="0"/>
              <a:t>3.5 </a:t>
            </a:r>
            <a:r>
              <a:rPr lang="el-GR" altLang="el-GR" sz="2400" smtClean="0"/>
              <a:t>Συνδεσμική μεταφορά</a:t>
            </a:r>
            <a:r>
              <a:rPr lang="en-US" altLang="el-GR" sz="2400" smtClean="0"/>
              <a:t>: TCP</a:t>
            </a:r>
          </a:p>
          <a:p>
            <a:pPr lvl="1">
              <a:buFont typeface="Wingdings" pitchFamily="2" charset="2"/>
              <a:buChar char="§"/>
            </a:pPr>
            <a:r>
              <a:rPr lang="el-GR" altLang="el-GR" sz="2000" smtClean="0"/>
              <a:t>Δομή τμήματος</a:t>
            </a:r>
            <a:endParaRPr lang="en-US" altLang="el-GR" sz="2000" smtClean="0"/>
          </a:p>
          <a:p>
            <a:pPr lvl="1">
              <a:buFont typeface="Wingdings" pitchFamily="2" charset="2"/>
              <a:buChar char="§"/>
            </a:pPr>
            <a:r>
              <a:rPr lang="el-GR" altLang="el-GR" sz="2000" smtClean="0"/>
              <a:t>Αξιόπιστη μεταφορά δεδομένων</a:t>
            </a:r>
            <a:endParaRPr lang="en-US" altLang="el-GR" sz="2000" smtClean="0"/>
          </a:p>
          <a:p>
            <a:pPr lvl="1">
              <a:buFont typeface="Wingdings" pitchFamily="2" charset="2"/>
              <a:buChar char="§"/>
            </a:pPr>
            <a:r>
              <a:rPr lang="el-GR" altLang="el-GR" sz="2000" smtClean="0">
                <a:solidFill>
                  <a:srgbClr val="FF0000"/>
                </a:solidFill>
              </a:rPr>
              <a:t>Έλεγχος ροής</a:t>
            </a:r>
            <a:endParaRPr lang="en-US" altLang="el-GR" sz="200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l-GR" altLang="el-GR" sz="2000" smtClean="0"/>
              <a:t>Διαχείριση σύνδεσης</a:t>
            </a:r>
            <a:endParaRPr lang="en-US" altLang="el-GR" sz="2000" smtClean="0"/>
          </a:p>
          <a:p>
            <a:r>
              <a:rPr lang="en-US" altLang="el-GR" sz="2400" smtClean="0"/>
              <a:t>3.6 </a:t>
            </a:r>
            <a:r>
              <a:rPr lang="el-GR" altLang="el-GR" sz="2400" smtClean="0"/>
              <a:t>Αρχές ελέγχου συμφόρησης</a:t>
            </a:r>
            <a:endParaRPr lang="en-US" altLang="el-GR" sz="2400" smtClean="0"/>
          </a:p>
          <a:p>
            <a:r>
              <a:rPr lang="el-GR" altLang="el-GR" sz="2400" smtClean="0"/>
              <a:t>3.7 Έλεγχος συμφόρησης του </a:t>
            </a:r>
            <a:r>
              <a:rPr lang="en-US" altLang="el-GR" sz="2400" smtClean="0"/>
              <a:t>TCP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3-</a:t>
            </a:r>
            <a:fld id="{5EBADEDD-EDD9-4293-A92E-33E8740515E0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mtClean="0"/>
              <a:t>Έλεγχος ροής </a:t>
            </a:r>
            <a:r>
              <a:rPr lang="el-GR" altLang="el-GR" smtClean="0"/>
              <a:t>του</a:t>
            </a:r>
            <a:r>
              <a:rPr lang="en-US" altLang="el-GR" smtClean="0"/>
              <a:t> TCP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3400" y="1600200"/>
            <a:ext cx="6002338" cy="12954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l-GR" altLang="el-GR" sz="2000" kern="0" dirty="0" smtClean="0"/>
              <a:t>Η πλευρά του δέκτη της </a:t>
            </a:r>
            <a:r>
              <a:rPr lang="de-DE" altLang="el-GR" sz="2000" kern="0" dirty="0" smtClean="0"/>
              <a:t>T</a:t>
            </a:r>
            <a:r>
              <a:rPr lang="en-US" altLang="el-GR" sz="2000" kern="0" dirty="0" smtClean="0"/>
              <a:t>C</a:t>
            </a:r>
            <a:r>
              <a:rPr lang="de-DE" altLang="el-GR" sz="2000" kern="0" dirty="0" smtClean="0"/>
              <a:t>P</a:t>
            </a:r>
            <a:r>
              <a:rPr lang="el-GR" altLang="el-GR" sz="2000" kern="0" dirty="0" smtClean="0"/>
              <a:t> σύνδεσης διαθέτει </a:t>
            </a:r>
            <a:r>
              <a:rPr lang="el-GR" altLang="el-GR" sz="2000" kern="0" dirty="0" err="1" smtClean="0"/>
              <a:t>ενταμιευτή</a:t>
            </a:r>
            <a:r>
              <a:rPr lang="el-GR" altLang="el-GR" sz="2000" kern="0" dirty="0" smtClean="0"/>
              <a:t> λήψης (</a:t>
            </a:r>
            <a:r>
              <a:rPr lang="en-US" altLang="el-GR" sz="2000" kern="0" dirty="0" smtClean="0"/>
              <a:t>receive </a:t>
            </a:r>
            <a:r>
              <a:rPr lang="el-GR" altLang="el-GR" sz="2000" kern="0" dirty="0" err="1" smtClean="0"/>
              <a:t>buffer</a:t>
            </a:r>
            <a:r>
              <a:rPr lang="el-GR" altLang="el-GR" sz="2000" kern="0" dirty="0" smtClean="0"/>
              <a:t>)</a:t>
            </a:r>
            <a:endParaRPr lang="en-US" altLang="el-GR" sz="2000" kern="0" dirty="0" smtClean="0"/>
          </a:p>
        </p:txBody>
      </p:sp>
      <p:sp>
        <p:nvSpPr>
          <p:cNvPr id="87045" name="Rectangle 7"/>
          <p:cNvSpPr>
            <a:spLocks noChangeArrowheads="1"/>
          </p:cNvSpPr>
          <p:nvPr/>
        </p:nvSpPr>
        <p:spPr bwMode="auto">
          <a:xfrm>
            <a:off x="533400" y="2960688"/>
            <a:ext cx="58943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l-GR" altLang="el-GR" sz="2000">
                <a:latin typeface="Comic Sans MS" pitchFamily="66" charset="0"/>
              </a:rPr>
              <a:t>Η διεργασία της εφαρμογής ενδέχεται να είναι αργή στην ανάγνωση</a:t>
            </a:r>
            <a:endParaRPr lang="en-US" altLang="el-GR" sz="2000">
              <a:latin typeface="Comic Sans MS" pitchFamily="66" charset="0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533400" y="4159250"/>
            <a:ext cx="5759450" cy="21939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l-GR" altLang="el-GR" sz="2000" kern="0" dirty="0" smtClean="0"/>
              <a:t>Υπηρεσία ταιριάσματος ταχύτητας</a:t>
            </a:r>
            <a:r>
              <a:rPr lang="en-US" altLang="el-GR" sz="2000" kern="0" dirty="0" smtClean="0"/>
              <a:t>:</a:t>
            </a:r>
            <a:r>
              <a:rPr lang="el-GR" altLang="el-GR" sz="2000" kern="0" dirty="0" smtClean="0"/>
              <a:t> </a:t>
            </a:r>
            <a:r>
              <a:rPr lang="el-GR" altLang="el-GR" sz="2000" kern="0" dirty="0" smtClean="0">
                <a:solidFill>
                  <a:srgbClr val="C00000"/>
                </a:solidFill>
              </a:rPr>
              <a:t>ταίριασμα του ρυθμού αποστολής με το ρυθμό που η εφαρμογή αντλεί τα δεδομένα</a:t>
            </a:r>
            <a:endParaRPr lang="en-US" altLang="el-GR" sz="2000" kern="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18D36394-4E7D-4685-9FE9-670632C37F3A}" type="slidenum">
              <a:rPr lang="en-US"/>
              <a:pPr>
                <a:defRPr/>
              </a:pPr>
              <a:t>78</a:t>
            </a:fld>
            <a:endParaRPr lang="en-US"/>
          </a:p>
        </p:txBody>
      </p:sp>
      <p:sp>
        <p:nvSpPr>
          <p:cNvPr id="88067" name="Footer Placeholder 5"/>
          <p:cNvSpPr txBox="1">
            <a:spLocks noGrp="1"/>
          </p:cNvSpPr>
          <p:nvPr/>
        </p:nvSpPr>
        <p:spPr bwMode="auto">
          <a:xfrm>
            <a:off x="4203700" y="6400800"/>
            <a:ext cx="410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88068" name="Slide Number Placeholder 6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FD065E38-E7B1-4A66-BF37-1483B4B8410F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78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880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4025" y="0"/>
            <a:ext cx="7772400" cy="1143000"/>
          </a:xfrm>
        </p:spPr>
        <p:txBody>
          <a:bodyPr/>
          <a:lstStyle/>
          <a:p>
            <a:r>
              <a:rPr lang="en-US" altLang="el-GR" smtClean="0"/>
              <a:t>Έλεγχος ροής </a:t>
            </a:r>
            <a:r>
              <a:rPr lang="el-GR" altLang="el-GR" smtClean="0"/>
              <a:t>του</a:t>
            </a:r>
            <a:r>
              <a:rPr lang="en-US" altLang="el-GR" smtClean="0"/>
              <a:t> TCP</a:t>
            </a:r>
          </a:p>
        </p:txBody>
      </p:sp>
      <p:grpSp>
        <p:nvGrpSpPr>
          <p:cNvPr id="88070" name="Group 8"/>
          <p:cNvGrpSpPr>
            <a:grpSpLocks/>
          </p:cNvGrpSpPr>
          <p:nvPr/>
        </p:nvGrpSpPr>
        <p:grpSpPr bwMode="auto">
          <a:xfrm>
            <a:off x="217488" y="4092575"/>
            <a:ext cx="3613150" cy="1884363"/>
            <a:chOff x="564" y="803"/>
            <a:chExt cx="1926" cy="1045"/>
          </a:xfrm>
        </p:grpSpPr>
        <p:sp>
          <p:nvSpPr>
            <p:cNvPr id="88114" name="Rectangle 9"/>
            <p:cNvSpPr>
              <a:spLocks noChangeArrowheads="1"/>
            </p:cNvSpPr>
            <p:nvPr/>
          </p:nvSpPr>
          <p:spPr bwMode="auto">
            <a:xfrm>
              <a:off x="564" y="948"/>
              <a:ext cx="1926" cy="90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88115" name="Text Box 10"/>
            <p:cNvSpPr txBox="1">
              <a:spLocks noChangeArrowheads="1"/>
            </p:cNvSpPr>
            <p:nvPr/>
          </p:nvSpPr>
          <p:spPr bwMode="auto">
            <a:xfrm>
              <a:off x="618" y="1043"/>
              <a:ext cx="1809" cy="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l-GR" altLang="el-GR" sz="1600">
                  <a:latin typeface="Comic Sans MS" pitchFamily="66" charset="0"/>
                </a:rPr>
                <a:t>ο δέκτης ελέγχει τον αποστολέα, </a:t>
              </a:r>
              <a:br>
                <a:rPr lang="el-GR" altLang="el-GR" sz="1600">
                  <a:latin typeface="Comic Sans MS" pitchFamily="66" charset="0"/>
                </a:rPr>
              </a:br>
              <a:r>
                <a:rPr lang="el-GR" altLang="el-GR" sz="1600">
                  <a:latin typeface="Comic Sans MS" pitchFamily="66" charset="0"/>
                </a:rPr>
                <a:t>έτσι ο αποστολέας δεν</a:t>
              </a:r>
            </a:p>
            <a:p>
              <a:pPr>
                <a:lnSpc>
                  <a:spcPct val="100000"/>
                </a:lnSpc>
              </a:pPr>
              <a:r>
                <a:rPr lang="el-GR" altLang="el-GR" sz="1600">
                  <a:latin typeface="Comic Sans MS" pitchFamily="66" charset="0"/>
                </a:rPr>
                <a:t>υπερχειλίζει τον ενταμιευτή</a:t>
              </a:r>
            </a:p>
            <a:p>
              <a:pPr>
                <a:lnSpc>
                  <a:spcPct val="100000"/>
                </a:lnSpc>
              </a:pPr>
              <a:r>
                <a:rPr lang="el-GR" altLang="el-GR" sz="1600">
                  <a:latin typeface="Comic Sans MS" pitchFamily="66" charset="0"/>
                </a:rPr>
                <a:t>του δέκτη στέλνοντας</a:t>
              </a:r>
              <a:r>
                <a:rPr lang="en-US" altLang="el-GR" sz="1600">
                  <a:latin typeface="Comic Sans MS" pitchFamily="66" charset="0"/>
                </a:rPr>
                <a:t> </a:t>
              </a:r>
              <a:r>
                <a:rPr lang="el-GR" altLang="el-GR" sz="1600">
                  <a:latin typeface="Comic Sans MS" pitchFamily="66" charset="0"/>
                </a:rPr>
                <a:t>με υπερβολικά υψηλό ρυθμό</a:t>
              </a:r>
              <a:endParaRPr lang="en-US" altLang="el-GR" sz="1600">
                <a:latin typeface="Comic Sans MS" pitchFamily="66" charset="0"/>
              </a:endParaRPr>
            </a:p>
          </p:txBody>
        </p:sp>
        <p:grpSp>
          <p:nvGrpSpPr>
            <p:cNvPr id="88116" name="Group 11"/>
            <p:cNvGrpSpPr>
              <a:grpSpLocks/>
            </p:cNvGrpSpPr>
            <p:nvPr/>
          </p:nvGrpSpPr>
          <p:grpSpPr bwMode="auto">
            <a:xfrm>
              <a:off x="642" y="803"/>
              <a:ext cx="1134" cy="264"/>
              <a:chOff x="3486" y="305"/>
              <a:chExt cx="1134" cy="264"/>
            </a:xfrm>
          </p:grpSpPr>
          <p:sp>
            <p:nvSpPr>
              <p:cNvPr id="88117" name="Rectangle 12"/>
              <p:cNvSpPr>
                <a:spLocks noChangeArrowheads="1"/>
              </p:cNvSpPr>
              <p:nvPr/>
            </p:nvSpPr>
            <p:spPr bwMode="auto">
              <a:xfrm>
                <a:off x="3486" y="330"/>
                <a:ext cx="1134" cy="22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>
                  <a:latin typeface="Comic Sans MS" pitchFamily="66" charset="0"/>
                </a:endParaRPr>
              </a:p>
            </p:txBody>
          </p:sp>
          <p:sp>
            <p:nvSpPr>
              <p:cNvPr id="88118" name="Text Box 13"/>
              <p:cNvSpPr txBox="1">
                <a:spLocks noChangeArrowheads="1"/>
              </p:cNvSpPr>
              <p:nvPr/>
            </p:nvSpPr>
            <p:spPr bwMode="auto">
              <a:xfrm>
                <a:off x="3488" y="305"/>
                <a:ext cx="1119" cy="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l-GR" altLang="el-GR" sz="2000">
                    <a:solidFill>
                      <a:srgbClr val="FF0000"/>
                    </a:solidFill>
                    <a:latin typeface="Comic Sans MS" pitchFamily="66" charset="0"/>
                  </a:rPr>
                  <a:t>Έλεγχος ροής</a:t>
                </a:r>
                <a:endParaRPr lang="en-US" altLang="el-GR" sz="900">
                  <a:latin typeface="Times New Roman" pitchFamily="18" charset="0"/>
                </a:endParaRPr>
              </a:p>
            </p:txBody>
          </p:sp>
        </p:grpSp>
      </p:grpSp>
      <p:sp>
        <p:nvSpPr>
          <p:cNvPr id="88071" name="Rectangle 72"/>
          <p:cNvSpPr>
            <a:spLocks noChangeArrowheads="1"/>
          </p:cNvSpPr>
          <p:nvPr/>
        </p:nvSpPr>
        <p:spPr bwMode="auto">
          <a:xfrm>
            <a:off x="5410200" y="855663"/>
            <a:ext cx="2524125" cy="3854450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88072" name="Rectangle 40"/>
          <p:cNvSpPr>
            <a:spLocks noChangeArrowheads="1"/>
          </p:cNvSpPr>
          <p:nvPr/>
        </p:nvSpPr>
        <p:spPr bwMode="auto">
          <a:xfrm>
            <a:off x="5324475" y="957263"/>
            <a:ext cx="2533650" cy="38147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88073" name="Oval 31"/>
          <p:cNvSpPr>
            <a:spLocks noChangeArrowheads="1"/>
          </p:cNvSpPr>
          <p:nvPr/>
        </p:nvSpPr>
        <p:spPr bwMode="auto">
          <a:xfrm>
            <a:off x="5864225" y="1014413"/>
            <a:ext cx="1377950" cy="5969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application</a:t>
            </a:r>
          </a:p>
          <a:p>
            <a:pPr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process</a:t>
            </a:r>
          </a:p>
        </p:txBody>
      </p:sp>
      <p:grpSp>
        <p:nvGrpSpPr>
          <p:cNvPr id="88074" name="Group 47"/>
          <p:cNvGrpSpPr>
            <a:grpSpLocks/>
          </p:cNvGrpSpPr>
          <p:nvPr/>
        </p:nvGrpSpPr>
        <p:grpSpPr bwMode="auto">
          <a:xfrm>
            <a:off x="5632450" y="2082800"/>
            <a:ext cx="1795463" cy="688975"/>
            <a:chOff x="1173" y="2345"/>
            <a:chExt cx="1131" cy="434"/>
          </a:xfrm>
        </p:grpSpPr>
        <p:sp>
          <p:nvSpPr>
            <p:cNvPr id="88112" name="Rectangle 44"/>
            <p:cNvSpPr>
              <a:spLocks noChangeArrowheads="1"/>
            </p:cNvSpPr>
            <p:nvPr/>
          </p:nvSpPr>
          <p:spPr bwMode="auto">
            <a:xfrm>
              <a:off x="1173" y="2345"/>
              <a:ext cx="1131" cy="43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88113" name="Text Box 46"/>
            <p:cNvSpPr txBox="1">
              <a:spLocks noChangeArrowheads="1"/>
            </p:cNvSpPr>
            <p:nvPr/>
          </p:nvSpPr>
          <p:spPr bwMode="auto">
            <a:xfrm>
              <a:off x="1235" y="2368"/>
              <a:ext cx="99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 sz="1600"/>
                <a:t>TCP socket</a:t>
              </a:r>
            </a:p>
            <a:p>
              <a:pPr>
                <a:lnSpc>
                  <a:spcPct val="100000"/>
                </a:lnSpc>
              </a:pPr>
              <a:r>
                <a:rPr lang="en-US" altLang="el-GR" sz="1600"/>
                <a:t>receiver buffers</a:t>
              </a:r>
            </a:p>
          </p:txBody>
        </p:sp>
      </p:grpSp>
      <p:sp>
        <p:nvSpPr>
          <p:cNvPr id="88075" name="Oval 48"/>
          <p:cNvSpPr>
            <a:spLocks noChangeArrowheads="1"/>
          </p:cNvSpPr>
          <p:nvPr/>
        </p:nvSpPr>
        <p:spPr bwMode="auto">
          <a:xfrm>
            <a:off x="5800725" y="3106738"/>
            <a:ext cx="1562100" cy="5969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>
              <a:latin typeface="Arial" pitchFamily="34" charset="0"/>
            </a:endParaRPr>
          </a:p>
        </p:txBody>
      </p:sp>
      <p:sp>
        <p:nvSpPr>
          <p:cNvPr id="88076" name="Text Box 64"/>
          <p:cNvSpPr txBox="1">
            <a:spLocks noChangeArrowheads="1"/>
          </p:cNvSpPr>
          <p:nvPr/>
        </p:nvSpPr>
        <p:spPr bwMode="auto">
          <a:xfrm>
            <a:off x="6704013" y="3130550"/>
            <a:ext cx="5556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el-GR"/>
              <a:t>TCP</a:t>
            </a:r>
          </a:p>
          <a:p>
            <a:pPr algn="l">
              <a:lnSpc>
                <a:spcPct val="100000"/>
              </a:lnSpc>
            </a:pPr>
            <a:r>
              <a:rPr lang="en-US" altLang="el-GR"/>
              <a:t>code</a:t>
            </a:r>
          </a:p>
        </p:txBody>
      </p:sp>
      <p:sp>
        <p:nvSpPr>
          <p:cNvPr id="88077" name="Oval 65"/>
          <p:cNvSpPr>
            <a:spLocks noChangeArrowheads="1"/>
          </p:cNvSpPr>
          <p:nvPr/>
        </p:nvSpPr>
        <p:spPr bwMode="auto">
          <a:xfrm>
            <a:off x="5808663" y="4092575"/>
            <a:ext cx="1562100" cy="5969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>
              <a:latin typeface="Arial" pitchFamily="34" charset="0"/>
            </a:endParaRPr>
          </a:p>
        </p:txBody>
      </p:sp>
      <p:sp>
        <p:nvSpPr>
          <p:cNvPr id="88078" name="Text Box 66"/>
          <p:cNvSpPr txBox="1">
            <a:spLocks noChangeArrowheads="1"/>
          </p:cNvSpPr>
          <p:nvPr/>
        </p:nvSpPr>
        <p:spPr bwMode="auto">
          <a:xfrm>
            <a:off x="6711950" y="4116388"/>
            <a:ext cx="5556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el-GR"/>
              <a:t>IP</a:t>
            </a:r>
          </a:p>
          <a:p>
            <a:pPr algn="l">
              <a:lnSpc>
                <a:spcPct val="100000"/>
              </a:lnSpc>
            </a:pPr>
            <a:r>
              <a:rPr lang="en-US" altLang="el-GR"/>
              <a:t>code</a:t>
            </a:r>
          </a:p>
        </p:txBody>
      </p:sp>
      <p:sp>
        <p:nvSpPr>
          <p:cNvPr id="88079" name="Freeform 61"/>
          <p:cNvSpPr>
            <a:spLocks/>
          </p:cNvSpPr>
          <p:nvPr/>
        </p:nvSpPr>
        <p:spPr bwMode="auto">
          <a:xfrm>
            <a:off x="6310313" y="2649538"/>
            <a:ext cx="530225" cy="2505075"/>
          </a:xfrm>
          <a:custGeom>
            <a:avLst/>
            <a:gdLst>
              <a:gd name="T0" fmla="*/ 2147483647 w 412"/>
              <a:gd name="T1" fmla="*/ 2147483647 h 2005"/>
              <a:gd name="T2" fmla="*/ 2147483647 w 412"/>
              <a:gd name="T3" fmla="*/ 0 h 2005"/>
              <a:gd name="T4" fmla="*/ 2147483647 w 412"/>
              <a:gd name="T5" fmla="*/ 2147483647 h 2005"/>
              <a:gd name="T6" fmla="*/ 0 60000 65536"/>
              <a:gd name="T7" fmla="*/ 0 60000 65536"/>
              <a:gd name="T8" fmla="*/ 0 60000 65536"/>
              <a:gd name="T9" fmla="*/ 0 w 412"/>
              <a:gd name="T10" fmla="*/ 0 h 2005"/>
              <a:gd name="T11" fmla="*/ 412 w 412"/>
              <a:gd name="T12" fmla="*/ 2005 h 20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2" h="2005">
                <a:moveTo>
                  <a:pt x="56" y="2005"/>
                </a:moveTo>
                <a:cubicBezTo>
                  <a:pt x="80" y="1671"/>
                  <a:pt x="0" y="0"/>
                  <a:pt x="206" y="0"/>
                </a:cubicBezTo>
                <a:cubicBezTo>
                  <a:pt x="412" y="0"/>
                  <a:pt x="307" y="1587"/>
                  <a:pt x="334" y="2005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8080" name="Line 68"/>
          <p:cNvSpPr>
            <a:spLocks noChangeShapeType="1"/>
          </p:cNvSpPr>
          <p:nvPr/>
        </p:nvSpPr>
        <p:spPr bwMode="auto">
          <a:xfrm>
            <a:off x="5318125" y="3841750"/>
            <a:ext cx="2546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8081" name="Line 69"/>
          <p:cNvSpPr>
            <a:spLocks noChangeShapeType="1"/>
          </p:cNvSpPr>
          <p:nvPr/>
        </p:nvSpPr>
        <p:spPr bwMode="auto">
          <a:xfrm>
            <a:off x="5330825" y="1990725"/>
            <a:ext cx="2546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88082" name="Group 56"/>
          <p:cNvGrpSpPr>
            <a:grpSpLocks/>
          </p:cNvGrpSpPr>
          <p:nvPr/>
        </p:nvGrpSpPr>
        <p:grpSpPr bwMode="auto">
          <a:xfrm>
            <a:off x="6307138" y="1874838"/>
            <a:ext cx="533400" cy="206375"/>
            <a:chOff x="2003" y="1816"/>
            <a:chExt cx="336" cy="130"/>
          </a:xfrm>
        </p:grpSpPr>
        <p:sp>
          <p:nvSpPr>
            <p:cNvPr id="88108" name="Rectangle 16"/>
            <p:cNvSpPr>
              <a:spLocks noChangeArrowheads="1"/>
            </p:cNvSpPr>
            <p:nvPr/>
          </p:nvSpPr>
          <p:spPr bwMode="auto">
            <a:xfrm>
              <a:off x="2003" y="1816"/>
              <a:ext cx="336" cy="1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88109" name="Rectangle 17"/>
            <p:cNvSpPr>
              <a:spLocks noChangeArrowheads="1"/>
            </p:cNvSpPr>
            <p:nvPr/>
          </p:nvSpPr>
          <p:spPr bwMode="auto">
            <a:xfrm>
              <a:off x="2105" y="1833"/>
              <a:ext cx="110" cy="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88110" name="Rectangle 18"/>
            <p:cNvSpPr>
              <a:spLocks noChangeArrowheads="1"/>
            </p:cNvSpPr>
            <p:nvPr/>
          </p:nvSpPr>
          <p:spPr bwMode="auto">
            <a:xfrm>
              <a:off x="2229" y="1891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88111" name="Rectangle 19"/>
            <p:cNvSpPr>
              <a:spLocks noChangeArrowheads="1"/>
            </p:cNvSpPr>
            <p:nvPr/>
          </p:nvSpPr>
          <p:spPr bwMode="auto">
            <a:xfrm>
              <a:off x="2058" y="1892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</p:grpSp>
      <p:sp>
        <p:nvSpPr>
          <p:cNvPr id="88083" name="Freeform 63"/>
          <p:cNvSpPr>
            <a:spLocks/>
          </p:cNvSpPr>
          <p:nvPr/>
        </p:nvSpPr>
        <p:spPr bwMode="auto">
          <a:xfrm rot="10800000">
            <a:off x="6299200" y="1544638"/>
            <a:ext cx="530225" cy="595312"/>
          </a:xfrm>
          <a:custGeom>
            <a:avLst/>
            <a:gdLst>
              <a:gd name="T0" fmla="*/ 2147483647 w 412"/>
              <a:gd name="T1" fmla="*/ 2147483647 h 2005"/>
              <a:gd name="T2" fmla="*/ 2147483647 w 412"/>
              <a:gd name="T3" fmla="*/ 0 h 2005"/>
              <a:gd name="T4" fmla="*/ 2147483647 w 412"/>
              <a:gd name="T5" fmla="*/ 2147483647 h 2005"/>
              <a:gd name="T6" fmla="*/ 0 60000 65536"/>
              <a:gd name="T7" fmla="*/ 0 60000 65536"/>
              <a:gd name="T8" fmla="*/ 0 60000 65536"/>
              <a:gd name="T9" fmla="*/ 0 w 412"/>
              <a:gd name="T10" fmla="*/ 0 h 2005"/>
              <a:gd name="T11" fmla="*/ 412 w 412"/>
              <a:gd name="T12" fmla="*/ 2005 h 20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2" h="2005">
                <a:moveTo>
                  <a:pt x="56" y="2005"/>
                </a:moveTo>
                <a:cubicBezTo>
                  <a:pt x="80" y="1671"/>
                  <a:pt x="0" y="0"/>
                  <a:pt x="206" y="0"/>
                </a:cubicBezTo>
                <a:cubicBezTo>
                  <a:pt x="412" y="0"/>
                  <a:pt x="307" y="1587"/>
                  <a:pt x="334" y="2005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88084" name="Group 77"/>
          <p:cNvGrpSpPr>
            <a:grpSpLocks/>
          </p:cNvGrpSpPr>
          <p:nvPr/>
        </p:nvGrpSpPr>
        <p:grpSpPr bwMode="auto">
          <a:xfrm>
            <a:off x="5489575" y="4827588"/>
            <a:ext cx="1006475" cy="211137"/>
            <a:chOff x="314" y="1591"/>
            <a:chExt cx="634" cy="133"/>
          </a:xfrm>
        </p:grpSpPr>
        <p:sp>
          <p:nvSpPr>
            <p:cNvPr id="88105" name="Rectangle 74"/>
            <p:cNvSpPr>
              <a:spLocks noChangeArrowheads="1"/>
            </p:cNvSpPr>
            <p:nvPr/>
          </p:nvSpPr>
          <p:spPr bwMode="auto">
            <a:xfrm>
              <a:off x="314" y="1591"/>
              <a:ext cx="634" cy="13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88106" name="Line 75"/>
            <p:cNvSpPr>
              <a:spLocks noChangeShapeType="1"/>
            </p:cNvSpPr>
            <p:nvPr/>
          </p:nvSpPr>
          <p:spPr bwMode="auto">
            <a:xfrm>
              <a:off x="388" y="1594"/>
              <a:ext cx="0" cy="13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8107" name="Line 76"/>
            <p:cNvSpPr>
              <a:spLocks noChangeShapeType="1"/>
            </p:cNvSpPr>
            <p:nvPr/>
          </p:nvSpPr>
          <p:spPr bwMode="auto">
            <a:xfrm>
              <a:off x="484" y="1594"/>
              <a:ext cx="0" cy="13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88085" name="Rectangle 80"/>
          <p:cNvSpPr>
            <a:spLocks noChangeArrowheads="1"/>
          </p:cNvSpPr>
          <p:nvPr/>
        </p:nvSpPr>
        <p:spPr bwMode="auto">
          <a:xfrm>
            <a:off x="5608638" y="3892550"/>
            <a:ext cx="876300" cy="2095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88086" name="Rectangle 86"/>
          <p:cNvSpPr>
            <a:spLocks noChangeArrowheads="1"/>
          </p:cNvSpPr>
          <p:nvPr/>
        </p:nvSpPr>
        <p:spPr bwMode="auto">
          <a:xfrm>
            <a:off x="5765800" y="2851150"/>
            <a:ext cx="720725" cy="209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88087" name="Rectangle 91"/>
          <p:cNvSpPr>
            <a:spLocks noChangeArrowheads="1"/>
          </p:cNvSpPr>
          <p:nvPr/>
        </p:nvSpPr>
        <p:spPr bwMode="auto">
          <a:xfrm>
            <a:off x="5773738" y="3892550"/>
            <a:ext cx="720725" cy="209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88088" name="Rectangle 92"/>
          <p:cNvSpPr>
            <a:spLocks noChangeArrowheads="1"/>
          </p:cNvSpPr>
          <p:nvPr/>
        </p:nvSpPr>
        <p:spPr bwMode="auto">
          <a:xfrm>
            <a:off x="5768975" y="4824413"/>
            <a:ext cx="733425" cy="2127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grpSp>
        <p:nvGrpSpPr>
          <p:cNvPr id="88089" name="Group 99"/>
          <p:cNvGrpSpPr>
            <a:grpSpLocks/>
          </p:cNvGrpSpPr>
          <p:nvPr/>
        </p:nvGrpSpPr>
        <p:grpSpPr bwMode="auto">
          <a:xfrm>
            <a:off x="8035925" y="1657350"/>
            <a:ext cx="1085850" cy="704850"/>
            <a:chOff x="659" y="1651"/>
            <a:chExt cx="684" cy="444"/>
          </a:xfrm>
        </p:grpSpPr>
        <p:sp>
          <p:nvSpPr>
            <p:cNvPr id="87078" name="Text Box 95"/>
            <p:cNvSpPr txBox="1">
              <a:spLocks noChangeArrowheads="1"/>
            </p:cNvSpPr>
            <p:nvPr/>
          </p:nvSpPr>
          <p:spPr bwMode="auto">
            <a:xfrm>
              <a:off x="659" y="1651"/>
              <a:ext cx="6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defRPr/>
              </a:pPr>
              <a:r>
                <a:rPr lang="el-GR" altLang="el-GR" sz="1600" dirty="0">
                  <a:latin typeface="+mn-lt"/>
                </a:rPr>
                <a:t>εφαρμογή</a:t>
              </a:r>
              <a:endParaRPr lang="en-US" altLang="el-GR" sz="1600" dirty="0">
                <a:latin typeface="+mn-lt"/>
              </a:endParaRPr>
            </a:p>
          </p:txBody>
        </p:sp>
        <p:sp>
          <p:nvSpPr>
            <p:cNvPr id="87079" name="Text Box 96"/>
            <p:cNvSpPr txBox="1">
              <a:spLocks noChangeArrowheads="1"/>
            </p:cNvSpPr>
            <p:nvPr/>
          </p:nvSpPr>
          <p:spPr bwMode="auto">
            <a:xfrm>
              <a:off x="770" y="1882"/>
              <a:ext cx="39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defRPr/>
              </a:pPr>
              <a:r>
                <a:rPr lang="en-US" altLang="el-GR" sz="1600" dirty="0">
                  <a:latin typeface="+mn-lt"/>
                </a:rPr>
                <a:t>OS</a:t>
              </a:r>
            </a:p>
          </p:txBody>
        </p:sp>
        <p:sp>
          <p:nvSpPr>
            <p:cNvPr id="88104" name="Line 98"/>
            <p:cNvSpPr>
              <a:spLocks noChangeShapeType="1"/>
            </p:cNvSpPr>
            <p:nvPr/>
          </p:nvSpPr>
          <p:spPr bwMode="auto">
            <a:xfrm>
              <a:off x="711" y="1870"/>
              <a:ext cx="5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87066" name="Text Box 103"/>
          <p:cNvSpPr txBox="1">
            <a:spLocks noChangeArrowheads="1"/>
          </p:cNvSpPr>
          <p:nvPr/>
        </p:nvSpPr>
        <p:spPr bwMode="auto">
          <a:xfrm>
            <a:off x="5029200" y="5637213"/>
            <a:ext cx="3379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l-GR" altLang="el-GR" sz="2000" dirty="0">
                <a:latin typeface="+mn-lt"/>
              </a:rPr>
              <a:t>στοίβα πρωτοκόλλων δέκτη</a:t>
            </a:r>
            <a:endParaRPr lang="en-US" altLang="el-GR" sz="2000" dirty="0">
              <a:latin typeface="+mn-lt"/>
            </a:endParaRPr>
          </a:p>
        </p:txBody>
      </p:sp>
      <p:sp>
        <p:nvSpPr>
          <p:cNvPr id="87067" name="Text Box 104"/>
          <p:cNvSpPr txBox="1">
            <a:spLocks noChangeArrowheads="1"/>
          </p:cNvSpPr>
          <p:nvPr/>
        </p:nvSpPr>
        <p:spPr bwMode="auto">
          <a:xfrm>
            <a:off x="2014538" y="1314450"/>
            <a:ext cx="319246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defRPr/>
            </a:pPr>
            <a:r>
              <a:rPr lang="el-GR" altLang="el-GR" sz="1600" dirty="0">
                <a:latin typeface="+mn-lt"/>
              </a:rPr>
              <a:t>η εφαρμογή μπορεί</a:t>
            </a:r>
            <a:r>
              <a:rPr lang="en-US" altLang="el-GR" sz="1600" dirty="0">
                <a:latin typeface="+mn-lt"/>
              </a:rPr>
              <a:t> </a:t>
            </a:r>
            <a:r>
              <a:rPr lang="el-GR" altLang="el-GR" sz="1600" dirty="0">
                <a:latin typeface="+mn-lt"/>
              </a:rPr>
              <a:t>να </a:t>
            </a:r>
            <a:endParaRPr lang="en-US" altLang="el-GR" sz="1600" dirty="0">
              <a:latin typeface="+mn-lt"/>
            </a:endParaRPr>
          </a:p>
          <a:p>
            <a:pPr algn="r">
              <a:lnSpc>
                <a:spcPct val="100000"/>
              </a:lnSpc>
              <a:defRPr/>
            </a:pPr>
            <a:r>
              <a:rPr lang="el-GR" altLang="el-GR" sz="1600" dirty="0">
                <a:latin typeface="+mn-lt"/>
              </a:rPr>
              <a:t>απομακρύνει δεδομένα από τους</a:t>
            </a:r>
            <a:r>
              <a:rPr lang="en-US" altLang="el-GR" sz="1600" dirty="0">
                <a:latin typeface="+mn-lt"/>
              </a:rPr>
              <a:t> </a:t>
            </a:r>
          </a:p>
          <a:p>
            <a:pPr algn="r">
              <a:lnSpc>
                <a:spcPct val="100000"/>
              </a:lnSpc>
              <a:defRPr/>
            </a:pPr>
            <a:r>
              <a:rPr lang="el-GR" altLang="el-GR" sz="1600" dirty="0" err="1">
                <a:latin typeface="+mn-lt"/>
              </a:rPr>
              <a:t>ενταμιευτές</a:t>
            </a:r>
            <a:r>
              <a:rPr lang="el-GR" altLang="el-GR" sz="1600" dirty="0">
                <a:latin typeface="+mn-lt"/>
              </a:rPr>
              <a:t> της </a:t>
            </a:r>
            <a:r>
              <a:rPr lang="en-US" altLang="el-GR" sz="1600" dirty="0">
                <a:latin typeface="+mn-lt"/>
              </a:rPr>
              <a:t>TCP socket …. </a:t>
            </a:r>
          </a:p>
        </p:txBody>
      </p:sp>
      <p:sp>
        <p:nvSpPr>
          <p:cNvPr id="88092" name="Line 105"/>
          <p:cNvSpPr>
            <a:spLocks noChangeShapeType="1"/>
          </p:cNvSpPr>
          <p:nvPr/>
        </p:nvSpPr>
        <p:spPr bwMode="auto">
          <a:xfrm>
            <a:off x="5224463" y="1730375"/>
            <a:ext cx="10414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7069" name="Text Box 106"/>
          <p:cNvSpPr txBox="1">
            <a:spLocks noChangeArrowheads="1"/>
          </p:cNvSpPr>
          <p:nvPr/>
        </p:nvSpPr>
        <p:spPr bwMode="auto">
          <a:xfrm>
            <a:off x="3232150" y="2525713"/>
            <a:ext cx="19478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el-GR" altLang="el-GR" sz="1600" dirty="0">
                <a:latin typeface="+mn-lt"/>
              </a:rPr>
              <a:t>ο αποστολέας στέλνει</a:t>
            </a:r>
            <a:r>
              <a:rPr lang="en-US" altLang="el-GR" sz="1600" dirty="0">
                <a:latin typeface="+mn-lt"/>
              </a:rPr>
              <a:t>… </a:t>
            </a:r>
            <a:r>
              <a:rPr lang="el-GR" altLang="el-GR" sz="1600" dirty="0">
                <a:latin typeface="+mn-lt"/>
              </a:rPr>
              <a:t>πιο αργά απ’ ότι παραδίδει ο</a:t>
            </a:r>
            <a:r>
              <a:rPr lang="en-US" altLang="el-GR" sz="1600" dirty="0">
                <a:latin typeface="+mn-lt"/>
              </a:rPr>
              <a:t> TCP </a:t>
            </a:r>
            <a:r>
              <a:rPr lang="el-GR" altLang="el-GR" sz="1600" dirty="0">
                <a:latin typeface="+mn-lt"/>
              </a:rPr>
              <a:t> δέκτης</a:t>
            </a:r>
            <a:endParaRPr lang="en-US" altLang="el-GR" sz="1600" dirty="0">
              <a:latin typeface="+mn-lt"/>
            </a:endParaRPr>
          </a:p>
          <a:p>
            <a:pPr algn="r">
              <a:lnSpc>
                <a:spcPct val="100000"/>
              </a:lnSpc>
              <a:defRPr/>
            </a:pPr>
            <a:endParaRPr lang="en-US" altLang="el-GR" sz="1600" dirty="0">
              <a:latin typeface="+mn-lt"/>
            </a:endParaRPr>
          </a:p>
        </p:txBody>
      </p:sp>
      <p:sp>
        <p:nvSpPr>
          <p:cNvPr id="88094" name="Line 108"/>
          <p:cNvSpPr>
            <a:spLocks noChangeShapeType="1"/>
          </p:cNvSpPr>
          <p:nvPr/>
        </p:nvSpPr>
        <p:spPr bwMode="auto">
          <a:xfrm>
            <a:off x="5145088" y="2935288"/>
            <a:ext cx="544512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8095" name="Line 115"/>
          <p:cNvSpPr>
            <a:spLocks noChangeShapeType="1"/>
          </p:cNvSpPr>
          <p:nvPr/>
        </p:nvSpPr>
        <p:spPr bwMode="auto">
          <a:xfrm>
            <a:off x="6383338" y="5189538"/>
            <a:ext cx="0" cy="349250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7072" name="Text Box 116"/>
          <p:cNvSpPr txBox="1">
            <a:spLocks noChangeArrowheads="1"/>
          </p:cNvSpPr>
          <p:nvPr/>
        </p:nvSpPr>
        <p:spPr bwMode="auto">
          <a:xfrm>
            <a:off x="4543425" y="5278438"/>
            <a:ext cx="19177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l-GR" altLang="el-GR" sz="1600" dirty="0">
                <a:latin typeface="+mn-lt"/>
              </a:rPr>
              <a:t>από τον αποστολέα</a:t>
            </a:r>
            <a:endParaRPr lang="en-US" altLang="el-GR" sz="1600" dirty="0">
              <a:latin typeface="+mn-lt"/>
            </a:endParaRPr>
          </a:p>
        </p:txBody>
      </p:sp>
      <p:sp>
        <p:nvSpPr>
          <p:cNvPr id="88097" name="Line 118"/>
          <p:cNvSpPr>
            <a:spLocks noChangeShapeType="1"/>
          </p:cNvSpPr>
          <p:nvPr/>
        </p:nvSpPr>
        <p:spPr bwMode="auto">
          <a:xfrm>
            <a:off x="7847013" y="4767263"/>
            <a:ext cx="0" cy="4635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88098" name="Group 124"/>
          <p:cNvGrpSpPr>
            <a:grpSpLocks/>
          </p:cNvGrpSpPr>
          <p:nvPr/>
        </p:nvGrpSpPr>
        <p:grpSpPr bwMode="auto">
          <a:xfrm flipH="1">
            <a:off x="8085138" y="4360863"/>
            <a:ext cx="869950" cy="906462"/>
            <a:chOff x="-44" y="1473"/>
            <a:chExt cx="981" cy="1105"/>
          </a:xfrm>
        </p:grpSpPr>
        <p:pic>
          <p:nvPicPr>
            <p:cNvPr id="88100" name="Picture 125" descr="desktop_computer_stylized_medium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8101" name="Freeform 12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88099" name="Line 117"/>
          <p:cNvSpPr>
            <a:spLocks noChangeShapeType="1"/>
          </p:cNvSpPr>
          <p:nvPr/>
        </p:nvSpPr>
        <p:spPr bwMode="auto">
          <a:xfrm flipH="1">
            <a:off x="5486400" y="5056188"/>
            <a:ext cx="4763" cy="36671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F433A4B5-03BA-45D3-96E1-7979846905EB}" type="slidenum">
              <a:rPr lang="en-US"/>
              <a:pPr>
                <a:defRPr/>
              </a:pPr>
              <a:t>79</a:t>
            </a:fld>
            <a:endParaRPr lang="en-US"/>
          </a:p>
        </p:txBody>
      </p:sp>
      <p:sp>
        <p:nvSpPr>
          <p:cNvPr id="89091" name="Footer Placeholder 5"/>
          <p:cNvSpPr txBox="1">
            <a:spLocks noGrp="1"/>
          </p:cNvSpPr>
          <p:nvPr/>
        </p:nvSpPr>
        <p:spPr bwMode="auto">
          <a:xfrm>
            <a:off x="4203700" y="6400800"/>
            <a:ext cx="410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89092" name="Slide Number Placeholder 6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F3EBA362-838D-4731-A365-29E76BD9FA24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79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8909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93100" cy="1143000"/>
          </a:xfrm>
        </p:spPr>
        <p:txBody>
          <a:bodyPr/>
          <a:lstStyle/>
          <a:p>
            <a:r>
              <a:rPr lang="el-GR" altLang="el-GR" sz="3600" smtClean="0"/>
              <a:t>Έλεγχος ροής του TCP</a:t>
            </a:r>
            <a:endParaRPr lang="en-US" altLang="el-GR" sz="3600" smtClean="0"/>
          </a:p>
        </p:txBody>
      </p:sp>
      <p:sp>
        <p:nvSpPr>
          <p:cNvPr id="89094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246188"/>
            <a:ext cx="3886200" cy="5154612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Char char="r"/>
            </a:pPr>
            <a:r>
              <a:rPr lang="el-GR" altLang="el-GR" sz="1800" smtClean="0"/>
              <a:t>Ο δέκτης κοινοποιεί τον ελεύθερο</a:t>
            </a:r>
            <a:r>
              <a:rPr lang="en-US" altLang="el-GR" sz="1800" smtClean="0"/>
              <a:t> </a:t>
            </a:r>
            <a:r>
              <a:rPr lang="el-GR" altLang="el-GR" sz="1800" smtClean="0"/>
              <a:t>χώρο του ενταμιευτή περιλαμβάνοντας την τιμή </a:t>
            </a:r>
            <a:r>
              <a:rPr lang="en-US" altLang="el-GR" sz="1800" smtClean="0">
                <a:solidFill>
                  <a:srgbClr val="C00000"/>
                </a:solidFill>
              </a:rPr>
              <a:t>r</a:t>
            </a:r>
            <a:r>
              <a:rPr lang="el-GR" altLang="el-GR" sz="1800" smtClean="0">
                <a:solidFill>
                  <a:srgbClr val="C00000"/>
                </a:solidFill>
              </a:rPr>
              <a:t>w</a:t>
            </a:r>
            <a:r>
              <a:rPr lang="en-US" altLang="el-GR" sz="1800" smtClean="0">
                <a:solidFill>
                  <a:srgbClr val="C00000"/>
                </a:solidFill>
              </a:rPr>
              <a:t>nd</a:t>
            </a:r>
            <a:r>
              <a:rPr lang="el-GR" altLang="el-GR" sz="1800" smtClean="0">
                <a:solidFill>
                  <a:srgbClr val="C00000"/>
                </a:solidFill>
              </a:rPr>
              <a:t> </a:t>
            </a:r>
            <a:r>
              <a:rPr lang="el-GR" altLang="el-GR" sz="1800" smtClean="0"/>
              <a:t>στην </a:t>
            </a:r>
            <a:r>
              <a:rPr lang="en-US" altLang="el-GR" sz="1800" smtClean="0"/>
              <a:t>TCP </a:t>
            </a:r>
            <a:r>
              <a:rPr lang="el-GR" altLang="el-GR" sz="1800" smtClean="0"/>
              <a:t>κεφαλίδα των τμημάτων από το δέκτη προς στον αποστολέα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altLang="el-GR" sz="1600" smtClean="0"/>
              <a:t>το μέγεθος του </a:t>
            </a:r>
            <a:r>
              <a:rPr lang="en-US" altLang="el-GR" sz="1600" b="1" smtClean="0"/>
              <a:t>RcvBuffer</a:t>
            </a:r>
            <a:r>
              <a:rPr lang="en-US" altLang="el-GR" sz="1600" smtClean="0"/>
              <a:t> </a:t>
            </a:r>
            <a:r>
              <a:rPr lang="el-GR" altLang="el-GR" sz="1600" smtClean="0"/>
              <a:t>ορίζεται μέσω των επιλογών του </a:t>
            </a:r>
            <a:r>
              <a:rPr lang="en-US" altLang="el-GR" sz="1600" smtClean="0"/>
              <a:t>socket </a:t>
            </a:r>
            <a:r>
              <a:rPr lang="el-GR" altLang="el-GR" sz="1600" smtClean="0"/>
              <a:t>(προκαθορισμένη τιμή 4096 </a:t>
            </a:r>
            <a:r>
              <a:rPr lang="en-US" altLang="el-GR" sz="1600" smtClean="0"/>
              <a:t>bytes)</a:t>
            </a:r>
            <a:endParaRPr lang="el-GR" altLang="el-GR" sz="1600" smtClean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altLang="el-GR" sz="1600" smtClean="0"/>
              <a:t>πολλά λειτουργικά συστήματα ρυθμίζουν αυτόματα το </a:t>
            </a:r>
            <a:r>
              <a:rPr lang="en-US" altLang="el-GR" sz="1600" smtClean="0"/>
              <a:t>RcvBuffer</a:t>
            </a:r>
            <a:r>
              <a:rPr lang="el-GR" altLang="el-GR" sz="1600" smtClean="0"/>
              <a:t/>
            </a:r>
            <a:br>
              <a:rPr lang="el-GR" altLang="el-GR" sz="1600" smtClean="0"/>
            </a:br>
            <a:endParaRPr lang="en-US" altLang="el-GR" sz="1600" smtClean="0"/>
          </a:p>
          <a:p>
            <a:pPr>
              <a:lnSpc>
                <a:spcPct val="90000"/>
              </a:lnSpc>
              <a:buFont typeface="ZapfDingbats" pitchFamily="82" charset="2"/>
              <a:buChar char="r"/>
            </a:pPr>
            <a:r>
              <a:rPr lang="el-GR" altLang="el-GR" sz="1800" smtClean="0"/>
              <a:t>Ο αποστολέας περιορίζει τα μη επιβεβαιωμένα δεδομένα στην τιμή </a:t>
            </a:r>
            <a:r>
              <a:rPr lang="en-US" altLang="el-GR" sz="1800" smtClean="0">
                <a:solidFill>
                  <a:srgbClr val="C00000"/>
                </a:solidFill>
              </a:rPr>
              <a:t>rwnd</a:t>
            </a:r>
            <a:r>
              <a:rPr lang="en-US" altLang="el-GR" sz="1800" smtClean="0"/>
              <a:t> </a:t>
            </a:r>
            <a:r>
              <a:rPr lang="el-GR" altLang="el-GR" sz="1800" smtClean="0"/>
              <a:t>του δέκτη</a:t>
            </a:r>
            <a:br>
              <a:rPr lang="el-GR" altLang="el-GR" sz="1800" smtClean="0"/>
            </a:br>
            <a:endParaRPr lang="en-US" altLang="el-GR" sz="1800" smtClean="0"/>
          </a:p>
          <a:p>
            <a:pPr>
              <a:lnSpc>
                <a:spcPct val="90000"/>
              </a:lnSpc>
              <a:buFont typeface="ZapfDingbats" pitchFamily="82" charset="2"/>
              <a:buChar char="r"/>
            </a:pPr>
            <a:r>
              <a:rPr lang="el-GR" altLang="el-GR" sz="1800" smtClean="0"/>
              <a:t>εγγυάται ότι ο ενταμιευτής</a:t>
            </a:r>
            <a:r>
              <a:rPr lang="en-US" altLang="el-GR" sz="1800" smtClean="0"/>
              <a:t> </a:t>
            </a:r>
            <a:r>
              <a:rPr lang="el-GR" altLang="el-GR" sz="1800" smtClean="0"/>
              <a:t>στον δέκτη δεν  υπερχειλίζει</a:t>
            </a:r>
            <a:endParaRPr lang="en-US" altLang="el-GR" sz="1800" smtClean="0"/>
          </a:p>
        </p:txBody>
      </p:sp>
      <p:grpSp>
        <p:nvGrpSpPr>
          <p:cNvPr id="89095" name="Group 72"/>
          <p:cNvGrpSpPr>
            <a:grpSpLocks/>
          </p:cNvGrpSpPr>
          <p:nvPr/>
        </p:nvGrpSpPr>
        <p:grpSpPr bwMode="auto">
          <a:xfrm>
            <a:off x="1560513" y="2098675"/>
            <a:ext cx="2578100" cy="2155825"/>
            <a:chOff x="512" y="1294"/>
            <a:chExt cx="1888" cy="1358"/>
          </a:xfrm>
        </p:grpSpPr>
        <p:grpSp>
          <p:nvGrpSpPr>
            <p:cNvPr id="89108" name="Group 17"/>
            <p:cNvGrpSpPr>
              <a:grpSpLocks/>
            </p:cNvGrpSpPr>
            <p:nvPr/>
          </p:nvGrpSpPr>
          <p:grpSpPr bwMode="auto">
            <a:xfrm>
              <a:off x="1232" y="1410"/>
              <a:ext cx="336" cy="130"/>
              <a:chOff x="2003" y="1816"/>
              <a:chExt cx="336" cy="130"/>
            </a:xfrm>
          </p:grpSpPr>
          <p:sp>
            <p:nvSpPr>
              <p:cNvPr id="89117" name="Rectangle 18"/>
              <p:cNvSpPr>
                <a:spLocks noChangeArrowheads="1"/>
              </p:cNvSpPr>
              <p:nvPr/>
            </p:nvSpPr>
            <p:spPr bwMode="auto">
              <a:xfrm>
                <a:off x="2003" y="1816"/>
                <a:ext cx="336" cy="13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sp>
            <p:nvSpPr>
              <p:cNvPr id="89118" name="Rectangle 19"/>
              <p:cNvSpPr>
                <a:spLocks noChangeArrowheads="1"/>
              </p:cNvSpPr>
              <p:nvPr/>
            </p:nvSpPr>
            <p:spPr bwMode="auto">
              <a:xfrm>
                <a:off x="2105" y="1833"/>
                <a:ext cx="108" cy="9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sp>
            <p:nvSpPr>
              <p:cNvPr id="89119" name="Rectangle 20"/>
              <p:cNvSpPr>
                <a:spLocks noChangeArrowheads="1"/>
              </p:cNvSpPr>
              <p:nvPr/>
            </p:nvSpPr>
            <p:spPr bwMode="auto">
              <a:xfrm>
                <a:off x="2228" y="1891"/>
                <a:ext cx="28" cy="35"/>
              </a:xfrm>
              <a:prstGeom prst="rect">
                <a:avLst/>
              </a:prstGeom>
              <a:solidFill>
                <a:srgbClr val="CC9900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sp>
            <p:nvSpPr>
              <p:cNvPr id="89120" name="Rectangle 21"/>
              <p:cNvSpPr>
                <a:spLocks noChangeArrowheads="1"/>
              </p:cNvSpPr>
              <p:nvPr/>
            </p:nvSpPr>
            <p:spPr bwMode="auto">
              <a:xfrm>
                <a:off x="2056" y="1892"/>
                <a:ext cx="29" cy="35"/>
              </a:xfrm>
              <a:prstGeom prst="rect">
                <a:avLst/>
              </a:prstGeom>
              <a:solidFill>
                <a:srgbClr val="CC9900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</p:grpSp>
        <p:sp>
          <p:nvSpPr>
            <p:cNvPr id="89109" name="Rectangle 52"/>
            <p:cNvSpPr>
              <a:spLocks noChangeArrowheads="1"/>
            </p:cNvSpPr>
            <p:nvPr/>
          </p:nvSpPr>
          <p:spPr bwMode="auto">
            <a:xfrm>
              <a:off x="526" y="1522"/>
              <a:ext cx="1871" cy="89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89110" name="Line 53"/>
            <p:cNvSpPr>
              <a:spLocks noChangeShapeType="1"/>
            </p:cNvSpPr>
            <p:nvPr/>
          </p:nvSpPr>
          <p:spPr bwMode="auto">
            <a:xfrm>
              <a:off x="512" y="1863"/>
              <a:ext cx="18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9111" name="AutoShape 54"/>
            <p:cNvSpPr>
              <a:spLocks noChangeArrowheads="1"/>
            </p:cNvSpPr>
            <p:nvPr/>
          </p:nvSpPr>
          <p:spPr bwMode="auto">
            <a:xfrm>
              <a:off x="1310" y="1294"/>
              <a:ext cx="157" cy="288"/>
            </a:xfrm>
            <a:prstGeom prst="upArrow">
              <a:avLst>
                <a:gd name="adj1" fmla="val 50000"/>
                <a:gd name="adj2" fmla="val 45860"/>
              </a:avLst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89112" name="Rectangle 55" descr="Dark upward diagonal"/>
            <p:cNvSpPr>
              <a:spLocks noChangeArrowheads="1"/>
            </p:cNvSpPr>
            <p:nvPr/>
          </p:nvSpPr>
          <p:spPr bwMode="auto">
            <a:xfrm>
              <a:off x="534" y="1856"/>
              <a:ext cx="1848" cy="555"/>
            </a:xfrm>
            <a:prstGeom prst="rect">
              <a:avLst/>
            </a:prstGeom>
            <a:pattFill prst="dkUpDiag">
              <a:fgClr>
                <a:srgbClr val="FFFF00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89113" name="AutoShape 56"/>
            <p:cNvSpPr>
              <a:spLocks noChangeArrowheads="1"/>
            </p:cNvSpPr>
            <p:nvPr/>
          </p:nvSpPr>
          <p:spPr bwMode="auto">
            <a:xfrm>
              <a:off x="1312" y="2364"/>
              <a:ext cx="157" cy="288"/>
            </a:xfrm>
            <a:prstGeom prst="upArrow">
              <a:avLst>
                <a:gd name="adj1" fmla="val 50000"/>
                <a:gd name="adj2" fmla="val 45860"/>
              </a:avLst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89114" name="Text Box 57"/>
            <p:cNvSpPr txBox="1">
              <a:spLocks noChangeArrowheads="1"/>
            </p:cNvSpPr>
            <p:nvPr/>
          </p:nvSpPr>
          <p:spPr bwMode="auto">
            <a:xfrm>
              <a:off x="814" y="1568"/>
              <a:ext cx="124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 sz="2000"/>
                <a:t>buffered data</a:t>
              </a:r>
            </a:p>
          </p:txBody>
        </p:sp>
        <p:sp>
          <p:nvSpPr>
            <p:cNvPr id="89115" name="Line 58"/>
            <p:cNvSpPr>
              <a:spLocks noChangeShapeType="1"/>
            </p:cNvSpPr>
            <p:nvPr/>
          </p:nvSpPr>
          <p:spPr bwMode="auto">
            <a:xfrm>
              <a:off x="522" y="1857"/>
              <a:ext cx="1878" cy="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9116" name="Text Box 59"/>
            <p:cNvSpPr txBox="1">
              <a:spLocks noChangeArrowheads="1"/>
            </p:cNvSpPr>
            <p:nvPr/>
          </p:nvSpPr>
          <p:spPr bwMode="auto">
            <a:xfrm>
              <a:off x="653" y="2020"/>
              <a:ext cx="152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 sz="2000"/>
                <a:t>free buffer space</a:t>
              </a:r>
            </a:p>
          </p:txBody>
        </p:sp>
      </p:grpSp>
      <p:sp>
        <p:nvSpPr>
          <p:cNvPr id="89096" name="Text Box 62"/>
          <p:cNvSpPr txBox="1">
            <a:spLocks noChangeArrowheads="1"/>
          </p:cNvSpPr>
          <p:nvPr/>
        </p:nvSpPr>
        <p:spPr bwMode="auto">
          <a:xfrm>
            <a:off x="673100" y="3243263"/>
            <a:ext cx="673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1600" b="1">
                <a:latin typeface="Courier New" pitchFamily="49" charset="0"/>
              </a:rPr>
              <a:t>rwnd</a:t>
            </a:r>
          </a:p>
        </p:txBody>
      </p:sp>
      <p:sp>
        <p:nvSpPr>
          <p:cNvPr id="89097" name="Line 64"/>
          <p:cNvSpPr>
            <a:spLocks noChangeShapeType="1"/>
          </p:cNvSpPr>
          <p:nvPr/>
        </p:nvSpPr>
        <p:spPr bwMode="auto">
          <a:xfrm>
            <a:off x="1184275" y="2976563"/>
            <a:ext cx="0" cy="322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9098" name="Line 65"/>
          <p:cNvSpPr>
            <a:spLocks noChangeShapeType="1"/>
          </p:cNvSpPr>
          <p:nvPr/>
        </p:nvSpPr>
        <p:spPr bwMode="auto">
          <a:xfrm flipV="1">
            <a:off x="1184275" y="3502025"/>
            <a:ext cx="0" cy="322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9099" name="Line 66"/>
          <p:cNvSpPr>
            <a:spLocks noChangeShapeType="1"/>
          </p:cNvSpPr>
          <p:nvPr/>
        </p:nvSpPr>
        <p:spPr bwMode="auto">
          <a:xfrm>
            <a:off x="1030288" y="3833813"/>
            <a:ext cx="476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9100" name="Line 67"/>
          <p:cNvSpPr>
            <a:spLocks noChangeShapeType="1"/>
          </p:cNvSpPr>
          <p:nvPr/>
        </p:nvSpPr>
        <p:spPr bwMode="auto">
          <a:xfrm>
            <a:off x="1079500" y="2965450"/>
            <a:ext cx="196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9101" name="Line 68"/>
          <p:cNvSpPr>
            <a:spLocks noChangeShapeType="1"/>
          </p:cNvSpPr>
          <p:nvPr/>
        </p:nvSpPr>
        <p:spPr bwMode="auto">
          <a:xfrm>
            <a:off x="1052513" y="2439988"/>
            <a:ext cx="476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9102" name="Line 69"/>
          <p:cNvSpPr>
            <a:spLocks noChangeShapeType="1"/>
          </p:cNvSpPr>
          <p:nvPr/>
        </p:nvSpPr>
        <p:spPr bwMode="auto">
          <a:xfrm>
            <a:off x="1441450" y="2444750"/>
            <a:ext cx="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9103" name="Line 70"/>
          <p:cNvSpPr>
            <a:spLocks noChangeShapeType="1"/>
          </p:cNvSpPr>
          <p:nvPr/>
        </p:nvSpPr>
        <p:spPr bwMode="auto">
          <a:xfrm flipH="1">
            <a:off x="1439863" y="2868613"/>
            <a:ext cx="0" cy="954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9104" name="Text Box 71"/>
          <p:cNvSpPr txBox="1">
            <a:spLocks noChangeArrowheads="1"/>
          </p:cNvSpPr>
          <p:nvPr/>
        </p:nvSpPr>
        <p:spPr bwMode="auto">
          <a:xfrm>
            <a:off x="287338" y="2605088"/>
            <a:ext cx="1284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altLang="el-GR" sz="1600" b="1">
                <a:latin typeface="Courier New" pitchFamily="49" charset="0"/>
              </a:rPr>
              <a:t>RcvBuffer</a:t>
            </a:r>
          </a:p>
        </p:txBody>
      </p:sp>
      <p:sp>
        <p:nvSpPr>
          <p:cNvPr id="89105" name="Text Box 73"/>
          <p:cNvSpPr txBox="1">
            <a:spLocks noChangeArrowheads="1"/>
          </p:cNvSpPr>
          <p:nvPr/>
        </p:nvSpPr>
        <p:spPr bwMode="auto">
          <a:xfrm>
            <a:off x="1717675" y="4233863"/>
            <a:ext cx="22209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1600" i="1"/>
              <a:t>TCP segment payloads</a:t>
            </a:r>
          </a:p>
        </p:txBody>
      </p:sp>
      <p:sp>
        <p:nvSpPr>
          <p:cNvPr id="89106" name="Text Box 74"/>
          <p:cNvSpPr txBox="1">
            <a:spLocks noChangeArrowheads="1"/>
          </p:cNvSpPr>
          <p:nvPr/>
        </p:nvSpPr>
        <p:spPr bwMode="auto">
          <a:xfrm>
            <a:off x="1790700" y="1733550"/>
            <a:ext cx="2130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1600" i="1"/>
              <a:t>to application process</a:t>
            </a:r>
          </a:p>
        </p:txBody>
      </p:sp>
      <p:sp>
        <p:nvSpPr>
          <p:cNvPr id="89107" name="Text Box 76"/>
          <p:cNvSpPr txBox="1">
            <a:spLocks noChangeArrowheads="1"/>
          </p:cNvSpPr>
          <p:nvPr/>
        </p:nvSpPr>
        <p:spPr bwMode="auto">
          <a:xfrm>
            <a:off x="1401763" y="4886325"/>
            <a:ext cx="2695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2000" i="1"/>
              <a:t>receiver-side buffering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87827008-3BCD-4840-8CEB-493D0FCE89BA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0483" name="Footer Placeholder 5"/>
          <p:cNvSpPr txBox="1">
            <a:spLocks noGrp="1"/>
          </p:cNvSpPr>
          <p:nvPr/>
        </p:nvSpPr>
        <p:spPr bwMode="auto">
          <a:xfrm>
            <a:off x="4203700" y="6400800"/>
            <a:ext cx="410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20484" name="Slide Number Placeholder 6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B5FFF651-C35C-4978-A783-947C17462623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8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Κεφάλαιο </a:t>
            </a:r>
            <a:r>
              <a:rPr lang="en-US" altLang="el-GR" smtClean="0"/>
              <a:t>3: </a:t>
            </a:r>
            <a:r>
              <a:rPr lang="el-GR" altLang="el-GR" smtClean="0"/>
              <a:t>περίγραμμα</a:t>
            </a:r>
            <a:endParaRPr lang="en-US" altLang="el-GR" smtClean="0"/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l-GR" sz="2400" smtClean="0"/>
              <a:t>3.1 </a:t>
            </a:r>
            <a:r>
              <a:rPr lang="el-GR" altLang="el-GR" sz="2400" smtClean="0"/>
              <a:t>Υπηρεσίες επιπέδου μεταφοράς</a:t>
            </a:r>
            <a:endParaRPr lang="en-US" altLang="el-GR" sz="2400" smtClean="0"/>
          </a:p>
          <a:p>
            <a:r>
              <a:rPr lang="en-US" altLang="el-GR" sz="2400" smtClean="0">
                <a:solidFill>
                  <a:srgbClr val="FF0000"/>
                </a:solidFill>
              </a:rPr>
              <a:t>3.2 </a:t>
            </a:r>
            <a:r>
              <a:rPr lang="el-GR" altLang="el-GR" sz="2400" smtClean="0">
                <a:solidFill>
                  <a:srgbClr val="FF0000"/>
                </a:solidFill>
              </a:rPr>
              <a:t>Πολύπλεξη και αποπολύπλεξη</a:t>
            </a:r>
            <a:endParaRPr lang="en-US" altLang="el-GR" sz="2400" smtClean="0">
              <a:solidFill>
                <a:srgbClr val="FF0000"/>
              </a:solidFill>
            </a:endParaRPr>
          </a:p>
          <a:p>
            <a:r>
              <a:rPr lang="en-US" altLang="el-GR" sz="2400" smtClean="0"/>
              <a:t>3.3 </a:t>
            </a:r>
            <a:r>
              <a:rPr lang="el-GR" altLang="el-GR" sz="2400" smtClean="0"/>
              <a:t>Ασυνδεσμική μεταφορά</a:t>
            </a:r>
            <a:r>
              <a:rPr lang="en-US" altLang="el-GR" sz="2400" smtClean="0"/>
              <a:t>: UDP</a:t>
            </a:r>
          </a:p>
          <a:p>
            <a:r>
              <a:rPr lang="en-US" altLang="el-GR" sz="2400" smtClean="0"/>
              <a:t>3.4 </a:t>
            </a:r>
            <a:r>
              <a:rPr lang="el-GR" altLang="el-GR" sz="2400" smtClean="0"/>
              <a:t>Αρχές της αξιόπιστης μεταφοράς δεδομένων</a:t>
            </a:r>
            <a:endParaRPr lang="en-US" altLang="el-GR" sz="2400" smtClean="0"/>
          </a:p>
        </p:txBody>
      </p:sp>
      <p:sp>
        <p:nvSpPr>
          <p:cNvPr id="2048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altLang="el-GR" sz="2400" smtClean="0"/>
              <a:t>3.5 </a:t>
            </a:r>
            <a:r>
              <a:rPr lang="el-GR" altLang="el-GR" sz="2400" smtClean="0"/>
              <a:t>Συνδεσμική μεταφορά</a:t>
            </a:r>
            <a:r>
              <a:rPr lang="en-US" altLang="el-GR" sz="2400" smtClean="0"/>
              <a:t>: TCP</a:t>
            </a:r>
          </a:p>
          <a:p>
            <a:pPr lvl="1">
              <a:buFont typeface="Wingdings" pitchFamily="2" charset="2"/>
              <a:buChar char="§"/>
            </a:pPr>
            <a:r>
              <a:rPr lang="el-GR" altLang="el-GR" sz="2000" smtClean="0"/>
              <a:t>Δομή τμήματος</a:t>
            </a:r>
            <a:endParaRPr lang="en-US" altLang="el-GR" sz="2000" smtClean="0"/>
          </a:p>
          <a:p>
            <a:pPr lvl="1">
              <a:buFont typeface="Wingdings" pitchFamily="2" charset="2"/>
              <a:buChar char="§"/>
            </a:pPr>
            <a:r>
              <a:rPr lang="el-GR" altLang="el-GR" sz="2000" smtClean="0"/>
              <a:t>Αξιόπιστη μεταφορά δεδομένων</a:t>
            </a:r>
            <a:endParaRPr lang="en-US" altLang="el-GR" sz="2000" smtClean="0"/>
          </a:p>
          <a:p>
            <a:pPr lvl="1">
              <a:buFont typeface="Wingdings" pitchFamily="2" charset="2"/>
              <a:buChar char="§"/>
            </a:pPr>
            <a:r>
              <a:rPr lang="el-GR" altLang="el-GR" sz="2000" smtClean="0"/>
              <a:t>Έλεγχος ροής</a:t>
            </a:r>
            <a:endParaRPr lang="en-US" altLang="el-GR" sz="2000" smtClean="0"/>
          </a:p>
          <a:p>
            <a:pPr lvl="1">
              <a:buFont typeface="Wingdings" pitchFamily="2" charset="2"/>
              <a:buChar char="§"/>
            </a:pPr>
            <a:r>
              <a:rPr lang="el-GR" altLang="el-GR" sz="2000" smtClean="0"/>
              <a:t>Διαχείριση σύνδεσης</a:t>
            </a:r>
            <a:endParaRPr lang="en-US" altLang="el-GR" sz="2000" smtClean="0"/>
          </a:p>
          <a:p>
            <a:r>
              <a:rPr lang="en-US" altLang="el-GR" sz="2400" smtClean="0"/>
              <a:t>3.6 </a:t>
            </a:r>
            <a:r>
              <a:rPr lang="el-GR" altLang="el-GR" sz="2400" smtClean="0"/>
              <a:t>Αρχές ελέγχου συμφόρησης</a:t>
            </a:r>
            <a:endParaRPr lang="en-US" altLang="el-GR" sz="2400" smtClean="0"/>
          </a:p>
          <a:p>
            <a:r>
              <a:rPr lang="el-GR" altLang="el-GR" sz="2400" smtClean="0"/>
              <a:t>3.7 Έλεγχος συμφόρησης του </a:t>
            </a:r>
            <a:r>
              <a:rPr lang="en-US" altLang="el-GR" sz="2400" smtClean="0"/>
              <a:t>TCP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6708416B-2AA4-4EC8-BBE2-6159ACEA8ECE}" type="slidenum">
              <a:rPr lang="en-US"/>
              <a:pPr>
                <a:defRPr/>
              </a:pPr>
              <a:t>80</a:t>
            </a:fld>
            <a:endParaRPr lang="en-US"/>
          </a:p>
        </p:txBody>
      </p:sp>
      <p:sp>
        <p:nvSpPr>
          <p:cNvPr id="90115" name="Footer Placeholder 5"/>
          <p:cNvSpPr txBox="1">
            <a:spLocks noGrp="1"/>
          </p:cNvSpPr>
          <p:nvPr/>
        </p:nvSpPr>
        <p:spPr bwMode="auto">
          <a:xfrm>
            <a:off x="4203700" y="6400800"/>
            <a:ext cx="410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90116" name="Slide Number Placeholder 6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D2AFE36A-C60D-4AC2-896B-23E66D05EBC0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80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901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smtClean="0"/>
              <a:t>Κεφάλαιο </a:t>
            </a:r>
            <a:r>
              <a:rPr lang="en-US" altLang="el-GR" sz="3600" smtClean="0"/>
              <a:t>3: </a:t>
            </a:r>
            <a:r>
              <a:rPr lang="el-GR" altLang="el-GR" sz="3600" smtClean="0"/>
              <a:t>περίγραμμα</a:t>
            </a:r>
            <a:endParaRPr lang="en-US" altLang="el-GR" sz="3600" smtClean="0"/>
          </a:p>
        </p:txBody>
      </p:sp>
      <p:sp>
        <p:nvSpPr>
          <p:cNvPr id="9011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l-GR" sz="2400" smtClean="0"/>
              <a:t>3.1 </a:t>
            </a:r>
            <a:r>
              <a:rPr lang="el-GR" altLang="el-GR" sz="2400" smtClean="0"/>
              <a:t>Υπηρεσίες επιπέδου μεταφοράς</a:t>
            </a:r>
            <a:endParaRPr lang="en-US" altLang="el-GR" sz="2400" smtClean="0"/>
          </a:p>
          <a:p>
            <a:r>
              <a:rPr lang="en-US" altLang="el-GR" sz="2400" smtClean="0"/>
              <a:t>3.2 </a:t>
            </a:r>
            <a:r>
              <a:rPr lang="el-GR" altLang="el-GR" sz="2400" smtClean="0"/>
              <a:t>Πολύπλεξη και αποπολύπλεξη</a:t>
            </a:r>
            <a:endParaRPr lang="en-US" altLang="el-GR" sz="2400" smtClean="0"/>
          </a:p>
          <a:p>
            <a:r>
              <a:rPr lang="en-US" altLang="el-GR" sz="2400" smtClean="0"/>
              <a:t>3.3 </a:t>
            </a:r>
            <a:r>
              <a:rPr lang="el-GR" altLang="el-GR" sz="2400" smtClean="0"/>
              <a:t>Ασυνδεσμική μεταφορά</a:t>
            </a:r>
            <a:r>
              <a:rPr lang="en-US" altLang="el-GR" sz="2400" smtClean="0"/>
              <a:t>: UDP</a:t>
            </a:r>
          </a:p>
          <a:p>
            <a:r>
              <a:rPr lang="en-US" altLang="el-GR" sz="2400" smtClean="0"/>
              <a:t>3.4 </a:t>
            </a:r>
            <a:r>
              <a:rPr lang="el-GR" altLang="el-GR" sz="2400" smtClean="0"/>
              <a:t>Αρχές της αξιόπιστης μεταφοράς δεδομένων</a:t>
            </a:r>
            <a:endParaRPr lang="en-US" altLang="el-GR" sz="2400" smtClean="0"/>
          </a:p>
          <a:p>
            <a:endParaRPr lang="en-US" altLang="el-GR" sz="2400" smtClean="0"/>
          </a:p>
        </p:txBody>
      </p:sp>
      <p:sp>
        <p:nvSpPr>
          <p:cNvPr id="9011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altLang="el-GR" sz="2400" smtClean="0"/>
              <a:t>3.5 </a:t>
            </a:r>
            <a:r>
              <a:rPr lang="el-GR" altLang="el-GR" sz="2400" smtClean="0"/>
              <a:t>Συνδεσμική μεταφορά</a:t>
            </a:r>
            <a:r>
              <a:rPr lang="en-US" altLang="el-GR" sz="2400" smtClean="0"/>
              <a:t>: TCP</a:t>
            </a:r>
          </a:p>
          <a:p>
            <a:pPr lvl="1">
              <a:buFont typeface="Wingdings" pitchFamily="2" charset="2"/>
              <a:buChar char="§"/>
            </a:pPr>
            <a:r>
              <a:rPr lang="el-GR" altLang="el-GR" sz="2000" smtClean="0"/>
              <a:t>Δομή τμήματος</a:t>
            </a:r>
            <a:endParaRPr lang="en-US" altLang="el-GR" sz="2000" smtClean="0"/>
          </a:p>
          <a:p>
            <a:pPr lvl="1">
              <a:buFont typeface="Wingdings" pitchFamily="2" charset="2"/>
              <a:buChar char="§"/>
            </a:pPr>
            <a:r>
              <a:rPr lang="el-GR" altLang="el-GR" sz="2000" smtClean="0"/>
              <a:t>Αξιόπιστη μεταφορά δεδομένων</a:t>
            </a:r>
            <a:endParaRPr lang="en-US" altLang="el-GR" sz="2000" smtClean="0"/>
          </a:p>
          <a:p>
            <a:pPr lvl="1">
              <a:buFont typeface="Wingdings" pitchFamily="2" charset="2"/>
              <a:buChar char="§"/>
            </a:pPr>
            <a:r>
              <a:rPr lang="el-GR" altLang="el-GR" sz="2000" smtClean="0"/>
              <a:t>Έλεγχος ροής</a:t>
            </a:r>
            <a:endParaRPr lang="en-US" altLang="el-GR" sz="2000" smtClean="0"/>
          </a:p>
          <a:p>
            <a:pPr lvl="1">
              <a:buFont typeface="Wingdings" pitchFamily="2" charset="2"/>
              <a:buChar char="§"/>
            </a:pPr>
            <a:r>
              <a:rPr lang="el-GR" altLang="el-GR" sz="2000" smtClean="0">
                <a:solidFill>
                  <a:srgbClr val="FF0000"/>
                </a:solidFill>
              </a:rPr>
              <a:t>Διαχείριση σύνδεσης</a:t>
            </a:r>
            <a:endParaRPr lang="en-US" altLang="el-GR" sz="2000" smtClean="0">
              <a:solidFill>
                <a:srgbClr val="FF0000"/>
              </a:solidFill>
            </a:endParaRPr>
          </a:p>
          <a:p>
            <a:r>
              <a:rPr lang="en-US" altLang="el-GR" sz="2400" smtClean="0"/>
              <a:t>3.6 </a:t>
            </a:r>
            <a:r>
              <a:rPr lang="el-GR" altLang="el-GR" sz="2400" smtClean="0"/>
              <a:t>Αρχές ελέγχου συμφόρησης</a:t>
            </a:r>
            <a:endParaRPr lang="en-US" altLang="el-GR" sz="2400" smtClean="0"/>
          </a:p>
          <a:p>
            <a:r>
              <a:rPr lang="el-GR" altLang="el-GR" sz="2400" smtClean="0"/>
              <a:t>3.7 Έλεγχος συμφόρησης του </a:t>
            </a:r>
            <a:r>
              <a:rPr lang="en-US" altLang="el-GR" sz="2400" smtClean="0"/>
              <a:t>TCP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3-</a:t>
            </a:r>
            <a:fld id="{5E6048DE-84B1-4A80-B848-7736A68CAC24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895350"/>
          </a:xfrm>
        </p:spPr>
        <p:txBody>
          <a:bodyPr/>
          <a:lstStyle/>
          <a:p>
            <a:r>
              <a:rPr lang="el-GR" altLang="el-GR" sz="3200" smtClean="0"/>
              <a:t>Διαχείριση σύνδεσης </a:t>
            </a:r>
            <a:r>
              <a:rPr lang="en-US" altLang="el-GR" sz="3200" smtClean="0"/>
              <a:t>TCP</a:t>
            </a:r>
            <a:endParaRPr lang="en-US" altLang="el-GR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914400"/>
            <a:ext cx="3810000" cy="573881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buFont typeface="ZapfDingbats" pitchFamily="82" charset="2"/>
              <a:buNone/>
              <a:defRPr/>
            </a:pPr>
            <a:r>
              <a:rPr lang="el-GR" altLang="el-GR" sz="2000" u="sng" kern="0" dirty="0" smtClean="0">
                <a:solidFill>
                  <a:srgbClr val="FF0000"/>
                </a:solidFill>
              </a:rPr>
              <a:t>Θυμηθείτε</a:t>
            </a:r>
            <a:r>
              <a:rPr lang="en-US" altLang="el-GR" sz="2000" u="sng" kern="0" dirty="0" smtClean="0">
                <a:solidFill>
                  <a:srgbClr val="FF0000"/>
                </a:solidFill>
              </a:rPr>
              <a:t>:</a:t>
            </a:r>
            <a:r>
              <a:rPr lang="en-US" altLang="el-GR" sz="2000" kern="0" dirty="0" smtClean="0"/>
              <a:t> </a:t>
            </a:r>
            <a:r>
              <a:rPr lang="el-GR" altLang="el-GR" sz="1800" kern="0" dirty="0" smtClean="0"/>
              <a:t>αποστολέας, δέκτης του </a:t>
            </a:r>
            <a:r>
              <a:rPr lang="en-US" altLang="el-GR" sz="1800" kern="0" dirty="0" smtClean="0"/>
              <a:t>TCP</a:t>
            </a:r>
            <a:r>
              <a:rPr lang="el-GR" altLang="el-GR" sz="1800" kern="0" dirty="0" smtClean="0"/>
              <a:t> αποκαθιστούν «σύνδεση» πριν ανταλλάξουν τμήματα δεδομένων</a:t>
            </a:r>
            <a:endParaRPr lang="en-US" altLang="el-GR" sz="1800" kern="0" dirty="0" smtClean="0"/>
          </a:p>
          <a:p>
            <a:pPr>
              <a:lnSpc>
                <a:spcPct val="100000"/>
              </a:lnSpc>
              <a:defRPr/>
            </a:pPr>
            <a:r>
              <a:rPr lang="el-GR" altLang="el-GR" sz="1800" kern="0" dirty="0" smtClean="0"/>
              <a:t>Αρχικοποίηση μεταβλητών</a:t>
            </a:r>
            <a:r>
              <a:rPr lang="en-US" altLang="el-GR" sz="1800" kern="0" dirty="0" smtClean="0"/>
              <a:t> TCP:</a:t>
            </a:r>
            <a:endParaRPr lang="en-US" altLang="el-GR" sz="2000" kern="0" dirty="0" smtClean="0"/>
          </a:p>
          <a:p>
            <a:pPr lvl="1">
              <a:lnSpc>
                <a:spcPct val="100000"/>
              </a:lnSpc>
              <a:defRPr/>
            </a:pPr>
            <a:r>
              <a:rPr lang="el-GR" altLang="el-GR" sz="1800" kern="0" dirty="0" smtClean="0"/>
              <a:t>αριθμοί ακολουθίας</a:t>
            </a:r>
            <a:endParaRPr lang="en-US" altLang="el-GR" sz="1800" kern="0" dirty="0" smtClean="0"/>
          </a:p>
          <a:p>
            <a:pPr lvl="1">
              <a:lnSpc>
                <a:spcPct val="100000"/>
              </a:lnSpc>
              <a:defRPr/>
            </a:pPr>
            <a:r>
              <a:rPr lang="el-GR" altLang="el-GR" sz="1800" kern="0" dirty="0" err="1" smtClean="0"/>
              <a:t>ενταμιευτές</a:t>
            </a:r>
            <a:r>
              <a:rPr lang="en-US" altLang="el-GR" sz="1800" kern="0" dirty="0" smtClean="0"/>
              <a:t>,</a:t>
            </a:r>
            <a:r>
              <a:rPr lang="el-GR" altLang="el-GR" sz="1800" kern="0" dirty="0" smtClean="0"/>
              <a:t> πληροφορία</a:t>
            </a:r>
            <a:r>
              <a:rPr lang="en-US" altLang="el-GR" sz="1800" kern="0" dirty="0" smtClean="0"/>
              <a:t> </a:t>
            </a:r>
            <a:r>
              <a:rPr lang="el-GR" altLang="el-GR" sz="1800" kern="0" dirty="0" smtClean="0"/>
              <a:t>ελέγχου ροής </a:t>
            </a:r>
            <a:r>
              <a:rPr lang="en-US" altLang="el-GR" sz="1800" kern="0" dirty="0" smtClean="0"/>
              <a:t>(</a:t>
            </a:r>
            <a:r>
              <a:rPr lang="el-GR" altLang="el-GR" sz="1800" kern="0" dirty="0" smtClean="0"/>
              <a:t>π</a:t>
            </a:r>
            <a:r>
              <a:rPr lang="en-US" altLang="el-GR" sz="1800" kern="0" dirty="0" smtClean="0"/>
              <a:t>.</a:t>
            </a:r>
            <a:r>
              <a:rPr lang="el-GR" altLang="el-GR" sz="1800" kern="0" dirty="0" smtClean="0"/>
              <a:t>χ</a:t>
            </a:r>
            <a:r>
              <a:rPr lang="en-US" altLang="el-GR" sz="1800" kern="0" dirty="0" smtClean="0"/>
              <a:t>. </a:t>
            </a:r>
            <a:r>
              <a:rPr lang="en-US" altLang="el-GR" sz="1800" b="1" kern="0" dirty="0" err="1" smtClean="0">
                <a:latin typeface="Courier New" pitchFamily="49" charset="0"/>
              </a:rPr>
              <a:t>RcvWindow</a:t>
            </a:r>
            <a:r>
              <a:rPr lang="en-US" altLang="el-GR" sz="1800" kern="0" dirty="0" smtClean="0"/>
              <a:t>)</a:t>
            </a:r>
          </a:p>
          <a:p>
            <a:pPr>
              <a:lnSpc>
                <a:spcPct val="100000"/>
              </a:lnSpc>
              <a:defRPr/>
            </a:pPr>
            <a:r>
              <a:rPr lang="el-GR" altLang="el-GR" sz="1800" i="1" kern="0" dirty="0" smtClean="0"/>
              <a:t>Πελάτης</a:t>
            </a:r>
            <a:r>
              <a:rPr lang="en-US" altLang="el-GR" sz="1800" i="1" kern="0" dirty="0" smtClean="0"/>
              <a:t>(client): </a:t>
            </a:r>
            <a:r>
              <a:rPr lang="el-GR" altLang="el-GR" sz="1800" i="1" kern="0" dirty="0" smtClean="0"/>
              <a:t>αυτός που εκκινεί τη σύνδεση</a:t>
            </a:r>
            <a:endParaRPr lang="en-US" altLang="el-GR" sz="1800" kern="0" dirty="0" smtClean="0"/>
          </a:p>
          <a:p>
            <a:pPr>
              <a:lnSpc>
                <a:spcPct val="100000"/>
              </a:lnSpc>
              <a:buFont typeface="ZapfDingbats" pitchFamily="82" charset="2"/>
              <a:buNone/>
              <a:defRPr/>
            </a:pPr>
            <a:r>
              <a:rPr lang="en-US" altLang="el-GR" sz="1400" b="1" kern="0" dirty="0" smtClean="0">
                <a:latin typeface="Courier New" pitchFamily="49" charset="0"/>
              </a:rPr>
              <a:t>  Socket </a:t>
            </a:r>
            <a:r>
              <a:rPr lang="en-US" altLang="el-GR" sz="1400" b="1" kern="0" dirty="0" err="1" smtClean="0">
                <a:latin typeface="Courier New" pitchFamily="49" charset="0"/>
              </a:rPr>
              <a:t>clientSocket</a:t>
            </a:r>
            <a:r>
              <a:rPr lang="en-US" altLang="el-GR" sz="1400" b="1" kern="0" dirty="0" smtClean="0">
                <a:latin typeface="Courier New" pitchFamily="49" charset="0"/>
              </a:rPr>
              <a:t> = new   Socket("</a:t>
            </a:r>
            <a:r>
              <a:rPr lang="en-US" altLang="el-GR" sz="1400" b="1" kern="0" dirty="0" err="1" smtClean="0">
                <a:latin typeface="Courier New" pitchFamily="49" charset="0"/>
              </a:rPr>
              <a:t>hostname","port</a:t>
            </a:r>
            <a:r>
              <a:rPr lang="en-US" altLang="el-GR" sz="1400" b="1" kern="0" dirty="0" smtClean="0">
                <a:latin typeface="Courier New" pitchFamily="49" charset="0"/>
              </a:rPr>
              <a:t> number")</a:t>
            </a:r>
            <a:r>
              <a:rPr lang="en-US" altLang="el-GR" sz="2000" kern="0" dirty="0" smtClean="0"/>
              <a:t> </a:t>
            </a:r>
          </a:p>
          <a:p>
            <a:pPr>
              <a:lnSpc>
                <a:spcPct val="100000"/>
              </a:lnSpc>
              <a:defRPr/>
            </a:pPr>
            <a:r>
              <a:rPr lang="el-GR" altLang="el-GR" sz="1800" i="1" kern="0" dirty="0" err="1" smtClean="0"/>
              <a:t>Εξυπηρέτης</a:t>
            </a:r>
            <a:r>
              <a:rPr lang="el-GR" altLang="el-GR" sz="1800" i="1" kern="0" dirty="0" smtClean="0"/>
              <a:t> (</a:t>
            </a:r>
            <a:r>
              <a:rPr lang="en-US" altLang="el-GR" sz="1800" i="1" kern="0" dirty="0" smtClean="0"/>
              <a:t>server</a:t>
            </a:r>
            <a:r>
              <a:rPr lang="el-GR" altLang="el-GR" sz="1800" i="1" kern="0" dirty="0" smtClean="0"/>
              <a:t>)</a:t>
            </a:r>
            <a:r>
              <a:rPr lang="en-US" altLang="el-GR" sz="1800" i="1" kern="0" dirty="0" smtClean="0"/>
              <a:t>:</a:t>
            </a:r>
            <a:r>
              <a:rPr lang="en-US" altLang="el-GR" sz="1800" kern="0" dirty="0" smtClean="0"/>
              <a:t> </a:t>
            </a:r>
            <a:r>
              <a:rPr lang="el-GR" altLang="el-GR" sz="1800" kern="0" dirty="0" smtClean="0"/>
              <a:t>έρχεται σε επαφή μαζί του ο πελάτης</a:t>
            </a:r>
            <a:endParaRPr lang="en-US" altLang="el-GR" sz="1800" kern="0" dirty="0" smtClean="0"/>
          </a:p>
          <a:p>
            <a:pPr>
              <a:lnSpc>
                <a:spcPct val="100000"/>
              </a:lnSpc>
              <a:buFont typeface="ZapfDingbats" pitchFamily="82" charset="2"/>
              <a:buNone/>
              <a:defRPr/>
            </a:pPr>
            <a:r>
              <a:rPr lang="en-US" altLang="el-GR" sz="1400" b="1" kern="0" dirty="0" smtClean="0">
                <a:latin typeface="Courier New" pitchFamily="49" charset="0"/>
              </a:rPr>
              <a:t>  Socket </a:t>
            </a:r>
            <a:r>
              <a:rPr lang="en-US" altLang="el-GR" sz="1400" b="1" kern="0" dirty="0" err="1" smtClean="0">
                <a:latin typeface="Courier New" pitchFamily="49" charset="0"/>
              </a:rPr>
              <a:t>connectionSocket</a:t>
            </a:r>
            <a:r>
              <a:rPr lang="en-US" altLang="el-GR" sz="1400" b="1" kern="0" dirty="0" smtClean="0">
                <a:latin typeface="Courier New" pitchFamily="49" charset="0"/>
              </a:rPr>
              <a:t> = </a:t>
            </a:r>
            <a:r>
              <a:rPr lang="en-US" altLang="el-GR" sz="1400" b="1" kern="0" dirty="0" err="1" smtClean="0">
                <a:latin typeface="Courier New" pitchFamily="49" charset="0"/>
              </a:rPr>
              <a:t>welcomeSocket.accept</a:t>
            </a:r>
            <a:r>
              <a:rPr lang="en-US" altLang="el-GR" sz="1400" b="1" kern="0" dirty="0" smtClean="0">
                <a:latin typeface="Courier New" pitchFamily="49" charset="0"/>
              </a:rPr>
              <a:t>()</a:t>
            </a:r>
            <a:endParaRPr lang="en-US" altLang="el-GR" sz="1400" kern="0" dirty="0" smtClean="0">
              <a:latin typeface="Arial" pitchFamily="34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4495800" y="838200"/>
            <a:ext cx="4648200" cy="5048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buFont typeface="ZapfDingbats" pitchFamily="82" charset="2"/>
              <a:buNone/>
              <a:defRPr/>
            </a:pPr>
            <a:r>
              <a:rPr lang="el-GR" altLang="el-GR" sz="2400" u="sng" kern="0" dirty="0" smtClean="0">
                <a:solidFill>
                  <a:srgbClr val="FF0000"/>
                </a:solidFill>
              </a:rPr>
              <a:t>Τριμερής Χειραψία </a:t>
            </a:r>
          </a:p>
          <a:p>
            <a:pPr>
              <a:lnSpc>
                <a:spcPct val="100000"/>
              </a:lnSpc>
              <a:buFont typeface="ZapfDingbats" pitchFamily="82" charset="2"/>
              <a:buNone/>
              <a:defRPr/>
            </a:pPr>
            <a:r>
              <a:rPr lang="el-GR" altLang="el-GR" sz="2400" u="sng" kern="0" dirty="0" smtClean="0">
                <a:solidFill>
                  <a:srgbClr val="FF0000"/>
                </a:solidFill>
              </a:rPr>
              <a:t>(</a:t>
            </a:r>
            <a:r>
              <a:rPr lang="en-US" altLang="el-GR" sz="2400" u="sng" kern="0" dirty="0" smtClean="0">
                <a:solidFill>
                  <a:srgbClr val="FF0000"/>
                </a:solidFill>
              </a:rPr>
              <a:t>Three way handshake</a:t>
            </a:r>
            <a:r>
              <a:rPr lang="el-GR" altLang="el-GR" sz="2400" u="sng" kern="0" dirty="0" smtClean="0">
                <a:solidFill>
                  <a:srgbClr val="FF0000"/>
                </a:solidFill>
              </a:rPr>
              <a:t>)</a:t>
            </a:r>
            <a:r>
              <a:rPr lang="en-US" altLang="el-GR" sz="2400" u="sng" kern="0" dirty="0" smtClean="0">
                <a:solidFill>
                  <a:srgbClr val="FF0000"/>
                </a:solidFill>
              </a:rPr>
              <a:t>:</a:t>
            </a:r>
            <a:endParaRPr lang="en-US" altLang="el-GR" sz="2000" kern="0" dirty="0" smtClean="0"/>
          </a:p>
          <a:p>
            <a:pPr>
              <a:lnSpc>
                <a:spcPct val="100000"/>
              </a:lnSpc>
              <a:spcBef>
                <a:spcPct val="60000"/>
              </a:spcBef>
              <a:buFont typeface="ZapfDingbats" pitchFamily="82" charset="2"/>
              <a:buNone/>
              <a:defRPr/>
            </a:pPr>
            <a:r>
              <a:rPr lang="el-GR" altLang="el-GR" sz="1800" u="sng" kern="0" dirty="0" smtClean="0">
                <a:solidFill>
                  <a:srgbClr val="FF0000"/>
                </a:solidFill>
              </a:rPr>
              <a:t>Βήμα</a:t>
            </a:r>
            <a:r>
              <a:rPr lang="en-US" altLang="el-GR" sz="1800" u="sng" kern="0" dirty="0" smtClean="0">
                <a:solidFill>
                  <a:srgbClr val="FF0000"/>
                </a:solidFill>
              </a:rPr>
              <a:t> 1:</a:t>
            </a:r>
            <a:r>
              <a:rPr lang="en-US" altLang="el-GR" sz="2000" kern="0" dirty="0" smtClean="0"/>
              <a:t> </a:t>
            </a:r>
            <a:r>
              <a:rPr lang="el-GR" altLang="el-GR" sz="1800" kern="0" dirty="0" smtClean="0"/>
              <a:t>Ο υπολογιστής πελάτης του </a:t>
            </a:r>
            <a:r>
              <a:rPr lang="en-US" altLang="el-GR" sz="1800" kern="0" dirty="0" smtClean="0"/>
              <a:t>TCP </a:t>
            </a:r>
            <a:r>
              <a:rPr lang="el-GR" altLang="el-GR" sz="1800" kern="0" dirty="0" smtClean="0"/>
              <a:t>στέλνει τμήμα </a:t>
            </a:r>
            <a:r>
              <a:rPr lang="en-US" altLang="el-GR" sz="1800" kern="0" dirty="0" smtClean="0"/>
              <a:t>SYN </a:t>
            </a:r>
            <a:r>
              <a:rPr lang="el-GR" altLang="el-GR" sz="1800" kern="0" dirty="0" smtClean="0"/>
              <a:t>στον </a:t>
            </a:r>
            <a:r>
              <a:rPr lang="el-GR" altLang="el-GR" sz="1800" kern="0" dirty="0" err="1" smtClean="0"/>
              <a:t>εξυπηρέτη</a:t>
            </a:r>
            <a:endParaRPr lang="en-US" altLang="el-GR" sz="1800" kern="0" dirty="0" smtClean="0"/>
          </a:p>
          <a:p>
            <a:pPr lvl="1">
              <a:lnSpc>
                <a:spcPct val="100000"/>
              </a:lnSpc>
              <a:defRPr/>
            </a:pPr>
            <a:r>
              <a:rPr lang="el-GR" altLang="el-GR" sz="1800" kern="0" dirty="0" smtClean="0"/>
              <a:t>καθορίζει αρχικό </a:t>
            </a:r>
            <a:r>
              <a:rPr lang="en-US" altLang="el-GR" sz="1800" kern="0" dirty="0" smtClean="0"/>
              <a:t>#</a:t>
            </a:r>
            <a:r>
              <a:rPr lang="el-GR" altLang="el-GR" sz="1800" kern="0" dirty="0" smtClean="0"/>
              <a:t> ακολουθίας</a:t>
            </a:r>
            <a:endParaRPr lang="en-US" altLang="el-GR" sz="1800" kern="0" dirty="0" smtClean="0"/>
          </a:p>
          <a:p>
            <a:pPr lvl="1">
              <a:lnSpc>
                <a:spcPct val="100000"/>
              </a:lnSpc>
              <a:defRPr/>
            </a:pPr>
            <a:r>
              <a:rPr lang="el-GR" altLang="el-GR" sz="1800" kern="0" dirty="0" smtClean="0"/>
              <a:t>χωρίς δεδομένα</a:t>
            </a:r>
            <a:endParaRPr lang="en-US" altLang="el-GR" sz="1800" kern="0" dirty="0" smtClean="0"/>
          </a:p>
          <a:p>
            <a:pPr>
              <a:lnSpc>
                <a:spcPct val="100000"/>
              </a:lnSpc>
              <a:buFont typeface="ZapfDingbats" pitchFamily="82" charset="2"/>
              <a:buNone/>
              <a:defRPr/>
            </a:pPr>
            <a:r>
              <a:rPr lang="el-GR" altLang="el-GR" sz="1800" u="sng" kern="0" dirty="0" smtClean="0">
                <a:solidFill>
                  <a:srgbClr val="FF0000"/>
                </a:solidFill>
              </a:rPr>
              <a:t>Βήμα</a:t>
            </a:r>
            <a:r>
              <a:rPr lang="en-US" altLang="el-GR" sz="1800" u="sng" kern="0" dirty="0" smtClean="0">
                <a:solidFill>
                  <a:srgbClr val="FF0000"/>
                </a:solidFill>
              </a:rPr>
              <a:t> 2:</a:t>
            </a:r>
            <a:r>
              <a:rPr lang="en-US" altLang="el-GR" sz="2000" kern="0" dirty="0" smtClean="0"/>
              <a:t> </a:t>
            </a:r>
            <a:r>
              <a:rPr lang="el-GR" altLang="el-GR" sz="1800" kern="0" dirty="0" smtClean="0"/>
              <a:t>Ο υπολογιστής </a:t>
            </a:r>
            <a:r>
              <a:rPr lang="el-GR" altLang="el-GR" sz="1800" kern="0" dirty="0" err="1" smtClean="0"/>
              <a:t>εξυπηρέτης</a:t>
            </a:r>
            <a:r>
              <a:rPr lang="en-US" altLang="el-GR" sz="1800" kern="0" dirty="0" smtClean="0"/>
              <a:t> </a:t>
            </a:r>
            <a:r>
              <a:rPr lang="el-GR" altLang="el-GR" sz="1800" kern="0" dirty="0" smtClean="0"/>
              <a:t>λαμβάνει </a:t>
            </a:r>
            <a:r>
              <a:rPr lang="en-US" altLang="el-GR" sz="1800" kern="0" dirty="0" smtClean="0"/>
              <a:t>SYN, </a:t>
            </a:r>
            <a:r>
              <a:rPr lang="el-GR" altLang="el-GR" sz="1800" kern="0" dirty="0" smtClean="0"/>
              <a:t>απαντά με τμήμα</a:t>
            </a:r>
            <a:r>
              <a:rPr lang="en-US" altLang="el-GR" sz="1800" kern="0" dirty="0" smtClean="0"/>
              <a:t> SYNACK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  <a:defRPr/>
            </a:pPr>
            <a:r>
              <a:rPr lang="el-GR" altLang="el-GR" sz="1800" kern="0" dirty="0" smtClean="0"/>
              <a:t>ο </a:t>
            </a:r>
            <a:r>
              <a:rPr lang="el-GR" altLang="el-GR" sz="1800" kern="0" dirty="0" err="1" smtClean="0"/>
              <a:t>εξυπηρέτης</a:t>
            </a:r>
            <a:r>
              <a:rPr lang="el-GR" altLang="el-GR" sz="1800" kern="0" dirty="0" smtClean="0"/>
              <a:t> δεσμεύει </a:t>
            </a:r>
            <a:r>
              <a:rPr lang="el-GR" altLang="el-GR" sz="1800" kern="0" dirty="0" err="1" smtClean="0"/>
              <a:t>ενταμιευτές</a:t>
            </a:r>
            <a:endParaRPr lang="en-US" altLang="el-GR" sz="1800" kern="0" dirty="0" smtClean="0"/>
          </a:p>
          <a:p>
            <a:pPr lvl="1">
              <a:lnSpc>
                <a:spcPct val="100000"/>
              </a:lnSpc>
              <a:defRPr/>
            </a:pPr>
            <a:r>
              <a:rPr lang="el-GR" altLang="el-GR" sz="1800" kern="0" dirty="0" smtClean="0"/>
              <a:t>καθορίζει αρχικό </a:t>
            </a:r>
            <a:r>
              <a:rPr lang="en-US" altLang="el-GR" sz="1800" kern="0" dirty="0" smtClean="0"/>
              <a:t>#</a:t>
            </a:r>
            <a:r>
              <a:rPr lang="el-GR" altLang="el-GR" sz="1800" kern="0" dirty="0" smtClean="0"/>
              <a:t> ακολουθίας </a:t>
            </a:r>
            <a:r>
              <a:rPr lang="el-GR" altLang="el-GR" sz="1800" kern="0" dirty="0" err="1" smtClean="0"/>
              <a:t>εξυπηρέτη</a:t>
            </a:r>
            <a:endParaRPr lang="en-US" altLang="el-GR" sz="1800" kern="0" dirty="0" smtClean="0"/>
          </a:p>
          <a:p>
            <a:pPr>
              <a:lnSpc>
                <a:spcPct val="100000"/>
              </a:lnSpc>
              <a:buFont typeface="ZapfDingbats" pitchFamily="82" charset="2"/>
              <a:buNone/>
              <a:defRPr/>
            </a:pPr>
            <a:r>
              <a:rPr lang="el-GR" altLang="el-GR" sz="1800" u="sng" kern="0" dirty="0" smtClean="0">
                <a:solidFill>
                  <a:srgbClr val="FF0000"/>
                </a:solidFill>
              </a:rPr>
              <a:t>Βήμα</a:t>
            </a:r>
            <a:r>
              <a:rPr lang="en-US" altLang="el-GR" sz="1800" u="sng" kern="0" dirty="0" smtClean="0">
                <a:solidFill>
                  <a:srgbClr val="FF0000"/>
                </a:solidFill>
              </a:rPr>
              <a:t> 3:</a:t>
            </a:r>
            <a:r>
              <a:rPr lang="en-US" altLang="el-GR" sz="1800" kern="0" dirty="0" smtClean="0"/>
              <a:t> </a:t>
            </a:r>
            <a:r>
              <a:rPr lang="el-GR" altLang="el-GR" sz="1800" kern="0" dirty="0" smtClean="0"/>
              <a:t>Ο πελάτης λαμβάνει </a:t>
            </a:r>
            <a:r>
              <a:rPr lang="en-US" altLang="el-GR" sz="1800" kern="0" dirty="0" smtClean="0"/>
              <a:t>SYNACK, </a:t>
            </a:r>
            <a:r>
              <a:rPr lang="el-GR" altLang="el-GR" sz="1800" kern="0" dirty="0" smtClean="0"/>
              <a:t>απαντά με τμήμα</a:t>
            </a:r>
            <a:r>
              <a:rPr lang="en-US" altLang="el-GR" sz="1800" kern="0" dirty="0" smtClean="0"/>
              <a:t> ACK</a:t>
            </a:r>
            <a:r>
              <a:rPr lang="el-GR" altLang="el-GR" sz="1800" kern="0" dirty="0" smtClean="0"/>
              <a:t> που μπορεί να περιέχει δεδομένα</a:t>
            </a:r>
            <a:endParaRPr lang="en-US" altLang="el-GR" sz="1800" kern="0" dirty="0" smtClean="0"/>
          </a:p>
          <a:p>
            <a:pPr>
              <a:lnSpc>
                <a:spcPct val="100000"/>
              </a:lnSpc>
              <a:spcBef>
                <a:spcPct val="60000"/>
              </a:spcBef>
              <a:buFont typeface="ZapfDingbats" pitchFamily="82" charset="2"/>
              <a:buNone/>
              <a:defRPr/>
            </a:pPr>
            <a:endParaRPr lang="en-US" altLang="el-GR" sz="180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65D83464-35C7-47A8-BC7F-FAC64D39BC2D}" type="slidenum">
              <a:rPr lang="en-US"/>
              <a:pPr>
                <a:defRPr/>
              </a:pPr>
              <a:t>82</a:t>
            </a:fld>
            <a:endParaRPr lang="en-US"/>
          </a:p>
        </p:txBody>
      </p:sp>
      <p:sp>
        <p:nvSpPr>
          <p:cNvPr id="92163" name="Footer Placeholder 5"/>
          <p:cNvSpPr txBox="1">
            <a:spLocks noGrp="1"/>
          </p:cNvSpPr>
          <p:nvPr/>
        </p:nvSpPr>
        <p:spPr bwMode="auto">
          <a:xfrm>
            <a:off x="4203700" y="6400800"/>
            <a:ext cx="410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92164" name="Slide Number Placeholder 6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008DFCF0-4102-4546-88B6-E6BAA24AAB7C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82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9216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895350"/>
          </a:xfrm>
        </p:spPr>
        <p:txBody>
          <a:bodyPr/>
          <a:lstStyle/>
          <a:p>
            <a:r>
              <a:rPr lang="el-GR" altLang="el-GR" sz="3200" smtClean="0"/>
              <a:t>Διαχείριση σύνδεσης </a:t>
            </a:r>
            <a:r>
              <a:rPr lang="en-US" altLang="el-GR" sz="3200" smtClean="0"/>
              <a:t>TCP</a:t>
            </a:r>
            <a:r>
              <a:rPr lang="el-GR" altLang="el-GR" sz="3200" smtClean="0"/>
              <a:t> (συν.)</a:t>
            </a:r>
            <a:endParaRPr lang="en-US" altLang="el-GR" smtClean="0"/>
          </a:p>
        </p:txBody>
      </p:sp>
      <p:sp>
        <p:nvSpPr>
          <p:cNvPr id="92166" name="Text Box 8"/>
          <p:cNvSpPr txBox="1">
            <a:spLocks noChangeArrowheads="1"/>
          </p:cNvSpPr>
          <p:nvPr/>
        </p:nvSpPr>
        <p:spPr bwMode="auto">
          <a:xfrm>
            <a:off x="204788" y="993775"/>
            <a:ext cx="7993062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l-GR" altLang="el-GR" sz="2000">
                <a:latin typeface="Comic Sans MS" pitchFamily="66" charset="0"/>
              </a:rPr>
              <a:t>Πριν γίνει ανταλλαγή δεδομένων, ο αποστολέας κι ο δέκτης κάνουν </a:t>
            </a:r>
            <a:r>
              <a:rPr lang="en-US" altLang="el-GR" sz="2000">
                <a:latin typeface="Comic Sans MS" pitchFamily="66" charset="0"/>
              </a:rPr>
              <a:t>“</a:t>
            </a:r>
            <a:r>
              <a:rPr lang="el-GR" altLang="el-GR" sz="2000">
                <a:latin typeface="Comic Sans MS" pitchFamily="66" charset="0"/>
              </a:rPr>
              <a:t>χειραψία</a:t>
            </a:r>
            <a:r>
              <a:rPr lang="en-US" altLang="el-GR" sz="2000">
                <a:latin typeface="Comic Sans MS" pitchFamily="66" charset="0"/>
              </a:rPr>
              <a:t>”</a:t>
            </a:r>
            <a:r>
              <a:rPr lang="el-GR" altLang="el-GR" sz="2000">
                <a:latin typeface="Comic Sans MS" pitchFamily="66" charset="0"/>
              </a:rPr>
              <a:t>: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l-GR" altLang="el-GR" sz="1800">
                <a:latin typeface="Comic Sans MS" pitchFamily="66" charset="0"/>
              </a:rPr>
              <a:t> συμφωνούν για τη δημιουργία σύνδεσης ( ο καθένας να γνωρίζει ότι ο άλλος είναι πρόθυμος να δημιουργήσει τη σύνδεση)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l-GR" altLang="el-GR" sz="1800">
                <a:latin typeface="Comic Sans MS" pitchFamily="66" charset="0"/>
              </a:rPr>
              <a:t> συμφωνούν στις παραμέτρους της σύνδεσης</a:t>
            </a:r>
          </a:p>
        </p:txBody>
      </p:sp>
      <p:sp>
        <p:nvSpPr>
          <p:cNvPr id="92167" name="Rectangle 62"/>
          <p:cNvSpPr>
            <a:spLocks noChangeArrowheads="1"/>
          </p:cNvSpPr>
          <p:nvPr/>
        </p:nvSpPr>
        <p:spPr bwMode="auto">
          <a:xfrm>
            <a:off x="1249363" y="2936875"/>
            <a:ext cx="2279650" cy="2414588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92168" name="Rectangle 45"/>
          <p:cNvSpPr>
            <a:spLocks noChangeArrowheads="1"/>
          </p:cNvSpPr>
          <p:nvPr/>
        </p:nvSpPr>
        <p:spPr bwMode="auto">
          <a:xfrm>
            <a:off x="1209675" y="2990850"/>
            <a:ext cx="2270125" cy="24717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92169" name="Line 55"/>
          <p:cNvSpPr>
            <a:spLocks noChangeShapeType="1"/>
          </p:cNvSpPr>
          <p:nvPr/>
        </p:nvSpPr>
        <p:spPr bwMode="auto">
          <a:xfrm>
            <a:off x="1209675" y="3432175"/>
            <a:ext cx="2270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170" name="Text Box 6"/>
          <p:cNvSpPr txBox="1">
            <a:spLocks noChangeArrowheads="1"/>
          </p:cNvSpPr>
          <p:nvPr/>
        </p:nvSpPr>
        <p:spPr bwMode="auto">
          <a:xfrm>
            <a:off x="1223963" y="3544888"/>
            <a:ext cx="2335212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el-GR"/>
              <a:t>connection state: ESTAB</a:t>
            </a:r>
          </a:p>
          <a:p>
            <a:pPr algn="l">
              <a:lnSpc>
                <a:spcPct val="100000"/>
              </a:lnSpc>
            </a:pPr>
            <a:r>
              <a:rPr lang="en-US" altLang="el-GR"/>
              <a:t>connection variables:</a:t>
            </a:r>
          </a:p>
          <a:p>
            <a:pPr marL="230188" lvl="1" algn="l">
              <a:lnSpc>
                <a:spcPct val="100000"/>
              </a:lnSpc>
            </a:pPr>
            <a:r>
              <a:rPr lang="en-US" altLang="el-GR"/>
              <a:t>seq # client-to-server</a:t>
            </a:r>
          </a:p>
          <a:p>
            <a:pPr marL="230188" lvl="1" algn="l">
              <a:lnSpc>
                <a:spcPct val="100000"/>
              </a:lnSpc>
            </a:pPr>
            <a:r>
              <a:rPr lang="en-US" altLang="el-GR"/>
              <a:t>         server-to-client</a:t>
            </a:r>
          </a:p>
          <a:p>
            <a:pPr marL="230188" lvl="1" algn="l">
              <a:lnSpc>
                <a:spcPct val="100000"/>
              </a:lnSpc>
            </a:pPr>
            <a:r>
              <a:rPr lang="en-US" altLang="el-GR" b="1">
                <a:latin typeface="Courier New" pitchFamily="49" charset="0"/>
              </a:rPr>
              <a:t>rcvBuffer</a:t>
            </a:r>
            <a:r>
              <a:rPr lang="en-US" altLang="el-GR"/>
              <a:t> size</a:t>
            </a:r>
          </a:p>
          <a:p>
            <a:pPr marL="230188" lvl="1" algn="l">
              <a:lnSpc>
                <a:spcPct val="100000"/>
              </a:lnSpc>
            </a:pPr>
            <a:r>
              <a:rPr lang="en-US" altLang="el-GR"/>
              <a:t>   at server,client </a:t>
            </a:r>
          </a:p>
          <a:p>
            <a:pPr marL="230188" lvl="1" algn="l">
              <a:lnSpc>
                <a:spcPct val="100000"/>
              </a:lnSpc>
            </a:pPr>
            <a:r>
              <a:rPr lang="en-US" altLang="el-GR"/>
              <a:t>           </a:t>
            </a:r>
          </a:p>
        </p:txBody>
      </p:sp>
      <p:grpSp>
        <p:nvGrpSpPr>
          <p:cNvPr id="92171" name="Group 46"/>
          <p:cNvGrpSpPr>
            <a:grpSpLocks/>
          </p:cNvGrpSpPr>
          <p:nvPr/>
        </p:nvGrpSpPr>
        <p:grpSpPr bwMode="auto">
          <a:xfrm>
            <a:off x="2157413" y="3346450"/>
            <a:ext cx="438150" cy="206375"/>
            <a:chOff x="344" y="1846"/>
            <a:chExt cx="336" cy="130"/>
          </a:xfrm>
        </p:grpSpPr>
        <p:sp>
          <p:nvSpPr>
            <p:cNvPr id="92231" name="Rectangle 47"/>
            <p:cNvSpPr>
              <a:spLocks noChangeArrowheads="1"/>
            </p:cNvSpPr>
            <p:nvPr/>
          </p:nvSpPr>
          <p:spPr bwMode="auto">
            <a:xfrm>
              <a:off x="344" y="1846"/>
              <a:ext cx="336" cy="1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92232" name="Rectangle 48"/>
            <p:cNvSpPr>
              <a:spLocks noChangeArrowheads="1"/>
            </p:cNvSpPr>
            <p:nvPr/>
          </p:nvSpPr>
          <p:spPr bwMode="auto">
            <a:xfrm>
              <a:off x="454" y="1863"/>
              <a:ext cx="112" cy="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92233" name="Rectangle 49"/>
            <p:cNvSpPr>
              <a:spLocks noChangeArrowheads="1"/>
            </p:cNvSpPr>
            <p:nvPr/>
          </p:nvSpPr>
          <p:spPr bwMode="auto">
            <a:xfrm>
              <a:off x="578" y="1921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92234" name="Rectangle 50"/>
            <p:cNvSpPr>
              <a:spLocks noChangeArrowheads="1"/>
            </p:cNvSpPr>
            <p:nvPr/>
          </p:nvSpPr>
          <p:spPr bwMode="auto">
            <a:xfrm>
              <a:off x="407" y="1922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</p:grpSp>
      <p:sp>
        <p:nvSpPr>
          <p:cNvPr id="92172" name="Text Box 54"/>
          <p:cNvSpPr txBox="1">
            <a:spLocks noChangeArrowheads="1"/>
          </p:cNvSpPr>
          <p:nvPr/>
        </p:nvSpPr>
        <p:spPr bwMode="auto">
          <a:xfrm>
            <a:off x="1154113" y="3048000"/>
            <a:ext cx="1146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1600"/>
              <a:t>application</a:t>
            </a:r>
          </a:p>
        </p:txBody>
      </p:sp>
      <p:sp>
        <p:nvSpPr>
          <p:cNvPr id="92173" name="Line 56"/>
          <p:cNvSpPr>
            <a:spLocks noChangeShapeType="1"/>
          </p:cNvSpPr>
          <p:nvPr/>
        </p:nvSpPr>
        <p:spPr bwMode="auto">
          <a:xfrm>
            <a:off x="1216025" y="4927600"/>
            <a:ext cx="2268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174" name="Text Box 57"/>
          <p:cNvSpPr txBox="1">
            <a:spLocks noChangeArrowheads="1"/>
          </p:cNvSpPr>
          <p:nvPr/>
        </p:nvSpPr>
        <p:spPr bwMode="auto">
          <a:xfrm>
            <a:off x="1168400" y="4995863"/>
            <a:ext cx="908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1600"/>
              <a:t>network</a:t>
            </a:r>
          </a:p>
        </p:txBody>
      </p:sp>
      <p:sp>
        <p:nvSpPr>
          <p:cNvPr id="92175" name="Rectangle 58"/>
          <p:cNvSpPr>
            <a:spLocks noChangeArrowheads="1"/>
          </p:cNvSpPr>
          <p:nvPr/>
        </p:nvSpPr>
        <p:spPr bwMode="auto">
          <a:xfrm>
            <a:off x="1181100" y="5349875"/>
            <a:ext cx="2335213" cy="180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92176" name="Line 59"/>
          <p:cNvSpPr>
            <a:spLocks noChangeShapeType="1"/>
          </p:cNvSpPr>
          <p:nvPr/>
        </p:nvSpPr>
        <p:spPr bwMode="auto">
          <a:xfrm>
            <a:off x="1209675" y="5338763"/>
            <a:ext cx="0" cy="2365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177" name="Line 60"/>
          <p:cNvSpPr>
            <a:spLocks noChangeShapeType="1"/>
          </p:cNvSpPr>
          <p:nvPr/>
        </p:nvSpPr>
        <p:spPr bwMode="auto">
          <a:xfrm>
            <a:off x="3473450" y="5310188"/>
            <a:ext cx="0" cy="2365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178" name="Rectangle 63"/>
          <p:cNvSpPr>
            <a:spLocks noChangeArrowheads="1"/>
          </p:cNvSpPr>
          <p:nvPr/>
        </p:nvSpPr>
        <p:spPr bwMode="auto">
          <a:xfrm>
            <a:off x="5551488" y="2943225"/>
            <a:ext cx="2279650" cy="2414588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92179" name="Rectangle 64"/>
          <p:cNvSpPr>
            <a:spLocks noChangeArrowheads="1"/>
          </p:cNvSpPr>
          <p:nvPr/>
        </p:nvSpPr>
        <p:spPr bwMode="auto">
          <a:xfrm>
            <a:off x="5511800" y="2997200"/>
            <a:ext cx="2270125" cy="24717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92180" name="Line 65"/>
          <p:cNvSpPr>
            <a:spLocks noChangeShapeType="1"/>
          </p:cNvSpPr>
          <p:nvPr/>
        </p:nvSpPr>
        <p:spPr bwMode="auto">
          <a:xfrm>
            <a:off x="5511800" y="3438525"/>
            <a:ext cx="2270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181" name="Text Box 66"/>
          <p:cNvSpPr txBox="1">
            <a:spLocks noChangeArrowheads="1"/>
          </p:cNvSpPr>
          <p:nvPr/>
        </p:nvSpPr>
        <p:spPr bwMode="auto">
          <a:xfrm>
            <a:off x="5526088" y="3551238"/>
            <a:ext cx="2335212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el-GR"/>
              <a:t>connection state: ESTAB</a:t>
            </a:r>
          </a:p>
          <a:p>
            <a:pPr algn="l">
              <a:lnSpc>
                <a:spcPct val="100000"/>
              </a:lnSpc>
            </a:pPr>
            <a:r>
              <a:rPr lang="en-US" altLang="el-GR"/>
              <a:t>connection Variables:</a:t>
            </a:r>
          </a:p>
          <a:p>
            <a:pPr marL="230188" lvl="1" algn="l">
              <a:lnSpc>
                <a:spcPct val="100000"/>
              </a:lnSpc>
            </a:pPr>
            <a:r>
              <a:rPr lang="en-US" altLang="el-GR"/>
              <a:t>seq # client-to-server</a:t>
            </a:r>
          </a:p>
          <a:p>
            <a:pPr marL="230188" lvl="1" algn="l">
              <a:lnSpc>
                <a:spcPct val="100000"/>
              </a:lnSpc>
            </a:pPr>
            <a:r>
              <a:rPr lang="en-US" altLang="el-GR"/>
              <a:t>          server-to-client</a:t>
            </a:r>
          </a:p>
          <a:p>
            <a:pPr marL="230188" lvl="1" algn="l">
              <a:lnSpc>
                <a:spcPct val="100000"/>
              </a:lnSpc>
            </a:pPr>
            <a:r>
              <a:rPr lang="en-US" altLang="el-GR" b="1">
                <a:latin typeface="Courier New" pitchFamily="49" charset="0"/>
              </a:rPr>
              <a:t>rcvBuffer</a:t>
            </a:r>
            <a:r>
              <a:rPr lang="en-US" altLang="el-GR"/>
              <a:t> size</a:t>
            </a:r>
          </a:p>
          <a:p>
            <a:pPr marL="230188" lvl="1" algn="l">
              <a:lnSpc>
                <a:spcPct val="100000"/>
              </a:lnSpc>
            </a:pPr>
            <a:r>
              <a:rPr lang="en-US" altLang="el-GR"/>
              <a:t>   at server,client </a:t>
            </a:r>
          </a:p>
          <a:p>
            <a:pPr marL="230188" lvl="1" algn="l">
              <a:lnSpc>
                <a:spcPct val="100000"/>
              </a:lnSpc>
            </a:pPr>
            <a:r>
              <a:rPr lang="en-US" altLang="el-GR"/>
              <a:t>           </a:t>
            </a:r>
          </a:p>
        </p:txBody>
      </p:sp>
      <p:grpSp>
        <p:nvGrpSpPr>
          <p:cNvPr id="92182" name="Group 67"/>
          <p:cNvGrpSpPr>
            <a:grpSpLocks/>
          </p:cNvGrpSpPr>
          <p:nvPr/>
        </p:nvGrpSpPr>
        <p:grpSpPr bwMode="auto">
          <a:xfrm>
            <a:off x="6459538" y="3352800"/>
            <a:ext cx="438150" cy="206375"/>
            <a:chOff x="344" y="1846"/>
            <a:chExt cx="336" cy="130"/>
          </a:xfrm>
        </p:grpSpPr>
        <p:sp>
          <p:nvSpPr>
            <p:cNvPr id="92227" name="Rectangle 68"/>
            <p:cNvSpPr>
              <a:spLocks noChangeArrowheads="1"/>
            </p:cNvSpPr>
            <p:nvPr/>
          </p:nvSpPr>
          <p:spPr bwMode="auto">
            <a:xfrm>
              <a:off x="344" y="1846"/>
              <a:ext cx="336" cy="1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92228" name="Rectangle 69"/>
            <p:cNvSpPr>
              <a:spLocks noChangeArrowheads="1"/>
            </p:cNvSpPr>
            <p:nvPr/>
          </p:nvSpPr>
          <p:spPr bwMode="auto">
            <a:xfrm>
              <a:off x="454" y="1863"/>
              <a:ext cx="112" cy="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92229" name="Rectangle 70"/>
            <p:cNvSpPr>
              <a:spLocks noChangeArrowheads="1"/>
            </p:cNvSpPr>
            <p:nvPr/>
          </p:nvSpPr>
          <p:spPr bwMode="auto">
            <a:xfrm>
              <a:off x="578" y="1921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92230" name="Rectangle 71"/>
            <p:cNvSpPr>
              <a:spLocks noChangeArrowheads="1"/>
            </p:cNvSpPr>
            <p:nvPr/>
          </p:nvSpPr>
          <p:spPr bwMode="auto">
            <a:xfrm>
              <a:off x="407" y="1922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</p:grpSp>
      <p:sp>
        <p:nvSpPr>
          <p:cNvPr id="92183" name="Text Box 72"/>
          <p:cNvSpPr txBox="1">
            <a:spLocks noChangeArrowheads="1"/>
          </p:cNvSpPr>
          <p:nvPr/>
        </p:nvSpPr>
        <p:spPr bwMode="auto">
          <a:xfrm>
            <a:off x="5456238" y="3054350"/>
            <a:ext cx="1146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1600"/>
              <a:t>application</a:t>
            </a:r>
          </a:p>
        </p:txBody>
      </p:sp>
      <p:sp>
        <p:nvSpPr>
          <p:cNvPr id="92184" name="Line 73"/>
          <p:cNvSpPr>
            <a:spLocks noChangeShapeType="1"/>
          </p:cNvSpPr>
          <p:nvPr/>
        </p:nvSpPr>
        <p:spPr bwMode="auto">
          <a:xfrm>
            <a:off x="5518150" y="4933950"/>
            <a:ext cx="2268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185" name="Text Box 74"/>
          <p:cNvSpPr txBox="1">
            <a:spLocks noChangeArrowheads="1"/>
          </p:cNvSpPr>
          <p:nvPr/>
        </p:nvSpPr>
        <p:spPr bwMode="auto">
          <a:xfrm>
            <a:off x="5470525" y="5002213"/>
            <a:ext cx="908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1600"/>
              <a:t>network</a:t>
            </a:r>
          </a:p>
        </p:txBody>
      </p:sp>
      <p:sp>
        <p:nvSpPr>
          <p:cNvPr id="92186" name="Rectangle 75"/>
          <p:cNvSpPr>
            <a:spLocks noChangeArrowheads="1"/>
          </p:cNvSpPr>
          <p:nvPr/>
        </p:nvSpPr>
        <p:spPr bwMode="auto">
          <a:xfrm>
            <a:off x="5483225" y="5356225"/>
            <a:ext cx="2335213" cy="180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92187" name="Line 76"/>
          <p:cNvSpPr>
            <a:spLocks noChangeShapeType="1"/>
          </p:cNvSpPr>
          <p:nvPr/>
        </p:nvSpPr>
        <p:spPr bwMode="auto">
          <a:xfrm>
            <a:off x="5511800" y="5345113"/>
            <a:ext cx="0" cy="2365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188" name="Line 77"/>
          <p:cNvSpPr>
            <a:spLocks noChangeShapeType="1"/>
          </p:cNvSpPr>
          <p:nvPr/>
        </p:nvSpPr>
        <p:spPr bwMode="auto">
          <a:xfrm>
            <a:off x="7775575" y="5316538"/>
            <a:ext cx="0" cy="2365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189" name="Text Box 83"/>
          <p:cNvSpPr txBox="1">
            <a:spLocks noChangeArrowheads="1"/>
          </p:cNvSpPr>
          <p:nvPr/>
        </p:nvSpPr>
        <p:spPr bwMode="auto">
          <a:xfrm>
            <a:off x="1087438" y="5815013"/>
            <a:ext cx="2894012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 algn="l">
              <a:lnSpc>
                <a:spcPct val="100000"/>
              </a:lnSpc>
            </a:pPr>
            <a:r>
              <a:rPr lang="en-US" altLang="el-GR" sz="1200" b="1">
                <a:latin typeface="Courier New" pitchFamily="49" charset="0"/>
              </a:rPr>
              <a:t>Socket clientSocket =   </a:t>
            </a:r>
          </a:p>
          <a:p>
            <a:pPr marL="231775" indent="-231775" algn="l">
              <a:lnSpc>
                <a:spcPct val="100000"/>
              </a:lnSpc>
            </a:pPr>
            <a:r>
              <a:rPr lang="en-US" altLang="el-GR" sz="1200" b="1">
                <a:latin typeface="Courier New" pitchFamily="49" charset="0"/>
              </a:rPr>
              <a:t>  newSocket("hostname","port number");</a:t>
            </a:r>
          </a:p>
        </p:txBody>
      </p:sp>
      <p:sp>
        <p:nvSpPr>
          <p:cNvPr id="92190" name="Text Box 85"/>
          <p:cNvSpPr txBox="1">
            <a:spLocks noChangeArrowheads="1"/>
          </p:cNvSpPr>
          <p:nvPr/>
        </p:nvSpPr>
        <p:spPr bwMode="auto">
          <a:xfrm>
            <a:off x="5387975" y="5829300"/>
            <a:ext cx="289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 algn="l">
              <a:lnSpc>
                <a:spcPct val="100000"/>
              </a:lnSpc>
            </a:pPr>
            <a:r>
              <a:rPr lang="en-US" altLang="el-GR" sz="1200" b="1">
                <a:latin typeface="Courier New" pitchFamily="49" charset="0"/>
              </a:rPr>
              <a:t>Socket connectionSocket = welcomeSocket.accept();</a:t>
            </a:r>
          </a:p>
        </p:txBody>
      </p:sp>
      <p:grpSp>
        <p:nvGrpSpPr>
          <p:cNvPr id="92191" name="Group 89"/>
          <p:cNvGrpSpPr>
            <a:grpSpLocks/>
          </p:cNvGrpSpPr>
          <p:nvPr/>
        </p:nvGrpSpPr>
        <p:grpSpPr bwMode="auto">
          <a:xfrm>
            <a:off x="260350" y="5026025"/>
            <a:ext cx="698500" cy="612775"/>
            <a:chOff x="-44" y="1473"/>
            <a:chExt cx="981" cy="1105"/>
          </a:xfrm>
        </p:grpSpPr>
        <p:pic>
          <p:nvPicPr>
            <p:cNvPr id="92225" name="Picture 90" descr="desktop_computer_stylized_medium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26" name="Freeform 9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2192" name="Group 92"/>
          <p:cNvGrpSpPr>
            <a:grpSpLocks/>
          </p:cNvGrpSpPr>
          <p:nvPr/>
        </p:nvGrpSpPr>
        <p:grpSpPr bwMode="auto">
          <a:xfrm>
            <a:off x="8075613" y="4924425"/>
            <a:ext cx="415925" cy="627063"/>
            <a:chOff x="4140" y="429"/>
            <a:chExt cx="1425" cy="2396"/>
          </a:xfrm>
        </p:grpSpPr>
        <p:sp>
          <p:nvSpPr>
            <p:cNvPr id="92193" name="Freeform 93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94" name="Rectangle 94"/>
            <p:cNvSpPr>
              <a:spLocks noChangeArrowheads="1"/>
            </p:cNvSpPr>
            <p:nvPr/>
          </p:nvSpPr>
          <p:spPr bwMode="auto">
            <a:xfrm>
              <a:off x="4205" y="429"/>
              <a:ext cx="1050" cy="2287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92195" name="Freeform 95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96" name="Freeform 96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97" name="Rectangle 97"/>
            <p:cNvSpPr>
              <a:spLocks noChangeArrowheads="1"/>
            </p:cNvSpPr>
            <p:nvPr/>
          </p:nvSpPr>
          <p:spPr bwMode="auto">
            <a:xfrm>
              <a:off x="4211" y="696"/>
              <a:ext cx="598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grpSp>
          <p:nvGrpSpPr>
            <p:cNvPr id="92198" name="Group 98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2223" name="AutoShape 99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6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sp>
            <p:nvSpPr>
              <p:cNvPr id="92224" name="AutoShape 100"/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</p:grpSp>
        <p:sp>
          <p:nvSpPr>
            <p:cNvPr id="92199" name="Rectangle 101"/>
            <p:cNvSpPr>
              <a:spLocks noChangeArrowheads="1"/>
            </p:cNvSpPr>
            <p:nvPr/>
          </p:nvSpPr>
          <p:spPr bwMode="auto">
            <a:xfrm>
              <a:off x="4222" y="1017"/>
              <a:ext cx="598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grpSp>
          <p:nvGrpSpPr>
            <p:cNvPr id="92200" name="Group 102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2221" name="AutoShape 103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1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sp>
            <p:nvSpPr>
              <p:cNvPr id="92222" name="AutoShape 104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7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</p:grpSp>
        <p:sp>
          <p:nvSpPr>
            <p:cNvPr id="92201" name="Rectangle 105"/>
            <p:cNvSpPr>
              <a:spLocks noChangeArrowheads="1"/>
            </p:cNvSpPr>
            <p:nvPr/>
          </p:nvSpPr>
          <p:spPr bwMode="auto">
            <a:xfrm>
              <a:off x="4216" y="1357"/>
              <a:ext cx="598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92202" name="Rectangle 106"/>
            <p:cNvSpPr>
              <a:spLocks noChangeArrowheads="1"/>
            </p:cNvSpPr>
            <p:nvPr/>
          </p:nvSpPr>
          <p:spPr bwMode="auto">
            <a:xfrm>
              <a:off x="4227" y="1654"/>
              <a:ext cx="598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grpSp>
          <p:nvGrpSpPr>
            <p:cNvPr id="92203" name="Group 107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2219" name="AutoShape 108"/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25" cy="12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sp>
            <p:nvSpPr>
              <p:cNvPr id="92220" name="AutoShape 109"/>
              <p:cNvSpPr>
                <a:spLocks noChangeArrowheads="1"/>
              </p:cNvSpPr>
              <p:nvPr/>
            </p:nvSpPr>
            <p:spPr bwMode="auto">
              <a:xfrm>
                <a:off x="625" y="2588"/>
                <a:ext cx="691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</p:grpSp>
        <p:sp>
          <p:nvSpPr>
            <p:cNvPr id="92204" name="Freeform 110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205" name="Group 111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2217" name="AutoShape 112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5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sp>
            <p:nvSpPr>
              <p:cNvPr id="92218" name="AutoShape 113"/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1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</p:grpSp>
        <p:sp>
          <p:nvSpPr>
            <p:cNvPr id="92206" name="Rectangle 114"/>
            <p:cNvSpPr>
              <a:spLocks noChangeArrowheads="1"/>
            </p:cNvSpPr>
            <p:nvPr/>
          </p:nvSpPr>
          <p:spPr bwMode="auto">
            <a:xfrm>
              <a:off x="5250" y="429"/>
              <a:ext cx="71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92207" name="Freeform 115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08" name="Freeform 116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5 h 288"/>
                <a:gd name="T4" fmla="*/ 16 w 304"/>
                <a:gd name="T5" fmla="*/ 27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09" name="Oval 117"/>
            <p:cNvSpPr>
              <a:spLocks noChangeArrowheads="1"/>
            </p:cNvSpPr>
            <p:nvPr/>
          </p:nvSpPr>
          <p:spPr bwMode="auto">
            <a:xfrm>
              <a:off x="5516" y="2613"/>
              <a:ext cx="49" cy="97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92210" name="Freeform 118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11" name="AutoShape 119"/>
            <p:cNvSpPr>
              <a:spLocks noChangeArrowheads="1"/>
            </p:cNvSpPr>
            <p:nvPr/>
          </p:nvSpPr>
          <p:spPr bwMode="auto">
            <a:xfrm>
              <a:off x="4140" y="2679"/>
              <a:ext cx="1197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92212" name="AutoShape 120"/>
            <p:cNvSpPr>
              <a:spLocks noChangeArrowheads="1"/>
            </p:cNvSpPr>
            <p:nvPr/>
          </p:nvSpPr>
          <p:spPr bwMode="auto">
            <a:xfrm>
              <a:off x="4205" y="2710"/>
              <a:ext cx="1071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92213" name="Oval 121"/>
            <p:cNvSpPr>
              <a:spLocks noChangeArrowheads="1"/>
            </p:cNvSpPr>
            <p:nvPr/>
          </p:nvSpPr>
          <p:spPr bwMode="auto">
            <a:xfrm>
              <a:off x="4309" y="2382"/>
              <a:ext cx="158" cy="146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92214" name="Oval 122"/>
            <p:cNvSpPr>
              <a:spLocks noChangeArrowheads="1"/>
            </p:cNvSpPr>
            <p:nvPr/>
          </p:nvSpPr>
          <p:spPr bwMode="auto">
            <a:xfrm>
              <a:off x="4488" y="2382"/>
              <a:ext cx="158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l-GR" altLang="el-GR" sz="180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215" name="Oval 123"/>
            <p:cNvSpPr>
              <a:spLocks noChangeArrowheads="1"/>
            </p:cNvSpPr>
            <p:nvPr/>
          </p:nvSpPr>
          <p:spPr bwMode="auto">
            <a:xfrm>
              <a:off x="4662" y="2382"/>
              <a:ext cx="158" cy="140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92216" name="Rectangle 124"/>
            <p:cNvSpPr>
              <a:spLocks noChangeArrowheads="1"/>
            </p:cNvSpPr>
            <p:nvPr/>
          </p:nvSpPr>
          <p:spPr bwMode="auto">
            <a:xfrm>
              <a:off x="5065" y="1836"/>
              <a:ext cx="82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A1925076-55D6-4919-8F51-A18960A7E29E}" type="slidenum">
              <a:rPr lang="en-US"/>
              <a:pPr>
                <a:defRPr/>
              </a:pPr>
              <a:t>83</a:t>
            </a:fld>
            <a:endParaRPr lang="en-US"/>
          </a:p>
        </p:txBody>
      </p:sp>
      <p:sp>
        <p:nvSpPr>
          <p:cNvPr id="93187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altLang="el-GR" sz="3600" smtClean="0"/>
              <a:t>Συμφωνία για δημιουργία σύνδεσης</a:t>
            </a:r>
          </a:p>
        </p:txBody>
      </p:sp>
      <p:sp>
        <p:nvSpPr>
          <p:cNvPr id="93188" name="Text Box 6"/>
          <p:cNvSpPr txBox="1">
            <a:spLocks noChangeArrowheads="1"/>
          </p:cNvSpPr>
          <p:nvPr/>
        </p:nvSpPr>
        <p:spPr bwMode="auto">
          <a:xfrm>
            <a:off x="6116638" y="1450975"/>
            <a:ext cx="275907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l-GR" altLang="el-GR" sz="2000">
                <a:solidFill>
                  <a:srgbClr val="FF0000"/>
                </a:solidFill>
                <a:latin typeface="Comic Sans MS" pitchFamily="66" charset="0"/>
              </a:rPr>
              <a:t>Ε:</a:t>
            </a:r>
            <a:r>
              <a:rPr lang="el-GR" altLang="el-GR" sz="2000">
                <a:latin typeface="Comic Sans MS" pitchFamily="66" charset="0"/>
              </a:rPr>
              <a:t> η διμερής χειραψία δουλεύει πάντα στο δίκτυο;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</a:pPr>
            <a:r>
              <a:rPr lang="el-GR" altLang="el-GR" sz="1600">
                <a:latin typeface="Comic Sans MS" pitchFamily="66" charset="0"/>
              </a:rPr>
              <a:t> μεταβλητές καθυστερήσεις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</a:pPr>
            <a:r>
              <a:rPr lang="el-GR" altLang="el-GR" sz="1600">
                <a:latin typeface="Comic Sans MS" pitchFamily="66" charset="0"/>
              </a:rPr>
              <a:t> επαναμεταδιδόμενα μηνύματα (π.χ. </a:t>
            </a:r>
            <a:r>
              <a:rPr lang="en-US" altLang="el-GR" sz="1600">
                <a:latin typeface="Comic Sans MS" pitchFamily="66" charset="0"/>
              </a:rPr>
              <a:t>req_conn(x)) </a:t>
            </a:r>
            <a:r>
              <a:rPr lang="el-GR" altLang="el-GR" sz="1600">
                <a:latin typeface="Comic Sans MS" pitchFamily="66" charset="0"/>
              </a:rPr>
              <a:t>λόγω απωλειών μηνυμάτων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</a:pPr>
            <a:r>
              <a:rPr lang="el-GR" altLang="el-GR" sz="1600">
                <a:latin typeface="Comic Sans MS" pitchFamily="66" charset="0"/>
              </a:rPr>
              <a:t> αναδιάταξη μηνύματος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Char char="q"/>
            </a:pPr>
            <a:r>
              <a:rPr lang="el-GR" altLang="el-GR" sz="1600">
                <a:latin typeface="Comic Sans MS" pitchFamily="66" charset="0"/>
              </a:rPr>
              <a:t>δεν μπορεί να δει την </a:t>
            </a:r>
            <a:r>
              <a:rPr lang="en-US" altLang="el-GR" sz="1600">
                <a:latin typeface="Comic Sans MS" pitchFamily="66" charset="0"/>
              </a:rPr>
              <a:t>“</a:t>
            </a:r>
            <a:r>
              <a:rPr lang="el-GR" altLang="el-GR" sz="1600">
                <a:latin typeface="Comic Sans MS" pitchFamily="66" charset="0"/>
              </a:rPr>
              <a:t>άλλη</a:t>
            </a:r>
            <a:r>
              <a:rPr lang="en-US" altLang="el-GR" sz="1600">
                <a:latin typeface="Comic Sans MS" pitchFamily="66" charset="0"/>
              </a:rPr>
              <a:t>”</a:t>
            </a:r>
            <a:r>
              <a:rPr lang="el-GR" altLang="el-GR" sz="1600">
                <a:latin typeface="Comic Sans MS" pitchFamily="66" charset="0"/>
              </a:rPr>
              <a:t> πλευρά</a:t>
            </a:r>
          </a:p>
        </p:txBody>
      </p:sp>
      <p:pic>
        <p:nvPicPr>
          <p:cNvPr id="93189" name="Picture 62" descr="Ali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1113" y="1957388"/>
            <a:ext cx="508000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0" name="Picture 63" descr="Bo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0350" y="1992313"/>
            <a:ext cx="6223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1" name="Text Box 49"/>
          <p:cNvSpPr txBox="1">
            <a:spLocks noChangeArrowheads="1"/>
          </p:cNvSpPr>
          <p:nvPr/>
        </p:nvSpPr>
        <p:spPr bwMode="auto">
          <a:xfrm>
            <a:off x="144463" y="1377950"/>
            <a:ext cx="53117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l-GR" altLang="el-GR" sz="2400"/>
              <a:t>Διμερής χειραψία (</a:t>
            </a:r>
            <a:r>
              <a:rPr lang="en-US" altLang="el-GR" sz="2400"/>
              <a:t>2-way handshake</a:t>
            </a:r>
            <a:r>
              <a:rPr lang="el-GR" altLang="el-GR" sz="2400"/>
              <a:t>)</a:t>
            </a:r>
            <a:r>
              <a:rPr lang="en-US" altLang="el-GR" sz="2400"/>
              <a:t>:</a:t>
            </a:r>
          </a:p>
        </p:txBody>
      </p:sp>
      <p:sp>
        <p:nvSpPr>
          <p:cNvPr id="93192" name="Line 50"/>
          <p:cNvSpPr>
            <a:spLocks noChangeShapeType="1"/>
          </p:cNvSpPr>
          <p:nvPr/>
        </p:nvSpPr>
        <p:spPr bwMode="auto">
          <a:xfrm>
            <a:off x="1590675" y="2689225"/>
            <a:ext cx="1479550" cy="3159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3193" name="Line 51"/>
          <p:cNvSpPr>
            <a:spLocks noChangeShapeType="1"/>
          </p:cNvSpPr>
          <p:nvPr/>
        </p:nvSpPr>
        <p:spPr bwMode="auto">
          <a:xfrm>
            <a:off x="1546225" y="2606675"/>
            <a:ext cx="0" cy="1095375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3194" name="Line 53"/>
          <p:cNvSpPr>
            <a:spLocks noChangeShapeType="1"/>
          </p:cNvSpPr>
          <p:nvPr/>
        </p:nvSpPr>
        <p:spPr bwMode="auto">
          <a:xfrm>
            <a:off x="3076575" y="2633663"/>
            <a:ext cx="0" cy="1095375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3195" name="Line 54"/>
          <p:cNvSpPr>
            <a:spLocks noChangeShapeType="1"/>
          </p:cNvSpPr>
          <p:nvPr/>
        </p:nvSpPr>
        <p:spPr bwMode="auto">
          <a:xfrm flipH="1">
            <a:off x="1543050" y="3086100"/>
            <a:ext cx="1479550" cy="3159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3196" name="Rectangle 56"/>
          <p:cNvSpPr>
            <a:spLocks noChangeArrowheads="1"/>
          </p:cNvSpPr>
          <p:nvPr/>
        </p:nvSpPr>
        <p:spPr bwMode="auto">
          <a:xfrm>
            <a:off x="1828800" y="2674938"/>
            <a:ext cx="890588" cy="327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93197" name="Text Box 55"/>
          <p:cNvSpPr txBox="1">
            <a:spLocks noChangeArrowheads="1"/>
          </p:cNvSpPr>
          <p:nvPr/>
        </p:nvSpPr>
        <p:spPr bwMode="auto">
          <a:xfrm>
            <a:off x="1795463" y="2652713"/>
            <a:ext cx="979487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1600"/>
              <a:t>Let</a:t>
            </a:r>
            <a:r>
              <a:rPr lang="ja-JP" altLang="en-US" sz="1600"/>
              <a:t>’</a:t>
            </a:r>
            <a:r>
              <a:rPr lang="en-US" altLang="ja-JP" sz="1600"/>
              <a:t>s talk</a:t>
            </a:r>
            <a:endParaRPr lang="en-US" altLang="el-GR" sz="1600"/>
          </a:p>
        </p:txBody>
      </p:sp>
      <p:sp>
        <p:nvSpPr>
          <p:cNvPr id="93198" name="Rectangle 57"/>
          <p:cNvSpPr>
            <a:spLocks noChangeArrowheads="1"/>
          </p:cNvSpPr>
          <p:nvPr/>
        </p:nvSpPr>
        <p:spPr bwMode="auto">
          <a:xfrm>
            <a:off x="2085975" y="3098800"/>
            <a:ext cx="439738" cy="327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93199" name="Text Box 58"/>
          <p:cNvSpPr txBox="1">
            <a:spLocks noChangeArrowheads="1"/>
          </p:cNvSpPr>
          <p:nvPr/>
        </p:nvSpPr>
        <p:spPr bwMode="auto">
          <a:xfrm>
            <a:off x="2070100" y="3076575"/>
            <a:ext cx="44767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1600"/>
              <a:t>OK</a:t>
            </a:r>
          </a:p>
        </p:txBody>
      </p:sp>
      <p:sp>
        <p:nvSpPr>
          <p:cNvPr id="93200" name="Text Box 60"/>
          <p:cNvSpPr txBox="1">
            <a:spLocks noChangeArrowheads="1"/>
          </p:cNvSpPr>
          <p:nvPr/>
        </p:nvSpPr>
        <p:spPr bwMode="auto">
          <a:xfrm>
            <a:off x="3081338" y="2909888"/>
            <a:ext cx="771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1600">
                <a:solidFill>
                  <a:srgbClr val="CC0000"/>
                </a:solidFill>
              </a:rPr>
              <a:t>ESTAB</a:t>
            </a:r>
          </a:p>
        </p:txBody>
      </p:sp>
      <p:sp>
        <p:nvSpPr>
          <p:cNvPr id="93201" name="Text Box 61"/>
          <p:cNvSpPr txBox="1">
            <a:spLocks noChangeArrowheads="1"/>
          </p:cNvSpPr>
          <p:nvPr/>
        </p:nvSpPr>
        <p:spPr bwMode="auto">
          <a:xfrm>
            <a:off x="688975" y="3243263"/>
            <a:ext cx="771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1600">
                <a:solidFill>
                  <a:srgbClr val="CC0000"/>
                </a:solidFill>
              </a:rPr>
              <a:t>ESTAB</a:t>
            </a:r>
          </a:p>
        </p:txBody>
      </p:sp>
      <p:sp>
        <p:nvSpPr>
          <p:cNvPr id="93202" name="Oval 66"/>
          <p:cNvSpPr>
            <a:spLocks noChangeArrowheads="1"/>
          </p:cNvSpPr>
          <p:nvPr/>
        </p:nvSpPr>
        <p:spPr bwMode="auto">
          <a:xfrm>
            <a:off x="1500188" y="3360738"/>
            <a:ext cx="90487" cy="889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>
              <a:solidFill>
                <a:srgbClr val="CC0000"/>
              </a:solidFill>
            </a:endParaRPr>
          </a:p>
        </p:txBody>
      </p:sp>
      <p:sp>
        <p:nvSpPr>
          <p:cNvPr id="93203" name="Oval 67"/>
          <p:cNvSpPr>
            <a:spLocks noChangeArrowheads="1"/>
          </p:cNvSpPr>
          <p:nvPr/>
        </p:nvSpPr>
        <p:spPr bwMode="auto">
          <a:xfrm>
            <a:off x="3028950" y="3017838"/>
            <a:ext cx="90488" cy="889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>
              <a:solidFill>
                <a:srgbClr val="CC0000"/>
              </a:solidFill>
            </a:endParaRPr>
          </a:p>
        </p:txBody>
      </p:sp>
      <p:sp>
        <p:nvSpPr>
          <p:cNvPr id="93204" name="Text Box 72"/>
          <p:cNvSpPr txBox="1">
            <a:spLocks noChangeArrowheads="1"/>
          </p:cNvSpPr>
          <p:nvPr/>
        </p:nvSpPr>
        <p:spPr bwMode="auto">
          <a:xfrm>
            <a:off x="512763" y="4645025"/>
            <a:ext cx="9731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altLang="el-GR" sz="1600"/>
              <a:t>choose x</a:t>
            </a:r>
          </a:p>
          <a:p>
            <a:pPr algn="r">
              <a:lnSpc>
                <a:spcPct val="100000"/>
              </a:lnSpc>
            </a:pPr>
            <a:endParaRPr lang="en-US" altLang="el-GR" sz="1600"/>
          </a:p>
        </p:txBody>
      </p:sp>
      <p:sp>
        <p:nvSpPr>
          <p:cNvPr id="93205" name="Line 73"/>
          <p:cNvSpPr>
            <a:spLocks noChangeShapeType="1"/>
          </p:cNvSpPr>
          <p:nvPr/>
        </p:nvSpPr>
        <p:spPr bwMode="auto">
          <a:xfrm>
            <a:off x="1619250" y="4818063"/>
            <a:ext cx="1479550" cy="3159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3206" name="Line 74"/>
          <p:cNvSpPr>
            <a:spLocks noChangeShapeType="1"/>
          </p:cNvSpPr>
          <p:nvPr/>
        </p:nvSpPr>
        <p:spPr bwMode="auto">
          <a:xfrm>
            <a:off x="1574800" y="4735513"/>
            <a:ext cx="0" cy="1095375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3207" name="Line 75"/>
          <p:cNvSpPr>
            <a:spLocks noChangeShapeType="1"/>
          </p:cNvSpPr>
          <p:nvPr/>
        </p:nvSpPr>
        <p:spPr bwMode="auto">
          <a:xfrm>
            <a:off x="3105150" y="4762500"/>
            <a:ext cx="0" cy="1095375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3208" name="Line 76"/>
          <p:cNvSpPr>
            <a:spLocks noChangeShapeType="1"/>
          </p:cNvSpPr>
          <p:nvPr/>
        </p:nvSpPr>
        <p:spPr bwMode="auto">
          <a:xfrm flipH="1">
            <a:off x="1571625" y="5214938"/>
            <a:ext cx="1479550" cy="3159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3209" name="Rectangle 77"/>
          <p:cNvSpPr>
            <a:spLocks noChangeArrowheads="1"/>
          </p:cNvSpPr>
          <p:nvPr/>
        </p:nvSpPr>
        <p:spPr bwMode="auto">
          <a:xfrm>
            <a:off x="1936750" y="4803775"/>
            <a:ext cx="777875" cy="327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93210" name="Text Box 78"/>
          <p:cNvSpPr txBox="1">
            <a:spLocks noChangeArrowheads="1"/>
          </p:cNvSpPr>
          <p:nvPr/>
        </p:nvSpPr>
        <p:spPr bwMode="auto">
          <a:xfrm>
            <a:off x="1706563" y="4770438"/>
            <a:ext cx="1273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1600"/>
              <a:t>req_conn(x)</a:t>
            </a:r>
          </a:p>
        </p:txBody>
      </p:sp>
      <p:sp>
        <p:nvSpPr>
          <p:cNvPr id="93211" name="Rectangle 79"/>
          <p:cNvSpPr>
            <a:spLocks noChangeArrowheads="1"/>
          </p:cNvSpPr>
          <p:nvPr/>
        </p:nvSpPr>
        <p:spPr bwMode="auto">
          <a:xfrm>
            <a:off x="2114550" y="5227638"/>
            <a:ext cx="439738" cy="327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93212" name="Text Box 81"/>
          <p:cNvSpPr txBox="1">
            <a:spLocks noChangeArrowheads="1"/>
          </p:cNvSpPr>
          <p:nvPr/>
        </p:nvSpPr>
        <p:spPr bwMode="auto">
          <a:xfrm>
            <a:off x="3109913" y="5038725"/>
            <a:ext cx="771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1600">
                <a:solidFill>
                  <a:srgbClr val="CC0000"/>
                </a:solidFill>
              </a:rPr>
              <a:t>ESTAB</a:t>
            </a:r>
          </a:p>
        </p:txBody>
      </p:sp>
      <p:sp>
        <p:nvSpPr>
          <p:cNvPr id="93213" name="Text Box 82"/>
          <p:cNvSpPr txBox="1">
            <a:spLocks noChangeArrowheads="1"/>
          </p:cNvSpPr>
          <p:nvPr/>
        </p:nvSpPr>
        <p:spPr bwMode="auto">
          <a:xfrm>
            <a:off x="717550" y="5372100"/>
            <a:ext cx="771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1600">
                <a:solidFill>
                  <a:srgbClr val="CC0000"/>
                </a:solidFill>
              </a:rPr>
              <a:t>ESTAB</a:t>
            </a:r>
          </a:p>
        </p:txBody>
      </p:sp>
      <p:sp>
        <p:nvSpPr>
          <p:cNvPr id="93214" name="Oval 83"/>
          <p:cNvSpPr>
            <a:spLocks noChangeArrowheads="1"/>
          </p:cNvSpPr>
          <p:nvPr/>
        </p:nvSpPr>
        <p:spPr bwMode="auto">
          <a:xfrm>
            <a:off x="1528763" y="5489575"/>
            <a:ext cx="90487" cy="889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>
              <a:solidFill>
                <a:srgbClr val="CC0000"/>
              </a:solidFill>
            </a:endParaRPr>
          </a:p>
        </p:txBody>
      </p:sp>
      <p:sp>
        <p:nvSpPr>
          <p:cNvPr id="93215" name="Oval 84"/>
          <p:cNvSpPr>
            <a:spLocks noChangeArrowheads="1"/>
          </p:cNvSpPr>
          <p:nvPr/>
        </p:nvSpPr>
        <p:spPr bwMode="auto">
          <a:xfrm>
            <a:off x="3057525" y="5146675"/>
            <a:ext cx="90488" cy="889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>
              <a:solidFill>
                <a:srgbClr val="CC0000"/>
              </a:solidFill>
            </a:endParaRPr>
          </a:p>
        </p:txBody>
      </p:sp>
      <p:sp>
        <p:nvSpPr>
          <p:cNvPr id="93216" name="Rectangle 86"/>
          <p:cNvSpPr>
            <a:spLocks noChangeArrowheads="1"/>
          </p:cNvSpPr>
          <p:nvPr/>
        </p:nvSpPr>
        <p:spPr bwMode="auto">
          <a:xfrm>
            <a:off x="1816100" y="5233988"/>
            <a:ext cx="1071563" cy="260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93217" name="Text Box 85"/>
          <p:cNvSpPr txBox="1">
            <a:spLocks noChangeArrowheads="1"/>
          </p:cNvSpPr>
          <p:nvPr/>
        </p:nvSpPr>
        <p:spPr bwMode="auto">
          <a:xfrm>
            <a:off x="1700213" y="5195888"/>
            <a:ext cx="12747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1600"/>
              <a:t>acc_conn(x)</a:t>
            </a:r>
          </a:p>
        </p:txBody>
      </p:sp>
      <p:grpSp>
        <p:nvGrpSpPr>
          <p:cNvPr id="93218" name="Group 92"/>
          <p:cNvGrpSpPr>
            <a:grpSpLocks/>
          </p:cNvGrpSpPr>
          <p:nvPr/>
        </p:nvGrpSpPr>
        <p:grpSpPr bwMode="auto">
          <a:xfrm>
            <a:off x="1209675" y="4202113"/>
            <a:ext cx="574675" cy="520700"/>
            <a:chOff x="-44" y="1473"/>
            <a:chExt cx="981" cy="1105"/>
          </a:xfrm>
        </p:grpSpPr>
        <p:pic>
          <p:nvPicPr>
            <p:cNvPr id="93252" name="Picture 93" descr="desktop_computer_stylized_medium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3253" name="Freeform 9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3219" name="Group 95"/>
          <p:cNvGrpSpPr>
            <a:grpSpLocks/>
          </p:cNvGrpSpPr>
          <p:nvPr/>
        </p:nvGrpSpPr>
        <p:grpSpPr bwMode="auto">
          <a:xfrm>
            <a:off x="2971800" y="4183063"/>
            <a:ext cx="336550" cy="512762"/>
            <a:chOff x="4140" y="429"/>
            <a:chExt cx="1425" cy="2396"/>
          </a:xfrm>
        </p:grpSpPr>
        <p:sp>
          <p:nvSpPr>
            <p:cNvPr id="93220" name="Freeform 9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21" name="Rectangle 97"/>
            <p:cNvSpPr>
              <a:spLocks noChangeArrowheads="1"/>
            </p:cNvSpPr>
            <p:nvPr/>
          </p:nvSpPr>
          <p:spPr bwMode="auto">
            <a:xfrm>
              <a:off x="4207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93222" name="Freeform 9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23" name="Freeform 9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24" name="Rectangle 100"/>
            <p:cNvSpPr>
              <a:spLocks noChangeArrowheads="1"/>
            </p:cNvSpPr>
            <p:nvPr/>
          </p:nvSpPr>
          <p:spPr bwMode="auto">
            <a:xfrm>
              <a:off x="4214" y="696"/>
              <a:ext cx="592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grpSp>
          <p:nvGrpSpPr>
            <p:cNvPr id="93225" name="Group 10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3250" name="AutoShape 102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1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sp>
            <p:nvSpPr>
              <p:cNvPr id="93251" name="AutoShape 103"/>
              <p:cNvSpPr>
                <a:spLocks noChangeArrowheads="1"/>
              </p:cNvSpPr>
              <p:nvPr/>
            </p:nvSpPr>
            <p:spPr bwMode="auto">
              <a:xfrm>
                <a:off x="634" y="2581"/>
                <a:ext cx="688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</p:grpSp>
        <p:sp>
          <p:nvSpPr>
            <p:cNvPr id="93226" name="Rectangle 104"/>
            <p:cNvSpPr>
              <a:spLocks noChangeArrowheads="1"/>
            </p:cNvSpPr>
            <p:nvPr/>
          </p:nvSpPr>
          <p:spPr bwMode="auto">
            <a:xfrm>
              <a:off x="4221" y="1022"/>
              <a:ext cx="598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grpSp>
          <p:nvGrpSpPr>
            <p:cNvPr id="93227" name="Group 10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3248" name="AutoShape 106"/>
              <p:cNvSpPr>
                <a:spLocks noChangeArrowheads="1"/>
              </p:cNvSpPr>
              <p:nvPr/>
            </p:nvSpPr>
            <p:spPr bwMode="auto">
              <a:xfrm>
                <a:off x="611" y="2567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sp>
            <p:nvSpPr>
              <p:cNvPr id="93249" name="AutoShape 107"/>
              <p:cNvSpPr>
                <a:spLocks noChangeArrowheads="1"/>
              </p:cNvSpPr>
              <p:nvPr/>
            </p:nvSpPr>
            <p:spPr bwMode="auto">
              <a:xfrm>
                <a:off x="628" y="2582"/>
                <a:ext cx="696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</p:grpSp>
        <p:sp>
          <p:nvSpPr>
            <p:cNvPr id="93228" name="Rectangle 108"/>
            <p:cNvSpPr>
              <a:spLocks noChangeArrowheads="1"/>
            </p:cNvSpPr>
            <p:nvPr/>
          </p:nvSpPr>
          <p:spPr bwMode="auto">
            <a:xfrm>
              <a:off x="4214" y="1356"/>
              <a:ext cx="598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93229" name="Rectangle 109"/>
            <p:cNvSpPr>
              <a:spLocks noChangeArrowheads="1"/>
            </p:cNvSpPr>
            <p:nvPr/>
          </p:nvSpPr>
          <p:spPr bwMode="auto">
            <a:xfrm>
              <a:off x="4227" y="1653"/>
              <a:ext cx="598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grpSp>
          <p:nvGrpSpPr>
            <p:cNvPr id="93230" name="Group 11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3246" name="AutoShape 111"/>
              <p:cNvSpPr>
                <a:spLocks noChangeArrowheads="1"/>
              </p:cNvSpPr>
              <p:nvPr/>
            </p:nvSpPr>
            <p:spPr bwMode="auto">
              <a:xfrm>
                <a:off x="618" y="2571"/>
                <a:ext cx="720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sp>
            <p:nvSpPr>
              <p:cNvPr id="93247" name="AutoShape 112"/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7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</p:grpSp>
        <p:sp>
          <p:nvSpPr>
            <p:cNvPr id="93231" name="Freeform 11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3232" name="Group 11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3244" name="AutoShape 115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8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sp>
            <p:nvSpPr>
              <p:cNvPr id="93245" name="AutoShape 116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</p:grpSp>
        <p:sp>
          <p:nvSpPr>
            <p:cNvPr id="93233" name="Rectangle 117"/>
            <p:cNvSpPr>
              <a:spLocks noChangeArrowheads="1"/>
            </p:cNvSpPr>
            <p:nvPr/>
          </p:nvSpPr>
          <p:spPr bwMode="auto">
            <a:xfrm>
              <a:off x="5249" y="429"/>
              <a:ext cx="67" cy="2292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93234" name="Freeform 11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35" name="Freeform 11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5 h 288"/>
                <a:gd name="T4" fmla="*/ 16 w 304"/>
                <a:gd name="T5" fmla="*/ 27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36" name="Oval 120"/>
            <p:cNvSpPr>
              <a:spLocks noChangeArrowheads="1"/>
            </p:cNvSpPr>
            <p:nvPr/>
          </p:nvSpPr>
          <p:spPr bwMode="auto">
            <a:xfrm>
              <a:off x="5518" y="2610"/>
              <a:ext cx="47" cy="9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93237" name="Freeform 12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38" name="AutoShape 122"/>
            <p:cNvSpPr>
              <a:spLocks noChangeArrowheads="1"/>
            </p:cNvSpPr>
            <p:nvPr/>
          </p:nvSpPr>
          <p:spPr bwMode="auto">
            <a:xfrm>
              <a:off x="4140" y="2677"/>
              <a:ext cx="1196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93239" name="AutoShape 123"/>
            <p:cNvSpPr>
              <a:spLocks noChangeArrowheads="1"/>
            </p:cNvSpPr>
            <p:nvPr/>
          </p:nvSpPr>
          <p:spPr bwMode="auto">
            <a:xfrm>
              <a:off x="4207" y="2714"/>
              <a:ext cx="1069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93240" name="Oval 124"/>
            <p:cNvSpPr>
              <a:spLocks noChangeArrowheads="1"/>
            </p:cNvSpPr>
            <p:nvPr/>
          </p:nvSpPr>
          <p:spPr bwMode="auto">
            <a:xfrm>
              <a:off x="4308" y="2380"/>
              <a:ext cx="155" cy="148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93241" name="Oval 125"/>
            <p:cNvSpPr>
              <a:spLocks noChangeArrowheads="1"/>
            </p:cNvSpPr>
            <p:nvPr/>
          </p:nvSpPr>
          <p:spPr bwMode="auto">
            <a:xfrm>
              <a:off x="4483" y="2387"/>
              <a:ext cx="161" cy="141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l-GR" altLang="el-GR" sz="180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242" name="Oval 126"/>
            <p:cNvSpPr>
              <a:spLocks noChangeArrowheads="1"/>
            </p:cNvSpPr>
            <p:nvPr/>
          </p:nvSpPr>
          <p:spPr bwMode="auto">
            <a:xfrm>
              <a:off x="4664" y="2380"/>
              <a:ext cx="155" cy="141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93243" name="Rectangle 127"/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4C7A7ADD-EBEE-4306-8D13-710F6ED9138C}" type="slidenum">
              <a:rPr lang="en-US"/>
              <a:pPr>
                <a:defRPr/>
              </a:pPr>
              <a:t>84</a:t>
            </a:fld>
            <a:endParaRPr lang="en-US"/>
          </a:p>
        </p:txBody>
      </p:sp>
      <p:sp>
        <p:nvSpPr>
          <p:cNvPr id="94211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l-GR" smtClean="0"/>
              <a:t>TCP </a:t>
            </a:r>
            <a:r>
              <a:rPr lang="el-GR" altLang="el-GR" smtClean="0"/>
              <a:t>3-μερής χειραψία</a:t>
            </a:r>
          </a:p>
        </p:txBody>
      </p:sp>
      <p:sp>
        <p:nvSpPr>
          <p:cNvPr id="94212" name="Line 5"/>
          <p:cNvSpPr>
            <a:spLocks noChangeShapeType="1"/>
          </p:cNvSpPr>
          <p:nvPr/>
        </p:nvSpPr>
        <p:spPr bwMode="auto">
          <a:xfrm flipH="1">
            <a:off x="3282950" y="2314575"/>
            <a:ext cx="1588" cy="2470150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2" name="Group 102"/>
          <p:cNvGrpSpPr>
            <a:grpSpLocks/>
          </p:cNvGrpSpPr>
          <p:nvPr/>
        </p:nvGrpSpPr>
        <p:grpSpPr bwMode="auto">
          <a:xfrm>
            <a:off x="687388" y="2265363"/>
            <a:ext cx="5103812" cy="931862"/>
            <a:chOff x="426" y="1378"/>
            <a:chExt cx="3215" cy="587"/>
          </a:xfrm>
        </p:grpSpPr>
        <p:sp>
          <p:nvSpPr>
            <p:cNvPr id="94278" name="Line 10"/>
            <p:cNvSpPr>
              <a:spLocks noChangeShapeType="1"/>
            </p:cNvSpPr>
            <p:nvPr/>
          </p:nvSpPr>
          <p:spPr bwMode="auto">
            <a:xfrm>
              <a:off x="2062" y="1502"/>
              <a:ext cx="1579" cy="463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4279" name="Rectangle 12"/>
            <p:cNvSpPr>
              <a:spLocks noChangeArrowheads="1"/>
            </p:cNvSpPr>
            <p:nvPr/>
          </p:nvSpPr>
          <p:spPr bwMode="auto">
            <a:xfrm>
              <a:off x="2518" y="1565"/>
              <a:ext cx="590" cy="27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94280" name="Text Box 13"/>
            <p:cNvSpPr txBox="1">
              <a:spLocks noChangeArrowheads="1"/>
            </p:cNvSpPr>
            <p:nvPr/>
          </p:nvSpPr>
          <p:spPr bwMode="auto">
            <a:xfrm>
              <a:off x="2310" y="1624"/>
              <a:ext cx="109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 sz="1600"/>
                <a:t>SYNbit=1, Seq=x</a:t>
              </a:r>
            </a:p>
          </p:txBody>
        </p:sp>
        <p:sp>
          <p:nvSpPr>
            <p:cNvPr id="94281" name="Text Box 21"/>
            <p:cNvSpPr txBox="1">
              <a:spLocks noChangeArrowheads="1"/>
            </p:cNvSpPr>
            <p:nvPr/>
          </p:nvSpPr>
          <p:spPr bwMode="auto">
            <a:xfrm>
              <a:off x="426" y="1378"/>
              <a:ext cx="1647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l-GR" altLang="el-GR" sz="1200"/>
                <a:t>Διαλέγει αρχικό #ακολουθίας</a:t>
              </a:r>
              <a:r>
                <a:rPr lang="en-US" altLang="el-GR" sz="1200"/>
                <a:t>,</a:t>
              </a:r>
              <a:r>
                <a:rPr lang="el-GR" altLang="el-GR" sz="1200"/>
                <a:t> </a:t>
              </a:r>
              <a:r>
                <a:rPr lang="en-US" altLang="el-GR" sz="1200"/>
                <a:t>x</a:t>
              </a:r>
            </a:p>
            <a:p>
              <a:pPr algn="r"/>
              <a:r>
                <a:rPr lang="el-GR" altLang="el-GR" sz="1200"/>
                <a:t>Στέλνει</a:t>
              </a:r>
              <a:r>
                <a:rPr lang="en-US" altLang="el-GR" sz="1200"/>
                <a:t> TCP SYN msg</a:t>
              </a:r>
            </a:p>
          </p:txBody>
        </p:sp>
      </p:grpSp>
      <p:sp>
        <p:nvSpPr>
          <p:cNvPr id="94214" name="Line 22"/>
          <p:cNvSpPr>
            <a:spLocks noChangeShapeType="1"/>
          </p:cNvSpPr>
          <p:nvPr/>
        </p:nvSpPr>
        <p:spPr bwMode="auto">
          <a:xfrm flipH="1">
            <a:off x="5872163" y="2384425"/>
            <a:ext cx="1587" cy="3417888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94332" name="Text Box 92"/>
          <p:cNvSpPr txBox="1">
            <a:spLocks noChangeArrowheads="1"/>
          </p:cNvSpPr>
          <p:nvPr/>
        </p:nvSpPr>
        <p:spPr bwMode="auto">
          <a:xfrm>
            <a:off x="8058150" y="5222875"/>
            <a:ext cx="771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1600">
                <a:solidFill>
                  <a:srgbClr val="CC0000"/>
                </a:solidFill>
              </a:rPr>
              <a:t>ESTAB</a:t>
            </a:r>
          </a:p>
        </p:txBody>
      </p:sp>
      <p:grpSp>
        <p:nvGrpSpPr>
          <p:cNvPr id="3" name="Group 109"/>
          <p:cNvGrpSpPr>
            <a:grpSpLocks/>
          </p:cNvGrpSpPr>
          <p:nvPr/>
        </p:nvGrpSpPr>
        <p:grpSpPr bwMode="auto">
          <a:xfrm>
            <a:off x="3281363" y="2768600"/>
            <a:ext cx="4900612" cy="1568450"/>
            <a:chOff x="2060" y="1695"/>
            <a:chExt cx="3087" cy="988"/>
          </a:xfrm>
        </p:grpSpPr>
        <p:sp>
          <p:nvSpPr>
            <p:cNvPr id="94274" name="Line 11"/>
            <p:cNvSpPr>
              <a:spLocks noChangeShapeType="1"/>
            </p:cNvSpPr>
            <p:nvPr/>
          </p:nvSpPr>
          <p:spPr bwMode="auto">
            <a:xfrm flipH="1">
              <a:off x="2060" y="2031"/>
              <a:ext cx="1580" cy="65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4275" name="Rectangle 14"/>
            <p:cNvSpPr>
              <a:spLocks noChangeArrowheads="1"/>
            </p:cNvSpPr>
            <p:nvPr/>
          </p:nvSpPr>
          <p:spPr bwMode="auto">
            <a:xfrm>
              <a:off x="2381" y="2206"/>
              <a:ext cx="896" cy="3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94276" name="Text Box 83"/>
            <p:cNvSpPr txBox="1">
              <a:spLocks noChangeArrowheads="1"/>
            </p:cNvSpPr>
            <p:nvPr/>
          </p:nvSpPr>
          <p:spPr bwMode="auto">
            <a:xfrm>
              <a:off x="2159" y="2169"/>
              <a:ext cx="153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 sz="1600"/>
                <a:t>SYNbit=1, Seq=y</a:t>
              </a:r>
            </a:p>
            <a:p>
              <a:pPr>
                <a:lnSpc>
                  <a:spcPct val="100000"/>
                </a:lnSpc>
              </a:pPr>
              <a:r>
                <a:rPr lang="en-US" altLang="el-GR" sz="1600"/>
                <a:t>ACKbit=1; ACKnum=x+1</a:t>
              </a:r>
            </a:p>
          </p:txBody>
        </p:sp>
        <p:sp>
          <p:nvSpPr>
            <p:cNvPr id="94277" name="Text Box 93"/>
            <p:cNvSpPr txBox="1">
              <a:spLocks noChangeArrowheads="1"/>
            </p:cNvSpPr>
            <p:nvPr/>
          </p:nvSpPr>
          <p:spPr bwMode="auto">
            <a:xfrm>
              <a:off x="3697" y="1695"/>
              <a:ext cx="145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l-GR" altLang="el-GR" sz="1200"/>
                <a:t>Διαλέγει αρχικό #ακολουθίας</a:t>
              </a:r>
              <a:r>
                <a:rPr lang="en-US" altLang="el-GR" sz="1200"/>
                <a:t>, y</a:t>
              </a:r>
            </a:p>
            <a:p>
              <a:pPr algn="l"/>
              <a:r>
                <a:rPr lang="el-GR" altLang="el-GR" sz="1200"/>
                <a:t>Στέλνει </a:t>
              </a:r>
              <a:r>
                <a:rPr lang="en-US" altLang="el-GR" sz="1200"/>
                <a:t> TCP SYNACK</a:t>
              </a:r>
              <a:r>
                <a:rPr lang="el-GR" altLang="el-GR" sz="1200"/>
                <a:t> </a:t>
              </a:r>
              <a:r>
                <a:rPr lang="en-US" altLang="el-GR" sz="1200"/>
                <a:t>msg,</a:t>
              </a:r>
              <a:r>
                <a:rPr lang="el-GR" altLang="el-GR" sz="1200"/>
                <a:t/>
              </a:r>
              <a:br>
                <a:rPr lang="el-GR" altLang="el-GR" sz="1200"/>
              </a:br>
              <a:r>
                <a:rPr lang="el-GR" altLang="el-GR" sz="1200"/>
                <a:t>βεβαιώνοντας το ληφθέν </a:t>
              </a:r>
              <a:r>
                <a:rPr lang="en-US" altLang="el-GR" sz="1200"/>
                <a:t>SYN</a:t>
              </a:r>
            </a:p>
          </p:txBody>
        </p:sp>
      </p:grpSp>
      <p:grpSp>
        <p:nvGrpSpPr>
          <p:cNvPr id="4" name="Group 110"/>
          <p:cNvGrpSpPr>
            <a:grpSpLocks/>
          </p:cNvGrpSpPr>
          <p:nvPr/>
        </p:nvGrpSpPr>
        <p:grpSpPr bwMode="auto">
          <a:xfrm>
            <a:off x="550863" y="4195763"/>
            <a:ext cx="7631112" cy="1385887"/>
            <a:chOff x="340" y="2594"/>
            <a:chExt cx="4807" cy="873"/>
          </a:xfrm>
        </p:grpSpPr>
        <p:sp>
          <p:nvSpPr>
            <p:cNvPr id="94269" name="Line 84"/>
            <p:cNvSpPr>
              <a:spLocks noChangeShapeType="1"/>
            </p:cNvSpPr>
            <p:nvPr/>
          </p:nvSpPr>
          <p:spPr bwMode="auto">
            <a:xfrm>
              <a:off x="2073" y="2728"/>
              <a:ext cx="1579" cy="463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4270" name="Rectangle 89"/>
            <p:cNvSpPr>
              <a:spLocks noChangeArrowheads="1"/>
            </p:cNvSpPr>
            <p:nvPr/>
          </p:nvSpPr>
          <p:spPr bwMode="auto">
            <a:xfrm>
              <a:off x="2486" y="2806"/>
              <a:ext cx="775" cy="27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94271" name="Text Box 90"/>
            <p:cNvSpPr txBox="1">
              <a:spLocks noChangeArrowheads="1"/>
            </p:cNvSpPr>
            <p:nvPr/>
          </p:nvSpPr>
          <p:spPr bwMode="auto">
            <a:xfrm>
              <a:off x="2092" y="2852"/>
              <a:ext cx="152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 sz="1600"/>
                <a:t>ACKbit=1, ACKnum=y+1</a:t>
              </a:r>
            </a:p>
          </p:txBody>
        </p:sp>
        <p:sp>
          <p:nvSpPr>
            <p:cNvPr id="94272" name="Text Box 94"/>
            <p:cNvSpPr txBox="1">
              <a:spLocks noChangeArrowheads="1"/>
            </p:cNvSpPr>
            <p:nvPr/>
          </p:nvSpPr>
          <p:spPr bwMode="auto">
            <a:xfrm>
              <a:off x="340" y="2594"/>
              <a:ext cx="1704" cy="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l-GR" altLang="el-GR" sz="1200"/>
                <a:t>Το ληφθέν</a:t>
              </a:r>
              <a:r>
                <a:rPr lang="en-US" altLang="el-GR" sz="1200"/>
                <a:t> SYNACK(x) </a:t>
              </a:r>
            </a:p>
            <a:p>
              <a:pPr algn="r"/>
              <a:r>
                <a:rPr lang="el-GR" altLang="el-GR" sz="1200"/>
                <a:t>υποδεικνύει ότι ο</a:t>
              </a:r>
              <a:r>
                <a:rPr lang="en-US" altLang="el-GR" sz="1200"/>
                <a:t> server </a:t>
              </a:r>
              <a:endParaRPr lang="el-GR" altLang="el-GR" sz="1200"/>
            </a:p>
            <a:p>
              <a:pPr algn="r"/>
              <a:r>
                <a:rPr lang="el-GR" altLang="el-GR" sz="1200"/>
                <a:t>είναι ζωντανός.</a:t>
              </a:r>
              <a:endParaRPr lang="en-US" altLang="el-GR" sz="1200"/>
            </a:p>
            <a:p>
              <a:pPr algn="r"/>
              <a:r>
                <a:rPr lang="el-GR" altLang="el-GR" sz="1200"/>
                <a:t>Στέλνει</a:t>
              </a:r>
              <a:r>
                <a:rPr lang="en-US" altLang="el-GR" sz="1200"/>
                <a:t> ACK </a:t>
              </a:r>
              <a:r>
                <a:rPr lang="el-GR" altLang="el-GR" sz="1200"/>
                <a:t>για το ληφθέν </a:t>
              </a:r>
              <a:r>
                <a:rPr lang="en-US" altLang="el-GR" sz="1200"/>
                <a:t> SYNACK</a:t>
              </a:r>
              <a:r>
                <a:rPr lang="el-GR" altLang="el-GR" sz="1200"/>
                <a:t>.</a:t>
              </a:r>
              <a:endParaRPr lang="en-US" altLang="el-GR" sz="1200"/>
            </a:p>
            <a:p>
              <a:pPr algn="r"/>
              <a:r>
                <a:rPr lang="el-GR" altLang="el-GR" sz="1200"/>
                <a:t>Αυτό το τμήμα μπορεί να περιέχει</a:t>
              </a:r>
              <a:r>
                <a:rPr lang="en-US" altLang="el-GR" sz="1200"/>
                <a:t> </a:t>
              </a:r>
            </a:p>
            <a:p>
              <a:pPr algn="r"/>
              <a:r>
                <a:rPr lang="el-GR" altLang="el-GR" sz="1200"/>
                <a:t>δεδομένα από πελάτη σε εξυπηρέτη</a:t>
              </a:r>
              <a:endParaRPr lang="en-US" altLang="el-GR" sz="1200"/>
            </a:p>
          </p:txBody>
        </p:sp>
        <p:sp>
          <p:nvSpPr>
            <p:cNvPr id="94273" name="Text Box 95"/>
            <p:cNvSpPr txBox="1">
              <a:spLocks noChangeArrowheads="1"/>
            </p:cNvSpPr>
            <p:nvPr/>
          </p:nvSpPr>
          <p:spPr bwMode="auto">
            <a:xfrm>
              <a:off x="3640" y="3042"/>
              <a:ext cx="1507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l-GR" altLang="el-GR"/>
                <a:t>Το ληφθέν</a:t>
              </a:r>
              <a:r>
                <a:rPr lang="en-US" altLang="el-GR"/>
                <a:t> ACK(y) </a:t>
              </a:r>
            </a:p>
            <a:p>
              <a:pPr algn="l"/>
              <a:r>
                <a:rPr lang="el-GR" altLang="el-GR"/>
                <a:t>υποδεικνύει ότι ο </a:t>
              </a:r>
              <a:r>
                <a:rPr lang="en-US" altLang="el-GR"/>
                <a:t>client</a:t>
              </a:r>
              <a:r>
                <a:rPr lang="el-GR" altLang="el-GR"/>
                <a:t> είναι ζωντανός</a:t>
              </a:r>
              <a:endParaRPr lang="en-US" altLang="el-GR"/>
            </a:p>
          </p:txBody>
        </p:sp>
      </p:grpSp>
      <p:grpSp>
        <p:nvGrpSpPr>
          <p:cNvPr id="5" name="Group 105"/>
          <p:cNvGrpSpPr>
            <a:grpSpLocks/>
          </p:cNvGrpSpPr>
          <p:nvPr/>
        </p:nvGrpSpPr>
        <p:grpSpPr bwMode="auto">
          <a:xfrm>
            <a:off x="300038" y="2279650"/>
            <a:ext cx="1030287" cy="700088"/>
            <a:chOff x="182" y="1387"/>
            <a:chExt cx="649" cy="441"/>
          </a:xfrm>
        </p:grpSpPr>
        <p:sp>
          <p:nvSpPr>
            <p:cNvPr id="94267" name="Text Box 91"/>
            <p:cNvSpPr txBox="1">
              <a:spLocks noChangeArrowheads="1"/>
            </p:cNvSpPr>
            <p:nvPr/>
          </p:nvSpPr>
          <p:spPr bwMode="auto">
            <a:xfrm>
              <a:off x="182" y="1616"/>
              <a:ext cx="64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 sz="1600"/>
                <a:t>SYNSENT</a:t>
              </a:r>
            </a:p>
          </p:txBody>
        </p:sp>
        <p:sp>
          <p:nvSpPr>
            <p:cNvPr id="94268" name="Line 103"/>
            <p:cNvSpPr>
              <a:spLocks noChangeShapeType="1"/>
            </p:cNvSpPr>
            <p:nvPr/>
          </p:nvSpPr>
          <p:spPr bwMode="auto">
            <a:xfrm>
              <a:off x="462" y="1387"/>
              <a:ext cx="0" cy="2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" name="Group 111"/>
          <p:cNvGrpSpPr>
            <a:grpSpLocks/>
          </p:cNvGrpSpPr>
          <p:nvPr/>
        </p:nvGrpSpPr>
        <p:grpSpPr bwMode="auto">
          <a:xfrm>
            <a:off x="301625" y="2940050"/>
            <a:ext cx="771525" cy="1622425"/>
            <a:chOff x="183" y="1803"/>
            <a:chExt cx="486" cy="1022"/>
          </a:xfrm>
        </p:grpSpPr>
        <p:sp>
          <p:nvSpPr>
            <p:cNvPr id="94265" name="Text Box 16"/>
            <p:cNvSpPr txBox="1">
              <a:spLocks noChangeArrowheads="1"/>
            </p:cNvSpPr>
            <p:nvPr/>
          </p:nvSpPr>
          <p:spPr bwMode="auto">
            <a:xfrm>
              <a:off x="183" y="2613"/>
              <a:ext cx="4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 sz="1600">
                  <a:solidFill>
                    <a:srgbClr val="CC0000"/>
                  </a:solidFill>
                </a:rPr>
                <a:t>ESTAB</a:t>
              </a:r>
            </a:p>
          </p:txBody>
        </p:sp>
        <p:sp>
          <p:nvSpPr>
            <p:cNvPr id="94266" name="Line 104"/>
            <p:cNvSpPr>
              <a:spLocks noChangeShapeType="1"/>
            </p:cNvSpPr>
            <p:nvPr/>
          </p:nvSpPr>
          <p:spPr bwMode="auto">
            <a:xfrm>
              <a:off x="465" y="1803"/>
              <a:ext cx="0" cy="7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" name="Group 108"/>
          <p:cNvGrpSpPr>
            <a:grpSpLocks/>
          </p:cNvGrpSpPr>
          <p:nvPr/>
        </p:nvGrpSpPr>
        <p:grpSpPr bwMode="auto">
          <a:xfrm>
            <a:off x="7953375" y="2335213"/>
            <a:ext cx="1119188" cy="1192212"/>
            <a:chOff x="5003" y="1422"/>
            <a:chExt cx="705" cy="751"/>
          </a:xfrm>
        </p:grpSpPr>
        <p:sp>
          <p:nvSpPr>
            <p:cNvPr id="94263" name="Text Box 99"/>
            <p:cNvSpPr txBox="1">
              <a:spLocks noChangeArrowheads="1"/>
            </p:cNvSpPr>
            <p:nvPr/>
          </p:nvSpPr>
          <p:spPr bwMode="auto">
            <a:xfrm>
              <a:off x="5003" y="1961"/>
              <a:ext cx="70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 sz="1600"/>
                <a:t>SYN RCVD</a:t>
              </a:r>
            </a:p>
          </p:txBody>
        </p:sp>
        <p:sp>
          <p:nvSpPr>
            <p:cNvPr id="94264" name="Line 106"/>
            <p:cNvSpPr>
              <a:spLocks noChangeShapeType="1"/>
            </p:cNvSpPr>
            <p:nvPr/>
          </p:nvSpPr>
          <p:spPr bwMode="auto">
            <a:xfrm>
              <a:off x="5339" y="1422"/>
              <a:ext cx="0" cy="5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94347" name="Line 107"/>
          <p:cNvSpPr>
            <a:spLocks noChangeShapeType="1"/>
          </p:cNvSpPr>
          <p:nvPr/>
        </p:nvSpPr>
        <p:spPr bwMode="auto">
          <a:xfrm>
            <a:off x="8469313" y="3536950"/>
            <a:ext cx="0" cy="170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94222" name="Group 113"/>
          <p:cNvGrpSpPr>
            <a:grpSpLocks/>
          </p:cNvGrpSpPr>
          <p:nvPr/>
        </p:nvGrpSpPr>
        <p:grpSpPr bwMode="auto">
          <a:xfrm>
            <a:off x="306388" y="1590675"/>
            <a:ext cx="8551862" cy="736600"/>
            <a:chOff x="193" y="1002"/>
            <a:chExt cx="5387" cy="464"/>
          </a:xfrm>
        </p:grpSpPr>
        <p:sp>
          <p:nvSpPr>
            <p:cNvPr id="94223" name="Text Box 114"/>
            <p:cNvSpPr txBox="1">
              <a:spLocks noChangeArrowheads="1"/>
            </p:cNvSpPr>
            <p:nvPr/>
          </p:nvSpPr>
          <p:spPr bwMode="auto">
            <a:xfrm>
              <a:off x="195" y="1002"/>
              <a:ext cx="73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altLang="el-GR" sz="1600" i="1">
                  <a:solidFill>
                    <a:srgbClr val="000099"/>
                  </a:solidFill>
                </a:rPr>
                <a:t>client state</a:t>
              </a:r>
            </a:p>
            <a:p>
              <a:pPr algn="r">
                <a:lnSpc>
                  <a:spcPct val="100000"/>
                </a:lnSpc>
              </a:pPr>
              <a:endParaRPr lang="en-US" altLang="el-GR" sz="1600" i="1">
                <a:solidFill>
                  <a:srgbClr val="000099"/>
                </a:solidFill>
              </a:endParaRPr>
            </a:p>
          </p:txBody>
        </p:sp>
        <p:sp>
          <p:nvSpPr>
            <p:cNvPr id="94224" name="Text Box 115"/>
            <p:cNvSpPr txBox="1">
              <a:spLocks noChangeArrowheads="1"/>
            </p:cNvSpPr>
            <p:nvPr/>
          </p:nvSpPr>
          <p:spPr bwMode="auto">
            <a:xfrm>
              <a:off x="193" y="1243"/>
              <a:ext cx="53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 sz="1600"/>
                <a:t>LISTEN</a:t>
              </a:r>
            </a:p>
          </p:txBody>
        </p:sp>
        <p:sp>
          <p:nvSpPr>
            <p:cNvPr id="94225" name="Text Box 116"/>
            <p:cNvSpPr txBox="1">
              <a:spLocks noChangeArrowheads="1"/>
            </p:cNvSpPr>
            <p:nvPr/>
          </p:nvSpPr>
          <p:spPr bwMode="auto">
            <a:xfrm>
              <a:off x="4800" y="1013"/>
              <a:ext cx="78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altLang="el-GR" sz="1600" i="1">
                  <a:solidFill>
                    <a:srgbClr val="000099"/>
                  </a:solidFill>
                </a:rPr>
                <a:t>server state</a:t>
              </a:r>
            </a:p>
            <a:p>
              <a:pPr algn="r">
                <a:lnSpc>
                  <a:spcPct val="100000"/>
                </a:lnSpc>
              </a:pPr>
              <a:endParaRPr lang="en-US" altLang="el-GR" sz="1600" i="1">
                <a:solidFill>
                  <a:srgbClr val="000099"/>
                </a:solidFill>
              </a:endParaRPr>
            </a:p>
          </p:txBody>
        </p:sp>
        <p:sp>
          <p:nvSpPr>
            <p:cNvPr id="94226" name="Text Box 117"/>
            <p:cNvSpPr txBox="1">
              <a:spLocks noChangeArrowheads="1"/>
            </p:cNvSpPr>
            <p:nvPr/>
          </p:nvSpPr>
          <p:spPr bwMode="auto">
            <a:xfrm>
              <a:off x="5038" y="1254"/>
              <a:ext cx="53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 sz="1600"/>
                <a:t>LISTEN</a:t>
              </a:r>
            </a:p>
          </p:txBody>
        </p:sp>
        <p:grpSp>
          <p:nvGrpSpPr>
            <p:cNvPr id="94227" name="Group 118"/>
            <p:cNvGrpSpPr>
              <a:grpSpLocks/>
            </p:cNvGrpSpPr>
            <p:nvPr/>
          </p:nvGrpSpPr>
          <p:grpSpPr bwMode="auto">
            <a:xfrm>
              <a:off x="1914" y="1049"/>
              <a:ext cx="405" cy="378"/>
              <a:chOff x="-44" y="1473"/>
              <a:chExt cx="981" cy="1105"/>
            </a:xfrm>
          </p:grpSpPr>
          <p:pic>
            <p:nvPicPr>
              <p:cNvPr id="94261" name="Picture 11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4262" name="Freeform 12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3459 w 356"/>
                  <a:gd name="T3" fmla="*/ 887 h 368"/>
                  <a:gd name="T4" fmla="*/ 15967 w 356"/>
                  <a:gd name="T5" fmla="*/ 18491 h 368"/>
                  <a:gd name="T6" fmla="*/ 3519 w 356"/>
                  <a:gd name="T7" fmla="*/ 2312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94228" name="Group 121"/>
            <p:cNvGrpSpPr>
              <a:grpSpLocks/>
            </p:cNvGrpSpPr>
            <p:nvPr/>
          </p:nvGrpSpPr>
          <p:grpSpPr bwMode="auto">
            <a:xfrm>
              <a:off x="3572" y="1051"/>
              <a:ext cx="212" cy="323"/>
              <a:chOff x="4140" y="429"/>
              <a:chExt cx="1425" cy="2396"/>
            </a:xfrm>
          </p:grpSpPr>
          <p:sp>
            <p:nvSpPr>
              <p:cNvPr id="94229" name="Freeform 122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4 w 354"/>
                  <a:gd name="T1" fmla="*/ 0 h 2742"/>
                  <a:gd name="T2" fmla="*/ 19 w 354"/>
                  <a:gd name="T3" fmla="*/ 32 h 2742"/>
                  <a:gd name="T4" fmla="*/ 19 w 354"/>
                  <a:gd name="T5" fmla="*/ 246 h 2742"/>
                  <a:gd name="T6" fmla="*/ 0 w 354"/>
                  <a:gd name="T7" fmla="*/ 258 h 2742"/>
                  <a:gd name="T8" fmla="*/ 4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30" name="Rectangle 123"/>
              <p:cNvSpPr>
                <a:spLocks noChangeArrowheads="1"/>
              </p:cNvSpPr>
              <p:nvPr/>
            </p:nvSpPr>
            <p:spPr bwMode="auto">
              <a:xfrm>
                <a:off x="4207" y="429"/>
                <a:ext cx="1049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sp>
            <p:nvSpPr>
              <p:cNvPr id="94231" name="Freeform 124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1 w 211"/>
                  <a:gd name="T3" fmla="*/ 21 h 2537"/>
                  <a:gd name="T4" fmla="*/ 2 w 211"/>
                  <a:gd name="T5" fmla="*/ 23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32" name="Freeform 125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8 w 328"/>
                  <a:gd name="T3" fmla="*/ 13 h 226"/>
                  <a:gd name="T4" fmla="*/ 18 w 328"/>
                  <a:gd name="T5" fmla="*/ 23 h 226"/>
                  <a:gd name="T6" fmla="*/ 0 w 328"/>
                  <a:gd name="T7" fmla="*/ 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33" name="Rectangle 126"/>
              <p:cNvSpPr>
                <a:spLocks noChangeArrowheads="1"/>
              </p:cNvSpPr>
              <p:nvPr/>
            </p:nvSpPr>
            <p:spPr bwMode="auto">
              <a:xfrm>
                <a:off x="4214" y="696"/>
                <a:ext cx="592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grpSp>
            <p:nvGrpSpPr>
              <p:cNvPr id="94234" name="Group 127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4259" name="AutoShape 128"/>
                <p:cNvSpPr>
                  <a:spLocks noChangeArrowheads="1"/>
                </p:cNvSpPr>
                <p:nvPr/>
              </p:nvSpPr>
              <p:spPr bwMode="auto">
                <a:xfrm>
                  <a:off x="617" y="2566"/>
                  <a:ext cx="721" cy="1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lnSpc>
                      <a:spcPct val="100000"/>
                    </a:lnSpc>
                  </a:pPr>
                  <a:endParaRPr lang="el-GR" altLang="el-GR" sz="1600"/>
                </a:p>
              </p:txBody>
            </p:sp>
            <p:sp>
              <p:nvSpPr>
                <p:cNvPr id="94260" name="AutoShape 129"/>
                <p:cNvSpPr>
                  <a:spLocks noChangeArrowheads="1"/>
                </p:cNvSpPr>
                <p:nvPr/>
              </p:nvSpPr>
              <p:spPr bwMode="auto">
                <a:xfrm>
                  <a:off x="634" y="2581"/>
                  <a:ext cx="688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lnSpc>
                      <a:spcPct val="100000"/>
                    </a:lnSpc>
                  </a:pPr>
                  <a:endParaRPr lang="el-GR" altLang="el-GR" sz="1600"/>
                </a:p>
              </p:txBody>
            </p:sp>
          </p:grpSp>
          <p:sp>
            <p:nvSpPr>
              <p:cNvPr id="94235" name="Rectangle 130"/>
              <p:cNvSpPr>
                <a:spLocks noChangeArrowheads="1"/>
              </p:cNvSpPr>
              <p:nvPr/>
            </p:nvSpPr>
            <p:spPr bwMode="auto">
              <a:xfrm>
                <a:off x="4221" y="1022"/>
                <a:ext cx="598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grpSp>
            <p:nvGrpSpPr>
              <p:cNvPr id="94236" name="Group 131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4257" name="AutoShape 132"/>
                <p:cNvSpPr>
                  <a:spLocks noChangeArrowheads="1"/>
                </p:cNvSpPr>
                <p:nvPr/>
              </p:nvSpPr>
              <p:spPr bwMode="auto">
                <a:xfrm>
                  <a:off x="611" y="2567"/>
                  <a:ext cx="73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lnSpc>
                      <a:spcPct val="100000"/>
                    </a:lnSpc>
                  </a:pPr>
                  <a:endParaRPr lang="el-GR" altLang="el-GR" sz="1600"/>
                </a:p>
              </p:txBody>
            </p:sp>
            <p:sp>
              <p:nvSpPr>
                <p:cNvPr id="94258" name="AutoShape 133"/>
                <p:cNvSpPr>
                  <a:spLocks noChangeArrowheads="1"/>
                </p:cNvSpPr>
                <p:nvPr/>
              </p:nvSpPr>
              <p:spPr bwMode="auto">
                <a:xfrm>
                  <a:off x="628" y="2582"/>
                  <a:ext cx="696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lnSpc>
                      <a:spcPct val="100000"/>
                    </a:lnSpc>
                  </a:pPr>
                  <a:endParaRPr lang="el-GR" altLang="el-GR" sz="1600"/>
                </a:p>
              </p:txBody>
            </p:sp>
          </p:grpSp>
          <p:sp>
            <p:nvSpPr>
              <p:cNvPr id="94237" name="Rectangle 134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8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sp>
            <p:nvSpPr>
              <p:cNvPr id="94238" name="Rectangle 135"/>
              <p:cNvSpPr>
                <a:spLocks noChangeArrowheads="1"/>
              </p:cNvSpPr>
              <p:nvPr/>
            </p:nvSpPr>
            <p:spPr bwMode="auto">
              <a:xfrm>
                <a:off x="4227" y="1653"/>
                <a:ext cx="598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grpSp>
            <p:nvGrpSpPr>
              <p:cNvPr id="94239" name="Group 136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4255" name="AutoShape 137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lnSpc>
                      <a:spcPct val="100000"/>
                    </a:lnSpc>
                  </a:pPr>
                  <a:endParaRPr lang="el-GR" altLang="el-GR" sz="1600"/>
                </a:p>
              </p:txBody>
            </p:sp>
            <p:sp>
              <p:nvSpPr>
                <p:cNvPr id="94256" name="AutoShape 138"/>
                <p:cNvSpPr>
                  <a:spLocks noChangeArrowheads="1"/>
                </p:cNvSpPr>
                <p:nvPr/>
              </p:nvSpPr>
              <p:spPr bwMode="auto">
                <a:xfrm>
                  <a:off x="635" y="2585"/>
                  <a:ext cx="687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lnSpc>
                      <a:spcPct val="100000"/>
                    </a:lnSpc>
                  </a:pPr>
                  <a:endParaRPr lang="el-GR" altLang="el-GR" sz="1600"/>
                </a:p>
              </p:txBody>
            </p:sp>
          </p:grpSp>
          <p:sp>
            <p:nvSpPr>
              <p:cNvPr id="94240" name="Freeform 139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8 w 328"/>
                  <a:gd name="T3" fmla="*/ 12 h 226"/>
                  <a:gd name="T4" fmla="*/ 18 w 328"/>
                  <a:gd name="T5" fmla="*/ 21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4241" name="Group 140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4253" name="AutoShape 141"/>
                <p:cNvSpPr>
                  <a:spLocks noChangeArrowheads="1"/>
                </p:cNvSpPr>
                <p:nvPr/>
              </p:nvSpPr>
              <p:spPr bwMode="auto">
                <a:xfrm>
                  <a:off x="613" y="2568"/>
                  <a:ext cx="728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lnSpc>
                      <a:spcPct val="100000"/>
                    </a:lnSpc>
                  </a:pPr>
                  <a:endParaRPr lang="el-GR" altLang="el-GR" sz="1600"/>
                </a:p>
              </p:txBody>
            </p:sp>
            <p:sp>
              <p:nvSpPr>
                <p:cNvPr id="94254" name="AutoShape 142"/>
                <p:cNvSpPr>
                  <a:spLocks noChangeArrowheads="1"/>
                </p:cNvSpPr>
                <p:nvPr/>
              </p:nvSpPr>
              <p:spPr bwMode="auto">
                <a:xfrm>
                  <a:off x="630" y="2582"/>
                  <a:ext cx="695" cy="11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lnSpc>
                      <a:spcPct val="100000"/>
                    </a:lnSpc>
                  </a:pPr>
                  <a:endParaRPr lang="el-GR" altLang="el-GR" sz="1600"/>
                </a:p>
              </p:txBody>
            </p:sp>
          </p:grpSp>
          <p:sp>
            <p:nvSpPr>
              <p:cNvPr id="94242" name="Rectangle 143"/>
              <p:cNvSpPr>
                <a:spLocks noChangeArrowheads="1"/>
              </p:cNvSpPr>
              <p:nvPr/>
            </p:nvSpPr>
            <p:spPr bwMode="auto">
              <a:xfrm>
                <a:off x="5249" y="429"/>
                <a:ext cx="67" cy="2292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sp>
            <p:nvSpPr>
              <p:cNvPr id="94243" name="Freeform 144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7 w 296"/>
                  <a:gd name="T3" fmla="*/ 12 h 256"/>
                  <a:gd name="T4" fmla="*/ 17 w 296"/>
                  <a:gd name="T5" fmla="*/ 23 h 256"/>
                  <a:gd name="T6" fmla="*/ 0 w 296"/>
                  <a:gd name="T7" fmla="*/ 8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44" name="Freeform 145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8 w 304"/>
                  <a:gd name="T3" fmla="*/ 15 h 288"/>
                  <a:gd name="T4" fmla="*/ 16 w 304"/>
                  <a:gd name="T5" fmla="*/ 27 h 288"/>
                  <a:gd name="T6" fmla="*/ 2 w 304"/>
                  <a:gd name="T7" fmla="*/ 12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45" name="Oval 146"/>
              <p:cNvSpPr>
                <a:spLocks noChangeArrowheads="1"/>
              </p:cNvSpPr>
              <p:nvPr/>
            </p:nvSpPr>
            <p:spPr bwMode="auto">
              <a:xfrm>
                <a:off x="5518" y="2610"/>
                <a:ext cx="47" cy="96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sp>
            <p:nvSpPr>
              <p:cNvPr id="94246" name="Freeform 147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1 h 240"/>
                  <a:gd name="T2" fmla="*/ 2 w 306"/>
                  <a:gd name="T3" fmla="*/ 23 h 240"/>
                  <a:gd name="T4" fmla="*/ 18 w 306"/>
                  <a:gd name="T5" fmla="*/ 11 h 240"/>
                  <a:gd name="T6" fmla="*/ 17 w 306"/>
                  <a:gd name="T7" fmla="*/ 0 h 240"/>
                  <a:gd name="T8" fmla="*/ 0 w 306"/>
                  <a:gd name="T9" fmla="*/ 1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47" name="AutoShape 148"/>
              <p:cNvSpPr>
                <a:spLocks noChangeArrowheads="1"/>
              </p:cNvSpPr>
              <p:nvPr/>
            </p:nvSpPr>
            <p:spPr bwMode="auto">
              <a:xfrm>
                <a:off x="4140" y="2677"/>
                <a:ext cx="1196" cy="148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sp>
            <p:nvSpPr>
              <p:cNvPr id="94248" name="AutoShape 149"/>
              <p:cNvSpPr>
                <a:spLocks noChangeArrowheads="1"/>
              </p:cNvSpPr>
              <p:nvPr/>
            </p:nvSpPr>
            <p:spPr bwMode="auto">
              <a:xfrm>
                <a:off x="4207" y="2714"/>
                <a:ext cx="1069" cy="8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sp>
            <p:nvSpPr>
              <p:cNvPr id="94249" name="Oval 150"/>
              <p:cNvSpPr>
                <a:spLocks noChangeArrowheads="1"/>
              </p:cNvSpPr>
              <p:nvPr/>
            </p:nvSpPr>
            <p:spPr bwMode="auto">
              <a:xfrm>
                <a:off x="4308" y="2380"/>
                <a:ext cx="155" cy="148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sp>
            <p:nvSpPr>
              <p:cNvPr id="94250" name="Oval 151"/>
              <p:cNvSpPr>
                <a:spLocks noChangeArrowheads="1"/>
              </p:cNvSpPr>
              <p:nvPr/>
            </p:nvSpPr>
            <p:spPr bwMode="auto">
              <a:xfrm>
                <a:off x="4483" y="2387"/>
                <a:ext cx="161" cy="141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l-GR" altLang="el-GR" sz="18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4251" name="Oval 152"/>
              <p:cNvSpPr>
                <a:spLocks noChangeArrowheads="1"/>
              </p:cNvSpPr>
              <p:nvPr/>
            </p:nvSpPr>
            <p:spPr bwMode="auto">
              <a:xfrm>
                <a:off x="4664" y="2380"/>
                <a:ext cx="155" cy="141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sp>
            <p:nvSpPr>
              <p:cNvPr id="94252" name="Rectangle 153"/>
              <p:cNvSpPr>
                <a:spLocks noChangeArrowheads="1"/>
              </p:cNvSpPr>
              <p:nvPr/>
            </p:nvSpPr>
            <p:spPr bwMode="auto">
              <a:xfrm>
                <a:off x="5061" y="1838"/>
                <a:ext cx="87" cy="757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94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9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332" grpId="0"/>
      <p:bldP spid="394347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D238E4C2-D889-462E-9E0F-B17162ABA414}" type="slidenum">
              <a:rPr lang="en-US"/>
              <a:pPr>
                <a:defRPr/>
              </a:pPr>
              <a:t>85</a:t>
            </a:fld>
            <a:endParaRPr lang="en-US"/>
          </a:p>
        </p:txBody>
      </p:sp>
      <p:sp>
        <p:nvSpPr>
          <p:cNvPr id="95235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l-GR" smtClean="0"/>
              <a:t>TCP </a:t>
            </a:r>
            <a:r>
              <a:rPr lang="el-GR" altLang="el-GR" smtClean="0"/>
              <a:t>3-μερής χειραψία </a:t>
            </a:r>
            <a:r>
              <a:rPr lang="en-US" altLang="el-GR" smtClean="0"/>
              <a:t>FSM</a:t>
            </a:r>
            <a:endParaRPr lang="el-GR" altLang="el-GR" smtClean="0"/>
          </a:p>
        </p:txBody>
      </p:sp>
      <p:grpSp>
        <p:nvGrpSpPr>
          <p:cNvPr id="95236" name="Group 47"/>
          <p:cNvGrpSpPr>
            <a:grpSpLocks/>
          </p:cNvGrpSpPr>
          <p:nvPr/>
        </p:nvGrpSpPr>
        <p:grpSpPr bwMode="auto">
          <a:xfrm>
            <a:off x="3843338" y="1398588"/>
            <a:ext cx="876300" cy="827087"/>
            <a:chOff x="1778" y="1720"/>
            <a:chExt cx="722" cy="642"/>
          </a:xfrm>
        </p:grpSpPr>
        <p:sp>
          <p:nvSpPr>
            <p:cNvPr id="95274" name="Oval 41"/>
            <p:cNvSpPr>
              <a:spLocks noChangeArrowheads="1"/>
            </p:cNvSpPr>
            <p:nvPr/>
          </p:nvSpPr>
          <p:spPr bwMode="auto">
            <a:xfrm>
              <a:off x="1825" y="1720"/>
              <a:ext cx="675" cy="612"/>
            </a:xfrm>
            <a:prstGeom prst="ellipse">
              <a:avLst/>
            </a:pr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95275" name="Oval 42"/>
            <p:cNvSpPr>
              <a:spLocks noChangeArrowheads="1"/>
            </p:cNvSpPr>
            <p:nvPr/>
          </p:nvSpPr>
          <p:spPr bwMode="auto">
            <a:xfrm>
              <a:off x="1778" y="1750"/>
              <a:ext cx="675" cy="61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</p:grpSp>
      <p:sp>
        <p:nvSpPr>
          <p:cNvPr id="95237" name="Text Box 43"/>
          <p:cNvSpPr txBox="1">
            <a:spLocks noChangeArrowheads="1"/>
          </p:cNvSpPr>
          <p:nvPr/>
        </p:nvSpPr>
        <p:spPr bwMode="auto">
          <a:xfrm>
            <a:off x="3838575" y="1619250"/>
            <a:ext cx="84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1800">
                <a:latin typeface="Arial" pitchFamily="34" charset="0"/>
              </a:rPr>
              <a:t>closed</a:t>
            </a:r>
          </a:p>
        </p:txBody>
      </p:sp>
      <p:sp>
        <p:nvSpPr>
          <p:cNvPr id="95238" name="Text Box 46"/>
          <p:cNvSpPr txBox="1">
            <a:spLocks noChangeArrowheads="1"/>
          </p:cNvSpPr>
          <p:nvPr/>
        </p:nvSpPr>
        <p:spPr bwMode="auto">
          <a:xfrm>
            <a:off x="3749675" y="2651125"/>
            <a:ext cx="341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1800">
                <a:latin typeface="Symbol" pitchFamily="18" charset="2"/>
              </a:rPr>
              <a:t>L</a:t>
            </a:r>
          </a:p>
        </p:txBody>
      </p:sp>
      <p:grpSp>
        <p:nvGrpSpPr>
          <p:cNvPr id="95239" name="Group 48"/>
          <p:cNvGrpSpPr>
            <a:grpSpLocks/>
          </p:cNvGrpSpPr>
          <p:nvPr/>
        </p:nvGrpSpPr>
        <p:grpSpPr bwMode="auto">
          <a:xfrm>
            <a:off x="3805238" y="3327400"/>
            <a:ext cx="876300" cy="827088"/>
            <a:chOff x="1778" y="1720"/>
            <a:chExt cx="722" cy="642"/>
          </a:xfrm>
        </p:grpSpPr>
        <p:sp>
          <p:nvSpPr>
            <p:cNvPr id="95272" name="Oval 49"/>
            <p:cNvSpPr>
              <a:spLocks noChangeArrowheads="1"/>
            </p:cNvSpPr>
            <p:nvPr/>
          </p:nvSpPr>
          <p:spPr bwMode="auto">
            <a:xfrm>
              <a:off x="1825" y="1720"/>
              <a:ext cx="675" cy="612"/>
            </a:xfrm>
            <a:prstGeom prst="ellipse">
              <a:avLst/>
            </a:pr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95273" name="Oval 50"/>
            <p:cNvSpPr>
              <a:spLocks noChangeArrowheads="1"/>
            </p:cNvSpPr>
            <p:nvPr/>
          </p:nvSpPr>
          <p:spPr bwMode="auto">
            <a:xfrm>
              <a:off x="1778" y="1750"/>
              <a:ext cx="675" cy="61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</p:grpSp>
      <p:sp>
        <p:nvSpPr>
          <p:cNvPr id="95240" name="Text Box 51"/>
          <p:cNvSpPr txBox="1">
            <a:spLocks noChangeArrowheads="1"/>
          </p:cNvSpPr>
          <p:nvPr/>
        </p:nvSpPr>
        <p:spPr bwMode="auto">
          <a:xfrm>
            <a:off x="3863975" y="3548063"/>
            <a:ext cx="71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1800">
                <a:latin typeface="Arial" pitchFamily="34" charset="0"/>
              </a:rPr>
              <a:t>listen</a:t>
            </a:r>
          </a:p>
        </p:txBody>
      </p:sp>
      <p:grpSp>
        <p:nvGrpSpPr>
          <p:cNvPr id="95241" name="Group 52"/>
          <p:cNvGrpSpPr>
            <a:grpSpLocks/>
          </p:cNvGrpSpPr>
          <p:nvPr/>
        </p:nvGrpSpPr>
        <p:grpSpPr bwMode="auto">
          <a:xfrm>
            <a:off x="1795463" y="4379913"/>
            <a:ext cx="876300" cy="827087"/>
            <a:chOff x="1778" y="1720"/>
            <a:chExt cx="722" cy="642"/>
          </a:xfrm>
        </p:grpSpPr>
        <p:sp>
          <p:nvSpPr>
            <p:cNvPr id="95270" name="Oval 53"/>
            <p:cNvSpPr>
              <a:spLocks noChangeArrowheads="1"/>
            </p:cNvSpPr>
            <p:nvPr/>
          </p:nvSpPr>
          <p:spPr bwMode="auto">
            <a:xfrm>
              <a:off x="1825" y="1720"/>
              <a:ext cx="675" cy="612"/>
            </a:xfrm>
            <a:prstGeom prst="ellipse">
              <a:avLst/>
            </a:pr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95271" name="Oval 54"/>
            <p:cNvSpPr>
              <a:spLocks noChangeArrowheads="1"/>
            </p:cNvSpPr>
            <p:nvPr/>
          </p:nvSpPr>
          <p:spPr bwMode="auto">
            <a:xfrm>
              <a:off x="1778" y="1750"/>
              <a:ext cx="675" cy="61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</p:grpSp>
      <p:sp>
        <p:nvSpPr>
          <p:cNvPr id="95242" name="Text Box 55"/>
          <p:cNvSpPr txBox="1">
            <a:spLocks noChangeArrowheads="1"/>
          </p:cNvSpPr>
          <p:nvPr/>
        </p:nvSpPr>
        <p:spPr bwMode="auto">
          <a:xfrm>
            <a:off x="1885950" y="4578350"/>
            <a:ext cx="6540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l-GR" sz="1800">
                <a:latin typeface="Arial" pitchFamily="34" charset="0"/>
              </a:rPr>
              <a:t>SYN</a:t>
            </a:r>
          </a:p>
          <a:p>
            <a:pPr>
              <a:lnSpc>
                <a:spcPct val="80000"/>
              </a:lnSpc>
            </a:pPr>
            <a:r>
              <a:rPr lang="en-US" altLang="el-GR" sz="1800">
                <a:latin typeface="Arial" pitchFamily="34" charset="0"/>
              </a:rPr>
              <a:t>rcvd</a:t>
            </a:r>
          </a:p>
        </p:txBody>
      </p:sp>
      <p:grpSp>
        <p:nvGrpSpPr>
          <p:cNvPr id="95243" name="Group 56"/>
          <p:cNvGrpSpPr>
            <a:grpSpLocks/>
          </p:cNvGrpSpPr>
          <p:nvPr/>
        </p:nvGrpSpPr>
        <p:grpSpPr bwMode="auto">
          <a:xfrm>
            <a:off x="5272088" y="4341813"/>
            <a:ext cx="876300" cy="827087"/>
            <a:chOff x="1778" y="1720"/>
            <a:chExt cx="722" cy="642"/>
          </a:xfrm>
        </p:grpSpPr>
        <p:sp>
          <p:nvSpPr>
            <p:cNvPr id="95268" name="Oval 57"/>
            <p:cNvSpPr>
              <a:spLocks noChangeArrowheads="1"/>
            </p:cNvSpPr>
            <p:nvPr/>
          </p:nvSpPr>
          <p:spPr bwMode="auto">
            <a:xfrm>
              <a:off x="1825" y="1720"/>
              <a:ext cx="675" cy="612"/>
            </a:xfrm>
            <a:prstGeom prst="ellipse">
              <a:avLst/>
            </a:pr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95269" name="Oval 58"/>
            <p:cNvSpPr>
              <a:spLocks noChangeArrowheads="1"/>
            </p:cNvSpPr>
            <p:nvPr/>
          </p:nvSpPr>
          <p:spPr bwMode="auto">
            <a:xfrm>
              <a:off x="1778" y="1750"/>
              <a:ext cx="675" cy="61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</p:grpSp>
      <p:sp>
        <p:nvSpPr>
          <p:cNvPr id="95244" name="Text Box 59"/>
          <p:cNvSpPr txBox="1">
            <a:spLocks noChangeArrowheads="1"/>
          </p:cNvSpPr>
          <p:nvPr/>
        </p:nvSpPr>
        <p:spPr bwMode="auto">
          <a:xfrm>
            <a:off x="5362575" y="4540250"/>
            <a:ext cx="6540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l-GR" sz="1800">
                <a:latin typeface="Arial" pitchFamily="34" charset="0"/>
              </a:rPr>
              <a:t>SYN</a:t>
            </a:r>
          </a:p>
          <a:p>
            <a:pPr>
              <a:lnSpc>
                <a:spcPct val="80000"/>
              </a:lnSpc>
            </a:pPr>
            <a:r>
              <a:rPr lang="en-US" altLang="el-GR" sz="1800">
                <a:latin typeface="Arial" pitchFamily="34" charset="0"/>
              </a:rPr>
              <a:t>sent</a:t>
            </a:r>
          </a:p>
        </p:txBody>
      </p:sp>
      <p:grpSp>
        <p:nvGrpSpPr>
          <p:cNvPr id="95245" name="Group 60"/>
          <p:cNvGrpSpPr>
            <a:grpSpLocks/>
          </p:cNvGrpSpPr>
          <p:nvPr/>
        </p:nvGrpSpPr>
        <p:grpSpPr bwMode="auto">
          <a:xfrm>
            <a:off x="3838575" y="5213350"/>
            <a:ext cx="876300" cy="827088"/>
            <a:chOff x="1778" y="1720"/>
            <a:chExt cx="722" cy="642"/>
          </a:xfrm>
        </p:grpSpPr>
        <p:sp>
          <p:nvSpPr>
            <p:cNvPr id="95266" name="Oval 61"/>
            <p:cNvSpPr>
              <a:spLocks noChangeArrowheads="1"/>
            </p:cNvSpPr>
            <p:nvPr/>
          </p:nvSpPr>
          <p:spPr bwMode="auto">
            <a:xfrm>
              <a:off x="1825" y="1720"/>
              <a:ext cx="675" cy="612"/>
            </a:xfrm>
            <a:prstGeom prst="ellipse">
              <a:avLst/>
            </a:pr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95267" name="Oval 62"/>
            <p:cNvSpPr>
              <a:spLocks noChangeArrowheads="1"/>
            </p:cNvSpPr>
            <p:nvPr/>
          </p:nvSpPr>
          <p:spPr bwMode="auto">
            <a:xfrm>
              <a:off x="1778" y="1750"/>
              <a:ext cx="675" cy="61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</p:grpSp>
      <p:sp>
        <p:nvSpPr>
          <p:cNvPr id="95246" name="Text Box 63"/>
          <p:cNvSpPr txBox="1">
            <a:spLocks noChangeArrowheads="1"/>
          </p:cNvSpPr>
          <p:nvPr/>
        </p:nvSpPr>
        <p:spPr bwMode="auto">
          <a:xfrm>
            <a:off x="3800475" y="5500688"/>
            <a:ext cx="933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l-GR" sz="1800">
                <a:latin typeface="Arial" pitchFamily="34" charset="0"/>
              </a:rPr>
              <a:t>ESTAB</a:t>
            </a:r>
          </a:p>
        </p:txBody>
      </p:sp>
      <p:sp>
        <p:nvSpPr>
          <p:cNvPr id="95247" name="Text Box 66"/>
          <p:cNvSpPr txBox="1">
            <a:spLocks noChangeArrowheads="1"/>
          </p:cNvSpPr>
          <p:nvPr/>
        </p:nvSpPr>
        <p:spPr bwMode="auto">
          <a:xfrm>
            <a:off x="5678488" y="2840038"/>
            <a:ext cx="2894012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 algn="l">
              <a:lnSpc>
                <a:spcPct val="100000"/>
              </a:lnSpc>
            </a:pPr>
            <a:r>
              <a:rPr lang="en-US" altLang="el-GR" sz="1200" b="1">
                <a:latin typeface="Courier New" pitchFamily="49" charset="0"/>
              </a:rPr>
              <a:t>Socket clientSocket =   </a:t>
            </a:r>
          </a:p>
          <a:p>
            <a:pPr marL="231775" indent="-231775" algn="l">
              <a:lnSpc>
                <a:spcPct val="100000"/>
              </a:lnSpc>
            </a:pPr>
            <a:r>
              <a:rPr lang="en-US" altLang="el-GR" sz="1200" b="1">
                <a:latin typeface="Courier New" pitchFamily="49" charset="0"/>
              </a:rPr>
              <a:t>  newSocket("hostname","port number");</a:t>
            </a:r>
          </a:p>
        </p:txBody>
      </p:sp>
      <p:sp>
        <p:nvSpPr>
          <p:cNvPr id="95248" name="Line 67"/>
          <p:cNvSpPr>
            <a:spLocks noChangeShapeType="1"/>
          </p:cNvSpPr>
          <p:nvPr/>
        </p:nvSpPr>
        <p:spPr bwMode="auto">
          <a:xfrm>
            <a:off x="5808663" y="3470275"/>
            <a:ext cx="2528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5249" name="Text Box 68"/>
          <p:cNvSpPr txBox="1">
            <a:spLocks noChangeArrowheads="1"/>
          </p:cNvSpPr>
          <p:nvPr/>
        </p:nvSpPr>
        <p:spPr bwMode="auto">
          <a:xfrm>
            <a:off x="5773738" y="3503613"/>
            <a:ext cx="1262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1600"/>
              <a:t>SYN(seq=x)</a:t>
            </a:r>
          </a:p>
        </p:txBody>
      </p:sp>
      <p:sp>
        <p:nvSpPr>
          <p:cNvPr id="95250" name="Freeform 69"/>
          <p:cNvSpPr>
            <a:spLocks/>
          </p:cNvSpPr>
          <p:nvPr/>
        </p:nvSpPr>
        <p:spPr bwMode="auto">
          <a:xfrm>
            <a:off x="4735513" y="1879600"/>
            <a:ext cx="914400" cy="2384425"/>
          </a:xfrm>
          <a:custGeom>
            <a:avLst/>
            <a:gdLst>
              <a:gd name="T0" fmla="*/ 0 w 576"/>
              <a:gd name="T1" fmla="*/ 0 h 1138"/>
              <a:gd name="T2" fmla="*/ 2147483647 w 576"/>
              <a:gd name="T3" fmla="*/ 0 h 1138"/>
              <a:gd name="T4" fmla="*/ 2147483647 w 576"/>
              <a:gd name="T5" fmla="*/ 2147483647 h 1138"/>
              <a:gd name="T6" fmla="*/ 0 60000 65536"/>
              <a:gd name="T7" fmla="*/ 0 60000 65536"/>
              <a:gd name="T8" fmla="*/ 0 60000 65536"/>
              <a:gd name="T9" fmla="*/ 0 w 576"/>
              <a:gd name="T10" fmla="*/ 0 h 1138"/>
              <a:gd name="T11" fmla="*/ 576 w 576"/>
              <a:gd name="T12" fmla="*/ 1138 h 11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1138">
                <a:moveTo>
                  <a:pt x="0" y="0"/>
                </a:moveTo>
                <a:lnTo>
                  <a:pt x="576" y="0"/>
                </a:lnTo>
                <a:lnTo>
                  <a:pt x="576" y="113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5251" name="Line 70"/>
          <p:cNvSpPr>
            <a:spLocks noChangeShapeType="1"/>
          </p:cNvSpPr>
          <p:nvPr/>
        </p:nvSpPr>
        <p:spPr bwMode="auto">
          <a:xfrm>
            <a:off x="4227513" y="2286000"/>
            <a:ext cx="0" cy="101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5252" name="Text Box 71"/>
          <p:cNvSpPr txBox="1">
            <a:spLocks noChangeArrowheads="1"/>
          </p:cNvSpPr>
          <p:nvPr/>
        </p:nvSpPr>
        <p:spPr bwMode="auto">
          <a:xfrm>
            <a:off x="1676400" y="2227263"/>
            <a:ext cx="2578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 algn="l">
              <a:lnSpc>
                <a:spcPct val="100000"/>
              </a:lnSpc>
            </a:pPr>
            <a:r>
              <a:rPr lang="en-US" altLang="el-GR" sz="1200" b="1">
                <a:latin typeface="Courier New" pitchFamily="49" charset="0"/>
              </a:rPr>
              <a:t>Socket connectionSocket = welcomeSocket.accept();</a:t>
            </a:r>
          </a:p>
        </p:txBody>
      </p:sp>
      <p:sp>
        <p:nvSpPr>
          <p:cNvPr id="95253" name="Line 72"/>
          <p:cNvSpPr>
            <a:spLocks noChangeShapeType="1"/>
          </p:cNvSpPr>
          <p:nvPr/>
        </p:nvSpPr>
        <p:spPr bwMode="auto">
          <a:xfrm>
            <a:off x="2035175" y="2674938"/>
            <a:ext cx="1965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5254" name="Freeform 73"/>
          <p:cNvSpPr>
            <a:spLocks/>
          </p:cNvSpPr>
          <p:nvPr/>
        </p:nvSpPr>
        <p:spPr bwMode="auto">
          <a:xfrm>
            <a:off x="2203450" y="3989388"/>
            <a:ext cx="1579563" cy="373062"/>
          </a:xfrm>
          <a:custGeom>
            <a:avLst/>
            <a:gdLst>
              <a:gd name="T0" fmla="*/ 2147483647 w 1123"/>
              <a:gd name="T1" fmla="*/ 0 h 235"/>
              <a:gd name="T2" fmla="*/ 0 w 1123"/>
              <a:gd name="T3" fmla="*/ 0 h 235"/>
              <a:gd name="T4" fmla="*/ 0 w 1123"/>
              <a:gd name="T5" fmla="*/ 2147483647 h 235"/>
              <a:gd name="T6" fmla="*/ 0 60000 65536"/>
              <a:gd name="T7" fmla="*/ 0 60000 65536"/>
              <a:gd name="T8" fmla="*/ 0 60000 65536"/>
              <a:gd name="T9" fmla="*/ 0 w 1123"/>
              <a:gd name="T10" fmla="*/ 0 h 235"/>
              <a:gd name="T11" fmla="*/ 1123 w 1123"/>
              <a:gd name="T12" fmla="*/ 235 h 2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3" h="235">
                <a:moveTo>
                  <a:pt x="1123" y="0"/>
                </a:moveTo>
                <a:lnTo>
                  <a:pt x="0" y="0"/>
                </a:lnTo>
                <a:lnTo>
                  <a:pt x="0" y="235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5255" name="Text Box 74"/>
          <p:cNvSpPr txBox="1">
            <a:spLocks noChangeArrowheads="1"/>
          </p:cNvSpPr>
          <p:nvPr/>
        </p:nvSpPr>
        <p:spPr bwMode="auto">
          <a:xfrm>
            <a:off x="1938338" y="2990850"/>
            <a:ext cx="804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1600"/>
              <a:t>SYN(x)</a:t>
            </a:r>
          </a:p>
        </p:txBody>
      </p:sp>
      <p:sp>
        <p:nvSpPr>
          <p:cNvPr id="95256" name="Line 75"/>
          <p:cNvSpPr>
            <a:spLocks noChangeShapeType="1"/>
          </p:cNvSpPr>
          <p:nvPr/>
        </p:nvSpPr>
        <p:spPr bwMode="auto">
          <a:xfrm>
            <a:off x="1398588" y="3289300"/>
            <a:ext cx="1965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5257" name="Text Box 76"/>
          <p:cNvSpPr txBox="1">
            <a:spLocks noChangeArrowheads="1"/>
          </p:cNvSpPr>
          <p:nvPr/>
        </p:nvSpPr>
        <p:spPr bwMode="auto">
          <a:xfrm>
            <a:off x="1082675" y="3141663"/>
            <a:ext cx="26066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endParaRPr lang="en-US" altLang="el-GR"/>
          </a:p>
          <a:p>
            <a:r>
              <a:rPr lang="en-US" altLang="el-GR"/>
              <a:t>SYNACK(seq=y,ACKnum=x+1)</a:t>
            </a:r>
          </a:p>
          <a:p>
            <a:r>
              <a:rPr lang="en-US" altLang="el-GR"/>
              <a:t>create new socket for </a:t>
            </a:r>
          </a:p>
          <a:p>
            <a:r>
              <a:rPr lang="en-US" altLang="el-GR"/>
              <a:t>communication back to client</a:t>
            </a:r>
          </a:p>
        </p:txBody>
      </p:sp>
      <p:sp>
        <p:nvSpPr>
          <p:cNvPr id="95258" name="Freeform 77"/>
          <p:cNvSpPr>
            <a:spLocks/>
          </p:cNvSpPr>
          <p:nvPr/>
        </p:nvSpPr>
        <p:spPr bwMode="auto">
          <a:xfrm flipV="1">
            <a:off x="2198688" y="5229225"/>
            <a:ext cx="1579562" cy="373063"/>
          </a:xfrm>
          <a:custGeom>
            <a:avLst/>
            <a:gdLst>
              <a:gd name="T0" fmla="*/ 2147483647 w 1123"/>
              <a:gd name="T1" fmla="*/ 0 h 235"/>
              <a:gd name="T2" fmla="*/ 0 w 1123"/>
              <a:gd name="T3" fmla="*/ 0 h 235"/>
              <a:gd name="T4" fmla="*/ 0 w 1123"/>
              <a:gd name="T5" fmla="*/ 2147483647 h 235"/>
              <a:gd name="T6" fmla="*/ 0 60000 65536"/>
              <a:gd name="T7" fmla="*/ 0 60000 65536"/>
              <a:gd name="T8" fmla="*/ 0 60000 65536"/>
              <a:gd name="T9" fmla="*/ 0 w 1123"/>
              <a:gd name="T10" fmla="*/ 0 h 235"/>
              <a:gd name="T11" fmla="*/ 1123 w 1123"/>
              <a:gd name="T12" fmla="*/ 235 h 2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3" h="235">
                <a:moveTo>
                  <a:pt x="1123" y="0"/>
                </a:moveTo>
                <a:lnTo>
                  <a:pt x="0" y="0"/>
                </a:lnTo>
                <a:lnTo>
                  <a:pt x="0" y="235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5259" name="Freeform 78"/>
          <p:cNvSpPr>
            <a:spLocks/>
          </p:cNvSpPr>
          <p:nvPr/>
        </p:nvSpPr>
        <p:spPr bwMode="auto">
          <a:xfrm flipH="1" flipV="1">
            <a:off x="4765675" y="5246688"/>
            <a:ext cx="947738" cy="373062"/>
          </a:xfrm>
          <a:custGeom>
            <a:avLst/>
            <a:gdLst>
              <a:gd name="T0" fmla="*/ 2147483647 w 1123"/>
              <a:gd name="T1" fmla="*/ 0 h 235"/>
              <a:gd name="T2" fmla="*/ 0 w 1123"/>
              <a:gd name="T3" fmla="*/ 0 h 235"/>
              <a:gd name="T4" fmla="*/ 0 w 1123"/>
              <a:gd name="T5" fmla="*/ 2147483647 h 235"/>
              <a:gd name="T6" fmla="*/ 0 60000 65536"/>
              <a:gd name="T7" fmla="*/ 0 60000 65536"/>
              <a:gd name="T8" fmla="*/ 0 60000 65536"/>
              <a:gd name="T9" fmla="*/ 0 w 1123"/>
              <a:gd name="T10" fmla="*/ 0 h 235"/>
              <a:gd name="T11" fmla="*/ 1123 w 1123"/>
              <a:gd name="T12" fmla="*/ 235 h 2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3" h="235">
                <a:moveTo>
                  <a:pt x="1123" y="0"/>
                </a:moveTo>
                <a:lnTo>
                  <a:pt x="0" y="0"/>
                </a:lnTo>
                <a:lnTo>
                  <a:pt x="0" y="235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5260" name="Text Box 79"/>
          <p:cNvSpPr txBox="1">
            <a:spLocks noChangeArrowheads="1"/>
          </p:cNvSpPr>
          <p:nvPr/>
        </p:nvSpPr>
        <p:spPr bwMode="auto">
          <a:xfrm>
            <a:off x="5761038" y="5122863"/>
            <a:ext cx="26066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endParaRPr lang="en-US" altLang="el-GR"/>
          </a:p>
          <a:p>
            <a:r>
              <a:rPr lang="en-US" altLang="el-GR"/>
              <a:t>SYNACK(seq=y,ACKnum=x+1)</a:t>
            </a:r>
          </a:p>
          <a:p>
            <a:endParaRPr lang="en-US" altLang="el-GR"/>
          </a:p>
        </p:txBody>
      </p:sp>
      <p:sp>
        <p:nvSpPr>
          <p:cNvPr id="95261" name="Line 80"/>
          <p:cNvSpPr>
            <a:spLocks noChangeShapeType="1"/>
          </p:cNvSpPr>
          <p:nvPr/>
        </p:nvSpPr>
        <p:spPr bwMode="auto">
          <a:xfrm>
            <a:off x="5870575" y="5588000"/>
            <a:ext cx="2528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5262" name="Text Box 81"/>
          <p:cNvSpPr txBox="1">
            <a:spLocks noChangeArrowheads="1"/>
          </p:cNvSpPr>
          <p:nvPr/>
        </p:nvSpPr>
        <p:spPr bwMode="auto">
          <a:xfrm>
            <a:off x="6170613" y="5400675"/>
            <a:ext cx="17446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endParaRPr lang="en-US" altLang="el-GR"/>
          </a:p>
          <a:p>
            <a:r>
              <a:rPr lang="en-US" altLang="el-GR"/>
              <a:t>ACK(ACKnum=y+1)</a:t>
            </a:r>
          </a:p>
          <a:p>
            <a:endParaRPr lang="en-US" altLang="el-GR"/>
          </a:p>
        </p:txBody>
      </p:sp>
      <p:sp>
        <p:nvSpPr>
          <p:cNvPr id="95263" name="Line 82"/>
          <p:cNvSpPr>
            <a:spLocks noChangeShapeType="1"/>
          </p:cNvSpPr>
          <p:nvPr/>
        </p:nvSpPr>
        <p:spPr bwMode="auto">
          <a:xfrm>
            <a:off x="1001713" y="5975350"/>
            <a:ext cx="1965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5264" name="Text Box 83"/>
          <p:cNvSpPr txBox="1">
            <a:spLocks noChangeArrowheads="1"/>
          </p:cNvSpPr>
          <p:nvPr/>
        </p:nvSpPr>
        <p:spPr bwMode="auto">
          <a:xfrm>
            <a:off x="1062038" y="5508625"/>
            <a:ext cx="17446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endParaRPr lang="en-US" altLang="el-GR"/>
          </a:p>
          <a:p>
            <a:r>
              <a:rPr lang="en-US" altLang="el-GR"/>
              <a:t>ACK(ACKnum=y+1)</a:t>
            </a:r>
          </a:p>
          <a:p>
            <a:endParaRPr lang="en-US" altLang="el-GR"/>
          </a:p>
        </p:txBody>
      </p:sp>
      <p:sp>
        <p:nvSpPr>
          <p:cNvPr id="95265" name="Text Box 84"/>
          <p:cNvSpPr txBox="1">
            <a:spLocks noChangeArrowheads="1"/>
          </p:cNvSpPr>
          <p:nvPr/>
        </p:nvSpPr>
        <p:spPr bwMode="auto">
          <a:xfrm>
            <a:off x="1712913" y="5940425"/>
            <a:ext cx="341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1800">
                <a:latin typeface="Symbol" pitchFamily="18" charset="2"/>
              </a:rPr>
              <a:t>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3-</a:t>
            </a:r>
            <a:fld id="{0AFDCD5B-9941-4FE2-BA41-E95C9FD78306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527050" y="341313"/>
            <a:ext cx="7772400" cy="895350"/>
          </a:xfrm>
        </p:spPr>
        <p:txBody>
          <a:bodyPr/>
          <a:lstStyle/>
          <a:p>
            <a:r>
              <a:rPr lang="en-US" altLang="el-GR" sz="3200" smtClean="0"/>
              <a:t>TCP: </a:t>
            </a:r>
            <a:r>
              <a:rPr lang="el-GR" altLang="el-GR" sz="3200" smtClean="0"/>
              <a:t>Κλείσιμο σύνδεσης</a:t>
            </a:r>
            <a:endParaRPr lang="en-US" altLang="el-GR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42925" y="1695450"/>
            <a:ext cx="3762375" cy="453231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60000"/>
              </a:spcBef>
              <a:buFont typeface="ZapfDingbats" pitchFamily="82" charset="2"/>
              <a:buNone/>
              <a:defRPr/>
            </a:pPr>
            <a:r>
              <a:rPr lang="el-GR" altLang="el-GR" sz="2400" u="sng" kern="0" dirty="0" smtClean="0">
                <a:solidFill>
                  <a:srgbClr val="FF0000"/>
                </a:solidFill>
              </a:rPr>
              <a:t>Κλείσιμο μιας σύνδεσης</a:t>
            </a:r>
            <a:r>
              <a:rPr lang="en-US" altLang="el-GR" sz="2400" u="sng" kern="0" dirty="0" smtClean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00000"/>
              </a:lnSpc>
              <a:spcBef>
                <a:spcPct val="60000"/>
              </a:spcBef>
              <a:buFont typeface="ZapfDingbats" pitchFamily="82" charset="2"/>
              <a:buNone/>
              <a:defRPr/>
            </a:pPr>
            <a:r>
              <a:rPr lang="el-GR" altLang="el-GR" sz="2000" kern="0" dirty="0" smtClean="0"/>
              <a:t>Ο πελάτης κλείνει τη </a:t>
            </a:r>
            <a:r>
              <a:rPr lang="en-US" altLang="el-GR" sz="2000" kern="0" dirty="0" smtClean="0"/>
              <a:t>socket:</a:t>
            </a:r>
            <a:r>
              <a:rPr lang="en-US" altLang="el-GR" sz="2400" u="sng" kern="0" dirty="0" smtClean="0">
                <a:solidFill>
                  <a:srgbClr val="FF0000"/>
                </a:solidFill>
              </a:rPr>
              <a:t> </a:t>
            </a:r>
            <a:r>
              <a:rPr lang="en-US" altLang="el-GR" sz="2000" b="1" kern="0" dirty="0" err="1" smtClean="0">
                <a:latin typeface="Courier New" pitchFamily="49" charset="0"/>
              </a:rPr>
              <a:t>clientSocket.close</a:t>
            </a:r>
            <a:r>
              <a:rPr lang="en-US" altLang="el-GR" sz="2000" b="1" kern="0" dirty="0" smtClean="0">
                <a:latin typeface="Courier New" pitchFamily="49" charset="0"/>
              </a:rPr>
              <a:t>()</a:t>
            </a:r>
            <a:endParaRPr lang="en-US" altLang="el-GR" sz="2400" u="sng" kern="0" dirty="0" smtClean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ct val="60000"/>
              </a:spcBef>
              <a:buFont typeface="ZapfDingbats" pitchFamily="82" charset="2"/>
              <a:buNone/>
              <a:defRPr/>
            </a:pPr>
            <a:r>
              <a:rPr lang="el-GR" altLang="el-GR" sz="2400" u="sng" kern="0" dirty="0" smtClean="0">
                <a:solidFill>
                  <a:srgbClr val="FF0000"/>
                </a:solidFill>
              </a:rPr>
              <a:t>Βήμα</a:t>
            </a:r>
            <a:r>
              <a:rPr lang="en-US" altLang="el-GR" sz="2400" u="sng" kern="0" dirty="0" smtClean="0">
                <a:solidFill>
                  <a:srgbClr val="FF0000"/>
                </a:solidFill>
              </a:rPr>
              <a:t> 1:</a:t>
            </a:r>
            <a:r>
              <a:rPr lang="en-US" altLang="el-GR" sz="2400" kern="0" dirty="0" smtClean="0"/>
              <a:t> </a:t>
            </a:r>
            <a:r>
              <a:rPr lang="el-GR" altLang="el-GR" sz="2000" kern="0" dirty="0" smtClean="0"/>
              <a:t>Το τερματικό σύστημα </a:t>
            </a:r>
            <a:r>
              <a:rPr lang="el-GR" altLang="el-GR" sz="2000" kern="0" dirty="0" smtClean="0">
                <a:solidFill>
                  <a:schemeClr val="accent2"/>
                </a:solidFill>
              </a:rPr>
              <a:t>πελάτης </a:t>
            </a:r>
            <a:r>
              <a:rPr lang="el-GR" altLang="el-GR" sz="2000" kern="0" dirty="0" smtClean="0"/>
              <a:t>στέλνει τμήμα ελέγχου του </a:t>
            </a:r>
            <a:r>
              <a:rPr lang="en-US" altLang="el-GR" sz="2000" kern="0" dirty="0" smtClean="0"/>
              <a:t>TCP FIN </a:t>
            </a:r>
            <a:r>
              <a:rPr lang="el-GR" altLang="el-GR" sz="2000" kern="0" dirty="0" smtClean="0"/>
              <a:t>στον </a:t>
            </a:r>
            <a:r>
              <a:rPr lang="el-GR" altLang="el-GR" sz="2000" kern="0" dirty="0" err="1" smtClean="0"/>
              <a:t>εξυπηρέτη</a:t>
            </a:r>
            <a:r>
              <a:rPr lang="el-GR" altLang="el-GR" sz="2000" kern="0" dirty="0" smtClean="0"/>
              <a:t>.</a:t>
            </a:r>
            <a:r>
              <a:rPr lang="en-US" altLang="el-GR" sz="2400" u="sng" kern="0" dirty="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00000"/>
              </a:lnSpc>
              <a:spcBef>
                <a:spcPct val="60000"/>
              </a:spcBef>
              <a:buFont typeface="ZapfDingbats" pitchFamily="82" charset="2"/>
              <a:buNone/>
              <a:defRPr/>
            </a:pPr>
            <a:r>
              <a:rPr lang="el-GR" altLang="el-GR" sz="2400" u="sng" kern="0" dirty="0" smtClean="0">
                <a:solidFill>
                  <a:srgbClr val="FF0000"/>
                </a:solidFill>
              </a:rPr>
              <a:t>Βήμα</a:t>
            </a:r>
            <a:r>
              <a:rPr lang="en-US" altLang="el-GR" sz="2400" u="sng" kern="0" dirty="0" smtClean="0">
                <a:solidFill>
                  <a:srgbClr val="FF0000"/>
                </a:solidFill>
              </a:rPr>
              <a:t> 2:</a:t>
            </a:r>
            <a:r>
              <a:rPr lang="en-US" altLang="el-GR" sz="2400" kern="0" dirty="0" smtClean="0"/>
              <a:t> </a:t>
            </a:r>
            <a:r>
              <a:rPr lang="el-GR" altLang="el-GR" sz="2000" kern="0" dirty="0" smtClean="0">
                <a:solidFill>
                  <a:schemeClr val="accent2"/>
                </a:solidFill>
              </a:rPr>
              <a:t>Ο </a:t>
            </a:r>
            <a:r>
              <a:rPr lang="el-GR" altLang="el-GR" sz="2000" kern="0" dirty="0" err="1" smtClean="0">
                <a:solidFill>
                  <a:schemeClr val="accent2"/>
                </a:solidFill>
              </a:rPr>
              <a:t>εξυπηρέτης</a:t>
            </a:r>
            <a:r>
              <a:rPr lang="el-GR" altLang="el-GR" sz="2000" kern="0" dirty="0" smtClean="0"/>
              <a:t> λαμβάνει </a:t>
            </a:r>
            <a:r>
              <a:rPr lang="en-US" altLang="el-GR" sz="2000" kern="0" dirty="0" smtClean="0"/>
              <a:t>FIN, </a:t>
            </a:r>
            <a:r>
              <a:rPr lang="el-GR" altLang="el-GR" sz="2000" kern="0" dirty="0" smtClean="0"/>
              <a:t>απαντά με</a:t>
            </a:r>
            <a:r>
              <a:rPr lang="en-US" altLang="el-GR" sz="2000" kern="0" dirty="0" smtClean="0"/>
              <a:t> ACK. </a:t>
            </a:r>
            <a:r>
              <a:rPr lang="el-GR" altLang="el-GR" sz="2000" kern="0" dirty="0" smtClean="0"/>
              <a:t>Κλείνει τη σύνδεση</a:t>
            </a:r>
            <a:r>
              <a:rPr lang="en-US" altLang="el-GR" sz="2000" kern="0" dirty="0" smtClean="0"/>
              <a:t>, </a:t>
            </a:r>
            <a:r>
              <a:rPr lang="el-GR" altLang="el-GR" sz="2000" kern="0" dirty="0" smtClean="0"/>
              <a:t>στέλνει</a:t>
            </a:r>
            <a:r>
              <a:rPr lang="en-US" altLang="el-GR" sz="2000" kern="0" dirty="0" smtClean="0"/>
              <a:t> FIN</a:t>
            </a:r>
            <a:r>
              <a:rPr lang="el-GR" altLang="el-GR" sz="2000" kern="0" dirty="0" smtClean="0"/>
              <a:t>.</a:t>
            </a:r>
            <a:r>
              <a:rPr lang="en-US" altLang="el-GR" sz="2000" kern="0" dirty="0" smtClean="0"/>
              <a:t> </a:t>
            </a:r>
          </a:p>
        </p:txBody>
      </p:sp>
      <p:grpSp>
        <p:nvGrpSpPr>
          <p:cNvPr id="7175" name="Group 4"/>
          <p:cNvGrpSpPr>
            <a:grpSpLocks/>
          </p:cNvGrpSpPr>
          <p:nvPr/>
        </p:nvGrpSpPr>
        <p:grpSpPr bwMode="auto">
          <a:xfrm>
            <a:off x="4318000" y="1731963"/>
            <a:ext cx="4254500" cy="4186237"/>
            <a:chOff x="2720" y="1091"/>
            <a:chExt cx="2680" cy="2637"/>
          </a:xfrm>
        </p:grpSpPr>
        <p:sp>
          <p:nvSpPr>
            <p:cNvPr id="7176" name="Line 5"/>
            <p:cNvSpPr>
              <a:spLocks noChangeShapeType="1"/>
            </p:cNvSpPr>
            <p:nvPr/>
          </p:nvSpPr>
          <p:spPr bwMode="auto">
            <a:xfrm>
              <a:off x="3396" y="1512"/>
              <a:ext cx="1596" cy="3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7170" name="Object 6"/>
            <p:cNvGraphicFramePr>
              <a:graphicFrameLocks noChangeAspect="1"/>
            </p:cNvGraphicFramePr>
            <p:nvPr/>
          </p:nvGraphicFramePr>
          <p:xfrm>
            <a:off x="3136" y="1091"/>
            <a:ext cx="306" cy="2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2" name="Clip" r:id="rId3" imgW="1307263" imgH="1084139" progId="MS_ClipArt_Gallery.2">
                    <p:embed/>
                  </p:oleObj>
                </mc:Choice>
                <mc:Fallback>
                  <p:oleObj name="Clip" r:id="rId3" imgW="1307263" imgH="1084139" progId="MS_ClipArt_Gallery.2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6" y="1091"/>
                          <a:ext cx="306" cy="24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77" name="Text Box 7"/>
            <p:cNvSpPr txBox="1">
              <a:spLocks noChangeArrowheads="1"/>
            </p:cNvSpPr>
            <p:nvPr/>
          </p:nvSpPr>
          <p:spPr bwMode="auto">
            <a:xfrm>
              <a:off x="3437" y="1091"/>
              <a:ext cx="4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l-GR" sz="1600">
                  <a:latin typeface="Comic Sans MS" pitchFamily="66" charset="0"/>
                </a:rPr>
                <a:t>client</a:t>
              </a:r>
              <a:endParaRPr lang="en-US" altLang="el-GR" sz="1000">
                <a:latin typeface="Times New Roman" pitchFamily="18" charset="0"/>
              </a:endParaRPr>
            </a:p>
          </p:txBody>
        </p:sp>
        <p:sp>
          <p:nvSpPr>
            <p:cNvPr id="7178" name="Text Box 8"/>
            <p:cNvSpPr txBox="1">
              <a:spLocks noChangeArrowheads="1"/>
            </p:cNvSpPr>
            <p:nvPr/>
          </p:nvSpPr>
          <p:spPr bwMode="auto">
            <a:xfrm rot="706751">
              <a:off x="4083" y="1538"/>
              <a:ext cx="29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l-GR">
                  <a:latin typeface="Arial" pitchFamily="34" charset="0"/>
                </a:rPr>
                <a:t>FIN</a:t>
              </a:r>
              <a:endParaRPr lang="en-US" altLang="el-GR" sz="1000">
                <a:latin typeface="Times New Roman" pitchFamily="18" charset="0"/>
              </a:endParaRPr>
            </a:p>
          </p:txBody>
        </p:sp>
        <p:graphicFrame>
          <p:nvGraphicFramePr>
            <p:cNvPr id="7171" name="Object 9"/>
            <p:cNvGraphicFramePr>
              <a:graphicFrameLocks noChangeAspect="1"/>
            </p:cNvGraphicFramePr>
            <p:nvPr/>
          </p:nvGraphicFramePr>
          <p:xfrm>
            <a:off x="4810" y="1097"/>
            <a:ext cx="306" cy="2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3" name="Clip" r:id="rId5" imgW="1307263" imgH="1084139" progId="MS_ClipArt_Gallery.2">
                    <p:embed/>
                  </p:oleObj>
                </mc:Choice>
                <mc:Fallback>
                  <p:oleObj name="Clip" r:id="rId5" imgW="1307263" imgH="1084139" progId="MS_ClipArt_Gallery.2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10" y="1097"/>
                          <a:ext cx="306" cy="24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79" name="Text Box 10"/>
            <p:cNvSpPr txBox="1">
              <a:spLocks noChangeArrowheads="1"/>
            </p:cNvSpPr>
            <p:nvPr/>
          </p:nvSpPr>
          <p:spPr bwMode="auto">
            <a:xfrm>
              <a:off x="4363" y="1103"/>
              <a:ext cx="5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l-GR" sz="1600">
                  <a:latin typeface="Comic Sans MS" pitchFamily="66" charset="0"/>
                </a:rPr>
                <a:t>server</a:t>
              </a:r>
              <a:endParaRPr lang="en-US" altLang="el-GR" sz="1000">
                <a:latin typeface="Times New Roman" pitchFamily="18" charset="0"/>
              </a:endParaRPr>
            </a:p>
          </p:txBody>
        </p:sp>
        <p:sp>
          <p:nvSpPr>
            <p:cNvPr id="7180" name="Line 11"/>
            <p:cNvSpPr>
              <a:spLocks noChangeShapeType="1"/>
            </p:cNvSpPr>
            <p:nvPr/>
          </p:nvSpPr>
          <p:spPr bwMode="auto">
            <a:xfrm>
              <a:off x="3402" y="2796"/>
              <a:ext cx="1596" cy="3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1" name="Line 12"/>
            <p:cNvSpPr>
              <a:spLocks noChangeShapeType="1"/>
            </p:cNvSpPr>
            <p:nvPr/>
          </p:nvSpPr>
          <p:spPr bwMode="auto">
            <a:xfrm flipH="1">
              <a:off x="3294" y="2706"/>
              <a:ext cx="0" cy="84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" name="Line 13"/>
            <p:cNvSpPr>
              <a:spLocks noChangeShapeType="1"/>
            </p:cNvSpPr>
            <p:nvPr/>
          </p:nvSpPr>
          <p:spPr bwMode="auto">
            <a:xfrm flipH="1">
              <a:off x="4992" y="1368"/>
              <a:ext cx="0" cy="21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3" name="Line 14"/>
            <p:cNvSpPr>
              <a:spLocks noChangeShapeType="1"/>
            </p:cNvSpPr>
            <p:nvPr/>
          </p:nvSpPr>
          <p:spPr bwMode="auto">
            <a:xfrm flipH="1">
              <a:off x="3378" y="1974"/>
              <a:ext cx="1572" cy="47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4" name="Text Box 15"/>
            <p:cNvSpPr txBox="1">
              <a:spLocks noChangeArrowheads="1"/>
            </p:cNvSpPr>
            <p:nvPr/>
          </p:nvSpPr>
          <p:spPr bwMode="auto">
            <a:xfrm rot="-926867">
              <a:off x="3302" y="2034"/>
              <a:ext cx="172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l-GR">
                  <a:latin typeface="Arial" pitchFamily="34" charset="0"/>
                </a:rPr>
                <a:t>ACK</a:t>
              </a:r>
              <a:endParaRPr lang="en-US" altLang="el-GR" sz="1000">
                <a:latin typeface="Times New Roman" pitchFamily="18" charset="0"/>
              </a:endParaRPr>
            </a:p>
          </p:txBody>
        </p:sp>
        <p:sp>
          <p:nvSpPr>
            <p:cNvPr id="7185" name="Text Box 16"/>
            <p:cNvSpPr txBox="1">
              <a:spLocks noChangeArrowheads="1"/>
            </p:cNvSpPr>
            <p:nvPr/>
          </p:nvSpPr>
          <p:spPr bwMode="auto">
            <a:xfrm rot="706751">
              <a:off x="4010" y="2799"/>
              <a:ext cx="34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l-GR">
                  <a:latin typeface="Arial" pitchFamily="34" charset="0"/>
                </a:rPr>
                <a:t>ACK</a:t>
              </a:r>
            </a:p>
          </p:txBody>
        </p:sp>
        <p:sp>
          <p:nvSpPr>
            <p:cNvPr id="7186" name="Line 17"/>
            <p:cNvSpPr>
              <a:spLocks noChangeShapeType="1"/>
            </p:cNvSpPr>
            <p:nvPr/>
          </p:nvSpPr>
          <p:spPr bwMode="auto">
            <a:xfrm flipH="1">
              <a:off x="3408" y="2232"/>
              <a:ext cx="1572" cy="47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7" name="Text Box 18"/>
            <p:cNvSpPr txBox="1">
              <a:spLocks noChangeArrowheads="1"/>
            </p:cNvSpPr>
            <p:nvPr/>
          </p:nvSpPr>
          <p:spPr bwMode="auto">
            <a:xfrm rot="-926867">
              <a:off x="3332" y="2292"/>
              <a:ext cx="172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l-GR">
                  <a:latin typeface="Arial" pitchFamily="34" charset="0"/>
                </a:rPr>
                <a:t>FIN</a:t>
              </a:r>
              <a:endParaRPr lang="en-US" altLang="el-GR" sz="1000">
                <a:latin typeface="Times New Roman" pitchFamily="18" charset="0"/>
              </a:endParaRPr>
            </a:p>
          </p:txBody>
        </p:sp>
        <p:sp>
          <p:nvSpPr>
            <p:cNvPr id="7188" name="Line 19"/>
            <p:cNvSpPr>
              <a:spLocks noChangeShapeType="1"/>
            </p:cNvSpPr>
            <p:nvPr/>
          </p:nvSpPr>
          <p:spPr bwMode="auto">
            <a:xfrm>
              <a:off x="3390" y="1464"/>
              <a:ext cx="0" cy="210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9" name="Text Box 20"/>
            <p:cNvSpPr txBox="1">
              <a:spLocks noChangeArrowheads="1"/>
            </p:cNvSpPr>
            <p:nvPr/>
          </p:nvSpPr>
          <p:spPr bwMode="auto">
            <a:xfrm>
              <a:off x="2930" y="1388"/>
              <a:ext cx="45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l-GR" sz="1800">
                  <a:latin typeface="Comic Sans MS" pitchFamily="66" charset="0"/>
                </a:rPr>
                <a:t>close</a:t>
              </a:r>
            </a:p>
          </p:txBody>
        </p:sp>
        <p:sp>
          <p:nvSpPr>
            <p:cNvPr id="7190" name="Text Box 21"/>
            <p:cNvSpPr txBox="1">
              <a:spLocks noChangeArrowheads="1"/>
            </p:cNvSpPr>
            <p:nvPr/>
          </p:nvSpPr>
          <p:spPr bwMode="auto">
            <a:xfrm>
              <a:off x="4946" y="2102"/>
              <a:ext cx="45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l-GR" sz="1800">
                  <a:latin typeface="Comic Sans MS" pitchFamily="66" charset="0"/>
                </a:rPr>
                <a:t>close</a:t>
              </a:r>
            </a:p>
          </p:txBody>
        </p:sp>
        <p:sp>
          <p:nvSpPr>
            <p:cNvPr id="7191" name="Text Box 22"/>
            <p:cNvSpPr txBox="1">
              <a:spLocks noChangeArrowheads="1"/>
            </p:cNvSpPr>
            <p:nvPr/>
          </p:nvSpPr>
          <p:spPr bwMode="auto">
            <a:xfrm>
              <a:off x="2720" y="3497"/>
              <a:ext cx="5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l-GR" sz="1800">
                  <a:latin typeface="Comic Sans MS" pitchFamily="66" charset="0"/>
                </a:rPr>
                <a:t>closed</a:t>
              </a:r>
            </a:p>
          </p:txBody>
        </p:sp>
        <p:sp>
          <p:nvSpPr>
            <p:cNvPr id="7192" name="Line 23"/>
            <p:cNvSpPr>
              <a:spLocks noChangeShapeType="1"/>
            </p:cNvSpPr>
            <p:nvPr/>
          </p:nvSpPr>
          <p:spPr bwMode="auto">
            <a:xfrm>
              <a:off x="3228" y="2694"/>
              <a:ext cx="1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3" name="Line 24"/>
            <p:cNvSpPr>
              <a:spLocks noChangeShapeType="1"/>
            </p:cNvSpPr>
            <p:nvPr/>
          </p:nvSpPr>
          <p:spPr bwMode="auto">
            <a:xfrm>
              <a:off x="3237" y="3564"/>
              <a:ext cx="1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4" name="Text Box 25"/>
            <p:cNvSpPr txBox="1">
              <a:spLocks noChangeArrowheads="1"/>
            </p:cNvSpPr>
            <p:nvPr/>
          </p:nvSpPr>
          <p:spPr bwMode="auto">
            <a:xfrm rot="-5400000">
              <a:off x="2759" y="3026"/>
              <a:ext cx="8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l-GR" sz="1800">
                  <a:latin typeface="Comic Sans MS" pitchFamily="66" charset="0"/>
                </a:rPr>
                <a:t>timed wait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13D52418-D0A8-4092-A5C9-D7C635974BA0}" type="slidenum">
              <a:rPr lang="en-US"/>
              <a:pPr>
                <a:defRPr/>
              </a:pPr>
              <a:t>87</a:t>
            </a:fld>
            <a:endParaRPr lang="en-US"/>
          </a:p>
        </p:txBody>
      </p:sp>
      <p:sp>
        <p:nvSpPr>
          <p:cNvPr id="8197" name="Footer Placeholder 5"/>
          <p:cNvSpPr txBox="1">
            <a:spLocks noGrp="1"/>
          </p:cNvSpPr>
          <p:nvPr/>
        </p:nvSpPr>
        <p:spPr bwMode="auto">
          <a:xfrm>
            <a:off x="4203700" y="6400800"/>
            <a:ext cx="410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8198" name="Slide Number Placeholder 6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E1759B33-807D-4CF3-B32F-EC728A023309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87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>
          <a:xfrm>
            <a:off x="527050" y="341313"/>
            <a:ext cx="7772400" cy="895350"/>
          </a:xfrm>
        </p:spPr>
        <p:txBody>
          <a:bodyPr/>
          <a:lstStyle/>
          <a:p>
            <a:r>
              <a:rPr lang="en-US" altLang="el-GR" sz="3200" smtClean="0"/>
              <a:t>TCP: </a:t>
            </a:r>
            <a:r>
              <a:rPr lang="el-GR" altLang="el-GR" sz="3200" smtClean="0"/>
              <a:t>Κλείσιμο σύνδεσης (συν.)</a:t>
            </a:r>
            <a:endParaRPr lang="en-US" altLang="el-GR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42925" y="1466850"/>
            <a:ext cx="3957638" cy="51625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60000"/>
              </a:spcBef>
              <a:buFont typeface="ZapfDingbats" pitchFamily="82" charset="2"/>
              <a:buNone/>
              <a:defRPr/>
            </a:pPr>
            <a:r>
              <a:rPr lang="el-GR" altLang="el-GR" sz="2400" u="sng" kern="0" dirty="0" smtClean="0">
                <a:solidFill>
                  <a:srgbClr val="FF0000"/>
                </a:solidFill>
              </a:rPr>
              <a:t>Βήμα</a:t>
            </a:r>
            <a:r>
              <a:rPr lang="en-US" altLang="el-GR" sz="2400" u="sng" kern="0" dirty="0" smtClean="0">
                <a:solidFill>
                  <a:srgbClr val="FF0000"/>
                </a:solidFill>
              </a:rPr>
              <a:t> 3:</a:t>
            </a:r>
            <a:r>
              <a:rPr lang="en-US" altLang="el-GR" sz="2400" kern="0" dirty="0" smtClean="0"/>
              <a:t> </a:t>
            </a:r>
            <a:r>
              <a:rPr lang="el-GR" altLang="el-GR" sz="2000" kern="0" dirty="0" smtClean="0">
                <a:solidFill>
                  <a:schemeClr val="accent2"/>
                </a:solidFill>
              </a:rPr>
              <a:t>ο πελάτης</a:t>
            </a:r>
            <a:r>
              <a:rPr lang="en-US" altLang="el-GR" sz="2000" kern="0" dirty="0" smtClean="0"/>
              <a:t> </a:t>
            </a:r>
            <a:r>
              <a:rPr lang="el-GR" altLang="el-GR" sz="2000" kern="0" dirty="0" smtClean="0"/>
              <a:t>λαμβάνει</a:t>
            </a:r>
            <a:r>
              <a:rPr lang="en-US" altLang="el-GR" sz="2000" kern="0" dirty="0" smtClean="0"/>
              <a:t> FIN, </a:t>
            </a:r>
            <a:r>
              <a:rPr lang="el-GR" altLang="el-GR" sz="2000" kern="0" dirty="0" smtClean="0"/>
              <a:t>απαντά με</a:t>
            </a:r>
            <a:r>
              <a:rPr lang="en-US" altLang="el-GR" sz="2000" kern="0" dirty="0" smtClean="0"/>
              <a:t> ACK. </a:t>
            </a:r>
          </a:p>
          <a:p>
            <a:pPr lvl="1">
              <a:lnSpc>
                <a:spcPct val="100000"/>
              </a:lnSpc>
              <a:spcBef>
                <a:spcPct val="60000"/>
              </a:spcBef>
              <a:defRPr/>
            </a:pPr>
            <a:r>
              <a:rPr lang="el-GR" altLang="el-GR" sz="2000" kern="0" dirty="0" smtClean="0"/>
              <a:t>Εισέρχεται σε πεπερασμένη αναμονή</a:t>
            </a:r>
            <a:r>
              <a:rPr lang="en-US" altLang="el-GR" sz="2000" kern="0" dirty="0" smtClean="0"/>
              <a:t> </a:t>
            </a:r>
            <a:r>
              <a:rPr lang="el-GR" altLang="el-GR" sz="2000" kern="0" dirty="0" smtClean="0"/>
              <a:t>(</a:t>
            </a:r>
            <a:r>
              <a:rPr lang="en-US" altLang="el-GR" sz="2000" kern="0" dirty="0" smtClean="0"/>
              <a:t>“timed wait”</a:t>
            </a:r>
            <a:r>
              <a:rPr lang="el-GR" altLang="el-GR" sz="2000" kern="0" dirty="0" smtClean="0"/>
              <a:t>)</a:t>
            </a:r>
            <a:r>
              <a:rPr lang="en-US" altLang="el-GR" sz="2000" kern="0" dirty="0" smtClean="0"/>
              <a:t> – </a:t>
            </a:r>
            <a:r>
              <a:rPr lang="el-GR" altLang="el-GR" sz="2000" kern="0" dirty="0" smtClean="0"/>
              <a:t>θα απαντήσει με</a:t>
            </a:r>
            <a:r>
              <a:rPr lang="en-US" altLang="el-GR" sz="2000" kern="0" dirty="0" smtClean="0"/>
              <a:t> ACK </a:t>
            </a:r>
            <a:r>
              <a:rPr lang="el-GR" altLang="el-GR" sz="2000" kern="0" dirty="0" smtClean="0"/>
              <a:t>σε λαμβανόμενα</a:t>
            </a:r>
            <a:r>
              <a:rPr lang="en-US" altLang="el-GR" sz="2000" kern="0" dirty="0" smtClean="0"/>
              <a:t> FINs </a:t>
            </a:r>
          </a:p>
          <a:p>
            <a:pPr>
              <a:lnSpc>
                <a:spcPct val="100000"/>
              </a:lnSpc>
              <a:spcBef>
                <a:spcPct val="60000"/>
              </a:spcBef>
              <a:buFont typeface="ZapfDingbats" pitchFamily="82" charset="2"/>
              <a:buNone/>
              <a:defRPr/>
            </a:pPr>
            <a:r>
              <a:rPr lang="el-GR" altLang="el-GR" sz="2400" u="sng" kern="0" dirty="0" smtClean="0">
                <a:solidFill>
                  <a:srgbClr val="FF0000"/>
                </a:solidFill>
              </a:rPr>
              <a:t>Βήμα</a:t>
            </a:r>
            <a:r>
              <a:rPr lang="en-US" altLang="el-GR" sz="2400" u="sng" kern="0" dirty="0" smtClean="0">
                <a:solidFill>
                  <a:srgbClr val="FF0000"/>
                </a:solidFill>
              </a:rPr>
              <a:t> 4:</a:t>
            </a:r>
            <a:r>
              <a:rPr lang="en-US" altLang="el-GR" sz="2400" kern="0" dirty="0" smtClean="0"/>
              <a:t> </a:t>
            </a:r>
            <a:r>
              <a:rPr lang="el-GR" altLang="el-GR" sz="2000" kern="0" dirty="0" smtClean="0">
                <a:solidFill>
                  <a:schemeClr val="accent2"/>
                </a:solidFill>
              </a:rPr>
              <a:t>Ο </a:t>
            </a:r>
            <a:r>
              <a:rPr lang="el-GR" altLang="el-GR" sz="2000" kern="0" dirty="0" err="1" smtClean="0">
                <a:solidFill>
                  <a:schemeClr val="accent2"/>
                </a:solidFill>
              </a:rPr>
              <a:t>εξυπηρέτης</a:t>
            </a:r>
            <a:r>
              <a:rPr lang="en-US" altLang="el-GR" sz="2000" kern="0" dirty="0" smtClean="0"/>
              <a:t>, </a:t>
            </a:r>
            <a:r>
              <a:rPr lang="el-GR" altLang="el-GR" sz="2000" kern="0" dirty="0" smtClean="0"/>
              <a:t>λαμβάνει </a:t>
            </a:r>
            <a:r>
              <a:rPr lang="en-US" altLang="el-GR" sz="2000" kern="0" dirty="0" smtClean="0"/>
              <a:t>ACK.  </a:t>
            </a:r>
            <a:r>
              <a:rPr lang="el-GR" altLang="el-GR" sz="2000" kern="0" dirty="0" smtClean="0"/>
              <a:t>Κλειστή σύνδεση</a:t>
            </a:r>
            <a:r>
              <a:rPr lang="en-US" altLang="el-GR" sz="2000" kern="0" dirty="0" smtClean="0"/>
              <a:t>. </a:t>
            </a:r>
          </a:p>
          <a:p>
            <a:pPr>
              <a:lnSpc>
                <a:spcPct val="100000"/>
              </a:lnSpc>
              <a:spcBef>
                <a:spcPct val="60000"/>
              </a:spcBef>
              <a:buFont typeface="ZapfDingbats" pitchFamily="82" charset="2"/>
              <a:buNone/>
              <a:defRPr/>
            </a:pPr>
            <a:r>
              <a:rPr lang="el-GR" altLang="el-GR" sz="2400" u="sng" kern="0" dirty="0" smtClean="0">
                <a:solidFill>
                  <a:srgbClr val="FF0000"/>
                </a:solidFill>
              </a:rPr>
              <a:t>Σημείωση</a:t>
            </a:r>
            <a:r>
              <a:rPr lang="en-US" altLang="el-GR" sz="2400" u="sng" kern="0" dirty="0" smtClean="0">
                <a:solidFill>
                  <a:srgbClr val="FF0000"/>
                </a:solidFill>
              </a:rPr>
              <a:t>:</a:t>
            </a:r>
            <a:r>
              <a:rPr lang="en-US" altLang="el-GR" sz="2400" kern="0" dirty="0" smtClean="0"/>
              <a:t> </a:t>
            </a:r>
            <a:r>
              <a:rPr lang="el-GR" altLang="el-GR" sz="2000" kern="0" dirty="0" smtClean="0"/>
              <a:t>με μικρή τροποποίηση</a:t>
            </a:r>
            <a:r>
              <a:rPr lang="en-US" altLang="el-GR" sz="2000" kern="0" dirty="0" smtClean="0"/>
              <a:t>, </a:t>
            </a:r>
            <a:r>
              <a:rPr lang="el-GR" altLang="el-GR" sz="2000" kern="0" dirty="0" smtClean="0"/>
              <a:t>μπορεί να διαχειριστεί ταυτόχρονα</a:t>
            </a:r>
            <a:r>
              <a:rPr lang="en-US" altLang="el-GR" sz="2000" kern="0" dirty="0" smtClean="0"/>
              <a:t> FINs.</a:t>
            </a:r>
          </a:p>
        </p:txBody>
      </p:sp>
      <p:grpSp>
        <p:nvGrpSpPr>
          <p:cNvPr id="8201" name="Group 4"/>
          <p:cNvGrpSpPr>
            <a:grpSpLocks/>
          </p:cNvGrpSpPr>
          <p:nvPr/>
        </p:nvGrpSpPr>
        <p:grpSpPr bwMode="auto">
          <a:xfrm>
            <a:off x="4318000" y="1731963"/>
            <a:ext cx="4494213" cy="4186237"/>
            <a:chOff x="2720" y="1091"/>
            <a:chExt cx="2831" cy="2637"/>
          </a:xfrm>
        </p:grpSpPr>
        <p:sp>
          <p:nvSpPr>
            <p:cNvPr id="8203" name="Line 5"/>
            <p:cNvSpPr>
              <a:spLocks noChangeShapeType="1"/>
            </p:cNvSpPr>
            <p:nvPr/>
          </p:nvSpPr>
          <p:spPr bwMode="auto">
            <a:xfrm>
              <a:off x="3396" y="1512"/>
              <a:ext cx="1596" cy="3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8194" name="Object 6"/>
            <p:cNvGraphicFramePr>
              <a:graphicFrameLocks noChangeAspect="1"/>
            </p:cNvGraphicFramePr>
            <p:nvPr/>
          </p:nvGraphicFramePr>
          <p:xfrm>
            <a:off x="3136" y="1091"/>
            <a:ext cx="306" cy="2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6" name="Clip" r:id="rId3" imgW="1307263" imgH="1084139" progId="MS_ClipArt_Gallery.2">
                    <p:embed/>
                  </p:oleObj>
                </mc:Choice>
                <mc:Fallback>
                  <p:oleObj name="Clip" r:id="rId3" imgW="1307263" imgH="1084139" progId="MS_ClipArt_Gallery.2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6" y="1091"/>
                          <a:ext cx="306" cy="24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04" name="Text Box 7"/>
            <p:cNvSpPr txBox="1">
              <a:spLocks noChangeArrowheads="1"/>
            </p:cNvSpPr>
            <p:nvPr/>
          </p:nvSpPr>
          <p:spPr bwMode="auto">
            <a:xfrm>
              <a:off x="3437" y="1091"/>
              <a:ext cx="4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l-GR" sz="1600">
                  <a:latin typeface="Comic Sans MS" pitchFamily="66" charset="0"/>
                </a:rPr>
                <a:t>client</a:t>
              </a:r>
              <a:endParaRPr lang="en-US" altLang="el-GR" sz="1000">
                <a:latin typeface="Times New Roman" pitchFamily="18" charset="0"/>
              </a:endParaRPr>
            </a:p>
          </p:txBody>
        </p:sp>
        <p:sp>
          <p:nvSpPr>
            <p:cNvPr id="8205" name="Text Box 8"/>
            <p:cNvSpPr txBox="1">
              <a:spLocks noChangeArrowheads="1"/>
            </p:cNvSpPr>
            <p:nvPr/>
          </p:nvSpPr>
          <p:spPr bwMode="auto">
            <a:xfrm rot="706751">
              <a:off x="4083" y="1538"/>
              <a:ext cx="29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l-GR">
                  <a:latin typeface="Arial" pitchFamily="34" charset="0"/>
                </a:rPr>
                <a:t>FIN</a:t>
              </a:r>
              <a:endParaRPr lang="en-US" altLang="el-GR" sz="1000">
                <a:latin typeface="Times New Roman" pitchFamily="18" charset="0"/>
              </a:endParaRPr>
            </a:p>
          </p:txBody>
        </p:sp>
        <p:graphicFrame>
          <p:nvGraphicFramePr>
            <p:cNvPr id="8195" name="Object 9"/>
            <p:cNvGraphicFramePr>
              <a:graphicFrameLocks noChangeAspect="1"/>
            </p:cNvGraphicFramePr>
            <p:nvPr/>
          </p:nvGraphicFramePr>
          <p:xfrm>
            <a:off x="4810" y="1097"/>
            <a:ext cx="306" cy="2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7" name="Clip" r:id="rId5" imgW="1307263" imgH="1084139" progId="MS_ClipArt_Gallery.2">
                    <p:embed/>
                  </p:oleObj>
                </mc:Choice>
                <mc:Fallback>
                  <p:oleObj name="Clip" r:id="rId5" imgW="1307263" imgH="1084139" progId="MS_ClipArt_Gallery.2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10" y="1097"/>
                          <a:ext cx="306" cy="24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06" name="Text Box 10"/>
            <p:cNvSpPr txBox="1">
              <a:spLocks noChangeArrowheads="1"/>
            </p:cNvSpPr>
            <p:nvPr/>
          </p:nvSpPr>
          <p:spPr bwMode="auto">
            <a:xfrm>
              <a:off x="4363" y="1103"/>
              <a:ext cx="5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l-GR" sz="1600">
                  <a:latin typeface="Comic Sans MS" pitchFamily="66" charset="0"/>
                </a:rPr>
                <a:t>server</a:t>
              </a:r>
              <a:endParaRPr lang="en-US" altLang="el-GR" sz="1000">
                <a:latin typeface="Times New Roman" pitchFamily="18" charset="0"/>
              </a:endParaRPr>
            </a:p>
          </p:txBody>
        </p:sp>
        <p:sp>
          <p:nvSpPr>
            <p:cNvPr id="8207" name="Line 11"/>
            <p:cNvSpPr>
              <a:spLocks noChangeShapeType="1"/>
            </p:cNvSpPr>
            <p:nvPr/>
          </p:nvSpPr>
          <p:spPr bwMode="auto">
            <a:xfrm>
              <a:off x="3402" y="2796"/>
              <a:ext cx="1596" cy="3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8" name="Line 12"/>
            <p:cNvSpPr>
              <a:spLocks noChangeShapeType="1"/>
            </p:cNvSpPr>
            <p:nvPr/>
          </p:nvSpPr>
          <p:spPr bwMode="auto">
            <a:xfrm flipH="1">
              <a:off x="3294" y="2706"/>
              <a:ext cx="0" cy="84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9" name="Line 13"/>
            <p:cNvSpPr>
              <a:spLocks noChangeShapeType="1"/>
            </p:cNvSpPr>
            <p:nvPr/>
          </p:nvSpPr>
          <p:spPr bwMode="auto">
            <a:xfrm flipH="1">
              <a:off x="4992" y="1368"/>
              <a:ext cx="0" cy="21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0" name="Line 14"/>
            <p:cNvSpPr>
              <a:spLocks noChangeShapeType="1"/>
            </p:cNvSpPr>
            <p:nvPr/>
          </p:nvSpPr>
          <p:spPr bwMode="auto">
            <a:xfrm flipH="1">
              <a:off x="3378" y="1974"/>
              <a:ext cx="1572" cy="47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1" name="Text Box 15"/>
            <p:cNvSpPr txBox="1">
              <a:spLocks noChangeArrowheads="1"/>
            </p:cNvSpPr>
            <p:nvPr/>
          </p:nvSpPr>
          <p:spPr bwMode="auto">
            <a:xfrm rot="-926867">
              <a:off x="3302" y="2034"/>
              <a:ext cx="172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l-GR">
                  <a:latin typeface="Arial" pitchFamily="34" charset="0"/>
                </a:rPr>
                <a:t>ACK</a:t>
              </a:r>
              <a:endParaRPr lang="en-US" altLang="el-GR" sz="1000">
                <a:latin typeface="Times New Roman" pitchFamily="18" charset="0"/>
              </a:endParaRPr>
            </a:p>
          </p:txBody>
        </p:sp>
        <p:sp>
          <p:nvSpPr>
            <p:cNvPr id="8212" name="Text Box 16"/>
            <p:cNvSpPr txBox="1">
              <a:spLocks noChangeArrowheads="1"/>
            </p:cNvSpPr>
            <p:nvPr/>
          </p:nvSpPr>
          <p:spPr bwMode="auto">
            <a:xfrm rot="706751">
              <a:off x="4010" y="2799"/>
              <a:ext cx="34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l-GR">
                  <a:latin typeface="Arial" pitchFamily="34" charset="0"/>
                </a:rPr>
                <a:t>ACK</a:t>
              </a:r>
            </a:p>
          </p:txBody>
        </p:sp>
        <p:sp>
          <p:nvSpPr>
            <p:cNvPr id="8213" name="Line 17"/>
            <p:cNvSpPr>
              <a:spLocks noChangeShapeType="1"/>
            </p:cNvSpPr>
            <p:nvPr/>
          </p:nvSpPr>
          <p:spPr bwMode="auto">
            <a:xfrm flipH="1">
              <a:off x="3408" y="2232"/>
              <a:ext cx="1572" cy="47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4" name="Text Box 18"/>
            <p:cNvSpPr txBox="1">
              <a:spLocks noChangeArrowheads="1"/>
            </p:cNvSpPr>
            <p:nvPr/>
          </p:nvSpPr>
          <p:spPr bwMode="auto">
            <a:xfrm rot="-926867">
              <a:off x="3332" y="2292"/>
              <a:ext cx="172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l-GR">
                  <a:latin typeface="Arial" pitchFamily="34" charset="0"/>
                </a:rPr>
                <a:t>FIN</a:t>
              </a:r>
              <a:endParaRPr lang="en-US" altLang="el-GR" sz="1000">
                <a:latin typeface="Times New Roman" pitchFamily="18" charset="0"/>
              </a:endParaRPr>
            </a:p>
          </p:txBody>
        </p:sp>
        <p:sp>
          <p:nvSpPr>
            <p:cNvPr id="8215" name="Line 19"/>
            <p:cNvSpPr>
              <a:spLocks noChangeShapeType="1"/>
            </p:cNvSpPr>
            <p:nvPr/>
          </p:nvSpPr>
          <p:spPr bwMode="auto">
            <a:xfrm>
              <a:off x="3390" y="1464"/>
              <a:ext cx="0" cy="210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6" name="Text Box 20"/>
            <p:cNvSpPr txBox="1">
              <a:spLocks noChangeArrowheads="1"/>
            </p:cNvSpPr>
            <p:nvPr/>
          </p:nvSpPr>
          <p:spPr bwMode="auto">
            <a:xfrm>
              <a:off x="2873" y="1388"/>
              <a:ext cx="571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l-GR" sz="1800">
                  <a:latin typeface="Comic Sans MS" pitchFamily="66" charset="0"/>
                </a:rPr>
                <a:t>closing</a:t>
              </a:r>
            </a:p>
          </p:txBody>
        </p:sp>
        <p:sp>
          <p:nvSpPr>
            <p:cNvPr id="8217" name="Text Box 21"/>
            <p:cNvSpPr txBox="1">
              <a:spLocks noChangeArrowheads="1"/>
            </p:cNvSpPr>
            <p:nvPr/>
          </p:nvSpPr>
          <p:spPr bwMode="auto">
            <a:xfrm>
              <a:off x="4980" y="2102"/>
              <a:ext cx="571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l-GR" sz="1800">
                  <a:latin typeface="Comic Sans MS" pitchFamily="66" charset="0"/>
                </a:rPr>
                <a:t>closing</a:t>
              </a:r>
            </a:p>
          </p:txBody>
        </p:sp>
        <p:sp>
          <p:nvSpPr>
            <p:cNvPr id="8218" name="Text Box 22"/>
            <p:cNvSpPr txBox="1">
              <a:spLocks noChangeArrowheads="1"/>
            </p:cNvSpPr>
            <p:nvPr/>
          </p:nvSpPr>
          <p:spPr bwMode="auto">
            <a:xfrm>
              <a:off x="2720" y="3497"/>
              <a:ext cx="5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l-GR" sz="1800">
                  <a:latin typeface="Comic Sans MS" pitchFamily="66" charset="0"/>
                </a:rPr>
                <a:t>closed</a:t>
              </a:r>
            </a:p>
          </p:txBody>
        </p:sp>
        <p:sp>
          <p:nvSpPr>
            <p:cNvPr id="8219" name="Line 23"/>
            <p:cNvSpPr>
              <a:spLocks noChangeShapeType="1"/>
            </p:cNvSpPr>
            <p:nvPr/>
          </p:nvSpPr>
          <p:spPr bwMode="auto">
            <a:xfrm>
              <a:off x="3228" y="2694"/>
              <a:ext cx="1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0" name="Line 24"/>
            <p:cNvSpPr>
              <a:spLocks noChangeShapeType="1"/>
            </p:cNvSpPr>
            <p:nvPr/>
          </p:nvSpPr>
          <p:spPr bwMode="auto">
            <a:xfrm>
              <a:off x="3237" y="3564"/>
              <a:ext cx="1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1" name="Text Box 25"/>
            <p:cNvSpPr txBox="1">
              <a:spLocks noChangeArrowheads="1"/>
            </p:cNvSpPr>
            <p:nvPr/>
          </p:nvSpPr>
          <p:spPr bwMode="auto">
            <a:xfrm rot="-5400000">
              <a:off x="2759" y="3026"/>
              <a:ext cx="8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l-GR" sz="1800">
                  <a:latin typeface="Comic Sans MS" pitchFamily="66" charset="0"/>
                </a:rPr>
                <a:t>timed wait</a:t>
              </a:r>
            </a:p>
          </p:txBody>
        </p:sp>
      </p:grpSp>
      <p:sp>
        <p:nvSpPr>
          <p:cNvPr id="8202" name="Text Box 25"/>
          <p:cNvSpPr txBox="1">
            <a:spLocks noChangeArrowheads="1"/>
          </p:cNvSpPr>
          <p:nvPr/>
        </p:nvSpPr>
        <p:spPr bwMode="auto">
          <a:xfrm>
            <a:off x="7880350" y="4808538"/>
            <a:ext cx="855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l-GR" sz="1800">
                <a:latin typeface="Comic Sans MS" pitchFamily="66" charset="0"/>
              </a:rPr>
              <a:t>closed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3440CBE6-B2B7-47F2-95F0-06CFD302DD60}" type="slidenum">
              <a:rPr lang="en-US"/>
              <a:pPr>
                <a:defRPr/>
              </a:pPr>
              <a:t>88</a:t>
            </a:fld>
            <a:endParaRPr lang="en-US"/>
          </a:p>
        </p:txBody>
      </p:sp>
      <p:sp>
        <p:nvSpPr>
          <p:cNvPr id="96259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l-GR" sz="3600" smtClean="0"/>
              <a:t>TCP: </a:t>
            </a:r>
            <a:r>
              <a:rPr lang="el-GR" altLang="el-GR" sz="3600" smtClean="0"/>
              <a:t>Κλείσιμο σύνδεσης (ανάλυση)</a:t>
            </a:r>
          </a:p>
        </p:txBody>
      </p:sp>
      <p:sp>
        <p:nvSpPr>
          <p:cNvPr id="96260" name="Line 4"/>
          <p:cNvSpPr>
            <a:spLocks noChangeShapeType="1"/>
          </p:cNvSpPr>
          <p:nvPr/>
        </p:nvSpPr>
        <p:spPr bwMode="auto">
          <a:xfrm flipH="1">
            <a:off x="3471863" y="2081213"/>
            <a:ext cx="1587" cy="3948112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6261" name="Line 10"/>
          <p:cNvSpPr>
            <a:spLocks noChangeShapeType="1"/>
          </p:cNvSpPr>
          <p:nvPr/>
        </p:nvSpPr>
        <p:spPr bwMode="auto">
          <a:xfrm flipH="1">
            <a:off x="6061075" y="2151063"/>
            <a:ext cx="1588" cy="3417887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2" name="Group 74"/>
          <p:cNvGrpSpPr>
            <a:grpSpLocks/>
          </p:cNvGrpSpPr>
          <p:nvPr/>
        </p:nvGrpSpPr>
        <p:grpSpPr bwMode="auto">
          <a:xfrm>
            <a:off x="544513" y="2762250"/>
            <a:ext cx="1335087" cy="854075"/>
            <a:chOff x="343" y="1740"/>
            <a:chExt cx="841" cy="538"/>
          </a:xfrm>
        </p:grpSpPr>
        <p:sp>
          <p:nvSpPr>
            <p:cNvPr id="96347" name="Text Box 34"/>
            <p:cNvSpPr txBox="1">
              <a:spLocks noChangeArrowheads="1"/>
            </p:cNvSpPr>
            <p:nvPr/>
          </p:nvSpPr>
          <p:spPr bwMode="auto">
            <a:xfrm>
              <a:off x="343" y="2066"/>
              <a:ext cx="84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 sz="1600"/>
                <a:t>FIN_WAIT_2</a:t>
              </a:r>
            </a:p>
          </p:txBody>
        </p:sp>
        <p:sp>
          <p:nvSpPr>
            <p:cNvPr id="96348" name="Line 35"/>
            <p:cNvSpPr>
              <a:spLocks noChangeShapeType="1"/>
            </p:cNvSpPr>
            <p:nvPr/>
          </p:nvSpPr>
          <p:spPr bwMode="auto">
            <a:xfrm>
              <a:off x="634" y="1740"/>
              <a:ext cx="0" cy="3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" name="Group 73"/>
          <p:cNvGrpSpPr>
            <a:grpSpLocks/>
          </p:cNvGrpSpPr>
          <p:nvPr/>
        </p:nvGrpSpPr>
        <p:grpSpPr bwMode="auto">
          <a:xfrm>
            <a:off x="7175500" y="2101850"/>
            <a:ext cx="1390650" cy="960438"/>
            <a:chOff x="4520" y="1324"/>
            <a:chExt cx="876" cy="605"/>
          </a:xfrm>
        </p:grpSpPr>
        <p:sp>
          <p:nvSpPr>
            <p:cNvPr id="96345" name="Text Box 37"/>
            <p:cNvSpPr txBox="1">
              <a:spLocks noChangeArrowheads="1"/>
            </p:cNvSpPr>
            <p:nvPr/>
          </p:nvSpPr>
          <p:spPr bwMode="auto">
            <a:xfrm>
              <a:off x="4520" y="1717"/>
              <a:ext cx="87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 sz="1600"/>
                <a:t>CLOSE_WAIT</a:t>
              </a:r>
            </a:p>
          </p:txBody>
        </p:sp>
        <p:sp>
          <p:nvSpPr>
            <p:cNvPr id="96346" name="Line 38"/>
            <p:cNvSpPr>
              <a:spLocks noChangeShapeType="1"/>
            </p:cNvSpPr>
            <p:nvPr/>
          </p:nvSpPr>
          <p:spPr bwMode="auto">
            <a:xfrm>
              <a:off x="5171" y="1324"/>
              <a:ext cx="0" cy="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" name="Group 75"/>
          <p:cNvGrpSpPr>
            <a:grpSpLocks/>
          </p:cNvGrpSpPr>
          <p:nvPr/>
        </p:nvGrpSpPr>
        <p:grpSpPr bwMode="auto">
          <a:xfrm>
            <a:off x="3513138" y="3870325"/>
            <a:ext cx="2495550" cy="579438"/>
            <a:chOff x="2213" y="2438"/>
            <a:chExt cx="1572" cy="365"/>
          </a:xfrm>
        </p:grpSpPr>
        <p:sp>
          <p:nvSpPr>
            <p:cNvPr id="96342" name="Line 41"/>
            <p:cNvSpPr>
              <a:spLocks noChangeShapeType="1"/>
            </p:cNvSpPr>
            <p:nvPr/>
          </p:nvSpPr>
          <p:spPr bwMode="auto">
            <a:xfrm flipH="1">
              <a:off x="2213" y="2483"/>
              <a:ext cx="1572" cy="32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343" name="Rectangle 42"/>
            <p:cNvSpPr>
              <a:spLocks noChangeArrowheads="1"/>
            </p:cNvSpPr>
            <p:nvPr/>
          </p:nvSpPr>
          <p:spPr bwMode="auto">
            <a:xfrm>
              <a:off x="2669" y="2438"/>
              <a:ext cx="590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96344" name="Text Box 43"/>
            <p:cNvSpPr txBox="1">
              <a:spLocks noChangeArrowheads="1"/>
            </p:cNvSpPr>
            <p:nvPr/>
          </p:nvSpPr>
          <p:spPr bwMode="auto">
            <a:xfrm>
              <a:off x="2455" y="2562"/>
              <a:ext cx="10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 sz="1600"/>
                <a:t>FINbit=1, seq=y</a:t>
              </a:r>
            </a:p>
          </p:txBody>
        </p:sp>
      </p:grpSp>
      <p:grpSp>
        <p:nvGrpSpPr>
          <p:cNvPr id="5" name="Group 80"/>
          <p:cNvGrpSpPr>
            <a:grpSpLocks/>
          </p:cNvGrpSpPr>
          <p:nvPr/>
        </p:nvGrpSpPr>
        <p:grpSpPr bwMode="auto">
          <a:xfrm>
            <a:off x="3543300" y="4578350"/>
            <a:ext cx="2508250" cy="582613"/>
            <a:chOff x="2232" y="2884"/>
            <a:chExt cx="1580" cy="367"/>
          </a:xfrm>
        </p:grpSpPr>
        <p:sp>
          <p:nvSpPr>
            <p:cNvPr id="96339" name="Line 44"/>
            <p:cNvSpPr>
              <a:spLocks noChangeShapeType="1"/>
            </p:cNvSpPr>
            <p:nvPr/>
          </p:nvSpPr>
          <p:spPr bwMode="auto">
            <a:xfrm>
              <a:off x="2232" y="2884"/>
              <a:ext cx="1580" cy="367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340" name="Rectangle 46"/>
            <p:cNvSpPr>
              <a:spLocks noChangeArrowheads="1"/>
            </p:cNvSpPr>
            <p:nvPr/>
          </p:nvSpPr>
          <p:spPr bwMode="auto">
            <a:xfrm>
              <a:off x="2553" y="2995"/>
              <a:ext cx="896" cy="20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96341" name="Text Box 47"/>
            <p:cNvSpPr txBox="1">
              <a:spLocks noChangeArrowheads="1"/>
            </p:cNvSpPr>
            <p:nvPr/>
          </p:nvSpPr>
          <p:spPr bwMode="auto">
            <a:xfrm>
              <a:off x="2246" y="2958"/>
              <a:ext cx="153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 sz="1600"/>
                <a:t>ACKbit=1; ACKnum=y+1</a:t>
              </a:r>
            </a:p>
          </p:txBody>
        </p:sp>
      </p:grpSp>
      <p:grpSp>
        <p:nvGrpSpPr>
          <p:cNvPr id="6" name="Group 72"/>
          <p:cNvGrpSpPr>
            <a:grpSpLocks/>
          </p:cNvGrpSpPr>
          <p:nvPr/>
        </p:nvGrpSpPr>
        <p:grpSpPr bwMode="auto">
          <a:xfrm>
            <a:off x="2090738" y="2901950"/>
            <a:ext cx="4930775" cy="854075"/>
            <a:chOff x="1317" y="1828"/>
            <a:chExt cx="3106" cy="538"/>
          </a:xfrm>
        </p:grpSpPr>
        <p:sp>
          <p:nvSpPr>
            <p:cNvPr id="96334" name="Line 13"/>
            <p:cNvSpPr>
              <a:spLocks noChangeShapeType="1"/>
            </p:cNvSpPr>
            <p:nvPr/>
          </p:nvSpPr>
          <p:spPr bwMode="auto">
            <a:xfrm flipH="1">
              <a:off x="2186" y="1828"/>
              <a:ext cx="1580" cy="367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335" name="Rectangle 14"/>
            <p:cNvSpPr>
              <a:spLocks noChangeArrowheads="1"/>
            </p:cNvSpPr>
            <p:nvPr/>
          </p:nvSpPr>
          <p:spPr bwMode="auto">
            <a:xfrm>
              <a:off x="2507" y="1912"/>
              <a:ext cx="896" cy="20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96336" name="Text Box 15"/>
            <p:cNvSpPr txBox="1">
              <a:spLocks noChangeArrowheads="1"/>
            </p:cNvSpPr>
            <p:nvPr/>
          </p:nvSpPr>
          <p:spPr bwMode="auto">
            <a:xfrm>
              <a:off x="2200" y="1875"/>
              <a:ext cx="153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 sz="1600"/>
                <a:t>ACKbit=1; ACKnum=x+1</a:t>
              </a:r>
            </a:p>
          </p:txBody>
        </p:sp>
        <p:sp>
          <p:nvSpPr>
            <p:cNvPr id="96337" name="Text Box 21"/>
            <p:cNvSpPr txBox="1">
              <a:spLocks noChangeArrowheads="1"/>
            </p:cNvSpPr>
            <p:nvPr/>
          </p:nvSpPr>
          <p:spPr bwMode="auto">
            <a:xfrm>
              <a:off x="1317" y="2066"/>
              <a:ext cx="867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altLang="el-GR"/>
                <a:t> wait for server</a:t>
              </a:r>
            </a:p>
            <a:p>
              <a:pPr algn="r"/>
              <a:r>
                <a:rPr lang="en-US" altLang="el-GR"/>
                <a:t>close</a:t>
              </a:r>
            </a:p>
          </p:txBody>
        </p:sp>
        <p:sp>
          <p:nvSpPr>
            <p:cNvPr id="96338" name="Text Box 49"/>
            <p:cNvSpPr txBox="1">
              <a:spLocks noChangeArrowheads="1"/>
            </p:cNvSpPr>
            <p:nvPr/>
          </p:nvSpPr>
          <p:spPr bwMode="auto">
            <a:xfrm>
              <a:off x="3822" y="1979"/>
              <a:ext cx="601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el-GR"/>
                <a:t>can still</a:t>
              </a:r>
            </a:p>
            <a:p>
              <a:pPr algn="l"/>
              <a:r>
                <a:rPr lang="en-US" altLang="el-GR"/>
                <a:t>send data</a:t>
              </a:r>
            </a:p>
          </p:txBody>
        </p:sp>
      </p:grpSp>
      <p:grpSp>
        <p:nvGrpSpPr>
          <p:cNvPr id="7" name="Group 78"/>
          <p:cNvGrpSpPr>
            <a:grpSpLocks/>
          </p:cNvGrpSpPr>
          <p:nvPr/>
        </p:nvGrpSpPr>
        <p:grpSpPr bwMode="auto">
          <a:xfrm>
            <a:off x="6059488" y="3032125"/>
            <a:ext cx="2501900" cy="1735138"/>
            <a:chOff x="3817" y="1910"/>
            <a:chExt cx="1576" cy="1093"/>
          </a:xfrm>
        </p:grpSpPr>
        <p:sp>
          <p:nvSpPr>
            <p:cNvPr id="96330" name="Text Box 50"/>
            <p:cNvSpPr txBox="1">
              <a:spLocks noChangeArrowheads="1"/>
            </p:cNvSpPr>
            <p:nvPr/>
          </p:nvSpPr>
          <p:spPr bwMode="auto">
            <a:xfrm>
              <a:off x="3817" y="2703"/>
              <a:ext cx="792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el-GR"/>
                <a:t>can no longer</a:t>
              </a:r>
            </a:p>
            <a:p>
              <a:pPr algn="l"/>
              <a:r>
                <a:rPr lang="en-US" altLang="el-GR"/>
                <a:t>send data</a:t>
              </a:r>
            </a:p>
          </p:txBody>
        </p:sp>
        <p:grpSp>
          <p:nvGrpSpPr>
            <p:cNvPr id="96331" name="Group 76"/>
            <p:cNvGrpSpPr>
              <a:grpSpLocks/>
            </p:cNvGrpSpPr>
            <p:nvPr/>
          </p:nvGrpSpPr>
          <p:grpSpPr bwMode="auto">
            <a:xfrm>
              <a:off x="4691" y="1910"/>
              <a:ext cx="702" cy="723"/>
              <a:chOff x="4691" y="1910"/>
              <a:chExt cx="702" cy="723"/>
            </a:xfrm>
          </p:grpSpPr>
          <p:sp>
            <p:nvSpPr>
              <p:cNvPr id="96332" name="Line 39"/>
              <p:cNvSpPr>
                <a:spLocks noChangeShapeType="1"/>
              </p:cNvSpPr>
              <p:nvPr/>
            </p:nvSpPr>
            <p:spPr bwMode="auto">
              <a:xfrm>
                <a:off x="5167" y="1910"/>
                <a:ext cx="0" cy="5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33" name="Text Box 55"/>
              <p:cNvSpPr txBox="1">
                <a:spLocks noChangeArrowheads="1"/>
              </p:cNvSpPr>
              <p:nvPr/>
            </p:nvSpPr>
            <p:spPr bwMode="auto">
              <a:xfrm>
                <a:off x="4691" y="2421"/>
                <a:ext cx="70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altLang="el-GR" sz="1600"/>
                  <a:t>LAST_ACK</a:t>
                </a:r>
              </a:p>
            </p:txBody>
          </p:sp>
        </p:grpSp>
      </p:grpSp>
      <p:grpSp>
        <p:nvGrpSpPr>
          <p:cNvPr id="9" name="Group 82"/>
          <p:cNvGrpSpPr>
            <a:grpSpLocks/>
          </p:cNvGrpSpPr>
          <p:nvPr/>
        </p:nvGrpSpPr>
        <p:grpSpPr bwMode="auto">
          <a:xfrm>
            <a:off x="7642225" y="4213225"/>
            <a:ext cx="917575" cy="1223963"/>
            <a:chOff x="4814" y="2654"/>
            <a:chExt cx="578" cy="771"/>
          </a:xfrm>
        </p:grpSpPr>
        <p:sp>
          <p:nvSpPr>
            <p:cNvPr id="96328" name="Text Box 11"/>
            <p:cNvSpPr txBox="1">
              <a:spLocks noChangeArrowheads="1"/>
            </p:cNvSpPr>
            <p:nvPr/>
          </p:nvSpPr>
          <p:spPr bwMode="auto">
            <a:xfrm>
              <a:off x="4814" y="3213"/>
              <a:ext cx="57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 sz="1600"/>
                <a:t>CLOSED</a:t>
              </a:r>
            </a:p>
          </p:txBody>
        </p:sp>
        <p:sp>
          <p:nvSpPr>
            <p:cNvPr id="96329" name="Line 57"/>
            <p:cNvSpPr>
              <a:spLocks noChangeShapeType="1"/>
            </p:cNvSpPr>
            <p:nvPr/>
          </p:nvSpPr>
          <p:spPr bwMode="auto">
            <a:xfrm>
              <a:off x="5173" y="2654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" name="Group 77"/>
          <p:cNvGrpSpPr>
            <a:grpSpLocks/>
          </p:cNvGrpSpPr>
          <p:nvPr/>
        </p:nvGrpSpPr>
        <p:grpSpPr bwMode="auto">
          <a:xfrm>
            <a:off x="585788" y="3605213"/>
            <a:ext cx="1400175" cy="1044575"/>
            <a:chOff x="369" y="2271"/>
            <a:chExt cx="882" cy="658"/>
          </a:xfrm>
        </p:grpSpPr>
        <p:sp>
          <p:nvSpPr>
            <p:cNvPr id="96326" name="Text Box 58"/>
            <p:cNvSpPr txBox="1">
              <a:spLocks noChangeArrowheads="1"/>
            </p:cNvSpPr>
            <p:nvPr/>
          </p:nvSpPr>
          <p:spPr bwMode="auto">
            <a:xfrm>
              <a:off x="369" y="2717"/>
              <a:ext cx="88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 sz="1600"/>
                <a:t>TIMED_WAIT</a:t>
              </a:r>
            </a:p>
          </p:txBody>
        </p:sp>
        <p:sp>
          <p:nvSpPr>
            <p:cNvPr id="96327" name="Line 60"/>
            <p:cNvSpPr>
              <a:spLocks noChangeShapeType="1"/>
            </p:cNvSpPr>
            <p:nvPr/>
          </p:nvSpPr>
          <p:spPr bwMode="auto">
            <a:xfrm>
              <a:off x="638" y="2271"/>
              <a:ext cx="0" cy="4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" name="Group 81"/>
          <p:cNvGrpSpPr>
            <a:grpSpLocks/>
          </p:cNvGrpSpPr>
          <p:nvPr/>
        </p:nvGrpSpPr>
        <p:grpSpPr bwMode="auto">
          <a:xfrm>
            <a:off x="674688" y="4486275"/>
            <a:ext cx="2743200" cy="1768475"/>
            <a:chOff x="425" y="2826"/>
            <a:chExt cx="1728" cy="1114"/>
          </a:xfrm>
        </p:grpSpPr>
        <p:sp>
          <p:nvSpPr>
            <p:cNvPr id="96320" name="Line 52"/>
            <p:cNvSpPr>
              <a:spLocks noChangeShapeType="1"/>
            </p:cNvSpPr>
            <p:nvPr/>
          </p:nvSpPr>
          <p:spPr bwMode="auto">
            <a:xfrm>
              <a:off x="1820" y="2833"/>
              <a:ext cx="7" cy="10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321" name="Text Box 51"/>
            <p:cNvSpPr txBox="1">
              <a:spLocks noChangeArrowheads="1"/>
            </p:cNvSpPr>
            <p:nvPr/>
          </p:nvSpPr>
          <p:spPr bwMode="auto">
            <a:xfrm>
              <a:off x="1216" y="3093"/>
              <a:ext cx="937" cy="4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altLang="el-GR"/>
                <a:t> timed wait </a:t>
              </a:r>
            </a:p>
            <a:p>
              <a:pPr algn="r"/>
              <a:r>
                <a:rPr lang="en-US" altLang="el-GR"/>
                <a:t>for 2*max </a:t>
              </a:r>
            </a:p>
            <a:p>
              <a:pPr algn="r"/>
              <a:r>
                <a:rPr lang="en-US" altLang="el-GR"/>
                <a:t>segment lifetime</a:t>
              </a:r>
            </a:p>
          </p:txBody>
        </p:sp>
        <p:sp>
          <p:nvSpPr>
            <p:cNvPr id="96322" name="Line 53"/>
            <p:cNvSpPr>
              <a:spLocks noChangeShapeType="1"/>
            </p:cNvSpPr>
            <p:nvPr/>
          </p:nvSpPr>
          <p:spPr bwMode="auto">
            <a:xfrm>
              <a:off x="1742" y="2826"/>
              <a:ext cx="1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323" name="Line 54"/>
            <p:cNvSpPr>
              <a:spLocks noChangeShapeType="1"/>
            </p:cNvSpPr>
            <p:nvPr/>
          </p:nvSpPr>
          <p:spPr bwMode="auto">
            <a:xfrm>
              <a:off x="1759" y="3889"/>
              <a:ext cx="1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324" name="Text Box 59"/>
            <p:cNvSpPr txBox="1">
              <a:spLocks noChangeArrowheads="1"/>
            </p:cNvSpPr>
            <p:nvPr/>
          </p:nvSpPr>
          <p:spPr bwMode="auto">
            <a:xfrm>
              <a:off x="425" y="3728"/>
              <a:ext cx="57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 sz="1600"/>
                <a:t>CLOSED</a:t>
              </a:r>
            </a:p>
          </p:txBody>
        </p:sp>
        <p:sp>
          <p:nvSpPr>
            <p:cNvPr id="96325" name="Line 61"/>
            <p:cNvSpPr>
              <a:spLocks noChangeShapeType="1"/>
            </p:cNvSpPr>
            <p:nvPr/>
          </p:nvSpPr>
          <p:spPr bwMode="auto">
            <a:xfrm>
              <a:off x="631" y="2918"/>
              <a:ext cx="0" cy="8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" name="Group 71"/>
          <p:cNvGrpSpPr>
            <a:grpSpLocks/>
          </p:cNvGrpSpPr>
          <p:nvPr/>
        </p:nvGrpSpPr>
        <p:grpSpPr bwMode="auto">
          <a:xfrm>
            <a:off x="550863" y="2046288"/>
            <a:ext cx="1335087" cy="700087"/>
            <a:chOff x="347" y="1289"/>
            <a:chExt cx="841" cy="441"/>
          </a:xfrm>
        </p:grpSpPr>
        <p:sp>
          <p:nvSpPr>
            <p:cNvPr id="96318" name="Text Box 31"/>
            <p:cNvSpPr txBox="1">
              <a:spLocks noChangeArrowheads="1"/>
            </p:cNvSpPr>
            <p:nvPr/>
          </p:nvSpPr>
          <p:spPr bwMode="auto">
            <a:xfrm>
              <a:off x="347" y="1518"/>
              <a:ext cx="84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 sz="1600"/>
                <a:t>FIN_WAIT_1</a:t>
              </a:r>
            </a:p>
          </p:txBody>
        </p:sp>
        <p:sp>
          <p:nvSpPr>
            <p:cNvPr id="96319" name="Line 32"/>
            <p:cNvSpPr>
              <a:spLocks noChangeShapeType="1"/>
            </p:cNvSpPr>
            <p:nvPr/>
          </p:nvSpPr>
          <p:spPr bwMode="auto">
            <a:xfrm>
              <a:off x="630" y="1289"/>
              <a:ext cx="0" cy="2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3" name="Group 70"/>
          <p:cNvGrpSpPr>
            <a:grpSpLocks/>
          </p:cNvGrpSpPr>
          <p:nvPr/>
        </p:nvGrpSpPr>
        <p:grpSpPr bwMode="auto">
          <a:xfrm>
            <a:off x="1204913" y="2100263"/>
            <a:ext cx="4775200" cy="1014412"/>
            <a:chOff x="759" y="1323"/>
            <a:chExt cx="3008" cy="639"/>
          </a:xfrm>
        </p:grpSpPr>
        <p:sp>
          <p:nvSpPr>
            <p:cNvPr id="96313" name="Line 6"/>
            <p:cNvSpPr>
              <a:spLocks noChangeShapeType="1"/>
            </p:cNvSpPr>
            <p:nvPr/>
          </p:nvSpPr>
          <p:spPr bwMode="auto">
            <a:xfrm>
              <a:off x="2195" y="1442"/>
              <a:ext cx="1572" cy="32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314" name="Rectangle 7"/>
            <p:cNvSpPr>
              <a:spLocks noChangeArrowheads="1"/>
            </p:cNvSpPr>
            <p:nvPr/>
          </p:nvSpPr>
          <p:spPr bwMode="auto">
            <a:xfrm>
              <a:off x="2644" y="1369"/>
              <a:ext cx="590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96315" name="Text Box 8"/>
            <p:cNvSpPr txBox="1">
              <a:spLocks noChangeArrowheads="1"/>
            </p:cNvSpPr>
            <p:nvPr/>
          </p:nvSpPr>
          <p:spPr bwMode="auto">
            <a:xfrm>
              <a:off x="2430" y="1493"/>
              <a:ext cx="10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 sz="1600"/>
                <a:t>FINbit=1, seq=x</a:t>
              </a:r>
            </a:p>
          </p:txBody>
        </p:sp>
        <p:sp>
          <p:nvSpPr>
            <p:cNvPr id="96316" name="Text Box 9"/>
            <p:cNvSpPr txBox="1">
              <a:spLocks noChangeArrowheads="1"/>
            </p:cNvSpPr>
            <p:nvPr/>
          </p:nvSpPr>
          <p:spPr bwMode="auto">
            <a:xfrm>
              <a:off x="1209" y="1541"/>
              <a:ext cx="913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altLang="el-GR"/>
                <a:t>can no longer</a:t>
              </a:r>
            </a:p>
            <a:p>
              <a:pPr algn="r"/>
              <a:r>
                <a:rPr lang="en-US" altLang="el-GR"/>
                <a:t>send but can</a:t>
              </a:r>
            </a:p>
            <a:p>
              <a:pPr algn="r"/>
              <a:r>
                <a:rPr lang="en-US" altLang="el-GR"/>
                <a:t> receive data</a:t>
              </a:r>
            </a:p>
          </p:txBody>
        </p:sp>
        <p:sp>
          <p:nvSpPr>
            <p:cNvPr id="96317" name="Text Box 67"/>
            <p:cNvSpPr txBox="1">
              <a:spLocks noChangeArrowheads="1"/>
            </p:cNvSpPr>
            <p:nvPr/>
          </p:nvSpPr>
          <p:spPr bwMode="auto">
            <a:xfrm>
              <a:off x="759" y="1323"/>
              <a:ext cx="145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>
                  <a:latin typeface="Courier New" pitchFamily="49" charset="0"/>
                </a:rPr>
                <a:t>clientSocket.close()</a:t>
              </a:r>
            </a:p>
          </p:txBody>
        </p:sp>
      </p:grpSp>
      <p:sp>
        <p:nvSpPr>
          <p:cNvPr id="96273" name="Text Box 84"/>
          <p:cNvSpPr txBox="1">
            <a:spLocks noChangeArrowheads="1"/>
          </p:cNvSpPr>
          <p:nvPr/>
        </p:nvSpPr>
        <p:spPr bwMode="auto">
          <a:xfrm>
            <a:off x="498475" y="1368425"/>
            <a:ext cx="11604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altLang="el-GR" sz="1600" i="1">
                <a:solidFill>
                  <a:srgbClr val="000099"/>
                </a:solidFill>
              </a:rPr>
              <a:t>client state</a:t>
            </a:r>
          </a:p>
          <a:p>
            <a:pPr algn="r">
              <a:lnSpc>
                <a:spcPct val="100000"/>
              </a:lnSpc>
            </a:pPr>
            <a:endParaRPr lang="en-US" altLang="el-GR" sz="1600" i="1">
              <a:solidFill>
                <a:srgbClr val="000099"/>
              </a:solidFill>
            </a:endParaRPr>
          </a:p>
        </p:txBody>
      </p:sp>
      <p:sp>
        <p:nvSpPr>
          <p:cNvPr id="96274" name="Text Box 85"/>
          <p:cNvSpPr txBox="1">
            <a:spLocks noChangeArrowheads="1"/>
          </p:cNvSpPr>
          <p:nvPr/>
        </p:nvSpPr>
        <p:spPr bwMode="auto">
          <a:xfrm>
            <a:off x="7353300" y="1385888"/>
            <a:ext cx="12382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altLang="el-GR" sz="1600" i="1">
                <a:solidFill>
                  <a:srgbClr val="000099"/>
                </a:solidFill>
              </a:rPr>
              <a:t>server state</a:t>
            </a:r>
          </a:p>
          <a:p>
            <a:pPr algn="r">
              <a:lnSpc>
                <a:spcPct val="100000"/>
              </a:lnSpc>
            </a:pPr>
            <a:endParaRPr lang="en-US" altLang="el-GR" sz="1600" i="1">
              <a:solidFill>
                <a:srgbClr val="000099"/>
              </a:solidFill>
            </a:endParaRPr>
          </a:p>
        </p:txBody>
      </p:sp>
      <p:sp>
        <p:nvSpPr>
          <p:cNvPr id="96275" name="Text Box 86"/>
          <p:cNvSpPr txBox="1">
            <a:spLocks noChangeArrowheads="1"/>
          </p:cNvSpPr>
          <p:nvPr/>
        </p:nvSpPr>
        <p:spPr bwMode="auto">
          <a:xfrm>
            <a:off x="7769225" y="1768475"/>
            <a:ext cx="771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1600"/>
              <a:t>ESTAB</a:t>
            </a:r>
          </a:p>
        </p:txBody>
      </p:sp>
      <p:sp>
        <p:nvSpPr>
          <p:cNvPr id="96276" name="Text Box 87"/>
          <p:cNvSpPr txBox="1">
            <a:spLocks noChangeArrowheads="1"/>
          </p:cNvSpPr>
          <p:nvPr/>
        </p:nvSpPr>
        <p:spPr bwMode="auto">
          <a:xfrm>
            <a:off x="533400" y="1751013"/>
            <a:ext cx="771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1600"/>
              <a:t>ESTAB</a:t>
            </a:r>
          </a:p>
        </p:txBody>
      </p:sp>
      <p:grpSp>
        <p:nvGrpSpPr>
          <p:cNvPr id="96277" name="Group 88"/>
          <p:cNvGrpSpPr>
            <a:grpSpLocks/>
          </p:cNvGrpSpPr>
          <p:nvPr/>
        </p:nvGrpSpPr>
        <p:grpSpPr bwMode="auto">
          <a:xfrm>
            <a:off x="3140075" y="1443038"/>
            <a:ext cx="642938" cy="600075"/>
            <a:chOff x="-44" y="1473"/>
            <a:chExt cx="981" cy="1105"/>
          </a:xfrm>
        </p:grpSpPr>
        <p:pic>
          <p:nvPicPr>
            <p:cNvPr id="96311" name="Picture 89" descr="desktop_computer_stylized_medium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6312" name="Freeform 9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6278" name="Group 91"/>
          <p:cNvGrpSpPr>
            <a:grpSpLocks/>
          </p:cNvGrpSpPr>
          <p:nvPr/>
        </p:nvGrpSpPr>
        <p:grpSpPr bwMode="auto">
          <a:xfrm>
            <a:off x="5772150" y="1446213"/>
            <a:ext cx="336550" cy="512762"/>
            <a:chOff x="4140" y="429"/>
            <a:chExt cx="1425" cy="2396"/>
          </a:xfrm>
        </p:grpSpPr>
        <p:sp>
          <p:nvSpPr>
            <p:cNvPr id="96279" name="Freeform 9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80" name="Rectangle 93"/>
            <p:cNvSpPr>
              <a:spLocks noChangeArrowheads="1"/>
            </p:cNvSpPr>
            <p:nvPr/>
          </p:nvSpPr>
          <p:spPr bwMode="auto">
            <a:xfrm>
              <a:off x="4207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96281" name="Freeform 9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82" name="Freeform 9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83" name="Rectangle 96"/>
            <p:cNvSpPr>
              <a:spLocks noChangeArrowheads="1"/>
            </p:cNvSpPr>
            <p:nvPr/>
          </p:nvSpPr>
          <p:spPr bwMode="auto">
            <a:xfrm>
              <a:off x="4214" y="696"/>
              <a:ext cx="592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grpSp>
          <p:nvGrpSpPr>
            <p:cNvPr id="96284" name="Group 9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6309" name="AutoShape 98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1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sp>
            <p:nvSpPr>
              <p:cNvPr id="96310" name="AutoShape 99"/>
              <p:cNvSpPr>
                <a:spLocks noChangeArrowheads="1"/>
              </p:cNvSpPr>
              <p:nvPr/>
            </p:nvSpPr>
            <p:spPr bwMode="auto">
              <a:xfrm>
                <a:off x="634" y="2581"/>
                <a:ext cx="688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</p:grpSp>
        <p:sp>
          <p:nvSpPr>
            <p:cNvPr id="96285" name="Rectangle 100"/>
            <p:cNvSpPr>
              <a:spLocks noChangeArrowheads="1"/>
            </p:cNvSpPr>
            <p:nvPr/>
          </p:nvSpPr>
          <p:spPr bwMode="auto">
            <a:xfrm>
              <a:off x="4221" y="1022"/>
              <a:ext cx="598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grpSp>
          <p:nvGrpSpPr>
            <p:cNvPr id="96286" name="Group 10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6307" name="AutoShape 102"/>
              <p:cNvSpPr>
                <a:spLocks noChangeArrowheads="1"/>
              </p:cNvSpPr>
              <p:nvPr/>
            </p:nvSpPr>
            <p:spPr bwMode="auto">
              <a:xfrm>
                <a:off x="611" y="2567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sp>
            <p:nvSpPr>
              <p:cNvPr id="96308" name="AutoShape 103"/>
              <p:cNvSpPr>
                <a:spLocks noChangeArrowheads="1"/>
              </p:cNvSpPr>
              <p:nvPr/>
            </p:nvSpPr>
            <p:spPr bwMode="auto">
              <a:xfrm>
                <a:off x="628" y="2582"/>
                <a:ext cx="696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</p:grpSp>
        <p:sp>
          <p:nvSpPr>
            <p:cNvPr id="96287" name="Rectangle 104"/>
            <p:cNvSpPr>
              <a:spLocks noChangeArrowheads="1"/>
            </p:cNvSpPr>
            <p:nvPr/>
          </p:nvSpPr>
          <p:spPr bwMode="auto">
            <a:xfrm>
              <a:off x="4214" y="1356"/>
              <a:ext cx="598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96288" name="Rectangle 105"/>
            <p:cNvSpPr>
              <a:spLocks noChangeArrowheads="1"/>
            </p:cNvSpPr>
            <p:nvPr/>
          </p:nvSpPr>
          <p:spPr bwMode="auto">
            <a:xfrm>
              <a:off x="4227" y="1653"/>
              <a:ext cx="598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grpSp>
          <p:nvGrpSpPr>
            <p:cNvPr id="96289" name="Group 10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6305" name="AutoShape 107"/>
              <p:cNvSpPr>
                <a:spLocks noChangeArrowheads="1"/>
              </p:cNvSpPr>
              <p:nvPr/>
            </p:nvSpPr>
            <p:spPr bwMode="auto">
              <a:xfrm>
                <a:off x="618" y="2571"/>
                <a:ext cx="720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sp>
            <p:nvSpPr>
              <p:cNvPr id="96306" name="AutoShape 108"/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7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</p:grpSp>
        <p:sp>
          <p:nvSpPr>
            <p:cNvPr id="96290" name="Freeform 10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291" name="Group 11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6303" name="AutoShape 111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8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sp>
            <p:nvSpPr>
              <p:cNvPr id="96304" name="AutoShape 112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</p:grpSp>
        <p:sp>
          <p:nvSpPr>
            <p:cNvPr id="96292" name="Rectangle 113"/>
            <p:cNvSpPr>
              <a:spLocks noChangeArrowheads="1"/>
            </p:cNvSpPr>
            <p:nvPr/>
          </p:nvSpPr>
          <p:spPr bwMode="auto">
            <a:xfrm>
              <a:off x="5249" y="429"/>
              <a:ext cx="67" cy="2292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96293" name="Freeform 11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94" name="Freeform 11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5 h 288"/>
                <a:gd name="T4" fmla="*/ 16 w 304"/>
                <a:gd name="T5" fmla="*/ 27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95" name="Oval 116"/>
            <p:cNvSpPr>
              <a:spLocks noChangeArrowheads="1"/>
            </p:cNvSpPr>
            <p:nvPr/>
          </p:nvSpPr>
          <p:spPr bwMode="auto">
            <a:xfrm>
              <a:off x="5518" y="2610"/>
              <a:ext cx="47" cy="9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96296" name="Freeform 11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97" name="AutoShape 118"/>
            <p:cNvSpPr>
              <a:spLocks noChangeArrowheads="1"/>
            </p:cNvSpPr>
            <p:nvPr/>
          </p:nvSpPr>
          <p:spPr bwMode="auto">
            <a:xfrm>
              <a:off x="4140" y="2677"/>
              <a:ext cx="1196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96298" name="AutoShape 119"/>
            <p:cNvSpPr>
              <a:spLocks noChangeArrowheads="1"/>
            </p:cNvSpPr>
            <p:nvPr/>
          </p:nvSpPr>
          <p:spPr bwMode="auto">
            <a:xfrm>
              <a:off x="4207" y="2714"/>
              <a:ext cx="1069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96299" name="Oval 120"/>
            <p:cNvSpPr>
              <a:spLocks noChangeArrowheads="1"/>
            </p:cNvSpPr>
            <p:nvPr/>
          </p:nvSpPr>
          <p:spPr bwMode="auto">
            <a:xfrm>
              <a:off x="4308" y="2380"/>
              <a:ext cx="155" cy="148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96300" name="Oval 121"/>
            <p:cNvSpPr>
              <a:spLocks noChangeArrowheads="1"/>
            </p:cNvSpPr>
            <p:nvPr/>
          </p:nvSpPr>
          <p:spPr bwMode="auto">
            <a:xfrm>
              <a:off x="4483" y="2387"/>
              <a:ext cx="161" cy="141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l-GR" altLang="el-GR" sz="180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301" name="Oval 122"/>
            <p:cNvSpPr>
              <a:spLocks noChangeArrowheads="1"/>
            </p:cNvSpPr>
            <p:nvPr/>
          </p:nvSpPr>
          <p:spPr bwMode="auto">
            <a:xfrm>
              <a:off x="4664" y="2380"/>
              <a:ext cx="155" cy="141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96302" name="Rectangle 123"/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3-</a:t>
            </a:r>
            <a:fld id="{135D2FDC-278E-4233-BC69-A0EDFCCE2A27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  <p:sp>
        <p:nvSpPr>
          <p:cNvPr id="97283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133350"/>
            <a:ext cx="7772400" cy="1143000"/>
          </a:xfrm>
        </p:spPr>
        <p:txBody>
          <a:bodyPr/>
          <a:lstStyle/>
          <a:p>
            <a:r>
              <a:rPr lang="el-GR" altLang="el-GR" sz="3600" smtClean="0"/>
              <a:t>Ο κύκλος ζωής μιας </a:t>
            </a:r>
            <a:r>
              <a:rPr lang="en-US" altLang="el-GR" sz="3600" smtClean="0"/>
              <a:t>TCP </a:t>
            </a:r>
            <a:r>
              <a:rPr lang="el-GR" altLang="el-GR" sz="3600" smtClean="0"/>
              <a:t>σύνδεσης</a:t>
            </a:r>
            <a:endParaRPr lang="en-US" altLang="el-GR" smtClean="0"/>
          </a:p>
        </p:txBody>
      </p:sp>
      <p:pic>
        <p:nvPicPr>
          <p:cNvPr id="97284" name="Picture 3" descr="transCli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82688"/>
            <a:ext cx="4848225" cy="260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5" name="Picture 4" descr="transServe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2225" y="3551238"/>
            <a:ext cx="4702175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6" name="Text Box 5"/>
          <p:cNvSpPr txBox="1">
            <a:spLocks noChangeArrowheads="1"/>
          </p:cNvSpPr>
          <p:nvPr/>
        </p:nvSpPr>
        <p:spPr bwMode="auto">
          <a:xfrm>
            <a:off x="474663" y="3808413"/>
            <a:ext cx="1381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el-GR" sz="2000">
                <a:latin typeface="Comic Sans MS" pitchFamily="66" charset="0"/>
              </a:rPr>
              <a:t>TCP client</a:t>
            </a:r>
          </a:p>
          <a:p>
            <a:pPr algn="l"/>
            <a:r>
              <a:rPr lang="en-US" altLang="el-GR" sz="2000">
                <a:latin typeface="Comic Sans MS" pitchFamily="66" charset="0"/>
              </a:rPr>
              <a:t>lifecycle</a:t>
            </a:r>
            <a:endParaRPr lang="en-US" altLang="el-GR" sz="1000">
              <a:latin typeface="Times New Roman" pitchFamily="18" charset="0"/>
            </a:endParaRPr>
          </a:p>
        </p:txBody>
      </p:sp>
      <p:sp>
        <p:nvSpPr>
          <p:cNvPr id="97287" name="Text Box 6"/>
          <p:cNvSpPr txBox="1">
            <a:spLocks noChangeArrowheads="1"/>
          </p:cNvSpPr>
          <p:nvPr/>
        </p:nvSpPr>
        <p:spPr bwMode="auto">
          <a:xfrm>
            <a:off x="6799263" y="2722563"/>
            <a:ext cx="1489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el-GR" sz="2000">
                <a:latin typeface="Comic Sans MS" pitchFamily="66" charset="0"/>
              </a:rPr>
              <a:t>TCP server</a:t>
            </a:r>
          </a:p>
          <a:p>
            <a:pPr algn="l"/>
            <a:r>
              <a:rPr lang="en-US" altLang="el-GR" sz="2000">
                <a:latin typeface="Comic Sans MS" pitchFamily="66" charset="0"/>
              </a:rPr>
              <a:t>lifecycle</a:t>
            </a:r>
            <a:endParaRPr lang="en-US" altLang="el-GR" sz="10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B80DC6B6-2CA2-40F2-884C-0C318016DCF5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21507" name="Footer Placeholder 5"/>
          <p:cNvSpPr txBox="1">
            <a:spLocks noGrp="1"/>
          </p:cNvSpPr>
          <p:nvPr/>
        </p:nvSpPr>
        <p:spPr bwMode="auto">
          <a:xfrm>
            <a:off x="4203700" y="6400800"/>
            <a:ext cx="410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21508" name="Slide Number Placeholder 6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4EBD7948-1385-48DA-B8F0-1FEE3417221E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9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93763"/>
          </a:xfrm>
        </p:spPr>
        <p:txBody>
          <a:bodyPr/>
          <a:lstStyle/>
          <a:p>
            <a:r>
              <a:rPr lang="en-US" altLang="el-GR" sz="3200" smtClean="0"/>
              <a:t>Πολύπλεξη/Αποπολύπλεξη</a:t>
            </a:r>
          </a:p>
        </p:txBody>
      </p:sp>
      <p:sp>
        <p:nvSpPr>
          <p:cNvPr id="21510" name="Text Box 72"/>
          <p:cNvSpPr txBox="1">
            <a:spLocks noChangeArrowheads="1"/>
          </p:cNvSpPr>
          <p:nvPr/>
        </p:nvSpPr>
        <p:spPr bwMode="auto">
          <a:xfrm>
            <a:off x="444500" y="1589088"/>
            <a:ext cx="176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endParaRPr lang="el-GR" altLang="el-GR" sz="1600">
              <a:latin typeface="Comic Sans MS" pitchFamily="66" charset="0"/>
            </a:endParaRPr>
          </a:p>
        </p:txBody>
      </p:sp>
      <p:sp>
        <p:nvSpPr>
          <p:cNvPr id="21511" name="Text Box 75"/>
          <p:cNvSpPr txBox="1">
            <a:spLocks noChangeArrowheads="1"/>
          </p:cNvSpPr>
          <p:nvPr/>
        </p:nvSpPr>
        <p:spPr bwMode="auto">
          <a:xfrm>
            <a:off x="468313" y="1366838"/>
            <a:ext cx="176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endParaRPr lang="el-GR" altLang="el-GR" sz="2400">
              <a:latin typeface="Times New Roman" pitchFamily="18" charset="0"/>
            </a:endParaRPr>
          </a:p>
        </p:txBody>
      </p:sp>
      <p:sp>
        <p:nvSpPr>
          <p:cNvPr id="21512" name="Rectangle 76"/>
          <p:cNvSpPr>
            <a:spLocks noChangeArrowheads="1"/>
          </p:cNvSpPr>
          <p:nvPr/>
        </p:nvSpPr>
        <p:spPr bwMode="auto">
          <a:xfrm>
            <a:off x="444500" y="1524000"/>
            <a:ext cx="3808413" cy="10668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l-GR" altLang="el-GR">
                <a:latin typeface="Comic Sans MS" pitchFamily="66" charset="0"/>
              </a:rPr>
              <a:t>Χρήση πληροφοριών κεφαλίδας για </a:t>
            </a:r>
          </a:p>
          <a:p>
            <a:pPr>
              <a:lnSpc>
                <a:spcPct val="100000"/>
              </a:lnSpc>
            </a:pPr>
            <a:r>
              <a:rPr lang="el-GR" altLang="el-GR">
                <a:latin typeface="Comic Sans MS" pitchFamily="66" charset="0"/>
              </a:rPr>
              <a:t>παράδοση των τμημάτων που λαμβάνονται</a:t>
            </a:r>
          </a:p>
          <a:p>
            <a:pPr>
              <a:lnSpc>
                <a:spcPct val="100000"/>
              </a:lnSpc>
            </a:pPr>
            <a:r>
              <a:rPr lang="el-GR" altLang="el-GR">
                <a:latin typeface="Comic Sans MS" pitchFamily="66" charset="0"/>
              </a:rPr>
              <a:t>στη σωστή socket</a:t>
            </a:r>
            <a:endParaRPr lang="en-US" altLang="el-GR">
              <a:latin typeface="Comic Sans MS" pitchFamily="66" charset="0"/>
            </a:endParaRPr>
          </a:p>
        </p:txBody>
      </p:sp>
      <p:grpSp>
        <p:nvGrpSpPr>
          <p:cNvPr id="21513" name="Group 77"/>
          <p:cNvGrpSpPr>
            <a:grpSpLocks/>
          </p:cNvGrpSpPr>
          <p:nvPr/>
        </p:nvGrpSpPr>
        <p:grpSpPr bwMode="auto">
          <a:xfrm>
            <a:off x="674688" y="1295400"/>
            <a:ext cx="3322637" cy="363538"/>
            <a:chOff x="1080" y="3713"/>
            <a:chExt cx="1681" cy="229"/>
          </a:xfrm>
        </p:grpSpPr>
        <p:sp>
          <p:nvSpPr>
            <p:cNvPr id="21629" name="Rectangle 78"/>
            <p:cNvSpPr>
              <a:spLocks noChangeArrowheads="1"/>
            </p:cNvSpPr>
            <p:nvPr/>
          </p:nvSpPr>
          <p:spPr bwMode="auto">
            <a:xfrm>
              <a:off x="1422" y="3732"/>
              <a:ext cx="1002" cy="2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>
                <a:latin typeface="Comic Sans MS" pitchFamily="66" charset="0"/>
              </a:endParaRPr>
            </a:p>
          </p:txBody>
        </p:sp>
        <p:sp>
          <p:nvSpPr>
            <p:cNvPr id="21630" name="Text Box 79"/>
            <p:cNvSpPr txBox="1">
              <a:spLocks noChangeArrowheads="1"/>
            </p:cNvSpPr>
            <p:nvPr/>
          </p:nvSpPr>
          <p:spPr bwMode="auto">
            <a:xfrm>
              <a:off x="1080" y="3713"/>
              <a:ext cx="1681" cy="19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 u="sng">
                  <a:solidFill>
                    <a:srgbClr val="FF0000"/>
                  </a:solidFill>
                  <a:latin typeface="Comic Sans MS" pitchFamily="66" charset="0"/>
                </a:rPr>
                <a:t>Αποπολύπλεξη στον </a:t>
              </a:r>
              <a:r>
                <a:rPr lang="el-GR" altLang="el-GR" u="sng">
                  <a:solidFill>
                    <a:srgbClr val="FF0000"/>
                  </a:solidFill>
                  <a:latin typeface="Comic Sans MS" pitchFamily="66" charset="0"/>
                </a:rPr>
                <a:t>υ</a:t>
              </a:r>
              <a:r>
                <a:rPr lang="en-US" altLang="el-GR" u="sng">
                  <a:solidFill>
                    <a:srgbClr val="FF0000"/>
                  </a:solidFill>
                  <a:latin typeface="Comic Sans MS" pitchFamily="66" charset="0"/>
                </a:rPr>
                <a:t>πολογιστ</a:t>
              </a:r>
              <a:r>
                <a:rPr lang="el-GR" altLang="el-GR" u="sng">
                  <a:solidFill>
                    <a:srgbClr val="FF0000"/>
                  </a:solidFill>
                  <a:latin typeface="Comic Sans MS" pitchFamily="66" charset="0"/>
                </a:rPr>
                <a:t>ή</a:t>
              </a:r>
              <a:r>
                <a:rPr lang="en-US" altLang="el-GR" u="sng">
                  <a:solidFill>
                    <a:srgbClr val="FF0000"/>
                  </a:solidFill>
                  <a:latin typeface="Comic Sans MS" pitchFamily="66" charset="0"/>
                </a:rPr>
                <a:t> </a:t>
              </a:r>
              <a:r>
                <a:rPr lang="el-GR" altLang="el-GR" u="sng">
                  <a:solidFill>
                    <a:srgbClr val="FF0000"/>
                  </a:solidFill>
                  <a:latin typeface="Comic Sans MS" pitchFamily="66" charset="0"/>
                </a:rPr>
                <a:t>λήψης</a:t>
              </a:r>
              <a:r>
                <a:rPr lang="en-US" altLang="el-GR" u="sng">
                  <a:solidFill>
                    <a:srgbClr val="FF0000"/>
                  </a:solidFill>
                  <a:latin typeface="Comic Sans MS" pitchFamily="66" charset="0"/>
                </a:rPr>
                <a:t>:</a:t>
              </a:r>
            </a:p>
          </p:txBody>
        </p:sp>
      </p:grpSp>
      <p:sp>
        <p:nvSpPr>
          <p:cNvPr id="21514" name="Text Box 82"/>
          <p:cNvSpPr txBox="1">
            <a:spLocks noChangeArrowheads="1"/>
          </p:cNvSpPr>
          <p:nvPr/>
        </p:nvSpPr>
        <p:spPr bwMode="auto">
          <a:xfrm>
            <a:off x="5000625" y="1717675"/>
            <a:ext cx="38100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l-GR" altLang="el-GR">
                <a:latin typeface="Comic Sans MS" pitchFamily="66" charset="0"/>
              </a:rPr>
              <a:t>Διαχείριση δεδομένων από</a:t>
            </a:r>
            <a:endParaRPr lang="en-US" altLang="el-GR">
              <a:latin typeface="Comic Sans MS" pitchFamily="66" charset="0"/>
            </a:endParaRPr>
          </a:p>
          <a:p>
            <a:pPr>
              <a:lnSpc>
                <a:spcPct val="100000"/>
              </a:lnSpc>
            </a:pPr>
            <a:r>
              <a:rPr lang="el-GR" altLang="el-GR">
                <a:latin typeface="Comic Sans MS" pitchFamily="66" charset="0"/>
              </a:rPr>
              <a:t>πολλαπλές sockets, προσθήκη</a:t>
            </a:r>
          </a:p>
          <a:p>
            <a:pPr>
              <a:lnSpc>
                <a:spcPct val="100000"/>
              </a:lnSpc>
            </a:pPr>
            <a:r>
              <a:rPr lang="el-GR" altLang="el-GR">
                <a:latin typeface="Comic Sans MS" pitchFamily="66" charset="0"/>
              </a:rPr>
              <a:t>κεφαλίδας μεταφοράς (που αργότερα χρησιμοποιείται </a:t>
            </a:r>
          </a:p>
          <a:p>
            <a:pPr>
              <a:lnSpc>
                <a:spcPct val="100000"/>
              </a:lnSpc>
            </a:pPr>
            <a:r>
              <a:rPr lang="el-GR" altLang="el-GR">
                <a:latin typeface="Comic Sans MS" pitchFamily="66" charset="0"/>
              </a:rPr>
              <a:t>για αποπολύπλεξη)</a:t>
            </a:r>
            <a:endParaRPr lang="en-US" altLang="el-GR">
              <a:latin typeface="Comic Sans MS" pitchFamily="66" charset="0"/>
            </a:endParaRPr>
          </a:p>
        </p:txBody>
      </p:sp>
      <p:sp>
        <p:nvSpPr>
          <p:cNvPr id="21515" name="Rectangle 83"/>
          <p:cNvSpPr>
            <a:spLocks noChangeArrowheads="1"/>
          </p:cNvSpPr>
          <p:nvPr/>
        </p:nvSpPr>
        <p:spPr bwMode="auto">
          <a:xfrm>
            <a:off x="5105400" y="1419225"/>
            <a:ext cx="3609975" cy="150653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>
              <a:latin typeface="Comic Sans MS" pitchFamily="66" charset="0"/>
            </a:endParaRPr>
          </a:p>
        </p:txBody>
      </p:sp>
      <p:grpSp>
        <p:nvGrpSpPr>
          <p:cNvPr id="21516" name="Group 84"/>
          <p:cNvGrpSpPr>
            <a:grpSpLocks/>
          </p:cNvGrpSpPr>
          <p:nvPr/>
        </p:nvGrpSpPr>
        <p:grpSpPr bwMode="auto">
          <a:xfrm>
            <a:off x="5146675" y="1166813"/>
            <a:ext cx="3495675" cy="584200"/>
            <a:chOff x="843" y="3680"/>
            <a:chExt cx="2202" cy="368"/>
          </a:xfrm>
        </p:grpSpPr>
        <p:sp>
          <p:nvSpPr>
            <p:cNvPr id="21627" name="Rectangle 85"/>
            <p:cNvSpPr>
              <a:spLocks noChangeArrowheads="1"/>
            </p:cNvSpPr>
            <p:nvPr/>
          </p:nvSpPr>
          <p:spPr bwMode="auto">
            <a:xfrm>
              <a:off x="1422" y="3732"/>
              <a:ext cx="1002" cy="2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21628" name="Text Box 86"/>
            <p:cNvSpPr txBox="1">
              <a:spLocks noChangeArrowheads="1"/>
            </p:cNvSpPr>
            <p:nvPr/>
          </p:nvSpPr>
          <p:spPr bwMode="auto">
            <a:xfrm>
              <a:off x="843" y="3680"/>
              <a:ext cx="2202" cy="36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 u="sng">
                  <a:solidFill>
                    <a:srgbClr val="FF0000"/>
                  </a:solidFill>
                  <a:latin typeface="Comic Sans MS" pitchFamily="66" charset="0"/>
                </a:rPr>
                <a:t>Πολύπλεξη στον</a:t>
              </a:r>
              <a:r>
                <a:rPr lang="el-GR" altLang="el-GR" sz="1800" u="sng">
                  <a:solidFill>
                    <a:srgbClr val="FF0000"/>
                  </a:solidFill>
                  <a:latin typeface="Comic Sans MS" pitchFamily="66" charset="0"/>
                </a:rPr>
                <a:t> </a:t>
              </a:r>
              <a:r>
                <a:rPr lang="el-GR" altLang="el-GR" u="sng">
                  <a:solidFill>
                    <a:srgbClr val="FF0000"/>
                  </a:solidFill>
                  <a:latin typeface="Comic Sans MS" pitchFamily="66" charset="0"/>
                </a:rPr>
                <a:t>υ</a:t>
              </a:r>
              <a:r>
                <a:rPr lang="en-US" altLang="el-GR" u="sng">
                  <a:solidFill>
                    <a:srgbClr val="FF0000"/>
                  </a:solidFill>
                  <a:latin typeface="Comic Sans MS" pitchFamily="66" charset="0"/>
                </a:rPr>
                <a:t>πολογιστ</a:t>
              </a:r>
              <a:r>
                <a:rPr lang="el-GR" altLang="el-GR" u="sng">
                  <a:solidFill>
                    <a:srgbClr val="FF0000"/>
                  </a:solidFill>
                  <a:latin typeface="Comic Sans MS" pitchFamily="66" charset="0"/>
                </a:rPr>
                <a:t>ή</a:t>
              </a:r>
              <a:r>
                <a:rPr lang="en-US" altLang="el-GR" u="sng">
                  <a:solidFill>
                    <a:srgbClr val="FF0000"/>
                  </a:solidFill>
                  <a:latin typeface="Comic Sans MS" pitchFamily="66" charset="0"/>
                </a:rPr>
                <a:t> </a:t>
              </a:r>
              <a:r>
                <a:rPr lang="el-GR" altLang="el-GR" u="sng">
                  <a:solidFill>
                    <a:srgbClr val="FF0000"/>
                  </a:solidFill>
                  <a:latin typeface="Comic Sans MS" pitchFamily="66" charset="0"/>
                </a:rPr>
                <a:t> αποστολής</a:t>
              </a:r>
              <a:r>
                <a:rPr lang="en-US" altLang="el-GR" sz="1800" u="sng">
                  <a:solidFill>
                    <a:srgbClr val="FF0000"/>
                  </a:solidFill>
                  <a:latin typeface="Comic Sans MS" pitchFamily="66" charset="0"/>
                </a:rPr>
                <a:t>:</a:t>
              </a:r>
            </a:p>
            <a:p>
              <a:pPr>
                <a:lnSpc>
                  <a:spcPct val="100000"/>
                </a:lnSpc>
              </a:pPr>
              <a:endParaRPr lang="en-US" altLang="el-GR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sp>
        <p:nvSpPr>
          <p:cNvPr id="21517" name="Text Box 37"/>
          <p:cNvSpPr txBox="1">
            <a:spLocks noChangeArrowheads="1"/>
          </p:cNvSpPr>
          <p:nvPr/>
        </p:nvSpPr>
        <p:spPr bwMode="auto">
          <a:xfrm>
            <a:off x="8007350" y="4068763"/>
            <a:ext cx="895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process</a:t>
            </a:r>
          </a:p>
        </p:txBody>
      </p:sp>
      <p:sp>
        <p:nvSpPr>
          <p:cNvPr id="21518" name="Text Box 38"/>
          <p:cNvSpPr txBox="1">
            <a:spLocks noChangeArrowheads="1"/>
          </p:cNvSpPr>
          <p:nvPr/>
        </p:nvSpPr>
        <p:spPr bwMode="auto">
          <a:xfrm>
            <a:off x="7981950" y="3667125"/>
            <a:ext cx="755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l-GR" sz="1600"/>
              <a:t>socket</a:t>
            </a:r>
          </a:p>
        </p:txBody>
      </p:sp>
      <p:grpSp>
        <p:nvGrpSpPr>
          <p:cNvPr id="21519" name="Group 57"/>
          <p:cNvGrpSpPr>
            <a:grpSpLocks/>
          </p:cNvGrpSpPr>
          <p:nvPr/>
        </p:nvGrpSpPr>
        <p:grpSpPr bwMode="auto">
          <a:xfrm>
            <a:off x="7481888" y="3741738"/>
            <a:ext cx="533400" cy="206375"/>
            <a:chOff x="344" y="1846"/>
            <a:chExt cx="336" cy="130"/>
          </a:xfrm>
        </p:grpSpPr>
        <p:sp>
          <p:nvSpPr>
            <p:cNvPr id="21623" name="Rectangle 35"/>
            <p:cNvSpPr>
              <a:spLocks noChangeArrowheads="1"/>
            </p:cNvSpPr>
            <p:nvPr/>
          </p:nvSpPr>
          <p:spPr bwMode="auto">
            <a:xfrm>
              <a:off x="344" y="1846"/>
              <a:ext cx="336" cy="1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1624" name="Rectangle 54"/>
            <p:cNvSpPr>
              <a:spLocks noChangeArrowheads="1"/>
            </p:cNvSpPr>
            <p:nvPr/>
          </p:nvSpPr>
          <p:spPr bwMode="auto">
            <a:xfrm>
              <a:off x="454" y="1863"/>
              <a:ext cx="110" cy="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1625" name="Rectangle 55"/>
            <p:cNvSpPr>
              <a:spLocks noChangeArrowheads="1"/>
            </p:cNvSpPr>
            <p:nvPr/>
          </p:nvSpPr>
          <p:spPr bwMode="auto">
            <a:xfrm>
              <a:off x="578" y="1921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1626" name="Rectangle 56"/>
            <p:cNvSpPr>
              <a:spLocks noChangeArrowheads="1"/>
            </p:cNvSpPr>
            <p:nvPr/>
          </p:nvSpPr>
          <p:spPr bwMode="auto">
            <a:xfrm>
              <a:off x="407" y="1922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</p:grpSp>
      <p:sp>
        <p:nvSpPr>
          <p:cNvPr id="21520" name="Rectangle 23"/>
          <p:cNvSpPr>
            <a:spLocks noChangeArrowheads="1"/>
          </p:cNvSpPr>
          <p:nvPr/>
        </p:nvSpPr>
        <p:spPr bwMode="auto">
          <a:xfrm>
            <a:off x="3314700" y="3194050"/>
            <a:ext cx="1497013" cy="19812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</a:pPr>
            <a:endParaRPr lang="el-GR" altLang="el-GR" sz="2400">
              <a:latin typeface="Times New Roman" pitchFamily="18" charset="0"/>
            </a:endParaRPr>
          </a:p>
        </p:txBody>
      </p:sp>
      <p:sp>
        <p:nvSpPr>
          <p:cNvPr id="21521" name="Rectangle 24"/>
          <p:cNvSpPr>
            <a:spLocks noChangeArrowheads="1"/>
          </p:cNvSpPr>
          <p:nvPr/>
        </p:nvSpPr>
        <p:spPr bwMode="auto">
          <a:xfrm>
            <a:off x="3279775" y="3248025"/>
            <a:ext cx="1473200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</a:pPr>
            <a:endParaRPr lang="el-GR" altLang="el-GR" sz="2400">
              <a:latin typeface="Times New Roman" pitchFamily="18" charset="0"/>
            </a:endParaRPr>
          </a:p>
        </p:txBody>
      </p:sp>
      <p:sp>
        <p:nvSpPr>
          <p:cNvPr id="21522" name="Line 25"/>
          <p:cNvSpPr>
            <a:spLocks noChangeShapeType="1"/>
          </p:cNvSpPr>
          <p:nvPr/>
        </p:nvSpPr>
        <p:spPr bwMode="auto">
          <a:xfrm>
            <a:off x="3286125" y="4017963"/>
            <a:ext cx="146050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3" name="Text Box 26"/>
          <p:cNvSpPr txBox="1">
            <a:spLocks noChangeArrowheads="1"/>
          </p:cNvSpPr>
          <p:nvPr/>
        </p:nvSpPr>
        <p:spPr bwMode="auto">
          <a:xfrm>
            <a:off x="3357563" y="4000500"/>
            <a:ext cx="131762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l-GR"/>
              <a:t>transport</a:t>
            </a:r>
          </a:p>
        </p:txBody>
      </p:sp>
      <p:sp>
        <p:nvSpPr>
          <p:cNvPr id="21524" name="Line 27"/>
          <p:cNvSpPr>
            <a:spLocks noChangeShapeType="1"/>
          </p:cNvSpPr>
          <p:nvPr/>
        </p:nvSpPr>
        <p:spPr bwMode="auto">
          <a:xfrm>
            <a:off x="3287713" y="4335463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5" name="Text Box 26"/>
          <p:cNvSpPr txBox="1">
            <a:spLocks noChangeArrowheads="1"/>
          </p:cNvSpPr>
          <p:nvPr/>
        </p:nvSpPr>
        <p:spPr bwMode="auto">
          <a:xfrm>
            <a:off x="3354388" y="3214688"/>
            <a:ext cx="131762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l-GR"/>
              <a:t>application</a:t>
            </a:r>
          </a:p>
        </p:txBody>
      </p:sp>
      <p:sp>
        <p:nvSpPr>
          <p:cNvPr id="21526" name="Text Box 26"/>
          <p:cNvSpPr txBox="1">
            <a:spLocks noChangeArrowheads="1"/>
          </p:cNvSpPr>
          <p:nvPr/>
        </p:nvSpPr>
        <p:spPr bwMode="auto">
          <a:xfrm>
            <a:off x="3351213" y="4905375"/>
            <a:ext cx="131762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l-GR"/>
              <a:t>physical</a:t>
            </a:r>
          </a:p>
        </p:txBody>
      </p:sp>
      <p:sp>
        <p:nvSpPr>
          <p:cNvPr id="21527" name="Text Box 26"/>
          <p:cNvSpPr txBox="1">
            <a:spLocks noChangeArrowheads="1"/>
          </p:cNvSpPr>
          <p:nvPr/>
        </p:nvSpPr>
        <p:spPr bwMode="auto">
          <a:xfrm>
            <a:off x="3351213" y="4619625"/>
            <a:ext cx="131762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l-GR"/>
              <a:t>link</a:t>
            </a:r>
          </a:p>
        </p:txBody>
      </p:sp>
      <p:sp>
        <p:nvSpPr>
          <p:cNvPr id="21528" name="Text Box 26"/>
          <p:cNvSpPr txBox="1">
            <a:spLocks noChangeArrowheads="1"/>
          </p:cNvSpPr>
          <p:nvPr/>
        </p:nvSpPr>
        <p:spPr bwMode="auto">
          <a:xfrm>
            <a:off x="3351213" y="4321175"/>
            <a:ext cx="131762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l-GR"/>
              <a:t>network</a:t>
            </a:r>
          </a:p>
        </p:txBody>
      </p:sp>
      <p:sp>
        <p:nvSpPr>
          <p:cNvPr id="21529" name="Oval 120"/>
          <p:cNvSpPr>
            <a:spLocks noChangeArrowheads="1"/>
          </p:cNvSpPr>
          <p:nvPr/>
        </p:nvSpPr>
        <p:spPr bwMode="auto">
          <a:xfrm>
            <a:off x="4051300" y="358933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altLang="el-GR" sz="1600">
                <a:latin typeface="Comic Sans MS" pitchFamily="66" charset="0"/>
              </a:rPr>
              <a:t>P2</a:t>
            </a:r>
          </a:p>
        </p:txBody>
      </p:sp>
      <p:sp>
        <p:nvSpPr>
          <p:cNvPr id="21530" name="Line 27"/>
          <p:cNvSpPr>
            <a:spLocks noChangeShapeType="1"/>
          </p:cNvSpPr>
          <p:nvPr/>
        </p:nvSpPr>
        <p:spPr bwMode="auto">
          <a:xfrm>
            <a:off x="3284538" y="4646613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1" name="Line 27"/>
          <p:cNvSpPr>
            <a:spLocks noChangeShapeType="1"/>
          </p:cNvSpPr>
          <p:nvPr/>
        </p:nvSpPr>
        <p:spPr bwMode="auto">
          <a:xfrm>
            <a:off x="3281363" y="4945063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2" name="Oval 128"/>
          <p:cNvSpPr>
            <a:spLocks noChangeArrowheads="1"/>
          </p:cNvSpPr>
          <p:nvPr/>
        </p:nvSpPr>
        <p:spPr bwMode="auto">
          <a:xfrm>
            <a:off x="3346450" y="358933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altLang="el-GR" sz="1600">
                <a:latin typeface="Comic Sans MS" pitchFamily="66" charset="0"/>
              </a:rPr>
              <a:t>P1</a:t>
            </a:r>
          </a:p>
        </p:txBody>
      </p:sp>
      <p:grpSp>
        <p:nvGrpSpPr>
          <p:cNvPr id="21533" name="Group 134"/>
          <p:cNvGrpSpPr>
            <a:grpSpLocks/>
          </p:cNvGrpSpPr>
          <p:nvPr/>
        </p:nvGrpSpPr>
        <p:grpSpPr bwMode="auto">
          <a:xfrm>
            <a:off x="4127500" y="3948113"/>
            <a:ext cx="412750" cy="158750"/>
            <a:chOff x="1383" y="2620"/>
            <a:chExt cx="260" cy="100"/>
          </a:xfrm>
        </p:grpSpPr>
        <p:sp>
          <p:nvSpPr>
            <p:cNvPr id="21619" name="Rectangle 130"/>
            <p:cNvSpPr>
              <a:spLocks noChangeArrowheads="1"/>
            </p:cNvSpPr>
            <p:nvPr/>
          </p:nvSpPr>
          <p:spPr bwMode="auto">
            <a:xfrm>
              <a:off x="1383" y="2620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1620" name="Rectangle 131"/>
            <p:cNvSpPr>
              <a:spLocks noChangeArrowheads="1"/>
            </p:cNvSpPr>
            <p:nvPr/>
          </p:nvSpPr>
          <p:spPr bwMode="auto">
            <a:xfrm>
              <a:off x="1434" y="2633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1621" name="Rectangle 132"/>
            <p:cNvSpPr>
              <a:spLocks noChangeArrowheads="1"/>
            </p:cNvSpPr>
            <p:nvPr/>
          </p:nvSpPr>
          <p:spPr bwMode="auto">
            <a:xfrm>
              <a:off x="1599" y="2678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1622" name="Rectangle 133"/>
            <p:cNvSpPr>
              <a:spLocks noChangeArrowheads="1"/>
            </p:cNvSpPr>
            <p:nvPr/>
          </p:nvSpPr>
          <p:spPr bwMode="auto">
            <a:xfrm>
              <a:off x="1394" y="2679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</p:grpSp>
      <p:grpSp>
        <p:nvGrpSpPr>
          <p:cNvPr id="21534" name="Group 135"/>
          <p:cNvGrpSpPr>
            <a:grpSpLocks/>
          </p:cNvGrpSpPr>
          <p:nvPr/>
        </p:nvGrpSpPr>
        <p:grpSpPr bwMode="auto">
          <a:xfrm>
            <a:off x="3425825" y="3940175"/>
            <a:ext cx="412750" cy="158750"/>
            <a:chOff x="1383" y="2620"/>
            <a:chExt cx="260" cy="100"/>
          </a:xfrm>
        </p:grpSpPr>
        <p:sp>
          <p:nvSpPr>
            <p:cNvPr id="21615" name="Rectangle 136"/>
            <p:cNvSpPr>
              <a:spLocks noChangeArrowheads="1"/>
            </p:cNvSpPr>
            <p:nvPr/>
          </p:nvSpPr>
          <p:spPr bwMode="auto">
            <a:xfrm>
              <a:off x="1383" y="2620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1616" name="Rectangle 137"/>
            <p:cNvSpPr>
              <a:spLocks noChangeArrowheads="1"/>
            </p:cNvSpPr>
            <p:nvPr/>
          </p:nvSpPr>
          <p:spPr bwMode="auto">
            <a:xfrm>
              <a:off x="1434" y="2633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1617" name="Rectangle 138"/>
            <p:cNvSpPr>
              <a:spLocks noChangeArrowheads="1"/>
            </p:cNvSpPr>
            <p:nvPr/>
          </p:nvSpPr>
          <p:spPr bwMode="auto">
            <a:xfrm>
              <a:off x="1599" y="2678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1618" name="Rectangle 139"/>
            <p:cNvSpPr>
              <a:spLocks noChangeArrowheads="1"/>
            </p:cNvSpPr>
            <p:nvPr/>
          </p:nvSpPr>
          <p:spPr bwMode="auto">
            <a:xfrm>
              <a:off x="1394" y="2679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</p:grpSp>
      <p:sp>
        <p:nvSpPr>
          <p:cNvPr id="21535" name="Freeform 141"/>
          <p:cNvSpPr>
            <a:spLocks/>
          </p:cNvSpPr>
          <p:nvPr/>
        </p:nvSpPr>
        <p:spPr bwMode="auto">
          <a:xfrm>
            <a:off x="1793875" y="4003675"/>
            <a:ext cx="2160588" cy="1989138"/>
          </a:xfrm>
          <a:custGeom>
            <a:avLst/>
            <a:gdLst>
              <a:gd name="T0" fmla="*/ 0 w 1361"/>
              <a:gd name="T1" fmla="*/ 2147483647 h 1253"/>
              <a:gd name="T2" fmla="*/ 2147483647 w 1361"/>
              <a:gd name="T3" fmla="*/ 2147483647 h 1253"/>
              <a:gd name="T4" fmla="*/ 2147483647 w 1361"/>
              <a:gd name="T5" fmla="*/ 2147483647 h 1253"/>
              <a:gd name="T6" fmla="*/ 2147483647 w 1361"/>
              <a:gd name="T7" fmla="*/ 2147483647 h 1253"/>
              <a:gd name="T8" fmla="*/ 2147483647 w 1361"/>
              <a:gd name="T9" fmla="*/ 2147483647 h 1253"/>
              <a:gd name="T10" fmla="*/ 2147483647 w 1361"/>
              <a:gd name="T11" fmla="*/ 0 h 125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61"/>
              <a:gd name="T19" fmla="*/ 0 h 1253"/>
              <a:gd name="T20" fmla="*/ 1361 w 1361"/>
              <a:gd name="T21" fmla="*/ 1253 h 125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61" h="1253">
                <a:moveTo>
                  <a:pt x="0" y="216"/>
                </a:moveTo>
                <a:lnTo>
                  <a:pt x="7" y="1252"/>
                </a:lnTo>
                <a:lnTo>
                  <a:pt x="1320" y="1253"/>
                </a:lnTo>
                <a:lnTo>
                  <a:pt x="1361" y="1252"/>
                </a:lnTo>
                <a:lnTo>
                  <a:pt x="1353" y="114"/>
                </a:lnTo>
                <a:lnTo>
                  <a:pt x="1178" y="0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536" name="Freeform 142"/>
          <p:cNvSpPr>
            <a:spLocks/>
          </p:cNvSpPr>
          <p:nvPr/>
        </p:nvSpPr>
        <p:spPr bwMode="auto">
          <a:xfrm>
            <a:off x="1857375" y="4029075"/>
            <a:ext cx="1962150" cy="1897063"/>
          </a:xfrm>
          <a:custGeom>
            <a:avLst/>
            <a:gdLst>
              <a:gd name="T0" fmla="*/ 0 w 1236"/>
              <a:gd name="T1" fmla="*/ 2147483647 h 1195"/>
              <a:gd name="T2" fmla="*/ 2147483647 w 1236"/>
              <a:gd name="T3" fmla="*/ 2147483647 h 1195"/>
              <a:gd name="T4" fmla="*/ 2147483647 w 1236"/>
              <a:gd name="T5" fmla="*/ 2147483647 h 1195"/>
              <a:gd name="T6" fmla="*/ 2147483647 w 1236"/>
              <a:gd name="T7" fmla="*/ 2147483647 h 1195"/>
              <a:gd name="T8" fmla="*/ 2147483647 w 1236"/>
              <a:gd name="T9" fmla="*/ 0 h 11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36"/>
              <a:gd name="T16" fmla="*/ 0 h 1195"/>
              <a:gd name="T17" fmla="*/ 1236 w 1236"/>
              <a:gd name="T18" fmla="*/ 1195 h 11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36" h="1195">
                <a:moveTo>
                  <a:pt x="0" y="202"/>
                </a:moveTo>
                <a:lnTo>
                  <a:pt x="6" y="1194"/>
                </a:lnTo>
                <a:lnTo>
                  <a:pt x="1236" y="1195"/>
                </a:lnTo>
                <a:lnTo>
                  <a:pt x="1227" y="150"/>
                </a:lnTo>
                <a:lnTo>
                  <a:pt x="1069" y="0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537" name="Rectangle 23"/>
          <p:cNvSpPr>
            <a:spLocks noChangeArrowheads="1"/>
          </p:cNvSpPr>
          <p:nvPr/>
        </p:nvSpPr>
        <p:spPr bwMode="auto">
          <a:xfrm>
            <a:off x="5576888" y="3563938"/>
            <a:ext cx="1296987" cy="19812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</a:pPr>
            <a:endParaRPr lang="el-GR" altLang="el-GR" sz="2400">
              <a:latin typeface="Times New Roman" pitchFamily="18" charset="0"/>
            </a:endParaRPr>
          </a:p>
        </p:txBody>
      </p:sp>
      <p:sp>
        <p:nvSpPr>
          <p:cNvPr id="21538" name="Rectangle 24"/>
          <p:cNvSpPr>
            <a:spLocks noChangeArrowheads="1"/>
          </p:cNvSpPr>
          <p:nvPr/>
        </p:nvSpPr>
        <p:spPr bwMode="auto">
          <a:xfrm>
            <a:off x="5538788" y="3617913"/>
            <a:ext cx="1273175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</a:pPr>
            <a:endParaRPr lang="el-GR" altLang="el-GR" sz="2400">
              <a:latin typeface="Times New Roman" pitchFamily="18" charset="0"/>
            </a:endParaRPr>
          </a:p>
        </p:txBody>
      </p:sp>
      <p:sp>
        <p:nvSpPr>
          <p:cNvPr id="21539" name="Line 25"/>
          <p:cNvSpPr>
            <a:spLocks noChangeShapeType="1"/>
          </p:cNvSpPr>
          <p:nvPr/>
        </p:nvSpPr>
        <p:spPr bwMode="auto">
          <a:xfrm>
            <a:off x="5548313" y="43783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0" name="Text Box 26"/>
          <p:cNvSpPr txBox="1">
            <a:spLocks noChangeArrowheads="1"/>
          </p:cNvSpPr>
          <p:nvPr/>
        </p:nvSpPr>
        <p:spPr bwMode="auto">
          <a:xfrm>
            <a:off x="5505450" y="4360863"/>
            <a:ext cx="131762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l-GR"/>
              <a:t>transport</a:t>
            </a:r>
          </a:p>
        </p:txBody>
      </p:sp>
      <p:sp>
        <p:nvSpPr>
          <p:cNvPr id="21541" name="Line 27"/>
          <p:cNvSpPr>
            <a:spLocks noChangeShapeType="1"/>
          </p:cNvSpPr>
          <p:nvPr/>
        </p:nvSpPr>
        <p:spPr bwMode="auto">
          <a:xfrm>
            <a:off x="5556250" y="46990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2" name="Line 28"/>
          <p:cNvSpPr>
            <a:spLocks noChangeShapeType="1"/>
          </p:cNvSpPr>
          <p:nvPr/>
        </p:nvSpPr>
        <p:spPr bwMode="auto">
          <a:xfrm>
            <a:off x="5541963" y="500856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3" name="Line 29"/>
          <p:cNvSpPr>
            <a:spLocks noChangeShapeType="1"/>
          </p:cNvSpPr>
          <p:nvPr/>
        </p:nvSpPr>
        <p:spPr bwMode="auto">
          <a:xfrm>
            <a:off x="5541963" y="52943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4" name="Text Box 26"/>
          <p:cNvSpPr txBox="1">
            <a:spLocks noChangeArrowheads="1"/>
          </p:cNvSpPr>
          <p:nvPr/>
        </p:nvSpPr>
        <p:spPr bwMode="auto">
          <a:xfrm>
            <a:off x="5540375" y="3608388"/>
            <a:ext cx="131762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l-GR"/>
              <a:t>application</a:t>
            </a:r>
          </a:p>
        </p:txBody>
      </p:sp>
      <p:sp>
        <p:nvSpPr>
          <p:cNvPr id="21545" name="Text Box 26"/>
          <p:cNvSpPr txBox="1">
            <a:spLocks noChangeArrowheads="1"/>
          </p:cNvSpPr>
          <p:nvPr/>
        </p:nvSpPr>
        <p:spPr bwMode="auto">
          <a:xfrm>
            <a:off x="5495925" y="5265738"/>
            <a:ext cx="131762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l-GR"/>
              <a:t>physical</a:t>
            </a:r>
          </a:p>
        </p:txBody>
      </p:sp>
      <p:sp>
        <p:nvSpPr>
          <p:cNvPr id="21546" name="Text Box 26"/>
          <p:cNvSpPr txBox="1">
            <a:spLocks noChangeArrowheads="1"/>
          </p:cNvSpPr>
          <p:nvPr/>
        </p:nvSpPr>
        <p:spPr bwMode="auto">
          <a:xfrm>
            <a:off x="5514975" y="4979988"/>
            <a:ext cx="131762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l-GR"/>
              <a:t>link</a:t>
            </a:r>
          </a:p>
        </p:txBody>
      </p:sp>
      <p:sp>
        <p:nvSpPr>
          <p:cNvPr id="21547" name="Text Box 26"/>
          <p:cNvSpPr txBox="1">
            <a:spLocks noChangeArrowheads="1"/>
          </p:cNvSpPr>
          <p:nvPr/>
        </p:nvSpPr>
        <p:spPr bwMode="auto">
          <a:xfrm>
            <a:off x="5505450" y="4684713"/>
            <a:ext cx="131762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l-GR"/>
              <a:t>network</a:t>
            </a:r>
          </a:p>
        </p:txBody>
      </p:sp>
      <p:sp>
        <p:nvSpPr>
          <p:cNvPr id="21548" name="Oval 101"/>
          <p:cNvSpPr>
            <a:spLocks noChangeArrowheads="1"/>
          </p:cNvSpPr>
          <p:nvPr/>
        </p:nvSpPr>
        <p:spPr bwMode="auto">
          <a:xfrm>
            <a:off x="5875338" y="3949700"/>
            <a:ext cx="5984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altLang="el-GR" sz="1600">
                <a:latin typeface="Comic Sans MS" pitchFamily="66" charset="0"/>
              </a:rPr>
              <a:t>P4</a:t>
            </a:r>
          </a:p>
        </p:txBody>
      </p:sp>
      <p:sp>
        <p:nvSpPr>
          <p:cNvPr id="21549" name="Freeform 103"/>
          <p:cNvSpPr>
            <a:spLocks/>
          </p:cNvSpPr>
          <p:nvPr/>
        </p:nvSpPr>
        <p:spPr bwMode="auto">
          <a:xfrm>
            <a:off x="6824663" y="3595688"/>
            <a:ext cx="581025" cy="2038350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6"/>
              <a:gd name="T16" fmla="*/ 0 h 1284"/>
              <a:gd name="T17" fmla="*/ 366 w 366"/>
              <a:gd name="T18" fmla="*/ 1284 h 12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50" name="Freeform 70"/>
          <p:cNvSpPr>
            <a:spLocks/>
          </p:cNvSpPr>
          <p:nvPr/>
        </p:nvSpPr>
        <p:spPr bwMode="auto">
          <a:xfrm>
            <a:off x="635000" y="3616325"/>
            <a:ext cx="552450" cy="2082800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8"/>
              <a:gd name="T16" fmla="*/ 0 h 1312"/>
              <a:gd name="T17" fmla="*/ 348 w 348"/>
              <a:gd name="T18" fmla="*/ 1312 h 13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51" name="Rectangle 23"/>
          <p:cNvSpPr>
            <a:spLocks noChangeArrowheads="1"/>
          </p:cNvSpPr>
          <p:nvPr/>
        </p:nvSpPr>
        <p:spPr bwMode="auto">
          <a:xfrm>
            <a:off x="1231900" y="3571875"/>
            <a:ext cx="1296988" cy="19812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</a:pPr>
            <a:endParaRPr lang="el-GR" altLang="el-GR" sz="2400">
              <a:latin typeface="Times New Roman" pitchFamily="18" charset="0"/>
            </a:endParaRPr>
          </a:p>
        </p:txBody>
      </p:sp>
      <p:sp>
        <p:nvSpPr>
          <p:cNvPr id="21552" name="Rectangle 24"/>
          <p:cNvSpPr>
            <a:spLocks noChangeArrowheads="1"/>
          </p:cNvSpPr>
          <p:nvPr/>
        </p:nvSpPr>
        <p:spPr bwMode="auto">
          <a:xfrm>
            <a:off x="1193800" y="3625850"/>
            <a:ext cx="12731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</a:pPr>
            <a:endParaRPr lang="el-GR" altLang="el-GR" sz="2400">
              <a:latin typeface="Times New Roman" pitchFamily="18" charset="0"/>
            </a:endParaRPr>
          </a:p>
        </p:txBody>
      </p:sp>
      <p:sp>
        <p:nvSpPr>
          <p:cNvPr id="21553" name="Line 25"/>
          <p:cNvSpPr>
            <a:spLocks noChangeShapeType="1"/>
          </p:cNvSpPr>
          <p:nvPr/>
        </p:nvSpPr>
        <p:spPr bwMode="auto">
          <a:xfrm>
            <a:off x="1203325" y="438626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4" name="Text Box 26"/>
          <p:cNvSpPr txBox="1">
            <a:spLocks noChangeArrowheads="1"/>
          </p:cNvSpPr>
          <p:nvPr/>
        </p:nvSpPr>
        <p:spPr bwMode="auto">
          <a:xfrm>
            <a:off x="1160463" y="4368800"/>
            <a:ext cx="131762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l-GR"/>
              <a:t>transport</a:t>
            </a:r>
          </a:p>
        </p:txBody>
      </p:sp>
      <p:sp>
        <p:nvSpPr>
          <p:cNvPr id="21555" name="Line 27"/>
          <p:cNvSpPr>
            <a:spLocks noChangeShapeType="1"/>
          </p:cNvSpPr>
          <p:nvPr/>
        </p:nvSpPr>
        <p:spPr bwMode="auto">
          <a:xfrm>
            <a:off x="1211263" y="47069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6" name="Line 28"/>
          <p:cNvSpPr>
            <a:spLocks noChangeShapeType="1"/>
          </p:cNvSpPr>
          <p:nvPr/>
        </p:nvSpPr>
        <p:spPr bwMode="auto">
          <a:xfrm>
            <a:off x="1196975" y="50165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7" name="Line 29"/>
          <p:cNvSpPr>
            <a:spLocks noChangeShapeType="1"/>
          </p:cNvSpPr>
          <p:nvPr/>
        </p:nvSpPr>
        <p:spPr bwMode="auto">
          <a:xfrm>
            <a:off x="1196975" y="530225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8" name="Text Box 26"/>
          <p:cNvSpPr txBox="1">
            <a:spLocks noChangeArrowheads="1"/>
          </p:cNvSpPr>
          <p:nvPr/>
        </p:nvSpPr>
        <p:spPr bwMode="auto">
          <a:xfrm>
            <a:off x="1195388" y="3616325"/>
            <a:ext cx="131762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l-GR"/>
              <a:t>application</a:t>
            </a:r>
          </a:p>
        </p:txBody>
      </p:sp>
      <p:sp>
        <p:nvSpPr>
          <p:cNvPr id="21559" name="Text Box 26"/>
          <p:cNvSpPr txBox="1">
            <a:spLocks noChangeArrowheads="1"/>
          </p:cNvSpPr>
          <p:nvPr/>
        </p:nvSpPr>
        <p:spPr bwMode="auto">
          <a:xfrm>
            <a:off x="1150938" y="5273675"/>
            <a:ext cx="131762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l-GR"/>
              <a:t>physical</a:t>
            </a:r>
          </a:p>
        </p:txBody>
      </p:sp>
      <p:sp>
        <p:nvSpPr>
          <p:cNvPr id="21560" name="Text Box 26"/>
          <p:cNvSpPr txBox="1">
            <a:spLocks noChangeArrowheads="1"/>
          </p:cNvSpPr>
          <p:nvPr/>
        </p:nvSpPr>
        <p:spPr bwMode="auto">
          <a:xfrm>
            <a:off x="1169988" y="4987925"/>
            <a:ext cx="131762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l-GR"/>
              <a:t>link</a:t>
            </a:r>
          </a:p>
        </p:txBody>
      </p:sp>
      <p:sp>
        <p:nvSpPr>
          <p:cNvPr id="21561" name="Text Box 26"/>
          <p:cNvSpPr txBox="1">
            <a:spLocks noChangeArrowheads="1"/>
          </p:cNvSpPr>
          <p:nvPr/>
        </p:nvSpPr>
        <p:spPr bwMode="auto">
          <a:xfrm>
            <a:off x="1160463" y="4692650"/>
            <a:ext cx="131762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l-GR"/>
              <a:t>network</a:t>
            </a:r>
          </a:p>
        </p:txBody>
      </p:sp>
      <p:sp>
        <p:nvSpPr>
          <p:cNvPr id="21562" name="Oval 23"/>
          <p:cNvSpPr>
            <a:spLocks noChangeArrowheads="1"/>
          </p:cNvSpPr>
          <p:nvPr/>
        </p:nvSpPr>
        <p:spPr bwMode="auto">
          <a:xfrm>
            <a:off x="1530350" y="395763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altLang="el-GR" sz="1600">
                <a:latin typeface="Comic Sans MS" pitchFamily="66" charset="0"/>
              </a:rPr>
              <a:t>P3</a:t>
            </a:r>
          </a:p>
        </p:txBody>
      </p:sp>
      <p:grpSp>
        <p:nvGrpSpPr>
          <p:cNvPr id="21563" name="Group 149"/>
          <p:cNvGrpSpPr>
            <a:grpSpLocks/>
          </p:cNvGrpSpPr>
          <p:nvPr/>
        </p:nvGrpSpPr>
        <p:grpSpPr bwMode="auto">
          <a:xfrm>
            <a:off x="1620838" y="4295775"/>
            <a:ext cx="412750" cy="158750"/>
            <a:chOff x="1287" y="2524"/>
            <a:chExt cx="260" cy="100"/>
          </a:xfrm>
        </p:grpSpPr>
        <p:sp>
          <p:nvSpPr>
            <p:cNvPr id="21611" name="Rectangle 73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1612" name="Rectangle 74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1613" name="Rectangle 75"/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1614" name="Rectangle 129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</p:grpSp>
      <p:grpSp>
        <p:nvGrpSpPr>
          <p:cNvPr id="21564" name="Group 150"/>
          <p:cNvGrpSpPr>
            <a:grpSpLocks/>
          </p:cNvGrpSpPr>
          <p:nvPr/>
        </p:nvGrpSpPr>
        <p:grpSpPr bwMode="auto">
          <a:xfrm>
            <a:off x="5961063" y="4294188"/>
            <a:ext cx="412750" cy="158750"/>
            <a:chOff x="1287" y="2524"/>
            <a:chExt cx="260" cy="100"/>
          </a:xfrm>
        </p:grpSpPr>
        <p:sp>
          <p:nvSpPr>
            <p:cNvPr id="21607" name="Rectangle 151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1608" name="Rectangle 152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1609" name="Rectangle 153"/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1610" name="Rectangle 154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</p:grpSp>
      <p:sp>
        <p:nvSpPr>
          <p:cNvPr id="21565" name="Freeform 146"/>
          <p:cNvSpPr>
            <a:spLocks/>
          </p:cNvSpPr>
          <p:nvPr/>
        </p:nvSpPr>
        <p:spPr bwMode="auto">
          <a:xfrm>
            <a:off x="4008438" y="3995738"/>
            <a:ext cx="2173287" cy="1989137"/>
          </a:xfrm>
          <a:custGeom>
            <a:avLst/>
            <a:gdLst>
              <a:gd name="T0" fmla="*/ 2147483647 w 1369"/>
              <a:gd name="T1" fmla="*/ 2147483647 h 1253"/>
              <a:gd name="T2" fmla="*/ 2147483647 w 1369"/>
              <a:gd name="T3" fmla="*/ 2147483647 h 1253"/>
              <a:gd name="T4" fmla="*/ 2147483647 w 1369"/>
              <a:gd name="T5" fmla="*/ 2147483647 h 1253"/>
              <a:gd name="T6" fmla="*/ 0 w 1369"/>
              <a:gd name="T7" fmla="*/ 2147483647 h 1253"/>
              <a:gd name="T8" fmla="*/ 2147483647 w 1369"/>
              <a:gd name="T9" fmla="*/ 0 h 1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69"/>
              <a:gd name="T16" fmla="*/ 0 h 1253"/>
              <a:gd name="T17" fmla="*/ 1369 w 1369"/>
              <a:gd name="T18" fmla="*/ 1253 h 12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69" h="1253">
                <a:moveTo>
                  <a:pt x="1369" y="216"/>
                </a:moveTo>
                <a:lnTo>
                  <a:pt x="1362" y="1252"/>
                </a:lnTo>
                <a:lnTo>
                  <a:pt x="16" y="1253"/>
                </a:lnTo>
                <a:lnTo>
                  <a:pt x="0" y="121"/>
                </a:lnTo>
                <a:lnTo>
                  <a:pt x="191" y="0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566" name="Freeform 147"/>
          <p:cNvSpPr>
            <a:spLocks/>
          </p:cNvSpPr>
          <p:nvPr/>
        </p:nvSpPr>
        <p:spPr bwMode="auto">
          <a:xfrm>
            <a:off x="4127500" y="4027488"/>
            <a:ext cx="1984375" cy="1876425"/>
          </a:xfrm>
          <a:custGeom>
            <a:avLst/>
            <a:gdLst>
              <a:gd name="T0" fmla="*/ 2147483647 w 1250"/>
              <a:gd name="T1" fmla="*/ 2147483647 h 1182"/>
              <a:gd name="T2" fmla="*/ 2147483647 w 1250"/>
              <a:gd name="T3" fmla="*/ 2147483647 h 1182"/>
              <a:gd name="T4" fmla="*/ 2147483647 w 1250"/>
              <a:gd name="T5" fmla="*/ 2147483647 h 1182"/>
              <a:gd name="T6" fmla="*/ 0 w 1250"/>
              <a:gd name="T7" fmla="*/ 2147483647 h 1182"/>
              <a:gd name="T8" fmla="*/ 2147483647 w 1250"/>
              <a:gd name="T9" fmla="*/ 0 h 1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50"/>
              <a:gd name="T16" fmla="*/ 0 h 1182"/>
              <a:gd name="T17" fmla="*/ 1250 w 1250"/>
              <a:gd name="T18" fmla="*/ 1182 h 11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50" h="1182">
                <a:moveTo>
                  <a:pt x="1250" y="190"/>
                </a:moveTo>
                <a:lnTo>
                  <a:pt x="1244" y="1182"/>
                </a:lnTo>
                <a:lnTo>
                  <a:pt x="19" y="1181"/>
                </a:lnTo>
                <a:lnTo>
                  <a:pt x="0" y="155"/>
                </a:lnTo>
                <a:lnTo>
                  <a:pt x="171" y="0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567" name="Oval 36"/>
          <p:cNvSpPr>
            <a:spLocks noChangeArrowheads="1"/>
          </p:cNvSpPr>
          <p:nvPr/>
        </p:nvSpPr>
        <p:spPr bwMode="auto">
          <a:xfrm>
            <a:off x="7467600" y="4106863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>
              <a:latin typeface="Comic Sans MS" pitchFamily="66" charset="0"/>
            </a:endParaRPr>
          </a:p>
        </p:txBody>
      </p:sp>
      <p:grpSp>
        <p:nvGrpSpPr>
          <p:cNvPr id="21568" name="Group 179"/>
          <p:cNvGrpSpPr>
            <a:grpSpLocks/>
          </p:cNvGrpSpPr>
          <p:nvPr/>
        </p:nvGrpSpPr>
        <p:grpSpPr bwMode="auto">
          <a:xfrm>
            <a:off x="169863" y="5126038"/>
            <a:ext cx="800100" cy="828675"/>
            <a:chOff x="-44" y="1473"/>
            <a:chExt cx="981" cy="1105"/>
          </a:xfrm>
        </p:grpSpPr>
        <p:pic>
          <p:nvPicPr>
            <p:cNvPr id="21605" name="Picture 180" descr="desktop_computer_stylized_medium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606" name="Freeform 18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1569" name="Group 182"/>
          <p:cNvGrpSpPr>
            <a:grpSpLocks/>
          </p:cNvGrpSpPr>
          <p:nvPr/>
        </p:nvGrpSpPr>
        <p:grpSpPr bwMode="auto">
          <a:xfrm flipH="1">
            <a:off x="7151688" y="5040313"/>
            <a:ext cx="788987" cy="782637"/>
            <a:chOff x="-44" y="1473"/>
            <a:chExt cx="981" cy="1105"/>
          </a:xfrm>
        </p:grpSpPr>
        <p:pic>
          <p:nvPicPr>
            <p:cNvPr id="21603" name="Picture 183" descr="desktop_computer_stylized_medium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604" name="Freeform 18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1570" name="Group 185"/>
          <p:cNvGrpSpPr>
            <a:grpSpLocks/>
          </p:cNvGrpSpPr>
          <p:nvPr/>
        </p:nvGrpSpPr>
        <p:grpSpPr bwMode="auto">
          <a:xfrm>
            <a:off x="2741613" y="4625975"/>
            <a:ext cx="358775" cy="704850"/>
            <a:chOff x="4140" y="429"/>
            <a:chExt cx="1425" cy="2396"/>
          </a:xfrm>
        </p:grpSpPr>
        <p:sp>
          <p:nvSpPr>
            <p:cNvPr id="21571" name="Freeform 18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2" name="Rectangle 187"/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1573" name="Freeform 18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4" name="Freeform 18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5" name="Rectangle 190"/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grpSp>
          <p:nvGrpSpPr>
            <p:cNvPr id="21576" name="Group 19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1601" name="AutoShape 192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sp>
            <p:nvSpPr>
              <p:cNvPr id="21602" name="AutoShape 193"/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</p:grpSp>
        <p:sp>
          <p:nvSpPr>
            <p:cNvPr id="21577" name="Rectangle 194"/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grpSp>
          <p:nvGrpSpPr>
            <p:cNvPr id="21578" name="Group 19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1599" name="AutoShape 196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4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sp>
            <p:nvSpPr>
              <p:cNvPr id="21600" name="AutoShape 197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</p:grpSp>
        <p:sp>
          <p:nvSpPr>
            <p:cNvPr id="21579" name="Rectangle 198"/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1580" name="Rectangle 199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grpSp>
          <p:nvGrpSpPr>
            <p:cNvPr id="21581" name="Group 20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1597" name="AutoShape 201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sp>
            <p:nvSpPr>
              <p:cNvPr id="21598" name="AutoShape 202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</p:grpSp>
        <p:sp>
          <p:nvSpPr>
            <p:cNvPr id="21582" name="Freeform 20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583" name="Group 20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1595" name="AutoShape 205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sp>
            <p:nvSpPr>
              <p:cNvPr id="21596" name="AutoShape 206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</p:grpSp>
        <p:sp>
          <p:nvSpPr>
            <p:cNvPr id="21584" name="Rectangle 207"/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1585" name="Freeform 20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6" name="Freeform 20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5 h 288"/>
                <a:gd name="T4" fmla="*/ 16 w 304"/>
                <a:gd name="T5" fmla="*/ 27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7" name="Oval 210"/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1588" name="Freeform 21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9" name="AutoShape 212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1590" name="AutoShape 213"/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1591" name="Oval 214"/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1592" name="Oval 215"/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l-GR" altLang="el-GR" sz="180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93" name="Oval 216"/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21594" name="Rectangle 217"/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4C2EDBB6-D336-4EDA-970F-CF623CC9A963}" type="slidenum">
              <a:rPr lang="en-US"/>
              <a:pPr>
                <a:defRPr/>
              </a:pPr>
              <a:t>90</a:t>
            </a:fld>
            <a:endParaRPr lang="en-US"/>
          </a:p>
        </p:txBody>
      </p:sp>
      <p:sp>
        <p:nvSpPr>
          <p:cNvPr id="98307" name="Footer Placeholder 5"/>
          <p:cNvSpPr txBox="1">
            <a:spLocks noGrp="1"/>
          </p:cNvSpPr>
          <p:nvPr/>
        </p:nvSpPr>
        <p:spPr bwMode="auto">
          <a:xfrm>
            <a:off x="4203700" y="6400800"/>
            <a:ext cx="410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98308" name="Slide Number Placeholder 6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BCF7FAF8-A324-4BF1-84AD-314619255D75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90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983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Κεφάλαιο </a:t>
            </a:r>
            <a:r>
              <a:rPr lang="en-US" altLang="el-GR" smtClean="0"/>
              <a:t>3: </a:t>
            </a:r>
            <a:r>
              <a:rPr lang="el-GR" altLang="el-GR" smtClean="0"/>
              <a:t>περίγραμμα</a:t>
            </a:r>
            <a:endParaRPr lang="en-US" altLang="el-GR" smtClean="0"/>
          </a:p>
        </p:txBody>
      </p:sp>
      <p:sp>
        <p:nvSpPr>
          <p:cNvPr id="9831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l-GR" sz="2400" smtClean="0"/>
              <a:t>3.1 </a:t>
            </a:r>
            <a:r>
              <a:rPr lang="el-GR" altLang="el-GR" sz="2400" smtClean="0"/>
              <a:t>Υπηρεσίες επιπέδου μεταφοράς</a:t>
            </a:r>
            <a:endParaRPr lang="en-US" altLang="el-GR" sz="2400" smtClean="0"/>
          </a:p>
          <a:p>
            <a:r>
              <a:rPr lang="en-US" altLang="el-GR" sz="2400" smtClean="0"/>
              <a:t>3.2 </a:t>
            </a:r>
            <a:r>
              <a:rPr lang="el-GR" altLang="el-GR" sz="2400" smtClean="0"/>
              <a:t>Πολύπλεξη και αποπολύπλεξη</a:t>
            </a:r>
            <a:endParaRPr lang="en-US" altLang="el-GR" sz="2400" smtClean="0"/>
          </a:p>
          <a:p>
            <a:r>
              <a:rPr lang="en-US" altLang="el-GR" sz="2400" smtClean="0"/>
              <a:t>3.3 </a:t>
            </a:r>
            <a:r>
              <a:rPr lang="el-GR" altLang="el-GR" sz="2400" smtClean="0"/>
              <a:t>Ασυνδεσμική μεταφορά</a:t>
            </a:r>
            <a:r>
              <a:rPr lang="en-US" altLang="el-GR" sz="2400" smtClean="0"/>
              <a:t>: UDP</a:t>
            </a:r>
          </a:p>
          <a:p>
            <a:r>
              <a:rPr lang="en-US" altLang="el-GR" sz="2400" smtClean="0"/>
              <a:t>3.4 </a:t>
            </a:r>
            <a:r>
              <a:rPr lang="el-GR" altLang="el-GR" sz="2400" smtClean="0"/>
              <a:t>Αρχές της αξιόπιστης μεταφοράς δεδομένων</a:t>
            </a:r>
            <a:endParaRPr lang="en-US" altLang="el-GR" sz="2400" smtClean="0"/>
          </a:p>
        </p:txBody>
      </p:sp>
      <p:sp>
        <p:nvSpPr>
          <p:cNvPr id="9831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altLang="el-GR" sz="2400" smtClean="0"/>
              <a:t>3.5 </a:t>
            </a:r>
            <a:r>
              <a:rPr lang="el-GR" altLang="el-GR" sz="2400" smtClean="0"/>
              <a:t>Συνδεσμική μεταφορά</a:t>
            </a:r>
            <a:r>
              <a:rPr lang="en-US" altLang="el-GR" sz="2400" smtClean="0"/>
              <a:t>: TCP</a:t>
            </a:r>
          </a:p>
          <a:p>
            <a:pPr lvl="1">
              <a:buFont typeface="Wingdings" pitchFamily="2" charset="2"/>
              <a:buChar char="§"/>
            </a:pPr>
            <a:r>
              <a:rPr lang="el-GR" altLang="el-GR" sz="2000" smtClean="0"/>
              <a:t>Δομή τμήματος</a:t>
            </a:r>
            <a:endParaRPr lang="en-US" altLang="el-GR" sz="2000" smtClean="0"/>
          </a:p>
          <a:p>
            <a:pPr lvl="1">
              <a:buFont typeface="Wingdings" pitchFamily="2" charset="2"/>
              <a:buChar char="§"/>
            </a:pPr>
            <a:r>
              <a:rPr lang="el-GR" altLang="el-GR" sz="2000" smtClean="0"/>
              <a:t>Αξιόπιστη μεταφορά δεδομένων</a:t>
            </a:r>
            <a:endParaRPr lang="en-US" altLang="el-GR" sz="2000" smtClean="0"/>
          </a:p>
          <a:p>
            <a:pPr lvl="1">
              <a:buFont typeface="Wingdings" pitchFamily="2" charset="2"/>
              <a:buChar char="§"/>
            </a:pPr>
            <a:r>
              <a:rPr lang="el-GR" altLang="el-GR" sz="2000" smtClean="0"/>
              <a:t>Έλεγχος ροής</a:t>
            </a:r>
            <a:endParaRPr lang="en-US" altLang="el-GR" sz="2000" smtClean="0"/>
          </a:p>
          <a:p>
            <a:pPr lvl="1">
              <a:buFont typeface="Wingdings" pitchFamily="2" charset="2"/>
              <a:buChar char="§"/>
            </a:pPr>
            <a:r>
              <a:rPr lang="el-GR" altLang="el-GR" sz="2000" smtClean="0"/>
              <a:t>Διαχείριση σύνδεσης</a:t>
            </a:r>
            <a:endParaRPr lang="en-US" altLang="el-GR" sz="2000" smtClean="0"/>
          </a:p>
          <a:p>
            <a:r>
              <a:rPr lang="en-US" altLang="el-GR" sz="2400" smtClean="0">
                <a:solidFill>
                  <a:srgbClr val="FF0000"/>
                </a:solidFill>
              </a:rPr>
              <a:t>3.6 </a:t>
            </a:r>
            <a:r>
              <a:rPr lang="el-GR" altLang="el-GR" sz="2400" smtClean="0">
                <a:solidFill>
                  <a:srgbClr val="FF0000"/>
                </a:solidFill>
              </a:rPr>
              <a:t>Αρχές ελέγχου συμφόρησης</a:t>
            </a:r>
            <a:endParaRPr lang="en-US" altLang="el-GR" sz="2400" smtClean="0">
              <a:solidFill>
                <a:srgbClr val="FF0000"/>
              </a:solidFill>
            </a:endParaRPr>
          </a:p>
          <a:p>
            <a:r>
              <a:rPr lang="el-GR" altLang="el-GR" sz="2400" smtClean="0"/>
              <a:t>3.7 Έλεγχος συμφόρησης του </a:t>
            </a:r>
            <a:r>
              <a:rPr lang="en-US" altLang="el-GR" sz="2400" smtClean="0"/>
              <a:t>TCP</a:t>
            </a:r>
          </a:p>
          <a:p>
            <a:endParaRPr lang="en-US" altLang="el-GR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AF6C1A59-08A1-400C-B32E-C1E95450D919}" type="slidenum">
              <a:rPr lang="en-US"/>
              <a:pPr>
                <a:defRPr/>
              </a:pPr>
              <a:t>91</a:t>
            </a:fld>
            <a:endParaRPr lang="en-US"/>
          </a:p>
        </p:txBody>
      </p:sp>
      <p:sp>
        <p:nvSpPr>
          <p:cNvPr id="99331" name="Footer Placeholder 5"/>
          <p:cNvSpPr txBox="1">
            <a:spLocks noGrp="1"/>
          </p:cNvSpPr>
          <p:nvPr/>
        </p:nvSpPr>
        <p:spPr bwMode="auto">
          <a:xfrm>
            <a:off x="4203700" y="6400800"/>
            <a:ext cx="410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99332" name="Slide Number Placeholder 6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5F10E98B-2E49-4985-8C7E-8A51374914B2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91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993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smtClean="0"/>
              <a:t>Αρχές του Ελέγχου Συμφόρησης</a:t>
            </a:r>
            <a:endParaRPr lang="en-US" altLang="el-GR" sz="3600" smtClean="0"/>
          </a:p>
        </p:txBody>
      </p:sp>
      <p:sp>
        <p:nvSpPr>
          <p:cNvPr id="9933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27150"/>
            <a:ext cx="7762875" cy="49212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l-GR" altLang="el-GR" smtClean="0">
                <a:solidFill>
                  <a:srgbClr val="FF0000"/>
                </a:solidFill>
              </a:rPr>
              <a:t>Συμφόρηση</a:t>
            </a:r>
            <a:r>
              <a:rPr lang="en-US" altLang="el-GR" smtClean="0">
                <a:solidFill>
                  <a:srgbClr val="FF0000"/>
                </a:solidFill>
              </a:rPr>
              <a:t>:</a:t>
            </a:r>
            <a:endParaRPr lang="en-US" altLang="el-GR" sz="2400" smtClean="0"/>
          </a:p>
          <a:p>
            <a:pPr>
              <a:buFont typeface="ZapfDingbats" pitchFamily="82" charset="2"/>
              <a:buChar char="r"/>
            </a:pPr>
            <a:r>
              <a:rPr lang="en-US" altLang="el-GR" sz="2400" smtClean="0">
                <a:solidFill>
                  <a:schemeClr val="accent2"/>
                </a:solidFill>
              </a:rPr>
              <a:t>“</a:t>
            </a:r>
            <a:r>
              <a:rPr lang="el-GR" altLang="el-GR" sz="2400" smtClean="0">
                <a:solidFill>
                  <a:schemeClr val="accent2"/>
                </a:solidFill>
              </a:rPr>
              <a:t>πολλές πηγές που στέλνουν πολλά δεδομένα πολύ γρήγορα για να τα χειριστεί το δίκτυο</a:t>
            </a:r>
            <a:r>
              <a:rPr lang="en-US" altLang="el-GR" sz="2400" smtClean="0"/>
              <a:t>”</a:t>
            </a:r>
          </a:p>
          <a:p>
            <a:pPr>
              <a:buFont typeface="ZapfDingbats" pitchFamily="82" charset="2"/>
              <a:buChar char="r"/>
            </a:pPr>
            <a:r>
              <a:rPr lang="el-GR" altLang="el-GR" sz="2400" smtClean="0"/>
              <a:t>διαφορετικό από τον έλεγχο ροής</a:t>
            </a:r>
            <a:r>
              <a:rPr lang="en-US" altLang="el-GR" sz="2400" smtClean="0"/>
              <a:t>!</a:t>
            </a:r>
          </a:p>
          <a:p>
            <a:pPr>
              <a:buFont typeface="ZapfDingbats" pitchFamily="82" charset="2"/>
              <a:buChar char="r"/>
            </a:pPr>
            <a:r>
              <a:rPr lang="el-GR" altLang="el-GR" sz="2400" smtClean="0"/>
              <a:t>συμπτώματα</a:t>
            </a:r>
            <a:r>
              <a:rPr lang="en-US" altLang="el-GR" sz="2400" smtClean="0"/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el-GR" altLang="el-GR" smtClean="0"/>
              <a:t>χαμένα πακέτα</a:t>
            </a:r>
            <a:r>
              <a:rPr lang="en-US" altLang="el-GR" smtClean="0"/>
              <a:t> (</a:t>
            </a:r>
            <a:r>
              <a:rPr lang="el-GR" altLang="el-GR" smtClean="0"/>
              <a:t>υπερχείλιση ενταμιευτών</a:t>
            </a:r>
            <a:r>
              <a:rPr lang="en-US" altLang="el-GR" smtClean="0"/>
              <a:t> </a:t>
            </a:r>
            <a:r>
              <a:rPr lang="el-GR" altLang="el-GR" smtClean="0"/>
              <a:t>στους δρομολογητές</a:t>
            </a:r>
            <a:r>
              <a:rPr lang="en-US" altLang="el-GR" smtClean="0"/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el-GR" altLang="el-GR" smtClean="0"/>
              <a:t>μεγάλες καθυστερήσεις</a:t>
            </a:r>
            <a:r>
              <a:rPr lang="en-US" altLang="el-GR" smtClean="0"/>
              <a:t> (</a:t>
            </a:r>
            <a:r>
              <a:rPr lang="el-GR" altLang="el-GR" smtClean="0"/>
              <a:t>αναμονή στους</a:t>
            </a:r>
            <a:r>
              <a:rPr lang="en-US" altLang="el-GR" smtClean="0"/>
              <a:t> </a:t>
            </a:r>
            <a:r>
              <a:rPr lang="el-GR" altLang="el-GR" smtClean="0"/>
              <a:t>ενταμιευτές των δρομολογητών</a:t>
            </a:r>
            <a:r>
              <a:rPr lang="en-US" altLang="el-GR" smtClean="0"/>
              <a:t>)</a:t>
            </a:r>
          </a:p>
          <a:p>
            <a:pPr>
              <a:buFont typeface="ZapfDingbats" pitchFamily="82" charset="2"/>
              <a:buChar char="r"/>
            </a:pPr>
            <a:r>
              <a:rPr lang="el-GR" altLang="el-GR" sz="2400" smtClean="0"/>
              <a:t>σημαντικό πρόβλημα</a:t>
            </a:r>
            <a:r>
              <a:rPr lang="en-US" altLang="el-GR" sz="2400" smtClean="0"/>
              <a:t>!</a:t>
            </a:r>
          </a:p>
          <a:p>
            <a:pPr>
              <a:buFont typeface="ZapfDingbats" pitchFamily="82" charset="2"/>
              <a:buNone/>
            </a:pPr>
            <a:endParaRPr lang="en-US" altLang="el-GR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B3C6FD0E-E298-4032-93D4-7FEEFF56E121}" type="slidenum">
              <a:rPr lang="en-US"/>
              <a:pPr>
                <a:defRPr/>
              </a:pPr>
              <a:t>92</a:t>
            </a:fld>
            <a:endParaRPr lang="en-US"/>
          </a:p>
        </p:txBody>
      </p:sp>
      <p:sp>
        <p:nvSpPr>
          <p:cNvPr id="100355" name="Footer Placeholder 5"/>
          <p:cNvSpPr txBox="1">
            <a:spLocks noGrp="1"/>
          </p:cNvSpPr>
          <p:nvPr/>
        </p:nvSpPr>
        <p:spPr bwMode="auto">
          <a:xfrm>
            <a:off x="4203700" y="6400800"/>
            <a:ext cx="410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100356" name="Slide Number Placeholder 6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1DAFF421-81FD-4DEA-A302-70F8F2086A52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92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10035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946150"/>
          </a:xfrm>
        </p:spPr>
        <p:txBody>
          <a:bodyPr/>
          <a:lstStyle/>
          <a:p>
            <a:r>
              <a:rPr lang="en-US" altLang="el-GR" sz="3600" smtClean="0"/>
              <a:t>Αίτια/κόστ</a:t>
            </a:r>
            <a:r>
              <a:rPr lang="el-GR" altLang="el-GR" sz="3600" smtClean="0"/>
              <a:t>η</a:t>
            </a:r>
            <a:r>
              <a:rPr lang="en-US" altLang="el-GR" sz="3600" smtClean="0"/>
              <a:t> συμφόρησης: σενάριο 1</a:t>
            </a:r>
          </a:p>
        </p:txBody>
      </p:sp>
      <p:sp>
        <p:nvSpPr>
          <p:cNvPr id="1003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39875"/>
            <a:ext cx="3784600" cy="2085975"/>
          </a:xfrm>
        </p:spPr>
        <p:txBody>
          <a:bodyPr/>
          <a:lstStyle/>
          <a:p>
            <a:pPr>
              <a:buFont typeface="Wingdings" pitchFamily="2" charset="2"/>
              <a:buChar char="r"/>
            </a:pPr>
            <a:r>
              <a:rPr lang="el-GR" altLang="el-GR" sz="2000" smtClean="0"/>
              <a:t>δύο αποστολείς, δύο δέκτες</a:t>
            </a:r>
          </a:p>
          <a:p>
            <a:pPr>
              <a:buFont typeface="ZapfDingbats" pitchFamily="82" charset="2"/>
              <a:buChar char="r"/>
            </a:pPr>
            <a:r>
              <a:rPr lang="el-GR" altLang="el-GR" sz="2000" smtClean="0">
                <a:solidFill>
                  <a:srgbClr val="FF0000"/>
                </a:solidFill>
              </a:rPr>
              <a:t>απεριόριστοι ενταμιευτές, </a:t>
            </a:r>
            <a:r>
              <a:rPr lang="el-GR" altLang="el-GR" sz="2000" smtClean="0"/>
              <a:t>ένας δρομολογητής</a:t>
            </a:r>
            <a:endParaRPr lang="el-GR" altLang="el-GR" sz="2000" smtClean="0">
              <a:solidFill>
                <a:srgbClr val="FF0000"/>
              </a:solidFill>
            </a:endParaRPr>
          </a:p>
          <a:p>
            <a:pPr>
              <a:buFont typeface="ZapfDingbats" pitchFamily="82" charset="2"/>
              <a:buChar char="r"/>
            </a:pPr>
            <a:r>
              <a:rPr lang="el-GR" altLang="el-GR" sz="2000" smtClean="0"/>
              <a:t> χωρητικότητα εξερχόμενης ζεύξης: </a:t>
            </a:r>
            <a:r>
              <a:rPr lang="en-US" altLang="el-GR" sz="2000" smtClean="0"/>
              <a:t>R</a:t>
            </a:r>
          </a:p>
          <a:p>
            <a:pPr>
              <a:buFont typeface="ZapfDingbats" pitchFamily="82" charset="2"/>
              <a:buChar char="r"/>
            </a:pPr>
            <a:r>
              <a:rPr lang="el-GR" altLang="el-GR" sz="2000" smtClean="0"/>
              <a:t>χωρίς αναμεταδόσεις</a:t>
            </a:r>
            <a:endParaRPr lang="en-US" altLang="el-GR" sz="2000" smtClean="0"/>
          </a:p>
        </p:txBody>
      </p:sp>
      <p:sp>
        <p:nvSpPr>
          <p:cNvPr id="100359" name="Freeform 9"/>
          <p:cNvSpPr>
            <a:spLocks/>
          </p:cNvSpPr>
          <p:nvPr/>
        </p:nvSpPr>
        <p:spPr bwMode="auto">
          <a:xfrm flipH="1">
            <a:off x="4232275" y="1647825"/>
            <a:ext cx="250825" cy="930275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6"/>
              <a:gd name="T16" fmla="*/ 0 h 1284"/>
              <a:gd name="T17" fmla="*/ 366 w 366"/>
              <a:gd name="T18" fmla="*/ 1284 h 12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0360" name="Group 124"/>
          <p:cNvGrpSpPr>
            <a:grpSpLocks/>
          </p:cNvGrpSpPr>
          <p:nvPr/>
        </p:nvGrpSpPr>
        <p:grpSpPr bwMode="auto">
          <a:xfrm>
            <a:off x="3898900" y="2344738"/>
            <a:ext cx="525463" cy="434975"/>
            <a:chOff x="-44" y="1473"/>
            <a:chExt cx="981" cy="1105"/>
          </a:xfrm>
        </p:grpSpPr>
        <p:pic>
          <p:nvPicPr>
            <p:cNvPr id="100529" name="Picture 125" descr="desktop_computer_stylized_medium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0530" name="Freeform 12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00361" name="Freeform 3"/>
          <p:cNvSpPr>
            <a:spLocks/>
          </p:cNvSpPr>
          <p:nvPr/>
        </p:nvSpPr>
        <p:spPr bwMode="auto">
          <a:xfrm>
            <a:off x="8216900" y="2840038"/>
            <a:ext cx="250825" cy="930275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6"/>
              <a:gd name="T16" fmla="*/ 0 h 1284"/>
              <a:gd name="T17" fmla="*/ 366 w 366"/>
              <a:gd name="T18" fmla="*/ 1284 h 12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62" name="Freeform 6"/>
          <p:cNvSpPr>
            <a:spLocks/>
          </p:cNvSpPr>
          <p:nvPr/>
        </p:nvSpPr>
        <p:spPr bwMode="auto">
          <a:xfrm>
            <a:off x="8593138" y="1858963"/>
            <a:ext cx="250825" cy="930275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6"/>
              <a:gd name="T16" fmla="*/ 0 h 1284"/>
              <a:gd name="T17" fmla="*/ 366 w 366"/>
              <a:gd name="T18" fmla="*/ 1284 h 12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63" name="Freeform 12"/>
          <p:cNvSpPr>
            <a:spLocks/>
          </p:cNvSpPr>
          <p:nvPr/>
        </p:nvSpPr>
        <p:spPr bwMode="auto">
          <a:xfrm flipH="1">
            <a:off x="3357563" y="2746375"/>
            <a:ext cx="250825" cy="930275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6"/>
              <a:gd name="T16" fmla="*/ 0 h 1284"/>
              <a:gd name="T17" fmla="*/ 366 w 366"/>
              <a:gd name="T18" fmla="*/ 1284 h 12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64" name="Rectangle 16"/>
          <p:cNvSpPr>
            <a:spLocks noChangeArrowheads="1"/>
          </p:cNvSpPr>
          <p:nvPr/>
        </p:nvSpPr>
        <p:spPr bwMode="auto">
          <a:xfrm>
            <a:off x="1430338" y="5802313"/>
            <a:ext cx="3297237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l-GR" altLang="el-GR" sz="1600">
                <a:latin typeface="Comic Sans MS" pitchFamily="66" charset="0"/>
              </a:rPr>
              <a:t>μέγιστη ρυθμαπόδοση ανά σύνδεση</a:t>
            </a:r>
            <a:r>
              <a:rPr lang="en-US" altLang="el-GR" sz="1600">
                <a:latin typeface="Comic Sans MS" pitchFamily="66" charset="0"/>
              </a:rPr>
              <a:t>: R/2</a:t>
            </a:r>
          </a:p>
        </p:txBody>
      </p:sp>
      <p:sp>
        <p:nvSpPr>
          <p:cNvPr id="100365" name="Oval 18"/>
          <p:cNvSpPr>
            <a:spLocks noChangeArrowheads="1"/>
          </p:cNvSpPr>
          <p:nvPr/>
        </p:nvSpPr>
        <p:spPr bwMode="auto">
          <a:xfrm>
            <a:off x="5635625" y="3087688"/>
            <a:ext cx="1063625" cy="2349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100366" name="Line 19"/>
          <p:cNvSpPr>
            <a:spLocks noChangeShapeType="1"/>
          </p:cNvSpPr>
          <p:nvPr/>
        </p:nvSpPr>
        <p:spPr bwMode="auto">
          <a:xfrm>
            <a:off x="5635625" y="3068638"/>
            <a:ext cx="0" cy="146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7" name="Line 20"/>
          <p:cNvSpPr>
            <a:spLocks noChangeShapeType="1"/>
          </p:cNvSpPr>
          <p:nvPr/>
        </p:nvSpPr>
        <p:spPr bwMode="auto">
          <a:xfrm>
            <a:off x="6699250" y="3068638"/>
            <a:ext cx="0" cy="14605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8" name="Rectangle 21"/>
          <p:cNvSpPr>
            <a:spLocks noChangeArrowheads="1"/>
          </p:cNvSpPr>
          <p:nvPr/>
        </p:nvSpPr>
        <p:spPr bwMode="auto">
          <a:xfrm>
            <a:off x="5635625" y="3068638"/>
            <a:ext cx="252413" cy="142875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100000"/>
              </a:lnSpc>
            </a:pPr>
            <a:endParaRPr lang="el-GR" altLang="el-GR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0369" name="Rectangle 22"/>
          <p:cNvSpPr>
            <a:spLocks noChangeArrowheads="1"/>
          </p:cNvSpPr>
          <p:nvPr/>
        </p:nvSpPr>
        <p:spPr bwMode="auto">
          <a:xfrm>
            <a:off x="6376988" y="3059113"/>
            <a:ext cx="322262" cy="142875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100000"/>
              </a:lnSpc>
            </a:pPr>
            <a:endParaRPr lang="el-GR" altLang="el-GR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0370" name="Oval 23"/>
          <p:cNvSpPr>
            <a:spLocks noChangeArrowheads="1"/>
          </p:cNvSpPr>
          <p:nvPr/>
        </p:nvSpPr>
        <p:spPr bwMode="auto">
          <a:xfrm>
            <a:off x="5624513" y="2900363"/>
            <a:ext cx="1063625" cy="2730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grpSp>
        <p:nvGrpSpPr>
          <p:cNvPr id="100371" name="Group 24"/>
          <p:cNvGrpSpPr>
            <a:grpSpLocks/>
          </p:cNvGrpSpPr>
          <p:nvPr/>
        </p:nvGrpSpPr>
        <p:grpSpPr bwMode="auto">
          <a:xfrm>
            <a:off x="5881688" y="2959100"/>
            <a:ext cx="527050" cy="160338"/>
            <a:chOff x="2848" y="848"/>
            <a:chExt cx="140" cy="98"/>
          </a:xfrm>
        </p:grpSpPr>
        <p:sp>
          <p:nvSpPr>
            <p:cNvPr id="100526" name="Line 2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527" name="Line 2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528" name="Line 2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0372" name="Group 28"/>
          <p:cNvGrpSpPr>
            <a:grpSpLocks/>
          </p:cNvGrpSpPr>
          <p:nvPr/>
        </p:nvGrpSpPr>
        <p:grpSpPr bwMode="auto">
          <a:xfrm flipV="1">
            <a:off x="5881688" y="2957513"/>
            <a:ext cx="527050" cy="158750"/>
            <a:chOff x="2848" y="848"/>
            <a:chExt cx="140" cy="98"/>
          </a:xfrm>
        </p:grpSpPr>
        <p:sp>
          <p:nvSpPr>
            <p:cNvPr id="100523" name="Line 2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524" name="Line 3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525" name="Line 3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0373" name="Text Box 32"/>
          <p:cNvSpPr txBox="1">
            <a:spLocks noChangeArrowheads="1"/>
          </p:cNvSpPr>
          <p:nvPr/>
        </p:nvSpPr>
        <p:spPr bwMode="auto">
          <a:xfrm>
            <a:off x="5881688" y="2178050"/>
            <a:ext cx="1423987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100000"/>
              </a:lnSpc>
            </a:pPr>
            <a:r>
              <a:rPr lang="en-US" altLang="el-GR" sz="1200">
                <a:solidFill>
                  <a:schemeClr val="tx2"/>
                </a:solidFill>
                <a:latin typeface="Arial" pitchFamily="34" charset="0"/>
              </a:rPr>
              <a:t>unlimited shared output link buffers</a:t>
            </a:r>
          </a:p>
        </p:txBody>
      </p:sp>
      <p:sp>
        <p:nvSpPr>
          <p:cNvPr id="100374" name="Line 33"/>
          <p:cNvSpPr>
            <a:spLocks noChangeShapeType="1"/>
          </p:cNvSpPr>
          <p:nvPr/>
        </p:nvSpPr>
        <p:spPr bwMode="auto">
          <a:xfrm flipH="1">
            <a:off x="4519613" y="2722563"/>
            <a:ext cx="923925" cy="866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75" name="Line 34"/>
          <p:cNvSpPr>
            <a:spLocks noChangeShapeType="1"/>
          </p:cNvSpPr>
          <p:nvPr/>
        </p:nvSpPr>
        <p:spPr bwMode="auto">
          <a:xfrm flipH="1">
            <a:off x="5005388" y="2722563"/>
            <a:ext cx="4381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0376" name="Group 35"/>
          <p:cNvGrpSpPr>
            <a:grpSpLocks/>
          </p:cNvGrpSpPr>
          <p:nvPr/>
        </p:nvGrpSpPr>
        <p:grpSpPr bwMode="auto">
          <a:xfrm>
            <a:off x="4459288" y="1703388"/>
            <a:ext cx="650875" cy="904875"/>
            <a:chOff x="12762" y="10336"/>
            <a:chExt cx="1027" cy="1700"/>
          </a:xfrm>
        </p:grpSpPr>
        <p:sp>
          <p:nvSpPr>
            <p:cNvPr id="100517" name="Rectangle 36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100518" name="Rectangle 37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100519" name="Line 38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520" name="Line 39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521" name="Line 40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522" name="Line 41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0377" name="Text Box 42"/>
          <p:cNvSpPr txBox="1">
            <a:spLocks noChangeArrowheads="1"/>
          </p:cNvSpPr>
          <p:nvPr/>
        </p:nvSpPr>
        <p:spPr bwMode="auto">
          <a:xfrm>
            <a:off x="3784600" y="1863725"/>
            <a:ext cx="633413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100000"/>
              </a:lnSpc>
            </a:pPr>
            <a:r>
              <a:rPr lang="en-US" altLang="el-GR" sz="1000">
                <a:solidFill>
                  <a:schemeClr val="tx2"/>
                </a:solidFill>
                <a:latin typeface="Arial" pitchFamily="34" charset="0"/>
              </a:rPr>
              <a:t>Host A</a:t>
            </a:r>
            <a:endParaRPr lang="en-US" altLang="el-GR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0378" name="Text Box 43"/>
          <p:cNvSpPr txBox="1">
            <a:spLocks noChangeArrowheads="1"/>
          </p:cNvSpPr>
          <p:nvPr/>
        </p:nvSpPr>
        <p:spPr bwMode="auto">
          <a:xfrm>
            <a:off x="3054350" y="1136650"/>
            <a:ext cx="2132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original data: </a:t>
            </a:r>
            <a:r>
              <a:rPr lang="en-US" altLang="el-GR" sz="2400">
                <a:solidFill>
                  <a:srgbClr val="CC0000"/>
                </a:solidFill>
                <a:latin typeface="Symbol" pitchFamily="18" charset="2"/>
              </a:rPr>
              <a:t>l</a:t>
            </a:r>
            <a:r>
              <a:rPr lang="en-US" altLang="el-GR" sz="2400" baseline="-25000">
                <a:solidFill>
                  <a:srgbClr val="CC0000"/>
                </a:solidFill>
                <a:latin typeface="Arial" pitchFamily="34" charset="0"/>
              </a:rPr>
              <a:t>in</a:t>
            </a:r>
            <a:r>
              <a:rPr lang="en-US" altLang="el-GR" sz="1600" baseline="-25000">
                <a:solidFill>
                  <a:srgbClr val="CC0000"/>
                </a:solidFill>
                <a:latin typeface="Arial" pitchFamily="34" charset="0"/>
              </a:rPr>
              <a:t> </a:t>
            </a:r>
            <a:endParaRPr lang="en-US" altLang="el-GR" sz="1600">
              <a:solidFill>
                <a:srgbClr val="CC0000"/>
              </a:solidFill>
              <a:latin typeface="Arial" pitchFamily="34" charset="0"/>
            </a:endParaRPr>
          </a:p>
        </p:txBody>
      </p:sp>
      <p:sp>
        <p:nvSpPr>
          <p:cNvPr id="100379" name="Line 44"/>
          <p:cNvSpPr>
            <a:spLocks noChangeShapeType="1"/>
          </p:cNvSpPr>
          <p:nvPr/>
        </p:nvSpPr>
        <p:spPr bwMode="auto">
          <a:xfrm flipH="1">
            <a:off x="4081463" y="3579813"/>
            <a:ext cx="4381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0380" name="Group 45"/>
          <p:cNvGrpSpPr>
            <a:grpSpLocks/>
          </p:cNvGrpSpPr>
          <p:nvPr/>
        </p:nvGrpSpPr>
        <p:grpSpPr bwMode="auto">
          <a:xfrm>
            <a:off x="3616325" y="2789238"/>
            <a:ext cx="650875" cy="904875"/>
            <a:chOff x="12762" y="10336"/>
            <a:chExt cx="1027" cy="1700"/>
          </a:xfrm>
        </p:grpSpPr>
        <p:sp>
          <p:nvSpPr>
            <p:cNvPr id="100511" name="Rectangle 46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100512" name="Rectangle 47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100513" name="Line 48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514" name="Line 49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515" name="Line 50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516" name="Line 51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0381" name="Text Box 52"/>
          <p:cNvSpPr txBox="1">
            <a:spLocks noChangeArrowheads="1"/>
          </p:cNvSpPr>
          <p:nvPr/>
        </p:nvSpPr>
        <p:spPr bwMode="auto">
          <a:xfrm>
            <a:off x="2995613" y="3702050"/>
            <a:ext cx="633412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100000"/>
              </a:lnSpc>
            </a:pPr>
            <a:r>
              <a:rPr lang="en-US" altLang="el-GR" sz="1000">
                <a:solidFill>
                  <a:schemeClr val="tx2"/>
                </a:solidFill>
                <a:latin typeface="Arial" pitchFamily="34" charset="0"/>
              </a:rPr>
              <a:t>Host B</a:t>
            </a:r>
            <a:endParaRPr lang="en-US" altLang="el-GR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0382" name="Line 53"/>
          <p:cNvSpPr>
            <a:spLocks noChangeShapeType="1"/>
          </p:cNvSpPr>
          <p:nvPr/>
        </p:nvSpPr>
        <p:spPr bwMode="auto">
          <a:xfrm flipH="1">
            <a:off x="5005388" y="3122613"/>
            <a:ext cx="609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83" name="Line 54"/>
          <p:cNvSpPr>
            <a:spLocks noChangeShapeType="1"/>
          </p:cNvSpPr>
          <p:nvPr/>
        </p:nvSpPr>
        <p:spPr bwMode="auto">
          <a:xfrm flipH="1">
            <a:off x="6624638" y="3122613"/>
            <a:ext cx="609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84" name="Line 55"/>
          <p:cNvSpPr>
            <a:spLocks noChangeShapeType="1"/>
          </p:cNvSpPr>
          <p:nvPr/>
        </p:nvSpPr>
        <p:spPr bwMode="auto">
          <a:xfrm flipH="1">
            <a:off x="6748463" y="2722563"/>
            <a:ext cx="923925" cy="866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85" name="Line 57"/>
          <p:cNvSpPr>
            <a:spLocks noChangeShapeType="1"/>
          </p:cNvSpPr>
          <p:nvPr/>
        </p:nvSpPr>
        <p:spPr bwMode="auto">
          <a:xfrm flipH="1">
            <a:off x="7642225" y="2732088"/>
            <a:ext cx="4397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0386" name="Group 58"/>
          <p:cNvGrpSpPr>
            <a:grpSpLocks/>
          </p:cNvGrpSpPr>
          <p:nvPr/>
        </p:nvGrpSpPr>
        <p:grpSpPr bwMode="auto">
          <a:xfrm>
            <a:off x="7954963" y="1808163"/>
            <a:ext cx="650875" cy="904875"/>
            <a:chOff x="12762" y="10336"/>
            <a:chExt cx="1027" cy="1700"/>
          </a:xfrm>
        </p:grpSpPr>
        <p:sp>
          <p:nvSpPr>
            <p:cNvPr id="100505" name="Rectangle 5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100506" name="Rectangle 6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100507" name="Line 6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508" name="Line 6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509" name="Line 6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510" name="Line 6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0387" name="Group 65"/>
          <p:cNvGrpSpPr>
            <a:grpSpLocks/>
          </p:cNvGrpSpPr>
          <p:nvPr/>
        </p:nvGrpSpPr>
        <p:grpSpPr bwMode="auto">
          <a:xfrm>
            <a:off x="7573963" y="2825750"/>
            <a:ext cx="650875" cy="906463"/>
            <a:chOff x="12762" y="10336"/>
            <a:chExt cx="1027" cy="1700"/>
          </a:xfrm>
        </p:grpSpPr>
        <p:sp>
          <p:nvSpPr>
            <p:cNvPr id="100499" name="Rectangle 66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100500" name="Rectangle 67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100501" name="Line 68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502" name="Line 69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503" name="Line 70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504" name="Line 71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0388" name="Oval 72"/>
          <p:cNvSpPr>
            <a:spLocks noChangeArrowheads="1"/>
          </p:cNvSpPr>
          <p:nvPr/>
        </p:nvSpPr>
        <p:spPr bwMode="auto">
          <a:xfrm>
            <a:off x="4795838" y="1760538"/>
            <a:ext cx="92075" cy="904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100389" name="Oval 73"/>
          <p:cNvSpPr>
            <a:spLocks noChangeArrowheads="1"/>
          </p:cNvSpPr>
          <p:nvPr/>
        </p:nvSpPr>
        <p:spPr bwMode="auto">
          <a:xfrm>
            <a:off x="3852863" y="2794000"/>
            <a:ext cx="92075" cy="904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</a:pPr>
            <a:endParaRPr lang="el-GR" altLang="el-GR" sz="1600"/>
          </a:p>
        </p:txBody>
      </p:sp>
      <p:sp>
        <p:nvSpPr>
          <p:cNvPr id="100390" name="Line 74"/>
          <p:cNvSpPr>
            <a:spLocks noChangeShapeType="1"/>
          </p:cNvSpPr>
          <p:nvPr/>
        </p:nvSpPr>
        <p:spPr bwMode="auto">
          <a:xfrm>
            <a:off x="4370388" y="1539875"/>
            <a:ext cx="369887" cy="2524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0391" name="Text Box 75"/>
          <p:cNvSpPr txBox="1">
            <a:spLocks noChangeArrowheads="1"/>
          </p:cNvSpPr>
          <p:nvPr/>
        </p:nvSpPr>
        <p:spPr bwMode="auto">
          <a:xfrm>
            <a:off x="6827838" y="1217613"/>
            <a:ext cx="1790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100000"/>
              </a:lnSpc>
            </a:pPr>
            <a:r>
              <a:rPr lang="en-US" altLang="el-GR" sz="1600">
                <a:latin typeface="Arial" pitchFamily="34" charset="0"/>
              </a:rPr>
              <a:t>throughput:</a:t>
            </a:r>
            <a:r>
              <a:rPr lang="en-US" altLang="el-GR" sz="240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altLang="el-GR" sz="2400">
                <a:solidFill>
                  <a:srgbClr val="CC0000"/>
                </a:solidFill>
                <a:latin typeface="Symbol" pitchFamily="18" charset="2"/>
              </a:rPr>
              <a:t>l</a:t>
            </a:r>
            <a:r>
              <a:rPr lang="en-US" altLang="el-GR" sz="2400" baseline="-25000">
                <a:solidFill>
                  <a:srgbClr val="CC0000"/>
                </a:solidFill>
                <a:latin typeface="Arial" pitchFamily="34" charset="0"/>
              </a:rPr>
              <a:t>out</a:t>
            </a:r>
            <a:endParaRPr lang="en-US" altLang="el-GR" sz="2400">
              <a:solidFill>
                <a:srgbClr val="CC0000"/>
              </a:solidFill>
              <a:latin typeface="Comic Sans MS" pitchFamily="66" charset="0"/>
            </a:endParaRPr>
          </a:p>
        </p:txBody>
      </p:sp>
      <p:sp>
        <p:nvSpPr>
          <p:cNvPr id="100392" name="Line 76"/>
          <p:cNvSpPr>
            <a:spLocks noChangeShapeType="1"/>
          </p:cNvSpPr>
          <p:nvPr/>
        </p:nvSpPr>
        <p:spPr bwMode="auto">
          <a:xfrm>
            <a:off x="7672388" y="1627188"/>
            <a:ext cx="528637" cy="241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0393" name="Line 77"/>
          <p:cNvSpPr>
            <a:spLocks noChangeShapeType="1"/>
          </p:cNvSpPr>
          <p:nvPr/>
        </p:nvSpPr>
        <p:spPr bwMode="auto">
          <a:xfrm flipH="1">
            <a:off x="6424613" y="2598738"/>
            <a:ext cx="333375" cy="323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00394" name="Group 78"/>
          <p:cNvGrpSpPr>
            <a:grpSpLocks/>
          </p:cNvGrpSpPr>
          <p:nvPr/>
        </p:nvGrpSpPr>
        <p:grpSpPr bwMode="auto">
          <a:xfrm>
            <a:off x="5995988" y="2989263"/>
            <a:ext cx="673100" cy="266700"/>
            <a:chOff x="10808" y="10250"/>
            <a:chExt cx="1018" cy="403"/>
          </a:xfrm>
        </p:grpSpPr>
        <p:sp>
          <p:nvSpPr>
            <p:cNvPr id="100488" name="Rectangle 79"/>
            <p:cNvSpPr>
              <a:spLocks noChangeArrowheads="1"/>
            </p:cNvSpPr>
            <p:nvPr/>
          </p:nvSpPr>
          <p:spPr bwMode="auto">
            <a:xfrm>
              <a:off x="10832" y="10250"/>
              <a:ext cx="994" cy="403"/>
            </a:xfrm>
            <a:prstGeom prst="rect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100489" name="Freeform 80"/>
            <p:cNvSpPr>
              <a:spLocks/>
            </p:cNvSpPr>
            <p:nvPr/>
          </p:nvSpPr>
          <p:spPr bwMode="auto">
            <a:xfrm>
              <a:off x="11198" y="10272"/>
              <a:ext cx="610" cy="374"/>
            </a:xfrm>
            <a:custGeom>
              <a:avLst/>
              <a:gdLst>
                <a:gd name="T0" fmla="*/ 0 w 855"/>
                <a:gd name="T1" fmla="*/ 0 h 390"/>
                <a:gd name="T2" fmla="*/ 11 w 855"/>
                <a:gd name="T3" fmla="*/ 0 h 390"/>
                <a:gd name="T4" fmla="*/ 11 w 855"/>
                <a:gd name="T5" fmla="*/ 226 h 390"/>
                <a:gd name="T6" fmla="*/ 1 w 855"/>
                <a:gd name="T7" fmla="*/ 226 h 3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55"/>
                <a:gd name="T13" fmla="*/ 0 h 390"/>
                <a:gd name="T14" fmla="*/ 855 w 855"/>
                <a:gd name="T15" fmla="*/ 390 h 3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55" h="390">
                  <a:moveTo>
                    <a:pt x="0" y="0"/>
                  </a:moveTo>
                  <a:lnTo>
                    <a:pt x="855" y="0"/>
                  </a:lnTo>
                  <a:lnTo>
                    <a:pt x="855" y="390"/>
                  </a:lnTo>
                  <a:lnTo>
                    <a:pt x="45" y="39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90" name="Line 81"/>
            <p:cNvSpPr>
              <a:spLocks noChangeShapeType="1"/>
            </p:cNvSpPr>
            <p:nvPr/>
          </p:nvSpPr>
          <p:spPr bwMode="auto">
            <a:xfrm>
              <a:off x="10808" y="10272"/>
              <a:ext cx="39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91" name="Line 82"/>
            <p:cNvSpPr>
              <a:spLocks noChangeShapeType="1"/>
            </p:cNvSpPr>
            <p:nvPr/>
          </p:nvSpPr>
          <p:spPr bwMode="auto">
            <a:xfrm>
              <a:off x="10830" y="10646"/>
              <a:ext cx="38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92" name="Line 83"/>
            <p:cNvSpPr>
              <a:spLocks noChangeShapeType="1"/>
            </p:cNvSpPr>
            <p:nvPr/>
          </p:nvSpPr>
          <p:spPr bwMode="auto">
            <a:xfrm>
              <a:off x="11744" y="10329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93" name="Line 84"/>
            <p:cNvSpPr>
              <a:spLocks noChangeShapeType="1"/>
            </p:cNvSpPr>
            <p:nvPr/>
          </p:nvSpPr>
          <p:spPr bwMode="auto">
            <a:xfrm>
              <a:off x="11679" y="10329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94" name="Line 85"/>
            <p:cNvSpPr>
              <a:spLocks noChangeShapeType="1"/>
            </p:cNvSpPr>
            <p:nvPr/>
          </p:nvSpPr>
          <p:spPr bwMode="auto">
            <a:xfrm>
              <a:off x="11614" y="10329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95" name="Line 86"/>
            <p:cNvSpPr>
              <a:spLocks noChangeShapeType="1"/>
            </p:cNvSpPr>
            <p:nvPr/>
          </p:nvSpPr>
          <p:spPr bwMode="auto">
            <a:xfrm>
              <a:off x="11549" y="1032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96" name="Line 87"/>
            <p:cNvSpPr>
              <a:spLocks noChangeShapeType="1"/>
            </p:cNvSpPr>
            <p:nvPr/>
          </p:nvSpPr>
          <p:spPr bwMode="auto">
            <a:xfrm>
              <a:off x="11484" y="10322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97" name="Line 88"/>
            <p:cNvSpPr>
              <a:spLocks noChangeShapeType="1"/>
            </p:cNvSpPr>
            <p:nvPr/>
          </p:nvSpPr>
          <p:spPr bwMode="auto">
            <a:xfrm>
              <a:off x="11418" y="10322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98" name="Line 89"/>
            <p:cNvSpPr>
              <a:spLocks noChangeShapeType="1"/>
            </p:cNvSpPr>
            <p:nvPr/>
          </p:nvSpPr>
          <p:spPr bwMode="auto">
            <a:xfrm>
              <a:off x="10909" y="10452"/>
              <a:ext cx="417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0395" name="Freeform 90"/>
          <p:cNvSpPr>
            <a:spLocks/>
          </p:cNvSpPr>
          <p:nvPr/>
        </p:nvSpPr>
        <p:spPr bwMode="auto">
          <a:xfrm>
            <a:off x="3916363" y="2855913"/>
            <a:ext cx="3952875" cy="952500"/>
          </a:xfrm>
          <a:custGeom>
            <a:avLst/>
            <a:gdLst>
              <a:gd name="T0" fmla="*/ 0 w 6225"/>
              <a:gd name="T1" fmla="*/ 0 h 1501"/>
              <a:gd name="T2" fmla="*/ 0 w 6225"/>
              <a:gd name="T3" fmla="*/ 2147483647 h 1501"/>
              <a:gd name="T4" fmla="*/ 2147483647 w 6225"/>
              <a:gd name="T5" fmla="*/ 2147483647 h 1501"/>
              <a:gd name="T6" fmla="*/ 2147483647 w 6225"/>
              <a:gd name="T7" fmla="*/ 2147483647 h 1501"/>
              <a:gd name="T8" fmla="*/ 2147483647 w 6225"/>
              <a:gd name="T9" fmla="*/ 2147483647 h 1501"/>
              <a:gd name="T10" fmla="*/ 2147483647 w 6225"/>
              <a:gd name="T11" fmla="*/ 2147483647 h 1501"/>
              <a:gd name="T12" fmla="*/ 2147483647 w 6225"/>
              <a:gd name="T13" fmla="*/ 2147483647 h 1501"/>
              <a:gd name="T14" fmla="*/ 2147483647 w 6225"/>
              <a:gd name="T15" fmla="*/ 2147483647 h 15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225"/>
              <a:gd name="T25" fmla="*/ 0 h 1501"/>
              <a:gd name="T26" fmla="*/ 6225 w 6225"/>
              <a:gd name="T27" fmla="*/ 1501 h 150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225" h="1501">
                <a:moveTo>
                  <a:pt x="0" y="0"/>
                </a:moveTo>
                <a:lnTo>
                  <a:pt x="0" y="1486"/>
                </a:lnTo>
                <a:lnTo>
                  <a:pt x="1005" y="1501"/>
                </a:lnTo>
                <a:lnTo>
                  <a:pt x="1860" y="706"/>
                </a:lnTo>
                <a:lnTo>
                  <a:pt x="5085" y="721"/>
                </a:lnTo>
                <a:lnTo>
                  <a:pt x="4305" y="1456"/>
                </a:lnTo>
                <a:lnTo>
                  <a:pt x="6225" y="1456"/>
                </a:lnTo>
                <a:lnTo>
                  <a:pt x="6220" y="391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0396" name="Freeform 91"/>
          <p:cNvSpPr>
            <a:spLocks/>
          </p:cNvSpPr>
          <p:nvPr/>
        </p:nvSpPr>
        <p:spPr bwMode="auto">
          <a:xfrm>
            <a:off x="4843463" y="1808163"/>
            <a:ext cx="3429000" cy="1276350"/>
          </a:xfrm>
          <a:custGeom>
            <a:avLst/>
            <a:gdLst>
              <a:gd name="T0" fmla="*/ 0 w 2160"/>
              <a:gd name="T1" fmla="*/ 0 h 804"/>
              <a:gd name="T2" fmla="*/ 0 w 2160"/>
              <a:gd name="T3" fmla="*/ 2147483647 h 804"/>
              <a:gd name="T4" fmla="*/ 2147483647 w 2160"/>
              <a:gd name="T5" fmla="*/ 2147483647 h 804"/>
              <a:gd name="T6" fmla="*/ 2147483647 w 2160"/>
              <a:gd name="T7" fmla="*/ 2147483647 h 804"/>
              <a:gd name="T8" fmla="*/ 2147483647 w 2160"/>
              <a:gd name="T9" fmla="*/ 2147483647 h 804"/>
              <a:gd name="T10" fmla="*/ 2147483647 w 2160"/>
              <a:gd name="T11" fmla="*/ 2147483647 h 804"/>
              <a:gd name="T12" fmla="*/ 2147483647 w 2160"/>
              <a:gd name="T13" fmla="*/ 2147483647 h 804"/>
              <a:gd name="T14" fmla="*/ 2147483647 w 2160"/>
              <a:gd name="T15" fmla="*/ 2147483647 h 8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"/>
              <a:gd name="T25" fmla="*/ 0 h 804"/>
              <a:gd name="T26" fmla="*/ 2160 w 2160"/>
              <a:gd name="T27" fmla="*/ 804 h 80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" h="804">
                <a:moveTo>
                  <a:pt x="0" y="0"/>
                </a:moveTo>
                <a:lnTo>
                  <a:pt x="0" y="594"/>
                </a:lnTo>
                <a:lnTo>
                  <a:pt x="402" y="600"/>
                </a:lnTo>
                <a:lnTo>
                  <a:pt x="216" y="804"/>
                </a:lnTo>
                <a:lnTo>
                  <a:pt x="1446" y="804"/>
                </a:lnTo>
                <a:lnTo>
                  <a:pt x="1770" y="524"/>
                </a:lnTo>
                <a:lnTo>
                  <a:pt x="2160" y="516"/>
                </a:lnTo>
                <a:lnTo>
                  <a:pt x="2160" y="48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00397" name="Group 107"/>
          <p:cNvGrpSpPr>
            <a:grpSpLocks/>
          </p:cNvGrpSpPr>
          <p:nvPr/>
        </p:nvGrpSpPr>
        <p:grpSpPr bwMode="auto">
          <a:xfrm>
            <a:off x="1628775" y="4102100"/>
            <a:ext cx="2333625" cy="1701800"/>
            <a:chOff x="837" y="2465"/>
            <a:chExt cx="1470" cy="1072"/>
          </a:xfrm>
        </p:grpSpPr>
        <p:sp>
          <p:nvSpPr>
            <p:cNvPr id="100477" name="Line 94"/>
            <p:cNvSpPr>
              <a:spLocks noChangeShapeType="1"/>
            </p:cNvSpPr>
            <p:nvPr/>
          </p:nvSpPr>
          <p:spPr bwMode="auto">
            <a:xfrm>
              <a:off x="1141" y="2507"/>
              <a:ext cx="0" cy="8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0478" name="Line 95"/>
            <p:cNvSpPr>
              <a:spLocks noChangeShapeType="1"/>
            </p:cNvSpPr>
            <p:nvPr/>
          </p:nvSpPr>
          <p:spPr bwMode="auto">
            <a:xfrm flipV="1">
              <a:off x="1135" y="3307"/>
              <a:ext cx="92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0479" name="Line 96"/>
            <p:cNvSpPr>
              <a:spLocks noChangeShapeType="1"/>
            </p:cNvSpPr>
            <p:nvPr/>
          </p:nvSpPr>
          <p:spPr bwMode="auto">
            <a:xfrm>
              <a:off x="1855" y="2595"/>
              <a:ext cx="0" cy="6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0480" name="Freeform 97"/>
            <p:cNvSpPr>
              <a:spLocks/>
            </p:cNvSpPr>
            <p:nvPr/>
          </p:nvSpPr>
          <p:spPr bwMode="auto">
            <a:xfrm>
              <a:off x="1137" y="2573"/>
              <a:ext cx="1170" cy="732"/>
            </a:xfrm>
            <a:custGeom>
              <a:avLst/>
              <a:gdLst>
                <a:gd name="T0" fmla="*/ 0 w 1170"/>
                <a:gd name="T1" fmla="*/ 732 h 732"/>
                <a:gd name="T2" fmla="*/ 720 w 1170"/>
                <a:gd name="T3" fmla="*/ 0 h 732"/>
                <a:gd name="T4" fmla="*/ 1170 w 1170"/>
                <a:gd name="T5" fmla="*/ 0 h 732"/>
                <a:gd name="T6" fmla="*/ 0 60000 65536"/>
                <a:gd name="T7" fmla="*/ 0 60000 65536"/>
                <a:gd name="T8" fmla="*/ 0 60000 65536"/>
                <a:gd name="T9" fmla="*/ 0 w 1170"/>
                <a:gd name="T10" fmla="*/ 0 h 732"/>
                <a:gd name="T11" fmla="*/ 1170 w 1170"/>
                <a:gd name="T12" fmla="*/ 732 h 7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0" h="732">
                  <a:moveTo>
                    <a:pt x="0" y="732"/>
                  </a:moveTo>
                  <a:lnTo>
                    <a:pt x="720" y="0"/>
                  </a:lnTo>
                  <a:lnTo>
                    <a:pt x="1170" y="0"/>
                  </a:ln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0481" name="Line 98"/>
            <p:cNvSpPr>
              <a:spLocks noChangeShapeType="1"/>
            </p:cNvSpPr>
            <p:nvPr/>
          </p:nvSpPr>
          <p:spPr bwMode="auto">
            <a:xfrm>
              <a:off x="1089" y="2573"/>
              <a:ext cx="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0482" name="Line 99"/>
            <p:cNvSpPr>
              <a:spLocks noChangeShapeType="1"/>
            </p:cNvSpPr>
            <p:nvPr/>
          </p:nvSpPr>
          <p:spPr bwMode="auto">
            <a:xfrm>
              <a:off x="1853" y="3311"/>
              <a:ext cx="0" cy="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0483" name="Text Box 100"/>
            <p:cNvSpPr txBox="1">
              <a:spLocks noChangeArrowheads="1"/>
            </p:cNvSpPr>
            <p:nvPr/>
          </p:nvSpPr>
          <p:spPr bwMode="auto">
            <a:xfrm>
              <a:off x="837" y="2465"/>
              <a:ext cx="29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/>
                <a:t>R/2</a:t>
              </a:r>
            </a:p>
          </p:txBody>
        </p:sp>
        <p:sp>
          <p:nvSpPr>
            <p:cNvPr id="100484" name="Text Box 101"/>
            <p:cNvSpPr txBox="1">
              <a:spLocks noChangeArrowheads="1"/>
            </p:cNvSpPr>
            <p:nvPr/>
          </p:nvSpPr>
          <p:spPr bwMode="auto">
            <a:xfrm>
              <a:off x="1721" y="3333"/>
              <a:ext cx="29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/>
                <a:t>R/2</a:t>
              </a:r>
            </a:p>
          </p:txBody>
        </p:sp>
        <p:sp>
          <p:nvSpPr>
            <p:cNvPr id="100485" name="Text Box 102"/>
            <p:cNvSpPr txBox="1">
              <a:spLocks noChangeArrowheads="1"/>
            </p:cNvSpPr>
            <p:nvPr/>
          </p:nvSpPr>
          <p:spPr bwMode="auto">
            <a:xfrm rot="-5400000">
              <a:off x="828" y="2840"/>
              <a:ext cx="34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 sz="2000">
                  <a:latin typeface="Symbol" pitchFamily="18" charset="2"/>
                </a:rPr>
                <a:t>l</a:t>
              </a:r>
              <a:r>
                <a:rPr lang="en-US" altLang="el-GR" sz="2000" baseline="-25000">
                  <a:latin typeface="Arial" pitchFamily="34" charset="0"/>
                </a:rPr>
                <a:t>out</a:t>
              </a:r>
            </a:p>
          </p:txBody>
        </p:sp>
        <p:sp>
          <p:nvSpPr>
            <p:cNvPr id="100486" name="Text Box 103"/>
            <p:cNvSpPr txBox="1">
              <a:spLocks noChangeArrowheads="1"/>
            </p:cNvSpPr>
            <p:nvPr/>
          </p:nvSpPr>
          <p:spPr bwMode="auto">
            <a:xfrm>
              <a:off x="1392" y="3287"/>
              <a:ext cx="2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 sz="2000">
                  <a:latin typeface="Symbol" pitchFamily="18" charset="2"/>
                </a:rPr>
                <a:t>l</a:t>
              </a:r>
              <a:r>
                <a:rPr lang="en-US" altLang="el-GR" sz="2000" baseline="-25000">
                  <a:latin typeface="Arial" pitchFamily="34" charset="0"/>
                </a:rPr>
                <a:t>in</a:t>
              </a:r>
            </a:p>
          </p:txBody>
        </p:sp>
        <p:sp>
          <p:nvSpPr>
            <p:cNvPr id="100487" name="Line 106"/>
            <p:cNvSpPr>
              <a:spLocks noChangeShapeType="1"/>
            </p:cNvSpPr>
            <p:nvPr/>
          </p:nvSpPr>
          <p:spPr bwMode="auto">
            <a:xfrm>
              <a:off x="1153" y="2574"/>
              <a:ext cx="65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0398" name="Group 120"/>
          <p:cNvGrpSpPr>
            <a:grpSpLocks/>
          </p:cNvGrpSpPr>
          <p:nvPr/>
        </p:nvGrpSpPr>
        <p:grpSpPr bwMode="auto">
          <a:xfrm>
            <a:off x="5357813" y="3889375"/>
            <a:ext cx="1871662" cy="1804988"/>
            <a:chOff x="4188" y="2667"/>
            <a:chExt cx="1179" cy="1137"/>
          </a:xfrm>
        </p:grpSpPr>
        <p:sp>
          <p:nvSpPr>
            <p:cNvPr id="100469" name="Line 109"/>
            <p:cNvSpPr>
              <a:spLocks noChangeShapeType="1"/>
            </p:cNvSpPr>
            <p:nvPr/>
          </p:nvSpPr>
          <p:spPr bwMode="auto">
            <a:xfrm>
              <a:off x="4451" y="2774"/>
              <a:ext cx="0" cy="8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0470" name="Line 110"/>
            <p:cNvSpPr>
              <a:spLocks noChangeShapeType="1"/>
            </p:cNvSpPr>
            <p:nvPr/>
          </p:nvSpPr>
          <p:spPr bwMode="auto">
            <a:xfrm flipV="1">
              <a:off x="4445" y="3574"/>
              <a:ext cx="92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0471" name="Line 111"/>
            <p:cNvSpPr>
              <a:spLocks noChangeShapeType="1"/>
            </p:cNvSpPr>
            <p:nvPr/>
          </p:nvSpPr>
          <p:spPr bwMode="auto">
            <a:xfrm>
              <a:off x="5165" y="2862"/>
              <a:ext cx="0" cy="6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0472" name="Freeform 112"/>
            <p:cNvSpPr>
              <a:spLocks/>
            </p:cNvSpPr>
            <p:nvPr/>
          </p:nvSpPr>
          <p:spPr bwMode="auto">
            <a:xfrm>
              <a:off x="4447" y="2667"/>
              <a:ext cx="723" cy="905"/>
            </a:xfrm>
            <a:custGeom>
              <a:avLst/>
              <a:gdLst>
                <a:gd name="T0" fmla="*/ 0 w 723"/>
                <a:gd name="T1" fmla="*/ 905 h 905"/>
                <a:gd name="T2" fmla="*/ 573 w 723"/>
                <a:gd name="T3" fmla="*/ 732 h 905"/>
                <a:gd name="T4" fmla="*/ 680 w 723"/>
                <a:gd name="T5" fmla="*/ 0 h 905"/>
                <a:gd name="T6" fmla="*/ 0 60000 65536"/>
                <a:gd name="T7" fmla="*/ 0 60000 65536"/>
                <a:gd name="T8" fmla="*/ 0 60000 65536"/>
                <a:gd name="T9" fmla="*/ 0 w 723"/>
                <a:gd name="T10" fmla="*/ 0 h 905"/>
                <a:gd name="T11" fmla="*/ 723 w 723"/>
                <a:gd name="T12" fmla="*/ 905 h 9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3" h="905">
                  <a:moveTo>
                    <a:pt x="0" y="905"/>
                  </a:moveTo>
                  <a:cubicBezTo>
                    <a:pt x="95" y="876"/>
                    <a:pt x="460" y="883"/>
                    <a:pt x="573" y="732"/>
                  </a:cubicBezTo>
                  <a:cubicBezTo>
                    <a:pt x="723" y="490"/>
                    <a:pt x="658" y="152"/>
                    <a:pt x="680" y="0"/>
                  </a:cubicBez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0473" name="Line 114"/>
            <p:cNvSpPr>
              <a:spLocks noChangeShapeType="1"/>
            </p:cNvSpPr>
            <p:nvPr/>
          </p:nvSpPr>
          <p:spPr bwMode="auto">
            <a:xfrm>
              <a:off x="5163" y="3578"/>
              <a:ext cx="0" cy="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0474" name="Text Box 116"/>
            <p:cNvSpPr txBox="1">
              <a:spLocks noChangeArrowheads="1"/>
            </p:cNvSpPr>
            <p:nvPr/>
          </p:nvSpPr>
          <p:spPr bwMode="auto">
            <a:xfrm>
              <a:off x="5031" y="3600"/>
              <a:ext cx="29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/>
                <a:t>R/2</a:t>
              </a:r>
            </a:p>
          </p:txBody>
        </p:sp>
        <p:sp>
          <p:nvSpPr>
            <p:cNvPr id="100475" name="Text Box 117"/>
            <p:cNvSpPr txBox="1">
              <a:spLocks noChangeArrowheads="1"/>
            </p:cNvSpPr>
            <p:nvPr/>
          </p:nvSpPr>
          <p:spPr bwMode="auto">
            <a:xfrm rot="-5400000">
              <a:off x="4064" y="3105"/>
              <a:ext cx="49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 sz="2000">
                  <a:latin typeface="Arial" pitchFamily="34" charset="0"/>
                </a:rPr>
                <a:t>delay</a:t>
              </a:r>
              <a:endParaRPr lang="en-US" altLang="el-GR" sz="2000" baseline="-25000">
                <a:latin typeface="Arial" pitchFamily="34" charset="0"/>
              </a:endParaRPr>
            </a:p>
          </p:txBody>
        </p:sp>
        <p:sp>
          <p:nvSpPr>
            <p:cNvPr id="100476" name="Text Box 118"/>
            <p:cNvSpPr txBox="1">
              <a:spLocks noChangeArrowheads="1"/>
            </p:cNvSpPr>
            <p:nvPr/>
          </p:nvSpPr>
          <p:spPr bwMode="auto">
            <a:xfrm>
              <a:off x="4702" y="3554"/>
              <a:ext cx="2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el-GR" sz="2000">
                  <a:latin typeface="Symbol" pitchFamily="18" charset="2"/>
                </a:rPr>
                <a:t>l</a:t>
              </a:r>
              <a:r>
                <a:rPr lang="en-US" altLang="el-GR" sz="2000" baseline="-25000">
                  <a:latin typeface="Arial" pitchFamily="34" charset="0"/>
                </a:rPr>
                <a:t>in</a:t>
              </a:r>
            </a:p>
          </p:txBody>
        </p:sp>
      </p:grpSp>
      <p:sp>
        <p:nvSpPr>
          <p:cNvPr id="99375" name="Rectangle 121"/>
          <p:cNvSpPr>
            <a:spLocks noChangeArrowheads="1"/>
          </p:cNvSpPr>
          <p:nvPr/>
        </p:nvSpPr>
        <p:spPr bwMode="auto">
          <a:xfrm>
            <a:off x="4830763" y="5676900"/>
            <a:ext cx="36036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defRPr/>
            </a:pPr>
            <a:r>
              <a:rPr lang="el-GR" altLang="el-GR" sz="1600" dirty="0">
                <a:latin typeface="+mn-lt"/>
              </a:rPr>
              <a:t>μεγάλες καθυστερήσεις δεδομένου ότι ο ρυθμός άφιξης</a:t>
            </a:r>
            <a:r>
              <a:rPr lang="en-US" altLang="el-GR" sz="1600" dirty="0">
                <a:latin typeface="+mn-lt"/>
              </a:rPr>
              <a:t> </a:t>
            </a:r>
            <a:r>
              <a:rPr lang="en-US" altLang="el-GR" sz="1600" dirty="0" err="1">
                <a:latin typeface="Symbol" pitchFamily="18" charset="2"/>
              </a:rPr>
              <a:t>l</a:t>
            </a:r>
            <a:r>
              <a:rPr lang="en-US" altLang="el-GR" sz="1600" baseline="-25000" dirty="0" err="1">
                <a:latin typeface="Arial" pitchFamily="34" charset="0"/>
              </a:rPr>
              <a:t>in</a:t>
            </a:r>
            <a:r>
              <a:rPr lang="en-US" altLang="el-GR" sz="1600" dirty="0">
                <a:latin typeface="+mn-lt"/>
              </a:rPr>
              <a:t> </a:t>
            </a:r>
            <a:r>
              <a:rPr lang="el-GR" altLang="el-GR" sz="1600" dirty="0">
                <a:latin typeface="+mn-lt"/>
              </a:rPr>
              <a:t>προσεγγίζει την χωρητικότητα</a:t>
            </a:r>
            <a:endParaRPr lang="en-US" altLang="el-GR" sz="1600" dirty="0">
              <a:latin typeface="+mn-lt"/>
            </a:endParaRPr>
          </a:p>
        </p:txBody>
      </p:sp>
      <p:grpSp>
        <p:nvGrpSpPr>
          <p:cNvPr id="100400" name="Group 127"/>
          <p:cNvGrpSpPr>
            <a:grpSpLocks/>
          </p:cNvGrpSpPr>
          <p:nvPr/>
        </p:nvGrpSpPr>
        <p:grpSpPr bwMode="auto">
          <a:xfrm>
            <a:off x="8693150" y="2430463"/>
            <a:ext cx="231775" cy="441325"/>
            <a:chOff x="4140" y="429"/>
            <a:chExt cx="1425" cy="2396"/>
          </a:xfrm>
        </p:grpSpPr>
        <p:sp>
          <p:nvSpPr>
            <p:cNvPr id="100437" name="Freeform 12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38" name="Rectangle 129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100439" name="Freeform 13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40" name="Freeform 13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41" name="Rectangle 132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grpSp>
          <p:nvGrpSpPr>
            <p:cNvPr id="100442" name="Group 13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00467" name="AutoShape 134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sp>
            <p:nvSpPr>
              <p:cNvPr id="100468" name="AutoShape 135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</p:grpSp>
        <p:sp>
          <p:nvSpPr>
            <p:cNvPr id="100443" name="Rectangle 136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grpSp>
          <p:nvGrpSpPr>
            <p:cNvPr id="100444" name="Group 13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00465" name="AutoShape 138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sp>
            <p:nvSpPr>
              <p:cNvPr id="100466" name="AutoShape 139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</p:grpSp>
        <p:sp>
          <p:nvSpPr>
            <p:cNvPr id="100445" name="Rectangle 140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100446" name="Rectangle 141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grpSp>
          <p:nvGrpSpPr>
            <p:cNvPr id="100447" name="Group 14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00463" name="AutoShape 143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5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sp>
            <p:nvSpPr>
              <p:cNvPr id="100464" name="AutoShape 144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</p:grpSp>
        <p:sp>
          <p:nvSpPr>
            <p:cNvPr id="100448" name="Freeform 14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0449" name="Group 14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00461" name="AutoShape 147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sp>
            <p:nvSpPr>
              <p:cNvPr id="100462" name="AutoShape 148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</p:grpSp>
        <p:sp>
          <p:nvSpPr>
            <p:cNvPr id="100450" name="Rectangle 149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100451" name="Freeform 15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52" name="Freeform 15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5 h 288"/>
                <a:gd name="T4" fmla="*/ 16 w 304"/>
                <a:gd name="T5" fmla="*/ 27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53" name="Oval 152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100454" name="Freeform 15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55" name="AutoShape 154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100456" name="AutoShape 155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100457" name="Oval 156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100458" name="Oval 157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l-GR" altLang="el-GR" sz="180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459" name="Oval 158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100460" name="Rectangle 159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</p:grpSp>
      <p:grpSp>
        <p:nvGrpSpPr>
          <p:cNvPr id="100401" name="Group 160"/>
          <p:cNvGrpSpPr>
            <a:grpSpLocks/>
          </p:cNvGrpSpPr>
          <p:nvPr/>
        </p:nvGrpSpPr>
        <p:grpSpPr bwMode="auto">
          <a:xfrm>
            <a:off x="3013075" y="3305175"/>
            <a:ext cx="525463" cy="460375"/>
            <a:chOff x="-44" y="1473"/>
            <a:chExt cx="981" cy="1105"/>
          </a:xfrm>
        </p:grpSpPr>
        <p:pic>
          <p:nvPicPr>
            <p:cNvPr id="100435" name="Picture 161" descr="desktop_computer_stylized_medium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0436" name="Freeform 16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0402" name="Group 163"/>
          <p:cNvGrpSpPr>
            <a:grpSpLocks/>
          </p:cNvGrpSpPr>
          <p:nvPr/>
        </p:nvGrpSpPr>
        <p:grpSpPr bwMode="auto">
          <a:xfrm>
            <a:off x="8375650" y="3395663"/>
            <a:ext cx="231775" cy="441325"/>
            <a:chOff x="4140" y="429"/>
            <a:chExt cx="1425" cy="2396"/>
          </a:xfrm>
        </p:grpSpPr>
        <p:sp>
          <p:nvSpPr>
            <p:cNvPr id="100403" name="Freeform 16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04" name="Rectangle 165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100405" name="Freeform 16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06" name="Freeform 16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07" name="Rectangle 168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grpSp>
          <p:nvGrpSpPr>
            <p:cNvPr id="100408" name="Group 16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00433" name="AutoShape 170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sp>
            <p:nvSpPr>
              <p:cNvPr id="100434" name="AutoShape 171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</p:grpSp>
        <p:sp>
          <p:nvSpPr>
            <p:cNvPr id="100409" name="Rectangle 172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grpSp>
          <p:nvGrpSpPr>
            <p:cNvPr id="100410" name="Group 17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00431" name="AutoShape 174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sp>
            <p:nvSpPr>
              <p:cNvPr id="100432" name="AutoShape 175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</p:grpSp>
        <p:sp>
          <p:nvSpPr>
            <p:cNvPr id="100411" name="Rectangle 176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100412" name="Rectangle 177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grpSp>
          <p:nvGrpSpPr>
            <p:cNvPr id="100413" name="Group 17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00429" name="AutoShape 179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5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sp>
            <p:nvSpPr>
              <p:cNvPr id="100430" name="AutoShape 180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</p:grpSp>
        <p:sp>
          <p:nvSpPr>
            <p:cNvPr id="100414" name="Freeform 18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0415" name="Group 18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00427" name="AutoShape 183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sp>
            <p:nvSpPr>
              <p:cNvPr id="100428" name="AutoShape 184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</p:grpSp>
        <p:sp>
          <p:nvSpPr>
            <p:cNvPr id="100416" name="Rectangle 185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100417" name="Freeform 18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18" name="Freeform 18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5 h 288"/>
                <a:gd name="T4" fmla="*/ 16 w 304"/>
                <a:gd name="T5" fmla="*/ 27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19" name="Oval 188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100420" name="Freeform 18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21" name="AutoShape 190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100422" name="AutoShape 191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100423" name="Oval 192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100424" name="Oval 193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l-GR" altLang="el-GR" sz="180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425" name="Oval 194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100426" name="Rectangle 195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3C0B7A7A-17D4-4222-B70F-7C35F2358F65}" type="slidenum">
              <a:rPr lang="en-US"/>
              <a:pPr>
                <a:defRPr/>
              </a:pPr>
              <a:t>93</a:t>
            </a:fld>
            <a:endParaRPr lang="en-US"/>
          </a:p>
        </p:txBody>
      </p:sp>
      <p:sp>
        <p:nvSpPr>
          <p:cNvPr id="101379" name="Footer Placeholder 5"/>
          <p:cNvSpPr txBox="1">
            <a:spLocks noGrp="1"/>
          </p:cNvSpPr>
          <p:nvPr/>
        </p:nvSpPr>
        <p:spPr bwMode="auto">
          <a:xfrm>
            <a:off x="4203700" y="6400800"/>
            <a:ext cx="410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101380" name="Slide Number Placeholder 6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EE2A3F50-CB4A-477A-B721-DC90F7380ED8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93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10138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000125"/>
          </a:xfrm>
        </p:spPr>
        <p:txBody>
          <a:bodyPr/>
          <a:lstStyle/>
          <a:p>
            <a:r>
              <a:rPr lang="en-US" altLang="el-GR" sz="3200" smtClean="0"/>
              <a:t>Αίτια/κόστ</a:t>
            </a:r>
            <a:r>
              <a:rPr lang="el-GR" altLang="el-GR" sz="3200" smtClean="0"/>
              <a:t>η</a:t>
            </a:r>
            <a:r>
              <a:rPr lang="en-US" altLang="el-GR" sz="3200" smtClean="0"/>
              <a:t> συμφόρησης: σενάριο 2</a:t>
            </a:r>
          </a:p>
        </p:txBody>
      </p:sp>
      <p:sp>
        <p:nvSpPr>
          <p:cNvPr id="1013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6063" y="1076325"/>
            <a:ext cx="7916862" cy="1747838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2000" i="1" smtClean="0">
                <a:solidFill>
                  <a:srgbClr val="FF0000"/>
                </a:solidFill>
              </a:rPr>
              <a:t>πεπερασμένοι</a:t>
            </a:r>
            <a:r>
              <a:rPr lang="el-GR" altLang="el-GR" sz="2000" smtClean="0">
                <a:solidFill>
                  <a:srgbClr val="FF0000"/>
                </a:solidFill>
              </a:rPr>
              <a:t> ενταμιευτές</a:t>
            </a:r>
            <a:r>
              <a:rPr lang="el-GR" altLang="el-GR" sz="2000" smtClean="0"/>
              <a:t>,</a:t>
            </a:r>
            <a:r>
              <a:rPr lang="en-US" altLang="el-GR" sz="2000" smtClean="0"/>
              <a:t> </a:t>
            </a:r>
            <a:r>
              <a:rPr lang="el-GR" altLang="el-GR" sz="2000" smtClean="0"/>
              <a:t>ένας δρομολογητής</a:t>
            </a:r>
            <a:endParaRPr lang="en-US" altLang="el-GR" sz="2000" smtClean="0"/>
          </a:p>
          <a:p>
            <a:pPr>
              <a:lnSpc>
                <a:spcPct val="80000"/>
              </a:lnSpc>
              <a:buFont typeface="ZapfDingbats" pitchFamily="82" charset="2"/>
              <a:buChar char="r"/>
            </a:pPr>
            <a:r>
              <a:rPr lang="el-GR" altLang="el-GR" sz="2000" smtClean="0"/>
              <a:t>ο αποστολέας αναμεταδίδει τα χαμένα πακέτα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l-GR" altLang="el-GR" sz="1800" smtClean="0"/>
              <a:t>είσοδος επιπέδου εφαρμογής = έξοδος επιπέδου εφαρμογής: </a:t>
            </a:r>
            <a:br>
              <a:rPr lang="el-GR" altLang="el-GR" sz="1800" smtClean="0"/>
            </a:br>
            <a:r>
              <a:rPr lang="el-GR" altLang="el-GR" sz="1800" b="1" smtClean="0"/>
              <a:t>λ</a:t>
            </a:r>
            <a:r>
              <a:rPr lang="en-US" altLang="el-GR" sz="1200" b="1" smtClean="0"/>
              <a:t>in</a:t>
            </a:r>
            <a:r>
              <a:rPr lang="en-US" altLang="el-GR" sz="1800" b="1" smtClean="0"/>
              <a:t> = </a:t>
            </a:r>
            <a:r>
              <a:rPr lang="el-GR" altLang="el-GR" sz="1800" b="1" smtClean="0"/>
              <a:t>λ</a:t>
            </a:r>
            <a:r>
              <a:rPr lang="en-US" altLang="el-GR" sz="1200" b="1" smtClean="0"/>
              <a:t>out</a:t>
            </a:r>
            <a:r>
              <a:rPr lang="el-GR" altLang="el-GR" sz="1200" b="1" smtClean="0"/>
              <a:t> </a:t>
            </a:r>
            <a:r>
              <a:rPr lang="el-GR" altLang="el-GR" sz="1600" b="1" smtClean="0"/>
              <a:t>(</a:t>
            </a:r>
            <a:r>
              <a:rPr lang="en-US" altLang="el-GR" sz="1600" b="1" smtClean="0"/>
              <a:t>goodput</a:t>
            </a:r>
            <a:r>
              <a:rPr lang="el-GR" altLang="el-GR" sz="1600" b="1" smtClean="0"/>
              <a:t>) </a:t>
            </a:r>
            <a:r>
              <a:rPr lang="en-US" altLang="el-GR" sz="1600" smtClean="0"/>
              <a:t> </a:t>
            </a:r>
            <a:r>
              <a:rPr lang="en-US" altLang="el-GR" sz="1800" smtClean="0"/>
              <a:t>– </a:t>
            </a:r>
            <a:r>
              <a:rPr lang="el-GR" altLang="el-GR" sz="1600" smtClean="0"/>
              <a:t>εφόσον ότι στέλνεται τελικά λαμβάνεται ύστερα από κάποιες αναμεταδόσεις.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l-GR" altLang="el-GR" sz="1800" smtClean="0"/>
              <a:t>είσοδος επιπέδου μεταφοράς περιλαμβάνει αναμεταδόσεις: </a:t>
            </a:r>
            <a:r>
              <a:rPr lang="el-GR" altLang="el-GR" sz="1800" b="1" smtClean="0"/>
              <a:t>λ</a:t>
            </a:r>
            <a:r>
              <a:rPr lang="en-US" altLang="el-GR" sz="1200" b="1" smtClean="0"/>
              <a:t>in</a:t>
            </a:r>
            <a:r>
              <a:rPr lang="el-GR" altLang="el-GR" sz="1800" b="1" smtClean="0"/>
              <a:t>’ ≥</a:t>
            </a:r>
            <a:r>
              <a:rPr lang="en-US" altLang="el-GR" sz="1800" b="1" smtClean="0"/>
              <a:t> </a:t>
            </a:r>
            <a:r>
              <a:rPr lang="el-GR" altLang="el-GR" sz="1800" b="1" smtClean="0"/>
              <a:t>λ</a:t>
            </a:r>
            <a:r>
              <a:rPr lang="en-US" altLang="el-GR" sz="1200" b="1" smtClean="0"/>
              <a:t>in</a:t>
            </a:r>
          </a:p>
        </p:txBody>
      </p:sp>
      <p:sp>
        <p:nvSpPr>
          <p:cNvPr id="101383" name="Oval 5"/>
          <p:cNvSpPr>
            <a:spLocks noChangeArrowheads="1"/>
          </p:cNvSpPr>
          <p:nvPr/>
        </p:nvSpPr>
        <p:spPr bwMode="auto">
          <a:xfrm>
            <a:off x="3795713" y="5014913"/>
            <a:ext cx="1304925" cy="303212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>
              <a:latin typeface="Comic Sans MS" pitchFamily="66" charset="0"/>
            </a:endParaRPr>
          </a:p>
        </p:txBody>
      </p:sp>
      <p:sp>
        <p:nvSpPr>
          <p:cNvPr id="101384" name="Line 6"/>
          <p:cNvSpPr>
            <a:spLocks noChangeShapeType="1"/>
          </p:cNvSpPr>
          <p:nvPr/>
        </p:nvSpPr>
        <p:spPr bwMode="auto">
          <a:xfrm>
            <a:off x="3795713" y="4991100"/>
            <a:ext cx="0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85" name="Line 7"/>
          <p:cNvSpPr>
            <a:spLocks noChangeShapeType="1"/>
          </p:cNvSpPr>
          <p:nvPr/>
        </p:nvSpPr>
        <p:spPr bwMode="auto">
          <a:xfrm>
            <a:off x="5100638" y="4991100"/>
            <a:ext cx="0" cy="187325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86" name="Rectangle 8"/>
          <p:cNvSpPr>
            <a:spLocks noChangeArrowheads="1"/>
          </p:cNvSpPr>
          <p:nvPr/>
        </p:nvSpPr>
        <p:spPr bwMode="auto">
          <a:xfrm>
            <a:off x="3795713" y="4991100"/>
            <a:ext cx="309562" cy="184150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100000"/>
              </a:lnSpc>
            </a:pPr>
            <a:endParaRPr lang="el-GR" altLang="el-GR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1387" name="Rectangle 9"/>
          <p:cNvSpPr>
            <a:spLocks noChangeArrowheads="1"/>
          </p:cNvSpPr>
          <p:nvPr/>
        </p:nvSpPr>
        <p:spPr bwMode="auto">
          <a:xfrm>
            <a:off x="4705350" y="4978400"/>
            <a:ext cx="395288" cy="184150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100000"/>
              </a:lnSpc>
            </a:pPr>
            <a:endParaRPr lang="el-GR" altLang="el-GR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1388" name="Oval 10"/>
          <p:cNvSpPr>
            <a:spLocks noChangeArrowheads="1"/>
          </p:cNvSpPr>
          <p:nvPr/>
        </p:nvSpPr>
        <p:spPr bwMode="auto">
          <a:xfrm>
            <a:off x="3781425" y="4773613"/>
            <a:ext cx="1306513" cy="352425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>
              <a:latin typeface="Comic Sans MS" pitchFamily="66" charset="0"/>
            </a:endParaRPr>
          </a:p>
        </p:txBody>
      </p:sp>
      <p:grpSp>
        <p:nvGrpSpPr>
          <p:cNvPr id="101389" name="Group 11"/>
          <p:cNvGrpSpPr>
            <a:grpSpLocks/>
          </p:cNvGrpSpPr>
          <p:nvPr/>
        </p:nvGrpSpPr>
        <p:grpSpPr bwMode="auto">
          <a:xfrm>
            <a:off x="4097338" y="4849813"/>
            <a:ext cx="647700" cy="206375"/>
            <a:chOff x="2848" y="848"/>
            <a:chExt cx="140" cy="98"/>
          </a:xfrm>
        </p:grpSpPr>
        <p:sp>
          <p:nvSpPr>
            <p:cNvPr id="101683" name="Line 1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684" name="Line 1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685" name="Line 1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1390" name="Group 15"/>
          <p:cNvGrpSpPr>
            <a:grpSpLocks/>
          </p:cNvGrpSpPr>
          <p:nvPr/>
        </p:nvGrpSpPr>
        <p:grpSpPr bwMode="auto">
          <a:xfrm flipV="1">
            <a:off x="4097338" y="4848225"/>
            <a:ext cx="647700" cy="204788"/>
            <a:chOff x="2848" y="848"/>
            <a:chExt cx="140" cy="98"/>
          </a:xfrm>
        </p:grpSpPr>
        <p:sp>
          <p:nvSpPr>
            <p:cNvPr id="101680" name="Line 1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681" name="Line 1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682" name="Line 1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1391" name="Text Box 19"/>
          <p:cNvSpPr txBox="1">
            <a:spLocks noChangeArrowheads="1"/>
          </p:cNvSpPr>
          <p:nvPr/>
        </p:nvSpPr>
        <p:spPr bwMode="auto">
          <a:xfrm>
            <a:off x="2927350" y="5800725"/>
            <a:ext cx="21367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100000"/>
              </a:lnSpc>
            </a:pPr>
            <a:r>
              <a:rPr lang="en-US" altLang="el-GR" sz="1600">
                <a:solidFill>
                  <a:schemeClr val="tx2"/>
                </a:solidFill>
                <a:latin typeface="Arial" pitchFamily="34" charset="0"/>
              </a:rPr>
              <a:t>finite shared output link buffers</a:t>
            </a:r>
            <a:endParaRPr lang="en-US" altLang="el-GR" sz="16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1392" name="Line 20"/>
          <p:cNvSpPr>
            <a:spLocks noChangeShapeType="1"/>
          </p:cNvSpPr>
          <p:nvPr/>
        </p:nvSpPr>
        <p:spPr bwMode="auto">
          <a:xfrm flipH="1">
            <a:off x="2424113" y="4545013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93" name="Line 21"/>
          <p:cNvSpPr>
            <a:spLocks noChangeShapeType="1"/>
          </p:cNvSpPr>
          <p:nvPr/>
        </p:nvSpPr>
        <p:spPr bwMode="auto">
          <a:xfrm flipH="1">
            <a:off x="3021013" y="4545013"/>
            <a:ext cx="5381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1394" name="Group 23"/>
          <p:cNvGrpSpPr>
            <a:grpSpLocks/>
          </p:cNvGrpSpPr>
          <p:nvPr/>
        </p:nvGrpSpPr>
        <p:grpSpPr bwMode="auto">
          <a:xfrm>
            <a:off x="2073275" y="3602038"/>
            <a:ext cx="1203325" cy="1162050"/>
            <a:chOff x="5850" y="13487"/>
            <a:chExt cx="2023" cy="1840"/>
          </a:xfrm>
        </p:grpSpPr>
        <p:sp>
          <p:nvSpPr>
            <p:cNvPr id="101641" name="Freeform 24"/>
            <p:cNvSpPr>
              <a:spLocks/>
            </p:cNvSpPr>
            <p:nvPr/>
          </p:nvSpPr>
          <p:spPr bwMode="auto">
            <a:xfrm>
              <a:off x="5850" y="13632"/>
              <a:ext cx="2023" cy="1695"/>
            </a:xfrm>
            <a:custGeom>
              <a:avLst/>
              <a:gdLst>
                <a:gd name="T0" fmla="*/ 570 w 2023"/>
                <a:gd name="T1" fmla="*/ 121 h 1695"/>
                <a:gd name="T2" fmla="*/ 575 w 2023"/>
                <a:gd name="T3" fmla="*/ 120 h 1695"/>
                <a:gd name="T4" fmla="*/ 586 w 2023"/>
                <a:gd name="T5" fmla="*/ 116 h 1695"/>
                <a:gd name="T6" fmla="*/ 607 w 2023"/>
                <a:gd name="T7" fmla="*/ 108 h 1695"/>
                <a:gd name="T8" fmla="*/ 636 w 2023"/>
                <a:gd name="T9" fmla="*/ 101 h 1695"/>
                <a:gd name="T10" fmla="*/ 672 w 2023"/>
                <a:gd name="T11" fmla="*/ 90 h 1695"/>
                <a:gd name="T12" fmla="*/ 718 w 2023"/>
                <a:gd name="T13" fmla="*/ 79 h 1695"/>
                <a:gd name="T14" fmla="*/ 771 w 2023"/>
                <a:gd name="T15" fmla="*/ 67 h 1695"/>
                <a:gd name="T16" fmla="*/ 834 w 2023"/>
                <a:gd name="T17" fmla="*/ 55 h 1695"/>
                <a:gd name="T18" fmla="*/ 904 w 2023"/>
                <a:gd name="T19" fmla="*/ 43 h 1695"/>
                <a:gd name="T20" fmla="*/ 982 w 2023"/>
                <a:gd name="T21" fmla="*/ 33 h 1695"/>
                <a:gd name="T22" fmla="*/ 1071 w 2023"/>
                <a:gd name="T23" fmla="*/ 22 h 1695"/>
                <a:gd name="T24" fmla="*/ 1166 w 2023"/>
                <a:gd name="T25" fmla="*/ 13 h 1695"/>
                <a:gd name="T26" fmla="*/ 1271 w 2023"/>
                <a:gd name="T27" fmla="*/ 7 h 1695"/>
                <a:gd name="T28" fmla="*/ 1384 w 2023"/>
                <a:gd name="T29" fmla="*/ 1 h 1695"/>
                <a:gd name="T30" fmla="*/ 1506 w 2023"/>
                <a:gd name="T31" fmla="*/ 0 h 1695"/>
                <a:gd name="T32" fmla="*/ 1636 w 2023"/>
                <a:gd name="T33" fmla="*/ 1 h 1695"/>
                <a:gd name="T34" fmla="*/ 1692 w 2023"/>
                <a:gd name="T35" fmla="*/ 233 h 1695"/>
                <a:gd name="T36" fmla="*/ 1713 w 2023"/>
                <a:gd name="T37" fmla="*/ 243 h 1695"/>
                <a:gd name="T38" fmla="*/ 1758 w 2023"/>
                <a:gd name="T39" fmla="*/ 274 h 1695"/>
                <a:gd name="T40" fmla="*/ 1806 w 2023"/>
                <a:gd name="T41" fmla="*/ 329 h 1695"/>
                <a:gd name="T42" fmla="*/ 1836 w 2023"/>
                <a:gd name="T43" fmla="*/ 409 h 1695"/>
                <a:gd name="T44" fmla="*/ 1955 w 2023"/>
                <a:gd name="T45" fmla="*/ 948 h 1695"/>
                <a:gd name="T46" fmla="*/ 2003 w 2023"/>
                <a:gd name="T47" fmla="*/ 1171 h 1695"/>
                <a:gd name="T48" fmla="*/ 2011 w 2023"/>
                <a:gd name="T49" fmla="*/ 1188 h 1695"/>
                <a:gd name="T50" fmla="*/ 2022 w 2023"/>
                <a:gd name="T51" fmla="*/ 1231 h 1695"/>
                <a:gd name="T52" fmla="*/ 2021 w 2023"/>
                <a:gd name="T53" fmla="*/ 1297 h 1695"/>
                <a:gd name="T54" fmla="*/ 1992 w 2023"/>
                <a:gd name="T55" fmla="*/ 1380 h 1695"/>
                <a:gd name="T56" fmla="*/ 0 w 2023"/>
                <a:gd name="T57" fmla="*/ 1328 h 1695"/>
                <a:gd name="T58" fmla="*/ 199 w 2023"/>
                <a:gd name="T59" fmla="*/ 1223 h 1695"/>
                <a:gd name="T60" fmla="*/ 200 w 2023"/>
                <a:gd name="T61" fmla="*/ 232 h 1695"/>
                <a:gd name="T62" fmla="*/ 210 w 2023"/>
                <a:gd name="T63" fmla="*/ 226 h 1695"/>
                <a:gd name="T64" fmla="*/ 230 w 2023"/>
                <a:gd name="T65" fmla="*/ 214 h 1695"/>
                <a:gd name="T66" fmla="*/ 259 w 2023"/>
                <a:gd name="T67" fmla="*/ 201 h 1695"/>
                <a:gd name="T68" fmla="*/ 297 w 2023"/>
                <a:gd name="T69" fmla="*/ 189 h 1695"/>
                <a:gd name="T70" fmla="*/ 344 w 2023"/>
                <a:gd name="T71" fmla="*/ 183 h 1695"/>
                <a:gd name="T72" fmla="*/ 399 w 2023"/>
                <a:gd name="T73" fmla="*/ 181 h 1695"/>
                <a:gd name="T74" fmla="*/ 464 w 2023"/>
                <a:gd name="T75" fmla="*/ 191 h 1695"/>
                <a:gd name="T76" fmla="*/ 548 w 2023"/>
                <a:gd name="T77" fmla="*/ 225 h 16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23"/>
                <a:gd name="T118" fmla="*/ 0 h 1695"/>
                <a:gd name="T119" fmla="*/ 2023 w 2023"/>
                <a:gd name="T120" fmla="*/ 1695 h 16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23" h="1695">
                  <a:moveTo>
                    <a:pt x="548" y="225"/>
                  </a:moveTo>
                  <a:lnTo>
                    <a:pt x="570" y="121"/>
                  </a:lnTo>
                  <a:lnTo>
                    <a:pt x="571" y="121"/>
                  </a:lnTo>
                  <a:lnTo>
                    <a:pt x="575" y="120"/>
                  </a:lnTo>
                  <a:lnTo>
                    <a:pt x="580" y="118"/>
                  </a:lnTo>
                  <a:lnTo>
                    <a:pt x="586" y="116"/>
                  </a:lnTo>
                  <a:lnTo>
                    <a:pt x="596" y="112"/>
                  </a:lnTo>
                  <a:lnTo>
                    <a:pt x="607" y="108"/>
                  </a:lnTo>
                  <a:lnTo>
                    <a:pt x="620" y="105"/>
                  </a:lnTo>
                  <a:lnTo>
                    <a:pt x="636" y="101"/>
                  </a:lnTo>
                  <a:lnTo>
                    <a:pt x="653" y="95"/>
                  </a:lnTo>
                  <a:lnTo>
                    <a:pt x="672" y="90"/>
                  </a:lnTo>
                  <a:lnTo>
                    <a:pt x="694" y="84"/>
                  </a:lnTo>
                  <a:lnTo>
                    <a:pt x="718" y="79"/>
                  </a:lnTo>
                  <a:lnTo>
                    <a:pt x="743" y="74"/>
                  </a:lnTo>
                  <a:lnTo>
                    <a:pt x="771" y="67"/>
                  </a:lnTo>
                  <a:lnTo>
                    <a:pt x="802" y="61"/>
                  </a:lnTo>
                  <a:lnTo>
                    <a:pt x="834" y="55"/>
                  </a:lnTo>
                  <a:lnTo>
                    <a:pt x="867" y="49"/>
                  </a:lnTo>
                  <a:lnTo>
                    <a:pt x="904" y="43"/>
                  </a:lnTo>
                  <a:lnTo>
                    <a:pt x="943" y="38"/>
                  </a:lnTo>
                  <a:lnTo>
                    <a:pt x="982" y="33"/>
                  </a:lnTo>
                  <a:lnTo>
                    <a:pt x="1025" y="27"/>
                  </a:lnTo>
                  <a:lnTo>
                    <a:pt x="1071" y="22"/>
                  </a:lnTo>
                  <a:lnTo>
                    <a:pt x="1117" y="17"/>
                  </a:lnTo>
                  <a:lnTo>
                    <a:pt x="1166" y="13"/>
                  </a:lnTo>
                  <a:lnTo>
                    <a:pt x="1218" y="10"/>
                  </a:lnTo>
                  <a:lnTo>
                    <a:pt x="1271" y="7"/>
                  </a:lnTo>
                  <a:lnTo>
                    <a:pt x="1327" y="3"/>
                  </a:lnTo>
                  <a:lnTo>
                    <a:pt x="1384" y="1"/>
                  </a:lnTo>
                  <a:lnTo>
                    <a:pt x="1444" y="0"/>
                  </a:lnTo>
                  <a:lnTo>
                    <a:pt x="1506" y="0"/>
                  </a:lnTo>
                  <a:lnTo>
                    <a:pt x="1570" y="0"/>
                  </a:lnTo>
                  <a:lnTo>
                    <a:pt x="1636" y="1"/>
                  </a:lnTo>
                  <a:lnTo>
                    <a:pt x="1709" y="41"/>
                  </a:lnTo>
                  <a:lnTo>
                    <a:pt x="1692" y="233"/>
                  </a:lnTo>
                  <a:lnTo>
                    <a:pt x="1698" y="235"/>
                  </a:lnTo>
                  <a:lnTo>
                    <a:pt x="1713" y="243"/>
                  </a:lnTo>
                  <a:lnTo>
                    <a:pt x="1733" y="256"/>
                  </a:lnTo>
                  <a:lnTo>
                    <a:pt x="1758" y="274"/>
                  </a:lnTo>
                  <a:lnTo>
                    <a:pt x="1784" y="299"/>
                  </a:lnTo>
                  <a:lnTo>
                    <a:pt x="1806" y="329"/>
                  </a:lnTo>
                  <a:lnTo>
                    <a:pt x="1825" y="366"/>
                  </a:lnTo>
                  <a:lnTo>
                    <a:pt x="1836" y="409"/>
                  </a:lnTo>
                  <a:lnTo>
                    <a:pt x="1999" y="557"/>
                  </a:lnTo>
                  <a:lnTo>
                    <a:pt x="1955" y="948"/>
                  </a:lnTo>
                  <a:lnTo>
                    <a:pt x="1692" y="1080"/>
                  </a:lnTo>
                  <a:lnTo>
                    <a:pt x="2003" y="1171"/>
                  </a:lnTo>
                  <a:lnTo>
                    <a:pt x="2006" y="1176"/>
                  </a:lnTo>
                  <a:lnTo>
                    <a:pt x="2011" y="1188"/>
                  </a:lnTo>
                  <a:lnTo>
                    <a:pt x="2016" y="1206"/>
                  </a:lnTo>
                  <a:lnTo>
                    <a:pt x="2022" y="1231"/>
                  </a:lnTo>
                  <a:lnTo>
                    <a:pt x="2023" y="1261"/>
                  </a:lnTo>
                  <a:lnTo>
                    <a:pt x="2021" y="1297"/>
                  </a:lnTo>
                  <a:lnTo>
                    <a:pt x="2010" y="1337"/>
                  </a:lnTo>
                  <a:lnTo>
                    <a:pt x="1992" y="1380"/>
                  </a:lnTo>
                  <a:lnTo>
                    <a:pt x="1171" y="1695"/>
                  </a:lnTo>
                  <a:lnTo>
                    <a:pt x="0" y="1328"/>
                  </a:lnTo>
                  <a:lnTo>
                    <a:pt x="20" y="1285"/>
                  </a:lnTo>
                  <a:lnTo>
                    <a:pt x="199" y="1223"/>
                  </a:lnTo>
                  <a:lnTo>
                    <a:pt x="199" y="233"/>
                  </a:lnTo>
                  <a:lnTo>
                    <a:pt x="200" y="232"/>
                  </a:lnTo>
                  <a:lnTo>
                    <a:pt x="204" y="229"/>
                  </a:lnTo>
                  <a:lnTo>
                    <a:pt x="210" y="226"/>
                  </a:lnTo>
                  <a:lnTo>
                    <a:pt x="218" y="220"/>
                  </a:lnTo>
                  <a:lnTo>
                    <a:pt x="230" y="214"/>
                  </a:lnTo>
                  <a:lnTo>
                    <a:pt x="243" y="207"/>
                  </a:lnTo>
                  <a:lnTo>
                    <a:pt x="259" y="201"/>
                  </a:lnTo>
                  <a:lnTo>
                    <a:pt x="277" y="194"/>
                  </a:lnTo>
                  <a:lnTo>
                    <a:pt x="297" y="189"/>
                  </a:lnTo>
                  <a:lnTo>
                    <a:pt x="320" y="185"/>
                  </a:lnTo>
                  <a:lnTo>
                    <a:pt x="344" y="183"/>
                  </a:lnTo>
                  <a:lnTo>
                    <a:pt x="370" y="180"/>
                  </a:lnTo>
                  <a:lnTo>
                    <a:pt x="399" y="181"/>
                  </a:lnTo>
                  <a:lnTo>
                    <a:pt x="430" y="185"/>
                  </a:lnTo>
                  <a:lnTo>
                    <a:pt x="464" y="191"/>
                  </a:lnTo>
                  <a:lnTo>
                    <a:pt x="498" y="201"/>
                  </a:lnTo>
                  <a:lnTo>
                    <a:pt x="548" y="225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642" name="Freeform 25"/>
            <p:cNvSpPr>
              <a:spLocks/>
            </p:cNvSpPr>
            <p:nvPr/>
          </p:nvSpPr>
          <p:spPr bwMode="auto">
            <a:xfrm>
              <a:off x="6551" y="13597"/>
              <a:ext cx="650" cy="735"/>
            </a:xfrm>
            <a:custGeom>
              <a:avLst/>
              <a:gdLst>
                <a:gd name="T0" fmla="*/ 645 w 650"/>
                <a:gd name="T1" fmla="*/ 27 h 735"/>
                <a:gd name="T2" fmla="*/ 642 w 650"/>
                <a:gd name="T3" fmla="*/ 26 h 735"/>
                <a:gd name="T4" fmla="*/ 631 w 650"/>
                <a:gd name="T5" fmla="*/ 23 h 735"/>
                <a:gd name="T6" fmla="*/ 615 w 650"/>
                <a:gd name="T7" fmla="*/ 19 h 735"/>
                <a:gd name="T8" fmla="*/ 592 w 650"/>
                <a:gd name="T9" fmla="*/ 15 h 735"/>
                <a:gd name="T10" fmla="*/ 565 w 650"/>
                <a:gd name="T11" fmla="*/ 10 h 735"/>
                <a:gd name="T12" fmla="*/ 533 w 650"/>
                <a:gd name="T13" fmla="*/ 6 h 735"/>
                <a:gd name="T14" fmla="*/ 496 w 650"/>
                <a:gd name="T15" fmla="*/ 3 h 735"/>
                <a:gd name="T16" fmla="*/ 456 w 650"/>
                <a:gd name="T17" fmla="*/ 1 h 735"/>
                <a:gd name="T18" fmla="*/ 411 w 650"/>
                <a:gd name="T19" fmla="*/ 0 h 735"/>
                <a:gd name="T20" fmla="*/ 364 w 650"/>
                <a:gd name="T21" fmla="*/ 2 h 735"/>
                <a:gd name="T22" fmla="*/ 315 w 650"/>
                <a:gd name="T23" fmla="*/ 6 h 735"/>
                <a:gd name="T24" fmla="*/ 262 w 650"/>
                <a:gd name="T25" fmla="*/ 15 h 735"/>
                <a:gd name="T26" fmla="*/ 209 w 650"/>
                <a:gd name="T27" fmla="*/ 26 h 735"/>
                <a:gd name="T28" fmla="*/ 154 w 650"/>
                <a:gd name="T29" fmla="*/ 42 h 735"/>
                <a:gd name="T30" fmla="*/ 98 w 650"/>
                <a:gd name="T31" fmla="*/ 61 h 735"/>
                <a:gd name="T32" fmla="*/ 42 w 650"/>
                <a:gd name="T33" fmla="*/ 87 h 735"/>
                <a:gd name="T34" fmla="*/ 38 w 650"/>
                <a:gd name="T35" fmla="*/ 101 h 735"/>
                <a:gd name="T36" fmla="*/ 28 w 650"/>
                <a:gd name="T37" fmla="*/ 141 h 735"/>
                <a:gd name="T38" fmla="*/ 17 w 650"/>
                <a:gd name="T39" fmla="*/ 203 h 735"/>
                <a:gd name="T40" fmla="*/ 6 w 650"/>
                <a:gd name="T41" fmla="*/ 283 h 735"/>
                <a:gd name="T42" fmla="*/ 0 w 650"/>
                <a:gd name="T43" fmla="*/ 378 h 735"/>
                <a:gd name="T44" fmla="*/ 5 w 650"/>
                <a:gd name="T45" fmla="*/ 484 h 735"/>
                <a:gd name="T46" fmla="*/ 21 w 650"/>
                <a:gd name="T47" fmla="*/ 599 h 735"/>
                <a:gd name="T48" fmla="*/ 54 w 650"/>
                <a:gd name="T49" fmla="*/ 716 h 735"/>
                <a:gd name="T50" fmla="*/ 58 w 650"/>
                <a:gd name="T51" fmla="*/ 716 h 735"/>
                <a:gd name="T52" fmla="*/ 66 w 650"/>
                <a:gd name="T53" fmla="*/ 715 h 735"/>
                <a:gd name="T54" fmla="*/ 80 w 650"/>
                <a:gd name="T55" fmla="*/ 713 h 735"/>
                <a:gd name="T56" fmla="*/ 99 w 650"/>
                <a:gd name="T57" fmla="*/ 712 h 735"/>
                <a:gd name="T58" fmla="*/ 124 w 650"/>
                <a:gd name="T59" fmla="*/ 710 h 735"/>
                <a:gd name="T60" fmla="*/ 153 w 650"/>
                <a:gd name="T61" fmla="*/ 708 h 735"/>
                <a:gd name="T62" fmla="*/ 188 w 650"/>
                <a:gd name="T63" fmla="*/ 707 h 735"/>
                <a:gd name="T64" fmla="*/ 225 w 650"/>
                <a:gd name="T65" fmla="*/ 706 h 735"/>
                <a:gd name="T66" fmla="*/ 267 w 650"/>
                <a:gd name="T67" fmla="*/ 705 h 735"/>
                <a:gd name="T68" fmla="*/ 313 w 650"/>
                <a:gd name="T69" fmla="*/ 706 h 735"/>
                <a:gd name="T70" fmla="*/ 362 w 650"/>
                <a:gd name="T71" fmla="*/ 707 h 735"/>
                <a:gd name="T72" fmla="*/ 415 w 650"/>
                <a:gd name="T73" fmla="*/ 709 h 735"/>
                <a:gd name="T74" fmla="*/ 470 w 650"/>
                <a:gd name="T75" fmla="*/ 713 h 735"/>
                <a:gd name="T76" fmla="*/ 528 w 650"/>
                <a:gd name="T77" fmla="*/ 719 h 735"/>
                <a:gd name="T78" fmla="*/ 588 w 650"/>
                <a:gd name="T79" fmla="*/ 726 h 735"/>
                <a:gd name="T80" fmla="*/ 650 w 650"/>
                <a:gd name="T81" fmla="*/ 735 h 735"/>
                <a:gd name="T82" fmla="*/ 647 w 650"/>
                <a:gd name="T83" fmla="*/ 713 h 735"/>
                <a:gd name="T84" fmla="*/ 641 w 650"/>
                <a:gd name="T85" fmla="*/ 655 h 735"/>
                <a:gd name="T86" fmla="*/ 631 w 650"/>
                <a:gd name="T87" fmla="*/ 568 h 735"/>
                <a:gd name="T88" fmla="*/ 623 w 650"/>
                <a:gd name="T89" fmla="*/ 462 h 735"/>
                <a:gd name="T90" fmla="*/ 618 w 650"/>
                <a:gd name="T91" fmla="*/ 345 h 735"/>
                <a:gd name="T92" fmla="*/ 618 w 650"/>
                <a:gd name="T93" fmla="*/ 229 h 735"/>
                <a:gd name="T94" fmla="*/ 627 w 650"/>
                <a:gd name="T95" fmla="*/ 119 h 735"/>
                <a:gd name="T96" fmla="*/ 645 w 650"/>
                <a:gd name="T97" fmla="*/ 27 h 7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50"/>
                <a:gd name="T148" fmla="*/ 0 h 735"/>
                <a:gd name="T149" fmla="*/ 650 w 650"/>
                <a:gd name="T150" fmla="*/ 735 h 7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50" h="735">
                  <a:moveTo>
                    <a:pt x="645" y="27"/>
                  </a:moveTo>
                  <a:lnTo>
                    <a:pt x="642" y="26"/>
                  </a:lnTo>
                  <a:lnTo>
                    <a:pt x="631" y="23"/>
                  </a:lnTo>
                  <a:lnTo>
                    <a:pt x="615" y="19"/>
                  </a:lnTo>
                  <a:lnTo>
                    <a:pt x="592" y="15"/>
                  </a:lnTo>
                  <a:lnTo>
                    <a:pt x="565" y="10"/>
                  </a:lnTo>
                  <a:lnTo>
                    <a:pt x="533" y="6"/>
                  </a:lnTo>
                  <a:lnTo>
                    <a:pt x="496" y="3"/>
                  </a:lnTo>
                  <a:lnTo>
                    <a:pt x="456" y="1"/>
                  </a:lnTo>
                  <a:lnTo>
                    <a:pt x="411" y="0"/>
                  </a:lnTo>
                  <a:lnTo>
                    <a:pt x="364" y="2"/>
                  </a:lnTo>
                  <a:lnTo>
                    <a:pt x="315" y="6"/>
                  </a:lnTo>
                  <a:lnTo>
                    <a:pt x="262" y="15"/>
                  </a:lnTo>
                  <a:lnTo>
                    <a:pt x="209" y="26"/>
                  </a:lnTo>
                  <a:lnTo>
                    <a:pt x="154" y="42"/>
                  </a:lnTo>
                  <a:lnTo>
                    <a:pt x="98" y="61"/>
                  </a:lnTo>
                  <a:lnTo>
                    <a:pt x="42" y="87"/>
                  </a:lnTo>
                  <a:lnTo>
                    <a:pt x="38" y="101"/>
                  </a:lnTo>
                  <a:lnTo>
                    <a:pt x="28" y="141"/>
                  </a:lnTo>
                  <a:lnTo>
                    <a:pt x="17" y="203"/>
                  </a:lnTo>
                  <a:lnTo>
                    <a:pt x="6" y="283"/>
                  </a:lnTo>
                  <a:lnTo>
                    <a:pt x="0" y="378"/>
                  </a:lnTo>
                  <a:lnTo>
                    <a:pt x="5" y="484"/>
                  </a:lnTo>
                  <a:lnTo>
                    <a:pt x="21" y="599"/>
                  </a:lnTo>
                  <a:lnTo>
                    <a:pt x="54" y="716"/>
                  </a:lnTo>
                  <a:lnTo>
                    <a:pt x="58" y="716"/>
                  </a:lnTo>
                  <a:lnTo>
                    <a:pt x="66" y="715"/>
                  </a:lnTo>
                  <a:lnTo>
                    <a:pt x="80" y="713"/>
                  </a:lnTo>
                  <a:lnTo>
                    <a:pt x="99" y="712"/>
                  </a:lnTo>
                  <a:lnTo>
                    <a:pt x="124" y="710"/>
                  </a:lnTo>
                  <a:lnTo>
                    <a:pt x="153" y="708"/>
                  </a:lnTo>
                  <a:lnTo>
                    <a:pt x="188" y="707"/>
                  </a:lnTo>
                  <a:lnTo>
                    <a:pt x="225" y="706"/>
                  </a:lnTo>
                  <a:lnTo>
                    <a:pt x="267" y="705"/>
                  </a:lnTo>
                  <a:lnTo>
                    <a:pt x="313" y="706"/>
                  </a:lnTo>
                  <a:lnTo>
                    <a:pt x="362" y="707"/>
                  </a:lnTo>
                  <a:lnTo>
                    <a:pt x="415" y="709"/>
                  </a:lnTo>
                  <a:lnTo>
                    <a:pt x="470" y="713"/>
                  </a:lnTo>
                  <a:lnTo>
                    <a:pt x="528" y="719"/>
                  </a:lnTo>
                  <a:lnTo>
                    <a:pt x="588" y="726"/>
                  </a:lnTo>
                  <a:lnTo>
                    <a:pt x="650" y="735"/>
                  </a:lnTo>
                  <a:lnTo>
                    <a:pt x="647" y="713"/>
                  </a:lnTo>
                  <a:lnTo>
                    <a:pt x="641" y="655"/>
                  </a:lnTo>
                  <a:lnTo>
                    <a:pt x="631" y="568"/>
                  </a:lnTo>
                  <a:lnTo>
                    <a:pt x="623" y="462"/>
                  </a:lnTo>
                  <a:lnTo>
                    <a:pt x="618" y="345"/>
                  </a:lnTo>
                  <a:lnTo>
                    <a:pt x="618" y="229"/>
                  </a:lnTo>
                  <a:lnTo>
                    <a:pt x="627" y="119"/>
                  </a:lnTo>
                  <a:lnTo>
                    <a:pt x="645" y="27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643" name="Freeform 26"/>
            <p:cNvSpPr>
              <a:spLocks/>
            </p:cNvSpPr>
            <p:nvPr/>
          </p:nvSpPr>
          <p:spPr bwMode="auto">
            <a:xfrm>
              <a:off x="6623" y="13797"/>
              <a:ext cx="1071" cy="731"/>
            </a:xfrm>
            <a:custGeom>
              <a:avLst/>
              <a:gdLst>
                <a:gd name="T0" fmla="*/ 6 w 1071"/>
                <a:gd name="T1" fmla="*/ 552 h 731"/>
                <a:gd name="T2" fmla="*/ 0 w 1071"/>
                <a:gd name="T3" fmla="*/ 642 h 731"/>
                <a:gd name="T4" fmla="*/ 698 w 1071"/>
                <a:gd name="T5" fmla="*/ 731 h 731"/>
                <a:gd name="T6" fmla="*/ 703 w 1071"/>
                <a:gd name="T7" fmla="*/ 729 h 731"/>
                <a:gd name="T8" fmla="*/ 717 w 1071"/>
                <a:gd name="T9" fmla="*/ 722 h 731"/>
                <a:gd name="T10" fmla="*/ 740 w 1071"/>
                <a:gd name="T11" fmla="*/ 710 h 731"/>
                <a:gd name="T12" fmla="*/ 768 w 1071"/>
                <a:gd name="T13" fmla="*/ 694 h 731"/>
                <a:gd name="T14" fmla="*/ 801 w 1071"/>
                <a:gd name="T15" fmla="*/ 672 h 731"/>
                <a:gd name="T16" fmla="*/ 838 w 1071"/>
                <a:gd name="T17" fmla="*/ 645 h 731"/>
                <a:gd name="T18" fmla="*/ 876 w 1071"/>
                <a:gd name="T19" fmla="*/ 614 h 731"/>
                <a:gd name="T20" fmla="*/ 915 w 1071"/>
                <a:gd name="T21" fmla="*/ 577 h 731"/>
                <a:gd name="T22" fmla="*/ 953 w 1071"/>
                <a:gd name="T23" fmla="*/ 536 h 731"/>
                <a:gd name="T24" fmla="*/ 988 w 1071"/>
                <a:gd name="T25" fmla="*/ 491 h 731"/>
                <a:gd name="T26" fmla="*/ 1018 w 1071"/>
                <a:gd name="T27" fmla="*/ 439 h 731"/>
                <a:gd name="T28" fmla="*/ 1043 w 1071"/>
                <a:gd name="T29" fmla="*/ 383 h 731"/>
                <a:gd name="T30" fmla="*/ 1061 w 1071"/>
                <a:gd name="T31" fmla="*/ 322 h 731"/>
                <a:gd name="T32" fmla="*/ 1071 w 1071"/>
                <a:gd name="T33" fmla="*/ 255 h 731"/>
                <a:gd name="T34" fmla="*/ 1070 w 1071"/>
                <a:gd name="T35" fmla="*/ 185 h 731"/>
                <a:gd name="T36" fmla="*/ 1057 w 1071"/>
                <a:gd name="T37" fmla="*/ 108 h 731"/>
                <a:gd name="T38" fmla="*/ 1055 w 1071"/>
                <a:gd name="T39" fmla="*/ 104 h 731"/>
                <a:gd name="T40" fmla="*/ 1049 w 1071"/>
                <a:gd name="T41" fmla="*/ 92 h 731"/>
                <a:gd name="T42" fmla="*/ 1037 w 1071"/>
                <a:gd name="T43" fmla="*/ 76 h 731"/>
                <a:gd name="T44" fmla="*/ 1022 w 1071"/>
                <a:gd name="T45" fmla="*/ 57 h 731"/>
                <a:gd name="T46" fmla="*/ 1002 w 1071"/>
                <a:gd name="T47" fmla="*/ 37 h 731"/>
                <a:gd name="T48" fmla="*/ 979 w 1071"/>
                <a:gd name="T49" fmla="*/ 20 h 731"/>
                <a:gd name="T50" fmla="*/ 951 w 1071"/>
                <a:gd name="T51" fmla="*/ 7 h 731"/>
                <a:gd name="T52" fmla="*/ 919 w 1071"/>
                <a:gd name="T53" fmla="*/ 0 h 731"/>
                <a:gd name="T54" fmla="*/ 924 w 1071"/>
                <a:gd name="T55" fmla="*/ 12 h 731"/>
                <a:gd name="T56" fmla="*/ 934 w 1071"/>
                <a:gd name="T57" fmla="*/ 44 h 731"/>
                <a:gd name="T58" fmla="*/ 947 w 1071"/>
                <a:gd name="T59" fmla="*/ 94 h 731"/>
                <a:gd name="T60" fmla="*/ 958 w 1071"/>
                <a:gd name="T61" fmla="*/ 159 h 731"/>
                <a:gd name="T62" fmla="*/ 961 w 1071"/>
                <a:gd name="T63" fmla="*/ 238 h 731"/>
                <a:gd name="T64" fmla="*/ 953 w 1071"/>
                <a:gd name="T65" fmla="*/ 324 h 731"/>
                <a:gd name="T66" fmla="*/ 928 w 1071"/>
                <a:gd name="T67" fmla="*/ 418 h 731"/>
                <a:gd name="T68" fmla="*/ 884 w 1071"/>
                <a:gd name="T69" fmla="*/ 516 h 731"/>
                <a:gd name="T70" fmla="*/ 883 w 1071"/>
                <a:gd name="T71" fmla="*/ 518 h 731"/>
                <a:gd name="T72" fmla="*/ 879 w 1071"/>
                <a:gd name="T73" fmla="*/ 521 h 731"/>
                <a:gd name="T74" fmla="*/ 872 w 1071"/>
                <a:gd name="T75" fmla="*/ 526 h 731"/>
                <a:gd name="T76" fmla="*/ 862 w 1071"/>
                <a:gd name="T77" fmla="*/ 534 h 731"/>
                <a:gd name="T78" fmla="*/ 851 w 1071"/>
                <a:gd name="T79" fmla="*/ 541 h 731"/>
                <a:gd name="T80" fmla="*/ 837 w 1071"/>
                <a:gd name="T81" fmla="*/ 550 h 731"/>
                <a:gd name="T82" fmla="*/ 819 w 1071"/>
                <a:gd name="T83" fmla="*/ 559 h 731"/>
                <a:gd name="T84" fmla="*/ 800 w 1071"/>
                <a:gd name="T85" fmla="*/ 567 h 731"/>
                <a:gd name="T86" fmla="*/ 778 w 1071"/>
                <a:gd name="T87" fmla="*/ 575 h 731"/>
                <a:gd name="T88" fmla="*/ 754 w 1071"/>
                <a:gd name="T89" fmla="*/ 582 h 731"/>
                <a:gd name="T90" fmla="*/ 727 w 1071"/>
                <a:gd name="T91" fmla="*/ 588 h 731"/>
                <a:gd name="T92" fmla="*/ 697 w 1071"/>
                <a:gd name="T93" fmla="*/ 592 h 731"/>
                <a:gd name="T94" fmla="*/ 666 w 1071"/>
                <a:gd name="T95" fmla="*/ 593 h 731"/>
                <a:gd name="T96" fmla="*/ 631 w 1071"/>
                <a:gd name="T97" fmla="*/ 592 h 731"/>
                <a:gd name="T98" fmla="*/ 593 w 1071"/>
                <a:gd name="T99" fmla="*/ 589 h 731"/>
                <a:gd name="T100" fmla="*/ 555 w 1071"/>
                <a:gd name="T101" fmla="*/ 581 h 731"/>
                <a:gd name="T102" fmla="*/ 555 w 1071"/>
                <a:gd name="T103" fmla="*/ 677 h 731"/>
                <a:gd name="T104" fmla="*/ 24 w 1071"/>
                <a:gd name="T105" fmla="*/ 623 h 731"/>
                <a:gd name="T106" fmla="*/ 6 w 1071"/>
                <a:gd name="T107" fmla="*/ 552 h 73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71"/>
                <a:gd name="T163" fmla="*/ 0 h 731"/>
                <a:gd name="T164" fmla="*/ 1071 w 1071"/>
                <a:gd name="T165" fmla="*/ 731 h 73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71" h="731">
                  <a:moveTo>
                    <a:pt x="6" y="552"/>
                  </a:moveTo>
                  <a:lnTo>
                    <a:pt x="0" y="642"/>
                  </a:lnTo>
                  <a:lnTo>
                    <a:pt x="698" y="731"/>
                  </a:lnTo>
                  <a:lnTo>
                    <a:pt x="703" y="729"/>
                  </a:lnTo>
                  <a:lnTo>
                    <a:pt x="717" y="722"/>
                  </a:lnTo>
                  <a:lnTo>
                    <a:pt x="740" y="710"/>
                  </a:lnTo>
                  <a:lnTo>
                    <a:pt x="768" y="694"/>
                  </a:lnTo>
                  <a:lnTo>
                    <a:pt x="801" y="672"/>
                  </a:lnTo>
                  <a:lnTo>
                    <a:pt x="838" y="645"/>
                  </a:lnTo>
                  <a:lnTo>
                    <a:pt x="876" y="614"/>
                  </a:lnTo>
                  <a:lnTo>
                    <a:pt x="915" y="577"/>
                  </a:lnTo>
                  <a:lnTo>
                    <a:pt x="953" y="536"/>
                  </a:lnTo>
                  <a:lnTo>
                    <a:pt x="988" y="491"/>
                  </a:lnTo>
                  <a:lnTo>
                    <a:pt x="1018" y="439"/>
                  </a:lnTo>
                  <a:lnTo>
                    <a:pt x="1043" y="383"/>
                  </a:lnTo>
                  <a:lnTo>
                    <a:pt x="1061" y="322"/>
                  </a:lnTo>
                  <a:lnTo>
                    <a:pt x="1071" y="255"/>
                  </a:lnTo>
                  <a:lnTo>
                    <a:pt x="1070" y="185"/>
                  </a:lnTo>
                  <a:lnTo>
                    <a:pt x="1057" y="108"/>
                  </a:lnTo>
                  <a:lnTo>
                    <a:pt x="1055" y="104"/>
                  </a:lnTo>
                  <a:lnTo>
                    <a:pt x="1049" y="92"/>
                  </a:lnTo>
                  <a:lnTo>
                    <a:pt x="1037" y="76"/>
                  </a:lnTo>
                  <a:lnTo>
                    <a:pt x="1022" y="57"/>
                  </a:lnTo>
                  <a:lnTo>
                    <a:pt x="1002" y="37"/>
                  </a:lnTo>
                  <a:lnTo>
                    <a:pt x="979" y="20"/>
                  </a:lnTo>
                  <a:lnTo>
                    <a:pt x="951" y="7"/>
                  </a:lnTo>
                  <a:lnTo>
                    <a:pt x="919" y="0"/>
                  </a:lnTo>
                  <a:lnTo>
                    <a:pt x="924" y="12"/>
                  </a:lnTo>
                  <a:lnTo>
                    <a:pt x="934" y="44"/>
                  </a:lnTo>
                  <a:lnTo>
                    <a:pt x="947" y="94"/>
                  </a:lnTo>
                  <a:lnTo>
                    <a:pt x="958" y="159"/>
                  </a:lnTo>
                  <a:lnTo>
                    <a:pt x="961" y="238"/>
                  </a:lnTo>
                  <a:lnTo>
                    <a:pt x="953" y="324"/>
                  </a:lnTo>
                  <a:lnTo>
                    <a:pt x="928" y="418"/>
                  </a:lnTo>
                  <a:lnTo>
                    <a:pt x="884" y="516"/>
                  </a:lnTo>
                  <a:lnTo>
                    <a:pt x="883" y="518"/>
                  </a:lnTo>
                  <a:lnTo>
                    <a:pt x="879" y="521"/>
                  </a:lnTo>
                  <a:lnTo>
                    <a:pt x="872" y="526"/>
                  </a:lnTo>
                  <a:lnTo>
                    <a:pt x="862" y="534"/>
                  </a:lnTo>
                  <a:lnTo>
                    <a:pt x="851" y="541"/>
                  </a:lnTo>
                  <a:lnTo>
                    <a:pt x="837" y="550"/>
                  </a:lnTo>
                  <a:lnTo>
                    <a:pt x="819" y="559"/>
                  </a:lnTo>
                  <a:lnTo>
                    <a:pt x="800" y="567"/>
                  </a:lnTo>
                  <a:lnTo>
                    <a:pt x="778" y="575"/>
                  </a:lnTo>
                  <a:lnTo>
                    <a:pt x="754" y="582"/>
                  </a:lnTo>
                  <a:lnTo>
                    <a:pt x="727" y="588"/>
                  </a:lnTo>
                  <a:lnTo>
                    <a:pt x="697" y="592"/>
                  </a:lnTo>
                  <a:lnTo>
                    <a:pt x="666" y="593"/>
                  </a:lnTo>
                  <a:lnTo>
                    <a:pt x="631" y="592"/>
                  </a:lnTo>
                  <a:lnTo>
                    <a:pt x="593" y="589"/>
                  </a:lnTo>
                  <a:lnTo>
                    <a:pt x="555" y="581"/>
                  </a:lnTo>
                  <a:lnTo>
                    <a:pt x="555" y="677"/>
                  </a:lnTo>
                  <a:lnTo>
                    <a:pt x="24" y="623"/>
                  </a:lnTo>
                  <a:lnTo>
                    <a:pt x="6" y="5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644" name="Freeform 27"/>
            <p:cNvSpPr>
              <a:spLocks/>
            </p:cNvSpPr>
            <p:nvPr/>
          </p:nvSpPr>
          <p:spPr bwMode="auto">
            <a:xfrm>
              <a:off x="6486" y="14516"/>
              <a:ext cx="787" cy="253"/>
            </a:xfrm>
            <a:custGeom>
              <a:avLst/>
              <a:gdLst>
                <a:gd name="T0" fmla="*/ 787 w 787"/>
                <a:gd name="T1" fmla="*/ 91 h 253"/>
                <a:gd name="T2" fmla="*/ 12 w 787"/>
                <a:gd name="T3" fmla="*/ 0 h 253"/>
                <a:gd name="T4" fmla="*/ 0 w 787"/>
                <a:gd name="T5" fmla="*/ 91 h 253"/>
                <a:gd name="T6" fmla="*/ 764 w 787"/>
                <a:gd name="T7" fmla="*/ 253 h 253"/>
                <a:gd name="T8" fmla="*/ 787 w 787"/>
                <a:gd name="T9" fmla="*/ 91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7"/>
                <a:gd name="T16" fmla="*/ 0 h 253"/>
                <a:gd name="T17" fmla="*/ 787 w 787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7" h="253">
                  <a:moveTo>
                    <a:pt x="787" y="91"/>
                  </a:moveTo>
                  <a:lnTo>
                    <a:pt x="12" y="0"/>
                  </a:lnTo>
                  <a:lnTo>
                    <a:pt x="0" y="91"/>
                  </a:lnTo>
                  <a:lnTo>
                    <a:pt x="764" y="253"/>
                  </a:lnTo>
                  <a:lnTo>
                    <a:pt x="787" y="9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645" name="Freeform 28"/>
            <p:cNvSpPr>
              <a:spLocks/>
            </p:cNvSpPr>
            <p:nvPr/>
          </p:nvSpPr>
          <p:spPr bwMode="auto">
            <a:xfrm>
              <a:off x="6879" y="14597"/>
              <a:ext cx="336" cy="115"/>
            </a:xfrm>
            <a:custGeom>
              <a:avLst/>
              <a:gdLst>
                <a:gd name="T0" fmla="*/ 336 w 336"/>
                <a:gd name="T1" fmla="*/ 50 h 115"/>
                <a:gd name="T2" fmla="*/ 4 w 336"/>
                <a:gd name="T3" fmla="*/ 0 h 115"/>
                <a:gd name="T4" fmla="*/ 0 w 336"/>
                <a:gd name="T5" fmla="*/ 48 h 115"/>
                <a:gd name="T6" fmla="*/ 327 w 336"/>
                <a:gd name="T7" fmla="*/ 115 h 115"/>
                <a:gd name="T8" fmla="*/ 336 w 336"/>
                <a:gd name="T9" fmla="*/ 50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115"/>
                <a:gd name="T17" fmla="*/ 336 w 336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115">
                  <a:moveTo>
                    <a:pt x="336" y="50"/>
                  </a:moveTo>
                  <a:lnTo>
                    <a:pt x="4" y="0"/>
                  </a:lnTo>
                  <a:lnTo>
                    <a:pt x="0" y="48"/>
                  </a:lnTo>
                  <a:lnTo>
                    <a:pt x="327" y="115"/>
                  </a:lnTo>
                  <a:lnTo>
                    <a:pt x="336" y="5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646" name="Freeform 29"/>
            <p:cNvSpPr>
              <a:spLocks/>
            </p:cNvSpPr>
            <p:nvPr/>
          </p:nvSpPr>
          <p:spPr bwMode="auto">
            <a:xfrm>
              <a:off x="6536" y="14540"/>
              <a:ext cx="225" cy="85"/>
            </a:xfrm>
            <a:custGeom>
              <a:avLst/>
              <a:gdLst>
                <a:gd name="T0" fmla="*/ 225 w 225"/>
                <a:gd name="T1" fmla="*/ 39 h 85"/>
                <a:gd name="T2" fmla="*/ 0 w 225"/>
                <a:gd name="T3" fmla="*/ 0 h 85"/>
                <a:gd name="T4" fmla="*/ 3 w 225"/>
                <a:gd name="T5" fmla="*/ 41 h 85"/>
                <a:gd name="T6" fmla="*/ 218 w 225"/>
                <a:gd name="T7" fmla="*/ 85 h 85"/>
                <a:gd name="T8" fmla="*/ 225 w 225"/>
                <a:gd name="T9" fmla="*/ 39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5"/>
                <a:gd name="T16" fmla="*/ 0 h 85"/>
                <a:gd name="T17" fmla="*/ 225 w 225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5" h="85">
                  <a:moveTo>
                    <a:pt x="225" y="39"/>
                  </a:moveTo>
                  <a:lnTo>
                    <a:pt x="0" y="0"/>
                  </a:lnTo>
                  <a:lnTo>
                    <a:pt x="3" y="41"/>
                  </a:lnTo>
                  <a:lnTo>
                    <a:pt x="218" y="85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647" name="Freeform 30"/>
            <p:cNvSpPr>
              <a:spLocks/>
            </p:cNvSpPr>
            <p:nvPr/>
          </p:nvSpPr>
          <p:spPr bwMode="auto">
            <a:xfrm>
              <a:off x="5972" y="14624"/>
              <a:ext cx="1325" cy="439"/>
            </a:xfrm>
            <a:custGeom>
              <a:avLst/>
              <a:gdLst>
                <a:gd name="T0" fmla="*/ 0 w 1325"/>
                <a:gd name="T1" fmla="*/ 132 h 439"/>
                <a:gd name="T2" fmla="*/ 3 w 1325"/>
                <a:gd name="T3" fmla="*/ 132 h 439"/>
                <a:gd name="T4" fmla="*/ 10 w 1325"/>
                <a:gd name="T5" fmla="*/ 130 h 439"/>
                <a:gd name="T6" fmla="*/ 24 w 1325"/>
                <a:gd name="T7" fmla="*/ 128 h 439"/>
                <a:gd name="T8" fmla="*/ 42 w 1325"/>
                <a:gd name="T9" fmla="*/ 125 h 439"/>
                <a:gd name="T10" fmla="*/ 62 w 1325"/>
                <a:gd name="T11" fmla="*/ 121 h 439"/>
                <a:gd name="T12" fmla="*/ 86 w 1325"/>
                <a:gd name="T13" fmla="*/ 116 h 439"/>
                <a:gd name="T14" fmla="*/ 113 w 1325"/>
                <a:gd name="T15" fmla="*/ 109 h 439"/>
                <a:gd name="T16" fmla="*/ 141 w 1325"/>
                <a:gd name="T17" fmla="*/ 102 h 439"/>
                <a:gd name="T18" fmla="*/ 170 w 1325"/>
                <a:gd name="T19" fmla="*/ 94 h 439"/>
                <a:gd name="T20" fmla="*/ 199 w 1325"/>
                <a:gd name="T21" fmla="*/ 85 h 439"/>
                <a:gd name="T22" fmla="*/ 228 w 1325"/>
                <a:gd name="T23" fmla="*/ 74 h 439"/>
                <a:gd name="T24" fmla="*/ 257 w 1325"/>
                <a:gd name="T25" fmla="*/ 62 h 439"/>
                <a:gd name="T26" fmla="*/ 285 w 1325"/>
                <a:gd name="T27" fmla="*/ 48 h 439"/>
                <a:gd name="T28" fmla="*/ 309 w 1325"/>
                <a:gd name="T29" fmla="*/ 34 h 439"/>
                <a:gd name="T30" fmla="*/ 333 w 1325"/>
                <a:gd name="T31" fmla="*/ 18 h 439"/>
                <a:gd name="T32" fmla="*/ 352 w 1325"/>
                <a:gd name="T33" fmla="*/ 0 h 439"/>
                <a:gd name="T34" fmla="*/ 1325 w 1325"/>
                <a:gd name="T35" fmla="*/ 223 h 439"/>
                <a:gd name="T36" fmla="*/ 1323 w 1325"/>
                <a:gd name="T37" fmla="*/ 225 h 439"/>
                <a:gd name="T38" fmla="*/ 1318 w 1325"/>
                <a:gd name="T39" fmla="*/ 230 h 439"/>
                <a:gd name="T40" fmla="*/ 1309 w 1325"/>
                <a:gd name="T41" fmla="*/ 239 h 439"/>
                <a:gd name="T42" fmla="*/ 1297 w 1325"/>
                <a:gd name="T43" fmla="*/ 250 h 439"/>
                <a:gd name="T44" fmla="*/ 1282 w 1325"/>
                <a:gd name="T45" fmla="*/ 263 h 439"/>
                <a:gd name="T46" fmla="*/ 1265 w 1325"/>
                <a:gd name="T47" fmla="*/ 278 h 439"/>
                <a:gd name="T48" fmla="*/ 1247 w 1325"/>
                <a:gd name="T49" fmla="*/ 295 h 439"/>
                <a:gd name="T50" fmla="*/ 1225 w 1325"/>
                <a:gd name="T51" fmla="*/ 312 h 439"/>
                <a:gd name="T52" fmla="*/ 1202 w 1325"/>
                <a:gd name="T53" fmla="*/ 331 h 439"/>
                <a:gd name="T54" fmla="*/ 1179 w 1325"/>
                <a:gd name="T55" fmla="*/ 349 h 439"/>
                <a:gd name="T56" fmla="*/ 1154 w 1325"/>
                <a:gd name="T57" fmla="*/ 367 h 439"/>
                <a:gd name="T58" fmla="*/ 1128 w 1325"/>
                <a:gd name="T59" fmla="*/ 385 h 439"/>
                <a:gd name="T60" fmla="*/ 1102 w 1325"/>
                <a:gd name="T61" fmla="*/ 401 h 439"/>
                <a:gd name="T62" fmla="*/ 1077 w 1325"/>
                <a:gd name="T63" fmla="*/ 415 h 439"/>
                <a:gd name="T64" fmla="*/ 1051 w 1325"/>
                <a:gd name="T65" fmla="*/ 428 h 439"/>
                <a:gd name="T66" fmla="*/ 1026 w 1325"/>
                <a:gd name="T67" fmla="*/ 439 h 439"/>
                <a:gd name="T68" fmla="*/ 0 w 1325"/>
                <a:gd name="T69" fmla="*/ 132 h 4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25"/>
                <a:gd name="T106" fmla="*/ 0 h 439"/>
                <a:gd name="T107" fmla="*/ 1325 w 1325"/>
                <a:gd name="T108" fmla="*/ 439 h 4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25" h="439">
                  <a:moveTo>
                    <a:pt x="0" y="132"/>
                  </a:moveTo>
                  <a:lnTo>
                    <a:pt x="3" y="132"/>
                  </a:lnTo>
                  <a:lnTo>
                    <a:pt x="10" y="130"/>
                  </a:lnTo>
                  <a:lnTo>
                    <a:pt x="24" y="128"/>
                  </a:lnTo>
                  <a:lnTo>
                    <a:pt x="42" y="125"/>
                  </a:lnTo>
                  <a:lnTo>
                    <a:pt x="62" y="121"/>
                  </a:lnTo>
                  <a:lnTo>
                    <a:pt x="86" y="116"/>
                  </a:lnTo>
                  <a:lnTo>
                    <a:pt x="113" y="109"/>
                  </a:lnTo>
                  <a:lnTo>
                    <a:pt x="141" y="102"/>
                  </a:lnTo>
                  <a:lnTo>
                    <a:pt x="170" y="94"/>
                  </a:lnTo>
                  <a:lnTo>
                    <a:pt x="199" y="85"/>
                  </a:lnTo>
                  <a:lnTo>
                    <a:pt x="228" y="74"/>
                  </a:lnTo>
                  <a:lnTo>
                    <a:pt x="257" y="62"/>
                  </a:lnTo>
                  <a:lnTo>
                    <a:pt x="285" y="48"/>
                  </a:lnTo>
                  <a:lnTo>
                    <a:pt x="309" y="34"/>
                  </a:lnTo>
                  <a:lnTo>
                    <a:pt x="333" y="18"/>
                  </a:lnTo>
                  <a:lnTo>
                    <a:pt x="352" y="0"/>
                  </a:lnTo>
                  <a:lnTo>
                    <a:pt x="1325" y="223"/>
                  </a:lnTo>
                  <a:lnTo>
                    <a:pt x="1323" y="225"/>
                  </a:lnTo>
                  <a:lnTo>
                    <a:pt x="1318" y="230"/>
                  </a:lnTo>
                  <a:lnTo>
                    <a:pt x="1309" y="239"/>
                  </a:lnTo>
                  <a:lnTo>
                    <a:pt x="1297" y="250"/>
                  </a:lnTo>
                  <a:lnTo>
                    <a:pt x="1282" y="263"/>
                  </a:lnTo>
                  <a:lnTo>
                    <a:pt x="1265" y="278"/>
                  </a:lnTo>
                  <a:lnTo>
                    <a:pt x="1247" y="295"/>
                  </a:lnTo>
                  <a:lnTo>
                    <a:pt x="1225" y="312"/>
                  </a:lnTo>
                  <a:lnTo>
                    <a:pt x="1202" y="331"/>
                  </a:lnTo>
                  <a:lnTo>
                    <a:pt x="1179" y="349"/>
                  </a:lnTo>
                  <a:lnTo>
                    <a:pt x="1154" y="367"/>
                  </a:lnTo>
                  <a:lnTo>
                    <a:pt x="1128" y="385"/>
                  </a:lnTo>
                  <a:lnTo>
                    <a:pt x="1102" y="401"/>
                  </a:lnTo>
                  <a:lnTo>
                    <a:pt x="1077" y="415"/>
                  </a:lnTo>
                  <a:lnTo>
                    <a:pt x="1051" y="428"/>
                  </a:lnTo>
                  <a:lnTo>
                    <a:pt x="1026" y="43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648" name="Freeform 31"/>
            <p:cNvSpPr>
              <a:spLocks/>
            </p:cNvSpPr>
            <p:nvPr/>
          </p:nvSpPr>
          <p:spPr bwMode="auto">
            <a:xfrm>
              <a:off x="7292" y="14577"/>
              <a:ext cx="472" cy="209"/>
            </a:xfrm>
            <a:custGeom>
              <a:avLst/>
              <a:gdLst>
                <a:gd name="T0" fmla="*/ 47 w 472"/>
                <a:gd name="T1" fmla="*/ 209 h 209"/>
                <a:gd name="T2" fmla="*/ 472 w 472"/>
                <a:gd name="T3" fmla="*/ 84 h 209"/>
                <a:gd name="T4" fmla="*/ 215 w 472"/>
                <a:gd name="T5" fmla="*/ 0 h 209"/>
                <a:gd name="T6" fmla="*/ 5 w 472"/>
                <a:gd name="T7" fmla="*/ 24 h 209"/>
                <a:gd name="T8" fmla="*/ 0 w 472"/>
                <a:gd name="T9" fmla="*/ 197 h 209"/>
                <a:gd name="T10" fmla="*/ 47 w 472"/>
                <a:gd name="T11" fmla="*/ 209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2"/>
                <a:gd name="T19" fmla="*/ 0 h 209"/>
                <a:gd name="T20" fmla="*/ 472 w 472"/>
                <a:gd name="T21" fmla="*/ 209 h 2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2" h="209">
                  <a:moveTo>
                    <a:pt x="47" y="209"/>
                  </a:moveTo>
                  <a:lnTo>
                    <a:pt x="472" y="84"/>
                  </a:lnTo>
                  <a:lnTo>
                    <a:pt x="215" y="0"/>
                  </a:lnTo>
                  <a:lnTo>
                    <a:pt x="5" y="24"/>
                  </a:lnTo>
                  <a:lnTo>
                    <a:pt x="0" y="197"/>
                  </a:lnTo>
                  <a:lnTo>
                    <a:pt x="47" y="20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649" name="Freeform 32"/>
            <p:cNvSpPr>
              <a:spLocks/>
            </p:cNvSpPr>
            <p:nvPr/>
          </p:nvSpPr>
          <p:spPr bwMode="auto">
            <a:xfrm>
              <a:off x="6073" y="13679"/>
              <a:ext cx="251" cy="999"/>
            </a:xfrm>
            <a:custGeom>
              <a:avLst/>
              <a:gdLst>
                <a:gd name="T0" fmla="*/ 251 w 251"/>
                <a:gd name="T1" fmla="*/ 23 h 999"/>
                <a:gd name="T2" fmla="*/ 250 w 251"/>
                <a:gd name="T3" fmla="*/ 22 h 999"/>
                <a:gd name="T4" fmla="*/ 246 w 251"/>
                <a:gd name="T5" fmla="*/ 20 h 999"/>
                <a:gd name="T6" fmla="*/ 239 w 251"/>
                <a:gd name="T7" fmla="*/ 18 h 999"/>
                <a:gd name="T8" fmla="*/ 230 w 251"/>
                <a:gd name="T9" fmla="*/ 15 h 999"/>
                <a:gd name="T10" fmla="*/ 218 w 251"/>
                <a:gd name="T11" fmla="*/ 11 h 999"/>
                <a:gd name="T12" fmla="*/ 205 w 251"/>
                <a:gd name="T13" fmla="*/ 7 h 999"/>
                <a:gd name="T14" fmla="*/ 190 w 251"/>
                <a:gd name="T15" fmla="*/ 4 h 999"/>
                <a:gd name="T16" fmla="*/ 173 w 251"/>
                <a:gd name="T17" fmla="*/ 1 h 999"/>
                <a:gd name="T18" fmla="*/ 155 w 251"/>
                <a:gd name="T19" fmla="*/ 0 h 999"/>
                <a:gd name="T20" fmla="*/ 134 w 251"/>
                <a:gd name="T21" fmla="*/ 0 h 999"/>
                <a:gd name="T22" fmla="*/ 114 w 251"/>
                <a:gd name="T23" fmla="*/ 2 h 999"/>
                <a:gd name="T24" fmla="*/ 92 w 251"/>
                <a:gd name="T25" fmla="*/ 5 h 999"/>
                <a:gd name="T26" fmla="*/ 70 w 251"/>
                <a:gd name="T27" fmla="*/ 12 h 999"/>
                <a:gd name="T28" fmla="*/ 47 w 251"/>
                <a:gd name="T29" fmla="*/ 20 h 999"/>
                <a:gd name="T30" fmla="*/ 23 w 251"/>
                <a:gd name="T31" fmla="*/ 32 h 999"/>
                <a:gd name="T32" fmla="*/ 0 w 251"/>
                <a:gd name="T33" fmla="*/ 47 h 999"/>
                <a:gd name="T34" fmla="*/ 0 w 251"/>
                <a:gd name="T35" fmla="*/ 999 h 999"/>
                <a:gd name="T36" fmla="*/ 1 w 251"/>
                <a:gd name="T37" fmla="*/ 999 h 999"/>
                <a:gd name="T38" fmla="*/ 6 w 251"/>
                <a:gd name="T39" fmla="*/ 999 h 999"/>
                <a:gd name="T40" fmla="*/ 14 w 251"/>
                <a:gd name="T41" fmla="*/ 998 h 999"/>
                <a:gd name="T42" fmla="*/ 23 w 251"/>
                <a:gd name="T43" fmla="*/ 997 h 999"/>
                <a:gd name="T44" fmla="*/ 35 w 251"/>
                <a:gd name="T45" fmla="*/ 995 h 999"/>
                <a:gd name="T46" fmla="*/ 49 w 251"/>
                <a:gd name="T47" fmla="*/ 993 h 999"/>
                <a:gd name="T48" fmla="*/ 65 w 251"/>
                <a:gd name="T49" fmla="*/ 990 h 999"/>
                <a:gd name="T50" fmla="*/ 83 w 251"/>
                <a:gd name="T51" fmla="*/ 985 h 999"/>
                <a:gd name="T52" fmla="*/ 102 w 251"/>
                <a:gd name="T53" fmla="*/ 980 h 999"/>
                <a:gd name="T54" fmla="*/ 121 w 251"/>
                <a:gd name="T55" fmla="*/ 973 h 999"/>
                <a:gd name="T56" fmla="*/ 143 w 251"/>
                <a:gd name="T57" fmla="*/ 966 h 999"/>
                <a:gd name="T58" fmla="*/ 164 w 251"/>
                <a:gd name="T59" fmla="*/ 956 h 999"/>
                <a:gd name="T60" fmla="*/ 186 w 251"/>
                <a:gd name="T61" fmla="*/ 945 h 999"/>
                <a:gd name="T62" fmla="*/ 208 w 251"/>
                <a:gd name="T63" fmla="*/ 934 h 999"/>
                <a:gd name="T64" fmla="*/ 230 w 251"/>
                <a:gd name="T65" fmla="*/ 919 h 999"/>
                <a:gd name="T66" fmla="*/ 251 w 251"/>
                <a:gd name="T67" fmla="*/ 903 h 999"/>
                <a:gd name="T68" fmla="*/ 251 w 251"/>
                <a:gd name="T69" fmla="*/ 23 h 9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1"/>
                <a:gd name="T106" fmla="*/ 0 h 999"/>
                <a:gd name="T107" fmla="*/ 251 w 251"/>
                <a:gd name="T108" fmla="*/ 999 h 9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1" h="999">
                  <a:moveTo>
                    <a:pt x="251" y="23"/>
                  </a:moveTo>
                  <a:lnTo>
                    <a:pt x="250" y="22"/>
                  </a:lnTo>
                  <a:lnTo>
                    <a:pt x="246" y="20"/>
                  </a:lnTo>
                  <a:lnTo>
                    <a:pt x="239" y="18"/>
                  </a:lnTo>
                  <a:lnTo>
                    <a:pt x="230" y="15"/>
                  </a:lnTo>
                  <a:lnTo>
                    <a:pt x="218" y="11"/>
                  </a:lnTo>
                  <a:lnTo>
                    <a:pt x="205" y="7"/>
                  </a:lnTo>
                  <a:lnTo>
                    <a:pt x="190" y="4"/>
                  </a:lnTo>
                  <a:lnTo>
                    <a:pt x="173" y="1"/>
                  </a:lnTo>
                  <a:lnTo>
                    <a:pt x="155" y="0"/>
                  </a:lnTo>
                  <a:lnTo>
                    <a:pt x="134" y="0"/>
                  </a:lnTo>
                  <a:lnTo>
                    <a:pt x="114" y="2"/>
                  </a:lnTo>
                  <a:lnTo>
                    <a:pt x="92" y="5"/>
                  </a:lnTo>
                  <a:lnTo>
                    <a:pt x="70" y="12"/>
                  </a:lnTo>
                  <a:lnTo>
                    <a:pt x="47" y="20"/>
                  </a:lnTo>
                  <a:lnTo>
                    <a:pt x="23" y="32"/>
                  </a:lnTo>
                  <a:lnTo>
                    <a:pt x="0" y="47"/>
                  </a:lnTo>
                  <a:lnTo>
                    <a:pt x="0" y="999"/>
                  </a:lnTo>
                  <a:lnTo>
                    <a:pt x="1" y="999"/>
                  </a:lnTo>
                  <a:lnTo>
                    <a:pt x="6" y="999"/>
                  </a:lnTo>
                  <a:lnTo>
                    <a:pt x="14" y="998"/>
                  </a:lnTo>
                  <a:lnTo>
                    <a:pt x="23" y="997"/>
                  </a:lnTo>
                  <a:lnTo>
                    <a:pt x="35" y="995"/>
                  </a:lnTo>
                  <a:lnTo>
                    <a:pt x="49" y="993"/>
                  </a:lnTo>
                  <a:lnTo>
                    <a:pt x="65" y="990"/>
                  </a:lnTo>
                  <a:lnTo>
                    <a:pt x="83" y="985"/>
                  </a:lnTo>
                  <a:lnTo>
                    <a:pt x="102" y="980"/>
                  </a:lnTo>
                  <a:lnTo>
                    <a:pt x="121" y="973"/>
                  </a:lnTo>
                  <a:lnTo>
                    <a:pt x="143" y="966"/>
                  </a:lnTo>
                  <a:lnTo>
                    <a:pt x="164" y="956"/>
                  </a:lnTo>
                  <a:lnTo>
                    <a:pt x="186" y="945"/>
                  </a:lnTo>
                  <a:lnTo>
                    <a:pt x="208" y="934"/>
                  </a:lnTo>
                  <a:lnTo>
                    <a:pt x="230" y="919"/>
                  </a:lnTo>
                  <a:lnTo>
                    <a:pt x="251" y="903"/>
                  </a:lnTo>
                  <a:lnTo>
                    <a:pt x="251" y="2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650" name="Freeform 33"/>
            <p:cNvSpPr>
              <a:spLocks/>
            </p:cNvSpPr>
            <p:nvPr/>
          </p:nvSpPr>
          <p:spPr bwMode="auto">
            <a:xfrm>
              <a:off x="6080" y="13687"/>
              <a:ext cx="215" cy="843"/>
            </a:xfrm>
            <a:custGeom>
              <a:avLst/>
              <a:gdLst>
                <a:gd name="T0" fmla="*/ 215 w 215"/>
                <a:gd name="T1" fmla="*/ 20 h 843"/>
                <a:gd name="T2" fmla="*/ 214 w 215"/>
                <a:gd name="T3" fmla="*/ 19 h 843"/>
                <a:gd name="T4" fmla="*/ 211 w 215"/>
                <a:gd name="T5" fmla="*/ 18 h 843"/>
                <a:gd name="T6" fmla="*/ 205 w 215"/>
                <a:gd name="T7" fmla="*/ 15 h 843"/>
                <a:gd name="T8" fmla="*/ 197 w 215"/>
                <a:gd name="T9" fmla="*/ 12 h 843"/>
                <a:gd name="T10" fmla="*/ 187 w 215"/>
                <a:gd name="T11" fmla="*/ 9 h 843"/>
                <a:gd name="T12" fmla="*/ 176 w 215"/>
                <a:gd name="T13" fmla="*/ 6 h 843"/>
                <a:gd name="T14" fmla="*/ 163 w 215"/>
                <a:gd name="T15" fmla="*/ 4 h 843"/>
                <a:gd name="T16" fmla="*/ 149 w 215"/>
                <a:gd name="T17" fmla="*/ 1 h 843"/>
                <a:gd name="T18" fmla="*/ 133 w 215"/>
                <a:gd name="T19" fmla="*/ 0 h 843"/>
                <a:gd name="T20" fmla="*/ 115 w 215"/>
                <a:gd name="T21" fmla="*/ 0 h 843"/>
                <a:gd name="T22" fmla="*/ 98 w 215"/>
                <a:gd name="T23" fmla="*/ 1 h 843"/>
                <a:gd name="T24" fmla="*/ 79 w 215"/>
                <a:gd name="T25" fmla="*/ 5 h 843"/>
                <a:gd name="T26" fmla="*/ 60 w 215"/>
                <a:gd name="T27" fmla="*/ 10 h 843"/>
                <a:gd name="T28" fmla="*/ 40 w 215"/>
                <a:gd name="T29" fmla="*/ 18 h 843"/>
                <a:gd name="T30" fmla="*/ 21 w 215"/>
                <a:gd name="T31" fmla="*/ 27 h 843"/>
                <a:gd name="T32" fmla="*/ 0 w 215"/>
                <a:gd name="T33" fmla="*/ 40 h 843"/>
                <a:gd name="T34" fmla="*/ 0 w 215"/>
                <a:gd name="T35" fmla="*/ 843 h 843"/>
                <a:gd name="T36" fmla="*/ 1 w 215"/>
                <a:gd name="T37" fmla="*/ 843 h 843"/>
                <a:gd name="T38" fmla="*/ 6 w 215"/>
                <a:gd name="T39" fmla="*/ 843 h 843"/>
                <a:gd name="T40" fmla="*/ 12 w 215"/>
                <a:gd name="T41" fmla="*/ 842 h 843"/>
                <a:gd name="T42" fmla="*/ 21 w 215"/>
                <a:gd name="T43" fmla="*/ 841 h 843"/>
                <a:gd name="T44" fmla="*/ 30 w 215"/>
                <a:gd name="T45" fmla="*/ 840 h 843"/>
                <a:gd name="T46" fmla="*/ 43 w 215"/>
                <a:gd name="T47" fmla="*/ 838 h 843"/>
                <a:gd name="T48" fmla="*/ 56 w 215"/>
                <a:gd name="T49" fmla="*/ 835 h 843"/>
                <a:gd name="T50" fmla="*/ 71 w 215"/>
                <a:gd name="T51" fmla="*/ 831 h 843"/>
                <a:gd name="T52" fmla="*/ 87 w 215"/>
                <a:gd name="T53" fmla="*/ 826 h 843"/>
                <a:gd name="T54" fmla="*/ 105 w 215"/>
                <a:gd name="T55" fmla="*/ 821 h 843"/>
                <a:gd name="T56" fmla="*/ 123 w 215"/>
                <a:gd name="T57" fmla="*/ 814 h 843"/>
                <a:gd name="T58" fmla="*/ 141 w 215"/>
                <a:gd name="T59" fmla="*/ 806 h 843"/>
                <a:gd name="T60" fmla="*/ 159 w 215"/>
                <a:gd name="T61" fmla="*/ 797 h 843"/>
                <a:gd name="T62" fmla="*/ 179 w 215"/>
                <a:gd name="T63" fmla="*/ 786 h 843"/>
                <a:gd name="T64" fmla="*/ 197 w 215"/>
                <a:gd name="T65" fmla="*/ 774 h 843"/>
                <a:gd name="T66" fmla="*/ 215 w 215"/>
                <a:gd name="T67" fmla="*/ 760 h 843"/>
                <a:gd name="T68" fmla="*/ 215 w 215"/>
                <a:gd name="T69" fmla="*/ 20 h 8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5"/>
                <a:gd name="T106" fmla="*/ 0 h 843"/>
                <a:gd name="T107" fmla="*/ 215 w 215"/>
                <a:gd name="T108" fmla="*/ 843 h 8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5" h="843">
                  <a:moveTo>
                    <a:pt x="215" y="20"/>
                  </a:moveTo>
                  <a:lnTo>
                    <a:pt x="214" y="19"/>
                  </a:lnTo>
                  <a:lnTo>
                    <a:pt x="211" y="18"/>
                  </a:lnTo>
                  <a:lnTo>
                    <a:pt x="205" y="15"/>
                  </a:lnTo>
                  <a:lnTo>
                    <a:pt x="197" y="12"/>
                  </a:lnTo>
                  <a:lnTo>
                    <a:pt x="187" y="9"/>
                  </a:lnTo>
                  <a:lnTo>
                    <a:pt x="176" y="6"/>
                  </a:lnTo>
                  <a:lnTo>
                    <a:pt x="163" y="4"/>
                  </a:lnTo>
                  <a:lnTo>
                    <a:pt x="149" y="1"/>
                  </a:lnTo>
                  <a:lnTo>
                    <a:pt x="133" y="0"/>
                  </a:lnTo>
                  <a:lnTo>
                    <a:pt x="115" y="0"/>
                  </a:lnTo>
                  <a:lnTo>
                    <a:pt x="98" y="1"/>
                  </a:lnTo>
                  <a:lnTo>
                    <a:pt x="79" y="5"/>
                  </a:lnTo>
                  <a:lnTo>
                    <a:pt x="60" y="10"/>
                  </a:lnTo>
                  <a:lnTo>
                    <a:pt x="40" y="18"/>
                  </a:lnTo>
                  <a:lnTo>
                    <a:pt x="21" y="27"/>
                  </a:lnTo>
                  <a:lnTo>
                    <a:pt x="0" y="40"/>
                  </a:lnTo>
                  <a:lnTo>
                    <a:pt x="0" y="843"/>
                  </a:lnTo>
                  <a:lnTo>
                    <a:pt x="1" y="843"/>
                  </a:lnTo>
                  <a:lnTo>
                    <a:pt x="6" y="843"/>
                  </a:lnTo>
                  <a:lnTo>
                    <a:pt x="12" y="842"/>
                  </a:lnTo>
                  <a:lnTo>
                    <a:pt x="21" y="841"/>
                  </a:lnTo>
                  <a:lnTo>
                    <a:pt x="30" y="840"/>
                  </a:lnTo>
                  <a:lnTo>
                    <a:pt x="43" y="838"/>
                  </a:lnTo>
                  <a:lnTo>
                    <a:pt x="56" y="835"/>
                  </a:lnTo>
                  <a:lnTo>
                    <a:pt x="71" y="831"/>
                  </a:lnTo>
                  <a:lnTo>
                    <a:pt x="87" y="826"/>
                  </a:lnTo>
                  <a:lnTo>
                    <a:pt x="105" y="821"/>
                  </a:lnTo>
                  <a:lnTo>
                    <a:pt x="123" y="814"/>
                  </a:lnTo>
                  <a:lnTo>
                    <a:pt x="141" y="806"/>
                  </a:lnTo>
                  <a:lnTo>
                    <a:pt x="159" y="797"/>
                  </a:lnTo>
                  <a:lnTo>
                    <a:pt x="179" y="786"/>
                  </a:lnTo>
                  <a:lnTo>
                    <a:pt x="197" y="774"/>
                  </a:lnTo>
                  <a:lnTo>
                    <a:pt x="215" y="760"/>
                  </a:lnTo>
                  <a:lnTo>
                    <a:pt x="215" y="2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651" name="Freeform 34"/>
            <p:cNvSpPr>
              <a:spLocks/>
            </p:cNvSpPr>
            <p:nvPr/>
          </p:nvSpPr>
          <p:spPr bwMode="auto">
            <a:xfrm>
              <a:off x="6087" y="13696"/>
              <a:ext cx="180" cy="685"/>
            </a:xfrm>
            <a:custGeom>
              <a:avLst/>
              <a:gdLst>
                <a:gd name="T0" fmla="*/ 180 w 180"/>
                <a:gd name="T1" fmla="*/ 16 h 685"/>
                <a:gd name="T2" fmla="*/ 179 w 180"/>
                <a:gd name="T3" fmla="*/ 16 h 685"/>
                <a:gd name="T4" fmla="*/ 176 w 180"/>
                <a:gd name="T5" fmla="*/ 14 h 685"/>
                <a:gd name="T6" fmla="*/ 172 w 180"/>
                <a:gd name="T7" fmla="*/ 12 h 685"/>
                <a:gd name="T8" fmla="*/ 165 w 180"/>
                <a:gd name="T9" fmla="*/ 10 h 685"/>
                <a:gd name="T10" fmla="*/ 157 w 180"/>
                <a:gd name="T11" fmla="*/ 8 h 685"/>
                <a:gd name="T12" fmla="*/ 147 w 180"/>
                <a:gd name="T13" fmla="*/ 4 h 685"/>
                <a:gd name="T14" fmla="*/ 136 w 180"/>
                <a:gd name="T15" fmla="*/ 2 h 685"/>
                <a:gd name="T16" fmla="*/ 125 w 180"/>
                <a:gd name="T17" fmla="*/ 0 h 685"/>
                <a:gd name="T18" fmla="*/ 111 w 180"/>
                <a:gd name="T19" fmla="*/ 0 h 685"/>
                <a:gd name="T20" fmla="*/ 97 w 180"/>
                <a:gd name="T21" fmla="*/ 0 h 685"/>
                <a:gd name="T22" fmla="*/ 81 w 180"/>
                <a:gd name="T23" fmla="*/ 1 h 685"/>
                <a:gd name="T24" fmla="*/ 66 w 180"/>
                <a:gd name="T25" fmla="*/ 3 h 685"/>
                <a:gd name="T26" fmla="*/ 50 w 180"/>
                <a:gd name="T27" fmla="*/ 8 h 685"/>
                <a:gd name="T28" fmla="*/ 33 w 180"/>
                <a:gd name="T29" fmla="*/ 14 h 685"/>
                <a:gd name="T30" fmla="*/ 17 w 180"/>
                <a:gd name="T31" fmla="*/ 23 h 685"/>
                <a:gd name="T32" fmla="*/ 0 w 180"/>
                <a:gd name="T33" fmla="*/ 33 h 685"/>
                <a:gd name="T34" fmla="*/ 0 w 180"/>
                <a:gd name="T35" fmla="*/ 685 h 685"/>
                <a:gd name="T36" fmla="*/ 1 w 180"/>
                <a:gd name="T37" fmla="*/ 685 h 685"/>
                <a:gd name="T38" fmla="*/ 4 w 180"/>
                <a:gd name="T39" fmla="*/ 685 h 685"/>
                <a:gd name="T40" fmla="*/ 9 w 180"/>
                <a:gd name="T41" fmla="*/ 684 h 685"/>
                <a:gd name="T42" fmla="*/ 17 w 180"/>
                <a:gd name="T43" fmla="*/ 683 h 685"/>
                <a:gd name="T44" fmla="*/ 26 w 180"/>
                <a:gd name="T45" fmla="*/ 682 h 685"/>
                <a:gd name="T46" fmla="*/ 35 w 180"/>
                <a:gd name="T47" fmla="*/ 681 h 685"/>
                <a:gd name="T48" fmla="*/ 47 w 180"/>
                <a:gd name="T49" fmla="*/ 678 h 685"/>
                <a:gd name="T50" fmla="*/ 60 w 180"/>
                <a:gd name="T51" fmla="*/ 676 h 685"/>
                <a:gd name="T52" fmla="*/ 73 w 180"/>
                <a:gd name="T53" fmla="*/ 671 h 685"/>
                <a:gd name="T54" fmla="*/ 87 w 180"/>
                <a:gd name="T55" fmla="*/ 667 h 685"/>
                <a:gd name="T56" fmla="*/ 102 w 180"/>
                <a:gd name="T57" fmla="*/ 662 h 685"/>
                <a:gd name="T58" fmla="*/ 118 w 180"/>
                <a:gd name="T59" fmla="*/ 655 h 685"/>
                <a:gd name="T60" fmla="*/ 133 w 180"/>
                <a:gd name="T61" fmla="*/ 648 h 685"/>
                <a:gd name="T62" fmla="*/ 149 w 180"/>
                <a:gd name="T63" fmla="*/ 639 h 685"/>
                <a:gd name="T64" fmla="*/ 165 w 180"/>
                <a:gd name="T65" fmla="*/ 628 h 685"/>
                <a:gd name="T66" fmla="*/ 180 w 180"/>
                <a:gd name="T67" fmla="*/ 617 h 685"/>
                <a:gd name="T68" fmla="*/ 180 w 180"/>
                <a:gd name="T69" fmla="*/ 16 h 6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0"/>
                <a:gd name="T106" fmla="*/ 0 h 685"/>
                <a:gd name="T107" fmla="*/ 180 w 180"/>
                <a:gd name="T108" fmla="*/ 685 h 6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0" h="685">
                  <a:moveTo>
                    <a:pt x="180" y="16"/>
                  </a:moveTo>
                  <a:lnTo>
                    <a:pt x="179" y="16"/>
                  </a:lnTo>
                  <a:lnTo>
                    <a:pt x="176" y="14"/>
                  </a:lnTo>
                  <a:lnTo>
                    <a:pt x="172" y="12"/>
                  </a:lnTo>
                  <a:lnTo>
                    <a:pt x="165" y="10"/>
                  </a:lnTo>
                  <a:lnTo>
                    <a:pt x="157" y="8"/>
                  </a:lnTo>
                  <a:lnTo>
                    <a:pt x="147" y="4"/>
                  </a:lnTo>
                  <a:lnTo>
                    <a:pt x="136" y="2"/>
                  </a:lnTo>
                  <a:lnTo>
                    <a:pt x="125" y="0"/>
                  </a:lnTo>
                  <a:lnTo>
                    <a:pt x="111" y="0"/>
                  </a:lnTo>
                  <a:lnTo>
                    <a:pt x="97" y="0"/>
                  </a:lnTo>
                  <a:lnTo>
                    <a:pt x="81" y="1"/>
                  </a:lnTo>
                  <a:lnTo>
                    <a:pt x="66" y="3"/>
                  </a:lnTo>
                  <a:lnTo>
                    <a:pt x="50" y="8"/>
                  </a:lnTo>
                  <a:lnTo>
                    <a:pt x="33" y="14"/>
                  </a:lnTo>
                  <a:lnTo>
                    <a:pt x="17" y="23"/>
                  </a:lnTo>
                  <a:lnTo>
                    <a:pt x="0" y="33"/>
                  </a:lnTo>
                  <a:lnTo>
                    <a:pt x="0" y="685"/>
                  </a:lnTo>
                  <a:lnTo>
                    <a:pt x="1" y="685"/>
                  </a:lnTo>
                  <a:lnTo>
                    <a:pt x="4" y="685"/>
                  </a:lnTo>
                  <a:lnTo>
                    <a:pt x="9" y="684"/>
                  </a:lnTo>
                  <a:lnTo>
                    <a:pt x="17" y="683"/>
                  </a:lnTo>
                  <a:lnTo>
                    <a:pt x="26" y="682"/>
                  </a:lnTo>
                  <a:lnTo>
                    <a:pt x="35" y="681"/>
                  </a:lnTo>
                  <a:lnTo>
                    <a:pt x="47" y="678"/>
                  </a:lnTo>
                  <a:lnTo>
                    <a:pt x="60" y="676"/>
                  </a:lnTo>
                  <a:lnTo>
                    <a:pt x="73" y="671"/>
                  </a:lnTo>
                  <a:lnTo>
                    <a:pt x="87" y="667"/>
                  </a:lnTo>
                  <a:lnTo>
                    <a:pt x="102" y="662"/>
                  </a:lnTo>
                  <a:lnTo>
                    <a:pt x="118" y="655"/>
                  </a:lnTo>
                  <a:lnTo>
                    <a:pt x="133" y="648"/>
                  </a:lnTo>
                  <a:lnTo>
                    <a:pt x="149" y="639"/>
                  </a:lnTo>
                  <a:lnTo>
                    <a:pt x="165" y="628"/>
                  </a:lnTo>
                  <a:lnTo>
                    <a:pt x="180" y="617"/>
                  </a:lnTo>
                  <a:lnTo>
                    <a:pt x="180" y="1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652" name="Freeform 35"/>
            <p:cNvSpPr>
              <a:spLocks/>
            </p:cNvSpPr>
            <p:nvPr/>
          </p:nvSpPr>
          <p:spPr bwMode="auto">
            <a:xfrm>
              <a:off x="6093" y="13704"/>
              <a:ext cx="146" cy="530"/>
            </a:xfrm>
            <a:custGeom>
              <a:avLst/>
              <a:gdLst>
                <a:gd name="T0" fmla="*/ 146 w 146"/>
                <a:gd name="T1" fmla="*/ 14 h 530"/>
                <a:gd name="T2" fmla="*/ 143 w 146"/>
                <a:gd name="T3" fmla="*/ 12 h 530"/>
                <a:gd name="T4" fmla="*/ 134 w 146"/>
                <a:gd name="T5" fmla="*/ 8 h 530"/>
                <a:gd name="T6" fmla="*/ 120 w 146"/>
                <a:gd name="T7" fmla="*/ 4 h 530"/>
                <a:gd name="T8" fmla="*/ 101 w 146"/>
                <a:gd name="T9" fmla="*/ 1 h 530"/>
                <a:gd name="T10" fmla="*/ 79 w 146"/>
                <a:gd name="T11" fmla="*/ 0 h 530"/>
                <a:gd name="T12" fmla="*/ 54 w 146"/>
                <a:gd name="T13" fmla="*/ 3 h 530"/>
                <a:gd name="T14" fmla="*/ 27 w 146"/>
                <a:gd name="T15" fmla="*/ 11 h 530"/>
                <a:gd name="T16" fmla="*/ 0 w 146"/>
                <a:gd name="T17" fmla="*/ 27 h 530"/>
                <a:gd name="T18" fmla="*/ 0 w 146"/>
                <a:gd name="T19" fmla="*/ 530 h 530"/>
                <a:gd name="T20" fmla="*/ 3 w 146"/>
                <a:gd name="T21" fmla="*/ 530 h 530"/>
                <a:gd name="T22" fmla="*/ 14 w 146"/>
                <a:gd name="T23" fmla="*/ 529 h 530"/>
                <a:gd name="T24" fmla="*/ 29 w 146"/>
                <a:gd name="T25" fmla="*/ 526 h 530"/>
                <a:gd name="T26" fmla="*/ 49 w 146"/>
                <a:gd name="T27" fmla="*/ 521 h 530"/>
                <a:gd name="T28" fmla="*/ 71 w 146"/>
                <a:gd name="T29" fmla="*/ 514 h 530"/>
                <a:gd name="T30" fmla="*/ 96 w 146"/>
                <a:gd name="T31" fmla="*/ 505 h 530"/>
                <a:gd name="T32" fmla="*/ 121 w 146"/>
                <a:gd name="T33" fmla="*/ 492 h 530"/>
                <a:gd name="T34" fmla="*/ 146 w 146"/>
                <a:gd name="T35" fmla="*/ 475 h 530"/>
                <a:gd name="T36" fmla="*/ 146 w 146"/>
                <a:gd name="T37" fmla="*/ 14 h 5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530"/>
                <a:gd name="T59" fmla="*/ 146 w 146"/>
                <a:gd name="T60" fmla="*/ 530 h 5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530">
                  <a:moveTo>
                    <a:pt x="146" y="14"/>
                  </a:moveTo>
                  <a:lnTo>
                    <a:pt x="143" y="12"/>
                  </a:lnTo>
                  <a:lnTo>
                    <a:pt x="134" y="8"/>
                  </a:lnTo>
                  <a:lnTo>
                    <a:pt x="120" y="4"/>
                  </a:lnTo>
                  <a:lnTo>
                    <a:pt x="101" y="1"/>
                  </a:lnTo>
                  <a:lnTo>
                    <a:pt x="79" y="0"/>
                  </a:lnTo>
                  <a:lnTo>
                    <a:pt x="54" y="3"/>
                  </a:lnTo>
                  <a:lnTo>
                    <a:pt x="27" y="11"/>
                  </a:lnTo>
                  <a:lnTo>
                    <a:pt x="0" y="27"/>
                  </a:lnTo>
                  <a:lnTo>
                    <a:pt x="0" y="530"/>
                  </a:lnTo>
                  <a:lnTo>
                    <a:pt x="3" y="530"/>
                  </a:lnTo>
                  <a:lnTo>
                    <a:pt x="14" y="529"/>
                  </a:lnTo>
                  <a:lnTo>
                    <a:pt x="29" y="526"/>
                  </a:lnTo>
                  <a:lnTo>
                    <a:pt x="49" y="521"/>
                  </a:lnTo>
                  <a:lnTo>
                    <a:pt x="71" y="514"/>
                  </a:lnTo>
                  <a:lnTo>
                    <a:pt x="96" y="505"/>
                  </a:lnTo>
                  <a:lnTo>
                    <a:pt x="121" y="492"/>
                  </a:lnTo>
                  <a:lnTo>
                    <a:pt x="146" y="475"/>
                  </a:lnTo>
                  <a:lnTo>
                    <a:pt x="146" y="1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653" name="Freeform 36"/>
            <p:cNvSpPr>
              <a:spLocks/>
            </p:cNvSpPr>
            <p:nvPr/>
          </p:nvSpPr>
          <p:spPr bwMode="auto">
            <a:xfrm>
              <a:off x="6101" y="13712"/>
              <a:ext cx="109" cy="373"/>
            </a:xfrm>
            <a:custGeom>
              <a:avLst/>
              <a:gdLst>
                <a:gd name="T0" fmla="*/ 109 w 109"/>
                <a:gd name="T1" fmla="*/ 10 h 373"/>
                <a:gd name="T2" fmla="*/ 107 w 109"/>
                <a:gd name="T3" fmla="*/ 9 h 373"/>
                <a:gd name="T4" fmla="*/ 100 w 109"/>
                <a:gd name="T5" fmla="*/ 6 h 373"/>
                <a:gd name="T6" fmla="*/ 89 w 109"/>
                <a:gd name="T7" fmla="*/ 2 h 373"/>
                <a:gd name="T8" fmla="*/ 75 w 109"/>
                <a:gd name="T9" fmla="*/ 0 h 373"/>
                <a:gd name="T10" fmla="*/ 59 w 109"/>
                <a:gd name="T11" fmla="*/ 0 h 373"/>
                <a:gd name="T12" fmla="*/ 39 w 109"/>
                <a:gd name="T13" fmla="*/ 2 h 373"/>
                <a:gd name="T14" fmla="*/ 20 w 109"/>
                <a:gd name="T15" fmla="*/ 9 h 373"/>
                <a:gd name="T16" fmla="*/ 0 w 109"/>
                <a:gd name="T17" fmla="*/ 21 h 373"/>
                <a:gd name="T18" fmla="*/ 0 w 109"/>
                <a:gd name="T19" fmla="*/ 373 h 373"/>
                <a:gd name="T20" fmla="*/ 2 w 109"/>
                <a:gd name="T21" fmla="*/ 373 h 373"/>
                <a:gd name="T22" fmla="*/ 9 w 109"/>
                <a:gd name="T23" fmla="*/ 372 h 373"/>
                <a:gd name="T24" fmla="*/ 21 w 109"/>
                <a:gd name="T25" fmla="*/ 369 h 373"/>
                <a:gd name="T26" fmla="*/ 36 w 109"/>
                <a:gd name="T27" fmla="*/ 366 h 373"/>
                <a:gd name="T28" fmla="*/ 53 w 109"/>
                <a:gd name="T29" fmla="*/ 362 h 373"/>
                <a:gd name="T30" fmla="*/ 72 w 109"/>
                <a:gd name="T31" fmla="*/ 354 h 373"/>
                <a:gd name="T32" fmla="*/ 90 w 109"/>
                <a:gd name="T33" fmla="*/ 343 h 373"/>
                <a:gd name="T34" fmla="*/ 109 w 109"/>
                <a:gd name="T35" fmla="*/ 331 h 373"/>
                <a:gd name="T36" fmla="*/ 109 w 109"/>
                <a:gd name="T37" fmla="*/ 10 h 3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9"/>
                <a:gd name="T58" fmla="*/ 0 h 373"/>
                <a:gd name="T59" fmla="*/ 109 w 109"/>
                <a:gd name="T60" fmla="*/ 373 h 3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9" h="373">
                  <a:moveTo>
                    <a:pt x="109" y="10"/>
                  </a:moveTo>
                  <a:lnTo>
                    <a:pt x="107" y="9"/>
                  </a:lnTo>
                  <a:lnTo>
                    <a:pt x="100" y="6"/>
                  </a:lnTo>
                  <a:lnTo>
                    <a:pt x="89" y="2"/>
                  </a:lnTo>
                  <a:lnTo>
                    <a:pt x="75" y="0"/>
                  </a:lnTo>
                  <a:lnTo>
                    <a:pt x="59" y="0"/>
                  </a:lnTo>
                  <a:lnTo>
                    <a:pt x="39" y="2"/>
                  </a:lnTo>
                  <a:lnTo>
                    <a:pt x="20" y="9"/>
                  </a:lnTo>
                  <a:lnTo>
                    <a:pt x="0" y="21"/>
                  </a:lnTo>
                  <a:lnTo>
                    <a:pt x="0" y="373"/>
                  </a:lnTo>
                  <a:lnTo>
                    <a:pt x="2" y="373"/>
                  </a:lnTo>
                  <a:lnTo>
                    <a:pt x="9" y="372"/>
                  </a:lnTo>
                  <a:lnTo>
                    <a:pt x="21" y="369"/>
                  </a:lnTo>
                  <a:lnTo>
                    <a:pt x="36" y="366"/>
                  </a:lnTo>
                  <a:lnTo>
                    <a:pt x="53" y="362"/>
                  </a:lnTo>
                  <a:lnTo>
                    <a:pt x="72" y="354"/>
                  </a:lnTo>
                  <a:lnTo>
                    <a:pt x="90" y="343"/>
                  </a:lnTo>
                  <a:lnTo>
                    <a:pt x="109" y="331"/>
                  </a:lnTo>
                  <a:lnTo>
                    <a:pt x="109" y="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654" name="Freeform 37"/>
            <p:cNvSpPr>
              <a:spLocks/>
            </p:cNvSpPr>
            <p:nvPr/>
          </p:nvSpPr>
          <p:spPr bwMode="auto">
            <a:xfrm>
              <a:off x="6107" y="13721"/>
              <a:ext cx="75" cy="216"/>
            </a:xfrm>
            <a:custGeom>
              <a:avLst/>
              <a:gdLst>
                <a:gd name="T0" fmla="*/ 75 w 75"/>
                <a:gd name="T1" fmla="*/ 6 h 216"/>
                <a:gd name="T2" fmla="*/ 73 w 75"/>
                <a:gd name="T3" fmla="*/ 5 h 216"/>
                <a:gd name="T4" fmla="*/ 69 w 75"/>
                <a:gd name="T5" fmla="*/ 4 h 216"/>
                <a:gd name="T6" fmla="*/ 61 w 75"/>
                <a:gd name="T7" fmla="*/ 2 h 216"/>
                <a:gd name="T8" fmla="*/ 52 w 75"/>
                <a:gd name="T9" fmla="*/ 0 h 216"/>
                <a:gd name="T10" fmla="*/ 41 w 75"/>
                <a:gd name="T11" fmla="*/ 0 h 216"/>
                <a:gd name="T12" fmla="*/ 28 w 75"/>
                <a:gd name="T13" fmla="*/ 1 h 216"/>
                <a:gd name="T14" fmla="*/ 14 w 75"/>
                <a:gd name="T15" fmla="*/ 6 h 216"/>
                <a:gd name="T16" fmla="*/ 0 w 75"/>
                <a:gd name="T17" fmla="*/ 14 h 216"/>
                <a:gd name="T18" fmla="*/ 0 w 75"/>
                <a:gd name="T19" fmla="*/ 216 h 216"/>
                <a:gd name="T20" fmla="*/ 2 w 75"/>
                <a:gd name="T21" fmla="*/ 216 h 216"/>
                <a:gd name="T22" fmla="*/ 7 w 75"/>
                <a:gd name="T23" fmla="*/ 215 h 216"/>
                <a:gd name="T24" fmla="*/ 15 w 75"/>
                <a:gd name="T25" fmla="*/ 214 h 216"/>
                <a:gd name="T26" fmla="*/ 25 w 75"/>
                <a:gd name="T27" fmla="*/ 211 h 216"/>
                <a:gd name="T28" fmla="*/ 37 w 75"/>
                <a:gd name="T29" fmla="*/ 208 h 216"/>
                <a:gd name="T30" fmla="*/ 50 w 75"/>
                <a:gd name="T31" fmla="*/ 203 h 216"/>
                <a:gd name="T32" fmla="*/ 63 w 75"/>
                <a:gd name="T33" fmla="*/ 195 h 216"/>
                <a:gd name="T34" fmla="*/ 75 w 75"/>
                <a:gd name="T35" fmla="*/ 187 h 216"/>
                <a:gd name="T36" fmla="*/ 75 w 75"/>
                <a:gd name="T37" fmla="*/ 6 h 2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5"/>
                <a:gd name="T58" fmla="*/ 0 h 216"/>
                <a:gd name="T59" fmla="*/ 75 w 75"/>
                <a:gd name="T60" fmla="*/ 216 h 2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5" h="216">
                  <a:moveTo>
                    <a:pt x="75" y="6"/>
                  </a:moveTo>
                  <a:lnTo>
                    <a:pt x="73" y="5"/>
                  </a:lnTo>
                  <a:lnTo>
                    <a:pt x="69" y="4"/>
                  </a:lnTo>
                  <a:lnTo>
                    <a:pt x="61" y="2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28" y="1"/>
                  </a:lnTo>
                  <a:lnTo>
                    <a:pt x="14" y="6"/>
                  </a:lnTo>
                  <a:lnTo>
                    <a:pt x="0" y="14"/>
                  </a:lnTo>
                  <a:lnTo>
                    <a:pt x="0" y="216"/>
                  </a:lnTo>
                  <a:lnTo>
                    <a:pt x="2" y="216"/>
                  </a:lnTo>
                  <a:lnTo>
                    <a:pt x="7" y="215"/>
                  </a:lnTo>
                  <a:lnTo>
                    <a:pt x="15" y="214"/>
                  </a:lnTo>
                  <a:lnTo>
                    <a:pt x="25" y="211"/>
                  </a:lnTo>
                  <a:lnTo>
                    <a:pt x="37" y="208"/>
                  </a:lnTo>
                  <a:lnTo>
                    <a:pt x="50" y="203"/>
                  </a:lnTo>
                  <a:lnTo>
                    <a:pt x="63" y="195"/>
                  </a:lnTo>
                  <a:lnTo>
                    <a:pt x="75" y="187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655" name="Freeform 38"/>
            <p:cNvSpPr>
              <a:spLocks/>
            </p:cNvSpPr>
            <p:nvPr/>
          </p:nvSpPr>
          <p:spPr bwMode="auto">
            <a:xfrm>
              <a:off x="7013" y="14340"/>
              <a:ext cx="110" cy="111"/>
            </a:xfrm>
            <a:custGeom>
              <a:avLst/>
              <a:gdLst>
                <a:gd name="T0" fmla="*/ 55 w 110"/>
                <a:gd name="T1" fmla="*/ 111 h 111"/>
                <a:gd name="T2" fmla="*/ 66 w 110"/>
                <a:gd name="T3" fmla="*/ 110 h 111"/>
                <a:gd name="T4" fmla="*/ 76 w 110"/>
                <a:gd name="T5" fmla="*/ 106 h 111"/>
                <a:gd name="T6" fmla="*/ 85 w 110"/>
                <a:gd name="T7" fmla="*/ 101 h 111"/>
                <a:gd name="T8" fmla="*/ 94 w 110"/>
                <a:gd name="T9" fmla="*/ 94 h 111"/>
                <a:gd name="T10" fmla="*/ 100 w 110"/>
                <a:gd name="T11" fmla="*/ 86 h 111"/>
                <a:gd name="T12" fmla="*/ 106 w 110"/>
                <a:gd name="T13" fmla="*/ 77 h 111"/>
                <a:gd name="T14" fmla="*/ 109 w 110"/>
                <a:gd name="T15" fmla="*/ 66 h 111"/>
                <a:gd name="T16" fmla="*/ 110 w 110"/>
                <a:gd name="T17" fmla="*/ 56 h 111"/>
                <a:gd name="T18" fmla="*/ 109 w 110"/>
                <a:gd name="T19" fmla="*/ 44 h 111"/>
                <a:gd name="T20" fmla="*/ 106 w 110"/>
                <a:gd name="T21" fmla="*/ 34 h 111"/>
                <a:gd name="T22" fmla="*/ 100 w 110"/>
                <a:gd name="T23" fmla="*/ 24 h 111"/>
                <a:gd name="T24" fmla="*/ 94 w 110"/>
                <a:gd name="T25" fmla="*/ 17 h 111"/>
                <a:gd name="T26" fmla="*/ 85 w 110"/>
                <a:gd name="T27" fmla="*/ 9 h 111"/>
                <a:gd name="T28" fmla="*/ 76 w 110"/>
                <a:gd name="T29" fmla="*/ 5 h 111"/>
                <a:gd name="T30" fmla="*/ 66 w 110"/>
                <a:gd name="T31" fmla="*/ 2 h 111"/>
                <a:gd name="T32" fmla="*/ 55 w 110"/>
                <a:gd name="T33" fmla="*/ 0 h 111"/>
                <a:gd name="T34" fmla="*/ 44 w 110"/>
                <a:gd name="T35" fmla="*/ 2 h 111"/>
                <a:gd name="T36" fmla="*/ 33 w 110"/>
                <a:gd name="T37" fmla="*/ 5 h 111"/>
                <a:gd name="T38" fmla="*/ 25 w 110"/>
                <a:gd name="T39" fmla="*/ 9 h 111"/>
                <a:gd name="T40" fmla="*/ 16 w 110"/>
                <a:gd name="T41" fmla="*/ 17 h 111"/>
                <a:gd name="T42" fmla="*/ 10 w 110"/>
                <a:gd name="T43" fmla="*/ 24 h 111"/>
                <a:gd name="T44" fmla="*/ 4 w 110"/>
                <a:gd name="T45" fmla="*/ 34 h 111"/>
                <a:gd name="T46" fmla="*/ 1 w 110"/>
                <a:gd name="T47" fmla="*/ 44 h 111"/>
                <a:gd name="T48" fmla="*/ 0 w 110"/>
                <a:gd name="T49" fmla="*/ 56 h 111"/>
                <a:gd name="T50" fmla="*/ 1 w 110"/>
                <a:gd name="T51" fmla="*/ 66 h 111"/>
                <a:gd name="T52" fmla="*/ 4 w 110"/>
                <a:gd name="T53" fmla="*/ 77 h 111"/>
                <a:gd name="T54" fmla="*/ 10 w 110"/>
                <a:gd name="T55" fmla="*/ 86 h 111"/>
                <a:gd name="T56" fmla="*/ 16 w 110"/>
                <a:gd name="T57" fmla="*/ 94 h 111"/>
                <a:gd name="T58" fmla="*/ 25 w 110"/>
                <a:gd name="T59" fmla="*/ 101 h 111"/>
                <a:gd name="T60" fmla="*/ 33 w 110"/>
                <a:gd name="T61" fmla="*/ 106 h 111"/>
                <a:gd name="T62" fmla="*/ 44 w 110"/>
                <a:gd name="T63" fmla="*/ 110 h 111"/>
                <a:gd name="T64" fmla="*/ 55 w 110"/>
                <a:gd name="T65" fmla="*/ 111 h 1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111"/>
                <a:gd name="T101" fmla="*/ 110 w 110"/>
                <a:gd name="T102" fmla="*/ 111 h 1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111">
                  <a:moveTo>
                    <a:pt x="55" y="111"/>
                  </a:moveTo>
                  <a:lnTo>
                    <a:pt x="66" y="110"/>
                  </a:lnTo>
                  <a:lnTo>
                    <a:pt x="76" y="106"/>
                  </a:lnTo>
                  <a:lnTo>
                    <a:pt x="85" y="101"/>
                  </a:lnTo>
                  <a:lnTo>
                    <a:pt x="94" y="94"/>
                  </a:lnTo>
                  <a:lnTo>
                    <a:pt x="100" y="86"/>
                  </a:lnTo>
                  <a:lnTo>
                    <a:pt x="106" y="77"/>
                  </a:lnTo>
                  <a:lnTo>
                    <a:pt x="109" y="66"/>
                  </a:lnTo>
                  <a:lnTo>
                    <a:pt x="110" y="56"/>
                  </a:lnTo>
                  <a:lnTo>
                    <a:pt x="109" y="44"/>
                  </a:lnTo>
                  <a:lnTo>
                    <a:pt x="106" y="34"/>
                  </a:lnTo>
                  <a:lnTo>
                    <a:pt x="100" y="24"/>
                  </a:lnTo>
                  <a:lnTo>
                    <a:pt x="94" y="17"/>
                  </a:lnTo>
                  <a:lnTo>
                    <a:pt x="85" y="9"/>
                  </a:lnTo>
                  <a:lnTo>
                    <a:pt x="76" y="5"/>
                  </a:lnTo>
                  <a:lnTo>
                    <a:pt x="66" y="2"/>
                  </a:lnTo>
                  <a:lnTo>
                    <a:pt x="55" y="0"/>
                  </a:lnTo>
                  <a:lnTo>
                    <a:pt x="44" y="2"/>
                  </a:lnTo>
                  <a:lnTo>
                    <a:pt x="33" y="5"/>
                  </a:lnTo>
                  <a:lnTo>
                    <a:pt x="25" y="9"/>
                  </a:lnTo>
                  <a:lnTo>
                    <a:pt x="16" y="17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1" y="44"/>
                  </a:lnTo>
                  <a:lnTo>
                    <a:pt x="0" y="56"/>
                  </a:lnTo>
                  <a:lnTo>
                    <a:pt x="1" y="66"/>
                  </a:lnTo>
                  <a:lnTo>
                    <a:pt x="4" y="77"/>
                  </a:lnTo>
                  <a:lnTo>
                    <a:pt x="10" y="86"/>
                  </a:lnTo>
                  <a:lnTo>
                    <a:pt x="16" y="94"/>
                  </a:lnTo>
                  <a:lnTo>
                    <a:pt x="25" y="101"/>
                  </a:lnTo>
                  <a:lnTo>
                    <a:pt x="33" y="106"/>
                  </a:lnTo>
                  <a:lnTo>
                    <a:pt x="44" y="110"/>
                  </a:lnTo>
                  <a:lnTo>
                    <a:pt x="55" y="1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656" name="Freeform 39"/>
            <p:cNvSpPr>
              <a:spLocks/>
            </p:cNvSpPr>
            <p:nvPr/>
          </p:nvSpPr>
          <p:spPr bwMode="auto">
            <a:xfrm>
              <a:off x="6676" y="14343"/>
              <a:ext cx="55" cy="55"/>
            </a:xfrm>
            <a:custGeom>
              <a:avLst/>
              <a:gdLst>
                <a:gd name="T0" fmla="*/ 27 w 55"/>
                <a:gd name="T1" fmla="*/ 55 h 55"/>
                <a:gd name="T2" fmla="*/ 38 w 55"/>
                <a:gd name="T3" fmla="*/ 53 h 55"/>
                <a:gd name="T4" fmla="*/ 48 w 55"/>
                <a:gd name="T5" fmla="*/ 46 h 55"/>
                <a:gd name="T6" fmla="*/ 53 w 55"/>
                <a:gd name="T7" fmla="*/ 37 h 55"/>
                <a:gd name="T8" fmla="*/ 55 w 55"/>
                <a:gd name="T9" fmla="*/ 27 h 55"/>
                <a:gd name="T10" fmla="*/ 53 w 55"/>
                <a:gd name="T11" fmla="*/ 16 h 55"/>
                <a:gd name="T12" fmla="*/ 48 w 55"/>
                <a:gd name="T13" fmla="*/ 7 h 55"/>
                <a:gd name="T14" fmla="*/ 38 w 55"/>
                <a:gd name="T15" fmla="*/ 2 h 55"/>
                <a:gd name="T16" fmla="*/ 27 w 55"/>
                <a:gd name="T17" fmla="*/ 0 h 55"/>
                <a:gd name="T18" fmla="*/ 16 w 55"/>
                <a:gd name="T19" fmla="*/ 2 h 55"/>
                <a:gd name="T20" fmla="*/ 8 w 55"/>
                <a:gd name="T21" fmla="*/ 7 h 55"/>
                <a:gd name="T22" fmla="*/ 2 w 55"/>
                <a:gd name="T23" fmla="*/ 16 h 55"/>
                <a:gd name="T24" fmla="*/ 0 w 55"/>
                <a:gd name="T25" fmla="*/ 27 h 55"/>
                <a:gd name="T26" fmla="*/ 2 w 55"/>
                <a:gd name="T27" fmla="*/ 37 h 55"/>
                <a:gd name="T28" fmla="*/ 8 w 55"/>
                <a:gd name="T29" fmla="*/ 46 h 55"/>
                <a:gd name="T30" fmla="*/ 16 w 55"/>
                <a:gd name="T31" fmla="*/ 53 h 55"/>
                <a:gd name="T32" fmla="*/ 27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7" y="55"/>
                  </a:moveTo>
                  <a:lnTo>
                    <a:pt x="38" y="53"/>
                  </a:lnTo>
                  <a:lnTo>
                    <a:pt x="48" y="46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8" y="7"/>
                  </a:lnTo>
                  <a:lnTo>
                    <a:pt x="38" y="2"/>
                  </a:lnTo>
                  <a:lnTo>
                    <a:pt x="27" y="0"/>
                  </a:lnTo>
                  <a:lnTo>
                    <a:pt x="16" y="2"/>
                  </a:lnTo>
                  <a:lnTo>
                    <a:pt x="8" y="7"/>
                  </a:lnTo>
                  <a:lnTo>
                    <a:pt x="2" y="16"/>
                  </a:lnTo>
                  <a:lnTo>
                    <a:pt x="0" y="27"/>
                  </a:lnTo>
                  <a:lnTo>
                    <a:pt x="2" y="37"/>
                  </a:lnTo>
                  <a:lnTo>
                    <a:pt x="8" y="46"/>
                  </a:lnTo>
                  <a:lnTo>
                    <a:pt x="16" y="53"/>
                  </a:lnTo>
                  <a:lnTo>
                    <a:pt x="27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657" name="Freeform 40"/>
            <p:cNvSpPr>
              <a:spLocks/>
            </p:cNvSpPr>
            <p:nvPr/>
          </p:nvSpPr>
          <p:spPr bwMode="auto">
            <a:xfrm>
              <a:off x="6770" y="14345"/>
              <a:ext cx="55" cy="55"/>
            </a:xfrm>
            <a:custGeom>
              <a:avLst/>
              <a:gdLst>
                <a:gd name="T0" fmla="*/ 28 w 55"/>
                <a:gd name="T1" fmla="*/ 55 h 55"/>
                <a:gd name="T2" fmla="*/ 39 w 55"/>
                <a:gd name="T3" fmla="*/ 53 h 55"/>
                <a:gd name="T4" fmla="*/ 47 w 55"/>
                <a:gd name="T5" fmla="*/ 47 h 55"/>
                <a:gd name="T6" fmla="*/ 53 w 55"/>
                <a:gd name="T7" fmla="*/ 39 h 55"/>
                <a:gd name="T8" fmla="*/ 55 w 55"/>
                <a:gd name="T9" fmla="*/ 28 h 55"/>
                <a:gd name="T10" fmla="*/ 53 w 55"/>
                <a:gd name="T11" fmla="*/ 17 h 55"/>
                <a:gd name="T12" fmla="*/ 47 w 55"/>
                <a:gd name="T13" fmla="*/ 8 h 55"/>
                <a:gd name="T14" fmla="*/ 39 w 55"/>
                <a:gd name="T15" fmla="*/ 2 h 55"/>
                <a:gd name="T16" fmla="*/ 28 w 55"/>
                <a:gd name="T17" fmla="*/ 0 h 55"/>
                <a:gd name="T18" fmla="*/ 17 w 55"/>
                <a:gd name="T19" fmla="*/ 2 h 55"/>
                <a:gd name="T20" fmla="*/ 9 w 55"/>
                <a:gd name="T21" fmla="*/ 8 h 55"/>
                <a:gd name="T22" fmla="*/ 2 w 55"/>
                <a:gd name="T23" fmla="*/ 17 h 55"/>
                <a:gd name="T24" fmla="*/ 0 w 55"/>
                <a:gd name="T25" fmla="*/ 28 h 55"/>
                <a:gd name="T26" fmla="*/ 2 w 55"/>
                <a:gd name="T27" fmla="*/ 39 h 55"/>
                <a:gd name="T28" fmla="*/ 9 w 55"/>
                <a:gd name="T29" fmla="*/ 47 h 55"/>
                <a:gd name="T30" fmla="*/ 17 w 55"/>
                <a:gd name="T31" fmla="*/ 53 h 55"/>
                <a:gd name="T32" fmla="*/ 28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8" y="55"/>
                  </a:move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7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2" y="39"/>
                  </a:lnTo>
                  <a:lnTo>
                    <a:pt x="9" y="47"/>
                  </a:lnTo>
                  <a:lnTo>
                    <a:pt x="17" y="53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658" name="Freeform 41"/>
            <p:cNvSpPr>
              <a:spLocks/>
            </p:cNvSpPr>
            <p:nvPr/>
          </p:nvSpPr>
          <p:spPr bwMode="auto">
            <a:xfrm>
              <a:off x="6401" y="13591"/>
              <a:ext cx="156" cy="752"/>
            </a:xfrm>
            <a:custGeom>
              <a:avLst/>
              <a:gdLst>
                <a:gd name="T0" fmla="*/ 48 w 156"/>
                <a:gd name="T1" fmla="*/ 15 h 752"/>
                <a:gd name="T2" fmla="*/ 44 w 156"/>
                <a:gd name="T3" fmla="*/ 30 h 752"/>
                <a:gd name="T4" fmla="*/ 33 w 156"/>
                <a:gd name="T5" fmla="*/ 73 h 752"/>
                <a:gd name="T6" fmla="*/ 19 w 156"/>
                <a:gd name="T7" fmla="*/ 140 h 752"/>
                <a:gd name="T8" fmla="*/ 7 w 156"/>
                <a:gd name="T9" fmla="*/ 229 h 752"/>
                <a:gd name="T10" fmla="*/ 0 w 156"/>
                <a:gd name="T11" fmla="*/ 337 h 752"/>
                <a:gd name="T12" fmla="*/ 1 w 156"/>
                <a:gd name="T13" fmla="*/ 462 h 752"/>
                <a:gd name="T14" fmla="*/ 14 w 156"/>
                <a:gd name="T15" fmla="*/ 602 h 752"/>
                <a:gd name="T16" fmla="*/ 43 w 156"/>
                <a:gd name="T17" fmla="*/ 752 h 752"/>
                <a:gd name="T18" fmla="*/ 150 w 156"/>
                <a:gd name="T19" fmla="*/ 746 h 752"/>
                <a:gd name="T20" fmla="*/ 146 w 156"/>
                <a:gd name="T21" fmla="*/ 724 h 752"/>
                <a:gd name="T22" fmla="*/ 135 w 156"/>
                <a:gd name="T23" fmla="*/ 663 h 752"/>
                <a:gd name="T24" fmla="*/ 123 w 156"/>
                <a:gd name="T25" fmla="*/ 574 h 752"/>
                <a:gd name="T26" fmla="*/ 111 w 156"/>
                <a:gd name="T27" fmla="*/ 463 h 752"/>
                <a:gd name="T28" fmla="*/ 104 w 156"/>
                <a:gd name="T29" fmla="*/ 342 h 752"/>
                <a:gd name="T30" fmla="*/ 107 w 156"/>
                <a:gd name="T31" fmla="*/ 220 h 752"/>
                <a:gd name="T32" fmla="*/ 124 w 156"/>
                <a:gd name="T33" fmla="*/ 106 h 752"/>
                <a:gd name="T34" fmla="*/ 156 w 156"/>
                <a:gd name="T35" fmla="*/ 9 h 752"/>
                <a:gd name="T36" fmla="*/ 156 w 156"/>
                <a:gd name="T37" fmla="*/ 8 h 752"/>
                <a:gd name="T38" fmla="*/ 156 w 156"/>
                <a:gd name="T39" fmla="*/ 6 h 752"/>
                <a:gd name="T40" fmla="*/ 154 w 156"/>
                <a:gd name="T41" fmla="*/ 4 h 752"/>
                <a:gd name="T42" fmla="*/ 147 w 156"/>
                <a:gd name="T43" fmla="*/ 0 h 752"/>
                <a:gd name="T44" fmla="*/ 134 w 156"/>
                <a:gd name="T45" fmla="*/ 0 h 752"/>
                <a:gd name="T46" fmla="*/ 115 w 156"/>
                <a:gd name="T47" fmla="*/ 1 h 752"/>
                <a:gd name="T48" fmla="*/ 87 w 156"/>
                <a:gd name="T49" fmla="*/ 7 h 752"/>
                <a:gd name="T50" fmla="*/ 48 w 156"/>
                <a:gd name="T51" fmla="*/ 15 h 7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6"/>
                <a:gd name="T79" fmla="*/ 0 h 752"/>
                <a:gd name="T80" fmla="*/ 156 w 156"/>
                <a:gd name="T81" fmla="*/ 752 h 7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6" h="752">
                  <a:moveTo>
                    <a:pt x="48" y="15"/>
                  </a:moveTo>
                  <a:lnTo>
                    <a:pt x="44" y="30"/>
                  </a:lnTo>
                  <a:lnTo>
                    <a:pt x="33" y="73"/>
                  </a:lnTo>
                  <a:lnTo>
                    <a:pt x="19" y="140"/>
                  </a:lnTo>
                  <a:lnTo>
                    <a:pt x="7" y="229"/>
                  </a:lnTo>
                  <a:lnTo>
                    <a:pt x="0" y="337"/>
                  </a:lnTo>
                  <a:lnTo>
                    <a:pt x="1" y="462"/>
                  </a:lnTo>
                  <a:lnTo>
                    <a:pt x="14" y="602"/>
                  </a:lnTo>
                  <a:lnTo>
                    <a:pt x="43" y="752"/>
                  </a:lnTo>
                  <a:lnTo>
                    <a:pt x="150" y="746"/>
                  </a:lnTo>
                  <a:lnTo>
                    <a:pt x="146" y="724"/>
                  </a:lnTo>
                  <a:lnTo>
                    <a:pt x="135" y="663"/>
                  </a:lnTo>
                  <a:lnTo>
                    <a:pt x="123" y="574"/>
                  </a:lnTo>
                  <a:lnTo>
                    <a:pt x="111" y="463"/>
                  </a:lnTo>
                  <a:lnTo>
                    <a:pt x="104" y="342"/>
                  </a:lnTo>
                  <a:lnTo>
                    <a:pt x="107" y="220"/>
                  </a:lnTo>
                  <a:lnTo>
                    <a:pt x="124" y="106"/>
                  </a:lnTo>
                  <a:lnTo>
                    <a:pt x="156" y="9"/>
                  </a:lnTo>
                  <a:lnTo>
                    <a:pt x="156" y="8"/>
                  </a:lnTo>
                  <a:lnTo>
                    <a:pt x="156" y="6"/>
                  </a:lnTo>
                  <a:lnTo>
                    <a:pt x="154" y="4"/>
                  </a:lnTo>
                  <a:lnTo>
                    <a:pt x="147" y="0"/>
                  </a:lnTo>
                  <a:lnTo>
                    <a:pt x="134" y="0"/>
                  </a:lnTo>
                  <a:lnTo>
                    <a:pt x="115" y="1"/>
                  </a:lnTo>
                  <a:lnTo>
                    <a:pt x="87" y="7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659" name="Freeform 42"/>
            <p:cNvSpPr>
              <a:spLocks/>
            </p:cNvSpPr>
            <p:nvPr/>
          </p:nvSpPr>
          <p:spPr bwMode="auto">
            <a:xfrm>
              <a:off x="7205" y="13498"/>
              <a:ext cx="212" cy="839"/>
            </a:xfrm>
            <a:custGeom>
              <a:avLst/>
              <a:gdLst>
                <a:gd name="T0" fmla="*/ 212 w 212"/>
                <a:gd name="T1" fmla="*/ 6 h 839"/>
                <a:gd name="T2" fmla="*/ 206 w 212"/>
                <a:gd name="T3" fmla="*/ 11 h 839"/>
                <a:gd name="T4" fmla="*/ 192 w 212"/>
                <a:gd name="T5" fmla="*/ 33 h 839"/>
                <a:gd name="T6" fmla="*/ 174 w 212"/>
                <a:gd name="T7" fmla="*/ 77 h 839"/>
                <a:gd name="T8" fmla="*/ 156 w 212"/>
                <a:gd name="T9" fmla="*/ 148 h 839"/>
                <a:gd name="T10" fmla="*/ 141 w 212"/>
                <a:gd name="T11" fmla="*/ 254 h 839"/>
                <a:gd name="T12" fmla="*/ 133 w 212"/>
                <a:gd name="T13" fmla="*/ 401 h 839"/>
                <a:gd name="T14" fmla="*/ 137 w 212"/>
                <a:gd name="T15" fmla="*/ 593 h 839"/>
                <a:gd name="T16" fmla="*/ 158 w 212"/>
                <a:gd name="T17" fmla="*/ 839 h 839"/>
                <a:gd name="T18" fmla="*/ 38 w 212"/>
                <a:gd name="T19" fmla="*/ 839 h 839"/>
                <a:gd name="T20" fmla="*/ 34 w 212"/>
                <a:gd name="T21" fmla="*/ 814 h 839"/>
                <a:gd name="T22" fmla="*/ 24 w 212"/>
                <a:gd name="T23" fmla="*/ 746 h 839"/>
                <a:gd name="T24" fmla="*/ 12 w 212"/>
                <a:gd name="T25" fmla="*/ 645 h 839"/>
                <a:gd name="T26" fmla="*/ 3 w 212"/>
                <a:gd name="T27" fmla="*/ 521 h 839"/>
                <a:gd name="T28" fmla="*/ 0 w 212"/>
                <a:gd name="T29" fmla="*/ 384 h 839"/>
                <a:gd name="T30" fmla="*/ 6 w 212"/>
                <a:gd name="T31" fmla="*/ 244 h 839"/>
                <a:gd name="T32" fmla="*/ 29 w 212"/>
                <a:gd name="T33" fmla="*/ 114 h 839"/>
                <a:gd name="T34" fmla="*/ 68 w 212"/>
                <a:gd name="T35" fmla="*/ 0 h 839"/>
                <a:gd name="T36" fmla="*/ 212 w 212"/>
                <a:gd name="T37" fmla="*/ 6 h 8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2"/>
                <a:gd name="T58" fmla="*/ 0 h 839"/>
                <a:gd name="T59" fmla="*/ 212 w 212"/>
                <a:gd name="T60" fmla="*/ 839 h 8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2" h="839">
                  <a:moveTo>
                    <a:pt x="212" y="6"/>
                  </a:moveTo>
                  <a:lnTo>
                    <a:pt x="206" y="11"/>
                  </a:lnTo>
                  <a:lnTo>
                    <a:pt x="192" y="33"/>
                  </a:lnTo>
                  <a:lnTo>
                    <a:pt x="174" y="77"/>
                  </a:lnTo>
                  <a:lnTo>
                    <a:pt x="156" y="148"/>
                  </a:lnTo>
                  <a:lnTo>
                    <a:pt x="141" y="254"/>
                  </a:lnTo>
                  <a:lnTo>
                    <a:pt x="133" y="401"/>
                  </a:lnTo>
                  <a:lnTo>
                    <a:pt x="137" y="593"/>
                  </a:lnTo>
                  <a:lnTo>
                    <a:pt x="158" y="839"/>
                  </a:lnTo>
                  <a:lnTo>
                    <a:pt x="38" y="839"/>
                  </a:lnTo>
                  <a:lnTo>
                    <a:pt x="34" y="814"/>
                  </a:lnTo>
                  <a:lnTo>
                    <a:pt x="24" y="746"/>
                  </a:lnTo>
                  <a:lnTo>
                    <a:pt x="12" y="645"/>
                  </a:lnTo>
                  <a:lnTo>
                    <a:pt x="3" y="521"/>
                  </a:lnTo>
                  <a:lnTo>
                    <a:pt x="0" y="384"/>
                  </a:lnTo>
                  <a:lnTo>
                    <a:pt x="6" y="244"/>
                  </a:lnTo>
                  <a:lnTo>
                    <a:pt x="29" y="114"/>
                  </a:lnTo>
                  <a:lnTo>
                    <a:pt x="68" y="0"/>
                  </a:lnTo>
                  <a:lnTo>
                    <a:pt x="212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660" name="Freeform 43"/>
            <p:cNvSpPr>
              <a:spLocks/>
            </p:cNvSpPr>
            <p:nvPr/>
          </p:nvSpPr>
          <p:spPr bwMode="auto">
            <a:xfrm>
              <a:off x="6406" y="13636"/>
              <a:ext cx="137" cy="656"/>
            </a:xfrm>
            <a:custGeom>
              <a:avLst/>
              <a:gdLst>
                <a:gd name="T0" fmla="*/ 43 w 137"/>
                <a:gd name="T1" fmla="*/ 12 h 656"/>
                <a:gd name="T2" fmla="*/ 39 w 137"/>
                <a:gd name="T3" fmla="*/ 25 h 656"/>
                <a:gd name="T4" fmla="*/ 30 w 137"/>
                <a:gd name="T5" fmla="*/ 62 h 656"/>
                <a:gd name="T6" fmla="*/ 19 w 137"/>
                <a:gd name="T7" fmla="*/ 122 h 656"/>
                <a:gd name="T8" fmla="*/ 7 w 137"/>
                <a:gd name="T9" fmla="*/ 199 h 656"/>
                <a:gd name="T10" fmla="*/ 0 w 137"/>
                <a:gd name="T11" fmla="*/ 294 h 656"/>
                <a:gd name="T12" fmla="*/ 1 w 137"/>
                <a:gd name="T13" fmla="*/ 403 h 656"/>
                <a:gd name="T14" fmla="*/ 12 w 137"/>
                <a:gd name="T15" fmla="*/ 524 h 656"/>
                <a:gd name="T16" fmla="*/ 38 w 137"/>
                <a:gd name="T17" fmla="*/ 656 h 656"/>
                <a:gd name="T18" fmla="*/ 132 w 137"/>
                <a:gd name="T19" fmla="*/ 650 h 656"/>
                <a:gd name="T20" fmla="*/ 127 w 137"/>
                <a:gd name="T21" fmla="*/ 631 h 656"/>
                <a:gd name="T22" fmla="*/ 119 w 137"/>
                <a:gd name="T23" fmla="*/ 578 h 656"/>
                <a:gd name="T24" fmla="*/ 107 w 137"/>
                <a:gd name="T25" fmla="*/ 499 h 656"/>
                <a:gd name="T26" fmla="*/ 97 w 137"/>
                <a:gd name="T27" fmla="*/ 403 h 656"/>
                <a:gd name="T28" fmla="*/ 92 w 137"/>
                <a:gd name="T29" fmla="*/ 297 h 656"/>
                <a:gd name="T30" fmla="*/ 94 w 137"/>
                <a:gd name="T31" fmla="*/ 192 h 656"/>
                <a:gd name="T32" fmla="*/ 108 w 137"/>
                <a:gd name="T33" fmla="*/ 91 h 656"/>
                <a:gd name="T34" fmla="*/ 137 w 137"/>
                <a:gd name="T35" fmla="*/ 7 h 656"/>
                <a:gd name="T36" fmla="*/ 137 w 137"/>
                <a:gd name="T37" fmla="*/ 6 h 656"/>
                <a:gd name="T38" fmla="*/ 137 w 137"/>
                <a:gd name="T39" fmla="*/ 4 h 656"/>
                <a:gd name="T40" fmla="*/ 135 w 137"/>
                <a:gd name="T41" fmla="*/ 2 h 656"/>
                <a:gd name="T42" fmla="*/ 129 w 137"/>
                <a:gd name="T43" fmla="*/ 0 h 656"/>
                <a:gd name="T44" fmla="*/ 119 w 137"/>
                <a:gd name="T45" fmla="*/ 0 h 656"/>
                <a:gd name="T46" fmla="*/ 101 w 137"/>
                <a:gd name="T47" fmla="*/ 1 h 656"/>
                <a:gd name="T48" fmla="*/ 77 w 137"/>
                <a:gd name="T49" fmla="*/ 5 h 656"/>
                <a:gd name="T50" fmla="*/ 43 w 137"/>
                <a:gd name="T51" fmla="*/ 12 h 6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7"/>
                <a:gd name="T79" fmla="*/ 0 h 656"/>
                <a:gd name="T80" fmla="*/ 137 w 137"/>
                <a:gd name="T81" fmla="*/ 656 h 6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7" h="656">
                  <a:moveTo>
                    <a:pt x="43" y="12"/>
                  </a:moveTo>
                  <a:lnTo>
                    <a:pt x="39" y="25"/>
                  </a:lnTo>
                  <a:lnTo>
                    <a:pt x="30" y="62"/>
                  </a:lnTo>
                  <a:lnTo>
                    <a:pt x="19" y="122"/>
                  </a:lnTo>
                  <a:lnTo>
                    <a:pt x="7" y="199"/>
                  </a:lnTo>
                  <a:lnTo>
                    <a:pt x="0" y="294"/>
                  </a:lnTo>
                  <a:lnTo>
                    <a:pt x="1" y="403"/>
                  </a:lnTo>
                  <a:lnTo>
                    <a:pt x="12" y="524"/>
                  </a:lnTo>
                  <a:lnTo>
                    <a:pt x="38" y="656"/>
                  </a:lnTo>
                  <a:lnTo>
                    <a:pt x="132" y="650"/>
                  </a:lnTo>
                  <a:lnTo>
                    <a:pt x="127" y="631"/>
                  </a:lnTo>
                  <a:lnTo>
                    <a:pt x="119" y="578"/>
                  </a:lnTo>
                  <a:lnTo>
                    <a:pt x="107" y="499"/>
                  </a:lnTo>
                  <a:lnTo>
                    <a:pt x="97" y="403"/>
                  </a:lnTo>
                  <a:lnTo>
                    <a:pt x="92" y="297"/>
                  </a:lnTo>
                  <a:lnTo>
                    <a:pt x="94" y="192"/>
                  </a:lnTo>
                  <a:lnTo>
                    <a:pt x="108" y="91"/>
                  </a:lnTo>
                  <a:lnTo>
                    <a:pt x="137" y="7"/>
                  </a:lnTo>
                  <a:lnTo>
                    <a:pt x="137" y="6"/>
                  </a:lnTo>
                  <a:lnTo>
                    <a:pt x="137" y="4"/>
                  </a:lnTo>
                  <a:lnTo>
                    <a:pt x="135" y="2"/>
                  </a:lnTo>
                  <a:lnTo>
                    <a:pt x="129" y="0"/>
                  </a:lnTo>
                  <a:lnTo>
                    <a:pt x="119" y="0"/>
                  </a:lnTo>
                  <a:lnTo>
                    <a:pt x="101" y="1"/>
                  </a:lnTo>
                  <a:lnTo>
                    <a:pt x="77" y="5"/>
                  </a:lnTo>
                  <a:lnTo>
                    <a:pt x="43" y="1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661" name="Freeform 44"/>
            <p:cNvSpPr>
              <a:spLocks/>
            </p:cNvSpPr>
            <p:nvPr/>
          </p:nvSpPr>
          <p:spPr bwMode="auto">
            <a:xfrm>
              <a:off x="6412" y="13680"/>
              <a:ext cx="116" cy="560"/>
            </a:xfrm>
            <a:custGeom>
              <a:avLst/>
              <a:gdLst>
                <a:gd name="T0" fmla="*/ 36 w 116"/>
                <a:gd name="T1" fmla="*/ 11 h 560"/>
                <a:gd name="T2" fmla="*/ 33 w 116"/>
                <a:gd name="T3" fmla="*/ 21 h 560"/>
                <a:gd name="T4" fmla="*/ 24 w 116"/>
                <a:gd name="T5" fmla="*/ 53 h 560"/>
                <a:gd name="T6" fmla="*/ 15 w 116"/>
                <a:gd name="T7" fmla="*/ 103 h 560"/>
                <a:gd name="T8" fmla="*/ 5 w 116"/>
                <a:gd name="T9" fmla="*/ 169 h 560"/>
                <a:gd name="T10" fmla="*/ 0 w 116"/>
                <a:gd name="T11" fmla="*/ 250 h 560"/>
                <a:gd name="T12" fmla="*/ 1 w 116"/>
                <a:gd name="T13" fmla="*/ 344 h 560"/>
                <a:gd name="T14" fmla="*/ 10 w 116"/>
                <a:gd name="T15" fmla="*/ 448 h 560"/>
                <a:gd name="T16" fmla="*/ 32 w 116"/>
                <a:gd name="T17" fmla="*/ 560 h 560"/>
                <a:gd name="T18" fmla="*/ 112 w 116"/>
                <a:gd name="T19" fmla="*/ 555 h 560"/>
                <a:gd name="T20" fmla="*/ 108 w 116"/>
                <a:gd name="T21" fmla="*/ 538 h 560"/>
                <a:gd name="T22" fmla="*/ 101 w 116"/>
                <a:gd name="T23" fmla="*/ 493 h 560"/>
                <a:gd name="T24" fmla="*/ 91 w 116"/>
                <a:gd name="T25" fmla="*/ 426 h 560"/>
                <a:gd name="T26" fmla="*/ 82 w 116"/>
                <a:gd name="T27" fmla="*/ 344 h 560"/>
                <a:gd name="T28" fmla="*/ 77 w 116"/>
                <a:gd name="T29" fmla="*/ 255 h 560"/>
                <a:gd name="T30" fmla="*/ 79 w 116"/>
                <a:gd name="T31" fmla="*/ 164 h 560"/>
                <a:gd name="T32" fmla="*/ 91 w 116"/>
                <a:gd name="T33" fmla="*/ 79 h 560"/>
                <a:gd name="T34" fmla="*/ 116 w 116"/>
                <a:gd name="T35" fmla="*/ 6 h 560"/>
                <a:gd name="T36" fmla="*/ 116 w 116"/>
                <a:gd name="T37" fmla="*/ 5 h 560"/>
                <a:gd name="T38" fmla="*/ 116 w 116"/>
                <a:gd name="T39" fmla="*/ 4 h 560"/>
                <a:gd name="T40" fmla="*/ 114 w 116"/>
                <a:gd name="T41" fmla="*/ 2 h 560"/>
                <a:gd name="T42" fmla="*/ 109 w 116"/>
                <a:gd name="T43" fmla="*/ 0 h 560"/>
                <a:gd name="T44" fmla="*/ 100 w 116"/>
                <a:gd name="T45" fmla="*/ 0 h 560"/>
                <a:gd name="T46" fmla="*/ 86 w 116"/>
                <a:gd name="T47" fmla="*/ 1 h 560"/>
                <a:gd name="T48" fmla="*/ 65 w 116"/>
                <a:gd name="T49" fmla="*/ 4 h 560"/>
                <a:gd name="T50" fmla="*/ 36 w 116"/>
                <a:gd name="T51" fmla="*/ 11 h 56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6"/>
                <a:gd name="T79" fmla="*/ 0 h 560"/>
                <a:gd name="T80" fmla="*/ 116 w 116"/>
                <a:gd name="T81" fmla="*/ 560 h 56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6" h="560">
                  <a:moveTo>
                    <a:pt x="36" y="11"/>
                  </a:moveTo>
                  <a:lnTo>
                    <a:pt x="33" y="21"/>
                  </a:lnTo>
                  <a:lnTo>
                    <a:pt x="24" y="53"/>
                  </a:lnTo>
                  <a:lnTo>
                    <a:pt x="15" y="103"/>
                  </a:lnTo>
                  <a:lnTo>
                    <a:pt x="5" y="169"/>
                  </a:lnTo>
                  <a:lnTo>
                    <a:pt x="0" y="250"/>
                  </a:lnTo>
                  <a:lnTo>
                    <a:pt x="1" y="344"/>
                  </a:lnTo>
                  <a:lnTo>
                    <a:pt x="10" y="448"/>
                  </a:lnTo>
                  <a:lnTo>
                    <a:pt x="32" y="560"/>
                  </a:lnTo>
                  <a:lnTo>
                    <a:pt x="112" y="555"/>
                  </a:lnTo>
                  <a:lnTo>
                    <a:pt x="108" y="538"/>
                  </a:lnTo>
                  <a:lnTo>
                    <a:pt x="101" y="493"/>
                  </a:lnTo>
                  <a:lnTo>
                    <a:pt x="91" y="426"/>
                  </a:lnTo>
                  <a:lnTo>
                    <a:pt x="82" y="344"/>
                  </a:lnTo>
                  <a:lnTo>
                    <a:pt x="77" y="255"/>
                  </a:lnTo>
                  <a:lnTo>
                    <a:pt x="79" y="164"/>
                  </a:lnTo>
                  <a:lnTo>
                    <a:pt x="91" y="79"/>
                  </a:lnTo>
                  <a:lnTo>
                    <a:pt x="116" y="6"/>
                  </a:lnTo>
                  <a:lnTo>
                    <a:pt x="116" y="5"/>
                  </a:lnTo>
                  <a:lnTo>
                    <a:pt x="116" y="4"/>
                  </a:lnTo>
                  <a:lnTo>
                    <a:pt x="114" y="2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662" name="Freeform 45"/>
            <p:cNvSpPr>
              <a:spLocks/>
            </p:cNvSpPr>
            <p:nvPr/>
          </p:nvSpPr>
          <p:spPr bwMode="auto">
            <a:xfrm>
              <a:off x="6417" y="13724"/>
              <a:ext cx="97" cy="463"/>
            </a:xfrm>
            <a:custGeom>
              <a:avLst/>
              <a:gdLst>
                <a:gd name="T0" fmla="*/ 30 w 97"/>
                <a:gd name="T1" fmla="*/ 9 h 463"/>
                <a:gd name="T2" fmla="*/ 27 w 97"/>
                <a:gd name="T3" fmla="*/ 17 h 463"/>
                <a:gd name="T4" fmla="*/ 20 w 97"/>
                <a:gd name="T5" fmla="*/ 44 h 463"/>
                <a:gd name="T6" fmla="*/ 12 w 97"/>
                <a:gd name="T7" fmla="*/ 85 h 463"/>
                <a:gd name="T8" fmla="*/ 4 w 97"/>
                <a:gd name="T9" fmla="*/ 140 h 463"/>
                <a:gd name="T10" fmla="*/ 0 w 97"/>
                <a:gd name="T11" fmla="*/ 207 h 463"/>
                <a:gd name="T12" fmla="*/ 0 w 97"/>
                <a:gd name="T13" fmla="*/ 285 h 463"/>
                <a:gd name="T14" fmla="*/ 9 w 97"/>
                <a:gd name="T15" fmla="*/ 370 h 463"/>
                <a:gd name="T16" fmla="*/ 26 w 97"/>
                <a:gd name="T17" fmla="*/ 463 h 463"/>
                <a:gd name="T18" fmla="*/ 93 w 97"/>
                <a:gd name="T19" fmla="*/ 460 h 463"/>
                <a:gd name="T20" fmla="*/ 89 w 97"/>
                <a:gd name="T21" fmla="*/ 446 h 463"/>
                <a:gd name="T22" fmla="*/ 83 w 97"/>
                <a:gd name="T23" fmla="*/ 408 h 463"/>
                <a:gd name="T24" fmla="*/ 75 w 97"/>
                <a:gd name="T25" fmla="*/ 353 h 463"/>
                <a:gd name="T26" fmla="*/ 68 w 97"/>
                <a:gd name="T27" fmla="*/ 285 h 463"/>
                <a:gd name="T28" fmla="*/ 65 w 97"/>
                <a:gd name="T29" fmla="*/ 211 h 463"/>
                <a:gd name="T30" fmla="*/ 67 w 97"/>
                <a:gd name="T31" fmla="*/ 136 h 463"/>
                <a:gd name="T32" fmla="*/ 76 w 97"/>
                <a:gd name="T33" fmla="*/ 65 h 463"/>
                <a:gd name="T34" fmla="*/ 97 w 97"/>
                <a:gd name="T35" fmla="*/ 5 h 463"/>
                <a:gd name="T36" fmla="*/ 97 w 97"/>
                <a:gd name="T37" fmla="*/ 4 h 463"/>
                <a:gd name="T38" fmla="*/ 97 w 97"/>
                <a:gd name="T39" fmla="*/ 3 h 463"/>
                <a:gd name="T40" fmla="*/ 95 w 97"/>
                <a:gd name="T41" fmla="*/ 1 h 463"/>
                <a:gd name="T42" fmla="*/ 91 w 97"/>
                <a:gd name="T43" fmla="*/ 0 h 463"/>
                <a:gd name="T44" fmla="*/ 84 w 97"/>
                <a:gd name="T45" fmla="*/ 0 h 463"/>
                <a:gd name="T46" fmla="*/ 71 w 97"/>
                <a:gd name="T47" fmla="*/ 0 h 463"/>
                <a:gd name="T48" fmla="*/ 54 w 97"/>
                <a:gd name="T49" fmla="*/ 3 h 463"/>
                <a:gd name="T50" fmla="*/ 30 w 97"/>
                <a:gd name="T51" fmla="*/ 9 h 4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7"/>
                <a:gd name="T79" fmla="*/ 0 h 463"/>
                <a:gd name="T80" fmla="*/ 97 w 97"/>
                <a:gd name="T81" fmla="*/ 463 h 46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7" h="463">
                  <a:moveTo>
                    <a:pt x="30" y="9"/>
                  </a:moveTo>
                  <a:lnTo>
                    <a:pt x="27" y="17"/>
                  </a:lnTo>
                  <a:lnTo>
                    <a:pt x="20" y="44"/>
                  </a:lnTo>
                  <a:lnTo>
                    <a:pt x="12" y="85"/>
                  </a:lnTo>
                  <a:lnTo>
                    <a:pt x="4" y="140"/>
                  </a:lnTo>
                  <a:lnTo>
                    <a:pt x="0" y="207"/>
                  </a:lnTo>
                  <a:lnTo>
                    <a:pt x="0" y="285"/>
                  </a:lnTo>
                  <a:lnTo>
                    <a:pt x="9" y="370"/>
                  </a:lnTo>
                  <a:lnTo>
                    <a:pt x="26" y="463"/>
                  </a:lnTo>
                  <a:lnTo>
                    <a:pt x="93" y="460"/>
                  </a:lnTo>
                  <a:lnTo>
                    <a:pt x="89" y="446"/>
                  </a:lnTo>
                  <a:lnTo>
                    <a:pt x="83" y="408"/>
                  </a:lnTo>
                  <a:lnTo>
                    <a:pt x="75" y="353"/>
                  </a:lnTo>
                  <a:lnTo>
                    <a:pt x="68" y="285"/>
                  </a:lnTo>
                  <a:lnTo>
                    <a:pt x="65" y="211"/>
                  </a:lnTo>
                  <a:lnTo>
                    <a:pt x="67" y="136"/>
                  </a:lnTo>
                  <a:lnTo>
                    <a:pt x="76" y="65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97" y="3"/>
                  </a:lnTo>
                  <a:lnTo>
                    <a:pt x="95" y="1"/>
                  </a:lnTo>
                  <a:lnTo>
                    <a:pt x="91" y="0"/>
                  </a:lnTo>
                  <a:lnTo>
                    <a:pt x="84" y="0"/>
                  </a:lnTo>
                  <a:lnTo>
                    <a:pt x="71" y="0"/>
                  </a:lnTo>
                  <a:lnTo>
                    <a:pt x="54" y="3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663" name="Freeform 46"/>
            <p:cNvSpPr>
              <a:spLocks/>
            </p:cNvSpPr>
            <p:nvPr/>
          </p:nvSpPr>
          <p:spPr bwMode="auto">
            <a:xfrm>
              <a:off x="6422" y="13768"/>
              <a:ext cx="77" cy="367"/>
            </a:xfrm>
            <a:custGeom>
              <a:avLst/>
              <a:gdLst>
                <a:gd name="T0" fmla="*/ 24 w 77"/>
                <a:gd name="T1" fmla="*/ 8 h 367"/>
                <a:gd name="T2" fmla="*/ 22 w 77"/>
                <a:gd name="T3" fmla="*/ 15 h 367"/>
                <a:gd name="T4" fmla="*/ 17 w 77"/>
                <a:gd name="T5" fmla="*/ 36 h 367"/>
                <a:gd name="T6" fmla="*/ 10 w 77"/>
                <a:gd name="T7" fmla="*/ 68 h 367"/>
                <a:gd name="T8" fmla="*/ 4 w 77"/>
                <a:gd name="T9" fmla="*/ 112 h 367"/>
                <a:gd name="T10" fmla="*/ 0 w 77"/>
                <a:gd name="T11" fmla="*/ 164 h 367"/>
                <a:gd name="T12" fmla="*/ 0 w 77"/>
                <a:gd name="T13" fmla="*/ 226 h 367"/>
                <a:gd name="T14" fmla="*/ 7 w 77"/>
                <a:gd name="T15" fmla="*/ 294 h 367"/>
                <a:gd name="T16" fmla="*/ 21 w 77"/>
                <a:gd name="T17" fmla="*/ 367 h 367"/>
                <a:gd name="T18" fmla="*/ 74 w 77"/>
                <a:gd name="T19" fmla="*/ 364 h 367"/>
                <a:gd name="T20" fmla="*/ 71 w 77"/>
                <a:gd name="T21" fmla="*/ 353 h 367"/>
                <a:gd name="T22" fmla="*/ 66 w 77"/>
                <a:gd name="T23" fmla="*/ 323 h 367"/>
                <a:gd name="T24" fmla="*/ 60 w 77"/>
                <a:gd name="T25" fmla="*/ 280 h 367"/>
                <a:gd name="T26" fmla="*/ 54 w 77"/>
                <a:gd name="T27" fmla="*/ 226 h 367"/>
                <a:gd name="T28" fmla="*/ 51 w 77"/>
                <a:gd name="T29" fmla="*/ 168 h 367"/>
                <a:gd name="T30" fmla="*/ 53 w 77"/>
                <a:gd name="T31" fmla="*/ 107 h 367"/>
                <a:gd name="T32" fmla="*/ 61 w 77"/>
                <a:gd name="T33" fmla="*/ 52 h 367"/>
                <a:gd name="T34" fmla="*/ 77 w 77"/>
                <a:gd name="T35" fmla="*/ 5 h 367"/>
                <a:gd name="T36" fmla="*/ 77 w 77"/>
                <a:gd name="T37" fmla="*/ 5 h 367"/>
                <a:gd name="T38" fmla="*/ 77 w 77"/>
                <a:gd name="T39" fmla="*/ 2 h 367"/>
                <a:gd name="T40" fmla="*/ 76 w 77"/>
                <a:gd name="T41" fmla="*/ 1 h 367"/>
                <a:gd name="T42" fmla="*/ 72 w 77"/>
                <a:gd name="T43" fmla="*/ 0 h 367"/>
                <a:gd name="T44" fmla="*/ 66 w 77"/>
                <a:gd name="T45" fmla="*/ 0 h 367"/>
                <a:gd name="T46" fmla="*/ 56 w 77"/>
                <a:gd name="T47" fmla="*/ 1 h 367"/>
                <a:gd name="T48" fmla="*/ 43 w 77"/>
                <a:gd name="T49" fmla="*/ 4 h 367"/>
                <a:gd name="T50" fmla="*/ 24 w 77"/>
                <a:gd name="T51" fmla="*/ 8 h 36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7"/>
                <a:gd name="T79" fmla="*/ 0 h 367"/>
                <a:gd name="T80" fmla="*/ 77 w 77"/>
                <a:gd name="T81" fmla="*/ 367 h 36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7" h="367">
                  <a:moveTo>
                    <a:pt x="24" y="8"/>
                  </a:moveTo>
                  <a:lnTo>
                    <a:pt x="22" y="15"/>
                  </a:lnTo>
                  <a:lnTo>
                    <a:pt x="17" y="36"/>
                  </a:lnTo>
                  <a:lnTo>
                    <a:pt x="10" y="68"/>
                  </a:lnTo>
                  <a:lnTo>
                    <a:pt x="4" y="112"/>
                  </a:lnTo>
                  <a:lnTo>
                    <a:pt x="0" y="164"/>
                  </a:lnTo>
                  <a:lnTo>
                    <a:pt x="0" y="226"/>
                  </a:lnTo>
                  <a:lnTo>
                    <a:pt x="7" y="294"/>
                  </a:lnTo>
                  <a:lnTo>
                    <a:pt x="21" y="367"/>
                  </a:lnTo>
                  <a:lnTo>
                    <a:pt x="74" y="364"/>
                  </a:lnTo>
                  <a:lnTo>
                    <a:pt x="71" y="353"/>
                  </a:lnTo>
                  <a:lnTo>
                    <a:pt x="66" y="323"/>
                  </a:lnTo>
                  <a:lnTo>
                    <a:pt x="60" y="280"/>
                  </a:lnTo>
                  <a:lnTo>
                    <a:pt x="54" y="226"/>
                  </a:lnTo>
                  <a:lnTo>
                    <a:pt x="51" y="168"/>
                  </a:lnTo>
                  <a:lnTo>
                    <a:pt x="53" y="107"/>
                  </a:lnTo>
                  <a:lnTo>
                    <a:pt x="61" y="52"/>
                  </a:lnTo>
                  <a:lnTo>
                    <a:pt x="77" y="5"/>
                  </a:lnTo>
                  <a:lnTo>
                    <a:pt x="77" y="2"/>
                  </a:lnTo>
                  <a:lnTo>
                    <a:pt x="76" y="1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56" y="1"/>
                  </a:lnTo>
                  <a:lnTo>
                    <a:pt x="43" y="4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664" name="Freeform 47"/>
            <p:cNvSpPr>
              <a:spLocks/>
            </p:cNvSpPr>
            <p:nvPr/>
          </p:nvSpPr>
          <p:spPr bwMode="auto">
            <a:xfrm>
              <a:off x="6428" y="13813"/>
              <a:ext cx="56" cy="271"/>
            </a:xfrm>
            <a:custGeom>
              <a:avLst/>
              <a:gdLst>
                <a:gd name="T0" fmla="*/ 17 w 56"/>
                <a:gd name="T1" fmla="*/ 5 h 271"/>
                <a:gd name="T2" fmla="*/ 16 w 56"/>
                <a:gd name="T3" fmla="*/ 10 h 271"/>
                <a:gd name="T4" fmla="*/ 12 w 56"/>
                <a:gd name="T5" fmla="*/ 25 h 271"/>
                <a:gd name="T6" fmla="*/ 6 w 56"/>
                <a:gd name="T7" fmla="*/ 49 h 271"/>
                <a:gd name="T8" fmla="*/ 2 w 56"/>
                <a:gd name="T9" fmla="*/ 82 h 271"/>
                <a:gd name="T10" fmla="*/ 0 w 56"/>
                <a:gd name="T11" fmla="*/ 122 h 271"/>
                <a:gd name="T12" fmla="*/ 0 w 56"/>
                <a:gd name="T13" fmla="*/ 166 h 271"/>
                <a:gd name="T14" fmla="*/ 4 w 56"/>
                <a:gd name="T15" fmla="*/ 217 h 271"/>
                <a:gd name="T16" fmla="*/ 15 w 56"/>
                <a:gd name="T17" fmla="*/ 271 h 271"/>
                <a:gd name="T18" fmla="*/ 54 w 56"/>
                <a:gd name="T19" fmla="*/ 268 h 271"/>
                <a:gd name="T20" fmla="*/ 52 w 56"/>
                <a:gd name="T21" fmla="*/ 261 h 271"/>
                <a:gd name="T22" fmla="*/ 48 w 56"/>
                <a:gd name="T23" fmla="*/ 238 h 271"/>
                <a:gd name="T24" fmla="*/ 44 w 56"/>
                <a:gd name="T25" fmla="*/ 206 h 271"/>
                <a:gd name="T26" fmla="*/ 40 w 56"/>
                <a:gd name="T27" fmla="*/ 166 h 271"/>
                <a:gd name="T28" fmla="*/ 37 w 56"/>
                <a:gd name="T29" fmla="*/ 123 h 271"/>
                <a:gd name="T30" fmla="*/ 39 w 56"/>
                <a:gd name="T31" fmla="*/ 78 h 271"/>
                <a:gd name="T32" fmla="*/ 44 w 56"/>
                <a:gd name="T33" fmla="*/ 37 h 271"/>
                <a:gd name="T34" fmla="*/ 56 w 56"/>
                <a:gd name="T35" fmla="*/ 3 h 271"/>
                <a:gd name="T36" fmla="*/ 56 w 56"/>
                <a:gd name="T37" fmla="*/ 3 h 271"/>
                <a:gd name="T38" fmla="*/ 56 w 56"/>
                <a:gd name="T39" fmla="*/ 2 h 271"/>
                <a:gd name="T40" fmla="*/ 55 w 56"/>
                <a:gd name="T41" fmla="*/ 1 h 271"/>
                <a:gd name="T42" fmla="*/ 52 w 56"/>
                <a:gd name="T43" fmla="*/ 0 h 271"/>
                <a:gd name="T44" fmla="*/ 48 w 56"/>
                <a:gd name="T45" fmla="*/ 0 h 271"/>
                <a:gd name="T46" fmla="*/ 42 w 56"/>
                <a:gd name="T47" fmla="*/ 0 h 271"/>
                <a:gd name="T48" fmla="*/ 31 w 56"/>
                <a:gd name="T49" fmla="*/ 2 h 271"/>
                <a:gd name="T50" fmla="*/ 17 w 56"/>
                <a:gd name="T51" fmla="*/ 5 h 27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"/>
                <a:gd name="T79" fmla="*/ 0 h 271"/>
                <a:gd name="T80" fmla="*/ 56 w 56"/>
                <a:gd name="T81" fmla="*/ 271 h 27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" h="271">
                  <a:moveTo>
                    <a:pt x="17" y="5"/>
                  </a:moveTo>
                  <a:lnTo>
                    <a:pt x="16" y="10"/>
                  </a:lnTo>
                  <a:lnTo>
                    <a:pt x="12" y="25"/>
                  </a:lnTo>
                  <a:lnTo>
                    <a:pt x="6" y="49"/>
                  </a:lnTo>
                  <a:lnTo>
                    <a:pt x="2" y="82"/>
                  </a:lnTo>
                  <a:lnTo>
                    <a:pt x="0" y="122"/>
                  </a:lnTo>
                  <a:lnTo>
                    <a:pt x="0" y="166"/>
                  </a:lnTo>
                  <a:lnTo>
                    <a:pt x="4" y="217"/>
                  </a:lnTo>
                  <a:lnTo>
                    <a:pt x="15" y="271"/>
                  </a:lnTo>
                  <a:lnTo>
                    <a:pt x="54" y="268"/>
                  </a:lnTo>
                  <a:lnTo>
                    <a:pt x="52" y="261"/>
                  </a:lnTo>
                  <a:lnTo>
                    <a:pt x="48" y="238"/>
                  </a:lnTo>
                  <a:lnTo>
                    <a:pt x="44" y="206"/>
                  </a:lnTo>
                  <a:lnTo>
                    <a:pt x="40" y="166"/>
                  </a:lnTo>
                  <a:lnTo>
                    <a:pt x="37" y="123"/>
                  </a:lnTo>
                  <a:lnTo>
                    <a:pt x="39" y="78"/>
                  </a:lnTo>
                  <a:lnTo>
                    <a:pt x="44" y="37"/>
                  </a:lnTo>
                  <a:lnTo>
                    <a:pt x="56" y="3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1" y="2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665" name="Freeform 48"/>
            <p:cNvSpPr>
              <a:spLocks/>
            </p:cNvSpPr>
            <p:nvPr/>
          </p:nvSpPr>
          <p:spPr bwMode="auto">
            <a:xfrm>
              <a:off x="7211" y="13549"/>
              <a:ext cx="186" cy="732"/>
            </a:xfrm>
            <a:custGeom>
              <a:avLst/>
              <a:gdLst>
                <a:gd name="T0" fmla="*/ 186 w 186"/>
                <a:gd name="T1" fmla="*/ 6 h 732"/>
                <a:gd name="T2" fmla="*/ 182 w 186"/>
                <a:gd name="T3" fmla="*/ 11 h 732"/>
                <a:gd name="T4" fmla="*/ 169 w 186"/>
                <a:gd name="T5" fmla="*/ 29 h 732"/>
                <a:gd name="T6" fmla="*/ 153 w 186"/>
                <a:gd name="T7" fmla="*/ 67 h 732"/>
                <a:gd name="T8" fmla="*/ 137 w 186"/>
                <a:gd name="T9" fmla="*/ 130 h 732"/>
                <a:gd name="T10" fmla="*/ 124 w 186"/>
                <a:gd name="T11" fmla="*/ 221 h 732"/>
                <a:gd name="T12" fmla="*/ 117 w 186"/>
                <a:gd name="T13" fmla="*/ 350 h 732"/>
                <a:gd name="T14" fmla="*/ 122 w 186"/>
                <a:gd name="T15" fmla="*/ 517 h 732"/>
                <a:gd name="T16" fmla="*/ 139 w 186"/>
                <a:gd name="T17" fmla="*/ 732 h 732"/>
                <a:gd name="T18" fmla="*/ 34 w 186"/>
                <a:gd name="T19" fmla="*/ 732 h 732"/>
                <a:gd name="T20" fmla="*/ 31 w 186"/>
                <a:gd name="T21" fmla="*/ 711 h 732"/>
                <a:gd name="T22" fmla="*/ 22 w 186"/>
                <a:gd name="T23" fmla="*/ 651 h 732"/>
                <a:gd name="T24" fmla="*/ 12 w 186"/>
                <a:gd name="T25" fmla="*/ 563 h 732"/>
                <a:gd name="T26" fmla="*/ 3 w 186"/>
                <a:gd name="T27" fmla="*/ 454 h 732"/>
                <a:gd name="T28" fmla="*/ 0 w 186"/>
                <a:gd name="T29" fmla="*/ 335 h 732"/>
                <a:gd name="T30" fmla="*/ 6 w 186"/>
                <a:gd name="T31" fmla="*/ 213 h 732"/>
                <a:gd name="T32" fmla="*/ 25 w 186"/>
                <a:gd name="T33" fmla="*/ 98 h 732"/>
                <a:gd name="T34" fmla="*/ 60 w 186"/>
                <a:gd name="T35" fmla="*/ 0 h 732"/>
                <a:gd name="T36" fmla="*/ 186 w 186"/>
                <a:gd name="T37" fmla="*/ 6 h 7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6"/>
                <a:gd name="T58" fmla="*/ 0 h 732"/>
                <a:gd name="T59" fmla="*/ 186 w 186"/>
                <a:gd name="T60" fmla="*/ 732 h 7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6" h="732">
                  <a:moveTo>
                    <a:pt x="186" y="6"/>
                  </a:moveTo>
                  <a:lnTo>
                    <a:pt x="182" y="11"/>
                  </a:lnTo>
                  <a:lnTo>
                    <a:pt x="169" y="29"/>
                  </a:lnTo>
                  <a:lnTo>
                    <a:pt x="153" y="67"/>
                  </a:lnTo>
                  <a:lnTo>
                    <a:pt x="137" y="130"/>
                  </a:lnTo>
                  <a:lnTo>
                    <a:pt x="124" y="221"/>
                  </a:lnTo>
                  <a:lnTo>
                    <a:pt x="117" y="350"/>
                  </a:lnTo>
                  <a:lnTo>
                    <a:pt x="122" y="517"/>
                  </a:lnTo>
                  <a:lnTo>
                    <a:pt x="139" y="732"/>
                  </a:lnTo>
                  <a:lnTo>
                    <a:pt x="34" y="732"/>
                  </a:lnTo>
                  <a:lnTo>
                    <a:pt x="31" y="711"/>
                  </a:lnTo>
                  <a:lnTo>
                    <a:pt x="22" y="651"/>
                  </a:lnTo>
                  <a:lnTo>
                    <a:pt x="12" y="563"/>
                  </a:lnTo>
                  <a:lnTo>
                    <a:pt x="3" y="454"/>
                  </a:lnTo>
                  <a:lnTo>
                    <a:pt x="0" y="335"/>
                  </a:lnTo>
                  <a:lnTo>
                    <a:pt x="6" y="213"/>
                  </a:lnTo>
                  <a:lnTo>
                    <a:pt x="25" y="98"/>
                  </a:lnTo>
                  <a:lnTo>
                    <a:pt x="60" y="0"/>
                  </a:lnTo>
                  <a:lnTo>
                    <a:pt x="186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666" name="Freeform 49"/>
            <p:cNvSpPr>
              <a:spLocks/>
            </p:cNvSpPr>
            <p:nvPr/>
          </p:nvSpPr>
          <p:spPr bwMode="auto">
            <a:xfrm>
              <a:off x="7219" y="13600"/>
              <a:ext cx="158" cy="625"/>
            </a:xfrm>
            <a:custGeom>
              <a:avLst/>
              <a:gdLst>
                <a:gd name="T0" fmla="*/ 158 w 158"/>
                <a:gd name="T1" fmla="*/ 4 h 625"/>
                <a:gd name="T2" fmla="*/ 153 w 158"/>
                <a:gd name="T3" fmla="*/ 9 h 625"/>
                <a:gd name="T4" fmla="*/ 144 w 158"/>
                <a:gd name="T5" fmla="*/ 25 h 625"/>
                <a:gd name="T6" fmla="*/ 130 w 158"/>
                <a:gd name="T7" fmla="*/ 57 h 625"/>
                <a:gd name="T8" fmla="*/ 116 w 158"/>
                <a:gd name="T9" fmla="*/ 110 h 625"/>
                <a:gd name="T10" fmla="*/ 105 w 158"/>
                <a:gd name="T11" fmla="*/ 189 h 625"/>
                <a:gd name="T12" fmla="*/ 100 w 158"/>
                <a:gd name="T13" fmla="*/ 298 h 625"/>
                <a:gd name="T14" fmla="*/ 103 w 158"/>
                <a:gd name="T15" fmla="*/ 441 h 625"/>
                <a:gd name="T16" fmla="*/ 118 w 158"/>
                <a:gd name="T17" fmla="*/ 625 h 625"/>
                <a:gd name="T18" fmla="*/ 29 w 158"/>
                <a:gd name="T19" fmla="*/ 625 h 625"/>
                <a:gd name="T20" fmla="*/ 25 w 158"/>
                <a:gd name="T21" fmla="*/ 607 h 625"/>
                <a:gd name="T22" fmla="*/ 18 w 158"/>
                <a:gd name="T23" fmla="*/ 556 h 625"/>
                <a:gd name="T24" fmla="*/ 9 w 158"/>
                <a:gd name="T25" fmla="*/ 480 h 625"/>
                <a:gd name="T26" fmla="*/ 2 w 158"/>
                <a:gd name="T27" fmla="*/ 387 h 625"/>
                <a:gd name="T28" fmla="*/ 0 w 158"/>
                <a:gd name="T29" fmla="*/ 286 h 625"/>
                <a:gd name="T30" fmla="*/ 5 w 158"/>
                <a:gd name="T31" fmla="*/ 182 h 625"/>
                <a:gd name="T32" fmla="*/ 21 w 158"/>
                <a:gd name="T33" fmla="*/ 84 h 625"/>
                <a:gd name="T34" fmla="*/ 51 w 158"/>
                <a:gd name="T35" fmla="*/ 0 h 625"/>
                <a:gd name="T36" fmla="*/ 158 w 158"/>
                <a:gd name="T37" fmla="*/ 4 h 6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8"/>
                <a:gd name="T58" fmla="*/ 0 h 625"/>
                <a:gd name="T59" fmla="*/ 158 w 158"/>
                <a:gd name="T60" fmla="*/ 625 h 6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8" h="625">
                  <a:moveTo>
                    <a:pt x="158" y="4"/>
                  </a:moveTo>
                  <a:lnTo>
                    <a:pt x="153" y="9"/>
                  </a:lnTo>
                  <a:lnTo>
                    <a:pt x="144" y="25"/>
                  </a:lnTo>
                  <a:lnTo>
                    <a:pt x="130" y="57"/>
                  </a:lnTo>
                  <a:lnTo>
                    <a:pt x="116" y="110"/>
                  </a:lnTo>
                  <a:lnTo>
                    <a:pt x="105" y="189"/>
                  </a:lnTo>
                  <a:lnTo>
                    <a:pt x="100" y="298"/>
                  </a:lnTo>
                  <a:lnTo>
                    <a:pt x="103" y="441"/>
                  </a:lnTo>
                  <a:lnTo>
                    <a:pt x="118" y="625"/>
                  </a:lnTo>
                  <a:lnTo>
                    <a:pt x="29" y="625"/>
                  </a:lnTo>
                  <a:lnTo>
                    <a:pt x="25" y="607"/>
                  </a:lnTo>
                  <a:lnTo>
                    <a:pt x="18" y="556"/>
                  </a:lnTo>
                  <a:lnTo>
                    <a:pt x="9" y="480"/>
                  </a:lnTo>
                  <a:lnTo>
                    <a:pt x="2" y="387"/>
                  </a:lnTo>
                  <a:lnTo>
                    <a:pt x="0" y="286"/>
                  </a:lnTo>
                  <a:lnTo>
                    <a:pt x="5" y="182"/>
                  </a:lnTo>
                  <a:lnTo>
                    <a:pt x="21" y="84"/>
                  </a:lnTo>
                  <a:lnTo>
                    <a:pt x="51" y="0"/>
                  </a:lnTo>
                  <a:lnTo>
                    <a:pt x="158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667" name="Freeform 50"/>
            <p:cNvSpPr>
              <a:spLocks/>
            </p:cNvSpPr>
            <p:nvPr/>
          </p:nvSpPr>
          <p:spPr bwMode="auto">
            <a:xfrm>
              <a:off x="7225" y="13651"/>
              <a:ext cx="131" cy="517"/>
            </a:xfrm>
            <a:custGeom>
              <a:avLst/>
              <a:gdLst>
                <a:gd name="T0" fmla="*/ 131 w 131"/>
                <a:gd name="T1" fmla="*/ 4 h 517"/>
                <a:gd name="T2" fmla="*/ 128 w 131"/>
                <a:gd name="T3" fmla="*/ 7 h 517"/>
                <a:gd name="T4" fmla="*/ 119 w 131"/>
                <a:gd name="T5" fmla="*/ 21 h 517"/>
                <a:gd name="T6" fmla="*/ 109 w 131"/>
                <a:gd name="T7" fmla="*/ 47 h 517"/>
                <a:gd name="T8" fmla="*/ 97 w 131"/>
                <a:gd name="T9" fmla="*/ 91 h 517"/>
                <a:gd name="T10" fmla="*/ 88 w 131"/>
                <a:gd name="T11" fmla="*/ 156 h 517"/>
                <a:gd name="T12" fmla="*/ 84 w 131"/>
                <a:gd name="T13" fmla="*/ 247 h 517"/>
                <a:gd name="T14" fmla="*/ 86 w 131"/>
                <a:gd name="T15" fmla="*/ 366 h 517"/>
                <a:gd name="T16" fmla="*/ 99 w 131"/>
                <a:gd name="T17" fmla="*/ 517 h 517"/>
                <a:gd name="T18" fmla="*/ 25 w 131"/>
                <a:gd name="T19" fmla="*/ 517 h 517"/>
                <a:gd name="T20" fmla="*/ 23 w 131"/>
                <a:gd name="T21" fmla="*/ 502 h 517"/>
                <a:gd name="T22" fmla="*/ 16 w 131"/>
                <a:gd name="T23" fmla="*/ 460 h 517"/>
                <a:gd name="T24" fmla="*/ 9 w 131"/>
                <a:gd name="T25" fmla="*/ 397 h 517"/>
                <a:gd name="T26" fmla="*/ 2 w 131"/>
                <a:gd name="T27" fmla="*/ 320 h 517"/>
                <a:gd name="T28" fmla="*/ 0 w 131"/>
                <a:gd name="T29" fmla="*/ 236 h 517"/>
                <a:gd name="T30" fmla="*/ 4 w 131"/>
                <a:gd name="T31" fmla="*/ 151 h 517"/>
                <a:gd name="T32" fmla="*/ 18 w 131"/>
                <a:gd name="T33" fmla="*/ 70 h 517"/>
                <a:gd name="T34" fmla="*/ 43 w 131"/>
                <a:gd name="T35" fmla="*/ 0 h 517"/>
                <a:gd name="T36" fmla="*/ 131 w 131"/>
                <a:gd name="T37" fmla="*/ 4 h 5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1"/>
                <a:gd name="T58" fmla="*/ 0 h 517"/>
                <a:gd name="T59" fmla="*/ 131 w 131"/>
                <a:gd name="T60" fmla="*/ 517 h 5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1" h="517">
                  <a:moveTo>
                    <a:pt x="131" y="4"/>
                  </a:moveTo>
                  <a:lnTo>
                    <a:pt x="128" y="7"/>
                  </a:lnTo>
                  <a:lnTo>
                    <a:pt x="119" y="21"/>
                  </a:lnTo>
                  <a:lnTo>
                    <a:pt x="109" y="47"/>
                  </a:lnTo>
                  <a:lnTo>
                    <a:pt x="97" y="91"/>
                  </a:lnTo>
                  <a:lnTo>
                    <a:pt x="88" y="156"/>
                  </a:lnTo>
                  <a:lnTo>
                    <a:pt x="84" y="247"/>
                  </a:lnTo>
                  <a:lnTo>
                    <a:pt x="86" y="366"/>
                  </a:lnTo>
                  <a:lnTo>
                    <a:pt x="99" y="517"/>
                  </a:lnTo>
                  <a:lnTo>
                    <a:pt x="25" y="517"/>
                  </a:lnTo>
                  <a:lnTo>
                    <a:pt x="23" y="502"/>
                  </a:lnTo>
                  <a:lnTo>
                    <a:pt x="16" y="460"/>
                  </a:lnTo>
                  <a:lnTo>
                    <a:pt x="9" y="397"/>
                  </a:lnTo>
                  <a:lnTo>
                    <a:pt x="2" y="320"/>
                  </a:lnTo>
                  <a:lnTo>
                    <a:pt x="0" y="236"/>
                  </a:lnTo>
                  <a:lnTo>
                    <a:pt x="4" y="151"/>
                  </a:lnTo>
                  <a:lnTo>
                    <a:pt x="18" y="70"/>
                  </a:lnTo>
                  <a:lnTo>
                    <a:pt x="43" y="0"/>
                  </a:lnTo>
                  <a:lnTo>
                    <a:pt x="131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668" name="Freeform 51"/>
            <p:cNvSpPr>
              <a:spLocks/>
            </p:cNvSpPr>
            <p:nvPr/>
          </p:nvSpPr>
          <p:spPr bwMode="auto">
            <a:xfrm>
              <a:off x="7233" y="13701"/>
              <a:ext cx="104" cy="411"/>
            </a:xfrm>
            <a:custGeom>
              <a:avLst/>
              <a:gdLst>
                <a:gd name="T0" fmla="*/ 104 w 104"/>
                <a:gd name="T1" fmla="*/ 4 h 411"/>
                <a:gd name="T2" fmla="*/ 101 w 104"/>
                <a:gd name="T3" fmla="*/ 7 h 411"/>
                <a:gd name="T4" fmla="*/ 94 w 104"/>
                <a:gd name="T5" fmla="*/ 17 h 411"/>
                <a:gd name="T6" fmla="*/ 86 w 104"/>
                <a:gd name="T7" fmla="*/ 38 h 411"/>
                <a:gd name="T8" fmla="*/ 76 w 104"/>
                <a:gd name="T9" fmla="*/ 73 h 411"/>
                <a:gd name="T10" fmla="*/ 69 w 104"/>
                <a:gd name="T11" fmla="*/ 125 h 411"/>
                <a:gd name="T12" fmla="*/ 65 w 104"/>
                <a:gd name="T13" fmla="*/ 196 h 411"/>
                <a:gd name="T14" fmla="*/ 67 w 104"/>
                <a:gd name="T15" fmla="*/ 291 h 411"/>
                <a:gd name="T16" fmla="*/ 77 w 104"/>
                <a:gd name="T17" fmla="*/ 411 h 411"/>
                <a:gd name="T18" fmla="*/ 19 w 104"/>
                <a:gd name="T19" fmla="*/ 411 h 411"/>
                <a:gd name="T20" fmla="*/ 17 w 104"/>
                <a:gd name="T21" fmla="*/ 399 h 411"/>
                <a:gd name="T22" fmla="*/ 11 w 104"/>
                <a:gd name="T23" fmla="*/ 365 h 411"/>
                <a:gd name="T24" fmla="*/ 6 w 104"/>
                <a:gd name="T25" fmla="*/ 316 h 411"/>
                <a:gd name="T26" fmla="*/ 2 w 104"/>
                <a:gd name="T27" fmla="*/ 255 h 411"/>
                <a:gd name="T28" fmla="*/ 0 w 104"/>
                <a:gd name="T29" fmla="*/ 188 h 411"/>
                <a:gd name="T30" fmla="*/ 4 w 104"/>
                <a:gd name="T31" fmla="*/ 120 h 411"/>
                <a:gd name="T32" fmla="*/ 15 w 104"/>
                <a:gd name="T33" fmla="*/ 55 h 411"/>
                <a:gd name="T34" fmla="*/ 34 w 104"/>
                <a:gd name="T35" fmla="*/ 0 h 411"/>
                <a:gd name="T36" fmla="*/ 104 w 104"/>
                <a:gd name="T37" fmla="*/ 4 h 4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411"/>
                <a:gd name="T59" fmla="*/ 104 w 104"/>
                <a:gd name="T60" fmla="*/ 411 h 4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411">
                  <a:moveTo>
                    <a:pt x="104" y="4"/>
                  </a:moveTo>
                  <a:lnTo>
                    <a:pt x="101" y="7"/>
                  </a:lnTo>
                  <a:lnTo>
                    <a:pt x="94" y="17"/>
                  </a:lnTo>
                  <a:lnTo>
                    <a:pt x="86" y="38"/>
                  </a:lnTo>
                  <a:lnTo>
                    <a:pt x="76" y="73"/>
                  </a:lnTo>
                  <a:lnTo>
                    <a:pt x="69" y="125"/>
                  </a:lnTo>
                  <a:lnTo>
                    <a:pt x="65" y="196"/>
                  </a:lnTo>
                  <a:lnTo>
                    <a:pt x="67" y="291"/>
                  </a:lnTo>
                  <a:lnTo>
                    <a:pt x="77" y="411"/>
                  </a:lnTo>
                  <a:lnTo>
                    <a:pt x="19" y="411"/>
                  </a:lnTo>
                  <a:lnTo>
                    <a:pt x="17" y="399"/>
                  </a:lnTo>
                  <a:lnTo>
                    <a:pt x="11" y="365"/>
                  </a:lnTo>
                  <a:lnTo>
                    <a:pt x="6" y="316"/>
                  </a:lnTo>
                  <a:lnTo>
                    <a:pt x="2" y="255"/>
                  </a:lnTo>
                  <a:lnTo>
                    <a:pt x="0" y="188"/>
                  </a:lnTo>
                  <a:lnTo>
                    <a:pt x="4" y="120"/>
                  </a:lnTo>
                  <a:lnTo>
                    <a:pt x="15" y="55"/>
                  </a:lnTo>
                  <a:lnTo>
                    <a:pt x="34" y="0"/>
                  </a:lnTo>
                  <a:lnTo>
                    <a:pt x="104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669" name="Freeform 52"/>
            <p:cNvSpPr>
              <a:spLocks/>
            </p:cNvSpPr>
            <p:nvPr/>
          </p:nvSpPr>
          <p:spPr bwMode="auto">
            <a:xfrm>
              <a:off x="7240" y="13752"/>
              <a:ext cx="76" cy="302"/>
            </a:xfrm>
            <a:custGeom>
              <a:avLst/>
              <a:gdLst>
                <a:gd name="T0" fmla="*/ 76 w 76"/>
                <a:gd name="T1" fmla="*/ 2 h 302"/>
                <a:gd name="T2" fmla="*/ 74 w 76"/>
                <a:gd name="T3" fmla="*/ 4 h 302"/>
                <a:gd name="T4" fmla="*/ 70 w 76"/>
                <a:gd name="T5" fmla="*/ 12 h 302"/>
                <a:gd name="T6" fmla="*/ 62 w 76"/>
                <a:gd name="T7" fmla="*/ 28 h 302"/>
                <a:gd name="T8" fmla="*/ 56 w 76"/>
                <a:gd name="T9" fmla="*/ 53 h 302"/>
                <a:gd name="T10" fmla="*/ 51 w 76"/>
                <a:gd name="T11" fmla="*/ 92 h 302"/>
                <a:gd name="T12" fmla="*/ 49 w 76"/>
                <a:gd name="T13" fmla="*/ 145 h 302"/>
                <a:gd name="T14" fmla="*/ 50 w 76"/>
                <a:gd name="T15" fmla="*/ 214 h 302"/>
                <a:gd name="T16" fmla="*/ 57 w 76"/>
                <a:gd name="T17" fmla="*/ 302 h 302"/>
                <a:gd name="T18" fmla="*/ 14 w 76"/>
                <a:gd name="T19" fmla="*/ 302 h 302"/>
                <a:gd name="T20" fmla="*/ 13 w 76"/>
                <a:gd name="T21" fmla="*/ 294 h 302"/>
                <a:gd name="T22" fmla="*/ 9 w 76"/>
                <a:gd name="T23" fmla="*/ 269 h 302"/>
                <a:gd name="T24" fmla="*/ 4 w 76"/>
                <a:gd name="T25" fmla="*/ 232 h 302"/>
                <a:gd name="T26" fmla="*/ 1 w 76"/>
                <a:gd name="T27" fmla="*/ 188 h 302"/>
                <a:gd name="T28" fmla="*/ 0 w 76"/>
                <a:gd name="T29" fmla="*/ 138 h 302"/>
                <a:gd name="T30" fmla="*/ 2 w 76"/>
                <a:gd name="T31" fmla="*/ 89 h 302"/>
                <a:gd name="T32" fmla="*/ 10 w 76"/>
                <a:gd name="T33" fmla="*/ 41 h 302"/>
                <a:gd name="T34" fmla="*/ 25 w 76"/>
                <a:gd name="T35" fmla="*/ 0 h 302"/>
                <a:gd name="T36" fmla="*/ 76 w 76"/>
                <a:gd name="T37" fmla="*/ 2 h 3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6"/>
                <a:gd name="T58" fmla="*/ 0 h 302"/>
                <a:gd name="T59" fmla="*/ 76 w 76"/>
                <a:gd name="T60" fmla="*/ 302 h 3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6" h="302">
                  <a:moveTo>
                    <a:pt x="76" y="2"/>
                  </a:moveTo>
                  <a:lnTo>
                    <a:pt x="74" y="4"/>
                  </a:lnTo>
                  <a:lnTo>
                    <a:pt x="70" y="12"/>
                  </a:lnTo>
                  <a:lnTo>
                    <a:pt x="62" y="28"/>
                  </a:lnTo>
                  <a:lnTo>
                    <a:pt x="56" y="53"/>
                  </a:lnTo>
                  <a:lnTo>
                    <a:pt x="51" y="92"/>
                  </a:lnTo>
                  <a:lnTo>
                    <a:pt x="49" y="145"/>
                  </a:lnTo>
                  <a:lnTo>
                    <a:pt x="50" y="214"/>
                  </a:lnTo>
                  <a:lnTo>
                    <a:pt x="57" y="302"/>
                  </a:lnTo>
                  <a:lnTo>
                    <a:pt x="14" y="302"/>
                  </a:lnTo>
                  <a:lnTo>
                    <a:pt x="13" y="294"/>
                  </a:lnTo>
                  <a:lnTo>
                    <a:pt x="9" y="269"/>
                  </a:lnTo>
                  <a:lnTo>
                    <a:pt x="4" y="232"/>
                  </a:lnTo>
                  <a:lnTo>
                    <a:pt x="1" y="188"/>
                  </a:lnTo>
                  <a:lnTo>
                    <a:pt x="0" y="138"/>
                  </a:lnTo>
                  <a:lnTo>
                    <a:pt x="2" y="89"/>
                  </a:lnTo>
                  <a:lnTo>
                    <a:pt x="10" y="41"/>
                  </a:lnTo>
                  <a:lnTo>
                    <a:pt x="25" y="0"/>
                  </a:lnTo>
                  <a:lnTo>
                    <a:pt x="76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670" name="Rectangle 53"/>
            <p:cNvSpPr>
              <a:spLocks noChangeArrowheads="1"/>
            </p:cNvSpPr>
            <p:nvPr/>
          </p:nvSpPr>
          <p:spPr bwMode="auto">
            <a:xfrm>
              <a:off x="6241" y="13678"/>
              <a:ext cx="23" cy="9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101671" name="Freeform 54"/>
            <p:cNvSpPr>
              <a:spLocks/>
            </p:cNvSpPr>
            <p:nvPr/>
          </p:nvSpPr>
          <p:spPr bwMode="auto">
            <a:xfrm>
              <a:off x="6579" y="13664"/>
              <a:ext cx="375" cy="440"/>
            </a:xfrm>
            <a:custGeom>
              <a:avLst/>
              <a:gdLst>
                <a:gd name="T0" fmla="*/ 35 w 375"/>
                <a:gd name="T1" fmla="*/ 41 h 440"/>
                <a:gd name="T2" fmla="*/ 32 w 375"/>
                <a:gd name="T3" fmla="*/ 49 h 440"/>
                <a:gd name="T4" fmla="*/ 25 w 375"/>
                <a:gd name="T5" fmla="*/ 74 h 440"/>
                <a:gd name="T6" fmla="*/ 17 w 375"/>
                <a:gd name="T7" fmla="*/ 112 h 440"/>
                <a:gd name="T8" fmla="*/ 8 w 375"/>
                <a:gd name="T9" fmla="*/ 163 h 440"/>
                <a:gd name="T10" fmla="*/ 2 w 375"/>
                <a:gd name="T11" fmla="*/ 223 h 440"/>
                <a:gd name="T12" fmla="*/ 0 w 375"/>
                <a:gd name="T13" fmla="*/ 290 h 440"/>
                <a:gd name="T14" fmla="*/ 7 w 375"/>
                <a:gd name="T15" fmla="*/ 363 h 440"/>
                <a:gd name="T16" fmla="*/ 23 w 375"/>
                <a:gd name="T17" fmla="*/ 440 h 440"/>
                <a:gd name="T18" fmla="*/ 23 w 375"/>
                <a:gd name="T19" fmla="*/ 437 h 440"/>
                <a:gd name="T20" fmla="*/ 23 w 375"/>
                <a:gd name="T21" fmla="*/ 427 h 440"/>
                <a:gd name="T22" fmla="*/ 23 w 375"/>
                <a:gd name="T23" fmla="*/ 411 h 440"/>
                <a:gd name="T24" fmla="*/ 23 w 375"/>
                <a:gd name="T25" fmla="*/ 391 h 440"/>
                <a:gd name="T26" fmla="*/ 25 w 375"/>
                <a:gd name="T27" fmla="*/ 367 h 440"/>
                <a:gd name="T28" fmla="*/ 28 w 375"/>
                <a:gd name="T29" fmla="*/ 341 h 440"/>
                <a:gd name="T30" fmla="*/ 33 w 375"/>
                <a:gd name="T31" fmla="*/ 312 h 440"/>
                <a:gd name="T32" fmla="*/ 39 w 375"/>
                <a:gd name="T33" fmla="*/ 281 h 440"/>
                <a:gd name="T34" fmla="*/ 49 w 375"/>
                <a:gd name="T35" fmla="*/ 251 h 440"/>
                <a:gd name="T36" fmla="*/ 61 w 375"/>
                <a:gd name="T37" fmla="*/ 222 h 440"/>
                <a:gd name="T38" fmla="*/ 75 w 375"/>
                <a:gd name="T39" fmla="*/ 194 h 440"/>
                <a:gd name="T40" fmla="*/ 93 w 375"/>
                <a:gd name="T41" fmla="*/ 168 h 440"/>
                <a:gd name="T42" fmla="*/ 116 w 375"/>
                <a:gd name="T43" fmla="*/ 145 h 440"/>
                <a:gd name="T44" fmla="*/ 141 w 375"/>
                <a:gd name="T45" fmla="*/ 127 h 440"/>
                <a:gd name="T46" fmla="*/ 173 w 375"/>
                <a:gd name="T47" fmla="*/ 114 h 440"/>
                <a:gd name="T48" fmla="*/ 208 w 375"/>
                <a:gd name="T49" fmla="*/ 106 h 440"/>
                <a:gd name="T50" fmla="*/ 210 w 375"/>
                <a:gd name="T51" fmla="*/ 104 h 440"/>
                <a:gd name="T52" fmla="*/ 217 w 375"/>
                <a:gd name="T53" fmla="*/ 100 h 440"/>
                <a:gd name="T54" fmla="*/ 227 w 375"/>
                <a:gd name="T55" fmla="*/ 92 h 440"/>
                <a:gd name="T56" fmla="*/ 245 w 375"/>
                <a:gd name="T57" fmla="*/ 82 h 440"/>
                <a:gd name="T58" fmla="*/ 267 w 375"/>
                <a:gd name="T59" fmla="*/ 69 h 440"/>
                <a:gd name="T60" fmla="*/ 296 w 375"/>
                <a:gd name="T61" fmla="*/ 54 h 440"/>
                <a:gd name="T62" fmla="*/ 332 w 375"/>
                <a:gd name="T63" fmla="*/ 36 h 440"/>
                <a:gd name="T64" fmla="*/ 375 w 375"/>
                <a:gd name="T65" fmla="*/ 17 h 440"/>
                <a:gd name="T66" fmla="*/ 373 w 375"/>
                <a:gd name="T67" fmla="*/ 16 h 440"/>
                <a:gd name="T68" fmla="*/ 366 w 375"/>
                <a:gd name="T69" fmla="*/ 15 h 440"/>
                <a:gd name="T70" fmla="*/ 357 w 375"/>
                <a:gd name="T71" fmla="*/ 13 h 440"/>
                <a:gd name="T72" fmla="*/ 343 w 375"/>
                <a:gd name="T73" fmla="*/ 10 h 440"/>
                <a:gd name="T74" fmla="*/ 326 w 375"/>
                <a:gd name="T75" fmla="*/ 7 h 440"/>
                <a:gd name="T76" fmla="*/ 307 w 375"/>
                <a:gd name="T77" fmla="*/ 5 h 440"/>
                <a:gd name="T78" fmla="*/ 285 w 375"/>
                <a:gd name="T79" fmla="*/ 3 h 440"/>
                <a:gd name="T80" fmla="*/ 261 w 375"/>
                <a:gd name="T81" fmla="*/ 1 h 440"/>
                <a:gd name="T82" fmla="*/ 235 w 375"/>
                <a:gd name="T83" fmla="*/ 0 h 440"/>
                <a:gd name="T84" fmla="*/ 208 w 375"/>
                <a:gd name="T85" fmla="*/ 1 h 440"/>
                <a:gd name="T86" fmla="*/ 180 w 375"/>
                <a:gd name="T87" fmla="*/ 2 h 440"/>
                <a:gd name="T88" fmla="*/ 151 w 375"/>
                <a:gd name="T89" fmla="*/ 5 h 440"/>
                <a:gd name="T90" fmla="*/ 122 w 375"/>
                <a:gd name="T91" fmla="*/ 10 h 440"/>
                <a:gd name="T92" fmla="*/ 92 w 375"/>
                <a:gd name="T93" fmla="*/ 18 h 440"/>
                <a:gd name="T94" fmla="*/ 63 w 375"/>
                <a:gd name="T95" fmla="*/ 28 h 440"/>
                <a:gd name="T96" fmla="*/ 35 w 375"/>
                <a:gd name="T97" fmla="*/ 41 h 4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5"/>
                <a:gd name="T148" fmla="*/ 0 h 440"/>
                <a:gd name="T149" fmla="*/ 375 w 375"/>
                <a:gd name="T150" fmla="*/ 440 h 4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5" h="440">
                  <a:moveTo>
                    <a:pt x="35" y="41"/>
                  </a:moveTo>
                  <a:lnTo>
                    <a:pt x="32" y="49"/>
                  </a:lnTo>
                  <a:lnTo>
                    <a:pt x="25" y="74"/>
                  </a:lnTo>
                  <a:lnTo>
                    <a:pt x="17" y="112"/>
                  </a:lnTo>
                  <a:lnTo>
                    <a:pt x="8" y="163"/>
                  </a:lnTo>
                  <a:lnTo>
                    <a:pt x="2" y="223"/>
                  </a:lnTo>
                  <a:lnTo>
                    <a:pt x="0" y="290"/>
                  </a:lnTo>
                  <a:lnTo>
                    <a:pt x="7" y="363"/>
                  </a:lnTo>
                  <a:lnTo>
                    <a:pt x="23" y="440"/>
                  </a:lnTo>
                  <a:lnTo>
                    <a:pt x="23" y="437"/>
                  </a:lnTo>
                  <a:lnTo>
                    <a:pt x="23" y="427"/>
                  </a:lnTo>
                  <a:lnTo>
                    <a:pt x="23" y="411"/>
                  </a:lnTo>
                  <a:lnTo>
                    <a:pt x="23" y="391"/>
                  </a:lnTo>
                  <a:lnTo>
                    <a:pt x="25" y="367"/>
                  </a:lnTo>
                  <a:lnTo>
                    <a:pt x="28" y="341"/>
                  </a:lnTo>
                  <a:lnTo>
                    <a:pt x="33" y="312"/>
                  </a:lnTo>
                  <a:lnTo>
                    <a:pt x="39" y="281"/>
                  </a:lnTo>
                  <a:lnTo>
                    <a:pt x="49" y="251"/>
                  </a:lnTo>
                  <a:lnTo>
                    <a:pt x="61" y="222"/>
                  </a:lnTo>
                  <a:lnTo>
                    <a:pt x="75" y="194"/>
                  </a:lnTo>
                  <a:lnTo>
                    <a:pt x="93" y="168"/>
                  </a:lnTo>
                  <a:lnTo>
                    <a:pt x="116" y="145"/>
                  </a:lnTo>
                  <a:lnTo>
                    <a:pt x="141" y="127"/>
                  </a:lnTo>
                  <a:lnTo>
                    <a:pt x="173" y="114"/>
                  </a:lnTo>
                  <a:lnTo>
                    <a:pt x="208" y="106"/>
                  </a:lnTo>
                  <a:lnTo>
                    <a:pt x="210" y="104"/>
                  </a:lnTo>
                  <a:lnTo>
                    <a:pt x="217" y="100"/>
                  </a:lnTo>
                  <a:lnTo>
                    <a:pt x="227" y="92"/>
                  </a:lnTo>
                  <a:lnTo>
                    <a:pt x="245" y="82"/>
                  </a:lnTo>
                  <a:lnTo>
                    <a:pt x="267" y="69"/>
                  </a:lnTo>
                  <a:lnTo>
                    <a:pt x="296" y="54"/>
                  </a:lnTo>
                  <a:lnTo>
                    <a:pt x="332" y="36"/>
                  </a:lnTo>
                  <a:lnTo>
                    <a:pt x="375" y="17"/>
                  </a:lnTo>
                  <a:lnTo>
                    <a:pt x="373" y="16"/>
                  </a:lnTo>
                  <a:lnTo>
                    <a:pt x="366" y="15"/>
                  </a:lnTo>
                  <a:lnTo>
                    <a:pt x="357" y="13"/>
                  </a:lnTo>
                  <a:lnTo>
                    <a:pt x="343" y="10"/>
                  </a:lnTo>
                  <a:lnTo>
                    <a:pt x="326" y="7"/>
                  </a:lnTo>
                  <a:lnTo>
                    <a:pt x="307" y="5"/>
                  </a:lnTo>
                  <a:lnTo>
                    <a:pt x="285" y="3"/>
                  </a:lnTo>
                  <a:lnTo>
                    <a:pt x="261" y="1"/>
                  </a:lnTo>
                  <a:lnTo>
                    <a:pt x="235" y="0"/>
                  </a:lnTo>
                  <a:lnTo>
                    <a:pt x="208" y="1"/>
                  </a:lnTo>
                  <a:lnTo>
                    <a:pt x="180" y="2"/>
                  </a:lnTo>
                  <a:lnTo>
                    <a:pt x="151" y="5"/>
                  </a:lnTo>
                  <a:lnTo>
                    <a:pt x="122" y="10"/>
                  </a:lnTo>
                  <a:lnTo>
                    <a:pt x="92" y="18"/>
                  </a:lnTo>
                  <a:lnTo>
                    <a:pt x="63" y="28"/>
                  </a:lnTo>
                  <a:lnTo>
                    <a:pt x="35" y="4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672" name="Freeform 55"/>
            <p:cNvSpPr>
              <a:spLocks/>
            </p:cNvSpPr>
            <p:nvPr/>
          </p:nvSpPr>
          <p:spPr bwMode="auto">
            <a:xfrm>
              <a:off x="6061" y="13991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8 h 83"/>
                <a:gd name="T6" fmla="*/ 5 w 305"/>
                <a:gd name="T7" fmla="*/ 44 h 83"/>
                <a:gd name="T8" fmla="*/ 11 w 305"/>
                <a:gd name="T9" fmla="*/ 37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8 h 83"/>
                <a:gd name="T16" fmla="*/ 54 w 305"/>
                <a:gd name="T17" fmla="*/ 12 h 83"/>
                <a:gd name="T18" fmla="*/ 72 w 305"/>
                <a:gd name="T19" fmla="*/ 6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7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6 h 83"/>
                <a:gd name="T38" fmla="*/ 289 w 305"/>
                <a:gd name="T39" fmla="*/ 44 h 83"/>
                <a:gd name="T40" fmla="*/ 277 w 305"/>
                <a:gd name="T41" fmla="*/ 41 h 83"/>
                <a:gd name="T42" fmla="*/ 262 w 305"/>
                <a:gd name="T43" fmla="*/ 36 h 83"/>
                <a:gd name="T44" fmla="*/ 244 w 305"/>
                <a:gd name="T45" fmla="*/ 32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1 h 83"/>
                <a:gd name="T56" fmla="*/ 101 w 305"/>
                <a:gd name="T57" fmla="*/ 23 h 83"/>
                <a:gd name="T58" fmla="*/ 77 w 305"/>
                <a:gd name="T59" fmla="*/ 29 h 83"/>
                <a:gd name="T60" fmla="*/ 55 w 305"/>
                <a:gd name="T61" fmla="*/ 37 h 83"/>
                <a:gd name="T62" fmla="*/ 33 w 305"/>
                <a:gd name="T63" fmla="*/ 48 h 83"/>
                <a:gd name="T64" fmla="*/ 15 w 305"/>
                <a:gd name="T65" fmla="*/ 63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8"/>
                  </a:lnTo>
                  <a:lnTo>
                    <a:pt x="5" y="44"/>
                  </a:lnTo>
                  <a:lnTo>
                    <a:pt x="11" y="37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8"/>
                  </a:lnTo>
                  <a:lnTo>
                    <a:pt x="54" y="12"/>
                  </a:lnTo>
                  <a:lnTo>
                    <a:pt x="72" y="6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7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6"/>
                  </a:lnTo>
                  <a:lnTo>
                    <a:pt x="289" y="44"/>
                  </a:lnTo>
                  <a:lnTo>
                    <a:pt x="277" y="41"/>
                  </a:lnTo>
                  <a:lnTo>
                    <a:pt x="262" y="36"/>
                  </a:lnTo>
                  <a:lnTo>
                    <a:pt x="244" y="32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1"/>
                  </a:lnTo>
                  <a:lnTo>
                    <a:pt x="101" y="23"/>
                  </a:lnTo>
                  <a:lnTo>
                    <a:pt x="77" y="29"/>
                  </a:lnTo>
                  <a:lnTo>
                    <a:pt x="55" y="37"/>
                  </a:lnTo>
                  <a:lnTo>
                    <a:pt x="33" y="48"/>
                  </a:lnTo>
                  <a:lnTo>
                    <a:pt x="15" y="63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673" name="Freeform 56"/>
            <p:cNvSpPr>
              <a:spLocks/>
            </p:cNvSpPr>
            <p:nvPr/>
          </p:nvSpPr>
          <p:spPr bwMode="auto">
            <a:xfrm>
              <a:off x="6061" y="13793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9 h 83"/>
                <a:gd name="T6" fmla="*/ 5 w 305"/>
                <a:gd name="T7" fmla="*/ 44 h 83"/>
                <a:gd name="T8" fmla="*/ 11 w 305"/>
                <a:gd name="T9" fmla="*/ 38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7 h 83"/>
                <a:gd name="T16" fmla="*/ 54 w 305"/>
                <a:gd name="T17" fmla="*/ 12 h 83"/>
                <a:gd name="T18" fmla="*/ 72 w 305"/>
                <a:gd name="T19" fmla="*/ 7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8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5 h 83"/>
                <a:gd name="T38" fmla="*/ 289 w 305"/>
                <a:gd name="T39" fmla="*/ 43 h 83"/>
                <a:gd name="T40" fmla="*/ 277 w 305"/>
                <a:gd name="T41" fmla="*/ 40 h 83"/>
                <a:gd name="T42" fmla="*/ 262 w 305"/>
                <a:gd name="T43" fmla="*/ 36 h 83"/>
                <a:gd name="T44" fmla="*/ 244 w 305"/>
                <a:gd name="T45" fmla="*/ 33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2 h 83"/>
                <a:gd name="T56" fmla="*/ 101 w 305"/>
                <a:gd name="T57" fmla="*/ 24 h 83"/>
                <a:gd name="T58" fmla="*/ 77 w 305"/>
                <a:gd name="T59" fmla="*/ 29 h 83"/>
                <a:gd name="T60" fmla="*/ 55 w 305"/>
                <a:gd name="T61" fmla="*/ 38 h 83"/>
                <a:gd name="T62" fmla="*/ 33 w 305"/>
                <a:gd name="T63" fmla="*/ 49 h 83"/>
                <a:gd name="T64" fmla="*/ 15 w 305"/>
                <a:gd name="T65" fmla="*/ 64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11" y="38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7"/>
                  </a:lnTo>
                  <a:lnTo>
                    <a:pt x="54" y="12"/>
                  </a:lnTo>
                  <a:lnTo>
                    <a:pt x="72" y="7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8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5"/>
                  </a:lnTo>
                  <a:lnTo>
                    <a:pt x="289" y="43"/>
                  </a:lnTo>
                  <a:lnTo>
                    <a:pt x="277" y="40"/>
                  </a:lnTo>
                  <a:lnTo>
                    <a:pt x="262" y="36"/>
                  </a:lnTo>
                  <a:lnTo>
                    <a:pt x="244" y="33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2"/>
                  </a:lnTo>
                  <a:lnTo>
                    <a:pt x="101" y="24"/>
                  </a:lnTo>
                  <a:lnTo>
                    <a:pt x="77" y="29"/>
                  </a:lnTo>
                  <a:lnTo>
                    <a:pt x="55" y="38"/>
                  </a:lnTo>
                  <a:lnTo>
                    <a:pt x="33" y="49"/>
                  </a:lnTo>
                  <a:lnTo>
                    <a:pt x="15" y="64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674" name="Freeform 57"/>
            <p:cNvSpPr>
              <a:spLocks/>
            </p:cNvSpPr>
            <p:nvPr/>
          </p:nvSpPr>
          <p:spPr bwMode="auto">
            <a:xfrm>
              <a:off x="6348" y="13696"/>
              <a:ext cx="496" cy="917"/>
            </a:xfrm>
            <a:custGeom>
              <a:avLst/>
              <a:gdLst>
                <a:gd name="T0" fmla="*/ 0 w 496"/>
                <a:gd name="T1" fmla="*/ 0 h 917"/>
                <a:gd name="T2" fmla="*/ 0 w 496"/>
                <a:gd name="T3" fmla="*/ 886 h 917"/>
                <a:gd name="T4" fmla="*/ 150 w 496"/>
                <a:gd name="T5" fmla="*/ 917 h 917"/>
                <a:gd name="T6" fmla="*/ 143 w 496"/>
                <a:gd name="T7" fmla="*/ 797 h 917"/>
                <a:gd name="T8" fmla="*/ 496 w 496"/>
                <a:gd name="T9" fmla="*/ 851 h 917"/>
                <a:gd name="T10" fmla="*/ 490 w 496"/>
                <a:gd name="T11" fmla="*/ 803 h 917"/>
                <a:gd name="T12" fmla="*/ 245 w 496"/>
                <a:gd name="T13" fmla="*/ 773 h 917"/>
                <a:gd name="T14" fmla="*/ 239 w 496"/>
                <a:gd name="T15" fmla="*/ 670 h 917"/>
                <a:gd name="T16" fmla="*/ 72 w 496"/>
                <a:gd name="T17" fmla="*/ 670 h 917"/>
                <a:gd name="T18" fmla="*/ 68 w 496"/>
                <a:gd name="T19" fmla="*/ 657 h 917"/>
                <a:gd name="T20" fmla="*/ 56 w 496"/>
                <a:gd name="T21" fmla="*/ 620 h 917"/>
                <a:gd name="T22" fmla="*/ 41 w 496"/>
                <a:gd name="T23" fmla="*/ 559 h 917"/>
                <a:gd name="T24" fmla="*/ 26 w 496"/>
                <a:gd name="T25" fmla="*/ 480 h 917"/>
                <a:gd name="T26" fmla="*/ 15 w 496"/>
                <a:gd name="T27" fmla="*/ 385 h 917"/>
                <a:gd name="T28" fmla="*/ 11 w 496"/>
                <a:gd name="T29" fmla="*/ 276 h 917"/>
                <a:gd name="T30" fmla="*/ 20 w 496"/>
                <a:gd name="T31" fmla="*/ 158 h 917"/>
                <a:gd name="T32" fmla="*/ 42 w 496"/>
                <a:gd name="T33" fmla="*/ 30 h 917"/>
                <a:gd name="T34" fmla="*/ 0 w 496"/>
                <a:gd name="T35" fmla="*/ 0 h 9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6"/>
                <a:gd name="T55" fmla="*/ 0 h 917"/>
                <a:gd name="T56" fmla="*/ 496 w 496"/>
                <a:gd name="T57" fmla="*/ 917 h 9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6" h="917">
                  <a:moveTo>
                    <a:pt x="0" y="0"/>
                  </a:moveTo>
                  <a:lnTo>
                    <a:pt x="0" y="886"/>
                  </a:lnTo>
                  <a:lnTo>
                    <a:pt x="150" y="917"/>
                  </a:lnTo>
                  <a:lnTo>
                    <a:pt x="143" y="797"/>
                  </a:lnTo>
                  <a:lnTo>
                    <a:pt x="496" y="851"/>
                  </a:lnTo>
                  <a:lnTo>
                    <a:pt x="490" y="803"/>
                  </a:lnTo>
                  <a:lnTo>
                    <a:pt x="245" y="773"/>
                  </a:lnTo>
                  <a:lnTo>
                    <a:pt x="239" y="670"/>
                  </a:lnTo>
                  <a:lnTo>
                    <a:pt x="72" y="670"/>
                  </a:lnTo>
                  <a:lnTo>
                    <a:pt x="68" y="657"/>
                  </a:lnTo>
                  <a:lnTo>
                    <a:pt x="56" y="620"/>
                  </a:lnTo>
                  <a:lnTo>
                    <a:pt x="41" y="559"/>
                  </a:lnTo>
                  <a:lnTo>
                    <a:pt x="26" y="480"/>
                  </a:lnTo>
                  <a:lnTo>
                    <a:pt x="15" y="385"/>
                  </a:lnTo>
                  <a:lnTo>
                    <a:pt x="11" y="276"/>
                  </a:lnTo>
                  <a:lnTo>
                    <a:pt x="20" y="158"/>
                  </a:lnTo>
                  <a:lnTo>
                    <a:pt x="42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675" name="Freeform 58"/>
            <p:cNvSpPr>
              <a:spLocks/>
            </p:cNvSpPr>
            <p:nvPr/>
          </p:nvSpPr>
          <p:spPr bwMode="auto">
            <a:xfrm>
              <a:off x="6593" y="13487"/>
              <a:ext cx="638" cy="125"/>
            </a:xfrm>
            <a:custGeom>
              <a:avLst/>
              <a:gdLst>
                <a:gd name="T0" fmla="*/ 0 w 638"/>
                <a:gd name="T1" fmla="*/ 125 h 125"/>
                <a:gd name="T2" fmla="*/ 4 w 638"/>
                <a:gd name="T3" fmla="*/ 124 h 125"/>
                <a:gd name="T4" fmla="*/ 14 w 638"/>
                <a:gd name="T5" fmla="*/ 119 h 125"/>
                <a:gd name="T6" fmla="*/ 31 w 638"/>
                <a:gd name="T7" fmla="*/ 114 h 125"/>
                <a:gd name="T8" fmla="*/ 53 w 638"/>
                <a:gd name="T9" fmla="*/ 106 h 125"/>
                <a:gd name="T10" fmla="*/ 81 w 638"/>
                <a:gd name="T11" fmla="*/ 98 h 125"/>
                <a:gd name="T12" fmla="*/ 113 w 638"/>
                <a:gd name="T13" fmla="*/ 89 h 125"/>
                <a:gd name="T14" fmla="*/ 151 w 638"/>
                <a:gd name="T15" fmla="*/ 81 h 125"/>
                <a:gd name="T16" fmla="*/ 192 w 638"/>
                <a:gd name="T17" fmla="*/ 73 h 125"/>
                <a:gd name="T18" fmla="*/ 237 w 638"/>
                <a:gd name="T19" fmla="*/ 65 h 125"/>
                <a:gd name="T20" fmla="*/ 286 w 638"/>
                <a:gd name="T21" fmla="*/ 60 h 125"/>
                <a:gd name="T22" fmla="*/ 337 w 638"/>
                <a:gd name="T23" fmla="*/ 56 h 125"/>
                <a:gd name="T24" fmla="*/ 390 w 638"/>
                <a:gd name="T25" fmla="*/ 55 h 125"/>
                <a:gd name="T26" fmla="*/ 446 w 638"/>
                <a:gd name="T27" fmla="*/ 56 h 125"/>
                <a:gd name="T28" fmla="*/ 503 w 638"/>
                <a:gd name="T29" fmla="*/ 61 h 125"/>
                <a:gd name="T30" fmla="*/ 561 w 638"/>
                <a:gd name="T31" fmla="*/ 70 h 125"/>
                <a:gd name="T32" fmla="*/ 620 w 638"/>
                <a:gd name="T33" fmla="*/ 83 h 125"/>
                <a:gd name="T34" fmla="*/ 638 w 638"/>
                <a:gd name="T35" fmla="*/ 0 h 125"/>
                <a:gd name="T36" fmla="*/ 634 w 638"/>
                <a:gd name="T37" fmla="*/ 0 h 125"/>
                <a:gd name="T38" fmla="*/ 620 w 638"/>
                <a:gd name="T39" fmla="*/ 0 h 125"/>
                <a:gd name="T40" fmla="*/ 599 w 638"/>
                <a:gd name="T41" fmla="*/ 0 h 125"/>
                <a:gd name="T42" fmla="*/ 571 w 638"/>
                <a:gd name="T43" fmla="*/ 1 h 125"/>
                <a:gd name="T44" fmla="*/ 536 w 638"/>
                <a:gd name="T45" fmla="*/ 2 h 125"/>
                <a:gd name="T46" fmla="*/ 496 w 638"/>
                <a:gd name="T47" fmla="*/ 3 h 125"/>
                <a:gd name="T48" fmla="*/ 452 w 638"/>
                <a:gd name="T49" fmla="*/ 6 h 125"/>
                <a:gd name="T50" fmla="*/ 405 w 638"/>
                <a:gd name="T51" fmla="*/ 8 h 125"/>
                <a:gd name="T52" fmla="*/ 354 w 638"/>
                <a:gd name="T53" fmla="*/ 13 h 125"/>
                <a:gd name="T54" fmla="*/ 302 w 638"/>
                <a:gd name="T55" fmla="*/ 17 h 125"/>
                <a:gd name="T56" fmla="*/ 249 w 638"/>
                <a:gd name="T57" fmla="*/ 22 h 125"/>
                <a:gd name="T58" fmla="*/ 196 w 638"/>
                <a:gd name="T59" fmla="*/ 30 h 125"/>
                <a:gd name="T60" fmla="*/ 144 w 638"/>
                <a:gd name="T61" fmla="*/ 37 h 125"/>
                <a:gd name="T62" fmla="*/ 93 w 638"/>
                <a:gd name="T63" fmla="*/ 47 h 125"/>
                <a:gd name="T64" fmla="*/ 45 w 638"/>
                <a:gd name="T65" fmla="*/ 58 h 125"/>
                <a:gd name="T66" fmla="*/ 0 w 638"/>
                <a:gd name="T67" fmla="*/ 71 h 125"/>
                <a:gd name="T68" fmla="*/ 0 w 638"/>
                <a:gd name="T69" fmla="*/ 125 h 1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38"/>
                <a:gd name="T106" fmla="*/ 0 h 125"/>
                <a:gd name="T107" fmla="*/ 638 w 638"/>
                <a:gd name="T108" fmla="*/ 125 h 1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38" h="125">
                  <a:moveTo>
                    <a:pt x="0" y="125"/>
                  </a:moveTo>
                  <a:lnTo>
                    <a:pt x="4" y="124"/>
                  </a:lnTo>
                  <a:lnTo>
                    <a:pt x="14" y="119"/>
                  </a:lnTo>
                  <a:lnTo>
                    <a:pt x="31" y="114"/>
                  </a:lnTo>
                  <a:lnTo>
                    <a:pt x="53" y="106"/>
                  </a:lnTo>
                  <a:lnTo>
                    <a:pt x="81" y="98"/>
                  </a:lnTo>
                  <a:lnTo>
                    <a:pt x="113" y="89"/>
                  </a:lnTo>
                  <a:lnTo>
                    <a:pt x="151" y="81"/>
                  </a:lnTo>
                  <a:lnTo>
                    <a:pt x="192" y="73"/>
                  </a:lnTo>
                  <a:lnTo>
                    <a:pt x="237" y="65"/>
                  </a:lnTo>
                  <a:lnTo>
                    <a:pt x="286" y="60"/>
                  </a:lnTo>
                  <a:lnTo>
                    <a:pt x="337" y="56"/>
                  </a:lnTo>
                  <a:lnTo>
                    <a:pt x="390" y="55"/>
                  </a:lnTo>
                  <a:lnTo>
                    <a:pt x="446" y="56"/>
                  </a:lnTo>
                  <a:lnTo>
                    <a:pt x="503" y="61"/>
                  </a:lnTo>
                  <a:lnTo>
                    <a:pt x="561" y="70"/>
                  </a:lnTo>
                  <a:lnTo>
                    <a:pt x="620" y="83"/>
                  </a:lnTo>
                  <a:lnTo>
                    <a:pt x="638" y="0"/>
                  </a:lnTo>
                  <a:lnTo>
                    <a:pt x="634" y="0"/>
                  </a:lnTo>
                  <a:lnTo>
                    <a:pt x="620" y="0"/>
                  </a:lnTo>
                  <a:lnTo>
                    <a:pt x="599" y="0"/>
                  </a:lnTo>
                  <a:lnTo>
                    <a:pt x="571" y="1"/>
                  </a:lnTo>
                  <a:lnTo>
                    <a:pt x="536" y="2"/>
                  </a:lnTo>
                  <a:lnTo>
                    <a:pt x="496" y="3"/>
                  </a:lnTo>
                  <a:lnTo>
                    <a:pt x="452" y="6"/>
                  </a:lnTo>
                  <a:lnTo>
                    <a:pt x="405" y="8"/>
                  </a:lnTo>
                  <a:lnTo>
                    <a:pt x="354" y="13"/>
                  </a:lnTo>
                  <a:lnTo>
                    <a:pt x="302" y="17"/>
                  </a:lnTo>
                  <a:lnTo>
                    <a:pt x="249" y="22"/>
                  </a:lnTo>
                  <a:lnTo>
                    <a:pt x="196" y="30"/>
                  </a:lnTo>
                  <a:lnTo>
                    <a:pt x="144" y="37"/>
                  </a:lnTo>
                  <a:lnTo>
                    <a:pt x="93" y="47"/>
                  </a:lnTo>
                  <a:lnTo>
                    <a:pt x="45" y="58"/>
                  </a:lnTo>
                  <a:lnTo>
                    <a:pt x="0" y="71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676" name="Freeform 59"/>
            <p:cNvSpPr>
              <a:spLocks/>
            </p:cNvSpPr>
            <p:nvPr/>
          </p:nvSpPr>
          <p:spPr bwMode="auto">
            <a:xfrm>
              <a:off x="6217" y="14634"/>
              <a:ext cx="1075" cy="356"/>
            </a:xfrm>
            <a:custGeom>
              <a:avLst/>
              <a:gdLst>
                <a:gd name="T0" fmla="*/ 454 w 1075"/>
                <a:gd name="T1" fmla="*/ 344 h 356"/>
                <a:gd name="T2" fmla="*/ 456 w 1075"/>
                <a:gd name="T3" fmla="*/ 343 h 356"/>
                <a:gd name="T4" fmla="*/ 463 w 1075"/>
                <a:gd name="T5" fmla="*/ 341 h 356"/>
                <a:gd name="T6" fmla="*/ 472 w 1075"/>
                <a:gd name="T7" fmla="*/ 337 h 356"/>
                <a:gd name="T8" fmla="*/ 485 w 1075"/>
                <a:gd name="T9" fmla="*/ 332 h 356"/>
                <a:gd name="T10" fmla="*/ 501 w 1075"/>
                <a:gd name="T11" fmla="*/ 325 h 356"/>
                <a:gd name="T12" fmla="*/ 518 w 1075"/>
                <a:gd name="T13" fmla="*/ 317 h 356"/>
                <a:gd name="T14" fmla="*/ 538 w 1075"/>
                <a:gd name="T15" fmla="*/ 308 h 356"/>
                <a:gd name="T16" fmla="*/ 558 w 1075"/>
                <a:gd name="T17" fmla="*/ 298 h 356"/>
                <a:gd name="T18" fmla="*/ 580 w 1075"/>
                <a:gd name="T19" fmla="*/ 287 h 356"/>
                <a:gd name="T20" fmla="*/ 600 w 1075"/>
                <a:gd name="T21" fmla="*/ 274 h 356"/>
                <a:gd name="T22" fmla="*/ 621 w 1075"/>
                <a:gd name="T23" fmla="*/ 262 h 356"/>
                <a:gd name="T24" fmla="*/ 640 w 1075"/>
                <a:gd name="T25" fmla="*/ 248 h 356"/>
                <a:gd name="T26" fmla="*/ 658 w 1075"/>
                <a:gd name="T27" fmla="*/ 234 h 356"/>
                <a:gd name="T28" fmla="*/ 674 w 1075"/>
                <a:gd name="T29" fmla="*/ 219 h 356"/>
                <a:gd name="T30" fmla="*/ 688 w 1075"/>
                <a:gd name="T31" fmla="*/ 204 h 356"/>
                <a:gd name="T32" fmla="*/ 699 w 1075"/>
                <a:gd name="T33" fmla="*/ 189 h 356"/>
                <a:gd name="T34" fmla="*/ 0 w 1075"/>
                <a:gd name="T35" fmla="*/ 18 h 356"/>
                <a:gd name="T36" fmla="*/ 54 w 1075"/>
                <a:gd name="T37" fmla="*/ 0 h 356"/>
                <a:gd name="T38" fmla="*/ 1075 w 1075"/>
                <a:gd name="T39" fmla="*/ 251 h 356"/>
                <a:gd name="T40" fmla="*/ 1033 w 1075"/>
                <a:gd name="T41" fmla="*/ 274 h 356"/>
                <a:gd name="T42" fmla="*/ 738 w 1075"/>
                <a:gd name="T43" fmla="*/ 199 h 356"/>
                <a:gd name="T44" fmla="*/ 737 w 1075"/>
                <a:gd name="T45" fmla="*/ 200 h 356"/>
                <a:gd name="T46" fmla="*/ 735 w 1075"/>
                <a:gd name="T47" fmla="*/ 203 h 356"/>
                <a:gd name="T48" fmla="*/ 730 w 1075"/>
                <a:gd name="T49" fmla="*/ 207 h 356"/>
                <a:gd name="T50" fmla="*/ 724 w 1075"/>
                <a:gd name="T51" fmla="*/ 214 h 356"/>
                <a:gd name="T52" fmla="*/ 716 w 1075"/>
                <a:gd name="T53" fmla="*/ 222 h 356"/>
                <a:gd name="T54" fmla="*/ 706 w 1075"/>
                <a:gd name="T55" fmla="*/ 231 h 356"/>
                <a:gd name="T56" fmla="*/ 694 w 1075"/>
                <a:gd name="T57" fmla="*/ 242 h 356"/>
                <a:gd name="T58" fmla="*/ 679 w 1075"/>
                <a:gd name="T59" fmla="*/ 253 h 356"/>
                <a:gd name="T60" fmla="*/ 662 w 1075"/>
                <a:gd name="T61" fmla="*/ 265 h 356"/>
                <a:gd name="T62" fmla="*/ 643 w 1075"/>
                <a:gd name="T63" fmla="*/ 278 h 356"/>
                <a:gd name="T64" fmla="*/ 621 w 1075"/>
                <a:gd name="T65" fmla="*/ 291 h 356"/>
                <a:gd name="T66" fmla="*/ 597 w 1075"/>
                <a:gd name="T67" fmla="*/ 303 h 356"/>
                <a:gd name="T68" fmla="*/ 570 w 1075"/>
                <a:gd name="T69" fmla="*/ 317 h 356"/>
                <a:gd name="T70" fmla="*/ 540 w 1075"/>
                <a:gd name="T71" fmla="*/ 330 h 356"/>
                <a:gd name="T72" fmla="*/ 508 w 1075"/>
                <a:gd name="T73" fmla="*/ 343 h 356"/>
                <a:gd name="T74" fmla="*/ 472 w 1075"/>
                <a:gd name="T75" fmla="*/ 356 h 356"/>
                <a:gd name="T76" fmla="*/ 454 w 1075"/>
                <a:gd name="T77" fmla="*/ 344 h 3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75"/>
                <a:gd name="T118" fmla="*/ 0 h 356"/>
                <a:gd name="T119" fmla="*/ 1075 w 1075"/>
                <a:gd name="T120" fmla="*/ 356 h 35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75" h="356">
                  <a:moveTo>
                    <a:pt x="454" y="344"/>
                  </a:moveTo>
                  <a:lnTo>
                    <a:pt x="456" y="343"/>
                  </a:lnTo>
                  <a:lnTo>
                    <a:pt x="463" y="341"/>
                  </a:lnTo>
                  <a:lnTo>
                    <a:pt x="472" y="337"/>
                  </a:lnTo>
                  <a:lnTo>
                    <a:pt x="485" y="332"/>
                  </a:lnTo>
                  <a:lnTo>
                    <a:pt x="501" y="325"/>
                  </a:lnTo>
                  <a:lnTo>
                    <a:pt x="518" y="317"/>
                  </a:lnTo>
                  <a:lnTo>
                    <a:pt x="538" y="308"/>
                  </a:lnTo>
                  <a:lnTo>
                    <a:pt x="558" y="298"/>
                  </a:lnTo>
                  <a:lnTo>
                    <a:pt x="580" y="287"/>
                  </a:lnTo>
                  <a:lnTo>
                    <a:pt x="600" y="274"/>
                  </a:lnTo>
                  <a:lnTo>
                    <a:pt x="621" y="262"/>
                  </a:lnTo>
                  <a:lnTo>
                    <a:pt x="640" y="248"/>
                  </a:lnTo>
                  <a:lnTo>
                    <a:pt x="658" y="234"/>
                  </a:lnTo>
                  <a:lnTo>
                    <a:pt x="674" y="219"/>
                  </a:lnTo>
                  <a:lnTo>
                    <a:pt x="688" y="204"/>
                  </a:lnTo>
                  <a:lnTo>
                    <a:pt x="699" y="189"/>
                  </a:lnTo>
                  <a:lnTo>
                    <a:pt x="0" y="18"/>
                  </a:lnTo>
                  <a:lnTo>
                    <a:pt x="54" y="0"/>
                  </a:lnTo>
                  <a:lnTo>
                    <a:pt x="1075" y="251"/>
                  </a:lnTo>
                  <a:lnTo>
                    <a:pt x="1033" y="274"/>
                  </a:lnTo>
                  <a:lnTo>
                    <a:pt x="738" y="199"/>
                  </a:lnTo>
                  <a:lnTo>
                    <a:pt x="737" y="200"/>
                  </a:lnTo>
                  <a:lnTo>
                    <a:pt x="735" y="203"/>
                  </a:lnTo>
                  <a:lnTo>
                    <a:pt x="730" y="207"/>
                  </a:lnTo>
                  <a:lnTo>
                    <a:pt x="724" y="214"/>
                  </a:lnTo>
                  <a:lnTo>
                    <a:pt x="716" y="222"/>
                  </a:lnTo>
                  <a:lnTo>
                    <a:pt x="706" y="231"/>
                  </a:lnTo>
                  <a:lnTo>
                    <a:pt x="694" y="242"/>
                  </a:lnTo>
                  <a:lnTo>
                    <a:pt x="679" y="253"/>
                  </a:lnTo>
                  <a:lnTo>
                    <a:pt x="662" y="265"/>
                  </a:lnTo>
                  <a:lnTo>
                    <a:pt x="643" y="278"/>
                  </a:lnTo>
                  <a:lnTo>
                    <a:pt x="621" y="291"/>
                  </a:lnTo>
                  <a:lnTo>
                    <a:pt x="597" y="303"/>
                  </a:lnTo>
                  <a:lnTo>
                    <a:pt x="570" y="317"/>
                  </a:lnTo>
                  <a:lnTo>
                    <a:pt x="540" y="330"/>
                  </a:lnTo>
                  <a:lnTo>
                    <a:pt x="508" y="343"/>
                  </a:lnTo>
                  <a:lnTo>
                    <a:pt x="472" y="356"/>
                  </a:lnTo>
                  <a:lnTo>
                    <a:pt x="454" y="3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677" name="Freeform 60"/>
            <p:cNvSpPr>
              <a:spLocks/>
            </p:cNvSpPr>
            <p:nvPr/>
          </p:nvSpPr>
          <p:spPr bwMode="auto">
            <a:xfrm>
              <a:off x="5997" y="14727"/>
              <a:ext cx="1095" cy="319"/>
            </a:xfrm>
            <a:custGeom>
              <a:avLst/>
              <a:gdLst>
                <a:gd name="T0" fmla="*/ 0 w 1095"/>
                <a:gd name="T1" fmla="*/ 0 h 319"/>
                <a:gd name="T2" fmla="*/ 1071 w 1095"/>
                <a:gd name="T3" fmla="*/ 319 h 319"/>
                <a:gd name="T4" fmla="*/ 1095 w 1095"/>
                <a:gd name="T5" fmla="*/ 319 h 319"/>
                <a:gd name="T6" fmla="*/ 33 w 1095"/>
                <a:gd name="T7" fmla="*/ 0 h 319"/>
                <a:gd name="T8" fmla="*/ 0 w 1095"/>
                <a:gd name="T9" fmla="*/ 0 h 3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5"/>
                <a:gd name="T16" fmla="*/ 0 h 319"/>
                <a:gd name="T17" fmla="*/ 1095 w 1095"/>
                <a:gd name="T18" fmla="*/ 319 h 3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5" h="319">
                  <a:moveTo>
                    <a:pt x="0" y="0"/>
                  </a:moveTo>
                  <a:lnTo>
                    <a:pt x="1071" y="319"/>
                  </a:lnTo>
                  <a:lnTo>
                    <a:pt x="1095" y="319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678" name="Freeform 61"/>
            <p:cNvSpPr>
              <a:spLocks/>
            </p:cNvSpPr>
            <p:nvPr/>
          </p:nvSpPr>
          <p:spPr bwMode="auto">
            <a:xfrm>
              <a:off x="6181" y="14684"/>
              <a:ext cx="1082" cy="285"/>
            </a:xfrm>
            <a:custGeom>
              <a:avLst/>
              <a:gdLst>
                <a:gd name="T0" fmla="*/ 0 w 1082"/>
                <a:gd name="T1" fmla="*/ 1 h 285"/>
                <a:gd name="T2" fmla="*/ 1058 w 1082"/>
                <a:gd name="T3" fmla="*/ 285 h 285"/>
                <a:gd name="T4" fmla="*/ 1082 w 1082"/>
                <a:gd name="T5" fmla="*/ 284 h 285"/>
                <a:gd name="T6" fmla="*/ 33 w 1082"/>
                <a:gd name="T7" fmla="*/ 0 h 285"/>
                <a:gd name="T8" fmla="*/ 0 w 1082"/>
                <a:gd name="T9" fmla="*/ 1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2"/>
                <a:gd name="T16" fmla="*/ 0 h 285"/>
                <a:gd name="T17" fmla="*/ 1082 w 1082"/>
                <a:gd name="T18" fmla="*/ 285 h 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2" h="285">
                  <a:moveTo>
                    <a:pt x="0" y="1"/>
                  </a:moveTo>
                  <a:lnTo>
                    <a:pt x="1058" y="285"/>
                  </a:lnTo>
                  <a:lnTo>
                    <a:pt x="1082" y="284"/>
                  </a:lnTo>
                  <a:lnTo>
                    <a:pt x="3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679" name="Freeform 62"/>
            <p:cNvSpPr>
              <a:spLocks/>
            </p:cNvSpPr>
            <p:nvPr/>
          </p:nvSpPr>
          <p:spPr bwMode="auto">
            <a:xfrm>
              <a:off x="6093" y="14699"/>
              <a:ext cx="1087" cy="315"/>
            </a:xfrm>
            <a:custGeom>
              <a:avLst/>
              <a:gdLst>
                <a:gd name="T0" fmla="*/ 0 w 1087"/>
                <a:gd name="T1" fmla="*/ 0 h 315"/>
                <a:gd name="T2" fmla="*/ 1066 w 1087"/>
                <a:gd name="T3" fmla="*/ 315 h 315"/>
                <a:gd name="T4" fmla="*/ 1087 w 1087"/>
                <a:gd name="T5" fmla="*/ 308 h 315"/>
                <a:gd name="T6" fmla="*/ 31 w 1087"/>
                <a:gd name="T7" fmla="*/ 0 h 315"/>
                <a:gd name="T8" fmla="*/ 0 w 1087"/>
                <a:gd name="T9" fmla="*/ 0 h 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7"/>
                <a:gd name="T16" fmla="*/ 0 h 315"/>
                <a:gd name="T17" fmla="*/ 1087 w 1087"/>
                <a:gd name="T18" fmla="*/ 315 h 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7" h="315">
                  <a:moveTo>
                    <a:pt x="0" y="0"/>
                  </a:moveTo>
                  <a:lnTo>
                    <a:pt x="1066" y="315"/>
                  </a:lnTo>
                  <a:lnTo>
                    <a:pt x="1087" y="308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1395" name="Group 63"/>
          <p:cNvGrpSpPr>
            <a:grpSpLocks/>
          </p:cNvGrpSpPr>
          <p:nvPr/>
        </p:nvGrpSpPr>
        <p:grpSpPr bwMode="auto">
          <a:xfrm>
            <a:off x="2351088" y="3230563"/>
            <a:ext cx="798512" cy="1166812"/>
            <a:chOff x="12762" y="10336"/>
            <a:chExt cx="1027" cy="1700"/>
          </a:xfrm>
        </p:grpSpPr>
        <p:sp>
          <p:nvSpPr>
            <p:cNvPr id="101635" name="Rectangle 64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101636" name="Rectangle 65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101637" name="Line 66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638" name="Line 67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639" name="Line 68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640" name="Line 69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1396" name="Text Box 70"/>
          <p:cNvSpPr txBox="1">
            <a:spLocks noChangeArrowheads="1"/>
          </p:cNvSpPr>
          <p:nvPr/>
        </p:nvSpPr>
        <p:spPr bwMode="auto">
          <a:xfrm>
            <a:off x="2354263" y="2825750"/>
            <a:ext cx="852487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100000"/>
              </a:lnSpc>
            </a:pPr>
            <a:r>
              <a:rPr lang="en-US" altLang="el-GR" sz="1600">
                <a:solidFill>
                  <a:schemeClr val="tx2"/>
                </a:solidFill>
                <a:latin typeface="Arial" pitchFamily="34" charset="0"/>
              </a:rPr>
              <a:t>Host A</a:t>
            </a:r>
            <a:endParaRPr lang="en-US" altLang="el-GR" sz="16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1397" name="Text Box 71"/>
          <p:cNvSpPr txBox="1">
            <a:spLocks noChangeArrowheads="1"/>
          </p:cNvSpPr>
          <p:nvPr/>
        </p:nvSpPr>
        <p:spPr bwMode="auto">
          <a:xfrm>
            <a:off x="3362325" y="2922588"/>
            <a:ext cx="146843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100000"/>
              </a:lnSpc>
            </a:pPr>
            <a:r>
              <a:rPr lang="en-US" altLang="el-GR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el-GR" baseline="-25000">
                <a:solidFill>
                  <a:srgbClr val="FF0000"/>
                </a:solidFill>
                <a:latin typeface="Arial" pitchFamily="34" charset="0"/>
              </a:rPr>
              <a:t>in </a:t>
            </a:r>
            <a:r>
              <a:rPr lang="en-US" altLang="el-GR">
                <a:solidFill>
                  <a:srgbClr val="FF0000"/>
                </a:solidFill>
                <a:latin typeface="Arial" pitchFamily="34" charset="0"/>
              </a:rPr>
              <a:t>: original data</a:t>
            </a:r>
            <a:endParaRPr lang="en-US" altLang="el-GR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1398" name="Line 72"/>
          <p:cNvSpPr>
            <a:spLocks noChangeShapeType="1"/>
          </p:cNvSpPr>
          <p:nvPr/>
        </p:nvSpPr>
        <p:spPr bwMode="auto">
          <a:xfrm flipH="1">
            <a:off x="1885950" y="5649913"/>
            <a:ext cx="5381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1399" name="Group 74"/>
          <p:cNvGrpSpPr>
            <a:grpSpLocks/>
          </p:cNvGrpSpPr>
          <p:nvPr/>
        </p:nvGrpSpPr>
        <p:grpSpPr bwMode="auto">
          <a:xfrm>
            <a:off x="1020763" y="4756150"/>
            <a:ext cx="1203325" cy="1162050"/>
            <a:chOff x="5850" y="13487"/>
            <a:chExt cx="2023" cy="1840"/>
          </a:xfrm>
        </p:grpSpPr>
        <p:sp>
          <p:nvSpPr>
            <p:cNvPr id="101596" name="Freeform 75"/>
            <p:cNvSpPr>
              <a:spLocks/>
            </p:cNvSpPr>
            <p:nvPr/>
          </p:nvSpPr>
          <p:spPr bwMode="auto">
            <a:xfrm>
              <a:off x="5850" y="13632"/>
              <a:ext cx="2023" cy="1695"/>
            </a:xfrm>
            <a:custGeom>
              <a:avLst/>
              <a:gdLst>
                <a:gd name="T0" fmla="*/ 570 w 2023"/>
                <a:gd name="T1" fmla="*/ 121 h 1695"/>
                <a:gd name="T2" fmla="*/ 575 w 2023"/>
                <a:gd name="T3" fmla="*/ 120 h 1695"/>
                <a:gd name="T4" fmla="*/ 586 w 2023"/>
                <a:gd name="T5" fmla="*/ 116 h 1695"/>
                <a:gd name="T6" fmla="*/ 607 w 2023"/>
                <a:gd name="T7" fmla="*/ 108 h 1695"/>
                <a:gd name="T8" fmla="*/ 636 w 2023"/>
                <a:gd name="T9" fmla="*/ 101 h 1695"/>
                <a:gd name="T10" fmla="*/ 672 w 2023"/>
                <a:gd name="T11" fmla="*/ 90 h 1695"/>
                <a:gd name="T12" fmla="*/ 718 w 2023"/>
                <a:gd name="T13" fmla="*/ 79 h 1695"/>
                <a:gd name="T14" fmla="*/ 771 w 2023"/>
                <a:gd name="T15" fmla="*/ 67 h 1695"/>
                <a:gd name="T16" fmla="*/ 834 w 2023"/>
                <a:gd name="T17" fmla="*/ 55 h 1695"/>
                <a:gd name="T18" fmla="*/ 904 w 2023"/>
                <a:gd name="T19" fmla="*/ 43 h 1695"/>
                <a:gd name="T20" fmla="*/ 982 w 2023"/>
                <a:gd name="T21" fmla="*/ 33 h 1695"/>
                <a:gd name="T22" fmla="*/ 1071 w 2023"/>
                <a:gd name="T23" fmla="*/ 22 h 1695"/>
                <a:gd name="T24" fmla="*/ 1166 w 2023"/>
                <a:gd name="T25" fmla="*/ 13 h 1695"/>
                <a:gd name="T26" fmla="*/ 1271 w 2023"/>
                <a:gd name="T27" fmla="*/ 7 h 1695"/>
                <a:gd name="T28" fmla="*/ 1384 w 2023"/>
                <a:gd name="T29" fmla="*/ 1 h 1695"/>
                <a:gd name="T30" fmla="*/ 1506 w 2023"/>
                <a:gd name="T31" fmla="*/ 0 h 1695"/>
                <a:gd name="T32" fmla="*/ 1636 w 2023"/>
                <a:gd name="T33" fmla="*/ 1 h 1695"/>
                <a:gd name="T34" fmla="*/ 1692 w 2023"/>
                <a:gd name="T35" fmla="*/ 233 h 1695"/>
                <a:gd name="T36" fmla="*/ 1713 w 2023"/>
                <a:gd name="T37" fmla="*/ 243 h 1695"/>
                <a:gd name="T38" fmla="*/ 1758 w 2023"/>
                <a:gd name="T39" fmla="*/ 274 h 1695"/>
                <a:gd name="T40" fmla="*/ 1806 w 2023"/>
                <a:gd name="T41" fmla="*/ 329 h 1695"/>
                <a:gd name="T42" fmla="*/ 1836 w 2023"/>
                <a:gd name="T43" fmla="*/ 409 h 1695"/>
                <a:gd name="T44" fmla="*/ 1955 w 2023"/>
                <a:gd name="T45" fmla="*/ 948 h 1695"/>
                <a:gd name="T46" fmla="*/ 2003 w 2023"/>
                <a:gd name="T47" fmla="*/ 1171 h 1695"/>
                <a:gd name="T48" fmla="*/ 2011 w 2023"/>
                <a:gd name="T49" fmla="*/ 1188 h 1695"/>
                <a:gd name="T50" fmla="*/ 2022 w 2023"/>
                <a:gd name="T51" fmla="*/ 1231 h 1695"/>
                <a:gd name="T52" fmla="*/ 2021 w 2023"/>
                <a:gd name="T53" fmla="*/ 1297 h 1695"/>
                <a:gd name="T54" fmla="*/ 1992 w 2023"/>
                <a:gd name="T55" fmla="*/ 1380 h 1695"/>
                <a:gd name="T56" fmla="*/ 0 w 2023"/>
                <a:gd name="T57" fmla="*/ 1328 h 1695"/>
                <a:gd name="T58" fmla="*/ 199 w 2023"/>
                <a:gd name="T59" fmla="*/ 1223 h 1695"/>
                <a:gd name="T60" fmla="*/ 200 w 2023"/>
                <a:gd name="T61" fmla="*/ 232 h 1695"/>
                <a:gd name="T62" fmla="*/ 210 w 2023"/>
                <a:gd name="T63" fmla="*/ 226 h 1695"/>
                <a:gd name="T64" fmla="*/ 230 w 2023"/>
                <a:gd name="T65" fmla="*/ 214 h 1695"/>
                <a:gd name="T66" fmla="*/ 259 w 2023"/>
                <a:gd name="T67" fmla="*/ 201 h 1695"/>
                <a:gd name="T68" fmla="*/ 297 w 2023"/>
                <a:gd name="T69" fmla="*/ 189 h 1695"/>
                <a:gd name="T70" fmla="*/ 344 w 2023"/>
                <a:gd name="T71" fmla="*/ 183 h 1695"/>
                <a:gd name="T72" fmla="*/ 399 w 2023"/>
                <a:gd name="T73" fmla="*/ 181 h 1695"/>
                <a:gd name="T74" fmla="*/ 464 w 2023"/>
                <a:gd name="T75" fmla="*/ 191 h 1695"/>
                <a:gd name="T76" fmla="*/ 548 w 2023"/>
                <a:gd name="T77" fmla="*/ 225 h 16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23"/>
                <a:gd name="T118" fmla="*/ 0 h 1695"/>
                <a:gd name="T119" fmla="*/ 2023 w 2023"/>
                <a:gd name="T120" fmla="*/ 1695 h 16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23" h="1695">
                  <a:moveTo>
                    <a:pt x="548" y="225"/>
                  </a:moveTo>
                  <a:lnTo>
                    <a:pt x="570" y="121"/>
                  </a:lnTo>
                  <a:lnTo>
                    <a:pt x="571" y="121"/>
                  </a:lnTo>
                  <a:lnTo>
                    <a:pt x="575" y="120"/>
                  </a:lnTo>
                  <a:lnTo>
                    <a:pt x="580" y="118"/>
                  </a:lnTo>
                  <a:lnTo>
                    <a:pt x="586" y="116"/>
                  </a:lnTo>
                  <a:lnTo>
                    <a:pt x="596" y="112"/>
                  </a:lnTo>
                  <a:lnTo>
                    <a:pt x="607" y="108"/>
                  </a:lnTo>
                  <a:lnTo>
                    <a:pt x="620" y="105"/>
                  </a:lnTo>
                  <a:lnTo>
                    <a:pt x="636" y="101"/>
                  </a:lnTo>
                  <a:lnTo>
                    <a:pt x="653" y="95"/>
                  </a:lnTo>
                  <a:lnTo>
                    <a:pt x="672" y="90"/>
                  </a:lnTo>
                  <a:lnTo>
                    <a:pt x="694" y="84"/>
                  </a:lnTo>
                  <a:lnTo>
                    <a:pt x="718" y="79"/>
                  </a:lnTo>
                  <a:lnTo>
                    <a:pt x="743" y="74"/>
                  </a:lnTo>
                  <a:lnTo>
                    <a:pt x="771" y="67"/>
                  </a:lnTo>
                  <a:lnTo>
                    <a:pt x="802" y="61"/>
                  </a:lnTo>
                  <a:lnTo>
                    <a:pt x="834" y="55"/>
                  </a:lnTo>
                  <a:lnTo>
                    <a:pt x="867" y="49"/>
                  </a:lnTo>
                  <a:lnTo>
                    <a:pt x="904" y="43"/>
                  </a:lnTo>
                  <a:lnTo>
                    <a:pt x="943" y="38"/>
                  </a:lnTo>
                  <a:lnTo>
                    <a:pt x="982" y="33"/>
                  </a:lnTo>
                  <a:lnTo>
                    <a:pt x="1025" y="27"/>
                  </a:lnTo>
                  <a:lnTo>
                    <a:pt x="1071" y="22"/>
                  </a:lnTo>
                  <a:lnTo>
                    <a:pt x="1117" y="17"/>
                  </a:lnTo>
                  <a:lnTo>
                    <a:pt x="1166" y="13"/>
                  </a:lnTo>
                  <a:lnTo>
                    <a:pt x="1218" y="10"/>
                  </a:lnTo>
                  <a:lnTo>
                    <a:pt x="1271" y="7"/>
                  </a:lnTo>
                  <a:lnTo>
                    <a:pt x="1327" y="3"/>
                  </a:lnTo>
                  <a:lnTo>
                    <a:pt x="1384" y="1"/>
                  </a:lnTo>
                  <a:lnTo>
                    <a:pt x="1444" y="0"/>
                  </a:lnTo>
                  <a:lnTo>
                    <a:pt x="1506" y="0"/>
                  </a:lnTo>
                  <a:lnTo>
                    <a:pt x="1570" y="0"/>
                  </a:lnTo>
                  <a:lnTo>
                    <a:pt x="1636" y="1"/>
                  </a:lnTo>
                  <a:lnTo>
                    <a:pt x="1709" y="41"/>
                  </a:lnTo>
                  <a:lnTo>
                    <a:pt x="1692" y="233"/>
                  </a:lnTo>
                  <a:lnTo>
                    <a:pt x="1698" y="235"/>
                  </a:lnTo>
                  <a:lnTo>
                    <a:pt x="1713" y="243"/>
                  </a:lnTo>
                  <a:lnTo>
                    <a:pt x="1733" y="256"/>
                  </a:lnTo>
                  <a:lnTo>
                    <a:pt x="1758" y="274"/>
                  </a:lnTo>
                  <a:lnTo>
                    <a:pt x="1784" y="299"/>
                  </a:lnTo>
                  <a:lnTo>
                    <a:pt x="1806" y="329"/>
                  </a:lnTo>
                  <a:lnTo>
                    <a:pt x="1825" y="366"/>
                  </a:lnTo>
                  <a:lnTo>
                    <a:pt x="1836" y="409"/>
                  </a:lnTo>
                  <a:lnTo>
                    <a:pt x="1999" y="557"/>
                  </a:lnTo>
                  <a:lnTo>
                    <a:pt x="1955" y="948"/>
                  </a:lnTo>
                  <a:lnTo>
                    <a:pt x="1692" y="1080"/>
                  </a:lnTo>
                  <a:lnTo>
                    <a:pt x="2003" y="1171"/>
                  </a:lnTo>
                  <a:lnTo>
                    <a:pt x="2006" y="1176"/>
                  </a:lnTo>
                  <a:lnTo>
                    <a:pt x="2011" y="1188"/>
                  </a:lnTo>
                  <a:lnTo>
                    <a:pt x="2016" y="1206"/>
                  </a:lnTo>
                  <a:lnTo>
                    <a:pt x="2022" y="1231"/>
                  </a:lnTo>
                  <a:lnTo>
                    <a:pt x="2023" y="1261"/>
                  </a:lnTo>
                  <a:lnTo>
                    <a:pt x="2021" y="1297"/>
                  </a:lnTo>
                  <a:lnTo>
                    <a:pt x="2010" y="1337"/>
                  </a:lnTo>
                  <a:lnTo>
                    <a:pt x="1992" y="1380"/>
                  </a:lnTo>
                  <a:lnTo>
                    <a:pt x="1171" y="1695"/>
                  </a:lnTo>
                  <a:lnTo>
                    <a:pt x="0" y="1328"/>
                  </a:lnTo>
                  <a:lnTo>
                    <a:pt x="20" y="1285"/>
                  </a:lnTo>
                  <a:lnTo>
                    <a:pt x="199" y="1223"/>
                  </a:lnTo>
                  <a:lnTo>
                    <a:pt x="199" y="233"/>
                  </a:lnTo>
                  <a:lnTo>
                    <a:pt x="200" y="232"/>
                  </a:lnTo>
                  <a:lnTo>
                    <a:pt x="204" y="229"/>
                  </a:lnTo>
                  <a:lnTo>
                    <a:pt x="210" y="226"/>
                  </a:lnTo>
                  <a:lnTo>
                    <a:pt x="218" y="220"/>
                  </a:lnTo>
                  <a:lnTo>
                    <a:pt x="230" y="214"/>
                  </a:lnTo>
                  <a:lnTo>
                    <a:pt x="243" y="207"/>
                  </a:lnTo>
                  <a:lnTo>
                    <a:pt x="259" y="201"/>
                  </a:lnTo>
                  <a:lnTo>
                    <a:pt x="277" y="194"/>
                  </a:lnTo>
                  <a:lnTo>
                    <a:pt x="297" y="189"/>
                  </a:lnTo>
                  <a:lnTo>
                    <a:pt x="320" y="185"/>
                  </a:lnTo>
                  <a:lnTo>
                    <a:pt x="344" y="183"/>
                  </a:lnTo>
                  <a:lnTo>
                    <a:pt x="370" y="180"/>
                  </a:lnTo>
                  <a:lnTo>
                    <a:pt x="399" y="181"/>
                  </a:lnTo>
                  <a:lnTo>
                    <a:pt x="430" y="185"/>
                  </a:lnTo>
                  <a:lnTo>
                    <a:pt x="464" y="191"/>
                  </a:lnTo>
                  <a:lnTo>
                    <a:pt x="498" y="201"/>
                  </a:lnTo>
                  <a:lnTo>
                    <a:pt x="548" y="225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97" name="Freeform 76"/>
            <p:cNvSpPr>
              <a:spLocks/>
            </p:cNvSpPr>
            <p:nvPr/>
          </p:nvSpPr>
          <p:spPr bwMode="auto">
            <a:xfrm>
              <a:off x="6551" y="13597"/>
              <a:ext cx="650" cy="735"/>
            </a:xfrm>
            <a:custGeom>
              <a:avLst/>
              <a:gdLst>
                <a:gd name="T0" fmla="*/ 645 w 650"/>
                <a:gd name="T1" fmla="*/ 27 h 735"/>
                <a:gd name="T2" fmla="*/ 642 w 650"/>
                <a:gd name="T3" fmla="*/ 26 h 735"/>
                <a:gd name="T4" fmla="*/ 631 w 650"/>
                <a:gd name="T5" fmla="*/ 23 h 735"/>
                <a:gd name="T6" fmla="*/ 615 w 650"/>
                <a:gd name="T7" fmla="*/ 19 h 735"/>
                <a:gd name="T8" fmla="*/ 592 w 650"/>
                <a:gd name="T9" fmla="*/ 15 h 735"/>
                <a:gd name="T10" fmla="*/ 565 w 650"/>
                <a:gd name="T11" fmla="*/ 10 h 735"/>
                <a:gd name="T12" fmla="*/ 533 w 650"/>
                <a:gd name="T13" fmla="*/ 6 h 735"/>
                <a:gd name="T14" fmla="*/ 496 w 650"/>
                <a:gd name="T15" fmla="*/ 3 h 735"/>
                <a:gd name="T16" fmla="*/ 456 w 650"/>
                <a:gd name="T17" fmla="*/ 1 h 735"/>
                <a:gd name="T18" fmla="*/ 411 w 650"/>
                <a:gd name="T19" fmla="*/ 0 h 735"/>
                <a:gd name="T20" fmla="*/ 364 w 650"/>
                <a:gd name="T21" fmla="*/ 2 h 735"/>
                <a:gd name="T22" fmla="*/ 315 w 650"/>
                <a:gd name="T23" fmla="*/ 6 h 735"/>
                <a:gd name="T24" fmla="*/ 262 w 650"/>
                <a:gd name="T25" fmla="*/ 15 h 735"/>
                <a:gd name="T26" fmla="*/ 209 w 650"/>
                <a:gd name="T27" fmla="*/ 26 h 735"/>
                <a:gd name="T28" fmla="*/ 154 w 650"/>
                <a:gd name="T29" fmla="*/ 42 h 735"/>
                <a:gd name="T30" fmla="*/ 98 w 650"/>
                <a:gd name="T31" fmla="*/ 61 h 735"/>
                <a:gd name="T32" fmla="*/ 42 w 650"/>
                <a:gd name="T33" fmla="*/ 87 h 735"/>
                <a:gd name="T34" fmla="*/ 38 w 650"/>
                <a:gd name="T35" fmla="*/ 101 h 735"/>
                <a:gd name="T36" fmla="*/ 28 w 650"/>
                <a:gd name="T37" fmla="*/ 141 h 735"/>
                <a:gd name="T38" fmla="*/ 17 w 650"/>
                <a:gd name="T39" fmla="*/ 203 h 735"/>
                <a:gd name="T40" fmla="*/ 6 w 650"/>
                <a:gd name="T41" fmla="*/ 283 h 735"/>
                <a:gd name="T42" fmla="*/ 0 w 650"/>
                <a:gd name="T43" fmla="*/ 378 h 735"/>
                <a:gd name="T44" fmla="*/ 5 w 650"/>
                <a:gd name="T45" fmla="*/ 484 h 735"/>
                <a:gd name="T46" fmla="*/ 21 w 650"/>
                <a:gd name="T47" fmla="*/ 599 h 735"/>
                <a:gd name="T48" fmla="*/ 54 w 650"/>
                <a:gd name="T49" fmla="*/ 716 h 735"/>
                <a:gd name="T50" fmla="*/ 58 w 650"/>
                <a:gd name="T51" fmla="*/ 716 h 735"/>
                <a:gd name="T52" fmla="*/ 66 w 650"/>
                <a:gd name="T53" fmla="*/ 715 h 735"/>
                <a:gd name="T54" fmla="*/ 80 w 650"/>
                <a:gd name="T55" fmla="*/ 713 h 735"/>
                <a:gd name="T56" fmla="*/ 99 w 650"/>
                <a:gd name="T57" fmla="*/ 712 h 735"/>
                <a:gd name="T58" fmla="*/ 124 w 650"/>
                <a:gd name="T59" fmla="*/ 710 h 735"/>
                <a:gd name="T60" fmla="*/ 153 w 650"/>
                <a:gd name="T61" fmla="*/ 708 h 735"/>
                <a:gd name="T62" fmla="*/ 188 w 650"/>
                <a:gd name="T63" fmla="*/ 707 h 735"/>
                <a:gd name="T64" fmla="*/ 225 w 650"/>
                <a:gd name="T65" fmla="*/ 706 h 735"/>
                <a:gd name="T66" fmla="*/ 267 w 650"/>
                <a:gd name="T67" fmla="*/ 705 h 735"/>
                <a:gd name="T68" fmla="*/ 313 w 650"/>
                <a:gd name="T69" fmla="*/ 706 h 735"/>
                <a:gd name="T70" fmla="*/ 362 w 650"/>
                <a:gd name="T71" fmla="*/ 707 h 735"/>
                <a:gd name="T72" fmla="*/ 415 w 650"/>
                <a:gd name="T73" fmla="*/ 709 h 735"/>
                <a:gd name="T74" fmla="*/ 470 w 650"/>
                <a:gd name="T75" fmla="*/ 713 h 735"/>
                <a:gd name="T76" fmla="*/ 528 w 650"/>
                <a:gd name="T77" fmla="*/ 719 h 735"/>
                <a:gd name="T78" fmla="*/ 588 w 650"/>
                <a:gd name="T79" fmla="*/ 726 h 735"/>
                <a:gd name="T80" fmla="*/ 650 w 650"/>
                <a:gd name="T81" fmla="*/ 735 h 735"/>
                <a:gd name="T82" fmla="*/ 647 w 650"/>
                <a:gd name="T83" fmla="*/ 713 h 735"/>
                <a:gd name="T84" fmla="*/ 641 w 650"/>
                <a:gd name="T85" fmla="*/ 655 h 735"/>
                <a:gd name="T86" fmla="*/ 631 w 650"/>
                <a:gd name="T87" fmla="*/ 568 h 735"/>
                <a:gd name="T88" fmla="*/ 623 w 650"/>
                <a:gd name="T89" fmla="*/ 462 h 735"/>
                <a:gd name="T90" fmla="*/ 618 w 650"/>
                <a:gd name="T91" fmla="*/ 345 h 735"/>
                <a:gd name="T92" fmla="*/ 618 w 650"/>
                <a:gd name="T93" fmla="*/ 229 h 735"/>
                <a:gd name="T94" fmla="*/ 627 w 650"/>
                <a:gd name="T95" fmla="*/ 119 h 735"/>
                <a:gd name="T96" fmla="*/ 645 w 650"/>
                <a:gd name="T97" fmla="*/ 27 h 7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50"/>
                <a:gd name="T148" fmla="*/ 0 h 735"/>
                <a:gd name="T149" fmla="*/ 650 w 650"/>
                <a:gd name="T150" fmla="*/ 735 h 7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50" h="735">
                  <a:moveTo>
                    <a:pt x="645" y="27"/>
                  </a:moveTo>
                  <a:lnTo>
                    <a:pt x="642" y="26"/>
                  </a:lnTo>
                  <a:lnTo>
                    <a:pt x="631" y="23"/>
                  </a:lnTo>
                  <a:lnTo>
                    <a:pt x="615" y="19"/>
                  </a:lnTo>
                  <a:lnTo>
                    <a:pt x="592" y="15"/>
                  </a:lnTo>
                  <a:lnTo>
                    <a:pt x="565" y="10"/>
                  </a:lnTo>
                  <a:lnTo>
                    <a:pt x="533" y="6"/>
                  </a:lnTo>
                  <a:lnTo>
                    <a:pt x="496" y="3"/>
                  </a:lnTo>
                  <a:lnTo>
                    <a:pt x="456" y="1"/>
                  </a:lnTo>
                  <a:lnTo>
                    <a:pt x="411" y="0"/>
                  </a:lnTo>
                  <a:lnTo>
                    <a:pt x="364" y="2"/>
                  </a:lnTo>
                  <a:lnTo>
                    <a:pt x="315" y="6"/>
                  </a:lnTo>
                  <a:lnTo>
                    <a:pt x="262" y="15"/>
                  </a:lnTo>
                  <a:lnTo>
                    <a:pt x="209" y="26"/>
                  </a:lnTo>
                  <a:lnTo>
                    <a:pt x="154" y="42"/>
                  </a:lnTo>
                  <a:lnTo>
                    <a:pt x="98" y="61"/>
                  </a:lnTo>
                  <a:lnTo>
                    <a:pt x="42" y="87"/>
                  </a:lnTo>
                  <a:lnTo>
                    <a:pt x="38" y="101"/>
                  </a:lnTo>
                  <a:lnTo>
                    <a:pt x="28" y="141"/>
                  </a:lnTo>
                  <a:lnTo>
                    <a:pt x="17" y="203"/>
                  </a:lnTo>
                  <a:lnTo>
                    <a:pt x="6" y="283"/>
                  </a:lnTo>
                  <a:lnTo>
                    <a:pt x="0" y="378"/>
                  </a:lnTo>
                  <a:lnTo>
                    <a:pt x="5" y="484"/>
                  </a:lnTo>
                  <a:lnTo>
                    <a:pt x="21" y="599"/>
                  </a:lnTo>
                  <a:lnTo>
                    <a:pt x="54" y="716"/>
                  </a:lnTo>
                  <a:lnTo>
                    <a:pt x="58" y="716"/>
                  </a:lnTo>
                  <a:lnTo>
                    <a:pt x="66" y="715"/>
                  </a:lnTo>
                  <a:lnTo>
                    <a:pt x="80" y="713"/>
                  </a:lnTo>
                  <a:lnTo>
                    <a:pt x="99" y="712"/>
                  </a:lnTo>
                  <a:lnTo>
                    <a:pt x="124" y="710"/>
                  </a:lnTo>
                  <a:lnTo>
                    <a:pt x="153" y="708"/>
                  </a:lnTo>
                  <a:lnTo>
                    <a:pt x="188" y="707"/>
                  </a:lnTo>
                  <a:lnTo>
                    <a:pt x="225" y="706"/>
                  </a:lnTo>
                  <a:lnTo>
                    <a:pt x="267" y="705"/>
                  </a:lnTo>
                  <a:lnTo>
                    <a:pt x="313" y="706"/>
                  </a:lnTo>
                  <a:lnTo>
                    <a:pt x="362" y="707"/>
                  </a:lnTo>
                  <a:lnTo>
                    <a:pt x="415" y="709"/>
                  </a:lnTo>
                  <a:lnTo>
                    <a:pt x="470" y="713"/>
                  </a:lnTo>
                  <a:lnTo>
                    <a:pt x="528" y="719"/>
                  </a:lnTo>
                  <a:lnTo>
                    <a:pt x="588" y="726"/>
                  </a:lnTo>
                  <a:lnTo>
                    <a:pt x="650" y="735"/>
                  </a:lnTo>
                  <a:lnTo>
                    <a:pt x="647" y="713"/>
                  </a:lnTo>
                  <a:lnTo>
                    <a:pt x="641" y="655"/>
                  </a:lnTo>
                  <a:lnTo>
                    <a:pt x="631" y="568"/>
                  </a:lnTo>
                  <a:lnTo>
                    <a:pt x="623" y="462"/>
                  </a:lnTo>
                  <a:lnTo>
                    <a:pt x="618" y="345"/>
                  </a:lnTo>
                  <a:lnTo>
                    <a:pt x="618" y="229"/>
                  </a:lnTo>
                  <a:lnTo>
                    <a:pt x="627" y="119"/>
                  </a:lnTo>
                  <a:lnTo>
                    <a:pt x="645" y="27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98" name="Freeform 77"/>
            <p:cNvSpPr>
              <a:spLocks/>
            </p:cNvSpPr>
            <p:nvPr/>
          </p:nvSpPr>
          <p:spPr bwMode="auto">
            <a:xfrm>
              <a:off x="6623" y="13797"/>
              <a:ext cx="1071" cy="731"/>
            </a:xfrm>
            <a:custGeom>
              <a:avLst/>
              <a:gdLst>
                <a:gd name="T0" fmla="*/ 6 w 1071"/>
                <a:gd name="T1" fmla="*/ 552 h 731"/>
                <a:gd name="T2" fmla="*/ 0 w 1071"/>
                <a:gd name="T3" fmla="*/ 642 h 731"/>
                <a:gd name="T4" fmla="*/ 698 w 1071"/>
                <a:gd name="T5" fmla="*/ 731 h 731"/>
                <a:gd name="T6" fmla="*/ 703 w 1071"/>
                <a:gd name="T7" fmla="*/ 729 h 731"/>
                <a:gd name="T8" fmla="*/ 717 w 1071"/>
                <a:gd name="T9" fmla="*/ 722 h 731"/>
                <a:gd name="T10" fmla="*/ 740 w 1071"/>
                <a:gd name="T11" fmla="*/ 710 h 731"/>
                <a:gd name="T12" fmla="*/ 768 w 1071"/>
                <a:gd name="T13" fmla="*/ 694 h 731"/>
                <a:gd name="T14" fmla="*/ 801 w 1071"/>
                <a:gd name="T15" fmla="*/ 672 h 731"/>
                <a:gd name="T16" fmla="*/ 838 w 1071"/>
                <a:gd name="T17" fmla="*/ 645 h 731"/>
                <a:gd name="T18" fmla="*/ 876 w 1071"/>
                <a:gd name="T19" fmla="*/ 614 h 731"/>
                <a:gd name="T20" fmla="*/ 915 w 1071"/>
                <a:gd name="T21" fmla="*/ 577 h 731"/>
                <a:gd name="T22" fmla="*/ 953 w 1071"/>
                <a:gd name="T23" fmla="*/ 536 h 731"/>
                <a:gd name="T24" fmla="*/ 988 w 1071"/>
                <a:gd name="T25" fmla="*/ 491 h 731"/>
                <a:gd name="T26" fmla="*/ 1018 w 1071"/>
                <a:gd name="T27" fmla="*/ 439 h 731"/>
                <a:gd name="T28" fmla="*/ 1043 w 1071"/>
                <a:gd name="T29" fmla="*/ 383 h 731"/>
                <a:gd name="T30" fmla="*/ 1061 w 1071"/>
                <a:gd name="T31" fmla="*/ 322 h 731"/>
                <a:gd name="T32" fmla="*/ 1071 w 1071"/>
                <a:gd name="T33" fmla="*/ 255 h 731"/>
                <a:gd name="T34" fmla="*/ 1070 w 1071"/>
                <a:gd name="T35" fmla="*/ 185 h 731"/>
                <a:gd name="T36" fmla="*/ 1057 w 1071"/>
                <a:gd name="T37" fmla="*/ 108 h 731"/>
                <a:gd name="T38" fmla="*/ 1055 w 1071"/>
                <a:gd name="T39" fmla="*/ 104 h 731"/>
                <a:gd name="T40" fmla="*/ 1049 w 1071"/>
                <a:gd name="T41" fmla="*/ 92 h 731"/>
                <a:gd name="T42" fmla="*/ 1037 w 1071"/>
                <a:gd name="T43" fmla="*/ 76 h 731"/>
                <a:gd name="T44" fmla="*/ 1022 w 1071"/>
                <a:gd name="T45" fmla="*/ 57 h 731"/>
                <a:gd name="T46" fmla="*/ 1002 w 1071"/>
                <a:gd name="T47" fmla="*/ 37 h 731"/>
                <a:gd name="T48" fmla="*/ 979 w 1071"/>
                <a:gd name="T49" fmla="*/ 20 h 731"/>
                <a:gd name="T50" fmla="*/ 951 w 1071"/>
                <a:gd name="T51" fmla="*/ 7 h 731"/>
                <a:gd name="T52" fmla="*/ 919 w 1071"/>
                <a:gd name="T53" fmla="*/ 0 h 731"/>
                <a:gd name="T54" fmla="*/ 924 w 1071"/>
                <a:gd name="T55" fmla="*/ 12 h 731"/>
                <a:gd name="T56" fmla="*/ 934 w 1071"/>
                <a:gd name="T57" fmla="*/ 44 h 731"/>
                <a:gd name="T58" fmla="*/ 947 w 1071"/>
                <a:gd name="T59" fmla="*/ 94 h 731"/>
                <a:gd name="T60" fmla="*/ 958 w 1071"/>
                <a:gd name="T61" fmla="*/ 159 h 731"/>
                <a:gd name="T62" fmla="*/ 961 w 1071"/>
                <a:gd name="T63" fmla="*/ 238 h 731"/>
                <a:gd name="T64" fmla="*/ 953 w 1071"/>
                <a:gd name="T65" fmla="*/ 324 h 731"/>
                <a:gd name="T66" fmla="*/ 928 w 1071"/>
                <a:gd name="T67" fmla="*/ 418 h 731"/>
                <a:gd name="T68" fmla="*/ 884 w 1071"/>
                <a:gd name="T69" fmla="*/ 516 h 731"/>
                <a:gd name="T70" fmla="*/ 883 w 1071"/>
                <a:gd name="T71" fmla="*/ 518 h 731"/>
                <a:gd name="T72" fmla="*/ 879 w 1071"/>
                <a:gd name="T73" fmla="*/ 521 h 731"/>
                <a:gd name="T74" fmla="*/ 872 w 1071"/>
                <a:gd name="T75" fmla="*/ 526 h 731"/>
                <a:gd name="T76" fmla="*/ 862 w 1071"/>
                <a:gd name="T77" fmla="*/ 534 h 731"/>
                <a:gd name="T78" fmla="*/ 851 w 1071"/>
                <a:gd name="T79" fmla="*/ 541 h 731"/>
                <a:gd name="T80" fmla="*/ 837 w 1071"/>
                <a:gd name="T81" fmla="*/ 550 h 731"/>
                <a:gd name="T82" fmla="*/ 819 w 1071"/>
                <a:gd name="T83" fmla="*/ 559 h 731"/>
                <a:gd name="T84" fmla="*/ 800 w 1071"/>
                <a:gd name="T85" fmla="*/ 567 h 731"/>
                <a:gd name="T86" fmla="*/ 778 w 1071"/>
                <a:gd name="T87" fmla="*/ 575 h 731"/>
                <a:gd name="T88" fmla="*/ 754 w 1071"/>
                <a:gd name="T89" fmla="*/ 582 h 731"/>
                <a:gd name="T90" fmla="*/ 727 w 1071"/>
                <a:gd name="T91" fmla="*/ 588 h 731"/>
                <a:gd name="T92" fmla="*/ 697 w 1071"/>
                <a:gd name="T93" fmla="*/ 592 h 731"/>
                <a:gd name="T94" fmla="*/ 666 w 1071"/>
                <a:gd name="T95" fmla="*/ 593 h 731"/>
                <a:gd name="T96" fmla="*/ 631 w 1071"/>
                <a:gd name="T97" fmla="*/ 592 h 731"/>
                <a:gd name="T98" fmla="*/ 593 w 1071"/>
                <a:gd name="T99" fmla="*/ 589 h 731"/>
                <a:gd name="T100" fmla="*/ 555 w 1071"/>
                <a:gd name="T101" fmla="*/ 581 h 731"/>
                <a:gd name="T102" fmla="*/ 555 w 1071"/>
                <a:gd name="T103" fmla="*/ 677 h 731"/>
                <a:gd name="T104" fmla="*/ 24 w 1071"/>
                <a:gd name="T105" fmla="*/ 623 h 731"/>
                <a:gd name="T106" fmla="*/ 6 w 1071"/>
                <a:gd name="T107" fmla="*/ 552 h 73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71"/>
                <a:gd name="T163" fmla="*/ 0 h 731"/>
                <a:gd name="T164" fmla="*/ 1071 w 1071"/>
                <a:gd name="T165" fmla="*/ 731 h 73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71" h="731">
                  <a:moveTo>
                    <a:pt x="6" y="552"/>
                  </a:moveTo>
                  <a:lnTo>
                    <a:pt x="0" y="642"/>
                  </a:lnTo>
                  <a:lnTo>
                    <a:pt x="698" y="731"/>
                  </a:lnTo>
                  <a:lnTo>
                    <a:pt x="703" y="729"/>
                  </a:lnTo>
                  <a:lnTo>
                    <a:pt x="717" y="722"/>
                  </a:lnTo>
                  <a:lnTo>
                    <a:pt x="740" y="710"/>
                  </a:lnTo>
                  <a:lnTo>
                    <a:pt x="768" y="694"/>
                  </a:lnTo>
                  <a:lnTo>
                    <a:pt x="801" y="672"/>
                  </a:lnTo>
                  <a:lnTo>
                    <a:pt x="838" y="645"/>
                  </a:lnTo>
                  <a:lnTo>
                    <a:pt x="876" y="614"/>
                  </a:lnTo>
                  <a:lnTo>
                    <a:pt x="915" y="577"/>
                  </a:lnTo>
                  <a:lnTo>
                    <a:pt x="953" y="536"/>
                  </a:lnTo>
                  <a:lnTo>
                    <a:pt x="988" y="491"/>
                  </a:lnTo>
                  <a:lnTo>
                    <a:pt x="1018" y="439"/>
                  </a:lnTo>
                  <a:lnTo>
                    <a:pt x="1043" y="383"/>
                  </a:lnTo>
                  <a:lnTo>
                    <a:pt x="1061" y="322"/>
                  </a:lnTo>
                  <a:lnTo>
                    <a:pt x="1071" y="255"/>
                  </a:lnTo>
                  <a:lnTo>
                    <a:pt x="1070" y="185"/>
                  </a:lnTo>
                  <a:lnTo>
                    <a:pt x="1057" y="108"/>
                  </a:lnTo>
                  <a:lnTo>
                    <a:pt x="1055" y="104"/>
                  </a:lnTo>
                  <a:lnTo>
                    <a:pt x="1049" y="92"/>
                  </a:lnTo>
                  <a:lnTo>
                    <a:pt x="1037" y="76"/>
                  </a:lnTo>
                  <a:lnTo>
                    <a:pt x="1022" y="57"/>
                  </a:lnTo>
                  <a:lnTo>
                    <a:pt x="1002" y="37"/>
                  </a:lnTo>
                  <a:lnTo>
                    <a:pt x="979" y="20"/>
                  </a:lnTo>
                  <a:lnTo>
                    <a:pt x="951" y="7"/>
                  </a:lnTo>
                  <a:lnTo>
                    <a:pt x="919" y="0"/>
                  </a:lnTo>
                  <a:lnTo>
                    <a:pt x="924" y="12"/>
                  </a:lnTo>
                  <a:lnTo>
                    <a:pt x="934" y="44"/>
                  </a:lnTo>
                  <a:lnTo>
                    <a:pt x="947" y="94"/>
                  </a:lnTo>
                  <a:lnTo>
                    <a:pt x="958" y="159"/>
                  </a:lnTo>
                  <a:lnTo>
                    <a:pt x="961" y="238"/>
                  </a:lnTo>
                  <a:lnTo>
                    <a:pt x="953" y="324"/>
                  </a:lnTo>
                  <a:lnTo>
                    <a:pt x="928" y="418"/>
                  </a:lnTo>
                  <a:lnTo>
                    <a:pt x="884" y="516"/>
                  </a:lnTo>
                  <a:lnTo>
                    <a:pt x="883" y="518"/>
                  </a:lnTo>
                  <a:lnTo>
                    <a:pt x="879" y="521"/>
                  </a:lnTo>
                  <a:lnTo>
                    <a:pt x="872" y="526"/>
                  </a:lnTo>
                  <a:lnTo>
                    <a:pt x="862" y="534"/>
                  </a:lnTo>
                  <a:lnTo>
                    <a:pt x="851" y="541"/>
                  </a:lnTo>
                  <a:lnTo>
                    <a:pt x="837" y="550"/>
                  </a:lnTo>
                  <a:lnTo>
                    <a:pt x="819" y="559"/>
                  </a:lnTo>
                  <a:lnTo>
                    <a:pt x="800" y="567"/>
                  </a:lnTo>
                  <a:lnTo>
                    <a:pt x="778" y="575"/>
                  </a:lnTo>
                  <a:lnTo>
                    <a:pt x="754" y="582"/>
                  </a:lnTo>
                  <a:lnTo>
                    <a:pt x="727" y="588"/>
                  </a:lnTo>
                  <a:lnTo>
                    <a:pt x="697" y="592"/>
                  </a:lnTo>
                  <a:lnTo>
                    <a:pt x="666" y="593"/>
                  </a:lnTo>
                  <a:lnTo>
                    <a:pt x="631" y="592"/>
                  </a:lnTo>
                  <a:lnTo>
                    <a:pt x="593" y="589"/>
                  </a:lnTo>
                  <a:lnTo>
                    <a:pt x="555" y="581"/>
                  </a:lnTo>
                  <a:lnTo>
                    <a:pt x="555" y="677"/>
                  </a:lnTo>
                  <a:lnTo>
                    <a:pt x="24" y="623"/>
                  </a:lnTo>
                  <a:lnTo>
                    <a:pt x="6" y="5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99" name="Freeform 78"/>
            <p:cNvSpPr>
              <a:spLocks/>
            </p:cNvSpPr>
            <p:nvPr/>
          </p:nvSpPr>
          <p:spPr bwMode="auto">
            <a:xfrm>
              <a:off x="6486" y="14516"/>
              <a:ext cx="787" cy="253"/>
            </a:xfrm>
            <a:custGeom>
              <a:avLst/>
              <a:gdLst>
                <a:gd name="T0" fmla="*/ 787 w 787"/>
                <a:gd name="T1" fmla="*/ 91 h 253"/>
                <a:gd name="T2" fmla="*/ 12 w 787"/>
                <a:gd name="T3" fmla="*/ 0 h 253"/>
                <a:gd name="T4" fmla="*/ 0 w 787"/>
                <a:gd name="T5" fmla="*/ 91 h 253"/>
                <a:gd name="T6" fmla="*/ 764 w 787"/>
                <a:gd name="T7" fmla="*/ 253 h 253"/>
                <a:gd name="T8" fmla="*/ 787 w 787"/>
                <a:gd name="T9" fmla="*/ 91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7"/>
                <a:gd name="T16" fmla="*/ 0 h 253"/>
                <a:gd name="T17" fmla="*/ 787 w 787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7" h="253">
                  <a:moveTo>
                    <a:pt x="787" y="91"/>
                  </a:moveTo>
                  <a:lnTo>
                    <a:pt x="12" y="0"/>
                  </a:lnTo>
                  <a:lnTo>
                    <a:pt x="0" y="91"/>
                  </a:lnTo>
                  <a:lnTo>
                    <a:pt x="764" y="253"/>
                  </a:lnTo>
                  <a:lnTo>
                    <a:pt x="787" y="9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600" name="Freeform 79"/>
            <p:cNvSpPr>
              <a:spLocks/>
            </p:cNvSpPr>
            <p:nvPr/>
          </p:nvSpPr>
          <p:spPr bwMode="auto">
            <a:xfrm>
              <a:off x="6879" y="14597"/>
              <a:ext cx="336" cy="115"/>
            </a:xfrm>
            <a:custGeom>
              <a:avLst/>
              <a:gdLst>
                <a:gd name="T0" fmla="*/ 336 w 336"/>
                <a:gd name="T1" fmla="*/ 50 h 115"/>
                <a:gd name="T2" fmla="*/ 4 w 336"/>
                <a:gd name="T3" fmla="*/ 0 h 115"/>
                <a:gd name="T4" fmla="*/ 0 w 336"/>
                <a:gd name="T5" fmla="*/ 48 h 115"/>
                <a:gd name="T6" fmla="*/ 327 w 336"/>
                <a:gd name="T7" fmla="*/ 115 h 115"/>
                <a:gd name="T8" fmla="*/ 336 w 336"/>
                <a:gd name="T9" fmla="*/ 50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115"/>
                <a:gd name="T17" fmla="*/ 336 w 336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115">
                  <a:moveTo>
                    <a:pt x="336" y="50"/>
                  </a:moveTo>
                  <a:lnTo>
                    <a:pt x="4" y="0"/>
                  </a:lnTo>
                  <a:lnTo>
                    <a:pt x="0" y="48"/>
                  </a:lnTo>
                  <a:lnTo>
                    <a:pt x="327" y="115"/>
                  </a:lnTo>
                  <a:lnTo>
                    <a:pt x="336" y="5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601" name="Freeform 80"/>
            <p:cNvSpPr>
              <a:spLocks/>
            </p:cNvSpPr>
            <p:nvPr/>
          </p:nvSpPr>
          <p:spPr bwMode="auto">
            <a:xfrm>
              <a:off x="6536" y="14540"/>
              <a:ext cx="225" cy="85"/>
            </a:xfrm>
            <a:custGeom>
              <a:avLst/>
              <a:gdLst>
                <a:gd name="T0" fmla="*/ 225 w 225"/>
                <a:gd name="T1" fmla="*/ 39 h 85"/>
                <a:gd name="T2" fmla="*/ 0 w 225"/>
                <a:gd name="T3" fmla="*/ 0 h 85"/>
                <a:gd name="T4" fmla="*/ 3 w 225"/>
                <a:gd name="T5" fmla="*/ 41 h 85"/>
                <a:gd name="T6" fmla="*/ 218 w 225"/>
                <a:gd name="T7" fmla="*/ 85 h 85"/>
                <a:gd name="T8" fmla="*/ 225 w 225"/>
                <a:gd name="T9" fmla="*/ 39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5"/>
                <a:gd name="T16" fmla="*/ 0 h 85"/>
                <a:gd name="T17" fmla="*/ 225 w 225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5" h="85">
                  <a:moveTo>
                    <a:pt x="225" y="39"/>
                  </a:moveTo>
                  <a:lnTo>
                    <a:pt x="0" y="0"/>
                  </a:lnTo>
                  <a:lnTo>
                    <a:pt x="3" y="41"/>
                  </a:lnTo>
                  <a:lnTo>
                    <a:pt x="218" y="85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602" name="Freeform 81"/>
            <p:cNvSpPr>
              <a:spLocks/>
            </p:cNvSpPr>
            <p:nvPr/>
          </p:nvSpPr>
          <p:spPr bwMode="auto">
            <a:xfrm>
              <a:off x="5972" y="14624"/>
              <a:ext cx="1325" cy="439"/>
            </a:xfrm>
            <a:custGeom>
              <a:avLst/>
              <a:gdLst>
                <a:gd name="T0" fmla="*/ 0 w 1325"/>
                <a:gd name="T1" fmla="*/ 132 h 439"/>
                <a:gd name="T2" fmla="*/ 3 w 1325"/>
                <a:gd name="T3" fmla="*/ 132 h 439"/>
                <a:gd name="T4" fmla="*/ 10 w 1325"/>
                <a:gd name="T5" fmla="*/ 130 h 439"/>
                <a:gd name="T6" fmla="*/ 24 w 1325"/>
                <a:gd name="T7" fmla="*/ 128 h 439"/>
                <a:gd name="T8" fmla="*/ 42 w 1325"/>
                <a:gd name="T9" fmla="*/ 125 h 439"/>
                <a:gd name="T10" fmla="*/ 62 w 1325"/>
                <a:gd name="T11" fmla="*/ 121 h 439"/>
                <a:gd name="T12" fmla="*/ 86 w 1325"/>
                <a:gd name="T13" fmla="*/ 116 h 439"/>
                <a:gd name="T14" fmla="*/ 113 w 1325"/>
                <a:gd name="T15" fmla="*/ 109 h 439"/>
                <a:gd name="T16" fmla="*/ 141 w 1325"/>
                <a:gd name="T17" fmla="*/ 102 h 439"/>
                <a:gd name="T18" fmla="*/ 170 w 1325"/>
                <a:gd name="T19" fmla="*/ 94 h 439"/>
                <a:gd name="T20" fmla="*/ 199 w 1325"/>
                <a:gd name="T21" fmla="*/ 85 h 439"/>
                <a:gd name="T22" fmla="*/ 228 w 1325"/>
                <a:gd name="T23" fmla="*/ 74 h 439"/>
                <a:gd name="T24" fmla="*/ 257 w 1325"/>
                <a:gd name="T25" fmla="*/ 62 h 439"/>
                <a:gd name="T26" fmla="*/ 285 w 1325"/>
                <a:gd name="T27" fmla="*/ 48 h 439"/>
                <a:gd name="T28" fmla="*/ 309 w 1325"/>
                <a:gd name="T29" fmla="*/ 34 h 439"/>
                <a:gd name="T30" fmla="*/ 333 w 1325"/>
                <a:gd name="T31" fmla="*/ 18 h 439"/>
                <a:gd name="T32" fmla="*/ 352 w 1325"/>
                <a:gd name="T33" fmla="*/ 0 h 439"/>
                <a:gd name="T34" fmla="*/ 1325 w 1325"/>
                <a:gd name="T35" fmla="*/ 223 h 439"/>
                <a:gd name="T36" fmla="*/ 1323 w 1325"/>
                <a:gd name="T37" fmla="*/ 225 h 439"/>
                <a:gd name="T38" fmla="*/ 1318 w 1325"/>
                <a:gd name="T39" fmla="*/ 230 h 439"/>
                <a:gd name="T40" fmla="*/ 1309 w 1325"/>
                <a:gd name="T41" fmla="*/ 239 h 439"/>
                <a:gd name="T42" fmla="*/ 1297 w 1325"/>
                <a:gd name="T43" fmla="*/ 250 h 439"/>
                <a:gd name="T44" fmla="*/ 1282 w 1325"/>
                <a:gd name="T45" fmla="*/ 263 h 439"/>
                <a:gd name="T46" fmla="*/ 1265 w 1325"/>
                <a:gd name="T47" fmla="*/ 278 h 439"/>
                <a:gd name="T48" fmla="*/ 1247 w 1325"/>
                <a:gd name="T49" fmla="*/ 295 h 439"/>
                <a:gd name="T50" fmla="*/ 1225 w 1325"/>
                <a:gd name="T51" fmla="*/ 312 h 439"/>
                <a:gd name="T52" fmla="*/ 1202 w 1325"/>
                <a:gd name="T53" fmla="*/ 331 h 439"/>
                <a:gd name="T54" fmla="*/ 1179 w 1325"/>
                <a:gd name="T55" fmla="*/ 349 h 439"/>
                <a:gd name="T56" fmla="*/ 1154 w 1325"/>
                <a:gd name="T57" fmla="*/ 367 h 439"/>
                <a:gd name="T58" fmla="*/ 1128 w 1325"/>
                <a:gd name="T59" fmla="*/ 385 h 439"/>
                <a:gd name="T60" fmla="*/ 1102 w 1325"/>
                <a:gd name="T61" fmla="*/ 401 h 439"/>
                <a:gd name="T62" fmla="*/ 1077 w 1325"/>
                <a:gd name="T63" fmla="*/ 415 h 439"/>
                <a:gd name="T64" fmla="*/ 1051 w 1325"/>
                <a:gd name="T65" fmla="*/ 428 h 439"/>
                <a:gd name="T66" fmla="*/ 1026 w 1325"/>
                <a:gd name="T67" fmla="*/ 439 h 439"/>
                <a:gd name="T68" fmla="*/ 0 w 1325"/>
                <a:gd name="T69" fmla="*/ 132 h 4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25"/>
                <a:gd name="T106" fmla="*/ 0 h 439"/>
                <a:gd name="T107" fmla="*/ 1325 w 1325"/>
                <a:gd name="T108" fmla="*/ 439 h 4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25" h="439">
                  <a:moveTo>
                    <a:pt x="0" y="132"/>
                  </a:moveTo>
                  <a:lnTo>
                    <a:pt x="3" y="132"/>
                  </a:lnTo>
                  <a:lnTo>
                    <a:pt x="10" y="130"/>
                  </a:lnTo>
                  <a:lnTo>
                    <a:pt x="24" y="128"/>
                  </a:lnTo>
                  <a:lnTo>
                    <a:pt x="42" y="125"/>
                  </a:lnTo>
                  <a:lnTo>
                    <a:pt x="62" y="121"/>
                  </a:lnTo>
                  <a:lnTo>
                    <a:pt x="86" y="116"/>
                  </a:lnTo>
                  <a:lnTo>
                    <a:pt x="113" y="109"/>
                  </a:lnTo>
                  <a:lnTo>
                    <a:pt x="141" y="102"/>
                  </a:lnTo>
                  <a:lnTo>
                    <a:pt x="170" y="94"/>
                  </a:lnTo>
                  <a:lnTo>
                    <a:pt x="199" y="85"/>
                  </a:lnTo>
                  <a:lnTo>
                    <a:pt x="228" y="74"/>
                  </a:lnTo>
                  <a:lnTo>
                    <a:pt x="257" y="62"/>
                  </a:lnTo>
                  <a:lnTo>
                    <a:pt x="285" y="48"/>
                  </a:lnTo>
                  <a:lnTo>
                    <a:pt x="309" y="34"/>
                  </a:lnTo>
                  <a:lnTo>
                    <a:pt x="333" y="18"/>
                  </a:lnTo>
                  <a:lnTo>
                    <a:pt x="352" y="0"/>
                  </a:lnTo>
                  <a:lnTo>
                    <a:pt x="1325" y="223"/>
                  </a:lnTo>
                  <a:lnTo>
                    <a:pt x="1323" y="225"/>
                  </a:lnTo>
                  <a:lnTo>
                    <a:pt x="1318" y="230"/>
                  </a:lnTo>
                  <a:lnTo>
                    <a:pt x="1309" y="239"/>
                  </a:lnTo>
                  <a:lnTo>
                    <a:pt x="1297" y="250"/>
                  </a:lnTo>
                  <a:lnTo>
                    <a:pt x="1282" y="263"/>
                  </a:lnTo>
                  <a:lnTo>
                    <a:pt x="1265" y="278"/>
                  </a:lnTo>
                  <a:lnTo>
                    <a:pt x="1247" y="295"/>
                  </a:lnTo>
                  <a:lnTo>
                    <a:pt x="1225" y="312"/>
                  </a:lnTo>
                  <a:lnTo>
                    <a:pt x="1202" y="331"/>
                  </a:lnTo>
                  <a:lnTo>
                    <a:pt x="1179" y="349"/>
                  </a:lnTo>
                  <a:lnTo>
                    <a:pt x="1154" y="367"/>
                  </a:lnTo>
                  <a:lnTo>
                    <a:pt x="1128" y="385"/>
                  </a:lnTo>
                  <a:lnTo>
                    <a:pt x="1102" y="401"/>
                  </a:lnTo>
                  <a:lnTo>
                    <a:pt x="1077" y="415"/>
                  </a:lnTo>
                  <a:lnTo>
                    <a:pt x="1051" y="428"/>
                  </a:lnTo>
                  <a:lnTo>
                    <a:pt x="1026" y="43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603" name="Freeform 82"/>
            <p:cNvSpPr>
              <a:spLocks/>
            </p:cNvSpPr>
            <p:nvPr/>
          </p:nvSpPr>
          <p:spPr bwMode="auto">
            <a:xfrm>
              <a:off x="7292" y="14577"/>
              <a:ext cx="472" cy="209"/>
            </a:xfrm>
            <a:custGeom>
              <a:avLst/>
              <a:gdLst>
                <a:gd name="T0" fmla="*/ 47 w 472"/>
                <a:gd name="T1" fmla="*/ 209 h 209"/>
                <a:gd name="T2" fmla="*/ 472 w 472"/>
                <a:gd name="T3" fmla="*/ 84 h 209"/>
                <a:gd name="T4" fmla="*/ 215 w 472"/>
                <a:gd name="T5" fmla="*/ 0 h 209"/>
                <a:gd name="T6" fmla="*/ 5 w 472"/>
                <a:gd name="T7" fmla="*/ 24 h 209"/>
                <a:gd name="T8" fmla="*/ 0 w 472"/>
                <a:gd name="T9" fmla="*/ 197 h 209"/>
                <a:gd name="T10" fmla="*/ 47 w 472"/>
                <a:gd name="T11" fmla="*/ 209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2"/>
                <a:gd name="T19" fmla="*/ 0 h 209"/>
                <a:gd name="T20" fmla="*/ 472 w 472"/>
                <a:gd name="T21" fmla="*/ 209 h 2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2" h="209">
                  <a:moveTo>
                    <a:pt x="47" y="209"/>
                  </a:moveTo>
                  <a:lnTo>
                    <a:pt x="472" y="84"/>
                  </a:lnTo>
                  <a:lnTo>
                    <a:pt x="215" y="0"/>
                  </a:lnTo>
                  <a:lnTo>
                    <a:pt x="5" y="24"/>
                  </a:lnTo>
                  <a:lnTo>
                    <a:pt x="0" y="197"/>
                  </a:lnTo>
                  <a:lnTo>
                    <a:pt x="47" y="20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604" name="Freeform 83"/>
            <p:cNvSpPr>
              <a:spLocks/>
            </p:cNvSpPr>
            <p:nvPr/>
          </p:nvSpPr>
          <p:spPr bwMode="auto">
            <a:xfrm>
              <a:off x="6073" y="13679"/>
              <a:ext cx="251" cy="999"/>
            </a:xfrm>
            <a:custGeom>
              <a:avLst/>
              <a:gdLst>
                <a:gd name="T0" fmla="*/ 251 w 251"/>
                <a:gd name="T1" fmla="*/ 23 h 999"/>
                <a:gd name="T2" fmla="*/ 250 w 251"/>
                <a:gd name="T3" fmla="*/ 22 h 999"/>
                <a:gd name="T4" fmla="*/ 246 w 251"/>
                <a:gd name="T5" fmla="*/ 20 h 999"/>
                <a:gd name="T6" fmla="*/ 239 w 251"/>
                <a:gd name="T7" fmla="*/ 18 h 999"/>
                <a:gd name="T8" fmla="*/ 230 w 251"/>
                <a:gd name="T9" fmla="*/ 15 h 999"/>
                <a:gd name="T10" fmla="*/ 218 w 251"/>
                <a:gd name="T11" fmla="*/ 11 h 999"/>
                <a:gd name="T12" fmla="*/ 205 w 251"/>
                <a:gd name="T13" fmla="*/ 7 h 999"/>
                <a:gd name="T14" fmla="*/ 190 w 251"/>
                <a:gd name="T15" fmla="*/ 4 h 999"/>
                <a:gd name="T16" fmla="*/ 173 w 251"/>
                <a:gd name="T17" fmla="*/ 1 h 999"/>
                <a:gd name="T18" fmla="*/ 155 w 251"/>
                <a:gd name="T19" fmla="*/ 0 h 999"/>
                <a:gd name="T20" fmla="*/ 134 w 251"/>
                <a:gd name="T21" fmla="*/ 0 h 999"/>
                <a:gd name="T22" fmla="*/ 114 w 251"/>
                <a:gd name="T23" fmla="*/ 2 h 999"/>
                <a:gd name="T24" fmla="*/ 92 w 251"/>
                <a:gd name="T25" fmla="*/ 5 h 999"/>
                <a:gd name="T26" fmla="*/ 70 w 251"/>
                <a:gd name="T27" fmla="*/ 12 h 999"/>
                <a:gd name="T28" fmla="*/ 47 w 251"/>
                <a:gd name="T29" fmla="*/ 20 h 999"/>
                <a:gd name="T30" fmla="*/ 23 w 251"/>
                <a:gd name="T31" fmla="*/ 32 h 999"/>
                <a:gd name="T32" fmla="*/ 0 w 251"/>
                <a:gd name="T33" fmla="*/ 47 h 999"/>
                <a:gd name="T34" fmla="*/ 0 w 251"/>
                <a:gd name="T35" fmla="*/ 999 h 999"/>
                <a:gd name="T36" fmla="*/ 1 w 251"/>
                <a:gd name="T37" fmla="*/ 999 h 999"/>
                <a:gd name="T38" fmla="*/ 6 w 251"/>
                <a:gd name="T39" fmla="*/ 999 h 999"/>
                <a:gd name="T40" fmla="*/ 14 w 251"/>
                <a:gd name="T41" fmla="*/ 998 h 999"/>
                <a:gd name="T42" fmla="*/ 23 w 251"/>
                <a:gd name="T43" fmla="*/ 997 h 999"/>
                <a:gd name="T44" fmla="*/ 35 w 251"/>
                <a:gd name="T45" fmla="*/ 995 h 999"/>
                <a:gd name="T46" fmla="*/ 49 w 251"/>
                <a:gd name="T47" fmla="*/ 993 h 999"/>
                <a:gd name="T48" fmla="*/ 65 w 251"/>
                <a:gd name="T49" fmla="*/ 990 h 999"/>
                <a:gd name="T50" fmla="*/ 83 w 251"/>
                <a:gd name="T51" fmla="*/ 985 h 999"/>
                <a:gd name="T52" fmla="*/ 102 w 251"/>
                <a:gd name="T53" fmla="*/ 980 h 999"/>
                <a:gd name="T54" fmla="*/ 121 w 251"/>
                <a:gd name="T55" fmla="*/ 973 h 999"/>
                <a:gd name="T56" fmla="*/ 143 w 251"/>
                <a:gd name="T57" fmla="*/ 966 h 999"/>
                <a:gd name="T58" fmla="*/ 164 w 251"/>
                <a:gd name="T59" fmla="*/ 956 h 999"/>
                <a:gd name="T60" fmla="*/ 186 w 251"/>
                <a:gd name="T61" fmla="*/ 945 h 999"/>
                <a:gd name="T62" fmla="*/ 208 w 251"/>
                <a:gd name="T63" fmla="*/ 934 h 999"/>
                <a:gd name="T64" fmla="*/ 230 w 251"/>
                <a:gd name="T65" fmla="*/ 919 h 999"/>
                <a:gd name="T66" fmla="*/ 251 w 251"/>
                <a:gd name="T67" fmla="*/ 903 h 999"/>
                <a:gd name="T68" fmla="*/ 251 w 251"/>
                <a:gd name="T69" fmla="*/ 23 h 9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1"/>
                <a:gd name="T106" fmla="*/ 0 h 999"/>
                <a:gd name="T107" fmla="*/ 251 w 251"/>
                <a:gd name="T108" fmla="*/ 999 h 9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1" h="999">
                  <a:moveTo>
                    <a:pt x="251" y="23"/>
                  </a:moveTo>
                  <a:lnTo>
                    <a:pt x="250" y="22"/>
                  </a:lnTo>
                  <a:lnTo>
                    <a:pt x="246" y="20"/>
                  </a:lnTo>
                  <a:lnTo>
                    <a:pt x="239" y="18"/>
                  </a:lnTo>
                  <a:lnTo>
                    <a:pt x="230" y="15"/>
                  </a:lnTo>
                  <a:lnTo>
                    <a:pt x="218" y="11"/>
                  </a:lnTo>
                  <a:lnTo>
                    <a:pt x="205" y="7"/>
                  </a:lnTo>
                  <a:lnTo>
                    <a:pt x="190" y="4"/>
                  </a:lnTo>
                  <a:lnTo>
                    <a:pt x="173" y="1"/>
                  </a:lnTo>
                  <a:lnTo>
                    <a:pt x="155" y="0"/>
                  </a:lnTo>
                  <a:lnTo>
                    <a:pt x="134" y="0"/>
                  </a:lnTo>
                  <a:lnTo>
                    <a:pt x="114" y="2"/>
                  </a:lnTo>
                  <a:lnTo>
                    <a:pt x="92" y="5"/>
                  </a:lnTo>
                  <a:lnTo>
                    <a:pt x="70" y="12"/>
                  </a:lnTo>
                  <a:lnTo>
                    <a:pt x="47" y="20"/>
                  </a:lnTo>
                  <a:lnTo>
                    <a:pt x="23" y="32"/>
                  </a:lnTo>
                  <a:lnTo>
                    <a:pt x="0" y="47"/>
                  </a:lnTo>
                  <a:lnTo>
                    <a:pt x="0" y="999"/>
                  </a:lnTo>
                  <a:lnTo>
                    <a:pt x="1" y="999"/>
                  </a:lnTo>
                  <a:lnTo>
                    <a:pt x="6" y="999"/>
                  </a:lnTo>
                  <a:lnTo>
                    <a:pt x="14" y="998"/>
                  </a:lnTo>
                  <a:lnTo>
                    <a:pt x="23" y="997"/>
                  </a:lnTo>
                  <a:lnTo>
                    <a:pt x="35" y="995"/>
                  </a:lnTo>
                  <a:lnTo>
                    <a:pt x="49" y="993"/>
                  </a:lnTo>
                  <a:lnTo>
                    <a:pt x="65" y="990"/>
                  </a:lnTo>
                  <a:lnTo>
                    <a:pt x="83" y="985"/>
                  </a:lnTo>
                  <a:lnTo>
                    <a:pt x="102" y="980"/>
                  </a:lnTo>
                  <a:lnTo>
                    <a:pt x="121" y="973"/>
                  </a:lnTo>
                  <a:lnTo>
                    <a:pt x="143" y="966"/>
                  </a:lnTo>
                  <a:lnTo>
                    <a:pt x="164" y="956"/>
                  </a:lnTo>
                  <a:lnTo>
                    <a:pt x="186" y="945"/>
                  </a:lnTo>
                  <a:lnTo>
                    <a:pt x="208" y="934"/>
                  </a:lnTo>
                  <a:lnTo>
                    <a:pt x="230" y="919"/>
                  </a:lnTo>
                  <a:lnTo>
                    <a:pt x="251" y="903"/>
                  </a:lnTo>
                  <a:lnTo>
                    <a:pt x="251" y="2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605" name="Freeform 84"/>
            <p:cNvSpPr>
              <a:spLocks/>
            </p:cNvSpPr>
            <p:nvPr/>
          </p:nvSpPr>
          <p:spPr bwMode="auto">
            <a:xfrm>
              <a:off x="6080" y="13687"/>
              <a:ext cx="215" cy="843"/>
            </a:xfrm>
            <a:custGeom>
              <a:avLst/>
              <a:gdLst>
                <a:gd name="T0" fmla="*/ 215 w 215"/>
                <a:gd name="T1" fmla="*/ 20 h 843"/>
                <a:gd name="T2" fmla="*/ 214 w 215"/>
                <a:gd name="T3" fmla="*/ 19 h 843"/>
                <a:gd name="T4" fmla="*/ 211 w 215"/>
                <a:gd name="T5" fmla="*/ 18 h 843"/>
                <a:gd name="T6" fmla="*/ 205 w 215"/>
                <a:gd name="T7" fmla="*/ 15 h 843"/>
                <a:gd name="T8" fmla="*/ 197 w 215"/>
                <a:gd name="T9" fmla="*/ 12 h 843"/>
                <a:gd name="T10" fmla="*/ 187 w 215"/>
                <a:gd name="T11" fmla="*/ 9 h 843"/>
                <a:gd name="T12" fmla="*/ 176 w 215"/>
                <a:gd name="T13" fmla="*/ 6 h 843"/>
                <a:gd name="T14" fmla="*/ 163 w 215"/>
                <a:gd name="T15" fmla="*/ 4 h 843"/>
                <a:gd name="T16" fmla="*/ 149 w 215"/>
                <a:gd name="T17" fmla="*/ 1 h 843"/>
                <a:gd name="T18" fmla="*/ 133 w 215"/>
                <a:gd name="T19" fmla="*/ 0 h 843"/>
                <a:gd name="T20" fmla="*/ 115 w 215"/>
                <a:gd name="T21" fmla="*/ 0 h 843"/>
                <a:gd name="T22" fmla="*/ 98 w 215"/>
                <a:gd name="T23" fmla="*/ 1 h 843"/>
                <a:gd name="T24" fmla="*/ 79 w 215"/>
                <a:gd name="T25" fmla="*/ 5 h 843"/>
                <a:gd name="T26" fmla="*/ 60 w 215"/>
                <a:gd name="T27" fmla="*/ 10 h 843"/>
                <a:gd name="T28" fmla="*/ 40 w 215"/>
                <a:gd name="T29" fmla="*/ 18 h 843"/>
                <a:gd name="T30" fmla="*/ 21 w 215"/>
                <a:gd name="T31" fmla="*/ 27 h 843"/>
                <a:gd name="T32" fmla="*/ 0 w 215"/>
                <a:gd name="T33" fmla="*/ 40 h 843"/>
                <a:gd name="T34" fmla="*/ 0 w 215"/>
                <a:gd name="T35" fmla="*/ 843 h 843"/>
                <a:gd name="T36" fmla="*/ 1 w 215"/>
                <a:gd name="T37" fmla="*/ 843 h 843"/>
                <a:gd name="T38" fmla="*/ 6 w 215"/>
                <a:gd name="T39" fmla="*/ 843 h 843"/>
                <a:gd name="T40" fmla="*/ 12 w 215"/>
                <a:gd name="T41" fmla="*/ 842 h 843"/>
                <a:gd name="T42" fmla="*/ 21 w 215"/>
                <a:gd name="T43" fmla="*/ 841 h 843"/>
                <a:gd name="T44" fmla="*/ 30 w 215"/>
                <a:gd name="T45" fmla="*/ 840 h 843"/>
                <a:gd name="T46" fmla="*/ 43 w 215"/>
                <a:gd name="T47" fmla="*/ 838 h 843"/>
                <a:gd name="T48" fmla="*/ 56 w 215"/>
                <a:gd name="T49" fmla="*/ 835 h 843"/>
                <a:gd name="T50" fmla="*/ 71 w 215"/>
                <a:gd name="T51" fmla="*/ 831 h 843"/>
                <a:gd name="T52" fmla="*/ 87 w 215"/>
                <a:gd name="T53" fmla="*/ 826 h 843"/>
                <a:gd name="T54" fmla="*/ 105 w 215"/>
                <a:gd name="T55" fmla="*/ 821 h 843"/>
                <a:gd name="T56" fmla="*/ 123 w 215"/>
                <a:gd name="T57" fmla="*/ 814 h 843"/>
                <a:gd name="T58" fmla="*/ 141 w 215"/>
                <a:gd name="T59" fmla="*/ 806 h 843"/>
                <a:gd name="T60" fmla="*/ 159 w 215"/>
                <a:gd name="T61" fmla="*/ 797 h 843"/>
                <a:gd name="T62" fmla="*/ 179 w 215"/>
                <a:gd name="T63" fmla="*/ 786 h 843"/>
                <a:gd name="T64" fmla="*/ 197 w 215"/>
                <a:gd name="T65" fmla="*/ 774 h 843"/>
                <a:gd name="T66" fmla="*/ 215 w 215"/>
                <a:gd name="T67" fmla="*/ 760 h 843"/>
                <a:gd name="T68" fmla="*/ 215 w 215"/>
                <a:gd name="T69" fmla="*/ 20 h 8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5"/>
                <a:gd name="T106" fmla="*/ 0 h 843"/>
                <a:gd name="T107" fmla="*/ 215 w 215"/>
                <a:gd name="T108" fmla="*/ 843 h 8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5" h="843">
                  <a:moveTo>
                    <a:pt x="215" y="20"/>
                  </a:moveTo>
                  <a:lnTo>
                    <a:pt x="214" y="19"/>
                  </a:lnTo>
                  <a:lnTo>
                    <a:pt x="211" y="18"/>
                  </a:lnTo>
                  <a:lnTo>
                    <a:pt x="205" y="15"/>
                  </a:lnTo>
                  <a:lnTo>
                    <a:pt x="197" y="12"/>
                  </a:lnTo>
                  <a:lnTo>
                    <a:pt x="187" y="9"/>
                  </a:lnTo>
                  <a:lnTo>
                    <a:pt x="176" y="6"/>
                  </a:lnTo>
                  <a:lnTo>
                    <a:pt x="163" y="4"/>
                  </a:lnTo>
                  <a:lnTo>
                    <a:pt x="149" y="1"/>
                  </a:lnTo>
                  <a:lnTo>
                    <a:pt x="133" y="0"/>
                  </a:lnTo>
                  <a:lnTo>
                    <a:pt x="115" y="0"/>
                  </a:lnTo>
                  <a:lnTo>
                    <a:pt x="98" y="1"/>
                  </a:lnTo>
                  <a:lnTo>
                    <a:pt x="79" y="5"/>
                  </a:lnTo>
                  <a:lnTo>
                    <a:pt x="60" y="10"/>
                  </a:lnTo>
                  <a:lnTo>
                    <a:pt x="40" y="18"/>
                  </a:lnTo>
                  <a:lnTo>
                    <a:pt x="21" y="27"/>
                  </a:lnTo>
                  <a:lnTo>
                    <a:pt x="0" y="40"/>
                  </a:lnTo>
                  <a:lnTo>
                    <a:pt x="0" y="843"/>
                  </a:lnTo>
                  <a:lnTo>
                    <a:pt x="1" y="843"/>
                  </a:lnTo>
                  <a:lnTo>
                    <a:pt x="6" y="843"/>
                  </a:lnTo>
                  <a:lnTo>
                    <a:pt x="12" y="842"/>
                  </a:lnTo>
                  <a:lnTo>
                    <a:pt x="21" y="841"/>
                  </a:lnTo>
                  <a:lnTo>
                    <a:pt x="30" y="840"/>
                  </a:lnTo>
                  <a:lnTo>
                    <a:pt x="43" y="838"/>
                  </a:lnTo>
                  <a:lnTo>
                    <a:pt x="56" y="835"/>
                  </a:lnTo>
                  <a:lnTo>
                    <a:pt x="71" y="831"/>
                  </a:lnTo>
                  <a:lnTo>
                    <a:pt x="87" y="826"/>
                  </a:lnTo>
                  <a:lnTo>
                    <a:pt x="105" y="821"/>
                  </a:lnTo>
                  <a:lnTo>
                    <a:pt x="123" y="814"/>
                  </a:lnTo>
                  <a:lnTo>
                    <a:pt x="141" y="806"/>
                  </a:lnTo>
                  <a:lnTo>
                    <a:pt x="159" y="797"/>
                  </a:lnTo>
                  <a:lnTo>
                    <a:pt x="179" y="786"/>
                  </a:lnTo>
                  <a:lnTo>
                    <a:pt x="197" y="774"/>
                  </a:lnTo>
                  <a:lnTo>
                    <a:pt x="215" y="760"/>
                  </a:lnTo>
                  <a:lnTo>
                    <a:pt x="215" y="2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606" name="Freeform 85"/>
            <p:cNvSpPr>
              <a:spLocks/>
            </p:cNvSpPr>
            <p:nvPr/>
          </p:nvSpPr>
          <p:spPr bwMode="auto">
            <a:xfrm>
              <a:off x="6087" y="13696"/>
              <a:ext cx="180" cy="685"/>
            </a:xfrm>
            <a:custGeom>
              <a:avLst/>
              <a:gdLst>
                <a:gd name="T0" fmla="*/ 180 w 180"/>
                <a:gd name="T1" fmla="*/ 16 h 685"/>
                <a:gd name="T2" fmla="*/ 179 w 180"/>
                <a:gd name="T3" fmla="*/ 16 h 685"/>
                <a:gd name="T4" fmla="*/ 176 w 180"/>
                <a:gd name="T5" fmla="*/ 14 h 685"/>
                <a:gd name="T6" fmla="*/ 172 w 180"/>
                <a:gd name="T7" fmla="*/ 12 h 685"/>
                <a:gd name="T8" fmla="*/ 165 w 180"/>
                <a:gd name="T9" fmla="*/ 10 h 685"/>
                <a:gd name="T10" fmla="*/ 157 w 180"/>
                <a:gd name="T11" fmla="*/ 8 h 685"/>
                <a:gd name="T12" fmla="*/ 147 w 180"/>
                <a:gd name="T13" fmla="*/ 4 h 685"/>
                <a:gd name="T14" fmla="*/ 136 w 180"/>
                <a:gd name="T15" fmla="*/ 2 h 685"/>
                <a:gd name="T16" fmla="*/ 125 w 180"/>
                <a:gd name="T17" fmla="*/ 0 h 685"/>
                <a:gd name="T18" fmla="*/ 111 w 180"/>
                <a:gd name="T19" fmla="*/ 0 h 685"/>
                <a:gd name="T20" fmla="*/ 97 w 180"/>
                <a:gd name="T21" fmla="*/ 0 h 685"/>
                <a:gd name="T22" fmla="*/ 81 w 180"/>
                <a:gd name="T23" fmla="*/ 1 h 685"/>
                <a:gd name="T24" fmla="*/ 66 w 180"/>
                <a:gd name="T25" fmla="*/ 3 h 685"/>
                <a:gd name="T26" fmla="*/ 50 w 180"/>
                <a:gd name="T27" fmla="*/ 8 h 685"/>
                <a:gd name="T28" fmla="*/ 33 w 180"/>
                <a:gd name="T29" fmla="*/ 14 h 685"/>
                <a:gd name="T30" fmla="*/ 17 w 180"/>
                <a:gd name="T31" fmla="*/ 23 h 685"/>
                <a:gd name="T32" fmla="*/ 0 w 180"/>
                <a:gd name="T33" fmla="*/ 33 h 685"/>
                <a:gd name="T34" fmla="*/ 0 w 180"/>
                <a:gd name="T35" fmla="*/ 685 h 685"/>
                <a:gd name="T36" fmla="*/ 1 w 180"/>
                <a:gd name="T37" fmla="*/ 685 h 685"/>
                <a:gd name="T38" fmla="*/ 4 w 180"/>
                <a:gd name="T39" fmla="*/ 685 h 685"/>
                <a:gd name="T40" fmla="*/ 9 w 180"/>
                <a:gd name="T41" fmla="*/ 684 h 685"/>
                <a:gd name="T42" fmla="*/ 17 w 180"/>
                <a:gd name="T43" fmla="*/ 683 h 685"/>
                <a:gd name="T44" fmla="*/ 26 w 180"/>
                <a:gd name="T45" fmla="*/ 682 h 685"/>
                <a:gd name="T46" fmla="*/ 35 w 180"/>
                <a:gd name="T47" fmla="*/ 681 h 685"/>
                <a:gd name="T48" fmla="*/ 47 w 180"/>
                <a:gd name="T49" fmla="*/ 678 h 685"/>
                <a:gd name="T50" fmla="*/ 60 w 180"/>
                <a:gd name="T51" fmla="*/ 676 h 685"/>
                <a:gd name="T52" fmla="*/ 73 w 180"/>
                <a:gd name="T53" fmla="*/ 671 h 685"/>
                <a:gd name="T54" fmla="*/ 87 w 180"/>
                <a:gd name="T55" fmla="*/ 667 h 685"/>
                <a:gd name="T56" fmla="*/ 102 w 180"/>
                <a:gd name="T57" fmla="*/ 662 h 685"/>
                <a:gd name="T58" fmla="*/ 118 w 180"/>
                <a:gd name="T59" fmla="*/ 655 h 685"/>
                <a:gd name="T60" fmla="*/ 133 w 180"/>
                <a:gd name="T61" fmla="*/ 648 h 685"/>
                <a:gd name="T62" fmla="*/ 149 w 180"/>
                <a:gd name="T63" fmla="*/ 639 h 685"/>
                <a:gd name="T64" fmla="*/ 165 w 180"/>
                <a:gd name="T65" fmla="*/ 628 h 685"/>
                <a:gd name="T66" fmla="*/ 180 w 180"/>
                <a:gd name="T67" fmla="*/ 617 h 685"/>
                <a:gd name="T68" fmla="*/ 180 w 180"/>
                <a:gd name="T69" fmla="*/ 16 h 6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0"/>
                <a:gd name="T106" fmla="*/ 0 h 685"/>
                <a:gd name="T107" fmla="*/ 180 w 180"/>
                <a:gd name="T108" fmla="*/ 685 h 6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0" h="685">
                  <a:moveTo>
                    <a:pt x="180" y="16"/>
                  </a:moveTo>
                  <a:lnTo>
                    <a:pt x="179" y="16"/>
                  </a:lnTo>
                  <a:lnTo>
                    <a:pt x="176" y="14"/>
                  </a:lnTo>
                  <a:lnTo>
                    <a:pt x="172" y="12"/>
                  </a:lnTo>
                  <a:lnTo>
                    <a:pt x="165" y="10"/>
                  </a:lnTo>
                  <a:lnTo>
                    <a:pt x="157" y="8"/>
                  </a:lnTo>
                  <a:lnTo>
                    <a:pt x="147" y="4"/>
                  </a:lnTo>
                  <a:lnTo>
                    <a:pt x="136" y="2"/>
                  </a:lnTo>
                  <a:lnTo>
                    <a:pt x="125" y="0"/>
                  </a:lnTo>
                  <a:lnTo>
                    <a:pt x="111" y="0"/>
                  </a:lnTo>
                  <a:lnTo>
                    <a:pt x="97" y="0"/>
                  </a:lnTo>
                  <a:lnTo>
                    <a:pt x="81" y="1"/>
                  </a:lnTo>
                  <a:lnTo>
                    <a:pt x="66" y="3"/>
                  </a:lnTo>
                  <a:lnTo>
                    <a:pt x="50" y="8"/>
                  </a:lnTo>
                  <a:lnTo>
                    <a:pt x="33" y="14"/>
                  </a:lnTo>
                  <a:lnTo>
                    <a:pt x="17" y="23"/>
                  </a:lnTo>
                  <a:lnTo>
                    <a:pt x="0" y="33"/>
                  </a:lnTo>
                  <a:lnTo>
                    <a:pt x="0" y="685"/>
                  </a:lnTo>
                  <a:lnTo>
                    <a:pt x="1" y="685"/>
                  </a:lnTo>
                  <a:lnTo>
                    <a:pt x="4" y="685"/>
                  </a:lnTo>
                  <a:lnTo>
                    <a:pt x="9" y="684"/>
                  </a:lnTo>
                  <a:lnTo>
                    <a:pt x="17" y="683"/>
                  </a:lnTo>
                  <a:lnTo>
                    <a:pt x="26" y="682"/>
                  </a:lnTo>
                  <a:lnTo>
                    <a:pt x="35" y="681"/>
                  </a:lnTo>
                  <a:lnTo>
                    <a:pt x="47" y="678"/>
                  </a:lnTo>
                  <a:lnTo>
                    <a:pt x="60" y="676"/>
                  </a:lnTo>
                  <a:lnTo>
                    <a:pt x="73" y="671"/>
                  </a:lnTo>
                  <a:lnTo>
                    <a:pt x="87" y="667"/>
                  </a:lnTo>
                  <a:lnTo>
                    <a:pt x="102" y="662"/>
                  </a:lnTo>
                  <a:lnTo>
                    <a:pt x="118" y="655"/>
                  </a:lnTo>
                  <a:lnTo>
                    <a:pt x="133" y="648"/>
                  </a:lnTo>
                  <a:lnTo>
                    <a:pt x="149" y="639"/>
                  </a:lnTo>
                  <a:lnTo>
                    <a:pt x="165" y="628"/>
                  </a:lnTo>
                  <a:lnTo>
                    <a:pt x="180" y="617"/>
                  </a:lnTo>
                  <a:lnTo>
                    <a:pt x="180" y="1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607" name="Freeform 86"/>
            <p:cNvSpPr>
              <a:spLocks/>
            </p:cNvSpPr>
            <p:nvPr/>
          </p:nvSpPr>
          <p:spPr bwMode="auto">
            <a:xfrm>
              <a:off x="6093" y="13704"/>
              <a:ext cx="146" cy="530"/>
            </a:xfrm>
            <a:custGeom>
              <a:avLst/>
              <a:gdLst>
                <a:gd name="T0" fmla="*/ 146 w 146"/>
                <a:gd name="T1" fmla="*/ 14 h 530"/>
                <a:gd name="T2" fmla="*/ 143 w 146"/>
                <a:gd name="T3" fmla="*/ 12 h 530"/>
                <a:gd name="T4" fmla="*/ 134 w 146"/>
                <a:gd name="T5" fmla="*/ 8 h 530"/>
                <a:gd name="T6" fmla="*/ 120 w 146"/>
                <a:gd name="T7" fmla="*/ 4 h 530"/>
                <a:gd name="T8" fmla="*/ 101 w 146"/>
                <a:gd name="T9" fmla="*/ 1 h 530"/>
                <a:gd name="T10" fmla="*/ 79 w 146"/>
                <a:gd name="T11" fmla="*/ 0 h 530"/>
                <a:gd name="T12" fmla="*/ 54 w 146"/>
                <a:gd name="T13" fmla="*/ 3 h 530"/>
                <a:gd name="T14" fmla="*/ 27 w 146"/>
                <a:gd name="T15" fmla="*/ 11 h 530"/>
                <a:gd name="T16" fmla="*/ 0 w 146"/>
                <a:gd name="T17" fmla="*/ 27 h 530"/>
                <a:gd name="T18" fmla="*/ 0 w 146"/>
                <a:gd name="T19" fmla="*/ 530 h 530"/>
                <a:gd name="T20" fmla="*/ 3 w 146"/>
                <a:gd name="T21" fmla="*/ 530 h 530"/>
                <a:gd name="T22" fmla="*/ 14 w 146"/>
                <a:gd name="T23" fmla="*/ 529 h 530"/>
                <a:gd name="T24" fmla="*/ 29 w 146"/>
                <a:gd name="T25" fmla="*/ 526 h 530"/>
                <a:gd name="T26" fmla="*/ 49 w 146"/>
                <a:gd name="T27" fmla="*/ 521 h 530"/>
                <a:gd name="T28" fmla="*/ 71 w 146"/>
                <a:gd name="T29" fmla="*/ 514 h 530"/>
                <a:gd name="T30" fmla="*/ 96 w 146"/>
                <a:gd name="T31" fmla="*/ 505 h 530"/>
                <a:gd name="T32" fmla="*/ 121 w 146"/>
                <a:gd name="T33" fmla="*/ 492 h 530"/>
                <a:gd name="T34" fmla="*/ 146 w 146"/>
                <a:gd name="T35" fmla="*/ 475 h 530"/>
                <a:gd name="T36" fmla="*/ 146 w 146"/>
                <a:gd name="T37" fmla="*/ 14 h 5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530"/>
                <a:gd name="T59" fmla="*/ 146 w 146"/>
                <a:gd name="T60" fmla="*/ 530 h 5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530">
                  <a:moveTo>
                    <a:pt x="146" y="14"/>
                  </a:moveTo>
                  <a:lnTo>
                    <a:pt x="143" y="12"/>
                  </a:lnTo>
                  <a:lnTo>
                    <a:pt x="134" y="8"/>
                  </a:lnTo>
                  <a:lnTo>
                    <a:pt x="120" y="4"/>
                  </a:lnTo>
                  <a:lnTo>
                    <a:pt x="101" y="1"/>
                  </a:lnTo>
                  <a:lnTo>
                    <a:pt x="79" y="0"/>
                  </a:lnTo>
                  <a:lnTo>
                    <a:pt x="54" y="3"/>
                  </a:lnTo>
                  <a:lnTo>
                    <a:pt x="27" y="11"/>
                  </a:lnTo>
                  <a:lnTo>
                    <a:pt x="0" y="27"/>
                  </a:lnTo>
                  <a:lnTo>
                    <a:pt x="0" y="530"/>
                  </a:lnTo>
                  <a:lnTo>
                    <a:pt x="3" y="530"/>
                  </a:lnTo>
                  <a:lnTo>
                    <a:pt x="14" y="529"/>
                  </a:lnTo>
                  <a:lnTo>
                    <a:pt x="29" y="526"/>
                  </a:lnTo>
                  <a:lnTo>
                    <a:pt x="49" y="521"/>
                  </a:lnTo>
                  <a:lnTo>
                    <a:pt x="71" y="514"/>
                  </a:lnTo>
                  <a:lnTo>
                    <a:pt x="96" y="505"/>
                  </a:lnTo>
                  <a:lnTo>
                    <a:pt x="121" y="492"/>
                  </a:lnTo>
                  <a:lnTo>
                    <a:pt x="146" y="475"/>
                  </a:lnTo>
                  <a:lnTo>
                    <a:pt x="146" y="1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608" name="Freeform 87"/>
            <p:cNvSpPr>
              <a:spLocks/>
            </p:cNvSpPr>
            <p:nvPr/>
          </p:nvSpPr>
          <p:spPr bwMode="auto">
            <a:xfrm>
              <a:off x="6101" y="13712"/>
              <a:ext cx="109" cy="373"/>
            </a:xfrm>
            <a:custGeom>
              <a:avLst/>
              <a:gdLst>
                <a:gd name="T0" fmla="*/ 109 w 109"/>
                <a:gd name="T1" fmla="*/ 10 h 373"/>
                <a:gd name="T2" fmla="*/ 107 w 109"/>
                <a:gd name="T3" fmla="*/ 9 h 373"/>
                <a:gd name="T4" fmla="*/ 100 w 109"/>
                <a:gd name="T5" fmla="*/ 6 h 373"/>
                <a:gd name="T6" fmla="*/ 89 w 109"/>
                <a:gd name="T7" fmla="*/ 2 h 373"/>
                <a:gd name="T8" fmla="*/ 75 w 109"/>
                <a:gd name="T9" fmla="*/ 0 h 373"/>
                <a:gd name="T10" fmla="*/ 59 w 109"/>
                <a:gd name="T11" fmla="*/ 0 h 373"/>
                <a:gd name="T12" fmla="*/ 39 w 109"/>
                <a:gd name="T13" fmla="*/ 2 h 373"/>
                <a:gd name="T14" fmla="*/ 20 w 109"/>
                <a:gd name="T15" fmla="*/ 9 h 373"/>
                <a:gd name="T16" fmla="*/ 0 w 109"/>
                <a:gd name="T17" fmla="*/ 21 h 373"/>
                <a:gd name="T18" fmla="*/ 0 w 109"/>
                <a:gd name="T19" fmla="*/ 373 h 373"/>
                <a:gd name="T20" fmla="*/ 2 w 109"/>
                <a:gd name="T21" fmla="*/ 373 h 373"/>
                <a:gd name="T22" fmla="*/ 9 w 109"/>
                <a:gd name="T23" fmla="*/ 372 h 373"/>
                <a:gd name="T24" fmla="*/ 21 w 109"/>
                <a:gd name="T25" fmla="*/ 369 h 373"/>
                <a:gd name="T26" fmla="*/ 36 w 109"/>
                <a:gd name="T27" fmla="*/ 366 h 373"/>
                <a:gd name="T28" fmla="*/ 53 w 109"/>
                <a:gd name="T29" fmla="*/ 362 h 373"/>
                <a:gd name="T30" fmla="*/ 72 w 109"/>
                <a:gd name="T31" fmla="*/ 354 h 373"/>
                <a:gd name="T32" fmla="*/ 90 w 109"/>
                <a:gd name="T33" fmla="*/ 343 h 373"/>
                <a:gd name="T34" fmla="*/ 109 w 109"/>
                <a:gd name="T35" fmla="*/ 331 h 373"/>
                <a:gd name="T36" fmla="*/ 109 w 109"/>
                <a:gd name="T37" fmla="*/ 10 h 3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9"/>
                <a:gd name="T58" fmla="*/ 0 h 373"/>
                <a:gd name="T59" fmla="*/ 109 w 109"/>
                <a:gd name="T60" fmla="*/ 373 h 3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9" h="373">
                  <a:moveTo>
                    <a:pt x="109" y="10"/>
                  </a:moveTo>
                  <a:lnTo>
                    <a:pt x="107" y="9"/>
                  </a:lnTo>
                  <a:lnTo>
                    <a:pt x="100" y="6"/>
                  </a:lnTo>
                  <a:lnTo>
                    <a:pt x="89" y="2"/>
                  </a:lnTo>
                  <a:lnTo>
                    <a:pt x="75" y="0"/>
                  </a:lnTo>
                  <a:lnTo>
                    <a:pt x="59" y="0"/>
                  </a:lnTo>
                  <a:lnTo>
                    <a:pt x="39" y="2"/>
                  </a:lnTo>
                  <a:lnTo>
                    <a:pt x="20" y="9"/>
                  </a:lnTo>
                  <a:lnTo>
                    <a:pt x="0" y="21"/>
                  </a:lnTo>
                  <a:lnTo>
                    <a:pt x="0" y="373"/>
                  </a:lnTo>
                  <a:lnTo>
                    <a:pt x="2" y="373"/>
                  </a:lnTo>
                  <a:lnTo>
                    <a:pt x="9" y="372"/>
                  </a:lnTo>
                  <a:lnTo>
                    <a:pt x="21" y="369"/>
                  </a:lnTo>
                  <a:lnTo>
                    <a:pt x="36" y="366"/>
                  </a:lnTo>
                  <a:lnTo>
                    <a:pt x="53" y="362"/>
                  </a:lnTo>
                  <a:lnTo>
                    <a:pt x="72" y="354"/>
                  </a:lnTo>
                  <a:lnTo>
                    <a:pt x="90" y="343"/>
                  </a:lnTo>
                  <a:lnTo>
                    <a:pt x="109" y="331"/>
                  </a:lnTo>
                  <a:lnTo>
                    <a:pt x="109" y="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609" name="Freeform 88"/>
            <p:cNvSpPr>
              <a:spLocks/>
            </p:cNvSpPr>
            <p:nvPr/>
          </p:nvSpPr>
          <p:spPr bwMode="auto">
            <a:xfrm>
              <a:off x="6107" y="13721"/>
              <a:ext cx="75" cy="216"/>
            </a:xfrm>
            <a:custGeom>
              <a:avLst/>
              <a:gdLst>
                <a:gd name="T0" fmla="*/ 75 w 75"/>
                <a:gd name="T1" fmla="*/ 6 h 216"/>
                <a:gd name="T2" fmla="*/ 73 w 75"/>
                <a:gd name="T3" fmla="*/ 5 h 216"/>
                <a:gd name="T4" fmla="*/ 69 w 75"/>
                <a:gd name="T5" fmla="*/ 4 h 216"/>
                <a:gd name="T6" fmla="*/ 61 w 75"/>
                <a:gd name="T7" fmla="*/ 2 h 216"/>
                <a:gd name="T8" fmla="*/ 52 w 75"/>
                <a:gd name="T9" fmla="*/ 0 h 216"/>
                <a:gd name="T10" fmla="*/ 41 w 75"/>
                <a:gd name="T11" fmla="*/ 0 h 216"/>
                <a:gd name="T12" fmla="*/ 28 w 75"/>
                <a:gd name="T13" fmla="*/ 1 h 216"/>
                <a:gd name="T14" fmla="*/ 14 w 75"/>
                <a:gd name="T15" fmla="*/ 6 h 216"/>
                <a:gd name="T16" fmla="*/ 0 w 75"/>
                <a:gd name="T17" fmla="*/ 14 h 216"/>
                <a:gd name="T18" fmla="*/ 0 w 75"/>
                <a:gd name="T19" fmla="*/ 216 h 216"/>
                <a:gd name="T20" fmla="*/ 2 w 75"/>
                <a:gd name="T21" fmla="*/ 216 h 216"/>
                <a:gd name="T22" fmla="*/ 7 w 75"/>
                <a:gd name="T23" fmla="*/ 215 h 216"/>
                <a:gd name="T24" fmla="*/ 15 w 75"/>
                <a:gd name="T25" fmla="*/ 214 h 216"/>
                <a:gd name="T26" fmla="*/ 25 w 75"/>
                <a:gd name="T27" fmla="*/ 211 h 216"/>
                <a:gd name="T28" fmla="*/ 37 w 75"/>
                <a:gd name="T29" fmla="*/ 208 h 216"/>
                <a:gd name="T30" fmla="*/ 50 w 75"/>
                <a:gd name="T31" fmla="*/ 203 h 216"/>
                <a:gd name="T32" fmla="*/ 63 w 75"/>
                <a:gd name="T33" fmla="*/ 195 h 216"/>
                <a:gd name="T34" fmla="*/ 75 w 75"/>
                <a:gd name="T35" fmla="*/ 187 h 216"/>
                <a:gd name="T36" fmla="*/ 75 w 75"/>
                <a:gd name="T37" fmla="*/ 6 h 2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5"/>
                <a:gd name="T58" fmla="*/ 0 h 216"/>
                <a:gd name="T59" fmla="*/ 75 w 75"/>
                <a:gd name="T60" fmla="*/ 216 h 2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5" h="216">
                  <a:moveTo>
                    <a:pt x="75" y="6"/>
                  </a:moveTo>
                  <a:lnTo>
                    <a:pt x="73" y="5"/>
                  </a:lnTo>
                  <a:lnTo>
                    <a:pt x="69" y="4"/>
                  </a:lnTo>
                  <a:lnTo>
                    <a:pt x="61" y="2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28" y="1"/>
                  </a:lnTo>
                  <a:lnTo>
                    <a:pt x="14" y="6"/>
                  </a:lnTo>
                  <a:lnTo>
                    <a:pt x="0" y="14"/>
                  </a:lnTo>
                  <a:lnTo>
                    <a:pt x="0" y="216"/>
                  </a:lnTo>
                  <a:lnTo>
                    <a:pt x="2" y="216"/>
                  </a:lnTo>
                  <a:lnTo>
                    <a:pt x="7" y="215"/>
                  </a:lnTo>
                  <a:lnTo>
                    <a:pt x="15" y="214"/>
                  </a:lnTo>
                  <a:lnTo>
                    <a:pt x="25" y="211"/>
                  </a:lnTo>
                  <a:lnTo>
                    <a:pt x="37" y="208"/>
                  </a:lnTo>
                  <a:lnTo>
                    <a:pt x="50" y="203"/>
                  </a:lnTo>
                  <a:lnTo>
                    <a:pt x="63" y="195"/>
                  </a:lnTo>
                  <a:lnTo>
                    <a:pt x="75" y="187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610" name="Freeform 89"/>
            <p:cNvSpPr>
              <a:spLocks/>
            </p:cNvSpPr>
            <p:nvPr/>
          </p:nvSpPr>
          <p:spPr bwMode="auto">
            <a:xfrm>
              <a:off x="7013" y="14340"/>
              <a:ext cx="110" cy="111"/>
            </a:xfrm>
            <a:custGeom>
              <a:avLst/>
              <a:gdLst>
                <a:gd name="T0" fmla="*/ 55 w 110"/>
                <a:gd name="T1" fmla="*/ 111 h 111"/>
                <a:gd name="T2" fmla="*/ 66 w 110"/>
                <a:gd name="T3" fmla="*/ 110 h 111"/>
                <a:gd name="T4" fmla="*/ 76 w 110"/>
                <a:gd name="T5" fmla="*/ 106 h 111"/>
                <a:gd name="T6" fmla="*/ 85 w 110"/>
                <a:gd name="T7" fmla="*/ 101 h 111"/>
                <a:gd name="T8" fmla="*/ 94 w 110"/>
                <a:gd name="T9" fmla="*/ 94 h 111"/>
                <a:gd name="T10" fmla="*/ 100 w 110"/>
                <a:gd name="T11" fmla="*/ 86 h 111"/>
                <a:gd name="T12" fmla="*/ 106 w 110"/>
                <a:gd name="T13" fmla="*/ 77 h 111"/>
                <a:gd name="T14" fmla="*/ 109 w 110"/>
                <a:gd name="T15" fmla="*/ 66 h 111"/>
                <a:gd name="T16" fmla="*/ 110 w 110"/>
                <a:gd name="T17" fmla="*/ 56 h 111"/>
                <a:gd name="T18" fmla="*/ 109 w 110"/>
                <a:gd name="T19" fmla="*/ 44 h 111"/>
                <a:gd name="T20" fmla="*/ 106 w 110"/>
                <a:gd name="T21" fmla="*/ 34 h 111"/>
                <a:gd name="T22" fmla="*/ 100 w 110"/>
                <a:gd name="T23" fmla="*/ 24 h 111"/>
                <a:gd name="T24" fmla="*/ 94 w 110"/>
                <a:gd name="T25" fmla="*/ 17 h 111"/>
                <a:gd name="T26" fmla="*/ 85 w 110"/>
                <a:gd name="T27" fmla="*/ 9 h 111"/>
                <a:gd name="T28" fmla="*/ 76 w 110"/>
                <a:gd name="T29" fmla="*/ 5 h 111"/>
                <a:gd name="T30" fmla="*/ 66 w 110"/>
                <a:gd name="T31" fmla="*/ 2 h 111"/>
                <a:gd name="T32" fmla="*/ 55 w 110"/>
                <a:gd name="T33" fmla="*/ 0 h 111"/>
                <a:gd name="T34" fmla="*/ 44 w 110"/>
                <a:gd name="T35" fmla="*/ 2 h 111"/>
                <a:gd name="T36" fmla="*/ 33 w 110"/>
                <a:gd name="T37" fmla="*/ 5 h 111"/>
                <a:gd name="T38" fmla="*/ 25 w 110"/>
                <a:gd name="T39" fmla="*/ 9 h 111"/>
                <a:gd name="T40" fmla="*/ 16 w 110"/>
                <a:gd name="T41" fmla="*/ 17 h 111"/>
                <a:gd name="T42" fmla="*/ 10 w 110"/>
                <a:gd name="T43" fmla="*/ 24 h 111"/>
                <a:gd name="T44" fmla="*/ 4 w 110"/>
                <a:gd name="T45" fmla="*/ 34 h 111"/>
                <a:gd name="T46" fmla="*/ 1 w 110"/>
                <a:gd name="T47" fmla="*/ 44 h 111"/>
                <a:gd name="T48" fmla="*/ 0 w 110"/>
                <a:gd name="T49" fmla="*/ 56 h 111"/>
                <a:gd name="T50" fmla="*/ 1 w 110"/>
                <a:gd name="T51" fmla="*/ 66 h 111"/>
                <a:gd name="T52" fmla="*/ 4 w 110"/>
                <a:gd name="T53" fmla="*/ 77 h 111"/>
                <a:gd name="T54" fmla="*/ 10 w 110"/>
                <a:gd name="T55" fmla="*/ 86 h 111"/>
                <a:gd name="T56" fmla="*/ 16 w 110"/>
                <a:gd name="T57" fmla="*/ 94 h 111"/>
                <a:gd name="T58" fmla="*/ 25 w 110"/>
                <a:gd name="T59" fmla="*/ 101 h 111"/>
                <a:gd name="T60" fmla="*/ 33 w 110"/>
                <a:gd name="T61" fmla="*/ 106 h 111"/>
                <a:gd name="T62" fmla="*/ 44 w 110"/>
                <a:gd name="T63" fmla="*/ 110 h 111"/>
                <a:gd name="T64" fmla="*/ 55 w 110"/>
                <a:gd name="T65" fmla="*/ 111 h 1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111"/>
                <a:gd name="T101" fmla="*/ 110 w 110"/>
                <a:gd name="T102" fmla="*/ 111 h 1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111">
                  <a:moveTo>
                    <a:pt x="55" y="111"/>
                  </a:moveTo>
                  <a:lnTo>
                    <a:pt x="66" y="110"/>
                  </a:lnTo>
                  <a:lnTo>
                    <a:pt x="76" y="106"/>
                  </a:lnTo>
                  <a:lnTo>
                    <a:pt x="85" y="101"/>
                  </a:lnTo>
                  <a:lnTo>
                    <a:pt x="94" y="94"/>
                  </a:lnTo>
                  <a:lnTo>
                    <a:pt x="100" y="86"/>
                  </a:lnTo>
                  <a:lnTo>
                    <a:pt x="106" y="77"/>
                  </a:lnTo>
                  <a:lnTo>
                    <a:pt x="109" y="66"/>
                  </a:lnTo>
                  <a:lnTo>
                    <a:pt x="110" y="56"/>
                  </a:lnTo>
                  <a:lnTo>
                    <a:pt x="109" y="44"/>
                  </a:lnTo>
                  <a:lnTo>
                    <a:pt x="106" y="34"/>
                  </a:lnTo>
                  <a:lnTo>
                    <a:pt x="100" y="24"/>
                  </a:lnTo>
                  <a:lnTo>
                    <a:pt x="94" y="17"/>
                  </a:lnTo>
                  <a:lnTo>
                    <a:pt x="85" y="9"/>
                  </a:lnTo>
                  <a:lnTo>
                    <a:pt x="76" y="5"/>
                  </a:lnTo>
                  <a:lnTo>
                    <a:pt x="66" y="2"/>
                  </a:lnTo>
                  <a:lnTo>
                    <a:pt x="55" y="0"/>
                  </a:lnTo>
                  <a:lnTo>
                    <a:pt x="44" y="2"/>
                  </a:lnTo>
                  <a:lnTo>
                    <a:pt x="33" y="5"/>
                  </a:lnTo>
                  <a:lnTo>
                    <a:pt x="25" y="9"/>
                  </a:lnTo>
                  <a:lnTo>
                    <a:pt x="16" y="17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1" y="44"/>
                  </a:lnTo>
                  <a:lnTo>
                    <a:pt x="0" y="56"/>
                  </a:lnTo>
                  <a:lnTo>
                    <a:pt x="1" y="66"/>
                  </a:lnTo>
                  <a:lnTo>
                    <a:pt x="4" y="77"/>
                  </a:lnTo>
                  <a:lnTo>
                    <a:pt x="10" y="86"/>
                  </a:lnTo>
                  <a:lnTo>
                    <a:pt x="16" y="94"/>
                  </a:lnTo>
                  <a:lnTo>
                    <a:pt x="25" y="101"/>
                  </a:lnTo>
                  <a:lnTo>
                    <a:pt x="33" y="106"/>
                  </a:lnTo>
                  <a:lnTo>
                    <a:pt x="44" y="110"/>
                  </a:lnTo>
                  <a:lnTo>
                    <a:pt x="55" y="1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611" name="Freeform 90"/>
            <p:cNvSpPr>
              <a:spLocks/>
            </p:cNvSpPr>
            <p:nvPr/>
          </p:nvSpPr>
          <p:spPr bwMode="auto">
            <a:xfrm>
              <a:off x="6676" y="14343"/>
              <a:ext cx="55" cy="55"/>
            </a:xfrm>
            <a:custGeom>
              <a:avLst/>
              <a:gdLst>
                <a:gd name="T0" fmla="*/ 27 w 55"/>
                <a:gd name="T1" fmla="*/ 55 h 55"/>
                <a:gd name="T2" fmla="*/ 38 w 55"/>
                <a:gd name="T3" fmla="*/ 53 h 55"/>
                <a:gd name="T4" fmla="*/ 48 w 55"/>
                <a:gd name="T5" fmla="*/ 46 h 55"/>
                <a:gd name="T6" fmla="*/ 53 w 55"/>
                <a:gd name="T7" fmla="*/ 37 h 55"/>
                <a:gd name="T8" fmla="*/ 55 w 55"/>
                <a:gd name="T9" fmla="*/ 27 h 55"/>
                <a:gd name="T10" fmla="*/ 53 w 55"/>
                <a:gd name="T11" fmla="*/ 16 h 55"/>
                <a:gd name="T12" fmla="*/ 48 w 55"/>
                <a:gd name="T13" fmla="*/ 7 h 55"/>
                <a:gd name="T14" fmla="*/ 38 w 55"/>
                <a:gd name="T15" fmla="*/ 2 h 55"/>
                <a:gd name="T16" fmla="*/ 27 w 55"/>
                <a:gd name="T17" fmla="*/ 0 h 55"/>
                <a:gd name="T18" fmla="*/ 16 w 55"/>
                <a:gd name="T19" fmla="*/ 2 h 55"/>
                <a:gd name="T20" fmla="*/ 8 w 55"/>
                <a:gd name="T21" fmla="*/ 7 h 55"/>
                <a:gd name="T22" fmla="*/ 2 w 55"/>
                <a:gd name="T23" fmla="*/ 16 h 55"/>
                <a:gd name="T24" fmla="*/ 0 w 55"/>
                <a:gd name="T25" fmla="*/ 27 h 55"/>
                <a:gd name="T26" fmla="*/ 2 w 55"/>
                <a:gd name="T27" fmla="*/ 37 h 55"/>
                <a:gd name="T28" fmla="*/ 8 w 55"/>
                <a:gd name="T29" fmla="*/ 46 h 55"/>
                <a:gd name="T30" fmla="*/ 16 w 55"/>
                <a:gd name="T31" fmla="*/ 53 h 55"/>
                <a:gd name="T32" fmla="*/ 27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7" y="55"/>
                  </a:moveTo>
                  <a:lnTo>
                    <a:pt x="38" y="53"/>
                  </a:lnTo>
                  <a:lnTo>
                    <a:pt x="48" y="46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8" y="7"/>
                  </a:lnTo>
                  <a:lnTo>
                    <a:pt x="38" y="2"/>
                  </a:lnTo>
                  <a:lnTo>
                    <a:pt x="27" y="0"/>
                  </a:lnTo>
                  <a:lnTo>
                    <a:pt x="16" y="2"/>
                  </a:lnTo>
                  <a:lnTo>
                    <a:pt x="8" y="7"/>
                  </a:lnTo>
                  <a:lnTo>
                    <a:pt x="2" y="16"/>
                  </a:lnTo>
                  <a:lnTo>
                    <a:pt x="0" y="27"/>
                  </a:lnTo>
                  <a:lnTo>
                    <a:pt x="2" y="37"/>
                  </a:lnTo>
                  <a:lnTo>
                    <a:pt x="8" y="46"/>
                  </a:lnTo>
                  <a:lnTo>
                    <a:pt x="16" y="53"/>
                  </a:lnTo>
                  <a:lnTo>
                    <a:pt x="27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612" name="Freeform 91"/>
            <p:cNvSpPr>
              <a:spLocks/>
            </p:cNvSpPr>
            <p:nvPr/>
          </p:nvSpPr>
          <p:spPr bwMode="auto">
            <a:xfrm>
              <a:off x="6770" y="14345"/>
              <a:ext cx="55" cy="55"/>
            </a:xfrm>
            <a:custGeom>
              <a:avLst/>
              <a:gdLst>
                <a:gd name="T0" fmla="*/ 28 w 55"/>
                <a:gd name="T1" fmla="*/ 55 h 55"/>
                <a:gd name="T2" fmla="*/ 39 w 55"/>
                <a:gd name="T3" fmla="*/ 53 h 55"/>
                <a:gd name="T4" fmla="*/ 47 w 55"/>
                <a:gd name="T5" fmla="*/ 47 h 55"/>
                <a:gd name="T6" fmla="*/ 53 w 55"/>
                <a:gd name="T7" fmla="*/ 39 h 55"/>
                <a:gd name="T8" fmla="*/ 55 w 55"/>
                <a:gd name="T9" fmla="*/ 28 h 55"/>
                <a:gd name="T10" fmla="*/ 53 w 55"/>
                <a:gd name="T11" fmla="*/ 17 h 55"/>
                <a:gd name="T12" fmla="*/ 47 w 55"/>
                <a:gd name="T13" fmla="*/ 8 h 55"/>
                <a:gd name="T14" fmla="*/ 39 w 55"/>
                <a:gd name="T15" fmla="*/ 2 h 55"/>
                <a:gd name="T16" fmla="*/ 28 w 55"/>
                <a:gd name="T17" fmla="*/ 0 h 55"/>
                <a:gd name="T18" fmla="*/ 17 w 55"/>
                <a:gd name="T19" fmla="*/ 2 h 55"/>
                <a:gd name="T20" fmla="*/ 9 w 55"/>
                <a:gd name="T21" fmla="*/ 8 h 55"/>
                <a:gd name="T22" fmla="*/ 2 w 55"/>
                <a:gd name="T23" fmla="*/ 17 h 55"/>
                <a:gd name="T24" fmla="*/ 0 w 55"/>
                <a:gd name="T25" fmla="*/ 28 h 55"/>
                <a:gd name="T26" fmla="*/ 2 w 55"/>
                <a:gd name="T27" fmla="*/ 39 h 55"/>
                <a:gd name="T28" fmla="*/ 9 w 55"/>
                <a:gd name="T29" fmla="*/ 47 h 55"/>
                <a:gd name="T30" fmla="*/ 17 w 55"/>
                <a:gd name="T31" fmla="*/ 53 h 55"/>
                <a:gd name="T32" fmla="*/ 28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8" y="55"/>
                  </a:move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7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2" y="39"/>
                  </a:lnTo>
                  <a:lnTo>
                    <a:pt x="9" y="47"/>
                  </a:lnTo>
                  <a:lnTo>
                    <a:pt x="17" y="53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613" name="Freeform 92"/>
            <p:cNvSpPr>
              <a:spLocks/>
            </p:cNvSpPr>
            <p:nvPr/>
          </p:nvSpPr>
          <p:spPr bwMode="auto">
            <a:xfrm>
              <a:off x="6401" y="13591"/>
              <a:ext cx="156" cy="752"/>
            </a:xfrm>
            <a:custGeom>
              <a:avLst/>
              <a:gdLst>
                <a:gd name="T0" fmla="*/ 48 w 156"/>
                <a:gd name="T1" fmla="*/ 15 h 752"/>
                <a:gd name="T2" fmla="*/ 44 w 156"/>
                <a:gd name="T3" fmla="*/ 30 h 752"/>
                <a:gd name="T4" fmla="*/ 33 w 156"/>
                <a:gd name="T5" fmla="*/ 73 h 752"/>
                <a:gd name="T6" fmla="*/ 19 w 156"/>
                <a:gd name="T7" fmla="*/ 140 h 752"/>
                <a:gd name="T8" fmla="*/ 7 w 156"/>
                <a:gd name="T9" fmla="*/ 229 h 752"/>
                <a:gd name="T10" fmla="*/ 0 w 156"/>
                <a:gd name="T11" fmla="*/ 337 h 752"/>
                <a:gd name="T12" fmla="*/ 1 w 156"/>
                <a:gd name="T13" fmla="*/ 462 h 752"/>
                <a:gd name="T14" fmla="*/ 14 w 156"/>
                <a:gd name="T15" fmla="*/ 602 h 752"/>
                <a:gd name="T16" fmla="*/ 43 w 156"/>
                <a:gd name="T17" fmla="*/ 752 h 752"/>
                <a:gd name="T18" fmla="*/ 150 w 156"/>
                <a:gd name="T19" fmla="*/ 746 h 752"/>
                <a:gd name="T20" fmla="*/ 146 w 156"/>
                <a:gd name="T21" fmla="*/ 724 h 752"/>
                <a:gd name="T22" fmla="*/ 135 w 156"/>
                <a:gd name="T23" fmla="*/ 663 h 752"/>
                <a:gd name="T24" fmla="*/ 123 w 156"/>
                <a:gd name="T25" fmla="*/ 574 h 752"/>
                <a:gd name="T26" fmla="*/ 111 w 156"/>
                <a:gd name="T27" fmla="*/ 463 h 752"/>
                <a:gd name="T28" fmla="*/ 104 w 156"/>
                <a:gd name="T29" fmla="*/ 342 h 752"/>
                <a:gd name="T30" fmla="*/ 107 w 156"/>
                <a:gd name="T31" fmla="*/ 220 h 752"/>
                <a:gd name="T32" fmla="*/ 124 w 156"/>
                <a:gd name="T33" fmla="*/ 106 h 752"/>
                <a:gd name="T34" fmla="*/ 156 w 156"/>
                <a:gd name="T35" fmla="*/ 9 h 752"/>
                <a:gd name="T36" fmla="*/ 156 w 156"/>
                <a:gd name="T37" fmla="*/ 8 h 752"/>
                <a:gd name="T38" fmla="*/ 156 w 156"/>
                <a:gd name="T39" fmla="*/ 6 h 752"/>
                <a:gd name="T40" fmla="*/ 154 w 156"/>
                <a:gd name="T41" fmla="*/ 4 h 752"/>
                <a:gd name="T42" fmla="*/ 147 w 156"/>
                <a:gd name="T43" fmla="*/ 0 h 752"/>
                <a:gd name="T44" fmla="*/ 134 w 156"/>
                <a:gd name="T45" fmla="*/ 0 h 752"/>
                <a:gd name="T46" fmla="*/ 115 w 156"/>
                <a:gd name="T47" fmla="*/ 1 h 752"/>
                <a:gd name="T48" fmla="*/ 87 w 156"/>
                <a:gd name="T49" fmla="*/ 7 h 752"/>
                <a:gd name="T50" fmla="*/ 48 w 156"/>
                <a:gd name="T51" fmla="*/ 15 h 7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6"/>
                <a:gd name="T79" fmla="*/ 0 h 752"/>
                <a:gd name="T80" fmla="*/ 156 w 156"/>
                <a:gd name="T81" fmla="*/ 752 h 7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6" h="752">
                  <a:moveTo>
                    <a:pt x="48" y="15"/>
                  </a:moveTo>
                  <a:lnTo>
                    <a:pt x="44" y="30"/>
                  </a:lnTo>
                  <a:lnTo>
                    <a:pt x="33" y="73"/>
                  </a:lnTo>
                  <a:lnTo>
                    <a:pt x="19" y="140"/>
                  </a:lnTo>
                  <a:lnTo>
                    <a:pt x="7" y="229"/>
                  </a:lnTo>
                  <a:lnTo>
                    <a:pt x="0" y="337"/>
                  </a:lnTo>
                  <a:lnTo>
                    <a:pt x="1" y="462"/>
                  </a:lnTo>
                  <a:lnTo>
                    <a:pt x="14" y="602"/>
                  </a:lnTo>
                  <a:lnTo>
                    <a:pt x="43" y="752"/>
                  </a:lnTo>
                  <a:lnTo>
                    <a:pt x="150" y="746"/>
                  </a:lnTo>
                  <a:lnTo>
                    <a:pt x="146" y="724"/>
                  </a:lnTo>
                  <a:lnTo>
                    <a:pt x="135" y="663"/>
                  </a:lnTo>
                  <a:lnTo>
                    <a:pt x="123" y="574"/>
                  </a:lnTo>
                  <a:lnTo>
                    <a:pt x="111" y="463"/>
                  </a:lnTo>
                  <a:lnTo>
                    <a:pt x="104" y="342"/>
                  </a:lnTo>
                  <a:lnTo>
                    <a:pt x="107" y="220"/>
                  </a:lnTo>
                  <a:lnTo>
                    <a:pt x="124" y="106"/>
                  </a:lnTo>
                  <a:lnTo>
                    <a:pt x="156" y="9"/>
                  </a:lnTo>
                  <a:lnTo>
                    <a:pt x="156" y="8"/>
                  </a:lnTo>
                  <a:lnTo>
                    <a:pt x="156" y="6"/>
                  </a:lnTo>
                  <a:lnTo>
                    <a:pt x="154" y="4"/>
                  </a:lnTo>
                  <a:lnTo>
                    <a:pt x="147" y="0"/>
                  </a:lnTo>
                  <a:lnTo>
                    <a:pt x="134" y="0"/>
                  </a:lnTo>
                  <a:lnTo>
                    <a:pt x="115" y="1"/>
                  </a:lnTo>
                  <a:lnTo>
                    <a:pt x="87" y="7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614" name="Freeform 93"/>
            <p:cNvSpPr>
              <a:spLocks/>
            </p:cNvSpPr>
            <p:nvPr/>
          </p:nvSpPr>
          <p:spPr bwMode="auto">
            <a:xfrm>
              <a:off x="7205" y="13498"/>
              <a:ext cx="212" cy="839"/>
            </a:xfrm>
            <a:custGeom>
              <a:avLst/>
              <a:gdLst>
                <a:gd name="T0" fmla="*/ 212 w 212"/>
                <a:gd name="T1" fmla="*/ 6 h 839"/>
                <a:gd name="T2" fmla="*/ 206 w 212"/>
                <a:gd name="T3" fmla="*/ 11 h 839"/>
                <a:gd name="T4" fmla="*/ 192 w 212"/>
                <a:gd name="T5" fmla="*/ 33 h 839"/>
                <a:gd name="T6" fmla="*/ 174 w 212"/>
                <a:gd name="T7" fmla="*/ 77 h 839"/>
                <a:gd name="T8" fmla="*/ 156 w 212"/>
                <a:gd name="T9" fmla="*/ 148 h 839"/>
                <a:gd name="T10" fmla="*/ 141 w 212"/>
                <a:gd name="T11" fmla="*/ 254 h 839"/>
                <a:gd name="T12" fmla="*/ 133 w 212"/>
                <a:gd name="T13" fmla="*/ 401 h 839"/>
                <a:gd name="T14" fmla="*/ 137 w 212"/>
                <a:gd name="T15" fmla="*/ 593 h 839"/>
                <a:gd name="T16" fmla="*/ 158 w 212"/>
                <a:gd name="T17" fmla="*/ 839 h 839"/>
                <a:gd name="T18" fmla="*/ 38 w 212"/>
                <a:gd name="T19" fmla="*/ 839 h 839"/>
                <a:gd name="T20" fmla="*/ 34 w 212"/>
                <a:gd name="T21" fmla="*/ 814 h 839"/>
                <a:gd name="T22" fmla="*/ 24 w 212"/>
                <a:gd name="T23" fmla="*/ 746 h 839"/>
                <a:gd name="T24" fmla="*/ 12 w 212"/>
                <a:gd name="T25" fmla="*/ 645 h 839"/>
                <a:gd name="T26" fmla="*/ 3 w 212"/>
                <a:gd name="T27" fmla="*/ 521 h 839"/>
                <a:gd name="T28" fmla="*/ 0 w 212"/>
                <a:gd name="T29" fmla="*/ 384 h 839"/>
                <a:gd name="T30" fmla="*/ 6 w 212"/>
                <a:gd name="T31" fmla="*/ 244 h 839"/>
                <a:gd name="T32" fmla="*/ 29 w 212"/>
                <a:gd name="T33" fmla="*/ 114 h 839"/>
                <a:gd name="T34" fmla="*/ 68 w 212"/>
                <a:gd name="T35" fmla="*/ 0 h 839"/>
                <a:gd name="T36" fmla="*/ 212 w 212"/>
                <a:gd name="T37" fmla="*/ 6 h 8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2"/>
                <a:gd name="T58" fmla="*/ 0 h 839"/>
                <a:gd name="T59" fmla="*/ 212 w 212"/>
                <a:gd name="T60" fmla="*/ 839 h 8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2" h="839">
                  <a:moveTo>
                    <a:pt x="212" y="6"/>
                  </a:moveTo>
                  <a:lnTo>
                    <a:pt x="206" y="11"/>
                  </a:lnTo>
                  <a:lnTo>
                    <a:pt x="192" y="33"/>
                  </a:lnTo>
                  <a:lnTo>
                    <a:pt x="174" y="77"/>
                  </a:lnTo>
                  <a:lnTo>
                    <a:pt x="156" y="148"/>
                  </a:lnTo>
                  <a:lnTo>
                    <a:pt x="141" y="254"/>
                  </a:lnTo>
                  <a:lnTo>
                    <a:pt x="133" y="401"/>
                  </a:lnTo>
                  <a:lnTo>
                    <a:pt x="137" y="593"/>
                  </a:lnTo>
                  <a:lnTo>
                    <a:pt x="158" y="839"/>
                  </a:lnTo>
                  <a:lnTo>
                    <a:pt x="38" y="839"/>
                  </a:lnTo>
                  <a:lnTo>
                    <a:pt x="34" y="814"/>
                  </a:lnTo>
                  <a:lnTo>
                    <a:pt x="24" y="746"/>
                  </a:lnTo>
                  <a:lnTo>
                    <a:pt x="12" y="645"/>
                  </a:lnTo>
                  <a:lnTo>
                    <a:pt x="3" y="521"/>
                  </a:lnTo>
                  <a:lnTo>
                    <a:pt x="0" y="384"/>
                  </a:lnTo>
                  <a:lnTo>
                    <a:pt x="6" y="244"/>
                  </a:lnTo>
                  <a:lnTo>
                    <a:pt x="29" y="114"/>
                  </a:lnTo>
                  <a:lnTo>
                    <a:pt x="68" y="0"/>
                  </a:lnTo>
                  <a:lnTo>
                    <a:pt x="212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615" name="Freeform 94"/>
            <p:cNvSpPr>
              <a:spLocks/>
            </p:cNvSpPr>
            <p:nvPr/>
          </p:nvSpPr>
          <p:spPr bwMode="auto">
            <a:xfrm>
              <a:off x="6406" y="13636"/>
              <a:ext cx="137" cy="656"/>
            </a:xfrm>
            <a:custGeom>
              <a:avLst/>
              <a:gdLst>
                <a:gd name="T0" fmla="*/ 43 w 137"/>
                <a:gd name="T1" fmla="*/ 12 h 656"/>
                <a:gd name="T2" fmla="*/ 39 w 137"/>
                <a:gd name="T3" fmla="*/ 25 h 656"/>
                <a:gd name="T4" fmla="*/ 30 w 137"/>
                <a:gd name="T5" fmla="*/ 62 h 656"/>
                <a:gd name="T6" fmla="*/ 19 w 137"/>
                <a:gd name="T7" fmla="*/ 122 h 656"/>
                <a:gd name="T8" fmla="*/ 7 w 137"/>
                <a:gd name="T9" fmla="*/ 199 h 656"/>
                <a:gd name="T10" fmla="*/ 0 w 137"/>
                <a:gd name="T11" fmla="*/ 294 h 656"/>
                <a:gd name="T12" fmla="*/ 1 w 137"/>
                <a:gd name="T13" fmla="*/ 403 h 656"/>
                <a:gd name="T14" fmla="*/ 12 w 137"/>
                <a:gd name="T15" fmla="*/ 524 h 656"/>
                <a:gd name="T16" fmla="*/ 38 w 137"/>
                <a:gd name="T17" fmla="*/ 656 h 656"/>
                <a:gd name="T18" fmla="*/ 132 w 137"/>
                <a:gd name="T19" fmla="*/ 650 h 656"/>
                <a:gd name="T20" fmla="*/ 127 w 137"/>
                <a:gd name="T21" fmla="*/ 631 h 656"/>
                <a:gd name="T22" fmla="*/ 119 w 137"/>
                <a:gd name="T23" fmla="*/ 578 h 656"/>
                <a:gd name="T24" fmla="*/ 107 w 137"/>
                <a:gd name="T25" fmla="*/ 499 h 656"/>
                <a:gd name="T26" fmla="*/ 97 w 137"/>
                <a:gd name="T27" fmla="*/ 403 h 656"/>
                <a:gd name="T28" fmla="*/ 92 w 137"/>
                <a:gd name="T29" fmla="*/ 297 h 656"/>
                <a:gd name="T30" fmla="*/ 94 w 137"/>
                <a:gd name="T31" fmla="*/ 192 h 656"/>
                <a:gd name="T32" fmla="*/ 108 w 137"/>
                <a:gd name="T33" fmla="*/ 91 h 656"/>
                <a:gd name="T34" fmla="*/ 137 w 137"/>
                <a:gd name="T35" fmla="*/ 7 h 656"/>
                <a:gd name="T36" fmla="*/ 137 w 137"/>
                <a:gd name="T37" fmla="*/ 6 h 656"/>
                <a:gd name="T38" fmla="*/ 137 w 137"/>
                <a:gd name="T39" fmla="*/ 4 h 656"/>
                <a:gd name="T40" fmla="*/ 135 w 137"/>
                <a:gd name="T41" fmla="*/ 2 h 656"/>
                <a:gd name="T42" fmla="*/ 129 w 137"/>
                <a:gd name="T43" fmla="*/ 0 h 656"/>
                <a:gd name="T44" fmla="*/ 119 w 137"/>
                <a:gd name="T45" fmla="*/ 0 h 656"/>
                <a:gd name="T46" fmla="*/ 101 w 137"/>
                <a:gd name="T47" fmla="*/ 1 h 656"/>
                <a:gd name="T48" fmla="*/ 77 w 137"/>
                <a:gd name="T49" fmla="*/ 5 h 656"/>
                <a:gd name="T50" fmla="*/ 43 w 137"/>
                <a:gd name="T51" fmla="*/ 12 h 6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7"/>
                <a:gd name="T79" fmla="*/ 0 h 656"/>
                <a:gd name="T80" fmla="*/ 137 w 137"/>
                <a:gd name="T81" fmla="*/ 656 h 6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7" h="656">
                  <a:moveTo>
                    <a:pt x="43" y="12"/>
                  </a:moveTo>
                  <a:lnTo>
                    <a:pt x="39" y="25"/>
                  </a:lnTo>
                  <a:lnTo>
                    <a:pt x="30" y="62"/>
                  </a:lnTo>
                  <a:lnTo>
                    <a:pt x="19" y="122"/>
                  </a:lnTo>
                  <a:lnTo>
                    <a:pt x="7" y="199"/>
                  </a:lnTo>
                  <a:lnTo>
                    <a:pt x="0" y="294"/>
                  </a:lnTo>
                  <a:lnTo>
                    <a:pt x="1" y="403"/>
                  </a:lnTo>
                  <a:lnTo>
                    <a:pt x="12" y="524"/>
                  </a:lnTo>
                  <a:lnTo>
                    <a:pt x="38" y="656"/>
                  </a:lnTo>
                  <a:lnTo>
                    <a:pt x="132" y="650"/>
                  </a:lnTo>
                  <a:lnTo>
                    <a:pt x="127" y="631"/>
                  </a:lnTo>
                  <a:lnTo>
                    <a:pt x="119" y="578"/>
                  </a:lnTo>
                  <a:lnTo>
                    <a:pt x="107" y="499"/>
                  </a:lnTo>
                  <a:lnTo>
                    <a:pt x="97" y="403"/>
                  </a:lnTo>
                  <a:lnTo>
                    <a:pt x="92" y="297"/>
                  </a:lnTo>
                  <a:lnTo>
                    <a:pt x="94" y="192"/>
                  </a:lnTo>
                  <a:lnTo>
                    <a:pt x="108" y="91"/>
                  </a:lnTo>
                  <a:lnTo>
                    <a:pt x="137" y="7"/>
                  </a:lnTo>
                  <a:lnTo>
                    <a:pt x="137" y="6"/>
                  </a:lnTo>
                  <a:lnTo>
                    <a:pt x="137" y="4"/>
                  </a:lnTo>
                  <a:lnTo>
                    <a:pt x="135" y="2"/>
                  </a:lnTo>
                  <a:lnTo>
                    <a:pt x="129" y="0"/>
                  </a:lnTo>
                  <a:lnTo>
                    <a:pt x="119" y="0"/>
                  </a:lnTo>
                  <a:lnTo>
                    <a:pt x="101" y="1"/>
                  </a:lnTo>
                  <a:lnTo>
                    <a:pt x="77" y="5"/>
                  </a:lnTo>
                  <a:lnTo>
                    <a:pt x="43" y="1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616" name="Freeform 95"/>
            <p:cNvSpPr>
              <a:spLocks/>
            </p:cNvSpPr>
            <p:nvPr/>
          </p:nvSpPr>
          <p:spPr bwMode="auto">
            <a:xfrm>
              <a:off x="6412" y="13680"/>
              <a:ext cx="116" cy="560"/>
            </a:xfrm>
            <a:custGeom>
              <a:avLst/>
              <a:gdLst>
                <a:gd name="T0" fmla="*/ 36 w 116"/>
                <a:gd name="T1" fmla="*/ 11 h 560"/>
                <a:gd name="T2" fmla="*/ 33 w 116"/>
                <a:gd name="T3" fmla="*/ 21 h 560"/>
                <a:gd name="T4" fmla="*/ 24 w 116"/>
                <a:gd name="T5" fmla="*/ 53 h 560"/>
                <a:gd name="T6" fmla="*/ 15 w 116"/>
                <a:gd name="T7" fmla="*/ 103 h 560"/>
                <a:gd name="T8" fmla="*/ 5 w 116"/>
                <a:gd name="T9" fmla="*/ 169 h 560"/>
                <a:gd name="T10" fmla="*/ 0 w 116"/>
                <a:gd name="T11" fmla="*/ 250 h 560"/>
                <a:gd name="T12" fmla="*/ 1 w 116"/>
                <a:gd name="T13" fmla="*/ 344 h 560"/>
                <a:gd name="T14" fmla="*/ 10 w 116"/>
                <a:gd name="T15" fmla="*/ 448 h 560"/>
                <a:gd name="T16" fmla="*/ 32 w 116"/>
                <a:gd name="T17" fmla="*/ 560 h 560"/>
                <a:gd name="T18" fmla="*/ 112 w 116"/>
                <a:gd name="T19" fmla="*/ 555 h 560"/>
                <a:gd name="T20" fmla="*/ 108 w 116"/>
                <a:gd name="T21" fmla="*/ 538 h 560"/>
                <a:gd name="T22" fmla="*/ 101 w 116"/>
                <a:gd name="T23" fmla="*/ 493 h 560"/>
                <a:gd name="T24" fmla="*/ 91 w 116"/>
                <a:gd name="T25" fmla="*/ 426 h 560"/>
                <a:gd name="T26" fmla="*/ 82 w 116"/>
                <a:gd name="T27" fmla="*/ 344 h 560"/>
                <a:gd name="T28" fmla="*/ 77 w 116"/>
                <a:gd name="T29" fmla="*/ 255 h 560"/>
                <a:gd name="T30" fmla="*/ 79 w 116"/>
                <a:gd name="T31" fmla="*/ 164 h 560"/>
                <a:gd name="T32" fmla="*/ 91 w 116"/>
                <a:gd name="T33" fmla="*/ 79 h 560"/>
                <a:gd name="T34" fmla="*/ 116 w 116"/>
                <a:gd name="T35" fmla="*/ 6 h 560"/>
                <a:gd name="T36" fmla="*/ 116 w 116"/>
                <a:gd name="T37" fmla="*/ 5 h 560"/>
                <a:gd name="T38" fmla="*/ 116 w 116"/>
                <a:gd name="T39" fmla="*/ 4 h 560"/>
                <a:gd name="T40" fmla="*/ 114 w 116"/>
                <a:gd name="T41" fmla="*/ 2 h 560"/>
                <a:gd name="T42" fmla="*/ 109 w 116"/>
                <a:gd name="T43" fmla="*/ 0 h 560"/>
                <a:gd name="T44" fmla="*/ 100 w 116"/>
                <a:gd name="T45" fmla="*/ 0 h 560"/>
                <a:gd name="T46" fmla="*/ 86 w 116"/>
                <a:gd name="T47" fmla="*/ 1 h 560"/>
                <a:gd name="T48" fmla="*/ 65 w 116"/>
                <a:gd name="T49" fmla="*/ 4 h 560"/>
                <a:gd name="T50" fmla="*/ 36 w 116"/>
                <a:gd name="T51" fmla="*/ 11 h 56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6"/>
                <a:gd name="T79" fmla="*/ 0 h 560"/>
                <a:gd name="T80" fmla="*/ 116 w 116"/>
                <a:gd name="T81" fmla="*/ 560 h 56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6" h="560">
                  <a:moveTo>
                    <a:pt x="36" y="11"/>
                  </a:moveTo>
                  <a:lnTo>
                    <a:pt x="33" y="21"/>
                  </a:lnTo>
                  <a:lnTo>
                    <a:pt x="24" y="53"/>
                  </a:lnTo>
                  <a:lnTo>
                    <a:pt x="15" y="103"/>
                  </a:lnTo>
                  <a:lnTo>
                    <a:pt x="5" y="169"/>
                  </a:lnTo>
                  <a:lnTo>
                    <a:pt x="0" y="250"/>
                  </a:lnTo>
                  <a:lnTo>
                    <a:pt x="1" y="344"/>
                  </a:lnTo>
                  <a:lnTo>
                    <a:pt x="10" y="448"/>
                  </a:lnTo>
                  <a:lnTo>
                    <a:pt x="32" y="560"/>
                  </a:lnTo>
                  <a:lnTo>
                    <a:pt x="112" y="555"/>
                  </a:lnTo>
                  <a:lnTo>
                    <a:pt x="108" y="538"/>
                  </a:lnTo>
                  <a:lnTo>
                    <a:pt x="101" y="493"/>
                  </a:lnTo>
                  <a:lnTo>
                    <a:pt x="91" y="426"/>
                  </a:lnTo>
                  <a:lnTo>
                    <a:pt x="82" y="344"/>
                  </a:lnTo>
                  <a:lnTo>
                    <a:pt x="77" y="255"/>
                  </a:lnTo>
                  <a:lnTo>
                    <a:pt x="79" y="164"/>
                  </a:lnTo>
                  <a:lnTo>
                    <a:pt x="91" y="79"/>
                  </a:lnTo>
                  <a:lnTo>
                    <a:pt x="116" y="6"/>
                  </a:lnTo>
                  <a:lnTo>
                    <a:pt x="116" y="5"/>
                  </a:lnTo>
                  <a:lnTo>
                    <a:pt x="116" y="4"/>
                  </a:lnTo>
                  <a:lnTo>
                    <a:pt x="114" y="2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617" name="Freeform 96"/>
            <p:cNvSpPr>
              <a:spLocks/>
            </p:cNvSpPr>
            <p:nvPr/>
          </p:nvSpPr>
          <p:spPr bwMode="auto">
            <a:xfrm>
              <a:off x="6417" y="13724"/>
              <a:ext cx="97" cy="463"/>
            </a:xfrm>
            <a:custGeom>
              <a:avLst/>
              <a:gdLst>
                <a:gd name="T0" fmla="*/ 30 w 97"/>
                <a:gd name="T1" fmla="*/ 9 h 463"/>
                <a:gd name="T2" fmla="*/ 27 w 97"/>
                <a:gd name="T3" fmla="*/ 17 h 463"/>
                <a:gd name="T4" fmla="*/ 20 w 97"/>
                <a:gd name="T5" fmla="*/ 44 h 463"/>
                <a:gd name="T6" fmla="*/ 12 w 97"/>
                <a:gd name="T7" fmla="*/ 85 h 463"/>
                <a:gd name="T8" fmla="*/ 4 w 97"/>
                <a:gd name="T9" fmla="*/ 140 h 463"/>
                <a:gd name="T10" fmla="*/ 0 w 97"/>
                <a:gd name="T11" fmla="*/ 207 h 463"/>
                <a:gd name="T12" fmla="*/ 0 w 97"/>
                <a:gd name="T13" fmla="*/ 285 h 463"/>
                <a:gd name="T14" fmla="*/ 9 w 97"/>
                <a:gd name="T15" fmla="*/ 370 h 463"/>
                <a:gd name="T16" fmla="*/ 26 w 97"/>
                <a:gd name="T17" fmla="*/ 463 h 463"/>
                <a:gd name="T18" fmla="*/ 93 w 97"/>
                <a:gd name="T19" fmla="*/ 460 h 463"/>
                <a:gd name="T20" fmla="*/ 89 w 97"/>
                <a:gd name="T21" fmla="*/ 446 h 463"/>
                <a:gd name="T22" fmla="*/ 83 w 97"/>
                <a:gd name="T23" fmla="*/ 408 h 463"/>
                <a:gd name="T24" fmla="*/ 75 w 97"/>
                <a:gd name="T25" fmla="*/ 353 h 463"/>
                <a:gd name="T26" fmla="*/ 68 w 97"/>
                <a:gd name="T27" fmla="*/ 285 h 463"/>
                <a:gd name="T28" fmla="*/ 65 w 97"/>
                <a:gd name="T29" fmla="*/ 211 h 463"/>
                <a:gd name="T30" fmla="*/ 67 w 97"/>
                <a:gd name="T31" fmla="*/ 136 h 463"/>
                <a:gd name="T32" fmla="*/ 76 w 97"/>
                <a:gd name="T33" fmla="*/ 65 h 463"/>
                <a:gd name="T34" fmla="*/ 97 w 97"/>
                <a:gd name="T35" fmla="*/ 5 h 463"/>
                <a:gd name="T36" fmla="*/ 97 w 97"/>
                <a:gd name="T37" fmla="*/ 4 h 463"/>
                <a:gd name="T38" fmla="*/ 97 w 97"/>
                <a:gd name="T39" fmla="*/ 3 h 463"/>
                <a:gd name="T40" fmla="*/ 95 w 97"/>
                <a:gd name="T41" fmla="*/ 1 h 463"/>
                <a:gd name="T42" fmla="*/ 91 w 97"/>
                <a:gd name="T43" fmla="*/ 0 h 463"/>
                <a:gd name="T44" fmla="*/ 84 w 97"/>
                <a:gd name="T45" fmla="*/ 0 h 463"/>
                <a:gd name="T46" fmla="*/ 71 w 97"/>
                <a:gd name="T47" fmla="*/ 0 h 463"/>
                <a:gd name="T48" fmla="*/ 54 w 97"/>
                <a:gd name="T49" fmla="*/ 3 h 463"/>
                <a:gd name="T50" fmla="*/ 30 w 97"/>
                <a:gd name="T51" fmla="*/ 9 h 4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7"/>
                <a:gd name="T79" fmla="*/ 0 h 463"/>
                <a:gd name="T80" fmla="*/ 97 w 97"/>
                <a:gd name="T81" fmla="*/ 463 h 46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7" h="463">
                  <a:moveTo>
                    <a:pt x="30" y="9"/>
                  </a:moveTo>
                  <a:lnTo>
                    <a:pt x="27" y="17"/>
                  </a:lnTo>
                  <a:lnTo>
                    <a:pt x="20" y="44"/>
                  </a:lnTo>
                  <a:lnTo>
                    <a:pt x="12" y="85"/>
                  </a:lnTo>
                  <a:lnTo>
                    <a:pt x="4" y="140"/>
                  </a:lnTo>
                  <a:lnTo>
                    <a:pt x="0" y="207"/>
                  </a:lnTo>
                  <a:lnTo>
                    <a:pt x="0" y="285"/>
                  </a:lnTo>
                  <a:lnTo>
                    <a:pt x="9" y="370"/>
                  </a:lnTo>
                  <a:lnTo>
                    <a:pt x="26" y="463"/>
                  </a:lnTo>
                  <a:lnTo>
                    <a:pt x="93" y="460"/>
                  </a:lnTo>
                  <a:lnTo>
                    <a:pt x="89" y="446"/>
                  </a:lnTo>
                  <a:lnTo>
                    <a:pt x="83" y="408"/>
                  </a:lnTo>
                  <a:lnTo>
                    <a:pt x="75" y="353"/>
                  </a:lnTo>
                  <a:lnTo>
                    <a:pt x="68" y="285"/>
                  </a:lnTo>
                  <a:lnTo>
                    <a:pt x="65" y="211"/>
                  </a:lnTo>
                  <a:lnTo>
                    <a:pt x="67" y="136"/>
                  </a:lnTo>
                  <a:lnTo>
                    <a:pt x="76" y="65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97" y="3"/>
                  </a:lnTo>
                  <a:lnTo>
                    <a:pt x="95" y="1"/>
                  </a:lnTo>
                  <a:lnTo>
                    <a:pt x="91" y="0"/>
                  </a:lnTo>
                  <a:lnTo>
                    <a:pt x="84" y="0"/>
                  </a:lnTo>
                  <a:lnTo>
                    <a:pt x="71" y="0"/>
                  </a:lnTo>
                  <a:lnTo>
                    <a:pt x="54" y="3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618" name="Freeform 97"/>
            <p:cNvSpPr>
              <a:spLocks/>
            </p:cNvSpPr>
            <p:nvPr/>
          </p:nvSpPr>
          <p:spPr bwMode="auto">
            <a:xfrm>
              <a:off x="6422" y="13768"/>
              <a:ext cx="77" cy="367"/>
            </a:xfrm>
            <a:custGeom>
              <a:avLst/>
              <a:gdLst>
                <a:gd name="T0" fmla="*/ 24 w 77"/>
                <a:gd name="T1" fmla="*/ 8 h 367"/>
                <a:gd name="T2" fmla="*/ 22 w 77"/>
                <a:gd name="T3" fmla="*/ 15 h 367"/>
                <a:gd name="T4" fmla="*/ 17 w 77"/>
                <a:gd name="T5" fmla="*/ 36 h 367"/>
                <a:gd name="T6" fmla="*/ 10 w 77"/>
                <a:gd name="T7" fmla="*/ 68 h 367"/>
                <a:gd name="T8" fmla="*/ 4 w 77"/>
                <a:gd name="T9" fmla="*/ 112 h 367"/>
                <a:gd name="T10" fmla="*/ 0 w 77"/>
                <a:gd name="T11" fmla="*/ 164 h 367"/>
                <a:gd name="T12" fmla="*/ 0 w 77"/>
                <a:gd name="T13" fmla="*/ 226 h 367"/>
                <a:gd name="T14" fmla="*/ 7 w 77"/>
                <a:gd name="T15" fmla="*/ 294 h 367"/>
                <a:gd name="T16" fmla="*/ 21 w 77"/>
                <a:gd name="T17" fmla="*/ 367 h 367"/>
                <a:gd name="T18" fmla="*/ 74 w 77"/>
                <a:gd name="T19" fmla="*/ 364 h 367"/>
                <a:gd name="T20" fmla="*/ 71 w 77"/>
                <a:gd name="T21" fmla="*/ 353 h 367"/>
                <a:gd name="T22" fmla="*/ 66 w 77"/>
                <a:gd name="T23" fmla="*/ 323 h 367"/>
                <a:gd name="T24" fmla="*/ 60 w 77"/>
                <a:gd name="T25" fmla="*/ 280 h 367"/>
                <a:gd name="T26" fmla="*/ 54 w 77"/>
                <a:gd name="T27" fmla="*/ 226 h 367"/>
                <a:gd name="T28" fmla="*/ 51 w 77"/>
                <a:gd name="T29" fmla="*/ 168 h 367"/>
                <a:gd name="T30" fmla="*/ 53 w 77"/>
                <a:gd name="T31" fmla="*/ 107 h 367"/>
                <a:gd name="T32" fmla="*/ 61 w 77"/>
                <a:gd name="T33" fmla="*/ 52 h 367"/>
                <a:gd name="T34" fmla="*/ 77 w 77"/>
                <a:gd name="T35" fmla="*/ 5 h 367"/>
                <a:gd name="T36" fmla="*/ 77 w 77"/>
                <a:gd name="T37" fmla="*/ 5 h 367"/>
                <a:gd name="T38" fmla="*/ 77 w 77"/>
                <a:gd name="T39" fmla="*/ 2 h 367"/>
                <a:gd name="T40" fmla="*/ 76 w 77"/>
                <a:gd name="T41" fmla="*/ 1 h 367"/>
                <a:gd name="T42" fmla="*/ 72 w 77"/>
                <a:gd name="T43" fmla="*/ 0 h 367"/>
                <a:gd name="T44" fmla="*/ 66 w 77"/>
                <a:gd name="T45" fmla="*/ 0 h 367"/>
                <a:gd name="T46" fmla="*/ 56 w 77"/>
                <a:gd name="T47" fmla="*/ 1 h 367"/>
                <a:gd name="T48" fmla="*/ 43 w 77"/>
                <a:gd name="T49" fmla="*/ 4 h 367"/>
                <a:gd name="T50" fmla="*/ 24 w 77"/>
                <a:gd name="T51" fmla="*/ 8 h 36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7"/>
                <a:gd name="T79" fmla="*/ 0 h 367"/>
                <a:gd name="T80" fmla="*/ 77 w 77"/>
                <a:gd name="T81" fmla="*/ 367 h 36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7" h="367">
                  <a:moveTo>
                    <a:pt x="24" y="8"/>
                  </a:moveTo>
                  <a:lnTo>
                    <a:pt x="22" y="15"/>
                  </a:lnTo>
                  <a:lnTo>
                    <a:pt x="17" y="36"/>
                  </a:lnTo>
                  <a:lnTo>
                    <a:pt x="10" y="68"/>
                  </a:lnTo>
                  <a:lnTo>
                    <a:pt x="4" y="112"/>
                  </a:lnTo>
                  <a:lnTo>
                    <a:pt x="0" y="164"/>
                  </a:lnTo>
                  <a:lnTo>
                    <a:pt x="0" y="226"/>
                  </a:lnTo>
                  <a:lnTo>
                    <a:pt x="7" y="294"/>
                  </a:lnTo>
                  <a:lnTo>
                    <a:pt x="21" y="367"/>
                  </a:lnTo>
                  <a:lnTo>
                    <a:pt x="74" y="364"/>
                  </a:lnTo>
                  <a:lnTo>
                    <a:pt x="71" y="353"/>
                  </a:lnTo>
                  <a:lnTo>
                    <a:pt x="66" y="323"/>
                  </a:lnTo>
                  <a:lnTo>
                    <a:pt x="60" y="280"/>
                  </a:lnTo>
                  <a:lnTo>
                    <a:pt x="54" y="226"/>
                  </a:lnTo>
                  <a:lnTo>
                    <a:pt x="51" y="168"/>
                  </a:lnTo>
                  <a:lnTo>
                    <a:pt x="53" y="107"/>
                  </a:lnTo>
                  <a:lnTo>
                    <a:pt x="61" y="52"/>
                  </a:lnTo>
                  <a:lnTo>
                    <a:pt x="77" y="5"/>
                  </a:lnTo>
                  <a:lnTo>
                    <a:pt x="77" y="2"/>
                  </a:lnTo>
                  <a:lnTo>
                    <a:pt x="76" y="1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56" y="1"/>
                  </a:lnTo>
                  <a:lnTo>
                    <a:pt x="43" y="4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619" name="Freeform 98"/>
            <p:cNvSpPr>
              <a:spLocks/>
            </p:cNvSpPr>
            <p:nvPr/>
          </p:nvSpPr>
          <p:spPr bwMode="auto">
            <a:xfrm>
              <a:off x="6428" y="13813"/>
              <a:ext cx="56" cy="271"/>
            </a:xfrm>
            <a:custGeom>
              <a:avLst/>
              <a:gdLst>
                <a:gd name="T0" fmla="*/ 17 w 56"/>
                <a:gd name="T1" fmla="*/ 5 h 271"/>
                <a:gd name="T2" fmla="*/ 16 w 56"/>
                <a:gd name="T3" fmla="*/ 10 h 271"/>
                <a:gd name="T4" fmla="*/ 12 w 56"/>
                <a:gd name="T5" fmla="*/ 25 h 271"/>
                <a:gd name="T6" fmla="*/ 6 w 56"/>
                <a:gd name="T7" fmla="*/ 49 h 271"/>
                <a:gd name="T8" fmla="*/ 2 w 56"/>
                <a:gd name="T9" fmla="*/ 82 h 271"/>
                <a:gd name="T10" fmla="*/ 0 w 56"/>
                <a:gd name="T11" fmla="*/ 122 h 271"/>
                <a:gd name="T12" fmla="*/ 0 w 56"/>
                <a:gd name="T13" fmla="*/ 166 h 271"/>
                <a:gd name="T14" fmla="*/ 4 w 56"/>
                <a:gd name="T15" fmla="*/ 217 h 271"/>
                <a:gd name="T16" fmla="*/ 15 w 56"/>
                <a:gd name="T17" fmla="*/ 271 h 271"/>
                <a:gd name="T18" fmla="*/ 54 w 56"/>
                <a:gd name="T19" fmla="*/ 268 h 271"/>
                <a:gd name="T20" fmla="*/ 52 w 56"/>
                <a:gd name="T21" fmla="*/ 261 h 271"/>
                <a:gd name="T22" fmla="*/ 48 w 56"/>
                <a:gd name="T23" fmla="*/ 238 h 271"/>
                <a:gd name="T24" fmla="*/ 44 w 56"/>
                <a:gd name="T25" fmla="*/ 206 h 271"/>
                <a:gd name="T26" fmla="*/ 40 w 56"/>
                <a:gd name="T27" fmla="*/ 166 h 271"/>
                <a:gd name="T28" fmla="*/ 37 w 56"/>
                <a:gd name="T29" fmla="*/ 123 h 271"/>
                <a:gd name="T30" fmla="*/ 39 w 56"/>
                <a:gd name="T31" fmla="*/ 78 h 271"/>
                <a:gd name="T32" fmla="*/ 44 w 56"/>
                <a:gd name="T33" fmla="*/ 37 h 271"/>
                <a:gd name="T34" fmla="*/ 56 w 56"/>
                <a:gd name="T35" fmla="*/ 3 h 271"/>
                <a:gd name="T36" fmla="*/ 56 w 56"/>
                <a:gd name="T37" fmla="*/ 3 h 271"/>
                <a:gd name="T38" fmla="*/ 56 w 56"/>
                <a:gd name="T39" fmla="*/ 2 h 271"/>
                <a:gd name="T40" fmla="*/ 55 w 56"/>
                <a:gd name="T41" fmla="*/ 1 h 271"/>
                <a:gd name="T42" fmla="*/ 52 w 56"/>
                <a:gd name="T43" fmla="*/ 0 h 271"/>
                <a:gd name="T44" fmla="*/ 48 w 56"/>
                <a:gd name="T45" fmla="*/ 0 h 271"/>
                <a:gd name="T46" fmla="*/ 42 w 56"/>
                <a:gd name="T47" fmla="*/ 0 h 271"/>
                <a:gd name="T48" fmla="*/ 31 w 56"/>
                <a:gd name="T49" fmla="*/ 2 h 271"/>
                <a:gd name="T50" fmla="*/ 17 w 56"/>
                <a:gd name="T51" fmla="*/ 5 h 27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"/>
                <a:gd name="T79" fmla="*/ 0 h 271"/>
                <a:gd name="T80" fmla="*/ 56 w 56"/>
                <a:gd name="T81" fmla="*/ 271 h 27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" h="271">
                  <a:moveTo>
                    <a:pt x="17" y="5"/>
                  </a:moveTo>
                  <a:lnTo>
                    <a:pt x="16" y="10"/>
                  </a:lnTo>
                  <a:lnTo>
                    <a:pt x="12" y="25"/>
                  </a:lnTo>
                  <a:lnTo>
                    <a:pt x="6" y="49"/>
                  </a:lnTo>
                  <a:lnTo>
                    <a:pt x="2" y="82"/>
                  </a:lnTo>
                  <a:lnTo>
                    <a:pt x="0" y="122"/>
                  </a:lnTo>
                  <a:lnTo>
                    <a:pt x="0" y="166"/>
                  </a:lnTo>
                  <a:lnTo>
                    <a:pt x="4" y="217"/>
                  </a:lnTo>
                  <a:lnTo>
                    <a:pt x="15" y="271"/>
                  </a:lnTo>
                  <a:lnTo>
                    <a:pt x="54" y="268"/>
                  </a:lnTo>
                  <a:lnTo>
                    <a:pt x="52" y="261"/>
                  </a:lnTo>
                  <a:lnTo>
                    <a:pt x="48" y="238"/>
                  </a:lnTo>
                  <a:lnTo>
                    <a:pt x="44" y="206"/>
                  </a:lnTo>
                  <a:lnTo>
                    <a:pt x="40" y="166"/>
                  </a:lnTo>
                  <a:lnTo>
                    <a:pt x="37" y="123"/>
                  </a:lnTo>
                  <a:lnTo>
                    <a:pt x="39" y="78"/>
                  </a:lnTo>
                  <a:lnTo>
                    <a:pt x="44" y="37"/>
                  </a:lnTo>
                  <a:lnTo>
                    <a:pt x="56" y="3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1" y="2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620" name="Freeform 99"/>
            <p:cNvSpPr>
              <a:spLocks/>
            </p:cNvSpPr>
            <p:nvPr/>
          </p:nvSpPr>
          <p:spPr bwMode="auto">
            <a:xfrm>
              <a:off x="7211" y="13549"/>
              <a:ext cx="186" cy="732"/>
            </a:xfrm>
            <a:custGeom>
              <a:avLst/>
              <a:gdLst>
                <a:gd name="T0" fmla="*/ 186 w 186"/>
                <a:gd name="T1" fmla="*/ 6 h 732"/>
                <a:gd name="T2" fmla="*/ 182 w 186"/>
                <a:gd name="T3" fmla="*/ 11 h 732"/>
                <a:gd name="T4" fmla="*/ 169 w 186"/>
                <a:gd name="T5" fmla="*/ 29 h 732"/>
                <a:gd name="T6" fmla="*/ 153 w 186"/>
                <a:gd name="T7" fmla="*/ 67 h 732"/>
                <a:gd name="T8" fmla="*/ 137 w 186"/>
                <a:gd name="T9" fmla="*/ 130 h 732"/>
                <a:gd name="T10" fmla="*/ 124 w 186"/>
                <a:gd name="T11" fmla="*/ 221 h 732"/>
                <a:gd name="T12" fmla="*/ 117 w 186"/>
                <a:gd name="T13" fmla="*/ 350 h 732"/>
                <a:gd name="T14" fmla="*/ 122 w 186"/>
                <a:gd name="T15" fmla="*/ 517 h 732"/>
                <a:gd name="T16" fmla="*/ 139 w 186"/>
                <a:gd name="T17" fmla="*/ 732 h 732"/>
                <a:gd name="T18" fmla="*/ 34 w 186"/>
                <a:gd name="T19" fmla="*/ 732 h 732"/>
                <a:gd name="T20" fmla="*/ 31 w 186"/>
                <a:gd name="T21" fmla="*/ 711 h 732"/>
                <a:gd name="T22" fmla="*/ 22 w 186"/>
                <a:gd name="T23" fmla="*/ 651 h 732"/>
                <a:gd name="T24" fmla="*/ 12 w 186"/>
                <a:gd name="T25" fmla="*/ 563 h 732"/>
                <a:gd name="T26" fmla="*/ 3 w 186"/>
                <a:gd name="T27" fmla="*/ 454 h 732"/>
                <a:gd name="T28" fmla="*/ 0 w 186"/>
                <a:gd name="T29" fmla="*/ 335 h 732"/>
                <a:gd name="T30" fmla="*/ 6 w 186"/>
                <a:gd name="T31" fmla="*/ 213 h 732"/>
                <a:gd name="T32" fmla="*/ 25 w 186"/>
                <a:gd name="T33" fmla="*/ 98 h 732"/>
                <a:gd name="T34" fmla="*/ 60 w 186"/>
                <a:gd name="T35" fmla="*/ 0 h 732"/>
                <a:gd name="T36" fmla="*/ 186 w 186"/>
                <a:gd name="T37" fmla="*/ 6 h 7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6"/>
                <a:gd name="T58" fmla="*/ 0 h 732"/>
                <a:gd name="T59" fmla="*/ 186 w 186"/>
                <a:gd name="T60" fmla="*/ 732 h 7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6" h="732">
                  <a:moveTo>
                    <a:pt x="186" y="6"/>
                  </a:moveTo>
                  <a:lnTo>
                    <a:pt x="182" y="11"/>
                  </a:lnTo>
                  <a:lnTo>
                    <a:pt x="169" y="29"/>
                  </a:lnTo>
                  <a:lnTo>
                    <a:pt x="153" y="67"/>
                  </a:lnTo>
                  <a:lnTo>
                    <a:pt x="137" y="130"/>
                  </a:lnTo>
                  <a:lnTo>
                    <a:pt x="124" y="221"/>
                  </a:lnTo>
                  <a:lnTo>
                    <a:pt x="117" y="350"/>
                  </a:lnTo>
                  <a:lnTo>
                    <a:pt x="122" y="517"/>
                  </a:lnTo>
                  <a:lnTo>
                    <a:pt x="139" y="732"/>
                  </a:lnTo>
                  <a:lnTo>
                    <a:pt x="34" y="732"/>
                  </a:lnTo>
                  <a:lnTo>
                    <a:pt x="31" y="711"/>
                  </a:lnTo>
                  <a:lnTo>
                    <a:pt x="22" y="651"/>
                  </a:lnTo>
                  <a:lnTo>
                    <a:pt x="12" y="563"/>
                  </a:lnTo>
                  <a:lnTo>
                    <a:pt x="3" y="454"/>
                  </a:lnTo>
                  <a:lnTo>
                    <a:pt x="0" y="335"/>
                  </a:lnTo>
                  <a:lnTo>
                    <a:pt x="6" y="213"/>
                  </a:lnTo>
                  <a:lnTo>
                    <a:pt x="25" y="98"/>
                  </a:lnTo>
                  <a:lnTo>
                    <a:pt x="60" y="0"/>
                  </a:lnTo>
                  <a:lnTo>
                    <a:pt x="186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621" name="Freeform 100"/>
            <p:cNvSpPr>
              <a:spLocks/>
            </p:cNvSpPr>
            <p:nvPr/>
          </p:nvSpPr>
          <p:spPr bwMode="auto">
            <a:xfrm>
              <a:off x="7219" y="13600"/>
              <a:ext cx="158" cy="625"/>
            </a:xfrm>
            <a:custGeom>
              <a:avLst/>
              <a:gdLst>
                <a:gd name="T0" fmla="*/ 158 w 158"/>
                <a:gd name="T1" fmla="*/ 4 h 625"/>
                <a:gd name="T2" fmla="*/ 153 w 158"/>
                <a:gd name="T3" fmla="*/ 9 h 625"/>
                <a:gd name="T4" fmla="*/ 144 w 158"/>
                <a:gd name="T5" fmla="*/ 25 h 625"/>
                <a:gd name="T6" fmla="*/ 130 w 158"/>
                <a:gd name="T7" fmla="*/ 57 h 625"/>
                <a:gd name="T8" fmla="*/ 116 w 158"/>
                <a:gd name="T9" fmla="*/ 110 h 625"/>
                <a:gd name="T10" fmla="*/ 105 w 158"/>
                <a:gd name="T11" fmla="*/ 189 h 625"/>
                <a:gd name="T12" fmla="*/ 100 w 158"/>
                <a:gd name="T13" fmla="*/ 298 h 625"/>
                <a:gd name="T14" fmla="*/ 103 w 158"/>
                <a:gd name="T15" fmla="*/ 441 h 625"/>
                <a:gd name="T16" fmla="*/ 118 w 158"/>
                <a:gd name="T17" fmla="*/ 625 h 625"/>
                <a:gd name="T18" fmla="*/ 29 w 158"/>
                <a:gd name="T19" fmla="*/ 625 h 625"/>
                <a:gd name="T20" fmla="*/ 25 w 158"/>
                <a:gd name="T21" fmla="*/ 607 h 625"/>
                <a:gd name="T22" fmla="*/ 18 w 158"/>
                <a:gd name="T23" fmla="*/ 556 h 625"/>
                <a:gd name="T24" fmla="*/ 9 w 158"/>
                <a:gd name="T25" fmla="*/ 480 h 625"/>
                <a:gd name="T26" fmla="*/ 2 w 158"/>
                <a:gd name="T27" fmla="*/ 387 h 625"/>
                <a:gd name="T28" fmla="*/ 0 w 158"/>
                <a:gd name="T29" fmla="*/ 286 h 625"/>
                <a:gd name="T30" fmla="*/ 5 w 158"/>
                <a:gd name="T31" fmla="*/ 182 h 625"/>
                <a:gd name="T32" fmla="*/ 21 w 158"/>
                <a:gd name="T33" fmla="*/ 84 h 625"/>
                <a:gd name="T34" fmla="*/ 51 w 158"/>
                <a:gd name="T35" fmla="*/ 0 h 625"/>
                <a:gd name="T36" fmla="*/ 158 w 158"/>
                <a:gd name="T37" fmla="*/ 4 h 6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8"/>
                <a:gd name="T58" fmla="*/ 0 h 625"/>
                <a:gd name="T59" fmla="*/ 158 w 158"/>
                <a:gd name="T60" fmla="*/ 625 h 6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8" h="625">
                  <a:moveTo>
                    <a:pt x="158" y="4"/>
                  </a:moveTo>
                  <a:lnTo>
                    <a:pt x="153" y="9"/>
                  </a:lnTo>
                  <a:lnTo>
                    <a:pt x="144" y="25"/>
                  </a:lnTo>
                  <a:lnTo>
                    <a:pt x="130" y="57"/>
                  </a:lnTo>
                  <a:lnTo>
                    <a:pt x="116" y="110"/>
                  </a:lnTo>
                  <a:lnTo>
                    <a:pt x="105" y="189"/>
                  </a:lnTo>
                  <a:lnTo>
                    <a:pt x="100" y="298"/>
                  </a:lnTo>
                  <a:lnTo>
                    <a:pt x="103" y="441"/>
                  </a:lnTo>
                  <a:lnTo>
                    <a:pt x="118" y="625"/>
                  </a:lnTo>
                  <a:lnTo>
                    <a:pt x="29" y="625"/>
                  </a:lnTo>
                  <a:lnTo>
                    <a:pt x="25" y="607"/>
                  </a:lnTo>
                  <a:lnTo>
                    <a:pt x="18" y="556"/>
                  </a:lnTo>
                  <a:lnTo>
                    <a:pt x="9" y="480"/>
                  </a:lnTo>
                  <a:lnTo>
                    <a:pt x="2" y="387"/>
                  </a:lnTo>
                  <a:lnTo>
                    <a:pt x="0" y="286"/>
                  </a:lnTo>
                  <a:lnTo>
                    <a:pt x="5" y="182"/>
                  </a:lnTo>
                  <a:lnTo>
                    <a:pt x="21" y="84"/>
                  </a:lnTo>
                  <a:lnTo>
                    <a:pt x="51" y="0"/>
                  </a:lnTo>
                  <a:lnTo>
                    <a:pt x="158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622" name="Freeform 101"/>
            <p:cNvSpPr>
              <a:spLocks/>
            </p:cNvSpPr>
            <p:nvPr/>
          </p:nvSpPr>
          <p:spPr bwMode="auto">
            <a:xfrm>
              <a:off x="7225" y="13651"/>
              <a:ext cx="131" cy="517"/>
            </a:xfrm>
            <a:custGeom>
              <a:avLst/>
              <a:gdLst>
                <a:gd name="T0" fmla="*/ 131 w 131"/>
                <a:gd name="T1" fmla="*/ 4 h 517"/>
                <a:gd name="T2" fmla="*/ 128 w 131"/>
                <a:gd name="T3" fmla="*/ 7 h 517"/>
                <a:gd name="T4" fmla="*/ 119 w 131"/>
                <a:gd name="T5" fmla="*/ 21 h 517"/>
                <a:gd name="T6" fmla="*/ 109 w 131"/>
                <a:gd name="T7" fmla="*/ 47 h 517"/>
                <a:gd name="T8" fmla="*/ 97 w 131"/>
                <a:gd name="T9" fmla="*/ 91 h 517"/>
                <a:gd name="T10" fmla="*/ 88 w 131"/>
                <a:gd name="T11" fmla="*/ 156 h 517"/>
                <a:gd name="T12" fmla="*/ 84 w 131"/>
                <a:gd name="T13" fmla="*/ 247 h 517"/>
                <a:gd name="T14" fmla="*/ 86 w 131"/>
                <a:gd name="T15" fmla="*/ 366 h 517"/>
                <a:gd name="T16" fmla="*/ 99 w 131"/>
                <a:gd name="T17" fmla="*/ 517 h 517"/>
                <a:gd name="T18" fmla="*/ 25 w 131"/>
                <a:gd name="T19" fmla="*/ 517 h 517"/>
                <a:gd name="T20" fmla="*/ 23 w 131"/>
                <a:gd name="T21" fmla="*/ 502 h 517"/>
                <a:gd name="T22" fmla="*/ 16 w 131"/>
                <a:gd name="T23" fmla="*/ 460 h 517"/>
                <a:gd name="T24" fmla="*/ 9 w 131"/>
                <a:gd name="T25" fmla="*/ 397 h 517"/>
                <a:gd name="T26" fmla="*/ 2 w 131"/>
                <a:gd name="T27" fmla="*/ 320 h 517"/>
                <a:gd name="T28" fmla="*/ 0 w 131"/>
                <a:gd name="T29" fmla="*/ 236 h 517"/>
                <a:gd name="T30" fmla="*/ 4 w 131"/>
                <a:gd name="T31" fmla="*/ 151 h 517"/>
                <a:gd name="T32" fmla="*/ 18 w 131"/>
                <a:gd name="T33" fmla="*/ 70 h 517"/>
                <a:gd name="T34" fmla="*/ 43 w 131"/>
                <a:gd name="T35" fmla="*/ 0 h 517"/>
                <a:gd name="T36" fmla="*/ 131 w 131"/>
                <a:gd name="T37" fmla="*/ 4 h 5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1"/>
                <a:gd name="T58" fmla="*/ 0 h 517"/>
                <a:gd name="T59" fmla="*/ 131 w 131"/>
                <a:gd name="T60" fmla="*/ 517 h 5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1" h="517">
                  <a:moveTo>
                    <a:pt x="131" y="4"/>
                  </a:moveTo>
                  <a:lnTo>
                    <a:pt x="128" y="7"/>
                  </a:lnTo>
                  <a:lnTo>
                    <a:pt x="119" y="21"/>
                  </a:lnTo>
                  <a:lnTo>
                    <a:pt x="109" y="47"/>
                  </a:lnTo>
                  <a:lnTo>
                    <a:pt x="97" y="91"/>
                  </a:lnTo>
                  <a:lnTo>
                    <a:pt x="88" y="156"/>
                  </a:lnTo>
                  <a:lnTo>
                    <a:pt x="84" y="247"/>
                  </a:lnTo>
                  <a:lnTo>
                    <a:pt x="86" y="366"/>
                  </a:lnTo>
                  <a:lnTo>
                    <a:pt x="99" y="517"/>
                  </a:lnTo>
                  <a:lnTo>
                    <a:pt x="25" y="517"/>
                  </a:lnTo>
                  <a:lnTo>
                    <a:pt x="23" y="502"/>
                  </a:lnTo>
                  <a:lnTo>
                    <a:pt x="16" y="460"/>
                  </a:lnTo>
                  <a:lnTo>
                    <a:pt x="9" y="397"/>
                  </a:lnTo>
                  <a:lnTo>
                    <a:pt x="2" y="320"/>
                  </a:lnTo>
                  <a:lnTo>
                    <a:pt x="0" y="236"/>
                  </a:lnTo>
                  <a:lnTo>
                    <a:pt x="4" y="151"/>
                  </a:lnTo>
                  <a:lnTo>
                    <a:pt x="18" y="70"/>
                  </a:lnTo>
                  <a:lnTo>
                    <a:pt x="43" y="0"/>
                  </a:lnTo>
                  <a:lnTo>
                    <a:pt x="131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623" name="Freeform 102"/>
            <p:cNvSpPr>
              <a:spLocks/>
            </p:cNvSpPr>
            <p:nvPr/>
          </p:nvSpPr>
          <p:spPr bwMode="auto">
            <a:xfrm>
              <a:off x="7233" y="13701"/>
              <a:ext cx="104" cy="411"/>
            </a:xfrm>
            <a:custGeom>
              <a:avLst/>
              <a:gdLst>
                <a:gd name="T0" fmla="*/ 104 w 104"/>
                <a:gd name="T1" fmla="*/ 4 h 411"/>
                <a:gd name="T2" fmla="*/ 101 w 104"/>
                <a:gd name="T3" fmla="*/ 7 h 411"/>
                <a:gd name="T4" fmla="*/ 94 w 104"/>
                <a:gd name="T5" fmla="*/ 17 h 411"/>
                <a:gd name="T6" fmla="*/ 86 w 104"/>
                <a:gd name="T7" fmla="*/ 38 h 411"/>
                <a:gd name="T8" fmla="*/ 76 w 104"/>
                <a:gd name="T9" fmla="*/ 73 h 411"/>
                <a:gd name="T10" fmla="*/ 69 w 104"/>
                <a:gd name="T11" fmla="*/ 125 h 411"/>
                <a:gd name="T12" fmla="*/ 65 w 104"/>
                <a:gd name="T13" fmla="*/ 196 h 411"/>
                <a:gd name="T14" fmla="*/ 67 w 104"/>
                <a:gd name="T15" fmla="*/ 291 h 411"/>
                <a:gd name="T16" fmla="*/ 77 w 104"/>
                <a:gd name="T17" fmla="*/ 411 h 411"/>
                <a:gd name="T18" fmla="*/ 19 w 104"/>
                <a:gd name="T19" fmla="*/ 411 h 411"/>
                <a:gd name="T20" fmla="*/ 17 w 104"/>
                <a:gd name="T21" fmla="*/ 399 h 411"/>
                <a:gd name="T22" fmla="*/ 11 w 104"/>
                <a:gd name="T23" fmla="*/ 365 h 411"/>
                <a:gd name="T24" fmla="*/ 6 w 104"/>
                <a:gd name="T25" fmla="*/ 316 h 411"/>
                <a:gd name="T26" fmla="*/ 2 w 104"/>
                <a:gd name="T27" fmla="*/ 255 h 411"/>
                <a:gd name="T28" fmla="*/ 0 w 104"/>
                <a:gd name="T29" fmla="*/ 188 h 411"/>
                <a:gd name="T30" fmla="*/ 4 w 104"/>
                <a:gd name="T31" fmla="*/ 120 h 411"/>
                <a:gd name="T32" fmla="*/ 15 w 104"/>
                <a:gd name="T33" fmla="*/ 55 h 411"/>
                <a:gd name="T34" fmla="*/ 34 w 104"/>
                <a:gd name="T35" fmla="*/ 0 h 411"/>
                <a:gd name="T36" fmla="*/ 104 w 104"/>
                <a:gd name="T37" fmla="*/ 4 h 4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411"/>
                <a:gd name="T59" fmla="*/ 104 w 104"/>
                <a:gd name="T60" fmla="*/ 411 h 4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411">
                  <a:moveTo>
                    <a:pt x="104" y="4"/>
                  </a:moveTo>
                  <a:lnTo>
                    <a:pt x="101" y="7"/>
                  </a:lnTo>
                  <a:lnTo>
                    <a:pt x="94" y="17"/>
                  </a:lnTo>
                  <a:lnTo>
                    <a:pt x="86" y="38"/>
                  </a:lnTo>
                  <a:lnTo>
                    <a:pt x="76" y="73"/>
                  </a:lnTo>
                  <a:lnTo>
                    <a:pt x="69" y="125"/>
                  </a:lnTo>
                  <a:lnTo>
                    <a:pt x="65" y="196"/>
                  </a:lnTo>
                  <a:lnTo>
                    <a:pt x="67" y="291"/>
                  </a:lnTo>
                  <a:lnTo>
                    <a:pt x="77" y="411"/>
                  </a:lnTo>
                  <a:lnTo>
                    <a:pt x="19" y="411"/>
                  </a:lnTo>
                  <a:lnTo>
                    <a:pt x="17" y="399"/>
                  </a:lnTo>
                  <a:lnTo>
                    <a:pt x="11" y="365"/>
                  </a:lnTo>
                  <a:lnTo>
                    <a:pt x="6" y="316"/>
                  </a:lnTo>
                  <a:lnTo>
                    <a:pt x="2" y="255"/>
                  </a:lnTo>
                  <a:lnTo>
                    <a:pt x="0" y="188"/>
                  </a:lnTo>
                  <a:lnTo>
                    <a:pt x="4" y="120"/>
                  </a:lnTo>
                  <a:lnTo>
                    <a:pt x="15" y="55"/>
                  </a:lnTo>
                  <a:lnTo>
                    <a:pt x="34" y="0"/>
                  </a:lnTo>
                  <a:lnTo>
                    <a:pt x="104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624" name="Freeform 103"/>
            <p:cNvSpPr>
              <a:spLocks/>
            </p:cNvSpPr>
            <p:nvPr/>
          </p:nvSpPr>
          <p:spPr bwMode="auto">
            <a:xfrm>
              <a:off x="7240" y="13752"/>
              <a:ext cx="76" cy="302"/>
            </a:xfrm>
            <a:custGeom>
              <a:avLst/>
              <a:gdLst>
                <a:gd name="T0" fmla="*/ 76 w 76"/>
                <a:gd name="T1" fmla="*/ 2 h 302"/>
                <a:gd name="T2" fmla="*/ 74 w 76"/>
                <a:gd name="T3" fmla="*/ 4 h 302"/>
                <a:gd name="T4" fmla="*/ 70 w 76"/>
                <a:gd name="T5" fmla="*/ 12 h 302"/>
                <a:gd name="T6" fmla="*/ 62 w 76"/>
                <a:gd name="T7" fmla="*/ 28 h 302"/>
                <a:gd name="T8" fmla="*/ 56 w 76"/>
                <a:gd name="T9" fmla="*/ 53 h 302"/>
                <a:gd name="T10" fmla="*/ 51 w 76"/>
                <a:gd name="T11" fmla="*/ 92 h 302"/>
                <a:gd name="T12" fmla="*/ 49 w 76"/>
                <a:gd name="T13" fmla="*/ 145 h 302"/>
                <a:gd name="T14" fmla="*/ 50 w 76"/>
                <a:gd name="T15" fmla="*/ 214 h 302"/>
                <a:gd name="T16" fmla="*/ 57 w 76"/>
                <a:gd name="T17" fmla="*/ 302 h 302"/>
                <a:gd name="T18" fmla="*/ 14 w 76"/>
                <a:gd name="T19" fmla="*/ 302 h 302"/>
                <a:gd name="T20" fmla="*/ 13 w 76"/>
                <a:gd name="T21" fmla="*/ 294 h 302"/>
                <a:gd name="T22" fmla="*/ 9 w 76"/>
                <a:gd name="T23" fmla="*/ 269 h 302"/>
                <a:gd name="T24" fmla="*/ 4 w 76"/>
                <a:gd name="T25" fmla="*/ 232 h 302"/>
                <a:gd name="T26" fmla="*/ 1 w 76"/>
                <a:gd name="T27" fmla="*/ 188 h 302"/>
                <a:gd name="T28" fmla="*/ 0 w 76"/>
                <a:gd name="T29" fmla="*/ 138 h 302"/>
                <a:gd name="T30" fmla="*/ 2 w 76"/>
                <a:gd name="T31" fmla="*/ 89 h 302"/>
                <a:gd name="T32" fmla="*/ 10 w 76"/>
                <a:gd name="T33" fmla="*/ 41 h 302"/>
                <a:gd name="T34" fmla="*/ 25 w 76"/>
                <a:gd name="T35" fmla="*/ 0 h 302"/>
                <a:gd name="T36" fmla="*/ 76 w 76"/>
                <a:gd name="T37" fmla="*/ 2 h 3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6"/>
                <a:gd name="T58" fmla="*/ 0 h 302"/>
                <a:gd name="T59" fmla="*/ 76 w 76"/>
                <a:gd name="T60" fmla="*/ 302 h 3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6" h="302">
                  <a:moveTo>
                    <a:pt x="76" y="2"/>
                  </a:moveTo>
                  <a:lnTo>
                    <a:pt x="74" y="4"/>
                  </a:lnTo>
                  <a:lnTo>
                    <a:pt x="70" y="12"/>
                  </a:lnTo>
                  <a:lnTo>
                    <a:pt x="62" y="28"/>
                  </a:lnTo>
                  <a:lnTo>
                    <a:pt x="56" y="53"/>
                  </a:lnTo>
                  <a:lnTo>
                    <a:pt x="51" y="92"/>
                  </a:lnTo>
                  <a:lnTo>
                    <a:pt x="49" y="145"/>
                  </a:lnTo>
                  <a:lnTo>
                    <a:pt x="50" y="214"/>
                  </a:lnTo>
                  <a:lnTo>
                    <a:pt x="57" y="302"/>
                  </a:lnTo>
                  <a:lnTo>
                    <a:pt x="14" y="302"/>
                  </a:lnTo>
                  <a:lnTo>
                    <a:pt x="13" y="294"/>
                  </a:lnTo>
                  <a:lnTo>
                    <a:pt x="9" y="269"/>
                  </a:lnTo>
                  <a:lnTo>
                    <a:pt x="4" y="232"/>
                  </a:lnTo>
                  <a:lnTo>
                    <a:pt x="1" y="188"/>
                  </a:lnTo>
                  <a:lnTo>
                    <a:pt x="0" y="138"/>
                  </a:lnTo>
                  <a:lnTo>
                    <a:pt x="2" y="89"/>
                  </a:lnTo>
                  <a:lnTo>
                    <a:pt x="10" y="41"/>
                  </a:lnTo>
                  <a:lnTo>
                    <a:pt x="25" y="0"/>
                  </a:lnTo>
                  <a:lnTo>
                    <a:pt x="76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625" name="Rectangle 104"/>
            <p:cNvSpPr>
              <a:spLocks noChangeArrowheads="1"/>
            </p:cNvSpPr>
            <p:nvPr/>
          </p:nvSpPr>
          <p:spPr bwMode="auto">
            <a:xfrm>
              <a:off x="6241" y="13678"/>
              <a:ext cx="23" cy="9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101626" name="Freeform 105"/>
            <p:cNvSpPr>
              <a:spLocks/>
            </p:cNvSpPr>
            <p:nvPr/>
          </p:nvSpPr>
          <p:spPr bwMode="auto">
            <a:xfrm>
              <a:off x="6579" y="13664"/>
              <a:ext cx="375" cy="440"/>
            </a:xfrm>
            <a:custGeom>
              <a:avLst/>
              <a:gdLst>
                <a:gd name="T0" fmla="*/ 35 w 375"/>
                <a:gd name="T1" fmla="*/ 41 h 440"/>
                <a:gd name="T2" fmla="*/ 32 w 375"/>
                <a:gd name="T3" fmla="*/ 49 h 440"/>
                <a:gd name="T4" fmla="*/ 25 w 375"/>
                <a:gd name="T5" fmla="*/ 74 h 440"/>
                <a:gd name="T6" fmla="*/ 17 w 375"/>
                <a:gd name="T7" fmla="*/ 112 h 440"/>
                <a:gd name="T8" fmla="*/ 8 w 375"/>
                <a:gd name="T9" fmla="*/ 163 h 440"/>
                <a:gd name="T10" fmla="*/ 2 w 375"/>
                <a:gd name="T11" fmla="*/ 223 h 440"/>
                <a:gd name="T12" fmla="*/ 0 w 375"/>
                <a:gd name="T13" fmla="*/ 290 h 440"/>
                <a:gd name="T14" fmla="*/ 7 w 375"/>
                <a:gd name="T15" fmla="*/ 363 h 440"/>
                <a:gd name="T16" fmla="*/ 23 w 375"/>
                <a:gd name="T17" fmla="*/ 440 h 440"/>
                <a:gd name="T18" fmla="*/ 23 w 375"/>
                <a:gd name="T19" fmla="*/ 437 h 440"/>
                <a:gd name="T20" fmla="*/ 23 w 375"/>
                <a:gd name="T21" fmla="*/ 427 h 440"/>
                <a:gd name="T22" fmla="*/ 23 w 375"/>
                <a:gd name="T23" fmla="*/ 411 h 440"/>
                <a:gd name="T24" fmla="*/ 23 w 375"/>
                <a:gd name="T25" fmla="*/ 391 h 440"/>
                <a:gd name="T26" fmla="*/ 25 w 375"/>
                <a:gd name="T27" fmla="*/ 367 h 440"/>
                <a:gd name="T28" fmla="*/ 28 w 375"/>
                <a:gd name="T29" fmla="*/ 341 h 440"/>
                <a:gd name="T30" fmla="*/ 33 w 375"/>
                <a:gd name="T31" fmla="*/ 312 h 440"/>
                <a:gd name="T32" fmla="*/ 39 w 375"/>
                <a:gd name="T33" fmla="*/ 281 h 440"/>
                <a:gd name="T34" fmla="*/ 49 w 375"/>
                <a:gd name="T35" fmla="*/ 251 h 440"/>
                <a:gd name="T36" fmla="*/ 61 w 375"/>
                <a:gd name="T37" fmla="*/ 222 h 440"/>
                <a:gd name="T38" fmla="*/ 75 w 375"/>
                <a:gd name="T39" fmla="*/ 194 h 440"/>
                <a:gd name="T40" fmla="*/ 93 w 375"/>
                <a:gd name="T41" fmla="*/ 168 h 440"/>
                <a:gd name="T42" fmla="*/ 116 w 375"/>
                <a:gd name="T43" fmla="*/ 145 h 440"/>
                <a:gd name="T44" fmla="*/ 141 w 375"/>
                <a:gd name="T45" fmla="*/ 127 h 440"/>
                <a:gd name="T46" fmla="*/ 173 w 375"/>
                <a:gd name="T47" fmla="*/ 114 h 440"/>
                <a:gd name="T48" fmla="*/ 208 w 375"/>
                <a:gd name="T49" fmla="*/ 106 h 440"/>
                <a:gd name="T50" fmla="*/ 210 w 375"/>
                <a:gd name="T51" fmla="*/ 104 h 440"/>
                <a:gd name="T52" fmla="*/ 217 w 375"/>
                <a:gd name="T53" fmla="*/ 100 h 440"/>
                <a:gd name="T54" fmla="*/ 227 w 375"/>
                <a:gd name="T55" fmla="*/ 92 h 440"/>
                <a:gd name="T56" fmla="*/ 245 w 375"/>
                <a:gd name="T57" fmla="*/ 82 h 440"/>
                <a:gd name="T58" fmla="*/ 267 w 375"/>
                <a:gd name="T59" fmla="*/ 69 h 440"/>
                <a:gd name="T60" fmla="*/ 296 w 375"/>
                <a:gd name="T61" fmla="*/ 54 h 440"/>
                <a:gd name="T62" fmla="*/ 332 w 375"/>
                <a:gd name="T63" fmla="*/ 36 h 440"/>
                <a:gd name="T64" fmla="*/ 375 w 375"/>
                <a:gd name="T65" fmla="*/ 17 h 440"/>
                <a:gd name="T66" fmla="*/ 373 w 375"/>
                <a:gd name="T67" fmla="*/ 16 h 440"/>
                <a:gd name="T68" fmla="*/ 366 w 375"/>
                <a:gd name="T69" fmla="*/ 15 h 440"/>
                <a:gd name="T70" fmla="*/ 357 w 375"/>
                <a:gd name="T71" fmla="*/ 13 h 440"/>
                <a:gd name="T72" fmla="*/ 343 w 375"/>
                <a:gd name="T73" fmla="*/ 10 h 440"/>
                <a:gd name="T74" fmla="*/ 326 w 375"/>
                <a:gd name="T75" fmla="*/ 7 h 440"/>
                <a:gd name="T76" fmla="*/ 307 w 375"/>
                <a:gd name="T77" fmla="*/ 5 h 440"/>
                <a:gd name="T78" fmla="*/ 285 w 375"/>
                <a:gd name="T79" fmla="*/ 3 h 440"/>
                <a:gd name="T80" fmla="*/ 261 w 375"/>
                <a:gd name="T81" fmla="*/ 1 h 440"/>
                <a:gd name="T82" fmla="*/ 235 w 375"/>
                <a:gd name="T83" fmla="*/ 0 h 440"/>
                <a:gd name="T84" fmla="*/ 208 w 375"/>
                <a:gd name="T85" fmla="*/ 1 h 440"/>
                <a:gd name="T86" fmla="*/ 180 w 375"/>
                <a:gd name="T87" fmla="*/ 2 h 440"/>
                <a:gd name="T88" fmla="*/ 151 w 375"/>
                <a:gd name="T89" fmla="*/ 5 h 440"/>
                <a:gd name="T90" fmla="*/ 122 w 375"/>
                <a:gd name="T91" fmla="*/ 10 h 440"/>
                <a:gd name="T92" fmla="*/ 92 w 375"/>
                <a:gd name="T93" fmla="*/ 18 h 440"/>
                <a:gd name="T94" fmla="*/ 63 w 375"/>
                <a:gd name="T95" fmla="*/ 28 h 440"/>
                <a:gd name="T96" fmla="*/ 35 w 375"/>
                <a:gd name="T97" fmla="*/ 41 h 4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5"/>
                <a:gd name="T148" fmla="*/ 0 h 440"/>
                <a:gd name="T149" fmla="*/ 375 w 375"/>
                <a:gd name="T150" fmla="*/ 440 h 4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5" h="440">
                  <a:moveTo>
                    <a:pt x="35" y="41"/>
                  </a:moveTo>
                  <a:lnTo>
                    <a:pt x="32" y="49"/>
                  </a:lnTo>
                  <a:lnTo>
                    <a:pt x="25" y="74"/>
                  </a:lnTo>
                  <a:lnTo>
                    <a:pt x="17" y="112"/>
                  </a:lnTo>
                  <a:lnTo>
                    <a:pt x="8" y="163"/>
                  </a:lnTo>
                  <a:lnTo>
                    <a:pt x="2" y="223"/>
                  </a:lnTo>
                  <a:lnTo>
                    <a:pt x="0" y="290"/>
                  </a:lnTo>
                  <a:lnTo>
                    <a:pt x="7" y="363"/>
                  </a:lnTo>
                  <a:lnTo>
                    <a:pt x="23" y="440"/>
                  </a:lnTo>
                  <a:lnTo>
                    <a:pt x="23" y="437"/>
                  </a:lnTo>
                  <a:lnTo>
                    <a:pt x="23" y="427"/>
                  </a:lnTo>
                  <a:lnTo>
                    <a:pt x="23" y="411"/>
                  </a:lnTo>
                  <a:lnTo>
                    <a:pt x="23" y="391"/>
                  </a:lnTo>
                  <a:lnTo>
                    <a:pt x="25" y="367"/>
                  </a:lnTo>
                  <a:lnTo>
                    <a:pt x="28" y="341"/>
                  </a:lnTo>
                  <a:lnTo>
                    <a:pt x="33" y="312"/>
                  </a:lnTo>
                  <a:lnTo>
                    <a:pt x="39" y="281"/>
                  </a:lnTo>
                  <a:lnTo>
                    <a:pt x="49" y="251"/>
                  </a:lnTo>
                  <a:lnTo>
                    <a:pt x="61" y="222"/>
                  </a:lnTo>
                  <a:lnTo>
                    <a:pt x="75" y="194"/>
                  </a:lnTo>
                  <a:lnTo>
                    <a:pt x="93" y="168"/>
                  </a:lnTo>
                  <a:lnTo>
                    <a:pt x="116" y="145"/>
                  </a:lnTo>
                  <a:lnTo>
                    <a:pt x="141" y="127"/>
                  </a:lnTo>
                  <a:lnTo>
                    <a:pt x="173" y="114"/>
                  </a:lnTo>
                  <a:lnTo>
                    <a:pt x="208" y="106"/>
                  </a:lnTo>
                  <a:lnTo>
                    <a:pt x="210" y="104"/>
                  </a:lnTo>
                  <a:lnTo>
                    <a:pt x="217" y="100"/>
                  </a:lnTo>
                  <a:lnTo>
                    <a:pt x="227" y="92"/>
                  </a:lnTo>
                  <a:lnTo>
                    <a:pt x="245" y="82"/>
                  </a:lnTo>
                  <a:lnTo>
                    <a:pt x="267" y="69"/>
                  </a:lnTo>
                  <a:lnTo>
                    <a:pt x="296" y="54"/>
                  </a:lnTo>
                  <a:lnTo>
                    <a:pt x="332" y="36"/>
                  </a:lnTo>
                  <a:lnTo>
                    <a:pt x="375" y="17"/>
                  </a:lnTo>
                  <a:lnTo>
                    <a:pt x="373" y="16"/>
                  </a:lnTo>
                  <a:lnTo>
                    <a:pt x="366" y="15"/>
                  </a:lnTo>
                  <a:lnTo>
                    <a:pt x="357" y="13"/>
                  </a:lnTo>
                  <a:lnTo>
                    <a:pt x="343" y="10"/>
                  </a:lnTo>
                  <a:lnTo>
                    <a:pt x="326" y="7"/>
                  </a:lnTo>
                  <a:lnTo>
                    <a:pt x="307" y="5"/>
                  </a:lnTo>
                  <a:lnTo>
                    <a:pt x="285" y="3"/>
                  </a:lnTo>
                  <a:lnTo>
                    <a:pt x="261" y="1"/>
                  </a:lnTo>
                  <a:lnTo>
                    <a:pt x="235" y="0"/>
                  </a:lnTo>
                  <a:lnTo>
                    <a:pt x="208" y="1"/>
                  </a:lnTo>
                  <a:lnTo>
                    <a:pt x="180" y="2"/>
                  </a:lnTo>
                  <a:lnTo>
                    <a:pt x="151" y="5"/>
                  </a:lnTo>
                  <a:lnTo>
                    <a:pt x="122" y="10"/>
                  </a:lnTo>
                  <a:lnTo>
                    <a:pt x="92" y="18"/>
                  </a:lnTo>
                  <a:lnTo>
                    <a:pt x="63" y="28"/>
                  </a:lnTo>
                  <a:lnTo>
                    <a:pt x="35" y="4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627" name="Freeform 106"/>
            <p:cNvSpPr>
              <a:spLocks/>
            </p:cNvSpPr>
            <p:nvPr/>
          </p:nvSpPr>
          <p:spPr bwMode="auto">
            <a:xfrm>
              <a:off x="6061" y="13991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8 h 83"/>
                <a:gd name="T6" fmla="*/ 5 w 305"/>
                <a:gd name="T7" fmla="*/ 44 h 83"/>
                <a:gd name="T8" fmla="*/ 11 w 305"/>
                <a:gd name="T9" fmla="*/ 37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8 h 83"/>
                <a:gd name="T16" fmla="*/ 54 w 305"/>
                <a:gd name="T17" fmla="*/ 12 h 83"/>
                <a:gd name="T18" fmla="*/ 72 w 305"/>
                <a:gd name="T19" fmla="*/ 6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7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6 h 83"/>
                <a:gd name="T38" fmla="*/ 289 w 305"/>
                <a:gd name="T39" fmla="*/ 44 h 83"/>
                <a:gd name="T40" fmla="*/ 277 w 305"/>
                <a:gd name="T41" fmla="*/ 41 h 83"/>
                <a:gd name="T42" fmla="*/ 262 w 305"/>
                <a:gd name="T43" fmla="*/ 36 h 83"/>
                <a:gd name="T44" fmla="*/ 244 w 305"/>
                <a:gd name="T45" fmla="*/ 32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1 h 83"/>
                <a:gd name="T56" fmla="*/ 101 w 305"/>
                <a:gd name="T57" fmla="*/ 23 h 83"/>
                <a:gd name="T58" fmla="*/ 77 w 305"/>
                <a:gd name="T59" fmla="*/ 29 h 83"/>
                <a:gd name="T60" fmla="*/ 55 w 305"/>
                <a:gd name="T61" fmla="*/ 37 h 83"/>
                <a:gd name="T62" fmla="*/ 33 w 305"/>
                <a:gd name="T63" fmla="*/ 48 h 83"/>
                <a:gd name="T64" fmla="*/ 15 w 305"/>
                <a:gd name="T65" fmla="*/ 63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8"/>
                  </a:lnTo>
                  <a:lnTo>
                    <a:pt x="5" y="44"/>
                  </a:lnTo>
                  <a:lnTo>
                    <a:pt x="11" y="37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8"/>
                  </a:lnTo>
                  <a:lnTo>
                    <a:pt x="54" y="12"/>
                  </a:lnTo>
                  <a:lnTo>
                    <a:pt x="72" y="6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7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6"/>
                  </a:lnTo>
                  <a:lnTo>
                    <a:pt x="289" y="44"/>
                  </a:lnTo>
                  <a:lnTo>
                    <a:pt x="277" y="41"/>
                  </a:lnTo>
                  <a:lnTo>
                    <a:pt x="262" y="36"/>
                  </a:lnTo>
                  <a:lnTo>
                    <a:pt x="244" y="32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1"/>
                  </a:lnTo>
                  <a:lnTo>
                    <a:pt x="101" y="23"/>
                  </a:lnTo>
                  <a:lnTo>
                    <a:pt x="77" y="29"/>
                  </a:lnTo>
                  <a:lnTo>
                    <a:pt x="55" y="37"/>
                  </a:lnTo>
                  <a:lnTo>
                    <a:pt x="33" y="48"/>
                  </a:lnTo>
                  <a:lnTo>
                    <a:pt x="15" y="63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628" name="Freeform 107"/>
            <p:cNvSpPr>
              <a:spLocks/>
            </p:cNvSpPr>
            <p:nvPr/>
          </p:nvSpPr>
          <p:spPr bwMode="auto">
            <a:xfrm>
              <a:off x="6061" y="13793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9 h 83"/>
                <a:gd name="T6" fmla="*/ 5 w 305"/>
                <a:gd name="T7" fmla="*/ 44 h 83"/>
                <a:gd name="T8" fmla="*/ 11 w 305"/>
                <a:gd name="T9" fmla="*/ 38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7 h 83"/>
                <a:gd name="T16" fmla="*/ 54 w 305"/>
                <a:gd name="T17" fmla="*/ 12 h 83"/>
                <a:gd name="T18" fmla="*/ 72 w 305"/>
                <a:gd name="T19" fmla="*/ 7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8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5 h 83"/>
                <a:gd name="T38" fmla="*/ 289 w 305"/>
                <a:gd name="T39" fmla="*/ 43 h 83"/>
                <a:gd name="T40" fmla="*/ 277 w 305"/>
                <a:gd name="T41" fmla="*/ 40 h 83"/>
                <a:gd name="T42" fmla="*/ 262 w 305"/>
                <a:gd name="T43" fmla="*/ 36 h 83"/>
                <a:gd name="T44" fmla="*/ 244 w 305"/>
                <a:gd name="T45" fmla="*/ 33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2 h 83"/>
                <a:gd name="T56" fmla="*/ 101 w 305"/>
                <a:gd name="T57" fmla="*/ 24 h 83"/>
                <a:gd name="T58" fmla="*/ 77 w 305"/>
                <a:gd name="T59" fmla="*/ 29 h 83"/>
                <a:gd name="T60" fmla="*/ 55 w 305"/>
                <a:gd name="T61" fmla="*/ 38 h 83"/>
                <a:gd name="T62" fmla="*/ 33 w 305"/>
                <a:gd name="T63" fmla="*/ 49 h 83"/>
                <a:gd name="T64" fmla="*/ 15 w 305"/>
                <a:gd name="T65" fmla="*/ 64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11" y="38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7"/>
                  </a:lnTo>
                  <a:lnTo>
                    <a:pt x="54" y="12"/>
                  </a:lnTo>
                  <a:lnTo>
                    <a:pt x="72" y="7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8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5"/>
                  </a:lnTo>
                  <a:lnTo>
                    <a:pt x="289" y="43"/>
                  </a:lnTo>
                  <a:lnTo>
                    <a:pt x="277" y="40"/>
                  </a:lnTo>
                  <a:lnTo>
                    <a:pt x="262" y="36"/>
                  </a:lnTo>
                  <a:lnTo>
                    <a:pt x="244" y="33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2"/>
                  </a:lnTo>
                  <a:lnTo>
                    <a:pt x="101" y="24"/>
                  </a:lnTo>
                  <a:lnTo>
                    <a:pt x="77" y="29"/>
                  </a:lnTo>
                  <a:lnTo>
                    <a:pt x="55" y="38"/>
                  </a:lnTo>
                  <a:lnTo>
                    <a:pt x="33" y="49"/>
                  </a:lnTo>
                  <a:lnTo>
                    <a:pt x="15" y="64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629" name="Freeform 108"/>
            <p:cNvSpPr>
              <a:spLocks/>
            </p:cNvSpPr>
            <p:nvPr/>
          </p:nvSpPr>
          <p:spPr bwMode="auto">
            <a:xfrm>
              <a:off x="6348" y="13696"/>
              <a:ext cx="496" cy="917"/>
            </a:xfrm>
            <a:custGeom>
              <a:avLst/>
              <a:gdLst>
                <a:gd name="T0" fmla="*/ 0 w 496"/>
                <a:gd name="T1" fmla="*/ 0 h 917"/>
                <a:gd name="T2" fmla="*/ 0 w 496"/>
                <a:gd name="T3" fmla="*/ 886 h 917"/>
                <a:gd name="T4" fmla="*/ 150 w 496"/>
                <a:gd name="T5" fmla="*/ 917 h 917"/>
                <a:gd name="T6" fmla="*/ 143 w 496"/>
                <a:gd name="T7" fmla="*/ 797 h 917"/>
                <a:gd name="T8" fmla="*/ 496 w 496"/>
                <a:gd name="T9" fmla="*/ 851 h 917"/>
                <a:gd name="T10" fmla="*/ 490 w 496"/>
                <a:gd name="T11" fmla="*/ 803 h 917"/>
                <a:gd name="T12" fmla="*/ 245 w 496"/>
                <a:gd name="T13" fmla="*/ 773 h 917"/>
                <a:gd name="T14" fmla="*/ 239 w 496"/>
                <a:gd name="T15" fmla="*/ 670 h 917"/>
                <a:gd name="T16" fmla="*/ 72 w 496"/>
                <a:gd name="T17" fmla="*/ 670 h 917"/>
                <a:gd name="T18" fmla="*/ 68 w 496"/>
                <a:gd name="T19" fmla="*/ 657 h 917"/>
                <a:gd name="T20" fmla="*/ 56 w 496"/>
                <a:gd name="T21" fmla="*/ 620 h 917"/>
                <a:gd name="T22" fmla="*/ 41 w 496"/>
                <a:gd name="T23" fmla="*/ 559 h 917"/>
                <a:gd name="T24" fmla="*/ 26 w 496"/>
                <a:gd name="T25" fmla="*/ 480 h 917"/>
                <a:gd name="T26" fmla="*/ 15 w 496"/>
                <a:gd name="T27" fmla="*/ 385 h 917"/>
                <a:gd name="T28" fmla="*/ 11 w 496"/>
                <a:gd name="T29" fmla="*/ 276 h 917"/>
                <a:gd name="T30" fmla="*/ 20 w 496"/>
                <a:gd name="T31" fmla="*/ 158 h 917"/>
                <a:gd name="T32" fmla="*/ 42 w 496"/>
                <a:gd name="T33" fmla="*/ 30 h 917"/>
                <a:gd name="T34" fmla="*/ 0 w 496"/>
                <a:gd name="T35" fmla="*/ 0 h 9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6"/>
                <a:gd name="T55" fmla="*/ 0 h 917"/>
                <a:gd name="T56" fmla="*/ 496 w 496"/>
                <a:gd name="T57" fmla="*/ 917 h 9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6" h="917">
                  <a:moveTo>
                    <a:pt x="0" y="0"/>
                  </a:moveTo>
                  <a:lnTo>
                    <a:pt x="0" y="886"/>
                  </a:lnTo>
                  <a:lnTo>
                    <a:pt x="150" y="917"/>
                  </a:lnTo>
                  <a:lnTo>
                    <a:pt x="143" y="797"/>
                  </a:lnTo>
                  <a:lnTo>
                    <a:pt x="496" y="851"/>
                  </a:lnTo>
                  <a:lnTo>
                    <a:pt x="490" y="803"/>
                  </a:lnTo>
                  <a:lnTo>
                    <a:pt x="245" y="773"/>
                  </a:lnTo>
                  <a:lnTo>
                    <a:pt x="239" y="670"/>
                  </a:lnTo>
                  <a:lnTo>
                    <a:pt x="72" y="670"/>
                  </a:lnTo>
                  <a:lnTo>
                    <a:pt x="68" y="657"/>
                  </a:lnTo>
                  <a:lnTo>
                    <a:pt x="56" y="620"/>
                  </a:lnTo>
                  <a:lnTo>
                    <a:pt x="41" y="559"/>
                  </a:lnTo>
                  <a:lnTo>
                    <a:pt x="26" y="480"/>
                  </a:lnTo>
                  <a:lnTo>
                    <a:pt x="15" y="385"/>
                  </a:lnTo>
                  <a:lnTo>
                    <a:pt x="11" y="276"/>
                  </a:lnTo>
                  <a:lnTo>
                    <a:pt x="20" y="158"/>
                  </a:lnTo>
                  <a:lnTo>
                    <a:pt x="42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630" name="Freeform 109"/>
            <p:cNvSpPr>
              <a:spLocks/>
            </p:cNvSpPr>
            <p:nvPr/>
          </p:nvSpPr>
          <p:spPr bwMode="auto">
            <a:xfrm>
              <a:off x="6593" y="13487"/>
              <a:ext cx="638" cy="125"/>
            </a:xfrm>
            <a:custGeom>
              <a:avLst/>
              <a:gdLst>
                <a:gd name="T0" fmla="*/ 0 w 638"/>
                <a:gd name="T1" fmla="*/ 125 h 125"/>
                <a:gd name="T2" fmla="*/ 4 w 638"/>
                <a:gd name="T3" fmla="*/ 124 h 125"/>
                <a:gd name="T4" fmla="*/ 14 w 638"/>
                <a:gd name="T5" fmla="*/ 119 h 125"/>
                <a:gd name="T6" fmla="*/ 31 w 638"/>
                <a:gd name="T7" fmla="*/ 114 h 125"/>
                <a:gd name="T8" fmla="*/ 53 w 638"/>
                <a:gd name="T9" fmla="*/ 106 h 125"/>
                <a:gd name="T10" fmla="*/ 81 w 638"/>
                <a:gd name="T11" fmla="*/ 98 h 125"/>
                <a:gd name="T12" fmla="*/ 113 w 638"/>
                <a:gd name="T13" fmla="*/ 89 h 125"/>
                <a:gd name="T14" fmla="*/ 151 w 638"/>
                <a:gd name="T15" fmla="*/ 81 h 125"/>
                <a:gd name="T16" fmla="*/ 192 w 638"/>
                <a:gd name="T17" fmla="*/ 73 h 125"/>
                <a:gd name="T18" fmla="*/ 237 w 638"/>
                <a:gd name="T19" fmla="*/ 65 h 125"/>
                <a:gd name="T20" fmla="*/ 286 w 638"/>
                <a:gd name="T21" fmla="*/ 60 h 125"/>
                <a:gd name="T22" fmla="*/ 337 w 638"/>
                <a:gd name="T23" fmla="*/ 56 h 125"/>
                <a:gd name="T24" fmla="*/ 390 w 638"/>
                <a:gd name="T25" fmla="*/ 55 h 125"/>
                <a:gd name="T26" fmla="*/ 446 w 638"/>
                <a:gd name="T27" fmla="*/ 56 h 125"/>
                <a:gd name="T28" fmla="*/ 503 w 638"/>
                <a:gd name="T29" fmla="*/ 61 h 125"/>
                <a:gd name="T30" fmla="*/ 561 w 638"/>
                <a:gd name="T31" fmla="*/ 70 h 125"/>
                <a:gd name="T32" fmla="*/ 620 w 638"/>
                <a:gd name="T33" fmla="*/ 83 h 125"/>
                <a:gd name="T34" fmla="*/ 638 w 638"/>
                <a:gd name="T35" fmla="*/ 0 h 125"/>
                <a:gd name="T36" fmla="*/ 634 w 638"/>
                <a:gd name="T37" fmla="*/ 0 h 125"/>
                <a:gd name="T38" fmla="*/ 620 w 638"/>
                <a:gd name="T39" fmla="*/ 0 h 125"/>
                <a:gd name="T40" fmla="*/ 599 w 638"/>
                <a:gd name="T41" fmla="*/ 0 h 125"/>
                <a:gd name="T42" fmla="*/ 571 w 638"/>
                <a:gd name="T43" fmla="*/ 1 h 125"/>
                <a:gd name="T44" fmla="*/ 536 w 638"/>
                <a:gd name="T45" fmla="*/ 2 h 125"/>
                <a:gd name="T46" fmla="*/ 496 w 638"/>
                <a:gd name="T47" fmla="*/ 3 h 125"/>
                <a:gd name="T48" fmla="*/ 452 w 638"/>
                <a:gd name="T49" fmla="*/ 6 h 125"/>
                <a:gd name="T50" fmla="*/ 405 w 638"/>
                <a:gd name="T51" fmla="*/ 8 h 125"/>
                <a:gd name="T52" fmla="*/ 354 w 638"/>
                <a:gd name="T53" fmla="*/ 13 h 125"/>
                <a:gd name="T54" fmla="*/ 302 w 638"/>
                <a:gd name="T55" fmla="*/ 17 h 125"/>
                <a:gd name="T56" fmla="*/ 249 w 638"/>
                <a:gd name="T57" fmla="*/ 22 h 125"/>
                <a:gd name="T58" fmla="*/ 196 w 638"/>
                <a:gd name="T59" fmla="*/ 30 h 125"/>
                <a:gd name="T60" fmla="*/ 144 w 638"/>
                <a:gd name="T61" fmla="*/ 37 h 125"/>
                <a:gd name="T62" fmla="*/ 93 w 638"/>
                <a:gd name="T63" fmla="*/ 47 h 125"/>
                <a:gd name="T64" fmla="*/ 45 w 638"/>
                <a:gd name="T65" fmla="*/ 58 h 125"/>
                <a:gd name="T66" fmla="*/ 0 w 638"/>
                <a:gd name="T67" fmla="*/ 71 h 125"/>
                <a:gd name="T68" fmla="*/ 0 w 638"/>
                <a:gd name="T69" fmla="*/ 125 h 1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38"/>
                <a:gd name="T106" fmla="*/ 0 h 125"/>
                <a:gd name="T107" fmla="*/ 638 w 638"/>
                <a:gd name="T108" fmla="*/ 125 h 1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38" h="125">
                  <a:moveTo>
                    <a:pt x="0" y="125"/>
                  </a:moveTo>
                  <a:lnTo>
                    <a:pt x="4" y="124"/>
                  </a:lnTo>
                  <a:lnTo>
                    <a:pt x="14" y="119"/>
                  </a:lnTo>
                  <a:lnTo>
                    <a:pt x="31" y="114"/>
                  </a:lnTo>
                  <a:lnTo>
                    <a:pt x="53" y="106"/>
                  </a:lnTo>
                  <a:lnTo>
                    <a:pt x="81" y="98"/>
                  </a:lnTo>
                  <a:lnTo>
                    <a:pt x="113" y="89"/>
                  </a:lnTo>
                  <a:lnTo>
                    <a:pt x="151" y="81"/>
                  </a:lnTo>
                  <a:lnTo>
                    <a:pt x="192" y="73"/>
                  </a:lnTo>
                  <a:lnTo>
                    <a:pt x="237" y="65"/>
                  </a:lnTo>
                  <a:lnTo>
                    <a:pt x="286" y="60"/>
                  </a:lnTo>
                  <a:lnTo>
                    <a:pt x="337" y="56"/>
                  </a:lnTo>
                  <a:lnTo>
                    <a:pt x="390" y="55"/>
                  </a:lnTo>
                  <a:lnTo>
                    <a:pt x="446" y="56"/>
                  </a:lnTo>
                  <a:lnTo>
                    <a:pt x="503" y="61"/>
                  </a:lnTo>
                  <a:lnTo>
                    <a:pt x="561" y="70"/>
                  </a:lnTo>
                  <a:lnTo>
                    <a:pt x="620" y="83"/>
                  </a:lnTo>
                  <a:lnTo>
                    <a:pt x="638" y="0"/>
                  </a:lnTo>
                  <a:lnTo>
                    <a:pt x="634" y="0"/>
                  </a:lnTo>
                  <a:lnTo>
                    <a:pt x="620" y="0"/>
                  </a:lnTo>
                  <a:lnTo>
                    <a:pt x="599" y="0"/>
                  </a:lnTo>
                  <a:lnTo>
                    <a:pt x="571" y="1"/>
                  </a:lnTo>
                  <a:lnTo>
                    <a:pt x="536" y="2"/>
                  </a:lnTo>
                  <a:lnTo>
                    <a:pt x="496" y="3"/>
                  </a:lnTo>
                  <a:lnTo>
                    <a:pt x="452" y="6"/>
                  </a:lnTo>
                  <a:lnTo>
                    <a:pt x="405" y="8"/>
                  </a:lnTo>
                  <a:lnTo>
                    <a:pt x="354" y="13"/>
                  </a:lnTo>
                  <a:lnTo>
                    <a:pt x="302" y="17"/>
                  </a:lnTo>
                  <a:lnTo>
                    <a:pt x="249" y="22"/>
                  </a:lnTo>
                  <a:lnTo>
                    <a:pt x="196" y="30"/>
                  </a:lnTo>
                  <a:lnTo>
                    <a:pt x="144" y="37"/>
                  </a:lnTo>
                  <a:lnTo>
                    <a:pt x="93" y="47"/>
                  </a:lnTo>
                  <a:lnTo>
                    <a:pt x="45" y="58"/>
                  </a:lnTo>
                  <a:lnTo>
                    <a:pt x="0" y="71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631" name="Freeform 110"/>
            <p:cNvSpPr>
              <a:spLocks/>
            </p:cNvSpPr>
            <p:nvPr/>
          </p:nvSpPr>
          <p:spPr bwMode="auto">
            <a:xfrm>
              <a:off x="6217" y="14634"/>
              <a:ext cx="1075" cy="356"/>
            </a:xfrm>
            <a:custGeom>
              <a:avLst/>
              <a:gdLst>
                <a:gd name="T0" fmla="*/ 454 w 1075"/>
                <a:gd name="T1" fmla="*/ 344 h 356"/>
                <a:gd name="T2" fmla="*/ 456 w 1075"/>
                <a:gd name="T3" fmla="*/ 343 h 356"/>
                <a:gd name="T4" fmla="*/ 463 w 1075"/>
                <a:gd name="T5" fmla="*/ 341 h 356"/>
                <a:gd name="T6" fmla="*/ 472 w 1075"/>
                <a:gd name="T7" fmla="*/ 337 h 356"/>
                <a:gd name="T8" fmla="*/ 485 w 1075"/>
                <a:gd name="T9" fmla="*/ 332 h 356"/>
                <a:gd name="T10" fmla="*/ 501 w 1075"/>
                <a:gd name="T11" fmla="*/ 325 h 356"/>
                <a:gd name="T12" fmla="*/ 518 w 1075"/>
                <a:gd name="T13" fmla="*/ 317 h 356"/>
                <a:gd name="T14" fmla="*/ 538 w 1075"/>
                <a:gd name="T15" fmla="*/ 308 h 356"/>
                <a:gd name="T16" fmla="*/ 558 w 1075"/>
                <a:gd name="T17" fmla="*/ 298 h 356"/>
                <a:gd name="T18" fmla="*/ 580 w 1075"/>
                <a:gd name="T19" fmla="*/ 287 h 356"/>
                <a:gd name="T20" fmla="*/ 600 w 1075"/>
                <a:gd name="T21" fmla="*/ 274 h 356"/>
                <a:gd name="T22" fmla="*/ 621 w 1075"/>
                <a:gd name="T23" fmla="*/ 262 h 356"/>
                <a:gd name="T24" fmla="*/ 640 w 1075"/>
                <a:gd name="T25" fmla="*/ 248 h 356"/>
                <a:gd name="T26" fmla="*/ 658 w 1075"/>
                <a:gd name="T27" fmla="*/ 234 h 356"/>
                <a:gd name="T28" fmla="*/ 674 w 1075"/>
                <a:gd name="T29" fmla="*/ 219 h 356"/>
                <a:gd name="T30" fmla="*/ 688 w 1075"/>
                <a:gd name="T31" fmla="*/ 204 h 356"/>
                <a:gd name="T32" fmla="*/ 699 w 1075"/>
                <a:gd name="T33" fmla="*/ 189 h 356"/>
                <a:gd name="T34" fmla="*/ 0 w 1075"/>
                <a:gd name="T35" fmla="*/ 18 h 356"/>
                <a:gd name="T36" fmla="*/ 54 w 1075"/>
                <a:gd name="T37" fmla="*/ 0 h 356"/>
                <a:gd name="T38" fmla="*/ 1075 w 1075"/>
                <a:gd name="T39" fmla="*/ 251 h 356"/>
                <a:gd name="T40" fmla="*/ 1033 w 1075"/>
                <a:gd name="T41" fmla="*/ 274 h 356"/>
                <a:gd name="T42" fmla="*/ 738 w 1075"/>
                <a:gd name="T43" fmla="*/ 199 h 356"/>
                <a:gd name="T44" fmla="*/ 737 w 1075"/>
                <a:gd name="T45" fmla="*/ 200 h 356"/>
                <a:gd name="T46" fmla="*/ 735 w 1075"/>
                <a:gd name="T47" fmla="*/ 203 h 356"/>
                <a:gd name="T48" fmla="*/ 730 w 1075"/>
                <a:gd name="T49" fmla="*/ 207 h 356"/>
                <a:gd name="T50" fmla="*/ 724 w 1075"/>
                <a:gd name="T51" fmla="*/ 214 h 356"/>
                <a:gd name="T52" fmla="*/ 716 w 1075"/>
                <a:gd name="T53" fmla="*/ 222 h 356"/>
                <a:gd name="T54" fmla="*/ 706 w 1075"/>
                <a:gd name="T55" fmla="*/ 231 h 356"/>
                <a:gd name="T56" fmla="*/ 694 w 1075"/>
                <a:gd name="T57" fmla="*/ 242 h 356"/>
                <a:gd name="T58" fmla="*/ 679 w 1075"/>
                <a:gd name="T59" fmla="*/ 253 h 356"/>
                <a:gd name="T60" fmla="*/ 662 w 1075"/>
                <a:gd name="T61" fmla="*/ 265 h 356"/>
                <a:gd name="T62" fmla="*/ 643 w 1075"/>
                <a:gd name="T63" fmla="*/ 278 h 356"/>
                <a:gd name="T64" fmla="*/ 621 w 1075"/>
                <a:gd name="T65" fmla="*/ 291 h 356"/>
                <a:gd name="T66" fmla="*/ 597 w 1075"/>
                <a:gd name="T67" fmla="*/ 303 h 356"/>
                <a:gd name="T68" fmla="*/ 570 w 1075"/>
                <a:gd name="T69" fmla="*/ 317 h 356"/>
                <a:gd name="T70" fmla="*/ 540 w 1075"/>
                <a:gd name="T71" fmla="*/ 330 h 356"/>
                <a:gd name="T72" fmla="*/ 508 w 1075"/>
                <a:gd name="T73" fmla="*/ 343 h 356"/>
                <a:gd name="T74" fmla="*/ 472 w 1075"/>
                <a:gd name="T75" fmla="*/ 356 h 356"/>
                <a:gd name="T76" fmla="*/ 454 w 1075"/>
                <a:gd name="T77" fmla="*/ 344 h 3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75"/>
                <a:gd name="T118" fmla="*/ 0 h 356"/>
                <a:gd name="T119" fmla="*/ 1075 w 1075"/>
                <a:gd name="T120" fmla="*/ 356 h 35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75" h="356">
                  <a:moveTo>
                    <a:pt x="454" y="344"/>
                  </a:moveTo>
                  <a:lnTo>
                    <a:pt x="456" y="343"/>
                  </a:lnTo>
                  <a:lnTo>
                    <a:pt x="463" y="341"/>
                  </a:lnTo>
                  <a:lnTo>
                    <a:pt x="472" y="337"/>
                  </a:lnTo>
                  <a:lnTo>
                    <a:pt x="485" y="332"/>
                  </a:lnTo>
                  <a:lnTo>
                    <a:pt x="501" y="325"/>
                  </a:lnTo>
                  <a:lnTo>
                    <a:pt x="518" y="317"/>
                  </a:lnTo>
                  <a:lnTo>
                    <a:pt x="538" y="308"/>
                  </a:lnTo>
                  <a:lnTo>
                    <a:pt x="558" y="298"/>
                  </a:lnTo>
                  <a:lnTo>
                    <a:pt x="580" y="287"/>
                  </a:lnTo>
                  <a:lnTo>
                    <a:pt x="600" y="274"/>
                  </a:lnTo>
                  <a:lnTo>
                    <a:pt x="621" y="262"/>
                  </a:lnTo>
                  <a:lnTo>
                    <a:pt x="640" y="248"/>
                  </a:lnTo>
                  <a:lnTo>
                    <a:pt x="658" y="234"/>
                  </a:lnTo>
                  <a:lnTo>
                    <a:pt x="674" y="219"/>
                  </a:lnTo>
                  <a:lnTo>
                    <a:pt x="688" y="204"/>
                  </a:lnTo>
                  <a:lnTo>
                    <a:pt x="699" y="189"/>
                  </a:lnTo>
                  <a:lnTo>
                    <a:pt x="0" y="18"/>
                  </a:lnTo>
                  <a:lnTo>
                    <a:pt x="54" y="0"/>
                  </a:lnTo>
                  <a:lnTo>
                    <a:pt x="1075" y="251"/>
                  </a:lnTo>
                  <a:lnTo>
                    <a:pt x="1033" y="274"/>
                  </a:lnTo>
                  <a:lnTo>
                    <a:pt x="738" y="199"/>
                  </a:lnTo>
                  <a:lnTo>
                    <a:pt x="737" y="200"/>
                  </a:lnTo>
                  <a:lnTo>
                    <a:pt x="735" y="203"/>
                  </a:lnTo>
                  <a:lnTo>
                    <a:pt x="730" y="207"/>
                  </a:lnTo>
                  <a:lnTo>
                    <a:pt x="724" y="214"/>
                  </a:lnTo>
                  <a:lnTo>
                    <a:pt x="716" y="222"/>
                  </a:lnTo>
                  <a:lnTo>
                    <a:pt x="706" y="231"/>
                  </a:lnTo>
                  <a:lnTo>
                    <a:pt x="694" y="242"/>
                  </a:lnTo>
                  <a:lnTo>
                    <a:pt x="679" y="253"/>
                  </a:lnTo>
                  <a:lnTo>
                    <a:pt x="662" y="265"/>
                  </a:lnTo>
                  <a:lnTo>
                    <a:pt x="643" y="278"/>
                  </a:lnTo>
                  <a:lnTo>
                    <a:pt x="621" y="291"/>
                  </a:lnTo>
                  <a:lnTo>
                    <a:pt x="597" y="303"/>
                  </a:lnTo>
                  <a:lnTo>
                    <a:pt x="570" y="317"/>
                  </a:lnTo>
                  <a:lnTo>
                    <a:pt x="540" y="330"/>
                  </a:lnTo>
                  <a:lnTo>
                    <a:pt x="508" y="343"/>
                  </a:lnTo>
                  <a:lnTo>
                    <a:pt x="472" y="356"/>
                  </a:lnTo>
                  <a:lnTo>
                    <a:pt x="454" y="3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632" name="Freeform 111"/>
            <p:cNvSpPr>
              <a:spLocks/>
            </p:cNvSpPr>
            <p:nvPr/>
          </p:nvSpPr>
          <p:spPr bwMode="auto">
            <a:xfrm>
              <a:off x="5997" y="14727"/>
              <a:ext cx="1095" cy="319"/>
            </a:xfrm>
            <a:custGeom>
              <a:avLst/>
              <a:gdLst>
                <a:gd name="T0" fmla="*/ 0 w 1095"/>
                <a:gd name="T1" fmla="*/ 0 h 319"/>
                <a:gd name="T2" fmla="*/ 1071 w 1095"/>
                <a:gd name="T3" fmla="*/ 319 h 319"/>
                <a:gd name="T4" fmla="*/ 1095 w 1095"/>
                <a:gd name="T5" fmla="*/ 319 h 319"/>
                <a:gd name="T6" fmla="*/ 33 w 1095"/>
                <a:gd name="T7" fmla="*/ 0 h 319"/>
                <a:gd name="T8" fmla="*/ 0 w 1095"/>
                <a:gd name="T9" fmla="*/ 0 h 3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5"/>
                <a:gd name="T16" fmla="*/ 0 h 319"/>
                <a:gd name="T17" fmla="*/ 1095 w 1095"/>
                <a:gd name="T18" fmla="*/ 319 h 3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5" h="319">
                  <a:moveTo>
                    <a:pt x="0" y="0"/>
                  </a:moveTo>
                  <a:lnTo>
                    <a:pt x="1071" y="319"/>
                  </a:lnTo>
                  <a:lnTo>
                    <a:pt x="1095" y="319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633" name="Freeform 112"/>
            <p:cNvSpPr>
              <a:spLocks/>
            </p:cNvSpPr>
            <p:nvPr/>
          </p:nvSpPr>
          <p:spPr bwMode="auto">
            <a:xfrm>
              <a:off x="6181" y="14684"/>
              <a:ext cx="1082" cy="285"/>
            </a:xfrm>
            <a:custGeom>
              <a:avLst/>
              <a:gdLst>
                <a:gd name="T0" fmla="*/ 0 w 1082"/>
                <a:gd name="T1" fmla="*/ 1 h 285"/>
                <a:gd name="T2" fmla="*/ 1058 w 1082"/>
                <a:gd name="T3" fmla="*/ 285 h 285"/>
                <a:gd name="T4" fmla="*/ 1082 w 1082"/>
                <a:gd name="T5" fmla="*/ 284 h 285"/>
                <a:gd name="T6" fmla="*/ 33 w 1082"/>
                <a:gd name="T7" fmla="*/ 0 h 285"/>
                <a:gd name="T8" fmla="*/ 0 w 1082"/>
                <a:gd name="T9" fmla="*/ 1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2"/>
                <a:gd name="T16" fmla="*/ 0 h 285"/>
                <a:gd name="T17" fmla="*/ 1082 w 1082"/>
                <a:gd name="T18" fmla="*/ 285 h 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2" h="285">
                  <a:moveTo>
                    <a:pt x="0" y="1"/>
                  </a:moveTo>
                  <a:lnTo>
                    <a:pt x="1058" y="285"/>
                  </a:lnTo>
                  <a:lnTo>
                    <a:pt x="1082" y="284"/>
                  </a:lnTo>
                  <a:lnTo>
                    <a:pt x="3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634" name="Freeform 113"/>
            <p:cNvSpPr>
              <a:spLocks/>
            </p:cNvSpPr>
            <p:nvPr/>
          </p:nvSpPr>
          <p:spPr bwMode="auto">
            <a:xfrm>
              <a:off x="6093" y="14699"/>
              <a:ext cx="1087" cy="315"/>
            </a:xfrm>
            <a:custGeom>
              <a:avLst/>
              <a:gdLst>
                <a:gd name="T0" fmla="*/ 0 w 1087"/>
                <a:gd name="T1" fmla="*/ 0 h 315"/>
                <a:gd name="T2" fmla="*/ 1066 w 1087"/>
                <a:gd name="T3" fmla="*/ 315 h 315"/>
                <a:gd name="T4" fmla="*/ 1087 w 1087"/>
                <a:gd name="T5" fmla="*/ 308 h 315"/>
                <a:gd name="T6" fmla="*/ 31 w 1087"/>
                <a:gd name="T7" fmla="*/ 0 h 315"/>
                <a:gd name="T8" fmla="*/ 0 w 1087"/>
                <a:gd name="T9" fmla="*/ 0 h 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7"/>
                <a:gd name="T16" fmla="*/ 0 h 315"/>
                <a:gd name="T17" fmla="*/ 1087 w 1087"/>
                <a:gd name="T18" fmla="*/ 315 h 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7" h="315">
                  <a:moveTo>
                    <a:pt x="0" y="0"/>
                  </a:moveTo>
                  <a:lnTo>
                    <a:pt x="1066" y="315"/>
                  </a:lnTo>
                  <a:lnTo>
                    <a:pt x="1087" y="308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1400" name="Group 114"/>
          <p:cNvGrpSpPr>
            <a:grpSpLocks/>
          </p:cNvGrpSpPr>
          <p:nvPr/>
        </p:nvGrpSpPr>
        <p:grpSpPr bwMode="auto">
          <a:xfrm>
            <a:off x="1298575" y="4384675"/>
            <a:ext cx="798513" cy="1166813"/>
            <a:chOff x="12762" y="10336"/>
            <a:chExt cx="1027" cy="1700"/>
          </a:xfrm>
        </p:grpSpPr>
        <p:sp>
          <p:nvSpPr>
            <p:cNvPr id="101590" name="Rectangle 115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101591" name="Rectangle 116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101592" name="Line 117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93" name="Line 118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94" name="Line 119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95" name="Line 120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1401" name="Text Box 121"/>
          <p:cNvSpPr txBox="1">
            <a:spLocks noChangeArrowheads="1"/>
          </p:cNvSpPr>
          <p:nvPr/>
        </p:nvSpPr>
        <p:spPr bwMode="auto">
          <a:xfrm>
            <a:off x="1250950" y="3967163"/>
            <a:ext cx="877888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100000"/>
              </a:lnSpc>
            </a:pPr>
            <a:r>
              <a:rPr lang="en-US" altLang="el-GR" sz="1600">
                <a:solidFill>
                  <a:schemeClr val="tx2"/>
                </a:solidFill>
                <a:latin typeface="Arial" pitchFamily="34" charset="0"/>
              </a:rPr>
              <a:t>Host B</a:t>
            </a:r>
            <a:endParaRPr lang="en-US" altLang="el-GR" sz="16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1402" name="Line 122"/>
          <p:cNvSpPr>
            <a:spLocks noChangeShapeType="1"/>
          </p:cNvSpPr>
          <p:nvPr/>
        </p:nvSpPr>
        <p:spPr bwMode="auto">
          <a:xfrm flipH="1">
            <a:off x="3021013" y="5060950"/>
            <a:ext cx="749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03" name="Line 123"/>
          <p:cNvSpPr>
            <a:spLocks noChangeShapeType="1"/>
          </p:cNvSpPr>
          <p:nvPr/>
        </p:nvSpPr>
        <p:spPr bwMode="auto">
          <a:xfrm flipH="1">
            <a:off x="5010150" y="5060950"/>
            <a:ext cx="747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04" name="Line 124"/>
          <p:cNvSpPr>
            <a:spLocks noChangeShapeType="1"/>
          </p:cNvSpPr>
          <p:nvPr/>
        </p:nvSpPr>
        <p:spPr bwMode="auto">
          <a:xfrm flipH="1">
            <a:off x="5160963" y="4545013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05" name="Line 125"/>
          <p:cNvSpPr>
            <a:spLocks noChangeShapeType="1"/>
          </p:cNvSpPr>
          <p:nvPr/>
        </p:nvSpPr>
        <p:spPr bwMode="auto">
          <a:xfrm flipH="1">
            <a:off x="5149850" y="5662613"/>
            <a:ext cx="6778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06" name="Line 126"/>
          <p:cNvSpPr>
            <a:spLocks noChangeShapeType="1"/>
          </p:cNvSpPr>
          <p:nvPr/>
        </p:nvSpPr>
        <p:spPr bwMode="auto">
          <a:xfrm flipH="1">
            <a:off x="6259513" y="4557713"/>
            <a:ext cx="539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1407" name="Group 127"/>
          <p:cNvGrpSpPr>
            <a:grpSpLocks/>
          </p:cNvGrpSpPr>
          <p:nvPr/>
        </p:nvGrpSpPr>
        <p:grpSpPr bwMode="auto">
          <a:xfrm>
            <a:off x="6365875" y="3736975"/>
            <a:ext cx="1203325" cy="1162050"/>
            <a:chOff x="5850" y="13487"/>
            <a:chExt cx="2023" cy="1840"/>
          </a:xfrm>
        </p:grpSpPr>
        <p:sp>
          <p:nvSpPr>
            <p:cNvPr id="101551" name="Freeform 128"/>
            <p:cNvSpPr>
              <a:spLocks/>
            </p:cNvSpPr>
            <p:nvPr/>
          </p:nvSpPr>
          <p:spPr bwMode="auto">
            <a:xfrm>
              <a:off x="5850" y="13632"/>
              <a:ext cx="2023" cy="1695"/>
            </a:xfrm>
            <a:custGeom>
              <a:avLst/>
              <a:gdLst>
                <a:gd name="T0" fmla="*/ 570 w 2023"/>
                <a:gd name="T1" fmla="*/ 121 h 1695"/>
                <a:gd name="T2" fmla="*/ 575 w 2023"/>
                <a:gd name="T3" fmla="*/ 120 h 1695"/>
                <a:gd name="T4" fmla="*/ 586 w 2023"/>
                <a:gd name="T5" fmla="*/ 116 h 1695"/>
                <a:gd name="T6" fmla="*/ 607 w 2023"/>
                <a:gd name="T7" fmla="*/ 108 h 1695"/>
                <a:gd name="T8" fmla="*/ 636 w 2023"/>
                <a:gd name="T9" fmla="*/ 101 h 1695"/>
                <a:gd name="T10" fmla="*/ 672 w 2023"/>
                <a:gd name="T11" fmla="*/ 90 h 1695"/>
                <a:gd name="T12" fmla="*/ 718 w 2023"/>
                <a:gd name="T13" fmla="*/ 79 h 1695"/>
                <a:gd name="T14" fmla="*/ 771 w 2023"/>
                <a:gd name="T15" fmla="*/ 67 h 1695"/>
                <a:gd name="T16" fmla="*/ 834 w 2023"/>
                <a:gd name="T17" fmla="*/ 55 h 1695"/>
                <a:gd name="T18" fmla="*/ 904 w 2023"/>
                <a:gd name="T19" fmla="*/ 43 h 1695"/>
                <a:gd name="T20" fmla="*/ 982 w 2023"/>
                <a:gd name="T21" fmla="*/ 33 h 1695"/>
                <a:gd name="T22" fmla="*/ 1071 w 2023"/>
                <a:gd name="T23" fmla="*/ 22 h 1695"/>
                <a:gd name="T24" fmla="*/ 1166 w 2023"/>
                <a:gd name="T25" fmla="*/ 13 h 1695"/>
                <a:gd name="T26" fmla="*/ 1271 w 2023"/>
                <a:gd name="T27" fmla="*/ 7 h 1695"/>
                <a:gd name="T28" fmla="*/ 1384 w 2023"/>
                <a:gd name="T29" fmla="*/ 1 h 1695"/>
                <a:gd name="T30" fmla="*/ 1506 w 2023"/>
                <a:gd name="T31" fmla="*/ 0 h 1695"/>
                <a:gd name="T32" fmla="*/ 1636 w 2023"/>
                <a:gd name="T33" fmla="*/ 1 h 1695"/>
                <a:gd name="T34" fmla="*/ 1692 w 2023"/>
                <a:gd name="T35" fmla="*/ 233 h 1695"/>
                <a:gd name="T36" fmla="*/ 1713 w 2023"/>
                <a:gd name="T37" fmla="*/ 243 h 1695"/>
                <a:gd name="T38" fmla="*/ 1758 w 2023"/>
                <a:gd name="T39" fmla="*/ 274 h 1695"/>
                <a:gd name="T40" fmla="*/ 1806 w 2023"/>
                <a:gd name="T41" fmla="*/ 329 h 1695"/>
                <a:gd name="T42" fmla="*/ 1836 w 2023"/>
                <a:gd name="T43" fmla="*/ 409 h 1695"/>
                <a:gd name="T44" fmla="*/ 1955 w 2023"/>
                <a:gd name="T45" fmla="*/ 948 h 1695"/>
                <a:gd name="T46" fmla="*/ 2003 w 2023"/>
                <a:gd name="T47" fmla="*/ 1171 h 1695"/>
                <a:gd name="T48" fmla="*/ 2011 w 2023"/>
                <a:gd name="T49" fmla="*/ 1188 h 1695"/>
                <a:gd name="T50" fmla="*/ 2022 w 2023"/>
                <a:gd name="T51" fmla="*/ 1231 h 1695"/>
                <a:gd name="T52" fmla="*/ 2021 w 2023"/>
                <a:gd name="T53" fmla="*/ 1297 h 1695"/>
                <a:gd name="T54" fmla="*/ 1992 w 2023"/>
                <a:gd name="T55" fmla="*/ 1380 h 1695"/>
                <a:gd name="T56" fmla="*/ 0 w 2023"/>
                <a:gd name="T57" fmla="*/ 1328 h 1695"/>
                <a:gd name="T58" fmla="*/ 199 w 2023"/>
                <a:gd name="T59" fmla="*/ 1223 h 1695"/>
                <a:gd name="T60" fmla="*/ 200 w 2023"/>
                <a:gd name="T61" fmla="*/ 232 h 1695"/>
                <a:gd name="T62" fmla="*/ 210 w 2023"/>
                <a:gd name="T63" fmla="*/ 226 h 1695"/>
                <a:gd name="T64" fmla="*/ 230 w 2023"/>
                <a:gd name="T65" fmla="*/ 214 h 1695"/>
                <a:gd name="T66" fmla="*/ 259 w 2023"/>
                <a:gd name="T67" fmla="*/ 201 h 1695"/>
                <a:gd name="T68" fmla="*/ 297 w 2023"/>
                <a:gd name="T69" fmla="*/ 189 h 1695"/>
                <a:gd name="T70" fmla="*/ 344 w 2023"/>
                <a:gd name="T71" fmla="*/ 183 h 1695"/>
                <a:gd name="T72" fmla="*/ 399 w 2023"/>
                <a:gd name="T73" fmla="*/ 181 h 1695"/>
                <a:gd name="T74" fmla="*/ 464 w 2023"/>
                <a:gd name="T75" fmla="*/ 191 h 1695"/>
                <a:gd name="T76" fmla="*/ 548 w 2023"/>
                <a:gd name="T77" fmla="*/ 225 h 16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23"/>
                <a:gd name="T118" fmla="*/ 0 h 1695"/>
                <a:gd name="T119" fmla="*/ 2023 w 2023"/>
                <a:gd name="T120" fmla="*/ 1695 h 16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23" h="1695">
                  <a:moveTo>
                    <a:pt x="548" y="225"/>
                  </a:moveTo>
                  <a:lnTo>
                    <a:pt x="570" y="121"/>
                  </a:lnTo>
                  <a:lnTo>
                    <a:pt x="571" y="121"/>
                  </a:lnTo>
                  <a:lnTo>
                    <a:pt x="575" y="120"/>
                  </a:lnTo>
                  <a:lnTo>
                    <a:pt x="580" y="118"/>
                  </a:lnTo>
                  <a:lnTo>
                    <a:pt x="586" y="116"/>
                  </a:lnTo>
                  <a:lnTo>
                    <a:pt x="596" y="112"/>
                  </a:lnTo>
                  <a:lnTo>
                    <a:pt x="607" y="108"/>
                  </a:lnTo>
                  <a:lnTo>
                    <a:pt x="620" y="105"/>
                  </a:lnTo>
                  <a:lnTo>
                    <a:pt x="636" y="101"/>
                  </a:lnTo>
                  <a:lnTo>
                    <a:pt x="653" y="95"/>
                  </a:lnTo>
                  <a:lnTo>
                    <a:pt x="672" y="90"/>
                  </a:lnTo>
                  <a:lnTo>
                    <a:pt x="694" y="84"/>
                  </a:lnTo>
                  <a:lnTo>
                    <a:pt x="718" y="79"/>
                  </a:lnTo>
                  <a:lnTo>
                    <a:pt x="743" y="74"/>
                  </a:lnTo>
                  <a:lnTo>
                    <a:pt x="771" y="67"/>
                  </a:lnTo>
                  <a:lnTo>
                    <a:pt x="802" y="61"/>
                  </a:lnTo>
                  <a:lnTo>
                    <a:pt x="834" y="55"/>
                  </a:lnTo>
                  <a:lnTo>
                    <a:pt x="867" y="49"/>
                  </a:lnTo>
                  <a:lnTo>
                    <a:pt x="904" y="43"/>
                  </a:lnTo>
                  <a:lnTo>
                    <a:pt x="943" y="38"/>
                  </a:lnTo>
                  <a:lnTo>
                    <a:pt x="982" y="33"/>
                  </a:lnTo>
                  <a:lnTo>
                    <a:pt x="1025" y="27"/>
                  </a:lnTo>
                  <a:lnTo>
                    <a:pt x="1071" y="22"/>
                  </a:lnTo>
                  <a:lnTo>
                    <a:pt x="1117" y="17"/>
                  </a:lnTo>
                  <a:lnTo>
                    <a:pt x="1166" y="13"/>
                  </a:lnTo>
                  <a:lnTo>
                    <a:pt x="1218" y="10"/>
                  </a:lnTo>
                  <a:lnTo>
                    <a:pt x="1271" y="7"/>
                  </a:lnTo>
                  <a:lnTo>
                    <a:pt x="1327" y="3"/>
                  </a:lnTo>
                  <a:lnTo>
                    <a:pt x="1384" y="1"/>
                  </a:lnTo>
                  <a:lnTo>
                    <a:pt x="1444" y="0"/>
                  </a:lnTo>
                  <a:lnTo>
                    <a:pt x="1506" y="0"/>
                  </a:lnTo>
                  <a:lnTo>
                    <a:pt x="1570" y="0"/>
                  </a:lnTo>
                  <a:lnTo>
                    <a:pt x="1636" y="1"/>
                  </a:lnTo>
                  <a:lnTo>
                    <a:pt x="1709" y="41"/>
                  </a:lnTo>
                  <a:lnTo>
                    <a:pt x="1692" y="233"/>
                  </a:lnTo>
                  <a:lnTo>
                    <a:pt x="1698" y="235"/>
                  </a:lnTo>
                  <a:lnTo>
                    <a:pt x="1713" y="243"/>
                  </a:lnTo>
                  <a:lnTo>
                    <a:pt x="1733" y="256"/>
                  </a:lnTo>
                  <a:lnTo>
                    <a:pt x="1758" y="274"/>
                  </a:lnTo>
                  <a:lnTo>
                    <a:pt x="1784" y="299"/>
                  </a:lnTo>
                  <a:lnTo>
                    <a:pt x="1806" y="329"/>
                  </a:lnTo>
                  <a:lnTo>
                    <a:pt x="1825" y="366"/>
                  </a:lnTo>
                  <a:lnTo>
                    <a:pt x="1836" y="409"/>
                  </a:lnTo>
                  <a:lnTo>
                    <a:pt x="1999" y="557"/>
                  </a:lnTo>
                  <a:lnTo>
                    <a:pt x="1955" y="948"/>
                  </a:lnTo>
                  <a:lnTo>
                    <a:pt x="1692" y="1080"/>
                  </a:lnTo>
                  <a:lnTo>
                    <a:pt x="2003" y="1171"/>
                  </a:lnTo>
                  <a:lnTo>
                    <a:pt x="2006" y="1176"/>
                  </a:lnTo>
                  <a:lnTo>
                    <a:pt x="2011" y="1188"/>
                  </a:lnTo>
                  <a:lnTo>
                    <a:pt x="2016" y="1206"/>
                  </a:lnTo>
                  <a:lnTo>
                    <a:pt x="2022" y="1231"/>
                  </a:lnTo>
                  <a:lnTo>
                    <a:pt x="2023" y="1261"/>
                  </a:lnTo>
                  <a:lnTo>
                    <a:pt x="2021" y="1297"/>
                  </a:lnTo>
                  <a:lnTo>
                    <a:pt x="2010" y="1337"/>
                  </a:lnTo>
                  <a:lnTo>
                    <a:pt x="1992" y="1380"/>
                  </a:lnTo>
                  <a:lnTo>
                    <a:pt x="1171" y="1695"/>
                  </a:lnTo>
                  <a:lnTo>
                    <a:pt x="0" y="1328"/>
                  </a:lnTo>
                  <a:lnTo>
                    <a:pt x="20" y="1285"/>
                  </a:lnTo>
                  <a:lnTo>
                    <a:pt x="199" y="1223"/>
                  </a:lnTo>
                  <a:lnTo>
                    <a:pt x="199" y="233"/>
                  </a:lnTo>
                  <a:lnTo>
                    <a:pt x="200" y="232"/>
                  </a:lnTo>
                  <a:lnTo>
                    <a:pt x="204" y="229"/>
                  </a:lnTo>
                  <a:lnTo>
                    <a:pt x="210" y="226"/>
                  </a:lnTo>
                  <a:lnTo>
                    <a:pt x="218" y="220"/>
                  </a:lnTo>
                  <a:lnTo>
                    <a:pt x="230" y="214"/>
                  </a:lnTo>
                  <a:lnTo>
                    <a:pt x="243" y="207"/>
                  </a:lnTo>
                  <a:lnTo>
                    <a:pt x="259" y="201"/>
                  </a:lnTo>
                  <a:lnTo>
                    <a:pt x="277" y="194"/>
                  </a:lnTo>
                  <a:lnTo>
                    <a:pt x="297" y="189"/>
                  </a:lnTo>
                  <a:lnTo>
                    <a:pt x="320" y="185"/>
                  </a:lnTo>
                  <a:lnTo>
                    <a:pt x="344" y="183"/>
                  </a:lnTo>
                  <a:lnTo>
                    <a:pt x="370" y="180"/>
                  </a:lnTo>
                  <a:lnTo>
                    <a:pt x="399" y="181"/>
                  </a:lnTo>
                  <a:lnTo>
                    <a:pt x="430" y="185"/>
                  </a:lnTo>
                  <a:lnTo>
                    <a:pt x="464" y="191"/>
                  </a:lnTo>
                  <a:lnTo>
                    <a:pt x="498" y="201"/>
                  </a:lnTo>
                  <a:lnTo>
                    <a:pt x="548" y="225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52" name="Freeform 129"/>
            <p:cNvSpPr>
              <a:spLocks/>
            </p:cNvSpPr>
            <p:nvPr/>
          </p:nvSpPr>
          <p:spPr bwMode="auto">
            <a:xfrm>
              <a:off x="6551" y="13597"/>
              <a:ext cx="650" cy="735"/>
            </a:xfrm>
            <a:custGeom>
              <a:avLst/>
              <a:gdLst>
                <a:gd name="T0" fmla="*/ 645 w 650"/>
                <a:gd name="T1" fmla="*/ 27 h 735"/>
                <a:gd name="T2" fmla="*/ 642 w 650"/>
                <a:gd name="T3" fmla="*/ 26 h 735"/>
                <a:gd name="T4" fmla="*/ 631 w 650"/>
                <a:gd name="T5" fmla="*/ 23 h 735"/>
                <a:gd name="T6" fmla="*/ 615 w 650"/>
                <a:gd name="T7" fmla="*/ 19 h 735"/>
                <a:gd name="T8" fmla="*/ 592 w 650"/>
                <a:gd name="T9" fmla="*/ 15 h 735"/>
                <a:gd name="T10" fmla="*/ 565 w 650"/>
                <a:gd name="T11" fmla="*/ 10 h 735"/>
                <a:gd name="T12" fmla="*/ 533 w 650"/>
                <a:gd name="T13" fmla="*/ 6 h 735"/>
                <a:gd name="T14" fmla="*/ 496 w 650"/>
                <a:gd name="T15" fmla="*/ 3 h 735"/>
                <a:gd name="T16" fmla="*/ 456 w 650"/>
                <a:gd name="T17" fmla="*/ 1 h 735"/>
                <a:gd name="T18" fmla="*/ 411 w 650"/>
                <a:gd name="T19" fmla="*/ 0 h 735"/>
                <a:gd name="T20" fmla="*/ 364 w 650"/>
                <a:gd name="T21" fmla="*/ 2 h 735"/>
                <a:gd name="T22" fmla="*/ 315 w 650"/>
                <a:gd name="T23" fmla="*/ 6 h 735"/>
                <a:gd name="T24" fmla="*/ 262 w 650"/>
                <a:gd name="T25" fmla="*/ 15 h 735"/>
                <a:gd name="T26" fmla="*/ 209 w 650"/>
                <a:gd name="T27" fmla="*/ 26 h 735"/>
                <a:gd name="T28" fmla="*/ 154 w 650"/>
                <a:gd name="T29" fmla="*/ 42 h 735"/>
                <a:gd name="T30" fmla="*/ 98 w 650"/>
                <a:gd name="T31" fmla="*/ 61 h 735"/>
                <a:gd name="T32" fmla="*/ 42 w 650"/>
                <a:gd name="T33" fmla="*/ 87 h 735"/>
                <a:gd name="T34" fmla="*/ 38 w 650"/>
                <a:gd name="T35" fmla="*/ 101 h 735"/>
                <a:gd name="T36" fmla="*/ 28 w 650"/>
                <a:gd name="T37" fmla="*/ 141 h 735"/>
                <a:gd name="T38" fmla="*/ 17 w 650"/>
                <a:gd name="T39" fmla="*/ 203 h 735"/>
                <a:gd name="T40" fmla="*/ 6 w 650"/>
                <a:gd name="T41" fmla="*/ 283 h 735"/>
                <a:gd name="T42" fmla="*/ 0 w 650"/>
                <a:gd name="T43" fmla="*/ 378 h 735"/>
                <a:gd name="T44" fmla="*/ 5 w 650"/>
                <a:gd name="T45" fmla="*/ 484 h 735"/>
                <a:gd name="T46" fmla="*/ 21 w 650"/>
                <a:gd name="T47" fmla="*/ 599 h 735"/>
                <a:gd name="T48" fmla="*/ 54 w 650"/>
                <a:gd name="T49" fmla="*/ 716 h 735"/>
                <a:gd name="T50" fmla="*/ 58 w 650"/>
                <a:gd name="T51" fmla="*/ 716 h 735"/>
                <a:gd name="T52" fmla="*/ 66 w 650"/>
                <a:gd name="T53" fmla="*/ 715 h 735"/>
                <a:gd name="T54" fmla="*/ 80 w 650"/>
                <a:gd name="T55" fmla="*/ 713 h 735"/>
                <a:gd name="T56" fmla="*/ 99 w 650"/>
                <a:gd name="T57" fmla="*/ 712 h 735"/>
                <a:gd name="T58" fmla="*/ 124 w 650"/>
                <a:gd name="T59" fmla="*/ 710 h 735"/>
                <a:gd name="T60" fmla="*/ 153 w 650"/>
                <a:gd name="T61" fmla="*/ 708 h 735"/>
                <a:gd name="T62" fmla="*/ 188 w 650"/>
                <a:gd name="T63" fmla="*/ 707 h 735"/>
                <a:gd name="T64" fmla="*/ 225 w 650"/>
                <a:gd name="T65" fmla="*/ 706 h 735"/>
                <a:gd name="T66" fmla="*/ 267 w 650"/>
                <a:gd name="T67" fmla="*/ 705 h 735"/>
                <a:gd name="T68" fmla="*/ 313 w 650"/>
                <a:gd name="T69" fmla="*/ 706 h 735"/>
                <a:gd name="T70" fmla="*/ 362 w 650"/>
                <a:gd name="T71" fmla="*/ 707 h 735"/>
                <a:gd name="T72" fmla="*/ 415 w 650"/>
                <a:gd name="T73" fmla="*/ 709 h 735"/>
                <a:gd name="T74" fmla="*/ 470 w 650"/>
                <a:gd name="T75" fmla="*/ 713 h 735"/>
                <a:gd name="T76" fmla="*/ 528 w 650"/>
                <a:gd name="T77" fmla="*/ 719 h 735"/>
                <a:gd name="T78" fmla="*/ 588 w 650"/>
                <a:gd name="T79" fmla="*/ 726 h 735"/>
                <a:gd name="T80" fmla="*/ 650 w 650"/>
                <a:gd name="T81" fmla="*/ 735 h 735"/>
                <a:gd name="T82" fmla="*/ 647 w 650"/>
                <a:gd name="T83" fmla="*/ 713 h 735"/>
                <a:gd name="T84" fmla="*/ 641 w 650"/>
                <a:gd name="T85" fmla="*/ 655 h 735"/>
                <a:gd name="T86" fmla="*/ 631 w 650"/>
                <a:gd name="T87" fmla="*/ 568 h 735"/>
                <a:gd name="T88" fmla="*/ 623 w 650"/>
                <a:gd name="T89" fmla="*/ 462 h 735"/>
                <a:gd name="T90" fmla="*/ 618 w 650"/>
                <a:gd name="T91" fmla="*/ 345 h 735"/>
                <a:gd name="T92" fmla="*/ 618 w 650"/>
                <a:gd name="T93" fmla="*/ 229 h 735"/>
                <a:gd name="T94" fmla="*/ 627 w 650"/>
                <a:gd name="T95" fmla="*/ 119 h 735"/>
                <a:gd name="T96" fmla="*/ 645 w 650"/>
                <a:gd name="T97" fmla="*/ 27 h 7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50"/>
                <a:gd name="T148" fmla="*/ 0 h 735"/>
                <a:gd name="T149" fmla="*/ 650 w 650"/>
                <a:gd name="T150" fmla="*/ 735 h 7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50" h="735">
                  <a:moveTo>
                    <a:pt x="645" y="27"/>
                  </a:moveTo>
                  <a:lnTo>
                    <a:pt x="642" y="26"/>
                  </a:lnTo>
                  <a:lnTo>
                    <a:pt x="631" y="23"/>
                  </a:lnTo>
                  <a:lnTo>
                    <a:pt x="615" y="19"/>
                  </a:lnTo>
                  <a:lnTo>
                    <a:pt x="592" y="15"/>
                  </a:lnTo>
                  <a:lnTo>
                    <a:pt x="565" y="10"/>
                  </a:lnTo>
                  <a:lnTo>
                    <a:pt x="533" y="6"/>
                  </a:lnTo>
                  <a:lnTo>
                    <a:pt x="496" y="3"/>
                  </a:lnTo>
                  <a:lnTo>
                    <a:pt x="456" y="1"/>
                  </a:lnTo>
                  <a:lnTo>
                    <a:pt x="411" y="0"/>
                  </a:lnTo>
                  <a:lnTo>
                    <a:pt x="364" y="2"/>
                  </a:lnTo>
                  <a:lnTo>
                    <a:pt x="315" y="6"/>
                  </a:lnTo>
                  <a:lnTo>
                    <a:pt x="262" y="15"/>
                  </a:lnTo>
                  <a:lnTo>
                    <a:pt x="209" y="26"/>
                  </a:lnTo>
                  <a:lnTo>
                    <a:pt x="154" y="42"/>
                  </a:lnTo>
                  <a:lnTo>
                    <a:pt x="98" y="61"/>
                  </a:lnTo>
                  <a:lnTo>
                    <a:pt x="42" y="87"/>
                  </a:lnTo>
                  <a:lnTo>
                    <a:pt x="38" y="101"/>
                  </a:lnTo>
                  <a:lnTo>
                    <a:pt x="28" y="141"/>
                  </a:lnTo>
                  <a:lnTo>
                    <a:pt x="17" y="203"/>
                  </a:lnTo>
                  <a:lnTo>
                    <a:pt x="6" y="283"/>
                  </a:lnTo>
                  <a:lnTo>
                    <a:pt x="0" y="378"/>
                  </a:lnTo>
                  <a:lnTo>
                    <a:pt x="5" y="484"/>
                  </a:lnTo>
                  <a:lnTo>
                    <a:pt x="21" y="599"/>
                  </a:lnTo>
                  <a:lnTo>
                    <a:pt x="54" y="716"/>
                  </a:lnTo>
                  <a:lnTo>
                    <a:pt x="58" y="716"/>
                  </a:lnTo>
                  <a:lnTo>
                    <a:pt x="66" y="715"/>
                  </a:lnTo>
                  <a:lnTo>
                    <a:pt x="80" y="713"/>
                  </a:lnTo>
                  <a:lnTo>
                    <a:pt x="99" y="712"/>
                  </a:lnTo>
                  <a:lnTo>
                    <a:pt x="124" y="710"/>
                  </a:lnTo>
                  <a:lnTo>
                    <a:pt x="153" y="708"/>
                  </a:lnTo>
                  <a:lnTo>
                    <a:pt x="188" y="707"/>
                  </a:lnTo>
                  <a:lnTo>
                    <a:pt x="225" y="706"/>
                  </a:lnTo>
                  <a:lnTo>
                    <a:pt x="267" y="705"/>
                  </a:lnTo>
                  <a:lnTo>
                    <a:pt x="313" y="706"/>
                  </a:lnTo>
                  <a:lnTo>
                    <a:pt x="362" y="707"/>
                  </a:lnTo>
                  <a:lnTo>
                    <a:pt x="415" y="709"/>
                  </a:lnTo>
                  <a:lnTo>
                    <a:pt x="470" y="713"/>
                  </a:lnTo>
                  <a:lnTo>
                    <a:pt x="528" y="719"/>
                  </a:lnTo>
                  <a:lnTo>
                    <a:pt x="588" y="726"/>
                  </a:lnTo>
                  <a:lnTo>
                    <a:pt x="650" y="735"/>
                  </a:lnTo>
                  <a:lnTo>
                    <a:pt x="647" y="713"/>
                  </a:lnTo>
                  <a:lnTo>
                    <a:pt x="641" y="655"/>
                  </a:lnTo>
                  <a:lnTo>
                    <a:pt x="631" y="568"/>
                  </a:lnTo>
                  <a:lnTo>
                    <a:pt x="623" y="462"/>
                  </a:lnTo>
                  <a:lnTo>
                    <a:pt x="618" y="345"/>
                  </a:lnTo>
                  <a:lnTo>
                    <a:pt x="618" y="229"/>
                  </a:lnTo>
                  <a:lnTo>
                    <a:pt x="627" y="119"/>
                  </a:lnTo>
                  <a:lnTo>
                    <a:pt x="645" y="27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53" name="Freeform 130"/>
            <p:cNvSpPr>
              <a:spLocks/>
            </p:cNvSpPr>
            <p:nvPr/>
          </p:nvSpPr>
          <p:spPr bwMode="auto">
            <a:xfrm>
              <a:off x="6623" y="13797"/>
              <a:ext cx="1071" cy="731"/>
            </a:xfrm>
            <a:custGeom>
              <a:avLst/>
              <a:gdLst>
                <a:gd name="T0" fmla="*/ 6 w 1071"/>
                <a:gd name="T1" fmla="*/ 552 h 731"/>
                <a:gd name="T2" fmla="*/ 0 w 1071"/>
                <a:gd name="T3" fmla="*/ 642 h 731"/>
                <a:gd name="T4" fmla="*/ 698 w 1071"/>
                <a:gd name="T5" fmla="*/ 731 h 731"/>
                <a:gd name="T6" fmla="*/ 703 w 1071"/>
                <a:gd name="T7" fmla="*/ 729 h 731"/>
                <a:gd name="T8" fmla="*/ 717 w 1071"/>
                <a:gd name="T9" fmla="*/ 722 h 731"/>
                <a:gd name="T10" fmla="*/ 740 w 1071"/>
                <a:gd name="T11" fmla="*/ 710 h 731"/>
                <a:gd name="T12" fmla="*/ 768 w 1071"/>
                <a:gd name="T13" fmla="*/ 694 h 731"/>
                <a:gd name="T14" fmla="*/ 801 w 1071"/>
                <a:gd name="T15" fmla="*/ 672 h 731"/>
                <a:gd name="T16" fmla="*/ 838 w 1071"/>
                <a:gd name="T17" fmla="*/ 645 h 731"/>
                <a:gd name="T18" fmla="*/ 876 w 1071"/>
                <a:gd name="T19" fmla="*/ 614 h 731"/>
                <a:gd name="T20" fmla="*/ 915 w 1071"/>
                <a:gd name="T21" fmla="*/ 577 h 731"/>
                <a:gd name="T22" fmla="*/ 953 w 1071"/>
                <a:gd name="T23" fmla="*/ 536 h 731"/>
                <a:gd name="T24" fmla="*/ 988 w 1071"/>
                <a:gd name="T25" fmla="*/ 491 h 731"/>
                <a:gd name="T26" fmla="*/ 1018 w 1071"/>
                <a:gd name="T27" fmla="*/ 439 h 731"/>
                <a:gd name="T28" fmla="*/ 1043 w 1071"/>
                <a:gd name="T29" fmla="*/ 383 h 731"/>
                <a:gd name="T30" fmla="*/ 1061 w 1071"/>
                <a:gd name="T31" fmla="*/ 322 h 731"/>
                <a:gd name="T32" fmla="*/ 1071 w 1071"/>
                <a:gd name="T33" fmla="*/ 255 h 731"/>
                <a:gd name="T34" fmla="*/ 1070 w 1071"/>
                <a:gd name="T35" fmla="*/ 185 h 731"/>
                <a:gd name="T36" fmla="*/ 1057 w 1071"/>
                <a:gd name="T37" fmla="*/ 108 h 731"/>
                <a:gd name="T38" fmla="*/ 1055 w 1071"/>
                <a:gd name="T39" fmla="*/ 104 h 731"/>
                <a:gd name="T40" fmla="*/ 1049 w 1071"/>
                <a:gd name="T41" fmla="*/ 92 h 731"/>
                <a:gd name="T42" fmla="*/ 1037 w 1071"/>
                <a:gd name="T43" fmla="*/ 76 h 731"/>
                <a:gd name="T44" fmla="*/ 1022 w 1071"/>
                <a:gd name="T45" fmla="*/ 57 h 731"/>
                <a:gd name="T46" fmla="*/ 1002 w 1071"/>
                <a:gd name="T47" fmla="*/ 37 h 731"/>
                <a:gd name="T48" fmla="*/ 979 w 1071"/>
                <a:gd name="T49" fmla="*/ 20 h 731"/>
                <a:gd name="T50" fmla="*/ 951 w 1071"/>
                <a:gd name="T51" fmla="*/ 7 h 731"/>
                <a:gd name="T52" fmla="*/ 919 w 1071"/>
                <a:gd name="T53" fmla="*/ 0 h 731"/>
                <a:gd name="T54" fmla="*/ 924 w 1071"/>
                <a:gd name="T55" fmla="*/ 12 h 731"/>
                <a:gd name="T56" fmla="*/ 934 w 1071"/>
                <a:gd name="T57" fmla="*/ 44 h 731"/>
                <a:gd name="T58" fmla="*/ 947 w 1071"/>
                <a:gd name="T59" fmla="*/ 94 h 731"/>
                <a:gd name="T60" fmla="*/ 958 w 1071"/>
                <a:gd name="T61" fmla="*/ 159 h 731"/>
                <a:gd name="T62" fmla="*/ 961 w 1071"/>
                <a:gd name="T63" fmla="*/ 238 h 731"/>
                <a:gd name="T64" fmla="*/ 953 w 1071"/>
                <a:gd name="T65" fmla="*/ 324 h 731"/>
                <a:gd name="T66" fmla="*/ 928 w 1071"/>
                <a:gd name="T67" fmla="*/ 418 h 731"/>
                <a:gd name="T68" fmla="*/ 884 w 1071"/>
                <a:gd name="T69" fmla="*/ 516 h 731"/>
                <a:gd name="T70" fmla="*/ 883 w 1071"/>
                <a:gd name="T71" fmla="*/ 518 h 731"/>
                <a:gd name="T72" fmla="*/ 879 w 1071"/>
                <a:gd name="T73" fmla="*/ 521 h 731"/>
                <a:gd name="T74" fmla="*/ 872 w 1071"/>
                <a:gd name="T75" fmla="*/ 526 h 731"/>
                <a:gd name="T76" fmla="*/ 862 w 1071"/>
                <a:gd name="T77" fmla="*/ 534 h 731"/>
                <a:gd name="T78" fmla="*/ 851 w 1071"/>
                <a:gd name="T79" fmla="*/ 541 h 731"/>
                <a:gd name="T80" fmla="*/ 837 w 1071"/>
                <a:gd name="T81" fmla="*/ 550 h 731"/>
                <a:gd name="T82" fmla="*/ 819 w 1071"/>
                <a:gd name="T83" fmla="*/ 559 h 731"/>
                <a:gd name="T84" fmla="*/ 800 w 1071"/>
                <a:gd name="T85" fmla="*/ 567 h 731"/>
                <a:gd name="T86" fmla="*/ 778 w 1071"/>
                <a:gd name="T87" fmla="*/ 575 h 731"/>
                <a:gd name="T88" fmla="*/ 754 w 1071"/>
                <a:gd name="T89" fmla="*/ 582 h 731"/>
                <a:gd name="T90" fmla="*/ 727 w 1071"/>
                <a:gd name="T91" fmla="*/ 588 h 731"/>
                <a:gd name="T92" fmla="*/ 697 w 1071"/>
                <a:gd name="T93" fmla="*/ 592 h 731"/>
                <a:gd name="T94" fmla="*/ 666 w 1071"/>
                <a:gd name="T95" fmla="*/ 593 h 731"/>
                <a:gd name="T96" fmla="*/ 631 w 1071"/>
                <a:gd name="T97" fmla="*/ 592 h 731"/>
                <a:gd name="T98" fmla="*/ 593 w 1071"/>
                <a:gd name="T99" fmla="*/ 589 h 731"/>
                <a:gd name="T100" fmla="*/ 555 w 1071"/>
                <a:gd name="T101" fmla="*/ 581 h 731"/>
                <a:gd name="T102" fmla="*/ 555 w 1071"/>
                <a:gd name="T103" fmla="*/ 677 h 731"/>
                <a:gd name="T104" fmla="*/ 24 w 1071"/>
                <a:gd name="T105" fmla="*/ 623 h 731"/>
                <a:gd name="T106" fmla="*/ 6 w 1071"/>
                <a:gd name="T107" fmla="*/ 552 h 73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71"/>
                <a:gd name="T163" fmla="*/ 0 h 731"/>
                <a:gd name="T164" fmla="*/ 1071 w 1071"/>
                <a:gd name="T165" fmla="*/ 731 h 73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71" h="731">
                  <a:moveTo>
                    <a:pt x="6" y="552"/>
                  </a:moveTo>
                  <a:lnTo>
                    <a:pt x="0" y="642"/>
                  </a:lnTo>
                  <a:lnTo>
                    <a:pt x="698" y="731"/>
                  </a:lnTo>
                  <a:lnTo>
                    <a:pt x="703" y="729"/>
                  </a:lnTo>
                  <a:lnTo>
                    <a:pt x="717" y="722"/>
                  </a:lnTo>
                  <a:lnTo>
                    <a:pt x="740" y="710"/>
                  </a:lnTo>
                  <a:lnTo>
                    <a:pt x="768" y="694"/>
                  </a:lnTo>
                  <a:lnTo>
                    <a:pt x="801" y="672"/>
                  </a:lnTo>
                  <a:lnTo>
                    <a:pt x="838" y="645"/>
                  </a:lnTo>
                  <a:lnTo>
                    <a:pt x="876" y="614"/>
                  </a:lnTo>
                  <a:lnTo>
                    <a:pt x="915" y="577"/>
                  </a:lnTo>
                  <a:lnTo>
                    <a:pt x="953" y="536"/>
                  </a:lnTo>
                  <a:lnTo>
                    <a:pt x="988" y="491"/>
                  </a:lnTo>
                  <a:lnTo>
                    <a:pt x="1018" y="439"/>
                  </a:lnTo>
                  <a:lnTo>
                    <a:pt x="1043" y="383"/>
                  </a:lnTo>
                  <a:lnTo>
                    <a:pt x="1061" y="322"/>
                  </a:lnTo>
                  <a:lnTo>
                    <a:pt x="1071" y="255"/>
                  </a:lnTo>
                  <a:lnTo>
                    <a:pt x="1070" y="185"/>
                  </a:lnTo>
                  <a:lnTo>
                    <a:pt x="1057" y="108"/>
                  </a:lnTo>
                  <a:lnTo>
                    <a:pt x="1055" y="104"/>
                  </a:lnTo>
                  <a:lnTo>
                    <a:pt x="1049" y="92"/>
                  </a:lnTo>
                  <a:lnTo>
                    <a:pt x="1037" y="76"/>
                  </a:lnTo>
                  <a:lnTo>
                    <a:pt x="1022" y="57"/>
                  </a:lnTo>
                  <a:lnTo>
                    <a:pt x="1002" y="37"/>
                  </a:lnTo>
                  <a:lnTo>
                    <a:pt x="979" y="20"/>
                  </a:lnTo>
                  <a:lnTo>
                    <a:pt x="951" y="7"/>
                  </a:lnTo>
                  <a:lnTo>
                    <a:pt x="919" y="0"/>
                  </a:lnTo>
                  <a:lnTo>
                    <a:pt x="924" y="12"/>
                  </a:lnTo>
                  <a:lnTo>
                    <a:pt x="934" y="44"/>
                  </a:lnTo>
                  <a:lnTo>
                    <a:pt x="947" y="94"/>
                  </a:lnTo>
                  <a:lnTo>
                    <a:pt x="958" y="159"/>
                  </a:lnTo>
                  <a:lnTo>
                    <a:pt x="961" y="238"/>
                  </a:lnTo>
                  <a:lnTo>
                    <a:pt x="953" y="324"/>
                  </a:lnTo>
                  <a:lnTo>
                    <a:pt x="928" y="418"/>
                  </a:lnTo>
                  <a:lnTo>
                    <a:pt x="884" y="516"/>
                  </a:lnTo>
                  <a:lnTo>
                    <a:pt x="883" y="518"/>
                  </a:lnTo>
                  <a:lnTo>
                    <a:pt x="879" y="521"/>
                  </a:lnTo>
                  <a:lnTo>
                    <a:pt x="872" y="526"/>
                  </a:lnTo>
                  <a:lnTo>
                    <a:pt x="862" y="534"/>
                  </a:lnTo>
                  <a:lnTo>
                    <a:pt x="851" y="541"/>
                  </a:lnTo>
                  <a:lnTo>
                    <a:pt x="837" y="550"/>
                  </a:lnTo>
                  <a:lnTo>
                    <a:pt x="819" y="559"/>
                  </a:lnTo>
                  <a:lnTo>
                    <a:pt x="800" y="567"/>
                  </a:lnTo>
                  <a:lnTo>
                    <a:pt x="778" y="575"/>
                  </a:lnTo>
                  <a:lnTo>
                    <a:pt x="754" y="582"/>
                  </a:lnTo>
                  <a:lnTo>
                    <a:pt x="727" y="588"/>
                  </a:lnTo>
                  <a:lnTo>
                    <a:pt x="697" y="592"/>
                  </a:lnTo>
                  <a:lnTo>
                    <a:pt x="666" y="593"/>
                  </a:lnTo>
                  <a:lnTo>
                    <a:pt x="631" y="592"/>
                  </a:lnTo>
                  <a:lnTo>
                    <a:pt x="593" y="589"/>
                  </a:lnTo>
                  <a:lnTo>
                    <a:pt x="555" y="581"/>
                  </a:lnTo>
                  <a:lnTo>
                    <a:pt x="555" y="677"/>
                  </a:lnTo>
                  <a:lnTo>
                    <a:pt x="24" y="623"/>
                  </a:lnTo>
                  <a:lnTo>
                    <a:pt x="6" y="5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54" name="Freeform 131"/>
            <p:cNvSpPr>
              <a:spLocks/>
            </p:cNvSpPr>
            <p:nvPr/>
          </p:nvSpPr>
          <p:spPr bwMode="auto">
            <a:xfrm>
              <a:off x="6486" y="14516"/>
              <a:ext cx="787" cy="253"/>
            </a:xfrm>
            <a:custGeom>
              <a:avLst/>
              <a:gdLst>
                <a:gd name="T0" fmla="*/ 787 w 787"/>
                <a:gd name="T1" fmla="*/ 91 h 253"/>
                <a:gd name="T2" fmla="*/ 12 w 787"/>
                <a:gd name="T3" fmla="*/ 0 h 253"/>
                <a:gd name="T4" fmla="*/ 0 w 787"/>
                <a:gd name="T5" fmla="*/ 91 h 253"/>
                <a:gd name="T6" fmla="*/ 764 w 787"/>
                <a:gd name="T7" fmla="*/ 253 h 253"/>
                <a:gd name="T8" fmla="*/ 787 w 787"/>
                <a:gd name="T9" fmla="*/ 91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7"/>
                <a:gd name="T16" fmla="*/ 0 h 253"/>
                <a:gd name="T17" fmla="*/ 787 w 787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7" h="253">
                  <a:moveTo>
                    <a:pt x="787" y="91"/>
                  </a:moveTo>
                  <a:lnTo>
                    <a:pt x="12" y="0"/>
                  </a:lnTo>
                  <a:lnTo>
                    <a:pt x="0" y="91"/>
                  </a:lnTo>
                  <a:lnTo>
                    <a:pt x="764" y="253"/>
                  </a:lnTo>
                  <a:lnTo>
                    <a:pt x="787" y="9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55" name="Freeform 132"/>
            <p:cNvSpPr>
              <a:spLocks/>
            </p:cNvSpPr>
            <p:nvPr/>
          </p:nvSpPr>
          <p:spPr bwMode="auto">
            <a:xfrm>
              <a:off x="6879" y="14597"/>
              <a:ext cx="336" cy="115"/>
            </a:xfrm>
            <a:custGeom>
              <a:avLst/>
              <a:gdLst>
                <a:gd name="T0" fmla="*/ 336 w 336"/>
                <a:gd name="T1" fmla="*/ 50 h 115"/>
                <a:gd name="T2" fmla="*/ 4 w 336"/>
                <a:gd name="T3" fmla="*/ 0 h 115"/>
                <a:gd name="T4" fmla="*/ 0 w 336"/>
                <a:gd name="T5" fmla="*/ 48 h 115"/>
                <a:gd name="T6" fmla="*/ 327 w 336"/>
                <a:gd name="T7" fmla="*/ 115 h 115"/>
                <a:gd name="T8" fmla="*/ 336 w 336"/>
                <a:gd name="T9" fmla="*/ 50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115"/>
                <a:gd name="T17" fmla="*/ 336 w 336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115">
                  <a:moveTo>
                    <a:pt x="336" y="50"/>
                  </a:moveTo>
                  <a:lnTo>
                    <a:pt x="4" y="0"/>
                  </a:lnTo>
                  <a:lnTo>
                    <a:pt x="0" y="48"/>
                  </a:lnTo>
                  <a:lnTo>
                    <a:pt x="327" y="115"/>
                  </a:lnTo>
                  <a:lnTo>
                    <a:pt x="336" y="5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56" name="Freeform 133"/>
            <p:cNvSpPr>
              <a:spLocks/>
            </p:cNvSpPr>
            <p:nvPr/>
          </p:nvSpPr>
          <p:spPr bwMode="auto">
            <a:xfrm>
              <a:off x="6536" y="14540"/>
              <a:ext cx="225" cy="85"/>
            </a:xfrm>
            <a:custGeom>
              <a:avLst/>
              <a:gdLst>
                <a:gd name="T0" fmla="*/ 225 w 225"/>
                <a:gd name="T1" fmla="*/ 39 h 85"/>
                <a:gd name="T2" fmla="*/ 0 w 225"/>
                <a:gd name="T3" fmla="*/ 0 h 85"/>
                <a:gd name="T4" fmla="*/ 3 w 225"/>
                <a:gd name="T5" fmla="*/ 41 h 85"/>
                <a:gd name="T6" fmla="*/ 218 w 225"/>
                <a:gd name="T7" fmla="*/ 85 h 85"/>
                <a:gd name="T8" fmla="*/ 225 w 225"/>
                <a:gd name="T9" fmla="*/ 39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5"/>
                <a:gd name="T16" fmla="*/ 0 h 85"/>
                <a:gd name="T17" fmla="*/ 225 w 225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5" h="85">
                  <a:moveTo>
                    <a:pt x="225" y="39"/>
                  </a:moveTo>
                  <a:lnTo>
                    <a:pt x="0" y="0"/>
                  </a:lnTo>
                  <a:lnTo>
                    <a:pt x="3" y="41"/>
                  </a:lnTo>
                  <a:lnTo>
                    <a:pt x="218" y="85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57" name="Freeform 134"/>
            <p:cNvSpPr>
              <a:spLocks/>
            </p:cNvSpPr>
            <p:nvPr/>
          </p:nvSpPr>
          <p:spPr bwMode="auto">
            <a:xfrm>
              <a:off x="5972" y="14624"/>
              <a:ext cx="1325" cy="439"/>
            </a:xfrm>
            <a:custGeom>
              <a:avLst/>
              <a:gdLst>
                <a:gd name="T0" fmla="*/ 0 w 1325"/>
                <a:gd name="T1" fmla="*/ 132 h 439"/>
                <a:gd name="T2" fmla="*/ 3 w 1325"/>
                <a:gd name="T3" fmla="*/ 132 h 439"/>
                <a:gd name="T4" fmla="*/ 10 w 1325"/>
                <a:gd name="T5" fmla="*/ 130 h 439"/>
                <a:gd name="T6" fmla="*/ 24 w 1325"/>
                <a:gd name="T7" fmla="*/ 128 h 439"/>
                <a:gd name="T8" fmla="*/ 42 w 1325"/>
                <a:gd name="T9" fmla="*/ 125 h 439"/>
                <a:gd name="T10" fmla="*/ 62 w 1325"/>
                <a:gd name="T11" fmla="*/ 121 h 439"/>
                <a:gd name="T12" fmla="*/ 86 w 1325"/>
                <a:gd name="T13" fmla="*/ 116 h 439"/>
                <a:gd name="T14" fmla="*/ 113 w 1325"/>
                <a:gd name="T15" fmla="*/ 109 h 439"/>
                <a:gd name="T16" fmla="*/ 141 w 1325"/>
                <a:gd name="T17" fmla="*/ 102 h 439"/>
                <a:gd name="T18" fmla="*/ 170 w 1325"/>
                <a:gd name="T19" fmla="*/ 94 h 439"/>
                <a:gd name="T20" fmla="*/ 199 w 1325"/>
                <a:gd name="T21" fmla="*/ 85 h 439"/>
                <a:gd name="T22" fmla="*/ 228 w 1325"/>
                <a:gd name="T23" fmla="*/ 74 h 439"/>
                <a:gd name="T24" fmla="*/ 257 w 1325"/>
                <a:gd name="T25" fmla="*/ 62 h 439"/>
                <a:gd name="T26" fmla="*/ 285 w 1325"/>
                <a:gd name="T27" fmla="*/ 48 h 439"/>
                <a:gd name="T28" fmla="*/ 309 w 1325"/>
                <a:gd name="T29" fmla="*/ 34 h 439"/>
                <a:gd name="T30" fmla="*/ 333 w 1325"/>
                <a:gd name="T31" fmla="*/ 18 h 439"/>
                <a:gd name="T32" fmla="*/ 352 w 1325"/>
                <a:gd name="T33" fmla="*/ 0 h 439"/>
                <a:gd name="T34" fmla="*/ 1325 w 1325"/>
                <a:gd name="T35" fmla="*/ 223 h 439"/>
                <a:gd name="T36" fmla="*/ 1323 w 1325"/>
                <a:gd name="T37" fmla="*/ 225 h 439"/>
                <a:gd name="T38" fmla="*/ 1318 w 1325"/>
                <a:gd name="T39" fmla="*/ 230 h 439"/>
                <a:gd name="T40" fmla="*/ 1309 w 1325"/>
                <a:gd name="T41" fmla="*/ 239 h 439"/>
                <a:gd name="T42" fmla="*/ 1297 w 1325"/>
                <a:gd name="T43" fmla="*/ 250 h 439"/>
                <a:gd name="T44" fmla="*/ 1282 w 1325"/>
                <a:gd name="T45" fmla="*/ 263 h 439"/>
                <a:gd name="T46" fmla="*/ 1265 w 1325"/>
                <a:gd name="T47" fmla="*/ 278 h 439"/>
                <a:gd name="T48" fmla="*/ 1247 w 1325"/>
                <a:gd name="T49" fmla="*/ 295 h 439"/>
                <a:gd name="T50" fmla="*/ 1225 w 1325"/>
                <a:gd name="T51" fmla="*/ 312 h 439"/>
                <a:gd name="T52" fmla="*/ 1202 w 1325"/>
                <a:gd name="T53" fmla="*/ 331 h 439"/>
                <a:gd name="T54" fmla="*/ 1179 w 1325"/>
                <a:gd name="T55" fmla="*/ 349 h 439"/>
                <a:gd name="T56" fmla="*/ 1154 w 1325"/>
                <a:gd name="T57" fmla="*/ 367 h 439"/>
                <a:gd name="T58" fmla="*/ 1128 w 1325"/>
                <a:gd name="T59" fmla="*/ 385 h 439"/>
                <a:gd name="T60" fmla="*/ 1102 w 1325"/>
                <a:gd name="T61" fmla="*/ 401 h 439"/>
                <a:gd name="T62" fmla="*/ 1077 w 1325"/>
                <a:gd name="T63" fmla="*/ 415 h 439"/>
                <a:gd name="T64" fmla="*/ 1051 w 1325"/>
                <a:gd name="T65" fmla="*/ 428 h 439"/>
                <a:gd name="T66" fmla="*/ 1026 w 1325"/>
                <a:gd name="T67" fmla="*/ 439 h 439"/>
                <a:gd name="T68" fmla="*/ 0 w 1325"/>
                <a:gd name="T69" fmla="*/ 132 h 4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25"/>
                <a:gd name="T106" fmla="*/ 0 h 439"/>
                <a:gd name="T107" fmla="*/ 1325 w 1325"/>
                <a:gd name="T108" fmla="*/ 439 h 4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25" h="439">
                  <a:moveTo>
                    <a:pt x="0" y="132"/>
                  </a:moveTo>
                  <a:lnTo>
                    <a:pt x="3" y="132"/>
                  </a:lnTo>
                  <a:lnTo>
                    <a:pt x="10" y="130"/>
                  </a:lnTo>
                  <a:lnTo>
                    <a:pt x="24" y="128"/>
                  </a:lnTo>
                  <a:lnTo>
                    <a:pt x="42" y="125"/>
                  </a:lnTo>
                  <a:lnTo>
                    <a:pt x="62" y="121"/>
                  </a:lnTo>
                  <a:lnTo>
                    <a:pt x="86" y="116"/>
                  </a:lnTo>
                  <a:lnTo>
                    <a:pt x="113" y="109"/>
                  </a:lnTo>
                  <a:lnTo>
                    <a:pt x="141" y="102"/>
                  </a:lnTo>
                  <a:lnTo>
                    <a:pt x="170" y="94"/>
                  </a:lnTo>
                  <a:lnTo>
                    <a:pt x="199" y="85"/>
                  </a:lnTo>
                  <a:lnTo>
                    <a:pt x="228" y="74"/>
                  </a:lnTo>
                  <a:lnTo>
                    <a:pt x="257" y="62"/>
                  </a:lnTo>
                  <a:lnTo>
                    <a:pt x="285" y="48"/>
                  </a:lnTo>
                  <a:lnTo>
                    <a:pt x="309" y="34"/>
                  </a:lnTo>
                  <a:lnTo>
                    <a:pt x="333" y="18"/>
                  </a:lnTo>
                  <a:lnTo>
                    <a:pt x="352" y="0"/>
                  </a:lnTo>
                  <a:lnTo>
                    <a:pt x="1325" y="223"/>
                  </a:lnTo>
                  <a:lnTo>
                    <a:pt x="1323" y="225"/>
                  </a:lnTo>
                  <a:lnTo>
                    <a:pt x="1318" y="230"/>
                  </a:lnTo>
                  <a:lnTo>
                    <a:pt x="1309" y="239"/>
                  </a:lnTo>
                  <a:lnTo>
                    <a:pt x="1297" y="250"/>
                  </a:lnTo>
                  <a:lnTo>
                    <a:pt x="1282" y="263"/>
                  </a:lnTo>
                  <a:lnTo>
                    <a:pt x="1265" y="278"/>
                  </a:lnTo>
                  <a:lnTo>
                    <a:pt x="1247" y="295"/>
                  </a:lnTo>
                  <a:lnTo>
                    <a:pt x="1225" y="312"/>
                  </a:lnTo>
                  <a:lnTo>
                    <a:pt x="1202" y="331"/>
                  </a:lnTo>
                  <a:lnTo>
                    <a:pt x="1179" y="349"/>
                  </a:lnTo>
                  <a:lnTo>
                    <a:pt x="1154" y="367"/>
                  </a:lnTo>
                  <a:lnTo>
                    <a:pt x="1128" y="385"/>
                  </a:lnTo>
                  <a:lnTo>
                    <a:pt x="1102" y="401"/>
                  </a:lnTo>
                  <a:lnTo>
                    <a:pt x="1077" y="415"/>
                  </a:lnTo>
                  <a:lnTo>
                    <a:pt x="1051" y="428"/>
                  </a:lnTo>
                  <a:lnTo>
                    <a:pt x="1026" y="43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58" name="Freeform 135"/>
            <p:cNvSpPr>
              <a:spLocks/>
            </p:cNvSpPr>
            <p:nvPr/>
          </p:nvSpPr>
          <p:spPr bwMode="auto">
            <a:xfrm>
              <a:off x="7292" y="14577"/>
              <a:ext cx="472" cy="209"/>
            </a:xfrm>
            <a:custGeom>
              <a:avLst/>
              <a:gdLst>
                <a:gd name="T0" fmla="*/ 47 w 472"/>
                <a:gd name="T1" fmla="*/ 209 h 209"/>
                <a:gd name="T2" fmla="*/ 472 w 472"/>
                <a:gd name="T3" fmla="*/ 84 h 209"/>
                <a:gd name="T4" fmla="*/ 215 w 472"/>
                <a:gd name="T5" fmla="*/ 0 h 209"/>
                <a:gd name="T6" fmla="*/ 5 w 472"/>
                <a:gd name="T7" fmla="*/ 24 h 209"/>
                <a:gd name="T8" fmla="*/ 0 w 472"/>
                <a:gd name="T9" fmla="*/ 197 h 209"/>
                <a:gd name="T10" fmla="*/ 47 w 472"/>
                <a:gd name="T11" fmla="*/ 209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2"/>
                <a:gd name="T19" fmla="*/ 0 h 209"/>
                <a:gd name="T20" fmla="*/ 472 w 472"/>
                <a:gd name="T21" fmla="*/ 209 h 2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2" h="209">
                  <a:moveTo>
                    <a:pt x="47" y="209"/>
                  </a:moveTo>
                  <a:lnTo>
                    <a:pt x="472" y="84"/>
                  </a:lnTo>
                  <a:lnTo>
                    <a:pt x="215" y="0"/>
                  </a:lnTo>
                  <a:lnTo>
                    <a:pt x="5" y="24"/>
                  </a:lnTo>
                  <a:lnTo>
                    <a:pt x="0" y="197"/>
                  </a:lnTo>
                  <a:lnTo>
                    <a:pt x="47" y="20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59" name="Freeform 136"/>
            <p:cNvSpPr>
              <a:spLocks/>
            </p:cNvSpPr>
            <p:nvPr/>
          </p:nvSpPr>
          <p:spPr bwMode="auto">
            <a:xfrm>
              <a:off x="6073" y="13679"/>
              <a:ext cx="251" cy="999"/>
            </a:xfrm>
            <a:custGeom>
              <a:avLst/>
              <a:gdLst>
                <a:gd name="T0" fmla="*/ 251 w 251"/>
                <a:gd name="T1" fmla="*/ 23 h 999"/>
                <a:gd name="T2" fmla="*/ 250 w 251"/>
                <a:gd name="T3" fmla="*/ 22 h 999"/>
                <a:gd name="T4" fmla="*/ 246 w 251"/>
                <a:gd name="T5" fmla="*/ 20 h 999"/>
                <a:gd name="T6" fmla="*/ 239 w 251"/>
                <a:gd name="T7" fmla="*/ 18 h 999"/>
                <a:gd name="T8" fmla="*/ 230 w 251"/>
                <a:gd name="T9" fmla="*/ 15 h 999"/>
                <a:gd name="T10" fmla="*/ 218 w 251"/>
                <a:gd name="T11" fmla="*/ 11 h 999"/>
                <a:gd name="T12" fmla="*/ 205 w 251"/>
                <a:gd name="T13" fmla="*/ 7 h 999"/>
                <a:gd name="T14" fmla="*/ 190 w 251"/>
                <a:gd name="T15" fmla="*/ 4 h 999"/>
                <a:gd name="T16" fmla="*/ 173 w 251"/>
                <a:gd name="T17" fmla="*/ 1 h 999"/>
                <a:gd name="T18" fmla="*/ 155 w 251"/>
                <a:gd name="T19" fmla="*/ 0 h 999"/>
                <a:gd name="T20" fmla="*/ 134 w 251"/>
                <a:gd name="T21" fmla="*/ 0 h 999"/>
                <a:gd name="T22" fmla="*/ 114 w 251"/>
                <a:gd name="T23" fmla="*/ 2 h 999"/>
                <a:gd name="T24" fmla="*/ 92 w 251"/>
                <a:gd name="T25" fmla="*/ 5 h 999"/>
                <a:gd name="T26" fmla="*/ 70 w 251"/>
                <a:gd name="T27" fmla="*/ 12 h 999"/>
                <a:gd name="T28" fmla="*/ 47 w 251"/>
                <a:gd name="T29" fmla="*/ 20 h 999"/>
                <a:gd name="T30" fmla="*/ 23 w 251"/>
                <a:gd name="T31" fmla="*/ 32 h 999"/>
                <a:gd name="T32" fmla="*/ 0 w 251"/>
                <a:gd name="T33" fmla="*/ 47 h 999"/>
                <a:gd name="T34" fmla="*/ 0 w 251"/>
                <a:gd name="T35" fmla="*/ 999 h 999"/>
                <a:gd name="T36" fmla="*/ 1 w 251"/>
                <a:gd name="T37" fmla="*/ 999 h 999"/>
                <a:gd name="T38" fmla="*/ 6 w 251"/>
                <a:gd name="T39" fmla="*/ 999 h 999"/>
                <a:gd name="T40" fmla="*/ 14 w 251"/>
                <a:gd name="T41" fmla="*/ 998 h 999"/>
                <a:gd name="T42" fmla="*/ 23 w 251"/>
                <a:gd name="T43" fmla="*/ 997 h 999"/>
                <a:gd name="T44" fmla="*/ 35 w 251"/>
                <a:gd name="T45" fmla="*/ 995 h 999"/>
                <a:gd name="T46" fmla="*/ 49 w 251"/>
                <a:gd name="T47" fmla="*/ 993 h 999"/>
                <a:gd name="T48" fmla="*/ 65 w 251"/>
                <a:gd name="T49" fmla="*/ 990 h 999"/>
                <a:gd name="T50" fmla="*/ 83 w 251"/>
                <a:gd name="T51" fmla="*/ 985 h 999"/>
                <a:gd name="T52" fmla="*/ 102 w 251"/>
                <a:gd name="T53" fmla="*/ 980 h 999"/>
                <a:gd name="T54" fmla="*/ 121 w 251"/>
                <a:gd name="T55" fmla="*/ 973 h 999"/>
                <a:gd name="T56" fmla="*/ 143 w 251"/>
                <a:gd name="T57" fmla="*/ 966 h 999"/>
                <a:gd name="T58" fmla="*/ 164 w 251"/>
                <a:gd name="T59" fmla="*/ 956 h 999"/>
                <a:gd name="T60" fmla="*/ 186 w 251"/>
                <a:gd name="T61" fmla="*/ 945 h 999"/>
                <a:gd name="T62" fmla="*/ 208 w 251"/>
                <a:gd name="T63" fmla="*/ 934 h 999"/>
                <a:gd name="T64" fmla="*/ 230 w 251"/>
                <a:gd name="T65" fmla="*/ 919 h 999"/>
                <a:gd name="T66" fmla="*/ 251 w 251"/>
                <a:gd name="T67" fmla="*/ 903 h 999"/>
                <a:gd name="T68" fmla="*/ 251 w 251"/>
                <a:gd name="T69" fmla="*/ 23 h 9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1"/>
                <a:gd name="T106" fmla="*/ 0 h 999"/>
                <a:gd name="T107" fmla="*/ 251 w 251"/>
                <a:gd name="T108" fmla="*/ 999 h 9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1" h="999">
                  <a:moveTo>
                    <a:pt x="251" y="23"/>
                  </a:moveTo>
                  <a:lnTo>
                    <a:pt x="250" y="22"/>
                  </a:lnTo>
                  <a:lnTo>
                    <a:pt x="246" y="20"/>
                  </a:lnTo>
                  <a:lnTo>
                    <a:pt x="239" y="18"/>
                  </a:lnTo>
                  <a:lnTo>
                    <a:pt x="230" y="15"/>
                  </a:lnTo>
                  <a:lnTo>
                    <a:pt x="218" y="11"/>
                  </a:lnTo>
                  <a:lnTo>
                    <a:pt x="205" y="7"/>
                  </a:lnTo>
                  <a:lnTo>
                    <a:pt x="190" y="4"/>
                  </a:lnTo>
                  <a:lnTo>
                    <a:pt x="173" y="1"/>
                  </a:lnTo>
                  <a:lnTo>
                    <a:pt x="155" y="0"/>
                  </a:lnTo>
                  <a:lnTo>
                    <a:pt x="134" y="0"/>
                  </a:lnTo>
                  <a:lnTo>
                    <a:pt x="114" y="2"/>
                  </a:lnTo>
                  <a:lnTo>
                    <a:pt x="92" y="5"/>
                  </a:lnTo>
                  <a:lnTo>
                    <a:pt x="70" y="12"/>
                  </a:lnTo>
                  <a:lnTo>
                    <a:pt x="47" y="20"/>
                  </a:lnTo>
                  <a:lnTo>
                    <a:pt x="23" y="32"/>
                  </a:lnTo>
                  <a:lnTo>
                    <a:pt x="0" y="47"/>
                  </a:lnTo>
                  <a:lnTo>
                    <a:pt x="0" y="999"/>
                  </a:lnTo>
                  <a:lnTo>
                    <a:pt x="1" y="999"/>
                  </a:lnTo>
                  <a:lnTo>
                    <a:pt x="6" y="999"/>
                  </a:lnTo>
                  <a:lnTo>
                    <a:pt x="14" y="998"/>
                  </a:lnTo>
                  <a:lnTo>
                    <a:pt x="23" y="997"/>
                  </a:lnTo>
                  <a:lnTo>
                    <a:pt x="35" y="995"/>
                  </a:lnTo>
                  <a:lnTo>
                    <a:pt x="49" y="993"/>
                  </a:lnTo>
                  <a:lnTo>
                    <a:pt x="65" y="990"/>
                  </a:lnTo>
                  <a:lnTo>
                    <a:pt x="83" y="985"/>
                  </a:lnTo>
                  <a:lnTo>
                    <a:pt x="102" y="980"/>
                  </a:lnTo>
                  <a:lnTo>
                    <a:pt x="121" y="973"/>
                  </a:lnTo>
                  <a:lnTo>
                    <a:pt x="143" y="966"/>
                  </a:lnTo>
                  <a:lnTo>
                    <a:pt x="164" y="956"/>
                  </a:lnTo>
                  <a:lnTo>
                    <a:pt x="186" y="945"/>
                  </a:lnTo>
                  <a:lnTo>
                    <a:pt x="208" y="934"/>
                  </a:lnTo>
                  <a:lnTo>
                    <a:pt x="230" y="919"/>
                  </a:lnTo>
                  <a:lnTo>
                    <a:pt x="251" y="903"/>
                  </a:lnTo>
                  <a:lnTo>
                    <a:pt x="251" y="2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60" name="Freeform 137"/>
            <p:cNvSpPr>
              <a:spLocks/>
            </p:cNvSpPr>
            <p:nvPr/>
          </p:nvSpPr>
          <p:spPr bwMode="auto">
            <a:xfrm>
              <a:off x="6080" y="13687"/>
              <a:ext cx="215" cy="843"/>
            </a:xfrm>
            <a:custGeom>
              <a:avLst/>
              <a:gdLst>
                <a:gd name="T0" fmla="*/ 215 w 215"/>
                <a:gd name="T1" fmla="*/ 20 h 843"/>
                <a:gd name="T2" fmla="*/ 214 w 215"/>
                <a:gd name="T3" fmla="*/ 19 h 843"/>
                <a:gd name="T4" fmla="*/ 211 w 215"/>
                <a:gd name="T5" fmla="*/ 18 h 843"/>
                <a:gd name="T6" fmla="*/ 205 w 215"/>
                <a:gd name="T7" fmla="*/ 15 h 843"/>
                <a:gd name="T8" fmla="*/ 197 w 215"/>
                <a:gd name="T9" fmla="*/ 12 h 843"/>
                <a:gd name="T10" fmla="*/ 187 w 215"/>
                <a:gd name="T11" fmla="*/ 9 h 843"/>
                <a:gd name="T12" fmla="*/ 176 w 215"/>
                <a:gd name="T13" fmla="*/ 6 h 843"/>
                <a:gd name="T14" fmla="*/ 163 w 215"/>
                <a:gd name="T15" fmla="*/ 4 h 843"/>
                <a:gd name="T16" fmla="*/ 149 w 215"/>
                <a:gd name="T17" fmla="*/ 1 h 843"/>
                <a:gd name="T18" fmla="*/ 133 w 215"/>
                <a:gd name="T19" fmla="*/ 0 h 843"/>
                <a:gd name="T20" fmla="*/ 115 w 215"/>
                <a:gd name="T21" fmla="*/ 0 h 843"/>
                <a:gd name="T22" fmla="*/ 98 w 215"/>
                <a:gd name="T23" fmla="*/ 1 h 843"/>
                <a:gd name="T24" fmla="*/ 79 w 215"/>
                <a:gd name="T25" fmla="*/ 5 h 843"/>
                <a:gd name="T26" fmla="*/ 60 w 215"/>
                <a:gd name="T27" fmla="*/ 10 h 843"/>
                <a:gd name="T28" fmla="*/ 40 w 215"/>
                <a:gd name="T29" fmla="*/ 18 h 843"/>
                <a:gd name="T30" fmla="*/ 21 w 215"/>
                <a:gd name="T31" fmla="*/ 27 h 843"/>
                <a:gd name="T32" fmla="*/ 0 w 215"/>
                <a:gd name="T33" fmla="*/ 40 h 843"/>
                <a:gd name="T34" fmla="*/ 0 w 215"/>
                <a:gd name="T35" fmla="*/ 843 h 843"/>
                <a:gd name="T36" fmla="*/ 1 w 215"/>
                <a:gd name="T37" fmla="*/ 843 h 843"/>
                <a:gd name="T38" fmla="*/ 6 w 215"/>
                <a:gd name="T39" fmla="*/ 843 h 843"/>
                <a:gd name="T40" fmla="*/ 12 w 215"/>
                <a:gd name="T41" fmla="*/ 842 h 843"/>
                <a:gd name="T42" fmla="*/ 21 w 215"/>
                <a:gd name="T43" fmla="*/ 841 h 843"/>
                <a:gd name="T44" fmla="*/ 30 w 215"/>
                <a:gd name="T45" fmla="*/ 840 h 843"/>
                <a:gd name="T46" fmla="*/ 43 w 215"/>
                <a:gd name="T47" fmla="*/ 838 h 843"/>
                <a:gd name="T48" fmla="*/ 56 w 215"/>
                <a:gd name="T49" fmla="*/ 835 h 843"/>
                <a:gd name="T50" fmla="*/ 71 w 215"/>
                <a:gd name="T51" fmla="*/ 831 h 843"/>
                <a:gd name="T52" fmla="*/ 87 w 215"/>
                <a:gd name="T53" fmla="*/ 826 h 843"/>
                <a:gd name="T54" fmla="*/ 105 w 215"/>
                <a:gd name="T55" fmla="*/ 821 h 843"/>
                <a:gd name="T56" fmla="*/ 123 w 215"/>
                <a:gd name="T57" fmla="*/ 814 h 843"/>
                <a:gd name="T58" fmla="*/ 141 w 215"/>
                <a:gd name="T59" fmla="*/ 806 h 843"/>
                <a:gd name="T60" fmla="*/ 159 w 215"/>
                <a:gd name="T61" fmla="*/ 797 h 843"/>
                <a:gd name="T62" fmla="*/ 179 w 215"/>
                <a:gd name="T63" fmla="*/ 786 h 843"/>
                <a:gd name="T64" fmla="*/ 197 w 215"/>
                <a:gd name="T65" fmla="*/ 774 h 843"/>
                <a:gd name="T66" fmla="*/ 215 w 215"/>
                <a:gd name="T67" fmla="*/ 760 h 843"/>
                <a:gd name="T68" fmla="*/ 215 w 215"/>
                <a:gd name="T69" fmla="*/ 20 h 8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5"/>
                <a:gd name="T106" fmla="*/ 0 h 843"/>
                <a:gd name="T107" fmla="*/ 215 w 215"/>
                <a:gd name="T108" fmla="*/ 843 h 8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5" h="843">
                  <a:moveTo>
                    <a:pt x="215" y="20"/>
                  </a:moveTo>
                  <a:lnTo>
                    <a:pt x="214" y="19"/>
                  </a:lnTo>
                  <a:lnTo>
                    <a:pt x="211" y="18"/>
                  </a:lnTo>
                  <a:lnTo>
                    <a:pt x="205" y="15"/>
                  </a:lnTo>
                  <a:lnTo>
                    <a:pt x="197" y="12"/>
                  </a:lnTo>
                  <a:lnTo>
                    <a:pt x="187" y="9"/>
                  </a:lnTo>
                  <a:lnTo>
                    <a:pt x="176" y="6"/>
                  </a:lnTo>
                  <a:lnTo>
                    <a:pt x="163" y="4"/>
                  </a:lnTo>
                  <a:lnTo>
                    <a:pt x="149" y="1"/>
                  </a:lnTo>
                  <a:lnTo>
                    <a:pt x="133" y="0"/>
                  </a:lnTo>
                  <a:lnTo>
                    <a:pt x="115" y="0"/>
                  </a:lnTo>
                  <a:lnTo>
                    <a:pt x="98" y="1"/>
                  </a:lnTo>
                  <a:lnTo>
                    <a:pt x="79" y="5"/>
                  </a:lnTo>
                  <a:lnTo>
                    <a:pt x="60" y="10"/>
                  </a:lnTo>
                  <a:lnTo>
                    <a:pt x="40" y="18"/>
                  </a:lnTo>
                  <a:lnTo>
                    <a:pt x="21" y="27"/>
                  </a:lnTo>
                  <a:lnTo>
                    <a:pt x="0" y="40"/>
                  </a:lnTo>
                  <a:lnTo>
                    <a:pt x="0" y="843"/>
                  </a:lnTo>
                  <a:lnTo>
                    <a:pt x="1" y="843"/>
                  </a:lnTo>
                  <a:lnTo>
                    <a:pt x="6" y="843"/>
                  </a:lnTo>
                  <a:lnTo>
                    <a:pt x="12" y="842"/>
                  </a:lnTo>
                  <a:lnTo>
                    <a:pt x="21" y="841"/>
                  </a:lnTo>
                  <a:lnTo>
                    <a:pt x="30" y="840"/>
                  </a:lnTo>
                  <a:lnTo>
                    <a:pt x="43" y="838"/>
                  </a:lnTo>
                  <a:lnTo>
                    <a:pt x="56" y="835"/>
                  </a:lnTo>
                  <a:lnTo>
                    <a:pt x="71" y="831"/>
                  </a:lnTo>
                  <a:lnTo>
                    <a:pt x="87" y="826"/>
                  </a:lnTo>
                  <a:lnTo>
                    <a:pt x="105" y="821"/>
                  </a:lnTo>
                  <a:lnTo>
                    <a:pt x="123" y="814"/>
                  </a:lnTo>
                  <a:lnTo>
                    <a:pt x="141" y="806"/>
                  </a:lnTo>
                  <a:lnTo>
                    <a:pt x="159" y="797"/>
                  </a:lnTo>
                  <a:lnTo>
                    <a:pt x="179" y="786"/>
                  </a:lnTo>
                  <a:lnTo>
                    <a:pt x="197" y="774"/>
                  </a:lnTo>
                  <a:lnTo>
                    <a:pt x="215" y="760"/>
                  </a:lnTo>
                  <a:lnTo>
                    <a:pt x="215" y="2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61" name="Freeform 138"/>
            <p:cNvSpPr>
              <a:spLocks/>
            </p:cNvSpPr>
            <p:nvPr/>
          </p:nvSpPr>
          <p:spPr bwMode="auto">
            <a:xfrm>
              <a:off x="6087" y="13696"/>
              <a:ext cx="180" cy="685"/>
            </a:xfrm>
            <a:custGeom>
              <a:avLst/>
              <a:gdLst>
                <a:gd name="T0" fmla="*/ 180 w 180"/>
                <a:gd name="T1" fmla="*/ 16 h 685"/>
                <a:gd name="T2" fmla="*/ 179 w 180"/>
                <a:gd name="T3" fmla="*/ 16 h 685"/>
                <a:gd name="T4" fmla="*/ 176 w 180"/>
                <a:gd name="T5" fmla="*/ 14 h 685"/>
                <a:gd name="T6" fmla="*/ 172 w 180"/>
                <a:gd name="T7" fmla="*/ 12 h 685"/>
                <a:gd name="T8" fmla="*/ 165 w 180"/>
                <a:gd name="T9" fmla="*/ 10 h 685"/>
                <a:gd name="T10" fmla="*/ 157 w 180"/>
                <a:gd name="T11" fmla="*/ 8 h 685"/>
                <a:gd name="T12" fmla="*/ 147 w 180"/>
                <a:gd name="T13" fmla="*/ 4 h 685"/>
                <a:gd name="T14" fmla="*/ 136 w 180"/>
                <a:gd name="T15" fmla="*/ 2 h 685"/>
                <a:gd name="T16" fmla="*/ 125 w 180"/>
                <a:gd name="T17" fmla="*/ 0 h 685"/>
                <a:gd name="T18" fmla="*/ 111 w 180"/>
                <a:gd name="T19" fmla="*/ 0 h 685"/>
                <a:gd name="T20" fmla="*/ 97 w 180"/>
                <a:gd name="T21" fmla="*/ 0 h 685"/>
                <a:gd name="T22" fmla="*/ 81 w 180"/>
                <a:gd name="T23" fmla="*/ 1 h 685"/>
                <a:gd name="T24" fmla="*/ 66 w 180"/>
                <a:gd name="T25" fmla="*/ 3 h 685"/>
                <a:gd name="T26" fmla="*/ 50 w 180"/>
                <a:gd name="T27" fmla="*/ 8 h 685"/>
                <a:gd name="T28" fmla="*/ 33 w 180"/>
                <a:gd name="T29" fmla="*/ 14 h 685"/>
                <a:gd name="T30" fmla="*/ 17 w 180"/>
                <a:gd name="T31" fmla="*/ 23 h 685"/>
                <a:gd name="T32" fmla="*/ 0 w 180"/>
                <a:gd name="T33" fmla="*/ 33 h 685"/>
                <a:gd name="T34" fmla="*/ 0 w 180"/>
                <a:gd name="T35" fmla="*/ 685 h 685"/>
                <a:gd name="T36" fmla="*/ 1 w 180"/>
                <a:gd name="T37" fmla="*/ 685 h 685"/>
                <a:gd name="T38" fmla="*/ 4 w 180"/>
                <a:gd name="T39" fmla="*/ 685 h 685"/>
                <a:gd name="T40" fmla="*/ 9 w 180"/>
                <a:gd name="T41" fmla="*/ 684 h 685"/>
                <a:gd name="T42" fmla="*/ 17 w 180"/>
                <a:gd name="T43" fmla="*/ 683 h 685"/>
                <a:gd name="T44" fmla="*/ 26 w 180"/>
                <a:gd name="T45" fmla="*/ 682 h 685"/>
                <a:gd name="T46" fmla="*/ 35 w 180"/>
                <a:gd name="T47" fmla="*/ 681 h 685"/>
                <a:gd name="T48" fmla="*/ 47 w 180"/>
                <a:gd name="T49" fmla="*/ 678 h 685"/>
                <a:gd name="T50" fmla="*/ 60 w 180"/>
                <a:gd name="T51" fmla="*/ 676 h 685"/>
                <a:gd name="T52" fmla="*/ 73 w 180"/>
                <a:gd name="T53" fmla="*/ 671 h 685"/>
                <a:gd name="T54" fmla="*/ 87 w 180"/>
                <a:gd name="T55" fmla="*/ 667 h 685"/>
                <a:gd name="T56" fmla="*/ 102 w 180"/>
                <a:gd name="T57" fmla="*/ 662 h 685"/>
                <a:gd name="T58" fmla="*/ 118 w 180"/>
                <a:gd name="T59" fmla="*/ 655 h 685"/>
                <a:gd name="T60" fmla="*/ 133 w 180"/>
                <a:gd name="T61" fmla="*/ 648 h 685"/>
                <a:gd name="T62" fmla="*/ 149 w 180"/>
                <a:gd name="T63" fmla="*/ 639 h 685"/>
                <a:gd name="T64" fmla="*/ 165 w 180"/>
                <a:gd name="T65" fmla="*/ 628 h 685"/>
                <a:gd name="T66" fmla="*/ 180 w 180"/>
                <a:gd name="T67" fmla="*/ 617 h 685"/>
                <a:gd name="T68" fmla="*/ 180 w 180"/>
                <a:gd name="T69" fmla="*/ 16 h 6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0"/>
                <a:gd name="T106" fmla="*/ 0 h 685"/>
                <a:gd name="T107" fmla="*/ 180 w 180"/>
                <a:gd name="T108" fmla="*/ 685 h 6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0" h="685">
                  <a:moveTo>
                    <a:pt x="180" y="16"/>
                  </a:moveTo>
                  <a:lnTo>
                    <a:pt x="179" y="16"/>
                  </a:lnTo>
                  <a:lnTo>
                    <a:pt x="176" y="14"/>
                  </a:lnTo>
                  <a:lnTo>
                    <a:pt x="172" y="12"/>
                  </a:lnTo>
                  <a:lnTo>
                    <a:pt x="165" y="10"/>
                  </a:lnTo>
                  <a:lnTo>
                    <a:pt x="157" y="8"/>
                  </a:lnTo>
                  <a:lnTo>
                    <a:pt x="147" y="4"/>
                  </a:lnTo>
                  <a:lnTo>
                    <a:pt x="136" y="2"/>
                  </a:lnTo>
                  <a:lnTo>
                    <a:pt x="125" y="0"/>
                  </a:lnTo>
                  <a:lnTo>
                    <a:pt x="111" y="0"/>
                  </a:lnTo>
                  <a:lnTo>
                    <a:pt x="97" y="0"/>
                  </a:lnTo>
                  <a:lnTo>
                    <a:pt x="81" y="1"/>
                  </a:lnTo>
                  <a:lnTo>
                    <a:pt x="66" y="3"/>
                  </a:lnTo>
                  <a:lnTo>
                    <a:pt x="50" y="8"/>
                  </a:lnTo>
                  <a:lnTo>
                    <a:pt x="33" y="14"/>
                  </a:lnTo>
                  <a:lnTo>
                    <a:pt x="17" y="23"/>
                  </a:lnTo>
                  <a:lnTo>
                    <a:pt x="0" y="33"/>
                  </a:lnTo>
                  <a:lnTo>
                    <a:pt x="0" y="685"/>
                  </a:lnTo>
                  <a:lnTo>
                    <a:pt x="1" y="685"/>
                  </a:lnTo>
                  <a:lnTo>
                    <a:pt x="4" y="685"/>
                  </a:lnTo>
                  <a:lnTo>
                    <a:pt x="9" y="684"/>
                  </a:lnTo>
                  <a:lnTo>
                    <a:pt x="17" y="683"/>
                  </a:lnTo>
                  <a:lnTo>
                    <a:pt x="26" y="682"/>
                  </a:lnTo>
                  <a:lnTo>
                    <a:pt x="35" y="681"/>
                  </a:lnTo>
                  <a:lnTo>
                    <a:pt x="47" y="678"/>
                  </a:lnTo>
                  <a:lnTo>
                    <a:pt x="60" y="676"/>
                  </a:lnTo>
                  <a:lnTo>
                    <a:pt x="73" y="671"/>
                  </a:lnTo>
                  <a:lnTo>
                    <a:pt x="87" y="667"/>
                  </a:lnTo>
                  <a:lnTo>
                    <a:pt x="102" y="662"/>
                  </a:lnTo>
                  <a:lnTo>
                    <a:pt x="118" y="655"/>
                  </a:lnTo>
                  <a:lnTo>
                    <a:pt x="133" y="648"/>
                  </a:lnTo>
                  <a:lnTo>
                    <a:pt x="149" y="639"/>
                  </a:lnTo>
                  <a:lnTo>
                    <a:pt x="165" y="628"/>
                  </a:lnTo>
                  <a:lnTo>
                    <a:pt x="180" y="617"/>
                  </a:lnTo>
                  <a:lnTo>
                    <a:pt x="180" y="1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62" name="Freeform 139"/>
            <p:cNvSpPr>
              <a:spLocks/>
            </p:cNvSpPr>
            <p:nvPr/>
          </p:nvSpPr>
          <p:spPr bwMode="auto">
            <a:xfrm>
              <a:off x="6093" y="13704"/>
              <a:ext cx="146" cy="530"/>
            </a:xfrm>
            <a:custGeom>
              <a:avLst/>
              <a:gdLst>
                <a:gd name="T0" fmla="*/ 146 w 146"/>
                <a:gd name="T1" fmla="*/ 14 h 530"/>
                <a:gd name="T2" fmla="*/ 143 w 146"/>
                <a:gd name="T3" fmla="*/ 12 h 530"/>
                <a:gd name="T4" fmla="*/ 134 w 146"/>
                <a:gd name="T5" fmla="*/ 8 h 530"/>
                <a:gd name="T6" fmla="*/ 120 w 146"/>
                <a:gd name="T7" fmla="*/ 4 h 530"/>
                <a:gd name="T8" fmla="*/ 101 w 146"/>
                <a:gd name="T9" fmla="*/ 1 h 530"/>
                <a:gd name="T10" fmla="*/ 79 w 146"/>
                <a:gd name="T11" fmla="*/ 0 h 530"/>
                <a:gd name="T12" fmla="*/ 54 w 146"/>
                <a:gd name="T13" fmla="*/ 3 h 530"/>
                <a:gd name="T14" fmla="*/ 27 w 146"/>
                <a:gd name="T15" fmla="*/ 11 h 530"/>
                <a:gd name="T16" fmla="*/ 0 w 146"/>
                <a:gd name="T17" fmla="*/ 27 h 530"/>
                <a:gd name="T18" fmla="*/ 0 w 146"/>
                <a:gd name="T19" fmla="*/ 530 h 530"/>
                <a:gd name="T20" fmla="*/ 3 w 146"/>
                <a:gd name="T21" fmla="*/ 530 h 530"/>
                <a:gd name="T22" fmla="*/ 14 w 146"/>
                <a:gd name="T23" fmla="*/ 529 h 530"/>
                <a:gd name="T24" fmla="*/ 29 w 146"/>
                <a:gd name="T25" fmla="*/ 526 h 530"/>
                <a:gd name="T26" fmla="*/ 49 w 146"/>
                <a:gd name="T27" fmla="*/ 521 h 530"/>
                <a:gd name="T28" fmla="*/ 71 w 146"/>
                <a:gd name="T29" fmla="*/ 514 h 530"/>
                <a:gd name="T30" fmla="*/ 96 w 146"/>
                <a:gd name="T31" fmla="*/ 505 h 530"/>
                <a:gd name="T32" fmla="*/ 121 w 146"/>
                <a:gd name="T33" fmla="*/ 492 h 530"/>
                <a:gd name="T34" fmla="*/ 146 w 146"/>
                <a:gd name="T35" fmla="*/ 475 h 530"/>
                <a:gd name="T36" fmla="*/ 146 w 146"/>
                <a:gd name="T37" fmla="*/ 14 h 5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530"/>
                <a:gd name="T59" fmla="*/ 146 w 146"/>
                <a:gd name="T60" fmla="*/ 530 h 5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530">
                  <a:moveTo>
                    <a:pt x="146" y="14"/>
                  </a:moveTo>
                  <a:lnTo>
                    <a:pt x="143" y="12"/>
                  </a:lnTo>
                  <a:lnTo>
                    <a:pt x="134" y="8"/>
                  </a:lnTo>
                  <a:lnTo>
                    <a:pt x="120" y="4"/>
                  </a:lnTo>
                  <a:lnTo>
                    <a:pt x="101" y="1"/>
                  </a:lnTo>
                  <a:lnTo>
                    <a:pt x="79" y="0"/>
                  </a:lnTo>
                  <a:lnTo>
                    <a:pt x="54" y="3"/>
                  </a:lnTo>
                  <a:lnTo>
                    <a:pt x="27" y="11"/>
                  </a:lnTo>
                  <a:lnTo>
                    <a:pt x="0" y="27"/>
                  </a:lnTo>
                  <a:lnTo>
                    <a:pt x="0" y="530"/>
                  </a:lnTo>
                  <a:lnTo>
                    <a:pt x="3" y="530"/>
                  </a:lnTo>
                  <a:lnTo>
                    <a:pt x="14" y="529"/>
                  </a:lnTo>
                  <a:lnTo>
                    <a:pt x="29" y="526"/>
                  </a:lnTo>
                  <a:lnTo>
                    <a:pt x="49" y="521"/>
                  </a:lnTo>
                  <a:lnTo>
                    <a:pt x="71" y="514"/>
                  </a:lnTo>
                  <a:lnTo>
                    <a:pt x="96" y="505"/>
                  </a:lnTo>
                  <a:lnTo>
                    <a:pt x="121" y="492"/>
                  </a:lnTo>
                  <a:lnTo>
                    <a:pt x="146" y="475"/>
                  </a:lnTo>
                  <a:lnTo>
                    <a:pt x="146" y="1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63" name="Freeform 140"/>
            <p:cNvSpPr>
              <a:spLocks/>
            </p:cNvSpPr>
            <p:nvPr/>
          </p:nvSpPr>
          <p:spPr bwMode="auto">
            <a:xfrm>
              <a:off x="6101" y="13712"/>
              <a:ext cx="109" cy="373"/>
            </a:xfrm>
            <a:custGeom>
              <a:avLst/>
              <a:gdLst>
                <a:gd name="T0" fmla="*/ 109 w 109"/>
                <a:gd name="T1" fmla="*/ 10 h 373"/>
                <a:gd name="T2" fmla="*/ 107 w 109"/>
                <a:gd name="T3" fmla="*/ 9 h 373"/>
                <a:gd name="T4" fmla="*/ 100 w 109"/>
                <a:gd name="T5" fmla="*/ 6 h 373"/>
                <a:gd name="T6" fmla="*/ 89 w 109"/>
                <a:gd name="T7" fmla="*/ 2 h 373"/>
                <a:gd name="T8" fmla="*/ 75 w 109"/>
                <a:gd name="T9" fmla="*/ 0 h 373"/>
                <a:gd name="T10" fmla="*/ 59 w 109"/>
                <a:gd name="T11" fmla="*/ 0 h 373"/>
                <a:gd name="T12" fmla="*/ 39 w 109"/>
                <a:gd name="T13" fmla="*/ 2 h 373"/>
                <a:gd name="T14" fmla="*/ 20 w 109"/>
                <a:gd name="T15" fmla="*/ 9 h 373"/>
                <a:gd name="T16" fmla="*/ 0 w 109"/>
                <a:gd name="T17" fmla="*/ 21 h 373"/>
                <a:gd name="T18" fmla="*/ 0 w 109"/>
                <a:gd name="T19" fmla="*/ 373 h 373"/>
                <a:gd name="T20" fmla="*/ 2 w 109"/>
                <a:gd name="T21" fmla="*/ 373 h 373"/>
                <a:gd name="T22" fmla="*/ 9 w 109"/>
                <a:gd name="T23" fmla="*/ 372 h 373"/>
                <a:gd name="T24" fmla="*/ 21 w 109"/>
                <a:gd name="T25" fmla="*/ 369 h 373"/>
                <a:gd name="T26" fmla="*/ 36 w 109"/>
                <a:gd name="T27" fmla="*/ 366 h 373"/>
                <a:gd name="T28" fmla="*/ 53 w 109"/>
                <a:gd name="T29" fmla="*/ 362 h 373"/>
                <a:gd name="T30" fmla="*/ 72 w 109"/>
                <a:gd name="T31" fmla="*/ 354 h 373"/>
                <a:gd name="T32" fmla="*/ 90 w 109"/>
                <a:gd name="T33" fmla="*/ 343 h 373"/>
                <a:gd name="T34" fmla="*/ 109 w 109"/>
                <a:gd name="T35" fmla="*/ 331 h 373"/>
                <a:gd name="T36" fmla="*/ 109 w 109"/>
                <a:gd name="T37" fmla="*/ 10 h 3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9"/>
                <a:gd name="T58" fmla="*/ 0 h 373"/>
                <a:gd name="T59" fmla="*/ 109 w 109"/>
                <a:gd name="T60" fmla="*/ 373 h 3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9" h="373">
                  <a:moveTo>
                    <a:pt x="109" y="10"/>
                  </a:moveTo>
                  <a:lnTo>
                    <a:pt x="107" y="9"/>
                  </a:lnTo>
                  <a:lnTo>
                    <a:pt x="100" y="6"/>
                  </a:lnTo>
                  <a:lnTo>
                    <a:pt x="89" y="2"/>
                  </a:lnTo>
                  <a:lnTo>
                    <a:pt x="75" y="0"/>
                  </a:lnTo>
                  <a:lnTo>
                    <a:pt x="59" y="0"/>
                  </a:lnTo>
                  <a:lnTo>
                    <a:pt x="39" y="2"/>
                  </a:lnTo>
                  <a:lnTo>
                    <a:pt x="20" y="9"/>
                  </a:lnTo>
                  <a:lnTo>
                    <a:pt x="0" y="21"/>
                  </a:lnTo>
                  <a:lnTo>
                    <a:pt x="0" y="373"/>
                  </a:lnTo>
                  <a:lnTo>
                    <a:pt x="2" y="373"/>
                  </a:lnTo>
                  <a:lnTo>
                    <a:pt x="9" y="372"/>
                  </a:lnTo>
                  <a:lnTo>
                    <a:pt x="21" y="369"/>
                  </a:lnTo>
                  <a:lnTo>
                    <a:pt x="36" y="366"/>
                  </a:lnTo>
                  <a:lnTo>
                    <a:pt x="53" y="362"/>
                  </a:lnTo>
                  <a:lnTo>
                    <a:pt x="72" y="354"/>
                  </a:lnTo>
                  <a:lnTo>
                    <a:pt x="90" y="343"/>
                  </a:lnTo>
                  <a:lnTo>
                    <a:pt x="109" y="331"/>
                  </a:lnTo>
                  <a:lnTo>
                    <a:pt x="109" y="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64" name="Freeform 141"/>
            <p:cNvSpPr>
              <a:spLocks/>
            </p:cNvSpPr>
            <p:nvPr/>
          </p:nvSpPr>
          <p:spPr bwMode="auto">
            <a:xfrm>
              <a:off x="6107" y="13721"/>
              <a:ext cx="75" cy="216"/>
            </a:xfrm>
            <a:custGeom>
              <a:avLst/>
              <a:gdLst>
                <a:gd name="T0" fmla="*/ 75 w 75"/>
                <a:gd name="T1" fmla="*/ 6 h 216"/>
                <a:gd name="T2" fmla="*/ 73 w 75"/>
                <a:gd name="T3" fmla="*/ 5 h 216"/>
                <a:gd name="T4" fmla="*/ 69 w 75"/>
                <a:gd name="T5" fmla="*/ 4 h 216"/>
                <a:gd name="T6" fmla="*/ 61 w 75"/>
                <a:gd name="T7" fmla="*/ 2 h 216"/>
                <a:gd name="T8" fmla="*/ 52 w 75"/>
                <a:gd name="T9" fmla="*/ 0 h 216"/>
                <a:gd name="T10" fmla="*/ 41 w 75"/>
                <a:gd name="T11" fmla="*/ 0 h 216"/>
                <a:gd name="T12" fmla="*/ 28 w 75"/>
                <a:gd name="T13" fmla="*/ 1 h 216"/>
                <a:gd name="T14" fmla="*/ 14 w 75"/>
                <a:gd name="T15" fmla="*/ 6 h 216"/>
                <a:gd name="T16" fmla="*/ 0 w 75"/>
                <a:gd name="T17" fmla="*/ 14 h 216"/>
                <a:gd name="T18" fmla="*/ 0 w 75"/>
                <a:gd name="T19" fmla="*/ 216 h 216"/>
                <a:gd name="T20" fmla="*/ 2 w 75"/>
                <a:gd name="T21" fmla="*/ 216 h 216"/>
                <a:gd name="T22" fmla="*/ 7 w 75"/>
                <a:gd name="T23" fmla="*/ 215 h 216"/>
                <a:gd name="T24" fmla="*/ 15 w 75"/>
                <a:gd name="T25" fmla="*/ 214 h 216"/>
                <a:gd name="T26" fmla="*/ 25 w 75"/>
                <a:gd name="T27" fmla="*/ 211 h 216"/>
                <a:gd name="T28" fmla="*/ 37 w 75"/>
                <a:gd name="T29" fmla="*/ 208 h 216"/>
                <a:gd name="T30" fmla="*/ 50 w 75"/>
                <a:gd name="T31" fmla="*/ 203 h 216"/>
                <a:gd name="T32" fmla="*/ 63 w 75"/>
                <a:gd name="T33" fmla="*/ 195 h 216"/>
                <a:gd name="T34" fmla="*/ 75 w 75"/>
                <a:gd name="T35" fmla="*/ 187 h 216"/>
                <a:gd name="T36" fmla="*/ 75 w 75"/>
                <a:gd name="T37" fmla="*/ 6 h 2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5"/>
                <a:gd name="T58" fmla="*/ 0 h 216"/>
                <a:gd name="T59" fmla="*/ 75 w 75"/>
                <a:gd name="T60" fmla="*/ 216 h 2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5" h="216">
                  <a:moveTo>
                    <a:pt x="75" y="6"/>
                  </a:moveTo>
                  <a:lnTo>
                    <a:pt x="73" y="5"/>
                  </a:lnTo>
                  <a:lnTo>
                    <a:pt x="69" y="4"/>
                  </a:lnTo>
                  <a:lnTo>
                    <a:pt x="61" y="2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28" y="1"/>
                  </a:lnTo>
                  <a:lnTo>
                    <a:pt x="14" y="6"/>
                  </a:lnTo>
                  <a:lnTo>
                    <a:pt x="0" y="14"/>
                  </a:lnTo>
                  <a:lnTo>
                    <a:pt x="0" y="216"/>
                  </a:lnTo>
                  <a:lnTo>
                    <a:pt x="2" y="216"/>
                  </a:lnTo>
                  <a:lnTo>
                    <a:pt x="7" y="215"/>
                  </a:lnTo>
                  <a:lnTo>
                    <a:pt x="15" y="214"/>
                  </a:lnTo>
                  <a:lnTo>
                    <a:pt x="25" y="211"/>
                  </a:lnTo>
                  <a:lnTo>
                    <a:pt x="37" y="208"/>
                  </a:lnTo>
                  <a:lnTo>
                    <a:pt x="50" y="203"/>
                  </a:lnTo>
                  <a:lnTo>
                    <a:pt x="63" y="195"/>
                  </a:lnTo>
                  <a:lnTo>
                    <a:pt x="75" y="187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65" name="Freeform 142"/>
            <p:cNvSpPr>
              <a:spLocks/>
            </p:cNvSpPr>
            <p:nvPr/>
          </p:nvSpPr>
          <p:spPr bwMode="auto">
            <a:xfrm>
              <a:off x="7013" y="14340"/>
              <a:ext cx="110" cy="111"/>
            </a:xfrm>
            <a:custGeom>
              <a:avLst/>
              <a:gdLst>
                <a:gd name="T0" fmla="*/ 55 w 110"/>
                <a:gd name="T1" fmla="*/ 111 h 111"/>
                <a:gd name="T2" fmla="*/ 66 w 110"/>
                <a:gd name="T3" fmla="*/ 110 h 111"/>
                <a:gd name="T4" fmla="*/ 76 w 110"/>
                <a:gd name="T5" fmla="*/ 106 h 111"/>
                <a:gd name="T6" fmla="*/ 85 w 110"/>
                <a:gd name="T7" fmla="*/ 101 h 111"/>
                <a:gd name="T8" fmla="*/ 94 w 110"/>
                <a:gd name="T9" fmla="*/ 94 h 111"/>
                <a:gd name="T10" fmla="*/ 100 w 110"/>
                <a:gd name="T11" fmla="*/ 86 h 111"/>
                <a:gd name="T12" fmla="*/ 106 w 110"/>
                <a:gd name="T13" fmla="*/ 77 h 111"/>
                <a:gd name="T14" fmla="*/ 109 w 110"/>
                <a:gd name="T15" fmla="*/ 66 h 111"/>
                <a:gd name="T16" fmla="*/ 110 w 110"/>
                <a:gd name="T17" fmla="*/ 56 h 111"/>
                <a:gd name="T18" fmla="*/ 109 w 110"/>
                <a:gd name="T19" fmla="*/ 44 h 111"/>
                <a:gd name="T20" fmla="*/ 106 w 110"/>
                <a:gd name="T21" fmla="*/ 34 h 111"/>
                <a:gd name="T22" fmla="*/ 100 w 110"/>
                <a:gd name="T23" fmla="*/ 24 h 111"/>
                <a:gd name="T24" fmla="*/ 94 w 110"/>
                <a:gd name="T25" fmla="*/ 17 h 111"/>
                <a:gd name="T26" fmla="*/ 85 w 110"/>
                <a:gd name="T27" fmla="*/ 9 h 111"/>
                <a:gd name="T28" fmla="*/ 76 w 110"/>
                <a:gd name="T29" fmla="*/ 5 h 111"/>
                <a:gd name="T30" fmla="*/ 66 w 110"/>
                <a:gd name="T31" fmla="*/ 2 h 111"/>
                <a:gd name="T32" fmla="*/ 55 w 110"/>
                <a:gd name="T33" fmla="*/ 0 h 111"/>
                <a:gd name="T34" fmla="*/ 44 w 110"/>
                <a:gd name="T35" fmla="*/ 2 h 111"/>
                <a:gd name="T36" fmla="*/ 33 w 110"/>
                <a:gd name="T37" fmla="*/ 5 h 111"/>
                <a:gd name="T38" fmla="*/ 25 w 110"/>
                <a:gd name="T39" fmla="*/ 9 h 111"/>
                <a:gd name="T40" fmla="*/ 16 w 110"/>
                <a:gd name="T41" fmla="*/ 17 h 111"/>
                <a:gd name="T42" fmla="*/ 10 w 110"/>
                <a:gd name="T43" fmla="*/ 24 h 111"/>
                <a:gd name="T44" fmla="*/ 4 w 110"/>
                <a:gd name="T45" fmla="*/ 34 h 111"/>
                <a:gd name="T46" fmla="*/ 1 w 110"/>
                <a:gd name="T47" fmla="*/ 44 h 111"/>
                <a:gd name="T48" fmla="*/ 0 w 110"/>
                <a:gd name="T49" fmla="*/ 56 h 111"/>
                <a:gd name="T50" fmla="*/ 1 w 110"/>
                <a:gd name="T51" fmla="*/ 66 h 111"/>
                <a:gd name="T52" fmla="*/ 4 w 110"/>
                <a:gd name="T53" fmla="*/ 77 h 111"/>
                <a:gd name="T54" fmla="*/ 10 w 110"/>
                <a:gd name="T55" fmla="*/ 86 h 111"/>
                <a:gd name="T56" fmla="*/ 16 w 110"/>
                <a:gd name="T57" fmla="*/ 94 h 111"/>
                <a:gd name="T58" fmla="*/ 25 w 110"/>
                <a:gd name="T59" fmla="*/ 101 h 111"/>
                <a:gd name="T60" fmla="*/ 33 w 110"/>
                <a:gd name="T61" fmla="*/ 106 h 111"/>
                <a:gd name="T62" fmla="*/ 44 w 110"/>
                <a:gd name="T63" fmla="*/ 110 h 111"/>
                <a:gd name="T64" fmla="*/ 55 w 110"/>
                <a:gd name="T65" fmla="*/ 111 h 1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111"/>
                <a:gd name="T101" fmla="*/ 110 w 110"/>
                <a:gd name="T102" fmla="*/ 111 h 1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111">
                  <a:moveTo>
                    <a:pt x="55" y="111"/>
                  </a:moveTo>
                  <a:lnTo>
                    <a:pt x="66" y="110"/>
                  </a:lnTo>
                  <a:lnTo>
                    <a:pt x="76" y="106"/>
                  </a:lnTo>
                  <a:lnTo>
                    <a:pt x="85" y="101"/>
                  </a:lnTo>
                  <a:lnTo>
                    <a:pt x="94" y="94"/>
                  </a:lnTo>
                  <a:lnTo>
                    <a:pt x="100" y="86"/>
                  </a:lnTo>
                  <a:lnTo>
                    <a:pt x="106" y="77"/>
                  </a:lnTo>
                  <a:lnTo>
                    <a:pt x="109" y="66"/>
                  </a:lnTo>
                  <a:lnTo>
                    <a:pt x="110" y="56"/>
                  </a:lnTo>
                  <a:lnTo>
                    <a:pt x="109" y="44"/>
                  </a:lnTo>
                  <a:lnTo>
                    <a:pt x="106" y="34"/>
                  </a:lnTo>
                  <a:lnTo>
                    <a:pt x="100" y="24"/>
                  </a:lnTo>
                  <a:lnTo>
                    <a:pt x="94" y="17"/>
                  </a:lnTo>
                  <a:lnTo>
                    <a:pt x="85" y="9"/>
                  </a:lnTo>
                  <a:lnTo>
                    <a:pt x="76" y="5"/>
                  </a:lnTo>
                  <a:lnTo>
                    <a:pt x="66" y="2"/>
                  </a:lnTo>
                  <a:lnTo>
                    <a:pt x="55" y="0"/>
                  </a:lnTo>
                  <a:lnTo>
                    <a:pt x="44" y="2"/>
                  </a:lnTo>
                  <a:lnTo>
                    <a:pt x="33" y="5"/>
                  </a:lnTo>
                  <a:lnTo>
                    <a:pt x="25" y="9"/>
                  </a:lnTo>
                  <a:lnTo>
                    <a:pt x="16" y="17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1" y="44"/>
                  </a:lnTo>
                  <a:lnTo>
                    <a:pt x="0" y="56"/>
                  </a:lnTo>
                  <a:lnTo>
                    <a:pt x="1" y="66"/>
                  </a:lnTo>
                  <a:lnTo>
                    <a:pt x="4" y="77"/>
                  </a:lnTo>
                  <a:lnTo>
                    <a:pt x="10" y="86"/>
                  </a:lnTo>
                  <a:lnTo>
                    <a:pt x="16" y="94"/>
                  </a:lnTo>
                  <a:lnTo>
                    <a:pt x="25" y="101"/>
                  </a:lnTo>
                  <a:lnTo>
                    <a:pt x="33" y="106"/>
                  </a:lnTo>
                  <a:lnTo>
                    <a:pt x="44" y="110"/>
                  </a:lnTo>
                  <a:lnTo>
                    <a:pt x="55" y="1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66" name="Freeform 143"/>
            <p:cNvSpPr>
              <a:spLocks/>
            </p:cNvSpPr>
            <p:nvPr/>
          </p:nvSpPr>
          <p:spPr bwMode="auto">
            <a:xfrm>
              <a:off x="6676" y="14343"/>
              <a:ext cx="55" cy="55"/>
            </a:xfrm>
            <a:custGeom>
              <a:avLst/>
              <a:gdLst>
                <a:gd name="T0" fmla="*/ 27 w 55"/>
                <a:gd name="T1" fmla="*/ 55 h 55"/>
                <a:gd name="T2" fmla="*/ 38 w 55"/>
                <a:gd name="T3" fmla="*/ 53 h 55"/>
                <a:gd name="T4" fmla="*/ 48 w 55"/>
                <a:gd name="T5" fmla="*/ 46 h 55"/>
                <a:gd name="T6" fmla="*/ 53 w 55"/>
                <a:gd name="T7" fmla="*/ 37 h 55"/>
                <a:gd name="T8" fmla="*/ 55 w 55"/>
                <a:gd name="T9" fmla="*/ 27 h 55"/>
                <a:gd name="T10" fmla="*/ 53 w 55"/>
                <a:gd name="T11" fmla="*/ 16 h 55"/>
                <a:gd name="T12" fmla="*/ 48 w 55"/>
                <a:gd name="T13" fmla="*/ 7 h 55"/>
                <a:gd name="T14" fmla="*/ 38 w 55"/>
                <a:gd name="T15" fmla="*/ 2 h 55"/>
                <a:gd name="T16" fmla="*/ 27 w 55"/>
                <a:gd name="T17" fmla="*/ 0 h 55"/>
                <a:gd name="T18" fmla="*/ 16 w 55"/>
                <a:gd name="T19" fmla="*/ 2 h 55"/>
                <a:gd name="T20" fmla="*/ 8 w 55"/>
                <a:gd name="T21" fmla="*/ 7 h 55"/>
                <a:gd name="T22" fmla="*/ 2 w 55"/>
                <a:gd name="T23" fmla="*/ 16 h 55"/>
                <a:gd name="T24" fmla="*/ 0 w 55"/>
                <a:gd name="T25" fmla="*/ 27 h 55"/>
                <a:gd name="T26" fmla="*/ 2 w 55"/>
                <a:gd name="T27" fmla="*/ 37 h 55"/>
                <a:gd name="T28" fmla="*/ 8 w 55"/>
                <a:gd name="T29" fmla="*/ 46 h 55"/>
                <a:gd name="T30" fmla="*/ 16 w 55"/>
                <a:gd name="T31" fmla="*/ 53 h 55"/>
                <a:gd name="T32" fmla="*/ 27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7" y="55"/>
                  </a:moveTo>
                  <a:lnTo>
                    <a:pt x="38" y="53"/>
                  </a:lnTo>
                  <a:lnTo>
                    <a:pt x="48" y="46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8" y="7"/>
                  </a:lnTo>
                  <a:lnTo>
                    <a:pt x="38" y="2"/>
                  </a:lnTo>
                  <a:lnTo>
                    <a:pt x="27" y="0"/>
                  </a:lnTo>
                  <a:lnTo>
                    <a:pt x="16" y="2"/>
                  </a:lnTo>
                  <a:lnTo>
                    <a:pt x="8" y="7"/>
                  </a:lnTo>
                  <a:lnTo>
                    <a:pt x="2" y="16"/>
                  </a:lnTo>
                  <a:lnTo>
                    <a:pt x="0" y="27"/>
                  </a:lnTo>
                  <a:lnTo>
                    <a:pt x="2" y="37"/>
                  </a:lnTo>
                  <a:lnTo>
                    <a:pt x="8" y="46"/>
                  </a:lnTo>
                  <a:lnTo>
                    <a:pt x="16" y="53"/>
                  </a:lnTo>
                  <a:lnTo>
                    <a:pt x="27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67" name="Freeform 144"/>
            <p:cNvSpPr>
              <a:spLocks/>
            </p:cNvSpPr>
            <p:nvPr/>
          </p:nvSpPr>
          <p:spPr bwMode="auto">
            <a:xfrm>
              <a:off x="6770" y="14345"/>
              <a:ext cx="55" cy="55"/>
            </a:xfrm>
            <a:custGeom>
              <a:avLst/>
              <a:gdLst>
                <a:gd name="T0" fmla="*/ 28 w 55"/>
                <a:gd name="T1" fmla="*/ 55 h 55"/>
                <a:gd name="T2" fmla="*/ 39 w 55"/>
                <a:gd name="T3" fmla="*/ 53 h 55"/>
                <a:gd name="T4" fmla="*/ 47 w 55"/>
                <a:gd name="T5" fmla="*/ 47 h 55"/>
                <a:gd name="T6" fmla="*/ 53 w 55"/>
                <a:gd name="T7" fmla="*/ 39 h 55"/>
                <a:gd name="T8" fmla="*/ 55 w 55"/>
                <a:gd name="T9" fmla="*/ 28 h 55"/>
                <a:gd name="T10" fmla="*/ 53 w 55"/>
                <a:gd name="T11" fmla="*/ 17 h 55"/>
                <a:gd name="T12" fmla="*/ 47 w 55"/>
                <a:gd name="T13" fmla="*/ 8 h 55"/>
                <a:gd name="T14" fmla="*/ 39 w 55"/>
                <a:gd name="T15" fmla="*/ 2 h 55"/>
                <a:gd name="T16" fmla="*/ 28 w 55"/>
                <a:gd name="T17" fmla="*/ 0 h 55"/>
                <a:gd name="T18" fmla="*/ 17 w 55"/>
                <a:gd name="T19" fmla="*/ 2 h 55"/>
                <a:gd name="T20" fmla="*/ 9 w 55"/>
                <a:gd name="T21" fmla="*/ 8 h 55"/>
                <a:gd name="T22" fmla="*/ 2 w 55"/>
                <a:gd name="T23" fmla="*/ 17 h 55"/>
                <a:gd name="T24" fmla="*/ 0 w 55"/>
                <a:gd name="T25" fmla="*/ 28 h 55"/>
                <a:gd name="T26" fmla="*/ 2 w 55"/>
                <a:gd name="T27" fmla="*/ 39 h 55"/>
                <a:gd name="T28" fmla="*/ 9 w 55"/>
                <a:gd name="T29" fmla="*/ 47 h 55"/>
                <a:gd name="T30" fmla="*/ 17 w 55"/>
                <a:gd name="T31" fmla="*/ 53 h 55"/>
                <a:gd name="T32" fmla="*/ 28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8" y="55"/>
                  </a:move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7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2" y="39"/>
                  </a:lnTo>
                  <a:lnTo>
                    <a:pt x="9" y="47"/>
                  </a:lnTo>
                  <a:lnTo>
                    <a:pt x="17" y="53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68" name="Freeform 145"/>
            <p:cNvSpPr>
              <a:spLocks/>
            </p:cNvSpPr>
            <p:nvPr/>
          </p:nvSpPr>
          <p:spPr bwMode="auto">
            <a:xfrm>
              <a:off x="6401" y="13591"/>
              <a:ext cx="156" cy="752"/>
            </a:xfrm>
            <a:custGeom>
              <a:avLst/>
              <a:gdLst>
                <a:gd name="T0" fmla="*/ 48 w 156"/>
                <a:gd name="T1" fmla="*/ 15 h 752"/>
                <a:gd name="T2" fmla="*/ 44 w 156"/>
                <a:gd name="T3" fmla="*/ 30 h 752"/>
                <a:gd name="T4" fmla="*/ 33 w 156"/>
                <a:gd name="T5" fmla="*/ 73 h 752"/>
                <a:gd name="T6" fmla="*/ 19 w 156"/>
                <a:gd name="T7" fmla="*/ 140 h 752"/>
                <a:gd name="T8" fmla="*/ 7 w 156"/>
                <a:gd name="T9" fmla="*/ 229 h 752"/>
                <a:gd name="T10" fmla="*/ 0 w 156"/>
                <a:gd name="T11" fmla="*/ 337 h 752"/>
                <a:gd name="T12" fmla="*/ 1 w 156"/>
                <a:gd name="T13" fmla="*/ 462 h 752"/>
                <a:gd name="T14" fmla="*/ 14 w 156"/>
                <a:gd name="T15" fmla="*/ 602 h 752"/>
                <a:gd name="T16" fmla="*/ 43 w 156"/>
                <a:gd name="T17" fmla="*/ 752 h 752"/>
                <a:gd name="T18" fmla="*/ 150 w 156"/>
                <a:gd name="T19" fmla="*/ 746 h 752"/>
                <a:gd name="T20" fmla="*/ 146 w 156"/>
                <a:gd name="T21" fmla="*/ 724 h 752"/>
                <a:gd name="T22" fmla="*/ 135 w 156"/>
                <a:gd name="T23" fmla="*/ 663 h 752"/>
                <a:gd name="T24" fmla="*/ 123 w 156"/>
                <a:gd name="T25" fmla="*/ 574 h 752"/>
                <a:gd name="T26" fmla="*/ 111 w 156"/>
                <a:gd name="T27" fmla="*/ 463 h 752"/>
                <a:gd name="T28" fmla="*/ 104 w 156"/>
                <a:gd name="T29" fmla="*/ 342 h 752"/>
                <a:gd name="T30" fmla="*/ 107 w 156"/>
                <a:gd name="T31" fmla="*/ 220 h 752"/>
                <a:gd name="T32" fmla="*/ 124 w 156"/>
                <a:gd name="T33" fmla="*/ 106 h 752"/>
                <a:gd name="T34" fmla="*/ 156 w 156"/>
                <a:gd name="T35" fmla="*/ 9 h 752"/>
                <a:gd name="T36" fmla="*/ 156 w 156"/>
                <a:gd name="T37" fmla="*/ 8 h 752"/>
                <a:gd name="T38" fmla="*/ 156 w 156"/>
                <a:gd name="T39" fmla="*/ 6 h 752"/>
                <a:gd name="T40" fmla="*/ 154 w 156"/>
                <a:gd name="T41" fmla="*/ 4 h 752"/>
                <a:gd name="T42" fmla="*/ 147 w 156"/>
                <a:gd name="T43" fmla="*/ 0 h 752"/>
                <a:gd name="T44" fmla="*/ 134 w 156"/>
                <a:gd name="T45" fmla="*/ 0 h 752"/>
                <a:gd name="T46" fmla="*/ 115 w 156"/>
                <a:gd name="T47" fmla="*/ 1 h 752"/>
                <a:gd name="T48" fmla="*/ 87 w 156"/>
                <a:gd name="T49" fmla="*/ 7 h 752"/>
                <a:gd name="T50" fmla="*/ 48 w 156"/>
                <a:gd name="T51" fmla="*/ 15 h 7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6"/>
                <a:gd name="T79" fmla="*/ 0 h 752"/>
                <a:gd name="T80" fmla="*/ 156 w 156"/>
                <a:gd name="T81" fmla="*/ 752 h 7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6" h="752">
                  <a:moveTo>
                    <a:pt x="48" y="15"/>
                  </a:moveTo>
                  <a:lnTo>
                    <a:pt x="44" y="30"/>
                  </a:lnTo>
                  <a:lnTo>
                    <a:pt x="33" y="73"/>
                  </a:lnTo>
                  <a:lnTo>
                    <a:pt x="19" y="140"/>
                  </a:lnTo>
                  <a:lnTo>
                    <a:pt x="7" y="229"/>
                  </a:lnTo>
                  <a:lnTo>
                    <a:pt x="0" y="337"/>
                  </a:lnTo>
                  <a:lnTo>
                    <a:pt x="1" y="462"/>
                  </a:lnTo>
                  <a:lnTo>
                    <a:pt x="14" y="602"/>
                  </a:lnTo>
                  <a:lnTo>
                    <a:pt x="43" y="752"/>
                  </a:lnTo>
                  <a:lnTo>
                    <a:pt x="150" y="746"/>
                  </a:lnTo>
                  <a:lnTo>
                    <a:pt x="146" y="724"/>
                  </a:lnTo>
                  <a:lnTo>
                    <a:pt x="135" y="663"/>
                  </a:lnTo>
                  <a:lnTo>
                    <a:pt x="123" y="574"/>
                  </a:lnTo>
                  <a:lnTo>
                    <a:pt x="111" y="463"/>
                  </a:lnTo>
                  <a:lnTo>
                    <a:pt x="104" y="342"/>
                  </a:lnTo>
                  <a:lnTo>
                    <a:pt x="107" y="220"/>
                  </a:lnTo>
                  <a:lnTo>
                    <a:pt x="124" y="106"/>
                  </a:lnTo>
                  <a:lnTo>
                    <a:pt x="156" y="9"/>
                  </a:lnTo>
                  <a:lnTo>
                    <a:pt x="156" y="8"/>
                  </a:lnTo>
                  <a:lnTo>
                    <a:pt x="156" y="6"/>
                  </a:lnTo>
                  <a:lnTo>
                    <a:pt x="154" y="4"/>
                  </a:lnTo>
                  <a:lnTo>
                    <a:pt x="147" y="0"/>
                  </a:lnTo>
                  <a:lnTo>
                    <a:pt x="134" y="0"/>
                  </a:lnTo>
                  <a:lnTo>
                    <a:pt x="115" y="1"/>
                  </a:lnTo>
                  <a:lnTo>
                    <a:pt x="87" y="7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69" name="Freeform 146"/>
            <p:cNvSpPr>
              <a:spLocks/>
            </p:cNvSpPr>
            <p:nvPr/>
          </p:nvSpPr>
          <p:spPr bwMode="auto">
            <a:xfrm>
              <a:off x="7205" y="13498"/>
              <a:ext cx="212" cy="839"/>
            </a:xfrm>
            <a:custGeom>
              <a:avLst/>
              <a:gdLst>
                <a:gd name="T0" fmla="*/ 212 w 212"/>
                <a:gd name="T1" fmla="*/ 6 h 839"/>
                <a:gd name="T2" fmla="*/ 206 w 212"/>
                <a:gd name="T3" fmla="*/ 11 h 839"/>
                <a:gd name="T4" fmla="*/ 192 w 212"/>
                <a:gd name="T5" fmla="*/ 33 h 839"/>
                <a:gd name="T6" fmla="*/ 174 w 212"/>
                <a:gd name="T7" fmla="*/ 77 h 839"/>
                <a:gd name="T8" fmla="*/ 156 w 212"/>
                <a:gd name="T9" fmla="*/ 148 h 839"/>
                <a:gd name="T10" fmla="*/ 141 w 212"/>
                <a:gd name="T11" fmla="*/ 254 h 839"/>
                <a:gd name="T12" fmla="*/ 133 w 212"/>
                <a:gd name="T13" fmla="*/ 401 h 839"/>
                <a:gd name="T14" fmla="*/ 137 w 212"/>
                <a:gd name="T15" fmla="*/ 593 h 839"/>
                <a:gd name="T16" fmla="*/ 158 w 212"/>
                <a:gd name="T17" fmla="*/ 839 h 839"/>
                <a:gd name="T18" fmla="*/ 38 w 212"/>
                <a:gd name="T19" fmla="*/ 839 h 839"/>
                <a:gd name="T20" fmla="*/ 34 w 212"/>
                <a:gd name="T21" fmla="*/ 814 h 839"/>
                <a:gd name="T22" fmla="*/ 24 w 212"/>
                <a:gd name="T23" fmla="*/ 746 h 839"/>
                <a:gd name="T24" fmla="*/ 12 w 212"/>
                <a:gd name="T25" fmla="*/ 645 h 839"/>
                <a:gd name="T26" fmla="*/ 3 w 212"/>
                <a:gd name="T27" fmla="*/ 521 h 839"/>
                <a:gd name="T28" fmla="*/ 0 w 212"/>
                <a:gd name="T29" fmla="*/ 384 h 839"/>
                <a:gd name="T30" fmla="*/ 6 w 212"/>
                <a:gd name="T31" fmla="*/ 244 h 839"/>
                <a:gd name="T32" fmla="*/ 29 w 212"/>
                <a:gd name="T33" fmla="*/ 114 h 839"/>
                <a:gd name="T34" fmla="*/ 68 w 212"/>
                <a:gd name="T35" fmla="*/ 0 h 839"/>
                <a:gd name="T36" fmla="*/ 212 w 212"/>
                <a:gd name="T37" fmla="*/ 6 h 8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2"/>
                <a:gd name="T58" fmla="*/ 0 h 839"/>
                <a:gd name="T59" fmla="*/ 212 w 212"/>
                <a:gd name="T60" fmla="*/ 839 h 8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2" h="839">
                  <a:moveTo>
                    <a:pt x="212" y="6"/>
                  </a:moveTo>
                  <a:lnTo>
                    <a:pt x="206" y="11"/>
                  </a:lnTo>
                  <a:lnTo>
                    <a:pt x="192" y="33"/>
                  </a:lnTo>
                  <a:lnTo>
                    <a:pt x="174" y="77"/>
                  </a:lnTo>
                  <a:lnTo>
                    <a:pt x="156" y="148"/>
                  </a:lnTo>
                  <a:lnTo>
                    <a:pt x="141" y="254"/>
                  </a:lnTo>
                  <a:lnTo>
                    <a:pt x="133" y="401"/>
                  </a:lnTo>
                  <a:lnTo>
                    <a:pt x="137" y="593"/>
                  </a:lnTo>
                  <a:lnTo>
                    <a:pt x="158" y="839"/>
                  </a:lnTo>
                  <a:lnTo>
                    <a:pt x="38" y="839"/>
                  </a:lnTo>
                  <a:lnTo>
                    <a:pt x="34" y="814"/>
                  </a:lnTo>
                  <a:lnTo>
                    <a:pt x="24" y="746"/>
                  </a:lnTo>
                  <a:lnTo>
                    <a:pt x="12" y="645"/>
                  </a:lnTo>
                  <a:lnTo>
                    <a:pt x="3" y="521"/>
                  </a:lnTo>
                  <a:lnTo>
                    <a:pt x="0" y="384"/>
                  </a:lnTo>
                  <a:lnTo>
                    <a:pt x="6" y="244"/>
                  </a:lnTo>
                  <a:lnTo>
                    <a:pt x="29" y="114"/>
                  </a:lnTo>
                  <a:lnTo>
                    <a:pt x="68" y="0"/>
                  </a:lnTo>
                  <a:lnTo>
                    <a:pt x="212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70" name="Freeform 147"/>
            <p:cNvSpPr>
              <a:spLocks/>
            </p:cNvSpPr>
            <p:nvPr/>
          </p:nvSpPr>
          <p:spPr bwMode="auto">
            <a:xfrm>
              <a:off x="6406" y="13636"/>
              <a:ext cx="137" cy="656"/>
            </a:xfrm>
            <a:custGeom>
              <a:avLst/>
              <a:gdLst>
                <a:gd name="T0" fmla="*/ 43 w 137"/>
                <a:gd name="T1" fmla="*/ 12 h 656"/>
                <a:gd name="T2" fmla="*/ 39 w 137"/>
                <a:gd name="T3" fmla="*/ 25 h 656"/>
                <a:gd name="T4" fmla="*/ 30 w 137"/>
                <a:gd name="T5" fmla="*/ 62 h 656"/>
                <a:gd name="T6" fmla="*/ 19 w 137"/>
                <a:gd name="T7" fmla="*/ 122 h 656"/>
                <a:gd name="T8" fmla="*/ 7 w 137"/>
                <a:gd name="T9" fmla="*/ 199 h 656"/>
                <a:gd name="T10" fmla="*/ 0 w 137"/>
                <a:gd name="T11" fmla="*/ 294 h 656"/>
                <a:gd name="T12" fmla="*/ 1 w 137"/>
                <a:gd name="T13" fmla="*/ 403 h 656"/>
                <a:gd name="T14" fmla="*/ 12 w 137"/>
                <a:gd name="T15" fmla="*/ 524 h 656"/>
                <a:gd name="T16" fmla="*/ 38 w 137"/>
                <a:gd name="T17" fmla="*/ 656 h 656"/>
                <a:gd name="T18" fmla="*/ 132 w 137"/>
                <a:gd name="T19" fmla="*/ 650 h 656"/>
                <a:gd name="T20" fmla="*/ 127 w 137"/>
                <a:gd name="T21" fmla="*/ 631 h 656"/>
                <a:gd name="T22" fmla="*/ 119 w 137"/>
                <a:gd name="T23" fmla="*/ 578 h 656"/>
                <a:gd name="T24" fmla="*/ 107 w 137"/>
                <a:gd name="T25" fmla="*/ 499 h 656"/>
                <a:gd name="T26" fmla="*/ 97 w 137"/>
                <a:gd name="T27" fmla="*/ 403 h 656"/>
                <a:gd name="T28" fmla="*/ 92 w 137"/>
                <a:gd name="T29" fmla="*/ 297 h 656"/>
                <a:gd name="T30" fmla="*/ 94 w 137"/>
                <a:gd name="T31" fmla="*/ 192 h 656"/>
                <a:gd name="T32" fmla="*/ 108 w 137"/>
                <a:gd name="T33" fmla="*/ 91 h 656"/>
                <a:gd name="T34" fmla="*/ 137 w 137"/>
                <a:gd name="T35" fmla="*/ 7 h 656"/>
                <a:gd name="T36" fmla="*/ 137 w 137"/>
                <a:gd name="T37" fmla="*/ 6 h 656"/>
                <a:gd name="T38" fmla="*/ 137 w 137"/>
                <a:gd name="T39" fmla="*/ 4 h 656"/>
                <a:gd name="T40" fmla="*/ 135 w 137"/>
                <a:gd name="T41" fmla="*/ 2 h 656"/>
                <a:gd name="T42" fmla="*/ 129 w 137"/>
                <a:gd name="T43" fmla="*/ 0 h 656"/>
                <a:gd name="T44" fmla="*/ 119 w 137"/>
                <a:gd name="T45" fmla="*/ 0 h 656"/>
                <a:gd name="T46" fmla="*/ 101 w 137"/>
                <a:gd name="T47" fmla="*/ 1 h 656"/>
                <a:gd name="T48" fmla="*/ 77 w 137"/>
                <a:gd name="T49" fmla="*/ 5 h 656"/>
                <a:gd name="T50" fmla="*/ 43 w 137"/>
                <a:gd name="T51" fmla="*/ 12 h 6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7"/>
                <a:gd name="T79" fmla="*/ 0 h 656"/>
                <a:gd name="T80" fmla="*/ 137 w 137"/>
                <a:gd name="T81" fmla="*/ 656 h 6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7" h="656">
                  <a:moveTo>
                    <a:pt x="43" y="12"/>
                  </a:moveTo>
                  <a:lnTo>
                    <a:pt x="39" y="25"/>
                  </a:lnTo>
                  <a:lnTo>
                    <a:pt x="30" y="62"/>
                  </a:lnTo>
                  <a:lnTo>
                    <a:pt x="19" y="122"/>
                  </a:lnTo>
                  <a:lnTo>
                    <a:pt x="7" y="199"/>
                  </a:lnTo>
                  <a:lnTo>
                    <a:pt x="0" y="294"/>
                  </a:lnTo>
                  <a:lnTo>
                    <a:pt x="1" y="403"/>
                  </a:lnTo>
                  <a:lnTo>
                    <a:pt x="12" y="524"/>
                  </a:lnTo>
                  <a:lnTo>
                    <a:pt x="38" y="656"/>
                  </a:lnTo>
                  <a:lnTo>
                    <a:pt x="132" y="650"/>
                  </a:lnTo>
                  <a:lnTo>
                    <a:pt x="127" y="631"/>
                  </a:lnTo>
                  <a:lnTo>
                    <a:pt x="119" y="578"/>
                  </a:lnTo>
                  <a:lnTo>
                    <a:pt x="107" y="499"/>
                  </a:lnTo>
                  <a:lnTo>
                    <a:pt x="97" y="403"/>
                  </a:lnTo>
                  <a:lnTo>
                    <a:pt x="92" y="297"/>
                  </a:lnTo>
                  <a:lnTo>
                    <a:pt x="94" y="192"/>
                  </a:lnTo>
                  <a:lnTo>
                    <a:pt x="108" y="91"/>
                  </a:lnTo>
                  <a:lnTo>
                    <a:pt x="137" y="7"/>
                  </a:lnTo>
                  <a:lnTo>
                    <a:pt x="137" y="6"/>
                  </a:lnTo>
                  <a:lnTo>
                    <a:pt x="137" y="4"/>
                  </a:lnTo>
                  <a:lnTo>
                    <a:pt x="135" y="2"/>
                  </a:lnTo>
                  <a:lnTo>
                    <a:pt x="129" y="0"/>
                  </a:lnTo>
                  <a:lnTo>
                    <a:pt x="119" y="0"/>
                  </a:lnTo>
                  <a:lnTo>
                    <a:pt x="101" y="1"/>
                  </a:lnTo>
                  <a:lnTo>
                    <a:pt x="77" y="5"/>
                  </a:lnTo>
                  <a:lnTo>
                    <a:pt x="43" y="1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71" name="Freeform 148"/>
            <p:cNvSpPr>
              <a:spLocks/>
            </p:cNvSpPr>
            <p:nvPr/>
          </p:nvSpPr>
          <p:spPr bwMode="auto">
            <a:xfrm>
              <a:off x="6412" y="13680"/>
              <a:ext cx="116" cy="560"/>
            </a:xfrm>
            <a:custGeom>
              <a:avLst/>
              <a:gdLst>
                <a:gd name="T0" fmla="*/ 36 w 116"/>
                <a:gd name="T1" fmla="*/ 11 h 560"/>
                <a:gd name="T2" fmla="*/ 33 w 116"/>
                <a:gd name="T3" fmla="*/ 21 h 560"/>
                <a:gd name="T4" fmla="*/ 24 w 116"/>
                <a:gd name="T5" fmla="*/ 53 h 560"/>
                <a:gd name="T6" fmla="*/ 15 w 116"/>
                <a:gd name="T7" fmla="*/ 103 h 560"/>
                <a:gd name="T8" fmla="*/ 5 w 116"/>
                <a:gd name="T9" fmla="*/ 169 h 560"/>
                <a:gd name="T10" fmla="*/ 0 w 116"/>
                <a:gd name="T11" fmla="*/ 250 h 560"/>
                <a:gd name="T12" fmla="*/ 1 w 116"/>
                <a:gd name="T13" fmla="*/ 344 h 560"/>
                <a:gd name="T14" fmla="*/ 10 w 116"/>
                <a:gd name="T15" fmla="*/ 448 h 560"/>
                <a:gd name="T16" fmla="*/ 32 w 116"/>
                <a:gd name="T17" fmla="*/ 560 h 560"/>
                <a:gd name="T18" fmla="*/ 112 w 116"/>
                <a:gd name="T19" fmla="*/ 555 h 560"/>
                <a:gd name="T20" fmla="*/ 108 w 116"/>
                <a:gd name="T21" fmla="*/ 538 h 560"/>
                <a:gd name="T22" fmla="*/ 101 w 116"/>
                <a:gd name="T23" fmla="*/ 493 h 560"/>
                <a:gd name="T24" fmla="*/ 91 w 116"/>
                <a:gd name="T25" fmla="*/ 426 h 560"/>
                <a:gd name="T26" fmla="*/ 82 w 116"/>
                <a:gd name="T27" fmla="*/ 344 h 560"/>
                <a:gd name="T28" fmla="*/ 77 w 116"/>
                <a:gd name="T29" fmla="*/ 255 h 560"/>
                <a:gd name="T30" fmla="*/ 79 w 116"/>
                <a:gd name="T31" fmla="*/ 164 h 560"/>
                <a:gd name="T32" fmla="*/ 91 w 116"/>
                <a:gd name="T33" fmla="*/ 79 h 560"/>
                <a:gd name="T34" fmla="*/ 116 w 116"/>
                <a:gd name="T35" fmla="*/ 6 h 560"/>
                <a:gd name="T36" fmla="*/ 116 w 116"/>
                <a:gd name="T37" fmla="*/ 5 h 560"/>
                <a:gd name="T38" fmla="*/ 116 w 116"/>
                <a:gd name="T39" fmla="*/ 4 h 560"/>
                <a:gd name="T40" fmla="*/ 114 w 116"/>
                <a:gd name="T41" fmla="*/ 2 h 560"/>
                <a:gd name="T42" fmla="*/ 109 w 116"/>
                <a:gd name="T43" fmla="*/ 0 h 560"/>
                <a:gd name="T44" fmla="*/ 100 w 116"/>
                <a:gd name="T45" fmla="*/ 0 h 560"/>
                <a:gd name="T46" fmla="*/ 86 w 116"/>
                <a:gd name="T47" fmla="*/ 1 h 560"/>
                <a:gd name="T48" fmla="*/ 65 w 116"/>
                <a:gd name="T49" fmla="*/ 4 h 560"/>
                <a:gd name="T50" fmla="*/ 36 w 116"/>
                <a:gd name="T51" fmla="*/ 11 h 56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6"/>
                <a:gd name="T79" fmla="*/ 0 h 560"/>
                <a:gd name="T80" fmla="*/ 116 w 116"/>
                <a:gd name="T81" fmla="*/ 560 h 56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6" h="560">
                  <a:moveTo>
                    <a:pt x="36" y="11"/>
                  </a:moveTo>
                  <a:lnTo>
                    <a:pt x="33" y="21"/>
                  </a:lnTo>
                  <a:lnTo>
                    <a:pt x="24" y="53"/>
                  </a:lnTo>
                  <a:lnTo>
                    <a:pt x="15" y="103"/>
                  </a:lnTo>
                  <a:lnTo>
                    <a:pt x="5" y="169"/>
                  </a:lnTo>
                  <a:lnTo>
                    <a:pt x="0" y="250"/>
                  </a:lnTo>
                  <a:lnTo>
                    <a:pt x="1" y="344"/>
                  </a:lnTo>
                  <a:lnTo>
                    <a:pt x="10" y="448"/>
                  </a:lnTo>
                  <a:lnTo>
                    <a:pt x="32" y="560"/>
                  </a:lnTo>
                  <a:lnTo>
                    <a:pt x="112" y="555"/>
                  </a:lnTo>
                  <a:lnTo>
                    <a:pt x="108" y="538"/>
                  </a:lnTo>
                  <a:lnTo>
                    <a:pt x="101" y="493"/>
                  </a:lnTo>
                  <a:lnTo>
                    <a:pt x="91" y="426"/>
                  </a:lnTo>
                  <a:lnTo>
                    <a:pt x="82" y="344"/>
                  </a:lnTo>
                  <a:lnTo>
                    <a:pt x="77" y="255"/>
                  </a:lnTo>
                  <a:lnTo>
                    <a:pt x="79" y="164"/>
                  </a:lnTo>
                  <a:lnTo>
                    <a:pt x="91" y="79"/>
                  </a:lnTo>
                  <a:lnTo>
                    <a:pt x="116" y="6"/>
                  </a:lnTo>
                  <a:lnTo>
                    <a:pt x="116" y="5"/>
                  </a:lnTo>
                  <a:lnTo>
                    <a:pt x="116" y="4"/>
                  </a:lnTo>
                  <a:lnTo>
                    <a:pt x="114" y="2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72" name="Freeform 149"/>
            <p:cNvSpPr>
              <a:spLocks/>
            </p:cNvSpPr>
            <p:nvPr/>
          </p:nvSpPr>
          <p:spPr bwMode="auto">
            <a:xfrm>
              <a:off x="6417" y="13724"/>
              <a:ext cx="97" cy="463"/>
            </a:xfrm>
            <a:custGeom>
              <a:avLst/>
              <a:gdLst>
                <a:gd name="T0" fmla="*/ 30 w 97"/>
                <a:gd name="T1" fmla="*/ 9 h 463"/>
                <a:gd name="T2" fmla="*/ 27 w 97"/>
                <a:gd name="T3" fmla="*/ 17 h 463"/>
                <a:gd name="T4" fmla="*/ 20 w 97"/>
                <a:gd name="T5" fmla="*/ 44 h 463"/>
                <a:gd name="T6" fmla="*/ 12 w 97"/>
                <a:gd name="T7" fmla="*/ 85 h 463"/>
                <a:gd name="T8" fmla="*/ 4 w 97"/>
                <a:gd name="T9" fmla="*/ 140 h 463"/>
                <a:gd name="T10" fmla="*/ 0 w 97"/>
                <a:gd name="T11" fmla="*/ 207 h 463"/>
                <a:gd name="T12" fmla="*/ 0 w 97"/>
                <a:gd name="T13" fmla="*/ 285 h 463"/>
                <a:gd name="T14" fmla="*/ 9 w 97"/>
                <a:gd name="T15" fmla="*/ 370 h 463"/>
                <a:gd name="T16" fmla="*/ 26 w 97"/>
                <a:gd name="T17" fmla="*/ 463 h 463"/>
                <a:gd name="T18" fmla="*/ 93 w 97"/>
                <a:gd name="T19" fmla="*/ 460 h 463"/>
                <a:gd name="T20" fmla="*/ 89 w 97"/>
                <a:gd name="T21" fmla="*/ 446 h 463"/>
                <a:gd name="T22" fmla="*/ 83 w 97"/>
                <a:gd name="T23" fmla="*/ 408 h 463"/>
                <a:gd name="T24" fmla="*/ 75 w 97"/>
                <a:gd name="T25" fmla="*/ 353 h 463"/>
                <a:gd name="T26" fmla="*/ 68 w 97"/>
                <a:gd name="T27" fmla="*/ 285 h 463"/>
                <a:gd name="T28" fmla="*/ 65 w 97"/>
                <a:gd name="T29" fmla="*/ 211 h 463"/>
                <a:gd name="T30" fmla="*/ 67 w 97"/>
                <a:gd name="T31" fmla="*/ 136 h 463"/>
                <a:gd name="T32" fmla="*/ 76 w 97"/>
                <a:gd name="T33" fmla="*/ 65 h 463"/>
                <a:gd name="T34" fmla="*/ 97 w 97"/>
                <a:gd name="T35" fmla="*/ 5 h 463"/>
                <a:gd name="T36" fmla="*/ 97 w 97"/>
                <a:gd name="T37" fmla="*/ 4 h 463"/>
                <a:gd name="T38" fmla="*/ 97 w 97"/>
                <a:gd name="T39" fmla="*/ 3 h 463"/>
                <a:gd name="T40" fmla="*/ 95 w 97"/>
                <a:gd name="T41" fmla="*/ 1 h 463"/>
                <a:gd name="T42" fmla="*/ 91 w 97"/>
                <a:gd name="T43" fmla="*/ 0 h 463"/>
                <a:gd name="T44" fmla="*/ 84 w 97"/>
                <a:gd name="T45" fmla="*/ 0 h 463"/>
                <a:gd name="T46" fmla="*/ 71 w 97"/>
                <a:gd name="T47" fmla="*/ 0 h 463"/>
                <a:gd name="T48" fmla="*/ 54 w 97"/>
                <a:gd name="T49" fmla="*/ 3 h 463"/>
                <a:gd name="T50" fmla="*/ 30 w 97"/>
                <a:gd name="T51" fmla="*/ 9 h 4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7"/>
                <a:gd name="T79" fmla="*/ 0 h 463"/>
                <a:gd name="T80" fmla="*/ 97 w 97"/>
                <a:gd name="T81" fmla="*/ 463 h 46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7" h="463">
                  <a:moveTo>
                    <a:pt x="30" y="9"/>
                  </a:moveTo>
                  <a:lnTo>
                    <a:pt x="27" y="17"/>
                  </a:lnTo>
                  <a:lnTo>
                    <a:pt x="20" y="44"/>
                  </a:lnTo>
                  <a:lnTo>
                    <a:pt x="12" y="85"/>
                  </a:lnTo>
                  <a:lnTo>
                    <a:pt x="4" y="140"/>
                  </a:lnTo>
                  <a:lnTo>
                    <a:pt x="0" y="207"/>
                  </a:lnTo>
                  <a:lnTo>
                    <a:pt x="0" y="285"/>
                  </a:lnTo>
                  <a:lnTo>
                    <a:pt x="9" y="370"/>
                  </a:lnTo>
                  <a:lnTo>
                    <a:pt x="26" y="463"/>
                  </a:lnTo>
                  <a:lnTo>
                    <a:pt x="93" y="460"/>
                  </a:lnTo>
                  <a:lnTo>
                    <a:pt x="89" y="446"/>
                  </a:lnTo>
                  <a:lnTo>
                    <a:pt x="83" y="408"/>
                  </a:lnTo>
                  <a:lnTo>
                    <a:pt x="75" y="353"/>
                  </a:lnTo>
                  <a:lnTo>
                    <a:pt x="68" y="285"/>
                  </a:lnTo>
                  <a:lnTo>
                    <a:pt x="65" y="211"/>
                  </a:lnTo>
                  <a:lnTo>
                    <a:pt x="67" y="136"/>
                  </a:lnTo>
                  <a:lnTo>
                    <a:pt x="76" y="65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97" y="3"/>
                  </a:lnTo>
                  <a:lnTo>
                    <a:pt x="95" y="1"/>
                  </a:lnTo>
                  <a:lnTo>
                    <a:pt x="91" y="0"/>
                  </a:lnTo>
                  <a:lnTo>
                    <a:pt x="84" y="0"/>
                  </a:lnTo>
                  <a:lnTo>
                    <a:pt x="71" y="0"/>
                  </a:lnTo>
                  <a:lnTo>
                    <a:pt x="54" y="3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73" name="Freeform 150"/>
            <p:cNvSpPr>
              <a:spLocks/>
            </p:cNvSpPr>
            <p:nvPr/>
          </p:nvSpPr>
          <p:spPr bwMode="auto">
            <a:xfrm>
              <a:off x="6422" y="13768"/>
              <a:ext cx="77" cy="367"/>
            </a:xfrm>
            <a:custGeom>
              <a:avLst/>
              <a:gdLst>
                <a:gd name="T0" fmla="*/ 24 w 77"/>
                <a:gd name="T1" fmla="*/ 8 h 367"/>
                <a:gd name="T2" fmla="*/ 22 w 77"/>
                <a:gd name="T3" fmla="*/ 15 h 367"/>
                <a:gd name="T4" fmla="*/ 17 w 77"/>
                <a:gd name="T5" fmla="*/ 36 h 367"/>
                <a:gd name="T6" fmla="*/ 10 w 77"/>
                <a:gd name="T7" fmla="*/ 68 h 367"/>
                <a:gd name="T8" fmla="*/ 4 w 77"/>
                <a:gd name="T9" fmla="*/ 112 h 367"/>
                <a:gd name="T10" fmla="*/ 0 w 77"/>
                <a:gd name="T11" fmla="*/ 164 h 367"/>
                <a:gd name="T12" fmla="*/ 0 w 77"/>
                <a:gd name="T13" fmla="*/ 226 h 367"/>
                <a:gd name="T14" fmla="*/ 7 w 77"/>
                <a:gd name="T15" fmla="*/ 294 h 367"/>
                <a:gd name="T16" fmla="*/ 21 w 77"/>
                <a:gd name="T17" fmla="*/ 367 h 367"/>
                <a:gd name="T18" fmla="*/ 74 w 77"/>
                <a:gd name="T19" fmla="*/ 364 h 367"/>
                <a:gd name="T20" fmla="*/ 71 w 77"/>
                <a:gd name="T21" fmla="*/ 353 h 367"/>
                <a:gd name="T22" fmla="*/ 66 w 77"/>
                <a:gd name="T23" fmla="*/ 323 h 367"/>
                <a:gd name="T24" fmla="*/ 60 w 77"/>
                <a:gd name="T25" fmla="*/ 280 h 367"/>
                <a:gd name="T26" fmla="*/ 54 w 77"/>
                <a:gd name="T27" fmla="*/ 226 h 367"/>
                <a:gd name="T28" fmla="*/ 51 w 77"/>
                <a:gd name="T29" fmla="*/ 168 h 367"/>
                <a:gd name="T30" fmla="*/ 53 w 77"/>
                <a:gd name="T31" fmla="*/ 107 h 367"/>
                <a:gd name="T32" fmla="*/ 61 w 77"/>
                <a:gd name="T33" fmla="*/ 52 h 367"/>
                <a:gd name="T34" fmla="*/ 77 w 77"/>
                <a:gd name="T35" fmla="*/ 5 h 367"/>
                <a:gd name="T36" fmla="*/ 77 w 77"/>
                <a:gd name="T37" fmla="*/ 5 h 367"/>
                <a:gd name="T38" fmla="*/ 77 w 77"/>
                <a:gd name="T39" fmla="*/ 2 h 367"/>
                <a:gd name="T40" fmla="*/ 76 w 77"/>
                <a:gd name="T41" fmla="*/ 1 h 367"/>
                <a:gd name="T42" fmla="*/ 72 w 77"/>
                <a:gd name="T43" fmla="*/ 0 h 367"/>
                <a:gd name="T44" fmla="*/ 66 w 77"/>
                <a:gd name="T45" fmla="*/ 0 h 367"/>
                <a:gd name="T46" fmla="*/ 56 w 77"/>
                <a:gd name="T47" fmla="*/ 1 h 367"/>
                <a:gd name="T48" fmla="*/ 43 w 77"/>
                <a:gd name="T49" fmla="*/ 4 h 367"/>
                <a:gd name="T50" fmla="*/ 24 w 77"/>
                <a:gd name="T51" fmla="*/ 8 h 36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7"/>
                <a:gd name="T79" fmla="*/ 0 h 367"/>
                <a:gd name="T80" fmla="*/ 77 w 77"/>
                <a:gd name="T81" fmla="*/ 367 h 36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7" h="367">
                  <a:moveTo>
                    <a:pt x="24" y="8"/>
                  </a:moveTo>
                  <a:lnTo>
                    <a:pt x="22" y="15"/>
                  </a:lnTo>
                  <a:lnTo>
                    <a:pt x="17" y="36"/>
                  </a:lnTo>
                  <a:lnTo>
                    <a:pt x="10" y="68"/>
                  </a:lnTo>
                  <a:lnTo>
                    <a:pt x="4" y="112"/>
                  </a:lnTo>
                  <a:lnTo>
                    <a:pt x="0" y="164"/>
                  </a:lnTo>
                  <a:lnTo>
                    <a:pt x="0" y="226"/>
                  </a:lnTo>
                  <a:lnTo>
                    <a:pt x="7" y="294"/>
                  </a:lnTo>
                  <a:lnTo>
                    <a:pt x="21" y="367"/>
                  </a:lnTo>
                  <a:lnTo>
                    <a:pt x="74" y="364"/>
                  </a:lnTo>
                  <a:lnTo>
                    <a:pt x="71" y="353"/>
                  </a:lnTo>
                  <a:lnTo>
                    <a:pt x="66" y="323"/>
                  </a:lnTo>
                  <a:lnTo>
                    <a:pt x="60" y="280"/>
                  </a:lnTo>
                  <a:lnTo>
                    <a:pt x="54" y="226"/>
                  </a:lnTo>
                  <a:lnTo>
                    <a:pt x="51" y="168"/>
                  </a:lnTo>
                  <a:lnTo>
                    <a:pt x="53" y="107"/>
                  </a:lnTo>
                  <a:lnTo>
                    <a:pt x="61" y="52"/>
                  </a:lnTo>
                  <a:lnTo>
                    <a:pt x="77" y="5"/>
                  </a:lnTo>
                  <a:lnTo>
                    <a:pt x="77" y="2"/>
                  </a:lnTo>
                  <a:lnTo>
                    <a:pt x="76" y="1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56" y="1"/>
                  </a:lnTo>
                  <a:lnTo>
                    <a:pt x="43" y="4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74" name="Freeform 151"/>
            <p:cNvSpPr>
              <a:spLocks/>
            </p:cNvSpPr>
            <p:nvPr/>
          </p:nvSpPr>
          <p:spPr bwMode="auto">
            <a:xfrm>
              <a:off x="6428" y="13813"/>
              <a:ext cx="56" cy="271"/>
            </a:xfrm>
            <a:custGeom>
              <a:avLst/>
              <a:gdLst>
                <a:gd name="T0" fmla="*/ 17 w 56"/>
                <a:gd name="T1" fmla="*/ 5 h 271"/>
                <a:gd name="T2" fmla="*/ 16 w 56"/>
                <a:gd name="T3" fmla="*/ 10 h 271"/>
                <a:gd name="T4" fmla="*/ 12 w 56"/>
                <a:gd name="T5" fmla="*/ 25 h 271"/>
                <a:gd name="T6" fmla="*/ 6 w 56"/>
                <a:gd name="T7" fmla="*/ 49 h 271"/>
                <a:gd name="T8" fmla="*/ 2 w 56"/>
                <a:gd name="T9" fmla="*/ 82 h 271"/>
                <a:gd name="T10" fmla="*/ 0 w 56"/>
                <a:gd name="T11" fmla="*/ 122 h 271"/>
                <a:gd name="T12" fmla="*/ 0 w 56"/>
                <a:gd name="T13" fmla="*/ 166 h 271"/>
                <a:gd name="T14" fmla="*/ 4 w 56"/>
                <a:gd name="T15" fmla="*/ 217 h 271"/>
                <a:gd name="T16" fmla="*/ 15 w 56"/>
                <a:gd name="T17" fmla="*/ 271 h 271"/>
                <a:gd name="T18" fmla="*/ 54 w 56"/>
                <a:gd name="T19" fmla="*/ 268 h 271"/>
                <a:gd name="T20" fmla="*/ 52 w 56"/>
                <a:gd name="T21" fmla="*/ 261 h 271"/>
                <a:gd name="T22" fmla="*/ 48 w 56"/>
                <a:gd name="T23" fmla="*/ 238 h 271"/>
                <a:gd name="T24" fmla="*/ 44 w 56"/>
                <a:gd name="T25" fmla="*/ 206 h 271"/>
                <a:gd name="T26" fmla="*/ 40 w 56"/>
                <a:gd name="T27" fmla="*/ 166 h 271"/>
                <a:gd name="T28" fmla="*/ 37 w 56"/>
                <a:gd name="T29" fmla="*/ 123 h 271"/>
                <a:gd name="T30" fmla="*/ 39 w 56"/>
                <a:gd name="T31" fmla="*/ 78 h 271"/>
                <a:gd name="T32" fmla="*/ 44 w 56"/>
                <a:gd name="T33" fmla="*/ 37 h 271"/>
                <a:gd name="T34" fmla="*/ 56 w 56"/>
                <a:gd name="T35" fmla="*/ 3 h 271"/>
                <a:gd name="T36" fmla="*/ 56 w 56"/>
                <a:gd name="T37" fmla="*/ 3 h 271"/>
                <a:gd name="T38" fmla="*/ 56 w 56"/>
                <a:gd name="T39" fmla="*/ 2 h 271"/>
                <a:gd name="T40" fmla="*/ 55 w 56"/>
                <a:gd name="T41" fmla="*/ 1 h 271"/>
                <a:gd name="T42" fmla="*/ 52 w 56"/>
                <a:gd name="T43" fmla="*/ 0 h 271"/>
                <a:gd name="T44" fmla="*/ 48 w 56"/>
                <a:gd name="T45" fmla="*/ 0 h 271"/>
                <a:gd name="T46" fmla="*/ 42 w 56"/>
                <a:gd name="T47" fmla="*/ 0 h 271"/>
                <a:gd name="T48" fmla="*/ 31 w 56"/>
                <a:gd name="T49" fmla="*/ 2 h 271"/>
                <a:gd name="T50" fmla="*/ 17 w 56"/>
                <a:gd name="T51" fmla="*/ 5 h 27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"/>
                <a:gd name="T79" fmla="*/ 0 h 271"/>
                <a:gd name="T80" fmla="*/ 56 w 56"/>
                <a:gd name="T81" fmla="*/ 271 h 27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" h="271">
                  <a:moveTo>
                    <a:pt x="17" y="5"/>
                  </a:moveTo>
                  <a:lnTo>
                    <a:pt x="16" y="10"/>
                  </a:lnTo>
                  <a:lnTo>
                    <a:pt x="12" y="25"/>
                  </a:lnTo>
                  <a:lnTo>
                    <a:pt x="6" y="49"/>
                  </a:lnTo>
                  <a:lnTo>
                    <a:pt x="2" y="82"/>
                  </a:lnTo>
                  <a:lnTo>
                    <a:pt x="0" y="122"/>
                  </a:lnTo>
                  <a:lnTo>
                    <a:pt x="0" y="166"/>
                  </a:lnTo>
                  <a:lnTo>
                    <a:pt x="4" y="217"/>
                  </a:lnTo>
                  <a:lnTo>
                    <a:pt x="15" y="271"/>
                  </a:lnTo>
                  <a:lnTo>
                    <a:pt x="54" y="268"/>
                  </a:lnTo>
                  <a:lnTo>
                    <a:pt x="52" y="261"/>
                  </a:lnTo>
                  <a:lnTo>
                    <a:pt x="48" y="238"/>
                  </a:lnTo>
                  <a:lnTo>
                    <a:pt x="44" y="206"/>
                  </a:lnTo>
                  <a:lnTo>
                    <a:pt x="40" y="166"/>
                  </a:lnTo>
                  <a:lnTo>
                    <a:pt x="37" y="123"/>
                  </a:lnTo>
                  <a:lnTo>
                    <a:pt x="39" y="78"/>
                  </a:lnTo>
                  <a:lnTo>
                    <a:pt x="44" y="37"/>
                  </a:lnTo>
                  <a:lnTo>
                    <a:pt x="56" y="3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1" y="2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75" name="Freeform 152"/>
            <p:cNvSpPr>
              <a:spLocks/>
            </p:cNvSpPr>
            <p:nvPr/>
          </p:nvSpPr>
          <p:spPr bwMode="auto">
            <a:xfrm>
              <a:off x="7211" y="13549"/>
              <a:ext cx="186" cy="732"/>
            </a:xfrm>
            <a:custGeom>
              <a:avLst/>
              <a:gdLst>
                <a:gd name="T0" fmla="*/ 186 w 186"/>
                <a:gd name="T1" fmla="*/ 6 h 732"/>
                <a:gd name="T2" fmla="*/ 182 w 186"/>
                <a:gd name="T3" fmla="*/ 11 h 732"/>
                <a:gd name="T4" fmla="*/ 169 w 186"/>
                <a:gd name="T5" fmla="*/ 29 h 732"/>
                <a:gd name="T6" fmla="*/ 153 w 186"/>
                <a:gd name="T7" fmla="*/ 67 h 732"/>
                <a:gd name="T8" fmla="*/ 137 w 186"/>
                <a:gd name="T9" fmla="*/ 130 h 732"/>
                <a:gd name="T10" fmla="*/ 124 w 186"/>
                <a:gd name="T11" fmla="*/ 221 h 732"/>
                <a:gd name="T12" fmla="*/ 117 w 186"/>
                <a:gd name="T13" fmla="*/ 350 h 732"/>
                <a:gd name="T14" fmla="*/ 122 w 186"/>
                <a:gd name="T15" fmla="*/ 517 h 732"/>
                <a:gd name="T16" fmla="*/ 139 w 186"/>
                <a:gd name="T17" fmla="*/ 732 h 732"/>
                <a:gd name="T18" fmla="*/ 34 w 186"/>
                <a:gd name="T19" fmla="*/ 732 h 732"/>
                <a:gd name="T20" fmla="*/ 31 w 186"/>
                <a:gd name="T21" fmla="*/ 711 h 732"/>
                <a:gd name="T22" fmla="*/ 22 w 186"/>
                <a:gd name="T23" fmla="*/ 651 h 732"/>
                <a:gd name="T24" fmla="*/ 12 w 186"/>
                <a:gd name="T25" fmla="*/ 563 h 732"/>
                <a:gd name="T26" fmla="*/ 3 w 186"/>
                <a:gd name="T27" fmla="*/ 454 h 732"/>
                <a:gd name="T28" fmla="*/ 0 w 186"/>
                <a:gd name="T29" fmla="*/ 335 h 732"/>
                <a:gd name="T30" fmla="*/ 6 w 186"/>
                <a:gd name="T31" fmla="*/ 213 h 732"/>
                <a:gd name="T32" fmla="*/ 25 w 186"/>
                <a:gd name="T33" fmla="*/ 98 h 732"/>
                <a:gd name="T34" fmla="*/ 60 w 186"/>
                <a:gd name="T35" fmla="*/ 0 h 732"/>
                <a:gd name="T36" fmla="*/ 186 w 186"/>
                <a:gd name="T37" fmla="*/ 6 h 7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6"/>
                <a:gd name="T58" fmla="*/ 0 h 732"/>
                <a:gd name="T59" fmla="*/ 186 w 186"/>
                <a:gd name="T60" fmla="*/ 732 h 7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6" h="732">
                  <a:moveTo>
                    <a:pt x="186" y="6"/>
                  </a:moveTo>
                  <a:lnTo>
                    <a:pt x="182" y="11"/>
                  </a:lnTo>
                  <a:lnTo>
                    <a:pt x="169" y="29"/>
                  </a:lnTo>
                  <a:lnTo>
                    <a:pt x="153" y="67"/>
                  </a:lnTo>
                  <a:lnTo>
                    <a:pt x="137" y="130"/>
                  </a:lnTo>
                  <a:lnTo>
                    <a:pt x="124" y="221"/>
                  </a:lnTo>
                  <a:lnTo>
                    <a:pt x="117" y="350"/>
                  </a:lnTo>
                  <a:lnTo>
                    <a:pt x="122" y="517"/>
                  </a:lnTo>
                  <a:lnTo>
                    <a:pt x="139" y="732"/>
                  </a:lnTo>
                  <a:lnTo>
                    <a:pt x="34" y="732"/>
                  </a:lnTo>
                  <a:lnTo>
                    <a:pt x="31" y="711"/>
                  </a:lnTo>
                  <a:lnTo>
                    <a:pt x="22" y="651"/>
                  </a:lnTo>
                  <a:lnTo>
                    <a:pt x="12" y="563"/>
                  </a:lnTo>
                  <a:lnTo>
                    <a:pt x="3" y="454"/>
                  </a:lnTo>
                  <a:lnTo>
                    <a:pt x="0" y="335"/>
                  </a:lnTo>
                  <a:lnTo>
                    <a:pt x="6" y="213"/>
                  </a:lnTo>
                  <a:lnTo>
                    <a:pt x="25" y="98"/>
                  </a:lnTo>
                  <a:lnTo>
                    <a:pt x="60" y="0"/>
                  </a:lnTo>
                  <a:lnTo>
                    <a:pt x="186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76" name="Freeform 153"/>
            <p:cNvSpPr>
              <a:spLocks/>
            </p:cNvSpPr>
            <p:nvPr/>
          </p:nvSpPr>
          <p:spPr bwMode="auto">
            <a:xfrm>
              <a:off x="7219" y="13600"/>
              <a:ext cx="158" cy="625"/>
            </a:xfrm>
            <a:custGeom>
              <a:avLst/>
              <a:gdLst>
                <a:gd name="T0" fmla="*/ 158 w 158"/>
                <a:gd name="T1" fmla="*/ 4 h 625"/>
                <a:gd name="T2" fmla="*/ 153 w 158"/>
                <a:gd name="T3" fmla="*/ 9 h 625"/>
                <a:gd name="T4" fmla="*/ 144 w 158"/>
                <a:gd name="T5" fmla="*/ 25 h 625"/>
                <a:gd name="T6" fmla="*/ 130 w 158"/>
                <a:gd name="T7" fmla="*/ 57 h 625"/>
                <a:gd name="T8" fmla="*/ 116 w 158"/>
                <a:gd name="T9" fmla="*/ 110 h 625"/>
                <a:gd name="T10" fmla="*/ 105 w 158"/>
                <a:gd name="T11" fmla="*/ 189 h 625"/>
                <a:gd name="T12" fmla="*/ 100 w 158"/>
                <a:gd name="T13" fmla="*/ 298 h 625"/>
                <a:gd name="T14" fmla="*/ 103 w 158"/>
                <a:gd name="T15" fmla="*/ 441 h 625"/>
                <a:gd name="T16" fmla="*/ 118 w 158"/>
                <a:gd name="T17" fmla="*/ 625 h 625"/>
                <a:gd name="T18" fmla="*/ 29 w 158"/>
                <a:gd name="T19" fmla="*/ 625 h 625"/>
                <a:gd name="T20" fmla="*/ 25 w 158"/>
                <a:gd name="T21" fmla="*/ 607 h 625"/>
                <a:gd name="T22" fmla="*/ 18 w 158"/>
                <a:gd name="T23" fmla="*/ 556 h 625"/>
                <a:gd name="T24" fmla="*/ 9 w 158"/>
                <a:gd name="T25" fmla="*/ 480 h 625"/>
                <a:gd name="T26" fmla="*/ 2 w 158"/>
                <a:gd name="T27" fmla="*/ 387 h 625"/>
                <a:gd name="T28" fmla="*/ 0 w 158"/>
                <a:gd name="T29" fmla="*/ 286 h 625"/>
                <a:gd name="T30" fmla="*/ 5 w 158"/>
                <a:gd name="T31" fmla="*/ 182 h 625"/>
                <a:gd name="T32" fmla="*/ 21 w 158"/>
                <a:gd name="T33" fmla="*/ 84 h 625"/>
                <a:gd name="T34" fmla="*/ 51 w 158"/>
                <a:gd name="T35" fmla="*/ 0 h 625"/>
                <a:gd name="T36" fmla="*/ 158 w 158"/>
                <a:gd name="T37" fmla="*/ 4 h 6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8"/>
                <a:gd name="T58" fmla="*/ 0 h 625"/>
                <a:gd name="T59" fmla="*/ 158 w 158"/>
                <a:gd name="T60" fmla="*/ 625 h 6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8" h="625">
                  <a:moveTo>
                    <a:pt x="158" y="4"/>
                  </a:moveTo>
                  <a:lnTo>
                    <a:pt x="153" y="9"/>
                  </a:lnTo>
                  <a:lnTo>
                    <a:pt x="144" y="25"/>
                  </a:lnTo>
                  <a:lnTo>
                    <a:pt x="130" y="57"/>
                  </a:lnTo>
                  <a:lnTo>
                    <a:pt x="116" y="110"/>
                  </a:lnTo>
                  <a:lnTo>
                    <a:pt x="105" y="189"/>
                  </a:lnTo>
                  <a:lnTo>
                    <a:pt x="100" y="298"/>
                  </a:lnTo>
                  <a:lnTo>
                    <a:pt x="103" y="441"/>
                  </a:lnTo>
                  <a:lnTo>
                    <a:pt x="118" y="625"/>
                  </a:lnTo>
                  <a:lnTo>
                    <a:pt x="29" y="625"/>
                  </a:lnTo>
                  <a:lnTo>
                    <a:pt x="25" y="607"/>
                  </a:lnTo>
                  <a:lnTo>
                    <a:pt x="18" y="556"/>
                  </a:lnTo>
                  <a:lnTo>
                    <a:pt x="9" y="480"/>
                  </a:lnTo>
                  <a:lnTo>
                    <a:pt x="2" y="387"/>
                  </a:lnTo>
                  <a:lnTo>
                    <a:pt x="0" y="286"/>
                  </a:lnTo>
                  <a:lnTo>
                    <a:pt x="5" y="182"/>
                  </a:lnTo>
                  <a:lnTo>
                    <a:pt x="21" y="84"/>
                  </a:lnTo>
                  <a:lnTo>
                    <a:pt x="51" y="0"/>
                  </a:lnTo>
                  <a:lnTo>
                    <a:pt x="158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77" name="Freeform 154"/>
            <p:cNvSpPr>
              <a:spLocks/>
            </p:cNvSpPr>
            <p:nvPr/>
          </p:nvSpPr>
          <p:spPr bwMode="auto">
            <a:xfrm>
              <a:off x="7225" y="13651"/>
              <a:ext cx="131" cy="517"/>
            </a:xfrm>
            <a:custGeom>
              <a:avLst/>
              <a:gdLst>
                <a:gd name="T0" fmla="*/ 131 w 131"/>
                <a:gd name="T1" fmla="*/ 4 h 517"/>
                <a:gd name="T2" fmla="*/ 128 w 131"/>
                <a:gd name="T3" fmla="*/ 7 h 517"/>
                <a:gd name="T4" fmla="*/ 119 w 131"/>
                <a:gd name="T5" fmla="*/ 21 h 517"/>
                <a:gd name="T6" fmla="*/ 109 w 131"/>
                <a:gd name="T7" fmla="*/ 47 h 517"/>
                <a:gd name="T8" fmla="*/ 97 w 131"/>
                <a:gd name="T9" fmla="*/ 91 h 517"/>
                <a:gd name="T10" fmla="*/ 88 w 131"/>
                <a:gd name="T11" fmla="*/ 156 h 517"/>
                <a:gd name="T12" fmla="*/ 84 w 131"/>
                <a:gd name="T13" fmla="*/ 247 h 517"/>
                <a:gd name="T14" fmla="*/ 86 w 131"/>
                <a:gd name="T15" fmla="*/ 366 h 517"/>
                <a:gd name="T16" fmla="*/ 99 w 131"/>
                <a:gd name="T17" fmla="*/ 517 h 517"/>
                <a:gd name="T18" fmla="*/ 25 w 131"/>
                <a:gd name="T19" fmla="*/ 517 h 517"/>
                <a:gd name="T20" fmla="*/ 23 w 131"/>
                <a:gd name="T21" fmla="*/ 502 h 517"/>
                <a:gd name="T22" fmla="*/ 16 w 131"/>
                <a:gd name="T23" fmla="*/ 460 h 517"/>
                <a:gd name="T24" fmla="*/ 9 w 131"/>
                <a:gd name="T25" fmla="*/ 397 h 517"/>
                <a:gd name="T26" fmla="*/ 2 w 131"/>
                <a:gd name="T27" fmla="*/ 320 h 517"/>
                <a:gd name="T28" fmla="*/ 0 w 131"/>
                <a:gd name="T29" fmla="*/ 236 h 517"/>
                <a:gd name="T30" fmla="*/ 4 w 131"/>
                <a:gd name="T31" fmla="*/ 151 h 517"/>
                <a:gd name="T32" fmla="*/ 18 w 131"/>
                <a:gd name="T33" fmla="*/ 70 h 517"/>
                <a:gd name="T34" fmla="*/ 43 w 131"/>
                <a:gd name="T35" fmla="*/ 0 h 517"/>
                <a:gd name="T36" fmla="*/ 131 w 131"/>
                <a:gd name="T37" fmla="*/ 4 h 5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1"/>
                <a:gd name="T58" fmla="*/ 0 h 517"/>
                <a:gd name="T59" fmla="*/ 131 w 131"/>
                <a:gd name="T60" fmla="*/ 517 h 5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1" h="517">
                  <a:moveTo>
                    <a:pt x="131" y="4"/>
                  </a:moveTo>
                  <a:lnTo>
                    <a:pt x="128" y="7"/>
                  </a:lnTo>
                  <a:lnTo>
                    <a:pt x="119" y="21"/>
                  </a:lnTo>
                  <a:lnTo>
                    <a:pt x="109" y="47"/>
                  </a:lnTo>
                  <a:lnTo>
                    <a:pt x="97" y="91"/>
                  </a:lnTo>
                  <a:lnTo>
                    <a:pt x="88" y="156"/>
                  </a:lnTo>
                  <a:lnTo>
                    <a:pt x="84" y="247"/>
                  </a:lnTo>
                  <a:lnTo>
                    <a:pt x="86" y="366"/>
                  </a:lnTo>
                  <a:lnTo>
                    <a:pt x="99" y="517"/>
                  </a:lnTo>
                  <a:lnTo>
                    <a:pt x="25" y="517"/>
                  </a:lnTo>
                  <a:lnTo>
                    <a:pt x="23" y="502"/>
                  </a:lnTo>
                  <a:lnTo>
                    <a:pt x="16" y="460"/>
                  </a:lnTo>
                  <a:lnTo>
                    <a:pt x="9" y="397"/>
                  </a:lnTo>
                  <a:lnTo>
                    <a:pt x="2" y="320"/>
                  </a:lnTo>
                  <a:lnTo>
                    <a:pt x="0" y="236"/>
                  </a:lnTo>
                  <a:lnTo>
                    <a:pt x="4" y="151"/>
                  </a:lnTo>
                  <a:lnTo>
                    <a:pt x="18" y="70"/>
                  </a:lnTo>
                  <a:lnTo>
                    <a:pt x="43" y="0"/>
                  </a:lnTo>
                  <a:lnTo>
                    <a:pt x="131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78" name="Freeform 155"/>
            <p:cNvSpPr>
              <a:spLocks/>
            </p:cNvSpPr>
            <p:nvPr/>
          </p:nvSpPr>
          <p:spPr bwMode="auto">
            <a:xfrm>
              <a:off x="7233" y="13701"/>
              <a:ext cx="104" cy="411"/>
            </a:xfrm>
            <a:custGeom>
              <a:avLst/>
              <a:gdLst>
                <a:gd name="T0" fmla="*/ 104 w 104"/>
                <a:gd name="T1" fmla="*/ 4 h 411"/>
                <a:gd name="T2" fmla="*/ 101 w 104"/>
                <a:gd name="T3" fmla="*/ 7 h 411"/>
                <a:gd name="T4" fmla="*/ 94 w 104"/>
                <a:gd name="T5" fmla="*/ 17 h 411"/>
                <a:gd name="T6" fmla="*/ 86 w 104"/>
                <a:gd name="T7" fmla="*/ 38 h 411"/>
                <a:gd name="T8" fmla="*/ 76 w 104"/>
                <a:gd name="T9" fmla="*/ 73 h 411"/>
                <a:gd name="T10" fmla="*/ 69 w 104"/>
                <a:gd name="T11" fmla="*/ 125 h 411"/>
                <a:gd name="T12" fmla="*/ 65 w 104"/>
                <a:gd name="T13" fmla="*/ 196 h 411"/>
                <a:gd name="T14" fmla="*/ 67 w 104"/>
                <a:gd name="T15" fmla="*/ 291 h 411"/>
                <a:gd name="T16" fmla="*/ 77 w 104"/>
                <a:gd name="T17" fmla="*/ 411 h 411"/>
                <a:gd name="T18" fmla="*/ 19 w 104"/>
                <a:gd name="T19" fmla="*/ 411 h 411"/>
                <a:gd name="T20" fmla="*/ 17 w 104"/>
                <a:gd name="T21" fmla="*/ 399 h 411"/>
                <a:gd name="T22" fmla="*/ 11 w 104"/>
                <a:gd name="T23" fmla="*/ 365 h 411"/>
                <a:gd name="T24" fmla="*/ 6 w 104"/>
                <a:gd name="T25" fmla="*/ 316 h 411"/>
                <a:gd name="T26" fmla="*/ 2 w 104"/>
                <a:gd name="T27" fmla="*/ 255 h 411"/>
                <a:gd name="T28" fmla="*/ 0 w 104"/>
                <a:gd name="T29" fmla="*/ 188 h 411"/>
                <a:gd name="T30" fmla="*/ 4 w 104"/>
                <a:gd name="T31" fmla="*/ 120 h 411"/>
                <a:gd name="T32" fmla="*/ 15 w 104"/>
                <a:gd name="T33" fmla="*/ 55 h 411"/>
                <a:gd name="T34" fmla="*/ 34 w 104"/>
                <a:gd name="T35" fmla="*/ 0 h 411"/>
                <a:gd name="T36" fmla="*/ 104 w 104"/>
                <a:gd name="T37" fmla="*/ 4 h 4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411"/>
                <a:gd name="T59" fmla="*/ 104 w 104"/>
                <a:gd name="T60" fmla="*/ 411 h 4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411">
                  <a:moveTo>
                    <a:pt x="104" y="4"/>
                  </a:moveTo>
                  <a:lnTo>
                    <a:pt x="101" y="7"/>
                  </a:lnTo>
                  <a:lnTo>
                    <a:pt x="94" y="17"/>
                  </a:lnTo>
                  <a:lnTo>
                    <a:pt x="86" y="38"/>
                  </a:lnTo>
                  <a:lnTo>
                    <a:pt x="76" y="73"/>
                  </a:lnTo>
                  <a:lnTo>
                    <a:pt x="69" y="125"/>
                  </a:lnTo>
                  <a:lnTo>
                    <a:pt x="65" y="196"/>
                  </a:lnTo>
                  <a:lnTo>
                    <a:pt x="67" y="291"/>
                  </a:lnTo>
                  <a:lnTo>
                    <a:pt x="77" y="411"/>
                  </a:lnTo>
                  <a:lnTo>
                    <a:pt x="19" y="411"/>
                  </a:lnTo>
                  <a:lnTo>
                    <a:pt x="17" y="399"/>
                  </a:lnTo>
                  <a:lnTo>
                    <a:pt x="11" y="365"/>
                  </a:lnTo>
                  <a:lnTo>
                    <a:pt x="6" y="316"/>
                  </a:lnTo>
                  <a:lnTo>
                    <a:pt x="2" y="255"/>
                  </a:lnTo>
                  <a:lnTo>
                    <a:pt x="0" y="188"/>
                  </a:lnTo>
                  <a:lnTo>
                    <a:pt x="4" y="120"/>
                  </a:lnTo>
                  <a:lnTo>
                    <a:pt x="15" y="55"/>
                  </a:lnTo>
                  <a:lnTo>
                    <a:pt x="34" y="0"/>
                  </a:lnTo>
                  <a:lnTo>
                    <a:pt x="104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79" name="Freeform 156"/>
            <p:cNvSpPr>
              <a:spLocks/>
            </p:cNvSpPr>
            <p:nvPr/>
          </p:nvSpPr>
          <p:spPr bwMode="auto">
            <a:xfrm>
              <a:off x="7240" y="13752"/>
              <a:ext cx="76" cy="302"/>
            </a:xfrm>
            <a:custGeom>
              <a:avLst/>
              <a:gdLst>
                <a:gd name="T0" fmla="*/ 76 w 76"/>
                <a:gd name="T1" fmla="*/ 2 h 302"/>
                <a:gd name="T2" fmla="*/ 74 w 76"/>
                <a:gd name="T3" fmla="*/ 4 h 302"/>
                <a:gd name="T4" fmla="*/ 70 w 76"/>
                <a:gd name="T5" fmla="*/ 12 h 302"/>
                <a:gd name="T6" fmla="*/ 62 w 76"/>
                <a:gd name="T7" fmla="*/ 28 h 302"/>
                <a:gd name="T8" fmla="*/ 56 w 76"/>
                <a:gd name="T9" fmla="*/ 53 h 302"/>
                <a:gd name="T10" fmla="*/ 51 w 76"/>
                <a:gd name="T11" fmla="*/ 92 h 302"/>
                <a:gd name="T12" fmla="*/ 49 w 76"/>
                <a:gd name="T13" fmla="*/ 145 h 302"/>
                <a:gd name="T14" fmla="*/ 50 w 76"/>
                <a:gd name="T15" fmla="*/ 214 h 302"/>
                <a:gd name="T16" fmla="*/ 57 w 76"/>
                <a:gd name="T17" fmla="*/ 302 h 302"/>
                <a:gd name="T18" fmla="*/ 14 w 76"/>
                <a:gd name="T19" fmla="*/ 302 h 302"/>
                <a:gd name="T20" fmla="*/ 13 w 76"/>
                <a:gd name="T21" fmla="*/ 294 h 302"/>
                <a:gd name="T22" fmla="*/ 9 w 76"/>
                <a:gd name="T23" fmla="*/ 269 h 302"/>
                <a:gd name="T24" fmla="*/ 4 w 76"/>
                <a:gd name="T25" fmla="*/ 232 h 302"/>
                <a:gd name="T26" fmla="*/ 1 w 76"/>
                <a:gd name="T27" fmla="*/ 188 h 302"/>
                <a:gd name="T28" fmla="*/ 0 w 76"/>
                <a:gd name="T29" fmla="*/ 138 h 302"/>
                <a:gd name="T30" fmla="*/ 2 w 76"/>
                <a:gd name="T31" fmla="*/ 89 h 302"/>
                <a:gd name="T32" fmla="*/ 10 w 76"/>
                <a:gd name="T33" fmla="*/ 41 h 302"/>
                <a:gd name="T34" fmla="*/ 25 w 76"/>
                <a:gd name="T35" fmla="*/ 0 h 302"/>
                <a:gd name="T36" fmla="*/ 76 w 76"/>
                <a:gd name="T37" fmla="*/ 2 h 3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6"/>
                <a:gd name="T58" fmla="*/ 0 h 302"/>
                <a:gd name="T59" fmla="*/ 76 w 76"/>
                <a:gd name="T60" fmla="*/ 302 h 3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6" h="302">
                  <a:moveTo>
                    <a:pt x="76" y="2"/>
                  </a:moveTo>
                  <a:lnTo>
                    <a:pt x="74" y="4"/>
                  </a:lnTo>
                  <a:lnTo>
                    <a:pt x="70" y="12"/>
                  </a:lnTo>
                  <a:lnTo>
                    <a:pt x="62" y="28"/>
                  </a:lnTo>
                  <a:lnTo>
                    <a:pt x="56" y="53"/>
                  </a:lnTo>
                  <a:lnTo>
                    <a:pt x="51" y="92"/>
                  </a:lnTo>
                  <a:lnTo>
                    <a:pt x="49" y="145"/>
                  </a:lnTo>
                  <a:lnTo>
                    <a:pt x="50" y="214"/>
                  </a:lnTo>
                  <a:lnTo>
                    <a:pt x="57" y="302"/>
                  </a:lnTo>
                  <a:lnTo>
                    <a:pt x="14" y="302"/>
                  </a:lnTo>
                  <a:lnTo>
                    <a:pt x="13" y="294"/>
                  </a:lnTo>
                  <a:lnTo>
                    <a:pt x="9" y="269"/>
                  </a:lnTo>
                  <a:lnTo>
                    <a:pt x="4" y="232"/>
                  </a:lnTo>
                  <a:lnTo>
                    <a:pt x="1" y="188"/>
                  </a:lnTo>
                  <a:lnTo>
                    <a:pt x="0" y="138"/>
                  </a:lnTo>
                  <a:lnTo>
                    <a:pt x="2" y="89"/>
                  </a:lnTo>
                  <a:lnTo>
                    <a:pt x="10" y="41"/>
                  </a:lnTo>
                  <a:lnTo>
                    <a:pt x="25" y="0"/>
                  </a:lnTo>
                  <a:lnTo>
                    <a:pt x="76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80" name="Rectangle 157"/>
            <p:cNvSpPr>
              <a:spLocks noChangeArrowheads="1"/>
            </p:cNvSpPr>
            <p:nvPr/>
          </p:nvSpPr>
          <p:spPr bwMode="auto">
            <a:xfrm>
              <a:off x="6241" y="13678"/>
              <a:ext cx="23" cy="9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101581" name="Freeform 158"/>
            <p:cNvSpPr>
              <a:spLocks/>
            </p:cNvSpPr>
            <p:nvPr/>
          </p:nvSpPr>
          <p:spPr bwMode="auto">
            <a:xfrm>
              <a:off x="6579" y="13664"/>
              <a:ext cx="375" cy="440"/>
            </a:xfrm>
            <a:custGeom>
              <a:avLst/>
              <a:gdLst>
                <a:gd name="T0" fmla="*/ 35 w 375"/>
                <a:gd name="T1" fmla="*/ 41 h 440"/>
                <a:gd name="T2" fmla="*/ 32 w 375"/>
                <a:gd name="T3" fmla="*/ 49 h 440"/>
                <a:gd name="T4" fmla="*/ 25 w 375"/>
                <a:gd name="T5" fmla="*/ 74 h 440"/>
                <a:gd name="T6" fmla="*/ 17 w 375"/>
                <a:gd name="T7" fmla="*/ 112 h 440"/>
                <a:gd name="T8" fmla="*/ 8 w 375"/>
                <a:gd name="T9" fmla="*/ 163 h 440"/>
                <a:gd name="T10" fmla="*/ 2 w 375"/>
                <a:gd name="T11" fmla="*/ 223 h 440"/>
                <a:gd name="T12" fmla="*/ 0 w 375"/>
                <a:gd name="T13" fmla="*/ 290 h 440"/>
                <a:gd name="T14" fmla="*/ 7 w 375"/>
                <a:gd name="T15" fmla="*/ 363 h 440"/>
                <a:gd name="T16" fmla="*/ 23 w 375"/>
                <a:gd name="T17" fmla="*/ 440 h 440"/>
                <a:gd name="T18" fmla="*/ 23 w 375"/>
                <a:gd name="T19" fmla="*/ 437 h 440"/>
                <a:gd name="T20" fmla="*/ 23 w 375"/>
                <a:gd name="T21" fmla="*/ 427 h 440"/>
                <a:gd name="T22" fmla="*/ 23 w 375"/>
                <a:gd name="T23" fmla="*/ 411 h 440"/>
                <a:gd name="T24" fmla="*/ 23 w 375"/>
                <a:gd name="T25" fmla="*/ 391 h 440"/>
                <a:gd name="T26" fmla="*/ 25 w 375"/>
                <a:gd name="T27" fmla="*/ 367 h 440"/>
                <a:gd name="T28" fmla="*/ 28 w 375"/>
                <a:gd name="T29" fmla="*/ 341 h 440"/>
                <a:gd name="T30" fmla="*/ 33 w 375"/>
                <a:gd name="T31" fmla="*/ 312 h 440"/>
                <a:gd name="T32" fmla="*/ 39 w 375"/>
                <a:gd name="T33" fmla="*/ 281 h 440"/>
                <a:gd name="T34" fmla="*/ 49 w 375"/>
                <a:gd name="T35" fmla="*/ 251 h 440"/>
                <a:gd name="T36" fmla="*/ 61 w 375"/>
                <a:gd name="T37" fmla="*/ 222 h 440"/>
                <a:gd name="T38" fmla="*/ 75 w 375"/>
                <a:gd name="T39" fmla="*/ 194 h 440"/>
                <a:gd name="T40" fmla="*/ 93 w 375"/>
                <a:gd name="T41" fmla="*/ 168 h 440"/>
                <a:gd name="T42" fmla="*/ 116 w 375"/>
                <a:gd name="T43" fmla="*/ 145 h 440"/>
                <a:gd name="T44" fmla="*/ 141 w 375"/>
                <a:gd name="T45" fmla="*/ 127 h 440"/>
                <a:gd name="T46" fmla="*/ 173 w 375"/>
                <a:gd name="T47" fmla="*/ 114 h 440"/>
                <a:gd name="T48" fmla="*/ 208 w 375"/>
                <a:gd name="T49" fmla="*/ 106 h 440"/>
                <a:gd name="T50" fmla="*/ 210 w 375"/>
                <a:gd name="T51" fmla="*/ 104 h 440"/>
                <a:gd name="T52" fmla="*/ 217 w 375"/>
                <a:gd name="T53" fmla="*/ 100 h 440"/>
                <a:gd name="T54" fmla="*/ 227 w 375"/>
                <a:gd name="T55" fmla="*/ 92 h 440"/>
                <a:gd name="T56" fmla="*/ 245 w 375"/>
                <a:gd name="T57" fmla="*/ 82 h 440"/>
                <a:gd name="T58" fmla="*/ 267 w 375"/>
                <a:gd name="T59" fmla="*/ 69 h 440"/>
                <a:gd name="T60" fmla="*/ 296 w 375"/>
                <a:gd name="T61" fmla="*/ 54 h 440"/>
                <a:gd name="T62" fmla="*/ 332 w 375"/>
                <a:gd name="T63" fmla="*/ 36 h 440"/>
                <a:gd name="T64" fmla="*/ 375 w 375"/>
                <a:gd name="T65" fmla="*/ 17 h 440"/>
                <a:gd name="T66" fmla="*/ 373 w 375"/>
                <a:gd name="T67" fmla="*/ 16 h 440"/>
                <a:gd name="T68" fmla="*/ 366 w 375"/>
                <a:gd name="T69" fmla="*/ 15 h 440"/>
                <a:gd name="T70" fmla="*/ 357 w 375"/>
                <a:gd name="T71" fmla="*/ 13 h 440"/>
                <a:gd name="T72" fmla="*/ 343 w 375"/>
                <a:gd name="T73" fmla="*/ 10 h 440"/>
                <a:gd name="T74" fmla="*/ 326 w 375"/>
                <a:gd name="T75" fmla="*/ 7 h 440"/>
                <a:gd name="T76" fmla="*/ 307 w 375"/>
                <a:gd name="T77" fmla="*/ 5 h 440"/>
                <a:gd name="T78" fmla="*/ 285 w 375"/>
                <a:gd name="T79" fmla="*/ 3 h 440"/>
                <a:gd name="T80" fmla="*/ 261 w 375"/>
                <a:gd name="T81" fmla="*/ 1 h 440"/>
                <a:gd name="T82" fmla="*/ 235 w 375"/>
                <a:gd name="T83" fmla="*/ 0 h 440"/>
                <a:gd name="T84" fmla="*/ 208 w 375"/>
                <a:gd name="T85" fmla="*/ 1 h 440"/>
                <a:gd name="T86" fmla="*/ 180 w 375"/>
                <a:gd name="T87" fmla="*/ 2 h 440"/>
                <a:gd name="T88" fmla="*/ 151 w 375"/>
                <a:gd name="T89" fmla="*/ 5 h 440"/>
                <a:gd name="T90" fmla="*/ 122 w 375"/>
                <a:gd name="T91" fmla="*/ 10 h 440"/>
                <a:gd name="T92" fmla="*/ 92 w 375"/>
                <a:gd name="T93" fmla="*/ 18 h 440"/>
                <a:gd name="T94" fmla="*/ 63 w 375"/>
                <a:gd name="T95" fmla="*/ 28 h 440"/>
                <a:gd name="T96" fmla="*/ 35 w 375"/>
                <a:gd name="T97" fmla="*/ 41 h 4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5"/>
                <a:gd name="T148" fmla="*/ 0 h 440"/>
                <a:gd name="T149" fmla="*/ 375 w 375"/>
                <a:gd name="T150" fmla="*/ 440 h 4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5" h="440">
                  <a:moveTo>
                    <a:pt x="35" y="41"/>
                  </a:moveTo>
                  <a:lnTo>
                    <a:pt x="32" y="49"/>
                  </a:lnTo>
                  <a:lnTo>
                    <a:pt x="25" y="74"/>
                  </a:lnTo>
                  <a:lnTo>
                    <a:pt x="17" y="112"/>
                  </a:lnTo>
                  <a:lnTo>
                    <a:pt x="8" y="163"/>
                  </a:lnTo>
                  <a:lnTo>
                    <a:pt x="2" y="223"/>
                  </a:lnTo>
                  <a:lnTo>
                    <a:pt x="0" y="290"/>
                  </a:lnTo>
                  <a:lnTo>
                    <a:pt x="7" y="363"/>
                  </a:lnTo>
                  <a:lnTo>
                    <a:pt x="23" y="440"/>
                  </a:lnTo>
                  <a:lnTo>
                    <a:pt x="23" y="437"/>
                  </a:lnTo>
                  <a:lnTo>
                    <a:pt x="23" y="427"/>
                  </a:lnTo>
                  <a:lnTo>
                    <a:pt x="23" y="411"/>
                  </a:lnTo>
                  <a:lnTo>
                    <a:pt x="23" y="391"/>
                  </a:lnTo>
                  <a:lnTo>
                    <a:pt x="25" y="367"/>
                  </a:lnTo>
                  <a:lnTo>
                    <a:pt x="28" y="341"/>
                  </a:lnTo>
                  <a:lnTo>
                    <a:pt x="33" y="312"/>
                  </a:lnTo>
                  <a:lnTo>
                    <a:pt x="39" y="281"/>
                  </a:lnTo>
                  <a:lnTo>
                    <a:pt x="49" y="251"/>
                  </a:lnTo>
                  <a:lnTo>
                    <a:pt x="61" y="222"/>
                  </a:lnTo>
                  <a:lnTo>
                    <a:pt x="75" y="194"/>
                  </a:lnTo>
                  <a:lnTo>
                    <a:pt x="93" y="168"/>
                  </a:lnTo>
                  <a:lnTo>
                    <a:pt x="116" y="145"/>
                  </a:lnTo>
                  <a:lnTo>
                    <a:pt x="141" y="127"/>
                  </a:lnTo>
                  <a:lnTo>
                    <a:pt x="173" y="114"/>
                  </a:lnTo>
                  <a:lnTo>
                    <a:pt x="208" y="106"/>
                  </a:lnTo>
                  <a:lnTo>
                    <a:pt x="210" y="104"/>
                  </a:lnTo>
                  <a:lnTo>
                    <a:pt x="217" y="100"/>
                  </a:lnTo>
                  <a:lnTo>
                    <a:pt x="227" y="92"/>
                  </a:lnTo>
                  <a:lnTo>
                    <a:pt x="245" y="82"/>
                  </a:lnTo>
                  <a:lnTo>
                    <a:pt x="267" y="69"/>
                  </a:lnTo>
                  <a:lnTo>
                    <a:pt x="296" y="54"/>
                  </a:lnTo>
                  <a:lnTo>
                    <a:pt x="332" y="36"/>
                  </a:lnTo>
                  <a:lnTo>
                    <a:pt x="375" y="17"/>
                  </a:lnTo>
                  <a:lnTo>
                    <a:pt x="373" y="16"/>
                  </a:lnTo>
                  <a:lnTo>
                    <a:pt x="366" y="15"/>
                  </a:lnTo>
                  <a:lnTo>
                    <a:pt x="357" y="13"/>
                  </a:lnTo>
                  <a:lnTo>
                    <a:pt x="343" y="10"/>
                  </a:lnTo>
                  <a:lnTo>
                    <a:pt x="326" y="7"/>
                  </a:lnTo>
                  <a:lnTo>
                    <a:pt x="307" y="5"/>
                  </a:lnTo>
                  <a:lnTo>
                    <a:pt x="285" y="3"/>
                  </a:lnTo>
                  <a:lnTo>
                    <a:pt x="261" y="1"/>
                  </a:lnTo>
                  <a:lnTo>
                    <a:pt x="235" y="0"/>
                  </a:lnTo>
                  <a:lnTo>
                    <a:pt x="208" y="1"/>
                  </a:lnTo>
                  <a:lnTo>
                    <a:pt x="180" y="2"/>
                  </a:lnTo>
                  <a:lnTo>
                    <a:pt x="151" y="5"/>
                  </a:lnTo>
                  <a:lnTo>
                    <a:pt x="122" y="10"/>
                  </a:lnTo>
                  <a:lnTo>
                    <a:pt x="92" y="18"/>
                  </a:lnTo>
                  <a:lnTo>
                    <a:pt x="63" y="28"/>
                  </a:lnTo>
                  <a:lnTo>
                    <a:pt x="35" y="4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82" name="Freeform 159"/>
            <p:cNvSpPr>
              <a:spLocks/>
            </p:cNvSpPr>
            <p:nvPr/>
          </p:nvSpPr>
          <p:spPr bwMode="auto">
            <a:xfrm>
              <a:off x="6061" y="13991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8 h 83"/>
                <a:gd name="T6" fmla="*/ 5 w 305"/>
                <a:gd name="T7" fmla="*/ 44 h 83"/>
                <a:gd name="T8" fmla="*/ 11 w 305"/>
                <a:gd name="T9" fmla="*/ 37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8 h 83"/>
                <a:gd name="T16" fmla="*/ 54 w 305"/>
                <a:gd name="T17" fmla="*/ 12 h 83"/>
                <a:gd name="T18" fmla="*/ 72 w 305"/>
                <a:gd name="T19" fmla="*/ 6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7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6 h 83"/>
                <a:gd name="T38" fmla="*/ 289 w 305"/>
                <a:gd name="T39" fmla="*/ 44 h 83"/>
                <a:gd name="T40" fmla="*/ 277 w 305"/>
                <a:gd name="T41" fmla="*/ 41 h 83"/>
                <a:gd name="T42" fmla="*/ 262 w 305"/>
                <a:gd name="T43" fmla="*/ 36 h 83"/>
                <a:gd name="T44" fmla="*/ 244 w 305"/>
                <a:gd name="T45" fmla="*/ 32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1 h 83"/>
                <a:gd name="T56" fmla="*/ 101 w 305"/>
                <a:gd name="T57" fmla="*/ 23 h 83"/>
                <a:gd name="T58" fmla="*/ 77 w 305"/>
                <a:gd name="T59" fmla="*/ 29 h 83"/>
                <a:gd name="T60" fmla="*/ 55 w 305"/>
                <a:gd name="T61" fmla="*/ 37 h 83"/>
                <a:gd name="T62" fmla="*/ 33 w 305"/>
                <a:gd name="T63" fmla="*/ 48 h 83"/>
                <a:gd name="T64" fmla="*/ 15 w 305"/>
                <a:gd name="T65" fmla="*/ 63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8"/>
                  </a:lnTo>
                  <a:lnTo>
                    <a:pt x="5" y="44"/>
                  </a:lnTo>
                  <a:lnTo>
                    <a:pt x="11" y="37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8"/>
                  </a:lnTo>
                  <a:lnTo>
                    <a:pt x="54" y="12"/>
                  </a:lnTo>
                  <a:lnTo>
                    <a:pt x="72" y="6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7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6"/>
                  </a:lnTo>
                  <a:lnTo>
                    <a:pt x="289" y="44"/>
                  </a:lnTo>
                  <a:lnTo>
                    <a:pt x="277" y="41"/>
                  </a:lnTo>
                  <a:lnTo>
                    <a:pt x="262" y="36"/>
                  </a:lnTo>
                  <a:lnTo>
                    <a:pt x="244" y="32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1"/>
                  </a:lnTo>
                  <a:lnTo>
                    <a:pt x="101" y="23"/>
                  </a:lnTo>
                  <a:lnTo>
                    <a:pt x="77" y="29"/>
                  </a:lnTo>
                  <a:lnTo>
                    <a:pt x="55" y="37"/>
                  </a:lnTo>
                  <a:lnTo>
                    <a:pt x="33" y="48"/>
                  </a:lnTo>
                  <a:lnTo>
                    <a:pt x="15" y="63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83" name="Freeform 160"/>
            <p:cNvSpPr>
              <a:spLocks/>
            </p:cNvSpPr>
            <p:nvPr/>
          </p:nvSpPr>
          <p:spPr bwMode="auto">
            <a:xfrm>
              <a:off x="6061" y="13793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9 h 83"/>
                <a:gd name="T6" fmla="*/ 5 w 305"/>
                <a:gd name="T7" fmla="*/ 44 h 83"/>
                <a:gd name="T8" fmla="*/ 11 w 305"/>
                <a:gd name="T9" fmla="*/ 38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7 h 83"/>
                <a:gd name="T16" fmla="*/ 54 w 305"/>
                <a:gd name="T17" fmla="*/ 12 h 83"/>
                <a:gd name="T18" fmla="*/ 72 w 305"/>
                <a:gd name="T19" fmla="*/ 7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8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5 h 83"/>
                <a:gd name="T38" fmla="*/ 289 w 305"/>
                <a:gd name="T39" fmla="*/ 43 h 83"/>
                <a:gd name="T40" fmla="*/ 277 w 305"/>
                <a:gd name="T41" fmla="*/ 40 h 83"/>
                <a:gd name="T42" fmla="*/ 262 w 305"/>
                <a:gd name="T43" fmla="*/ 36 h 83"/>
                <a:gd name="T44" fmla="*/ 244 w 305"/>
                <a:gd name="T45" fmla="*/ 33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2 h 83"/>
                <a:gd name="T56" fmla="*/ 101 w 305"/>
                <a:gd name="T57" fmla="*/ 24 h 83"/>
                <a:gd name="T58" fmla="*/ 77 w 305"/>
                <a:gd name="T59" fmla="*/ 29 h 83"/>
                <a:gd name="T60" fmla="*/ 55 w 305"/>
                <a:gd name="T61" fmla="*/ 38 h 83"/>
                <a:gd name="T62" fmla="*/ 33 w 305"/>
                <a:gd name="T63" fmla="*/ 49 h 83"/>
                <a:gd name="T64" fmla="*/ 15 w 305"/>
                <a:gd name="T65" fmla="*/ 64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11" y="38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7"/>
                  </a:lnTo>
                  <a:lnTo>
                    <a:pt x="54" y="12"/>
                  </a:lnTo>
                  <a:lnTo>
                    <a:pt x="72" y="7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8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5"/>
                  </a:lnTo>
                  <a:lnTo>
                    <a:pt x="289" y="43"/>
                  </a:lnTo>
                  <a:lnTo>
                    <a:pt x="277" y="40"/>
                  </a:lnTo>
                  <a:lnTo>
                    <a:pt x="262" y="36"/>
                  </a:lnTo>
                  <a:lnTo>
                    <a:pt x="244" y="33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2"/>
                  </a:lnTo>
                  <a:lnTo>
                    <a:pt x="101" y="24"/>
                  </a:lnTo>
                  <a:lnTo>
                    <a:pt x="77" y="29"/>
                  </a:lnTo>
                  <a:lnTo>
                    <a:pt x="55" y="38"/>
                  </a:lnTo>
                  <a:lnTo>
                    <a:pt x="33" y="49"/>
                  </a:lnTo>
                  <a:lnTo>
                    <a:pt x="15" y="64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84" name="Freeform 161"/>
            <p:cNvSpPr>
              <a:spLocks/>
            </p:cNvSpPr>
            <p:nvPr/>
          </p:nvSpPr>
          <p:spPr bwMode="auto">
            <a:xfrm>
              <a:off x="6348" y="13696"/>
              <a:ext cx="496" cy="917"/>
            </a:xfrm>
            <a:custGeom>
              <a:avLst/>
              <a:gdLst>
                <a:gd name="T0" fmla="*/ 0 w 496"/>
                <a:gd name="T1" fmla="*/ 0 h 917"/>
                <a:gd name="T2" fmla="*/ 0 w 496"/>
                <a:gd name="T3" fmla="*/ 886 h 917"/>
                <a:gd name="T4" fmla="*/ 150 w 496"/>
                <a:gd name="T5" fmla="*/ 917 h 917"/>
                <a:gd name="T6" fmla="*/ 143 w 496"/>
                <a:gd name="T7" fmla="*/ 797 h 917"/>
                <a:gd name="T8" fmla="*/ 496 w 496"/>
                <a:gd name="T9" fmla="*/ 851 h 917"/>
                <a:gd name="T10" fmla="*/ 490 w 496"/>
                <a:gd name="T11" fmla="*/ 803 h 917"/>
                <a:gd name="T12" fmla="*/ 245 w 496"/>
                <a:gd name="T13" fmla="*/ 773 h 917"/>
                <a:gd name="T14" fmla="*/ 239 w 496"/>
                <a:gd name="T15" fmla="*/ 670 h 917"/>
                <a:gd name="T16" fmla="*/ 72 w 496"/>
                <a:gd name="T17" fmla="*/ 670 h 917"/>
                <a:gd name="T18" fmla="*/ 68 w 496"/>
                <a:gd name="T19" fmla="*/ 657 h 917"/>
                <a:gd name="T20" fmla="*/ 56 w 496"/>
                <a:gd name="T21" fmla="*/ 620 h 917"/>
                <a:gd name="T22" fmla="*/ 41 w 496"/>
                <a:gd name="T23" fmla="*/ 559 h 917"/>
                <a:gd name="T24" fmla="*/ 26 w 496"/>
                <a:gd name="T25" fmla="*/ 480 h 917"/>
                <a:gd name="T26" fmla="*/ 15 w 496"/>
                <a:gd name="T27" fmla="*/ 385 h 917"/>
                <a:gd name="T28" fmla="*/ 11 w 496"/>
                <a:gd name="T29" fmla="*/ 276 h 917"/>
                <a:gd name="T30" fmla="*/ 20 w 496"/>
                <a:gd name="T31" fmla="*/ 158 h 917"/>
                <a:gd name="T32" fmla="*/ 42 w 496"/>
                <a:gd name="T33" fmla="*/ 30 h 917"/>
                <a:gd name="T34" fmla="*/ 0 w 496"/>
                <a:gd name="T35" fmla="*/ 0 h 9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6"/>
                <a:gd name="T55" fmla="*/ 0 h 917"/>
                <a:gd name="T56" fmla="*/ 496 w 496"/>
                <a:gd name="T57" fmla="*/ 917 h 9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6" h="917">
                  <a:moveTo>
                    <a:pt x="0" y="0"/>
                  </a:moveTo>
                  <a:lnTo>
                    <a:pt x="0" y="886"/>
                  </a:lnTo>
                  <a:lnTo>
                    <a:pt x="150" y="917"/>
                  </a:lnTo>
                  <a:lnTo>
                    <a:pt x="143" y="797"/>
                  </a:lnTo>
                  <a:lnTo>
                    <a:pt x="496" y="851"/>
                  </a:lnTo>
                  <a:lnTo>
                    <a:pt x="490" y="803"/>
                  </a:lnTo>
                  <a:lnTo>
                    <a:pt x="245" y="773"/>
                  </a:lnTo>
                  <a:lnTo>
                    <a:pt x="239" y="670"/>
                  </a:lnTo>
                  <a:lnTo>
                    <a:pt x="72" y="670"/>
                  </a:lnTo>
                  <a:lnTo>
                    <a:pt x="68" y="657"/>
                  </a:lnTo>
                  <a:lnTo>
                    <a:pt x="56" y="620"/>
                  </a:lnTo>
                  <a:lnTo>
                    <a:pt x="41" y="559"/>
                  </a:lnTo>
                  <a:lnTo>
                    <a:pt x="26" y="480"/>
                  </a:lnTo>
                  <a:lnTo>
                    <a:pt x="15" y="385"/>
                  </a:lnTo>
                  <a:lnTo>
                    <a:pt x="11" y="276"/>
                  </a:lnTo>
                  <a:lnTo>
                    <a:pt x="20" y="158"/>
                  </a:lnTo>
                  <a:lnTo>
                    <a:pt x="42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85" name="Freeform 162"/>
            <p:cNvSpPr>
              <a:spLocks/>
            </p:cNvSpPr>
            <p:nvPr/>
          </p:nvSpPr>
          <p:spPr bwMode="auto">
            <a:xfrm>
              <a:off x="6593" y="13487"/>
              <a:ext cx="638" cy="125"/>
            </a:xfrm>
            <a:custGeom>
              <a:avLst/>
              <a:gdLst>
                <a:gd name="T0" fmla="*/ 0 w 638"/>
                <a:gd name="T1" fmla="*/ 125 h 125"/>
                <a:gd name="T2" fmla="*/ 4 w 638"/>
                <a:gd name="T3" fmla="*/ 124 h 125"/>
                <a:gd name="T4" fmla="*/ 14 w 638"/>
                <a:gd name="T5" fmla="*/ 119 h 125"/>
                <a:gd name="T6" fmla="*/ 31 w 638"/>
                <a:gd name="T7" fmla="*/ 114 h 125"/>
                <a:gd name="T8" fmla="*/ 53 w 638"/>
                <a:gd name="T9" fmla="*/ 106 h 125"/>
                <a:gd name="T10" fmla="*/ 81 w 638"/>
                <a:gd name="T11" fmla="*/ 98 h 125"/>
                <a:gd name="T12" fmla="*/ 113 w 638"/>
                <a:gd name="T13" fmla="*/ 89 h 125"/>
                <a:gd name="T14" fmla="*/ 151 w 638"/>
                <a:gd name="T15" fmla="*/ 81 h 125"/>
                <a:gd name="T16" fmla="*/ 192 w 638"/>
                <a:gd name="T17" fmla="*/ 73 h 125"/>
                <a:gd name="T18" fmla="*/ 237 w 638"/>
                <a:gd name="T19" fmla="*/ 65 h 125"/>
                <a:gd name="T20" fmla="*/ 286 w 638"/>
                <a:gd name="T21" fmla="*/ 60 h 125"/>
                <a:gd name="T22" fmla="*/ 337 w 638"/>
                <a:gd name="T23" fmla="*/ 56 h 125"/>
                <a:gd name="T24" fmla="*/ 390 w 638"/>
                <a:gd name="T25" fmla="*/ 55 h 125"/>
                <a:gd name="T26" fmla="*/ 446 w 638"/>
                <a:gd name="T27" fmla="*/ 56 h 125"/>
                <a:gd name="T28" fmla="*/ 503 w 638"/>
                <a:gd name="T29" fmla="*/ 61 h 125"/>
                <a:gd name="T30" fmla="*/ 561 w 638"/>
                <a:gd name="T31" fmla="*/ 70 h 125"/>
                <a:gd name="T32" fmla="*/ 620 w 638"/>
                <a:gd name="T33" fmla="*/ 83 h 125"/>
                <a:gd name="T34" fmla="*/ 638 w 638"/>
                <a:gd name="T35" fmla="*/ 0 h 125"/>
                <a:gd name="T36" fmla="*/ 634 w 638"/>
                <a:gd name="T37" fmla="*/ 0 h 125"/>
                <a:gd name="T38" fmla="*/ 620 w 638"/>
                <a:gd name="T39" fmla="*/ 0 h 125"/>
                <a:gd name="T40" fmla="*/ 599 w 638"/>
                <a:gd name="T41" fmla="*/ 0 h 125"/>
                <a:gd name="T42" fmla="*/ 571 w 638"/>
                <a:gd name="T43" fmla="*/ 1 h 125"/>
                <a:gd name="T44" fmla="*/ 536 w 638"/>
                <a:gd name="T45" fmla="*/ 2 h 125"/>
                <a:gd name="T46" fmla="*/ 496 w 638"/>
                <a:gd name="T47" fmla="*/ 3 h 125"/>
                <a:gd name="T48" fmla="*/ 452 w 638"/>
                <a:gd name="T49" fmla="*/ 6 h 125"/>
                <a:gd name="T50" fmla="*/ 405 w 638"/>
                <a:gd name="T51" fmla="*/ 8 h 125"/>
                <a:gd name="T52" fmla="*/ 354 w 638"/>
                <a:gd name="T53" fmla="*/ 13 h 125"/>
                <a:gd name="T54" fmla="*/ 302 w 638"/>
                <a:gd name="T55" fmla="*/ 17 h 125"/>
                <a:gd name="T56" fmla="*/ 249 w 638"/>
                <a:gd name="T57" fmla="*/ 22 h 125"/>
                <a:gd name="T58" fmla="*/ 196 w 638"/>
                <a:gd name="T59" fmla="*/ 30 h 125"/>
                <a:gd name="T60" fmla="*/ 144 w 638"/>
                <a:gd name="T61" fmla="*/ 37 h 125"/>
                <a:gd name="T62" fmla="*/ 93 w 638"/>
                <a:gd name="T63" fmla="*/ 47 h 125"/>
                <a:gd name="T64" fmla="*/ 45 w 638"/>
                <a:gd name="T65" fmla="*/ 58 h 125"/>
                <a:gd name="T66" fmla="*/ 0 w 638"/>
                <a:gd name="T67" fmla="*/ 71 h 125"/>
                <a:gd name="T68" fmla="*/ 0 w 638"/>
                <a:gd name="T69" fmla="*/ 125 h 1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38"/>
                <a:gd name="T106" fmla="*/ 0 h 125"/>
                <a:gd name="T107" fmla="*/ 638 w 638"/>
                <a:gd name="T108" fmla="*/ 125 h 1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38" h="125">
                  <a:moveTo>
                    <a:pt x="0" y="125"/>
                  </a:moveTo>
                  <a:lnTo>
                    <a:pt x="4" y="124"/>
                  </a:lnTo>
                  <a:lnTo>
                    <a:pt x="14" y="119"/>
                  </a:lnTo>
                  <a:lnTo>
                    <a:pt x="31" y="114"/>
                  </a:lnTo>
                  <a:lnTo>
                    <a:pt x="53" y="106"/>
                  </a:lnTo>
                  <a:lnTo>
                    <a:pt x="81" y="98"/>
                  </a:lnTo>
                  <a:lnTo>
                    <a:pt x="113" y="89"/>
                  </a:lnTo>
                  <a:lnTo>
                    <a:pt x="151" y="81"/>
                  </a:lnTo>
                  <a:lnTo>
                    <a:pt x="192" y="73"/>
                  </a:lnTo>
                  <a:lnTo>
                    <a:pt x="237" y="65"/>
                  </a:lnTo>
                  <a:lnTo>
                    <a:pt x="286" y="60"/>
                  </a:lnTo>
                  <a:lnTo>
                    <a:pt x="337" y="56"/>
                  </a:lnTo>
                  <a:lnTo>
                    <a:pt x="390" y="55"/>
                  </a:lnTo>
                  <a:lnTo>
                    <a:pt x="446" y="56"/>
                  </a:lnTo>
                  <a:lnTo>
                    <a:pt x="503" y="61"/>
                  </a:lnTo>
                  <a:lnTo>
                    <a:pt x="561" y="70"/>
                  </a:lnTo>
                  <a:lnTo>
                    <a:pt x="620" y="83"/>
                  </a:lnTo>
                  <a:lnTo>
                    <a:pt x="638" y="0"/>
                  </a:lnTo>
                  <a:lnTo>
                    <a:pt x="634" y="0"/>
                  </a:lnTo>
                  <a:lnTo>
                    <a:pt x="620" y="0"/>
                  </a:lnTo>
                  <a:lnTo>
                    <a:pt x="599" y="0"/>
                  </a:lnTo>
                  <a:lnTo>
                    <a:pt x="571" y="1"/>
                  </a:lnTo>
                  <a:lnTo>
                    <a:pt x="536" y="2"/>
                  </a:lnTo>
                  <a:lnTo>
                    <a:pt x="496" y="3"/>
                  </a:lnTo>
                  <a:lnTo>
                    <a:pt x="452" y="6"/>
                  </a:lnTo>
                  <a:lnTo>
                    <a:pt x="405" y="8"/>
                  </a:lnTo>
                  <a:lnTo>
                    <a:pt x="354" y="13"/>
                  </a:lnTo>
                  <a:lnTo>
                    <a:pt x="302" y="17"/>
                  </a:lnTo>
                  <a:lnTo>
                    <a:pt x="249" y="22"/>
                  </a:lnTo>
                  <a:lnTo>
                    <a:pt x="196" y="30"/>
                  </a:lnTo>
                  <a:lnTo>
                    <a:pt x="144" y="37"/>
                  </a:lnTo>
                  <a:lnTo>
                    <a:pt x="93" y="47"/>
                  </a:lnTo>
                  <a:lnTo>
                    <a:pt x="45" y="58"/>
                  </a:lnTo>
                  <a:lnTo>
                    <a:pt x="0" y="71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86" name="Freeform 163"/>
            <p:cNvSpPr>
              <a:spLocks/>
            </p:cNvSpPr>
            <p:nvPr/>
          </p:nvSpPr>
          <p:spPr bwMode="auto">
            <a:xfrm>
              <a:off x="6217" y="14634"/>
              <a:ext cx="1075" cy="356"/>
            </a:xfrm>
            <a:custGeom>
              <a:avLst/>
              <a:gdLst>
                <a:gd name="T0" fmla="*/ 454 w 1075"/>
                <a:gd name="T1" fmla="*/ 344 h 356"/>
                <a:gd name="T2" fmla="*/ 456 w 1075"/>
                <a:gd name="T3" fmla="*/ 343 h 356"/>
                <a:gd name="T4" fmla="*/ 463 w 1075"/>
                <a:gd name="T5" fmla="*/ 341 h 356"/>
                <a:gd name="T6" fmla="*/ 472 w 1075"/>
                <a:gd name="T7" fmla="*/ 337 h 356"/>
                <a:gd name="T8" fmla="*/ 485 w 1075"/>
                <a:gd name="T9" fmla="*/ 332 h 356"/>
                <a:gd name="T10" fmla="*/ 501 w 1075"/>
                <a:gd name="T11" fmla="*/ 325 h 356"/>
                <a:gd name="T12" fmla="*/ 518 w 1075"/>
                <a:gd name="T13" fmla="*/ 317 h 356"/>
                <a:gd name="T14" fmla="*/ 538 w 1075"/>
                <a:gd name="T15" fmla="*/ 308 h 356"/>
                <a:gd name="T16" fmla="*/ 558 w 1075"/>
                <a:gd name="T17" fmla="*/ 298 h 356"/>
                <a:gd name="T18" fmla="*/ 580 w 1075"/>
                <a:gd name="T19" fmla="*/ 287 h 356"/>
                <a:gd name="T20" fmla="*/ 600 w 1075"/>
                <a:gd name="T21" fmla="*/ 274 h 356"/>
                <a:gd name="T22" fmla="*/ 621 w 1075"/>
                <a:gd name="T23" fmla="*/ 262 h 356"/>
                <a:gd name="T24" fmla="*/ 640 w 1075"/>
                <a:gd name="T25" fmla="*/ 248 h 356"/>
                <a:gd name="T26" fmla="*/ 658 w 1075"/>
                <a:gd name="T27" fmla="*/ 234 h 356"/>
                <a:gd name="T28" fmla="*/ 674 w 1075"/>
                <a:gd name="T29" fmla="*/ 219 h 356"/>
                <a:gd name="T30" fmla="*/ 688 w 1075"/>
                <a:gd name="T31" fmla="*/ 204 h 356"/>
                <a:gd name="T32" fmla="*/ 699 w 1075"/>
                <a:gd name="T33" fmla="*/ 189 h 356"/>
                <a:gd name="T34" fmla="*/ 0 w 1075"/>
                <a:gd name="T35" fmla="*/ 18 h 356"/>
                <a:gd name="T36" fmla="*/ 54 w 1075"/>
                <a:gd name="T37" fmla="*/ 0 h 356"/>
                <a:gd name="T38" fmla="*/ 1075 w 1075"/>
                <a:gd name="T39" fmla="*/ 251 h 356"/>
                <a:gd name="T40" fmla="*/ 1033 w 1075"/>
                <a:gd name="T41" fmla="*/ 274 h 356"/>
                <a:gd name="T42" fmla="*/ 738 w 1075"/>
                <a:gd name="T43" fmla="*/ 199 h 356"/>
                <a:gd name="T44" fmla="*/ 737 w 1075"/>
                <a:gd name="T45" fmla="*/ 200 h 356"/>
                <a:gd name="T46" fmla="*/ 735 w 1075"/>
                <a:gd name="T47" fmla="*/ 203 h 356"/>
                <a:gd name="T48" fmla="*/ 730 w 1075"/>
                <a:gd name="T49" fmla="*/ 207 h 356"/>
                <a:gd name="T50" fmla="*/ 724 w 1075"/>
                <a:gd name="T51" fmla="*/ 214 h 356"/>
                <a:gd name="T52" fmla="*/ 716 w 1075"/>
                <a:gd name="T53" fmla="*/ 222 h 356"/>
                <a:gd name="T54" fmla="*/ 706 w 1075"/>
                <a:gd name="T55" fmla="*/ 231 h 356"/>
                <a:gd name="T56" fmla="*/ 694 w 1075"/>
                <a:gd name="T57" fmla="*/ 242 h 356"/>
                <a:gd name="T58" fmla="*/ 679 w 1075"/>
                <a:gd name="T59" fmla="*/ 253 h 356"/>
                <a:gd name="T60" fmla="*/ 662 w 1075"/>
                <a:gd name="T61" fmla="*/ 265 h 356"/>
                <a:gd name="T62" fmla="*/ 643 w 1075"/>
                <a:gd name="T63" fmla="*/ 278 h 356"/>
                <a:gd name="T64" fmla="*/ 621 w 1075"/>
                <a:gd name="T65" fmla="*/ 291 h 356"/>
                <a:gd name="T66" fmla="*/ 597 w 1075"/>
                <a:gd name="T67" fmla="*/ 303 h 356"/>
                <a:gd name="T68" fmla="*/ 570 w 1075"/>
                <a:gd name="T69" fmla="*/ 317 h 356"/>
                <a:gd name="T70" fmla="*/ 540 w 1075"/>
                <a:gd name="T71" fmla="*/ 330 h 356"/>
                <a:gd name="T72" fmla="*/ 508 w 1075"/>
                <a:gd name="T73" fmla="*/ 343 h 356"/>
                <a:gd name="T74" fmla="*/ 472 w 1075"/>
                <a:gd name="T75" fmla="*/ 356 h 356"/>
                <a:gd name="T76" fmla="*/ 454 w 1075"/>
                <a:gd name="T77" fmla="*/ 344 h 3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75"/>
                <a:gd name="T118" fmla="*/ 0 h 356"/>
                <a:gd name="T119" fmla="*/ 1075 w 1075"/>
                <a:gd name="T120" fmla="*/ 356 h 35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75" h="356">
                  <a:moveTo>
                    <a:pt x="454" y="344"/>
                  </a:moveTo>
                  <a:lnTo>
                    <a:pt x="456" y="343"/>
                  </a:lnTo>
                  <a:lnTo>
                    <a:pt x="463" y="341"/>
                  </a:lnTo>
                  <a:lnTo>
                    <a:pt x="472" y="337"/>
                  </a:lnTo>
                  <a:lnTo>
                    <a:pt x="485" y="332"/>
                  </a:lnTo>
                  <a:lnTo>
                    <a:pt x="501" y="325"/>
                  </a:lnTo>
                  <a:lnTo>
                    <a:pt x="518" y="317"/>
                  </a:lnTo>
                  <a:lnTo>
                    <a:pt x="538" y="308"/>
                  </a:lnTo>
                  <a:lnTo>
                    <a:pt x="558" y="298"/>
                  </a:lnTo>
                  <a:lnTo>
                    <a:pt x="580" y="287"/>
                  </a:lnTo>
                  <a:lnTo>
                    <a:pt x="600" y="274"/>
                  </a:lnTo>
                  <a:lnTo>
                    <a:pt x="621" y="262"/>
                  </a:lnTo>
                  <a:lnTo>
                    <a:pt x="640" y="248"/>
                  </a:lnTo>
                  <a:lnTo>
                    <a:pt x="658" y="234"/>
                  </a:lnTo>
                  <a:lnTo>
                    <a:pt x="674" y="219"/>
                  </a:lnTo>
                  <a:lnTo>
                    <a:pt x="688" y="204"/>
                  </a:lnTo>
                  <a:lnTo>
                    <a:pt x="699" y="189"/>
                  </a:lnTo>
                  <a:lnTo>
                    <a:pt x="0" y="18"/>
                  </a:lnTo>
                  <a:lnTo>
                    <a:pt x="54" y="0"/>
                  </a:lnTo>
                  <a:lnTo>
                    <a:pt x="1075" y="251"/>
                  </a:lnTo>
                  <a:lnTo>
                    <a:pt x="1033" y="274"/>
                  </a:lnTo>
                  <a:lnTo>
                    <a:pt x="738" y="199"/>
                  </a:lnTo>
                  <a:lnTo>
                    <a:pt x="737" y="200"/>
                  </a:lnTo>
                  <a:lnTo>
                    <a:pt x="735" y="203"/>
                  </a:lnTo>
                  <a:lnTo>
                    <a:pt x="730" y="207"/>
                  </a:lnTo>
                  <a:lnTo>
                    <a:pt x="724" y="214"/>
                  </a:lnTo>
                  <a:lnTo>
                    <a:pt x="716" y="222"/>
                  </a:lnTo>
                  <a:lnTo>
                    <a:pt x="706" y="231"/>
                  </a:lnTo>
                  <a:lnTo>
                    <a:pt x="694" y="242"/>
                  </a:lnTo>
                  <a:lnTo>
                    <a:pt x="679" y="253"/>
                  </a:lnTo>
                  <a:lnTo>
                    <a:pt x="662" y="265"/>
                  </a:lnTo>
                  <a:lnTo>
                    <a:pt x="643" y="278"/>
                  </a:lnTo>
                  <a:lnTo>
                    <a:pt x="621" y="291"/>
                  </a:lnTo>
                  <a:lnTo>
                    <a:pt x="597" y="303"/>
                  </a:lnTo>
                  <a:lnTo>
                    <a:pt x="570" y="317"/>
                  </a:lnTo>
                  <a:lnTo>
                    <a:pt x="540" y="330"/>
                  </a:lnTo>
                  <a:lnTo>
                    <a:pt x="508" y="343"/>
                  </a:lnTo>
                  <a:lnTo>
                    <a:pt x="472" y="356"/>
                  </a:lnTo>
                  <a:lnTo>
                    <a:pt x="454" y="3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87" name="Freeform 164"/>
            <p:cNvSpPr>
              <a:spLocks/>
            </p:cNvSpPr>
            <p:nvPr/>
          </p:nvSpPr>
          <p:spPr bwMode="auto">
            <a:xfrm>
              <a:off x="5997" y="14727"/>
              <a:ext cx="1095" cy="319"/>
            </a:xfrm>
            <a:custGeom>
              <a:avLst/>
              <a:gdLst>
                <a:gd name="T0" fmla="*/ 0 w 1095"/>
                <a:gd name="T1" fmla="*/ 0 h 319"/>
                <a:gd name="T2" fmla="*/ 1071 w 1095"/>
                <a:gd name="T3" fmla="*/ 319 h 319"/>
                <a:gd name="T4" fmla="*/ 1095 w 1095"/>
                <a:gd name="T5" fmla="*/ 319 h 319"/>
                <a:gd name="T6" fmla="*/ 33 w 1095"/>
                <a:gd name="T7" fmla="*/ 0 h 319"/>
                <a:gd name="T8" fmla="*/ 0 w 1095"/>
                <a:gd name="T9" fmla="*/ 0 h 3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5"/>
                <a:gd name="T16" fmla="*/ 0 h 319"/>
                <a:gd name="T17" fmla="*/ 1095 w 1095"/>
                <a:gd name="T18" fmla="*/ 319 h 3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5" h="319">
                  <a:moveTo>
                    <a:pt x="0" y="0"/>
                  </a:moveTo>
                  <a:lnTo>
                    <a:pt x="1071" y="319"/>
                  </a:lnTo>
                  <a:lnTo>
                    <a:pt x="1095" y="319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88" name="Freeform 165"/>
            <p:cNvSpPr>
              <a:spLocks/>
            </p:cNvSpPr>
            <p:nvPr/>
          </p:nvSpPr>
          <p:spPr bwMode="auto">
            <a:xfrm>
              <a:off x="6181" y="14684"/>
              <a:ext cx="1082" cy="285"/>
            </a:xfrm>
            <a:custGeom>
              <a:avLst/>
              <a:gdLst>
                <a:gd name="T0" fmla="*/ 0 w 1082"/>
                <a:gd name="T1" fmla="*/ 1 h 285"/>
                <a:gd name="T2" fmla="*/ 1058 w 1082"/>
                <a:gd name="T3" fmla="*/ 285 h 285"/>
                <a:gd name="T4" fmla="*/ 1082 w 1082"/>
                <a:gd name="T5" fmla="*/ 284 h 285"/>
                <a:gd name="T6" fmla="*/ 33 w 1082"/>
                <a:gd name="T7" fmla="*/ 0 h 285"/>
                <a:gd name="T8" fmla="*/ 0 w 1082"/>
                <a:gd name="T9" fmla="*/ 1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2"/>
                <a:gd name="T16" fmla="*/ 0 h 285"/>
                <a:gd name="T17" fmla="*/ 1082 w 1082"/>
                <a:gd name="T18" fmla="*/ 285 h 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2" h="285">
                  <a:moveTo>
                    <a:pt x="0" y="1"/>
                  </a:moveTo>
                  <a:lnTo>
                    <a:pt x="1058" y="285"/>
                  </a:lnTo>
                  <a:lnTo>
                    <a:pt x="1082" y="284"/>
                  </a:lnTo>
                  <a:lnTo>
                    <a:pt x="3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89" name="Freeform 166"/>
            <p:cNvSpPr>
              <a:spLocks/>
            </p:cNvSpPr>
            <p:nvPr/>
          </p:nvSpPr>
          <p:spPr bwMode="auto">
            <a:xfrm>
              <a:off x="6093" y="14699"/>
              <a:ext cx="1087" cy="315"/>
            </a:xfrm>
            <a:custGeom>
              <a:avLst/>
              <a:gdLst>
                <a:gd name="T0" fmla="*/ 0 w 1087"/>
                <a:gd name="T1" fmla="*/ 0 h 315"/>
                <a:gd name="T2" fmla="*/ 1066 w 1087"/>
                <a:gd name="T3" fmla="*/ 315 h 315"/>
                <a:gd name="T4" fmla="*/ 1087 w 1087"/>
                <a:gd name="T5" fmla="*/ 308 h 315"/>
                <a:gd name="T6" fmla="*/ 31 w 1087"/>
                <a:gd name="T7" fmla="*/ 0 h 315"/>
                <a:gd name="T8" fmla="*/ 0 w 1087"/>
                <a:gd name="T9" fmla="*/ 0 h 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7"/>
                <a:gd name="T16" fmla="*/ 0 h 315"/>
                <a:gd name="T17" fmla="*/ 1087 w 1087"/>
                <a:gd name="T18" fmla="*/ 315 h 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7" h="315">
                  <a:moveTo>
                    <a:pt x="0" y="0"/>
                  </a:moveTo>
                  <a:lnTo>
                    <a:pt x="1066" y="315"/>
                  </a:lnTo>
                  <a:lnTo>
                    <a:pt x="1087" y="308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1408" name="Group 167"/>
          <p:cNvGrpSpPr>
            <a:grpSpLocks/>
          </p:cNvGrpSpPr>
          <p:nvPr/>
        </p:nvGrpSpPr>
        <p:grpSpPr bwMode="auto">
          <a:xfrm>
            <a:off x="6643688" y="3365500"/>
            <a:ext cx="798512" cy="1166813"/>
            <a:chOff x="12762" y="10336"/>
            <a:chExt cx="1027" cy="1700"/>
          </a:xfrm>
        </p:grpSpPr>
        <p:sp>
          <p:nvSpPr>
            <p:cNvPr id="101545" name="Rectangle 168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101546" name="Rectangle 169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101547" name="Line 170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48" name="Line 171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49" name="Line 172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50" name="Line 173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1409" name="Group 174"/>
          <p:cNvGrpSpPr>
            <a:grpSpLocks/>
          </p:cNvGrpSpPr>
          <p:nvPr/>
        </p:nvGrpSpPr>
        <p:grpSpPr bwMode="auto">
          <a:xfrm>
            <a:off x="5627688" y="4962525"/>
            <a:ext cx="1204912" cy="1162050"/>
            <a:chOff x="5850" y="13487"/>
            <a:chExt cx="2023" cy="1840"/>
          </a:xfrm>
        </p:grpSpPr>
        <p:sp>
          <p:nvSpPr>
            <p:cNvPr id="101506" name="Freeform 175"/>
            <p:cNvSpPr>
              <a:spLocks/>
            </p:cNvSpPr>
            <p:nvPr/>
          </p:nvSpPr>
          <p:spPr bwMode="auto">
            <a:xfrm>
              <a:off x="5850" y="13632"/>
              <a:ext cx="2023" cy="1695"/>
            </a:xfrm>
            <a:custGeom>
              <a:avLst/>
              <a:gdLst>
                <a:gd name="T0" fmla="*/ 570 w 2023"/>
                <a:gd name="T1" fmla="*/ 121 h 1695"/>
                <a:gd name="T2" fmla="*/ 575 w 2023"/>
                <a:gd name="T3" fmla="*/ 120 h 1695"/>
                <a:gd name="T4" fmla="*/ 586 w 2023"/>
                <a:gd name="T5" fmla="*/ 116 h 1695"/>
                <a:gd name="T6" fmla="*/ 607 w 2023"/>
                <a:gd name="T7" fmla="*/ 108 h 1695"/>
                <a:gd name="T8" fmla="*/ 636 w 2023"/>
                <a:gd name="T9" fmla="*/ 101 h 1695"/>
                <a:gd name="T10" fmla="*/ 672 w 2023"/>
                <a:gd name="T11" fmla="*/ 90 h 1695"/>
                <a:gd name="T12" fmla="*/ 718 w 2023"/>
                <a:gd name="T13" fmla="*/ 79 h 1695"/>
                <a:gd name="T14" fmla="*/ 771 w 2023"/>
                <a:gd name="T15" fmla="*/ 67 h 1695"/>
                <a:gd name="T16" fmla="*/ 834 w 2023"/>
                <a:gd name="T17" fmla="*/ 55 h 1695"/>
                <a:gd name="T18" fmla="*/ 904 w 2023"/>
                <a:gd name="T19" fmla="*/ 43 h 1695"/>
                <a:gd name="T20" fmla="*/ 982 w 2023"/>
                <a:gd name="T21" fmla="*/ 33 h 1695"/>
                <a:gd name="T22" fmla="*/ 1071 w 2023"/>
                <a:gd name="T23" fmla="*/ 22 h 1695"/>
                <a:gd name="T24" fmla="*/ 1166 w 2023"/>
                <a:gd name="T25" fmla="*/ 13 h 1695"/>
                <a:gd name="T26" fmla="*/ 1271 w 2023"/>
                <a:gd name="T27" fmla="*/ 7 h 1695"/>
                <a:gd name="T28" fmla="*/ 1384 w 2023"/>
                <a:gd name="T29" fmla="*/ 1 h 1695"/>
                <a:gd name="T30" fmla="*/ 1506 w 2023"/>
                <a:gd name="T31" fmla="*/ 0 h 1695"/>
                <a:gd name="T32" fmla="*/ 1636 w 2023"/>
                <a:gd name="T33" fmla="*/ 1 h 1695"/>
                <a:gd name="T34" fmla="*/ 1692 w 2023"/>
                <a:gd name="T35" fmla="*/ 233 h 1695"/>
                <a:gd name="T36" fmla="*/ 1713 w 2023"/>
                <a:gd name="T37" fmla="*/ 243 h 1695"/>
                <a:gd name="T38" fmla="*/ 1758 w 2023"/>
                <a:gd name="T39" fmla="*/ 274 h 1695"/>
                <a:gd name="T40" fmla="*/ 1806 w 2023"/>
                <a:gd name="T41" fmla="*/ 329 h 1695"/>
                <a:gd name="T42" fmla="*/ 1836 w 2023"/>
                <a:gd name="T43" fmla="*/ 409 h 1695"/>
                <a:gd name="T44" fmla="*/ 1955 w 2023"/>
                <a:gd name="T45" fmla="*/ 948 h 1695"/>
                <a:gd name="T46" fmla="*/ 2003 w 2023"/>
                <a:gd name="T47" fmla="*/ 1171 h 1695"/>
                <a:gd name="T48" fmla="*/ 2011 w 2023"/>
                <a:gd name="T49" fmla="*/ 1188 h 1695"/>
                <a:gd name="T50" fmla="*/ 2022 w 2023"/>
                <a:gd name="T51" fmla="*/ 1231 h 1695"/>
                <a:gd name="T52" fmla="*/ 2021 w 2023"/>
                <a:gd name="T53" fmla="*/ 1297 h 1695"/>
                <a:gd name="T54" fmla="*/ 1992 w 2023"/>
                <a:gd name="T55" fmla="*/ 1380 h 1695"/>
                <a:gd name="T56" fmla="*/ 0 w 2023"/>
                <a:gd name="T57" fmla="*/ 1328 h 1695"/>
                <a:gd name="T58" fmla="*/ 199 w 2023"/>
                <a:gd name="T59" fmla="*/ 1223 h 1695"/>
                <a:gd name="T60" fmla="*/ 200 w 2023"/>
                <a:gd name="T61" fmla="*/ 232 h 1695"/>
                <a:gd name="T62" fmla="*/ 210 w 2023"/>
                <a:gd name="T63" fmla="*/ 226 h 1695"/>
                <a:gd name="T64" fmla="*/ 230 w 2023"/>
                <a:gd name="T65" fmla="*/ 214 h 1695"/>
                <a:gd name="T66" fmla="*/ 259 w 2023"/>
                <a:gd name="T67" fmla="*/ 201 h 1695"/>
                <a:gd name="T68" fmla="*/ 297 w 2023"/>
                <a:gd name="T69" fmla="*/ 189 h 1695"/>
                <a:gd name="T70" fmla="*/ 344 w 2023"/>
                <a:gd name="T71" fmla="*/ 183 h 1695"/>
                <a:gd name="T72" fmla="*/ 399 w 2023"/>
                <a:gd name="T73" fmla="*/ 181 h 1695"/>
                <a:gd name="T74" fmla="*/ 464 w 2023"/>
                <a:gd name="T75" fmla="*/ 191 h 1695"/>
                <a:gd name="T76" fmla="*/ 548 w 2023"/>
                <a:gd name="T77" fmla="*/ 225 h 16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23"/>
                <a:gd name="T118" fmla="*/ 0 h 1695"/>
                <a:gd name="T119" fmla="*/ 2023 w 2023"/>
                <a:gd name="T120" fmla="*/ 1695 h 16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23" h="1695">
                  <a:moveTo>
                    <a:pt x="548" y="225"/>
                  </a:moveTo>
                  <a:lnTo>
                    <a:pt x="570" y="121"/>
                  </a:lnTo>
                  <a:lnTo>
                    <a:pt x="571" y="121"/>
                  </a:lnTo>
                  <a:lnTo>
                    <a:pt x="575" y="120"/>
                  </a:lnTo>
                  <a:lnTo>
                    <a:pt x="580" y="118"/>
                  </a:lnTo>
                  <a:lnTo>
                    <a:pt x="586" y="116"/>
                  </a:lnTo>
                  <a:lnTo>
                    <a:pt x="596" y="112"/>
                  </a:lnTo>
                  <a:lnTo>
                    <a:pt x="607" y="108"/>
                  </a:lnTo>
                  <a:lnTo>
                    <a:pt x="620" y="105"/>
                  </a:lnTo>
                  <a:lnTo>
                    <a:pt x="636" y="101"/>
                  </a:lnTo>
                  <a:lnTo>
                    <a:pt x="653" y="95"/>
                  </a:lnTo>
                  <a:lnTo>
                    <a:pt x="672" y="90"/>
                  </a:lnTo>
                  <a:lnTo>
                    <a:pt x="694" y="84"/>
                  </a:lnTo>
                  <a:lnTo>
                    <a:pt x="718" y="79"/>
                  </a:lnTo>
                  <a:lnTo>
                    <a:pt x="743" y="74"/>
                  </a:lnTo>
                  <a:lnTo>
                    <a:pt x="771" y="67"/>
                  </a:lnTo>
                  <a:lnTo>
                    <a:pt x="802" y="61"/>
                  </a:lnTo>
                  <a:lnTo>
                    <a:pt x="834" y="55"/>
                  </a:lnTo>
                  <a:lnTo>
                    <a:pt x="867" y="49"/>
                  </a:lnTo>
                  <a:lnTo>
                    <a:pt x="904" y="43"/>
                  </a:lnTo>
                  <a:lnTo>
                    <a:pt x="943" y="38"/>
                  </a:lnTo>
                  <a:lnTo>
                    <a:pt x="982" y="33"/>
                  </a:lnTo>
                  <a:lnTo>
                    <a:pt x="1025" y="27"/>
                  </a:lnTo>
                  <a:lnTo>
                    <a:pt x="1071" y="22"/>
                  </a:lnTo>
                  <a:lnTo>
                    <a:pt x="1117" y="17"/>
                  </a:lnTo>
                  <a:lnTo>
                    <a:pt x="1166" y="13"/>
                  </a:lnTo>
                  <a:lnTo>
                    <a:pt x="1218" y="10"/>
                  </a:lnTo>
                  <a:lnTo>
                    <a:pt x="1271" y="7"/>
                  </a:lnTo>
                  <a:lnTo>
                    <a:pt x="1327" y="3"/>
                  </a:lnTo>
                  <a:lnTo>
                    <a:pt x="1384" y="1"/>
                  </a:lnTo>
                  <a:lnTo>
                    <a:pt x="1444" y="0"/>
                  </a:lnTo>
                  <a:lnTo>
                    <a:pt x="1506" y="0"/>
                  </a:lnTo>
                  <a:lnTo>
                    <a:pt x="1570" y="0"/>
                  </a:lnTo>
                  <a:lnTo>
                    <a:pt x="1636" y="1"/>
                  </a:lnTo>
                  <a:lnTo>
                    <a:pt x="1709" y="41"/>
                  </a:lnTo>
                  <a:lnTo>
                    <a:pt x="1692" y="233"/>
                  </a:lnTo>
                  <a:lnTo>
                    <a:pt x="1698" y="235"/>
                  </a:lnTo>
                  <a:lnTo>
                    <a:pt x="1713" y="243"/>
                  </a:lnTo>
                  <a:lnTo>
                    <a:pt x="1733" y="256"/>
                  </a:lnTo>
                  <a:lnTo>
                    <a:pt x="1758" y="274"/>
                  </a:lnTo>
                  <a:lnTo>
                    <a:pt x="1784" y="299"/>
                  </a:lnTo>
                  <a:lnTo>
                    <a:pt x="1806" y="329"/>
                  </a:lnTo>
                  <a:lnTo>
                    <a:pt x="1825" y="366"/>
                  </a:lnTo>
                  <a:lnTo>
                    <a:pt x="1836" y="409"/>
                  </a:lnTo>
                  <a:lnTo>
                    <a:pt x="1999" y="557"/>
                  </a:lnTo>
                  <a:lnTo>
                    <a:pt x="1955" y="948"/>
                  </a:lnTo>
                  <a:lnTo>
                    <a:pt x="1692" y="1080"/>
                  </a:lnTo>
                  <a:lnTo>
                    <a:pt x="2003" y="1171"/>
                  </a:lnTo>
                  <a:lnTo>
                    <a:pt x="2006" y="1176"/>
                  </a:lnTo>
                  <a:lnTo>
                    <a:pt x="2011" y="1188"/>
                  </a:lnTo>
                  <a:lnTo>
                    <a:pt x="2016" y="1206"/>
                  </a:lnTo>
                  <a:lnTo>
                    <a:pt x="2022" y="1231"/>
                  </a:lnTo>
                  <a:lnTo>
                    <a:pt x="2023" y="1261"/>
                  </a:lnTo>
                  <a:lnTo>
                    <a:pt x="2021" y="1297"/>
                  </a:lnTo>
                  <a:lnTo>
                    <a:pt x="2010" y="1337"/>
                  </a:lnTo>
                  <a:lnTo>
                    <a:pt x="1992" y="1380"/>
                  </a:lnTo>
                  <a:lnTo>
                    <a:pt x="1171" y="1695"/>
                  </a:lnTo>
                  <a:lnTo>
                    <a:pt x="0" y="1328"/>
                  </a:lnTo>
                  <a:lnTo>
                    <a:pt x="20" y="1285"/>
                  </a:lnTo>
                  <a:lnTo>
                    <a:pt x="199" y="1223"/>
                  </a:lnTo>
                  <a:lnTo>
                    <a:pt x="199" y="233"/>
                  </a:lnTo>
                  <a:lnTo>
                    <a:pt x="200" y="232"/>
                  </a:lnTo>
                  <a:lnTo>
                    <a:pt x="204" y="229"/>
                  </a:lnTo>
                  <a:lnTo>
                    <a:pt x="210" y="226"/>
                  </a:lnTo>
                  <a:lnTo>
                    <a:pt x="218" y="220"/>
                  </a:lnTo>
                  <a:lnTo>
                    <a:pt x="230" y="214"/>
                  </a:lnTo>
                  <a:lnTo>
                    <a:pt x="243" y="207"/>
                  </a:lnTo>
                  <a:lnTo>
                    <a:pt x="259" y="201"/>
                  </a:lnTo>
                  <a:lnTo>
                    <a:pt x="277" y="194"/>
                  </a:lnTo>
                  <a:lnTo>
                    <a:pt x="297" y="189"/>
                  </a:lnTo>
                  <a:lnTo>
                    <a:pt x="320" y="185"/>
                  </a:lnTo>
                  <a:lnTo>
                    <a:pt x="344" y="183"/>
                  </a:lnTo>
                  <a:lnTo>
                    <a:pt x="370" y="180"/>
                  </a:lnTo>
                  <a:lnTo>
                    <a:pt x="399" y="181"/>
                  </a:lnTo>
                  <a:lnTo>
                    <a:pt x="430" y="185"/>
                  </a:lnTo>
                  <a:lnTo>
                    <a:pt x="464" y="191"/>
                  </a:lnTo>
                  <a:lnTo>
                    <a:pt x="498" y="201"/>
                  </a:lnTo>
                  <a:lnTo>
                    <a:pt x="548" y="225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07" name="Freeform 176"/>
            <p:cNvSpPr>
              <a:spLocks/>
            </p:cNvSpPr>
            <p:nvPr/>
          </p:nvSpPr>
          <p:spPr bwMode="auto">
            <a:xfrm>
              <a:off x="6551" y="13597"/>
              <a:ext cx="650" cy="735"/>
            </a:xfrm>
            <a:custGeom>
              <a:avLst/>
              <a:gdLst>
                <a:gd name="T0" fmla="*/ 645 w 650"/>
                <a:gd name="T1" fmla="*/ 27 h 735"/>
                <a:gd name="T2" fmla="*/ 642 w 650"/>
                <a:gd name="T3" fmla="*/ 26 h 735"/>
                <a:gd name="T4" fmla="*/ 631 w 650"/>
                <a:gd name="T5" fmla="*/ 23 h 735"/>
                <a:gd name="T6" fmla="*/ 615 w 650"/>
                <a:gd name="T7" fmla="*/ 19 h 735"/>
                <a:gd name="T8" fmla="*/ 592 w 650"/>
                <a:gd name="T9" fmla="*/ 15 h 735"/>
                <a:gd name="T10" fmla="*/ 565 w 650"/>
                <a:gd name="T11" fmla="*/ 10 h 735"/>
                <a:gd name="T12" fmla="*/ 533 w 650"/>
                <a:gd name="T13" fmla="*/ 6 h 735"/>
                <a:gd name="T14" fmla="*/ 496 w 650"/>
                <a:gd name="T15" fmla="*/ 3 h 735"/>
                <a:gd name="T16" fmla="*/ 456 w 650"/>
                <a:gd name="T17" fmla="*/ 1 h 735"/>
                <a:gd name="T18" fmla="*/ 411 w 650"/>
                <a:gd name="T19" fmla="*/ 0 h 735"/>
                <a:gd name="T20" fmla="*/ 364 w 650"/>
                <a:gd name="T21" fmla="*/ 2 h 735"/>
                <a:gd name="T22" fmla="*/ 315 w 650"/>
                <a:gd name="T23" fmla="*/ 6 h 735"/>
                <a:gd name="T24" fmla="*/ 262 w 650"/>
                <a:gd name="T25" fmla="*/ 15 h 735"/>
                <a:gd name="T26" fmla="*/ 209 w 650"/>
                <a:gd name="T27" fmla="*/ 26 h 735"/>
                <a:gd name="T28" fmla="*/ 154 w 650"/>
                <a:gd name="T29" fmla="*/ 42 h 735"/>
                <a:gd name="T30" fmla="*/ 98 w 650"/>
                <a:gd name="T31" fmla="*/ 61 h 735"/>
                <a:gd name="T32" fmla="*/ 42 w 650"/>
                <a:gd name="T33" fmla="*/ 87 h 735"/>
                <a:gd name="T34" fmla="*/ 38 w 650"/>
                <a:gd name="T35" fmla="*/ 101 h 735"/>
                <a:gd name="T36" fmla="*/ 28 w 650"/>
                <a:gd name="T37" fmla="*/ 141 h 735"/>
                <a:gd name="T38" fmla="*/ 17 w 650"/>
                <a:gd name="T39" fmla="*/ 203 h 735"/>
                <a:gd name="T40" fmla="*/ 6 w 650"/>
                <a:gd name="T41" fmla="*/ 283 h 735"/>
                <a:gd name="T42" fmla="*/ 0 w 650"/>
                <a:gd name="T43" fmla="*/ 378 h 735"/>
                <a:gd name="T44" fmla="*/ 5 w 650"/>
                <a:gd name="T45" fmla="*/ 484 h 735"/>
                <a:gd name="T46" fmla="*/ 21 w 650"/>
                <a:gd name="T47" fmla="*/ 599 h 735"/>
                <a:gd name="T48" fmla="*/ 54 w 650"/>
                <a:gd name="T49" fmla="*/ 716 h 735"/>
                <a:gd name="T50" fmla="*/ 58 w 650"/>
                <a:gd name="T51" fmla="*/ 716 h 735"/>
                <a:gd name="T52" fmla="*/ 66 w 650"/>
                <a:gd name="T53" fmla="*/ 715 h 735"/>
                <a:gd name="T54" fmla="*/ 80 w 650"/>
                <a:gd name="T55" fmla="*/ 713 h 735"/>
                <a:gd name="T56" fmla="*/ 99 w 650"/>
                <a:gd name="T57" fmla="*/ 712 h 735"/>
                <a:gd name="T58" fmla="*/ 124 w 650"/>
                <a:gd name="T59" fmla="*/ 710 h 735"/>
                <a:gd name="T60" fmla="*/ 153 w 650"/>
                <a:gd name="T61" fmla="*/ 708 h 735"/>
                <a:gd name="T62" fmla="*/ 188 w 650"/>
                <a:gd name="T63" fmla="*/ 707 h 735"/>
                <a:gd name="T64" fmla="*/ 225 w 650"/>
                <a:gd name="T65" fmla="*/ 706 h 735"/>
                <a:gd name="T66" fmla="*/ 267 w 650"/>
                <a:gd name="T67" fmla="*/ 705 h 735"/>
                <a:gd name="T68" fmla="*/ 313 w 650"/>
                <a:gd name="T69" fmla="*/ 706 h 735"/>
                <a:gd name="T70" fmla="*/ 362 w 650"/>
                <a:gd name="T71" fmla="*/ 707 h 735"/>
                <a:gd name="T72" fmla="*/ 415 w 650"/>
                <a:gd name="T73" fmla="*/ 709 h 735"/>
                <a:gd name="T74" fmla="*/ 470 w 650"/>
                <a:gd name="T75" fmla="*/ 713 h 735"/>
                <a:gd name="T76" fmla="*/ 528 w 650"/>
                <a:gd name="T77" fmla="*/ 719 h 735"/>
                <a:gd name="T78" fmla="*/ 588 w 650"/>
                <a:gd name="T79" fmla="*/ 726 h 735"/>
                <a:gd name="T80" fmla="*/ 650 w 650"/>
                <a:gd name="T81" fmla="*/ 735 h 735"/>
                <a:gd name="T82" fmla="*/ 647 w 650"/>
                <a:gd name="T83" fmla="*/ 713 h 735"/>
                <a:gd name="T84" fmla="*/ 641 w 650"/>
                <a:gd name="T85" fmla="*/ 655 h 735"/>
                <a:gd name="T86" fmla="*/ 631 w 650"/>
                <a:gd name="T87" fmla="*/ 568 h 735"/>
                <a:gd name="T88" fmla="*/ 623 w 650"/>
                <a:gd name="T89" fmla="*/ 462 h 735"/>
                <a:gd name="T90" fmla="*/ 618 w 650"/>
                <a:gd name="T91" fmla="*/ 345 h 735"/>
                <a:gd name="T92" fmla="*/ 618 w 650"/>
                <a:gd name="T93" fmla="*/ 229 h 735"/>
                <a:gd name="T94" fmla="*/ 627 w 650"/>
                <a:gd name="T95" fmla="*/ 119 h 735"/>
                <a:gd name="T96" fmla="*/ 645 w 650"/>
                <a:gd name="T97" fmla="*/ 27 h 7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50"/>
                <a:gd name="T148" fmla="*/ 0 h 735"/>
                <a:gd name="T149" fmla="*/ 650 w 650"/>
                <a:gd name="T150" fmla="*/ 735 h 7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50" h="735">
                  <a:moveTo>
                    <a:pt x="645" y="27"/>
                  </a:moveTo>
                  <a:lnTo>
                    <a:pt x="642" y="26"/>
                  </a:lnTo>
                  <a:lnTo>
                    <a:pt x="631" y="23"/>
                  </a:lnTo>
                  <a:lnTo>
                    <a:pt x="615" y="19"/>
                  </a:lnTo>
                  <a:lnTo>
                    <a:pt x="592" y="15"/>
                  </a:lnTo>
                  <a:lnTo>
                    <a:pt x="565" y="10"/>
                  </a:lnTo>
                  <a:lnTo>
                    <a:pt x="533" y="6"/>
                  </a:lnTo>
                  <a:lnTo>
                    <a:pt x="496" y="3"/>
                  </a:lnTo>
                  <a:lnTo>
                    <a:pt x="456" y="1"/>
                  </a:lnTo>
                  <a:lnTo>
                    <a:pt x="411" y="0"/>
                  </a:lnTo>
                  <a:lnTo>
                    <a:pt x="364" y="2"/>
                  </a:lnTo>
                  <a:lnTo>
                    <a:pt x="315" y="6"/>
                  </a:lnTo>
                  <a:lnTo>
                    <a:pt x="262" y="15"/>
                  </a:lnTo>
                  <a:lnTo>
                    <a:pt x="209" y="26"/>
                  </a:lnTo>
                  <a:lnTo>
                    <a:pt x="154" y="42"/>
                  </a:lnTo>
                  <a:lnTo>
                    <a:pt x="98" y="61"/>
                  </a:lnTo>
                  <a:lnTo>
                    <a:pt x="42" y="87"/>
                  </a:lnTo>
                  <a:lnTo>
                    <a:pt x="38" y="101"/>
                  </a:lnTo>
                  <a:lnTo>
                    <a:pt x="28" y="141"/>
                  </a:lnTo>
                  <a:lnTo>
                    <a:pt x="17" y="203"/>
                  </a:lnTo>
                  <a:lnTo>
                    <a:pt x="6" y="283"/>
                  </a:lnTo>
                  <a:lnTo>
                    <a:pt x="0" y="378"/>
                  </a:lnTo>
                  <a:lnTo>
                    <a:pt x="5" y="484"/>
                  </a:lnTo>
                  <a:lnTo>
                    <a:pt x="21" y="599"/>
                  </a:lnTo>
                  <a:lnTo>
                    <a:pt x="54" y="716"/>
                  </a:lnTo>
                  <a:lnTo>
                    <a:pt x="58" y="716"/>
                  </a:lnTo>
                  <a:lnTo>
                    <a:pt x="66" y="715"/>
                  </a:lnTo>
                  <a:lnTo>
                    <a:pt x="80" y="713"/>
                  </a:lnTo>
                  <a:lnTo>
                    <a:pt x="99" y="712"/>
                  </a:lnTo>
                  <a:lnTo>
                    <a:pt x="124" y="710"/>
                  </a:lnTo>
                  <a:lnTo>
                    <a:pt x="153" y="708"/>
                  </a:lnTo>
                  <a:lnTo>
                    <a:pt x="188" y="707"/>
                  </a:lnTo>
                  <a:lnTo>
                    <a:pt x="225" y="706"/>
                  </a:lnTo>
                  <a:lnTo>
                    <a:pt x="267" y="705"/>
                  </a:lnTo>
                  <a:lnTo>
                    <a:pt x="313" y="706"/>
                  </a:lnTo>
                  <a:lnTo>
                    <a:pt x="362" y="707"/>
                  </a:lnTo>
                  <a:lnTo>
                    <a:pt x="415" y="709"/>
                  </a:lnTo>
                  <a:lnTo>
                    <a:pt x="470" y="713"/>
                  </a:lnTo>
                  <a:lnTo>
                    <a:pt x="528" y="719"/>
                  </a:lnTo>
                  <a:lnTo>
                    <a:pt x="588" y="726"/>
                  </a:lnTo>
                  <a:lnTo>
                    <a:pt x="650" y="735"/>
                  </a:lnTo>
                  <a:lnTo>
                    <a:pt x="647" y="713"/>
                  </a:lnTo>
                  <a:lnTo>
                    <a:pt x="641" y="655"/>
                  </a:lnTo>
                  <a:lnTo>
                    <a:pt x="631" y="568"/>
                  </a:lnTo>
                  <a:lnTo>
                    <a:pt x="623" y="462"/>
                  </a:lnTo>
                  <a:lnTo>
                    <a:pt x="618" y="345"/>
                  </a:lnTo>
                  <a:lnTo>
                    <a:pt x="618" y="229"/>
                  </a:lnTo>
                  <a:lnTo>
                    <a:pt x="627" y="119"/>
                  </a:lnTo>
                  <a:lnTo>
                    <a:pt x="645" y="27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08" name="Freeform 177"/>
            <p:cNvSpPr>
              <a:spLocks/>
            </p:cNvSpPr>
            <p:nvPr/>
          </p:nvSpPr>
          <p:spPr bwMode="auto">
            <a:xfrm>
              <a:off x="6623" y="13797"/>
              <a:ext cx="1071" cy="731"/>
            </a:xfrm>
            <a:custGeom>
              <a:avLst/>
              <a:gdLst>
                <a:gd name="T0" fmla="*/ 6 w 1071"/>
                <a:gd name="T1" fmla="*/ 552 h 731"/>
                <a:gd name="T2" fmla="*/ 0 w 1071"/>
                <a:gd name="T3" fmla="*/ 642 h 731"/>
                <a:gd name="T4" fmla="*/ 698 w 1071"/>
                <a:gd name="T5" fmla="*/ 731 h 731"/>
                <a:gd name="T6" fmla="*/ 703 w 1071"/>
                <a:gd name="T7" fmla="*/ 729 h 731"/>
                <a:gd name="T8" fmla="*/ 717 w 1071"/>
                <a:gd name="T9" fmla="*/ 722 h 731"/>
                <a:gd name="T10" fmla="*/ 740 w 1071"/>
                <a:gd name="T11" fmla="*/ 710 h 731"/>
                <a:gd name="T12" fmla="*/ 768 w 1071"/>
                <a:gd name="T13" fmla="*/ 694 h 731"/>
                <a:gd name="T14" fmla="*/ 801 w 1071"/>
                <a:gd name="T15" fmla="*/ 672 h 731"/>
                <a:gd name="T16" fmla="*/ 838 w 1071"/>
                <a:gd name="T17" fmla="*/ 645 h 731"/>
                <a:gd name="T18" fmla="*/ 876 w 1071"/>
                <a:gd name="T19" fmla="*/ 614 h 731"/>
                <a:gd name="T20" fmla="*/ 915 w 1071"/>
                <a:gd name="T21" fmla="*/ 577 h 731"/>
                <a:gd name="T22" fmla="*/ 953 w 1071"/>
                <a:gd name="T23" fmla="*/ 536 h 731"/>
                <a:gd name="T24" fmla="*/ 988 w 1071"/>
                <a:gd name="T25" fmla="*/ 491 h 731"/>
                <a:gd name="T26" fmla="*/ 1018 w 1071"/>
                <a:gd name="T27" fmla="*/ 439 h 731"/>
                <a:gd name="T28" fmla="*/ 1043 w 1071"/>
                <a:gd name="T29" fmla="*/ 383 h 731"/>
                <a:gd name="T30" fmla="*/ 1061 w 1071"/>
                <a:gd name="T31" fmla="*/ 322 h 731"/>
                <a:gd name="T32" fmla="*/ 1071 w 1071"/>
                <a:gd name="T33" fmla="*/ 255 h 731"/>
                <a:gd name="T34" fmla="*/ 1070 w 1071"/>
                <a:gd name="T35" fmla="*/ 185 h 731"/>
                <a:gd name="T36" fmla="*/ 1057 w 1071"/>
                <a:gd name="T37" fmla="*/ 108 h 731"/>
                <a:gd name="T38" fmla="*/ 1055 w 1071"/>
                <a:gd name="T39" fmla="*/ 104 h 731"/>
                <a:gd name="T40" fmla="*/ 1049 w 1071"/>
                <a:gd name="T41" fmla="*/ 92 h 731"/>
                <a:gd name="T42" fmla="*/ 1037 w 1071"/>
                <a:gd name="T43" fmla="*/ 76 h 731"/>
                <a:gd name="T44" fmla="*/ 1022 w 1071"/>
                <a:gd name="T45" fmla="*/ 57 h 731"/>
                <a:gd name="T46" fmla="*/ 1002 w 1071"/>
                <a:gd name="T47" fmla="*/ 37 h 731"/>
                <a:gd name="T48" fmla="*/ 979 w 1071"/>
                <a:gd name="T49" fmla="*/ 20 h 731"/>
                <a:gd name="T50" fmla="*/ 951 w 1071"/>
                <a:gd name="T51" fmla="*/ 7 h 731"/>
                <a:gd name="T52" fmla="*/ 919 w 1071"/>
                <a:gd name="T53" fmla="*/ 0 h 731"/>
                <a:gd name="T54" fmla="*/ 924 w 1071"/>
                <a:gd name="T55" fmla="*/ 12 h 731"/>
                <a:gd name="T56" fmla="*/ 934 w 1071"/>
                <a:gd name="T57" fmla="*/ 44 h 731"/>
                <a:gd name="T58" fmla="*/ 947 w 1071"/>
                <a:gd name="T59" fmla="*/ 94 h 731"/>
                <a:gd name="T60" fmla="*/ 958 w 1071"/>
                <a:gd name="T61" fmla="*/ 159 h 731"/>
                <a:gd name="T62" fmla="*/ 961 w 1071"/>
                <a:gd name="T63" fmla="*/ 238 h 731"/>
                <a:gd name="T64" fmla="*/ 953 w 1071"/>
                <a:gd name="T65" fmla="*/ 324 h 731"/>
                <a:gd name="T66" fmla="*/ 928 w 1071"/>
                <a:gd name="T67" fmla="*/ 418 h 731"/>
                <a:gd name="T68" fmla="*/ 884 w 1071"/>
                <a:gd name="T69" fmla="*/ 516 h 731"/>
                <a:gd name="T70" fmla="*/ 883 w 1071"/>
                <a:gd name="T71" fmla="*/ 518 h 731"/>
                <a:gd name="T72" fmla="*/ 879 w 1071"/>
                <a:gd name="T73" fmla="*/ 521 h 731"/>
                <a:gd name="T74" fmla="*/ 872 w 1071"/>
                <a:gd name="T75" fmla="*/ 526 h 731"/>
                <a:gd name="T76" fmla="*/ 862 w 1071"/>
                <a:gd name="T77" fmla="*/ 534 h 731"/>
                <a:gd name="T78" fmla="*/ 851 w 1071"/>
                <a:gd name="T79" fmla="*/ 541 h 731"/>
                <a:gd name="T80" fmla="*/ 837 w 1071"/>
                <a:gd name="T81" fmla="*/ 550 h 731"/>
                <a:gd name="T82" fmla="*/ 819 w 1071"/>
                <a:gd name="T83" fmla="*/ 559 h 731"/>
                <a:gd name="T84" fmla="*/ 800 w 1071"/>
                <a:gd name="T85" fmla="*/ 567 h 731"/>
                <a:gd name="T86" fmla="*/ 778 w 1071"/>
                <a:gd name="T87" fmla="*/ 575 h 731"/>
                <a:gd name="T88" fmla="*/ 754 w 1071"/>
                <a:gd name="T89" fmla="*/ 582 h 731"/>
                <a:gd name="T90" fmla="*/ 727 w 1071"/>
                <a:gd name="T91" fmla="*/ 588 h 731"/>
                <a:gd name="T92" fmla="*/ 697 w 1071"/>
                <a:gd name="T93" fmla="*/ 592 h 731"/>
                <a:gd name="T94" fmla="*/ 666 w 1071"/>
                <a:gd name="T95" fmla="*/ 593 h 731"/>
                <a:gd name="T96" fmla="*/ 631 w 1071"/>
                <a:gd name="T97" fmla="*/ 592 h 731"/>
                <a:gd name="T98" fmla="*/ 593 w 1071"/>
                <a:gd name="T99" fmla="*/ 589 h 731"/>
                <a:gd name="T100" fmla="*/ 555 w 1071"/>
                <a:gd name="T101" fmla="*/ 581 h 731"/>
                <a:gd name="T102" fmla="*/ 555 w 1071"/>
                <a:gd name="T103" fmla="*/ 677 h 731"/>
                <a:gd name="T104" fmla="*/ 24 w 1071"/>
                <a:gd name="T105" fmla="*/ 623 h 731"/>
                <a:gd name="T106" fmla="*/ 6 w 1071"/>
                <a:gd name="T107" fmla="*/ 552 h 73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71"/>
                <a:gd name="T163" fmla="*/ 0 h 731"/>
                <a:gd name="T164" fmla="*/ 1071 w 1071"/>
                <a:gd name="T165" fmla="*/ 731 h 73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71" h="731">
                  <a:moveTo>
                    <a:pt x="6" y="552"/>
                  </a:moveTo>
                  <a:lnTo>
                    <a:pt x="0" y="642"/>
                  </a:lnTo>
                  <a:lnTo>
                    <a:pt x="698" y="731"/>
                  </a:lnTo>
                  <a:lnTo>
                    <a:pt x="703" y="729"/>
                  </a:lnTo>
                  <a:lnTo>
                    <a:pt x="717" y="722"/>
                  </a:lnTo>
                  <a:lnTo>
                    <a:pt x="740" y="710"/>
                  </a:lnTo>
                  <a:lnTo>
                    <a:pt x="768" y="694"/>
                  </a:lnTo>
                  <a:lnTo>
                    <a:pt x="801" y="672"/>
                  </a:lnTo>
                  <a:lnTo>
                    <a:pt x="838" y="645"/>
                  </a:lnTo>
                  <a:lnTo>
                    <a:pt x="876" y="614"/>
                  </a:lnTo>
                  <a:lnTo>
                    <a:pt x="915" y="577"/>
                  </a:lnTo>
                  <a:lnTo>
                    <a:pt x="953" y="536"/>
                  </a:lnTo>
                  <a:lnTo>
                    <a:pt x="988" y="491"/>
                  </a:lnTo>
                  <a:lnTo>
                    <a:pt x="1018" y="439"/>
                  </a:lnTo>
                  <a:lnTo>
                    <a:pt x="1043" y="383"/>
                  </a:lnTo>
                  <a:lnTo>
                    <a:pt x="1061" y="322"/>
                  </a:lnTo>
                  <a:lnTo>
                    <a:pt x="1071" y="255"/>
                  </a:lnTo>
                  <a:lnTo>
                    <a:pt x="1070" y="185"/>
                  </a:lnTo>
                  <a:lnTo>
                    <a:pt x="1057" y="108"/>
                  </a:lnTo>
                  <a:lnTo>
                    <a:pt x="1055" y="104"/>
                  </a:lnTo>
                  <a:lnTo>
                    <a:pt x="1049" y="92"/>
                  </a:lnTo>
                  <a:lnTo>
                    <a:pt x="1037" y="76"/>
                  </a:lnTo>
                  <a:lnTo>
                    <a:pt x="1022" y="57"/>
                  </a:lnTo>
                  <a:lnTo>
                    <a:pt x="1002" y="37"/>
                  </a:lnTo>
                  <a:lnTo>
                    <a:pt x="979" y="20"/>
                  </a:lnTo>
                  <a:lnTo>
                    <a:pt x="951" y="7"/>
                  </a:lnTo>
                  <a:lnTo>
                    <a:pt x="919" y="0"/>
                  </a:lnTo>
                  <a:lnTo>
                    <a:pt x="924" y="12"/>
                  </a:lnTo>
                  <a:lnTo>
                    <a:pt x="934" y="44"/>
                  </a:lnTo>
                  <a:lnTo>
                    <a:pt x="947" y="94"/>
                  </a:lnTo>
                  <a:lnTo>
                    <a:pt x="958" y="159"/>
                  </a:lnTo>
                  <a:lnTo>
                    <a:pt x="961" y="238"/>
                  </a:lnTo>
                  <a:lnTo>
                    <a:pt x="953" y="324"/>
                  </a:lnTo>
                  <a:lnTo>
                    <a:pt x="928" y="418"/>
                  </a:lnTo>
                  <a:lnTo>
                    <a:pt x="884" y="516"/>
                  </a:lnTo>
                  <a:lnTo>
                    <a:pt x="883" y="518"/>
                  </a:lnTo>
                  <a:lnTo>
                    <a:pt x="879" y="521"/>
                  </a:lnTo>
                  <a:lnTo>
                    <a:pt x="872" y="526"/>
                  </a:lnTo>
                  <a:lnTo>
                    <a:pt x="862" y="534"/>
                  </a:lnTo>
                  <a:lnTo>
                    <a:pt x="851" y="541"/>
                  </a:lnTo>
                  <a:lnTo>
                    <a:pt x="837" y="550"/>
                  </a:lnTo>
                  <a:lnTo>
                    <a:pt x="819" y="559"/>
                  </a:lnTo>
                  <a:lnTo>
                    <a:pt x="800" y="567"/>
                  </a:lnTo>
                  <a:lnTo>
                    <a:pt x="778" y="575"/>
                  </a:lnTo>
                  <a:lnTo>
                    <a:pt x="754" y="582"/>
                  </a:lnTo>
                  <a:lnTo>
                    <a:pt x="727" y="588"/>
                  </a:lnTo>
                  <a:lnTo>
                    <a:pt x="697" y="592"/>
                  </a:lnTo>
                  <a:lnTo>
                    <a:pt x="666" y="593"/>
                  </a:lnTo>
                  <a:lnTo>
                    <a:pt x="631" y="592"/>
                  </a:lnTo>
                  <a:lnTo>
                    <a:pt x="593" y="589"/>
                  </a:lnTo>
                  <a:lnTo>
                    <a:pt x="555" y="581"/>
                  </a:lnTo>
                  <a:lnTo>
                    <a:pt x="555" y="677"/>
                  </a:lnTo>
                  <a:lnTo>
                    <a:pt x="24" y="623"/>
                  </a:lnTo>
                  <a:lnTo>
                    <a:pt x="6" y="5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09" name="Freeform 178"/>
            <p:cNvSpPr>
              <a:spLocks/>
            </p:cNvSpPr>
            <p:nvPr/>
          </p:nvSpPr>
          <p:spPr bwMode="auto">
            <a:xfrm>
              <a:off x="6486" y="14516"/>
              <a:ext cx="787" cy="253"/>
            </a:xfrm>
            <a:custGeom>
              <a:avLst/>
              <a:gdLst>
                <a:gd name="T0" fmla="*/ 787 w 787"/>
                <a:gd name="T1" fmla="*/ 91 h 253"/>
                <a:gd name="T2" fmla="*/ 12 w 787"/>
                <a:gd name="T3" fmla="*/ 0 h 253"/>
                <a:gd name="T4" fmla="*/ 0 w 787"/>
                <a:gd name="T5" fmla="*/ 91 h 253"/>
                <a:gd name="T6" fmla="*/ 764 w 787"/>
                <a:gd name="T7" fmla="*/ 253 h 253"/>
                <a:gd name="T8" fmla="*/ 787 w 787"/>
                <a:gd name="T9" fmla="*/ 91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7"/>
                <a:gd name="T16" fmla="*/ 0 h 253"/>
                <a:gd name="T17" fmla="*/ 787 w 787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7" h="253">
                  <a:moveTo>
                    <a:pt x="787" y="91"/>
                  </a:moveTo>
                  <a:lnTo>
                    <a:pt x="12" y="0"/>
                  </a:lnTo>
                  <a:lnTo>
                    <a:pt x="0" y="91"/>
                  </a:lnTo>
                  <a:lnTo>
                    <a:pt x="764" y="253"/>
                  </a:lnTo>
                  <a:lnTo>
                    <a:pt x="787" y="9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10" name="Freeform 179"/>
            <p:cNvSpPr>
              <a:spLocks/>
            </p:cNvSpPr>
            <p:nvPr/>
          </p:nvSpPr>
          <p:spPr bwMode="auto">
            <a:xfrm>
              <a:off x="6879" y="14597"/>
              <a:ext cx="336" cy="115"/>
            </a:xfrm>
            <a:custGeom>
              <a:avLst/>
              <a:gdLst>
                <a:gd name="T0" fmla="*/ 336 w 336"/>
                <a:gd name="T1" fmla="*/ 50 h 115"/>
                <a:gd name="T2" fmla="*/ 4 w 336"/>
                <a:gd name="T3" fmla="*/ 0 h 115"/>
                <a:gd name="T4" fmla="*/ 0 w 336"/>
                <a:gd name="T5" fmla="*/ 48 h 115"/>
                <a:gd name="T6" fmla="*/ 327 w 336"/>
                <a:gd name="T7" fmla="*/ 115 h 115"/>
                <a:gd name="T8" fmla="*/ 336 w 336"/>
                <a:gd name="T9" fmla="*/ 50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115"/>
                <a:gd name="T17" fmla="*/ 336 w 336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115">
                  <a:moveTo>
                    <a:pt x="336" y="50"/>
                  </a:moveTo>
                  <a:lnTo>
                    <a:pt x="4" y="0"/>
                  </a:lnTo>
                  <a:lnTo>
                    <a:pt x="0" y="48"/>
                  </a:lnTo>
                  <a:lnTo>
                    <a:pt x="327" y="115"/>
                  </a:lnTo>
                  <a:lnTo>
                    <a:pt x="336" y="5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11" name="Freeform 180"/>
            <p:cNvSpPr>
              <a:spLocks/>
            </p:cNvSpPr>
            <p:nvPr/>
          </p:nvSpPr>
          <p:spPr bwMode="auto">
            <a:xfrm>
              <a:off x="6536" y="14540"/>
              <a:ext cx="225" cy="85"/>
            </a:xfrm>
            <a:custGeom>
              <a:avLst/>
              <a:gdLst>
                <a:gd name="T0" fmla="*/ 225 w 225"/>
                <a:gd name="T1" fmla="*/ 39 h 85"/>
                <a:gd name="T2" fmla="*/ 0 w 225"/>
                <a:gd name="T3" fmla="*/ 0 h 85"/>
                <a:gd name="T4" fmla="*/ 3 w 225"/>
                <a:gd name="T5" fmla="*/ 41 h 85"/>
                <a:gd name="T6" fmla="*/ 218 w 225"/>
                <a:gd name="T7" fmla="*/ 85 h 85"/>
                <a:gd name="T8" fmla="*/ 225 w 225"/>
                <a:gd name="T9" fmla="*/ 39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5"/>
                <a:gd name="T16" fmla="*/ 0 h 85"/>
                <a:gd name="T17" fmla="*/ 225 w 225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5" h="85">
                  <a:moveTo>
                    <a:pt x="225" y="39"/>
                  </a:moveTo>
                  <a:lnTo>
                    <a:pt x="0" y="0"/>
                  </a:lnTo>
                  <a:lnTo>
                    <a:pt x="3" y="41"/>
                  </a:lnTo>
                  <a:lnTo>
                    <a:pt x="218" y="85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12" name="Freeform 181"/>
            <p:cNvSpPr>
              <a:spLocks/>
            </p:cNvSpPr>
            <p:nvPr/>
          </p:nvSpPr>
          <p:spPr bwMode="auto">
            <a:xfrm>
              <a:off x="5972" y="14624"/>
              <a:ext cx="1325" cy="439"/>
            </a:xfrm>
            <a:custGeom>
              <a:avLst/>
              <a:gdLst>
                <a:gd name="T0" fmla="*/ 0 w 1325"/>
                <a:gd name="T1" fmla="*/ 132 h 439"/>
                <a:gd name="T2" fmla="*/ 3 w 1325"/>
                <a:gd name="T3" fmla="*/ 132 h 439"/>
                <a:gd name="T4" fmla="*/ 10 w 1325"/>
                <a:gd name="T5" fmla="*/ 130 h 439"/>
                <a:gd name="T6" fmla="*/ 24 w 1325"/>
                <a:gd name="T7" fmla="*/ 128 h 439"/>
                <a:gd name="T8" fmla="*/ 42 w 1325"/>
                <a:gd name="T9" fmla="*/ 125 h 439"/>
                <a:gd name="T10" fmla="*/ 62 w 1325"/>
                <a:gd name="T11" fmla="*/ 121 h 439"/>
                <a:gd name="T12" fmla="*/ 86 w 1325"/>
                <a:gd name="T13" fmla="*/ 116 h 439"/>
                <a:gd name="T14" fmla="*/ 113 w 1325"/>
                <a:gd name="T15" fmla="*/ 109 h 439"/>
                <a:gd name="T16" fmla="*/ 141 w 1325"/>
                <a:gd name="T17" fmla="*/ 102 h 439"/>
                <a:gd name="T18" fmla="*/ 170 w 1325"/>
                <a:gd name="T19" fmla="*/ 94 h 439"/>
                <a:gd name="T20" fmla="*/ 199 w 1325"/>
                <a:gd name="T21" fmla="*/ 85 h 439"/>
                <a:gd name="T22" fmla="*/ 228 w 1325"/>
                <a:gd name="T23" fmla="*/ 74 h 439"/>
                <a:gd name="T24" fmla="*/ 257 w 1325"/>
                <a:gd name="T25" fmla="*/ 62 h 439"/>
                <a:gd name="T26" fmla="*/ 285 w 1325"/>
                <a:gd name="T27" fmla="*/ 48 h 439"/>
                <a:gd name="T28" fmla="*/ 309 w 1325"/>
                <a:gd name="T29" fmla="*/ 34 h 439"/>
                <a:gd name="T30" fmla="*/ 333 w 1325"/>
                <a:gd name="T31" fmla="*/ 18 h 439"/>
                <a:gd name="T32" fmla="*/ 352 w 1325"/>
                <a:gd name="T33" fmla="*/ 0 h 439"/>
                <a:gd name="T34" fmla="*/ 1325 w 1325"/>
                <a:gd name="T35" fmla="*/ 223 h 439"/>
                <a:gd name="T36" fmla="*/ 1323 w 1325"/>
                <a:gd name="T37" fmla="*/ 225 h 439"/>
                <a:gd name="T38" fmla="*/ 1318 w 1325"/>
                <a:gd name="T39" fmla="*/ 230 h 439"/>
                <a:gd name="T40" fmla="*/ 1309 w 1325"/>
                <a:gd name="T41" fmla="*/ 239 h 439"/>
                <a:gd name="T42" fmla="*/ 1297 w 1325"/>
                <a:gd name="T43" fmla="*/ 250 h 439"/>
                <a:gd name="T44" fmla="*/ 1282 w 1325"/>
                <a:gd name="T45" fmla="*/ 263 h 439"/>
                <a:gd name="T46" fmla="*/ 1265 w 1325"/>
                <a:gd name="T47" fmla="*/ 278 h 439"/>
                <a:gd name="T48" fmla="*/ 1247 w 1325"/>
                <a:gd name="T49" fmla="*/ 295 h 439"/>
                <a:gd name="T50" fmla="*/ 1225 w 1325"/>
                <a:gd name="T51" fmla="*/ 312 h 439"/>
                <a:gd name="T52" fmla="*/ 1202 w 1325"/>
                <a:gd name="T53" fmla="*/ 331 h 439"/>
                <a:gd name="T54" fmla="*/ 1179 w 1325"/>
                <a:gd name="T55" fmla="*/ 349 h 439"/>
                <a:gd name="T56" fmla="*/ 1154 w 1325"/>
                <a:gd name="T57" fmla="*/ 367 h 439"/>
                <a:gd name="T58" fmla="*/ 1128 w 1325"/>
                <a:gd name="T59" fmla="*/ 385 h 439"/>
                <a:gd name="T60" fmla="*/ 1102 w 1325"/>
                <a:gd name="T61" fmla="*/ 401 h 439"/>
                <a:gd name="T62" fmla="*/ 1077 w 1325"/>
                <a:gd name="T63" fmla="*/ 415 h 439"/>
                <a:gd name="T64" fmla="*/ 1051 w 1325"/>
                <a:gd name="T65" fmla="*/ 428 h 439"/>
                <a:gd name="T66" fmla="*/ 1026 w 1325"/>
                <a:gd name="T67" fmla="*/ 439 h 439"/>
                <a:gd name="T68" fmla="*/ 0 w 1325"/>
                <a:gd name="T69" fmla="*/ 132 h 4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25"/>
                <a:gd name="T106" fmla="*/ 0 h 439"/>
                <a:gd name="T107" fmla="*/ 1325 w 1325"/>
                <a:gd name="T108" fmla="*/ 439 h 4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25" h="439">
                  <a:moveTo>
                    <a:pt x="0" y="132"/>
                  </a:moveTo>
                  <a:lnTo>
                    <a:pt x="3" y="132"/>
                  </a:lnTo>
                  <a:lnTo>
                    <a:pt x="10" y="130"/>
                  </a:lnTo>
                  <a:lnTo>
                    <a:pt x="24" y="128"/>
                  </a:lnTo>
                  <a:lnTo>
                    <a:pt x="42" y="125"/>
                  </a:lnTo>
                  <a:lnTo>
                    <a:pt x="62" y="121"/>
                  </a:lnTo>
                  <a:lnTo>
                    <a:pt x="86" y="116"/>
                  </a:lnTo>
                  <a:lnTo>
                    <a:pt x="113" y="109"/>
                  </a:lnTo>
                  <a:lnTo>
                    <a:pt x="141" y="102"/>
                  </a:lnTo>
                  <a:lnTo>
                    <a:pt x="170" y="94"/>
                  </a:lnTo>
                  <a:lnTo>
                    <a:pt x="199" y="85"/>
                  </a:lnTo>
                  <a:lnTo>
                    <a:pt x="228" y="74"/>
                  </a:lnTo>
                  <a:lnTo>
                    <a:pt x="257" y="62"/>
                  </a:lnTo>
                  <a:lnTo>
                    <a:pt x="285" y="48"/>
                  </a:lnTo>
                  <a:lnTo>
                    <a:pt x="309" y="34"/>
                  </a:lnTo>
                  <a:lnTo>
                    <a:pt x="333" y="18"/>
                  </a:lnTo>
                  <a:lnTo>
                    <a:pt x="352" y="0"/>
                  </a:lnTo>
                  <a:lnTo>
                    <a:pt x="1325" y="223"/>
                  </a:lnTo>
                  <a:lnTo>
                    <a:pt x="1323" y="225"/>
                  </a:lnTo>
                  <a:lnTo>
                    <a:pt x="1318" y="230"/>
                  </a:lnTo>
                  <a:lnTo>
                    <a:pt x="1309" y="239"/>
                  </a:lnTo>
                  <a:lnTo>
                    <a:pt x="1297" y="250"/>
                  </a:lnTo>
                  <a:lnTo>
                    <a:pt x="1282" y="263"/>
                  </a:lnTo>
                  <a:lnTo>
                    <a:pt x="1265" y="278"/>
                  </a:lnTo>
                  <a:lnTo>
                    <a:pt x="1247" y="295"/>
                  </a:lnTo>
                  <a:lnTo>
                    <a:pt x="1225" y="312"/>
                  </a:lnTo>
                  <a:lnTo>
                    <a:pt x="1202" y="331"/>
                  </a:lnTo>
                  <a:lnTo>
                    <a:pt x="1179" y="349"/>
                  </a:lnTo>
                  <a:lnTo>
                    <a:pt x="1154" y="367"/>
                  </a:lnTo>
                  <a:lnTo>
                    <a:pt x="1128" y="385"/>
                  </a:lnTo>
                  <a:lnTo>
                    <a:pt x="1102" y="401"/>
                  </a:lnTo>
                  <a:lnTo>
                    <a:pt x="1077" y="415"/>
                  </a:lnTo>
                  <a:lnTo>
                    <a:pt x="1051" y="428"/>
                  </a:lnTo>
                  <a:lnTo>
                    <a:pt x="1026" y="43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13" name="Freeform 182"/>
            <p:cNvSpPr>
              <a:spLocks/>
            </p:cNvSpPr>
            <p:nvPr/>
          </p:nvSpPr>
          <p:spPr bwMode="auto">
            <a:xfrm>
              <a:off x="7292" y="14577"/>
              <a:ext cx="472" cy="209"/>
            </a:xfrm>
            <a:custGeom>
              <a:avLst/>
              <a:gdLst>
                <a:gd name="T0" fmla="*/ 47 w 472"/>
                <a:gd name="T1" fmla="*/ 209 h 209"/>
                <a:gd name="T2" fmla="*/ 472 w 472"/>
                <a:gd name="T3" fmla="*/ 84 h 209"/>
                <a:gd name="T4" fmla="*/ 215 w 472"/>
                <a:gd name="T5" fmla="*/ 0 h 209"/>
                <a:gd name="T6" fmla="*/ 5 w 472"/>
                <a:gd name="T7" fmla="*/ 24 h 209"/>
                <a:gd name="T8" fmla="*/ 0 w 472"/>
                <a:gd name="T9" fmla="*/ 197 h 209"/>
                <a:gd name="T10" fmla="*/ 47 w 472"/>
                <a:gd name="T11" fmla="*/ 209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2"/>
                <a:gd name="T19" fmla="*/ 0 h 209"/>
                <a:gd name="T20" fmla="*/ 472 w 472"/>
                <a:gd name="T21" fmla="*/ 209 h 2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2" h="209">
                  <a:moveTo>
                    <a:pt x="47" y="209"/>
                  </a:moveTo>
                  <a:lnTo>
                    <a:pt x="472" y="84"/>
                  </a:lnTo>
                  <a:lnTo>
                    <a:pt x="215" y="0"/>
                  </a:lnTo>
                  <a:lnTo>
                    <a:pt x="5" y="24"/>
                  </a:lnTo>
                  <a:lnTo>
                    <a:pt x="0" y="197"/>
                  </a:lnTo>
                  <a:lnTo>
                    <a:pt x="47" y="20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14" name="Freeform 183"/>
            <p:cNvSpPr>
              <a:spLocks/>
            </p:cNvSpPr>
            <p:nvPr/>
          </p:nvSpPr>
          <p:spPr bwMode="auto">
            <a:xfrm>
              <a:off x="6073" y="13679"/>
              <a:ext cx="251" cy="999"/>
            </a:xfrm>
            <a:custGeom>
              <a:avLst/>
              <a:gdLst>
                <a:gd name="T0" fmla="*/ 251 w 251"/>
                <a:gd name="T1" fmla="*/ 23 h 999"/>
                <a:gd name="T2" fmla="*/ 250 w 251"/>
                <a:gd name="T3" fmla="*/ 22 h 999"/>
                <a:gd name="T4" fmla="*/ 246 w 251"/>
                <a:gd name="T5" fmla="*/ 20 h 999"/>
                <a:gd name="T6" fmla="*/ 239 w 251"/>
                <a:gd name="T7" fmla="*/ 18 h 999"/>
                <a:gd name="T8" fmla="*/ 230 w 251"/>
                <a:gd name="T9" fmla="*/ 15 h 999"/>
                <a:gd name="T10" fmla="*/ 218 w 251"/>
                <a:gd name="T11" fmla="*/ 11 h 999"/>
                <a:gd name="T12" fmla="*/ 205 w 251"/>
                <a:gd name="T13" fmla="*/ 7 h 999"/>
                <a:gd name="T14" fmla="*/ 190 w 251"/>
                <a:gd name="T15" fmla="*/ 4 h 999"/>
                <a:gd name="T16" fmla="*/ 173 w 251"/>
                <a:gd name="T17" fmla="*/ 1 h 999"/>
                <a:gd name="T18" fmla="*/ 155 w 251"/>
                <a:gd name="T19" fmla="*/ 0 h 999"/>
                <a:gd name="T20" fmla="*/ 134 w 251"/>
                <a:gd name="T21" fmla="*/ 0 h 999"/>
                <a:gd name="T22" fmla="*/ 114 w 251"/>
                <a:gd name="T23" fmla="*/ 2 h 999"/>
                <a:gd name="T24" fmla="*/ 92 w 251"/>
                <a:gd name="T25" fmla="*/ 5 h 999"/>
                <a:gd name="T26" fmla="*/ 70 w 251"/>
                <a:gd name="T27" fmla="*/ 12 h 999"/>
                <a:gd name="T28" fmla="*/ 47 w 251"/>
                <a:gd name="T29" fmla="*/ 20 h 999"/>
                <a:gd name="T30" fmla="*/ 23 w 251"/>
                <a:gd name="T31" fmla="*/ 32 h 999"/>
                <a:gd name="T32" fmla="*/ 0 w 251"/>
                <a:gd name="T33" fmla="*/ 47 h 999"/>
                <a:gd name="T34" fmla="*/ 0 w 251"/>
                <a:gd name="T35" fmla="*/ 999 h 999"/>
                <a:gd name="T36" fmla="*/ 1 w 251"/>
                <a:gd name="T37" fmla="*/ 999 h 999"/>
                <a:gd name="T38" fmla="*/ 6 w 251"/>
                <a:gd name="T39" fmla="*/ 999 h 999"/>
                <a:gd name="T40" fmla="*/ 14 w 251"/>
                <a:gd name="T41" fmla="*/ 998 h 999"/>
                <a:gd name="T42" fmla="*/ 23 w 251"/>
                <a:gd name="T43" fmla="*/ 997 h 999"/>
                <a:gd name="T44" fmla="*/ 35 w 251"/>
                <a:gd name="T45" fmla="*/ 995 h 999"/>
                <a:gd name="T46" fmla="*/ 49 w 251"/>
                <a:gd name="T47" fmla="*/ 993 h 999"/>
                <a:gd name="T48" fmla="*/ 65 w 251"/>
                <a:gd name="T49" fmla="*/ 990 h 999"/>
                <a:gd name="T50" fmla="*/ 83 w 251"/>
                <a:gd name="T51" fmla="*/ 985 h 999"/>
                <a:gd name="T52" fmla="*/ 102 w 251"/>
                <a:gd name="T53" fmla="*/ 980 h 999"/>
                <a:gd name="T54" fmla="*/ 121 w 251"/>
                <a:gd name="T55" fmla="*/ 973 h 999"/>
                <a:gd name="T56" fmla="*/ 143 w 251"/>
                <a:gd name="T57" fmla="*/ 966 h 999"/>
                <a:gd name="T58" fmla="*/ 164 w 251"/>
                <a:gd name="T59" fmla="*/ 956 h 999"/>
                <a:gd name="T60" fmla="*/ 186 w 251"/>
                <a:gd name="T61" fmla="*/ 945 h 999"/>
                <a:gd name="T62" fmla="*/ 208 w 251"/>
                <a:gd name="T63" fmla="*/ 934 h 999"/>
                <a:gd name="T64" fmla="*/ 230 w 251"/>
                <a:gd name="T65" fmla="*/ 919 h 999"/>
                <a:gd name="T66" fmla="*/ 251 w 251"/>
                <a:gd name="T67" fmla="*/ 903 h 999"/>
                <a:gd name="T68" fmla="*/ 251 w 251"/>
                <a:gd name="T69" fmla="*/ 23 h 9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1"/>
                <a:gd name="T106" fmla="*/ 0 h 999"/>
                <a:gd name="T107" fmla="*/ 251 w 251"/>
                <a:gd name="T108" fmla="*/ 999 h 9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1" h="999">
                  <a:moveTo>
                    <a:pt x="251" y="23"/>
                  </a:moveTo>
                  <a:lnTo>
                    <a:pt x="250" y="22"/>
                  </a:lnTo>
                  <a:lnTo>
                    <a:pt x="246" y="20"/>
                  </a:lnTo>
                  <a:lnTo>
                    <a:pt x="239" y="18"/>
                  </a:lnTo>
                  <a:lnTo>
                    <a:pt x="230" y="15"/>
                  </a:lnTo>
                  <a:lnTo>
                    <a:pt x="218" y="11"/>
                  </a:lnTo>
                  <a:lnTo>
                    <a:pt x="205" y="7"/>
                  </a:lnTo>
                  <a:lnTo>
                    <a:pt x="190" y="4"/>
                  </a:lnTo>
                  <a:lnTo>
                    <a:pt x="173" y="1"/>
                  </a:lnTo>
                  <a:lnTo>
                    <a:pt x="155" y="0"/>
                  </a:lnTo>
                  <a:lnTo>
                    <a:pt x="134" y="0"/>
                  </a:lnTo>
                  <a:lnTo>
                    <a:pt x="114" y="2"/>
                  </a:lnTo>
                  <a:lnTo>
                    <a:pt x="92" y="5"/>
                  </a:lnTo>
                  <a:lnTo>
                    <a:pt x="70" y="12"/>
                  </a:lnTo>
                  <a:lnTo>
                    <a:pt x="47" y="20"/>
                  </a:lnTo>
                  <a:lnTo>
                    <a:pt x="23" y="32"/>
                  </a:lnTo>
                  <a:lnTo>
                    <a:pt x="0" y="47"/>
                  </a:lnTo>
                  <a:lnTo>
                    <a:pt x="0" y="999"/>
                  </a:lnTo>
                  <a:lnTo>
                    <a:pt x="1" y="999"/>
                  </a:lnTo>
                  <a:lnTo>
                    <a:pt x="6" y="999"/>
                  </a:lnTo>
                  <a:lnTo>
                    <a:pt x="14" y="998"/>
                  </a:lnTo>
                  <a:lnTo>
                    <a:pt x="23" y="997"/>
                  </a:lnTo>
                  <a:lnTo>
                    <a:pt x="35" y="995"/>
                  </a:lnTo>
                  <a:lnTo>
                    <a:pt x="49" y="993"/>
                  </a:lnTo>
                  <a:lnTo>
                    <a:pt x="65" y="990"/>
                  </a:lnTo>
                  <a:lnTo>
                    <a:pt x="83" y="985"/>
                  </a:lnTo>
                  <a:lnTo>
                    <a:pt x="102" y="980"/>
                  </a:lnTo>
                  <a:lnTo>
                    <a:pt x="121" y="973"/>
                  </a:lnTo>
                  <a:lnTo>
                    <a:pt x="143" y="966"/>
                  </a:lnTo>
                  <a:lnTo>
                    <a:pt x="164" y="956"/>
                  </a:lnTo>
                  <a:lnTo>
                    <a:pt x="186" y="945"/>
                  </a:lnTo>
                  <a:lnTo>
                    <a:pt x="208" y="934"/>
                  </a:lnTo>
                  <a:lnTo>
                    <a:pt x="230" y="919"/>
                  </a:lnTo>
                  <a:lnTo>
                    <a:pt x="251" y="903"/>
                  </a:lnTo>
                  <a:lnTo>
                    <a:pt x="251" y="2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15" name="Freeform 184"/>
            <p:cNvSpPr>
              <a:spLocks/>
            </p:cNvSpPr>
            <p:nvPr/>
          </p:nvSpPr>
          <p:spPr bwMode="auto">
            <a:xfrm>
              <a:off x="6080" y="13687"/>
              <a:ext cx="215" cy="843"/>
            </a:xfrm>
            <a:custGeom>
              <a:avLst/>
              <a:gdLst>
                <a:gd name="T0" fmla="*/ 215 w 215"/>
                <a:gd name="T1" fmla="*/ 20 h 843"/>
                <a:gd name="T2" fmla="*/ 214 w 215"/>
                <a:gd name="T3" fmla="*/ 19 h 843"/>
                <a:gd name="T4" fmla="*/ 211 w 215"/>
                <a:gd name="T5" fmla="*/ 18 h 843"/>
                <a:gd name="T6" fmla="*/ 205 w 215"/>
                <a:gd name="T7" fmla="*/ 15 h 843"/>
                <a:gd name="T8" fmla="*/ 197 w 215"/>
                <a:gd name="T9" fmla="*/ 12 h 843"/>
                <a:gd name="T10" fmla="*/ 187 w 215"/>
                <a:gd name="T11" fmla="*/ 9 h 843"/>
                <a:gd name="T12" fmla="*/ 176 w 215"/>
                <a:gd name="T13" fmla="*/ 6 h 843"/>
                <a:gd name="T14" fmla="*/ 163 w 215"/>
                <a:gd name="T15" fmla="*/ 4 h 843"/>
                <a:gd name="T16" fmla="*/ 149 w 215"/>
                <a:gd name="T17" fmla="*/ 1 h 843"/>
                <a:gd name="T18" fmla="*/ 133 w 215"/>
                <a:gd name="T19" fmla="*/ 0 h 843"/>
                <a:gd name="T20" fmla="*/ 115 w 215"/>
                <a:gd name="T21" fmla="*/ 0 h 843"/>
                <a:gd name="T22" fmla="*/ 98 w 215"/>
                <a:gd name="T23" fmla="*/ 1 h 843"/>
                <a:gd name="T24" fmla="*/ 79 w 215"/>
                <a:gd name="T25" fmla="*/ 5 h 843"/>
                <a:gd name="T26" fmla="*/ 60 w 215"/>
                <a:gd name="T27" fmla="*/ 10 h 843"/>
                <a:gd name="T28" fmla="*/ 40 w 215"/>
                <a:gd name="T29" fmla="*/ 18 h 843"/>
                <a:gd name="T30" fmla="*/ 21 w 215"/>
                <a:gd name="T31" fmla="*/ 27 h 843"/>
                <a:gd name="T32" fmla="*/ 0 w 215"/>
                <a:gd name="T33" fmla="*/ 40 h 843"/>
                <a:gd name="T34" fmla="*/ 0 w 215"/>
                <a:gd name="T35" fmla="*/ 843 h 843"/>
                <a:gd name="T36" fmla="*/ 1 w 215"/>
                <a:gd name="T37" fmla="*/ 843 h 843"/>
                <a:gd name="T38" fmla="*/ 6 w 215"/>
                <a:gd name="T39" fmla="*/ 843 h 843"/>
                <a:gd name="T40" fmla="*/ 12 w 215"/>
                <a:gd name="T41" fmla="*/ 842 h 843"/>
                <a:gd name="T42" fmla="*/ 21 w 215"/>
                <a:gd name="T43" fmla="*/ 841 h 843"/>
                <a:gd name="T44" fmla="*/ 30 w 215"/>
                <a:gd name="T45" fmla="*/ 840 h 843"/>
                <a:gd name="T46" fmla="*/ 43 w 215"/>
                <a:gd name="T47" fmla="*/ 838 h 843"/>
                <a:gd name="T48" fmla="*/ 56 w 215"/>
                <a:gd name="T49" fmla="*/ 835 h 843"/>
                <a:gd name="T50" fmla="*/ 71 w 215"/>
                <a:gd name="T51" fmla="*/ 831 h 843"/>
                <a:gd name="T52" fmla="*/ 87 w 215"/>
                <a:gd name="T53" fmla="*/ 826 h 843"/>
                <a:gd name="T54" fmla="*/ 105 w 215"/>
                <a:gd name="T55" fmla="*/ 821 h 843"/>
                <a:gd name="T56" fmla="*/ 123 w 215"/>
                <a:gd name="T57" fmla="*/ 814 h 843"/>
                <a:gd name="T58" fmla="*/ 141 w 215"/>
                <a:gd name="T59" fmla="*/ 806 h 843"/>
                <a:gd name="T60" fmla="*/ 159 w 215"/>
                <a:gd name="T61" fmla="*/ 797 h 843"/>
                <a:gd name="T62" fmla="*/ 179 w 215"/>
                <a:gd name="T63" fmla="*/ 786 h 843"/>
                <a:gd name="T64" fmla="*/ 197 w 215"/>
                <a:gd name="T65" fmla="*/ 774 h 843"/>
                <a:gd name="T66" fmla="*/ 215 w 215"/>
                <a:gd name="T67" fmla="*/ 760 h 843"/>
                <a:gd name="T68" fmla="*/ 215 w 215"/>
                <a:gd name="T69" fmla="*/ 20 h 8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5"/>
                <a:gd name="T106" fmla="*/ 0 h 843"/>
                <a:gd name="T107" fmla="*/ 215 w 215"/>
                <a:gd name="T108" fmla="*/ 843 h 8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5" h="843">
                  <a:moveTo>
                    <a:pt x="215" y="20"/>
                  </a:moveTo>
                  <a:lnTo>
                    <a:pt x="214" y="19"/>
                  </a:lnTo>
                  <a:lnTo>
                    <a:pt x="211" y="18"/>
                  </a:lnTo>
                  <a:lnTo>
                    <a:pt x="205" y="15"/>
                  </a:lnTo>
                  <a:lnTo>
                    <a:pt x="197" y="12"/>
                  </a:lnTo>
                  <a:lnTo>
                    <a:pt x="187" y="9"/>
                  </a:lnTo>
                  <a:lnTo>
                    <a:pt x="176" y="6"/>
                  </a:lnTo>
                  <a:lnTo>
                    <a:pt x="163" y="4"/>
                  </a:lnTo>
                  <a:lnTo>
                    <a:pt x="149" y="1"/>
                  </a:lnTo>
                  <a:lnTo>
                    <a:pt x="133" y="0"/>
                  </a:lnTo>
                  <a:lnTo>
                    <a:pt x="115" y="0"/>
                  </a:lnTo>
                  <a:lnTo>
                    <a:pt x="98" y="1"/>
                  </a:lnTo>
                  <a:lnTo>
                    <a:pt x="79" y="5"/>
                  </a:lnTo>
                  <a:lnTo>
                    <a:pt x="60" y="10"/>
                  </a:lnTo>
                  <a:lnTo>
                    <a:pt x="40" y="18"/>
                  </a:lnTo>
                  <a:lnTo>
                    <a:pt x="21" y="27"/>
                  </a:lnTo>
                  <a:lnTo>
                    <a:pt x="0" y="40"/>
                  </a:lnTo>
                  <a:lnTo>
                    <a:pt x="0" y="843"/>
                  </a:lnTo>
                  <a:lnTo>
                    <a:pt x="1" y="843"/>
                  </a:lnTo>
                  <a:lnTo>
                    <a:pt x="6" y="843"/>
                  </a:lnTo>
                  <a:lnTo>
                    <a:pt x="12" y="842"/>
                  </a:lnTo>
                  <a:lnTo>
                    <a:pt x="21" y="841"/>
                  </a:lnTo>
                  <a:lnTo>
                    <a:pt x="30" y="840"/>
                  </a:lnTo>
                  <a:lnTo>
                    <a:pt x="43" y="838"/>
                  </a:lnTo>
                  <a:lnTo>
                    <a:pt x="56" y="835"/>
                  </a:lnTo>
                  <a:lnTo>
                    <a:pt x="71" y="831"/>
                  </a:lnTo>
                  <a:lnTo>
                    <a:pt x="87" y="826"/>
                  </a:lnTo>
                  <a:lnTo>
                    <a:pt x="105" y="821"/>
                  </a:lnTo>
                  <a:lnTo>
                    <a:pt x="123" y="814"/>
                  </a:lnTo>
                  <a:lnTo>
                    <a:pt x="141" y="806"/>
                  </a:lnTo>
                  <a:lnTo>
                    <a:pt x="159" y="797"/>
                  </a:lnTo>
                  <a:lnTo>
                    <a:pt x="179" y="786"/>
                  </a:lnTo>
                  <a:lnTo>
                    <a:pt x="197" y="774"/>
                  </a:lnTo>
                  <a:lnTo>
                    <a:pt x="215" y="760"/>
                  </a:lnTo>
                  <a:lnTo>
                    <a:pt x="215" y="2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16" name="Freeform 185"/>
            <p:cNvSpPr>
              <a:spLocks/>
            </p:cNvSpPr>
            <p:nvPr/>
          </p:nvSpPr>
          <p:spPr bwMode="auto">
            <a:xfrm>
              <a:off x="6087" y="13696"/>
              <a:ext cx="180" cy="685"/>
            </a:xfrm>
            <a:custGeom>
              <a:avLst/>
              <a:gdLst>
                <a:gd name="T0" fmla="*/ 180 w 180"/>
                <a:gd name="T1" fmla="*/ 16 h 685"/>
                <a:gd name="T2" fmla="*/ 179 w 180"/>
                <a:gd name="T3" fmla="*/ 16 h 685"/>
                <a:gd name="T4" fmla="*/ 176 w 180"/>
                <a:gd name="T5" fmla="*/ 14 h 685"/>
                <a:gd name="T6" fmla="*/ 172 w 180"/>
                <a:gd name="T7" fmla="*/ 12 h 685"/>
                <a:gd name="T8" fmla="*/ 165 w 180"/>
                <a:gd name="T9" fmla="*/ 10 h 685"/>
                <a:gd name="T10" fmla="*/ 157 w 180"/>
                <a:gd name="T11" fmla="*/ 8 h 685"/>
                <a:gd name="T12" fmla="*/ 147 w 180"/>
                <a:gd name="T13" fmla="*/ 4 h 685"/>
                <a:gd name="T14" fmla="*/ 136 w 180"/>
                <a:gd name="T15" fmla="*/ 2 h 685"/>
                <a:gd name="T16" fmla="*/ 125 w 180"/>
                <a:gd name="T17" fmla="*/ 0 h 685"/>
                <a:gd name="T18" fmla="*/ 111 w 180"/>
                <a:gd name="T19" fmla="*/ 0 h 685"/>
                <a:gd name="T20" fmla="*/ 97 w 180"/>
                <a:gd name="T21" fmla="*/ 0 h 685"/>
                <a:gd name="T22" fmla="*/ 81 w 180"/>
                <a:gd name="T23" fmla="*/ 1 h 685"/>
                <a:gd name="T24" fmla="*/ 66 w 180"/>
                <a:gd name="T25" fmla="*/ 3 h 685"/>
                <a:gd name="T26" fmla="*/ 50 w 180"/>
                <a:gd name="T27" fmla="*/ 8 h 685"/>
                <a:gd name="T28" fmla="*/ 33 w 180"/>
                <a:gd name="T29" fmla="*/ 14 h 685"/>
                <a:gd name="T30" fmla="*/ 17 w 180"/>
                <a:gd name="T31" fmla="*/ 23 h 685"/>
                <a:gd name="T32" fmla="*/ 0 w 180"/>
                <a:gd name="T33" fmla="*/ 33 h 685"/>
                <a:gd name="T34" fmla="*/ 0 w 180"/>
                <a:gd name="T35" fmla="*/ 685 h 685"/>
                <a:gd name="T36" fmla="*/ 1 w 180"/>
                <a:gd name="T37" fmla="*/ 685 h 685"/>
                <a:gd name="T38" fmla="*/ 4 w 180"/>
                <a:gd name="T39" fmla="*/ 685 h 685"/>
                <a:gd name="T40" fmla="*/ 9 w 180"/>
                <a:gd name="T41" fmla="*/ 684 h 685"/>
                <a:gd name="T42" fmla="*/ 17 w 180"/>
                <a:gd name="T43" fmla="*/ 683 h 685"/>
                <a:gd name="T44" fmla="*/ 26 w 180"/>
                <a:gd name="T45" fmla="*/ 682 h 685"/>
                <a:gd name="T46" fmla="*/ 35 w 180"/>
                <a:gd name="T47" fmla="*/ 681 h 685"/>
                <a:gd name="T48" fmla="*/ 47 w 180"/>
                <a:gd name="T49" fmla="*/ 678 h 685"/>
                <a:gd name="T50" fmla="*/ 60 w 180"/>
                <a:gd name="T51" fmla="*/ 676 h 685"/>
                <a:gd name="T52" fmla="*/ 73 w 180"/>
                <a:gd name="T53" fmla="*/ 671 h 685"/>
                <a:gd name="T54" fmla="*/ 87 w 180"/>
                <a:gd name="T55" fmla="*/ 667 h 685"/>
                <a:gd name="T56" fmla="*/ 102 w 180"/>
                <a:gd name="T57" fmla="*/ 662 h 685"/>
                <a:gd name="T58" fmla="*/ 118 w 180"/>
                <a:gd name="T59" fmla="*/ 655 h 685"/>
                <a:gd name="T60" fmla="*/ 133 w 180"/>
                <a:gd name="T61" fmla="*/ 648 h 685"/>
                <a:gd name="T62" fmla="*/ 149 w 180"/>
                <a:gd name="T63" fmla="*/ 639 h 685"/>
                <a:gd name="T64" fmla="*/ 165 w 180"/>
                <a:gd name="T65" fmla="*/ 628 h 685"/>
                <a:gd name="T66" fmla="*/ 180 w 180"/>
                <a:gd name="T67" fmla="*/ 617 h 685"/>
                <a:gd name="T68" fmla="*/ 180 w 180"/>
                <a:gd name="T69" fmla="*/ 16 h 6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0"/>
                <a:gd name="T106" fmla="*/ 0 h 685"/>
                <a:gd name="T107" fmla="*/ 180 w 180"/>
                <a:gd name="T108" fmla="*/ 685 h 6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0" h="685">
                  <a:moveTo>
                    <a:pt x="180" y="16"/>
                  </a:moveTo>
                  <a:lnTo>
                    <a:pt x="179" y="16"/>
                  </a:lnTo>
                  <a:lnTo>
                    <a:pt x="176" y="14"/>
                  </a:lnTo>
                  <a:lnTo>
                    <a:pt x="172" y="12"/>
                  </a:lnTo>
                  <a:lnTo>
                    <a:pt x="165" y="10"/>
                  </a:lnTo>
                  <a:lnTo>
                    <a:pt x="157" y="8"/>
                  </a:lnTo>
                  <a:lnTo>
                    <a:pt x="147" y="4"/>
                  </a:lnTo>
                  <a:lnTo>
                    <a:pt x="136" y="2"/>
                  </a:lnTo>
                  <a:lnTo>
                    <a:pt x="125" y="0"/>
                  </a:lnTo>
                  <a:lnTo>
                    <a:pt x="111" y="0"/>
                  </a:lnTo>
                  <a:lnTo>
                    <a:pt x="97" y="0"/>
                  </a:lnTo>
                  <a:lnTo>
                    <a:pt x="81" y="1"/>
                  </a:lnTo>
                  <a:lnTo>
                    <a:pt x="66" y="3"/>
                  </a:lnTo>
                  <a:lnTo>
                    <a:pt x="50" y="8"/>
                  </a:lnTo>
                  <a:lnTo>
                    <a:pt x="33" y="14"/>
                  </a:lnTo>
                  <a:lnTo>
                    <a:pt x="17" y="23"/>
                  </a:lnTo>
                  <a:lnTo>
                    <a:pt x="0" y="33"/>
                  </a:lnTo>
                  <a:lnTo>
                    <a:pt x="0" y="685"/>
                  </a:lnTo>
                  <a:lnTo>
                    <a:pt x="1" y="685"/>
                  </a:lnTo>
                  <a:lnTo>
                    <a:pt x="4" y="685"/>
                  </a:lnTo>
                  <a:lnTo>
                    <a:pt x="9" y="684"/>
                  </a:lnTo>
                  <a:lnTo>
                    <a:pt x="17" y="683"/>
                  </a:lnTo>
                  <a:lnTo>
                    <a:pt x="26" y="682"/>
                  </a:lnTo>
                  <a:lnTo>
                    <a:pt x="35" y="681"/>
                  </a:lnTo>
                  <a:lnTo>
                    <a:pt x="47" y="678"/>
                  </a:lnTo>
                  <a:lnTo>
                    <a:pt x="60" y="676"/>
                  </a:lnTo>
                  <a:lnTo>
                    <a:pt x="73" y="671"/>
                  </a:lnTo>
                  <a:lnTo>
                    <a:pt x="87" y="667"/>
                  </a:lnTo>
                  <a:lnTo>
                    <a:pt x="102" y="662"/>
                  </a:lnTo>
                  <a:lnTo>
                    <a:pt x="118" y="655"/>
                  </a:lnTo>
                  <a:lnTo>
                    <a:pt x="133" y="648"/>
                  </a:lnTo>
                  <a:lnTo>
                    <a:pt x="149" y="639"/>
                  </a:lnTo>
                  <a:lnTo>
                    <a:pt x="165" y="628"/>
                  </a:lnTo>
                  <a:lnTo>
                    <a:pt x="180" y="617"/>
                  </a:lnTo>
                  <a:lnTo>
                    <a:pt x="180" y="1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17" name="Freeform 186"/>
            <p:cNvSpPr>
              <a:spLocks/>
            </p:cNvSpPr>
            <p:nvPr/>
          </p:nvSpPr>
          <p:spPr bwMode="auto">
            <a:xfrm>
              <a:off x="6093" y="13704"/>
              <a:ext cx="146" cy="530"/>
            </a:xfrm>
            <a:custGeom>
              <a:avLst/>
              <a:gdLst>
                <a:gd name="T0" fmla="*/ 146 w 146"/>
                <a:gd name="T1" fmla="*/ 14 h 530"/>
                <a:gd name="T2" fmla="*/ 143 w 146"/>
                <a:gd name="T3" fmla="*/ 12 h 530"/>
                <a:gd name="T4" fmla="*/ 134 w 146"/>
                <a:gd name="T5" fmla="*/ 8 h 530"/>
                <a:gd name="T6" fmla="*/ 120 w 146"/>
                <a:gd name="T7" fmla="*/ 4 h 530"/>
                <a:gd name="T8" fmla="*/ 101 w 146"/>
                <a:gd name="T9" fmla="*/ 1 h 530"/>
                <a:gd name="T10" fmla="*/ 79 w 146"/>
                <a:gd name="T11" fmla="*/ 0 h 530"/>
                <a:gd name="T12" fmla="*/ 54 w 146"/>
                <a:gd name="T13" fmla="*/ 3 h 530"/>
                <a:gd name="T14" fmla="*/ 27 w 146"/>
                <a:gd name="T15" fmla="*/ 11 h 530"/>
                <a:gd name="T16" fmla="*/ 0 w 146"/>
                <a:gd name="T17" fmla="*/ 27 h 530"/>
                <a:gd name="T18" fmla="*/ 0 w 146"/>
                <a:gd name="T19" fmla="*/ 530 h 530"/>
                <a:gd name="T20" fmla="*/ 3 w 146"/>
                <a:gd name="T21" fmla="*/ 530 h 530"/>
                <a:gd name="T22" fmla="*/ 14 w 146"/>
                <a:gd name="T23" fmla="*/ 529 h 530"/>
                <a:gd name="T24" fmla="*/ 29 w 146"/>
                <a:gd name="T25" fmla="*/ 526 h 530"/>
                <a:gd name="T26" fmla="*/ 49 w 146"/>
                <a:gd name="T27" fmla="*/ 521 h 530"/>
                <a:gd name="T28" fmla="*/ 71 w 146"/>
                <a:gd name="T29" fmla="*/ 514 h 530"/>
                <a:gd name="T30" fmla="*/ 96 w 146"/>
                <a:gd name="T31" fmla="*/ 505 h 530"/>
                <a:gd name="T32" fmla="*/ 121 w 146"/>
                <a:gd name="T33" fmla="*/ 492 h 530"/>
                <a:gd name="T34" fmla="*/ 146 w 146"/>
                <a:gd name="T35" fmla="*/ 475 h 530"/>
                <a:gd name="T36" fmla="*/ 146 w 146"/>
                <a:gd name="T37" fmla="*/ 14 h 5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530"/>
                <a:gd name="T59" fmla="*/ 146 w 146"/>
                <a:gd name="T60" fmla="*/ 530 h 5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530">
                  <a:moveTo>
                    <a:pt x="146" y="14"/>
                  </a:moveTo>
                  <a:lnTo>
                    <a:pt x="143" y="12"/>
                  </a:lnTo>
                  <a:lnTo>
                    <a:pt x="134" y="8"/>
                  </a:lnTo>
                  <a:lnTo>
                    <a:pt x="120" y="4"/>
                  </a:lnTo>
                  <a:lnTo>
                    <a:pt x="101" y="1"/>
                  </a:lnTo>
                  <a:lnTo>
                    <a:pt x="79" y="0"/>
                  </a:lnTo>
                  <a:lnTo>
                    <a:pt x="54" y="3"/>
                  </a:lnTo>
                  <a:lnTo>
                    <a:pt x="27" y="11"/>
                  </a:lnTo>
                  <a:lnTo>
                    <a:pt x="0" y="27"/>
                  </a:lnTo>
                  <a:lnTo>
                    <a:pt x="0" y="530"/>
                  </a:lnTo>
                  <a:lnTo>
                    <a:pt x="3" y="530"/>
                  </a:lnTo>
                  <a:lnTo>
                    <a:pt x="14" y="529"/>
                  </a:lnTo>
                  <a:lnTo>
                    <a:pt x="29" y="526"/>
                  </a:lnTo>
                  <a:lnTo>
                    <a:pt x="49" y="521"/>
                  </a:lnTo>
                  <a:lnTo>
                    <a:pt x="71" y="514"/>
                  </a:lnTo>
                  <a:lnTo>
                    <a:pt x="96" y="505"/>
                  </a:lnTo>
                  <a:lnTo>
                    <a:pt x="121" y="492"/>
                  </a:lnTo>
                  <a:lnTo>
                    <a:pt x="146" y="475"/>
                  </a:lnTo>
                  <a:lnTo>
                    <a:pt x="146" y="1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18" name="Freeform 187"/>
            <p:cNvSpPr>
              <a:spLocks/>
            </p:cNvSpPr>
            <p:nvPr/>
          </p:nvSpPr>
          <p:spPr bwMode="auto">
            <a:xfrm>
              <a:off x="6101" y="13712"/>
              <a:ext cx="109" cy="373"/>
            </a:xfrm>
            <a:custGeom>
              <a:avLst/>
              <a:gdLst>
                <a:gd name="T0" fmla="*/ 109 w 109"/>
                <a:gd name="T1" fmla="*/ 10 h 373"/>
                <a:gd name="T2" fmla="*/ 107 w 109"/>
                <a:gd name="T3" fmla="*/ 9 h 373"/>
                <a:gd name="T4" fmla="*/ 100 w 109"/>
                <a:gd name="T5" fmla="*/ 6 h 373"/>
                <a:gd name="T6" fmla="*/ 89 w 109"/>
                <a:gd name="T7" fmla="*/ 2 h 373"/>
                <a:gd name="T8" fmla="*/ 75 w 109"/>
                <a:gd name="T9" fmla="*/ 0 h 373"/>
                <a:gd name="T10" fmla="*/ 59 w 109"/>
                <a:gd name="T11" fmla="*/ 0 h 373"/>
                <a:gd name="T12" fmla="*/ 39 w 109"/>
                <a:gd name="T13" fmla="*/ 2 h 373"/>
                <a:gd name="T14" fmla="*/ 20 w 109"/>
                <a:gd name="T15" fmla="*/ 9 h 373"/>
                <a:gd name="T16" fmla="*/ 0 w 109"/>
                <a:gd name="T17" fmla="*/ 21 h 373"/>
                <a:gd name="T18" fmla="*/ 0 w 109"/>
                <a:gd name="T19" fmla="*/ 373 h 373"/>
                <a:gd name="T20" fmla="*/ 2 w 109"/>
                <a:gd name="T21" fmla="*/ 373 h 373"/>
                <a:gd name="T22" fmla="*/ 9 w 109"/>
                <a:gd name="T23" fmla="*/ 372 h 373"/>
                <a:gd name="T24" fmla="*/ 21 w 109"/>
                <a:gd name="T25" fmla="*/ 369 h 373"/>
                <a:gd name="T26" fmla="*/ 36 w 109"/>
                <a:gd name="T27" fmla="*/ 366 h 373"/>
                <a:gd name="T28" fmla="*/ 53 w 109"/>
                <a:gd name="T29" fmla="*/ 362 h 373"/>
                <a:gd name="T30" fmla="*/ 72 w 109"/>
                <a:gd name="T31" fmla="*/ 354 h 373"/>
                <a:gd name="T32" fmla="*/ 90 w 109"/>
                <a:gd name="T33" fmla="*/ 343 h 373"/>
                <a:gd name="T34" fmla="*/ 109 w 109"/>
                <a:gd name="T35" fmla="*/ 331 h 373"/>
                <a:gd name="T36" fmla="*/ 109 w 109"/>
                <a:gd name="T37" fmla="*/ 10 h 3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9"/>
                <a:gd name="T58" fmla="*/ 0 h 373"/>
                <a:gd name="T59" fmla="*/ 109 w 109"/>
                <a:gd name="T60" fmla="*/ 373 h 3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9" h="373">
                  <a:moveTo>
                    <a:pt x="109" y="10"/>
                  </a:moveTo>
                  <a:lnTo>
                    <a:pt x="107" y="9"/>
                  </a:lnTo>
                  <a:lnTo>
                    <a:pt x="100" y="6"/>
                  </a:lnTo>
                  <a:lnTo>
                    <a:pt x="89" y="2"/>
                  </a:lnTo>
                  <a:lnTo>
                    <a:pt x="75" y="0"/>
                  </a:lnTo>
                  <a:lnTo>
                    <a:pt x="59" y="0"/>
                  </a:lnTo>
                  <a:lnTo>
                    <a:pt x="39" y="2"/>
                  </a:lnTo>
                  <a:lnTo>
                    <a:pt x="20" y="9"/>
                  </a:lnTo>
                  <a:lnTo>
                    <a:pt x="0" y="21"/>
                  </a:lnTo>
                  <a:lnTo>
                    <a:pt x="0" y="373"/>
                  </a:lnTo>
                  <a:lnTo>
                    <a:pt x="2" y="373"/>
                  </a:lnTo>
                  <a:lnTo>
                    <a:pt x="9" y="372"/>
                  </a:lnTo>
                  <a:lnTo>
                    <a:pt x="21" y="369"/>
                  </a:lnTo>
                  <a:lnTo>
                    <a:pt x="36" y="366"/>
                  </a:lnTo>
                  <a:lnTo>
                    <a:pt x="53" y="362"/>
                  </a:lnTo>
                  <a:lnTo>
                    <a:pt x="72" y="354"/>
                  </a:lnTo>
                  <a:lnTo>
                    <a:pt x="90" y="343"/>
                  </a:lnTo>
                  <a:lnTo>
                    <a:pt x="109" y="331"/>
                  </a:lnTo>
                  <a:lnTo>
                    <a:pt x="109" y="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19" name="Freeform 188"/>
            <p:cNvSpPr>
              <a:spLocks/>
            </p:cNvSpPr>
            <p:nvPr/>
          </p:nvSpPr>
          <p:spPr bwMode="auto">
            <a:xfrm>
              <a:off x="6107" y="13721"/>
              <a:ext cx="75" cy="216"/>
            </a:xfrm>
            <a:custGeom>
              <a:avLst/>
              <a:gdLst>
                <a:gd name="T0" fmla="*/ 75 w 75"/>
                <a:gd name="T1" fmla="*/ 6 h 216"/>
                <a:gd name="T2" fmla="*/ 73 w 75"/>
                <a:gd name="T3" fmla="*/ 5 h 216"/>
                <a:gd name="T4" fmla="*/ 69 w 75"/>
                <a:gd name="T5" fmla="*/ 4 h 216"/>
                <a:gd name="T6" fmla="*/ 61 w 75"/>
                <a:gd name="T7" fmla="*/ 2 h 216"/>
                <a:gd name="T8" fmla="*/ 52 w 75"/>
                <a:gd name="T9" fmla="*/ 0 h 216"/>
                <a:gd name="T10" fmla="*/ 41 w 75"/>
                <a:gd name="T11" fmla="*/ 0 h 216"/>
                <a:gd name="T12" fmla="*/ 28 w 75"/>
                <a:gd name="T13" fmla="*/ 1 h 216"/>
                <a:gd name="T14" fmla="*/ 14 w 75"/>
                <a:gd name="T15" fmla="*/ 6 h 216"/>
                <a:gd name="T16" fmla="*/ 0 w 75"/>
                <a:gd name="T17" fmla="*/ 14 h 216"/>
                <a:gd name="T18" fmla="*/ 0 w 75"/>
                <a:gd name="T19" fmla="*/ 216 h 216"/>
                <a:gd name="T20" fmla="*/ 2 w 75"/>
                <a:gd name="T21" fmla="*/ 216 h 216"/>
                <a:gd name="T22" fmla="*/ 7 w 75"/>
                <a:gd name="T23" fmla="*/ 215 h 216"/>
                <a:gd name="T24" fmla="*/ 15 w 75"/>
                <a:gd name="T25" fmla="*/ 214 h 216"/>
                <a:gd name="T26" fmla="*/ 25 w 75"/>
                <a:gd name="T27" fmla="*/ 211 h 216"/>
                <a:gd name="T28" fmla="*/ 37 w 75"/>
                <a:gd name="T29" fmla="*/ 208 h 216"/>
                <a:gd name="T30" fmla="*/ 50 w 75"/>
                <a:gd name="T31" fmla="*/ 203 h 216"/>
                <a:gd name="T32" fmla="*/ 63 w 75"/>
                <a:gd name="T33" fmla="*/ 195 h 216"/>
                <a:gd name="T34" fmla="*/ 75 w 75"/>
                <a:gd name="T35" fmla="*/ 187 h 216"/>
                <a:gd name="T36" fmla="*/ 75 w 75"/>
                <a:gd name="T37" fmla="*/ 6 h 2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5"/>
                <a:gd name="T58" fmla="*/ 0 h 216"/>
                <a:gd name="T59" fmla="*/ 75 w 75"/>
                <a:gd name="T60" fmla="*/ 216 h 2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5" h="216">
                  <a:moveTo>
                    <a:pt x="75" y="6"/>
                  </a:moveTo>
                  <a:lnTo>
                    <a:pt x="73" y="5"/>
                  </a:lnTo>
                  <a:lnTo>
                    <a:pt x="69" y="4"/>
                  </a:lnTo>
                  <a:lnTo>
                    <a:pt x="61" y="2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28" y="1"/>
                  </a:lnTo>
                  <a:lnTo>
                    <a:pt x="14" y="6"/>
                  </a:lnTo>
                  <a:lnTo>
                    <a:pt x="0" y="14"/>
                  </a:lnTo>
                  <a:lnTo>
                    <a:pt x="0" y="216"/>
                  </a:lnTo>
                  <a:lnTo>
                    <a:pt x="2" y="216"/>
                  </a:lnTo>
                  <a:lnTo>
                    <a:pt x="7" y="215"/>
                  </a:lnTo>
                  <a:lnTo>
                    <a:pt x="15" y="214"/>
                  </a:lnTo>
                  <a:lnTo>
                    <a:pt x="25" y="211"/>
                  </a:lnTo>
                  <a:lnTo>
                    <a:pt x="37" y="208"/>
                  </a:lnTo>
                  <a:lnTo>
                    <a:pt x="50" y="203"/>
                  </a:lnTo>
                  <a:lnTo>
                    <a:pt x="63" y="195"/>
                  </a:lnTo>
                  <a:lnTo>
                    <a:pt x="75" y="187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20" name="Freeform 189"/>
            <p:cNvSpPr>
              <a:spLocks/>
            </p:cNvSpPr>
            <p:nvPr/>
          </p:nvSpPr>
          <p:spPr bwMode="auto">
            <a:xfrm>
              <a:off x="7013" y="14340"/>
              <a:ext cx="110" cy="111"/>
            </a:xfrm>
            <a:custGeom>
              <a:avLst/>
              <a:gdLst>
                <a:gd name="T0" fmla="*/ 55 w 110"/>
                <a:gd name="T1" fmla="*/ 111 h 111"/>
                <a:gd name="T2" fmla="*/ 66 w 110"/>
                <a:gd name="T3" fmla="*/ 110 h 111"/>
                <a:gd name="T4" fmla="*/ 76 w 110"/>
                <a:gd name="T5" fmla="*/ 106 h 111"/>
                <a:gd name="T6" fmla="*/ 85 w 110"/>
                <a:gd name="T7" fmla="*/ 101 h 111"/>
                <a:gd name="T8" fmla="*/ 94 w 110"/>
                <a:gd name="T9" fmla="*/ 94 h 111"/>
                <a:gd name="T10" fmla="*/ 100 w 110"/>
                <a:gd name="T11" fmla="*/ 86 h 111"/>
                <a:gd name="T12" fmla="*/ 106 w 110"/>
                <a:gd name="T13" fmla="*/ 77 h 111"/>
                <a:gd name="T14" fmla="*/ 109 w 110"/>
                <a:gd name="T15" fmla="*/ 66 h 111"/>
                <a:gd name="T16" fmla="*/ 110 w 110"/>
                <a:gd name="T17" fmla="*/ 56 h 111"/>
                <a:gd name="T18" fmla="*/ 109 w 110"/>
                <a:gd name="T19" fmla="*/ 44 h 111"/>
                <a:gd name="T20" fmla="*/ 106 w 110"/>
                <a:gd name="T21" fmla="*/ 34 h 111"/>
                <a:gd name="T22" fmla="*/ 100 w 110"/>
                <a:gd name="T23" fmla="*/ 24 h 111"/>
                <a:gd name="T24" fmla="*/ 94 w 110"/>
                <a:gd name="T25" fmla="*/ 17 h 111"/>
                <a:gd name="T26" fmla="*/ 85 w 110"/>
                <a:gd name="T27" fmla="*/ 9 h 111"/>
                <a:gd name="T28" fmla="*/ 76 w 110"/>
                <a:gd name="T29" fmla="*/ 5 h 111"/>
                <a:gd name="T30" fmla="*/ 66 w 110"/>
                <a:gd name="T31" fmla="*/ 2 h 111"/>
                <a:gd name="T32" fmla="*/ 55 w 110"/>
                <a:gd name="T33" fmla="*/ 0 h 111"/>
                <a:gd name="T34" fmla="*/ 44 w 110"/>
                <a:gd name="T35" fmla="*/ 2 h 111"/>
                <a:gd name="T36" fmla="*/ 33 w 110"/>
                <a:gd name="T37" fmla="*/ 5 h 111"/>
                <a:gd name="T38" fmla="*/ 25 w 110"/>
                <a:gd name="T39" fmla="*/ 9 h 111"/>
                <a:gd name="T40" fmla="*/ 16 w 110"/>
                <a:gd name="T41" fmla="*/ 17 h 111"/>
                <a:gd name="T42" fmla="*/ 10 w 110"/>
                <a:gd name="T43" fmla="*/ 24 h 111"/>
                <a:gd name="T44" fmla="*/ 4 w 110"/>
                <a:gd name="T45" fmla="*/ 34 h 111"/>
                <a:gd name="T46" fmla="*/ 1 w 110"/>
                <a:gd name="T47" fmla="*/ 44 h 111"/>
                <a:gd name="T48" fmla="*/ 0 w 110"/>
                <a:gd name="T49" fmla="*/ 56 h 111"/>
                <a:gd name="T50" fmla="*/ 1 w 110"/>
                <a:gd name="T51" fmla="*/ 66 h 111"/>
                <a:gd name="T52" fmla="*/ 4 w 110"/>
                <a:gd name="T53" fmla="*/ 77 h 111"/>
                <a:gd name="T54" fmla="*/ 10 w 110"/>
                <a:gd name="T55" fmla="*/ 86 h 111"/>
                <a:gd name="T56" fmla="*/ 16 w 110"/>
                <a:gd name="T57" fmla="*/ 94 h 111"/>
                <a:gd name="T58" fmla="*/ 25 w 110"/>
                <a:gd name="T59" fmla="*/ 101 h 111"/>
                <a:gd name="T60" fmla="*/ 33 w 110"/>
                <a:gd name="T61" fmla="*/ 106 h 111"/>
                <a:gd name="T62" fmla="*/ 44 w 110"/>
                <a:gd name="T63" fmla="*/ 110 h 111"/>
                <a:gd name="T64" fmla="*/ 55 w 110"/>
                <a:gd name="T65" fmla="*/ 111 h 1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111"/>
                <a:gd name="T101" fmla="*/ 110 w 110"/>
                <a:gd name="T102" fmla="*/ 111 h 1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111">
                  <a:moveTo>
                    <a:pt x="55" y="111"/>
                  </a:moveTo>
                  <a:lnTo>
                    <a:pt x="66" y="110"/>
                  </a:lnTo>
                  <a:lnTo>
                    <a:pt x="76" y="106"/>
                  </a:lnTo>
                  <a:lnTo>
                    <a:pt x="85" y="101"/>
                  </a:lnTo>
                  <a:lnTo>
                    <a:pt x="94" y="94"/>
                  </a:lnTo>
                  <a:lnTo>
                    <a:pt x="100" y="86"/>
                  </a:lnTo>
                  <a:lnTo>
                    <a:pt x="106" y="77"/>
                  </a:lnTo>
                  <a:lnTo>
                    <a:pt x="109" y="66"/>
                  </a:lnTo>
                  <a:lnTo>
                    <a:pt x="110" y="56"/>
                  </a:lnTo>
                  <a:lnTo>
                    <a:pt x="109" y="44"/>
                  </a:lnTo>
                  <a:lnTo>
                    <a:pt x="106" y="34"/>
                  </a:lnTo>
                  <a:lnTo>
                    <a:pt x="100" y="24"/>
                  </a:lnTo>
                  <a:lnTo>
                    <a:pt x="94" y="17"/>
                  </a:lnTo>
                  <a:lnTo>
                    <a:pt x="85" y="9"/>
                  </a:lnTo>
                  <a:lnTo>
                    <a:pt x="76" y="5"/>
                  </a:lnTo>
                  <a:lnTo>
                    <a:pt x="66" y="2"/>
                  </a:lnTo>
                  <a:lnTo>
                    <a:pt x="55" y="0"/>
                  </a:lnTo>
                  <a:lnTo>
                    <a:pt x="44" y="2"/>
                  </a:lnTo>
                  <a:lnTo>
                    <a:pt x="33" y="5"/>
                  </a:lnTo>
                  <a:lnTo>
                    <a:pt x="25" y="9"/>
                  </a:lnTo>
                  <a:lnTo>
                    <a:pt x="16" y="17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1" y="44"/>
                  </a:lnTo>
                  <a:lnTo>
                    <a:pt x="0" y="56"/>
                  </a:lnTo>
                  <a:lnTo>
                    <a:pt x="1" y="66"/>
                  </a:lnTo>
                  <a:lnTo>
                    <a:pt x="4" y="77"/>
                  </a:lnTo>
                  <a:lnTo>
                    <a:pt x="10" y="86"/>
                  </a:lnTo>
                  <a:lnTo>
                    <a:pt x="16" y="94"/>
                  </a:lnTo>
                  <a:lnTo>
                    <a:pt x="25" y="101"/>
                  </a:lnTo>
                  <a:lnTo>
                    <a:pt x="33" y="106"/>
                  </a:lnTo>
                  <a:lnTo>
                    <a:pt x="44" y="110"/>
                  </a:lnTo>
                  <a:lnTo>
                    <a:pt x="55" y="1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21" name="Freeform 190"/>
            <p:cNvSpPr>
              <a:spLocks/>
            </p:cNvSpPr>
            <p:nvPr/>
          </p:nvSpPr>
          <p:spPr bwMode="auto">
            <a:xfrm>
              <a:off x="6676" y="14343"/>
              <a:ext cx="55" cy="55"/>
            </a:xfrm>
            <a:custGeom>
              <a:avLst/>
              <a:gdLst>
                <a:gd name="T0" fmla="*/ 27 w 55"/>
                <a:gd name="T1" fmla="*/ 55 h 55"/>
                <a:gd name="T2" fmla="*/ 38 w 55"/>
                <a:gd name="T3" fmla="*/ 53 h 55"/>
                <a:gd name="T4" fmla="*/ 48 w 55"/>
                <a:gd name="T5" fmla="*/ 46 h 55"/>
                <a:gd name="T6" fmla="*/ 53 w 55"/>
                <a:gd name="T7" fmla="*/ 37 h 55"/>
                <a:gd name="T8" fmla="*/ 55 w 55"/>
                <a:gd name="T9" fmla="*/ 27 h 55"/>
                <a:gd name="T10" fmla="*/ 53 w 55"/>
                <a:gd name="T11" fmla="*/ 16 h 55"/>
                <a:gd name="T12" fmla="*/ 48 w 55"/>
                <a:gd name="T13" fmla="*/ 7 h 55"/>
                <a:gd name="T14" fmla="*/ 38 w 55"/>
                <a:gd name="T15" fmla="*/ 2 h 55"/>
                <a:gd name="T16" fmla="*/ 27 w 55"/>
                <a:gd name="T17" fmla="*/ 0 h 55"/>
                <a:gd name="T18" fmla="*/ 16 w 55"/>
                <a:gd name="T19" fmla="*/ 2 h 55"/>
                <a:gd name="T20" fmla="*/ 8 w 55"/>
                <a:gd name="T21" fmla="*/ 7 h 55"/>
                <a:gd name="T22" fmla="*/ 2 w 55"/>
                <a:gd name="T23" fmla="*/ 16 h 55"/>
                <a:gd name="T24" fmla="*/ 0 w 55"/>
                <a:gd name="T25" fmla="*/ 27 h 55"/>
                <a:gd name="T26" fmla="*/ 2 w 55"/>
                <a:gd name="T27" fmla="*/ 37 h 55"/>
                <a:gd name="T28" fmla="*/ 8 w 55"/>
                <a:gd name="T29" fmla="*/ 46 h 55"/>
                <a:gd name="T30" fmla="*/ 16 w 55"/>
                <a:gd name="T31" fmla="*/ 53 h 55"/>
                <a:gd name="T32" fmla="*/ 27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7" y="55"/>
                  </a:moveTo>
                  <a:lnTo>
                    <a:pt x="38" y="53"/>
                  </a:lnTo>
                  <a:lnTo>
                    <a:pt x="48" y="46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8" y="7"/>
                  </a:lnTo>
                  <a:lnTo>
                    <a:pt x="38" y="2"/>
                  </a:lnTo>
                  <a:lnTo>
                    <a:pt x="27" y="0"/>
                  </a:lnTo>
                  <a:lnTo>
                    <a:pt x="16" y="2"/>
                  </a:lnTo>
                  <a:lnTo>
                    <a:pt x="8" y="7"/>
                  </a:lnTo>
                  <a:lnTo>
                    <a:pt x="2" y="16"/>
                  </a:lnTo>
                  <a:lnTo>
                    <a:pt x="0" y="27"/>
                  </a:lnTo>
                  <a:lnTo>
                    <a:pt x="2" y="37"/>
                  </a:lnTo>
                  <a:lnTo>
                    <a:pt x="8" y="46"/>
                  </a:lnTo>
                  <a:lnTo>
                    <a:pt x="16" y="53"/>
                  </a:lnTo>
                  <a:lnTo>
                    <a:pt x="27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22" name="Freeform 191"/>
            <p:cNvSpPr>
              <a:spLocks/>
            </p:cNvSpPr>
            <p:nvPr/>
          </p:nvSpPr>
          <p:spPr bwMode="auto">
            <a:xfrm>
              <a:off x="6770" y="14345"/>
              <a:ext cx="55" cy="55"/>
            </a:xfrm>
            <a:custGeom>
              <a:avLst/>
              <a:gdLst>
                <a:gd name="T0" fmla="*/ 28 w 55"/>
                <a:gd name="T1" fmla="*/ 55 h 55"/>
                <a:gd name="T2" fmla="*/ 39 w 55"/>
                <a:gd name="T3" fmla="*/ 53 h 55"/>
                <a:gd name="T4" fmla="*/ 47 w 55"/>
                <a:gd name="T5" fmla="*/ 47 h 55"/>
                <a:gd name="T6" fmla="*/ 53 w 55"/>
                <a:gd name="T7" fmla="*/ 39 h 55"/>
                <a:gd name="T8" fmla="*/ 55 w 55"/>
                <a:gd name="T9" fmla="*/ 28 h 55"/>
                <a:gd name="T10" fmla="*/ 53 w 55"/>
                <a:gd name="T11" fmla="*/ 17 h 55"/>
                <a:gd name="T12" fmla="*/ 47 w 55"/>
                <a:gd name="T13" fmla="*/ 8 h 55"/>
                <a:gd name="T14" fmla="*/ 39 w 55"/>
                <a:gd name="T15" fmla="*/ 2 h 55"/>
                <a:gd name="T16" fmla="*/ 28 w 55"/>
                <a:gd name="T17" fmla="*/ 0 h 55"/>
                <a:gd name="T18" fmla="*/ 17 w 55"/>
                <a:gd name="T19" fmla="*/ 2 h 55"/>
                <a:gd name="T20" fmla="*/ 9 w 55"/>
                <a:gd name="T21" fmla="*/ 8 h 55"/>
                <a:gd name="T22" fmla="*/ 2 w 55"/>
                <a:gd name="T23" fmla="*/ 17 h 55"/>
                <a:gd name="T24" fmla="*/ 0 w 55"/>
                <a:gd name="T25" fmla="*/ 28 h 55"/>
                <a:gd name="T26" fmla="*/ 2 w 55"/>
                <a:gd name="T27" fmla="*/ 39 h 55"/>
                <a:gd name="T28" fmla="*/ 9 w 55"/>
                <a:gd name="T29" fmla="*/ 47 h 55"/>
                <a:gd name="T30" fmla="*/ 17 w 55"/>
                <a:gd name="T31" fmla="*/ 53 h 55"/>
                <a:gd name="T32" fmla="*/ 28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8" y="55"/>
                  </a:move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7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2" y="39"/>
                  </a:lnTo>
                  <a:lnTo>
                    <a:pt x="9" y="47"/>
                  </a:lnTo>
                  <a:lnTo>
                    <a:pt x="17" y="53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23" name="Freeform 192"/>
            <p:cNvSpPr>
              <a:spLocks/>
            </p:cNvSpPr>
            <p:nvPr/>
          </p:nvSpPr>
          <p:spPr bwMode="auto">
            <a:xfrm>
              <a:off x="6401" y="13591"/>
              <a:ext cx="156" cy="752"/>
            </a:xfrm>
            <a:custGeom>
              <a:avLst/>
              <a:gdLst>
                <a:gd name="T0" fmla="*/ 48 w 156"/>
                <a:gd name="T1" fmla="*/ 15 h 752"/>
                <a:gd name="T2" fmla="*/ 44 w 156"/>
                <a:gd name="T3" fmla="*/ 30 h 752"/>
                <a:gd name="T4" fmla="*/ 33 w 156"/>
                <a:gd name="T5" fmla="*/ 73 h 752"/>
                <a:gd name="T6" fmla="*/ 19 w 156"/>
                <a:gd name="T7" fmla="*/ 140 h 752"/>
                <a:gd name="T8" fmla="*/ 7 w 156"/>
                <a:gd name="T9" fmla="*/ 229 h 752"/>
                <a:gd name="T10" fmla="*/ 0 w 156"/>
                <a:gd name="T11" fmla="*/ 337 h 752"/>
                <a:gd name="T12" fmla="*/ 1 w 156"/>
                <a:gd name="T13" fmla="*/ 462 h 752"/>
                <a:gd name="T14" fmla="*/ 14 w 156"/>
                <a:gd name="T15" fmla="*/ 602 h 752"/>
                <a:gd name="T16" fmla="*/ 43 w 156"/>
                <a:gd name="T17" fmla="*/ 752 h 752"/>
                <a:gd name="T18" fmla="*/ 150 w 156"/>
                <a:gd name="T19" fmla="*/ 746 h 752"/>
                <a:gd name="T20" fmla="*/ 146 w 156"/>
                <a:gd name="T21" fmla="*/ 724 h 752"/>
                <a:gd name="T22" fmla="*/ 135 w 156"/>
                <a:gd name="T23" fmla="*/ 663 h 752"/>
                <a:gd name="T24" fmla="*/ 123 w 156"/>
                <a:gd name="T25" fmla="*/ 574 h 752"/>
                <a:gd name="T26" fmla="*/ 111 w 156"/>
                <a:gd name="T27" fmla="*/ 463 h 752"/>
                <a:gd name="T28" fmla="*/ 104 w 156"/>
                <a:gd name="T29" fmla="*/ 342 h 752"/>
                <a:gd name="T30" fmla="*/ 107 w 156"/>
                <a:gd name="T31" fmla="*/ 220 h 752"/>
                <a:gd name="T32" fmla="*/ 124 w 156"/>
                <a:gd name="T33" fmla="*/ 106 h 752"/>
                <a:gd name="T34" fmla="*/ 156 w 156"/>
                <a:gd name="T35" fmla="*/ 9 h 752"/>
                <a:gd name="T36" fmla="*/ 156 w 156"/>
                <a:gd name="T37" fmla="*/ 8 h 752"/>
                <a:gd name="T38" fmla="*/ 156 w 156"/>
                <a:gd name="T39" fmla="*/ 6 h 752"/>
                <a:gd name="T40" fmla="*/ 154 w 156"/>
                <a:gd name="T41" fmla="*/ 4 h 752"/>
                <a:gd name="T42" fmla="*/ 147 w 156"/>
                <a:gd name="T43" fmla="*/ 0 h 752"/>
                <a:gd name="T44" fmla="*/ 134 w 156"/>
                <a:gd name="T45" fmla="*/ 0 h 752"/>
                <a:gd name="T46" fmla="*/ 115 w 156"/>
                <a:gd name="T47" fmla="*/ 1 h 752"/>
                <a:gd name="T48" fmla="*/ 87 w 156"/>
                <a:gd name="T49" fmla="*/ 7 h 752"/>
                <a:gd name="T50" fmla="*/ 48 w 156"/>
                <a:gd name="T51" fmla="*/ 15 h 7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6"/>
                <a:gd name="T79" fmla="*/ 0 h 752"/>
                <a:gd name="T80" fmla="*/ 156 w 156"/>
                <a:gd name="T81" fmla="*/ 752 h 7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6" h="752">
                  <a:moveTo>
                    <a:pt x="48" y="15"/>
                  </a:moveTo>
                  <a:lnTo>
                    <a:pt x="44" y="30"/>
                  </a:lnTo>
                  <a:lnTo>
                    <a:pt x="33" y="73"/>
                  </a:lnTo>
                  <a:lnTo>
                    <a:pt x="19" y="140"/>
                  </a:lnTo>
                  <a:lnTo>
                    <a:pt x="7" y="229"/>
                  </a:lnTo>
                  <a:lnTo>
                    <a:pt x="0" y="337"/>
                  </a:lnTo>
                  <a:lnTo>
                    <a:pt x="1" y="462"/>
                  </a:lnTo>
                  <a:lnTo>
                    <a:pt x="14" y="602"/>
                  </a:lnTo>
                  <a:lnTo>
                    <a:pt x="43" y="752"/>
                  </a:lnTo>
                  <a:lnTo>
                    <a:pt x="150" y="746"/>
                  </a:lnTo>
                  <a:lnTo>
                    <a:pt x="146" y="724"/>
                  </a:lnTo>
                  <a:lnTo>
                    <a:pt x="135" y="663"/>
                  </a:lnTo>
                  <a:lnTo>
                    <a:pt x="123" y="574"/>
                  </a:lnTo>
                  <a:lnTo>
                    <a:pt x="111" y="463"/>
                  </a:lnTo>
                  <a:lnTo>
                    <a:pt x="104" y="342"/>
                  </a:lnTo>
                  <a:lnTo>
                    <a:pt x="107" y="220"/>
                  </a:lnTo>
                  <a:lnTo>
                    <a:pt x="124" y="106"/>
                  </a:lnTo>
                  <a:lnTo>
                    <a:pt x="156" y="9"/>
                  </a:lnTo>
                  <a:lnTo>
                    <a:pt x="156" y="8"/>
                  </a:lnTo>
                  <a:lnTo>
                    <a:pt x="156" y="6"/>
                  </a:lnTo>
                  <a:lnTo>
                    <a:pt x="154" y="4"/>
                  </a:lnTo>
                  <a:lnTo>
                    <a:pt x="147" y="0"/>
                  </a:lnTo>
                  <a:lnTo>
                    <a:pt x="134" y="0"/>
                  </a:lnTo>
                  <a:lnTo>
                    <a:pt x="115" y="1"/>
                  </a:lnTo>
                  <a:lnTo>
                    <a:pt x="87" y="7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24" name="Freeform 193"/>
            <p:cNvSpPr>
              <a:spLocks/>
            </p:cNvSpPr>
            <p:nvPr/>
          </p:nvSpPr>
          <p:spPr bwMode="auto">
            <a:xfrm>
              <a:off x="7205" y="13498"/>
              <a:ext cx="212" cy="839"/>
            </a:xfrm>
            <a:custGeom>
              <a:avLst/>
              <a:gdLst>
                <a:gd name="T0" fmla="*/ 212 w 212"/>
                <a:gd name="T1" fmla="*/ 6 h 839"/>
                <a:gd name="T2" fmla="*/ 206 w 212"/>
                <a:gd name="T3" fmla="*/ 11 h 839"/>
                <a:gd name="T4" fmla="*/ 192 w 212"/>
                <a:gd name="T5" fmla="*/ 33 h 839"/>
                <a:gd name="T6" fmla="*/ 174 w 212"/>
                <a:gd name="T7" fmla="*/ 77 h 839"/>
                <a:gd name="T8" fmla="*/ 156 w 212"/>
                <a:gd name="T9" fmla="*/ 148 h 839"/>
                <a:gd name="T10" fmla="*/ 141 w 212"/>
                <a:gd name="T11" fmla="*/ 254 h 839"/>
                <a:gd name="T12" fmla="*/ 133 w 212"/>
                <a:gd name="T13" fmla="*/ 401 h 839"/>
                <a:gd name="T14" fmla="*/ 137 w 212"/>
                <a:gd name="T15" fmla="*/ 593 h 839"/>
                <a:gd name="T16" fmla="*/ 158 w 212"/>
                <a:gd name="T17" fmla="*/ 839 h 839"/>
                <a:gd name="T18" fmla="*/ 38 w 212"/>
                <a:gd name="T19" fmla="*/ 839 h 839"/>
                <a:gd name="T20" fmla="*/ 34 w 212"/>
                <a:gd name="T21" fmla="*/ 814 h 839"/>
                <a:gd name="T22" fmla="*/ 24 w 212"/>
                <a:gd name="T23" fmla="*/ 746 h 839"/>
                <a:gd name="T24" fmla="*/ 12 w 212"/>
                <a:gd name="T25" fmla="*/ 645 h 839"/>
                <a:gd name="T26" fmla="*/ 3 w 212"/>
                <a:gd name="T27" fmla="*/ 521 h 839"/>
                <a:gd name="T28" fmla="*/ 0 w 212"/>
                <a:gd name="T29" fmla="*/ 384 h 839"/>
                <a:gd name="T30" fmla="*/ 6 w 212"/>
                <a:gd name="T31" fmla="*/ 244 h 839"/>
                <a:gd name="T32" fmla="*/ 29 w 212"/>
                <a:gd name="T33" fmla="*/ 114 h 839"/>
                <a:gd name="T34" fmla="*/ 68 w 212"/>
                <a:gd name="T35" fmla="*/ 0 h 839"/>
                <a:gd name="T36" fmla="*/ 212 w 212"/>
                <a:gd name="T37" fmla="*/ 6 h 8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2"/>
                <a:gd name="T58" fmla="*/ 0 h 839"/>
                <a:gd name="T59" fmla="*/ 212 w 212"/>
                <a:gd name="T60" fmla="*/ 839 h 8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2" h="839">
                  <a:moveTo>
                    <a:pt x="212" y="6"/>
                  </a:moveTo>
                  <a:lnTo>
                    <a:pt x="206" y="11"/>
                  </a:lnTo>
                  <a:lnTo>
                    <a:pt x="192" y="33"/>
                  </a:lnTo>
                  <a:lnTo>
                    <a:pt x="174" y="77"/>
                  </a:lnTo>
                  <a:lnTo>
                    <a:pt x="156" y="148"/>
                  </a:lnTo>
                  <a:lnTo>
                    <a:pt x="141" y="254"/>
                  </a:lnTo>
                  <a:lnTo>
                    <a:pt x="133" y="401"/>
                  </a:lnTo>
                  <a:lnTo>
                    <a:pt x="137" y="593"/>
                  </a:lnTo>
                  <a:lnTo>
                    <a:pt x="158" y="839"/>
                  </a:lnTo>
                  <a:lnTo>
                    <a:pt x="38" y="839"/>
                  </a:lnTo>
                  <a:lnTo>
                    <a:pt x="34" y="814"/>
                  </a:lnTo>
                  <a:lnTo>
                    <a:pt x="24" y="746"/>
                  </a:lnTo>
                  <a:lnTo>
                    <a:pt x="12" y="645"/>
                  </a:lnTo>
                  <a:lnTo>
                    <a:pt x="3" y="521"/>
                  </a:lnTo>
                  <a:lnTo>
                    <a:pt x="0" y="384"/>
                  </a:lnTo>
                  <a:lnTo>
                    <a:pt x="6" y="244"/>
                  </a:lnTo>
                  <a:lnTo>
                    <a:pt x="29" y="114"/>
                  </a:lnTo>
                  <a:lnTo>
                    <a:pt x="68" y="0"/>
                  </a:lnTo>
                  <a:lnTo>
                    <a:pt x="212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25" name="Freeform 194"/>
            <p:cNvSpPr>
              <a:spLocks/>
            </p:cNvSpPr>
            <p:nvPr/>
          </p:nvSpPr>
          <p:spPr bwMode="auto">
            <a:xfrm>
              <a:off x="6406" y="13636"/>
              <a:ext cx="137" cy="656"/>
            </a:xfrm>
            <a:custGeom>
              <a:avLst/>
              <a:gdLst>
                <a:gd name="T0" fmla="*/ 43 w 137"/>
                <a:gd name="T1" fmla="*/ 12 h 656"/>
                <a:gd name="T2" fmla="*/ 39 w 137"/>
                <a:gd name="T3" fmla="*/ 25 h 656"/>
                <a:gd name="T4" fmla="*/ 30 w 137"/>
                <a:gd name="T5" fmla="*/ 62 h 656"/>
                <a:gd name="T6" fmla="*/ 19 w 137"/>
                <a:gd name="T7" fmla="*/ 122 h 656"/>
                <a:gd name="T8" fmla="*/ 7 w 137"/>
                <a:gd name="T9" fmla="*/ 199 h 656"/>
                <a:gd name="T10" fmla="*/ 0 w 137"/>
                <a:gd name="T11" fmla="*/ 294 h 656"/>
                <a:gd name="T12" fmla="*/ 1 w 137"/>
                <a:gd name="T13" fmla="*/ 403 h 656"/>
                <a:gd name="T14" fmla="*/ 12 w 137"/>
                <a:gd name="T15" fmla="*/ 524 h 656"/>
                <a:gd name="T16" fmla="*/ 38 w 137"/>
                <a:gd name="T17" fmla="*/ 656 h 656"/>
                <a:gd name="T18" fmla="*/ 132 w 137"/>
                <a:gd name="T19" fmla="*/ 650 h 656"/>
                <a:gd name="T20" fmla="*/ 127 w 137"/>
                <a:gd name="T21" fmla="*/ 631 h 656"/>
                <a:gd name="T22" fmla="*/ 119 w 137"/>
                <a:gd name="T23" fmla="*/ 578 h 656"/>
                <a:gd name="T24" fmla="*/ 107 w 137"/>
                <a:gd name="T25" fmla="*/ 499 h 656"/>
                <a:gd name="T26" fmla="*/ 97 w 137"/>
                <a:gd name="T27" fmla="*/ 403 h 656"/>
                <a:gd name="T28" fmla="*/ 92 w 137"/>
                <a:gd name="T29" fmla="*/ 297 h 656"/>
                <a:gd name="T30" fmla="*/ 94 w 137"/>
                <a:gd name="T31" fmla="*/ 192 h 656"/>
                <a:gd name="T32" fmla="*/ 108 w 137"/>
                <a:gd name="T33" fmla="*/ 91 h 656"/>
                <a:gd name="T34" fmla="*/ 137 w 137"/>
                <a:gd name="T35" fmla="*/ 7 h 656"/>
                <a:gd name="T36" fmla="*/ 137 w 137"/>
                <a:gd name="T37" fmla="*/ 6 h 656"/>
                <a:gd name="T38" fmla="*/ 137 w 137"/>
                <a:gd name="T39" fmla="*/ 4 h 656"/>
                <a:gd name="T40" fmla="*/ 135 w 137"/>
                <a:gd name="T41" fmla="*/ 2 h 656"/>
                <a:gd name="T42" fmla="*/ 129 w 137"/>
                <a:gd name="T43" fmla="*/ 0 h 656"/>
                <a:gd name="T44" fmla="*/ 119 w 137"/>
                <a:gd name="T45" fmla="*/ 0 h 656"/>
                <a:gd name="T46" fmla="*/ 101 w 137"/>
                <a:gd name="T47" fmla="*/ 1 h 656"/>
                <a:gd name="T48" fmla="*/ 77 w 137"/>
                <a:gd name="T49" fmla="*/ 5 h 656"/>
                <a:gd name="T50" fmla="*/ 43 w 137"/>
                <a:gd name="T51" fmla="*/ 12 h 6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7"/>
                <a:gd name="T79" fmla="*/ 0 h 656"/>
                <a:gd name="T80" fmla="*/ 137 w 137"/>
                <a:gd name="T81" fmla="*/ 656 h 6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7" h="656">
                  <a:moveTo>
                    <a:pt x="43" y="12"/>
                  </a:moveTo>
                  <a:lnTo>
                    <a:pt x="39" y="25"/>
                  </a:lnTo>
                  <a:lnTo>
                    <a:pt x="30" y="62"/>
                  </a:lnTo>
                  <a:lnTo>
                    <a:pt x="19" y="122"/>
                  </a:lnTo>
                  <a:lnTo>
                    <a:pt x="7" y="199"/>
                  </a:lnTo>
                  <a:lnTo>
                    <a:pt x="0" y="294"/>
                  </a:lnTo>
                  <a:lnTo>
                    <a:pt x="1" y="403"/>
                  </a:lnTo>
                  <a:lnTo>
                    <a:pt x="12" y="524"/>
                  </a:lnTo>
                  <a:lnTo>
                    <a:pt x="38" y="656"/>
                  </a:lnTo>
                  <a:lnTo>
                    <a:pt x="132" y="650"/>
                  </a:lnTo>
                  <a:lnTo>
                    <a:pt x="127" y="631"/>
                  </a:lnTo>
                  <a:lnTo>
                    <a:pt x="119" y="578"/>
                  </a:lnTo>
                  <a:lnTo>
                    <a:pt x="107" y="499"/>
                  </a:lnTo>
                  <a:lnTo>
                    <a:pt x="97" y="403"/>
                  </a:lnTo>
                  <a:lnTo>
                    <a:pt x="92" y="297"/>
                  </a:lnTo>
                  <a:lnTo>
                    <a:pt x="94" y="192"/>
                  </a:lnTo>
                  <a:lnTo>
                    <a:pt x="108" y="91"/>
                  </a:lnTo>
                  <a:lnTo>
                    <a:pt x="137" y="7"/>
                  </a:lnTo>
                  <a:lnTo>
                    <a:pt x="137" y="6"/>
                  </a:lnTo>
                  <a:lnTo>
                    <a:pt x="137" y="4"/>
                  </a:lnTo>
                  <a:lnTo>
                    <a:pt x="135" y="2"/>
                  </a:lnTo>
                  <a:lnTo>
                    <a:pt x="129" y="0"/>
                  </a:lnTo>
                  <a:lnTo>
                    <a:pt x="119" y="0"/>
                  </a:lnTo>
                  <a:lnTo>
                    <a:pt x="101" y="1"/>
                  </a:lnTo>
                  <a:lnTo>
                    <a:pt x="77" y="5"/>
                  </a:lnTo>
                  <a:lnTo>
                    <a:pt x="43" y="1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26" name="Freeform 195"/>
            <p:cNvSpPr>
              <a:spLocks/>
            </p:cNvSpPr>
            <p:nvPr/>
          </p:nvSpPr>
          <p:spPr bwMode="auto">
            <a:xfrm>
              <a:off x="6412" y="13680"/>
              <a:ext cx="116" cy="560"/>
            </a:xfrm>
            <a:custGeom>
              <a:avLst/>
              <a:gdLst>
                <a:gd name="T0" fmla="*/ 36 w 116"/>
                <a:gd name="T1" fmla="*/ 11 h 560"/>
                <a:gd name="T2" fmla="*/ 33 w 116"/>
                <a:gd name="T3" fmla="*/ 21 h 560"/>
                <a:gd name="T4" fmla="*/ 24 w 116"/>
                <a:gd name="T5" fmla="*/ 53 h 560"/>
                <a:gd name="T6" fmla="*/ 15 w 116"/>
                <a:gd name="T7" fmla="*/ 103 h 560"/>
                <a:gd name="T8" fmla="*/ 5 w 116"/>
                <a:gd name="T9" fmla="*/ 169 h 560"/>
                <a:gd name="T10" fmla="*/ 0 w 116"/>
                <a:gd name="T11" fmla="*/ 250 h 560"/>
                <a:gd name="T12" fmla="*/ 1 w 116"/>
                <a:gd name="T13" fmla="*/ 344 h 560"/>
                <a:gd name="T14" fmla="*/ 10 w 116"/>
                <a:gd name="T15" fmla="*/ 448 h 560"/>
                <a:gd name="T16" fmla="*/ 32 w 116"/>
                <a:gd name="T17" fmla="*/ 560 h 560"/>
                <a:gd name="T18" fmla="*/ 112 w 116"/>
                <a:gd name="T19" fmla="*/ 555 h 560"/>
                <a:gd name="T20" fmla="*/ 108 w 116"/>
                <a:gd name="T21" fmla="*/ 538 h 560"/>
                <a:gd name="T22" fmla="*/ 101 w 116"/>
                <a:gd name="T23" fmla="*/ 493 h 560"/>
                <a:gd name="T24" fmla="*/ 91 w 116"/>
                <a:gd name="T25" fmla="*/ 426 h 560"/>
                <a:gd name="T26" fmla="*/ 82 w 116"/>
                <a:gd name="T27" fmla="*/ 344 h 560"/>
                <a:gd name="T28" fmla="*/ 77 w 116"/>
                <a:gd name="T29" fmla="*/ 255 h 560"/>
                <a:gd name="T30" fmla="*/ 79 w 116"/>
                <a:gd name="T31" fmla="*/ 164 h 560"/>
                <a:gd name="T32" fmla="*/ 91 w 116"/>
                <a:gd name="T33" fmla="*/ 79 h 560"/>
                <a:gd name="T34" fmla="*/ 116 w 116"/>
                <a:gd name="T35" fmla="*/ 6 h 560"/>
                <a:gd name="T36" fmla="*/ 116 w 116"/>
                <a:gd name="T37" fmla="*/ 5 h 560"/>
                <a:gd name="T38" fmla="*/ 116 w 116"/>
                <a:gd name="T39" fmla="*/ 4 h 560"/>
                <a:gd name="T40" fmla="*/ 114 w 116"/>
                <a:gd name="T41" fmla="*/ 2 h 560"/>
                <a:gd name="T42" fmla="*/ 109 w 116"/>
                <a:gd name="T43" fmla="*/ 0 h 560"/>
                <a:gd name="T44" fmla="*/ 100 w 116"/>
                <a:gd name="T45" fmla="*/ 0 h 560"/>
                <a:gd name="T46" fmla="*/ 86 w 116"/>
                <a:gd name="T47" fmla="*/ 1 h 560"/>
                <a:gd name="T48" fmla="*/ 65 w 116"/>
                <a:gd name="T49" fmla="*/ 4 h 560"/>
                <a:gd name="T50" fmla="*/ 36 w 116"/>
                <a:gd name="T51" fmla="*/ 11 h 56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6"/>
                <a:gd name="T79" fmla="*/ 0 h 560"/>
                <a:gd name="T80" fmla="*/ 116 w 116"/>
                <a:gd name="T81" fmla="*/ 560 h 56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6" h="560">
                  <a:moveTo>
                    <a:pt x="36" y="11"/>
                  </a:moveTo>
                  <a:lnTo>
                    <a:pt x="33" y="21"/>
                  </a:lnTo>
                  <a:lnTo>
                    <a:pt x="24" y="53"/>
                  </a:lnTo>
                  <a:lnTo>
                    <a:pt x="15" y="103"/>
                  </a:lnTo>
                  <a:lnTo>
                    <a:pt x="5" y="169"/>
                  </a:lnTo>
                  <a:lnTo>
                    <a:pt x="0" y="250"/>
                  </a:lnTo>
                  <a:lnTo>
                    <a:pt x="1" y="344"/>
                  </a:lnTo>
                  <a:lnTo>
                    <a:pt x="10" y="448"/>
                  </a:lnTo>
                  <a:lnTo>
                    <a:pt x="32" y="560"/>
                  </a:lnTo>
                  <a:lnTo>
                    <a:pt x="112" y="555"/>
                  </a:lnTo>
                  <a:lnTo>
                    <a:pt x="108" y="538"/>
                  </a:lnTo>
                  <a:lnTo>
                    <a:pt x="101" y="493"/>
                  </a:lnTo>
                  <a:lnTo>
                    <a:pt x="91" y="426"/>
                  </a:lnTo>
                  <a:lnTo>
                    <a:pt x="82" y="344"/>
                  </a:lnTo>
                  <a:lnTo>
                    <a:pt x="77" y="255"/>
                  </a:lnTo>
                  <a:lnTo>
                    <a:pt x="79" y="164"/>
                  </a:lnTo>
                  <a:lnTo>
                    <a:pt x="91" y="79"/>
                  </a:lnTo>
                  <a:lnTo>
                    <a:pt x="116" y="6"/>
                  </a:lnTo>
                  <a:lnTo>
                    <a:pt x="116" y="5"/>
                  </a:lnTo>
                  <a:lnTo>
                    <a:pt x="116" y="4"/>
                  </a:lnTo>
                  <a:lnTo>
                    <a:pt x="114" y="2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27" name="Freeform 196"/>
            <p:cNvSpPr>
              <a:spLocks/>
            </p:cNvSpPr>
            <p:nvPr/>
          </p:nvSpPr>
          <p:spPr bwMode="auto">
            <a:xfrm>
              <a:off x="6417" y="13724"/>
              <a:ext cx="97" cy="463"/>
            </a:xfrm>
            <a:custGeom>
              <a:avLst/>
              <a:gdLst>
                <a:gd name="T0" fmla="*/ 30 w 97"/>
                <a:gd name="T1" fmla="*/ 9 h 463"/>
                <a:gd name="T2" fmla="*/ 27 w 97"/>
                <a:gd name="T3" fmla="*/ 17 h 463"/>
                <a:gd name="T4" fmla="*/ 20 w 97"/>
                <a:gd name="T5" fmla="*/ 44 h 463"/>
                <a:gd name="T6" fmla="*/ 12 w 97"/>
                <a:gd name="T7" fmla="*/ 85 h 463"/>
                <a:gd name="T8" fmla="*/ 4 w 97"/>
                <a:gd name="T9" fmla="*/ 140 h 463"/>
                <a:gd name="T10" fmla="*/ 0 w 97"/>
                <a:gd name="T11" fmla="*/ 207 h 463"/>
                <a:gd name="T12" fmla="*/ 0 w 97"/>
                <a:gd name="T13" fmla="*/ 285 h 463"/>
                <a:gd name="T14" fmla="*/ 9 w 97"/>
                <a:gd name="T15" fmla="*/ 370 h 463"/>
                <a:gd name="T16" fmla="*/ 26 w 97"/>
                <a:gd name="T17" fmla="*/ 463 h 463"/>
                <a:gd name="T18" fmla="*/ 93 w 97"/>
                <a:gd name="T19" fmla="*/ 460 h 463"/>
                <a:gd name="T20" fmla="*/ 89 w 97"/>
                <a:gd name="T21" fmla="*/ 446 h 463"/>
                <a:gd name="T22" fmla="*/ 83 w 97"/>
                <a:gd name="T23" fmla="*/ 408 h 463"/>
                <a:gd name="T24" fmla="*/ 75 w 97"/>
                <a:gd name="T25" fmla="*/ 353 h 463"/>
                <a:gd name="T26" fmla="*/ 68 w 97"/>
                <a:gd name="T27" fmla="*/ 285 h 463"/>
                <a:gd name="T28" fmla="*/ 65 w 97"/>
                <a:gd name="T29" fmla="*/ 211 h 463"/>
                <a:gd name="T30" fmla="*/ 67 w 97"/>
                <a:gd name="T31" fmla="*/ 136 h 463"/>
                <a:gd name="T32" fmla="*/ 76 w 97"/>
                <a:gd name="T33" fmla="*/ 65 h 463"/>
                <a:gd name="T34" fmla="*/ 97 w 97"/>
                <a:gd name="T35" fmla="*/ 5 h 463"/>
                <a:gd name="T36" fmla="*/ 97 w 97"/>
                <a:gd name="T37" fmla="*/ 4 h 463"/>
                <a:gd name="T38" fmla="*/ 97 w 97"/>
                <a:gd name="T39" fmla="*/ 3 h 463"/>
                <a:gd name="T40" fmla="*/ 95 w 97"/>
                <a:gd name="T41" fmla="*/ 1 h 463"/>
                <a:gd name="T42" fmla="*/ 91 w 97"/>
                <a:gd name="T43" fmla="*/ 0 h 463"/>
                <a:gd name="T44" fmla="*/ 84 w 97"/>
                <a:gd name="T45" fmla="*/ 0 h 463"/>
                <a:gd name="T46" fmla="*/ 71 w 97"/>
                <a:gd name="T47" fmla="*/ 0 h 463"/>
                <a:gd name="T48" fmla="*/ 54 w 97"/>
                <a:gd name="T49" fmla="*/ 3 h 463"/>
                <a:gd name="T50" fmla="*/ 30 w 97"/>
                <a:gd name="T51" fmla="*/ 9 h 4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7"/>
                <a:gd name="T79" fmla="*/ 0 h 463"/>
                <a:gd name="T80" fmla="*/ 97 w 97"/>
                <a:gd name="T81" fmla="*/ 463 h 46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7" h="463">
                  <a:moveTo>
                    <a:pt x="30" y="9"/>
                  </a:moveTo>
                  <a:lnTo>
                    <a:pt x="27" y="17"/>
                  </a:lnTo>
                  <a:lnTo>
                    <a:pt x="20" y="44"/>
                  </a:lnTo>
                  <a:lnTo>
                    <a:pt x="12" y="85"/>
                  </a:lnTo>
                  <a:lnTo>
                    <a:pt x="4" y="140"/>
                  </a:lnTo>
                  <a:lnTo>
                    <a:pt x="0" y="207"/>
                  </a:lnTo>
                  <a:lnTo>
                    <a:pt x="0" y="285"/>
                  </a:lnTo>
                  <a:lnTo>
                    <a:pt x="9" y="370"/>
                  </a:lnTo>
                  <a:lnTo>
                    <a:pt x="26" y="463"/>
                  </a:lnTo>
                  <a:lnTo>
                    <a:pt x="93" y="460"/>
                  </a:lnTo>
                  <a:lnTo>
                    <a:pt x="89" y="446"/>
                  </a:lnTo>
                  <a:lnTo>
                    <a:pt x="83" y="408"/>
                  </a:lnTo>
                  <a:lnTo>
                    <a:pt x="75" y="353"/>
                  </a:lnTo>
                  <a:lnTo>
                    <a:pt x="68" y="285"/>
                  </a:lnTo>
                  <a:lnTo>
                    <a:pt x="65" y="211"/>
                  </a:lnTo>
                  <a:lnTo>
                    <a:pt x="67" y="136"/>
                  </a:lnTo>
                  <a:lnTo>
                    <a:pt x="76" y="65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97" y="3"/>
                  </a:lnTo>
                  <a:lnTo>
                    <a:pt x="95" y="1"/>
                  </a:lnTo>
                  <a:lnTo>
                    <a:pt x="91" y="0"/>
                  </a:lnTo>
                  <a:lnTo>
                    <a:pt x="84" y="0"/>
                  </a:lnTo>
                  <a:lnTo>
                    <a:pt x="71" y="0"/>
                  </a:lnTo>
                  <a:lnTo>
                    <a:pt x="54" y="3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28" name="Freeform 197"/>
            <p:cNvSpPr>
              <a:spLocks/>
            </p:cNvSpPr>
            <p:nvPr/>
          </p:nvSpPr>
          <p:spPr bwMode="auto">
            <a:xfrm>
              <a:off x="6422" y="13768"/>
              <a:ext cx="77" cy="367"/>
            </a:xfrm>
            <a:custGeom>
              <a:avLst/>
              <a:gdLst>
                <a:gd name="T0" fmla="*/ 24 w 77"/>
                <a:gd name="T1" fmla="*/ 8 h 367"/>
                <a:gd name="T2" fmla="*/ 22 w 77"/>
                <a:gd name="T3" fmla="*/ 15 h 367"/>
                <a:gd name="T4" fmla="*/ 17 w 77"/>
                <a:gd name="T5" fmla="*/ 36 h 367"/>
                <a:gd name="T6" fmla="*/ 10 w 77"/>
                <a:gd name="T7" fmla="*/ 68 h 367"/>
                <a:gd name="T8" fmla="*/ 4 w 77"/>
                <a:gd name="T9" fmla="*/ 112 h 367"/>
                <a:gd name="T10" fmla="*/ 0 w 77"/>
                <a:gd name="T11" fmla="*/ 164 h 367"/>
                <a:gd name="T12" fmla="*/ 0 w 77"/>
                <a:gd name="T13" fmla="*/ 226 h 367"/>
                <a:gd name="T14" fmla="*/ 7 w 77"/>
                <a:gd name="T15" fmla="*/ 294 h 367"/>
                <a:gd name="T16" fmla="*/ 21 w 77"/>
                <a:gd name="T17" fmla="*/ 367 h 367"/>
                <a:gd name="T18" fmla="*/ 74 w 77"/>
                <a:gd name="T19" fmla="*/ 364 h 367"/>
                <a:gd name="T20" fmla="*/ 71 w 77"/>
                <a:gd name="T21" fmla="*/ 353 h 367"/>
                <a:gd name="T22" fmla="*/ 66 w 77"/>
                <a:gd name="T23" fmla="*/ 323 h 367"/>
                <a:gd name="T24" fmla="*/ 60 w 77"/>
                <a:gd name="T25" fmla="*/ 280 h 367"/>
                <a:gd name="T26" fmla="*/ 54 w 77"/>
                <a:gd name="T27" fmla="*/ 226 h 367"/>
                <a:gd name="T28" fmla="*/ 51 w 77"/>
                <a:gd name="T29" fmla="*/ 168 h 367"/>
                <a:gd name="T30" fmla="*/ 53 w 77"/>
                <a:gd name="T31" fmla="*/ 107 h 367"/>
                <a:gd name="T32" fmla="*/ 61 w 77"/>
                <a:gd name="T33" fmla="*/ 52 h 367"/>
                <a:gd name="T34" fmla="*/ 77 w 77"/>
                <a:gd name="T35" fmla="*/ 5 h 367"/>
                <a:gd name="T36" fmla="*/ 77 w 77"/>
                <a:gd name="T37" fmla="*/ 5 h 367"/>
                <a:gd name="T38" fmla="*/ 77 w 77"/>
                <a:gd name="T39" fmla="*/ 2 h 367"/>
                <a:gd name="T40" fmla="*/ 76 w 77"/>
                <a:gd name="T41" fmla="*/ 1 h 367"/>
                <a:gd name="T42" fmla="*/ 72 w 77"/>
                <a:gd name="T43" fmla="*/ 0 h 367"/>
                <a:gd name="T44" fmla="*/ 66 w 77"/>
                <a:gd name="T45" fmla="*/ 0 h 367"/>
                <a:gd name="T46" fmla="*/ 56 w 77"/>
                <a:gd name="T47" fmla="*/ 1 h 367"/>
                <a:gd name="T48" fmla="*/ 43 w 77"/>
                <a:gd name="T49" fmla="*/ 4 h 367"/>
                <a:gd name="T50" fmla="*/ 24 w 77"/>
                <a:gd name="T51" fmla="*/ 8 h 36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7"/>
                <a:gd name="T79" fmla="*/ 0 h 367"/>
                <a:gd name="T80" fmla="*/ 77 w 77"/>
                <a:gd name="T81" fmla="*/ 367 h 36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7" h="367">
                  <a:moveTo>
                    <a:pt x="24" y="8"/>
                  </a:moveTo>
                  <a:lnTo>
                    <a:pt x="22" y="15"/>
                  </a:lnTo>
                  <a:lnTo>
                    <a:pt x="17" y="36"/>
                  </a:lnTo>
                  <a:lnTo>
                    <a:pt x="10" y="68"/>
                  </a:lnTo>
                  <a:lnTo>
                    <a:pt x="4" y="112"/>
                  </a:lnTo>
                  <a:lnTo>
                    <a:pt x="0" y="164"/>
                  </a:lnTo>
                  <a:lnTo>
                    <a:pt x="0" y="226"/>
                  </a:lnTo>
                  <a:lnTo>
                    <a:pt x="7" y="294"/>
                  </a:lnTo>
                  <a:lnTo>
                    <a:pt x="21" y="367"/>
                  </a:lnTo>
                  <a:lnTo>
                    <a:pt x="74" y="364"/>
                  </a:lnTo>
                  <a:lnTo>
                    <a:pt x="71" y="353"/>
                  </a:lnTo>
                  <a:lnTo>
                    <a:pt x="66" y="323"/>
                  </a:lnTo>
                  <a:lnTo>
                    <a:pt x="60" y="280"/>
                  </a:lnTo>
                  <a:lnTo>
                    <a:pt x="54" y="226"/>
                  </a:lnTo>
                  <a:lnTo>
                    <a:pt x="51" y="168"/>
                  </a:lnTo>
                  <a:lnTo>
                    <a:pt x="53" y="107"/>
                  </a:lnTo>
                  <a:lnTo>
                    <a:pt x="61" y="52"/>
                  </a:lnTo>
                  <a:lnTo>
                    <a:pt x="77" y="5"/>
                  </a:lnTo>
                  <a:lnTo>
                    <a:pt x="77" y="2"/>
                  </a:lnTo>
                  <a:lnTo>
                    <a:pt x="76" y="1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56" y="1"/>
                  </a:lnTo>
                  <a:lnTo>
                    <a:pt x="43" y="4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29" name="Freeform 198"/>
            <p:cNvSpPr>
              <a:spLocks/>
            </p:cNvSpPr>
            <p:nvPr/>
          </p:nvSpPr>
          <p:spPr bwMode="auto">
            <a:xfrm>
              <a:off x="6428" y="13813"/>
              <a:ext cx="56" cy="271"/>
            </a:xfrm>
            <a:custGeom>
              <a:avLst/>
              <a:gdLst>
                <a:gd name="T0" fmla="*/ 17 w 56"/>
                <a:gd name="T1" fmla="*/ 5 h 271"/>
                <a:gd name="T2" fmla="*/ 16 w 56"/>
                <a:gd name="T3" fmla="*/ 10 h 271"/>
                <a:gd name="T4" fmla="*/ 12 w 56"/>
                <a:gd name="T5" fmla="*/ 25 h 271"/>
                <a:gd name="T6" fmla="*/ 6 w 56"/>
                <a:gd name="T7" fmla="*/ 49 h 271"/>
                <a:gd name="T8" fmla="*/ 2 w 56"/>
                <a:gd name="T9" fmla="*/ 82 h 271"/>
                <a:gd name="T10" fmla="*/ 0 w 56"/>
                <a:gd name="T11" fmla="*/ 122 h 271"/>
                <a:gd name="T12" fmla="*/ 0 w 56"/>
                <a:gd name="T13" fmla="*/ 166 h 271"/>
                <a:gd name="T14" fmla="*/ 4 w 56"/>
                <a:gd name="T15" fmla="*/ 217 h 271"/>
                <a:gd name="T16" fmla="*/ 15 w 56"/>
                <a:gd name="T17" fmla="*/ 271 h 271"/>
                <a:gd name="T18" fmla="*/ 54 w 56"/>
                <a:gd name="T19" fmla="*/ 268 h 271"/>
                <a:gd name="T20" fmla="*/ 52 w 56"/>
                <a:gd name="T21" fmla="*/ 261 h 271"/>
                <a:gd name="T22" fmla="*/ 48 w 56"/>
                <a:gd name="T23" fmla="*/ 238 h 271"/>
                <a:gd name="T24" fmla="*/ 44 w 56"/>
                <a:gd name="T25" fmla="*/ 206 h 271"/>
                <a:gd name="T26" fmla="*/ 40 w 56"/>
                <a:gd name="T27" fmla="*/ 166 h 271"/>
                <a:gd name="T28" fmla="*/ 37 w 56"/>
                <a:gd name="T29" fmla="*/ 123 h 271"/>
                <a:gd name="T30" fmla="*/ 39 w 56"/>
                <a:gd name="T31" fmla="*/ 78 h 271"/>
                <a:gd name="T32" fmla="*/ 44 w 56"/>
                <a:gd name="T33" fmla="*/ 37 h 271"/>
                <a:gd name="T34" fmla="*/ 56 w 56"/>
                <a:gd name="T35" fmla="*/ 3 h 271"/>
                <a:gd name="T36" fmla="*/ 56 w 56"/>
                <a:gd name="T37" fmla="*/ 3 h 271"/>
                <a:gd name="T38" fmla="*/ 56 w 56"/>
                <a:gd name="T39" fmla="*/ 2 h 271"/>
                <a:gd name="T40" fmla="*/ 55 w 56"/>
                <a:gd name="T41" fmla="*/ 1 h 271"/>
                <a:gd name="T42" fmla="*/ 52 w 56"/>
                <a:gd name="T43" fmla="*/ 0 h 271"/>
                <a:gd name="T44" fmla="*/ 48 w 56"/>
                <a:gd name="T45" fmla="*/ 0 h 271"/>
                <a:gd name="T46" fmla="*/ 42 w 56"/>
                <a:gd name="T47" fmla="*/ 0 h 271"/>
                <a:gd name="T48" fmla="*/ 31 w 56"/>
                <a:gd name="T49" fmla="*/ 2 h 271"/>
                <a:gd name="T50" fmla="*/ 17 w 56"/>
                <a:gd name="T51" fmla="*/ 5 h 27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"/>
                <a:gd name="T79" fmla="*/ 0 h 271"/>
                <a:gd name="T80" fmla="*/ 56 w 56"/>
                <a:gd name="T81" fmla="*/ 271 h 27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" h="271">
                  <a:moveTo>
                    <a:pt x="17" y="5"/>
                  </a:moveTo>
                  <a:lnTo>
                    <a:pt x="16" y="10"/>
                  </a:lnTo>
                  <a:lnTo>
                    <a:pt x="12" y="25"/>
                  </a:lnTo>
                  <a:lnTo>
                    <a:pt x="6" y="49"/>
                  </a:lnTo>
                  <a:lnTo>
                    <a:pt x="2" y="82"/>
                  </a:lnTo>
                  <a:lnTo>
                    <a:pt x="0" y="122"/>
                  </a:lnTo>
                  <a:lnTo>
                    <a:pt x="0" y="166"/>
                  </a:lnTo>
                  <a:lnTo>
                    <a:pt x="4" y="217"/>
                  </a:lnTo>
                  <a:lnTo>
                    <a:pt x="15" y="271"/>
                  </a:lnTo>
                  <a:lnTo>
                    <a:pt x="54" y="268"/>
                  </a:lnTo>
                  <a:lnTo>
                    <a:pt x="52" y="261"/>
                  </a:lnTo>
                  <a:lnTo>
                    <a:pt x="48" y="238"/>
                  </a:lnTo>
                  <a:lnTo>
                    <a:pt x="44" y="206"/>
                  </a:lnTo>
                  <a:lnTo>
                    <a:pt x="40" y="166"/>
                  </a:lnTo>
                  <a:lnTo>
                    <a:pt x="37" y="123"/>
                  </a:lnTo>
                  <a:lnTo>
                    <a:pt x="39" y="78"/>
                  </a:lnTo>
                  <a:lnTo>
                    <a:pt x="44" y="37"/>
                  </a:lnTo>
                  <a:lnTo>
                    <a:pt x="56" y="3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1" y="2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30" name="Freeform 199"/>
            <p:cNvSpPr>
              <a:spLocks/>
            </p:cNvSpPr>
            <p:nvPr/>
          </p:nvSpPr>
          <p:spPr bwMode="auto">
            <a:xfrm>
              <a:off x="7211" y="13549"/>
              <a:ext cx="186" cy="732"/>
            </a:xfrm>
            <a:custGeom>
              <a:avLst/>
              <a:gdLst>
                <a:gd name="T0" fmla="*/ 186 w 186"/>
                <a:gd name="T1" fmla="*/ 6 h 732"/>
                <a:gd name="T2" fmla="*/ 182 w 186"/>
                <a:gd name="T3" fmla="*/ 11 h 732"/>
                <a:gd name="T4" fmla="*/ 169 w 186"/>
                <a:gd name="T5" fmla="*/ 29 h 732"/>
                <a:gd name="T6" fmla="*/ 153 w 186"/>
                <a:gd name="T7" fmla="*/ 67 h 732"/>
                <a:gd name="T8" fmla="*/ 137 w 186"/>
                <a:gd name="T9" fmla="*/ 130 h 732"/>
                <a:gd name="T10" fmla="*/ 124 w 186"/>
                <a:gd name="T11" fmla="*/ 221 h 732"/>
                <a:gd name="T12" fmla="*/ 117 w 186"/>
                <a:gd name="T13" fmla="*/ 350 h 732"/>
                <a:gd name="T14" fmla="*/ 122 w 186"/>
                <a:gd name="T15" fmla="*/ 517 h 732"/>
                <a:gd name="T16" fmla="*/ 139 w 186"/>
                <a:gd name="T17" fmla="*/ 732 h 732"/>
                <a:gd name="T18" fmla="*/ 34 w 186"/>
                <a:gd name="T19" fmla="*/ 732 h 732"/>
                <a:gd name="T20" fmla="*/ 31 w 186"/>
                <a:gd name="T21" fmla="*/ 711 h 732"/>
                <a:gd name="T22" fmla="*/ 22 w 186"/>
                <a:gd name="T23" fmla="*/ 651 h 732"/>
                <a:gd name="T24" fmla="*/ 12 w 186"/>
                <a:gd name="T25" fmla="*/ 563 h 732"/>
                <a:gd name="T26" fmla="*/ 3 w 186"/>
                <a:gd name="T27" fmla="*/ 454 h 732"/>
                <a:gd name="T28" fmla="*/ 0 w 186"/>
                <a:gd name="T29" fmla="*/ 335 h 732"/>
                <a:gd name="T30" fmla="*/ 6 w 186"/>
                <a:gd name="T31" fmla="*/ 213 h 732"/>
                <a:gd name="T32" fmla="*/ 25 w 186"/>
                <a:gd name="T33" fmla="*/ 98 h 732"/>
                <a:gd name="T34" fmla="*/ 60 w 186"/>
                <a:gd name="T35" fmla="*/ 0 h 732"/>
                <a:gd name="T36" fmla="*/ 186 w 186"/>
                <a:gd name="T37" fmla="*/ 6 h 7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6"/>
                <a:gd name="T58" fmla="*/ 0 h 732"/>
                <a:gd name="T59" fmla="*/ 186 w 186"/>
                <a:gd name="T60" fmla="*/ 732 h 7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6" h="732">
                  <a:moveTo>
                    <a:pt x="186" y="6"/>
                  </a:moveTo>
                  <a:lnTo>
                    <a:pt x="182" y="11"/>
                  </a:lnTo>
                  <a:lnTo>
                    <a:pt x="169" y="29"/>
                  </a:lnTo>
                  <a:lnTo>
                    <a:pt x="153" y="67"/>
                  </a:lnTo>
                  <a:lnTo>
                    <a:pt x="137" y="130"/>
                  </a:lnTo>
                  <a:lnTo>
                    <a:pt x="124" y="221"/>
                  </a:lnTo>
                  <a:lnTo>
                    <a:pt x="117" y="350"/>
                  </a:lnTo>
                  <a:lnTo>
                    <a:pt x="122" y="517"/>
                  </a:lnTo>
                  <a:lnTo>
                    <a:pt x="139" y="732"/>
                  </a:lnTo>
                  <a:lnTo>
                    <a:pt x="34" y="732"/>
                  </a:lnTo>
                  <a:lnTo>
                    <a:pt x="31" y="711"/>
                  </a:lnTo>
                  <a:lnTo>
                    <a:pt x="22" y="651"/>
                  </a:lnTo>
                  <a:lnTo>
                    <a:pt x="12" y="563"/>
                  </a:lnTo>
                  <a:lnTo>
                    <a:pt x="3" y="454"/>
                  </a:lnTo>
                  <a:lnTo>
                    <a:pt x="0" y="335"/>
                  </a:lnTo>
                  <a:lnTo>
                    <a:pt x="6" y="213"/>
                  </a:lnTo>
                  <a:lnTo>
                    <a:pt x="25" y="98"/>
                  </a:lnTo>
                  <a:lnTo>
                    <a:pt x="60" y="0"/>
                  </a:lnTo>
                  <a:lnTo>
                    <a:pt x="186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31" name="Freeform 200"/>
            <p:cNvSpPr>
              <a:spLocks/>
            </p:cNvSpPr>
            <p:nvPr/>
          </p:nvSpPr>
          <p:spPr bwMode="auto">
            <a:xfrm>
              <a:off x="7219" y="13600"/>
              <a:ext cx="158" cy="625"/>
            </a:xfrm>
            <a:custGeom>
              <a:avLst/>
              <a:gdLst>
                <a:gd name="T0" fmla="*/ 158 w 158"/>
                <a:gd name="T1" fmla="*/ 4 h 625"/>
                <a:gd name="T2" fmla="*/ 153 w 158"/>
                <a:gd name="T3" fmla="*/ 9 h 625"/>
                <a:gd name="T4" fmla="*/ 144 w 158"/>
                <a:gd name="T5" fmla="*/ 25 h 625"/>
                <a:gd name="T6" fmla="*/ 130 w 158"/>
                <a:gd name="T7" fmla="*/ 57 h 625"/>
                <a:gd name="T8" fmla="*/ 116 w 158"/>
                <a:gd name="T9" fmla="*/ 110 h 625"/>
                <a:gd name="T10" fmla="*/ 105 w 158"/>
                <a:gd name="T11" fmla="*/ 189 h 625"/>
                <a:gd name="T12" fmla="*/ 100 w 158"/>
                <a:gd name="T13" fmla="*/ 298 h 625"/>
                <a:gd name="T14" fmla="*/ 103 w 158"/>
                <a:gd name="T15" fmla="*/ 441 h 625"/>
                <a:gd name="T16" fmla="*/ 118 w 158"/>
                <a:gd name="T17" fmla="*/ 625 h 625"/>
                <a:gd name="T18" fmla="*/ 29 w 158"/>
                <a:gd name="T19" fmla="*/ 625 h 625"/>
                <a:gd name="T20" fmla="*/ 25 w 158"/>
                <a:gd name="T21" fmla="*/ 607 h 625"/>
                <a:gd name="T22" fmla="*/ 18 w 158"/>
                <a:gd name="T23" fmla="*/ 556 h 625"/>
                <a:gd name="T24" fmla="*/ 9 w 158"/>
                <a:gd name="T25" fmla="*/ 480 h 625"/>
                <a:gd name="T26" fmla="*/ 2 w 158"/>
                <a:gd name="T27" fmla="*/ 387 h 625"/>
                <a:gd name="T28" fmla="*/ 0 w 158"/>
                <a:gd name="T29" fmla="*/ 286 h 625"/>
                <a:gd name="T30" fmla="*/ 5 w 158"/>
                <a:gd name="T31" fmla="*/ 182 h 625"/>
                <a:gd name="T32" fmla="*/ 21 w 158"/>
                <a:gd name="T33" fmla="*/ 84 h 625"/>
                <a:gd name="T34" fmla="*/ 51 w 158"/>
                <a:gd name="T35" fmla="*/ 0 h 625"/>
                <a:gd name="T36" fmla="*/ 158 w 158"/>
                <a:gd name="T37" fmla="*/ 4 h 6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8"/>
                <a:gd name="T58" fmla="*/ 0 h 625"/>
                <a:gd name="T59" fmla="*/ 158 w 158"/>
                <a:gd name="T60" fmla="*/ 625 h 6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8" h="625">
                  <a:moveTo>
                    <a:pt x="158" y="4"/>
                  </a:moveTo>
                  <a:lnTo>
                    <a:pt x="153" y="9"/>
                  </a:lnTo>
                  <a:lnTo>
                    <a:pt x="144" y="25"/>
                  </a:lnTo>
                  <a:lnTo>
                    <a:pt x="130" y="57"/>
                  </a:lnTo>
                  <a:lnTo>
                    <a:pt x="116" y="110"/>
                  </a:lnTo>
                  <a:lnTo>
                    <a:pt x="105" y="189"/>
                  </a:lnTo>
                  <a:lnTo>
                    <a:pt x="100" y="298"/>
                  </a:lnTo>
                  <a:lnTo>
                    <a:pt x="103" y="441"/>
                  </a:lnTo>
                  <a:lnTo>
                    <a:pt x="118" y="625"/>
                  </a:lnTo>
                  <a:lnTo>
                    <a:pt x="29" y="625"/>
                  </a:lnTo>
                  <a:lnTo>
                    <a:pt x="25" y="607"/>
                  </a:lnTo>
                  <a:lnTo>
                    <a:pt x="18" y="556"/>
                  </a:lnTo>
                  <a:lnTo>
                    <a:pt x="9" y="480"/>
                  </a:lnTo>
                  <a:lnTo>
                    <a:pt x="2" y="387"/>
                  </a:lnTo>
                  <a:lnTo>
                    <a:pt x="0" y="286"/>
                  </a:lnTo>
                  <a:lnTo>
                    <a:pt x="5" y="182"/>
                  </a:lnTo>
                  <a:lnTo>
                    <a:pt x="21" y="84"/>
                  </a:lnTo>
                  <a:lnTo>
                    <a:pt x="51" y="0"/>
                  </a:lnTo>
                  <a:lnTo>
                    <a:pt x="158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32" name="Freeform 201"/>
            <p:cNvSpPr>
              <a:spLocks/>
            </p:cNvSpPr>
            <p:nvPr/>
          </p:nvSpPr>
          <p:spPr bwMode="auto">
            <a:xfrm>
              <a:off x="7225" y="13651"/>
              <a:ext cx="131" cy="517"/>
            </a:xfrm>
            <a:custGeom>
              <a:avLst/>
              <a:gdLst>
                <a:gd name="T0" fmla="*/ 131 w 131"/>
                <a:gd name="T1" fmla="*/ 4 h 517"/>
                <a:gd name="T2" fmla="*/ 128 w 131"/>
                <a:gd name="T3" fmla="*/ 7 h 517"/>
                <a:gd name="T4" fmla="*/ 119 w 131"/>
                <a:gd name="T5" fmla="*/ 21 h 517"/>
                <a:gd name="T6" fmla="*/ 109 w 131"/>
                <a:gd name="T7" fmla="*/ 47 h 517"/>
                <a:gd name="T8" fmla="*/ 97 w 131"/>
                <a:gd name="T9" fmla="*/ 91 h 517"/>
                <a:gd name="T10" fmla="*/ 88 w 131"/>
                <a:gd name="T11" fmla="*/ 156 h 517"/>
                <a:gd name="T12" fmla="*/ 84 w 131"/>
                <a:gd name="T13" fmla="*/ 247 h 517"/>
                <a:gd name="T14" fmla="*/ 86 w 131"/>
                <a:gd name="T15" fmla="*/ 366 h 517"/>
                <a:gd name="T16" fmla="*/ 99 w 131"/>
                <a:gd name="T17" fmla="*/ 517 h 517"/>
                <a:gd name="T18" fmla="*/ 25 w 131"/>
                <a:gd name="T19" fmla="*/ 517 h 517"/>
                <a:gd name="T20" fmla="*/ 23 w 131"/>
                <a:gd name="T21" fmla="*/ 502 h 517"/>
                <a:gd name="T22" fmla="*/ 16 w 131"/>
                <a:gd name="T23" fmla="*/ 460 h 517"/>
                <a:gd name="T24" fmla="*/ 9 w 131"/>
                <a:gd name="T25" fmla="*/ 397 h 517"/>
                <a:gd name="T26" fmla="*/ 2 w 131"/>
                <a:gd name="T27" fmla="*/ 320 h 517"/>
                <a:gd name="T28" fmla="*/ 0 w 131"/>
                <a:gd name="T29" fmla="*/ 236 h 517"/>
                <a:gd name="T30" fmla="*/ 4 w 131"/>
                <a:gd name="T31" fmla="*/ 151 h 517"/>
                <a:gd name="T32" fmla="*/ 18 w 131"/>
                <a:gd name="T33" fmla="*/ 70 h 517"/>
                <a:gd name="T34" fmla="*/ 43 w 131"/>
                <a:gd name="T35" fmla="*/ 0 h 517"/>
                <a:gd name="T36" fmla="*/ 131 w 131"/>
                <a:gd name="T37" fmla="*/ 4 h 5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1"/>
                <a:gd name="T58" fmla="*/ 0 h 517"/>
                <a:gd name="T59" fmla="*/ 131 w 131"/>
                <a:gd name="T60" fmla="*/ 517 h 5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1" h="517">
                  <a:moveTo>
                    <a:pt x="131" y="4"/>
                  </a:moveTo>
                  <a:lnTo>
                    <a:pt x="128" y="7"/>
                  </a:lnTo>
                  <a:lnTo>
                    <a:pt x="119" y="21"/>
                  </a:lnTo>
                  <a:lnTo>
                    <a:pt x="109" y="47"/>
                  </a:lnTo>
                  <a:lnTo>
                    <a:pt x="97" y="91"/>
                  </a:lnTo>
                  <a:lnTo>
                    <a:pt x="88" y="156"/>
                  </a:lnTo>
                  <a:lnTo>
                    <a:pt x="84" y="247"/>
                  </a:lnTo>
                  <a:lnTo>
                    <a:pt x="86" y="366"/>
                  </a:lnTo>
                  <a:lnTo>
                    <a:pt x="99" y="517"/>
                  </a:lnTo>
                  <a:lnTo>
                    <a:pt x="25" y="517"/>
                  </a:lnTo>
                  <a:lnTo>
                    <a:pt x="23" y="502"/>
                  </a:lnTo>
                  <a:lnTo>
                    <a:pt x="16" y="460"/>
                  </a:lnTo>
                  <a:lnTo>
                    <a:pt x="9" y="397"/>
                  </a:lnTo>
                  <a:lnTo>
                    <a:pt x="2" y="320"/>
                  </a:lnTo>
                  <a:lnTo>
                    <a:pt x="0" y="236"/>
                  </a:lnTo>
                  <a:lnTo>
                    <a:pt x="4" y="151"/>
                  </a:lnTo>
                  <a:lnTo>
                    <a:pt x="18" y="70"/>
                  </a:lnTo>
                  <a:lnTo>
                    <a:pt x="43" y="0"/>
                  </a:lnTo>
                  <a:lnTo>
                    <a:pt x="131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33" name="Freeform 202"/>
            <p:cNvSpPr>
              <a:spLocks/>
            </p:cNvSpPr>
            <p:nvPr/>
          </p:nvSpPr>
          <p:spPr bwMode="auto">
            <a:xfrm>
              <a:off x="7233" y="13701"/>
              <a:ext cx="104" cy="411"/>
            </a:xfrm>
            <a:custGeom>
              <a:avLst/>
              <a:gdLst>
                <a:gd name="T0" fmla="*/ 104 w 104"/>
                <a:gd name="T1" fmla="*/ 4 h 411"/>
                <a:gd name="T2" fmla="*/ 101 w 104"/>
                <a:gd name="T3" fmla="*/ 7 h 411"/>
                <a:gd name="T4" fmla="*/ 94 w 104"/>
                <a:gd name="T5" fmla="*/ 17 h 411"/>
                <a:gd name="T6" fmla="*/ 86 w 104"/>
                <a:gd name="T7" fmla="*/ 38 h 411"/>
                <a:gd name="T8" fmla="*/ 76 w 104"/>
                <a:gd name="T9" fmla="*/ 73 h 411"/>
                <a:gd name="T10" fmla="*/ 69 w 104"/>
                <a:gd name="T11" fmla="*/ 125 h 411"/>
                <a:gd name="T12" fmla="*/ 65 w 104"/>
                <a:gd name="T13" fmla="*/ 196 h 411"/>
                <a:gd name="T14" fmla="*/ 67 w 104"/>
                <a:gd name="T15" fmla="*/ 291 h 411"/>
                <a:gd name="T16" fmla="*/ 77 w 104"/>
                <a:gd name="T17" fmla="*/ 411 h 411"/>
                <a:gd name="T18" fmla="*/ 19 w 104"/>
                <a:gd name="T19" fmla="*/ 411 h 411"/>
                <a:gd name="T20" fmla="*/ 17 w 104"/>
                <a:gd name="T21" fmla="*/ 399 h 411"/>
                <a:gd name="T22" fmla="*/ 11 w 104"/>
                <a:gd name="T23" fmla="*/ 365 h 411"/>
                <a:gd name="T24" fmla="*/ 6 w 104"/>
                <a:gd name="T25" fmla="*/ 316 h 411"/>
                <a:gd name="T26" fmla="*/ 2 w 104"/>
                <a:gd name="T27" fmla="*/ 255 h 411"/>
                <a:gd name="T28" fmla="*/ 0 w 104"/>
                <a:gd name="T29" fmla="*/ 188 h 411"/>
                <a:gd name="T30" fmla="*/ 4 w 104"/>
                <a:gd name="T31" fmla="*/ 120 h 411"/>
                <a:gd name="T32" fmla="*/ 15 w 104"/>
                <a:gd name="T33" fmla="*/ 55 h 411"/>
                <a:gd name="T34" fmla="*/ 34 w 104"/>
                <a:gd name="T35" fmla="*/ 0 h 411"/>
                <a:gd name="T36" fmla="*/ 104 w 104"/>
                <a:gd name="T37" fmla="*/ 4 h 4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411"/>
                <a:gd name="T59" fmla="*/ 104 w 104"/>
                <a:gd name="T60" fmla="*/ 411 h 4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411">
                  <a:moveTo>
                    <a:pt x="104" y="4"/>
                  </a:moveTo>
                  <a:lnTo>
                    <a:pt x="101" y="7"/>
                  </a:lnTo>
                  <a:lnTo>
                    <a:pt x="94" y="17"/>
                  </a:lnTo>
                  <a:lnTo>
                    <a:pt x="86" y="38"/>
                  </a:lnTo>
                  <a:lnTo>
                    <a:pt x="76" y="73"/>
                  </a:lnTo>
                  <a:lnTo>
                    <a:pt x="69" y="125"/>
                  </a:lnTo>
                  <a:lnTo>
                    <a:pt x="65" y="196"/>
                  </a:lnTo>
                  <a:lnTo>
                    <a:pt x="67" y="291"/>
                  </a:lnTo>
                  <a:lnTo>
                    <a:pt x="77" y="411"/>
                  </a:lnTo>
                  <a:lnTo>
                    <a:pt x="19" y="411"/>
                  </a:lnTo>
                  <a:lnTo>
                    <a:pt x="17" y="399"/>
                  </a:lnTo>
                  <a:lnTo>
                    <a:pt x="11" y="365"/>
                  </a:lnTo>
                  <a:lnTo>
                    <a:pt x="6" y="316"/>
                  </a:lnTo>
                  <a:lnTo>
                    <a:pt x="2" y="255"/>
                  </a:lnTo>
                  <a:lnTo>
                    <a:pt x="0" y="188"/>
                  </a:lnTo>
                  <a:lnTo>
                    <a:pt x="4" y="120"/>
                  </a:lnTo>
                  <a:lnTo>
                    <a:pt x="15" y="55"/>
                  </a:lnTo>
                  <a:lnTo>
                    <a:pt x="34" y="0"/>
                  </a:lnTo>
                  <a:lnTo>
                    <a:pt x="104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34" name="Freeform 203"/>
            <p:cNvSpPr>
              <a:spLocks/>
            </p:cNvSpPr>
            <p:nvPr/>
          </p:nvSpPr>
          <p:spPr bwMode="auto">
            <a:xfrm>
              <a:off x="7240" y="13752"/>
              <a:ext cx="76" cy="302"/>
            </a:xfrm>
            <a:custGeom>
              <a:avLst/>
              <a:gdLst>
                <a:gd name="T0" fmla="*/ 76 w 76"/>
                <a:gd name="T1" fmla="*/ 2 h 302"/>
                <a:gd name="T2" fmla="*/ 74 w 76"/>
                <a:gd name="T3" fmla="*/ 4 h 302"/>
                <a:gd name="T4" fmla="*/ 70 w 76"/>
                <a:gd name="T5" fmla="*/ 12 h 302"/>
                <a:gd name="T6" fmla="*/ 62 w 76"/>
                <a:gd name="T7" fmla="*/ 28 h 302"/>
                <a:gd name="T8" fmla="*/ 56 w 76"/>
                <a:gd name="T9" fmla="*/ 53 h 302"/>
                <a:gd name="T10" fmla="*/ 51 w 76"/>
                <a:gd name="T11" fmla="*/ 92 h 302"/>
                <a:gd name="T12" fmla="*/ 49 w 76"/>
                <a:gd name="T13" fmla="*/ 145 h 302"/>
                <a:gd name="T14" fmla="*/ 50 w 76"/>
                <a:gd name="T15" fmla="*/ 214 h 302"/>
                <a:gd name="T16" fmla="*/ 57 w 76"/>
                <a:gd name="T17" fmla="*/ 302 h 302"/>
                <a:gd name="T18" fmla="*/ 14 w 76"/>
                <a:gd name="T19" fmla="*/ 302 h 302"/>
                <a:gd name="T20" fmla="*/ 13 w 76"/>
                <a:gd name="T21" fmla="*/ 294 h 302"/>
                <a:gd name="T22" fmla="*/ 9 w 76"/>
                <a:gd name="T23" fmla="*/ 269 h 302"/>
                <a:gd name="T24" fmla="*/ 4 w 76"/>
                <a:gd name="T25" fmla="*/ 232 h 302"/>
                <a:gd name="T26" fmla="*/ 1 w 76"/>
                <a:gd name="T27" fmla="*/ 188 h 302"/>
                <a:gd name="T28" fmla="*/ 0 w 76"/>
                <a:gd name="T29" fmla="*/ 138 h 302"/>
                <a:gd name="T30" fmla="*/ 2 w 76"/>
                <a:gd name="T31" fmla="*/ 89 h 302"/>
                <a:gd name="T32" fmla="*/ 10 w 76"/>
                <a:gd name="T33" fmla="*/ 41 h 302"/>
                <a:gd name="T34" fmla="*/ 25 w 76"/>
                <a:gd name="T35" fmla="*/ 0 h 302"/>
                <a:gd name="T36" fmla="*/ 76 w 76"/>
                <a:gd name="T37" fmla="*/ 2 h 3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6"/>
                <a:gd name="T58" fmla="*/ 0 h 302"/>
                <a:gd name="T59" fmla="*/ 76 w 76"/>
                <a:gd name="T60" fmla="*/ 302 h 3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6" h="302">
                  <a:moveTo>
                    <a:pt x="76" y="2"/>
                  </a:moveTo>
                  <a:lnTo>
                    <a:pt x="74" y="4"/>
                  </a:lnTo>
                  <a:lnTo>
                    <a:pt x="70" y="12"/>
                  </a:lnTo>
                  <a:lnTo>
                    <a:pt x="62" y="28"/>
                  </a:lnTo>
                  <a:lnTo>
                    <a:pt x="56" y="53"/>
                  </a:lnTo>
                  <a:lnTo>
                    <a:pt x="51" y="92"/>
                  </a:lnTo>
                  <a:lnTo>
                    <a:pt x="49" y="145"/>
                  </a:lnTo>
                  <a:lnTo>
                    <a:pt x="50" y="214"/>
                  </a:lnTo>
                  <a:lnTo>
                    <a:pt x="57" y="302"/>
                  </a:lnTo>
                  <a:lnTo>
                    <a:pt x="14" y="302"/>
                  </a:lnTo>
                  <a:lnTo>
                    <a:pt x="13" y="294"/>
                  </a:lnTo>
                  <a:lnTo>
                    <a:pt x="9" y="269"/>
                  </a:lnTo>
                  <a:lnTo>
                    <a:pt x="4" y="232"/>
                  </a:lnTo>
                  <a:lnTo>
                    <a:pt x="1" y="188"/>
                  </a:lnTo>
                  <a:lnTo>
                    <a:pt x="0" y="138"/>
                  </a:lnTo>
                  <a:lnTo>
                    <a:pt x="2" y="89"/>
                  </a:lnTo>
                  <a:lnTo>
                    <a:pt x="10" y="41"/>
                  </a:lnTo>
                  <a:lnTo>
                    <a:pt x="25" y="0"/>
                  </a:lnTo>
                  <a:lnTo>
                    <a:pt x="76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35" name="Rectangle 204"/>
            <p:cNvSpPr>
              <a:spLocks noChangeArrowheads="1"/>
            </p:cNvSpPr>
            <p:nvPr/>
          </p:nvSpPr>
          <p:spPr bwMode="auto">
            <a:xfrm>
              <a:off x="6241" y="13678"/>
              <a:ext cx="23" cy="9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101536" name="Freeform 205"/>
            <p:cNvSpPr>
              <a:spLocks/>
            </p:cNvSpPr>
            <p:nvPr/>
          </p:nvSpPr>
          <p:spPr bwMode="auto">
            <a:xfrm>
              <a:off x="6579" y="13664"/>
              <a:ext cx="375" cy="440"/>
            </a:xfrm>
            <a:custGeom>
              <a:avLst/>
              <a:gdLst>
                <a:gd name="T0" fmla="*/ 35 w 375"/>
                <a:gd name="T1" fmla="*/ 41 h 440"/>
                <a:gd name="T2" fmla="*/ 32 w 375"/>
                <a:gd name="T3" fmla="*/ 49 h 440"/>
                <a:gd name="T4" fmla="*/ 25 w 375"/>
                <a:gd name="T5" fmla="*/ 74 h 440"/>
                <a:gd name="T6" fmla="*/ 17 w 375"/>
                <a:gd name="T7" fmla="*/ 112 h 440"/>
                <a:gd name="T8" fmla="*/ 8 w 375"/>
                <a:gd name="T9" fmla="*/ 163 h 440"/>
                <a:gd name="T10" fmla="*/ 2 w 375"/>
                <a:gd name="T11" fmla="*/ 223 h 440"/>
                <a:gd name="T12" fmla="*/ 0 w 375"/>
                <a:gd name="T13" fmla="*/ 290 h 440"/>
                <a:gd name="T14" fmla="*/ 7 w 375"/>
                <a:gd name="T15" fmla="*/ 363 h 440"/>
                <a:gd name="T16" fmla="*/ 23 w 375"/>
                <a:gd name="T17" fmla="*/ 440 h 440"/>
                <a:gd name="T18" fmla="*/ 23 w 375"/>
                <a:gd name="T19" fmla="*/ 437 h 440"/>
                <a:gd name="T20" fmla="*/ 23 w 375"/>
                <a:gd name="T21" fmla="*/ 427 h 440"/>
                <a:gd name="T22" fmla="*/ 23 w 375"/>
                <a:gd name="T23" fmla="*/ 411 h 440"/>
                <a:gd name="T24" fmla="*/ 23 w 375"/>
                <a:gd name="T25" fmla="*/ 391 h 440"/>
                <a:gd name="T26" fmla="*/ 25 w 375"/>
                <a:gd name="T27" fmla="*/ 367 h 440"/>
                <a:gd name="T28" fmla="*/ 28 w 375"/>
                <a:gd name="T29" fmla="*/ 341 h 440"/>
                <a:gd name="T30" fmla="*/ 33 w 375"/>
                <a:gd name="T31" fmla="*/ 312 h 440"/>
                <a:gd name="T32" fmla="*/ 39 w 375"/>
                <a:gd name="T33" fmla="*/ 281 h 440"/>
                <a:gd name="T34" fmla="*/ 49 w 375"/>
                <a:gd name="T35" fmla="*/ 251 h 440"/>
                <a:gd name="T36" fmla="*/ 61 w 375"/>
                <a:gd name="T37" fmla="*/ 222 h 440"/>
                <a:gd name="T38" fmla="*/ 75 w 375"/>
                <a:gd name="T39" fmla="*/ 194 h 440"/>
                <a:gd name="T40" fmla="*/ 93 w 375"/>
                <a:gd name="T41" fmla="*/ 168 h 440"/>
                <a:gd name="T42" fmla="*/ 116 w 375"/>
                <a:gd name="T43" fmla="*/ 145 h 440"/>
                <a:gd name="T44" fmla="*/ 141 w 375"/>
                <a:gd name="T45" fmla="*/ 127 h 440"/>
                <a:gd name="T46" fmla="*/ 173 w 375"/>
                <a:gd name="T47" fmla="*/ 114 h 440"/>
                <a:gd name="T48" fmla="*/ 208 w 375"/>
                <a:gd name="T49" fmla="*/ 106 h 440"/>
                <a:gd name="T50" fmla="*/ 210 w 375"/>
                <a:gd name="T51" fmla="*/ 104 h 440"/>
                <a:gd name="T52" fmla="*/ 217 w 375"/>
                <a:gd name="T53" fmla="*/ 100 h 440"/>
                <a:gd name="T54" fmla="*/ 227 w 375"/>
                <a:gd name="T55" fmla="*/ 92 h 440"/>
                <a:gd name="T56" fmla="*/ 245 w 375"/>
                <a:gd name="T57" fmla="*/ 82 h 440"/>
                <a:gd name="T58" fmla="*/ 267 w 375"/>
                <a:gd name="T59" fmla="*/ 69 h 440"/>
                <a:gd name="T60" fmla="*/ 296 w 375"/>
                <a:gd name="T61" fmla="*/ 54 h 440"/>
                <a:gd name="T62" fmla="*/ 332 w 375"/>
                <a:gd name="T63" fmla="*/ 36 h 440"/>
                <a:gd name="T64" fmla="*/ 375 w 375"/>
                <a:gd name="T65" fmla="*/ 17 h 440"/>
                <a:gd name="T66" fmla="*/ 373 w 375"/>
                <a:gd name="T67" fmla="*/ 16 h 440"/>
                <a:gd name="T68" fmla="*/ 366 w 375"/>
                <a:gd name="T69" fmla="*/ 15 h 440"/>
                <a:gd name="T70" fmla="*/ 357 w 375"/>
                <a:gd name="T71" fmla="*/ 13 h 440"/>
                <a:gd name="T72" fmla="*/ 343 w 375"/>
                <a:gd name="T73" fmla="*/ 10 h 440"/>
                <a:gd name="T74" fmla="*/ 326 w 375"/>
                <a:gd name="T75" fmla="*/ 7 h 440"/>
                <a:gd name="T76" fmla="*/ 307 w 375"/>
                <a:gd name="T77" fmla="*/ 5 h 440"/>
                <a:gd name="T78" fmla="*/ 285 w 375"/>
                <a:gd name="T79" fmla="*/ 3 h 440"/>
                <a:gd name="T80" fmla="*/ 261 w 375"/>
                <a:gd name="T81" fmla="*/ 1 h 440"/>
                <a:gd name="T82" fmla="*/ 235 w 375"/>
                <a:gd name="T83" fmla="*/ 0 h 440"/>
                <a:gd name="T84" fmla="*/ 208 w 375"/>
                <a:gd name="T85" fmla="*/ 1 h 440"/>
                <a:gd name="T86" fmla="*/ 180 w 375"/>
                <a:gd name="T87" fmla="*/ 2 h 440"/>
                <a:gd name="T88" fmla="*/ 151 w 375"/>
                <a:gd name="T89" fmla="*/ 5 h 440"/>
                <a:gd name="T90" fmla="*/ 122 w 375"/>
                <a:gd name="T91" fmla="*/ 10 h 440"/>
                <a:gd name="T92" fmla="*/ 92 w 375"/>
                <a:gd name="T93" fmla="*/ 18 h 440"/>
                <a:gd name="T94" fmla="*/ 63 w 375"/>
                <a:gd name="T95" fmla="*/ 28 h 440"/>
                <a:gd name="T96" fmla="*/ 35 w 375"/>
                <a:gd name="T97" fmla="*/ 41 h 4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5"/>
                <a:gd name="T148" fmla="*/ 0 h 440"/>
                <a:gd name="T149" fmla="*/ 375 w 375"/>
                <a:gd name="T150" fmla="*/ 440 h 4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5" h="440">
                  <a:moveTo>
                    <a:pt x="35" y="41"/>
                  </a:moveTo>
                  <a:lnTo>
                    <a:pt x="32" y="49"/>
                  </a:lnTo>
                  <a:lnTo>
                    <a:pt x="25" y="74"/>
                  </a:lnTo>
                  <a:lnTo>
                    <a:pt x="17" y="112"/>
                  </a:lnTo>
                  <a:lnTo>
                    <a:pt x="8" y="163"/>
                  </a:lnTo>
                  <a:lnTo>
                    <a:pt x="2" y="223"/>
                  </a:lnTo>
                  <a:lnTo>
                    <a:pt x="0" y="290"/>
                  </a:lnTo>
                  <a:lnTo>
                    <a:pt x="7" y="363"/>
                  </a:lnTo>
                  <a:lnTo>
                    <a:pt x="23" y="440"/>
                  </a:lnTo>
                  <a:lnTo>
                    <a:pt x="23" y="437"/>
                  </a:lnTo>
                  <a:lnTo>
                    <a:pt x="23" y="427"/>
                  </a:lnTo>
                  <a:lnTo>
                    <a:pt x="23" y="411"/>
                  </a:lnTo>
                  <a:lnTo>
                    <a:pt x="23" y="391"/>
                  </a:lnTo>
                  <a:lnTo>
                    <a:pt x="25" y="367"/>
                  </a:lnTo>
                  <a:lnTo>
                    <a:pt x="28" y="341"/>
                  </a:lnTo>
                  <a:lnTo>
                    <a:pt x="33" y="312"/>
                  </a:lnTo>
                  <a:lnTo>
                    <a:pt x="39" y="281"/>
                  </a:lnTo>
                  <a:lnTo>
                    <a:pt x="49" y="251"/>
                  </a:lnTo>
                  <a:lnTo>
                    <a:pt x="61" y="222"/>
                  </a:lnTo>
                  <a:lnTo>
                    <a:pt x="75" y="194"/>
                  </a:lnTo>
                  <a:lnTo>
                    <a:pt x="93" y="168"/>
                  </a:lnTo>
                  <a:lnTo>
                    <a:pt x="116" y="145"/>
                  </a:lnTo>
                  <a:lnTo>
                    <a:pt x="141" y="127"/>
                  </a:lnTo>
                  <a:lnTo>
                    <a:pt x="173" y="114"/>
                  </a:lnTo>
                  <a:lnTo>
                    <a:pt x="208" y="106"/>
                  </a:lnTo>
                  <a:lnTo>
                    <a:pt x="210" y="104"/>
                  </a:lnTo>
                  <a:lnTo>
                    <a:pt x="217" y="100"/>
                  </a:lnTo>
                  <a:lnTo>
                    <a:pt x="227" y="92"/>
                  </a:lnTo>
                  <a:lnTo>
                    <a:pt x="245" y="82"/>
                  </a:lnTo>
                  <a:lnTo>
                    <a:pt x="267" y="69"/>
                  </a:lnTo>
                  <a:lnTo>
                    <a:pt x="296" y="54"/>
                  </a:lnTo>
                  <a:lnTo>
                    <a:pt x="332" y="36"/>
                  </a:lnTo>
                  <a:lnTo>
                    <a:pt x="375" y="17"/>
                  </a:lnTo>
                  <a:lnTo>
                    <a:pt x="373" y="16"/>
                  </a:lnTo>
                  <a:lnTo>
                    <a:pt x="366" y="15"/>
                  </a:lnTo>
                  <a:lnTo>
                    <a:pt x="357" y="13"/>
                  </a:lnTo>
                  <a:lnTo>
                    <a:pt x="343" y="10"/>
                  </a:lnTo>
                  <a:lnTo>
                    <a:pt x="326" y="7"/>
                  </a:lnTo>
                  <a:lnTo>
                    <a:pt x="307" y="5"/>
                  </a:lnTo>
                  <a:lnTo>
                    <a:pt x="285" y="3"/>
                  </a:lnTo>
                  <a:lnTo>
                    <a:pt x="261" y="1"/>
                  </a:lnTo>
                  <a:lnTo>
                    <a:pt x="235" y="0"/>
                  </a:lnTo>
                  <a:lnTo>
                    <a:pt x="208" y="1"/>
                  </a:lnTo>
                  <a:lnTo>
                    <a:pt x="180" y="2"/>
                  </a:lnTo>
                  <a:lnTo>
                    <a:pt x="151" y="5"/>
                  </a:lnTo>
                  <a:lnTo>
                    <a:pt x="122" y="10"/>
                  </a:lnTo>
                  <a:lnTo>
                    <a:pt x="92" y="18"/>
                  </a:lnTo>
                  <a:lnTo>
                    <a:pt x="63" y="28"/>
                  </a:lnTo>
                  <a:lnTo>
                    <a:pt x="35" y="4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37" name="Freeform 206"/>
            <p:cNvSpPr>
              <a:spLocks/>
            </p:cNvSpPr>
            <p:nvPr/>
          </p:nvSpPr>
          <p:spPr bwMode="auto">
            <a:xfrm>
              <a:off x="6061" y="13991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8 h 83"/>
                <a:gd name="T6" fmla="*/ 5 w 305"/>
                <a:gd name="T7" fmla="*/ 44 h 83"/>
                <a:gd name="T8" fmla="*/ 11 w 305"/>
                <a:gd name="T9" fmla="*/ 37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8 h 83"/>
                <a:gd name="T16" fmla="*/ 54 w 305"/>
                <a:gd name="T17" fmla="*/ 12 h 83"/>
                <a:gd name="T18" fmla="*/ 72 w 305"/>
                <a:gd name="T19" fmla="*/ 6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7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6 h 83"/>
                <a:gd name="T38" fmla="*/ 289 w 305"/>
                <a:gd name="T39" fmla="*/ 44 h 83"/>
                <a:gd name="T40" fmla="*/ 277 w 305"/>
                <a:gd name="T41" fmla="*/ 41 h 83"/>
                <a:gd name="T42" fmla="*/ 262 w 305"/>
                <a:gd name="T43" fmla="*/ 36 h 83"/>
                <a:gd name="T44" fmla="*/ 244 w 305"/>
                <a:gd name="T45" fmla="*/ 32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1 h 83"/>
                <a:gd name="T56" fmla="*/ 101 w 305"/>
                <a:gd name="T57" fmla="*/ 23 h 83"/>
                <a:gd name="T58" fmla="*/ 77 w 305"/>
                <a:gd name="T59" fmla="*/ 29 h 83"/>
                <a:gd name="T60" fmla="*/ 55 w 305"/>
                <a:gd name="T61" fmla="*/ 37 h 83"/>
                <a:gd name="T62" fmla="*/ 33 w 305"/>
                <a:gd name="T63" fmla="*/ 48 h 83"/>
                <a:gd name="T64" fmla="*/ 15 w 305"/>
                <a:gd name="T65" fmla="*/ 63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8"/>
                  </a:lnTo>
                  <a:lnTo>
                    <a:pt x="5" y="44"/>
                  </a:lnTo>
                  <a:lnTo>
                    <a:pt x="11" y="37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8"/>
                  </a:lnTo>
                  <a:lnTo>
                    <a:pt x="54" y="12"/>
                  </a:lnTo>
                  <a:lnTo>
                    <a:pt x="72" y="6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7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6"/>
                  </a:lnTo>
                  <a:lnTo>
                    <a:pt x="289" y="44"/>
                  </a:lnTo>
                  <a:lnTo>
                    <a:pt x="277" y="41"/>
                  </a:lnTo>
                  <a:lnTo>
                    <a:pt x="262" y="36"/>
                  </a:lnTo>
                  <a:lnTo>
                    <a:pt x="244" y="32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1"/>
                  </a:lnTo>
                  <a:lnTo>
                    <a:pt x="101" y="23"/>
                  </a:lnTo>
                  <a:lnTo>
                    <a:pt x="77" y="29"/>
                  </a:lnTo>
                  <a:lnTo>
                    <a:pt x="55" y="37"/>
                  </a:lnTo>
                  <a:lnTo>
                    <a:pt x="33" y="48"/>
                  </a:lnTo>
                  <a:lnTo>
                    <a:pt x="15" y="63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38" name="Freeform 207"/>
            <p:cNvSpPr>
              <a:spLocks/>
            </p:cNvSpPr>
            <p:nvPr/>
          </p:nvSpPr>
          <p:spPr bwMode="auto">
            <a:xfrm>
              <a:off x="6061" y="13793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9 h 83"/>
                <a:gd name="T6" fmla="*/ 5 w 305"/>
                <a:gd name="T7" fmla="*/ 44 h 83"/>
                <a:gd name="T8" fmla="*/ 11 w 305"/>
                <a:gd name="T9" fmla="*/ 38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7 h 83"/>
                <a:gd name="T16" fmla="*/ 54 w 305"/>
                <a:gd name="T17" fmla="*/ 12 h 83"/>
                <a:gd name="T18" fmla="*/ 72 w 305"/>
                <a:gd name="T19" fmla="*/ 7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8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5 h 83"/>
                <a:gd name="T38" fmla="*/ 289 w 305"/>
                <a:gd name="T39" fmla="*/ 43 h 83"/>
                <a:gd name="T40" fmla="*/ 277 w 305"/>
                <a:gd name="T41" fmla="*/ 40 h 83"/>
                <a:gd name="T42" fmla="*/ 262 w 305"/>
                <a:gd name="T43" fmla="*/ 36 h 83"/>
                <a:gd name="T44" fmla="*/ 244 w 305"/>
                <a:gd name="T45" fmla="*/ 33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2 h 83"/>
                <a:gd name="T56" fmla="*/ 101 w 305"/>
                <a:gd name="T57" fmla="*/ 24 h 83"/>
                <a:gd name="T58" fmla="*/ 77 w 305"/>
                <a:gd name="T59" fmla="*/ 29 h 83"/>
                <a:gd name="T60" fmla="*/ 55 w 305"/>
                <a:gd name="T61" fmla="*/ 38 h 83"/>
                <a:gd name="T62" fmla="*/ 33 w 305"/>
                <a:gd name="T63" fmla="*/ 49 h 83"/>
                <a:gd name="T64" fmla="*/ 15 w 305"/>
                <a:gd name="T65" fmla="*/ 64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11" y="38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7"/>
                  </a:lnTo>
                  <a:lnTo>
                    <a:pt x="54" y="12"/>
                  </a:lnTo>
                  <a:lnTo>
                    <a:pt x="72" y="7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8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5"/>
                  </a:lnTo>
                  <a:lnTo>
                    <a:pt x="289" y="43"/>
                  </a:lnTo>
                  <a:lnTo>
                    <a:pt x="277" y="40"/>
                  </a:lnTo>
                  <a:lnTo>
                    <a:pt x="262" y="36"/>
                  </a:lnTo>
                  <a:lnTo>
                    <a:pt x="244" y="33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2"/>
                  </a:lnTo>
                  <a:lnTo>
                    <a:pt x="101" y="24"/>
                  </a:lnTo>
                  <a:lnTo>
                    <a:pt x="77" y="29"/>
                  </a:lnTo>
                  <a:lnTo>
                    <a:pt x="55" y="38"/>
                  </a:lnTo>
                  <a:lnTo>
                    <a:pt x="33" y="49"/>
                  </a:lnTo>
                  <a:lnTo>
                    <a:pt x="15" y="64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39" name="Freeform 208"/>
            <p:cNvSpPr>
              <a:spLocks/>
            </p:cNvSpPr>
            <p:nvPr/>
          </p:nvSpPr>
          <p:spPr bwMode="auto">
            <a:xfrm>
              <a:off x="6348" y="13696"/>
              <a:ext cx="496" cy="917"/>
            </a:xfrm>
            <a:custGeom>
              <a:avLst/>
              <a:gdLst>
                <a:gd name="T0" fmla="*/ 0 w 496"/>
                <a:gd name="T1" fmla="*/ 0 h 917"/>
                <a:gd name="T2" fmla="*/ 0 w 496"/>
                <a:gd name="T3" fmla="*/ 886 h 917"/>
                <a:gd name="T4" fmla="*/ 150 w 496"/>
                <a:gd name="T5" fmla="*/ 917 h 917"/>
                <a:gd name="T6" fmla="*/ 143 w 496"/>
                <a:gd name="T7" fmla="*/ 797 h 917"/>
                <a:gd name="T8" fmla="*/ 496 w 496"/>
                <a:gd name="T9" fmla="*/ 851 h 917"/>
                <a:gd name="T10" fmla="*/ 490 w 496"/>
                <a:gd name="T11" fmla="*/ 803 h 917"/>
                <a:gd name="T12" fmla="*/ 245 w 496"/>
                <a:gd name="T13" fmla="*/ 773 h 917"/>
                <a:gd name="T14" fmla="*/ 239 w 496"/>
                <a:gd name="T15" fmla="*/ 670 h 917"/>
                <a:gd name="T16" fmla="*/ 72 w 496"/>
                <a:gd name="T17" fmla="*/ 670 h 917"/>
                <a:gd name="T18" fmla="*/ 68 w 496"/>
                <a:gd name="T19" fmla="*/ 657 h 917"/>
                <a:gd name="T20" fmla="*/ 56 w 496"/>
                <a:gd name="T21" fmla="*/ 620 h 917"/>
                <a:gd name="T22" fmla="*/ 41 w 496"/>
                <a:gd name="T23" fmla="*/ 559 h 917"/>
                <a:gd name="T24" fmla="*/ 26 w 496"/>
                <a:gd name="T25" fmla="*/ 480 h 917"/>
                <a:gd name="T26" fmla="*/ 15 w 496"/>
                <a:gd name="T27" fmla="*/ 385 h 917"/>
                <a:gd name="T28" fmla="*/ 11 w 496"/>
                <a:gd name="T29" fmla="*/ 276 h 917"/>
                <a:gd name="T30" fmla="*/ 20 w 496"/>
                <a:gd name="T31" fmla="*/ 158 h 917"/>
                <a:gd name="T32" fmla="*/ 42 w 496"/>
                <a:gd name="T33" fmla="*/ 30 h 917"/>
                <a:gd name="T34" fmla="*/ 0 w 496"/>
                <a:gd name="T35" fmla="*/ 0 h 9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6"/>
                <a:gd name="T55" fmla="*/ 0 h 917"/>
                <a:gd name="T56" fmla="*/ 496 w 496"/>
                <a:gd name="T57" fmla="*/ 917 h 9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6" h="917">
                  <a:moveTo>
                    <a:pt x="0" y="0"/>
                  </a:moveTo>
                  <a:lnTo>
                    <a:pt x="0" y="886"/>
                  </a:lnTo>
                  <a:lnTo>
                    <a:pt x="150" y="917"/>
                  </a:lnTo>
                  <a:lnTo>
                    <a:pt x="143" y="797"/>
                  </a:lnTo>
                  <a:lnTo>
                    <a:pt x="496" y="851"/>
                  </a:lnTo>
                  <a:lnTo>
                    <a:pt x="490" y="803"/>
                  </a:lnTo>
                  <a:lnTo>
                    <a:pt x="245" y="773"/>
                  </a:lnTo>
                  <a:lnTo>
                    <a:pt x="239" y="670"/>
                  </a:lnTo>
                  <a:lnTo>
                    <a:pt x="72" y="670"/>
                  </a:lnTo>
                  <a:lnTo>
                    <a:pt x="68" y="657"/>
                  </a:lnTo>
                  <a:lnTo>
                    <a:pt x="56" y="620"/>
                  </a:lnTo>
                  <a:lnTo>
                    <a:pt x="41" y="559"/>
                  </a:lnTo>
                  <a:lnTo>
                    <a:pt x="26" y="480"/>
                  </a:lnTo>
                  <a:lnTo>
                    <a:pt x="15" y="385"/>
                  </a:lnTo>
                  <a:lnTo>
                    <a:pt x="11" y="276"/>
                  </a:lnTo>
                  <a:lnTo>
                    <a:pt x="20" y="158"/>
                  </a:lnTo>
                  <a:lnTo>
                    <a:pt x="42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40" name="Freeform 209"/>
            <p:cNvSpPr>
              <a:spLocks/>
            </p:cNvSpPr>
            <p:nvPr/>
          </p:nvSpPr>
          <p:spPr bwMode="auto">
            <a:xfrm>
              <a:off x="6593" y="13487"/>
              <a:ext cx="638" cy="125"/>
            </a:xfrm>
            <a:custGeom>
              <a:avLst/>
              <a:gdLst>
                <a:gd name="T0" fmla="*/ 0 w 638"/>
                <a:gd name="T1" fmla="*/ 125 h 125"/>
                <a:gd name="T2" fmla="*/ 4 w 638"/>
                <a:gd name="T3" fmla="*/ 124 h 125"/>
                <a:gd name="T4" fmla="*/ 14 w 638"/>
                <a:gd name="T5" fmla="*/ 119 h 125"/>
                <a:gd name="T6" fmla="*/ 31 w 638"/>
                <a:gd name="T7" fmla="*/ 114 h 125"/>
                <a:gd name="T8" fmla="*/ 53 w 638"/>
                <a:gd name="T9" fmla="*/ 106 h 125"/>
                <a:gd name="T10" fmla="*/ 81 w 638"/>
                <a:gd name="T11" fmla="*/ 98 h 125"/>
                <a:gd name="T12" fmla="*/ 113 w 638"/>
                <a:gd name="T13" fmla="*/ 89 h 125"/>
                <a:gd name="T14" fmla="*/ 151 w 638"/>
                <a:gd name="T15" fmla="*/ 81 h 125"/>
                <a:gd name="T16" fmla="*/ 192 w 638"/>
                <a:gd name="T17" fmla="*/ 73 h 125"/>
                <a:gd name="T18" fmla="*/ 237 w 638"/>
                <a:gd name="T19" fmla="*/ 65 h 125"/>
                <a:gd name="T20" fmla="*/ 286 w 638"/>
                <a:gd name="T21" fmla="*/ 60 h 125"/>
                <a:gd name="T22" fmla="*/ 337 w 638"/>
                <a:gd name="T23" fmla="*/ 56 h 125"/>
                <a:gd name="T24" fmla="*/ 390 w 638"/>
                <a:gd name="T25" fmla="*/ 55 h 125"/>
                <a:gd name="T26" fmla="*/ 446 w 638"/>
                <a:gd name="T27" fmla="*/ 56 h 125"/>
                <a:gd name="T28" fmla="*/ 503 w 638"/>
                <a:gd name="T29" fmla="*/ 61 h 125"/>
                <a:gd name="T30" fmla="*/ 561 w 638"/>
                <a:gd name="T31" fmla="*/ 70 h 125"/>
                <a:gd name="T32" fmla="*/ 620 w 638"/>
                <a:gd name="T33" fmla="*/ 83 h 125"/>
                <a:gd name="T34" fmla="*/ 638 w 638"/>
                <a:gd name="T35" fmla="*/ 0 h 125"/>
                <a:gd name="T36" fmla="*/ 634 w 638"/>
                <a:gd name="T37" fmla="*/ 0 h 125"/>
                <a:gd name="T38" fmla="*/ 620 w 638"/>
                <a:gd name="T39" fmla="*/ 0 h 125"/>
                <a:gd name="T40" fmla="*/ 599 w 638"/>
                <a:gd name="T41" fmla="*/ 0 h 125"/>
                <a:gd name="T42" fmla="*/ 571 w 638"/>
                <a:gd name="T43" fmla="*/ 1 h 125"/>
                <a:gd name="T44" fmla="*/ 536 w 638"/>
                <a:gd name="T45" fmla="*/ 2 h 125"/>
                <a:gd name="T46" fmla="*/ 496 w 638"/>
                <a:gd name="T47" fmla="*/ 3 h 125"/>
                <a:gd name="T48" fmla="*/ 452 w 638"/>
                <a:gd name="T49" fmla="*/ 6 h 125"/>
                <a:gd name="T50" fmla="*/ 405 w 638"/>
                <a:gd name="T51" fmla="*/ 8 h 125"/>
                <a:gd name="T52" fmla="*/ 354 w 638"/>
                <a:gd name="T53" fmla="*/ 13 h 125"/>
                <a:gd name="T54" fmla="*/ 302 w 638"/>
                <a:gd name="T55" fmla="*/ 17 h 125"/>
                <a:gd name="T56" fmla="*/ 249 w 638"/>
                <a:gd name="T57" fmla="*/ 22 h 125"/>
                <a:gd name="T58" fmla="*/ 196 w 638"/>
                <a:gd name="T59" fmla="*/ 30 h 125"/>
                <a:gd name="T60" fmla="*/ 144 w 638"/>
                <a:gd name="T61" fmla="*/ 37 h 125"/>
                <a:gd name="T62" fmla="*/ 93 w 638"/>
                <a:gd name="T63" fmla="*/ 47 h 125"/>
                <a:gd name="T64" fmla="*/ 45 w 638"/>
                <a:gd name="T65" fmla="*/ 58 h 125"/>
                <a:gd name="T66" fmla="*/ 0 w 638"/>
                <a:gd name="T67" fmla="*/ 71 h 125"/>
                <a:gd name="T68" fmla="*/ 0 w 638"/>
                <a:gd name="T69" fmla="*/ 125 h 1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38"/>
                <a:gd name="T106" fmla="*/ 0 h 125"/>
                <a:gd name="T107" fmla="*/ 638 w 638"/>
                <a:gd name="T108" fmla="*/ 125 h 1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38" h="125">
                  <a:moveTo>
                    <a:pt x="0" y="125"/>
                  </a:moveTo>
                  <a:lnTo>
                    <a:pt x="4" y="124"/>
                  </a:lnTo>
                  <a:lnTo>
                    <a:pt x="14" y="119"/>
                  </a:lnTo>
                  <a:lnTo>
                    <a:pt x="31" y="114"/>
                  </a:lnTo>
                  <a:lnTo>
                    <a:pt x="53" y="106"/>
                  </a:lnTo>
                  <a:lnTo>
                    <a:pt x="81" y="98"/>
                  </a:lnTo>
                  <a:lnTo>
                    <a:pt x="113" y="89"/>
                  </a:lnTo>
                  <a:lnTo>
                    <a:pt x="151" y="81"/>
                  </a:lnTo>
                  <a:lnTo>
                    <a:pt x="192" y="73"/>
                  </a:lnTo>
                  <a:lnTo>
                    <a:pt x="237" y="65"/>
                  </a:lnTo>
                  <a:lnTo>
                    <a:pt x="286" y="60"/>
                  </a:lnTo>
                  <a:lnTo>
                    <a:pt x="337" y="56"/>
                  </a:lnTo>
                  <a:lnTo>
                    <a:pt x="390" y="55"/>
                  </a:lnTo>
                  <a:lnTo>
                    <a:pt x="446" y="56"/>
                  </a:lnTo>
                  <a:lnTo>
                    <a:pt x="503" y="61"/>
                  </a:lnTo>
                  <a:lnTo>
                    <a:pt x="561" y="70"/>
                  </a:lnTo>
                  <a:lnTo>
                    <a:pt x="620" y="83"/>
                  </a:lnTo>
                  <a:lnTo>
                    <a:pt x="638" y="0"/>
                  </a:lnTo>
                  <a:lnTo>
                    <a:pt x="634" y="0"/>
                  </a:lnTo>
                  <a:lnTo>
                    <a:pt x="620" y="0"/>
                  </a:lnTo>
                  <a:lnTo>
                    <a:pt x="599" y="0"/>
                  </a:lnTo>
                  <a:lnTo>
                    <a:pt x="571" y="1"/>
                  </a:lnTo>
                  <a:lnTo>
                    <a:pt x="536" y="2"/>
                  </a:lnTo>
                  <a:lnTo>
                    <a:pt x="496" y="3"/>
                  </a:lnTo>
                  <a:lnTo>
                    <a:pt x="452" y="6"/>
                  </a:lnTo>
                  <a:lnTo>
                    <a:pt x="405" y="8"/>
                  </a:lnTo>
                  <a:lnTo>
                    <a:pt x="354" y="13"/>
                  </a:lnTo>
                  <a:lnTo>
                    <a:pt x="302" y="17"/>
                  </a:lnTo>
                  <a:lnTo>
                    <a:pt x="249" y="22"/>
                  </a:lnTo>
                  <a:lnTo>
                    <a:pt x="196" y="30"/>
                  </a:lnTo>
                  <a:lnTo>
                    <a:pt x="144" y="37"/>
                  </a:lnTo>
                  <a:lnTo>
                    <a:pt x="93" y="47"/>
                  </a:lnTo>
                  <a:lnTo>
                    <a:pt x="45" y="58"/>
                  </a:lnTo>
                  <a:lnTo>
                    <a:pt x="0" y="71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41" name="Freeform 210"/>
            <p:cNvSpPr>
              <a:spLocks/>
            </p:cNvSpPr>
            <p:nvPr/>
          </p:nvSpPr>
          <p:spPr bwMode="auto">
            <a:xfrm>
              <a:off x="6217" y="14634"/>
              <a:ext cx="1075" cy="356"/>
            </a:xfrm>
            <a:custGeom>
              <a:avLst/>
              <a:gdLst>
                <a:gd name="T0" fmla="*/ 454 w 1075"/>
                <a:gd name="T1" fmla="*/ 344 h 356"/>
                <a:gd name="T2" fmla="*/ 456 w 1075"/>
                <a:gd name="T3" fmla="*/ 343 h 356"/>
                <a:gd name="T4" fmla="*/ 463 w 1075"/>
                <a:gd name="T5" fmla="*/ 341 h 356"/>
                <a:gd name="T6" fmla="*/ 472 w 1075"/>
                <a:gd name="T7" fmla="*/ 337 h 356"/>
                <a:gd name="T8" fmla="*/ 485 w 1075"/>
                <a:gd name="T9" fmla="*/ 332 h 356"/>
                <a:gd name="T10" fmla="*/ 501 w 1075"/>
                <a:gd name="T11" fmla="*/ 325 h 356"/>
                <a:gd name="T12" fmla="*/ 518 w 1075"/>
                <a:gd name="T13" fmla="*/ 317 h 356"/>
                <a:gd name="T14" fmla="*/ 538 w 1075"/>
                <a:gd name="T15" fmla="*/ 308 h 356"/>
                <a:gd name="T16" fmla="*/ 558 w 1075"/>
                <a:gd name="T17" fmla="*/ 298 h 356"/>
                <a:gd name="T18" fmla="*/ 580 w 1075"/>
                <a:gd name="T19" fmla="*/ 287 h 356"/>
                <a:gd name="T20" fmla="*/ 600 w 1075"/>
                <a:gd name="T21" fmla="*/ 274 h 356"/>
                <a:gd name="T22" fmla="*/ 621 w 1075"/>
                <a:gd name="T23" fmla="*/ 262 h 356"/>
                <a:gd name="T24" fmla="*/ 640 w 1075"/>
                <a:gd name="T25" fmla="*/ 248 h 356"/>
                <a:gd name="T26" fmla="*/ 658 w 1075"/>
                <a:gd name="T27" fmla="*/ 234 h 356"/>
                <a:gd name="T28" fmla="*/ 674 w 1075"/>
                <a:gd name="T29" fmla="*/ 219 h 356"/>
                <a:gd name="T30" fmla="*/ 688 w 1075"/>
                <a:gd name="T31" fmla="*/ 204 h 356"/>
                <a:gd name="T32" fmla="*/ 699 w 1075"/>
                <a:gd name="T33" fmla="*/ 189 h 356"/>
                <a:gd name="T34" fmla="*/ 0 w 1075"/>
                <a:gd name="T35" fmla="*/ 18 h 356"/>
                <a:gd name="T36" fmla="*/ 54 w 1075"/>
                <a:gd name="T37" fmla="*/ 0 h 356"/>
                <a:gd name="T38" fmla="*/ 1075 w 1075"/>
                <a:gd name="T39" fmla="*/ 251 h 356"/>
                <a:gd name="T40" fmla="*/ 1033 w 1075"/>
                <a:gd name="T41" fmla="*/ 274 h 356"/>
                <a:gd name="T42" fmla="*/ 738 w 1075"/>
                <a:gd name="T43" fmla="*/ 199 h 356"/>
                <a:gd name="T44" fmla="*/ 737 w 1075"/>
                <a:gd name="T45" fmla="*/ 200 h 356"/>
                <a:gd name="T46" fmla="*/ 735 w 1075"/>
                <a:gd name="T47" fmla="*/ 203 h 356"/>
                <a:gd name="T48" fmla="*/ 730 w 1075"/>
                <a:gd name="T49" fmla="*/ 207 h 356"/>
                <a:gd name="T50" fmla="*/ 724 w 1075"/>
                <a:gd name="T51" fmla="*/ 214 h 356"/>
                <a:gd name="T52" fmla="*/ 716 w 1075"/>
                <a:gd name="T53" fmla="*/ 222 h 356"/>
                <a:gd name="T54" fmla="*/ 706 w 1075"/>
                <a:gd name="T55" fmla="*/ 231 h 356"/>
                <a:gd name="T56" fmla="*/ 694 w 1075"/>
                <a:gd name="T57" fmla="*/ 242 h 356"/>
                <a:gd name="T58" fmla="*/ 679 w 1075"/>
                <a:gd name="T59" fmla="*/ 253 h 356"/>
                <a:gd name="T60" fmla="*/ 662 w 1075"/>
                <a:gd name="T61" fmla="*/ 265 h 356"/>
                <a:gd name="T62" fmla="*/ 643 w 1075"/>
                <a:gd name="T63" fmla="*/ 278 h 356"/>
                <a:gd name="T64" fmla="*/ 621 w 1075"/>
                <a:gd name="T65" fmla="*/ 291 h 356"/>
                <a:gd name="T66" fmla="*/ 597 w 1075"/>
                <a:gd name="T67" fmla="*/ 303 h 356"/>
                <a:gd name="T68" fmla="*/ 570 w 1075"/>
                <a:gd name="T69" fmla="*/ 317 h 356"/>
                <a:gd name="T70" fmla="*/ 540 w 1075"/>
                <a:gd name="T71" fmla="*/ 330 h 356"/>
                <a:gd name="T72" fmla="*/ 508 w 1075"/>
                <a:gd name="T73" fmla="*/ 343 h 356"/>
                <a:gd name="T74" fmla="*/ 472 w 1075"/>
                <a:gd name="T75" fmla="*/ 356 h 356"/>
                <a:gd name="T76" fmla="*/ 454 w 1075"/>
                <a:gd name="T77" fmla="*/ 344 h 3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75"/>
                <a:gd name="T118" fmla="*/ 0 h 356"/>
                <a:gd name="T119" fmla="*/ 1075 w 1075"/>
                <a:gd name="T120" fmla="*/ 356 h 35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75" h="356">
                  <a:moveTo>
                    <a:pt x="454" y="344"/>
                  </a:moveTo>
                  <a:lnTo>
                    <a:pt x="456" y="343"/>
                  </a:lnTo>
                  <a:lnTo>
                    <a:pt x="463" y="341"/>
                  </a:lnTo>
                  <a:lnTo>
                    <a:pt x="472" y="337"/>
                  </a:lnTo>
                  <a:lnTo>
                    <a:pt x="485" y="332"/>
                  </a:lnTo>
                  <a:lnTo>
                    <a:pt x="501" y="325"/>
                  </a:lnTo>
                  <a:lnTo>
                    <a:pt x="518" y="317"/>
                  </a:lnTo>
                  <a:lnTo>
                    <a:pt x="538" y="308"/>
                  </a:lnTo>
                  <a:lnTo>
                    <a:pt x="558" y="298"/>
                  </a:lnTo>
                  <a:lnTo>
                    <a:pt x="580" y="287"/>
                  </a:lnTo>
                  <a:lnTo>
                    <a:pt x="600" y="274"/>
                  </a:lnTo>
                  <a:lnTo>
                    <a:pt x="621" y="262"/>
                  </a:lnTo>
                  <a:lnTo>
                    <a:pt x="640" y="248"/>
                  </a:lnTo>
                  <a:lnTo>
                    <a:pt x="658" y="234"/>
                  </a:lnTo>
                  <a:lnTo>
                    <a:pt x="674" y="219"/>
                  </a:lnTo>
                  <a:lnTo>
                    <a:pt x="688" y="204"/>
                  </a:lnTo>
                  <a:lnTo>
                    <a:pt x="699" y="189"/>
                  </a:lnTo>
                  <a:lnTo>
                    <a:pt x="0" y="18"/>
                  </a:lnTo>
                  <a:lnTo>
                    <a:pt x="54" y="0"/>
                  </a:lnTo>
                  <a:lnTo>
                    <a:pt x="1075" y="251"/>
                  </a:lnTo>
                  <a:lnTo>
                    <a:pt x="1033" y="274"/>
                  </a:lnTo>
                  <a:lnTo>
                    <a:pt x="738" y="199"/>
                  </a:lnTo>
                  <a:lnTo>
                    <a:pt x="737" y="200"/>
                  </a:lnTo>
                  <a:lnTo>
                    <a:pt x="735" y="203"/>
                  </a:lnTo>
                  <a:lnTo>
                    <a:pt x="730" y="207"/>
                  </a:lnTo>
                  <a:lnTo>
                    <a:pt x="724" y="214"/>
                  </a:lnTo>
                  <a:lnTo>
                    <a:pt x="716" y="222"/>
                  </a:lnTo>
                  <a:lnTo>
                    <a:pt x="706" y="231"/>
                  </a:lnTo>
                  <a:lnTo>
                    <a:pt x="694" y="242"/>
                  </a:lnTo>
                  <a:lnTo>
                    <a:pt x="679" y="253"/>
                  </a:lnTo>
                  <a:lnTo>
                    <a:pt x="662" y="265"/>
                  </a:lnTo>
                  <a:lnTo>
                    <a:pt x="643" y="278"/>
                  </a:lnTo>
                  <a:lnTo>
                    <a:pt x="621" y="291"/>
                  </a:lnTo>
                  <a:lnTo>
                    <a:pt x="597" y="303"/>
                  </a:lnTo>
                  <a:lnTo>
                    <a:pt x="570" y="317"/>
                  </a:lnTo>
                  <a:lnTo>
                    <a:pt x="540" y="330"/>
                  </a:lnTo>
                  <a:lnTo>
                    <a:pt x="508" y="343"/>
                  </a:lnTo>
                  <a:lnTo>
                    <a:pt x="472" y="356"/>
                  </a:lnTo>
                  <a:lnTo>
                    <a:pt x="454" y="3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42" name="Freeform 211"/>
            <p:cNvSpPr>
              <a:spLocks/>
            </p:cNvSpPr>
            <p:nvPr/>
          </p:nvSpPr>
          <p:spPr bwMode="auto">
            <a:xfrm>
              <a:off x="5997" y="14727"/>
              <a:ext cx="1095" cy="319"/>
            </a:xfrm>
            <a:custGeom>
              <a:avLst/>
              <a:gdLst>
                <a:gd name="T0" fmla="*/ 0 w 1095"/>
                <a:gd name="T1" fmla="*/ 0 h 319"/>
                <a:gd name="T2" fmla="*/ 1071 w 1095"/>
                <a:gd name="T3" fmla="*/ 319 h 319"/>
                <a:gd name="T4" fmla="*/ 1095 w 1095"/>
                <a:gd name="T5" fmla="*/ 319 h 319"/>
                <a:gd name="T6" fmla="*/ 33 w 1095"/>
                <a:gd name="T7" fmla="*/ 0 h 319"/>
                <a:gd name="T8" fmla="*/ 0 w 1095"/>
                <a:gd name="T9" fmla="*/ 0 h 3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5"/>
                <a:gd name="T16" fmla="*/ 0 h 319"/>
                <a:gd name="T17" fmla="*/ 1095 w 1095"/>
                <a:gd name="T18" fmla="*/ 319 h 3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5" h="319">
                  <a:moveTo>
                    <a:pt x="0" y="0"/>
                  </a:moveTo>
                  <a:lnTo>
                    <a:pt x="1071" y="319"/>
                  </a:lnTo>
                  <a:lnTo>
                    <a:pt x="1095" y="319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43" name="Freeform 212"/>
            <p:cNvSpPr>
              <a:spLocks/>
            </p:cNvSpPr>
            <p:nvPr/>
          </p:nvSpPr>
          <p:spPr bwMode="auto">
            <a:xfrm>
              <a:off x="6181" y="14684"/>
              <a:ext cx="1082" cy="285"/>
            </a:xfrm>
            <a:custGeom>
              <a:avLst/>
              <a:gdLst>
                <a:gd name="T0" fmla="*/ 0 w 1082"/>
                <a:gd name="T1" fmla="*/ 1 h 285"/>
                <a:gd name="T2" fmla="*/ 1058 w 1082"/>
                <a:gd name="T3" fmla="*/ 285 h 285"/>
                <a:gd name="T4" fmla="*/ 1082 w 1082"/>
                <a:gd name="T5" fmla="*/ 284 h 285"/>
                <a:gd name="T6" fmla="*/ 33 w 1082"/>
                <a:gd name="T7" fmla="*/ 0 h 285"/>
                <a:gd name="T8" fmla="*/ 0 w 1082"/>
                <a:gd name="T9" fmla="*/ 1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2"/>
                <a:gd name="T16" fmla="*/ 0 h 285"/>
                <a:gd name="T17" fmla="*/ 1082 w 1082"/>
                <a:gd name="T18" fmla="*/ 285 h 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2" h="285">
                  <a:moveTo>
                    <a:pt x="0" y="1"/>
                  </a:moveTo>
                  <a:lnTo>
                    <a:pt x="1058" y="285"/>
                  </a:lnTo>
                  <a:lnTo>
                    <a:pt x="1082" y="284"/>
                  </a:lnTo>
                  <a:lnTo>
                    <a:pt x="3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44" name="Freeform 213"/>
            <p:cNvSpPr>
              <a:spLocks/>
            </p:cNvSpPr>
            <p:nvPr/>
          </p:nvSpPr>
          <p:spPr bwMode="auto">
            <a:xfrm>
              <a:off x="6093" y="14699"/>
              <a:ext cx="1087" cy="315"/>
            </a:xfrm>
            <a:custGeom>
              <a:avLst/>
              <a:gdLst>
                <a:gd name="T0" fmla="*/ 0 w 1087"/>
                <a:gd name="T1" fmla="*/ 0 h 315"/>
                <a:gd name="T2" fmla="*/ 1066 w 1087"/>
                <a:gd name="T3" fmla="*/ 315 h 315"/>
                <a:gd name="T4" fmla="*/ 1087 w 1087"/>
                <a:gd name="T5" fmla="*/ 308 h 315"/>
                <a:gd name="T6" fmla="*/ 31 w 1087"/>
                <a:gd name="T7" fmla="*/ 0 h 315"/>
                <a:gd name="T8" fmla="*/ 0 w 1087"/>
                <a:gd name="T9" fmla="*/ 0 h 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7"/>
                <a:gd name="T16" fmla="*/ 0 h 315"/>
                <a:gd name="T17" fmla="*/ 1087 w 1087"/>
                <a:gd name="T18" fmla="*/ 315 h 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7" h="315">
                  <a:moveTo>
                    <a:pt x="0" y="0"/>
                  </a:moveTo>
                  <a:lnTo>
                    <a:pt x="1066" y="315"/>
                  </a:lnTo>
                  <a:lnTo>
                    <a:pt x="1087" y="308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1410" name="Group 214"/>
          <p:cNvGrpSpPr>
            <a:grpSpLocks/>
          </p:cNvGrpSpPr>
          <p:nvPr/>
        </p:nvGrpSpPr>
        <p:grpSpPr bwMode="auto">
          <a:xfrm>
            <a:off x="6175375" y="4678363"/>
            <a:ext cx="798513" cy="1168400"/>
            <a:chOff x="12762" y="10336"/>
            <a:chExt cx="1027" cy="1700"/>
          </a:xfrm>
        </p:grpSpPr>
        <p:sp>
          <p:nvSpPr>
            <p:cNvPr id="101500" name="Rectangle 215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101501" name="Rectangle 216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101502" name="Line 217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03" name="Line 218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04" name="Line 219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05" name="Line 220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1411" name="Oval 221"/>
          <p:cNvSpPr>
            <a:spLocks noChangeArrowheads="1"/>
          </p:cNvSpPr>
          <p:nvPr/>
        </p:nvSpPr>
        <p:spPr bwMode="auto">
          <a:xfrm>
            <a:off x="2763838" y="3305175"/>
            <a:ext cx="112712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</a:pPr>
            <a:endParaRPr lang="el-GR" altLang="el-GR" sz="1600">
              <a:latin typeface="Comic Sans MS" pitchFamily="66" charset="0"/>
            </a:endParaRPr>
          </a:p>
        </p:txBody>
      </p:sp>
      <p:sp>
        <p:nvSpPr>
          <p:cNvPr id="101412" name="Oval 222"/>
          <p:cNvSpPr>
            <a:spLocks noChangeArrowheads="1"/>
          </p:cNvSpPr>
          <p:nvPr/>
        </p:nvSpPr>
        <p:spPr bwMode="auto">
          <a:xfrm>
            <a:off x="1604963" y="4433888"/>
            <a:ext cx="114300" cy="1174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</a:pPr>
            <a:endParaRPr lang="el-GR" altLang="el-GR" sz="1600">
              <a:latin typeface="Comic Sans MS" pitchFamily="66" charset="0"/>
            </a:endParaRPr>
          </a:p>
        </p:txBody>
      </p:sp>
      <p:sp>
        <p:nvSpPr>
          <p:cNvPr id="101413" name="Line 223"/>
          <p:cNvSpPr>
            <a:spLocks noChangeShapeType="1"/>
          </p:cNvSpPr>
          <p:nvPr/>
        </p:nvSpPr>
        <p:spPr bwMode="auto">
          <a:xfrm flipH="1">
            <a:off x="2903538" y="3181350"/>
            <a:ext cx="363537" cy="134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1414" name="Text Box 224"/>
          <p:cNvSpPr txBox="1">
            <a:spLocks noChangeArrowheads="1"/>
          </p:cNvSpPr>
          <p:nvPr/>
        </p:nvSpPr>
        <p:spPr bwMode="auto">
          <a:xfrm>
            <a:off x="6424613" y="2838450"/>
            <a:ext cx="5905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100000"/>
              </a:lnSpc>
            </a:pPr>
            <a:r>
              <a:rPr lang="en-US" altLang="el-GR" sz="16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el-GR" sz="1600" baseline="-25000">
                <a:solidFill>
                  <a:srgbClr val="FF0000"/>
                </a:solidFill>
                <a:latin typeface="Arial" pitchFamily="34" charset="0"/>
              </a:rPr>
              <a:t>out</a:t>
            </a:r>
            <a:endParaRPr lang="en-US" altLang="el-GR" sz="16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1415" name="Line 225"/>
          <p:cNvSpPr>
            <a:spLocks noChangeShapeType="1"/>
          </p:cNvSpPr>
          <p:nvPr/>
        </p:nvSpPr>
        <p:spPr bwMode="auto">
          <a:xfrm>
            <a:off x="6659563" y="3206750"/>
            <a:ext cx="244475" cy="282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01416" name="Group 227"/>
          <p:cNvGrpSpPr>
            <a:grpSpLocks/>
          </p:cNvGrpSpPr>
          <p:nvPr/>
        </p:nvGrpSpPr>
        <p:grpSpPr bwMode="auto">
          <a:xfrm>
            <a:off x="4587875" y="4900613"/>
            <a:ext cx="385763" cy="319087"/>
            <a:chOff x="11283" y="10423"/>
            <a:chExt cx="475" cy="374"/>
          </a:xfrm>
        </p:grpSpPr>
        <p:sp>
          <p:nvSpPr>
            <p:cNvPr id="101493" name="Rectangle 228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101494" name="Line 229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95" name="Line 230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96" name="Line 231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97" name="Line 232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98" name="Line 233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99" name="Line 234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1417" name="Line 235"/>
          <p:cNvSpPr>
            <a:spLocks noChangeShapeType="1"/>
          </p:cNvSpPr>
          <p:nvPr/>
        </p:nvSpPr>
        <p:spPr bwMode="auto">
          <a:xfrm>
            <a:off x="4845050" y="3684588"/>
            <a:ext cx="33972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18" name="Freeform 236"/>
          <p:cNvSpPr>
            <a:spLocks/>
          </p:cNvSpPr>
          <p:nvPr/>
        </p:nvSpPr>
        <p:spPr bwMode="auto">
          <a:xfrm>
            <a:off x="1663700" y="4532313"/>
            <a:ext cx="4854575" cy="1228725"/>
          </a:xfrm>
          <a:custGeom>
            <a:avLst/>
            <a:gdLst>
              <a:gd name="T0" fmla="*/ 0 w 6225"/>
              <a:gd name="T1" fmla="*/ 0 h 1501"/>
              <a:gd name="T2" fmla="*/ 0 w 6225"/>
              <a:gd name="T3" fmla="*/ 2147483647 h 1501"/>
              <a:gd name="T4" fmla="*/ 2147483647 w 6225"/>
              <a:gd name="T5" fmla="*/ 2147483647 h 1501"/>
              <a:gd name="T6" fmla="*/ 2147483647 w 6225"/>
              <a:gd name="T7" fmla="*/ 2147483647 h 1501"/>
              <a:gd name="T8" fmla="*/ 2147483647 w 6225"/>
              <a:gd name="T9" fmla="*/ 2147483647 h 1501"/>
              <a:gd name="T10" fmla="*/ 2147483647 w 6225"/>
              <a:gd name="T11" fmla="*/ 2147483647 h 1501"/>
              <a:gd name="T12" fmla="*/ 2147483647 w 6225"/>
              <a:gd name="T13" fmla="*/ 2147483647 h 1501"/>
              <a:gd name="T14" fmla="*/ 2147483647 w 6225"/>
              <a:gd name="T15" fmla="*/ 2147483647 h 15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225"/>
              <a:gd name="T25" fmla="*/ 0 h 1501"/>
              <a:gd name="T26" fmla="*/ 6225 w 6225"/>
              <a:gd name="T27" fmla="*/ 1501 h 150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225" h="1501">
                <a:moveTo>
                  <a:pt x="0" y="0"/>
                </a:moveTo>
                <a:lnTo>
                  <a:pt x="0" y="1486"/>
                </a:lnTo>
                <a:lnTo>
                  <a:pt x="1005" y="1501"/>
                </a:lnTo>
                <a:lnTo>
                  <a:pt x="1860" y="706"/>
                </a:lnTo>
                <a:lnTo>
                  <a:pt x="5085" y="721"/>
                </a:lnTo>
                <a:lnTo>
                  <a:pt x="4305" y="1456"/>
                </a:lnTo>
                <a:lnTo>
                  <a:pt x="6225" y="1456"/>
                </a:lnTo>
                <a:lnTo>
                  <a:pt x="6220" y="391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1419" name="Freeform 237"/>
          <p:cNvSpPr>
            <a:spLocks/>
          </p:cNvSpPr>
          <p:nvPr/>
        </p:nvSpPr>
        <p:spPr bwMode="auto">
          <a:xfrm>
            <a:off x="2822575" y="3365500"/>
            <a:ext cx="4210050" cy="1646238"/>
          </a:xfrm>
          <a:custGeom>
            <a:avLst/>
            <a:gdLst>
              <a:gd name="T0" fmla="*/ 0 w 5400"/>
              <a:gd name="T1" fmla="*/ 0 h 2010"/>
              <a:gd name="T2" fmla="*/ 0 w 5400"/>
              <a:gd name="T3" fmla="*/ 2147483647 h 2010"/>
              <a:gd name="T4" fmla="*/ 2147483647 w 5400"/>
              <a:gd name="T5" fmla="*/ 2147483647 h 2010"/>
              <a:gd name="T6" fmla="*/ 2147483647 w 5400"/>
              <a:gd name="T7" fmla="*/ 2147483647 h 2010"/>
              <a:gd name="T8" fmla="*/ 2147483647 w 5400"/>
              <a:gd name="T9" fmla="*/ 2147483647 h 2010"/>
              <a:gd name="T10" fmla="*/ 2147483647 w 5400"/>
              <a:gd name="T11" fmla="*/ 2147483647 h 2010"/>
              <a:gd name="T12" fmla="*/ 2147483647 w 5400"/>
              <a:gd name="T13" fmla="*/ 2147483647 h 2010"/>
              <a:gd name="T14" fmla="*/ 2147483647 w 5400"/>
              <a:gd name="T15" fmla="*/ 2147483647 h 20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400"/>
              <a:gd name="T25" fmla="*/ 0 h 2010"/>
              <a:gd name="T26" fmla="*/ 5400 w 5400"/>
              <a:gd name="T27" fmla="*/ 2010 h 201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400" h="2010">
                <a:moveTo>
                  <a:pt x="0" y="0"/>
                </a:moveTo>
                <a:lnTo>
                  <a:pt x="0" y="1485"/>
                </a:lnTo>
                <a:lnTo>
                  <a:pt x="1005" y="1500"/>
                </a:lnTo>
                <a:lnTo>
                  <a:pt x="540" y="2010"/>
                </a:lnTo>
                <a:lnTo>
                  <a:pt x="3615" y="2010"/>
                </a:lnTo>
                <a:lnTo>
                  <a:pt x="4350" y="1275"/>
                </a:lnTo>
                <a:lnTo>
                  <a:pt x="5400" y="1290"/>
                </a:lnTo>
                <a:lnTo>
                  <a:pt x="5400" y="12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1420" name="Oval 238"/>
          <p:cNvSpPr>
            <a:spLocks noChangeArrowheads="1"/>
          </p:cNvSpPr>
          <p:nvPr/>
        </p:nvSpPr>
        <p:spPr bwMode="auto">
          <a:xfrm>
            <a:off x="2763838" y="3538538"/>
            <a:ext cx="112712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</a:pPr>
            <a:endParaRPr lang="el-GR" altLang="el-GR" sz="1600">
              <a:latin typeface="Comic Sans MS" pitchFamily="66" charset="0"/>
            </a:endParaRPr>
          </a:p>
        </p:txBody>
      </p:sp>
      <p:sp>
        <p:nvSpPr>
          <p:cNvPr id="101421" name="Text Box 239"/>
          <p:cNvSpPr txBox="1">
            <a:spLocks noChangeArrowheads="1"/>
          </p:cNvSpPr>
          <p:nvPr/>
        </p:nvSpPr>
        <p:spPr bwMode="auto">
          <a:xfrm>
            <a:off x="3041650" y="3460750"/>
            <a:ext cx="2236788" cy="6175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100000"/>
              </a:lnSpc>
            </a:pPr>
            <a:r>
              <a:rPr lang="en-US" altLang="el-GR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el-GR">
                <a:solidFill>
                  <a:srgbClr val="FF0000"/>
                </a:solidFill>
                <a:latin typeface="Arial" pitchFamily="34" charset="0"/>
              </a:rPr>
              <a:t>'</a:t>
            </a:r>
            <a:r>
              <a:rPr lang="en-US" altLang="el-GR" baseline="-25000">
                <a:solidFill>
                  <a:srgbClr val="FF0000"/>
                </a:solidFill>
                <a:latin typeface="Arial" pitchFamily="34" charset="0"/>
              </a:rPr>
              <a:t>in </a:t>
            </a:r>
            <a:r>
              <a:rPr lang="en-US" altLang="el-GR">
                <a:solidFill>
                  <a:srgbClr val="FF0000"/>
                </a:solidFill>
                <a:latin typeface="Arial" pitchFamily="34" charset="0"/>
              </a:rPr>
              <a:t>: original data, plus retransmitted data</a:t>
            </a:r>
            <a:endParaRPr lang="en-US" altLang="el-GR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1422" name="Line 240"/>
          <p:cNvSpPr>
            <a:spLocks noChangeShapeType="1"/>
          </p:cNvSpPr>
          <p:nvPr/>
        </p:nvSpPr>
        <p:spPr bwMode="auto">
          <a:xfrm flipH="1">
            <a:off x="2881313" y="3582988"/>
            <a:ext cx="373062" cy="50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01423" name="Group 256"/>
          <p:cNvGrpSpPr>
            <a:grpSpLocks/>
          </p:cNvGrpSpPr>
          <p:nvPr/>
        </p:nvGrpSpPr>
        <p:grpSpPr bwMode="auto">
          <a:xfrm>
            <a:off x="7553325" y="4564063"/>
            <a:ext cx="231775" cy="441325"/>
            <a:chOff x="4140" y="429"/>
            <a:chExt cx="1425" cy="2396"/>
          </a:xfrm>
        </p:grpSpPr>
        <p:sp>
          <p:nvSpPr>
            <p:cNvPr id="101461" name="Freeform 25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62" name="Rectangle 258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101463" name="Freeform 25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64" name="Freeform 26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65" name="Rectangle 261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grpSp>
          <p:nvGrpSpPr>
            <p:cNvPr id="101466" name="Group 26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01491" name="AutoShape 263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sp>
            <p:nvSpPr>
              <p:cNvPr id="101492" name="AutoShape 264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</p:grpSp>
        <p:sp>
          <p:nvSpPr>
            <p:cNvPr id="101467" name="Rectangle 265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grpSp>
          <p:nvGrpSpPr>
            <p:cNvPr id="101468" name="Group 26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01489" name="AutoShape 267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sp>
            <p:nvSpPr>
              <p:cNvPr id="101490" name="AutoShape 268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</p:grpSp>
        <p:sp>
          <p:nvSpPr>
            <p:cNvPr id="101469" name="Rectangle 269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101470" name="Rectangle 270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grpSp>
          <p:nvGrpSpPr>
            <p:cNvPr id="101471" name="Group 27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01487" name="AutoShape 272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5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sp>
            <p:nvSpPr>
              <p:cNvPr id="101488" name="AutoShape 273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</p:grpSp>
        <p:sp>
          <p:nvSpPr>
            <p:cNvPr id="101472" name="Freeform 27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1473" name="Group 27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01485" name="AutoShape 276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sp>
            <p:nvSpPr>
              <p:cNvPr id="101486" name="AutoShape 277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</p:grpSp>
        <p:sp>
          <p:nvSpPr>
            <p:cNvPr id="101474" name="Rectangle 278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101475" name="Freeform 27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76" name="Freeform 28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5 h 288"/>
                <a:gd name="T4" fmla="*/ 16 w 304"/>
                <a:gd name="T5" fmla="*/ 27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77" name="Oval 281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101478" name="Freeform 28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79" name="AutoShape 283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101480" name="AutoShape 284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101481" name="Oval 285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101482" name="Oval 286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l-GR" altLang="el-GR" sz="180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483" name="Oval 287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101484" name="Rectangle 288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</p:grpSp>
      <p:grpSp>
        <p:nvGrpSpPr>
          <p:cNvPr id="101424" name="Group 289"/>
          <p:cNvGrpSpPr>
            <a:grpSpLocks/>
          </p:cNvGrpSpPr>
          <p:nvPr/>
        </p:nvGrpSpPr>
        <p:grpSpPr bwMode="auto">
          <a:xfrm>
            <a:off x="7135813" y="5867400"/>
            <a:ext cx="231775" cy="441325"/>
            <a:chOff x="4140" y="429"/>
            <a:chExt cx="1425" cy="2396"/>
          </a:xfrm>
        </p:grpSpPr>
        <p:sp>
          <p:nvSpPr>
            <p:cNvPr id="101429" name="Freeform 29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30" name="Rectangle 291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101431" name="Freeform 29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32" name="Freeform 29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33" name="Rectangle 294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grpSp>
          <p:nvGrpSpPr>
            <p:cNvPr id="101434" name="Group 29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01459" name="AutoShape 296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sp>
            <p:nvSpPr>
              <p:cNvPr id="101460" name="AutoShape 297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</p:grpSp>
        <p:sp>
          <p:nvSpPr>
            <p:cNvPr id="101435" name="Rectangle 298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grpSp>
          <p:nvGrpSpPr>
            <p:cNvPr id="101436" name="Group 29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01457" name="AutoShape 300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sp>
            <p:nvSpPr>
              <p:cNvPr id="101458" name="AutoShape 301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</p:grpSp>
        <p:sp>
          <p:nvSpPr>
            <p:cNvPr id="101437" name="Rectangle 302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101438" name="Rectangle 303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grpSp>
          <p:nvGrpSpPr>
            <p:cNvPr id="101439" name="Group 30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01455" name="AutoShape 305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5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sp>
            <p:nvSpPr>
              <p:cNvPr id="101456" name="AutoShape 306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</p:grpSp>
        <p:sp>
          <p:nvSpPr>
            <p:cNvPr id="101440" name="Freeform 30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1441" name="Group 30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01453" name="AutoShape 309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sp>
            <p:nvSpPr>
              <p:cNvPr id="101454" name="AutoShape 310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</p:grpSp>
        <p:sp>
          <p:nvSpPr>
            <p:cNvPr id="101442" name="Rectangle 311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101443" name="Freeform 31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44" name="Freeform 31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5 h 288"/>
                <a:gd name="T4" fmla="*/ 16 w 304"/>
                <a:gd name="T5" fmla="*/ 27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45" name="Oval 314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101446" name="Freeform 31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47" name="AutoShape 316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101448" name="AutoShape 317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101449" name="Oval 318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101450" name="Oval 319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l-GR" altLang="el-GR" sz="180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451" name="Oval 320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101452" name="Rectangle 321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</p:grpSp>
      <p:grpSp>
        <p:nvGrpSpPr>
          <p:cNvPr id="101425" name="Group 325"/>
          <p:cNvGrpSpPr>
            <a:grpSpLocks/>
          </p:cNvGrpSpPr>
          <p:nvPr/>
        </p:nvGrpSpPr>
        <p:grpSpPr bwMode="auto">
          <a:xfrm>
            <a:off x="661988" y="5594350"/>
            <a:ext cx="525462" cy="434975"/>
            <a:chOff x="-44" y="1473"/>
            <a:chExt cx="981" cy="1105"/>
          </a:xfrm>
        </p:grpSpPr>
        <p:pic>
          <p:nvPicPr>
            <p:cNvPr id="101427" name="Picture 326" descr="desktop_computer_stylized_medium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1428" name="Freeform 32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01426" name="Line 219"/>
          <p:cNvSpPr>
            <a:spLocks noChangeShapeType="1"/>
          </p:cNvSpPr>
          <p:nvPr/>
        </p:nvSpPr>
        <p:spPr bwMode="auto">
          <a:xfrm flipH="1" flipV="1">
            <a:off x="4624388" y="5405438"/>
            <a:ext cx="7937" cy="407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3-</a:t>
            </a:r>
            <a:fld id="{72FE2355-B3ED-4091-AC28-B98C799E8781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  <p:sp>
        <p:nvSpPr>
          <p:cNvPr id="10240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974013" cy="1143000"/>
          </a:xfrm>
        </p:spPr>
        <p:txBody>
          <a:bodyPr/>
          <a:lstStyle/>
          <a:p>
            <a:r>
              <a:rPr lang="en-US" altLang="el-GR" sz="3200" smtClean="0"/>
              <a:t>Αίτια/κόστ</a:t>
            </a:r>
            <a:r>
              <a:rPr lang="el-GR" altLang="el-GR" sz="3200" smtClean="0"/>
              <a:t>η</a:t>
            </a:r>
            <a:r>
              <a:rPr lang="en-US" altLang="el-GR" sz="3200" smtClean="0"/>
              <a:t> συμφόρησης: σενάριο 2</a:t>
            </a:r>
            <a:r>
              <a:rPr lang="el-GR" altLang="el-GR" sz="3200" smtClean="0"/>
              <a:t> (συν.)</a:t>
            </a:r>
            <a:endParaRPr lang="en-US" altLang="el-GR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33400" y="990600"/>
            <a:ext cx="7885113" cy="12477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el-GR" altLang="el-GR" sz="1800" kern="0" dirty="0" smtClean="0"/>
              <a:t>λόγω αναμεταδόσεων</a:t>
            </a:r>
            <a:r>
              <a:rPr lang="en-US" altLang="el-GR" sz="1800" kern="0" dirty="0" smtClean="0"/>
              <a:t>:</a:t>
            </a:r>
            <a:r>
              <a:rPr lang="el-GR" altLang="el-GR" sz="1800" kern="0" dirty="0" smtClean="0"/>
              <a:t> 	</a:t>
            </a:r>
            <a:endParaRPr lang="en-US" altLang="el-GR" sz="1800" kern="0" dirty="0" smtClean="0"/>
          </a:p>
          <a:p>
            <a:pPr>
              <a:lnSpc>
                <a:spcPct val="130000"/>
              </a:lnSpc>
              <a:buFont typeface="ZapfDingbats" pitchFamily="82" charset="2"/>
              <a:buChar char="r"/>
              <a:defRPr/>
            </a:pPr>
            <a:r>
              <a:rPr lang="el-GR" altLang="el-GR" sz="1800" kern="0" dirty="0" smtClean="0"/>
              <a:t>αναμετάδοση καθυστερημένων</a:t>
            </a:r>
            <a:r>
              <a:rPr lang="en-US" altLang="el-GR" sz="1800" kern="0" dirty="0" smtClean="0"/>
              <a:t> (</a:t>
            </a:r>
            <a:r>
              <a:rPr lang="el-GR" altLang="el-GR" sz="1800" kern="0" dirty="0" smtClean="0"/>
              <a:t>όχι χαμένων</a:t>
            </a:r>
            <a:r>
              <a:rPr lang="en-US" altLang="el-GR" sz="1800" kern="0" dirty="0" smtClean="0"/>
              <a:t>) </a:t>
            </a:r>
            <a:r>
              <a:rPr lang="el-GR" altLang="el-GR" sz="1800" kern="0" dirty="0" smtClean="0"/>
              <a:t>πακέτων κάνει το </a:t>
            </a:r>
            <a:r>
              <a:rPr lang="en-US" altLang="el-GR" sz="1800" kern="0" dirty="0" smtClean="0"/>
              <a:t>         </a:t>
            </a:r>
            <a:r>
              <a:rPr lang="el-GR" altLang="el-GR" sz="1800" kern="0" dirty="0" smtClean="0"/>
              <a:t>μεγαλύτερο</a:t>
            </a:r>
            <a:r>
              <a:rPr lang="en-US" altLang="el-GR" sz="1800" kern="0" dirty="0" smtClean="0"/>
              <a:t> (</a:t>
            </a:r>
            <a:r>
              <a:rPr lang="el-GR" altLang="el-GR" sz="1800" kern="0" dirty="0" smtClean="0"/>
              <a:t>από ότι αν αναμεταδίδονται μόνο τα χαμένα) </a:t>
            </a:r>
            <a:r>
              <a:rPr lang="en-US" altLang="el-GR" sz="1800" kern="0" dirty="0" smtClean="0"/>
              <a:t> </a:t>
            </a:r>
            <a:r>
              <a:rPr lang="el-GR" altLang="el-GR" sz="1800" kern="0" dirty="0" smtClean="0"/>
              <a:t>για το ίδιο </a:t>
            </a:r>
            <a:endParaRPr lang="en-US" altLang="el-GR" sz="1800" kern="0" dirty="0" smtClean="0"/>
          </a:p>
          <a:p>
            <a:pPr>
              <a:lnSpc>
                <a:spcPct val="100000"/>
              </a:lnSpc>
              <a:buFont typeface="ZapfDingbats" pitchFamily="82" charset="2"/>
              <a:buChar char="r"/>
              <a:defRPr/>
            </a:pPr>
            <a:endParaRPr lang="en-US" altLang="el-GR" sz="2000" kern="0" dirty="0" smtClean="0"/>
          </a:p>
        </p:txBody>
      </p:sp>
      <p:grpSp>
        <p:nvGrpSpPr>
          <p:cNvPr id="102405" name="Group 33"/>
          <p:cNvGrpSpPr>
            <a:grpSpLocks/>
          </p:cNvGrpSpPr>
          <p:nvPr/>
        </p:nvGrpSpPr>
        <p:grpSpPr bwMode="auto">
          <a:xfrm>
            <a:off x="358775" y="2368550"/>
            <a:ext cx="8648700" cy="2444750"/>
            <a:chOff x="257" y="874"/>
            <a:chExt cx="5448" cy="1540"/>
          </a:xfrm>
        </p:grpSpPr>
        <p:sp>
          <p:nvSpPr>
            <p:cNvPr id="102425" name="Line 34"/>
            <p:cNvSpPr>
              <a:spLocks noChangeShapeType="1"/>
            </p:cNvSpPr>
            <p:nvPr/>
          </p:nvSpPr>
          <p:spPr bwMode="auto">
            <a:xfrm>
              <a:off x="2339" y="874"/>
              <a:ext cx="0" cy="10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26" name="Line 35"/>
            <p:cNvSpPr>
              <a:spLocks noChangeShapeType="1"/>
            </p:cNvSpPr>
            <p:nvPr/>
          </p:nvSpPr>
          <p:spPr bwMode="auto">
            <a:xfrm rot="5400000">
              <a:off x="2902" y="1392"/>
              <a:ext cx="0" cy="1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27" name="Text Box 36"/>
            <p:cNvSpPr txBox="1">
              <a:spLocks noChangeArrowheads="1"/>
            </p:cNvSpPr>
            <p:nvPr/>
          </p:nvSpPr>
          <p:spPr bwMode="auto">
            <a:xfrm>
              <a:off x="2118" y="934"/>
              <a:ext cx="240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el-GR" sz="1000">
                  <a:latin typeface="Arial" pitchFamily="34" charset="0"/>
                  <a:cs typeface="Arial" pitchFamily="34" charset="0"/>
                </a:rPr>
                <a:t>R/2</a:t>
              </a:r>
            </a:p>
          </p:txBody>
        </p:sp>
        <p:sp>
          <p:nvSpPr>
            <p:cNvPr id="102428" name="Line 37"/>
            <p:cNvSpPr>
              <a:spLocks noChangeShapeType="1"/>
            </p:cNvSpPr>
            <p:nvPr/>
          </p:nvSpPr>
          <p:spPr bwMode="auto">
            <a:xfrm rot="5400000">
              <a:off x="2824" y="523"/>
              <a:ext cx="0" cy="9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29" name="Line 38"/>
            <p:cNvSpPr>
              <a:spLocks noChangeShapeType="1"/>
            </p:cNvSpPr>
            <p:nvPr/>
          </p:nvSpPr>
          <p:spPr bwMode="auto">
            <a:xfrm rot="10800000">
              <a:off x="3327" y="1022"/>
              <a:ext cx="0" cy="9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30" name="Text Box 39"/>
            <p:cNvSpPr txBox="1">
              <a:spLocks noChangeArrowheads="1"/>
            </p:cNvSpPr>
            <p:nvPr/>
          </p:nvSpPr>
          <p:spPr bwMode="auto">
            <a:xfrm>
              <a:off x="3194" y="1938"/>
              <a:ext cx="24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el-GR" sz="1000">
                  <a:latin typeface="Arial" pitchFamily="34" charset="0"/>
                  <a:cs typeface="Arial" pitchFamily="34" charset="0"/>
                </a:rPr>
                <a:t>R/2</a:t>
              </a:r>
            </a:p>
          </p:txBody>
        </p:sp>
        <p:sp>
          <p:nvSpPr>
            <p:cNvPr id="102431" name="Freeform 40"/>
            <p:cNvSpPr>
              <a:spLocks/>
            </p:cNvSpPr>
            <p:nvPr/>
          </p:nvSpPr>
          <p:spPr bwMode="auto">
            <a:xfrm>
              <a:off x="2339" y="1320"/>
              <a:ext cx="969" cy="634"/>
            </a:xfrm>
            <a:custGeom>
              <a:avLst/>
              <a:gdLst>
                <a:gd name="T0" fmla="*/ 0 w 969"/>
                <a:gd name="T1" fmla="*/ 634 h 634"/>
                <a:gd name="T2" fmla="*/ 573 w 969"/>
                <a:gd name="T3" fmla="*/ 144 h 634"/>
                <a:gd name="T4" fmla="*/ 969 w 969"/>
                <a:gd name="T5" fmla="*/ 0 h 634"/>
                <a:gd name="T6" fmla="*/ 0 60000 65536"/>
                <a:gd name="T7" fmla="*/ 0 60000 65536"/>
                <a:gd name="T8" fmla="*/ 0 60000 65536"/>
                <a:gd name="T9" fmla="*/ 0 w 969"/>
                <a:gd name="T10" fmla="*/ 0 h 634"/>
                <a:gd name="T11" fmla="*/ 969 w 969"/>
                <a:gd name="T12" fmla="*/ 634 h 6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9" h="634">
                  <a:moveTo>
                    <a:pt x="0" y="634"/>
                  </a:moveTo>
                  <a:cubicBezTo>
                    <a:pt x="95" y="552"/>
                    <a:pt x="412" y="250"/>
                    <a:pt x="573" y="144"/>
                  </a:cubicBezTo>
                  <a:cubicBezTo>
                    <a:pt x="734" y="38"/>
                    <a:pt x="887" y="30"/>
                    <a:pt x="969" y="0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432" name="Group 41"/>
            <p:cNvGrpSpPr>
              <a:grpSpLocks/>
            </p:cNvGrpSpPr>
            <p:nvPr/>
          </p:nvGrpSpPr>
          <p:grpSpPr bwMode="auto">
            <a:xfrm>
              <a:off x="2742" y="1984"/>
              <a:ext cx="219" cy="173"/>
              <a:chOff x="806" y="2056"/>
              <a:chExt cx="219" cy="173"/>
            </a:xfrm>
          </p:grpSpPr>
          <p:sp>
            <p:nvSpPr>
              <p:cNvPr id="102463" name="Text Box 42"/>
              <p:cNvSpPr txBox="1">
                <a:spLocks noChangeArrowheads="1"/>
              </p:cNvSpPr>
              <p:nvPr/>
            </p:nvSpPr>
            <p:spPr bwMode="auto">
              <a:xfrm>
                <a:off x="806" y="2056"/>
                <a:ext cx="21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altLang="el-GR" sz="1200">
                    <a:latin typeface="Symbol" pitchFamily="18" charset="2"/>
                    <a:cs typeface="Arial" pitchFamily="34" charset="0"/>
                  </a:rPr>
                  <a:t>l</a:t>
                </a:r>
                <a:r>
                  <a:rPr lang="en-US" altLang="el-GR" sz="1200" baseline="-25000">
                    <a:latin typeface="Arial" pitchFamily="34" charset="0"/>
                    <a:cs typeface="Arial" pitchFamily="34" charset="0"/>
                  </a:rPr>
                  <a:t>in</a:t>
                </a:r>
              </a:p>
            </p:txBody>
          </p:sp>
          <p:sp>
            <p:nvSpPr>
              <p:cNvPr id="102464" name="Line 43"/>
              <p:cNvSpPr>
                <a:spLocks noChangeShapeType="1"/>
              </p:cNvSpPr>
              <p:nvPr/>
            </p:nvSpPr>
            <p:spPr bwMode="auto">
              <a:xfrm flipV="1">
                <a:off x="912" y="2092"/>
                <a:ext cx="24" cy="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433" name="Text Box 44"/>
            <p:cNvSpPr txBox="1">
              <a:spLocks noChangeArrowheads="1"/>
            </p:cNvSpPr>
            <p:nvPr/>
          </p:nvSpPr>
          <p:spPr bwMode="auto">
            <a:xfrm rot="-5400000">
              <a:off x="1930" y="1368"/>
              <a:ext cx="25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/>
              <a:r>
                <a:rPr lang="en-US" altLang="el-GR" sz="1200">
                  <a:latin typeface="Symbol" pitchFamily="18" charset="2"/>
                  <a:cs typeface="Arial" pitchFamily="34" charset="0"/>
                </a:rPr>
                <a:t>l</a:t>
              </a:r>
              <a:r>
                <a:rPr lang="en-US" altLang="el-GR" sz="1200" baseline="-25000">
                  <a:latin typeface="Arial" pitchFamily="34" charset="0"/>
                  <a:cs typeface="Arial" pitchFamily="34" charset="0"/>
                </a:rPr>
                <a:t>out</a:t>
              </a:r>
            </a:p>
          </p:txBody>
        </p:sp>
        <p:sp>
          <p:nvSpPr>
            <p:cNvPr id="102434" name="Text Box 45"/>
            <p:cNvSpPr txBox="1">
              <a:spLocks noChangeArrowheads="1"/>
            </p:cNvSpPr>
            <p:nvPr/>
          </p:nvSpPr>
          <p:spPr bwMode="auto">
            <a:xfrm>
              <a:off x="2305" y="2212"/>
              <a:ext cx="1724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el-GR">
                  <a:latin typeface="Arial" pitchFamily="34" charset="0"/>
                  <a:cs typeface="Arial" pitchFamily="34" charset="0"/>
                </a:rPr>
                <a:t>b.</a:t>
              </a:r>
              <a:r>
                <a:rPr lang="el-GR" altLang="el-GR">
                  <a:latin typeface="Arial" pitchFamily="34" charset="0"/>
                  <a:cs typeface="Arial" pitchFamily="34" charset="0"/>
                </a:rPr>
                <a:t> Μέχρι </a:t>
              </a:r>
              <a:r>
                <a:rPr lang="en-US" altLang="el-GR">
                  <a:latin typeface="Arial" pitchFamily="34" charset="0"/>
                  <a:cs typeface="Arial" pitchFamily="34" charset="0"/>
                </a:rPr>
                <a:t>R/2-R/3</a:t>
              </a:r>
              <a:r>
                <a:rPr lang="el-GR" altLang="el-GR">
                  <a:latin typeface="Arial" pitchFamily="34" charset="0"/>
                  <a:cs typeface="Arial" pitchFamily="34" charset="0"/>
                </a:rPr>
                <a:t> αναμεταδόσεις</a:t>
              </a:r>
              <a:endParaRPr lang="en-US" altLang="el-GR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2435" name="Group 46"/>
            <p:cNvGrpSpPr>
              <a:grpSpLocks/>
            </p:cNvGrpSpPr>
            <p:nvPr/>
          </p:nvGrpSpPr>
          <p:grpSpPr bwMode="auto">
            <a:xfrm>
              <a:off x="257" y="874"/>
              <a:ext cx="1736" cy="1473"/>
              <a:chOff x="161" y="778"/>
              <a:chExt cx="1736" cy="1473"/>
            </a:xfrm>
          </p:grpSpPr>
          <p:sp>
            <p:nvSpPr>
              <p:cNvPr id="102451" name="Line 47"/>
              <p:cNvSpPr>
                <a:spLocks noChangeShapeType="1"/>
              </p:cNvSpPr>
              <p:nvPr/>
            </p:nvSpPr>
            <p:spPr bwMode="auto">
              <a:xfrm>
                <a:off x="527" y="778"/>
                <a:ext cx="0" cy="10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52" name="Line 48"/>
              <p:cNvSpPr>
                <a:spLocks noChangeShapeType="1"/>
              </p:cNvSpPr>
              <p:nvPr/>
            </p:nvSpPr>
            <p:spPr bwMode="auto">
              <a:xfrm rot="5400000">
                <a:off x="1090" y="1296"/>
                <a:ext cx="0" cy="11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53" name="Text Box 49"/>
              <p:cNvSpPr txBox="1">
                <a:spLocks noChangeArrowheads="1"/>
              </p:cNvSpPr>
              <p:nvPr/>
            </p:nvSpPr>
            <p:spPr bwMode="auto">
              <a:xfrm>
                <a:off x="306" y="838"/>
                <a:ext cx="240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altLang="el-GR" sz="1000">
                    <a:latin typeface="Arial" pitchFamily="34" charset="0"/>
                    <a:cs typeface="Arial" pitchFamily="34" charset="0"/>
                  </a:rPr>
                  <a:t>R/2</a:t>
                </a:r>
              </a:p>
            </p:txBody>
          </p:sp>
          <p:sp>
            <p:nvSpPr>
              <p:cNvPr id="102454" name="Line 50"/>
              <p:cNvSpPr>
                <a:spLocks noChangeShapeType="1"/>
              </p:cNvSpPr>
              <p:nvPr/>
            </p:nvSpPr>
            <p:spPr bwMode="auto">
              <a:xfrm rot="5400000">
                <a:off x="1012" y="427"/>
                <a:ext cx="0" cy="9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55" name="Line 51"/>
              <p:cNvSpPr>
                <a:spLocks noChangeShapeType="1"/>
              </p:cNvSpPr>
              <p:nvPr/>
            </p:nvSpPr>
            <p:spPr bwMode="auto">
              <a:xfrm rot="10800000">
                <a:off x="1515" y="926"/>
                <a:ext cx="0" cy="9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56" name="Text Box 52"/>
              <p:cNvSpPr txBox="1">
                <a:spLocks noChangeArrowheads="1"/>
              </p:cNvSpPr>
              <p:nvPr/>
            </p:nvSpPr>
            <p:spPr bwMode="auto">
              <a:xfrm>
                <a:off x="1382" y="1842"/>
                <a:ext cx="24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altLang="el-GR" sz="1000">
                    <a:latin typeface="Arial" pitchFamily="34" charset="0"/>
                    <a:cs typeface="Arial" pitchFamily="34" charset="0"/>
                  </a:rPr>
                  <a:t>R/2</a:t>
                </a:r>
              </a:p>
            </p:txBody>
          </p:sp>
          <p:sp>
            <p:nvSpPr>
              <p:cNvPr id="102457" name="Line 53"/>
              <p:cNvSpPr>
                <a:spLocks noChangeShapeType="1"/>
              </p:cNvSpPr>
              <p:nvPr/>
            </p:nvSpPr>
            <p:spPr bwMode="auto">
              <a:xfrm flipV="1">
                <a:off x="523" y="920"/>
                <a:ext cx="992" cy="941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2458" name="Group 54"/>
              <p:cNvGrpSpPr>
                <a:grpSpLocks/>
              </p:cNvGrpSpPr>
              <p:nvPr/>
            </p:nvGrpSpPr>
            <p:grpSpPr bwMode="auto">
              <a:xfrm>
                <a:off x="930" y="1888"/>
                <a:ext cx="219" cy="173"/>
                <a:chOff x="806" y="2056"/>
                <a:chExt cx="219" cy="173"/>
              </a:xfrm>
            </p:grpSpPr>
            <p:sp>
              <p:nvSpPr>
                <p:cNvPr id="102461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806" y="2056"/>
                  <a:ext cx="219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1" hangingPunct="1"/>
                  <a:r>
                    <a:rPr lang="en-US" altLang="el-GR" sz="1200">
                      <a:latin typeface="Symbol" pitchFamily="18" charset="2"/>
                      <a:cs typeface="Arial" pitchFamily="34" charset="0"/>
                    </a:rPr>
                    <a:t>l</a:t>
                  </a:r>
                  <a:r>
                    <a:rPr lang="en-US" altLang="el-GR" sz="1200" baseline="-25000">
                      <a:latin typeface="Arial" pitchFamily="34" charset="0"/>
                      <a:cs typeface="Arial" pitchFamily="34" charset="0"/>
                    </a:rPr>
                    <a:t>in</a:t>
                  </a:r>
                </a:p>
              </p:txBody>
            </p:sp>
            <p:sp>
              <p:nvSpPr>
                <p:cNvPr id="102462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912" y="2092"/>
                  <a:ext cx="24" cy="2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2459" name="Text Box 57"/>
              <p:cNvSpPr txBox="1">
                <a:spLocks noChangeArrowheads="1"/>
              </p:cNvSpPr>
              <p:nvPr/>
            </p:nvSpPr>
            <p:spPr bwMode="auto">
              <a:xfrm rot="-5400000">
                <a:off x="118" y="1272"/>
                <a:ext cx="25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/>
                <a:r>
                  <a:rPr lang="en-US" altLang="el-GR" sz="1200">
                    <a:latin typeface="Symbol" pitchFamily="18" charset="2"/>
                    <a:cs typeface="Arial" pitchFamily="34" charset="0"/>
                  </a:rPr>
                  <a:t>l</a:t>
                </a:r>
                <a:r>
                  <a:rPr lang="en-US" altLang="el-GR" sz="1200" baseline="-25000">
                    <a:latin typeface="Arial" pitchFamily="34" charset="0"/>
                    <a:cs typeface="Arial" pitchFamily="34" charset="0"/>
                  </a:rPr>
                  <a:t>out</a:t>
                </a:r>
              </a:p>
            </p:txBody>
          </p:sp>
          <p:sp>
            <p:nvSpPr>
              <p:cNvPr id="102460" name="Text Box 58"/>
              <p:cNvSpPr txBox="1">
                <a:spLocks noChangeArrowheads="1"/>
              </p:cNvSpPr>
              <p:nvPr/>
            </p:nvSpPr>
            <p:spPr bwMode="auto">
              <a:xfrm>
                <a:off x="201" y="2071"/>
                <a:ext cx="1696" cy="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altLang="el-GR">
                    <a:latin typeface="Arial" pitchFamily="34" charset="0"/>
                    <a:cs typeface="Arial" pitchFamily="34" charset="0"/>
                  </a:rPr>
                  <a:t>a. </a:t>
                </a:r>
                <a:r>
                  <a:rPr lang="el-GR" altLang="el-GR">
                    <a:latin typeface="Arial" pitchFamily="34" charset="0"/>
                    <a:cs typeface="Arial" pitchFamily="34" charset="0"/>
                  </a:rPr>
                  <a:t>Καμία απώλεια/αναμετάδοση</a:t>
                </a:r>
                <a:endParaRPr lang="en-US" altLang="el-GR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02436" name="Line 59"/>
            <p:cNvSpPr>
              <a:spLocks noChangeShapeType="1"/>
            </p:cNvSpPr>
            <p:nvPr/>
          </p:nvSpPr>
          <p:spPr bwMode="auto">
            <a:xfrm>
              <a:off x="4031" y="874"/>
              <a:ext cx="0" cy="10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37" name="Line 60"/>
            <p:cNvSpPr>
              <a:spLocks noChangeShapeType="1"/>
            </p:cNvSpPr>
            <p:nvPr/>
          </p:nvSpPr>
          <p:spPr bwMode="auto">
            <a:xfrm rot="5400000">
              <a:off x="4594" y="1392"/>
              <a:ext cx="0" cy="1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38" name="Text Box 61"/>
            <p:cNvSpPr txBox="1">
              <a:spLocks noChangeArrowheads="1"/>
            </p:cNvSpPr>
            <p:nvPr/>
          </p:nvSpPr>
          <p:spPr bwMode="auto">
            <a:xfrm>
              <a:off x="3810" y="934"/>
              <a:ext cx="240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el-GR" sz="1000">
                  <a:latin typeface="Arial" pitchFamily="34" charset="0"/>
                  <a:cs typeface="Arial" pitchFamily="34" charset="0"/>
                </a:rPr>
                <a:t>R/2</a:t>
              </a:r>
            </a:p>
          </p:txBody>
        </p:sp>
        <p:sp>
          <p:nvSpPr>
            <p:cNvPr id="102439" name="Line 62"/>
            <p:cNvSpPr>
              <a:spLocks noChangeShapeType="1"/>
            </p:cNvSpPr>
            <p:nvPr/>
          </p:nvSpPr>
          <p:spPr bwMode="auto">
            <a:xfrm rot="5400000">
              <a:off x="4508" y="975"/>
              <a:ext cx="0" cy="9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40" name="Line 63"/>
            <p:cNvSpPr>
              <a:spLocks noChangeShapeType="1"/>
            </p:cNvSpPr>
            <p:nvPr/>
          </p:nvSpPr>
          <p:spPr bwMode="auto">
            <a:xfrm rot="10800000">
              <a:off x="5015" y="1470"/>
              <a:ext cx="4" cy="4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41" name="Text Box 64"/>
            <p:cNvSpPr txBox="1">
              <a:spLocks noChangeArrowheads="1"/>
            </p:cNvSpPr>
            <p:nvPr/>
          </p:nvSpPr>
          <p:spPr bwMode="auto">
            <a:xfrm>
              <a:off x="4886" y="1938"/>
              <a:ext cx="24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el-GR" sz="1000">
                  <a:latin typeface="Arial" pitchFamily="34" charset="0"/>
                  <a:cs typeface="Arial" pitchFamily="34" charset="0"/>
                </a:rPr>
                <a:t>R/2</a:t>
              </a:r>
            </a:p>
          </p:txBody>
        </p:sp>
        <p:sp>
          <p:nvSpPr>
            <p:cNvPr id="102442" name="Line 65"/>
            <p:cNvSpPr>
              <a:spLocks noChangeShapeType="1"/>
            </p:cNvSpPr>
            <p:nvPr/>
          </p:nvSpPr>
          <p:spPr bwMode="auto">
            <a:xfrm flipV="1">
              <a:off x="4027" y="1468"/>
              <a:ext cx="992" cy="489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443" name="Group 66"/>
            <p:cNvGrpSpPr>
              <a:grpSpLocks/>
            </p:cNvGrpSpPr>
            <p:nvPr/>
          </p:nvGrpSpPr>
          <p:grpSpPr bwMode="auto">
            <a:xfrm>
              <a:off x="4434" y="1984"/>
              <a:ext cx="219" cy="173"/>
              <a:chOff x="806" y="2056"/>
              <a:chExt cx="219" cy="173"/>
            </a:xfrm>
          </p:grpSpPr>
          <p:sp>
            <p:nvSpPr>
              <p:cNvPr id="102449" name="Text Box 67"/>
              <p:cNvSpPr txBox="1">
                <a:spLocks noChangeArrowheads="1"/>
              </p:cNvSpPr>
              <p:nvPr/>
            </p:nvSpPr>
            <p:spPr bwMode="auto">
              <a:xfrm>
                <a:off x="806" y="2056"/>
                <a:ext cx="21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altLang="el-GR" sz="1200">
                    <a:latin typeface="Symbol" pitchFamily="18" charset="2"/>
                    <a:cs typeface="Arial" pitchFamily="34" charset="0"/>
                  </a:rPr>
                  <a:t>l</a:t>
                </a:r>
                <a:r>
                  <a:rPr lang="en-US" altLang="el-GR" sz="1200" baseline="-25000">
                    <a:latin typeface="Arial" pitchFamily="34" charset="0"/>
                    <a:cs typeface="Arial" pitchFamily="34" charset="0"/>
                  </a:rPr>
                  <a:t>in</a:t>
                </a:r>
              </a:p>
            </p:txBody>
          </p:sp>
          <p:sp>
            <p:nvSpPr>
              <p:cNvPr id="102450" name="Line 68"/>
              <p:cNvSpPr>
                <a:spLocks noChangeShapeType="1"/>
              </p:cNvSpPr>
              <p:nvPr/>
            </p:nvSpPr>
            <p:spPr bwMode="auto">
              <a:xfrm flipV="1">
                <a:off x="912" y="2092"/>
                <a:ext cx="24" cy="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444" name="Text Box 69"/>
            <p:cNvSpPr txBox="1">
              <a:spLocks noChangeArrowheads="1"/>
            </p:cNvSpPr>
            <p:nvPr/>
          </p:nvSpPr>
          <p:spPr bwMode="auto">
            <a:xfrm rot="-5400000">
              <a:off x="3622" y="1368"/>
              <a:ext cx="25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/>
              <a:r>
                <a:rPr lang="en-US" altLang="el-GR" sz="1200">
                  <a:latin typeface="Symbol" pitchFamily="18" charset="2"/>
                  <a:cs typeface="Arial" pitchFamily="34" charset="0"/>
                </a:rPr>
                <a:t>l</a:t>
              </a:r>
              <a:r>
                <a:rPr lang="en-US" altLang="el-GR" sz="1200" baseline="-25000">
                  <a:latin typeface="Arial" pitchFamily="34" charset="0"/>
                  <a:cs typeface="Arial" pitchFamily="34" charset="0"/>
                </a:rPr>
                <a:t>out</a:t>
              </a:r>
            </a:p>
          </p:txBody>
        </p:sp>
        <p:sp>
          <p:nvSpPr>
            <p:cNvPr id="102445" name="Text Box 70"/>
            <p:cNvSpPr txBox="1">
              <a:spLocks noChangeArrowheads="1"/>
            </p:cNvSpPr>
            <p:nvPr/>
          </p:nvSpPr>
          <p:spPr bwMode="auto">
            <a:xfrm>
              <a:off x="4288" y="2234"/>
              <a:ext cx="1417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el-GR">
                  <a:latin typeface="Arial" pitchFamily="34" charset="0"/>
                  <a:cs typeface="Arial" pitchFamily="34" charset="0"/>
                </a:rPr>
                <a:t>c.</a:t>
              </a:r>
              <a:r>
                <a:rPr lang="el-GR" altLang="el-GR">
                  <a:latin typeface="Arial" pitchFamily="34" charset="0"/>
                  <a:cs typeface="Arial" pitchFamily="34" charset="0"/>
                </a:rPr>
                <a:t> Δύο φορές κάθε πακέτο</a:t>
              </a:r>
              <a:endParaRPr lang="en-US" altLang="el-G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446" name="Text Box 71"/>
            <p:cNvSpPr txBox="1">
              <a:spLocks noChangeArrowheads="1"/>
            </p:cNvSpPr>
            <p:nvPr/>
          </p:nvSpPr>
          <p:spPr bwMode="auto">
            <a:xfrm>
              <a:off x="3822" y="1398"/>
              <a:ext cx="240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el-GR" sz="1000">
                  <a:latin typeface="Arial" pitchFamily="34" charset="0"/>
                  <a:cs typeface="Arial" pitchFamily="34" charset="0"/>
                </a:rPr>
                <a:t>R/4</a:t>
              </a:r>
            </a:p>
          </p:txBody>
        </p:sp>
        <p:sp>
          <p:nvSpPr>
            <p:cNvPr id="102447" name="Text Box 72"/>
            <p:cNvSpPr txBox="1">
              <a:spLocks noChangeArrowheads="1"/>
            </p:cNvSpPr>
            <p:nvPr/>
          </p:nvSpPr>
          <p:spPr bwMode="auto">
            <a:xfrm>
              <a:off x="2122" y="1242"/>
              <a:ext cx="240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el-GR" sz="1000">
                  <a:latin typeface="Arial" pitchFamily="34" charset="0"/>
                  <a:cs typeface="Arial" pitchFamily="34" charset="0"/>
                </a:rPr>
                <a:t>R/3</a:t>
              </a:r>
            </a:p>
          </p:txBody>
        </p:sp>
        <p:sp>
          <p:nvSpPr>
            <p:cNvPr id="102448" name="Line 73"/>
            <p:cNvSpPr>
              <a:spLocks noChangeShapeType="1"/>
            </p:cNvSpPr>
            <p:nvPr/>
          </p:nvSpPr>
          <p:spPr bwMode="auto">
            <a:xfrm rot="5400000">
              <a:off x="2824" y="823"/>
              <a:ext cx="0" cy="9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406" name="Group 12"/>
          <p:cNvGrpSpPr>
            <a:grpSpLocks/>
          </p:cNvGrpSpPr>
          <p:nvPr/>
        </p:nvGrpSpPr>
        <p:grpSpPr bwMode="auto">
          <a:xfrm>
            <a:off x="3435350" y="898525"/>
            <a:ext cx="1385888" cy="687388"/>
            <a:chOff x="2461" y="1256"/>
            <a:chExt cx="873" cy="433"/>
          </a:xfrm>
        </p:grpSpPr>
        <p:grpSp>
          <p:nvGrpSpPr>
            <p:cNvPr id="102416" name="Group 13"/>
            <p:cNvGrpSpPr>
              <a:grpSpLocks/>
            </p:cNvGrpSpPr>
            <p:nvPr/>
          </p:nvGrpSpPr>
          <p:grpSpPr bwMode="auto">
            <a:xfrm>
              <a:off x="2461" y="1256"/>
              <a:ext cx="873" cy="433"/>
              <a:chOff x="1129" y="700"/>
              <a:chExt cx="873" cy="433"/>
            </a:xfrm>
          </p:grpSpPr>
          <p:grpSp>
            <p:nvGrpSpPr>
              <p:cNvPr id="102418" name="Group 14"/>
              <p:cNvGrpSpPr>
                <a:grpSpLocks/>
              </p:cNvGrpSpPr>
              <p:nvPr/>
            </p:nvGrpSpPr>
            <p:grpSpPr bwMode="auto">
              <a:xfrm>
                <a:off x="1129" y="704"/>
                <a:ext cx="364" cy="429"/>
                <a:chOff x="1129" y="704"/>
                <a:chExt cx="364" cy="429"/>
              </a:xfrm>
            </p:grpSpPr>
            <p:sp>
              <p:nvSpPr>
                <p:cNvPr id="102423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129" y="704"/>
                  <a:ext cx="239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el-GR" sz="2800">
                      <a:latin typeface="Symbol" pitchFamily="18" charset="2"/>
                    </a:rPr>
                    <a:t>l</a:t>
                  </a:r>
                  <a:endParaRPr lang="en-US" altLang="el-GR" sz="2000">
                    <a:latin typeface="Symbol" pitchFamily="18" charset="2"/>
                  </a:endParaRPr>
                </a:p>
              </p:txBody>
            </p:sp>
            <p:sp>
              <p:nvSpPr>
                <p:cNvPr id="102424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252" y="883"/>
                  <a:ext cx="241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el-GR" sz="2000">
                      <a:latin typeface="Arial" pitchFamily="34" charset="0"/>
                    </a:rPr>
                    <a:t>in</a:t>
                  </a:r>
                  <a:endParaRPr lang="en-US" altLang="el-GR" sz="200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02419" name="Group 17"/>
              <p:cNvGrpSpPr>
                <a:grpSpLocks/>
              </p:cNvGrpSpPr>
              <p:nvPr/>
            </p:nvGrpSpPr>
            <p:grpSpPr bwMode="auto">
              <a:xfrm>
                <a:off x="1541" y="700"/>
                <a:ext cx="461" cy="413"/>
                <a:chOff x="1645" y="788"/>
                <a:chExt cx="461" cy="413"/>
              </a:xfrm>
            </p:grpSpPr>
            <p:sp>
              <p:nvSpPr>
                <p:cNvPr id="102421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645" y="788"/>
                  <a:ext cx="239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el-GR" sz="2800">
                      <a:latin typeface="Symbol" pitchFamily="18" charset="2"/>
                    </a:rPr>
                    <a:t>l</a:t>
                  </a:r>
                  <a:endParaRPr lang="en-US" altLang="el-GR" sz="2000">
                    <a:latin typeface="Symbol" pitchFamily="18" charset="2"/>
                  </a:endParaRPr>
                </a:p>
              </p:txBody>
            </p:sp>
            <p:sp>
              <p:nvSpPr>
                <p:cNvPr id="102422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768" y="951"/>
                  <a:ext cx="338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el-GR" sz="2000">
                      <a:latin typeface="Arial" pitchFamily="34" charset="0"/>
                    </a:rPr>
                    <a:t>out</a:t>
                  </a:r>
                  <a:endParaRPr lang="en-US" altLang="el-GR" sz="2000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02420" name="Text Box 20"/>
              <p:cNvSpPr txBox="1">
                <a:spLocks noChangeArrowheads="1"/>
              </p:cNvSpPr>
              <p:nvPr/>
            </p:nvSpPr>
            <p:spPr bwMode="auto">
              <a:xfrm>
                <a:off x="1352" y="729"/>
                <a:ext cx="22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l-GR" sz="2400">
                    <a:solidFill>
                      <a:srgbClr val="FF0000"/>
                    </a:solidFill>
                    <a:latin typeface="Arial" pitchFamily="34" charset="0"/>
                  </a:rPr>
                  <a:t>&gt;</a:t>
                </a:r>
                <a:endParaRPr lang="en-US" altLang="el-GR" sz="2000">
                  <a:latin typeface="Times New Roman" pitchFamily="18" charset="0"/>
                </a:endParaRPr>
              </a:p>
            </p:txBody>
          </p:sp>
        </p:grpSp>
        <p:sp>
          <p:nvSpPr>
            <p:cNvPr id="102417" name="Line 21"/>
            <p:cNvSpPr>
              <a:spLocks noChangeShapeType="1"/>
            </p:cNvSpPr>
            <p:nvPr/>
          </p:nvSpPr>
          <p:spPr bwMode="auto">
            <a:xfrm flipV="1">
              <a:off x="2660" y="1332"/>
              <a:ext cx="20" cy="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407" name="Rectangle 281"/>
          <p:cNvSpPr>
            <a:spLocks noChangeArrowheads="1"/>
          </p:cNvSpPr>
          <p:nvPr/>
        </p:nvSpPr>
        <p:spPr bwMode="auto">
          <a:xfrm>
            <a:off x="176213" y="4948238"/>
            <a:ext cx="8815387" cy="153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altLang="el-GR" sz="2000">
                <a:solidFill>
                  <a:srgbClr val="FF0000"/>
                </a:solidFill>
                <a:latin typeface="Comic Sans MS" pitchFamily="66" charset="0"/>
              </a:rPr>
              <a:t>“</a:t>
            </a:r>
            <a:r>
              <a:rPr lang="el-GR" altLang="el-GR" sz="1800">
                <a:solidFill>
                  <a:srgbClr val="FF0000"/>
                </a:solidFill>
                <a:latin typeface="Comic Sans MS" pitchFamily="66" charset="0"/>
              </a:rPr>
              <a:t>κόστη</a:t>
            </a:r>
            <a:r>
              <a:rPr lang="en-US" altLang="el-GR" sz="1800">
                <a:solidFill>
                  <a:srgbClr val="FF0000"/>
                </a:solidFill>
                <a:latin typeface="Comic Sans MS" pitchFamily="66" charset="0"/>
              </a:rPr>
              <a:t>”</a:t>
            </a:r>
            <a:r>
              <a:rPr lang="el-GR" altLang="el-GR" sz="1800">
                <a:solidFill>
                  <a:srgbClr val="FF0000"/>
                </a:solidFill>
                <a:latin typeface="Comic Sans MS" pitchFamily="66" charset="0"/>
              </a:rPr>
              <a:t> της συμφόρησης:</a:t>
            </a: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</a:pPr>
            <a:r>
              <a:rPr lang="el-GR" altLang="el-GR" sz="1800">
                <a:latin typeface="Comic Sans MS" pitchFamily="66" charset="0"/>
              </a:rPr>
              <a:t> περισσότερη δουλειά (αναμεταδόσεις) για δοσμένο </a:t>
            </a:r>
            <a:r>
              <a:rPr lang="en-US" altLang="el-GR" sz="1800">
                <a:latin typeface="Comic Sans MS" pitchFamily="66" charset="0"/>
              </a:rPr>
              <a:t>“goodput”</a:t>
            </a: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</a:pPr>
            <a:r>
              <a:rPr lang="el-GR" altLang="el-GR" sz="1800">
                <a:latin typeface="Comic Sans MS" pitchFamily="66" charset="0"/>
              </a:rPr>
              <a:t> αχρείαστες αναμεταδόσεις: η ζεύξη μεταφέρει πολλαπλά  αντίγραφα του πακέτου</a:t>
            </a:r>
          </a:p>
          <a:p>
            <a:pPr marL="742950" lvl="1" indent="-28575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§"/>
            </a:pPr>
            <a:r>
              <a:rPr lang="el-GR" altLang="el-GR" sz="1800">
                <a:latin typeface="Comic Sans MS" pitchFamily="66" charset="0"/>
              </a:rPr>
              <a:t>μείωση </a:t>
            </a:r>
            <a:r>
              <a:rPr lang="en-US" altLang="el-GR" sz="1800">
                <a:latin typeface="Comic Sans MS" pitchFamily="66" charset="0"/>
              </a:rPr>
              <a:t>“goodput</a:t>
            </a:r>
            <a:r>
              <a:rPr lang="en-US" altLang="el-GR" sz="2000">
                <a:latin typeface="Comic Sans MS" pitchFamily="66" charset="0"/>
              </a:rPr>
              <a:t>”</a:t>
            </a:r>
          </a:p>
        </p:txBody>
      </p:sp>
      <p:grpSp>
        <p:nvGrpSpPr>
          <p:cNvPr id="102408" name="Group 22"/>
          <p:cNvGrpSpPr>
            <a:grpSpLocks/>
          </p:cNvGrpSpPr>
          <p:nvPr/>
        </p:nvGrpSpPr>
        <p:grpSpPr bwMode="auto">
          <a:xfrm>
            <a:off x="7475538" y="1339850"/>
            <a:ext cx="576262" cy="396875"/>
            <a:chOff x="3663" y="2092"/>
            <a:chExt cx="364" cy="429"/>
          </a:xfrm>
        </p:grpSpPr>
        <p:grpSp>
          <p:nvGrpSpPr>
            <p:cNvPr id="102412" name="Group 23"/>
            <p:cNvGrpSpPr>
              <a:grpSpLocks/>
            </p:cNvGrpSpPr>
            <p:nvPr/>
          </p:nvGrpSpPr>
          <p:grpSpPr bwMode="auto">
            <a:xfrm>
              <a:off x="3663" y="2092"/>
              <a:ext cx="364" cy="429"/>
              <a:chOff x="1129" y="704"/>
              <a:chExt cx="364" cy="429"/>
            </a:xfrm>
          </p:grpSpPr>
          <p:sp>
            <p:nvSpPr>
              <p:cNvPr id="102414" name="Text Box 24"/>
              <p:cNvSpPr txBox="1">
                <a:spLocks noChangeArrowheads="1"/>
              </p:cNvSpPr>
              <p:nvPr/>
            </p:nvSpPr>
            <p:spPr bwMode="auto">
              <a:xfrm>
                <a:off x="1129" y="704"/>
                <a:ext cx="2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l-GR" sz="2800">
                    <a:latin typeface="Symbol" pitchFamily="18" charset="2"/>
                  </a:rPr>
                  <a:t>l</a:t>
                </a:r>
                <a:endParaRPr lang="en-US" altLang="el-GR" sz="2000">
                  <a:latin typeface="Symbol" pitchFamily="18" charset="2"/>
                </a:endParaRPr>
              </a:p>
            </p:txBody>
          </p:sp>
          <p:sp>
            <p:nvSpPr>
              <p:cNvPr id="102415" name="Text Box 25"/>
              <p:cNvSpPr txBox="1">
                <a:spLocks noChangeArrowheads="1"/>
              </p:cNvSpPr>
              <p:nvPr/>
            </p:nvSpPr>
            <p:spPr bwMode="auto">
              <a:xfrm>
                <a:off x="1252" y="883"/>
                <a:ext cx="24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l-GR" sz="2000">
                    <a:latin typeface="Arial" pitchFamily="34" charset="0"/>
                  </a:rPr>
                  <a:t>in</a:t>
                </a:r>
                <a:endParaRPr lang="en-US" altLang="el-GR" sz="2000">
                  <a:latin typeface="Times New Roman" pitchFamily="18" charset="0"/>
                </a:endParaRPr>
              </a:p>
            </p:txBody>
          </p:sp>
        </p:grpSp>
        <p:sp>
          <p:nvSpPr>
            <p:cNvPr id="102413" name="Line 26"/>
            <p:cNvSpPr>
              <a:spLocks noChangeShapeType="1"/>
            </p:cNvSpPr>
            <p:nvPr/>
          </p:nvSpPr>
          <p:spPr bwMode="auto">
            <a:xfrm flipV="1">
              <a:off x="3862" y="2164"/>
              <a:ext cx="20" cy="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409" name="Group 27"/>
          <p:cNvGrpSpPr>
            <a:grpSpLocks/>
          </p:cNvGrpSpPr>
          <p:nvPr/>
        </p:nvGrpSpPr>
        <p:grpSpPr bwMode="auto">
          <a:xfrm>
            <a:off x="8004175" y="1746250"/>
            <a:ext cx="725488" cy="511175"/>
            <a:chOff x="1645" y="788"/>
            <a:chExt cx="549" cy="584"/>
          </a:xfrm>
        </p:grpSpPr>
        <p:sp>
          <p:nvSpPr>
            <p:cNvPr id="102410" name="Text Box 28"/>
            <p:cNvSpPr txBox="1">
              <a:spLocks noChangeArrowheads="1"/>
            </p:cNvSpPr>
            <p:nvPr/>
          </p:nvSpPr>
          <p:spPr bwMode="auto">
            <a:xfrm>
              <a:off x="1645" y="788"/>
              <a:ext cx="23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l-GR" sz="2800">
                  <a:latin typeface="Symbol" pitchFamily="18" charset="2"/>
                </a:rPr>
                <a:t>l</a:t>
              </a:r>
              <a:endParaRPr lang="en-US" altLang="el-GR" sz="2000">
                <a:latin typeface="Symbol" pitchFamily="18" charset="2"/>
              </a:endParaRPr>
            </a:p>
          </p:txBody>
        </p:sp>
        <p:sp>
          <p:nvSpPr>
            <p:cNvPr id="102411" name="Text Box 29"/>
            <p:cNvSpPr txBox="1">
              <a:spLocks noChangeArrowheads="1"/>
            </p:cNvSpPr>
            <p:nvPr/>
          </p:nvSpPr>
          <p:spPr bwMode="auto">
            <a:xfrm>
              <a:off x="1679" y="951"/>
              <a:ext cx="515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altLang="el-GR" sz="2000">
                  <a:latin typeface="Arial" pitchFamily="34" charset="0"/>
                </a:rPr>
                <a:t>  </a:t>
              </a:r>
              <a:r>
                <a:rPr lang="en-US" altLang="el-GR" sz="2000">
                  <a:latin typeface="Arial" pitchFamily="34" charset="0"/>
                </a:rPr>
                <a:t>out</a:t>
              </a:r>
              <a:endParaRPr lang="en-US" altLang="el-GR" sz="20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F6D14C2E-DAF1-448F-9FE0-4E577EA0E508}" type="slidenum">
              <a:rPr lang="en-US"/>
              <a:pPr>
                <a:defRPr/>
              </a:pPr>
              <a:t>95</a:t>
            </a:fld>
            <a:endParaRPr lang="en-US"/>
          </a:p>
        </p:txBody>
      </p:sp>
      <p:sp>
        <p:nvSpPr>
          <p:cNvPr id="103427" name="Footer Placeholder 5"/>
          <p:cNvSpPr txBox="1">
            <a:spLocks noGrp="1"/>
          </p:cNvSpPr>
          <p:nvPr/>
        </p:nvSpPr>
        <p:spPr bwMode="auto">
          <a:xfrm>
            <a:off x="4203700" y="6400800"/>
            <a:ext cx="410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103428" name="Slide Number Placeholder 6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60A2359F-E7B1-4259-870D-9E36053A1411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95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103429" name="Rectangle 2"/>
          <p:cNvSpPr>
            <a:spLocks noGrp="1" noChangeArrowheads="1"/>
          </p:cNvSpPr>
          <p:nvPr>
            <p:ph type="title"/>
          </p:nvPr>
        </p:nvSpPr>
        <p:spPr>
          <a:xfrm>
            <a:off x="265113" y="0"/>
            <a:ext cx="8356600" cy="1143000"/>
          </a:xfrm>
        </p:spPr>
        <p:txBody>
          <a:bodyPr/>
          <a:lstStyle/>
          <a:p>
            <a:r>
              <a:rPr lang="en-US" altLang="el-GR" sz="3200" smtClean="0"/>
              <a:t>Αίτια/κόστ</a:t>
            </a:r>
            <a:r>
              <a:rPr lang="el-GR" altLang="el-GR" sz="3200" smtClean="0"/>
              <a:t>η της</a:t>
            </a:r>
            <a:r>
              <a:rPr lang="en-US" altLang="el-GR" sz="3200" smtClean="0"/>
              <a:t> συμφόρησης: σενάριο 3</a:t>
            </a:r>
          </a:p>
        </p:txBody>
      </p:sp>
      <p:sp>
        <p:nvSpPr>
          <p:cNvPr id="1034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5263" y="862013"/>
            <a:ext cx="4425950" cy="1247775"/>
          </a:xfrm>
        </p:spPr>
        <p:txBody>
          <a:bodyPr/>
          <a:lstStyle/>
          <a:p>
            <a:r>
              <a:rPr lang="el-GR" altLang="el-GR" sz="2000" smtClean="0"/>
              <a:t>Τέσσερεις αποστολείς</a:t>
            </a:r>
            <a:endParaRPr lang="en-US" altLang="el-GR" sz="2000" smtClean="0"/>
          </a:p>
          <a:p>
            <a:r>
              <a:rPr lang="el-GR" altLang="el-GR" sz="2000" smtClean="0"/>
              <a:t>Διαδρομές πολλαπλών τμημάτων</a:t>
            </a:r>
            <a:endParaRPr lang="en-US" altLang="el-GR" sz="2000" smtClean="0"/>
          </a:p>
          <a:p>
            <a:r>
              <a:rPr lang="el-GR" altLang="el-GR" sz="2000" smtClean="0"/>
              <a:t>Λήξη χρόνου</a:t>
            </a:r>
            <a:r>
              <a:rPr lang="en-US" altLang="el-GR" sz="2000" smtClean="0"/>
              <a:t>/</a:t>
            </a:r>
            <a:r>
              <a:rPr lang="el-GR" altLang="el-GR" sz="2000" smtClean="0"/>
              <a:t>αναμετάδοση</a:t>
            </a:r>
            <a:endParaRPr lang="en-US" altLang="el-GR" sz="2000" smtClean="0"/>
          </a:p>
          <a:p>
            <a:endParaRPr lang="en-US" altLang="el-GR" sz="2400" smtClean="0"/>
          </a:p>
        </p:txBody>
      </p:sp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4341813" y="844550"/>
            <a:ext cx="4497387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l-GR" altLang="el-GR" sz="1800" u="sng">
                <a:solidFill>
                  <a:srgbClr val="FF0000"/>
                </a:solidFill>
                <a:latin typeface="Comic Sans MS" pitchFamily="66" charset="0"/>
              </a:rPr>
              <a:t>Ε</a:t>
            </a:r>
            <a:r>
              <a:rPr lang="en-US" altLang="el-GR" sz="1800" u="sng">
                <a:solidFill>
                  <a:srgbClr val="FF0000"/>
                </a:solidFill>
                <a:latin typeface="Comic Sans MS" pitchFamily="66" charset="0"/>
              </a:rPr>
              <a:t>:</a:t>
            </a:r>
            <a:r>
              <a:rPr lang="en-US" altLang="el-GR" sz="180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l-GR" altLang="el-GR" sz="1800">
                <a:latin typeface="Comic Sans MS" pitchFamily="66" charset="0"/>
              </a:rPr>
              <a:t>τι συμβαίνει καθώς το </a:t>
            </a:r>
            <a:r>
              <a:rPr lang="el-GR" altLang="el-GR" sz="2000">
                <a:solidFill>
                  <a:srgbClr val="FF0000"/>
                </a:solidFill>
                <a:latin typeface="Comic Sans MS" pitchFamily="66" charset="0"/>
              </a:rPr>
              <a:t>λ</a:t>
            </a:r>
            <a:r>
              <a:rPr lang="en-US" altLang="el-GR" sz="2000" baseline="-25000">
                <a:solidFill>
                  <a:srgbClr val="FF0000"/>
                </a:solidFill>
                <a:latin typeface="Comic Sans MS" pitchFamily="66" charset="0"/>
              </a:rPr>
              <a:t>in</a:t>
            </a:r>
            <a:r>
              <a:rPr lang="en-US" altLang="el-GR" sz="2000">
                <a:latin typeface="Comic Sans MS" pitchFamily="66" charset="0"/>
              </a:rPr>
              <a:t> </a:t>
            </a:r>
            <a:r>
              <a:rPr lang="el-GR" altLang="el-GR" sz="1800">
                <a:latin typeface="Comic Sans MS" pitchFamily="66" charset="0"/>
              </a:rPr>
              <a:t>και το</a:t>
            </a:r>
            <a:r>
              <a:rPr lang="en-US" altLang="el-GR" sz="1800">
                <a:latin typeface="Comic Sans MS" pitchFamily="66" charset="0"/>
              </a:rPr>
              <a:t> </a:t>
            </a:r>
            <a:r>
              <a:rPr lang="el-GR" altLang="el-GR" sz="2000">
                <a:solidFill>
                  <a:srgbClr val="FF0000"/>
                </a:solidFill>
                <a:latin typeface="Comic Sans MS" pitchFamily="66" charset="0"/>
              </a:rPr>
              <a:t>λ</a:t>
            </a:r>
            <a:r>
              <a:rPr lang="en-US" altLang="el-GR" sz="2000" baseline="30000">
                <a:solidFill>
                  <a:srgbClr val="FF0000"/>
                </a:solidFill>
                <a:latin typeface="Comic Sans MS" pitchFamily="66" charset="0"/>
              </a:rPr>
              <a:t>’</a:t>
            </a:r>
            <a:r>
              <a:rPr lang="en-US" altLang="el-GR" sz="2000" baseline="-25000">
                <a:solidFill>
                  <a:srgbClr val="FF0000"/>
                </a:solidFill>
                <a:latin typeface="Comic Sans MS" pitchFamily="66" charset="0"/>
              </a:rPr>
              <a:t>in</a:t>
            </a:r>
            <a:r>
              <a:rPr lang="en-US" altLang="el-GR" sz="2000">
                <a:latin typeface="Comic Sans MS" pitchFamily="66" charset="0"/>
              </a:rPr>
              <a:t> </a:t>
            </a:r>
            <a:r>
              <a:rPr lang="el-GR" altLang="el-GR" sz="1800">
                <a:latin typeface="Comic Sans MS" pitchFamily="66" charset="0"/>
              </a:rPr>
              <a:t>αυξάνουν</a:t>
            </a:r>
            <a:r>
              <a:rPr lang="en-US" altLang="el-GR" sz="1800">
                <a:latin typeface="Comic Sans MS" pitchFamily="66" charset="0"/>
              </a:rPr>
              <a:t> </a:t>
            </a:r>
            <a:r>
              <a:rPr lang="en-US" altLang="el-GR" sz="1800">
                <a:solidFill>
                  <a:srgbClr val="FF0000"/>
                </a:solidFill>
                <a:latin typeface="Comic Sans MS" pitchFamily="66" charset="0"/>
              </a:rPr>
              <a:t>?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el-GR" sz="1800" u="sng">
                <a:solidFill>
                  <a:srgbClr val="FF0000"/>
                </a:solidFill>
                <a:latin typeface="Comic Sans MS" pitchFamily="66" charset="0"/>
              </a:rPr>
              <a:t>A:</a:t>
            </a:r>
            <a:r>
              <a:rPr lang="el-GR" altLang="el-GR" sz="1800" u="sng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l-GR" altLang="el-GR" sz="1800">
                <a:latin typeface="Comic Sans MS" pitchFamily="66" charset="0"/>
              </a:rPr>
              <a:t>καθώς το κόκκινο </a:t>
            </a:r>
            <a:r>
              <a:rPr lang="el-GR" altLang="el-GR" sz="2000">
                <a:solidFill>
                  <a:srgbClr val="FF0000"/>
                </a:solidFill>
                <a:latin typeface="Comic Sans MS" pitchFamily="66" charset="0"/>
              </a:rPr>
              <a:t>λ</a:t>
            </a:r>
            <a:r>
              <a:rPr lang="en-US" altLang="el-GR" sz="2000" baseline="30000">
                <a:solidFill>
                  <a:srgbClr val="FF0000"/>
                </a:solidFill>
                <a:latin typeface="Comic Sans MS" pitchFamily="66" charset="0"/>
              </a:rPr>
              <a:t>’</a:t>
            </a:r>
            <a:r>
              <a:rPr lang="en-US" altLang="el-GR" sz="2000" baseline="-25000">
                <a:solidFill>
                  <a:srgbClr val="FF0000"/>
                </a:solidFill>
                <a:latin typeface="Comic Sans MS" pitchFamily="66" charset="0"/>
              </a:rPr>
              <a:t>in</a:t>
            </a:r>
            <a:r>
              <a:rPr lang="el-GR" altLang="el-GR" sz="2000">
                <a:latin typeface="Comic Sans MS" pitchFamily="66" charset="0"/>
              </a:rPr>
              <a:t> </a:t>
            </a:r>
            <a:r>
              <a:rPr lang="el-GR" altLang="el-GR" sz="1800">
                <a:latin typeface="Comic Sans MS" pitchFamily="66" charset="0"/>
              </a:rPr>
              <a:t>αυξάνει, όλα τα μπλε πακέτα που φθάνουν στην πάνω ουρά απορρίπτονται, </a:t>
            </a:r>
            <a:r>
              <a:rPr lang="en-US" altLang="el-GR" sz="1800">
                <a:latin typeface="Comic Sans MS" pitchFamily="66" charset="0"/>
              </a:rPr>
              <a:t/>
            </a:r>
            <a:br>
              <a:rPr lang="en-US" altLang="el-GR" sz="1800">
                <a:latin typeface="Comic Sans MS" pitchFamily="66" charset="0"/>
              </a:rPr>
            </a:br>
            <a:r>
              <a:rPr lang="en-US" altLang="el-GR" sz="1800" b="1">
                <a:latin typeface="Comic Sans MS" pitchFamily="66" charset="0"/>
              </a:rPr>
              <a:t>blue throughput</a:t>
            </a:r>
            <a:r>
              <a:rPr lang="el-GR" altLang="el-GR" sz="1800" b="1">
                <a:latin typeface="Comic Sans MS" pitchFamily="66" charset="0"/>
              </a:rPr>
              <a:t> </a:t>
            </a:r>
            <a:r>
              <a:rPr lang="el-GR" altLang="el-GR" sz="1800" b="1">
                <a:latin typeface="Comic Sans MS" pitchFamily="66" charset="0"/>
                <a:sym typeface="Wingdings" pitchFamily="2" charset="2"/>
              </a:rPr>
              <a:t> 0</a:t>
            </a:r>
            <a:endParaRPr lang="en-US" altLang="el-GR" sz="1800" b="1" u="sng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3432" name="Text Box 14"/>
          <p:cNvSpPr txBox="1">
            <a:spLocks noChangeArrowheads="1"/>
          </p:cNvSpPr>
          <p:nvPr/>
        </p:nvSpPr>
        <p:spPr bwMode="auto">
          <a:xfrm>
            <a:off x="4672013" y="3511550"/>
            <a:ext cx="1912937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100000"/>
              </a:lnSpc>
            </a:pPr>
            <a:r>
              <a:rPr lang="en-US" altLang="el-GR" sz="1600">
                <a:solidFill>
                  <a:schemeClr val="tx2"/>
                </a:solidFill>
                <a:latin typeface="Arial" pitchFamily="34" charset="0"/>
              </a:rPr>
              <a:t>finite shared output link buffers</a:t>
            </a:r>
            <a:endParaRPr lang="en-US" altLang="el-GR" sz="16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3433" name="Line 15"/>
          <p:cNvSpPr>
            <a:spLocks noChangeShapeType="1"/>
          </p:cNvSpPr>
          <p:nvPr/>
        </p:nvSpPr>
        <p:spPr bwMode="auto">
          <a:xfrm flipH="1">
            <a:off x="3359150" y="3892550"/>
            <a:ext cx="923925" cy="8667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34" name="Line 16"/>
          <p:cNvSpPr>
            <a:spLocks noChangeShapeType="1"/>
          </p:cNvSpPr>
          <p:nvPr/>
        </p:nvSpPr>
        <p:spPr bwMode="auto">
          <a:xfrm flipH="1">
            <a:off x="3844925" y="3892550"/>
            <a:ext cx="43815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3435" name="Group 17"/>
          <p:cNvGrpSpPr>
            <a:grpSpLocks/>
          </p:cNvGrpSpPr>
          <p:nvPr/>
        </p:nvGrpSpPr>
        <p:grpSpPr bwMode="auto">
          <a:xfrm>
            <a:off x="3073400" y="2559050"/>
            <a:ext cx="979488" cy="1503363"/>
            <a:chOff x="12464" y="10193"/>
            <a:chExt cx="1481" cy="2272"/>
          </a:xfrm>
        </p:grpSpPr>
        <p:grpSp>
          <p:nvGrpSpPr>
            <p:cNvPr id="103833" name="Group 18"/>
            <p:cNvGrpSpPr>
              <a:grpSpLocks/>
            </p:cNvGrpSpPr>
            <p:nvPr/>
          </p:nvGrpSpPr>
          <p:grpSpPr bwMode="auto">
            <a:xfrm>
              <a:off x="12464" y="11102"/>
              <a:ext cx="1481" cy="1363"/>
              <a:chOff x="5850" y="13487"/>
              <a:chExt cx="2023" cy="1840"/>
            </a:xfrm>
          </p:grpSpPr>
          <p:sp>
            <p:nvSpPr>
              <p:cNvPr id="103842" name="Freeform 19"/>
              <p:cNvSpPr>
                <a:spLocks/>
              </p:cNvSpPr>
              <p:nvPr/>
            </p:nvSpPr>
            <p:spPr bwMode="auto">
              <a:xfrm>
                <a:off x="5850" y="13632"/>
                <a:ext cx="2023" cy="1695"/>
              </a:xfrm>
              <a:custGeom>
                <a:avLst/>
                <a:gdLst>
                  <a:gd name="T0" fmla="*/ 570 w 2023"/>
                  <a:gd name="T1" fmla="*/ 121 h 1695"/>
                  <a:gd name="T2" fmla="*/ 575 w 2023"/>
                  <a:gd name="T3" fmla="*/ 120 h 1695"/>
                  <a:gd name="T4" fmla="*/ 586 w 2023"/>
                  <a:gd name="T5" fmla="*/ 116 h 1695"/>
                  <a:gd name="T6" fmla="*/ 607 w 2023"/>
                  <a:gd name="T7" fmla="*/ 108 h 1695"/>
                  <a:gd name="T8" fmla="*/ 636 w 2023"/>
                  <a:gd name="T9" fmla="*/ 101 h 1695"/>
                  <a:gd name="T10" fmla="*/ 672 w 2023"/>
                  <a:gd name="T11" fmla="*/ 90 h 1695"/>
                  <a:gd name="T12" fmla="*/ 718 w 2023"/>
                  <a:gd name="T13" fmla="*/ 79 h 1695"/>
                  <a:gd name="T14" fmla="*/ 771 w 2023"/>
                  <a:gd name="T15" fmla="*/ 67 h 1695"/>
                  <a:gd name="T16" fmla="*/ 834 w 2023"/>
                  <a:gd name="T17" fmla="*/ 55 h 1695"/>
                  <a:gd name="T18" fmla="*/ 904 w 2023"/>
                  <a:gd name="T19" fmla="*/ 43 h 1695"/>
                  <a:gd name="T20" fmla="*/ 982 w 2023"/>
                  <a:gd name="T21" fmla="*/ 33 h 1695"/>
                  <a:gd name="T22" fmla="*/ 1071 w 2023"/>
                  <a:gd name="T23" fmla="*/ 22 h 1695"/>
                  <a:gd name="T24" fmla="*/ 1166 w 2023"/>
                  <a:gd name="T25" fmla="*/ 13 h 1695"/>
                  <a:gd name="T26" fmla="*/ 1271 w 2023"/>
                  <a:gd name="T27" fmla="*/ 7 h 1695"/>
                  <a:gd name="T28" fmla="*/ 1384 w 2023"/>
                  <a:gd name="T29" fmla="*/ 1 h 1695"/>
                  <a:gd name="T30" fmla="*/ 1506 w 2023"/>
                  <a:gd name="T31" fmla="*/ 0 h 1695"/>
                  <a:gd name="T32" fmla="*/ 1636 w 2023"/>
                  <a:gd name="T33" fmla="*/ 1 h 1695"/>
                  <a:gd name="T34" fmla="*/ 1692 w 2023"/>
                  <a:gd name="T35" fmla="*/ 233 h 1695"/>
                  <a:gd name="T36" fmla="*/ 1713 w 2023"/>
                  <a:gd name="T37" fmla="*/ 243 h 1695"/>
                  <a:gd name="T38" fmla="*/ 1758 w 2023"/>
                  <a:gd name="T39" fmla="*/ 274 h 1695"/>
                  <a:gd name="T40" fmla="*/ 1806 w 2023"/>
                  <a:gd name="T41" fmla="*/ 329 h 1695"/>
                  <a:gd name="T42" fmla="*/ 1836 w 2023"/>
                  <a:gd name="T43" fmla="*/ 409 h 1695"/>
                  <a:gd name="T44" fmla="*/ 1955 w 2023"/>
                  <a:gd name="T45" fmla="*/ 948 h 1695"/>
                  <a:gd name="T46" fmla="*/ 2003 w 2023"/>
                  <a:gd name="T47" fmla="*/ 1171 h 1695"/>
                  <a:gd name="T48" fmla="*/ 2011 w 2023"/>
                  <a:gd name="T49" fmla="*/ 1188 h 1695"/>
                  <a:gd name="T50" fmla="*/ 2022 w 2023"/>
                  <a:gd name="T51" fmla="*/ 1231 h 1695"/>
                  <a:gd name="T52" fmla="*/ 2021 w 2023"/>
                  <a:gd name="T53" fmla="*/ 1297 h 1695"/>
                  <a:gd name="T54" fmla="*/ 1992 w 2023"/>
                  <a:gd name="T55" fmla="*/ 1380 h 1695"/>
                  <a:gd name="T56" fmla="*/ 0 w 2023"/>
                  <a:gd name="T57" fmla="*/ 1328 h 1695"/>
                  <a:gd name="T58" fmla="*/ 199 w 2023"/>
                  <a:gd name="T59" fmla="*/ 1223 h 1695"/>
                  <a:gd name="T60" fmla="*/ 200 w 2023"/>
                  <a:gd name="T61" fmla="*/ 232 h 1695"/>
                  <a:gd name="T62" fmla="*/ 210 w 2023"/>
                  <a:gd name="T63" fmla="*/ 226 h 1695"/>
                  <a:gd name="T64" fmla="*/ 230 w 2023"/>
                  <a:gd name="T65" fmla="*/ 214 h 1695"/>
                  <a:gd name="T66" fmla="*/ 259 w 2023"/>
                  <a:gd name="T67" fmla="*/ 201 h 1695"/>
                  <a:gd name="T68" fmla="*/ 297 w 2023"/>
                  <a:gd name="T69" fmla="*/ 189 h 1695"/>
                  <a:gd name="T70" fmla="*/ 344 w 2023"/>
                  <a:gd name="T71" fmla="*/ 183 h 1695"/>
                  <a:gd name="T72" fmla="*/ 399 w 2023"/>
                  <a:gd name="T73" fmla="*/ 181 h 1695"/>
                  <a:gd name="T74" fmla="*/ 464 w 2023"/>
                  <a:gd name="T75" fmla="*/ 191 h 1695"/>
                  <a:gd name="T76" fmla="*/ 548 w 2023"/>
                  <a:gd name="T77" fmla="*/ 225 h 169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023"/>
                  <a:gd name="T118" fmla="*/ 0 h 1695"/>
                  <a:gd name="T119" fmla="*/ 2023 w 2023"/>
                  <a:gd name="T120" fmla="*/ 1695 h 169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023" h="1695">
                    <a:moveTo>
                      <a:pt x="548" y="225"/>
                    </a:moveTo>
                    <a:lnTo>
                      <a:pt x="570" y="121"/>
                    </a:lnTo>
                    <a:lnTo>
                      <a:pt x="571" y="121"/>
                    </a:lnTo>
                    <a:lnTo>
                      <a:pt x="575" y="120"/>
                    </a:lnTo>
                    <a:lnTo>
                      <a:pt x="580" y="118"/>
                    </a:lnTo>
                    <a:lnTo>
                      <a:pt x="586" y="116"/>
                    </a:lnTo>
                    <a:lnTo>
                      <a:pt x="596" y="112"/>
                    </a:lnTo>
                    <a:lnTo>
                      <a:pt x="607" y="108"/>
                    </a:lnTo>
                    <a:lnTo>
                      <a:pt x="620" y="105"/>
                    </a:lnTo>
                    <a:lnTo>
                      <a:pt x="636" y="101"/>
                    </a:lnTo>
                    <a:lnTo>
                      <a:pt x="653" y="95"/>
                    </a:lnTo>
                    <a:lnTo>
                      <a:pt x="672" y="90"/>
                    </a:lnTo>
                    <a:lnTo>
                      <a:pt x="694" y="84"/>
                    </a:lnTo>
                    <a:lnTo>
                      <a:pt x="718" y="79"/>
                    </a:lnTo>
                    <a:lnTo>
                      <a:pt x="743" y="74"/>
                    </a:lnTo>
                    <a:lnTo>
                      <a:pt x="771" y="67"/>
                    </a:lnTo>
                    <a:lnTo>
                      <a:pt x="802" y="61"/>
                    </a:lnTo>
                    <a:lnTo>
                      <a:pt x="834" y="55"/>
                    </a:lnTo>
                    <a:lnTo>
                      <a:pt x="867" y="49"/>
                    </a:lnTo>
                    <a:lnTo>
                      <a:pt x="904" y="43"/>
                    </a:lnTo>
                    <a:lnTo>
                      <a:pt x="943" y="38"/>
                    </a:lnTo>
                    <a:lnTo>
                      <a:pt x="982" y="33"/>
                    </a:lnTo>
                    <a:lnTo>
                      <a:pt x="1025" y="27"/>
                    </a:lnTo>
                    <a:lnTo>
                      <a:pt x="1071" y="22"/>
                    </a:lnTo>
                    <a:lnTo>
                      <a:pt x="1117" y="17"/>
                    </a:lnTo>
                    <a:lnTo>
                      <a:pt x="1166" y="13"/>
                    </a:lnTo>
                    <a:lnTo>
                      <a:pt x="1218" y="10"/>
                    </a:lnTo>
                    <a:lnTo>
                      <a:pt x="1271" y="7"/>
                    </a:lnTo>
                    <a:lnTo>
                      <a:pt x="1327" y="3"/>
                    </a:lnTo>
                    <a:lnTo>
                      <a:pt x="1384" y="1"/>
                    </a:lnTo>
                    <a:lnTo>
                      <a:pt x="1444" y="0"/>
                    </a:lnTo>
                    <a:lnTo>
                      <a:pt x="1506" y="0"/>
                    </a:lnTo>
                    <a:lnTo>
                      <a:pt x="1570" y="0"/>
                    </a:lnTo>
                    <a:lnTo>
                      <a:pt x="1636" y="1"/>
                    </a:lnTo>
                    <a:lnTo>
                      <a:pt x="1709" y="41"/>
                    </a:lnTo>
                    <a:lnTo>
                      <a:pt x="1692" y="233"/>
                    </a:lnTo>
                    <a:lnTo>
                      <a:pt x="1698" y="235"/>
                    </a:lnTo>
                    <a:lnTo>
                      <a:pt x="1713" y="243"/>
                    </a:lnTo>
                    <a:lnTo>
                      <a:pt x="1733" y="256"/>
                    </a:lnTo>
                    <a:lnTo>
                      <a:pt x="1758" y="274"/>
                    </a:lnTo>
                    <a:lnTo>
                      <a:pt x="1784" y="299"/>
                    </a:lnTo>
                    <a:lnTo>
                      <a:pt x="1806" y="329"/>
                    </a:lnTo>
                    <a:lnTo>
                      <a:pt x="1825" y="366"/>
                    </a:lnTo>
                    <a:lnTo>
                      <a:pt x="1836" y="409"/>
                    </a:lnTo>
                    <a:lnTo>
                      <a:pt x="1999" y="557"/>
                    </a:lnTo>
                    <a:lnTo>
                      <a:pt x="1955" y="948"/>
                    </a:lnTo>
                    <a:lnTo>
                      <a:pt x="1692" y="1080"/>
                    </a:lnTo>
                    <a:lnTo>
                      <a:pt x="2003" y="1171"/>
                    </a:lnTo>
                    <a:lnTo>
                      <a:pt x="2006" y="1176"/>
                    </a:lnTo>
                    <a:lnTo>
                      <a:pt x="2011" y="1188"/>
                    </a:lnTo>
                    <a:lnTo>
                      <a:pt x="2016" y="1206"/>
                    </a:lnTo>
                    <a:lnTo>
                      <a:pt x="2022" y="1231"/>
                    </a:lnTo>
                    <a:lnTo>
                      <a:pt x="2023" y="1261"/>
                    </a:lnTo>
                    <a:lnTo>
                      <a:pt x="2021" y="1297"/>
                    </a:lnTo>
                    <a:lnTo>
                      <a:pt x="2010" y="1337"/>
                    </a:lnTo>
                    <a:lnTo>
                      <a:pt x="1992" y="1380"/>
                    </a:lnTo>
                    <a:lnTo>
                      <a:pt x="1171" y="1695"/>
                    </a:lnTo>
                    <a:lnTo>
                      <a:pt x="0" y="1328"/>
                    </a:lnTo>
                    <a:lnTo>
                      <a:pt x="20" y="1285"/>
                    </a:lnTo>
                    <a:lnTo>
                      <a:pt x="199" y="1223"/>
                    </a:lnTo>
                    <a:lnTo>
                      <a:pt x="199" y="233"/>
                    </a:lnTo>
                    <a:lnTo>
                      <a:pt x="200" y="232"/>
                    </a:lnTo>
                    <a:lnTo>
                      <a:pt x="204" y="229"/>
                    </a:lnTo>
                    <a:lnTo>
                      <a:pt x="210" y="226"/>
                    </a:lnTo>
                    <a:lnTo>
                      <a:pt x="218" y="220"/>
                    </a:lnTo>
                    <a:lnTo>
                      <a:pt x="230" y="214"/>
                    </a:lnTo>
                    <a:lnTo>
                      <a:pt x="243" y="207"/>
                    </a:lnTo>
                    <a:lnTo>
                      <a:pt x="259" y="201"/>
                    </a:lnTo>
                    <a:lnTo>
                      <a:pt x="277" y="194"/>
                    </a:lnTo>
                    <a:lnTo>
                      <a:pt x="297" y="189"/>
                    </a:lnTo>
                    <a:lnTo>
                      <a:pt x="320" y="185"/>
                    </a:lnTo>
                    <a:lnTo>
                      <a:pt x="344" y="183"/>
                    </a:lnTo>
                    <a:lnTo>
                      <a:pt x="370" y="180"/>
                    </a:lnTo>
                    <a:lnTo>
                      <a:pt x="399" y="181"/>
                    </a:lnTo>
                    <a:lnTo>
                      <a:pt x="430" y="185"/>
                    </a:lnTo>
                    <a:lnTo>
                      <a:pt x="464" y="191"/>
                    </a:lnTo>
                    <a:lnTo>
                      <a:pt x="498" y="201"/>
                    </a:lnTo>
                    <a:lnTo>
                      <a:pt x="548" y="225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43" name="Freeform 20"/>
              <p:cNvSpPr>
                <a:spLocks/>
              </p:cNvSpPr>
              <p:nvPr/>
            </p:nvSpPr>
            <p:spPr bwMode="auto">
              <a:xfrm>
                <a:off x="6551" y="13597"/>
                <a:ext cx="650" cy="735"/>
              </a:xfrm>
              <a:custGeom>
                <a:avLst/>
                <a:gdLst>
                  <a:gd name="T0" fmla="*/ 645 w 650"/>
                  <a:gd name="T1" fmla="*/ 27 h 735"/>
                  <a:gd name="T2" fmla="*/ 642 w 650"/>
                  <a:gd name="T3" fmla="*/ 26 h 735"/>
                  <a:gd name="T4" fmla="*/ 631 w 650"/>
                  <a:gd name="T5" fmla="*/ 23 h 735"/>
                  <a:gd name="T6" fmla="*/ 615 w 650"/>
                  <a:gd name="T7" fmla="*/ 19 h 735"/>
                  <a:gd name="T8" fmla="*/ 592 w 650"/>
                  <a:gd name="T9" fmla="*/ 15 h 735"/>
                  <a:gd name="T10" fmla="*/ 565 w 650"/>
                  <a:gd name="T11" fmla="*/ 10 h 735"/>
                  <a:gd name="T12" fmla="*/ 533 w 650"/>
                  <a:gd name="T13" fmla="*/ 6 h 735"/>
                  <a:gd name="T14" fmla="*/ 496 w 650"/>
                  <a:gd name="T15" fmla="*/ 3 h 735"/>
                  <a:gd name="T16" fmla="*/ 456 w 650"/>
                  <a:gd name="T17" fmla="*/ 1 h 735"/>
                  <a:gd name="T18" fmla="*/ 411 w 650"/>
                  <a:gd name="T19" fmla="*/ 0 h 735"/>
                  <a:gd name="T20" fmla="*/ 364 w 650"/>
                  <a:gd name="T21" fmla="*/ 2 h 735"/>
                  <a:gd name="T22" fmla="*/ 315 w 650"/>
                  <a:gd name="T23" fmla="*/ 6 h 735"/>
                  <a:gd name="T24" fmla="*/ 262 w 650"/>
                  <a:gd name="T25" fmla="*/ 15 h 735"/>
                  <a:gd name="T26" fmla="*/ 209 w 650"/>
                  <a:gd name="T27" fmla="*/ 26 h 735"/>
                  <a:gd name="T28" fmla="*/ 154 w 650"/>
                  <a:gd name="T29" fmla="*/ 42 h 735"/>
                  <a:gd name="T30" fmla="*/ 98 w 650"/>
                  <a:gd name="T31" fmla="*/ 61 h 735"/>
                  <a:gd name="T32" fmla="*/ 42 w 650"/>
                  <a:gd name="T33" fmla="*/ 87 h 735"/>
                  <a:gd name="T34" fmla="*/ 38 w 650"/>
                  <a:gd name="T35" fmla="*/ 101 h 735"/>
                  <a:gd name="T36" fmla="*/ 28 w 650"/>
                  <a:gd name="T37" fmla="*/ 141 h 735"/>
                  <a:gd name="T38" fmla="*/ 17 w 650"/>
                  <a:gd name="T39" fmla="*/ 203 h 735"/>
                  <a:gd name="T40" fmla="*/ 6 w 650"/>
                  <a:gd name="T41" fmla="*/ 283 h 735"/>
                  <a:gd name="T42" fmla="*/ 0 w 650"/>
                  <a:gd name="T43" fmla="*/ 378 h 735"/>
                  <a:gd name="T44" fmla="*/ 5 w 650"/>
                  <a:gd name="T45" fmla="*/ 484 h 735"/>
                  <a:gd name="T46" fmla="*/ 21 w 650"/>
                  <a:gd name="T47" fmla="*/ 599 h 735"/>
                  <a:gd name="T48" fmla="*/ 54 w 650"/>
                  <a:gd name="T49" fmla="*/ 716 h 735"/>
                  <a:gd name="T50" fmla="*/ 58 w 650"/>
                  <a:gd name="T51" fmla="*/ 716 h 735"/>
                  <a:gd name="T52" fmla="*/ 66 w 650"/>
                  <a:gd name="T53" fmla="*/ 715 h 735"/>
                  <a:gd name="T54" fmla="*/ 80 w 650"/>
                  <a:gd name="T55" fmla="*/ 713 h 735"/>
                  <a:gd name="T56" fmla="*/ 99 w 650"/>
                  <a:gd name="T57" fmla="*/ 712 h 735"/>
                  <a:gd name="T58" fmla="*/ 124 w 650"/>
                  <a:gd name="T59" fmla="*/ 710 h 735"/>
                  <a:gd name="T60" fmla="*/ 153 w 650"/>
                  <a:gd name="T61" fmla="*/ 708 h 735"/>
                  <a:gd name="T62" fmla="*/ 188 w 650"/>
                  <a:gd name="T63" fmla="*/ 707 h 735"/>
                  <a:gd name="T64" fmla="*/ 225 w 650"/>
                  <a:gd name="T65" fmla="*/ 706 h 735"/>
                  <a:gd name="T66" fmla="*/ 267 w 650"/>
                  <a:gd name="T67" fmla="*/ 705 h 735"/>
                  <a:gd name="T68" fmla="*/ 313 w 650"/>
                  <a:gd name="T69" fmla="*/ 706 h 735"/>
                  <a:gd name="T70" fmla="*/ 362 w 650"/>
                  <a:gd name="T71" fmla="*/ 707 h 735"/>
                  <a:gd name="T72" fmla="*/ 415 w 650"/>
                  <a:gd name="T73" fmla="*/ 709 h 735"/>
                  <a:gd name="T74" fmla="*/ 470 w 650"/>
                  <a:gd name="T75" fmla="*/ 713 h 735"/>
                  <a:gd name="T76" fmla="*/ 528 w 650"/>
                  <a:gd name="T77" fmla="*/ 719 h 735"/>
                  <a:gd name="T78" fmla="*/ 588 w 650"/>
                  <a:gd name="T79" fmla="*/ 726 h 735"/>
                  <a:gd name="T80" fmla="*/ 650 w 650"/>
                  <a:gd name="T81" fmla="*/ 735 h 735"/>
                  <a:gd name="T82" fmla="*/ 647 w 650"/>
                  <a:gd name="T83" fmla="*/ 713 h 735"/>
                  <a:gd name="T84" fmla="*/ 641 w 650"/>
                  <a:gd name="T85" fmla="*/ 655 h 735"/>
                  <a:gd name="T86" fmla="*/ 631 w 650"/>
                  <a:gd name="T87" fmla="*/ 568 h 735"/>
                  <a:gd name="T88" fmla="*/ 623 w 650"/>
                  <a:gd name="T89" fmla="*/ 462 h 735"/>
                  <a:gd name="T90" fmla="*/ 618 w 650"/>
                  <a:gd name="T91" fmla="*/ 345 h 735"/>
                  <a:gd name="T92" fmla="*/ 618 w 650"/>
                  <a:gd name="T93" fmla="*/ 229 h 735"/>
                  <a:gd name="T94" fmla="*/ 627 w 650"/>
                  <a:gd name="T95" fmla="*/ 119 h 735"/>
                  <a:gd name="T96" fmla="*/ 645 w 650"/>
                  <a:gd name="T97" fmla="*/ 27 h 73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50"/>
                  <a:gd name="T148" fmla="*/ 0 h 735"/>
                  <a:gd name="T149" fmla="*/ 650 w 650"/>
                  <a:gd name="T150" fmla="*/ 735 h 73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50" h="735">
                    <a:moveTo>
                      <a:pt x="645" y="27"/>
                    </a:moveTo>
                    <a:lnTo>
                      <a:pt x="642" y="26"/>
                    </a:lnTo>
                    <a:lnTo>
                      <a:pt x="631" y="23"/>
                    </a:lnTo>
                    <a:lnTo>
                      <a:pt x="615" y="19"/>
                    </a:lnTo>
                    <a:lnTo>
                      <a:pt x="592" y="15"/>
                    </a:lnTo>
                    <a:lnTo>
                      <a:pt x="565" y="10"/>
                    </a:lnTo>
                    <a:lnTo>
                      <a:pt x="533" y="6"/>
                    </a:lnTo>
                    <a:lnTo>
                      <a:pt x="496" y="3"/>
                    </a:lnTo>
                    <a:lnTo>
                      <a:pt x="456" y="1"/>
                    </a:lnTo>
                    <a:lnTo>
                      <a:pt x="411" y="0"/>
                    </a:lnTo>
                    <a:lnTo>
                      <a:pt x="364" y="2"/>
                    </a:lnTo>
                    <a:lnTo>
                      <a:pt x="315" y="6"/>
                    </a:lnTo>
                    <a:lnTo>
                      <a:pt x="262" y="15"/>
                    </a:lnTo>
                    <a:lnTo>
                      <a:pt x="209" y="26"/>
                    </a:lnTo>
                    <a:lnTo>
                      <a:pt x="154" y="42"/>
                    </a:lnTo>
                    <a:lnTo>
                      <a:pt x="98" y="61"/>
                    </a:lnTo>
                    <a:lnTo>
                      <a:pt x="42" y="87"/>
                    </a:lnTo>
                    <a:lnTo>
                      <a:pt x="38" y="101"/>
                    </a:lnTo>
                    <a:lnTo>
                      <a:pt x="28" y="141"/>
                    </a:lnTo>
                    <a:lnTo>
                      <a:pt x="17" y="203"/>
                    </a:lnTo>
                    <a:lnTo>
                      <a:pt x="6" y="283"/>
                    </a:lnTo>
                    <a:lnTo>
                      <a:pt x="0" y="378"/>
                    </a:lnTo>
                    <a:lnTo>
                      <a:pt x="5" y="484"/>
                    </a:lnTo>
                    <a:lnTo>
                      <a:pt x="21" y="599"/>
                    </a:lnTo>
                    <a:lnTo>
                      <a:pt x="54" y="716"/>
                    </a:lnTo>
                    <a:lnTo>
                      <a:pt x="58" y="716"/>
                    </a:lnTo>
                    <a:lnTo>
                      <a:pt x="66" y="715"/>
                    </a:lnTo>
                    <a:lnTo>
                      <a:pt x="80" y="713"/>
                    </a:lnTo>
                    <a:lnTo>
                      <a:pt x="99" y="712"/>
                    </a:lnTo>
                    <a:lnTo>
                      <a:pt x="124" y="710"/>
                    </a:lnTo>
                    <a:lnTo>
                      <a:pt x="153" y="708"/>
                    </a:lnTo>
                    <a:lnTo>
                      <a:pt x="188" y="707"/>
                    </a:lnTo>
                    <a:lnTo>
                      <a:pt x="225" y="706"/>
                    </a:lnTo>
                    <a:lnTo>
                      <a:pt x="267" y="705"/>
                    </a:lnTo>
                    <a:lnTo>
                      <a:pt x="313" y="706"/>
                    </a:lnTo>
                    <a:lnTo>
                      <a:pt x="362" y="707"/>
                    </a:lnTo>
                    <a:lnTo>
                      <a:pt x="415" y="709"/>
                    </a:lnTo>
                    <a:lnTo>
                      <a:pt x="470" y="713"/>
                    </a:lnTo>
                    <a:lnTo>
                      <a:pt x="528" y="719"/>
                    </a:lnTo>
                    <a:lnTo>
                      <a:pt x="588" y="726"/>
                    </a:lnTo>
                    <a:lnTo>
                      <a:pt x="650" y="735"/>
                    </a:lnTo>
                    <a:lnTo>
                      <a:pt x="647" y="713"/>
                    </a:lnTo>
                    <a:lnTo>
                      <a:pt x="641" y="655"/>
                    </a:lnTo>
                    <a:lnTo>
                      <a:pt x="631" y="568"/>
                    </a:lnTo>
                    <a:lnTo>
                      <a:pt x="623" y="462"/>
                    </a:lnTo>
                    <a:lnTo>
                      <a:pt x="618" y="345"/>
                    </a:lnTo>
                    <a:lnTo>
                      <a:pt x="618" y="229"/>
                    </a:lnTo>
                    <a:lnTo>
                      <a:pt x="627" y="119"/>
                    </a:lnTo>
                    <a:lnTo>
                      <a:pt x="645" y="2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44" name="Freeform 21"/>
              <p:cNvSpPr>
                <a:spLocks/>
              </p:cNvSpPr>
              <p:nvPr/>
            </p:nvSpPr>
            <p:spPr bwMode="auto">
              <a:xfrm>
                <a:off x="6623" y="13797"/>
                <a:ext cx="1071" cy="731"/>
              </a:xfrm>
              <a:custGeom>
                <a:avLst/>
                <a:gdLst>
                  <a:gd name="T0" fmla="*/ 6 w 1071"/>
                  <a:gd name="T1" fmla="*/ 552 h 731"/>
                  <a:gd name="T2" fmla="*/ 0 w 1071"/>
                  <a:gd name="T3" fmla="*/ 642 h 731"/>
                  <a:gd name="T4" fmla="*/ 698 w 1071"/>
                  <a:gd name="T5" fmla="*/ 731 h 731"/>
                  <a:gd name="T6" fmla="*/ 703 w 1071"/>
                  <a:gd name="T7" fmla="*/ 729 h 731"/>
                  <a:gd name="T8" fmla="*/ 717 w 1071"/>
                  <a:gd name="T9" fmla="*/ 722 h 731"/>
                  <a:gd name="T10" fmla="*/ 740 w 1071"/>
                  <a:gd name="T11" fmla="*/ 710 h 731"/>
                  <a:gd name="T12" fmla="*/ 768 w 1071"/>
                  <a:gd name="T13" fmla="*/ 694 h 731"/>
                  <a:gd name="T14" fmla="*/ 801 w 1071"/>
                  <a:gd name="T15" fmla="*/ 672 h 731"/>
                  <a:gd name="T16" fmla="*/ 838 w 1071"/>
                  <a:gd name="T17" fmla="*/ 645 h 731"/>
                  <a:gd name="T18" fmla="*/ 876 w 1071"/>
                  <a:gd name="T19" fmla="*/ 614 h 731"/>
                  <a:gd name="T20" fmla="*/ 915 w 1071"/>
                  <a:gd name="T21" fmla="*/ 577 h 731"/>
                  <a:gd name="T22" fmla="*/ 953 w 1071"/>
                  <a:gd name="T23" fmla="*/ 536 h 731"/>
                  <a:gd name="T24" fmla="*/ 988 w 1071"/>
                  <a:gd name="T25" fmla="*/ 491 h 731"/>
                  <a:gd name="T26" fmla="*/ 1018 w 1071"/>
                  <a:gd name="T27" fmla="*/ 439 h 731"/>
                  <a:gd name="T28" fmla="*/ 1043 w 1071"/>
                  <a:gd name="T29" fmla="*/ 383 h 731"/>
                  <a:gd name="T30" fmla="*/ 1061 w 1071"/>
                  <a:gd name="T31" fmla="*/ 322 h 731"/>
                  <a:gd name="T32" fmla="*/ 1071 w 1071"/>
                  <a:gd name="T33" fmla="*/ 255 h 731"/>
                  <a:gd name="T34" fmla="*/ 1070 w 1071"/>
                  <a:gd name="T35" fmla="*/ 185 h 731"/>
                  <a:gd name="T36" fmla="*/ 1057 w 1071"/>
                  <a:gd name="T37" fmla="*/ 108 h 731"/>
                  <a:gd name="T38" fmla="*/ 1055 w 1071"/>
                  <a:gd name="T39" fmla="*/ 104 h 731"/>
                  <a:gd name="T40" fmla="*/ 1049 w 1071"/>
                  <a:gd name="T41" fmla="*/ 92 h 731"/>
                  <a:gd name="T42" fmla="*/ 1037 w 1071"/>
                  <a:gd name="T43" fmla="*/ 76 h 731"/>
                  <a:gd name="T44" fmla="*/ 1022 w 1071"/>
                  <a:gd name="T45" fmla="*/ 57 h 731"/>
                  <a:gd name="T46" fmla="*/ 1002 w 1071"/>
                  <a:gd name="T47" fmla="*/ 37 h 731"/>
                  <a:gd name="T48" fmla="*/ 979 w 1071"/>
                  <a:gd name="T49" fmla="*/ 20 h 731"/>
                  <a:gd name="T50" fmla="*/ 951 w 1071"/>
                  <a:gd name="T51" fmla="*/ 7 h 731"/>
                  <a:gd name="T52" fmla="*/ 919 w 1071"/>
                  <a:gd name="T53" fmla="*/ 0 h 731"/>
                  <a:gd name="T54" fmla="*/ 924 w 1071"/>
                  <a:gd name="T55" fmla="*/ 12 h 731"/>
                  <a:gd name="T56" fmla="*/ 934 w 1071"/>
                  <a:gd name="T57" fmla="*/ 44 h 731"/>
                  <a:gd name="T58" fmla="*/ 947 w 1071"/>
                  <a:gd name="T59" fmla="*/ 94 h 731"/>
                  <a:gd name="T60" fmla="*/ 958 w 1071"/>
                  <a:gd name="T61" fmla="*/ 159 h 731"/>
                  <a:gd name="T62" fmla="*/ 961 w 1071"/>
                  <a:gd name="T63" fmla="*/ 238 h 731"/>
                  <a:gd name="T64" fmla="*/ 953 w 1071"/>
                  <a:gd name="T65" fmla="*/ 324 h 731"/>
                  <a:gd name="T66" fmla="*/ 928 w 1071"/>
                  <a:gd name="T67" fmla="*/ 418 h 731"/>
                  <a:gd name="T68" fmla="*/ 884 w 1071"/>
                  <a:gd name="T69" fmla="*/ 516 h 731"/>
                  <a:gd name="T70" fmla="*/ 883 w 1071"/>
                  <a:gd name="T71" fmla="*/ 518 h 731"/>
                  <a:gd name="T72" fmla="*/ 879 w 1071"/>
                  <a:gd name="T73" fmla="*/ 521 h 731"/>
                  <a:gd name="T74" fmla="*/ 872 w 1071"/>
                  <a:gd name="T75" fmla="*/ 526 h 731"/>
                  <a:gd name="T76" fmla="*/ 862 w 1071"/>
                  <a:gd name="T77" fmla="*/ 534 h 731"/>
                  <a:gd name="T78" fmla="*/ 851 w 1071"/>
                  <a:gd name="T79" fmla="*/ 541 h 731"/>
                  <a:gd name="T80" fmla="*/ 837 w 1071"/>
                  <a:gd name="T81" fmla="*/ 550 h 731"/>
                  <a:gd name="T82" fmla="*/ 819 w 1071"/>
                  <a:gd name="T83" fmla="*/ 559 h 731"/>
                  <a:gd name="T84" fmla="*/ 800 w 1071"/>
                  <a:gd name="T85" fmla="*/ 567 h 731"/>
                  <a:gd name="T86" fmla="*/ 778 w 1071"/>
                  <a:gd name="T87" fmla="*/ 575 h 731"/>
                  <a:gd name="T88" fmla="*/ 754 w 1071"/>
                  <a:gd name="T89" fmla="*/ 582 h 731"/>
                  <a:gd name="T90" fmla="*/ 727 w 1071"/>
                  <a:gd name="T91" fmla="*/ 588 h 731"/>
                  <a:gd name="T92" fmla="*/ 697 w 1071"/>
                  <a:gd name="T93" fmla="*/ 592 h 731"/>
                  <a:gd name="T94" fmla="*/ 666 w 1071"/>
                  <a:gd name="T95" fmla="*/ 593 h 731"/>
                  <a:gd name="T96" fmla="*/ 631 w 1071"/>
                  <a:gd name="T97" fmla="*/ 592 h 731"/>
                  <a:gd name="T98" fmla="*/ 593 w 1071"/>
                  <a:gd name="T99" fmla="*/ 589 h 731"/>
                  <a:gd name="T100" fmla="*/ 555 w 1071"/>
                  <a:gd name="T101" fmla="*/ 581 h 731"/>
                  <a:gd name="T102" fmla="*/ 555 w 1071"/>
                  <a:gd name="T103" fmla="*/ 677 h 731"/>
                  <a:gd name="T104" fmla="*/ 24 w 1071"/>
                  <a:gd name="T105" fmla="*/ 623 h 731"/>
                  <a:gd name="T106" fmla="*/ 6 w 1071"/>
                  <a:gd name="T107" fmla="*/ 552 h 73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71"/>
                  <a:gd name="T163" fmla="*/ 0 h 731"/>
                  <a:gd name="T164" fmla="*/ 1071 w 1071"/>
                  <a:gd name="T165" fmla="*/ 731 h 73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71" h="731">
                    <a:moveTo>
                      <a:pt x="6" y="552"/>
                    </a:moveTo>
                    <a:lnTo>
                      <a:pt x="0" y="642"/>
                    </a:lnTo>
                    <a:lnTo>
                      <a:pt x="698" y="731"/>
                    </a:lnTo>
                    <a:lnTo>
                      <a:pt x="703" y="729"/>
                    </a:lnTo>
                    <a:lnTo>
                      <a:pt x="717" y="722"/>
                    </a:lnTo>
                    <a:lnTo>
                      <a:pt x="740" y="710"/>
                    </a:lnTo>
                    <a:lnTo>
                      <a:pt x="768" y="694"/>
                    </a:lnTo>
                    <a:lnTo>
                      <a:pt x="801" y="672"/>
                    </a:lnTo>
                    <a:lnTo>
                      <a:pt x="838" y="645"/>
                    </a:lnTo>
                    <a:lnTo>
                      <a:pt x="876" y="614"/>
                    </a:lnTo>
                    <a:lnTo>
                      <a:pt x="915" y="577"/>
                    </a:lnTo>
                    <a:lnTo>
                      <a:pt x="953" y="536"/>
                    </a:lnTo>
                    <a:lnTo>
                      <a:pt x="988" y="491"/>
                    </a:lnTo>
                    <a:lnTo>
                      <a:pt x="1018" y="439"/>
                    </a:lnTo>
                    <a:lnTo>
                      <a:pt x="1043" y="383"/>
                    </a:lnTo>
                    <a:lnTo>
                      <a:pt x="1061" y="322"/>
                    </a:lnTo>
                    <a:lnTo>
                      <a:pt x="1071" y="255"/>
                    </a:lnTo>
                    <a:lnTo>
                      <a:pt x="1070" y="185"/>
                    </a:lnTo>
                    <a:lnTo>
                      <a:pt x="1057" y="108"/>
                    </a:lnTo>
                    <a:lnTo>
                      <a:pt x="1055" y="104"/>
                    </a:lnTo>
                    <a:lnTo>
                      <a:pt x="1049" y="92"/>
                    </a:lnTo>
                    <a:lnTo>
                      <a:pt x="1037" y="76"/>
                    </a:lnTo>
                    <a:lnTo>
                      <a:pt x="1022" y="57"/>
                    </a:lnTo>
                    <a:lnTo>
                      <a:pt x="1002" y="37"/>
                    </a:lnTo>
                    <a:lnTo>
                      <a:pt x="979" y="20"/>
                    </a:lnTo>
                    <a:lnTo>
                      <a:pt x="951" y="7"/>
                    </a:lnTo>
                    <a:lnTo>
                      <a:pt x="919" y="0"/>
                    </a:lnTo>
                    <a:lnTo>
                      <a:pt x="924" y="12"/>
                    </a:lnTo>
                    <a:lnTo>
                      <a:pt x="934" y="44"/>
                    </a:lnTo>
                    <a:lnTo>
                      <a:pt x="947" y="94"/>
                    </a:lnTo>
                    <a:lnTo>
                      <a:pt x="958" y="159"/>
                    </a:lnTo>
                    <a:lnTo>
                      <a:pt x="961" y="238"/>
                    </a:lnTo>
                    <a:lnTo>
                      <a:pt x="953" y="324"/>
                    </a:lnTo>
                    <a:lnTo>
                      <a:pt x="928" y="418"/>
                    </a:lnTo>
                    <a:lnTo>
                      <a:pt x="884" y="516"/>
                    </a:lnTo>
                    <a:lnTo>
                      <a:pt x="883" y="518"/>
                    </a:lnTo>
                    <a:lnTo>
                      <a:pt x="879" y="521"/>
                    </a:lnTo>
                    <a:lnTo>
                      <a:pt x="872" y="526"/>
                    </a:lnTo>
                    <a:lnTo>
                      <a:pt x="862" y="534"/>
                    </a:lnTo>
                    <a:lnTo>
                      <a:pt x="851" y="541"/>
                    </a:lnTo>
                    <a:lnTo>
                      <a:pt x="837" y="550"/>
                    </a:lnTo>
                    <a:lnTo>
                      <a:pt x="819" y="559"/>
                    </a:lnTo>
                    <a:lnTo>
                      <a:pt x="800" y="567"/>
                    </a:lnTo>
                    <a:lnTo>
                      <a:pt x="778" y="575"/>
                    </a:lnTo>
                    <a:lnTo>
                      <a:pt x="754" y="582"/>
                    </a:lnTo>
                    <a:lnTo>
                      <a:pt x="727" y="588"/>
                    </a:lnTo>
                    <a:lnTo>
                      <a:pt x="697" y="592"/>
                    </a:lnTo>
                    <a:lnTo>
                      <a:pt x="666" y="593"/>
                    </a:lnTo>
                    <a:lnTo>
                      <a:pt x="631" y="592"/>
                    </a:lnTo>
                    <a:lnTo>
                      <a:pt x="593" y="589"/>
                    </a:lnTo>
                    <a:lnTo>
                      <a:pt x="555" y="581"/>
                    </a:lnTo>
                    <a:lnTo>
                      <a:pt x="555" y="677"/>
                    </a:lnTo>
                    <a:lnTo>
                      <a:pt x="24" y="623"/>
                    </a:lnTo>
                    <a:lnTo>
                      <a:pt x="6" y="5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45" name="Freeform 22"/>
              <p:cNvSpPr>
                <a:spLocks/>
              </p:cNvSpPr>
              <p:nvPr/>
            </p:nvSpPr>
            <p:spPr bwMode="auto">
              <a:xfrm>
                <a:off x="6486" y="14516"/>
                <a:ext cx="787" cy="253"/>
              </a:xfrm>
              <a:custGeom>
                <a:avLst/>
                <a:gdLst>
                  <a:gd name="T0" fmla="*/ 787 w 787"/>
                  <a:gd name="T1" fmla="*/ 91 h 253"/>
                  <a:gd name="T2" fmla="*/ 12 w 787"/>
                  <a:gd name="T3" fmla="*/ 0 h 253"/>
                  <a:gd name="T4" fmla="*/ 0 w 787"/>
                  <a:gd name="T5" fmla="*/ 91 h 253"/>
                  <a:gd name="T6" fmla="*/ 764 w 787"/>
                  <a:gd name="T7" fmla="*/ 253 h 253"/>
                  <a:gd name="T8" fmla="*/ 787 w 787"/>
                  <a:gd name="T9" fmla="*/ 91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7"/>
                  <a:gd name="T16" fmla="*/ 0 h 253"/>
                  <a:gd name="T17" fmla="*/ 787 w 787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7" h="253">
                    <a:moveTo>
                      <a:pt x="787" y="91"/>
                    </a:moveTo>
                    <a:lnTo>
                      <a:pt x="12" y="0"/>
                    </a:lnTo>
                    <a:lnTo>
                      <a:pt x="0" y="91"/>
                    </a:lnTo>
                    <a:lnTo>
                      <a:pt x="764" y="253"/>
                    </a:lnTo>
                    <a:lnTo>
                      <a:pt x="787" y="9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46" name="Freeform 23"/>
              <p:cNvSpPr>
                <a:spLocks/>
              </p:cNvSpPr>
              <p:nvPr/>
            </p:nvSpPr>
            <p:spPr bwMode="auto">
              <a:xfrm>
                <a:off x="6879" y="14597"/>
                <a:ext cx="336" cy="115"/>
              </a:xfrm>
              <a:custGeom>
                <a:avLst/>
                <a:gdLst>
                  <a:gd name="T0" fmla="*/ 336 w 336"/>
                  <a:gd name="T1" fmla="*/ 50 h 115"/>
                  <a:gd name="T2" fmla="*/ 4 w 336"/>
                  <a:gd name="T3" fmla="*/ 0 h 115"/>
                  <a:gd name="T4" fmla="*/ 0 w 336"/>
                  <a:gd name="T5" fmla="*/ 48 h 115"/>
                  <a:gd name="T6" fmla="*/ 327 w 336"/>
                  <a:gd name="T7" fmla="*/ 115 h 115"/>
                  <a:gd name="T8" fmla="*/ 336 w 336"/>
                  <a:gd name="T9" fmla="*/ 50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6"/>
                  <a:gd name="T16" fmla="*/ 0 h 115"/>
                  <a:gd name="T17" fmla="*/ 336 w 336"/>
                  <a:gd name="T18" fmla="*/ 115 h 1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6" h="115">
                    <a:moveTo>
                      <a:pt x="336" y="50"/>
                    </a:moveTo>
                    <a:lnTo>
                      <a:pt x="4" y="0"/>
                    </a:lnTo>
                    <a:lnTo>
                      <a:pt x="0" y="48"/>
                    </a:lnTo>
                    <a:lnTo>
                      <a:pt x="327" y="115"/>
                    </a:lnTo>
                    <a:lnTo>
                      <a:pt x="336" y="5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47" name="Freeform 24"/>
              <p:cNvSpPr>
                <a:spLocks/>
              </p:cNvSpPr>
              <p:nvPr/>
            </p:nvSpPr>
            <p:spPr bwMode="auto">
              <a:xfrm>
                <a:off x="6536" y="14540"/>
                <a:ext cx="225" cy="85"/>
              </a:xfrm>
              <a:custGeom>
                <a:avLst/>
                <a:gdLst>
                  <a:gd name="T0" fmla="*/ 225 w 225"/>
                  <a:gd name="T1" fmla="*/ 39 h 85"/>
                  <a:gd name="T2" fmla="*/ 0 w 225"/>
                  <a:gd name="T3" fmla="*/ 0 h 85"/>
                  <a:gd name="T4" fmla="*/ 3 w 225"/>
                  <a:gd name="T5" fmla="*/ 41 h 85"/>
                  <a:gd name="T6" fmla="*/ 218 w 225"/>
                  <a:gd name="T7" fmla="*/ 85 h 85"/>
                  <a:gd name="T8" fmla="*/ 225 w 225"/>
                  <a:gd name="T9" fmla="*/ 39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5"/>
                  <a:gd name="T16" fmla="*/ 0 h 85"/>
                  <a:gd name="T17" fmla="*/ 225 w 225"/>
                  <a:gd name="T18" fmla="*/ 85 h 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5" h="85">
                    <a:moveTo>
                      <a:pt x="225" y="39"/>
                    </a:moveTo>
                    <a:lnTo>
                      <a:pt x="0" y="0"/>
                    </a:lnTo>
                    <a:lnTo>
                      <a:pt x="3" y="41"/>
                    </a:lnTo>
                    <a:lnTo>
                      <a:pt x="218" y="85"/>
                    </a:lnTo>
                    <a:lnTo>
                      <a:pt x="225" y="3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48" name="Freeform 25"/>
              <p:cNvSpPr>
                <a:spLocks/>
              </p:cNvSpPr>
              <p:nvPr/>
            </p:nvSpPr>
            <p:spPr bwMode="auto">
              <a:xfrm>
                <a:off x="5972" y="14624"/>
                <a:ext cx="1325" cy="439"/>
              </a:xfrm>
              <a:custGeom>
                <a:avLst/>
                <a:gdLst>
                  <a:gd name="T0" fmla="*/ 0 w 1325"/>
                  <a:gd name="T1" fmla="*/ 132 h 439"/>
                  <a:gd name="T2" fmla="*/ 3 w 1325"/>
                  <a:gd name="T3" fmla="*/ 132 h 439"/>
                  <a:gd name="T4" fmla="*/ 10 w 1325"/>
                  <a:gd name="T5" fmla="*/ 130 h 439"/>
                  <a:gd name="T6" fmla="*/ 24 w 1325"/>
                  <a:gd name="T7" fmla="*/ 128 h 439"/>
                  <a:gd name="T8" fmla="*/ 42 w 1325"/>
                  <a:gd name="T9" fmla="*/ 125 h 439"/>
                  <a:gd name="T10" fmla="*/ 62 w 1325"/>
                  <a:gd name="T11" fmla="*/ 121 h 439"/>
                  <a:gd name="T12" fmla="*/ 86 w 1325"/>
                  <a:gd name="T13" fmla="*/ 116 h 439"/>
                  <a:gd name="T14" fmla="*/ 113 w 1325"/>
                  <a:gd name="T15" fmla="*/ 109 h 439"/>
                  <a:gd name="T16" fmla="*/ 141 w 1325"/>
                  <a:gd name="T17" fmla="*/ 102 h 439"/>
                  <a:gd name="T18" fmla="*/ 170 w 1325"/>
                  <a:gd name="T19" fmla="*/ 94 h 439"/>
                  <a:gd name="T20" fmla="*/ 199 w 1325"/>
                  <a:gd name="T21" fmla="*/ 85 h 439"/>
                  <a:gd name="T22" fmla="*/ 228 w 1325"/>
                  <a:gd name="T23" fmla="*/ 74 h 439"/>
                  <a:gd name="T24" fmla="*/ 257 w 1325"/>
                  <a:gd name="T25" fmla="*/ 62 h 439"/>
                  <a:gd name="T26" fmla="*/ 285 w 1325"/>
                  <a:gd name="T27" fmla="*/ 48 h 439"/>
                  <a:gd name="T28" fmla="*/ 309 w 1325"/>
                  <a:gd name="T29" fmla="*/ 34 h 439"/>
                  <a:gd name="T30" fmla="*/ 333 w 1325"/>
                  <a:gd name="T31" fmla="*/ 18 h 439"/>
                  <a:gd name="T32" fmla="*/ 352 w 1325"/>
                  <a:gd name="T33" fmla="*/ 0 h 439"/>
                  <a:gd name="T34" fmla="*/ 1325 w 1325"/>
                  <a:gd name="T35" fmla="*/ 223 h 439"/>
                  <a:gd name="T36" fmla="*/ 1323 w 1325"/>
                  <a:gd name="T37" fmla="*/ 225 h 439"/>
                  <a:gd name="T38" fmla="*/ 1318 w 1325"/>
                  <a:gd name="T39" fmla="*/ 230 h 439"/>
                  <a:gd name="T40" fmla="*/ 1309 w 1325"/>
                  <a:gd name="T41" fmla="*/ 239 h 439"/>
                  <a:gd name="T42" fmla="*/ 1297 w 1325"/>
                  <a:gd name="T43" fmla="*/ 250 h 439"/>
                  <a:gd name="T44" fmla="*/ 1282 w 1325"/>
                  <a:gd name="T45" fmla="*/ 263 h 439"/>
                  <a:gd name="T46" fmla="*/ 1265 w 1325"/>
                  <a:gd name="T47" fmla="*/ 278 h 439"/>
                  <a:gd name="T48" fmla="*/ 1247 w 1325"/>
                  <a:gd name="T49" fmla="*/ 295 h 439"/>
                  <a:gd name="T50" fmla="*/ 1225 w 1325"/>
                  <a:gd name="T51" fmla="*/ 312 h 439"/>
                  <a:gd name="T52" fmla="*/ 1202 w 1325"/>
                  <a:gd name="T53" fmla="*/ 331 h 439"/>
                  <a:gd name="T54" fmla="*/ 1179 w 1325"/>
                  <a:gd name="T55" fmla="*/ 349 h 439"/>
                  <a:gd name="T56" fmla="*/ 1154 w 1325"/>
                  <a:gd name="T57" fmla="*/ 367 h 439"/>
                  <a:gd name="T58" fmla="*/ 1128 w 1325"/>
                  <a:gd name="T59" fmla="*/ 385 h 439"/>
                  <a:gd name="T60" fmla="*/ 1102 w 1325"/>
                  <a:gd name="T61" fmla="*/ 401 h 439"/>
                  <a:gd name="T62" fmla="*/ 1077 w 1325"/>
                  <a:gd name="T63" fmla="*/ 415 h 439"/>
                  <a:gd name="T64" fmla="*/ 1051 w 1325"/>
                  <a:gd name="T65" fmla="*/ 428 h 439"/>
                  <a:gd name="T66" fmla="*/ 1026 w 1325"/>
                  <a:gd name="T67" fmla="*/ 439 h 439"/>
                  <a:gd name="T68" fmla="*/ 0 w 1325"/>
                  <a:gd name="T69" fmla="*/ 132 h 43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25"/>
                  <a:gd name="T106" fmla="*/ 0 h 439"/>
                  <a:gd name="T107" fmla="*/ 1325 w 1325"/>
                  <a:gd name="T108" fmla="*/ 439 h 43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25" h="439">
                    <a:moveTo>
                      <a:pt x="0" y="132"/>
                    </a:moveTo>
                    <a:lnTo>
                      <a:pt x="3" y="132"/>
                    </a:lnTo>
                    <a:lnTo>
                      <a:pt x="10" y="130"/>
                    </a:lnTo>
                    <a:lnTo>
                      <a:pt x="24" y="128"/>
                    </a:lnTo>
                    <a:lnTo>
                      <a:pt x="42" y="125"/>
                    </a:lnTo>
                    <a:lnTo>
                      <a:pt x="62" y="121"/>
                    </a:lnTo>
                    <a:lnTo>
                      <a:pt x="86" y="116"/>
                    </a:lnTo>
                    <a:lnTo>
                      <a:pt x="113" y="109"/>
                    </a:lnTo>
                    <a:lnTo>
                      <a:pt x="141" y="102"/>
                    </a:lnTo>
                    <a:lnTo>
                      <a:pt x="170" y="94"/>
                    </a:lnTo>
                    <a:lnTo>
                      <a:pt x="199" y="85"/>
                    </a:lnTo>
                    <a:lnTo>
                      <a:pt x="228" y="74"/>
                    </a:lnTo>
                    <a:lnTo>
                      <a:pt x="257" y="62"/>
                    </a:lnTo>
                    <a:lnTo>
                      <a:pt x="285" y="48"/>
                    </a:lnTo>
                    <a:lnTo>
                      <a:pt x="309" y="34"/>
                    </a:lnTo>
                    <a:lnTo>
                      <a:pt x="333" y="18"/>
                    </a:lnTo>
                    <a:lnTo>
                      <a:pt x="352" y="0"/>
                    </a:lnTo>
                    <a:lnTo>
                      <a:pt x="1325" y="223"/>
                    </a:lnTo>
                    <a:lnTo>
                      <a:pt x="1323" y="225"/>
                    </a:lnTo>
                    <a:lnTo>
                      <a:pt x="1318" y="230"/>
                    </a:lnTo>
                    <a:lnTo>
                      <a:pt x="1309" y="239"/>
                    </a:lnTo>
                    <a:lnTo>
                      <a:pt x="1297" y="250"/>
                    </a:lnTo>
                    <a:lnTo>
                      <a:pt x="1282" y="263"/>
                    </a:lnTo>
                    <a:lnTo>
                      <a:pt x="1265" y="278"/>
                    </a:lnTo>
                    <a:lnTo>
                      <a:pt x="1247" y="295"/>
                    </a:lnTo>
                    <a:lnTo>
                      <a:pt x="1225" y="312"/>
                    </a:lnTo>
                    <a:lnTo>
                      <a:pt x="1202" y="331"/>
                    </a:lnTo>
                    <a:lnTo>
                      <a:pt x="1179" y="349"/>
                    </a:lnTo>
                    <a:lnTo>
                      <a:pt x="1154" y="367"/>
                    </a:lnTo>
                    <a:lnTo>
                      <a:pt x="1128" y="385"/>
                    </a:lnTo>
                    <a:lnTo>
                      <a:pt x="1102" y="401"/>
                    </a:lnTo>
                    <a:lnTo>
                      <a:pt x="1077" y="415"/>
                    </a:lnTo>
                    <a:lnTo>
                      <a:pt x="1051" y="428"/>
                    </a:lnTo>
                    <a:lnTo>
                      <a:pt x="1026" y="439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49" name="Freeform 26"/>
              <p:cNvSpPr>
                <a:spLocks/>
              </p:cNvSpPr>
              <p:nvPr/>
            </p:nvSpPr>
            <p:spPr bwMode="auto">
              <a:xfrm>
                <a:off x="7292" y="14577"/>
                <a:ext cx="472" cy="209"/>
              </a:xfrm>
              <a:custGeom>
                <a:avLst/>
                <a:gdLst>
                  <a:gd name="T0" fmla="*/ 47 w 472"/>
                  <a:gd name="T1" fmla="*/ 209 h 209"/>
                  <a:gd name="T2" fmla="*/ 472 w 472"/>
                  <a:gd name="T3" fmla="*/ 84 h 209"/>
                  <a:gd name="T4" fmla="*/ 215 w 472"/>
                  <a:gd name="T5" fmla="*/ 0 h 209"/>
                  <a:gd name="T6" fmla="*/ 5 w 472"/>
                  <a:gd name="T7" fmla="*/ 24 h 209"/>
                  <a:gd name="T8" fmla="*/ 0 w 472"/>
                  <a:gd name="T9" fmla="*/ 197 h 209"/>
                  <a:gd name="T10" fmla="*/ 47 w 472"/>
                  <a:gd name="T11" fmla="*/ 209 h 2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2"/>
                  <a:gd name="T19" fmla="*/ 0 h 209"/>
                  <a:gd name="T20" fmla="*/ 472 w 472"/>
                  <a:gd name="T21" fmla="*/ 209 h 2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2" h="209">
                    <a:moveTo>
                      <a:pt x="47" y="209"/>
                    </a:moveTo>
                    <a:lnTo>
                      <a:pt x="472" y="84"/>
                    </a:lnTo>
                    <a:lnTo>
                      <a:pt x="215" y="0"/>
                    </a:lnTo>
                    <a:lnTo>
                      <a:pt x="5" y="24"/>
                    </a:lnTo>
                    <a:lnTo>
                      <a:pt x="0" y="197"/>
                    </a:lnTo>
                    <a:lnTo>
                      <a:pt x="47" y="20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50" name="Freeform 27"/>
              <p:cNvSpPr>
                <a:spLocks/>
              </p:cNvSpPr>
              <p:nvPr/>
            </p:nvSpPr>
            <p:spPr bwMode="auto">
              <a:xfrm>
                <a:off x="6073" y="13679"/>
                <a:ext cx="251" cy="999"/>
              </a:xfrm>
              <a:custGeom>
                <a:avLst/>
                <a:gdLst>
                  <a:gd name="T0" fmla="*/ 251 w 251"/>
                  <a:gd name="T1" fmla="*/ 23 h 999"/>
                  <a:gd name="T2" fmla="*/ 250 w 251"/>
                  <a:gd name="T3" fmla="*/ 22 h 999"/>
                  <a:gd name="T4" fmla="*/ 246 w 251"/>
                  <a:gd name="T5" fmla="*/ 20 h 999"/>
                  <a:gd name="T6" fmla="*/ 239 w 251"/>
                  <a:gd name="T7" fmla="*/ 18 h 999"/>
                  <a:gd name="T8" fmla="*/ 230 w 251"/>
                  <a:gd name="T9" fmla="*/ 15 h 999"/>
                  <a:gd name="T10" fmla="*/ 218 w 251"/>
                  <a:gd name="T11" fmla="*/ 11 h 999"/>
                  <a:gd name="T12" fmla="*/ 205 w 251"/>
                  <a:gd name="T13" fmla="*/ 7 h 999"/>
                  <a:gd name="T14" fmla="*/ 190 w 251"/>
                  <a:gd name="T15" fmla="*/ 4 h 999"/>
                  <a:gd name="T16" fmla="*/ 173 w 251"/>
                  <a:gd name="T17" fmla="*/ 1 h 999"/>
                  <a:gd name="T18" fmla="*/ 155 w 251"/>
                  <a:gd name="T19" fmla="*/ 0 h 999"/>
                  <a:gd name="T20" fmla="*/ 134 w 251"/>
                  <a:gd name="T21" fmla="*/ 0 h 999"/>
                  <a:gd name="T22" fmla="*/ 114 w 251"/>
                  <a:gd name="T23" fmla="*/ 2 h 999"/>
                  <a:gd name="T24" fmla="*/ 92 w 251"/>
                  <a:gd name="T25" fmla="*/ 5 h 999"/>
                  <a:gd name="T26" fmla="*/ 70 w 251"/>
                  <a:gd name="T27" fmla="*/ 12 h 999"/>
                  <a:gd name="T28" fmla="*/ 47 w 251"/>
                  <a:gd name="T29" fmla="*/ 20 h 999"/>
                  <a:gd name="T30" fmla="*/ 23 w 251"/>
                  <a:gd name="T31" fmla="*/ 32 h 999"/>
                  <a:gd name="T32" fmla="*/ 0 w 251"/>
                  <a:gd name="T33" fmla="*/ 47 h 999"/>
                  <a:gd name="T34" fmla="*/ 0 w 251"/>
                  <a:gd name="T35" fmla="*/ 999 h 999"/>
                  <a:gd name="T36" fmla="*/ 1 w 251"/>
                  <a:gd name="T37" fmla="*/ 999 h 999"/>
                  <a:gd name="T38" fmla="*/ 6 w 251"/>
                  <a:gd name="T39" fmla="*/ 999 h 999"/>
                  <a:gd name="T40" fmla="*/ 14 w 251"/>
                  <a:gd name="T41" fmla="*/ 998 h 999"/>
                  <a:gd name="T42" fmla="*/ 23 w 251"/>
                  <a:gd name="T43" fmla="*/ 997 h 999"/>
                  <a:gd name="T44" fmla="*/ 35 w 251"/>
                  <a:gd name="T45" fmla="*/ 995 h 999"/>
                  <a:gd name="T46" fmla="*/ 49 w 251"/>
                  <a:gd name="T47" fmla="*/ 993 h 999"/>
                  <a:gd name="T48" fmla="*/ 65 w 251"/>
                  <a:gd name="T49" fmla="*/ 990 h 999"/>
                  <a:gd name="T50" fmla="*/ 83 w 251"/>
                  <a:gd name="T51" fmla="*/ 985 h 999"/>
                  <a:gd name="T52" fmla="*/ 102 w 251"/>
                  <a:gd name="T53" fmla="*/ 980 h 999"/>
                  <a:gd name="T54" fmla="*/ 121 w 251"/>
                  <a:gd name="T55" fmla="*/ 973 h 999"/>
                  <a:gd name="T56" fmla="*/ 143 w 251"/>
                  <a:gd name="T57" fmla="*/ 966 h 999"/>
                  <a:gd name="T58" fmla="*/ 164 w 251"/>
                  <a:gd name="T59" fmla="*/ 956 h 999"/>
                  <a:gd name="T60" fmla="*/ 186 w 251"/>
                  <a:gd name="T61" fmla="*/ 945 h 999"/>
                  <a:gd name="T62" fmla="*/ 208 w 251"/>
                  <a:gd name="T63" fmla="*/ 934 h 999"/>
                  <a:gd name="T64" fmla="*/ 230 w 251"/>
                  <a:gd name="T65" fmla="*/ 919 h 999"/>
                  <a:gd name="T66" fmla="*/ 251 w 251"/>
                  <a:gd name="T67" fmla="*/ 903 h 999"/>
                  <a:gd name="T68" fmla="*/ 251 w 251"/>
                  <a:gd name="T69" fmla="*/ 23 h 99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1"/>
                  <a:gd name="T106" fmla="*/ 0 h 999"/>
                  <a:gd name="T107" fmla="*/ 251 w 251"/>
                  <a:gd name="T108" fmla="*/ 999 h 99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1" h="999">
                    <a:moveTo>
                      <a:pt x="251" y="23"/>
                    </a:moveTo>
                    <a:lnTo>
                      <a:pt x="250" y="22"/>
                    </a:lnTo>
                    <a:lnTo>
                      <a:pt x="246" y="20"/>
                    </a:lnTo>
                    <a:lnTo>
                      <a:pt x="239" y="18"/>
                    </a:lnTo>
                    <a:lnTo>
                      <a:pt x="230" y="15"/>
                    </a:lnTo>
                    <a:lnTo>
                      <a:pt x="218" y="11"/>
                    </a:lnTo>
                    <a:lnTo>
                      <a:pt x="205" y="7"/>
                    </a:lnTo>
                    <a:lnTo>
                      <a:pt x="190" y="4"/>
                    </a:lnTo>
                    <a:lnTo>
                      <a:pt x="173" y="1"/>
                    </a:lnTo>
                    <a:lnTo>
                      <a:pt x="155" y="0"/>
                    </a:lnTo>
                    <a:lnTo>
                      <a:pt x="134" y="0"/>
                    </a:lnTo>
                    <a:lnTo>
                      <a:pt x="114" y="2"/>
                    </a:lnTo>
                    <a:lnTo>
                      <a:pt x="92" y="5"/>
                    </a:lnTo>
                    <a:lnTo>
                      <a:pt x="70" y="12"/>
                    </a:lnTo>
                    <a:lnTo>
                      <a:pt x="47" y="20"/>
                    </a:lnTo>
                    <a:lnTo>
                      <a:pt x="23" y="32"/>
                    </a:lnTo>
                    <a:lnTo>
                      <a:pt x="0" y="47"/>
                    </a:lnTo>
                    <a:lnTo>
                      <a:pt x="0" y="999"/>
                    </a:lnTo>
                    <a:lnTo>
                      <a:pt x="1" y="999"/>
                    </a:lnTo>
                    <a:lnTo>
                      <a:pt x="6" y="999"/>
                    </a:lnTo>
                    <a:lnTo>
                      <a:pt x="14" y="998"/>
                    </a:lnTo>
                    <a:lnTo>
                      <a:pt x="23" y="997"/>
                    </a:lnTo>
                    <a:lnTo>
                      <a:pt x="35" y="995"/>
                    </a:lnTo>
                    <a:lnTo>
                      <a:pt x="49" y="993"/>
                    </a:lnTo>
                    <a:lnTo>
                      <a:pt x="65" y="990"/>
                    </a:lnTo>
                    <a:lnTo>
                      <a:pt x="83" y="985"/>
                    </a:lnTo>
                    <a:lnTo>
                      <a:pt x="102" y="980"/>
                    </a:lnTo>
                    <a:lnTo>
                      <a:pt x="121" y="973"/>
                    </a:lnTo>
                    <a:lnTo>
                      <a:pt x="143" y="966"/>
                    </a:lnTo>
                    <a:lnTo>
                      <a:pt x="164" y="956"/>
                    </a:lnTo>
                    <a:lnTo>
                      <a:pt x="186" y="945"/>
                    </a:lnTo>
                    <a:lnTo>
                      <a:pt x="208" y="934"/>
                    </a:lnTo>
                    <a:lnTo>
                      <a:pt x="230" y="919"/>
                    </a:lnTo>
                    <a:lnTo>
                      <a:pt x="251" y="903"/>
                    </a:lnTo>
                    <a:lnTo>
                      <a:pt x="251" y="2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51" name="Freeform 28"/>
              <p:cNvSpPr>
                <a:spLocks/>
              </p:cNvSpPr>
              <p:nvPr/>
            </p:nvSpPr>
            <p:spPr bwMode="auto">
              <a:xfrm>
                <a:off x="6080" y="13687"/>
                <a:ext cx="215" cy="843"/>
              </a:xfrm>
              <a:custGeom>
                <a:avLst/>
                <a:gdLst>
                  <a:gd name="T0" fmla="*/ 215 w 215"/>
                  <a:gd name="T1" fmla="*/ 20 h 843"/>
                  <a:gd name="T2" fmla="*/ 214 w 215"/>
                  <a:gd name="T3" fmla="*/ 19 h 843"/>
                  <a:gd name="T4" fmla="*/ 211 w 215"/>
                  <a:gd name="T5" fmla="*/ 18 h 843"/>
                  <a:gd name="T6" fmla="*/ 205 w 215"/>
                  <a:gd name="T7" fmla="*/ 15 h 843"/>
                  <a:gd name="T8" fmla="*/ 197 w 215"/>
                  <a:gd name="T9" fmla="*/ 12 h 843"/>
                  <a:gd name="T10" fmla="*/ 187 w 215"/>
                  <a:gd name="T11" fmla="*/ 9 h 843"/>
                  <a:gd name="T12" fmla="*/ 176 w 215"/>
                  <a:gd name="T13" fmla="*/ 6 h 843"/>
                  <a:gd name="T14" fmla="*/ 163 w 215"/>
                  <a:gd name="T15" fmla="*/ 4 h 843"/>
                  <a:gd name="T16" fmla="*/ 149 w 215"/>
                  <a:gd name="T17" fmla="*/ 1 h 843"/>
                  <a:gd name="T18" fmla="*/ 133 w 215"/>
                  <a:gd name="T19" fmla="*/ 0 h 843"/>
                  <a:gd name="T20" fmla="*/ 115 w 215"/>
                  <a:gd name="T21" fmla="*/ 0 h 843"/>
                  <a:gd name="T22" fmla="*/ 98 w 215"/>
                  <a:gd name="T23" fmla="*/ 1 h 843"/>
                  <a:gd name="T24" fmla="*/ 79 w 215"/>
                  <a:gd name="T25" fmla="*/ 5 h 843"/>
                  <a:gd name="T26" fmla="*/ 60 w 215"/>
                  <a:gd name="T27" fmla="*/ 10 h 843"/>
                  <a:gd name="T28" fmla="*/ 40 w 215"/>
                  <a:gd name="T29" fmla="*/ 18 h 843"/>
                  <a:gd name="T30" fmla="*/ 21 w 215"/>
                  <a:gd name="T31" fmla="*/ 27 h 843"/>
                  <a:gd name="T32" fmla="*/ 0 w 215"/>
                  <a:gd name="T33" fmla="*/ 40 h 843"/>
                  <a:gd name="T34" fmla="*/ 0 w 215"/>
                  <a:gd name="T35" fmla="*/ 843 h 843"/>
                  <a:gd name="T36" fmla="*/ 1 w 215"/>
                  <a:gd name="T37" fmla="*/ 843 h 843"/>
                  <a:gd name="T38" fmla="*/ 6 w 215"/>
                  <a:gd name="T39" fmla="*/ 843 h 843"/>
                  <a:gd name="T40" fmla="*/ 12 w 215"/>
                  <a:gd name="T41" fmla="*/ 842 h 843"/>
                  <a:gd name="T42" fmla="*/ 21 w 215"/>
                  <a:gd name="T43" fmla="*/ 841 h 843"/>
                  <a:gd name="T44" fmla="*/ 30 w 215"/>
                  <a:gd name="T45" fmla="*/ 840 h 843"/>
                  <a:gd name="T46" fmla="*/ 43 w 215"/>
                  <a:gd name="T47" fmla="*/ 838 h 843"/>
                  <a:gd name="T48" fmla="*/ 56 w 215"/>
                  <a:gd name="T49" fmla="*/ 835 h 843"/>
                  <a:gd name="T50" fmla="*/ 71 w 215"/>
                  <a:gd name="T51" fmla="*/ 831 h 843"/>
                  <a:gd name="T52" fmla="*/ 87 w 215"/>
                  <a:gd name="T53" fmla="*/ 826 h 843"/>
                  <a:gd name="T54" fmla="*/ 105 w 215"/>
                  <a:gd name="T55" fmla="*/ 821 h 843"/>
                  <a:gd name="T56" fmla="*/ 123 w 215"/>
                  <a:gd name="T57" fmla="*/ 814 h 843"/>
                  <a:gd name="T58" fmla="*/ 141 w 215"/>
                  <a:gd name="T59" fmla="*/ 806 h 843"/>
                  <a:gd name="T60" fmla="*/ 159 w 215"/>
                  <a:gd name="T61" fmla="*/ 797 h 843"/>
                  <a:gd name="T62" fmla="*/ 179 w 215"/>
                  <a:gd name="T63" fmla="*/ 786 h 843"/>
                  <a:gd name="T64" fmla="*/ 197 w 215"/>
                  <a:gd name="T65" fmla="*/ 774 h 843"/>
                  <a:gd name="T66" fmla="*/ 215 w 215"/>
                  <a:gd name="T67" fmla="*/ 760 h 843"/>
                  <a:gd name="T68" fmla="*/ 215 w 215"/>
                  <a:gd name="T69" fmla="*/ 20 h 84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5"/>
                  <a:gd name="T106" fmla="*/ 0 h 843"/>
                  <a:gd name="T107" fmla="*/ 215 w 215"/>
                  <a:gd name="T108" fmla="*/ 843 h 84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5" h="843">
                    <a:moveTo>
                      <a:pt x="215" y="20"/>
                    </a:moveTo>
                    <a:lnTo>
                      <a:pt x="214" y="19"/>
                    </a:lnTo>
                    <a:lnTo>
                      <a:pt x="211" y="18"/>
                    </a:lnTo>
                    <a:lnTo>
                      <a:pt x="205" y="15"/>
                    </a:lnTo>
                    <a:lnTo>
                      <a:pt x="197" y="12"/>
                    </a:lnTo>
                    <a:lnTo>
                      <a:pt x="187" y="9"/>
                    </a:lnTo>
                    <a:lnTo>
                      <a:pt x="176" y="6"/>
                    </a:lnTo>
                    <a:lnTo>
                      <a:pt x="163" y="4"/>
                    </a:lnTo>
                    <a:lnTo>
                      <a:pt x="149" y="1"/>
                    </a:lnTo>
                    <a:lnTo>
                      <a:pt x="133" y="0"/>
                    </a:lnTo>
                    <a:lnTo>
                      <a:pt x="115" y="0"/>
                    </a:lnTo>
                    <a:lnTo>
                      <a:pt x="98" y="1"/>
                    </a:lnTo>
                    <a:lnTo>
                      <a:pt x="79" y="5"/>
                    </a:lnTo>
                    <a:lnTo>
                      <a:pt x="60" y="10"/>
                    </a:lnTo>
                    <a:lnTo>
                      <a:pt x="40" y="18"/>
                    </a:lnTo>
                    <a:lnTo>
                      <a:pt x="21" y="27"/>
                    </a:lnTo>
                    <a:lnTo>
                      <a:pt x="0" y="40"/>
                    </a:lnTo>
                    <a:lnTo>
                      <a:pt x="0" y="843"/>
                    </a:lnTo>
                    <a:lnTo>
                      <a:pt x="1" y="843"/>
                    </a:lnTo>
                    <a:lnTo>
                      <a:pt x="6" y="843"/>
                    </a:lnTo>
                    <a:lnTo>
                      <a:pt x="12" y="842"/>
                    </a:lnTo>
                    <a:lnTo>
                      <a:pt x="21" y="841"/>
                    </a:lnTo>
                    <a:lnTo>
                      <a:pt x="30" y="840"/>
                    </a:lnTo>
                    <a:lnTo>
                      <a:pt x="43" y="838"/>
                    </a:lnTo>
                    <a:lnTo>
                      <a:pt x="56" y="835"/>
                    </a:lnTo>
                    <a:lnTo>
                      <a:pt x="71" y="831"/>
                    </a:lnTo>
                    <a:lnTo>
                      <a:pt x="87" y="826"/>
                    </a:lnTo>
                    <a:lnTo>
                      <a:pt x="105" y="821"/>
                    </a:lnTo>
                    <a:lnTo>
                      <a:pt x="123" y="814"/>
                    </a:lnTo>
                    <a:lnTo>
                      <a:pt x="141" y="806"/>
                    </a:lnTo>
                    <a:lnTo>
                      <a:pt x="159" y="797"/>
                    </a:lnTo>
                    <a:lnTo>
                      <a:pt x="179" y="786"/>
                    </a:lnTo>
                    <a:lnTo>
                      <a:pt x="197" y="774"/>
                    </a:lnTo>
                    <a:lnTo>
                      <a:pt x="215" y="760"/>
                    </a:lnTo>
                    <a:lnTo>
                      <a:pt x="215" y="2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52" name="Freeform 29"/>
              <p:cNvSpPr>
                <a:spLocks/>
              </p:cNvSpPr>
              <p:nvPr/>
            </p:nvSpPr>
            <p:spPr bwMode="auto">
              <a:xfrm>
                <a:off x="6087" y="13696"/>
                <a:ext cx="180" cy="685"/>
              </a:xfrm>
              <a:custGeom>
                <a:avLst/>
                <a:gdLst>
                  <a:gd name="T0" fmla="*/ 180 w 180"/>
                  <a:gd name="T1" fmla="*/ 16 h 685"/>
                  <a:gd name="T2" fmla="*/ 179 w 180"/>
                  <a:gd name="T3" fmla="*/ 16 h 685"/>
                  <a:gd name="T4" fmla="*/ 176 w 180"/>
                  <a:gd name="T5" fmla="*/ 14 h 685"/>
                  <a:gd name="T6" fmla="*/ 172 w 180"/>
                  <a:gd name="T7" fmla="*/ 12 h 685"/>
                  <a:gd name="T8" fmla="*/ 165 w 180"/>
                  <a:gd name="T9" fmla="*/ 10 h 685"/>
                  <a:gd name="T10" fmla="*/ 157 w 180"/>
                  <a:gd name="T11" fmla="*/ 8 h 685"/>
                  <a:gd name="T12" fmla="*/ 147 w 180"/>
                  <a:gd name="T13" fmla="*/ 4 h 685"/>
                  <a:gd name="T14" fmla="*/ 136 w 180"/>
                  <a:gd name="T15" fmla="*/ 2 h 685"/>
                  <a:gd name="T16" fmla="*/ 125 w 180"/>
                  <a:gd name="T17" fmla="*/ 0 h 685"/>
                  <a:gd name="T18" fmla="*/ 111 w 180"/>
                  <a:gd name="T19" fmla="*/ 0 h 685"/>
                  <a:gd name="T20" fmla="*/ 97 w 180"/>
                  <a:gd name="T21" fmla="*/ 0 h 685"/>
                  <a:gd name="T22" fmla="*/ 81 w 180"/>
                  <a:gd name="T23" fmla="*/ 1 h 685"/>
                  <a:gd name="T24" fmla="*/ 66 w 180"/>
                  <a:gd name="T25" fmla="*/ 3 h 685"/>
                  <a:gd name="T26" fmla="*/ 50 w 180"/>
                  <a:gd name="T27" fmla="*/ 8 h 685"/>
                  <a:gd name="T28" fmla="*/ 33 w 180"/>
                  <a:gd name="T29" fmla="*/ 14 h 685"/>
                  <a:gd name="T30" fmla="*/ 17 w 180"/>
                  <a:gd name="T31" fmla="*/ 23 h 685"/>
                  <a:gd name="T32" fmla="*/ 0 w 180"/>
                  <a:gd name="T33" fmla="*/ 33 h 685"/>
                  <a:gd name="T34" fmla="*/ 0 w 180"/>
                  <a:gd name="T35" fmla="*/ 685 h 685"/>
                  <a:gd name="T36" fmla="*/ 1 w 180"/>
                  <a:gd name="T37" fmla="*/ 685 h 685"/>
                  <a:gd name="T38" fmla="*/ 4 w 180"/>
                  <a:gd name="T39" fmla="*/ 685 h 685"/>
                  <a:gd name="T40" fmla="*/ 9 w 180"/>
                  <a:gd name="T41" fmla="*/ 684 h 685"/>
                  <a:gd name="T42" fmla="*/ 17 w 180"/>
                  <a:gd name="T43" fmla="*/ 683 h 685"/>
                  <a:gd name="T44" fmla="*/ 26 w 180"/>
                  <a:gd name="T45" fmla="*/ 682 h 685"/>
                  <a:gd name="T46" fmla="*/ 35 w 180"/>
                  <a:gd name="T47" fmla="*/ 681 h 685"/>
                  <a:gd name="T48" fmla="*/ 47 w 180"/>
                  <a:gd name="T49" fmla="*/ 678 h 685"/>
                  <a:gd name="T50" fmla="*/ 60 w 180"/>
                  <a:gd name="T51" fmla="*/ 676 h 685"/>
                  <a:gd name="T52" fmla="*/ 73 w 180"/>
                  <a:gd name="T53" fmla="*/ 671 h 685"/>
                  <a:gd name="T54" fmla="*/ 87 w 180"/>
                  <a:gd name="T55" fmla="*/ 667 h 685"/>
                  <a:gd name="T56" fmla="*/ 102 w 180"/>
                  <a:gd name="T57" fmla="*/ 662 h 685"/>
                  <a:gd name="T58" fmla="*/ 118 w 180"/>
                  <a:gd name="T59" fmla="*/ 655 h 685"/>
                  <a:gd name="T60" fmla="*/ 133 w 180"/>
                  <a:gd name="T61" fmla="*/ 648 h 685"/>
                  <a:gd name="T62" fmla="*/ 149 w 180"/>
                  <a:gd name="T63" fmla="*/ 639 h 685"/>
                  <a:gd name="T64" fmla="*/ 165 w 180"/>
                  <a:gd name="T65" fmla="*/ 628 h 685"/>
                  <a:gd name="T66" fmla="*/ 180 w 180"/>
                  <a:gd name="T67" fmla="*/ 617 h 685"/>
                  <a:gd name="T68" fmla="*/ 180 w 180"/>
                  <a:gd name="T69" fmla="*/ 16 h 68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0"/>
                  <a:gd name="T106" fmla="*/ 0 h 685"/>
                  <a:gd name="T107" fmla="*/ 180 w 180"/>
                  <a:gd name="T108" fmla="*/ 685 h 68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0" h="685">
                    <a:moveTo>
                      <a:pt x="180" y="16"/>
                    </a:moveTo>
                    <a:lnTo>
                      <a:pt x="179" y="16"/>
                    </a:lnTo>
                    <a:lnTo>
                      <a:pt x="176" y="14"/>
                    </a:lnTo>
                    <a:lnTo>
                      <a:pt x="172" y="12"/>
                    </a:lnTo>
                    <a:lnTo>
                      <a:pt x="165" y="10"/>
                    </a:lnTo>
                    <a:lnTo>
                      <a:pt x="157" y="8"/>
                    </a:lnTo>
                    <a:lnTo>
                      <a:pt x="147" y="4"/>
                    </a:lnTo>
                    <a:lnTo>
                      <a:pt x="136" y="2"/>
                    </a:lnTo>
                    <a:lnTo>
                      <a:pt x="125" y="0"/>
                    </a:lnTo>
                    <a:lnTo>
                      <a:pt x="111" y="0"/>
                    </a:lnTo>
                    <a:lnTo>
                      <a:pt x="97" y="0"/>
                    </a:lnTo>
                    <a:lnTo>
                      <a:pt x="81" y="1"/>
                    </a:lnTo>
                    <a:lnTo>
                      <a:pt x="66" y="3"/>
                    </a:lnTo>
                    <a:lnTo>
                      <a:pt x="50" y="8"/>
                    </a:lnTo>
                    <a:lnTo>
                      <a:pt x="33" y="14"/>
                    </a:lnTo>
                    <a:lnTo>
                      <a:pt x="17" y="23"/>
                    </a:lnTo>
                    <a:lnTo>
                      <a:pt x="0" y="33"/>
                    </a:lnTo>
                    <a:lnTo>
                      <a:pt x="0" y="685"/>
                    </a:lnTo>
                    <a:lnTo>
                      <a:pt x="1" y="685"/>
                    </a:lnTo>
                    <a:lnTo>
                      <a:pt x="4" y="685"/>
                    </a:lnTo>
                    <a:lnTo>
                      <a:pt x="9" y="684"/>
                    </a:lnTo>
                    <a:lnTo>
                      <a:pt x="17" y="683"/>
                    </a:lnTo>
                    <a:lnTo>
                      <a:pt x="26" y="682"/>
                    </a:lnTo>
                    <a:lnTo>
                      <a:pt x="35" y="681"/>
                    </a:lnTo>
                    <a:lnTo>
                      <a:pt x="47" y="678"/>
                    </a:lnTo>
                    <a:lnTo>
                      <a:pt x="60" y="676"/>
                    </a:lnTo>
                    <a:lnTo>
                      <a:pt x="73" y="671"/>
                    </a:lnTo>
                    <a:lnTo>
                      <a:pt x="87" y="667"/>
                    </a:lnTo>
                    <a:lnTo>
                      <a:pt x="102" y="662"/>
                    </a:lnTo>
                    <a:lnTo>
                      <a:pt x="118" y="655"/>
                    </a:lnTo>
                    <a:lnTo>
                      <a:pt x="133" y="648"/>
                    </a:lnTo>
                    <a:lnTo>
                      <a:pt x="149" y="639"/>
                    </a:lnTo>
                    <a:lnTo>
                      <a:pt x="165" y="628"/>
                    </a:lnTo>
                    <a:lnTo>
                      <a:pt x="180" y="617"/>
                    </a:lnTo>
                    <a:lnTo>
                      <a:pt x="180" y="1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53" name="Freeform 30"/>
              <p:cNvSpPr>
                <a:spLocks/>
              </p:cNvSpPr>
              <p:nvPr/>
            </p:nvSpPr>
            <p:spPr bwMode="auto">
              <a:xfrm>
                <a:off x="6093" y="13704"/>
                <a:ext cx="146" cy="530"/>
              </a:xfrm>
              <a:custGeom>
                <a:avLst/>
                <a:gdLst>
                  <a:gd name="T0" fmla="*/ 146 w 146"/>
                  <a:gd name="T1" fmla="*/ 14 h 530"/>
                  <a:gd name="T2" fmla="*/ 143 w 146"/>
                  <a:gd name="T3" fmla="*/ 12 h 530"/>
                  <a:gd name="T4" fmla="*/ 134 w 146"/>
                  <a:gd name="T5" fmla="*/ 8 h 530"/>
                  <a:gd name="T6" fmla="*/ 120 w 146"/>
                  <a:gd name="T7" fmla="*/ 4 h 530"/>
                  <a:gd name="T8" fmla="*/ 101 w 146"/>
                  <a:gd name="T9" fmla="*/ 1 h 530"/>
                  <a:gd name="T10" fmla="*/ 79 w 146"/>
                  <a:gd name="T11" fmla="*/ 0 h 530"/>
                  <a:gd name="T12" fmla="*/ 54 w 146"/>
                  <a:gd name="T13" fmla="*/ 3 h 530"/>
                  <a:gd name="T14" fmla="*/ 27 w 146"/>
                  <a:gd name="T15" fmla="*/ 11 h 530"/>
                  <a:gd name="T16" fmla="*/ 0 w 146"/>
                  <a:gd name="T17" fmla="*/ 27 h 530"/>
                  <a:gd name="T18" fmla="*/ 0 w 146"/>
                  <a:gd name="T19" fmla="*/ 530 h 530"/>
                  <a:gd name="T20" fmla="*/ 3 w 146"/>
                  <a:gd name="T21" fmla="*/ 530 h 530"/>
                  <a:gd name="T22" fmla="*/ 14 w 146"/>
                  <a:gd name="T23" fmla="*/ 529 h 530"/>
                  <a:gd name="T24" fmla="*/ 29 w 146"/>
                  <a:gd name="T25" fmla="*/ 526 h 530"/>
                  <a:gd name="T26" fmla="*/ 49 w 146"/>
                  <a:gd name="T27" fmla="*/ 521 h 530"/>
                  <a:gd name="T28" fmla="*/ 71 w 146"/>
                  <a:gd name="T29" fmla="*/ 514 h 530"/>
                  <a:gd name="T30" fmla="*/ 96 w 146"/>
                  <a:gd name="T31" fmla="*/ 505 h 530"/>
                  <a:gd name="T32" fmla="*/ 121 w 146"/>
                  <a:gd name="T33" fmla="*/ 492 h 530"/>
                  <a:gd name="T34" fmla="*/ 146 w 146"/>
                  <a:gd name="T35" fmla="*/ 475 h 530"/>
                  <a:gd name="T36" fmla="*/ 146 w 146"/>
                  <a:gd name="T37" fmla="*/ 14 h 5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6"/>
                  <a:gd name="T58" fmla="*/ 0 h 530"/>
                  <a:gd name="T59" fmla="*/ 146 w 146"/>
                  <a:gd name="T60" fmla="*/ 530 h 53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6" h="530">
                    <a:moveTo>
                      <a:pt x="146" y="14"/>
                    </a:moveTo>
                    <a:lnTo>
                      <a:pt x="143" y="12"/>
                    </a:lnTo>
                    <a:lnTo>
                      <a:pt x="134" y="8"/>
                    </a:lnTo>
                    <a:lnTo>
                      <a:pt x="120" y="4"/>
                    </a:lnTo>
                    <a:lnTo>
                      <a:pt x="101" y="1"/>
                    </a:lnTo>
                    <a:lnTo>
                      <a:pt x="79" y="0"/>
                    </a:lnTo>
                    <a:lnTo>
                      <a:pt x="54" y="3"/>
                    </a:lnTo>
                    <a:lnTo>
                      <a:pt x="27" y="11"/>
                    </a:lnTo>
                    <a:lnTo>
                      <a:pt x="0" y="27"/>
                    </a:lnTo>
                    <a:lnTo>
                      <a:pt x="0" y="530"/>
                    </a:lnTo>
                    <a:lnTo>
                      <a:pt x="3" y="530"/>
                    </a:lnTo>
                    <a:lnTo>
                      <a:pt x="14" y="529"/>
                    </a:lnTo>
                    <a:lnTo>
                      <a:pt x="29" y="526"/>
                    </a:lnTo>
                    <a:lnTo>
                      <a:pt x="49" y="521"/>
                    </a:lnTo>
                    <a:lnTo>
                      <a:pt x="71" y="514"/>
                    </a:lnTo>
                    <a:lnTo>
                      <a:pt x="96" y="505"/>
                    </a:lnTo>
                    <a:lnTo>
                      <a:pt x="121" y="492"/>
                    </a:lnTo>
                    <a:lnTo>
                      <a:pt x="146" y="475"/>
                    </a:lnTo>
                    <a:lnTo>
                      <a:pt x="146" y="1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54" name="Freeform 31"/>
              <p:cNvSpPr>
                <a:spLocks/>
              </p:cNvSpPr>
              <p:nvPr/>
            </p:nvSpPr>
            <p:spPr bwMode="auto">
              <a:xfrm>
                <a:off x="6101" y="13712"/>
                <a:ext cx="109" cy="373"/>
              </a:xfrm>
              <a:custGeom>
                <a:avLst/>
                <a:gdLst>
                  <a:gd name="T0" fmla="*/ 109 w 109"/>
                  <a:gd name="T1" fmla="*/ 10 h 373"/>
                  <a:gd name="T2" fmla="*/ 107 w 109"/>
                  <a:gd name="T3" fmla="*/ 9 h 373"/>
                  <a:gd name="T4" fmla="*/ 100 w 109"/>
                  <a:gd name="T5" fmla="*/ 6 h 373"/>
                  <a:gd name="T6" fmla="*/ 89 w 109"/>
                  <a:gd name="T7" fmla="*/ 2 h 373"/>
                  <a:gd name="T8" fmla="*/ 75 w 109"/>
                  <a:gd name="T9" fmla="*/ 0 h 373"/>
                  <a:gd name="T10" fmla="*/ 59 w 109"/>
                  <a:gd name="T11" fmla="*/ 0 h 373"/>
                  <a:gd name="T12" fmla="*/ 39 w 109"/>
                  <a:gd name="T13" fmla="*/ 2 h 373"/>
                  <a:gd name="T14" fmla="*/ 20 w 109"/>
                  <a:gd name="T15" fmla="*/ 9 h 373"/>
                  <a:gd name="T16" fmla="*/ 0 w 109"/>
                  <a:gd name="T17" fmla="*/ 21 h 373"/>
                  <a:gd name="T18" fmla="*/ 0 w 109"/>
                  <a:gd name="T19" fmla="*/ 373 h 373"/>
                  <a:gd name="T20" fmla="*/ 2 w 109"/>
                  <a:gd name="T21" fmla="*/ 373 h 373"/>
                  <a:gd name="T22" fmla="*/ 9 w 109"/>
                  <a:gd name="T23" fmla="*/ 372 h 373"/>
                  <a:gd name="T24" fmla="*/ 21 w 109"/>
                  <a:gd name="T25" fmla="*/ 369 h 373"/>
                  <a:gd name="T26" fmla="*/ 36 w 109"/>
                  <a:gd name="T27" fmla="*/ 366 h 373"/>
                  <a:gd name="T28" fmla="*/ 53 w 109"/>
                  <a:gd name="T29" fmla="*/ 362 h 373"/>
                  <a:gd name="T30" fmla="*/ 72 w 109"/>
                  <a:gd name="T31" fmla="*/ 354 h 373"/>
                  <a:gd name="T32" fmla="*/ 90 w 109"/>
                  <a:gd name="T33" fmla="*/ 343 h 373"/>
                  <a:gd name="T34" fmla="*/ 109 w 109"/>
                  <a:gd name="T35" fmla="*/ 331 h 373"/>
                  <a:gd name="T36" fmla="*/ 109 w 109"/>
                  <a:gd name="T37" fmla="*/ 10 h 37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9"/>
                  <a:gd name="T58" fmla="*/ 0 h 373"/>
                  <a:gd name="T59" fmla="*/ 109 w 109"/>
                  <a:gd name="T60" fmla="*/ 373 h 37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9" h="373">
                    <a:moveTo>
                      <a:pt x="109" y="10"/>
                    </a:moveTo>
                    <a:lnTo>
                      <a:pt x="107" y="9"/>
                    </a:lnTo>
                    <a:lnTo>
                      <a:pt x="100" y="6"/>
                    </a:lnTo>
                    <a:lnTo>
                      <a:pt x="89" y="2"/>
                    </a:lnTo>
                    <a:lnTo>
                      <a:pt x="75" y="0"/>
                    </a:lnTo>
                    <a:lnTo>
                      <a:pt x="59" y="0"/>
                    </a:lnTo>
                    <a:lnTo>
                      <a:pt x="39" y="2"/>
                    </a:lnTo>
                    <a:lnTo>
                      <a:pt x="20" y="9"/>
                    </a:lnTo>
                    <a:lnTo>
                      <a:pt x="0" y="21"/>
                    </a:lnTo>
                    <a:lnTo>
                      <a:pt x="0" y="373"/>
                    </a:lnTo>
                    <a:lnTo>
                      <a:pt x="2" y="373"/>
                    </a:lnTo>
                    <a:lnTo>
                      <a:pt x="9" y="372"/>
                    </a:lnTo>
                    <a:lnTo>
                      <a:pt x="21" y="369"/>
                    </a:lnTo>
                    <a:lnTo>
                      <a:pt x="36" y="366"/>
                    </a:lnTo>
                    <a:lnTo>
                      <a:pt x="53" y="362"/>
                    </a:lnTo>
                    <a:lnTo>
                      <a:pt x="72" y="354"/>
                    </a:lnTo>
                    <a:lnTo>
                      <a:pt x="90" y="343"/>
                    </a:lnTo>
                    <a:lnTo>
                      <a:pt x="109" y="331"/>
                    </a:lnTo>
                    <a:lnTo>
                      <a:pt x="109" y="1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55" name="Freeform 32"/>
              <p:cNvSpPr>
                <a:spLocks/>
              </p:cNvSpPr>
              <p:nvPr/>
            </p:nvSpPr>
            <p:spPr bwMode="auto">
              <a:xfrm>
                <a:off x="6107" y="13721"/>
                <a:ext cx="75" cy="216"/>
              </a:xfrm>
              <a:custGeom>
                <a:avLst/>
                <a:gdLst>
                  <a:gd name="T0" fmla="*/ 75 w 75"/>
                  <a:gd name="T1" fmla="*/ 6 h 216"/>
                  <a:gd name="T2" fmla="*/ 73 w 75"/>
                  <a:gd name="T3" fmla="*/ 5 h 216"/>
                  <a:gd name="T4" fmla="*/ 69 w 75"/>
                  <a:gd name="T5" fmla="*/ 4 h 216"/>
                  <a:gd name="T6" fmla="*/ 61 w 75"/>
                  <a:gd name="T7" fmla="*/ 2 h 216"/>
                  <a:gd name="T8" fmla="*/ 52 w 75"/>
                  <a:gd name="T9" fmla="*/ 0 h 216"/>
                  <a:gd name="T10" fmla="*/ 41 w 75"/>
                  <a:gd name="T11" fmla="*/ 0 h 216"/>
                  <a:gd name="T12" fmla="*/ 28 w 75"/>
                  <a:gd name="T13" fmla="*/ 1 h 216"/>
                  <a:gd name="T14" fmla="*/ 14 w 75"/>
                  <a:gd name="T15" fmla="*/ 6 h 216"/>
                  <a:gd name="T16" fmla="*/ 0 w 75"/>
                  <a:gd name="T17" fmla="*/ 14 h 216"/>
                  <a:gd name="T18" fmla="*/ 0 w 75"/>
                  <a:gd name="T19" fmla="*/ 216 h 216"/>
                  <a:gd name="T20" fmla="*/ 2 w 75"/>
                  <a:gd name="T21" fmla="*/ 216 h 216"/>
                  <a:gd name="T22" fmla="*/ 7 w 75"/>
                  <a:gd name="T23" fmla="*/ 215 h 216"/>
                  <a:gd name="T24" fmla="*/ 15 w 75"/>
                  <a:gd name="T25" fmla="*/ 214 h 216"/>
                  <a:gd name="T26" fmla="*/ 25 w 75"/>
                  <a:gd name="T27" fmla="*/ 211 h 216"/>
                  <a:gd name="T28" fmla="*/ 37 w 75"/>
                  <a:gd name="T29" fmla="*/ 208 h 216"/>
                  <a:gd name="T30" fmla="*/ 50 w 75"/>
                  <a:gd name="T31" fmla="*/ 203 h 216"/>
                  <a:gd name="T32" fmla="*/ 63 w 75"/>
                  <a:gd name="T33" fmla="*/ 195 h 216"/>
                  <a:gd name="T34" fmla="*/ 75 w 75"/>
                  <a:gd name="T35" fmla="*/ 187 h 216"/>
                  <a:gd name="T36" fmla="*/ 75 w 75"/>
                  <a:gd name="T37" fmla="*/ 6 h 2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5"/>
                  <a:gd name="T58" fmla="*/ 0 h 216"/>
                  <a:gd name="T59" fmla="*/ 75 w 75"/>
                  <a:gd name="T60" fmla="*/ 216 h 2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5" h="216">
                    <a:moveTo>
                      <a:pt x="75" y="6"/>
                    </a:moveTo>
                    <a:lnTo>
                      <a:pt x="73" y="5"/>
                    </a:lnTo>
                    <a:lnTo>
                      <a:pt x="69" y="4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1" y="0"/>
                    </a:lnTo>
                    <a:lnTo>
                      <a:pt x="28" y="1"/>
                    </a:lnTo>
                    <a:lnTo>
                      <a:pt x="14" y="6"/>
                    </a:lnTo>
                    <a:lnTo>
                      <a:pt x="0" y="14"/>
                    </a:lnTo>
                    <a:lnTo>
                      <a:pt x="0" y="216"/>
                    </a:lnTo>
                    <a:lnTo>
                      <a:pt x="2" y="216"/>
                    </a:lnTo>
                    <a:lnTo>
                      <a:pt x="7" y="215"/>
                    </a:lnTo>
                    <a:lnTo>
                      <a:pt x="15" y="214"/>
                    </a:lnTo>
                    <a:lnTo>
                      <a:pt x="25" y="211"/>
                    </a:lnTo>
                    <a:lnTo>
                      <a:pt x="37" y="208"/>
                    </a:lnTo>
                    <a:lnTo>
                      <a:pt x="50" y="203"/>
                    </a:lnTo>
                    <a:lnTo>
                      <a:pt x="63" y="195"/>
                    </a:lnTo>
                    <a:lnTo>
                      <a:pt x="75" y="187"/>
                    </a:lnTo>
                    <a:lnTo>
                      <a:pt x="75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56" name="Freeform 33"/>
              <p:cNvSpPr>
                <a:spLocks/>
              </p:cNvSpPr>
              <p:nvPr/>
            </p:nvSpPr>
            <p:spPr bwMode="auto">
              <a:xfrm>
                <a:off x="7013" y="14340"/>
                <a:ext cx="110" cy="111"/>
              </a:xfrm>
              <a:custGeom>
                <a:avLst/>
                <a:gdLst>
                  <a:gd name="T0" fmla="*/ 55 w 110"/>
                  <a:gd name="T1" fmla="*/ 111 h 111"/>
                  <a:gd name="T2" fmla="*/ 66 w 110"/>
                  <a:gd name="T3" fmla="*/ 110 h 111"/>
                  <a:gd name="T4" fmla="*/ 76 w 110"/>
                  <a:gd name="T5" fmla="*/ 106 h 111"/>
                  <a:gd name="T6" fmla="*/ 85 w 110"/>
                  <a:gd name="T7" fmla="*/ 101 h 111"/>
                  <a:gd name="T8" fmla="*/ 94 w 110"/>
                  <a:gd name="T9" fmla="*/ 94 h 111"/>
                  <a:gd name="T10" fmla="*/ 100 w 110"/>
                  <a:gd name="T11" fmla="*/ 86 h 111"/>
                  <a:gd name="T12" fmla="*/ 106 w 110"/>
                  <a:gd name="T13" fmla="*/ 77 h 111"/>
                  <a:gd name="T14" fmla="*/ 109 w 110"/>
                  <a:gd name="T15" fmla="*/ 66 h 111"/>
                  <a:gd name="T16" fmla="*/ 110 w 110"/>
                  <a:gd name="T17" fmla="*/ 56 h 111"/>
                  <a:gd name="T18" fmla="*/ 109 w 110"/>
                  <a:gd name="T19" fmla="*/ 44 h 111"/>
                  <a:gd name="T20" fmla="*/ 106 w 110"/>
                  <a:gd name="T21" fmla="*/ 34 h 111"/>
                  <a:gd name="T22" fmla="*/ 100 w 110"/>
                  <a:gd name="T23" fmla="*/ 24 h 111"/>
                  <a:gd name="T24" fmla="*/ 94 w 110"/>
                  <a:gd name="T25" fmla="*/ 17 h 111"/>
                  <a:gd name="T26" fmla="*/ 85 w 110"/>
                  <a:gd name="T27" fmla="*/ 9 h 111"/>
                  <a:gd name="T28" fmla="*/ 76 w 110"/>
                  <a:gd name="T29" fmla="*/ 5 h 111"/>
                  <a:gd name="T30" fmla="*/ 66 w 110"/>
                  <a:gd name="T31" fmla="*/ 2 h 111"/>
                  <a:gd name="T32" fmla="*/ 55 w 110"/>
                  <a:gd name="T33" fmla="*/ 0 h 111"/>
                  <a:gd name="T34" fmla="*/ 44 w 110"/>
                  <a:gd name="T35" fmla="*/ 2 h 111"/>
                  <a:gd name="T36" fmla="*/ 33 w 110"/>
                  <a:gd name="T37" fmla="*/ 5 h 111"/>
                  <a:gd name="T38" fmla="*/ 25 w 110"/>
                  <a:gd name="T39" fmla="*/ 9 h 111"/>
                  <a:gd name="T40" fmla="*/ 16 w 110"/>
                  <a:gd name="T41" fmla="*/ 17 h 111"/>
                  <a:gd name="T42" fmla="*/ 10 w 110"/>
                  <a:gd name="T43" fmla="*/ 24 h 111"/>
                  <a:gd name="T44" fmla="*/ 4 w 110"/>
                  <a:gd name="T45" fmla="*/ 34 h 111"/>
                  <a:gd name="T46" fmla="*/ 1 w 110"/>
                  <a:gd name="T47" fmla="*/ 44 h 111"/>
                  <a:gd name="T48" fmla="*/ 0 w 110"/>
                  <a:gd name="T49" fmla="*/ 56 h 111"/>
                  <a:gd name="T50" fmla="*/ 1 w 110"/>
                  <a:gd name="T51" fmla="*/ 66 h 111"/>
                  <a:gd name="T52" fmla="*/ 4 w 110"/>
                  <a:gd name="T53" fmla="*/ 77 h 111"/>
                  <a:gd name="T54" fmla="*/ 10 w 110"/>
                  <a:gd name="T55" fmla="*/ 86 h 111"/>
                  <a:gd name="T56" fmla="*/ 16 w 110"/>
                  <a:gd name="T57" fmla="*/ 94 h 111"/>
                  <a:gd name="T58" fmla="*/ 25 w 110"/>
                  <a:gd name="T59" fmla="*/ 101 h 111"/>
                  <a:gd name="T60" fmla="*/ 33 w 110"/>
                  <a:gd name="T61" fmla="*/ 106 h 111"/>
                  <a:gd name="T62" fmla="*/ 44 w 110"/>
                  <a:gd name="T63" fmla="*/ 110 h 111"/>
                  <a:gd name="T64" fmla="*/ 55 w 110"/>
                  <a:gd name="T65" fmla="*/ 111 h 1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0"/>
                  <a:gd name="T100" fmla="*/ 0 h 111"/>
                  <a:gd name="T101" fmla="*/ 110 w 110"/>
                  <a:gd name="T102" fmla="*/ 111 h 1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0" h="111">
                    <a:moveTo>
                      <a:pt x="55" y="111"/>
                    </a:moveTo>
                    <a:lnTo>
                      <a:pt x="66" y="110"/>
                    </a:lnTo>
                    <a:lnTo>
                      <a:pt x="76" y="106"/>
                    </a:lnTo>
                    <a:lnTo>
                      <a:pt x="85" y="101"/>
                    </a:lnTo>
                    <a:lnTo>
                      <a:pt x="94" y="94"/>
                    </a:lnTo>
                    <a:lnTo>
                      <a:pt x="100" y="86"/>
                    </a:lnTo>
                    <a:lnTo>
                      <a:pt x="106" y="77"/>
                    </a:lnTo>
                    <a:lnTo>
                      <a:pt x="109" y="66"/>
                    </a:lnTo>
                    <a:lnTo>
                      <a:pt x="110" y="56"/>
                    </a:lnTo>
                    <a:lnTo>
                      <a:pt x="109" y="44"/>
                    </a:lnTo>
                    <a:lnTo>
                      <a:pt x="106" y="34"/>
                    </a:lnTo>
                    <a:lnTo>
                      <a:pt x="100" y="24"/>
                    </a:lnTo>
                    <a:lnTo>
                      <a:pt x="94" y="17"/>
                    </a:lnTo>
                    <a:lnTo>
                      <a:pt x="85" y="9"/>
                    </a:lnTo>
                    <a:lnTo>
                      <a:pt x="76" y="5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44" y="2"/>
                    </a:lnTo>
                    <a:lnTo>
                      <a:pt x="33" y="5"/>
                    </a:lnTo>
                    <a:lnTo>
                      <a:pt x="25" y="9"/>
                    </a:lnTo>
                    <a:lnTo>
                      <a:pt x="16" y="17"/>
                    </a:lnTo>
                    <a:lnTo>
                      <a:pt x="10" y="24"/>
                    </a:lnTo>
                    <a:lnTo>
                      <a:pt x="4" y="34"/>
                    </a:lnTo>
                    <a:lnTo>
                      <a:pt x="1" y="44"/>
                    </a:lnTo>
                    <a:lnTo>
                      <a:pt x="0" y="56"/>
                    </a:lnTo>
                    <a:lnTo>
                      <a:pt x="1" y="66"/>
                    </a:lnTo>
                    <a:lnTo>
                      <a:pt x="4" y="77"/>
                    </a:lnTo>
                    <a:lnTo>
                      <a:pt x="10" y="86"/>
                    </a:lnTo>
                    <a:lnTo>
                      <a:pt x="16" y="94"/>
                    </a:lnTo>
                    <a:lnTo>
                      <a:pt x="25" y="101"/>
                    </a:lnTo>
                    <a:lnTo>
                      <a:pt x="33" y="106"/>
                    </a:lnTo>
                    <a:lnTo>
                      <a:pt x="44" y="110"/>
                    </a:lnTo>
                    <a:lnTo>
                      <a:pt x="55" y="11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57" name="Freeform 34"/>
              <p:cNvSpPr>
                <a:spLocks/>
              </p:cNvSpPr>
              <p:nvPr/>
            </p:nvSpPr>
            <p:spPr bwMode="auto">
              <a:xfrm>
                <a:off x="6676" y="14343"/>
                <a:ext cx="55" cy="55"/>
              </a:xfrm>
              <a:custGeom>
                <a:avLst/>
                <a:gdLst>
                  <a:gd name="T0" fmla="*/ 27 w 55"/>
                  <a:gd name="T1" fmla="*/ 55 h 55"/>
                  <a:gd name="T2" fmla="*/ 38 w 55"/>
                  <a:gd name="T3" fmla="*/ 53 h 55"/>
                  <a:gd name="T4" fmla="*/ 48 w 55"/>
                  <a:gd name="T5" fmla="*/ 46 h 55"/>
                  <a:gd name="T6" fmla="*/ 53 w 55"/>
                  <a:gd name="T7" fmla="*/ 37 h 55"/>
                  <a:gd name="T8" fmla="*/ 55 w 55"/>
                  <a:gd name="T9" fmla="*/ 27 h 55"/>
                  <a:gd name="T10" fmla="*/ 53 w 55"/>
                  <a:gd name="T11" fmla="*/ 16 h 55"/>
                  <a:gd name="T12" fmla="*/ 48 w 55"/>
                  <a:gd name="T13" fmla="*/ 7 h 55"/>
                  <a:gd name="T14" fmla="*/ 38 w 55"/>
                  <a:gd name="T15" fmla="*/ 2 h 55"/>
                  <a:gd name="T16" fmla="*/ 27 w 55"/>
                  <a:gd name="T17" fmla="*/ 0 h 55"/>
                  <a:gd name="T18" fmla="*/ 16 w 55"/>
                  <a:gd name="T19" fmla="*/ 2 h 55"/>
                  <a:gd name="T20" fmla="*/ 8 w 55"/>
                  <a:gd name="T21" fmla="*/ 7 h 55"/>
                  <a:gd name="T22" fmla="*/ 2 w 55"/>
                  <a:gd name="T23" fmla="*/ 16 h 55"/>
                  <a:gd name="T24" fmla="*/ 0 w 55"/>
                  <a:gd name="T25" fmla="*/ 27 h 55"/>
                  <a:gd name="T26" fmla="*/ 2 w 55"/>
                  <a:gd name="T27" fmla="*/ 37 h 55"/>
                  <a:gd name="T28" fmla="*/ 8 w 55"/>
                  <a:gd name="T29" fmla="*/ 46 h 55"/>
                  <a:gd name="T30" fmla="*/ 16 w 55"/>
                  <a:gd name="T31" fmla="*/ 53 h 55"/>
                  <a:gd name="T32" fmla="*/ 27 w 55"/>
                  <a:gd name="T33" fmla="*/ 55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55"/>
                  <a:gd name="T53" fmla="*/ 55 w 55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55">
                    <a:moveTo>
                      <a:pt x="27" y="55"/>
                    </a:moveTo>
                    <a:lnTo>
                      <a:pt x="38" y="53"/>
                    </a:lnTo>
                    <a:lnTo>
                      <a:pt x="48" y="46"/>
                    </a:lnTo>
                    <a:lnTo>
                      <a:pt x="53" y="37"/>
                    </a:lnTo>
                    <a:lnTo>
                      <a:pt x="55" y="27"/>
                    </a:lnTo>
                    <a:lnTo>
                      <a:pt x="53" y="16"/>
                    </a:lnTo>
                    <a:lnTo>
                      <a:pt x="48" y="7"/>
                    </a:lnTo>
                    <a:lnTo>
                      <a:pt x="38" y="2"/>
                    </a:lnTo>
                    <a:lnTo>
                      <a:pt x="27" y="0"/>
                    </a:lnTo>
                    <a:lnTo>
                      <a:pt x="16" y="2"/>
                    </a:lnTo>
                    <a:lnTo>
                      <a:pt x="8" y="7"/>
                    </a:lnTo>
                    <a:lnTo>
                      <a:pt x="2" y="16"/>
                    </a:lnTo>
                    <a:lnTo>
                      <a:pt x="0" y="27"/>
                    </a:lnTo>
                    <a:lnTo>
                      <a:pt x="2" y="37"/>
                    </a:lnTo>
                    <a:lnTo>
                      <a:pt x="8" y="46"/>
                    </a:lnTo>
                    <a:lnTo>
                      <a:pt x="16" y="53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58" name="Freeform 35"/>
              <p:cNvSpPr>
                <a:spLocks/>
              </p:cNvSpPr>
              <p:nvPr/>
            </p:nvSpPr>
            <p:spPr bwMode="auto">
              <a:xfrm>
                <a:off x="6770" y="14345"/>
                <a:ext cx="55" cy="55"/>
              </a:xfrm>
              <a:custGeom>
                <a:avLst/>
                <a:gdLst>
                  <a:gd name="T0" fmla="*/ 28 w 55"/>
                  <a:gd name="T1" fmla="*/ 55 h 55"/>
                  <a:gd name="T2" fmla="*/ 39 w 55"/>
                  <a:gd name="T3" fmla="*/ 53 h 55"/>
                  <a:gd name="T4" fmla="*/ 47 w 55"/>
                  <a:gd name="T5" fmla="*/ 47 h 55"/>
                  <a:gd name="T6" fmla="*/ 53 w 55"/>
                  <a:gd name="T7" fmla="*/ 39 h 55"/>
                  <a:gd name="T8" fmla="*/ 55 w 55"/>
                  <a:gd name="T9" fmla="*/ 28 h 55"/>
                  <a:gd name="T10" fmla="*/ 53 w 55"/>
                  <a:gd name="T11" fmla="*/ 17 h 55"/>
                  <a:gd name="T12" fmla="*/ 47 w 55"/>
                  <a:gd name="T13" fmla="*/ 8 h 55"/>
                  <a:gd name="T14" fmla="*/ 39 w 55"/>
                  <a:gd name="T15" fmla="*/ 2 h 55"/>
                  <a:gd name="T16" fmla="*/ 28 w 55"/>
                  <a:gd name="T17" fmla="*/ 0 h 55"/>
                  <a:gd name="T18" fmla="*/ 17 w 55"/>
                  <a:gd name="T19" fmla="*/ 2 h 55"/>
                  <a:gd name="T20" fmla="*/ 9 w 55"/>
                  <a:gd name="T21" fmla="*/ 8 h 55"/>
                  <a:gd name="T22" fmla="*/ 2 w 55"/>
                  <a:gd name="T23" fmla="*/ 17 h 55"/>
                  <a:gd name="T24" fmla="*/ 0 w 55"/>
                  <a:gd name="T25" fmla="*/ 28 h 55"/>
                  <a:gd name="T26" fmla="*/ 2 w 55"/>
                  <a:gd name="T27" fmla="*/ 39 h 55"/>
                  <a:gd name="T28" fmla="*/ 9 w 55"/>
                  <a:gd name="T29" fmla="*/ 47 h 55"/>
                  <a:gd name="T30" fmla="*/ 17 w 55"/>
                  <a:gd name="T31" fmla="*/ 53 h 55"/>
                  <a:gd name="T32" fmla="*/ 28 w 55"/>
                  <a:gd name="T33" fmla="*/ 55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55"/>
                  <a:gd name="T53" fmla="*/ 55 w 55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55">
                    <a:moveTo>
                      <a:pt x="28" y="55"/>
                    </a:moveTo>
                    <a:lnTo>
                      <a:pt x="39" y="53"/>
                    </a:lnTo>
                    <a:lnTo>
                      <a:pt x="47" y="47"/>
                    </a:lnTo>
                    <a:lnTo>
                      <a:pt x="53" y="39"/>
                    </a:lnTo>
                    <a:lnTo>
                      <a:pt x="55" y="28"/>
                    </a:lnTo>
                    <a:lnTo>
                      <a:pt x="53" y="17"/>
                    </a:lnTo>
                    <a:lnTo>
                      <a:pt x="47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2" y="39"/>
                    </a:lnTo>
                    <a:lnTo>
                      <a:pt x="9" y="47"/>
                    </a:lnTo>
                    <a:lnTo>
                      <a:pt x="17" y="53"/>
                    </a:lnTo>
                    <a:lnTo>
                      <a:pt x="28" y="5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59" name="Freeform 36"/>
              <p:cNvSpPr>
                <a:spLocks/>
              </p:cNvSpPr>
              <p:nvPr/>
            </p:nvSpPr>
            <p:spPr bwMode="auto">
              <a:xfrm>
                <a:off x="6401" y="13591"/>
                <a:ext cx="156" cy="752"/>
              </a:xfrm>
              <a:custGeom>
                <a:avLst/>
                <a:gdLst>
                  <a:gd name="T0" fmla="*/ 48 w 156"/>
                  <a:gd name="T1" fmla="*/ 15 h 752"/>
                  <a:gd name="T2" fmla="*/ 44 w 156"/>
                  <a:gd name="T3" fmla="*/ 30 h 752"/>
                  <a:gd name="T4" fmla="*/ 33 w 156"/>
                  <a:gd name="T5" fmla="*/ 73 h 752"/>
                  <a:gd name="T6" fmla="*/ 19 w 156"/>
                  <a:gd name="T7" fmla="*/ 140 h 752"/>
                  <a:gd name="T8" fmla="*/ 7 w 156"/>
                  <a:gd name="T9" fmla="*/ 229 h 752"/>
                  <a:gd name="T10" fmla="*/ 0 w 156"/>
                  <a:gd name="T11" fmla="*/ 337 h 752"/>
                  <a:gd name="T12" fmla="*/ 1 w 156"/>
                  <a:gd name="T13" fmla="*/ 462 h 752"/>
                  <a:gd name="T14" fmla="*/ 14 w 156"/>
                  <a:gd name="T15" fmla="*/ 602 h 752"/>
                  <a:gd name="T16" fmla="*/ 43 w 156"/>
                  <a:gd name="T17" fmla="*/ 752 h 752"/>
                  <a:gd name="T18" fmla="*/ 150 w 156"/>
                  <a:gd name="T19" fmla="*/ 746 h 752"/>
                  <a:gd name="T20" fmla="*/ 146 w 156"/>
                  <a:gd name="T21" fmla="*/ 724 h 752"/>
                  <a:gd name="T22" fmla="*/ 135 w 156"/>
                  <a:gd name="T23" fmla="*/ 663 h 752"/>
                  <a:gd name="T24" fmla="*/ 123 w 156"/>
                  <a:gd name="T25" fmla="*/ 574 h 752"/>
                  <a:gd name="T26" fmla="*/ 111 w 156"/>
                  <a:gd name="T27" fmla="*/ 463 h 752"/>
                  <a:gd name="T28" fmla="*/ 104 w 156"/>
                  <a:gd name="T29" fmla="*/ 342 h 752"/>
                  <a:gd name="T30" fmla="*/ 107 w 156"/>
                  <a:gd name="T31" fmla="*/ 220 h 752"/>
                  <a:gd name="T32" fmla="*/ 124 w 156"/>
                  <a:gd name="T33" fmla="*/ 106 h 752"/>
                  <a:gd name="T34" fmla="*/ 156 w 156"/>
                  <a:gd name="T35" fmla="*/ 9 h 752"/>
                  <a:gd name="T36" fmla="*/ 156 w 156"/>
                  <a:gd name="T37" fmla="*/ 8 h 752"/>
                  <a:gd name="T38" fmla="*/ 156 w 156"/>
                  <a:gd name="T39" fmla="*/ 6 h 752"/>
                  <a:gd name="T40" fmla="*/ 154 w 156"/>
                  <a:gd name="T41" fmla="*/ 4 h 752"/>
                  <a:gd name="T42" fmla="*/ 147 w 156"/>
                  <a:gd name="T43" fmla="*/ 0 h 752"/>
                  <a:gd name="T44" fmla="*/ 134 w 156"/>
                  <a:gd name="T45" fmla="*/ 0 h 752"/>
                  <a:gd name="T46" fmla="*/ 115 w 156"/>
                  <a:gd name="T47" fmla="*/ 1 h 752"/>
                  <a:gd name="T48" fmla="*/ 87 w 156"/>
                  <a:gd name="T49" fmla="*/ 7 h 752"/>
                  <a:gd name="T50" fmla="*/ 48 w 156"/>
                  <a:gd name="T51" fmla="*/ 15 h 75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6"/>
                  <a:gd name="T79" fmla="*/ 0 h 752"/>
                  <a:gd name="T80" fmla="*/ 156 w 156"/>
                  <a:gd name="T81" fmla="*/ 752 h 75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6" h="752">
                    <a:moveTo>
                      <a:pt x="48" y="15"/>
                    </a:moveTo>
                    <a:lnTo>
                      <a:pt x="44" y="30"/>
                    </a:lnTo>
                    <a:lnTo>
                      <a:pt x="33" y="73"/>
                    </a:lnTo>
                    <a:lnTo>
                      <a:pt x="19" y="140"/>
                    </a:lnTo>
                    <a:lnTo>
                      <a:pt x="7" y="229"/>
                    </a:lnTo>
                    <a:lnTo>
                      <a:pt x="0" y="337"/>
                    </a:lnTo>
                    <a:lnTo>
                      <a:pt x="1" y="462"/>
                    </a:lnTo>
                    <a:lnTo>
                      <a:pt x="14" y="602"/>
                    </a:lnTo>
                    <a:lnTo>
                      <a:pt x="43" y="752"/>
                    </a:lnTo>
                    <a:lnTo>
                      <a:pt x="150" y="746"/>
                    </a:lnTo>
                    <a:lnTo>
                      <a:pt x="146" y="724"/>
                    </a:lnTo>
                    <a:lnTo>
                      <a:pt x="135" y="663"/>
                    </a:lnTo>
                    <a:lnTo>
                      <a:pt x="123" y="574"/>
                    </a:lnTo>
                    <a:lnTo>
                      <a:pt x="111" y="463"/>
                    </a:lnTo>
                    <a:lnTo>
                      <a:pt x="104" y="342"/>
                    </a:lnTo>
                    <a:lnTo>
                      <a:pt x="107" y="220"/>
                    </a:lnTo>
                    <a:lnTo>
                      <a:pt x="124" y="106"/>
                    </a:lnTo>
                    <a:lnTo>
                      <a:pt x="156" y="9"/>
                    </a:lnTo>
                    <a:lnTo>
                      <a:pt x="156" y="8"/>
                    </a:lnTo>
                    <a:lnTo>
                      <a:pt x="156" y="6"/>
                    </a:lnTo>
                    <a:lnTo>
                      <a:pt x="154" y="4"/>
                    </a:lnTo>
                    <a:lnTo>
                      <a:pt x="147" y="0"/>
                    </a:lnTo>
                    <a:lnTo>
                      <a:pt x="134" y="0"/>
                    </a:lnTo>
                    <a:lnTo>
                      <a:pt x="115" y="1"/>
                    </a:lnTo>
                    <a:lnTo>
                      <a:pt x="87" y="7"/>
                    </a:lnTo>
                    <a:lnTo>
                      <a:pt x="48" y="1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60" name="Freeform 37"/>
              <p:cNvSpPr>
                <a:spLocks/>
              </p:cNvSpPr>
              <p:nvPr/>
            </p:nvSpPr>
            <p:spPr bwMode="auto">
              <a:xfrm>
                <a:off x="7205" y="13498"/>
                <a:ext cx="212" cy="839"/>
              </a:xfrm>
              <a:custGeom>
                <a:avLst/>
                <a:gdLst>
                  <a:gd name="T0" fmla="*/ 212 w 212"/>
                  <a:gd name="T1" fmla="*/ 6 h 839"/>
                  <a:gd name="T2" fmla="*/ 206 w 212"/>
                  <a:gd name="T3" fmla="*/ 11 h 839"/>
                  <a:gd name="T4" fmla="*/ 192 w 212"/>
                  <a:gd name="T5" fmla="*/ 33 h 839"/>
                  <a:gd name="T6" fmla="*/ 174 w 212"/>
                  <a:gd name="T7" fmla="*/ 77 h 839"/>
                  <a:gd name="T8" fmla="*/ 156 w 212"/>
                  <a:gd name="T9" fmla="*/ 148 h 839"/>
                  <a:gd name="T10" fmla="*/ 141 w 212"/>
                  <a:gd name="T11" fmla="*/ 254 h 839"/>
                  <a:gd name="T12" fmla="*/ 133 w 212"/>
                  <a:gd name="T13" fmla="*/ 401 h 839"/>
                  <a:gd name="T14" fmla="*/ 137 w 212"/>
                  <a:gd name="T15" fmla="*/ 593 h 839"/>
                  <a:gd name="T16" fmla="*/ 158 w 212"/>
                  <a:gd name="T17" fmla="*/ 839 h 839"/>
                  <a:gd name="T18" fmla="*/ 38 w 212"/>
                  <a:gd name="T19" fmla="*/ 839 h 839"/>
                  <a:gd name="T20" fmla="*/ 34 w 212"/>
                  <a:gd name="T21" fmla="*/ 814 h 839"/>
                  <a:gd name="T22" fmla="*/ 24 w 212"/>
                  <a:gd name="T23" fmla="*/ 746 h 839"/>
                  <a:gd name="T24" fmla="*/ 12 w 212"/>
                  <a:gd name="T25" fmla="*/ 645 h 839"/>
                  <a:gd name="T26" fmla="*/ 3 w 212"/>
                  <a:gd name="T27" fmla="*/ 521 h 839"/>
                  <a:gd name="T28" fmla="*/ 0 w 212"/>
                  <a:gd name="T29" fmla="*/ 384 h 839"/>
                  <a:gd name="T30" fmla="*/ 6 w 212"/>
                  <a:gd name="T31" fmla="*/ 244 h 839"/>
                  <a:gd name="T32" fmla="*/ 29 w 212"/>
                  <a:gd name="T33" fmla="*/ 114 h 839"/>
                  <a:gd name="T34" fmla="*/ 68 w 212"/>
                  <a:gd name="T35" fmla="*/ 0 h 839"/>
                  <a:gd name="T36" fmla="*/ 212 w 212"/>
                  <a:gd name="T37" fmla="*/ 6 h 83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12"/>
                  <a:gd name="T58" fmla="*/ 0 h 839"/>
                  <a:gd name="T59" fmla="*/ 212 w 212"/>
                  <a:gd name="T60" fmla="*/ 839 h 83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12" h="839">
                    <a:moveTo>
                      <a:pt x="212" y="6"/>
                    </a:moveTo>
                    <a:lnTo>
                      <a:pt x="206" y="11"/>
                    </a:lnTo>
                    <a:lnTo>
                      <a:pt x="192" y="33"/>
                    </a:lnTo>
                    <a:lnTo>
                      <a:pt x="174" y="77"/>
                    </a:lnTo>
                    <a:lnTo>
                      <a:pt x="156" y="148"/>
                    </a:lnTo>
                    <a:lnTo>
                      <a:pt x="141" y="254"/>
                    </a:lnTo>
                    <a:lnTo>
                      <a:pt x="133" y="401"/>
                    </a:lnTo>
                    <a:lnTo>
                      <a:pt x="137" y="593"/>
                    </a:lnTo>
                    <a:lnTo>
                      <a:pt x="158" y="839"/>
                    </a:lnTo>
                    <a:lnTo>
                      <a:pt x="38" y="839"/>
                    </a:lnTo>
                    <a:lnTo>
                      <a:pt x="34" y="814"/>
                    </a:lnTo>
                    <a:lnTo>
                      <a:pt x="24" y="746"/>
                    </a:lnTo>
                    <a:lnTo>
                      <a:pt x="12" y="645"/>
                    </a:lnTo>
                    <a:lnTo>
                      <a:pt x="3" y="521"/>
                    </a:lnTo>
                    <a:lnTo>
                      <a:pt x="0" y="384"/>
                    </a:lnTo>
                    <a:lnTo>
                      <a:pt x="6" y="244"/>
                    </a:lnTo>
                    <a:lnTo>
                      <a:pt x="29" y="114"/>
                    </a:lnTo>
                    <a:lnTo>
                      <a:pt x="68" y="0"/>
                    </a:lnTo>
                    <a:lnTo>
                      <a:pt x="212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61" name="Freeform 38"/>
              <p:cNvSpPr>
                <a:spLocks/>
              </p:cNvSpPr>
              <p:nvPr/>
            </p:nvSpPr>
            <p:spPr bwMode="auto">
              <a:xfrm>
                <a:off x="6406" y="13636"/>
                <a:ext cx="137" cy="656"/>
              </a:xfrm>
              <a:custGeom>
                <a:avLst/>
                <a:gdLst>
                  <a:gd name="T0" fmla="*/ 43 w 137"/>
                  <a:gd name="T1" fmla="*/ 12 h 656"/>
                  <a:gd name="T2" fmla="*/ 39 w 137"/>
                  <a:gd name="T3" fmla="*/ 25 h 656"/>
                  <a:gd name="T4" fmla="*/ 30 w 137"/>
                  <a:gd name="T5" fmla="*/ 62 h 656"/>
                  <a:gd name="T6" fmla="*/ 19 w 137"/>
                  <a:gd name="T7" fmla="*/ 122 h 656"/>
                  <a:gd name="T8" fmla="*/ 7 w 137"/>
                  <a:gd name="T9" fmla="*/ 199 h 656"/>
                  <a:gd name="T10" fmla="*/ 0 w 137"/>
                  <a:gd name="T11" fmla="*/ 294 h 656"/>
                  <a:gd name="T12" fmla="*/ 1 w 137"/>
                  <a:gd name="T13" fmla="*/ 403 h 656"/>
                  <a:gd name="T14" fmla="*/ 12 w 137"/>
                  <a:gd name="T15" fmla="*/ 524 h 656"/>
                  <a:gd name="T16" fmla="*/ 38 w 137"/>
                  <a:gd name="T17" fmla="*/ 656 h 656"/>
                  <a:gd name="T18" fmla="*/ 132 w 137"/>
                  <a:gd name="T19" fmla="*/ 650 h 656"/>
                  <a:gd name="T20" fmla="*/ 127 w 137"/>
                  <a:gd name="T21" fmla="*/ 631 h 656"/>
                  <a:gd name="T22" fmla="*/ 119 w 137"/>
                  <a:gd name="T23" fmla="*/ 578 h 656"/>
                  <a:gd name="T24" fmla="*/ 107 w 137"/>
                  <a:gd name="T25" fmla="*/ 499 h 656"/>
                  <a:gd name="T26" fmla="*/ 97 w 137"/>
                  <a:gd name="T27" fmla="*/ 403 h 656"/>
                  <a:gd name="T28" fmla="*/ 92 w 137"/>
                  <a:gd name="T29" fmla="*/ 297 h 656"/>
                  <a:gd name="T30" fmla="*/ 94 w 137"/>
                  <a:gd name="T31" fmla="*/ 192 h 656"/>
                  <a:gd name="T32" fmla="*/ 108 w 137"/>
                  <a:gd name="T33" fmla="*/ 91 h 656"/>
                  <a:gd name="T34" fmla="*/ 137 w 137"/>
                  <a:gd name="T35" fmla="*/ 7 h 656"/>
                  <a:gd name="T36" fmla="*/ 137 w 137"/>
                  <a:gd name="T37" fmla="*/ 6 h 656"/>
                  <a:gd name="T38" fmla="*/ 137 w 137"/>
                  <a:gd name="T39" fmla="*/ 4 h 656"/>
                  <a:gd name="T40" fmla="*/ 135 w 137"/>
                  <a:gd name="T41" fmla="*/ 2 h 656"/>
                  <a:gd name="T42" fmla="*/ 129 w 137"/>
                  <a:gd name="T43" fmla="*/ 0 h 656"/>
                  <a:gd name="T44" fmla="*/ 119 w 137"/>
                  <a:gd name="T45" fmla="*/ 0 h 656"/>
                  <a:gd name="T46" fmla="*/ 101 w 137"/>
                  <a:gd name="T47" fmla="*/ 1 h 656"/>
                  <a:gd name="T48" fmla="*/ 77 w 137"/>
                  <a:gd name="T49" fmla="*/ 5 h 656"/>
                  <a:gd name="T50" fmla="*/ 43 w 137"/>
                  <a:gd name="T51" fmla="*/ 12 h 6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7"/>
                  <a:gd name="T79" fmla="*/ 0 h 656"/>
                  <a:gd name="T80" fmla="*/ 137 w 137"/>
                  <a:gd name="T81" fmla="*/ 656 h 6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7" h="656">
                    <a:moveTo>
                      <a:pt x="43" y="12"/>
                    </a:moveTo>
                    <a:lnTo>
                      <a:pt x="39" y="25"/>
                    </a:lnTo>
                    <a:lnTo>
                      <a:pt x="30" y="62"/>
                    </a:lnTo>
                    <a:lnTo>
                      <a:pt x="19" y="122"/>
                    </a:lnTo>
                    <a:lnTo>
                      <a:pt x="7" y="199"/>
                    </a:lnTo>
                    <a:lnTo>
                      <a:pt x="0" y="294"/>
                    </a:lnTo>
                    <a:lnTo>
                      <a:pt x="1" y="403"/>
                    </a:lnTo>
                    <a:lnTo>
                      <a:pt x="12" y="524"/>
                    </a:lnTo>
                    <a:lnTo>
                      <a:pt x="38" y="656"/>
                    </a:lnTo>
                    <a:lnTo>
                      <a:pt x="132" y="650"/>
                    </a:lnTo>
                    <a:lnTo>
                      <a:pt x="127" y="631"/>
                    </a:lnTo>
                    <a:lnTo>
                      <a:pt x="119" y="578"/>
                    </a:lnTo>
                    <a:lnTo>
                      <a:pt x="107" y="499"/>
                    </a:lnTo>
                    <a:lnTo>
                      <a:pt x="97" y="403"/>
                    </a:lnTo>
                    <a:lnTo>
                      <a:pt x="92" y="297"/>
                    </a:lnTo>
                    <a:lnTo>
                      <a:pt x="94" y="192"/>
                    </a:lnTo>
                    <a:lnTo>
                      <a:pt x="108" y="91"/>
                    </a:lnTo>
                    <a:lnTo>
                      <a:pt x="137" y="7"/>
                    </a:lnTo>
                    <a:lnTo>
                      <a:pt x="137" y="6"/>
                    </a:lnTo>
                    <a:lnTo>
                      <a:pt x="137" y="4"/>
                    </a:lnTo>
                    <a:lnTo>
                      <a:pt x="135" y="2"/>
                    </a:lnTo>
                    <a:lnTo>
                      <a:pt x="129" y="0"/>
                    </a:lnTo>
                    <a:lnTo>
                      <a:pt x="119" y="0"/>
                    </a:lnTo>
                    <a:lnTo>
                      <a:pt x="101" y="1"/>
                    </a:lnTo>
                    <a:lnTo>
                      <a:pt x="77" y="5"/>
                    </a:lnTo>
                    <a:lnTo>
                      <a:pt x="43" y="1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62" name="Freeform 39"/>
              <p:cNvSpPr>
                <a:spLocks/>
              </p:cNvSpPr>
              <p:nvPr/>
            </p:nvSpPr>
            <p:spPr bwMode="auto">
              <a:xfrm>
                <a:off x="6412" y="13680"/>
                <a:ext cx="116" cy="560"/>
              </a:xfrm>
              <a:custGeom>
                <a:avLst/>
                <a:gdLst>
                  <a:gd name="T0" fmla="*/ 36 w 116"/>
                  <a:gd name="T1" fmla="*/ 11 h 560"/>
                  <a:gd name="T2" fmla="*/ 33 w 116"/>
                  <a:gd name="T3" fmla="*/ 21 h 560"/>
                  <a:gd name="T4" fmla="*/ 24 w 116"/>
                  <a:gd name="T5" fmla="*/ 53 h 560"/>
                  <a:gd name="T6" fmla="*/ 15 w 116"/>
                  <a:gd name="T7" fmla="*/ 103 h 560"/>
                  <a:gd name="T8" fmla="*/ 5 w 116"/>
                  <a:gd name="T9" fmla="*/ 169 h 560"/>
                  <a:gd name="T10" fmla="*/ 0 w 116"/>
                  <a:gd name="T11" fmla="*/ 250 h 560"/>
                  <a:gd name="T12" fmla="*/ 1 w 116"/>
                  <a:gd name="T13" fmla="*/ 344 h 560"/>
                  <a:gd name="T14" fmla="*/ 10 w 116"/>
                  <a:gd name="T15" fmla="*/ 448 h 560"/>
                  <a:gd name="T16" fmla="*/ 32 w 116"/>
                  <a:gd name="T17" fmla="*/ 560 h 560"/>
                  <a:gd name="T18" fmla="*/ 112 w 116"/>
                  <a:gd name="T19" fmla="*/ 555 h 560"/>
                  <a:gd name="T20" fmla="*/ 108 w 116"/>
                  <a:gd name="T21" fmla="*/ 538 h 560"/>
                  <a:gd name="T22" fmla="*/ 101 w 116"/>
                  <a:gd name="T23" fmla="*/ 493 h 560"/>
                  <a:gd name="T24" fmla="*/ 91 w 116"/>
                  <a:gd name="T25" fmla="*/ 426 h 560"/>
                  <a:gd name="T26" fmla="*/ 82 w 116"/>
                  <a:gd name="T27" fmla="*/ 344 h 560"/>
                  <a:gd name="T28" fmla="*/ 77 w 116"/>
                  <a:gd name="T29" fmla="*/ 255 h 560"/>
                  <a:gd name="T30" fmla="*/ 79 w 116"/>
                  <a:gd name="T31" fmla="*/ 164 h 560"/>
                  <a:gd name="T32" fmla="*/ 91 w 116"/>
                  <a:gd name="T33" fmla="*/ 79 h 560"/>
                  <a:gd name="T34" fmla="*/ 116 w 116"/>
                  <a:gd name="T35" fmla="*/ 6 h 560"/>
                  <a:gd name="T36" fmla="*/ 116 w 116"/>
                  <a:gd name="T37" fmla="*/ 5 h 560"/>
                  <a:gd name="T38" fmla="*/ 116 w 116"/>
                  <a:gd name="T39" fmla="*/ 4 h 560"/>
                  <a:gd name="T40" fmla="*/ 114 w 116"/>
                  <a:gd name="T41" fmla="*/ 2 h 560"/>
                  <a:gd name="T42" fmla="*/ 109 w 116"/>
                  <a:gd name="T43" fmla="*/ 0 h 560"/>
                  <a:gd name="T44" fmla="*/ 100 w 116"/>
                  <a:gd name="T45" fmla="*/ 0 h 560"/>
                  <a:gd name="T46" fmla="*/ 86 w 116"/>
                  <a:gd name="T47" fmla="*/ 1 h 560"/>
                  <a:gd name="T48" fmla="*/ 65 w 116"/>
                  <a:gd name="T49" fmla="*/ 4 h 560"/>
                  <a:gd name="T50" fmla="*/ 36 w 116"/>
                  <a:gd name="T51" fmla="*/ 11 h 5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6"/>
                  <a:gd name="T79" fmla="*/ 0 h 560"/>
                  <a:gd name="T80" fmla="*/ 116 w 116"/>
                  <a:gd name="T81" fmla="*/ 560 h 5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6" h="560">
                    <a:moveTo>
                      <a:pt x="36" y="11"/>
                    </a:moveTo>
                    <a:lnTo>
                      <a:pt x="33" y="21"/>
                    </a:lnTo>
                    <a:lnTo>
                      <a:pt x="24" y="53"/>
                    </a:lnTo>
                    <a:lnTo>
                      <a:pt x="15" y="103"/>
                    </a:lnTo>
                    <a:lnTo>
                      <a:pt x="5" y="169"/>
                    </a:lnTo>
                    <a:lnTo>
                      <a:pt x="0" y="250"/>
                    </a:lnTo>
                    <a:lnTo>
                      <a:pt x="1" y="344"/>
                    </a:lnTo>
                    <a:lnTo>
                      <a:pt x="10" y="448"/>
                    </a:lnTo>
                    <a:lnTo>
                      <a:pt x="32" y="560"/>
                    </a:lnTo>
                    <a:lnTo>
                      <a:pt x="112" y="555"/>
                    </a:lnTo>
                    <a:lnTo>
                      <a:pt x="108" y="538"/>
                    </a:lnTo>
                    <a:lnTo>
                      <a:pt x="101" y="493"/>
                    </a:lnTo>
                    <a:lnTo>
                      <a:pt x="91" y="426"/>
                    </a:lnTo>
                    <a:lnTo>
                      <a:pt x="82" y="344"/>
                    </a:lnTo>
                    <a:lnTo>
                      <a:pt x="77" y="255"/>
                    </a:lnTo>
                    <a:lnTo>
                      <a:pt x="79" y="164"/>
                    </a:lnTo>
                    <a:lnTo>
                      <a:pt x="91" y="79"/>
                    </a:lnTo>
                    <a:lnTo>
                      <a:pt x="116" y="6"/>
                    </a:lnTo>
                    <a:lnTo>
                      <a:pt x="116" y="5"/>
                    </a:lnTo>
                    <a:lnTo>
                      <a:pt x="116" y="4"/>
                    </a:lnTo>
                    <a:lnTo>
                      <a:pt x="114" y="2"/>
                    </a:lnTo>
                    <a:lnTo>
                      <a:pt x="109" y="0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65" y="4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63" name="Freeform 40"/>
              <p:cNvSpPr>
                <a:spLocks/>
              </p:cNvSpPr>
              <p:nvPr/>
            </p:nvSpPr>
            <p:spPr bwMode="auto">
              <a:xfrm>
                <a:off x="6417" y="13724"/>
                <a:ext cx="97" cy="463"/>
              </a:xfrm>
              <a:custGeom>
                <a:avLst/>
                <a:gdLst>
                  <a:gd name="T0" fmla="*/ 30 w 97"/>
                  <a:gd name="T1" fmla="*/ 9 h 463"/>
                  <a:gd name="T2" fmla="*/ 27 w 97"/>
                  <a:gd name="T3" fmla="*/ 17 h 463"/>
                  <a:gd name="T4" fmla="*/ 20 w 97"/>
                  <a:gd name="T5" fmla="*/ 44 h 463"/>
                  <a:gd name="T6" fmla="*/ 12 w 97"/>
                  <a:gd name="T7" fmla="*/ 85 h 463"/>
                  <a:gd name="T8" fmla="*/ 4 w 97"/>
                  <a:gd name="T9" fmla="*/ 140 h 463"/>
                  <a:gd name="T10" fmla="*/ 0 w 97"/>
                  <a:gd name="T11" fmla="*/ 207 h 463"/>
                  <a:gd name="T12" fmla="*/ 0 w 97"/>
                  <a:gd name="T13" fmla="*/ 285 h 463"/>
                  <a:gd name="T14" fmla="*/ 9 w 97"/>
                  <a:gd name="T15" fmla="*/ 370 h 463"/>
                  <a:gd name="T16" fmla="*/ 26 w 97"/>
                  <a:gd name="T17" fmla="*/ 463 h 463"/>
                  <a:gd name="T18" fmla="*/ 93 w 97"/>
                  <a:gd name="T19" fmla="*/ 460 h 463"/>
                  <a:gd name="T20" fmla="*/ 89 w 97"/>
                  <a:gd name="T21" fmla="*/ 446 h 463"/>
                  <a:gd name="T22" fmla="*/ 83 w 97"/>
                  <a:gd name="T23" fmla="*/ 408 h 463"/>
                  <a:gd name="T24" fmla="*/ 75 w 97"/>
                  <a:gd name="T25" fmla="*/ 353 h 463"/>
                  <a:gd name="T26" fmla="*/ 68 w 97"/>
                  <a:gd name="T27" fmla="*/ 285 h 463"/>
                  <a:gd name="T28" fmla="*/ 65 w 97"/>
                  <a:gd name="T29" fmla="*/ 211 h 463"/>
                  <a:gd name="T30" fmla="*/ 67 w 97"/>
                  <a:gd name="T31" fmla="*/ 136 h 463"/>
                  <a:gd name="T32" fmla="*/ 76 w 97"/>
                  <a:gd name="T33" fmla="*/ 65 h 463"/>
                  <a:gd name="T34" fmla="*/ 97 w 97"/>
                  <a:gd name="T35" fmla="*/ 5 h 463"/>
                  <a:gd name="T36" fmla="*/ 97 w 97"/>
                  <a:gd name="T37" fmla="*/ 4 h 463"/>
                  <a:gd name="T38" fmla="*/ 97 w 97"/>
                  <a:gd name="T39" fmla="*/ 3 h 463"/>
                  <a:gd name="T40" fmla="*/ 95 w 97"/>
                  <a:gd name="T41" fmla="*/ 1 h 463"/>
                  <a:gd name="T42" fmla="*/ 91 w 97"/>
                  <a:gd name="T43" fmla="*/ 0 h 463"/>
                  <a:gd name="T44" fmla="*/ 84 w 97"/>
                  <a:gd name="T45" fmla="*/ 0 h 463"/>
                  <a:gd name="T46" fmla="*/ 71 w 97"/>
                  <a:gd name="T47" fmla="*/ 0 h 463"/>
                  <a:gd name="T48" fmla="*/ 54 w 97"/>
                  <a:gd name="T49" fmla="*/ 3 h 463"/>
                  <a:gd name="T50" fmla="*/ 30 w 97"/>
                  <a:gd name="T51" fmla="*/ 9 h 46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7"/>
                  <a:gd name="T79" fmla="*/ 0 h 463"/>
                  <a:gd name="T80" fmla="*/ 97 w 97"/>
                  <a:gd name="T81" fmla="*/ 463 h 46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7" h="463">
                    <a:moveTo>
                      <a:pt x="30" y="9"/>
                    </a:moveTo>
                    <a:lnTo>
                      <a:pt x="27" y="17"/>
                    </a:lnTo>
                    <a:lnTo>
                      <a:pt x="20" y="44"/>
                    </a:lnTo>
                    <a:lnTo>
                      <a:pt x="12" y="85"/>
                    </a:lnTo>
                    <a:lnTo>
                      <a:pt x="4" y="140"/>
                    </a:lnTo>
                    <a:lnTo>
                      <a:pt x="0" y="207"/>
                    </a:lnTo>
                    <a:lnTo>
                      <a:pt x="0" y="285"/>
                    </a:lnTo>
                    <a:lnTo>
                      <a:pt x="9" y="370"/>
                    </a:lnTo>
                    <a:lnTo>
                      <a:pt x="26" y="463"/>
                    </a:lnTo>
                    <a:lnTo>
                      <a:pt x="93" y="460"/>
                    </a:lnTo>
                    <a:lnTo>
                      <a:pt x="89" y="446"/>
                    </a:lnTo>
                    <a:lnTo>
                      <a:pt x="83" y="408"/>
                    </a:lnTo>
                    <a:lnTo>
                      <a:pt x="75" y="353"/>
                    </a:lnTo>
                    <a:lnTo>
                      <a:pt x="68" y="285"/>
                    </a:lnTo>
                    <a:lnTo>
                      <a:pt x="65" y="211"/>
                    </a:lnTo>
                    <a:lnTo>
                      <a:pt x="67" y="136"/>
                    </a:lnTo>
                    <a:lnTo>
                      <a:pt x="76" y="65"/>
                    </a:lnTo>
                    <a:lnTo>
                      <a:pt x="97" y="5"/>
                    </a:lnTo>
                    <a:lnTo>
                      <a:pt x="97" y="4"/>
                    </a:lnTo>
                    <a:lnTo>
                      <a:pt x="97" y="3"/>
                    </a:lnTo>
                    <a:lnTo>
                      <a:pt x="95" y="1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1" y="0"/>
                    </a:lnTo>
                    <a:lnTo>
                      <a:pt x="54" y="3"/>
                    </a:lnTo>
                    <a:lnTo>
                      <a:pt x="30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64" name="Freeform 41"/>
              <p:cNvSpPr>
                <a:spLocks/>
              </p:cNvSpPr>
              <p:nvPr/>
            </p:nvSpPr>
            <p:spPr bwMode="auto">
              <a:xfrm>
                <a:off x="6422" y="13768"/>
                <a:ext cx="77" cy="367"/>
              </a:xfrm>
              <a:custGeom>
                <a:avLst/>
                <a:gdLst>
                  <a:gd name="T0" fmla="*/ 24 w 77"/>
                  <a:gd name="T1" fmla="*/ 8 h 367"/>
                  <a:gd name="T2" fmla="*/ 22 w 77"/>
                  <a:gd name="T3" fmla="*/ 15 h 367"/>
                  <a:gd name="T4" fmla="*/ 17 w 77"/>
                  <a:gd name="T5" fmla="*/ 36 h 367"/>
                  <a:gd name="T6" fmla="*/ 10 w 77"/>
                  <a:gd name="T7" fmla="*/ 68 h 367"/>
                  <a:gd name="T8" fmla="*/ 4 w 77"/>
                  <a:gd name="T9" fmla="*/ 112 h 367"/>
                  <a:gd name="T10" fmla="*/ 0 w 77"/>
                  <a:gd name="T11" fmla="*/ 164 h 367"/>
                  <a:gd name="T12" fmla="*/ 0 w 77"/>
                  <a:gd name="T13" fmla="*/ 226 h 367"/>
                  <a:gd name="T14" fmla="*/ 7 w 77"/>
                  <a:gd name="T15" fmla="*/ 294 h 367"/>
                  <a:gd name="T16" fmla="*/ 21 w 77"/>
                  <a:gd name="T17" fmla="*/ 367 h 367"/>
                  <a:gd name="T18" fmla="*/ 74 w 77"/>
                  <a:gd name="T19" fmla="*/ 364 h 367"/>
                  <a:gd name="T20" fmla="*/ 71 w 77"/>
                  <a:gd name="T21" fmla="*/ 353 h 367"/>
                  <a:gd name="T22" fmla="*/ 66 w 77"/>
                  <a:gd name="T23" fmla="*/ 323 h 367"/>
                  <a:gd name="T24" fmla="*/ 60 w 77"/>
                  <a:gd name="T25" fmla="*/ 280 h 367"/>
                  <a:gd name="T26" fmla="*/ 54 w 77"/>
                  <a:gd name="T27" fmla="*/ 226 h 367"/>
                  <a:gd name="T28" fmla="*/ 51 w 77"/>
                  <a:gd name="T29" fmla="*/ 168 h 367"/>
                  <a:gd name="T30" fmla="*/ 53 w 77"/>
                  <a:gd name="T31" fmla="*/ 107 h 367"/>
                  <a:gd name="T32" fmla="*/ 61 w 77"/>
                  <a:gd name="T33" fmla="*/ 52 h 367"/>
                  <a:gd name="T34" fmla="*/ 77 w 77"/>
                  <a:gd name="T35" fmla="*/ 5 h 367"/>
                  <a:gd name="T36" fmla="*/ 77 w 77"/>
                  <a:gd name="T37" fmla="*/ 5 h 367"/>
                  <a:gd name="T38" fmla="*/ 77 w 77"/>
                  <a:gd name="T39" fmla="*/ 2 h 367"/>
                  <a:gd name="T40" fmla="*/ 76 w 77"/>
                  <a:gd name="T41" fmla="*/ 1 h 367"/>
                  <a:gd name="T42" fmla="*/ 72 w 77"/>
                  <a:gd name="T43" fmla="*/ 0 h 367"/>
                  <a:gd name="T44" fmla="*/ 66 w 77"/>
                  <a:gd name="T45" fmla="*/ 0 h 367"/>
                  <a:gd name="T46" fmla="*/ 56 w 77"/>
                  <a:gd name="T47" fmla="*/ 1 h 367"/>
                  <a:gd name="T48" fmla="*/ 43 w 77"/>
                  <a:gd name="T49" fmla="*/ 4 h 367"/>
                  <a:gd name="T50" fmla="*/ 24 w 77"/>
                  <a:gd name="T51" fmla="*/ 8 h 36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7"/>
                  <a:gd name="T79" fmla="*/ 0 h 367"/>
                  <a:gd name="T80" fmla="*/ 77 w 77"/>
                  <a:gd name="T81" fmla="*/ 367 h 36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7" h="367">
                    <a:moveTo>
                      <a:pt x="24" y="8"/>
                    </a:moveTo>
                    <a:lnTo>
                      <a:pt x="22" y="15"/>
                    </a:lnTo>
                    <a:lnTo>
                      <a:pt x="17" y="36"/>
                    </a:lnTo>
                    <a:lnTo>
                      <a:pt x="10" y="68"/>
                    </a:lnTo>
                    <a:lnTo>
                      <a:pt x="4" y="112"/>
                    </a:lnTo>
                    <a:lnTo>
                      <a:pt x="0" y="164"/>
                    </a:lnTo>
                    <a:lnTo>
                      <a:pt x="0" y="226"/>
                    </a:lnTo>
                    <a:lnTo>
                      <a:pt x="7" y="294"/>
                    </a:lnTo>
                    <a:lnTo>
                      <a:pt x="21" y="367"/>
                    </a:lnTo>
                    <a:lnTo>
                      <a:pt x="74" y="364"/>
                    </a:lnTo>
                    <a:lnTo>
                      <a:pt x="71" y="353"/>
                    </a:lnTo>
                    <a:lnTo>
                      <a:pt x="66" y="323"/>
                    </a:lnTo>
                    <a:lnTo>
                      <a:pt x="60" y="280"/>
                    </a:lnTo>
                    <a:lnTo>
                      <a:pt x="54" y="226"/>
                    </a:lnTo>
                    <a:lnTo>
                      <a:pt x="51" y="168"/>
                    </a:lnTo>
                    <a:lnTo>
                      <a:pt x="53" y="107"/>
                    </a:lnTo>
                    <a:lnTo>
                      <a:pt x="61" y="52"/>
                    </a:lnTo>
                    <a:lnTo>
                      <a:pt x="77" y="5"/>
                    </a:lnTo>
                    <a:lnTo>
                      <a:pt x="77" y="2"/>
                    </a:lnTo>
                    <a:lnTo>
                      <a:pt x="76" y="1"/>
                    </a:lnTo>
                    <a:lnTo>
                      <a:pt x="72" y="0"/>
                    </a:lnTo>
                    <a:lnTo>
                      <a:pt x="66" y="0"/>
                    </a:lnTo>
                    <a:lnTo>
                      <a:pt x="56" y="1"/>
                    </a:lnTo>
                    <a:lnTo>
                      <a:pt x="43" y="4"/>
                    </a:ln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65" name="Freeform 42"/>
              <p:cNvSpPr>
                <a:spLocks/>
              </p:cNvSpPr>
              <p:nvPr/>
            </p:nvSpPr>
            <p:spPr bwMode="auto">
              <a:xfrm>
                <a:off x="6428" y="13813"/>
                <a:ext cx="56" cy="271"/>
              </a:xfrm>
              <a:custGeom>
                <a:avLst/>
                <a:gdLst>
                  <a:gd name="T0" fmla="*/ 17 w 56"/>
                  <a:gd name="T1" fmla="*/ 5 h 271"/>
                  <a:gd name="T2" fmla="*/ 16 w 56"/>
                  <a:gd name="T3" fmla="*/ 10 h 271"/>
                  <a:gd name="T4" fmla="*/ 12 w 56"/>
                  <a:gd name="T5" fmla="*/ 25 h 271"/>
                  <a:gd name="T6" fmla="*/ 6 w 56"/>
                  <a:gd name="T7" fmla="*/ 49 h 271"/>
                  <a:gd name="T8" fmla="*/ 2 w 56"/>
                  <a:gd name="T9" fmla="*/ 82 h 271"/>
                  <a:gd name="T10" fmla="*/ 0 w 56"/>
                  <a:gd name="T11" fmla="*/ 122 h 271"/>
                  <a:gd name="T12" fmla="*/ 0 w 56"/>
                  <a:gd name="T13" fmla="*/ 166 h 271"/>
                  <a:gd name="T14" fmla="*/ 4 w 56"/>
                  <a:gd name="T15" fmla="*/ 217 h 271"/>
                  <a:gd name="T16" fmla="*/ 15 w 56"/>
                  <a:gd name="T17" fmla="*/ 271 h 271"/>
                  <a:gd name="T18" fmla="*/ 54 w 56"/>
                  <a:gd name="T19" fmla="*/ 268 h 271"/>
                  <a:gd name="T20" fmla="*/ 52 w 56"/>
                  <a:gd name="T21" fmla="*/ 261 h 271"/>
                  <a:gd name="T22" fmla="*/ 48 w 56"/>
                  <a:gd name="T23" fmla="*/ 238 h 271"/>
                  <a:gd name="T24" fmla="*/ 44 w 56"/>
                  <a:gd name="T25" fmla="*/ 206 h 271"/>
                  <a:gd name="T26" fmla="*/ 40 w 56"/>
                  <a:gd name="T27" fmla="*/ 166 h 271"/>
                  <a:gd name="T28" fmla="*/ 37 w 56"/>
                  <a:gd name="T29" fmla="*/ 123 h 271"/>
                  <a:gd name="T30" fmla="*/ 39 w 56"/>
                  <a:gd name="T31" fmla="*/ 78 h 271"/>
                  <a:gd name="T32" fmla="*/ 44 w 56"/>
                  <a:gd name="T33" fmla="*/ 37 h 271"/>
                  <a:gd name="T34" fmla="*/ 56 w 56"/>
                  <a:gd name="T35" fmla="*/ 3 h 271"/>
                  <a:gd name="T36" fmla="*/ 56 w 56"/>
                  <a:gd name="T37" fmla="*/ 3 h 271"/>
                  <a:gd name="T38" fmla="*/ 56 w 56"/>
                  <a:gd name="T39" fmla="*/ 2 h 271"/>
                  <a:gd name="T40" fmla="*/ 55 w 56"/>
                  <a:gd name="T41" fmla="*/ 1 h 271"/>
                  <a:gd name="T42" fmla="*/ 52 w 56"/>
                  <a:gd name="T43" fmla="*/ 0 h 271"/>
                  <a:gd name="T44" fmla="*/ 48 w 56"/>
                  <a:gd name="T45" fmla="*/ 0 h 271"/>
                  <a:gd name="T46" fmla="*/ 42 w 56"/>
                  <a:gd name="T47" fmla="*/ 0 h 271"/>
                  <a:gd name="T48" fmla="*/ 31 w 56"/>
                  <a:gd name="T49" fmla="*/ 2 h 271"/>
                  <a:gd name="T50" fmla="*/ 17 w 56"/>
                  <a:gd name="T51" fmla="*/ 5 h 2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"/>
                  <a:gd name="T79" fmla="*/ 0 h 271"/>
                  <a:gd name="T80" fmla="*/ 56 w 56"/>
                  <a:gd name="T81" fmla="*/ 271 h 27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" h="271">
                    <a:moveTo>
                      <a:pt x="17" y="5"/>
                    </a:moveTo>
                    <a:lnTo>
                      <a:pt x="16" y="10"/>
                    </a:lnTo>
                    <a:lnTo>
                      <a:pt x="12" y="25"/>
                    </a:lnTo>
                    <a:lnTo>
                      <a:pt x="6" y="49"/>
                    </a:lnTo>
                    <a:lnTo>
                      <a:pt x="2" y="82"/>
                    </a:lnTo>
                    <a:lnTo>
                      <a:pt x="0" y="122"/>
                    </a:lnTo>
                    <a:lnTo>
                      <a:pt x="0" y="166"/>
                    </a:lnTo>
                    <a:lnTo>
                      <a:pt x="4" y="217"/>
                    </a:lnTo>
                    <a:lnTo>
                      <a:pt x="15" y="271"/>
                    </a:lnTo>
                    <a:lnTo>
                      <a:pt x="54" y="268"/>
                    </a:lnTo>
                    <a:lnTo>
                      <a:pt x="52" y="261"/>
                    </a:lnTo>
                    <a:lnTo>
                      <a:pt x="48" y="238"/>
                    </a:lnTo>
                    <a:lnTo>
                      <a:pt x="44" y="206"/>
                    </a:lnTo>
                    <a:lnTo>
                      <a:pt x="40" y="166"/>
                    </a:lnTo>
                    <a:lnTo>
                      <a:pt x="37" y="123"/>
                    </a:lnTo>
                    <a:lnTo>
                      <a:pt x="39" y="78"/>
                    </a:lnTo>
                    <a:lnTo>
                      <a:pt x="44" y="37"/>
                    </a:lnTo>
                    <a:lnTo>
                      <a:pt x="56" y="3"/>
                    </a:lnTo>
                    <a:lnTo>
                      <a:pt x="56" y="2"/>
                    </a:lnTo>
                    <a:lnTo>
                      <a:pt x="55" y="1"/>
                    </a:lnTo>
                    <a:lnTo>
                      <a:pt x="52" y="0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31" y="2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66" name="Freeform 43"/>
              <p:cNvSpPr>
                <a:spLocks/>
              </p:cNvSpPr>
              <p:nvPr/>
            </p:nvSpPr>
            <p:spPr bwMode="auto">
              <a:xfrm>
                <a:off x="7211" y="13549"/>
                <a:ext cx="186" cy="732"/>
              </a:xfrm>
              <a:custGeom>
                <a:avLst/>
                <a:gdLst>
                  <a:gd name="T0" fmla="*/ 186 w 186"/>
                  <a:gd name="T1" fmla="*/ 6 h 732"/>
                  <a:gd name="T2" fmla="*/ 182 w 186"/>
                  <a:gd name="T3" fmla="*/ 11 h 732"/>
                  <a:gd name="T4" fmla="*/ 169 w 186"/>
                  <a:gd name="T5" fmla="*/ 29 h 732"/>
                  <a:gd name="T6" fmla="*/ 153 w 186"/>
                  <a:gd name="T7" fmla="*/ 67 h 732"/>
                  <a:gd name="T8" fmla="*/ 137 w 186"/>
                  <a:gd name="T9" fmla="*/ 130 h 732"/>
                  <a:gd name="T10" fmla="*/ 124 w 186"/>
                  <a:gd name="T11" fmla="*/ 221 h 732"/>
                  <a:gd name="T12" fmla="*/ 117 w 186"/>
                  <a:gd name="T13" fmla="*/ 350 h 732"/>
                  <a:gd name="T14" fmla="*/ 122 w 186"/>
                  <a:gd name="T15" fmla="*/ 517 h 732"/>
                  <a:gd name="T16" fmla="*/ 139 w 186"/>
                  <a:gd name="T17" fmla="*/ 732 h 732"/>
                  <a:gd name="T18" fmla="*/ 34 w 186"/>
                  <a:gd name="T19" fmla="*/ 732 h 732"/>
                  <a:gd name="T20" fmla="*/ 31 w 186"/>
                  <a:gd name="T21" fmla="*/ 711 h 732"/>
                  <a:gd name="T22" fmla="*/ 22 w 186"/>
                  <a:gd name="T23" fmla="*/ 651 h 732"/>
                  <a:gd name="T24" fmla="*/ 12 w 186"/>
                  <a:gd name="T25" fmla="*/ 563 h 732"/>
                  <a:gd name="T26" fmla="*/ 3 w 186"/>
                  <a:gd name="T27" fmla="*/ 454 h 732"/>
                  <a:gd name="T28" fmla="*/ 0 w 186"/>
                  <a:gd name="T29" fmla="*/ 335 h 732"/>
                  <a:gd name="T30" fmla="*/ 6 w 186"/>
                  <a:gd name="T31" fmla="*/ 213 h 732"/>
                  <a:gd name="T32" fmla="*/ 25 w 186"/>
                  <a:gd name="T33" fmla="*/ 98 h 732"/>
                  <a:gd name="T34" fmla="*/ 60 w 186"/>
                  <a:gd name="T35" fmla="*/ 0 h 732"/>
                  <a:gd name="T36" fmla="*/ 186 w 186"/>
                  <a:gd name="T37" fmla="*/ 6 h 7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86"/>
                  <a:gd name="T58" fmla="*/ 0 h 732"/>
                  <a:gd name="T59" fmla="*/ 186 w 186"/>
                  <a:gd name="T60" fmla="*/ 732 h 7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86" h="732">
                    <a:moveTo>
                      <a:pt x="186" y="6"/>
                    </a:moveTo>
                    <a:lnTo>
                      <a:pt x="182" y="11"/>
                    </a:lnTo>
                    <a:lnTo>
                      <a:pt x="169" y="29"/>
                    </a:lnTo>
                    <a:lnTo>
                      <a:pt x="153" y="67"/>
                    </a:lnTo>
                    <a:lnTo>
                      <a:pt x="137" y="130"/>
                    </a:lnTo>
                    <a:lnTo>
                      <a:pt x="124" y="221"/>
                    </a:lnTo>
                    <a:lnTo>
                      <a:pt x="117" y="350"/>
                    </a:lnTo>
                    <a:lnTo>
                      <a:pt x="122" y="517"/>
                    </a:lnTo>
                    <a:lnTo>
                      <a:pt x="139" y="732"/>
                    </a:lnTo>
                    <a:lnTo>
                      <a:pt x="34" y="732"/>
                    </a:lnTo>
                    <a:lnTo>
                      <a:pt x="31" y="711"/>
                    </a:lnTo>
                    <a:lnTo>
                      <a:pt x="22" y="651"/>
                    </a:lnTo>
                    <a:lnTo>
                      <a:pt x="12" y="563"/>
                    </a:lnTo>
                    <a:lnTo>
                      <a:pt x="3" y="454"/>
                    </a:lnTo>
                    <a:lnTo>
                      <a:pt x="0" y="335"/>
                    </a:lnTo>
                    <a:lnTo>
                      <a:pt x="6" y="213"/>
                    </a:lnTo>
                    <a:lnTo>
                      <a:pt x="25" y="98"/>
                    </a:lnTo>
                    <a:lnTo>
                      <a:pt x="60" y="0"/>
                    </a:lnTo>
                    <a:lnTo>
                      <a:pt x="186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67" name="Freeform 44"/>
              <p:cNvSpPr>
                <a:spLocks/>
              </p:cNvSpPr>
              <p:nvPr/>
            </p:nvSpPr>
            <p:spPr bwMode="auto">
              <a:xfrm>
                <a:off x="7219" y="13600"/>
                <a:ext cx="158" cy="625"/>
              </a:xfrm>
              <a:custGeom>
                <a:avLst/>
                <a:gdLst>
                  <a:gd name="T0" fmla="*/ 158 w 158"/>
                  <a:gd name="T1" fmla="*/ 4 h 625"/>
                  <a:gd name="T2" fmla="*/ 153 w 158"/>
                  <a:gd name="T3" fmla="*/ 9 h 625"/>
                  <a:gd name="T4" fmla="*/ 144 w 158"/>
                  <a:gd name="T5" fmla="*/ 25 h 625"/>
                  <a:gd name="T6" fmla="*/ 130 w 158"/>
                  <a:gd name="T7" fmla="*/ 57 h 625"/>
                  <a:gd name="T8" fmla="*/ 116 w 158"/>
                  <a:gd name="T9" fmla="*/ 110 h 625"/>
                  <a:gd name="T10" fmla="*/ 105 w 158"/>
                  <a:gd name="T11" fmla="*/ 189 h 625"/>
                  <a:gd name="T12" fmla="*/ 100 w 158"/>
                  <a:gd name="T13" fmla="*/ 298 h 625"/>
                  <a:gd name="T14" fmla="*/ 103 w 158"/>
                  <a:gd name="T15" fmla="*/ 441 h 625"/>
                  <a:gd name="T16" fmla="*/ 118 w 158"/>
                  <a:gd name="T17" fmla="*/ 625 h 625"/>
                  <a:gd name="T18" fmla="*/ 29 w 158"/>
                  <a:gd name="T19" fmla="*/ 625 h 625"/>
                  <a:gd name="T20" fmla="*/ 25 w 158"/>
                  <a:gd name="T21" fmla="*/ 607 h 625"/>
                  <a:gd name="T22" fmla="*/ 18 w 158"/>
                  <a:gd name="T23" fmla="*/ 556 h 625"/>
                  <a:gd name="T24" fmla="*/ 9 w 158"/>
                  <a:gd name="T25" fmla="*/ 480 h 625"/>
                  <a:gd name="T26" fmla="*/ 2 w 158"/>
                  <a:gd name="T27" fmla="*/ 387 h 625"/>
                  <a:gd name="T28" fmla="*/ 0 w 158"/>
                  <a:gd name="T29" fmla="*/ 286 h 625"/>
                  <a:gd name="T30" fmla="*/ 5 w 158"/>
                  <a:gd name="T31" fmla="*/ 182 h 625"/>
                  <a:gd name="T32" fmla="*/ 21 w 158"/>
                  <a:gd name="T33" fmla="*/ 84 h 625"/>
                  <a:gd name="T34" fmla="*/ 51 w 158"/>
                  <a:gd name="T35" fmla="*/ 0 h 625"/>
                  <a:gd name="T36" fmla="*/ 158 w 158"/>
                  <a:gd name="T37" fmla="*/ 4 h 62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8"/>
                  <a:gd name="T58" fmla="*/ 0 h 625"/>
                  <a:gd name="T59" fmla="*/ 158 w 158"/>
                  <a:gd name="T60" fmla="*/ 625 h 62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8" h="625">
                    <a:moveTo>
                      <a:pt x="158" y="4"/>
                    </a:moveTo>
                    <a:lnTo>
                      <a:pt x="153" y="9"/>
                    </a:lnTo>
                    <a:lnTo>
                      <a:pt x="144" y="25"/>
                    </a:lnTo>
                    <a:lnTo>
                      <a:pt x="130" y="57"/>
                    </a:lnTo>
                    <a:lnTo>
                      <a:pt x="116" y="110"/>
                    </a:lnTo>
                    <a:lnTo>
                      <a:pt x="105" y="189"/>
                    </a:lnTo>
                    <a:lnTo>
                      <a:pt x="100" y="298"/>
                    </a:lnTo>
                    <a:lnTo>
                      <a:pt x="103" y="441"/>
                    </a:lnTo>
                    <a:lnTo>
                      <a:pt x="118" y="625"/>
                    </a:lnTo>
                    <a:lnTo>
                      <a:pt x="29" y="625"/>
                    </a:lnTo>
                    <a:lnTo>
                      <a:pt x="25" y="607"/>
                    </a:lnTo>
                    <a:lnTo>
                      <a:pt x="18" y="556"/>
                    </a:lnTo>
                    <a:lnTo>
                      <a:pt x="9" y="480"/>
                    </a:lnTo>
                    <a:lnTo>
                      <a:pt x="2" y="387"/>
                    </a:lnTo>
                    <a:lnTo>
                      <a:pt x="0" y="286"/>
                    </a:lnTo>
                    <a:lnTo>
                      <a:pt x="5" y="182"/>
                    </a:lnTo>
                    <a:lnTo>
                      <a:pt x="21" y="84"/>
                    </a:lnTo>
                    <a:lnTo>
                      <a:pt x="51" y="0"/>
                    </a:lnTo>
                    <a:lnTo>
                      <a:pt x="158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68" name="Freeform 45"/>
              <p:cNvSpPr>
                <a:spLocks/>
              </p:cNvSpPr>
              <p:nvPr/>
            </p:nvSpPr>
            <p:spPr bwMode="auto">
              <a:xfrm>
                <a:off x="7225" y="13651"/>
                <a:ext cx="131" cy="517"/>
              </a:xfrm>
              <a:custGeom>
                <a:avLst/>
                <a:gdLst>
                  <a:gd name="T0" fmla="*/ 131 w 131"/>
                  <a:gd name="T1" fmla="*/ 4 h 517"/>
                  <a:gd name="T2" fmla="*/ 128 w 131"/>
                  <a:gd name="T3" fmla="*/ 7 h 517"/>
                  <a:gd name="T4" fmla="*/ 119 w 131"/>
                  <a:gd name="T5" fmla="*/ 21 h 517"/>
                  <a:gd name="T6" fmla="*/ 109 w 131"/>
                  <a:gd name="T7" fmla="*/ 47 h 517"/>
                  <a:gd name="T8" fmla="*/ 97 w 131"/>
                  <a:gd name="T9" fmla="*/ 91 h 517"/>
                  <a:gd name="T10" fmla="*/ 88 w 131"/>
                  <a:gd name="T11" fmla="*/ 156 h 517"/>
                  <a:gd name="T12" fmla="*/ 84 w 131"/>
                  <a:gd name="T13" fmla="*/ 247 h 517"/>
                  <a:gd name="T14" fmla="*/ 86 w 131"/>
                  <a:gd name="T15" fmla="*/ 366 h 517"/>
                  <a:gd name="T16" fmla="*/ 99 w 131"/>
                  <a:gd name="T17" fmla="*/ 517 h 517"/>
                  <a:gd name="T18" fmla="*/ 25 w 131"/>
                  <a:gd name="T19" fmla="*/ 517 h 517"/>
                  <a:gd name="T20" fmla="*/ 23 w 131"/>
                  <a:gd name="T21" fmla="*/ 502 h 517"/>
                  <a:gd name="T22" fmla="*/ 16 w 131"/>
                  <a:gd name="T23" fmla="*/ 460 h 517"/>
                  <a:gd name="T24" fmla="*/ 9 w 131"/>
                  <a:gd name="T25" fmla="*/ 397 h 517"/>
                  <a:gd name="T26" fmla="*/ 2 w 131"/>
                  <a:gd name="T27" fmla="*/ 320 h 517"/>
                  <a:gd name="T28" fmla="*/ 0 w 131"/>
                  <a:gd name="T29" fmla="*/ 236 h 517"/>
                  <a:gd name="T30" fmla="*/ 4 w 131"/>
                  <a:gd name="T31" fmla="*/ 151 h 517"/>
                  <a:gd name="T32" fmla="*/ 18 w 131"/>
                  <a:gd name="T33" fmla="*/ 70 h 517"/>
                  <a:gd name="T34" fmla="*/ 43 w 131"/>
                  <a:gd name="T35" fmla="*/ 0 h 517"/>
                  <a:gd name="T36" fmla="*/ 131 w 131"/>
                  <a:gd name="T37" fmla="*/ 4 h 5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1"/>
                  <a:gd name="T58" fmla="*/ 0 h 517"/>
                  <a:gd name="T59" fmla="*/ 131 w 131"/>
                  <a:gd name="T60" fmla="*/ 517 h 5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1" h="517">
                    <a:moveTo>
                      <a:pt x="131" y="4"/>
                    </a:moveTo>
                    <a:lnTo>
                      <a:pt x="128" y="7"/>
                    </a:lnTo>
                    <a:lnTo>
                      <a:pt x="119" y="21"/>
                    </a:lnTo>
                    <a:lnTo>
                      <a:pt x="109" y="47"/>
                    </a:lnTo>
                    <a:lnTo>
                      <a:pt x="97" y="91"/>
                    </a:lnTo>
                    <a:lnTo>
                      <a:pt x="88" y="156"/>
                    </a:lnTo>
                    <a:lnTo>
                      <a:pt x="84" y="247"/>
                    </a:lnTo>
                    <a:lnTo>
                      <a:pt x="86" y="366"/>
                    </a:lnTo>
                    <a:lnTo>
                      <a:pt x="99" y="517"/>
                    </a:lnTo>
                    <a:lnTo>
                      <a:pt x="25" y="517"/>
                    </a:lnTo>
                    <a:lnTo>
                      <a:pt x="23" y="502"/>
                    </a:lnTo>
                    <a:lnTo>
                      <a:pt x="16" y="460"/>
                    </a:lnTo>
                    <a:lnTo>
                      <a:pt x="9" y="397"/>
                    </a:lnTo>
                    <a:lnTo>
                      <a:pt x="2" y="320"/>
                    </a:lnTo>
                    <a:lnTo>
                      <a:pt x="0" y="236"/>
                    </a:lnTo>
                    <a:lnTo>
                      <a:pt x="4" y="151"/>
                    </a:lnTo>
                    <a:lnTo>
                      <a:pt x="18" y="70"/>
                    </a:lnTo>
                    <a:lnTo>
                      <a:pt x="43" y="0"/>
                    </a:lnTo>
                    <a:lnTo>
                      <a:pt x="131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69" name="Freeform 46"/>
              <p:cNvSpPr>
                <a:spLocks/>
              </p:cNvSpPr>
              <p:nvPr/>
            </p:nvSpPr>
            <p:spPr bwMode="auto">
              <a:xfrm>
                <a:off x="7233" y="13701"/>
                <a:ext cx="104" cy="411"/>
              </a:xfrm>
              <a:custGeom>
                <a:avLst/>
                <a:gdLst>
                  <a:gd name="T0" fmla="*/ 104 w 104"/>
                  <a:gd name="T1" fmla="*/ 4 h 411"/>
                  <a:gd name="T2" fmla="*/ 101 w 104"/>
                  <a:gd name="T3" fmla="*/ 7 h 411"/>
                  <a:gd name="T4" fmla="*/ 94 w 104"/>
                  <a:gd name="T5" fmla="*/ 17 h 411"/>
                  <a:gd name="T6" fmla="*/ 86 w 104"/>
                  <a:gd name="T7" fmla="*/ 38 h 411"/>
                  <a:gd name="T8" fmla="*/ 76 w 104"/>
                  <a:gd name="T9" fmla="*/ 73 h 411"/>
                  <a:gd name="T10" fmla="*/ 69 w 104"/>
                  <a:gd name="T11" fmla="*/ 125 h 411"/>
                  <a:gd name="T12" fmla="*/ 65 w 104"/>
                  <a:gd name="T13" fmla="*/ 196 h 411"/>
                  <a:gd name="T14" fmla="*/ 67 w 104"/>
                  <a:gd name="T15" fmla="*/ 291 h 411"/>
                  <a:gd name="T16" fmla="*/ 77 w 104"/>
                  <a:gd name="T17" fmla="*/ 411 h 411"/>
                  <a:gd name="T18" fmla="*/ 19 w 104"/>
                  <a:gd name="T19" fmla="*/ 411 h 411"/>
                  <a:gd name="T20" fmla="*/ 17 w 104"/>
                  <a:gd name="T21" fmla="*/ 399 h 411"/>
                  <a:gd name="T22" fmla="*/ 11 w 104"/>
                  <a:gd name="T23" fmla="*/ 365 h 411"/>
                  <a:gd name="T24" fmla="*/ 6 w 104"/>
                  <a:gd name="T25" fmla="*/ 316 h 411"/>
                  <a:gd name="T26" fmla="*/ 2 w 104"/>
                  <a:gd name="T27" fmla="*/ 255 h 411"/>
                  <a:gd name="T28" fmla="*/ 0 w 104"/>
                  <a:gd name="T29" fmla="*/ 188 h 411"/>
                  <a:gd name="T30" fmla="*/ 4 w 104"/>
                  <a:gd name="T31" fmla="*/ 120 h 411"/>
                  <a:gd name="T32" fmla="*/ 15 w 104"/>
                  <a:gd name="T33" fmla="*/ 55 h 411"/>
                  <a:gd name="T34" fmla="*/ 34 w 104"/>
                  <a:gd name="T35" fmla="*/ 0 h 411"/>
                  <a:gd name="T36" fmla="*/ 104 w 104"/>
                  <a:gd name="T37" fmla="*/ 4 h 4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4"/>
                  <a:gd name="T58" fmla="*/ 0 h 411"/>
                  <a:gd name="T59" fmla="*/ 104 w 104"/>
                  <a:gd name="T60" fmla="*/ 411 h 4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4" h="411">
                    <a:moveTo>
                      <a:pt x="104" y="4"/>
                    </a:moveTo>
                    <a:lnTo>
                      <a:pt x="101" y="7"/>
                    </a:lnTo>
                    <a:lnTo>
                      <a:pt x="94" y="17"/>
                    </a:lnTo>
                    <a:lnTo>
                      <a:pt x="86" y="38"/>
                    </a:lnTo>
                    <a:lnTo>
                      <a:pt x="76" y="73"/>
                    </a:lnTo>
                    <a:lnTo>
                      <a:pt x="69" y="125"/>
                    </a:lnTo>
                    <a:lnTo>
                      <a:pt x="65" y="196"/>
                    </a:lnTo>
                    <a:lnTo>
                      <a:pt x="67" y="291"/>
                    </a:lnTo>
                    <a:lnTo>
                      <a:pt x="77" y="411"/>
                    </a:lnTo>
                    <a:lnTo>
                      <a:pt x="19" y="411"/>
                    </a:lnTo>
                    <a:lnTo>
                      <a:pt x="17" y="399"/>
                    </a:lnTo>
                    <a:lnTo>
                      <a:pt x="11" y="365"/>
                    </a:lnTo>
                    <a:lnTo>
                      <a:pt x="6" y="316"/>
                    </a:lnTo>
                    <a:lnTo>
                      <a:pt x="2" y="255"/>
                    </a:lnTo>
                    <a:lnTo>
                      <a:pt x="0" y="188"/>
                    </a:lnTo>
                    <a:lnTo>
                      <a:pt x="4" y="120"/>
                    </a:lnTo>
                    <a:lnTo>
                      <a:pt x="15" y="55"/>
                    </a:lnTo>
                    <a:lnTo>
                      <a:pt x="34" y="0"/>
                    </a:lnTo>
                    <a:lnTo>
                      <a:pt x="104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70" name="Freeform 47"/>
              <p:cNvSpPr>
                <a:spLocks/>
              </p:cNvSpPr>
              <p:nvPr/>
            </p:nvSpPr>
            <p:spPr bwMode="auto">
              <a:xfrm>
                <a:off x="7240" y="13752"/>
                <a:ext cx="76" cy="302"/>
              </a:xfrm>
              <a:custGeom>
                <a:avLst/>
                <a:gdLst>
                  <a:gd name="T0" fmla="*/ 76 w 76"/>
                  <a:gd name="T1" fmla="*/ 2 h 302"/>
                  <a:gd name="T2" fmla="*/ 74 w 76"/>
                  <a:gd name="T3" fmla="*/ 4 h 302"/>
                  <a:gd name="T4" fmla="*/ 70 w 76"/>
                  <a:gd name="T5" fmla="*/ 12 h 302"/>
                  <a:gd name="T6" fmla="*/ 62 w 76"/>
                  <a:gd name="T7" fmla="*/ 28 h 302"/>
                  <a:gd name="T8" fmla="*/ 56 w 76"/>
                  <a:gd name="T9" fmla="*/ 53 h 302"/>
                  <a:gd name="T10" fmla="*/ 51 w 76"/>
                  <a:gd name="T11" fmla="*/ 92 h 302"/>
                  <a:gd name="T12" fmla="*/ 49 w 76"/>
                  <a:gd name="T13" fmla="*/ 145 h 302"/>
                  <a:gd name="T14" fmla="*/ 50 w 76"/>
                  <a:gd name="T15" fmla="*/ 214 h 302"/>
                  <a:gd name="T16" fmla="*/ 57 w 76"/>
                  <a:gd name="T17" fmla="*/ 302 h 302"/>
                  <a:gd name="T18" fmla="*/ 14 w 76"/>
                  <a:gd name="T19" fmla="*/ 302 h 302"/>
                  <a:gd name="T20" fmla="*/ 13 w 76"/>
                  <a:gd name="T21" fmla="*/ 294 h 302"/>
                  <a:gd name="T22" fmla="*/ 9 w 76"/>
                  <a:gd name="T23" fmla="*/ 269 h 302"/>
                  <a:gd name="T24" fmla="*/ 4 w 76"/>
                  <a:gd name="T25" fmla="*/ 232 h 302"/>
                  <a:gd name="T26" fmla="*/ 1 w 76"/>
                  <a:gd name="T27" fmla="*/ 188 h 302"/>
                  <a:gd name="T28" fmla="*/ 0 w 76"/>
                  <a:gd name="T29" fmla="*/ 138 h 302"/>
                  <a:gd name="T30" fmla="*/ 2 w 76"/>
                  <a:gd name="T31" fmla="*/ 89 h 302"/>
                  <a:gd name="T32" fmla="*/ 10 w 76"/>
                  <a:gd name="T33" fmla="*/ 41 h 302"/>
                  <a:gd name="T34" fmla="*/ 25 w 76"/>
                  <a:gd name="T35" fmla="*/ 0 h 302"/>
                  <a:gd name="T36" fmla="*/ 76 w 76"/>
                  <a:gd name="T37" fmla="*/ 2 h 30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6"/>
                  <a:gd name="T58" fmla="*/ 0 h 302"/>
                  <a:gd name="T59" fmla="*/ 76 w 76"/>
                  <a:gd name="T60" fmla="*/ 302 h 30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6" h="302">
                    <a:moveTo>
                      <a:pt x="76" y="2"/>
                    </a:moveTo>
                    <a:lnTo>
                      <a:pt x="74" y="4"/>
                    </a:lnTo>
                    <a:lnTo>
                      <a:pt x="70" y="12"/>
                    </a:lnTo>
                    <a:lnTo>
                      <a:pt x="62" y="28"/>
                    </a:lnTo>
                    <a:lnTo>
                      <a:pt x="56" y="53"/>
                    </a:lnTo>
                    <a:lnTo>
                      <a:pt x="51" y="92"/>
                    </a:lnTo>
                    <a:lnTo>
                      <a:pt x="49" y="145"/>
                    </a:lnTo>
                    <a:lnTo>
                      <a:pt x="50" y="214"/>
                    </a:lnTo>
                    <a:lnTo>
                      <a:pt x="57" y="302"/>
                    </a:lnTo>
                    <a:lnTo>
                      <a:pt x="14" y="302"/>
                    </a:lnTo>
                    <a:lnTo>
                      <a:pt x="13" y="294"/>
                    </a:lnTo>
                    <a:lnTo>
                      <a:pt x="9" y="269"/>
                    </a:lnTo>
                    <a:lnTo>
                      <a:pt x="4" y="232"/>
                    </a:lnTo>
                    <a:lnTo>
                      <a:pt x="1" y="188"/>
                    </a:lnTo>
                    <a:lnTo>
                      <a:pt x="0" y="138"/>
                    </a:lnTo>
                    <a:lnTo>
                      <a:pt x="2" y="89"/>
                    </a:lnTo>
                    <a:lnTo>
                      <a:pt x="10" y="41"/>
                    </a:lnTo>
                    <a:lnTo>
                      <a:pt x="25" y="0"/>
                    </a:lnTo>
                    <a:lnTo>
                      <a:pt x="76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71" name="Rectangle 48"/>
              <p:cNvSpPr>
                <a:spLocks noChangeArrowheads="1"/>
              </p:cNvSpPr>
              <p:nvPr/>
            </p:nvSpPr>
            <p:spPr bwMode="auto">
              <a:xfrm>
                <a:off x="6241" y="13678"/>
                <a:ext cx="23" cy="95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el-GR" altLang="el-GR" sz="1600">
                  <a:latin typeface="Comic Sans MS" pitchFamily="66" charset="0"/>
                </a:endParaRPr>
              </a:p>
            </p:txBody>
          </p:sp>
          <p:sp>
            <p:nvSpPr>
              <p:cNvPr id="103872" name="Freeform 49"/>
              <p:cNvSpPr>
                <a:spLocks/>
              </p:cNvSpPr>
              <p:nvPr/>
            </p:nvSpPr>
            <p:spPr bwMode="auto">
              <a:xfrm>
                <a:off x="6579" y="13664"/>
                <a:ext cx="375" cy="440"/>
              </a:xfrm>
              <a:custGeom>
                <a:avLst/>
                <a:gdLst>
                  <a:gd name="T0" fmla="*/ 35 w 375"/>
                  <a:gd name="T1" fmla="*/ 41 h 440"/>
                  <a:gd name="T2" fmla="*/ 32 w 375"/>
                  <a:gd name="T3" fmla="*/ 49 h 440"/>
                  <a:gd name="T4" fmla="*/ 25 w 375"/>
                  <a:gd name="T5" fmla="*/ 74 h 440"/>
                  <a:gd name="T6" fmla="*/ 17 w 375"/>
                  <a:gd name="T7" fmla="*/ 112 h 440"/>
                  <a:gd name="T8" fmla="*/ 8 w 375"/>
                  <a:gd name="T9" fmla="*/ 163 h 440"/>
                  <a:gd name="T10" fmla="*/ 2 w 375"/>
                  <a:gd name="T11" fmla="*/ 223 h 440"/>
                  <a:gd name="T12" fmla="*/ 0 w 375"/>
                  <a:gd name="T13" fmla="*/ 290 h 440"/>
                  <a:gd name="T14" fmla="*/ 7 w 375"/>
                  <a:gd name="T15" fmla="*/ 363 h 440"/>
                  <a:gd name="T16" fmla="*/ 23 w 375"/>
                  <a:gd name="T17" fmla="*/ 440 h 440"/>
                  <a:gd name="T18" fmla="*/ 23 w 375"/>
                  <a:gd name="T19" fmla="*/ 437 h 440"/>
                  <a:gd name="T20" fmla="*/ 23 w 375"/>
                  <a:gd name="T21" fmla="*/ 427 h 440"/>
                  <a:gd name="T22" fmla="*/ 23 w 375"/>
                  <a:gd name="T23" fmla="*/ 411 h 440"/>
                  <a:gd name="T24" fmla="*/ 23 w 375"/>
                  <a:gd name="T25" fmla="*/ 391 h 440"/>
                  <a:gd name="T26" fmla="*/ 25 w 375"/>
                  <a:gd name="T27" fmla="*/ 367 h 440"/>
                  <a:gd name="T28" fmla="*/ 28 w 375"/>
                  <a:gd name="T29" fmla="*/ 341 h 440"/>
                  <a:gd name="T30" fmla="*/ 33 w 375"/>
                  <a:gd name="T31" fmla="*/ 312 h 440"/>
                  <a:gd name="T32" fmla="*/ 39 w 375"/>
                  <a:gd name="T33" fmla="*/ 281 h 440"/>
                  <a:gd name="T34" fmla="*/ 49 w 375"/>
                  <a:gd name="T35" fmla="*/ 251 h 440"/>
                  <a:gd name="T36" fmla="*/ 61 w 375"/>
                  <a:gd name="T37" fmla="*/ 222 h 440"/>
                  <a:gd name="T38" fmla="*/ 75 w 375"/>
                  <a:gd name="T39" fmla="*/ 194 h 440"/>
                  <a:gd name="T40" fmla="*/ 93 w 375"/>
                  <a:gd name="T41" fmla="*/ 168 h 440"/>
                  <a:gd name="T42" fmla="*/ 116 w 375"/>
                  <a:gd name="T43" fmla="*/ 145 h 440"/>
                  <a:gd name="T44" fmla="*/ 141 w 375"/>
                  <a:gd name="T45" fmla="*/ 127 h 440"/>
                  <a:gd name="T46" fmla="*/ 173 w 375"/>
                  <a:gd name="T47" fmla="*/ 114 h 440"/>
                  <a:gd name="T48" fmla="*/ 208 w 375"/>
                  <a:gd name="T49" fmla="*/ 106 h 440"/>
                  <a:gd name="T50" fmla="*/ 210 w 375"/>
                  <a:gd name="T51" fmla="*/ 104 h 440"/>
                  <a:gd name="T52" fmla="*/ 217 w 375"/>
                  <a:gd name="T53" fmla="*/ 100 h 440"/>
                  <a:gd name="T54" fmla="*/ 227 w 375"/>
                  <a:gd name="T55" fmla="*/ 92 h 440"/>
                  <a:gd name="T56" fmla="*/ 245 w 375"/>
                  <a:gd name="T57" fmla="*/ 82 h 440"/>
                  <a:gd name="T58" fmla="*/ 267 w 375"/>
                  <a:gd name="T59" fmla="*/ 69 h 440"/>
                  <a:gd name="T60" fmla="*/ 296 w 375"/>
                  <a:gd name="T61" fmla="*/ 54 h 440"/>
                  <a:gd name="T62" fmla="*/ 332 w 375"/>
                  <a:gd name="T63" fmla="*/ 36 h 440"/>
                  <a:gd name="T64" fmla="*/ 375 w 375"/>
                  <a:gd name="T65" fmla="*/ 17 h 440"/>
                  <a:gd name="T66" fmla="*/ 373 w 375"/>
                  <a:gd name="T67" fmla="*/ 16 h 440"/>
                  <a:gd name="T68" fmla="*/ 366 w 375"/>
                  <a:gd name="T69" fmla="*/ 15 h 440"/>
                  <a:gd name="T70" fmla="*/ 357 w 375"/>
                  <a:gd name="T71" fmla="*/ 13 h 440"/>
                  <a:gd name="T72" fmla="*/ 343 w 375"/>
                  <a:gd name="T73" fmla="*/ 10 h 440"/>
                  <a:gd name="T74" fmla="*/ 326 w 375"/>
                  <a:gd name="T75" fmla="*/ 7 h 440"/>
                  <a:gd name="T76" fmla="*/ 307 w 375"/>
                  <a:gd name="T77" fmla="*/ 5 h 440"/>
                  <a:gd name="T78" fmla="*/ 285 w 375"/>
                  <a:gd name="T79" fmla="*/ 3 h 440"/>
                  <a:gd name="T80" fmla="*/ 261 w 375"/>
                  <a:gd name="T81" fmla="*/ 1 h 440"/>
                  <a:gd name="T82" fmla="*/ 235 w 375"/>
                  <a:gd name="T83" fmla="*/ 0 h 440"/>
                  <a:gd name="T84" fmla="*/ 208 w 375"/>
                  <a:gd name="T85" fmla="*/ 1 h 440"/>
                  <a:gd name="T86" fmla="*/ 180 w 375"/>
                  <a:gd name="T87" fmla="*/ 2 h 440"/>
                  <a:gd name="T88" fmla="*/ 151 w 375"/>
                  <a:gd name="T89" fmla="*/ 5 h 440"/>
                  <a:gd name="T90" fmla="*/ 122 w 375"/>
                  <a:gd name="T91" fmla="*/ 10 h 440"/>
                  <a:gd name="T92" fmla="*/ 92 w 375"/>
                  <a:gd name="T93" fmla="*/ 18 h 440"/>
                  <a:gd name="T94" fmla="*/ 63 w 375"/>
                  <a:gd name="T95" fmla="*/ 28 h 440"/>
                  <a:gd name="T96" fmla="*/ 35 w 375"/>
                  <a:gd name="T97" fmla="*/ 41 h 4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75"/>
                  <a:gd name="T148" fmla="*/ 0 h 440"/>
                  <a:gd name="T149" fmla="*/ 375 w 375"/>
                  <a:gd name="T150" fmla="*/ 440 h 4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75" h="440">
                    <a:moveTo>
                      <a:pt x="35" y="41"/>
                    </a:moveTo>
                    <a:lnTo>
                      <a:pt x="32" y="49"/>
                    </a:lnTo>
                    <a:lnTo>
                      <a:pt x="25" y="74"/>
                    </a:lnTo>
                    <a:lnTo>
                      <a:pt x="17" y="112"/>
                    </a:lnTo>
                    <a:lnTo>
                      <a:pt x="8" y="163"/>
                    </a:lnTo>
                    <a:lnTo>
                      <a:pt x="2" y="223"/>
                    </a:lnTo>
                    <a:lnTo>
                      <a:pt x="0" y="290"/>
                    </a:lnTo>
                    <a:lnTo>
                      <a:pt x="7" y="363"/>
                    </a:lnTo>
                    <a:lnTo>
                      <a:pt x="23" y="440"/>
                    </a:lnTo>
                    <a:lnTo>
                      <a:pt x="23" y="437"/>
                    </a:lnTo>
                    <a:lnTo>
                      <a:pt x="23" y="427"/>
                    </a:lnTo>
                    <a:lnTo>
                      <a:pt x="23" y="411"/>
                    </a:lnTo>
                    <a:lnTo>
                      <a:pt x="23" y="391"/>
                    </a:lnTo>
                    <a:lnTo>
                      <a:pt x="25" y="367"/>
                    </a:lnTo>
                    <a:lnTo>
                      <a:pt x="28" y="341"/>
                    </a:lnTo>
                    <a:lnTo>
                      <a:pt x="33" y="312"/>
                    </a:lnTo>
                    <a:lnTo>
                      <a:pt x="39" y="281"/>
                    </a:lnTo>
                    <a:lnTo>
                      <a:pt x="49" y="251"/>
                    </a:lnTo>
                    <a:lnTo>
                      <a:pt x="61" y="222"/>
                    </a:lnTo>
                    <a:lnTo>
                      <a:pt x="75" y="194"/>
                    </a:lnTo>
                    <a:lnTo>
                      <a:pt x="93" y="168"/>
                    </a:lnTo>
                    <a:lnTo>
                      <a:pt x="116" y="145"/>
                    </a:lnTo>
                    <a:lnTo>
                      <a:pt x="141" y="127"/>
                    </a:lnTo>
                    <a:lnTo>
                      <a:pt x="173" y="114"/>
                    </a:lnTo>
                    <a:lnTo>
                      <a:pt x="208" y="106"/>
                    </a:lnTo>
                    <a:lnTo>
                      <a:pt x="210" y="104"/>
                    </a:lnTo>
                    <a:lnTo>
                      <a:pt x="217" y="100"/>
                    </a:lnTo>
                    <a:lnTo>
                      <a:pt x="227" y="92"/>
                    </a:lnTo>
                    <a:lnTo>
                      <a:pt x="245" y="82"/>
                    </a:lnTo>
                    <a:lnTo>
                      <a:pt x="267" y="69"/>
                    </a:lnTo>
                    <a:lnTo>
                      <a:pt x="296" y="54"/>
                    </a:lnTo>
                    <a:lnTo>
                      <a:pt x="332" y="36"/>
                    </a:lnTo>
                    <a:lnTo>
                      <a:pt x="375" y="17"/>
                    </a:lnTo>
                    <a:lnTo>
                      <a:pt x="373" y="16"/>
                    </a:lnTo>
                    <a:lnTo>
                      <a:pt x="366" y="15"/>
                    </a:lnTo>
                    <a:lnTo>
                      <a:pt x="357" y="13"/>
                    </a:lnTo>
                    <a:lnTo>
                      <a:pt x="343" y="10"/>
                    </a:lnTo>
                    <a:lnTo>
                      <a:pt x="326" y="7"/>
                    </a:lnTo>
                    <a:lnTo>
                      <a:pt x="307" y="5"/>
                    </a:lnTo>
                    <a:lnTo>
                      <a:pt x="285" y="3"/>
                    </a:lnTo>
                    <a:lnTo>
                      <a:pt x="261" y="1"/>
                    </a:lnTo>
                    <a:lnTo>
                      <a:pt x="235" y="0"/>
                    </a:lnTo>
                    <a:lnTo>
                      <a:pt x="208" y="1"/>
                    </a:lnTo>
                    <a:lnTo>
                      <a:pt x="180" y="2"/>
                    </a:lnTo>
                    <a:lnTo>
                      <a:pt x="151" y="5"/>
                    </a:lnTo>
                    <a:lnTo>
                      <a:pt x="122" y="10"/>
                    </a:lnTo>
                    <a:lnTo>
                      <a:pt x="92" y="18"/>
                    </a:lnTo>
                    <a:lnTo>
                      <a:pt x="63" y="28"/>
                    </a:lnTo>
                    <a:lnTo>
                      <a:pt x="35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73" name="Freeform 50"/>
              <p:cNvSpPr>
                <a:spLocks/>
              </p:cNvSpPr>
              <p:nvPr/>
            </p:nvSpPr>
            <p:spPr bwMode="auto">
              <a:xfrm>
                <a:off x="6061" y="13991"/>
                <a:ext cx="305" cy="83"/>
              </a:xfrm>
              <a:custGeom>
                <a:avLst/>
                <a:gdLst>
                  <a:gd name="T0" fmla="*/ 0 w 305"/>
                  <a:gd name="T1" fmla="*/ 53 h 83"/>
                  <a:gd name="T2" fmla="*/ 0 w 305"/>
                  <a:gd name="T3" fmla="*/ 52 h 83"/>
                  <a:gd name="T4" fmla="*/ 2 w 305"/>
                  <a:gd name="T5" fmla="*/ 48 h 83"/>
                  <a:gd name="T6" fmla="*/ 5 w 305"/>
                  <a:gd name="T7" fmla="*/ 44 h 83"/>
                  <a:gd name="T8" fmla="*/ 11 w 305"/>
                  <a:gd name="T9" fmla="*/ 37 h 83"/>
                  <a:gd name="T10" fmla="*/ 18 w 305"/>
                  <a:gd name="T11" fmla="*/ 31 h 83"/>
                  <a:gd name="T12" fmla="*/ 27 w 305"/>
                  <a:gd name="T13" fmla="*/ 25 h 83"/>
                  <a:gd name="T14" fmla="*/ 39 w 305"/>
                  <a:gd name="T15" fmla="*/ 18 h 83"/>
                  <a:gd name="T16" fmla="*/ 54 w 305"/>
                  <a:gd name="T17" fmla="*/ 12 h 83"/>
                  <a:gd name="T18" fmla="*/ 72 w 305"/>
                  <a:gd name="T19" fmla="*/ 6 h 83"/>
                  <a:gd name="T20" fmla="*/ 92 w 305"/>
                  <a:gd name="T21" fmla="*/ 2 h 83"/>
                  <a:gd name="T22" fmla="*/ 118 w 305"/>
                  <a:gd name="T23" fmla="*/ 0 h 83"/>
                  <a:gd name="T24" fmla="*/ 146 w 305"/>
                  <a:gd name="T25" fmla="*/ 0 h 83"/>
                  <a:gd name="T26" fmla="*/ 180 w 305"/>
                  <a:gd name="T27" fmla="*/ 2 h 83"/>
                  <a:gd name="T28" fmla="*/ 216 w 305"/>
                  <a:gd name="T29" fmla="*/ 7 h 83"/>
                  <a:gd name="T30" fmla="*/ 258 w 305"/>
                  <a:gd name="T31" fmla="*/ 16 h 83"/>
                  <a:gd name="T32" fmla="*/ 305 w 305"/>
                  <a:gd name="T33" fmla="*/ 29 h 83"/>
                  <a:gd name="T34" fmla="*/ 299 w 305"/>
                  <a:gd name="T35" fmla="*/ 47 h 83"/>
                  <a:gd name="T36" fmla="*/ 297 w 305"/>
                  <a:gd name="T37" fmla="*/ 46 h 83"/>
                  <a:gd name="T38" fmla="*/ 289 w 305"/>
                  <a:gd name="T39" fmla="*/ 44 h 83"/>
                  <a:gd name="T40" fmla="*/ 277 w 305"/>
                  <a:gd name="T41" fmla="*/ 41 h 83"/>
                  <a:gd name="T42" fmla="*/ 262 w 305"/>
                  <a:gd name="T43" fmla="*/ 36 h 83"/>
                  <a:gd name="T44" fmla="*/ 244 w 305"/>
                  <a:gd name="T45" fmla="*/ 32 h 83"/>
                  <a:gd name="T46" fmla="*/ 224 w 305"/>
                  <a:gd name="T47" fmla="*/ 28 h 83"/>
                  <a:gd name="T48" fmla="*/ 201 w 305"/>
                  <a:gd name="T49" fmla="*/ 25 h 83"/>
                  <a:gd name="T50" fmla="*/ 176 w 305"/>
                  <a:gd name="T51" fmla="*/ 22 h 83"/>
                  <a:gd name="T52" fmla="*/ 152 w 305"/>
                  <a:gd name="T53" fmla="*/ 21 h 83"/>
                  <a:gd name="T54" fmla="*/ 126 w 305"/>
                  <a:gd name="T55" fmla="*/ 21 h 83"/>
                  <a:gd name="T56" fmla="*/ 101 w 305"/>
                  <a:gd name="T57" fmla="*/ 23 h 83"/>
                  <a:gd name="T58" fmla="*/ 77 w 305"/>
                  <a:gd name="T59" fmla="*/ 29 h 83"/>
                  <a:gd name="T60" fmla="*/ 55 w 305"/>
                  <a:gd name="T61" fmla="*/ 37 h 83"/>
                  <a:gd name="T62" fmla="*/ 33 w 305"/>
                  <a:gd name="T63" fmla="*/ 48 h 83"/>
                  <a:gd name="T64" fmla="*/ 15 w 305"/>
                  <a:gd name="T65" fmla="*/ 63 h 83"/>
                  <a:gd name="T66" fmla="*/ 0 w 305"/>
                  <a:gd name="T67" fmla="*/ 83 h 83"/>
                  <a:gd name="T68" fmla="*/ 0 w 305"/>
                  <a:gd name="T69" fmla="*/ 53 h 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05"/>
                  <a:gd name="T106" fmla="*/ 0 h 83"/>
                  <a:gd name="T107" fmla="*/ 305 w 305"/>
                  <a:gd name="T108" fmla="*/ 83 h 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05" h="83">
                    <a:moveTo>
                      <a:pt x="0" y="53"/>
                    </a:moveTo>
                    <a:lnTo>
                      <a:pt x="0" y="52"/>
                    </a:lnTo>
                    <a:lnTo>
                      <a:pt x="2" y="48"/>
                    </a:lnTo>
                    <a:lnTo>
                      <a:pt x="5" y="44"/>
                    </a:lnTo>
                    <a:lnTo>
                      <a:pt x="11" y="37"/>
                    </a:lnTo>
                    <a:lnTo>
                      <a:pt x="18" y="31"/>
                    </a:lnTo>
                    <a:lnTo>
                      <a:pt x="27" y="25"/>
                    </a:lnTo>
                    <a:lnTo>
                      <a:pt x="39" y="18"/>
                    </a:lnTo>
                    <a:lnTo>
                      <a:pt x="54" y="12"/>
                    </a:lnTo>
                    <a:lnTo>
                      <a:pt x="72" y="6"/>
                    </a:lnTo>
                    <a:lnTo>
                      <a:pt x="92" y="2"/>
                    </a:lnTo>
                    <a:lnTo>
                      <a:pt x="118" y="0"/>
                    </a:lnTo>
                    <a:lnTo>
                      <a:pt x="146" y="0"/>
                    </a:lnTo>
                    <a:lnTo>
                      <a:pt x="180" y="2"/>
                    </a:lnTo>
                    <a:lnTo>
                      <a:pt x="216" y="7"/>
                    </a:lnTo>
                    <a:lnTo>
                      <a:pt x="258" y="16"/>
                    </a:lnTo>
                    <a:lnTo>
                      <a:pt x="305" y="29"/>
                    </a:lnTo>
                    <a:lnTo>
                      <a:pt x="299" y="47"/>
                    </a:lnTo>
                    <a:lnTo>
                      <a:pt x="297" y="46"/>
                    </a:lnTo>
                    <a:lnTo>
                      <a:pt x="289" y="44"/>
                    </a:lnTo>
                    <a:lnTo>
                      <a:pt x="277" y="41"/>
                    </a:lnTo>
                    <a:lnTo>
                      <a:pt x="262" y="36"/>
                    </a:lnTo>
                    <a:lnTo>
                      <a:pt x="244" y="32"/>
                    </a:lnTo>
                    <a:lnTo>
                      <a:pt x="224" y="28"/>
                    </a:lnTo>
                    <a:lnTo>
                      <a:pt x="201" y="25"/>
                    </a:lnTo>
                    <a:lnTo>
                      <a:pt x="176" y="22"/>
                    </a:lnTo>
                    <a:lnTo>
                      <a:pt x="152" y="21"/>
                    </a:lnTo>
                    <a:lnTo>
                      <a:pt x="126" y="21"/>
                    </a:lnTo>
                    <a:lnTo>
                      <a:pt x="101" y="23"/>
                    </a:lnTo>
                    <a:lnTo>
                      <a:pt x="77" y="29"/>
                    </a:lnTo>
                    <a:lnTo>
                      <a:pt x="55" y="37"/>
                    </a:lnTo>
                    <a:lnTo>
                      <a:pt x="33" y="48"/>
                    </a:lnTo>
                    <a:lnTo>
                      <a:pt x="15" y="63"/>
                    </a:lnTo>
                    <a:lnTo>
                      <a:pt x="0" y="8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74" name="Freeform 51"/>
              <p:cNvSpPr>
                <a:spLocks/>
              </p:cNvSpPr>
              <p:nvPr/>
            </p:nvSpPr>
            <p:spPr bwMode="auto">
              <a:xfrm>
                <a:off x="6061" y="13793"/>
                <a:ext cx="305" cy="83"/>
              </a:xfrm>
              <a:custGeom>
                <a:avLst/>
                <a:gdLst>
                  <a:gd name="T0" fmla="*/ 0 w 305"/>
                  <a:gd name="T1" fmla="*/ 53 h 83"/>
                  <a:gd name="T2" fmla="*/ 0 w 305"/>
                  <a:gd name="T3" fmla="*/ 52 h 83"/>
                  <a:gd name="T4" fmla="*/ 2 w 305"/>
                  <a:gd name="T5" fmla="*/ 49 h 83"/>
                  <a:gd name="T6" fmla="*/ 5 w 305"/>
                  <a:gd name="T7" fmla="*/ 44 h 83"/>
                  <a:gd name="T8" fmla="*/ 11 w 305"/>
                  <a:gd name="T9" fmla="*/ 38 h 83"/>
                  <a:gd name="T10" fmla="*/ 18 w 305"/>
                  <a:gd name="T11" fmla="*/ 31 h 83"/>
                  <a:gd name="T12" fmla="*/ 27 w 305"/>
                  <a:gd name="T13" fmla="*/ 25 h 83"/>
                  <a:gd name="T14" fmla="*/ 39 w 305"/>
                  <a:gd name="T15" fmla="*/ 17 h 83"/>
                  <a:gd name="T16" fmla="*/ 54 w 305"/>
                  <a:gd name="T17" fmla="*/ 12 h 83"/>
                  <a:gd name="T18" fmla="*/ 72 w 305"/>
                  <a:gd name="T19" fmla="*/ 7 h 83"/>
                  <a:gd name="T20" fmla="*/ 92 w 305"/>
                  <a:gd name="T21" fmla="*/ 2 h 83"/>
                  <a:gd name="T22" fmla="*/ 118 w 305"/>
                  <a:gd name="T23" fmla="*/ 0 h 83"/>
                  <a:gd name="T24" fmla="*/ 146 w 305"/>
                  <a:gd name="T25" fmla="*/ 0 h 83"/>
                  <a:gd name="T26" fmla="*/ 180 w 305"/>
                  <a:gd name="T27" fmla="*/ 2 h 83"/>
                  <a:gd name="T28" fmla="*/ 216 w 305"/>
                  <a:gd name="T29" fmla="*/ 8 h 83"/>
                  <a:gd name="T30" fmla="*/ 258 w 305"/>
                  <a:gd name="T31" fmla="*/ 16 h 83"/>
                  <a:gd name="T32" fmla="*/ 305 w 305"/>
                  <a:gd name="T33" fmla="*/ 29 h 83"/>
                  <a:gd name="T34" fmla="*/ 299 w 305"/>
                  <a:gd name="T35" fmla="*/ 47 h 83"/>
                  <a:gd name="T36" fmla="*/ 297 w 305"/>
                  <a:gd name="T37" fmla="*/ 45 h 83"/>
                  <a:gd name="T38" fmla="*/ 289 w 305"/>
                  <a:gd name="T39" fmla="*/ 43 h 83"/>
                  <a:gd name="T40" fmla="*/ 277 w 305"/>
                  <a:gd name="T41" fmla="*/ 40 h 83"/>
                  <a:gd name="T42" fmla="*/ 262 w 305"/>
                  <a:gd name="T43" fmla="*/ 36 h 83"/>
                  <a:gd name="T44" fmla="*/ 244 w 305"/>
                  <a:gd name="T45" fmla="*/ 33 h 83"/>
                  <a:gd name="T46" fmla="*/ 224 w 305"/>
                  <a:gd name="T47" fmla="*/ 28 h 83"/>
                  <a:gd name="T48" fmla="*/ 201 w 305"/>
                  <a:gd name="T49" fmla="*/ 25 h 83"/>
                  <a:gd name="T50" fmla="*/ 176 w 305"/>
                  <a:gd name="T51" fmla="*/ 22 h 83"/>
                  <a:gd name="T52" fmla="*/ 152 w 305"/>
                  <a:gd name="T53" fmla="*/ 21 h 83"/>
                  <a:gd name="T54" fmla="*/ 126 w 305"/>
                  <a:gd name="T55" fmla="*/ 22 h 83"/>
                  <a:gd name="T56" fmla="*/ 101 w 305"/>
                  <a:gd name="T57" fmla="*/ 24 h 83"/>
                  <a:gd name="T58" fmla="*/ 77 w 305"/>
                  <a:gd name="T59" fmla="*/ 29 h 83"/>
                  <a:gd name="T60" fmla="*/ 55 w 305"/>
                  <a:gd name="T61" fmla="*/ 38 h 83"/>
                  <a:gd name="T62" fmla="*/ 33 w 305"/>
                  <a:gd name="T63" fmla="*/ 49 h 83"/>
                  <a:gd name="T64" fmla="*/ 15 w 305"/>
                  <a:gd name="T65" fmla="*/ 64 h 83"/>
                  <a:gd name="T66" fmla="*/ 0 w 305"/>
                  <a:gd name="T67" fmla="*/ 83 h 83"/>
                  <a:gd name="T68" fmla="*/ 0 w 305"/>
                  <a:gd name="T69" fmla="*/ 53 h 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05"/>
                  <a:gd name="T106" fmla="*/ 0 h 83"/>
                  <a:gd name="T107" fmla="*/ 305 w 305"/>
                  <a:gd name="T108" fmla="*/ 83 h 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05" h="83">
                    <a:moveTo>
                      <a:pt x="0" y="53"/>
                    </a:moveTo>
                    <a:lnTo>
                      <a:pt x="0" y="52"/>
                    </a:lnTo>
                    <a:lnTo>
                      <a:pt x="2" y="49"/>
                    </a:lnTo>
                    <a:lnTo>
                      <a:pt x="5" y="44"/>
                    </a:lnTo>
                    <a:lnTo>
                      <a:pt x="11" y="38"/>
                    </a:lnTo>
                    <a:lnTo>
                      <a:pt x="18" y="31"/>
                    </a:lnTo>
                    <a:lnTo>
                      <a:pt x="27" y="25"/>
                    </a:lnTo>
                    <a:lnTo>
                      <a:pt x="39" y="17"/>
                    </a:lnTo>
                    <a:lnTo>
                      <a:pt x="54" y="12"/>
                    </a:lnTo>
                    <a:lnTo>
                      <a:pt x="72" y="7"/>
                    </a:lnTo>
                    <a:lnTo>
                      <a:pt x="92" y="2"/>
                    </a:lnTo>
                    <a:lnTo>
                      <a:pt x="118" y="0"/>
                    </a:lnTo>
                    <a:lnTo>
                      <a:pt x="146" y="0"/>
                    </a:lnTo>
                    <a:lnTo>
                      <a:pt x="180" y="2"/>
                    </a:lnTo>
                    <a:lnTo>
                      <a:pt x="216" y="8"/>
                    </a:lnTo>
                    <a:lnTo>
                      <a:pt x="258" y="16"/>
                    </a:lnTo>
                    <a:lnTo>
                      <a:pt x="305" y="29"/>
                    </a:lnTo>
                    <a:lnTo>
                      <a:pt x="299" y="47"/>
                    </a:lnTo>
                    <a:lnTo>
                      <a:pt x="297" y="45"/>
                    </a:lnTo>
                    <a:lnTo>
                      <a:pt x="289" y="43"/>
                    </a:lnTo>
                    <a:lnTo>
                      <a:pt x="277" y="40"/>
                    </a:lnTo>
                    <a:lnTo>
                      <a:pt x="262" y="36"/>
                    </a:lnTo>
                    <a:lnTo>
                      <a:pt x="244" y="33"/>
                    </a:lnTo>
                    <a:lnTo>
                      <a:pt x="224" y="28"/>
                    </a:lnTo>
                    <a:lnTo>
                      <a:pt x="201" y="25"/>
                    </a:lnTo>
                    <a:lnTo>
                      <a:pt x="176" y="22"/>
                    </a:lnTo>
                    <a:lnTo>
                      <a:pt x="152" y="21"/>
                    </a:lnTo>
                    <a:lnTo>
                      <a:pt x="126" y="22"/>
                    </a:lnTo>
                    <a:lnTo>
                      <a:pt x="101" y="24"/>
                    </a:lnTo>
                    <a:lnTo>
                      <a:pt x="77" y="29"/>
                    </a:lnTo>
                    <a:lnTo>
                      <a:pt x="55" y="38"/>
                    </a:lnTo>
                    <a:lnTo>
                      <a:pt x="33" y="49"/>
                    </a:lnTo>
                    <a:lnTo>
                      <a:pt x="15" y="64"/>
                    </a:lnTo>
                    <a:lnTo>
                      <a:pt x="0" y="8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75" name="Freeform 52"/>
              <p:cNvSpPr>
                <a:spLocks/>
              </p:cNvSpPr>
              <p:nvPr/>
            </p:nvSpPr>
            <p:spPr bwMode="auto">
              <a:xfrm>
                <a:off x="6348" y="13696"/>
                <a:ext cx="496" cy="917"/>
              </a:xfrm>
              <a:custGeom>
                <a:avLst/>
                <a:gdLst>
                  <a:gd name="T0" fmla="*/ 0 w 496"/>
                  <a:gd name="T1" fmla="*/ 0 h 917"/>
                  <a:gd name="T2" fmla="*/ 0 w 496"/>
                  <a:gd name="T3" fmla="*/ 886 h 917"/>
                  <a:gd name="T4" fmla="*/ 150 w 496"/>
                  <a:gd name="T5" fmla="*/ 917 h 917"/>
                  <a:gd name="T6" fmla="*/ 143 w 496"/>
                  <a:gd name="T7" fmla="*/ 797 h 917"/>
                  <a:gd name="T8" fmla="*/ 496 w 496"/>
                  <a:gd name="T9" fmla="*/ 851 h 917"/>
                  <a:gd name="T10" fmla="*/ 490 w 496"/>
                  <a:gd name="T11" fmla="*/ 803 h 917"/>
                  <a:gd name="T12" fmla="*/ 245 w 496"/>
                  <a:gd name="T13" fmla="*/ 773 h 917"/>
                  <a:gd name="T14" fmla="*/ 239 w 496"/>
                  <a:gd name="T15" fmla="*/ 670 h 917"/>
                  <a:gd name="T16" fmla="*/ 72 w 496"/>
                  <a:gd name="T17" fmla="*/ 670 h 917"/>
                  <a:gd name="T18" fmla="*/ 68 w 496"/>
                  <a:gd name="T19" fmla="*/ 657 h 917"/>
                  <a:gd name="T20" fmla="*/ 56 w 496"/>
                  <a:gd name="T21" fmla="*/ 620 h 917"/>
                  <a:gd name="T22" fmla="*/ 41 w 496"/>
                  <a:gd name="T23" fmla="*/ 559 h 917"/>
                  <a:gd name="T24" fmla="*/ 26 w 496"/>
                  <a:gd name="T25" fmla="*/ 480 h 917"/>
                  <a:gd name="T26" fmla="*/ 15 w 496"/>
                  <a:gd name="T27" fmla="*/ 385 h 917"/>
                  <a:gd name="T28" fmla="*/ 11 w 496"/>
                  <a:gd name="T29" fmla="*/ 276 h 917"/>
                  <a:gd name="T30" fmla="*/ 20 w 496"/>
                  <a:gd name="T31" fmla="*/ 158 h 917"/>
                  <a:gd name="T32" fmla="*/ 42 w 496"/>
                  <a:gd name="T33" fmla="*/ 30 h 917"/>
                  <a:gd name="T34" fmla="*/ 0 w 496"/>
                  <a:gd name="T35" fmla="*/ 0 h 9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96"/>
                  <a:gd name="T55" fmla="*/ 0 h 917"/>
                  <a:gd name="T56" fmla="*/ 496 w 496"/>
                  <a:gd name="T57" fmla="*/ 917 h 9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96" h="917">
                    <a:moveTo>
                      <a:pt x="0" y="0"/>
                    </a:moveTo>
                    <a:lnTo>
                      <a:pt x="0" y="886"/>
                    </a:lnTo>
                    <a:lnTo>
                      <a:pt x="150" y="917"/>
                    </a:lnTo>
                    <a:lnTo>
                      <a:pt x="143" y="797"/>
                    </a:lnTo>
                    <a:lnTo>
                      <a:pt x="496" y="851"/>
                    </a:lnTo>
                    <a:lnTo>
                      <a:pt x="490" y="803"/>
                    </a:lnTo>
                    <a:lnTo>
                      <a:pt x="245" y="773"/>
                    </a:lnTo>
                    <a:lnTo>
                      <a:pt x="239" y="670"/>
                    </a:lnTo>
                    <a:lnTo>
                      <a:pt x="72" y="670"/>
                    </a:lnTo>
                    <a:lnTo>
                      <a:pt x="68" y="657"/>
                    </a:lnTo>
                    <a:lnTo>
                      <a:pt x="56" y="620"/>
                    </a:lnTo>
                    <a:lnTo>
                      <a:pt x="41" y="559"/>
                    </a:lnTo>
                    <a:lnTo>
                      <a:pt x="26" y="480"/>
                    </a:lnTo>
                    <a:lnTo>
                      <a:pt x="15" y="385"/>
                    </a:lnTo>
                    <a:lnTo>
                      <a:pt x="11" y="276"/>
                    </a:lnTo>
                    <a:lnTo>
                      <a:pt x="20" y="158"/>
                    </a:lnTo>
                    <a:lnTo>
                      <a:pt x="42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76" name="Freeform 53"/>
              <p:cNvSpPr>
                <a:spLocks/>
              </p:cNvSpPr>
              <p:nvPr/>
            </p:nvSpPr>
            <p:spPr bwMode="auto">
              <a:xfrm>
                <a:off x="6593" y="13487"/>
                <a:ext cx="638" cy="125"/>
              </a:xfrm>
              <a:custGeom>
                <a:avLst/>
                <a:gdLst>
                  <a:gd name="T0" fmla="*/ 0 w 638"/>
                  <a:gd name="T1" fmla="*/ 125 h 125"/>
                  <a:gd name="T2" fmla="*/ 4 w 638"/>
                  <a:gd name="T3" fmla="*/ 124 h 125"/>
                  <a:gd name="T4" fmla="*/ 14 w 638"/>
                  <a:gd name="T5" fmla="*/ 119 h 125"/>
                  <a:gd name="T6" fmla="*/ 31 w 638"/>
                  <a:gd name="T7" fmla="*/ 114 h 125"/>
                  <a:gd name="T8" fmla="*/ 53 w 638"/>
                  <a:gd name="T9" fmla="*/ 106 h 125"/>
                  <a:gd name="T10" fmla="*/ 81 w 638"/>
                  <a:gd name="T11" fmla="*/ 98 h 125"/>
                  <a:gd name="T12" fmla="*/ 113 w 638"/>
                  <a:gd name="T13" fmla="*/ 89 h 125"/>
                  <a:gd name="T14" fmla="*/ 151 w 638"/>
                  <a:gd name="T15" fmla="*/ 81 h 125"/>
                  <a:gd name="T16" fmla="*/ 192 w 638"/>
                  <a:gd name="T17" fmla="*/ 73 h 125"/>
                  <a:gd name="T18" fmla="*/ 237 w 638"/>
                  <a:gd name="T19" fmla="*/ 65 h 125"/>
                  <a:gd name="T20" fmla="*/ 286 w 638"/>
                  <a:gd name="T21" fmla="*/ 60 h 125"/>
                  <a:gd name="T22" fmla="*/ 337 w 638"/>
                  <a:gd name="T23" fmla="*/ 56 h 125"/>
                  <a:gd name="T24" fmla="*/ 390 w 638"/>
                  <a:gd name="T25" fmla="*/ 55 h 125"/>
                  <a:gd name="T26" fmla="*/ 446 w 638"/>
                  <a:gd name="T27" fmla="*/ 56 h 125"/>
                  <a:gd name="T28" fmla="*/ 503 w 638"/>
                  <a:gd name="T29" fmla="*/ 61 h 125"/>
                  <a:gd name="T30" fmla="*/ 561 w 638"/>
                  <a:gd name="T31" fmla="*/ 70 h 125"/>
                  <a:gd name="T32" fmla="*/ 620 w 638"/>
                  <a:gd name="T33" fmla="*/ 83 h 125"/>
                  <a:gd name="T34" fmla="*/ 638 w 638"/>
                  <a:gd name="T35" fmla="*/ 0 h 125"/>
                  <a:gd name="T36" fmla="*/ 634 w 638"/>
                  <a:gd name="T37" fmla="*/ 0 h 125"/>
                  <a:gd name="T38" fmla="*/ 620 w 638"/>
                  <a:gd name="T39" fmla="*/ 0 h 125"/>
                  <a:gd name="T40" fmla="*/ 599 w 638"/>
                  <a:gd name="T41" fmla="*/ 0 h 125"/>
                  <a:gd name="T42" fmla="*/ 571 w 638"/>
                  <a:gd name="T43" fmla="*/ 1 h 125"/>
                  <a:gd name="T44" fmla="*/ 536 w 638"/>
                  <a:gd name="T45" fmla="*/ 2 h 125"/>
                  <a:gd name="T46" fmla="*/ 496 w 638"/>
                  <a:gd name="T47" fmla="*/ 3 h 125"/>
                  <a:gd name="T48" fmla="*/ 452 w 638"/>
                  <a:gd name="T49" fmla="*/ 6 h 125"/>
                  <a:gd name="T50" fmla="*/ 405 w 638"/>
                  <a:gd name="T51" fmla="*/ 8 h 125"/>
                  <a:gd name="T52" fmla="*/ 354 w 638"/>
                  <a:gd name="T53" fmla="*/ 13 h 125"/>
                  <a:gd name="T54" fmla="*/ 302 w 638"/>
                  <a:gd name="T55" fmla="*/ 17 h 125"/>
                  <a:gd name="T56" fmla="*/ 249 w 638"/>
                  <a:gd name="T57" fmla="*/ 22 h 125"/>
                  <a:gd name="T58" fmla="*/ 196 w 638"/>
                  <a:gd name="T59" fmla="*/ 30 h 125"/>
                  <a:gd name="T60" fmla="*/ 144 w 638"/>
                  <a:gd name="T61" fmla="*/ 37 h 125"/>
                  <a:gd name="T62" fmla="*/ 93 w 638"/>
                  <a:gd name="T63" fmla="*/ 47 h 125"/>
                  <a:gd name="T64" fmla="*/ 45 w 638"/>
                  <a:gd name="T65" fmla="*/ 58 h 125"/>
                  <a:gd name="T66" fmla="*/ 0 w 638"/>
                  <a:gd name="T67" fmla="*/ 71 h 125"/>
                  <a:gd name="T68" fmla="*/ 0 w 638"/>
                  <a:gd name="T69" fmla="*/ 125 h 12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38"/>
                  <a:gd name="T106" fmla="*/ 0 h 125"/>
                  <a:gd name="T107" fmla="*/ 638 w 638"/>
                  <a:gd name="T108" fmla="*/ 125 h 12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38" h="125">
                    <a:moveTo>
                      <a:pt x="0" y="125"/>
                    </a:moveTo>
                    <a:lnTo>
                      <a:pt x="4" y="124"/>
                    </a:lnTo>
                    <a:lnTo>
                      <a:pt x="14" y="119"/>
                    </a:lnTo>
                    <a:lnTo>
                      <a:pt x="31" y="114"/>
                    </a:lnTo>
                    <a:lnTo>
                      <a:pt x="53" y="106"/>
                    </a:lnTo>
                    <a:lnTo>
                      <a:pt x="81" y="98"/>
                    </a:lnTo>
                    <a:lnTo>
                      <a:pt x="113" y="89"/>
                    </a:lnTo>
                    <a:lnTo>
                      <a:pt x="151" y="81"/>
                    </a:lnTo>
                    <a:lnTo>
                      <a:pt x="192" y="73"/>
                    </a:lnTo>
                    <a:lnTo>
                      <a:pt x="237" y="65"/>
                    </a:lnTo>
                    <a:lnTo>
                      <a:pt x="286" y="60"/>
                    </a:lnTo>
                    <a:lnTo>
                      <a:pt x="337" y="56"/>
                    </a:lnTo>
                    <a:lnTo>
                      <a:pt x="390" y="55"/>
                    </a:lnTo>
                    <a:lnTo>
                      <a:pt x="446" y="56"/>
                    </a:lnTo>
                    <a:lnTo>
                      <a:pt x="503" y="61"/>
                    </a:lnTo>
                    <a:lnTo>
                      <a:pt x="561" y="70"/>
                    </a:lnTo>
                    <a:lnTo>
                      <a:pt x="620" y="83"/>
                    </a:lnTo>
                    <a:lnTo>
                      <a:pt x="638" y="0"/>
                    </a:lnTo>
                    <a:lnTo>
                      <a:pt x="634" y="0"/>
                    </a:lnTo>
                    <a:lnTo>
                      <a:pt x="620" y="0"/>
                    </a:lnTo>
                    <a:lnTo>
                      <a:pt x="599" y="0"/>
                    </a:lnTo>
                    <a:lnTo>
                      <a:pt x="571" y="1"/>
                    </a:lnTo>
                    <a:lnTo>
                      <a:pt x="536" y="2"/>
                    </a:lnTo>
                    <a:lnTo>
                      <a:pt x="496" y="3"/>
                    </a:lnTo>
                    <a:lnTo>
                      <a:pt x="452" y="6"/>
                    </a:lnTo>
                    <a:lnTo>
                      <a:pt x="405" y="8"/>
                    </a:lnTo>
                    <a:lnTo>
                      <a:pt x="354" y="13"/>
                    </a:lnTo>
                    <a:lnTo>
                      <a:pt x="302" y="17"/>
                    </a:lnTo>
                    <a:lnTo>
                      <a:pt x="249" y="22"/>
                    </a:lnTo>
                    <a:lnTo>
                      <a:pt x="196" y="30"/>
                    </a:lnTo>
                    <a:lnTo>
                      <a:pt x="144" y="37"/>
                    </a:lnTo>
                    <a:lnTo>
                      <a:pt x="93" y="47"/>
                    </a:lnTo>
                    <a:lnTo>
                      <a:pt x="45" y="58"/>
                    </a:lnTo>
                    <a:lnTo>
                      <a:pt x="0" y="71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77" name="Freeform 54"/>
              <p:cNvSpPr>
                <a:spLocks/>
              </p:cNvSpPr>
              <p:nvPr/>
            </p:nvSpPr>
            <p:spPr bwMode="auto">
              <a:xfrm>
                <a:off x="6217" y="14634"/>
                <a:ext cx="1075" cy="356"/>
              </a:xfrm>
              <a:custGeom>
                <a:avLst/>
                <a:gdLst>
                  <a:gd name="T0" fmla="*/ 454 w 1075"/>
                  <a:gd name="T1" fmla="*/ 344 h 356"/>
                  <a:gd name="T2" fmla="*/ 456 w 1075"/>
                  <a:gd name="T3" fmla="*/ 343 h 356"/>
                  <a:gd name="T4" fmla="*/ 463 w 1075"/>
                  <a:gd name="T5" fmla="*/ 341 h 356"/>
                  <a:gd name="T6" fmla="*/ 472 w 1075"/>
                  <a:gd name="T7" fmla="*/ 337 h 356"/>
                  <a:gd name="T8" fmla="*/ 485 w 1075"/>
                  <a:gd name="T9" fmla="*/ 332 h 356"/>
                  <a:gd name="T10" fmla="*/ 501 w 1075"/>
                  <a:gd name="T11" fmla="*/ 325 h 356"/>
                  <a:gd name="T12" fmla="*/ 518 w 1075"/>
                  <a:gd name="T13" fmla="*/ 317 h 356"/>
                  <a:gd name="T14" fmla="*/ 538 w 1075"/>
                  <a:gd name="T15" fmla="*/ 308 h 356"/>
                  <a:gd name="T16" fmla="*/ 558 w 1075"/>
                  <a:gd name="T17" fmla="*/ 298 h 356"/>
                  <a:gd name="T18" fmla="*/ 580 w 1075"/>
                  <a:gd name="T19" fmla="*/ 287 h 356"/>
                  <a:gd name="T20" fmla="*/ 600 w 1075"/>
                  <a:gd name="T21" fmla="*/ 274 h 356"/>
                  <a:gd name="T22" fmla="*/ 621 w 1075"/>
                  <a:gd name="T23" fmla="*/ 262 h 356"/>
                  <a:gd name="T24" fmla="*/ 640 w 1075"/>
                  <a:gd name="T25" fmla="*/ 248 h 356"/>
                  <a:gd name="T26" fmla="*/ 658 w 1075"/>
                  <a:gd name="T27" fmla="*/ 234 h 356"/>
                  <a:gd name="T28" fmla="*/ 674 w 1075"/>
                  <a:gd name="T29" fmla="*/ 219 h 356"/>
                  <a:gd name="T30" fmla="*/ 688 w 1075"/>
                  <a:gd name="T31" fmla="*/ 204 h 356"/>
                  <a:gd name="T32" fmla="*/ 699 w 1075"/>
                  <a:gd name="T33" fmla="*/ 189 h 356"/>
                  <a:gd name="T34" fmla="*/ 0 w 1075"/>
                  <a:gd name="T35" fmla="*/ 18 h 356"/>
                  <a:gd name="T36" fmla="*/ 54 w 1075"/>
                  <a:gd name="T37" fmla="*/ 0 h 356"/>
                  <a:gd name="T38" fmla="*/ 1075 w 1075"/>
                  <a:gd name="T39" fmla="*/ 251 h 356"/>
                  <a:gd name="T40" fmla="*/ 1033 w 1075"/>
                  <a:gd name="T41" fmla="*/ 274 h 356"/>
                  <a:gd name="T42" fmla="*/ 738 w 1075"/>
                  <a:gd name="T43" fmla="*/ 199 h 356"/>
                  <a:gd name="T44" fmla="*/ 737 w 1075"/>
                  <a:gd name="T45" fmla="*/ 200 h 356"/>
                  <a:gd name="T46" fmla="*/ 735 w 1075"/>
                  <a:gd name="T47" fmla="*/ 203 h 356"/>
                  <a:gd name="T48" fmla="*/ 730 w 1075"/>
                  <a:gd name="T49" fmla="*/ 207 h 356"/>
                  <a:gd name="T50" fmla="*/ 724 w 1075"/>
                  <a:gd name="T51" fmla="*/ 214 h 356"/>
                  <a:gd name="T52" fmla="*/ 716 w 1075"/>
                  <a:gd name="T53" fmla="*/ 222 h 356"/>
                  <a:gd name="T54" fmla="*/ 706 w 1075"/>
                  <a:gd name="T55" fmla="*/ 231 h 356"/>
                  <a:gd name="T56" fmla="*/ 694 w 1075"/>
                  <a:gd name="T57" fmla="*/ 242 h 356"/>
                  <a:gd name="T58" fmla="*/ 679 w 1075"/>
                  <a:gd name="T59" fmla="*/ 253 h 356"/>
                  <a:gd name="T60" fmla="*/ 662 w 1075"/>
                  <a:gd name="T61" fmla="*/ 265 h 356"/>
                  <a:gd name="T62" fmla="*/ 643 w 1075"/>
                  <a:gd name="T63" fmla="*/ 278 h 356"/>
                  <a:gd name="T64" fmla="*/ 621 w 1075"/>
                  <a:gd name="T65" fmla="*/ 291 h 356"/>
                  <a:gd name="T66" fmla="*/ 597 w 1075"/>
                  <a:gd name="T67" fmla="*/ 303 h 356"/>
                  <a:gd name="T68" fmla="*/ 570 w 1075"/>
                  <a:gd name="T69" fmla="*/ 317 h 356"/>
                  <a:gd name="T70" fmla="*/ 540 w 1075"/>
                  <a:gd name="T71" fmla="*/ 330 h 356"/>
                  <a:gd name="T72" fmla="*/ 508 w 1075"/>
                  <a:gd name="T73" fmla="*/ 343 h 356"/>
                  <a:gd name="T74" fmla="*/ 472 w 1075"/>
                  <a:gd name="T75" fmla="*/ 356 h 356"/>
                  <a:gd name="T76" fmla="*/ 454 w 1075"/>
                  <a:gd name="T77" fmla="*/ 344 h 35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75"/>
                  <a:gd name="T118" fmla="*/ 0 h 356"/>
                  <a:gd name="T119" fmla="*/ 1075 w 1075"/>
                  <a:gd name="T120" fmla="*/ 356 h 35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75" h="356">
                    <a:moveTo>
                      <a:pt x="454" y="344"/>
                    </a:moveTo>
                    <a:lnTo>
                      <a:pt x="456" y="343"/>
                    </a:lnTo>
                    <a:lnTo>
                      <a:pt x="463" y="341"/>
                    </a:lnTo>
                    <a:lnTo>
                      <a:pt x="472" y="337"/>
                    </a:lnTo>
                    <a:lnTo>
                      <a:pt x="485" y="332"/>
                    </a:lnTo>
                    <a:lnTo>
                      <a:pt x="501" y="325"/>
                    </a:lnTo>
                    <a:lnTo>
                      <a:pt x="518" y="317"/>
                    </a:lnTo>
                    <a:lnTo>
                      <a:pt x="538" y="308"/>
                    </a:lnTo>
                    <a:lnTo>
                      <a:pt x="558" y="298"/>
                    </a:lnTo>
                    <a:lnTo>
                      <a:pt x="580" y="287"/>
                    </a:lnTo>
                    <a:lnTo>
                      <a:pt x="600" y="274"/>
                    </a:lnTo>
                    <a:lnTo>
                      <a:pt x="621" y="262"/>
                    </a:lnTo>
                    <a:lnTo>
                      <a:pt x="640" y="248"/>
                    </a:lnTo>
                    <a:lnTo>
                      <a:pt x="658" y="234"/>
                    </a:lnTo>
                    <a:lnTo>
                      <a:pt x="674" y="219"/>
                    </a:lnTo>
                    <a:lnTo>
                      <a:pt x="688" y="204"/>
                    </a:lnTo>
                    <a:lnTo>
                      <a:pt x="699" y="189"/>
                    </a:lnTo>
                    <a:lnTo>
                      <a:pt x="0" y="18"/>
                    </a:lnTo>
                    <a:lnTo>
                      <a:pt x="54" y="0"/>
                    </a:lnTo>
                    <a:lnTo>
                      <a:pt x="1075" y="251"/>
                    </a:lnTo>
                    <a:lnTo>
                      <a:pt x="1033" y="274"/>
                    </a:lnTo>
                    <a:lnTo>
                      <a:pt x="738" y="199"/>
                    </a:lnTo>
                    <a:lnTo>
                      <a:pt x="737" y="200"/>
                    </a:lnTo>
                    <a:lnTo>
                      <a:pt x="735" y="203"/>
                    </a:lnTo>
                    <a:lnTo>
                      <a:pt x="730" y="207"/>
                    </a:lnTo>
                    <a:lnTo>
                      <a:pt x="724" y="214"/>
                    </a:lnTo>
                    <a:lnTo>
                      <a:pt x="716" y="222"/>
                    </a:lnTo>
                    <a:lnTo>
                      <a:pt x="706" y="231"/>
                    </a:lnTo>
                    <a:lnTo>
                      <a:pt x="694" y="242"/>
                    </a:lnTo>
                    <a:lnTo>
                      <a:pt x="679" y="253"/>
                    </a:lnTo>
                    <a:lnTo>
                      <a:pt x="662" y="265"/>
                    </a:lnTo>
                    <a:lnTo>
                      <a:pt x="643" y="278"/>
                    </a:lnTo>
                    <a:lnTo>
                      <a:pt x="621" y="291"/>
                    </a:lnTo>
                    <a:lnTo>
                      <a:pt x="597" y="303"/>
                    </a:lnTo>
                    <a:lnTo>
                      <a:pt x="570" y="317"/>
                    </a:lnTo>
                    <a:lnTo>
                      <a:pt x="540" y="330"/>
                    </a:lnTo>
                    <a:lnTo>
                      <a:pt x="508" y="343"/>
                    </a:lnTo>
                    <a:lnTo>
                      <a:pt x="472" y="356"/>
                    </a:lnTo>
                    <a:lnTo>
                      <a:pt x="454" y="3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78" name="Freeform 55"/>
              <p:cNvSpPr>
                <a:spLocks/>
              </p:cNvSpPr>
              <p:nvPr/>
            </p:nvSpPr>
            <p:spPr bwMode="auto">
              <a:xfrm>
                <a:off x="5997" y="14727"/>
                <a:ext cx="1095" cy="319"/>
              </a:xfrm>
              <a:custGeom>
                <a:avLst/>
                <a:gdLst>
                  <a:gd name="T0" fmla="*/ 0 w 1095"/>
                  <a:gd name="T1" fmla="*/ 0 h 319"/>
                  <a:gd name="T2" fmla="*/ 1071 w 1095"/>
                  <a:gd name="T3" fmla="*/ 319 h 319"/>
                  <a:gd name="T4" fmla="*/ 1095 w 1095"/>
                  <a:gd name="T5" fmla="*/ 319 h 319"/>
                  <a:gd name="T6" fmla="*/ 33 w 1095"/>
                  <a:gd name="T7" fmla="*/ 0 h 319"/>
                  <a:gd name="T8" fmla="*/ 0 w 1095"/>
                  <a:gd name="T9" fmla="*/ 0 h 3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5"/>
                  <a:gd name="T16" fmla="*/ 0 h 319"/>
                  <a:gd name="T17" fmla="*/ 1095 w 1095"/>
                  <a:gd name="T18" fmla="*/ 319 h 3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5" h="319">
                    <a:moveTo>
                      <a:pt x="0" y="0"/>
                    </a:moveTo>
                    <a:lnTo>
                      <a:pt x="1071" y="319"/>
                    </a:lnTo>
                    <a:lnTo>
                      <a:pt x="1095" y="319"/>
                    </a:lnTo>
                    <a:lnTo>
                      <a:pt x="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79" name="Freeform 56"/>
              <p:cNvSpPr>
                <a:spLocks/>
              </p:cNvSpPr>
              <p:nvPr/>
            </p:nvSpPr>
            <p:spPr bwMode="auto">
              <a:xfrm>
                <a:off x="6181" y="14684"/>
                <a:ext cx="1082" cy="285"/>
              </a:xfrm>
              <a:custGeom>
                <a:avLst/>
                <a:gdLst>
                  <a:gd name="T0" fmla="*/ 0 w 1082"/>
                  <a:gd name="T1" fmla="*/ 1 h 285"/>
                  <a:gd name="T2" fmla="*/ 1058 w 1082"/>
                  <a:gd name="T3" fmla="*/ 285 h 285"/>
                  <a:gd name="T4" fmla="*/ 1082 w 1082"/>
                  <a:gd name="T5" fmla="*/ 284 h 285"/>
                  <a:gd name="T6" fmla="*/ 33 w 1082"/>
                  <a:gd name="T7" fmla="*/ 0 h 285"/>
                  <a:gd name="T8" fmla="*/ 0 w 1082"/>
                  <a:gd name="T9" fmla="*/ 1 h 2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2"/>
                  <a:gd name="T16" fmla="*/ 0 h 285"/>
                  <a:gd name="T17" fmla="*/ 1082 w 1082"/>
                  <a:gd name="T18" fmla="*/ 285 h 2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2" h="285">
                    <a:moveTo>
                      <a:pt x="0" y="1"/>
                    </a:moveTo>
                    <a:lnTo>
                      <a:pt x="1058" y="285"/>
                    </a:lnTo>
                    <a:lnTo>
                      <a:pt x="1082" y="284"/>
                    </a:lnTo>
                    <a:lnTo>
                      <a:pt x="3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80" name="Freeform 57"/>
              <p:cNvSpPr>
                <a:spLocks/>
              </p:cNvSpPr>
              <p:nvPr/>
            </p:nvSpPr>
            <p:spPr bwMode="auto">
              <a:xfrm>
                <a:off x="6093" y="14699"/>
                <a:ext cx="1087" cy="315"/>
              </a:xfrm>
              <a:custGeom>
                <a:avLst/>
                <a:gdLst>
                  <a:gd name="T0" fmla="*/ 0 w 1087"/>
                  <a:gd name="T1" fmla="*/ 0 h 315"/>
                  <a:gd name="T2" fmla="*/ 1066 w 1087"/>
                  <a:gd name="T3" fmla="*/ 315 h 315"/>
                  <a:gd name="T4" fmla="*/ 1087 w 1087"/>
                  <a:gd name="T5" fmla="*/ 308 h 315"/>
                  <a:gd name="T6" fmla="*/ 31 w 1087"/>
                  <a:gd name="T7" fmla="*/ 0 h 315"/>
                  <a:gd name="T8" fmla="*/ 0 w 1087"/>
                  <a:gd name="T9" fmla="*/ 0 h 3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7"/>
                  <a:gd name="T16" fmla="*/ 0 h 315"/>
                  <a:gd name="T17" fmla="*/ 1087 w 1087"/>
                  <a:gd name="T18" fmla="*/ 315 h 3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7" h="315">
                    <a:moveTo>
                      <a:pt x="0" y="0"/>
                    </a:moveTo>
                    <a:lnTo>
                      <a:pt x="1066" y="315"/>
                    </a:lnTo>
                    <a:lnTo>
                      <a:pt x="1087" y="308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834" name="Group 58"/>
            <p:cNvGrpSpPr>
              <a:grpSpLocks/>
            </p:cNvGrpSpPr>
            <p:nvPr/>
          </p:nvGrpSpPr>
          <p:grpSpPr bwMode="auto">
            <a:xfrm>
              <a:off x="12806" y="10667"/>
              <a:ext cx="983" cy="1369"/>
              <a:chOff x="12762" y="10336"/>
              <a:chExt cx="1027" cy="1700"/>
            </a:xfrm>
          </p:grpSpPr>
          <p:sp>
            <p:nvSpPr>
              <p:cNvPr id="103836" name="Rectangle 59"/>
              <p:cNvSpPr>
                <a:spLocks noChangeArrowheads="1"/>
              </p:cNvSpPr>
              <p:nvPr/>
            </p:nvSpPr>
            <p:spPr bwMode="auto">
              <a:xfrm>
                <a:off x="12824" y="10394"/>
                <a:ext cx="965" cy="1642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el-GR" altLang="el-GR" sz="1600">
                  <a:latin typeface="Comic Sans MS" pitchFamily="66" charset="0"/>
                </a:endParaRPr>
              </a:p>
            </p:txBody>
          </p:sp>
          <p:sp>
            <p:nvSpPr>
              <p:cNvPr id="103837" name="Rectangle 60"/>
              <p:cNvSpPr>
                <a:spLocks noChangeArrowheads="1"/>
              </p:cNvSpPr>
              <p:nvPr/>
            </p:nvSpPr>
            <p:spPr bwMode="auto">
              <a:xfrm>
                <a:off x="12766" y="10336"/>
                <a:ext cx="965" cy="164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el-GR" altLang="el-GR" sz="1600">
                  <a:latin typeface="Comic Sans MS" pitchFamily="66" charset="0"/>
                </a:endParaRPr>
              </a:p>
            </p:txBody>
          </p:sp>
          <p:sp>
            <p:nvSpPr>
              <p:cNvPr id="103838" name="Line 61"/>
              <p:cNvSpPr>
                <a:spLocks noChangeShapeType="1"/>
              </p:cNvSpPr>
              <p:nvPr/>
            </p:nvSpPr>
            <p:spPr bwMode="auto">
              <a:xfrm>
                <a:off x="12766" y="10682"/>
                <a:ext cx="965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39" name="Line 62"/>
              <p:cNvSpPr>
                <a:spLocks noChangeShapeType="1"/>
              </p:cNvSpPr>
              <p:nvPr/>
            </p:nvSpPr>
            <p:spPr bwMode="auto">
              <a:xfrm>
                <a:off x="12780" y="11042"/>
                <a:ext cx="98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40" name="Line 63"/>
              <p:cNvSpPr>
                <a:spLocks noChangeShapeType="1"/>
              </p:cNvSpPr>
              <p:nvPr/>
            </p:nvSpPr>
            <p:spPr bwMode="auto">
              <a:xfrm>
                <a:off x="12764" y="11374"/>
                <a:ext cx="98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41" name="Line 64"/>
              <p:cNvSpPr>
                <a:spLocks noChangeShapeType="1"/>
              </p:cNvSpPr>
              <p:nvPr/>
            </p:nvSpPr>
            <p:spPr bwMode="auto">
              <a:xfrm>
                <a:off x="12762" y="11675"/>
                <a:ext cx="967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835" name="Text Box 65"/>
            <p:cNvSpPr txBox="1">
              <a:spLocks noChangeArrowheads="1"/>
            </p:cNvSpPr>
            <p:nvPr/>
          </p:nvSpPr>
          <p:spPr bwMode="auto">
            <a:xfrm>
              <a:off x="12809" y="10193"/>
              <a:ext cx="95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altLang="el-GR" sz="1000">
                  <a:solidFill>
                    <a:schemeClr val="tx2"/>
                  </a:solidFill>
                  <a:latin typeface="Arial" pitchFamily="34" charset="0"/>
                </a:rPr>
                <a:t>Host A</a:t>
              </a:r>
              <a:endParaRPr lang="en-US" altLang="el-GR" sz="2000">
                <a:solidFill>
                  <a:schemeClr val="tx2"/>
                </a:solidFill>
                <a:latin typeface="Comic Sans MS" pitchFamily="66" charset="0"/>
              </a:endParaRPr>
            </a:p>
          </p:txBody>
        </p:sp>
      </p:grpSp>
      <p:sp>
        <p:nvSpPr>
          <p:cNvPr id="103436" name="Text Box 66"/>
          <p:cNvSpPr txBox="1">
            <a:spLocks noChangeArrowheads="1"/>
          </p:cNvSpPr>
          <p:nvPr/>
        </p:nvSpPr>
        <p:spPr bwMode="auto">
          <a:xfrm>
            <a:off x="3978275" y="2635250"/>
            <a:ext cx="1897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100000"/>
              </a:lnSpc>
            </a:pPr>
            <a:r>
              <a:rPr lang="en-US" altLang="el-GR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el-GR" baseline="-25000">
                <a:solidFill>
                  <a:srgbClr val="FF0000"/>
                </a:solidFill>
                <a:latin typeface="Arial" pitchFamily="34" charset="0"/>
              </a:rPr>
              <a:t>in </a:t>
            </a:r>
            <a:r>
              <a:rPr lang="en-US" altLang="el-GR">
                <a:solidFill>
                  <a:srgbClr val="FF0000"/>
                </a:solidFill>
                <a:latin typeface="Arial" pitchFamily="34" charset="0"/>
              </a:rPr>
              <a:t>: original data</a:t>
            </a:r>
            <a:endParaRPr lang="en-US" altLang="el-GR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3437" name="Line 67"/>
          <p:cNvSpPr>
            <a:spLocks noChangeShapeType="1"/>
          </p:cNvSpPr>
          <p:nvPr/>
        </p:nvSpPr>
        <p:spPr bwMode="auto">
          <a:xfrm flipH="1">
            <a:off x="2005013" y="5873750"/>
            <a:ext cx="1458912" cy="111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3438" name="Group 68"/>
          <p:cNvGrpSpPr>
            <a:grpSpLocks/>
          </p:cNvGrpSpPr>
          <p:nvPr/>
        </p:nvGrpSpPr>
        <p:grpSpPr bwMode="auto">
          <a:xfrm>
            <a:off x="1063625" y="4530725"/>
            <a:ext cx="979488" cy="1503363"/>
            <a:chOff x="12464" y="10193"/>
            <a:chExt cx="1481" cy="2272"/>
          </a:xfrm>
        </p:grpSpPr>
        <p:grpSp>
          <p:nvGrpSpPr>
            <p:cNvPr id="103785" name="Group 69"/>
            <p:cNvGrpSpPr>
              <a:grpSpLocks/>
            </p:cNvGrpSpPr>
            <p:nvPr/>
          </p:nvGrpSpPr>
          <p:grpSpPr bwMode="auto">
            <a:xfrm>
              <a:off x="12464" y="11102"/>
              <a:ext cx="1481" cy="1363"/>
              <a:chOff x="5850" y="13487"/>
              <a:chExt cx="2023" cy="1840"/>
            </a:xfrm>
          </p:grpSpPr>
          <p:sp>
            <p:nvSpPr>
              <p:cNvPr id="103794" name="Freeform 70"/>
              <p:cNvSpPr>
                <a:spLocks/>
              </p:cNvSpPr>
              <p:nvPr/>
            </p:nvSpPr>
            <p:spPr bwMode="auto">
              <a:xfrm>
                <a:off x="5850" y="13632"/>
                <a:ext cx="2023" cy="1695"/>
              </a:xfrm>
              <a:custGeom>
                <a:avLst/>
                <a:gdLst>
                  <a:gd name="T0" fmla="*/ 570 w 2023"/>
                  <a:gd name="T1" fmla="*/ 121 h 1695"/>
                  <a:gd name="T2" fmla="*/ 575 w 2023"/>
                  <a:gd name="T3" fmla="*/ 120 h 1695"/>
                  <a:gd name="T4" fmla="*/ 586 w 2023"/>
                  <a:gd name="T5" fmla="*/ 116 h 1695"/>
                  <a:gd name="T6" fmla="*/ 607 w 2023"/>
                  <a:gd name="T7" fmla="*/ 108 h 1695"/>
                  <a:gd name="T8" fmla="*/ 636 w 2023"/>
                  <a:gd name="T9" fmla="*/ 101 h 1695"/>
                  <a:gd name="T10" fmla="*/ 672 w 2023"/>
                  <a:gd name="T11" fmla="*/ 90 h 1695"/>
                  <a:gd name="T12" fmla="*/ 718 w 2023"/>
                  <a:gd name="T13" fmla="*/ 79 h 1695"/>
                  <a:gd name="T14" fmla="*/ 771 w 2023"/>
                  <a:gd name="T15" fmla="*/ 67 h 1695"/>
                  <a:gd name="T16" fmla="*/ 834 w 2023"/>
                  <a:gd name="T17" fmla="*/ 55 h 1695"/>
                  <a:gd name="T18" fmla="*/ 904 w 2023"/>
                  <a:gd name="T19" fmla="*/ 43 h 1695"/>
                  <a:gd name="T20" fmla="*/ 982 w 2023"/>
                  <a:gd name="T21" fmla="*/ 33 h 1695"/>
                  <a:gd name="T22" fmla="*/ 1071 w 2023"/>
                  <a:gd name="T23" fmla="*/ 22 h 1695"/>
                  <a:gd name="T24" fmla="*/ 1166 w 2023"/>
                  <a:gd name="T25" fmla="*/ 13 h 1695"/>
                  <a:gd name="T26" fmla="*/ 1271 w 2023"/>
                  <a:gd name="T27" fmla="*/ 7 h 1695"/>
                  <a:gd name="T28" fmla="*/ 1384 w 2023"/>
                  <a:gd name="T29" fmla="*/ 1 h 1695"/>
                  <a:gd name="T30" fmla="*/ 1506 w 2023"/>
                  <a:gd name="T31" fmla="*/ 0 h 1695"/>
                  <a:gd name="T32" fmla="*/ 1636 w 2023"/>
                  <a:gd name="T33" fmla="*/ 1 h 1695"/>
                  <a:gd name="T34" fmla="*/ 1692 w 2023"/>
                  <a:gd name="T35" fmla="*/ 233 h 1695"/>
                  <a:gd name="T36" fmla="*/ 1713 w 2023"/>
                  <a:gd name="T37" fmla="*/ 243 h 1695"/>
                  <a:gd name="T38" fmla="*/ 1758 w 2023"/>
                  <a:gd name="T39" fmla="*/ 274 h 1695"/>
                  <a:gd name="T40" fmla="*/ 1806 w 2023"/>
                  <a:gd name="T41" fmla="*/ 329 h 1695"/>
                  <a:gd name="T42" fmla="*/ 1836 w 2023"/>
                  <a:gd name="T43" fmla="*/ 409 h 1695"/>
                  <a:gd name="T44" fmla="*/ 1955 w 2023"/>
                  <a:gd name="T45" fmla="*/ 948 h 1695"/>
                  <a:gd name="T46" fmla="*/ 2003 w 2023"/>
                  <a:gd name="T47" fmla="*/ 1171 h 1695"/>
                  <a:gd name="T48" fmla="*/ 2011 w 2023"/>
                  <a:gd name="T49" fmla="*/ 1188 h 1695"/>
                  <a:gd name="T50" fmla="*/ 2022 w 2023"/>
                  <a:gd name="T51" fmla="*/ 1231 h 1695"/>
                  <a:gd name="T52" fmla="*/ 2021 w 2023"/>
                  <a:gd name="T53" fmla="*/ 1297 h 1695"/>
                  <a:gd name="T54" fmla="*/ 1992 w 2023"/>
                  <a:gd name="T55" fmla="*/ 1380 h 1695"/>
                  <a:gd name="T56" fmla="*/ 0 w 2023"/>
                  <a:gd name="T57" fmla="*/ 1328 h 1695"/>
                  <a:gd name="T58" fmla="*/ 199 w 2023"/>
                  <a:gd name="T59" fmla="*/ 1223 h 1695"/>
                  <a:gd name="T60" fmla="*/ 200 w 2023"/>
                  <a:gd name="T61" fmla="*/ 232 h 1695"/>
                  <a:gd name="T62" fmla="*/ 210 w 2023"/>
                  <a:gd name="T63" fmla="*/ 226 h 1695"/>
                  <a:gd name="T64" fmla="*/ 230 w 2023"/>
                  <a:gd name="T65" fmla="*/ 214 h 1695"/>
                  <a:gd name="T66" fmla="*/ 259 w 2023"/>
                  <a:gd name="T67" fmla="*/ 201 h 1695"/>
                  <a:gd name="T68" fmla="*/ 297 w 2023"/>
                  <a:gd name="T69" fmla="*/ 189 h 1695"/>
                  <a:gd name="T70" fmla="*/ 344 w 2023"/>
                  <a:gd name="T71" fmla="*/ 183 h 1695"/>
                  <a:gd name="T72" fmla="*/ 399 w 2023"/>
                  <a:gd name="T73" fmla="*/ 181 h 1695"/>
                  <a:gd name="T74" fmla="*/ 464 w 2023"/>
                  <a:gd name="T75" fmla="*/ 191 h 1695"/>
                  <a:gd name="T76" fmla="*/ 548 w 2023"/>
                  <a:gd name="T77" fmla="*/ 225 h 169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023"/>
                  <a:gd name="T118" fmla="*/ 0 h 1695"/>
                  <a:gd name="T119" fmla="*/ 2023 w 2023"/>
                  <a:gd name="T120" fmla="*/ 1695 h 169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023" h="1695">
                    <a:moveTo>
                      <a:pt x="548" y="225"/>
                    </a:moveTo>
                    <a:lnTo>
                      <a:pt x="570" y="121"/>
                    </a:lnTo>
                    <a:lnTo>
                      <a:pt x="571" y="121"/>
                    </a:lnTo>
                    <a:lnTo>
                      <a:pt x="575" y="120"/>
                    </a:lnTo>
                    <a:lnTo>
                      <a:pt x="580" y="118"/>
                    </a:lnTo>
                    <a:lnTo>
                      <a:pt x="586" y="116"/>
                    </a:lnTo>
                    <a:lnTo>
                      <a:pt x="596" y="112"/>
                    </a:lnTo>
                    <a:lnTo>
                      <a:pt x="607" y="108"/>
                    </a:lnTo>
                    <a:lnTo>
                      <a:pt x="620" y="105"/>
                    </a:lnTo>
                    <a:lnTo>
                      <a:pt x="636" y="101"/>
                    </a:lnTo>
                    <a:lnTo>
                      <a:pt x="653" y="95"/>
                    </a:lnTo>
                    <a:lnTo>
                      <a:pt x="672" y="90"/>
                    </a:lnTo>
                    <a:lnTo>
                      <a:pt x="694" y="84"/>
                    </a:lnTo>
                    <a:lnTo>
                      <a:pt x="718" y="79"/>
                    </a:lnTo>
                    <a:lnTo>
                      <a:pt x="743" y="74"/>
                    </a:lnTo>
                    <a:lnTo>
                      <a:pt x="771" y="67"/>
                    </a:lnTo>
                    <a:lnTo>
                      <a:pt x="802" y="61"/>
                    </a:lnTo>
                    <a:lnTo>
                      <a:pt x="834" y="55"/>
                    </a:lnTo>
                    <a:lnTo>
                      <a:pt x="867" y="49"/>
                    </a:lnTo>
                    <a:lnTo>
                      <a:pt x="904" y="43"/>
                    </a:lnTo>
                    <a:lnTo>
                      <a:pt x="943" y="38"/>
                    </a:lnTo>
                    <a:lnTo>
                      <a:pt x="982" y="33"/>
                    </a:lnTo>
                    <a:lnTo>
                      <a:pt x="1025" y="27"/>
                    </a:lnTo>
                    <a:lnTo>
                      <a:pt x="1071" y="22"/>
                    </a:lnTo>
                    <a:lnTo>
                      <a:pt x="1117" y="17"/>
                    </a:lnTo>
                    <a:lnTo>
                      <a:pt x="1166" y="13"/>
                    </a:lnTo>
                    <a:lnTo>
                      <a:pt x="1218" y="10"/>
                    </a:lnTo>
                    <a:lnTo>
                      <a:pt x="1271" y="7"/>
                    </a:lnTo>
                    <a:lnTo>
                      <a:pt x="1327" y="3"/>
                    </a:lnTo>
                    <a:lnTo>
                      <a:pt x="1384" y="1"/>
                    </a:lnTo>
                    <a:lnTo>
                      <a:pt x="1444" y="0"/>
                    </a:lnTo>
                    <a:lnTo>
                      <a:pt x="1506" y="0"/>
                    </a:lnTo>
                    <a:lnTo>
                      <a:pt x="1570" y="0"/>
                    </a:lnTo>
                    <a:lnTo>
                      <a:pt x="1636" y="1"/>
                    </a:lnTo>
                    <a:lnTo>
                      <a:pt x="1709" y="41"/>
                    </a:lnTo>
                    <a:lnTo>
                      <a:pt x="1692" y="233"/>
                    </a:lnTo>
                    <a:lnTo>
                      <a:pt x="1698" y="235"/>
                    </a:lnTo>
                    <a:lnTo>
                      <a:pt x="1713" y="243"/>
                    </a:lnTo>
                    <a:lnTo>
                      <a:pt x="1733" y="256"/>
                    </a:lnTo>
                    <a:lnTo>
                      <a:pt x="1758" y="274"/>
                    </a:lnTo>
                    <a:lnTo>
                      <a:pt x="1784" y="299"/>
                    </a:lnTo>
                    <a:lnTo>
                      <a:pt x="1806" y="329"/>
                    </a:lnTo>
                    <a:lnTo>
                      <a:pt x="1825" y="366"/>
                    </a:lnTo>
                    <a:lnTo>
                      <a:pt x="1836" y="409"/>
                    </a:lnTo>
                    <a:lnTo>
                      <a:pt x="1999" y="557"/>
                    </a:lnTo>
                    <a:lnTo>
                      <a:pt x="1955" y="948"/>
                    </a:lnTo>
                    <a:lnTo>
                      <a:pt x="1692" y="1080"/>
                    </a:lnTo>
                    <a:lnTo>
                      <a:pt x="2003" y="1171"/>
                    </a:lnTo>
                    <a:lnTo>
                      <a:pt x="2006" y="1176"/>
                    </a:lnTo>
                    <a:lnTo>
                      <a:pt x="2011" y="1188"/>
                    </a:lnTo>
                    <a:lnTo>
                      <a:pt x="2016" y="1206"/>
                    </a:lnTo>
                    <a:lnTo>
                      <a:pt x="2022" y="1231"/>
                    </a:lnTo>
                    <a:lnTo>
                      <a:pt x="2023" y="1261"/>
                    </a:lnTo>
                    <a:lnTo>
                      <a:pt x="2021" y="1297"/>
                    </a:lnTo>
                    <a:lnTo>
                      <a:pt x="2010" y="1337"/>
                    </a:lnTo>
                    <a:lnTo>
                      <a:pt x="1992" y="1380"/>
                    </a:lnTo>
                    <a:lnTo>
                      <a:pt x="1171" y="1695"/>
                    </a:lnTo>
                    <a:lnTo>
                      <a:pt x="0" y="1328"/>
                    </a:lnTo>
                    <a:lnTo>
                      <a:pt x="20" y="1285"/>
                    </a:lnTo>
                    <a:lnTo>
                      <a:pt x="199" y="1223"/>
                    </a:lnTo>
                    <a:lnTo>
                      <a:pt x="199" y="233"/>
                    </a:lnTo>
                    <a:lnTo>
                      <a:pt x="200" y="232"/>
                    </a:lnTo>
                    <a:lnTo>
                      <a:pt x="204" y="229"/>
                    </a:lnTo>
                    <a:lnTo>
                      <a:pt x="210" y="226"/>
                    </a:lnTo>
                    <a:lnTo>
                      <a:pt x="218" y="220"/>
                    </a:lnTo>
                    <a:lnTo>
                      <a:pt x="230" y="214"/>
                    </a:lnTo>
                    <a:lnTo>
                      <a:pt x="243" y="207"/>
                    </a:lnTo>
                    <a:lnTo>
                      <a:pt x="259" y="201"/>
                    </a:lnTo>
                    <a:lnTo>
                      <a:pt x="277" y="194"/>
                    </a:lnTo>
                    <a:lnTo>
                      <a:pt x="297" y="189"/>
                    </a:lnTo>
                    <a:lnTo>
                      <a:pt x="320" y="185"/>
                    </a:lnTo>
                    <a:lnTo>
                      <a:pt x="344" y="183"/>
                    </a:lnTo>
                    <a:lnTo>
                      <a:pt x="370" y="180"/>
                    </a:lnTo>
                    <a:lnTo>
                      <a:pt x="399" y="181"/>
                    </a:lnTo>
                    <a:lnTo>
                      <a:pt x="430" y="185"/>
                    </a:lnTo>
                    <a:lnTo>
                      <a:pt x="464" y="191"/>
                    </a:lnTo>
                    <a:lnTo>
                      <a:pt x="498" y="201"/>
                    </a:lnTo>
                    <a:lnTo>
                      <a:pt x="548" y="225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95" name="Freeform 71"/>
              <p:cNvSpPr>
                <a:spLocks/>
              </p:cNvSpPr>
              <p:nvPr/>
            </p:nvSpPr>
            <p:spPr bwMode="auto">
              <a:xfrm>
                <a:off x="6551" y="13597"/>
                <a:ext cx="650" cy="735"/>
              </a:xfrm>
              <a:custGeom>
                <a:avLst/>
                <a:gdLst>
                  <a:gd name="T0" fmla="*/ 645 w 650"/>
                  <a:gd name="T1" fmla="*/ 27 h 735"/>
                  <a:gd name="T2" fmla="*/ 642 w 650"/>
                  <a:gd name="T3" fmla="*/ 26 h 735"/>
                  <a:gd name="T4" fmla="*/ 631 w 650"/>
                  <a:gd name="T5" fmla="*/ 23 h 735"/>
                  <a:gd name="T6" fmla="*/ 615 w 650"/>
                  <a:gd name="T7" fmla="*/ 19 h 735"/>
                  <a:gd name="T8" fmla="*/ 592 w 650"/>
                  <a:gd name="T9" fmla="*/ 15 h 735"/>
                  <a:gd name="T10" fmla="*/ 565 w 650"/>
                  <a:gd name="T11" fmla="*/ 10 h 735"/>
                  <a:gd name="T12" fmla="*/ 533 w 650"/>
                  <a:gd name="T13" fmla="*/ 6 h 735"/>
                  <a:gd name="T14" fmla="*/ 496 w 650"/>
                  <a:gd name="T15" fmla="*/ 3 h 735"/>
                  <a:gd name="T16" fmla="*/ 456 w 650"/>
                  <a:gd name="T17" fmla="*/ 1 h 735"/>
                  <a:gd name="T18" fmla="*/ 411 w 650"/>
                  <a:gd name="T19" fmla="*/ 0 h 735"/>
                  <a:gd name="T20" fmla="*/ 364 w 650"/>
                  <a:gd name="T21" fmla="*/ 2 h 735"/>
                  <a:gd name="T22" fmla="*/ 315 w 650"/>
                  <a:gd name="T23" fmla="*/ 6 h 735"/>
                  <a:gd name="T24" fmla="*/ 262 w 650"/>
                  <a:gd name="T25" fmla="*/ 15 h 735"/>
                  <a:gd name="T26" fmla="*/ 209 w 650"/>
                  <a:gd name="T27" fmla="*/ 26 h 735"/>
                  <a:gd name="T28" fmla="*/ 154 w 650"/>
                  <a:gd name="T29" fmla="*/ 42 h 735"/>
                  <a:gd name="T30" fmla="*/ 98 w 650"/>
                  <a:gd name="T31" fmla="*/ 61 h 735"/>
                  <a:gd name="T32" fmla="*/ 42 w 650"/>
                  <a:gd name="T33" fmla="*/ 87 h 735"/>
                  <a:gd name="T34" fmla="*/ 38 w 650"/>
                  <a:gd name="T35" fmla="*/ 101 h 735"/>
                  <a:gd name="T36" fmla="*/ 28 w 650"/>
                  <a:gd name="T37" fmla="*/ 141 h 735"/>
                  <a:gd name="T38" fmla="*/ 17 w 650"/>
                  <a:gd name="T39" fmla="*/ 203 h 735"/>
                  <a:gd name="T40" fmla="*/ 6 w 650"/>
                  <a:gd name="T41" fmla="*/ 283 h 735"/>
                  <a:gd name="T42" fmla="*/ 0 w 650"/>
                  <a:gd name="T43" fmla="*/ 378 h 735"/>
                  <a:gd name="T44" fmla="*/ 5 w 650"/>
                  <a:gd name="T45" fmla="*/ 484 h 735"/>
                  <a:gd name="T46" fmla="*/ 21 w 650"/>
                  <a:gd name="T47" fmla="*/ 599 h 735"/>
                  <a:gd name="T48" fmla="*/ 54 w 650"/>
                  <a:gd name="T49" fmla="*/ 716 h 735"/>
                  <a:gd name="T50" fmla="*/ 58 w 650"/>
                  <a:gd name="T51" fmla="*/ 716 h 735"/>
                  <a:gd name="T52" fmla="*/ 66 w 650"/>
                  <a:gd name="T53" fmla="*/ 715 h 735"/>
                  <a:gd name="T54" fmla="*/ 80 w 650"/>
                  <a:gd name="T55" fmla="*/ 713 h 735"/>
                  <a:gd name="T56" fmla="*/ 99 w 650"/>
                  <a:gd name="T57" fmla="*/ 712 h 735"/>
                  <a:gd name="T58" fmla="*/ 124 w 650"/>
                  <a:gd name="T59" fmla="*/ 710 h 735"/>
                  <a:gd name="T60" fmla="*/ 153 w 650"/>
                  <a:gd name="T61" fmla="*/ 708 h 735"/>
                  <a:gd name="T62" fmla="*/ 188 w 650"/>
                  <a:gd name="T63" fmla="*/ 707 h 735"/>
                  <a:gd name="T64" fmla="*/ 225 w 650"/>
                  <a:gd name="T65" fmla="*/ 706 h 735"/>
                  <a:gd name="T66" fmla="*/ 267 w 650"/>
                  <a:gd name="T67" fmla="*/ 705 h 735"/>
                  <a:gd name="T68" fmla="*/ 313 w 650"/>
                  <a:gd name="T69" fmla="*/ 706 h 735"/>
                  <a:gd name="T70" fmla="*/ 362 w 650"/>
                  <a:gd name="T71" fmla="*/ 707 h 735"/>
                  <a:gd name="T72" fmla="*/ 415 w 650"/>
                  <a:gd name="T73" fmla="*/ 709 h 735"/>
                  <a:gd name="T74" fmla="*/ 470 w 650"/>
                  <a:gd name="T75" fmla="*/ 713 h 735"/>
                  <a:gd name="T76" fmla="*/ 528 w 650"/>
                  <a:gd name="T77" fmla="*/ 719 h 735"/>
                  <a:gd name="T78" fmla="*/ 588 w 650"/>
                  <a:gd name="T79" fmla="*/ 726 h 735"/>
                  <a:gd name="T80" fmla="*/ 650 w 650"/>
                  <a:gd name="T81" fmla="*/ 735 h 735"/>
                  <a:gd name="T82" fmla="*/ 647 w 650"/>
                  <a:gd name="T83" fmla="*/ 713 h 735"/>
                  <a:gd name="T84" fmla="*/ 641 w 650"/>
                  <a:gd name="T85" fmla="*/ 655 h 735"/>
                  <a:gd name="T86" fmla="*/ 631 w 650"/>
                  <a:gd name="T87" fmla="*/ 568 h 735"/>
                  <a:gd name="T88" fmla="*/ 623 w 650"/>
                  <a:gd name="T89" fmla="*/ 462 h 735"/>
                  <a:gd name="T90" fmla="*/ 618 w 650"/>
                  <a:gd name="T91" fmla="*/ 345 h 735"/>
                  <a:gd name="T92" fmla="*/ 618 w 650"/>
                  <a:gd name="T93" fmla="*/ 229 h 735"/>
                  <a:gd name="T94" fmla="*/ 627 w 650"/>
                  <a:gd name="T95" fmla="*/ 119 h 735"/>
                  <a:gd name="T96" fmla="*/ 645 w 650"/>
                  <a:gd name="T97" fmla="*/ 27 h 73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50"/>
                  <a:gd name="T148" fmla="*/ 0 h 735"/>
                  <a:gd name="T149" fmla="*/ 650 w 650"/>
                  <a:gd name="T150" fmla="*/ 735 h 73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50" h="735">
                    <a:moveTo>
                      <a:pt x="645" y="27"/>
                    </a:moveTo>
                    <a:lnTo>
                      <a:pt x="642" y="26"/>
                    </a:lnTo>
                    <a:lnTo>
                      <a:pt x="631" y="23"/>
                    </a:lnTo>
                    <a:lnTo>
                      <a:pt x="615" y="19"/>
                    </a:lnTo>
                    <a:lnTo>
                      <a:pt x="592" y="15"/>
                    </a:lnTo>
                    <a:lnTo>
                      <a:pt x="565" y="10"/>
                    </a:lnTo>
                    <a:lnTo>
                      <a:pt x="533" y="6"/>
                    </a:lnTo>
                    <a:lnTo>
                      <a:pt x="496" y="3"/>
                    </a:lnTo>
                    <a:lnTo>
                      <a:pt x="456" y="1"/>
                    </a:lnTo>
                    <a:lnTo>
                      <a:pt x="411" y="0"/>
                    </a:lnTo>
                    <a:lnTo>
                      <a:pt x="364" y="2"/>
                    </a:lnTo>
                    <a:lnTo>
                      <a:pt x="315" y="6"/>
                    </a:lnTo>
                    <a:lnTo>
                      <a:pt x="262" y="15"/>
                    </a:lnTo>
                    <a:lnTo>
                      <a:pt x="209" y="26"/>
                    </a:lnTo>
                    <a:lnTo>
                      <a:pt x="154" y="42"/>
                    </a:lnTo>
                    <a:lnTo>
                      <a:pt x="98" y="61"/>
                    </a:lnTo>
                    <a:lnTo>
                      <a:pt x="42" y="87"/>
                    </a:lnTo>
                    <a:lnTo>
                      <a:pt x="38" y="101"/>
                    </a:lnTo>
                    <a:lnTo>
                      <a:pt x="28" y="141"/>
                    </a:lnTo>
                    <a:lnTo>
                      <a:pt x="17" y="203"/>
                    </a:lnTo>
                    <a:lnTo>
                      <a:pt x="6" y="283"/>
                    </a:lnTo>
                    <a:lnTo>
                      <a:pt x="0" y="378"/>
                    </a:lnTo>
                    <a:lnTo>
                      <a:pt x="5" y="484"/>
                    </a:lnTo>
                    <a:lnTo>
                      <a:pt x="21" y="599"/>
                    </a:lnTo>
                    <a:lnTo>
                      <a:pt x="54" y="716"/>
                    </a:lnTo>
                    <a:lnTo>
                      <a:pt x="58" y="716"/>
                    </a:lnTo>
                    <a:lnTo>
                      <a:pt x="66" y="715"/>
                    </a:lnTo>
                    <a:lnTo>
                      <a:pt x="80" y="713"/>
                    </a:lnTo>
                    <a:lnTo>
                      <a:pt x="99" y="712"/>
                    </a:lnTo>
                    <a:lnTo>
                      <a:pt x="124" y="710"/>
                    </a:lnTo>
                    <a:lnTo>
                      <a:pt x="153" y="708"/>
                    </a:lnTo>
                    <a:lnTo>
                      <a:pt x="188" y="707"/>
                    </a:lnTo>
                    <a:lnTo>
                      <a:pt x="225" y="706"/>
                    </a:lnTo>
                    <a:lnTo>
                      <a:pt x="267" y="705"/>
                    </a:lnTo>
                    <a:lnTo>
                      <a:pt x="313" y="706"/>
                    </a:lnTo>
                    <a:lnTo>
                      <a:pt x="362" y="707"/>
                    </a:lnTo>
                    <a:lnTo>
                      <a:pt x="415" y="709"/>
                    </a:lnTo>
                    <a:lnTo>
                      <a:pt x="470" y="713"/>
                    </a:lnTo>
                    <a:lnTo>
                      <a:pt x="528" y="719"/>
                    </a:lnTo>
                    <a:lnTo>
                      <a:pt x="588" y="726"/>
                    </a:lnTo>
                    <a:lnTo>
                      <a:pt x="650" y="735"/>
                    </a:lnTo>
                    <a:lnTo>
                      <a:pt x="647" y="713"/>
                    </a:lnTo>
                    <a:lnTo>
                      <a:pt x="641" y="655"/>
                    </a:lnTo>
                    <a:lnTo>
                      <a:pt x="631" y="568"/>
                    </a:lnTo>
                    <a:lnTo>
                      <a:pt x="623" y="462"/>
                    </a:lnTo>
                    <a:lnTo>
                      <a:pt x="618" y="345"/>
                    </a:lnTo>
                    <a:lnTo>
                      <a:pt x="618" y="229"/>
                    </a:lnTo>
                    <a:lnTo>
                      <a:pt x="627" y="119"/>
                    </a:lnTo>
                    <a:lnTo>
                      <a:pt x="645" y="2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96" name="Freeform 72"/>
              <p:cNvSpPr>
                <a:spLocks/>
              </p:cNvSpPr>
              <p:nvPr/>
            </p:nvSpPr>
            <p:spPr bwMode="auto">
              <a:xfrm>
                <a:off x="6623" y="13797"/>
                <a:ext cx="1071" cy="731"/>
              </a:xfrm>
              <a:custGeom>
                <a:avLst/>
                <a:gdLst>
                  <a:gd name="T0" fmla="*/ 6 w 1071"/>
                  <a:gd name="T1" fmla="*/ 552 h 731"/>
                  <a:gd name="T2" fmla="*/ 0 w 1071"/>
                  <a:gd name="T3" fmla="*/ 642 h 731"/>
                  <a:gd name="T4" fmla="*/ 698 w 1071"/>
                  <a:gd name="T5" fmla="*/ 731 h 731"/>
                  <a:gd name="T6" fmla="*/ 703 w 1071"/>
                  <a:gd name="T7" fmla="*/ 729 h 731"/>
                  <a:gd name="T8" fmla="*/ 717 w 1071"/>
                  <a:gd name="T9" fmla="*/ 722 h 731"/>
                  <a:gd name="T10" fmla="*/ 740 w 1071"/>
                  <a:gd name="T11" fmla="*/ 710 h 731"/>
                  <a:gd name="T12" fmla="*/ 768 w 1071"/>
                  <a:gd name="T13" fmla="*/ 694 h 731"/>
                  <a:gd name="T14" fmla="*/ 801 w 1071"/>
                  <a:gd name="T15" fmla="*/ 672 h 731"/>
                  <a:gd name="T16" fmla="*/ 838 w 1071"/>
                  <a:gd name="T17" fmla="*/ 645 h 731"/>
                  <a:gd name="T18" fmla="*/ 876 w 1071"/>
                  <a:gd name="T19" fmla="*/ 614 h 731"/>
                  <a:gd name="T20" fmla="*/ 915 w 1071"/>
                  <a:gd name="T21" fmla="*/ 577 h 731"/>
                  <a:gd name="T22" fmla="*/ 953 w 1071"/>
                  <a:gd name="T23" fmla="*/ 536 h 731"/>
                  <a:gd name="T24" fmla="*/ 988 w 1071"/>
                  <a:gd name="T25" fmla="*/ 491 h 731"/>
                  <a:gd name="T26" fmla="*/ 1018 w 1071"/>
                  <a:gd name="T27" fmla="*/ 439 h 731"/>
                  <a:gd name="T28" fmla="*/ 1043 w 1071"/>
                  <a:gd name="T29" fmla="*/ 383 h 731"/>
                  <a:gd name="T30" fmla="*/ 1061 w 1071"/>
                  <a:gd name="T31" fmla="*/ 322 h 731"/>
                  <a:gd name="T32" fmla="*/ 1071 w 1071"/>
                  <a:gd name="T33" fmla="*/ 255 h 731"/>
                  <a:gd name="T34" fmla="*/ 1070 w 1071"/>
                  <a:gd name="T35" fmla="*/ 185 h 731"/>
                  <a:gd name="T36" fmla="*/ 1057 w 1071"/>
                  <a:gd name="T37" fmla="*/ 108 h 731"/>
                  <a:gd name="T38" fmla="*/ 1055 w 1071"/>
                  <a:gd name="T39" fmla="*/ 104 h 731"/>
                  <a:gd name="T40" fmla="*/ 1049 w 1071"/>
                  <a:gd name="T41" fmla="*/ 92 h 731"/>
                  <a:gd name="T42" fmla="*/ 1037 w 1071"/>
                  <a:gd name="T43" fmla="*/ 76 h 731"/>
                  <a:gd name="T44" fmla="*/ 1022 w 1071"/>
                  <a:gd name="T45" fmla="*/ 57 h 731"/>
                  <a:gd name="T46" fmla="*/ 1002 w 1071"/>
                  <a:gd name="T47" fmla="*/ 37 h 731"/>
                  <a:gd name="T48" fmla="*/ 979 w 1071"/>
                  <a:gd name="T49" fmla="*/ 20 h 731"/>
                  <a:gd name="T50" fmla="*/ 951 w 1071"/>
                  <a:gd name="T51" fmla="*/ 7 h 731"/>
                  <a:gd name="T52" fmla="*/ 919 w 1071"/>
                  <a:gd name="T53" fmla="*/ 0 h 731"/>
                  <a:gd name="T54" fmla="*/ 924 w 1071"/>
                  <a:gd name="T55" fmla="*/ 12 h 731"/>
                  <a:gd name="T56" fmla="*/ 934 w 1071"/>
                  <a:gd name="T57" fmla="*/ 44 h 731"/>
                  <a:gd name="T58" fmla="*/ 947 w 1071"/>
                  <a:gd name="T59" fmla="*/ 94 h 731"/>
                  <a:gd name="T60" fmla="*/ 958 w 1071"/>
                  <a:gd name="T61" fmla="*/ 159 h 731"/>
                  <a:gd name="T62" fmla="*/ 961 w 1071"/>
                  <a:gd name="T63" fmla="*/ 238 h 731"/>
                  <a:gd name="T64" fmla="*/ 953 w 1071"/>
                  <a:gd name="T65" fmla="*/ 324 h 731"/>
                  <a:gd name="T66" fmla="*/ 928 w 1071"/>
                  <a:gd name="T67" fmla="*/ 418 h 731"/>
                  <a:gd name="T68" fmla="*/ 884 w 1071"/>
                  <a:gd name="T69" fmla="*/ 516 h 731"/>
                  <a:gd name="T70" fmla="*/ 883 w 1071"/>
                  <a:gd name="T71" fmla="*/ 518 h 731"/>
                  <a:gd name="T72" fmla="*/ 879 w 1071"/>
                  <a:gd name="T73" fmla="*/ 521 h 731"/>
                  <a:gd name="T74" fmla="*/ 872 w 1071"/>
                  <a:gd name="T75" fmla="*/ 526 h 731"/>
                  <a:gd name="T76" fmla="*/ 862 w 1071"/>
                  <a:gd name="T77" fmla="*/ 534 h 731"/>
                  <a:gd name="T78" fmla="*/ 851 w 1071"/>
                  <a:gd name="T79" fmla="*/ 541 h 731"/>
                  <a:gd name="T80" fmla="*/ 837 w 1071"/>
                  <a:gd name="T81" fmla="*/ 550 h 731"/>
                  <a:gd name="T82" fmla="*/ 819 w 1071"/>
                  <a:gd name="T83" fmla="*/ 559 h 731"/>
                  <a:gd name="T84" fmla="*/ 800 w 1071"/>
                  <a:gd name="T85" fmla="*/ 567 h 731"/>
                  <a:gd name="T86" fmla="*/ 778 w 1071"/>
                  <a:gd name="T87" fmla="*/ 575 h 731"/>
                  <a:gd name="T88" fmla="*/ 754 w 1071"/>
                  <a:gd name="T89" fmla="*/ 582 h 731"/>
                  <a:gd name="T90" fmla="*/ 727 w 1071"/>
                  <a:gd name="T91" fmla="*/ 588 h 731"/>
                  <a:gd name="T92" fmla="*/ 697 w 1071"/>
                  <a:gd name="T93" fmla="*/ 592 h 731"/>
                  <a:gd name="T94" fmla="*/ 666 w 1071"/>
                  <a:gd name="T95" fmla="*/ 593 h 731"/>
                  <a:gd name="T96" fmla="*/ 631 w 1071"/>
                  <a:gd name="T97" fmla="*/ 592 h 731"/>
                  <a:gd name="T98" fmla="*/ 593 w 1071"/>
                  <a:gd name="T99" fmla="*/ 589 h 731"/>
                  <a:gd name="T100" fmla="*/ 555 w 1071"/>
                  <a:gd name="T101" fmla="*/ 581 h 731"/>
                  <a:gd name="T102" fmla="*/ 555 w 1071"/>
                  <a:gd name="T103" fmla="*/ 677 h 731"/>
                  <a:gd name="T104" fmla="*/ 24 w 1071"/>
                  <a:gd name="T105" fmla="*/ 623 h 731"/>
                  <a:gd name="T106" fmla="*/ 6 w 1071"/>
                  <a:gd name="T107" fmla="*/ 552 h 73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71"/>
                  <a:gd name="T163" fmla="*/ 0 h 731"/>
                  <a:gd name="T164" fmla="*/ 1071 w 1071"/>
                  <a:gd name="T165" fmla="*/ 731 h 73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71" h="731">
                    <a:moveTo>
                      <a:pt x="6" y="552"/>
                    </a:moveTo>
                    <a:lnTo>
                      <a:pt x="0" y="642"/>
                    </a:lnTo>
                    <a:lnTo>
                      <a:pt x="698" y="731"/>
                    </a:lnTo>
                    <a:lnTo>
                      <a:pt x="703" y="729"/>
                    </a:lnTo>
                    <a:lnTo>
                      <a:pt x="717" y="722"/>
                    </a:lnTo>
                    <a:lnTo>
                      <a:pt x="740" y="710"/>
                    </a:lnTo>
                    <a:lnTo>
                      <a:pt x="768" y="694"/>
                    </a:lnTo>
                    <a:lnTo>
                      <a:pt x="801" y="672"/>
                    </a:lnTo>
                    <a:lnTo>
                      <a:pt x="838" y="645"/>
                    </a:lnTo>
                    <a:lnTo>
                      <a:pt x="876" y="614"/>
                    </a:lnTo>
                    <a:lnTo>
                      <a:pt x="915" y="577"/>
                    </a:lnTo>
                    <a:lnTo>
                      <a:pt x="953" y="536"/>
                    </a:lnTo>
                    <a:lnTo>
                      <a:pt x="988" y="491"/>
                    </a:lnTo>
                    <a:lnTo>
                      <a:pt x="1018" y="439"/>
                    </a:lnTo>
                    <a:lnTo>
                      <a:pt x="1043" y="383"/>
                    </a:lnTo>
                    <a:lnTo>
                      <a:pt x="1061" y="322"/>
                    </a:lnTo>
                    <a:lnTo>
                      <a:pt x="1071" y="255"/>
                    </a:lnTo>
                    <a:lnTo>
                      <a:pt x="1070" y="185"/>
                    </a:lnTo>
                    <a:lnTo>
                      <a:pt x="1057" y="108"/>
                    </a:lnTo>
                    <a:lnTo>
                      <a:pt x="1055" y="104"/>
                    </a:lnTo>
                    <a:lnTo>
                      <a:pt x="1049" y="92"/>
                    </a:lnTo>
                    <a:lnTo>
                      <a:pt x="1037" y="76"/>
                    </a:lnTo>
                    <a:lnTo>
                      <a:pt x="1022" y="57"/>
                    </a:lnTo>
                    <a:lnTo>
                      <a:pt x="1002" y="37"/>
                    </a:lnTo>
                    <a:lnTo>
                      <a:pt x="979" y="20"/>
                    </a:lnTo>
                    <a:lnTo>
                      <a:pt x="951" y="7"/>
                    </a:lnTo>
                    <a:lnTo>
                      <a:pt x="919" y="0"/>
                    </a:lnTo>
                    <a:lnTo>
                      <a:pt x="924" y="12"/>
                    </a:lnTo>
                    <a:lnTo>
                      <a:pt x="934" y="44"/>
                    </a:lnTo>
                    <a:lnTo>
                      <a:pt x="947" y="94"/>
                    </a:lnTo>
                    <a:lnTo>
                      <a:pt x="958" y="159"/>
                    </a:lnTo>
                    <a:lnTo>
                      <a:pt x="961" y="238"/>
                    </a:lnTo>
                    <a:lnTo>
                      <a:pt x="953" y="324"/>
                    </a:lnTo>
                    <a:lnTo>
                      <a:pt x="928" y="418"/>
                    </a:lnTo>
                    <a:lnTo>
                      <a:pt x="884" y="516"/>
                    </a:lnTo>
                    <a:lnTo>
                      <a:pt x="883" y="518"/>
                    </a:lnTo>
                    <a:lnTo>
                      <a:pt x="879" y="521"/>
                    </a:lnTo>
                    <a:lnTo>
                      <a:pt x="872" y="526"/>
                    </a:lnTo>
                    <a:lnTo>
                      <a:pt x="862" y="534"/>
                    </a:lnTo>
                    <a:lnTo>
                      <a:pt x="851" y="541"/>
                    </a:lnTo>
                    <a:lnTo>
                      <a:pt x="837" y="550"/>
                    </a:lnTo>
                    <a:lnTo>
                      <a:pt x="819" y="559"/>
                    </a:lnTo>
                    <a:lnTo>
                      <a:pt x="800" y="567"/>
                    </a:lnTo>
                    <a:lnTo>
                      <a:pt x="778" y="575"/>
                    </a:lnTo>
                    <a:lnTo>
                      <a:pt x="754" y="582"/>
                    </a:lnTo>
                    <a:lnTo>
                      <a:pt x="727" y="588"/>
                    </a:lnTo>
                    <a:lnTo>
                      <a:pt x="697" y="592"/>
                    </a:lnTo>
                    <a:lnTo>
                      <a:pt x="666" y="593"/>
                    </a:lnTo>
                    <a:lnTo>
                      <a:pt x="631" y="592"/>
                    </a:lnTo>
                    <a:lnTo>
                      <a:pt x="593" y="589"/>
                    </a:lnTo>
                    <a:lnTo>
                      <a:pt x="555" y="581"/>
                    </a:lnTo>
                    <a:lnTo>
                      <a:pt x="555" y="677"/>
                    </a:lnTo>
                    <a:lnTo>
                      <a:pt x="24" y="623"/>
                    </a:lnTo>
                    <a:lnTo>
                      <a:pt x="6" y="5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97" name="Freeform 73"/>
              <p:cNvSpPr>
                <a:spLocks/>
              </p:cNvSpPr>
              <p:nvPr/>
            </p:nvSpPr>
            <p:spPr bwMode="auto">
              <a:xfrm>
                <a:off x="6486" y="14516"/>
                <a:ext cx="787" cy="253"/>
              </a:xfrm>
              <a:custGeom>
                <a:avLst/>
                <a:gdLst>
                  <a:gd name="T0" fmla="*/ 787 w 787"/>
                  <a:gd name="T1" fmla="*/ 91 h 253"/>
                  <a:gd name="T2" fmla="*/ 12 w 787"/>
                  <a:gd name="T3" fmla="*/ 0 h 253"/>
                  <a:gd name="T4" fmla="*/ 0 w 787"/>
                  <a:gd name="T5" fmla="*/ 91 h 253"/>
                  <a:gd name="T6" fmla="*/ 764 w 787"/>
                  <a:gd name="T7" fmla="*/ 253 h 253"/>
                  <a:gd name="T8" fmla="*/ 787 w 787"/>
                  <a:gd name="T9" fmla="*/ 91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7"/>
                  <a:gd name="T16" fmla="*/ 0 h 253"/>
                  <a:gd name="T17" fmla="*/ 787 w 787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7" h="253">
                    <a:moveTo>
                      <a:pt x="787" y="91"/>
                    </a:moveTo>
                    <a:lnTo>
                      <a:pt x="12" y="0"/>
                    </a:lnTo>
                    <a:lnTo>
                      <a:pt x="0" y="91"/>
                    </a:lnTo>
                    <a:lnTo>
                      <a:pt x="764" y="253"/>
                    </a:lnTo>
                    <a:lnTo>
                      <a:pt x="787" y="9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98" name="Freeform 74"/>
              <p:cNvSpPr>
                <a:spLocks/>
              </p:cNvSpPr>
              <p:nvPr/>
            </p:nvSpPr>
            <p:spPr bwMode="auto">
              <a:xfrm>
                <a:off x="6879" y="14597"/>
                <a:ext cx="336" cy="115"/>
              </a:xfrm>
              <a:custGeom>
                <a:avLst/>
                <a:gdLst>
                  <a:gd name="T0" fmla="*/ 336 w 336"/>
                  <a:gd name="T1" fmla="*/ 50 h 115"/>
                  <a:gd name="T2" fmla="*/ 4 w 336"/>
                  <a:gd name="T3" fmla="*/ 0 h 115"/>
                  <a:gd name="T4" fmla="*/ 0 w 336"/>
                  <a:gd name="T5" fmla="*/ 48 h 115"/>
                  <a:gd name="T6" fmla="*/ 327 w 336"/>
                  <a:gd name="T7" fmla="*/ 115 h 115"/>
                  <a:gd name="T8" fmla="*/ 336 w 336"/>
                  <a:gd name="T9" fmla="*/ 50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6"/>
                  <a:gd name="T16" fmla="*/ 0 h 115"/>
                  <a:gd name="T17" fmla="*/ 336 w 336"/>
                  <a:gd name="T18" fmla="*/ 115 h 1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6" h="115">
                    <a:moveTo>
                      <a:pt x="336" y="50"/>
                    </a:moveTo>
                    <a:lnTo>
                      <a:pt x="4" y="0"/>
                    </a:lnTo>
                    <a:lnTo>
                      <a:pt x="0" y="48"/>
                    </a:lnTo>
                    <a:lnTo>
                      <a:pt x="327" y="115"/>
                    </a:lnTo>
                    <a:lnTo>
                      <a:pt x="336" y="5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99" name="Freeform 75"/>
              <p:cNvSpPr>
                <a:spLocks/>
              </p:cNvSpPr>
              <p:nvPr/>
            </p:nvSpPr>
            <p:spPr bwMode="auto">
              <a:xfrm>
                <a:off x="6536" y="14540"/>
                <a:ext cx="225" cy="85"/>
              </a:xfrm>
              <a:custGeom>
                <a:avLst/>
                <a:gdLst>
                  <a:gd name="T0" fmla="*/ 225 w 225"/>
                  <a:gd name="T1" fmla="*/ 39 h 85"/>
                  <a:gd name="T2" fmla="*/ 0 w 225"/>
                  <a:gd name="T3" fmla="*/ 0 h 85"/>
                  <a:gd name="T4" fmla="*/ 3 w 225"/>
                  <a:gd name="T5" fmla="*/ 41 h 85"/>
                  <a:gd name="T6" fmla="*/ 218 w 225"/>
                  <a:gd name="T7" fmla="*/ 85 h 85"/>
                  <a:gd name="T8" fmla="*/ 225 w 225"/>
                  <a:gd name="T9" fmla="*/ 39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5"/>
                  <a:gd name="T16" fmla="*/ 0 h 85"/>
                  <a:gd name="T17" fmla="*/ 225 w 225"/>
                  <a:gd name="T18" fmla="*/ 85 h 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5" h="85">
                    <a:moveTo>
                      <a:pt x="225" y="39"/>
                    </a:moveTo>
                    <a:lnTo>
                      <a:pt x="0" y="0"/>
                    </a:lnTo>
                    <a:lnTo>
                      <a:pt x="3" y="41"/>
                    </a:lnTo>
                    <a:lnTo>
                      <a:pt x="218" y="85"/>
                    </a:lnTo>
                    <a:lnTo>
                      <a:pt x="225" y="3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00" name="Freeform 76"/>
              <p:cNvSpPr>
                <a:spLocks/>
              </p:cNvSpPr>
              <p:nvPr/>
            </p:nvSpPr>
            <p:spPr bwMode="auto">
              <a:xfrm>
                <a:off x="5972" y="14624"/>
                <a:ext cx="1325" cy="439"/>
              </a:xfrm>
              <a:custGeom>
                <a:avLst/>
                <a:gdLst>
                  <a:gd name="T0" fmla="*/ 0 w 1325"/>
                  <a:gd name="T1" fmla="*/ 132 h 439"/>
                  <a:gd name="T2" fmla="*/ 3 w 1325"/>
                  <a:gd name="T3" fmla="*/ 132 h 439"/>
                  <a:gd name="T4" fmla="*/ 10 w 1325"/>
                  <a:gd name="T5" fmla="*/ 130 h 439"/>
                  <a:gd name="T6" fmla="*/ 24 w 1325"/>
                  <a:gd name="T7" fmla="*/ 128 h 439"/>
                  <a:gd name="T8" fmla="*/ 42 w 1325"/>
                  <a:gd name="T9" fmla="*/ 125 h 439"/>
                  <a:gd name="T10" fmla="*/ 62 w 1325"/>
                  <a:gd name="T11" fmla="*/ 121 h 439"/>
                  <a:gd name="T12" fmla="*/ 86 w 1325"/>
                  <a:gd name="T13" fmla="*/ 116 h 439"/>
                  <a:gd name="T14" fmla="*/ 113 w 1325"/>
                  <a:gd name="T15" fmla="*/ 109 h 439"/>
                  <a:gd name="T16" fmla="*/ 141 w 1325"/>
                  <a:gd name="T17" fmla="*/ 102 h 439"/>
                  <a:gd name="T18" fmla="*/ 170 w 1325"/>
                  <a:gd name="T19" fmla="*/ 94 h 439"/>
                  <a:gd name="T20" fmla="*/ 199 w 1325"/>
                  <a:gd name="T21" fmla="*/ 85 h 439"/>
                  <a:gd name="T22" fmla="*/ 228 w 1325"/>
                  <a:gd name="T23" fmla="*/ 74 h 439"/>
                  <a:gd name="T24" fmla="*/ 257 w 1325"/>
                  <a:gd name="T25" fmla="*/ 62 h 439"/>
                  <a:gd name="T26" fmla="*/ 285 w 1325"/>
                  <a:gd name="T27" fmla="*/ 48 h 439"/>
                  <a:gd name="T28" fmla="*/ 309 w 1325"/>
                  <a:gd name="T29" fmla="*/ 34 h 439"/>
                  <a:gd name="T30" fmla="*/ 333 w 1325"/>
                  <a:gd name="T31" fmla="*/ 18 h 439"/>
                  <a:gd name="T32" fmla="*/ 352 w 1325"/>
                  <a:gd name="T33" fmla="*/ 0 h 439"/>
                  <a:gd name="T34" fmla="*/ 1325 w 1325"/>
                  <a:gd name="T35" fmla="*/ 223 h 439"/>
                  <a:gd name="T36" fmla="*/ 1323 w 1325"/>
                  <a:gd name="T37" fmla="*/ 225 h 439"/>
                  <a:gd name="T38" fmla="*/ 1318 w 1325"/>
                  <a:gd name="T39" fmla="*/ 230 h 439"/>
                  <a:gd name="T40" fmla="*/ 1309 w 1325"/>
                  <a:gd name="T41" fmla="*/ 239 h 439"/>
                  <a:gd name="T42" fmla="*/ 1297 w 1325"/>
                  <a:gd name="T43" fmla="*/ 250 h 439"/>
                  <a:gd name="T44" fmla="*/ 1282 w 1325"/>
                  <a:gd name="T45" fmla="*/ 263 h 439"/>
                  <a:gd name="T46" fmla="*/ 1265 w 1325"/>
                  <a:gd name="T47" fmla="*/ 278 h 439"/>
                  <a:gd name="T48" fmla="*/ 1247 w 1325"/>
                  <a:gd name="T49" fmla="*/ 295 h 439"/>
                  <a:gd name="T50" fmla="*/ 1225 w 1325"/>
                  <a:gd name="T51" fmla="*/ 312 h 439"/>
                  <a:gd name="T52" fmla="*/ 1202 w 1325"/>
                  <a:gd name="T53" fmla="*/ 331 h 439"/>
                  <a:gd name="T54" fmla="*/ 1179 w 1325"/>
                  <a:gd name="T55" fmla="*/ 349 h 439"/>
                  <a:gd name="T56" fmla="*/ 1154 w 1325"/>
                  <a:gd name="T57" fmla="*/ 367 h 439"/>
                  <a:gd name="T58" fmla="*/ 1128 w 1325"/>
                  <a:gd name="T59" fmla="*/ 385 h 439"/>
                  <a:gd name="T60" fmla="*/ 1102 w 1325"/>
                  <a:gd name="T61" fmla="*/ 401 h 439"/>
                  <a:gd name="T62" fmla="*/ 1077 w 1325"/>
                  <a:gd name="T63" fmla="*/ 415 h 439"/>
                  <a:gd name="T64" fmla="*/ 1051 w 1325"/>
                  <a:gd name="T65" fmla="*/ 428 h 439"/>
                  <a:gd name="T66" fmla="*/ 1026 w 1325"/>
                  <a:gd name="T67" fmla="*/ 439 h 439"/>
                  <a:gd name="T68" fmla="*/ 0 w 1325"/>
                  <a:gd name="T69" fmla="*/ 132 h 43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25"/>
                  <a:gd name="T106" fmla="*/ 0 h 439"/>
                  <a:gd name="T107" fmla="*/ 1325 w 1325"/>
                  <a:gd name="T108" fmla="*/ 439 h 43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25" h="439">
                    <a:moveTo>
                      <a:pt x="0" y="132"/>
                    </a:moveTo>
                    <a:lnTo>
                      <a:pt x="3" y="132"/>
                    </a:lnTo>
                    <a:lnTo>
                      <a:pt x="10" y="130"/>
                    </a:lnTo>
                    <a:lnTo>
                      <a:pt x="24" y="128"/>
                    </a:lnTo>
                    <a:lnTo>
                      <a:pt x="42" y="125"/>
                    </a:lnTo>
                    <a:lnTo>
                      <a:pt x="62" y="121"/>
                    </a:lnTo>
                    <a:lnTo>
                      <a:pt x="86" y="116"/>
                    </a:lnTo>
                    <a:lnTo>
                      <a:pt x="113" y="109"/>
                    </a:lnTo>
                    <a:lnTo>
                      <a:pt x="141" y="102"/>
                    </a:lnTo>
                    <a:lnTo>
                      <a:pt x="170" y="94"/>
                    </a:lnTo>
                    <a:lnTo>
                      <a:pt x="199" y="85"/>
                    </a:lnTo>
                    <a:lnTo>
                      <a:pt x="228" y="74"/>
                    </a:lnTo>
                    <a:lnTo>
                      <a:pt x="257" y="62"/>
                    </a:lnTo>
                    <a:lnTo>
                      <a:pt x="285" y="48"/>
                    </a:lnTo>
                    <a:lnTo>
                      <a:pt x="309" y="34"/>
                    </a:lnTo>
                    <a:lnTo>
                      <a:pt x="333" y="18"/>
                    </a:lnTo>
                    <a:lnTo>
                      <a:pt x="352" y="0"/>
                    </a:lnTo>
                    <a:lnTo>
                      <a:pt x="1325" y="223"/>
                    </a:lnTo>
                    <a:lnTo>
                      <a:pt x="1323" y="225"/>
                    </a:lnTo>
                    <a:lnTo>
                      <a:pt x="1318" y="230"/>
                    </a:lnTo>
                    <a:lnTo>
                      <a:pt x="1309" y="239"/>
                    </a:lnTo>
                    <a:lnTo>
                      <a:pt x="1297" y="250"/>
                    </a:lnTo>
                    <a:lnTo>
                      <a:pt x="1282" y="263"/>
                    </a:lnTo>
                    <a:lnTo>
                      <a:pt x="1265" y="278"/>
                    </a:lnTo>
                    <a:lnTo>
                      <a:pt x="1247" y="295"/>
                    </a:lnTo>
                    <a:lnTo>
                      <a:pt x="1225" y="312"/>
                    </a:lnTo>
                    <a:lnTo>
                      <a:pt x="1202" y="331"/>
                    </a:lnTo>
                    <a:lnTo>
                      <a:pt x="1179" y="349"/>
                    </a:lnTo>
                    <a:lnTo>
                      <a:pt x="1154" y="367"/>
                    </a:lnTo>
                    <a:lnTo>
                      <a:pt x="1128" y="385"/>
                    </a:lnTo>
                    <a:lnTo>
                      <a:pt x="1102" y="401"/>
                    </a:lnTo>
                    <a:lnTo>
                      <a:pt x="1077" y="415"/>
                    </a:lnTo>
                    <a:lnTo>
                      <a:pt x="1051" y="428"/>
                    </a:lnTo>
                    <a:lnTo>
                      <a:pt x="1026" y="439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01" name="Freeform 77"/>
              <p:cNvSpPr>
                <a:spLocks/>
              </p:cNvSpPr>
              <p:nvPr/>
            </p:nvSpPr>
            <p:spPr bwMode="auto">
              <a:xfrm>
                <a:off x="7292" y="14577"/>
                <a:ext cx="472" cy="209"/>
              </a:xfrm>
              <a:custGeom>
                <a:avLst/>
                <a:gdLst>
                  <a:gd name="T0" fmla="*/ 47 w 472"/>
                  <a:gd name="T1" fmla="*/ 209 h 209"/>
                  <a:gd name="T2" fmla="*/ 472 w 472"/>
                  <a:gd name="T3" fmla="*/ 84 h 209"/>
                  <a:gd name="T4" fmla="*/ 215 w 472"/>
                  <a:gd name="T5" fmla="*/ 0 h 209"/>
                  <a:gd name="T6" fmla="*/ 5 w 472"/>
                  <a:gd name="T7" fmla="*/ 24 h 209"/>
                  <a:gd name="T8" fmla="*/ 0 w 472"/>
                  <a:gd name="T9" fmla="*/ 197 h 209"/>
                  <a:gd name="T10" fmla="*/ 47 w 472"/>
                  <a:gd name="T11" fmla="*/ 209 h 2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2"/>
                  <a:gd name="T19" fmla="*/ 0 h 209"/>
                  <a:gd name="T20" fmla="*/ 472 w 472"/>
                  <a:gd name="T21" fmla="*/ 209 h 2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2" h="209">
                    <a:moveTo>
                      <a:pt x="47" y="209"/>
                    </a:moveTo>
                    <a:lnTo>
                      <a:pt x="472" y="84"/>
                    </a:lnTo>
                    <a:lnTo>
                      <a:pt x="215" y="0"/>
                    </a:lnTo>
                    <a:lnTo>
                      <a:pt x="5" y="24"/>
                    </a:lnTo>
                    <a:lnTo>
                      <a:pt x="0" y="197"/>
                    </a:lnTo>
                    <a:lnTo>
                      <a:pt x="47" y="20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02" name="Freeform 78"/>
              <p:cNvSpPr>
                <a:spLocks/>
              </p:cNvSpPr>
              <p:nvPr/>
            </p:nvSpPr>
            <p:spPr bwMode="auto">
              <a:xfrm>
                <a:off x="6073" y="13679"/>
                <a:ext cx="251" cy="999"/>
              </a:xfrm>
              <a:custGeom>
                <a:avLst/>
                <a:gdLst>
                  <a:gd name="T0" fmla="*/ 251 w 251"/>
                  <a:gd name="T1" fmla="*/ 23 h 999"/>
                  <a:gd name="T2" fmla="*/ 250 w 251"/>
                  <a:gd name="T3" fmla="*/ 22 h 999"/>
                  <a:gd name="T4" fmla="*/ 246 w 251"/>
                  <a:gd name="T5" fmla="*/ 20 h 999"/>
                  <a:gd name="T6" fmla="*/ 239 w 251"/>
                  <a:gd name="T7" fmla="*/ 18 h 999"/>
                  <a:gd name="T8" fmla="*/ 230 w 251"/>
                  <a:gd name="T9" fmla="*/ 15 h 999"/>
                  <a:gd name="T10" fmla="*/ 218 w 251"/>
                  <a:gd name="T11" fmla="*/ 11 h 999"/>
                  <a:gd name="T12" fmla="*/ 205 w 251"/>
                  <a:gd name="T13" fmla="*/ 7 h 999"/>
                  <a:gd name="T14" fmla="*/ 190 w 251"/>
                  <a:gd name="T15" fmla="*/ 4 h 999"/>
                  <a:gd name="T16" fmla="*/ 173 w 251"/>
                  <a:gd name="T17" fmla="*/ 1 h 999"/>
                  <a:gd name="T18" fmla="*/ 155 w 251"/>
                  <a:gd name="T19" fmla="*/ 0 h 999"/>
                  <a:gd name="T20" fmla="*/ 134 w 251"/>
                  <a:gd name="T21" fmla="*/ 0 h 999"/>
                  <a:gd name="T22" fmla="*/ 114 w 251"/>
                  <a:gd name="T23" fmla="*/ 2 h 999"/>
                  <a:gd name="T24" fmla="*/ 92 w 251"/>
                  <a:gd name="T25" fmla="*/ 5 h 999"/>
                  <a:gd name="T26" fmla="*/ 70 w 251"/>
                  <a:gd name="T27" fmla="*/ 12 h 999"/>
                  <a:gd name="T28" fmla="*/ 47 w 251"/>
                  <a:gd name="T29" fmla="*/ 20 h 999"/>
                  <a:gd name="T30" fmla="*/ 23 w 251"/>
                  <a:gd name="T31" fmla="*/ 32 h 999"/>
                  <a:gd name="T32" fmla="*/ 0 w 251"/>
                  <a:gd name="T33" fmla="*/ 47 h 999"/>
                  <a:gd name="T34" fmla="*/ 0 w 251"/>
                  <a:gd name="T35" fmla="*/ 999 h 999"/>
                  <a:gd name="T36" fmla="*/ 1 w 251"/>
                  <a:gd name="T37" fmla="*/ 999 h 999"/>
                  <a:gd name="T38" fmla="*/ 6 w 251"/>
                  <a:gd name="T39" fmla="*/ 999 h 999"/>
                  <a:gd name="T40" fmla="*/ 14 w 251"/>
                  <a:gd name="T41" fmla="*/ 998 h 999"/>
                  <a:gd name="T42" fmla="*/ 23 w 251"/>
                  <a:gd name="T43" fmla="*/ 997 h 999"/>
                  <a:gd name="T44" fmla="*/ 35 w 251"/>
                  <a:gd name="T45" fmla="*/ 995 h 999"/>
                  <a:gd name="T46" fmla="*/ 49 w 251"/>
                  <a:gd name="T47" fmla="*/ 993 h 999"/>
                  <a:gd name="T48" fmla="*/ 65 w 251"/>
                  <a:gd name="T49" fmla="*/ 990 h 999"/>
                  <a:gd name="T50" fmla="*/ 83 w 251"/>
                  <a:gd name="T51" fmla="*/ 985 h 999"/>
                  <a:gd name="T52" fmla="*/ 102 w 251"/>
                  <a:gd name="T53" fmla="*/ 980 h 999"/>
                  <a:gd name="T54" fmla="*/ 121 w 251"/>
                  <a:gd name="T55" fmla="*/ 973 h 999"/>
                  <a:gd name="T56" fmla="*/ 143 w 251"/>
                  <a:gd name="T57" fmla="*/ 966 h 999"/>
                  <a:gd name="T58" fmla="*/ 164 w 251"/>
                  <a:gd name="T59" fmla="*/ 956 h 999"/>
                  <a:gd name="T60" fmla="*/ 186 w 251"/>
                  <a:gd name="T61" fmla="*/ 945 h 999"/>
                  <a:gd name="T62" fmla="*/ 208 w 251"/>
                  <a:gd name="T63" fmla="*/ 934 h 999"/>
                  <a:gd name="T64" fmla="*/ 230 w 251"/>
                  <a:gd name="T65" fmla="*/ 919 h 999"/>
                  <a:gd name="T66" fmla="*/ 251 w 251"/>
                  <a:gd name="T67" fmla="*/ 903 h 999"/>
                  <a:gd name="T68" fmla="*/ 251 w 251"/>
                  <a:gd name="T69" fmla="*/ 23 h 99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1"/>
                  <a:gd name="T106" fmla="*/ 0 h 999"/>
                  <a:gd name="T107" fmla="*/ 251 w 251"/>
                  <a:gd name="T108" fmla="*/ 999 h 99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1" h="999">
                    <a:moveTo>
                      <a:pt x="251" y="23"/>
                    </a:moveTo>
                    <a:lnTo>
                      <a:pt x="250" y="22"/>
                    </a:lnTo>
                    <a:lnTo>
                      <a:pt x="246" y="20"/>
                    </a:lnTo>
                    <a:lnTo>
                      <a:pt x="239" y="18"/>
                    </a:lnTo>
                    <a:lnTo>
                      <a:pt x="230" y="15"/>
                    </a:lnTo>
                    <a:lnTo>
                      <a:pt x="218" y="11"/>
                    </a:lnTo>
                    <a:lnTo>
                      <a:pt x="205" y="7"/>
                    </a:lnTo>
                    <a:lnTo>
                      <a:pt x="190" y="4"/>
                    </a:lnTo>
                    <a:lnTo>
                      <a:pt x="173" y="1"/>
                    </a:lnTo>
                    <a:lnTo>
                      <a:pt x="155" y="0"/>
                    </a:lnTo>
                    <a:lnTo>
                      <a:pt x="134" y="0"/>
                    </a:lnTo>
                    <a:lnTo>
                      <a:pt x="114" y="2"/>
                    </a:lnTo>
                    <a:lnTo>
                      <a:pt x="92" y="5"/>
                    </a:lnTo>
                    <a:lnTo>
                      <a:pt x="70" y="12"/>
                    </a:lnTo>
                    <a:lnTo>
                      <a:pt x="47" y="20"/>
                    </a:lnTo>
                    <a:lnTo>
                      <a:pt x="23" y="32"/>
                    </a:lnTo>
                    <a:lnTo>
                      <a:pt x="0" y="47"/>
                    </a:lnTo>
                    <a:lnTo>
                      <a:pt x="0" y="999"/>
                    </a:lnTo>
                    <a:lnTo>
                      <a:pt x="1" y="999"/>
                    </a:lnTo>
                    <a:lnTo>
                      <a:pt x="6" y="999"/>
                    </a:lnTo>
                    <a:lnTo>
                      <a:pt x="14" y="998"/>
                    </a:lnTo>
                    <a:lnTo>
                      <a:pt x="23" y="997"/>
                    </a:lnTo>
                    <a:lnTo>
                      <a:pt x="35" y="995"/>
                    </a:lnTo>
                    <a:lnTo>
                      <a:pt x="49" y="993"/>
                    </a:lnTo>
                    <a:lnTo>
                      <a:pt x="65" y="990"/>
                    </a:lnTo>
                    <a:lnTo>
                      <a:pt x="83" y="985"/>
                    </a:lnTo>
                    <a:lnTo>
                      <a:pt x="102" y="980"/>
                    </a:lnTo>
                    <a:lnTo>
                      <a:pt x="121" y="973"/>
                    </a:lnTo>
                    <a:lnTo>
                      <a:pt x="143" y="966"/>
                    </a:lnTo>
                    <a:lnTo>
                      <a:pt x="164" y="956"/>
                    </a:lnTo>
                    <a:lnTo>
                      <a:pt x="186" y="945"/>
                    </a:lnTo>
                    <a:lnTo>
                      <a:pt x="208" y="934"/>
                    </a:lnTo>
                    <a:lnTo>
                      <a:pt x="230" y="919"/>
                    </a:lnTo>
                    <a:lnTo>
                      <a:pt x="251" y="903"/>
                    </a:lnTo>
                    <a:lnTo>
                      <a:pt x="251" y="2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03" name="Freeform 79"/>
              <p:cNvSpPr>
                <a:spLocks/>
              </p:cNvSpPr>
              <p:nvPr/>
            </p:nvSpPr>
            <p:spPr bwMode="auto">
              <a:xfrm>
                <a:off x="6080" y="13687"/>
                <a:ext cx="215" cy="843"/>
              </a:xfrm>
              <a:custGeom>
                <a:avLst/>
                <a:gdLst>
                  <a:gd name="T0" fmla="*/ 215 w 215"/>
                  <a:gd name="T1" fmla="*/ 20 h 843"/>
                  <a:gd name="T2" fmla="*/ 214 w 215"/>
                  <a:gd name="T3" fmla="*/ 19 h 843"/>
                  <a:gd name="T4" fmla="*/ 211 w 215"/>
                  <a:gd name="T5" fmla="*/ 18 h 843"/>
                  <a:gd name="T6" fmla="*/ 205 w 215"/>
                  <a:gd name="T7" fmla="*/ 15 h 843"/>
                  <a:gd name="T8" fmla="*/ 197 w 215"/>
                  <a:gd name="T9" fmla="*/ 12 h 843"/>
                  <a:gd name="T10" fmla="*/ 187 w 215"/>
                  <a:gd name="T11" fmla="*/ 9 h 843"/>
                  <a:gd name="T12" fmla="*/ 176 w 215"/>
                  <a:gd name="T13" fmla="*/ 6 h 843"/>
                  <a:gd name="T14" fmla="*/ 163 w 215"/>
                  <a:gd name="T15" fmla="*/ 4 h 843"/>
                  <a:gd name="T16" fmla="*/ 149 w 215"/>
                  <a:gd name="T17" fmla="*/ 1 h 843"/>
                  <a:gd name="T18" fmla="*/ 133 w 215"/>
                  <a:gd name="T19" fmla="*/ 0 h 843"/>
                  <a:gd name="T20" fmla="*/ 115 w 215"/>
                  <a:gd name="T21" fmla="*/ 0 h 843"/>
                  <a:gd name="T22" fmla="*/ 98 w 215"/>
                  <a:gd name="T23" fmla="*/ 1 h 843"/>
                  <a:gd name="T24" fmla="*/ 79 w 215"/>
                  <a:gd name="T25" fmla="*/ 5 h 843"/>
                  <a:gd name="T26" fmla="*/ 60 w 215"/>
                  <a:gd name="T27" fmla="*/ 10 h 843"/>
                  <a:gd name="T28" fmla="*/ 40 w 215"/>
                  <a:gd name="T29" fmla="*/ 18 h 843"/>
                  <a:gd name="T30" fmla="*/ 21 w 215"/>
                  <a:gd name="T31" fmla="*/ 27 h 843"/>
                  <a:gd name="T32" fmla="*/ 0 w 215"/>
                  <a:gd name="T33" fmla="*/ 40 h 843"/>
                  <a:gd name="T34" fmla="*/ 0 w 215"/>
                  <a:gd name="T35" fmla="*/ 843 h 843"/>
                  <a:gd name="T36" fmla="*/ 1 w 215"/>
                  <a:gd name="T37" fmla="*/ 843 h 843"/>
                  <a:gd name="T38" fmla="*/ 6 w 215"/>
                  <a:gd name="T39" fmla="*/ 843 h 843"/>
                  <a:gd name="T40" fmla="*/ 12 w 215"/>
                  <a:gd name="T41" fmla="*/ 842 h 843"/>
                  <a:gd name="T42" fmla="*/ 21 w 215"/>
                  <a:gd name="T43" fmla="*/ 841 h 843"/>
                  <a:gd name="T44" fmla="*/ 30 w 215"/>
                  <a:gd name="T45" fmla="*/ 840 h 843"/>
                  <a:gd name="T46" fmla="*/ 43 w 215"/>
                  <a:gd name="T47" fmla="*/ 838 h 843"/>
                  <a:gd name="T48" fmla="*/ 56 w 215"/>
                  <a:gd name="T49" fmla="*/ 835 h 843"/>
                  <a:gd name="T50" fmla="*/ 71 w 215"/>
                  <a:gd name="T51" fmla="*/ 831 h 843"/>
                  <a:gd name="T52" fmla="*/ 87 w 215"/>
                  <a:gd name="T53" fmla="*/ 826 h 843"/>
                  <a:gd name="T54" fmla="*/ 105 w 215"/>
                  <a:gd name="T55" fmla="*/ 821 h 843"/>
                  <a:gd name="T56" fmla="*/ 123 w 215"/>
                  <a:gd name="T57" fmla="*/ 814 h 843"/>
                  <a:gd name="T58" fmla="*/ 141 w 215"/>
                  <a:gd name="T59" fmla="*/ 806 h 843"/>
                  <a:gd name="T60" fmla="*/ 159 w 215"/>
                  <a:gd name="T61" fmla="*/ 797 h 843"/>
                  <a:gd name="T62" fmla="*/ 179 w 215"/>
                  <a:gd name="T63" fmla="*/ 786 h 843"/>
                  <a:gd name="T64" fmla="*/ 197 w 215"/>
                  <a:gd name="T65" fmla="*/ 774 h 843"/>
                  <a:gd name="T66" fmla="*/ 215 w 215"/>
                  <a:gd name="T67" fmla="*/ 760 h 843"/>
                  <a:gd name="T68" fmla="*/ 215 w 215"/>
                  <a:gd name="T69" fmla="*/ 20 h 84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5"/>
                  <a:gd name="T106" fmla="*/ 0 h 843"/>
                  <a:gd name="T107" fmla="*/ 215 w 215"/>
                  <a:gd name="T108" fmla="*/ 843 h 84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5" h="843">
                    <a:moveTo>
                      <a:pt x="215" y="20"/>
                    </a:moveTo>
                    <a:lnTo>
                      <a:pt x="214" y="19"/>
                    </a:lnTo>
                    <a:lnTo>
                      <a:pt x="211" y="18"/>
                    </a:lnTo>
                    <a:lnTo>
                      <a:pt x="205" y="15"/>
                    </a:lnTo>
                    <a:lnTo>
                      <a:pt x="197" y="12"/>
                    </a:lnTo>
                    <a:lnTo>
                      <a:pt x="187" y="9"/>
                    </a:lnTo>
                    <a:lnTo>
                      <a:pt x="176" y="6"/>
                    </a:lnTo>
                    <a:lnTo>
                      <a:pt x="163" y="4"/>
                    </a:lnTo>
                    <a:lnTo>
                      <a:pt x="149" y="1"/>
                    </a:lnTo>
                    <a:lnTo>
                      <a:pt x="133" y="0"/>
                    </a:lnTo>
                    <a:lnTo>
                      <a:pt x="115" y="0"/>
                    </a:lnTo>
                    <a:lnTo>
                      <a:pt x="98" y="1"/>
                    </a:lnTo>
                    <a:lnTo>
                      <a:pt x="79" y="5"/>
                    </a:lnTo>
                    <a:lnTo>
                      <a:pt x="60" y="10"/>
                    </a:lnTo>
                    <a:lnTo>
                      <a:pt x="40" y="18"/>
                    </a:lnTo>
                    <a:lnTo>
                      <a:pt x="21" y="27"/>
                    </a:lnTo>
                    <a:lnTo>
                      <a:pt x="0" y="40"/>
                    </a:lnTo>
                    <a:lnTo>
                      <a:pt x="0" y="843"/>
                    </a:lnTo>
                    <a:lnTo>
                      <a:pt x="1" y="843"/>
                    </a:lnTo>
                    <a:lnTo>
                      <a:pt x="6" y="843"/>
                    </a:lnTo>
                    <a:lnTo>
                      <a:pt x="12" y="842"/>
                    </a:lnTo>
                    <a:lnTo>
                      <a:pt x="21" y="841"/>
                    </a:lnTo>
                    <a:lnTo>
                      <a:pt x="30" y="840"/>
                    </a:lnTo>
                    <a:lnTo>
                      <a:pt x="43" y="838"/>
                    </a:lnTo>
                    <a:lnTo>
                      <a:pt x="56" y="835"/>
                    </a:lnTo>
                    <a:lnTo>
                      <a:pt x="71" y="831"/>
                    </a:lnTo>
                    <a:lnTo>
                      <a:pt x="87" y="826"/>
                    </a:lnTo>
                    <a:lnTo>
                      <a:pt x="105" y="821"/>
                    </a:lnTo>
                    <a:lnTo>
                      <a:pt x="123" y="814"/>
                    </a:lnTo>
                    <a:lnTo>
                      <a:pt x="141" y="806"/>
                    </a:lnTo>
                    <a:lnTo>
                      <a:pt x="159" y="797"/>
                    </a:lnTo>
                    <a:lnTo>
                      <a:pt x="179" y="786"/>
                    </a:lnTo>
                    <a:lnTo>
                      <a:pt x="197" y="774"/>
                    </a:lnTo>
                    <a:lnTo>
                      <a:pt x="215" y="760"/>
                    </a:lnTo>
                    <a:lnTo>
                      <a:pt x="215" y="2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04" name="Freeform 80"/>
              <p:cNvSpPr>
                <a:spLocks/>
              </p:cNvSpPr>
              <p:nvPr/>
            </p:nvSpPr>
            <p:spPr bwMode="auto">
              <a:xfrm>
                <a:off x="6087" y="13696"/>
                <a:ext cx="180" cy="685"/>
              </a:xfrm>
              <a:custGeom>
                <a:avLst/>
                <a:gdLst>
                  <a:gd name="T0" fmla="*/ 180 w 180"/>
                  <a:gd name="T1" fmla="*/ 16 h 685"/>
                  <a:gd name="T2" fmla="*/ 179 w 180"/>
                  <a:gd name="T3" fmla="*/ 16 h 685"/>
                  <a:gd name="T4" fmla="*/ 176 w 180"/>
                  <a:gd name="T5" fmla="*/ 14 h 685"/>
                  <a:gd name="T6" fmla="*/ 172 w 180"/>
                  <a:gd name="T7" fmla="*/ 12 h 685"/>
                  <a:gd name="T8" fmla="*/ 165 w 180"/>
                  <a:gd name="T9" fmla="*/ 10 h 685"/>
                  <a:gd name="T10" fmla="*/ 157 w 180"/>
                  <a:gd name="T11" fmla="*/ 8 h 685"/>
                  <a:gd name="T12" fmla="*/ 147 w 180"/>
                  <a:gd name="T13" fmla="*/ 4 h 685"/>
                  <a:gd name="T14" fmla="*/ 136 w 180"/>
                  <a:gd name="T15" fmla="*/ 2 h 685"/>
                  <a:gd name="T16" fmla="*/ 125 w 180"/>
                  <a:gd name="T17" fmla="*/ 0 h 685"/>
                  <a:gd name="T18" fmla="*/ 111 w 180"/>
                  <a:gd name="T19" fmla="*/ 0 h 685"/>
                  <a:gd name="T20" fmla="*/ 97 w 180"/>
                  <a:gd name="T21" fmla="*/ 0 h 685"/>
                  <a:gd name="T22" fmla="*/ 81 w 180"/>
                  <a:gd name="T23" fmla="*/ 1 h 685"/>
                  <a:gd name="T24" fmla="*/ 66 w 180"/>
                  <a:gd name="T25" fmla="*/ 3 h 685"/>
                  <a:gd name="T26" fmla="*/ 50 w 180"/>
                  <a:gd name="T27" fmla="*/ 8 h 685"/>
                  <a:gd name="T28" fmla="*/ 33 w 180"/>
                  <a:gd name="T29" fmla="*/ 14 h 685"/>
                  <a:gd name="T30" fmla="*/ 17 w 180"/>
                  <a:gd name="T31" fmla="*/ 23 h 685"/>
                  <a:gd name="T32" fmla="*/ 0 w 180"/>
                  <a:gd name="T33" fmla="*/ 33 h 685"/>
                  <a:gd name="T34" fmla="*/ 0 w 180"/>
                  <a:gd name="T35" fmla="*/ 685 h 685"/>
                  <a:gd name="T36" fmla="*/ 1 w 180"/>
                  <a:gd name="T37" fmla="*/ 685 h 685"/>
                  <a:gd name="T38" fmla="*/ 4 w 180"/>
                  <a:gd name="T39" fmla="*/ 685 h 685"/>
                  <a:gd name="T40" fmla="*/ 9 w 180"/>
                  <a:gd name="T41" fmla="*/ 684 h 685"/>
                  <a:gd name="T42" fmla="*/ 17 w 180"/>
                  <a:gd name="T43" fmla="*/ 683 h 685"/>
                  <a:gd name="T44" fmla="*/ 26 w 180"/>
                  <a:gd name="T45" fmla="*/ 682 h 685"/>
                  <a:gd name="T46" fmla="*/ 35 w 180"/>
                  <a:gd name="T47" fmla="*/ 681 h 685"/>
                  <a:gd name="T48" fmla="*/ 47 w 180"/>
                  <a:gd name="T49" fmla="*/ 678 h 685"/>
                  <a:gd name="T50" fmla="*/ 60 w 180"/>
                  <a:gd name="T51" fmla="*/ 676 h 685"/>
                  <a:gd name="T52" fmla="*/ 73 w 180"/>
                  <a:gd name="T53" fmla="*/ 671 h 685"/>
                  <a:gd name="T54" fmla="*/ 87 w 180"/>
                  <a:gd name="T55" fmla="*/ 667 h 685"/>
                  <a:gd name="T56" fmla="*/ 102 w 180"/>
                  <a:gd name="T57" fmla="*/ 662 h 685"/>
                  <a:gd name="T58" fmla="*/ 118 w 180"/>
                  <a:gd name="T59" fmla="*/ 655 h 685"/>
                  <a:gd name="T60" fmla="*/ 133 w 180"/>
                  <a:gd name="T61" fmla="*/ 648 h 685"/>
                  <a:gd name="T62" fmla="*/ 149 w 180"/>
                  <a:gd name="T63" fmla="*/ 639 h 685"/>
                  <a:gd name="T64" fmla="*/ 165 w 180"/>
                  <a:gd name="T65" fmla="*/ 628 h 685"/>
                  <a:gd name="T66" fmla="*/ 180 w 180"/>
                  <a:gd name="T67" fmla="*/ 617 h 685"/>
                  <a:gd name="T68" fmla="*/ 180 w 180"/>
                  <a:gd name="T69" fmla="*/ 16 h 68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0"/>
                  <a:gd name="T106" fmla="*/ 0 h 685"/>
                  <a:gd name="T107" fmla="*/ 180 w 180"/>
                  <a:gd name="T108" fmla="*/ 685 h 68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0" h="685">
                    <a:moveTo>
                      <a:pt x="180" y="16"/>
                    </a:moveTo>
                    <a:lnTo>
                      <a:pt x="179" y="16"/>
                    </a:lnTo>
                    <a:lnTo>
                      <a:pt x="176" y="14"/>
                    </a:lnTo>
                    <a:lnTo>
                      <a:pt x="172" y="12"/>
                    </a:lnTo>
                    <a:lnTo>
                      <a:pt x="165" y="10"/>
                    </a:lnTo>
                    <a:lnTo>
                      <a:pt x="157" y="8"/>
                    </a:lnTo>
                    <a:lnTo>
                      <a:pt x="147" y="4"/>
                    </a:lnTo>
                    <a:lnTo>
                      <a:pt x="136" y="2"/>
                    </a:lnTo>
                    <a:lnTo>
                      <a:pt x="125" y="0"/>
                    </a:lnTo>
                    <a:lnTo>
                      <a:pt x="111" y="0"/>
                    </a:lnTo>
                    <a:lnTo>
                      <a:pt x="97" y="0"/>
                    </a:lnTo>
                    <a:lnTo>
                      <a:pt x="81" y="1"/>
                    </a:lnTo>
                    <a:lnTo>
                      <a:pt x="66" y="3"/>
                    </a:lnTo>
                    <a:lnTo>
                      <a:pt x="50" y="8"/>
                    </a:lnTo>
                    <a:lnTo>
                      <a:pt x="33" y="14"/>
                    </a:lnTo>
                    <a:lnTo>
                      <a:pt x="17" y="23"/>
                    </a:lnTo>
                    <a:lnTo>
                      <a:pt x="0" y="33"/>
                    </a:lnTo>
                    <a:lnTo>
                      <a:pt x="0" y="685"/>
                    </a:lnTo>
                    <a:lnTo>
                      <a:pt x="1" y="685"/>
                    </a:lnTo>
                    <a:lnTo>
                      <a:pt x="4" y="685"/>
                    </a:lnTo>
                    <a:lnTo>
                      <a:pt x="9" y="684"/>
                    </a:lnTo>
                    <a:lnTo>
                      <a:pt x="17" y="683"/>
                    </a:lnTo>
                    <a:lnTo>
                      <a:pt x="26" y="682"/>
                    </a:lnTo>
                    <a:lnTo>
                      <a:pt x="35" y="681"/>
                    </a:lnTo>
                    <a:lnTo>
                      <a:pt x="47" y="678"/>
                    </a:lnTo>
                    <a:lnTo>
                      <a:pt x="60" y="676"/>
                    </a:lnTo>
                    <a:lnTo>
                      <a:pt x="73" y="671"/>
                    </a:lnTo>
                    <a:lnTo>
                      <a:pt x="87" y="667"/>
                    </a:lnTo>
                    <a:lnTo>
                      <a:pt x="102" y="662"/>
                    </a:lnTo>
                    <a:lnTo>
                      <a:pt x="118" y="655"/>
                    </a:lnTo>
                    <a:lnTo>
                      <a:pt x="133" y="648"/>
                    </a:lnTo>
                    <a:lnTo>
                      <a:pt x="149" y="639"/>
                    </a:lnTo>
                    <a:lnTo>
                      <a:pt x="165" y="628"/>
                    </a:lnTo>
                    <a:lnTo>
                      <a:pt x="180" y="617"/>
                    </a:lnTo>
                    <a:lnTo>
                      <a:pt x="180" y="1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05" name="Freeform 81"/>
              <p:cNvSpPr>
                <a:spLocks/>
              </p:cNvSpPr>
              <p:nvPr/>
            </p:nvSpPr>
            <p:spPr bwMode="auto">
              <a:xfrm>
                <a:off x="6093" y="13704"/>
                <a:ext cx="146" cy="530"/>
              </a:xfrm>
              <a:custGeom>
                <a:avLst/>
                <a:gdLst>
                  <a:gd name="T0" fmla="*/ 146 w 146"/>
                  <a:gd name="T1" fmla="*/ 14 h 530"/>
                  <a:gd name="T2" fmla="*/ 143 w 146"/>
                  <a:gd name="T3" fmla="*/ 12 h 530"/>
                  <a:gd name="T4" fmla="*/ 134 w 146"/>
                  <a:gd name="T5" fmla="*/ 8 h 530"/>
                  <a:gd name="T6" fmla="*/ 120 w 146"/>
                  <a:gd name="T7" fmla="*/ 4 h 530"/>
                  <a:gd name="T8" fmla="*/ 101 w 146"/>
                  <a:gd name="T9" fmla="*/ 1 h 530"/>
                  <a:gd name="T10" fmla="*/ 79 w 146"/>
                  <a:gd name="T11" fmla="*/ 0 h 530"/>
                  <a:gd name="T12" fmla="*/ 54 w 146"/>
                  <a:gd name="T13" fmla="*/ 3 h 530"/>
                  <a:gd name="T14" fmla="*/ 27 w 146"/>
                  <a:gd name="T15" fmla="*/ 11 h 530"/>
                  <a:gd name="T16" fmla="*/ 0 w 146"/>
                  <a:gd name="T17" fmla="*/ 27 h 530"/>
                  <a:gd name="T18" fmla="*/ 0 w 146"/>
                  <a:gd name="T19" fmla="*/ 530 h 530"/>
                  <a:gd name="T20" fmla="*/ 3 w 146"/>
                  <a:gd name="T21" fmla="*/ 530 h 530"/>
                  <a:gd name="T22" fmla="*/ 14 w 146"/>
                  <a:gd name="T23" fmla="*/ 529 h 530"/>
                  <a:gd name="T24" fmla="*/ 29 w 146"/>
                  <a:gd name="T25" fmla="*/ 526 h 530"/>
                  <a:gd name="T26" fmla="*/ 49 w 146"/>
                  <a:gd name="T27" fmla="*/ 521 h 530"/>
                  <a:gd name="T28" fmla="*/ 71 w 146"/>
                  <a:gd name="T29" fmla="*/ 514 h 530"/>
                  <a:gd name="T30" fmla="*/ 96 w 146"/>
                  <a:gd name="T31" fmla="*/ 505 h 530"/>
                  <a:gd name="T32" fmla="*/ 121 w 146"/>
                  <a:gd name="T33" fmla="*/ 492 h 530"/>
                  <a:gd name="T34" fmla="*/ 146 w 146"/>
                  <a:gd name="T35" fmla="*/ 475 h 530"/>
                  <a:gd name="T36" fmla="*/ 146 w 146"/>
                  <a:gd name="T37" fmla="*/ 14 h 5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6"/>
                  <a:gd name="T58" fmla="*/ 0 h 530"/>
                  <a:gd name="T59" fmla="*/ 146 w 146"/>
                  <a:gd name="T60" fmla="*/ 530 h 53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6" h="530">
                    <a:moveTo>
                      <a:pt x="146" y="14"/>
                    </a:moveTo>
                    <a:lnTo>
                      <a:pt x="143" y="12"/>
                    </a:lnTo>
                    <a:lnTo>
                      <a:pt x="134" y="8"/>
                    </a:lnTo>
                    <a:lnTo>
                      <a:pt x="120" y="4"/>
                    </a:lnTo>
                    <a:lnTo>
                      <a:pt x="101" y="1"/>
                    </a:lnTo>
                    <a:lnTo>
                      <a:pt x="79" y="0"/>
                    </a:lnTo>
                    <a:lnTo>
                      <a:pt x="54" y="3"/>
                    </a:lnTo>
                    <a:lnTo>
                      <a:pt x="27" y="11"/>
                    </a:lnTo>
                    <a:lnTo>
                      <a:pt x="0" y="27"/>
                    </a:lnTo>
                    <a:lnTo>
                      <a:pt x="0" y="530"/>
                    </a:lnTo>
                    <a:lnTo>
                      <a:pt x="3" y="530"/>
                    </a:lnTo>
                    <a:lnTo>
                      <a:pt x="14" y="529"/>
                    </a:lnTo>
                    <a:lnTo>
                      <a:pt x="29" y="526"/>
                    </a:lnTo>
                    <a:lnTo>
                      <a:pt x="49" y="521"/>
                    </a:lnTo>
                    <a:lnTo>
                      <a:pt x="71" y="514"/>
                    </a:lnTo>
                    <a:lnTo>
                      <a:pt x="96" y="505"/>
                    </a:lnTo>
                    <a:lnTo>
                      <a:pt x="121" y="492"/>
                    </a:lnTo>
                    <a:lnTo>
                      <a:pt x="146" y="475"/>
                    </a:lnTo>
                    <a:lnTo>
                      <a:pt x="146" y="1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06" name="Freeform 82"/>
              <p:cNvSpPr>
                <a:spLocks/>
              </p:cNvSpPr>
              <p:nvPr/>
            </p:nvSpPr>
            <p:spPr bwMode="auto">
              <a:xfrm>
                <a:off x="6101" y="13712"/>
                <a:ext cx="109" cy="373"/>
              </a:xfrm>
              <a:custGeom>
                <a:avLst/>
                <a:gdLst>
                  <a:gd name="T0" fmla="*/ 109 w 109"/>
                  <a:gd name="T1" fmla="*/ 10 h 373"/>
                  <a:gd name="T2" fmla="*/ 107 w 109"/>
                  <a:gd name="T3" fmla="*/ 9 h 373"/>
                  <a:gd name="T4" fmla="*/ 100 w 109"/>
                  <a:gd name="T5" fmla="*/ 6 h 373"/>
                  <a:gd name="T6" fmla="*/ 89 w 109"/>
                  <a:gd name="T7" fmla="*/ 2 h 373"/>
                  <a:gd name="T8" fmla="*/ 75 w 109"/>
                  <a:gd name="T9" fmla="*/ 0 h 373"/>
                  <a:gd name="T10" fmla="*/ 59 w 109"/>
                  <a:gd name="T11" fmla="*/ 0 h 373"/>
                  <a:gd name="T12" fmla="*/ 39 w 109"/>
                  <a:gd name="T13" fmla="*/ 2 h 373"/>
                  <a:gd name="T14" fmla="*/ 20 w 109"/>
                  <a:gd name="T15" fmla="*/ 9 h 373"/>
                  <a:gd name="T16" fmla="*/ 0 w 109"/>
                  <a:gd name="T17" fmla="*/ 21 h 373"/>
                  <a:gd name="T18" fmla="*/ 0 w 109"/>
                  <a:gd name="T19" fmla="*/ 373 h 373"/>
                  <a:gd name="T20" fmla="*/ 2 w 109"/>
                  <a:gd name="T21" fmla="*/ 373 h 373"/>
                  <a:gd name="T22" fmla="*/ 9 w 109"/>
                  <a:gd name="T23" fmla="*/ 372 h 373"/>
                  <a:gd name="T24" fmla="*/ 21 w 109"/>
                  <a:gd name="T25" fmla="*/ 369 h 373"/>
                  <a:gd name="T26" fmla="*/ 36 w 109"/>
                  <a:gd name="T27" fmla="*/ 366 h 373"/>
                  <a:gd name="T28" fmla="*/ 53 w 109"/>
                  <a:gd name="T29" fmla="*/ 362 h 373"/>
                  <a:gd name="T30" fmla="*/ 72 w 109"/>
                  <a:gd name="T31" fmla="*/ 354 h 373"/>
                  <a:gd name="T32" fmla="*/ 90 w 109"/>
                  <a:gd name="T33" fmla="*/ 343 h 373"/>
                  <a:gd name="T34" fmla="*/ 109 w 109"/>
                  <a:gd name="T35" fmla="*/ 331 h 373"/>
                  <a:gd name="T36" fmla="*/ 109 w 109"/>
                  <a:gd name="T37" fmla="*/ 10 h 37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9"/>
                  <a:gd name="T58" fmla="*/ 0 h 373"/>
                  <a:gd name="T59" fmla="*/ 109 w 109"/>
                  <a:gd name="T60" fmla="*/ 373 h 37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9" h="373">
                    <a:moveTo>
                      <a:pt x="109" y="10"/>
                    </a:moveTo>
                    <a:lnTo>
                      <a:pt x="107" y="9"/>
                    </a:lnTo>
                    <a:lnTo>
                      <a:pt x="100" y="6"/>
                    </a:lnTo>
                    <a:lnTo>
                      <a:pt x="89" y="2"/>
                    </a:lnTo>
                    <a:lnTo>
                      <a:pt x="75" y="0"/>
                    </a:lnTo>
                    <a:lnTo>
                      <a:pt x="59" y="0"/>
                    </a:lnTo>
                    <a:lnTo>
                      <a:pt x="39" y="2"/>
                    </a:lnTo>
                    <a:lnTo>
                      <a:pt x="20" y="9"/>
                    </a:lnTo>
                    <a:lnTo>
                      <a:pt x="0" y="21"/>
                    </a:lnTo>
                    <a:lnTo>
                      <a:pt x="0" y="373"/>
                    </a:lnTo>
                    <a:lnTo>
                      <a:pt x="2" y="373"/>
                    </a:lnTo>
                    <a:lnTo>
                      <a:pt x="9" y="372"/>
                    </a:lnTo>
                    <a:lnTo>
                      <a:pt x="21" y="369"/>
                    </a:lnTo>
                    <a:lnTo>
                      <a:pt x="36" y="366"/>
                    </a:lnTo>
                    <a:lnTo>
                      <a:pt x="53" y="362"/>
                    </a:lnTo>
                    <a:lnTo>
                      <a:pt x="72" y="354"/>
                    </a:lnTo>
                    <a:lnTo>
                      <a:pt x="90" y="343"/>
                    </a:lnTo>
                    <a:lnTo>
                      <a:pt x="109" y="331"/>
                    </a:lnTo>
                    <a:lnTo>
                      <a:pt x="109" y="1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07" name="Freeform 83"/>
              <p:cNvSpPr>
                <a:spLocks/>
              </p:cNvSpPr>
              <p:nvPr/>
            </p:nvSpPr>
            <p:spPr bwMode="auto">
              <a:xfrm>
                <a:off x="6107" y="13721"/>
                <a:ext cx="75" cy="216"/>
              </a:xfrm>
              <a:custGeom>
                <a:avLst/>
                <a:gdLst>
                  <a:gd name="T0" fmla="*/ 75 w 75"/>
                  <a:gd name="T1" fmla="*/ 6 h 216"/>
                  <a:gd name="T2" fmla="*/ 73 w 75"/>
                  <a:gd name="T3" fmla="*/ 5 h 216"/>
                  <a:gd name="T4" fmla="*/ 69 w 75"/>
                  <a:gd name="T5" fmla="*/ 4 h 216"/>
                  <a:gd name="T6" fmla="*/ 61 w 75"/>
                  <a:gd name="T7" fmla="*/ 2 h 216"/>
                  <a:gd name="T8" fmla="*/ 52 w 75"/>
                  <a:gd name="T9" fmla="*/ 0 h 216"/>
                  <a:gd name="T10" fmla="*/ 41 w 75"/>
                  <a:gd name="T11" fmla="*/ 0 h 216"/>
                  <a:gd name="T12" fmla="*/ 28 w 75"/>
                  <a:gd name="T13" fmla="*/ 1 h 216"/>
                  <a:gd name="T14" fmla="*/ 14 w 75"/>
                  <a:gd name="T15" fmla="*/ 6 h 216"/>
                  <a:gd name="T16" fmla="*/ 0 w 75"/>
                  <a:gd name="T17" fmla="*/ 14 h 216"/>
                  <a:gd name="T18" fmla="*/ 0 w 75"/>
                  <a:gd name="T19" fmla="*/ 216 h 216"/>
                  <a:gd name="T20" fmla="*/ 2 w 75"/>
                  <a:gd name="T21" fmla="*/ 216 h 216"/>
                  <a:gd name="T22" fmla="*/ 7 w 75"/>
                  <a:gd name="T23" fmla="*/ 215 h 216"/>
                  <a:gd name="T24" fmla="*/ 15 w 75"/>
                  <a:gd name="T25" fmla="*/ 214 h 216"/>
                  <a:gd name="T26" fmla="*/ 25 w 75"/>
                  <a:gd name="T27" fmla="*/ 211 h 216"/>
                  <a:gd name="T28" fmla="*/ 37 w 75"/>
                  <a:gd name="T29" fmla="*/ 208 h 216"/>
                  <a:gd name="T30" fmla="*/ 50 w 75"/>
                  <a:gd name="T31" fmla="*/ 203 h 216"/>
                  <a:gd name="T32" fmla="*/ 63 w 75"/>
                  <a:gd name="T33" fmla="*/ 195 h 216"/>
                  <a:gd name="T34" fmla="*/ 75 w 75"/>
                  <a:gd name="T35" fmla="*/ 187 h 216"/>
                  <a:gd name="T36" fmla="*/ 75 w 75"/>
                  <a:gd name="T37" fmla="*/ 6 h 2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5"/>
                  <a:gd name="T58" fmla="*/ 0 h 216"/>
                  <a:gd name="T59" fmla="*/ 75 w 75"/>
                  <a:gd name="T60" fmla="*/ 216 h 2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5" h="216">
                    <a:moveTo>
                      <a:pt x="75" y="6"/>
                    </a:moveTo>
                    <a:lnTo>
                      <a:pt x="73" y="5"/>
                    </a:lnTo>
                    <a:lnTo>
                      <a:pt x="69" y="4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1" y="0"/>
                    </a:lnTo>
                    <a:lnTo>
                      <a:pt x="28" y="1"/>
                    </a:lnTo>
                    <a:lnTo>
                      <a:pt x="14" y="6"/>
                    </a:lnTo>
                    <a:lnTo>
                      <a:pt x="0" y="14"/>
                    </a:lnTo>
                    <a:lnTo>
                      <a:pt x="0" y="216"/>
                    </a:lnTo>
                    <a:lnTo>
                      <a:pt x="2" y="216"/>
                    </a:lnTo>
                    <a:lnTo>
                      <a:pt x="7" y="215"/>
                    </a:lnTo>
                    <a:lnTo>
                      <a:pt x="15" y="214"/>
                    </a:lnTo>
                    <a:lnTo>
                      <a:pt x="25" y="211"/>
                    </a:lnTo>
                    <a:lnTo>
                      <a:pt x="37" y="208"/>
                    </a:lnTo>
                    <a:lnTo>
                      <a:pt x="50" y="203"/>
                    </a:lnTo>
                    <a:lnTo>
                      <a:pt x="63" y="195"/>
                    </a:lnTo>
                    <a:lnTo>
                      <a:pt x="75" y="187"/>
                    </a:lnTo>
                    <a:lnTo>
                      <a:pt x="75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08" name="Freeform 84"/>
              <p:cNvSpPr>
                <a:spLocks/>
              </p:cNvSpPr>
              <p:nvPr/>
            </p:nvSpPr>
            <p:spPr bwMode="auto">
              <a:xfrm>
                <a:off x="7013" y="14340"/>
                <a:ext cx="110" cy="111"/>
              </a:xfrm>
              <a:custGeom>
                <a:avLst/>
                <a:gdLst>
                  <a:gd name="T0" fmla="*/ 55 w 110"/>
                  <a:gd name="T1" fmla="*/ 111 h 111"/>
                  <a:gd name="T2" fmla="*/ 66 w 110"/>
                  <a:gd name="T3" fmla="*/ 110 h 111"/>
                  <a:gd name="T4" fmla="*/ 76 w 110"/>
                  <a:gd name="T5" fmla="*/ 106 h 111"/>
                  <a:gd name="T6" fmla="*/ 85 w 110"/>
                  <a:gd name="T7" fmla="*/ 101 h 111"/>
                  <a:gd name="T8" fmla="*/ 94 w 110"/>
                  <a:gd name="T9" fmla="*/ 94 h 111"/>
                  <a:gd name="T10" fmla="*/ 100 w 110"/>
                  <a:gd name="T11" fmla="*/ 86 h 111"/>
                  <a:gd name="T12" fmla="*/ 106 w 110"/>
                  <a:gd name="T13" fmla="*/ 77 h 111"/>
                  <a:gd name="T14" fmla="*/ 109 w 110"/>
                  <a:gd name="T15" fmla="*/ 66 h 111"/>
                  <a:gd name="T16" fmla="*/ 110 w 110"/>
                  <a:gd name="T17" fmla="*/ 56 h 111"/>
                  <a:gd name="T18" fmla="*/ 109 w 110"/>
                  <a:gd name="T19" fmla="*/ 44 h 111"/>
                  <a:gd name="T20" fmla="*/ 106 w 110"/>
                  <a:gd name="T21" fmla="*/ 34 h 111"/>
                  <a:gd name="T22" fmla="*/ 100 w 110"/>
                  <a:gd name="T23" fmla="*/ 24 h 111"/>
                  <a:gd name="T24" fmla="*/ 94 w 110"/>
                  <a:gd name="T25" fmla="*/ 17 h 111"/>
                  <a:gd name="T26" fmla="*/ 85 w 110"/>
                  <a:gd name="T27" fmla="*/ 9 h 111"/>
                  <a:gd name="T28" fmla="*/ 76 w 110"/>
                  <a:gd name="T29" fmla="*/ 5 h 111"/>
                  <a:gd name="T30" fmla="*/ 66 w 110"/>
                  <a:gd name="T31" fmla="*/ 2 h 111"/>
                  <a:gd name="T32" fmla="*/ 55 w 110"/>
                  <a:gd name="T33" fmla="*/ 0 h 111"/>
                  <a:gd name="T34" fmla="*/ 44 w 110"/>
                  <a:gd name="T35" fmla="*/ 2 h 111"/>
                  <a:gd name="T36" fmla="*/ 33 w 110"/>
                  <a:gd name="T37" fmla="*/ 5 h 111"/>
                  <a:gd name="T38" fmla="*/ 25 w 110"/>
                  <a:gd name="T39" fmla="*/ 9 h 111"/>
                  <a:gd name="T40" fmla="*/ 16 w 110"/>
                  <a:gd name="T41" fmla="*/ 17 h 111"/>
                  <a:gd name="T42" fmla="*/ 10 w 110"/>
                  <a:gd name="T43" fmla="*/ 24 h 111"/>
                  <a:gd name="T44" fmla="*/ 4 w 110"/>
                  <a:gd name="T45" fmla="*/ 34 h 111"/>
                  <a:gd name="T46" fmla="*/ 1 w 110"/>
                  <a:gd name="T47" fmla="*/ 44 h 111"/>
                  <a:gd name="T48" fmla="*/ 0 w 110"/>
                  <a:gd name="T49" fmla="*/ 56 h 111"/>
                  <a:gd name="T50" fmla="*/ 1 w 110"/>
                  <a:gd name="T51" fmla="*/ 66 h 111"/>
                  <a:gd name="T52" fmla="*/ 4 w 110"/>
                  <a:gd name="T53" fmla="*/ 77 h 111"/>
                  <a:gd name="T54" fmla="*/ 10 w 110"/>
                  <a:gd name="T55" fmla="*/ 86 h 111"/>
                  <a:gd name="T56" fmla="*/ 16 w 110"/>
                  <a:gd name="T57" fmla="*/ 94 h 111"/>
                  <a:gd name="T58" fmla="*/ 25 w 110"/>
                  <a:gd name="T59" fmla="*/ 101 h 111"/>
                  <a:gd name="T60" fmla="*/ 33 w 110"/>
                  <a:gd name="T61" fmla="*/ 106 h 111"/>
                  <a:gd name="T62" fmla="*/ 44 w 110"/>
                  <a:gd name="T63" fmla="*/ 110 h 111"/>
                  <a:gd name="T64" fmla="*/ 55 w 110"/>
                  <a:gd name="T65" fmla="*/ 111 h 1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0"/>
                  <a:gd name="T100" fmla="*/ 0 h 111"/>
                  <a:gd name="T101" fmla="*/ 110 w 110"/>
                  <a:gd name="T102" fmla="*/ 111 h 1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0" h="111">
                    <a:moveTo>
                      <a:pt x="55" y="111"/>
                    </a:moveTo>
                    <a:lnTo>
                      <a:pt x="66" y="110"/>
                    </a:lnTo>
                    <a:lnTo>
                      <a:pt x="76" y="106"/>
                    </a:lnTo>
                    <a:lnTo>
                      <a:pt x="85" y="101"/>
                    </a:lnTo>
                    <a:lnTo>
                      <a:pt x="94" y="94"/>
                    </a:lnTo>
                    <a:lnTo>
                      <a:pt x="100" y="86"/>
                    </a:lnTo>
                    <a:lnTo>
                      <a:pt x="106" y="77"/>
                    </a:lnTo>
                    <a:lnTo>
                      <a:pt x="109" y="66"/>
                    </a:lnTo>
                    <a:lnTo>
                      <a:pt x="110" y="56"/>
                    </a:lnTo>
                    <a:lnTo>
                      <a:pt x="109" y="44"/>
                    </a:lnTo>
                    <a:lnTo>
                      <a:pt x="106" y="34"/>
                    </a:lnTo>
                    <a:lnTo>
                      <a:pt x="100" y="24"/>
                    </a:lnTo>
                    <a:lnTo>
                      <a:pt x="94" y="17"/>
                    </a:lnTo>
                    <a:lnTo>
                      <a:pt x="85" y="9"/>
                    </a:lnTo>
                    <a:lnTo>
                      <a:pt x="76" y="5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44" y="2"/>
                    </a:lnTo>
                    <a:lnTo>
                      <a:pt x="33" y="5"/>
                    </a:lnTo>
                    <a:lnTo>
                      <a:pt x="25" y="9"/>
                    </a:lnTo>
                    <a:lnTo>
                      <a:pt x="16" y="17"/>
                    </a:lnTo>
                    <a:lnTo>
                      <a:pt x="10" y="24"/>
                    </a:lnTo>
                    <a:lnTo>
                      <a:pt x="4" y="34"/>
                    </a:lnTo>
                    <a:lnTo>
                      <a:pt x="1" y="44"/>
                    </a:lnTo>
                    <a:lnTo>
                      <a:pt x="0" y="56"/>
                    </a:lnTo>
                    <a:lnTo>
                      <a:pt x="1" y="66"/>
                    </a:lnTo>
                    <a:lnTo>
                      <a:pt x="4" y="77"/>
                    </a:lnTo>
                    <a:lnTo>
                      <a:pt x="10" y="86"/>
                    </a:lnTo>
                    <a:lnTo>
                      <a:pt x="16" y="94"/>
                    </a:lnTo>
                    <a:lnTo>
                      <a:pt x="25" y="101"/>
                    </a:lnTo>
                    <a:lnTo>
                      <a:pt x="33" y="106"/>
                    </a:lnTo>
                    <a:lnTo>
                      <a:pt x="44" y="110"/>
                    </a:lnTo>
                    <a:lnTo>
                      <a:pt x="55" y="11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09" name="Freeform 85"/>
              <p:cNvSpPr>
                <a:spLocks/>
              </p:cNvSpPr>
              <p:nvPr/>
            </p:nvSpPr>
            <p:spPr bwMode="auto">
              <a:xfrm>
                <a:off x="6676" y="14343"/>
                <a:ext cx="55" cy="55"/>
              </a:xfrm>
              <a:custGeom>
                <a:avLst/>
                <a:gdLst>
                  <a:gd name="T0" fmla="*/ 27 w 55"/>
                  <a:gd name="T1" fmla="*/ 55 h 55"/>
                  <a:gd name="T2" fmla="*/ 38 w 55"/>
                  <a:gd name="T3" fmla="*/ 53 h 55"/>
                  <a:gd name="T4" fmla="*/ 48 w 55"/>
                  <a:gd name="T5" fmla="*/ 46 h 55"/>
                  <a:gd name="T6" fmla="*/ 53 w 55"/>
                  <a:gd name="T7" fmla="*/ 37 h 55"/>
                  <a:gd name="T8" fmla="*/ 55 w 55"/>
                  <a:gd name="T9" fmla="*/ 27 h 55"/>
                  <a:gd name="T10" fmla="*/ 53 w 55"/>
                  <a:gd name="T11" fmla="*/ 16 h 55"/>
                  <a:gd name="T12" fmla="*/ 48 w 55"/>
                  <a:gd name="T13" fmla="*/ 7 h 55"/>
                  <a:gd name="T14" fmla="*/ 38 w 55"/>
                  <a:gd name="T15" fmla="*/ 2 h 55"/>
                  <a:gd name="T16" fmla="*/ 27 w 55"/>
                  <a:gd name="T17" fmla="*/ 0 h 55"/>
                  <a:gd name="T18" fmla="*/ 16 w 55"/>
                  <a:gd name="T19" fmla="*/ 2 h 55"/>
                  <a:gd name="T20" fmla="*/ 8 w 55"/>
                  <a:gd name="T21" fmla="*/ 7 h 55"/>
                  <a:gd name="T22" fmla="*/ 2 w 55"/>
                  <a:gd name="T23" fmla="*/ 16 h 55"/>
                  <a:gd name="T24" fmla="*/ 0 w 55"/>
                  <a:gd name="T25" fmla="*/ 27 h 55"/>
                  <a:gd name="T26" fmla="*/ 2 w 55"/>
                  <a:gd name="T27" fmla="*/ 37 h 55"/>
                  <a:gd name="T28" fmla="*/ 8 w 55"/>
                  <a:gd name="T29" fmla="*/ 46 h 55"/>
                  <a:gd name="T30" fmla="*/ 16 w 55"/>
                  <a:gd name="T31" fmla="*/ 53 h 55"/>
                  <a:gd name="T32" fmla="*/ 27 w 55"/>
                  <a:gd name="T33" fmla="*/ 55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55"/>
                  <a:gd name="T53" fmla="*/ 55 w 55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55">
                    <a:moveTo>
                      <a:pt x="27" y="55"/>
                    </a:moveTo>
                    <a:lnTo>
                      <a:pt x="38" y="53"/>
                    </a:lnTo>
                    <a:lnTo>
                      <a:pt x="48" y="46"/>
                    </a:lnTo>
                    <a:lnTo>
                      <a:pt x="53" y="37"/>
                    </a:lnTo>
                    <a:lnTo>
                      <a:pt x="55" y="27"/>
                    </a:lnTo>
                    <a:lnTo>
                      <a:pt x="53" y="16"/>
                    </a:lnTo>
                    <a:lnTo>
                      <a:pt x="48" y="7"/>
                    </a:lnTo>
                    <a:lnTo>
                      <a:pt x="38" y="2"/>
                    </a:lnTo>
                    <a:lnTo>
                      <a:pt x="27" y="0"/>
                    </a:lnTo>
                    <a:lnTo>
                      <a:pt x="16" y="2"/>
                    </a:lnTo>
                    <a:lnTo>
                      <a:pt x="8" y="7"/>
                    </a:lnTo>
                    <a:lnTo>
                      <a:pt x="2" y="16"/>
                    </a:lnTo>
                    <a:lnTo>
                      <a:pt x="0" y="27"/>
                    </a:lnTo>
                    <a:lnTo>
                      <a:pt x="2" y="37"/>
                    </a:lnTo>
                    <a:lnTo>
                      <a:pt x="8" y="46"/>
                    </a:lnTo>
                    <a:lnTo>
                      <a:pt x="16" y="53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10" name="Freeform 86"/>
              <p:cNvSpPr>
                <a:spLocks/>
              </p:cNvSpPr>
              <p:nvPr/>
            </p:nvSpPr>
            <p:spPr bwMode="auto">
              <a:xfrm>
                <a:off x="6770" y="14345"/>
                <a:ext cx="55" cy="55"/>
              </a:xfrm>
              <a:custGeom>
                <a:avLst/>
                <a:gdLst>
                  <a:gd name="T0" fmla="*/ 28 w 55"/>
                  <a:gd name="T1" fmla="*/ 55 h 55"/>
                  <a:gd name="T2" fmla="*/ 39 w 55"/>
                  <a:gd name="T3" fmla="*/ 53 h 55"/>
                  <a:gd name="T4" fmla="*/ 47 w 55"/>
                  <a:gd name="T5" fmla="*/ 47 h 55"/>
                  <a:gd name="T6" fmla="*/ 53 w 55"/>
                  <a:gd name="T7" fmla="*/ 39 h 55"/>
                  <a:gd name="T8" fmla="*/ 55 w 55"/>
                  <a:gd name="T9" fmla="*/ 28 h 55"/>
                  <a:gd name="T10" fmla="*/ 53 w 55"/>
                  <a:gd name="T11" fmla="*/ 17 h 55"/>
                  <a:gd name="T12" fmla="*/ 47 w 55"/>
                  <a:gd name="T13" fmla="*/ 8 h 55"/>
                  <a:gd name="T14" fmla="*/ 39 w 55"/>
                  <a:gd name="T15" fmla="*/ 2 h 55"/>
                  <a:gd name="T16" fmla="*/ 28 w 55"/>
                  <a:gd name="T17" fmla="*/ 0 h 55"/>
                  <a:gd name="T18" fmla="*/ 17 w 55"/>
                  <a:gd name="T19" fmla="*/ 2 h 55"/>
                  <a:gd name="T20" fmla="*/ 9 w 55"/>
                  <a:gd name="T21" fmla="*/ 8 h 55"/>
                  <a:gd name="T22" fmla="*/ 2 w 55"/>
                  <a:gd name="T23" fmla="*/ 17 h 55"/>
                  <a:gd name="T24" fmla="*/ 0 w 55"/>
                  <a:gd name="T25" fmla="*/ 28 h 55"/>
                  <a:gd name="T26" fmla="*/ 2 w 55"/>
                  <a:gd name="T27" fmla="*/ 39 h 55"/>
                  <a:gd name="T28" fmla="*/ 9 w 55"/>
                  <a:gd name="T29" fmla="*/ 47 h 55"/>
                  <a:gd name="T30" fmla="*/ 17 w 55"/>
                  <a:gd name="T31" fmla="*/ 53 h 55"/>
                  <a:gd name="T32" fmla="*/ 28 w 55"/>
                  <a:gd name="T33" fmla="*/ 55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55"/>
                  <a:gd name="T53" fmla="*/ 55 w 55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55">
                    <a:moveTo>
                      <a:pt x="28" y="55"/>
                    </a:moveTo>
                    <a:lnTo>
                      <a:pt x="39" y="53"/>
                    </a:lnTo>
                    <a:lnTo>
                      <a:pt x="47" y="47"/>
                    </a:lnTo>
                    <a:lnTo>
                      <a:pt x="53" y="39"/>
                    </a:lnTo>
                    <a:lnTo>
                      <a:pt x="55" y="28"/>
                    </a:lnTo>
                    <a:lnTo>
                      <a:pt x="53" y="17"/>
                    </a:lnTo>
                    <a:lnTo>
                      <a:pt x="47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2" y="39"/>
                    </a:lnTo>
                    <a:lnTo>
                      <a:pt x="9" y="47"/>
                    </a:lnTo>
                    <a:lnTo>
                      <a:pt x="17" y="53"/>
                    </a:lnTo>
                    <a:lnTo>
                      <a:pt x="28" y="5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11" name="Freeform 87"/>
              <p:cNvSpPr>
                <a:spLocks/>
              </p:cNvSpPr>
              <p:nvPr/>
            </p:nvSpPr>
            <p:spPr bwMode="auto">
              <a:xfrm>
                <a:off x="6401" y="13591"/>
                <a:ext cx="156" cy="752"/>
              </a:xfrm>
              <a:custGeom>
                <a:avLst/>
                <a:gdLst>
                  <a:gd name="T0" fmla="*/ 48 w 156"/>
                  <a:gd name="T1" fmla="*/ 15 h 752"/>
                  <a:gd name="T2" fmla="*/ 44 w 156"/>
                  <a:gd name="T3" fmla="*/ 30 h 752"/>
                  <a:gd name="T4" fmla="*/ 33 w 156"/>
                  <a:gd name="T5" fmla="*/ 73 h 752"/>
                  <a:gd name="T6" fmla="*/ 19 w 156"/>
                  <a:gd name="T7" fmla="*/ 140 h 752"/>
                  <a:gd name="T8" fmla="*/ 7 w 156"/>
                  <a:gd name="T9" fmla="*/ 229 h 752"/>
                  <a:gd name="T10" fmla="*/ 0 w 156"/>
                  <a:gd name="T11" fmla="*/ 337 h 752"/>
                  <a:gd name="T12" fmla="*/ 1 w 156"/>
                  <a:gd name="T13" fmla="*/ 462 h 752"/>
                  <a:gd name="T14" fmla="*/ 14 w 156"/>
                  <a:gd name="T15" fmla="*/ 602 h 752"/>
                  <a:gd name="T16" fmla="*/ 43 w 156"/>
                  <a:gd name="T17" fmla="*/ 752 h 752"/>
                  <a:gd name="T18" fmla="*/ 150 w 156"/>
                  <a:gd name="T19" fmla="*/ 746 h 752"/>
                  <a:gd name="T20" fmla="*/ 146 w 156"/>
                  <a:gd name="T21" fmla="*/ 724 h 752"/>
                  <a:gd name="T22" fmla="*/ 135 w 156"/>
                  <a:gd name="T23" fmla="*/ 663 h 752"/>
                  <a:gd name="T24" fmla="*/ 123 w 156"/>
                  <a:gd name="T25" fmla="*/ 574 h 752"/>
                  <a:gd name="T26" fmla="*/ 111 w 156"/>
                  <a:gd name="T27" fmla="*/ 463 h 752"/>
                  <a:gd name="T28" fmla="*/ 104 w 156"/>
                  <a:gd name="T29" fmla="*/ 342 h 752"/>
                  <a:gd name="T30" fmla="*/ 107 w 156"/>
                  <a:gd name="T31" fmla="*/ 220 h 752"/>
                  <a:gd name="T32" fmla="*/ 124 w 156"/>
                  <a:gd name="T33" fmla="*/ 106 h 752"/>
                  <a:gd name="T34" fmla="*/ 156 w 156"/>
                  <a:gd name="T35" fmla="*/ 9 h 752"/>
                  <a:gd name="T36" fmla="*/ 156 w 156"/>
                  <a:gd name="T37" fmla="*/ 8 h 752"/>
                  <a:gd name="T38" fmla="*/ 156 w 156"/>
                  <a:gd name="T39" fmla="*/ 6 h 752"/>
                  <a:gd name="T40" fmla="*/ 154 w 156"/>
                  <a:gd name="T41" fmla="*/ 4 h 752"/>
                  <a:gd name="T42" fmla="*/ 147 w 156"/>
                  <a:gd name="T43" fmla="*/ 0 h 752"/>
                  <a:gd name="T44" fmla="*/ 134 w 156"/>
                  <a:gd name="T45" fmla="*/ 0 h 752"/>
                  <a:gd name="T46" fmla="*/ 115 w 156"/>
                  <a:gd name="T47" fmla="*/ 1 h 752"/>
                  <a:gd name="T48" fmla="*/ 87 w 156"/>
                  <a:gd name="T49" fmla="*/ 7 h 752"/>
                  <a:gd name="T50" fmla="*/ 48 w 156"/>
                  <a:gd name="T51" fmla="*/ 15 h 75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6"/>
                  <a:gd name="T79" fmla="*/ 0 h 752"/>
                  <a:gd name="T80" fmla="*/ 156 w 156"/>
                  <a:gd name="T81" fmla="*/ 752 h 75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6" h="752">
                    <a:moveTo>
                      <a:pt x="48" y="15"/>
                    </a:moveTo>
                    <a:lnTo>
                      <a:pt x="44" y="30"/>
                    </a:lnTo>
                    <a:lnTo>
                      <a:pt x="33" y="73"/>
                    </a:lnTo>
                    <a:lnTo>
                      <a:pt x="19" y="140"/>
                    </a:lnTo>
                    <a:lnTo>
                      <a:pt x="7" y="229"/>
                    </a:lnTo>
                    <a:lnTo>
                      <a:pt x="0" y="337"/>
                    </a:lnTo>
                    <a:lnTo>
                      <a:pt x="1" y="462"/>
                    </a:lnTo>
                    <a:lnTo>
                      <a:pt x="14" y="602"/>
                    </a:lnTo>
                    <a:lnTo>
                      <a:pt x="43" y="752"/>
                    </a:lnTo>
                    <a:lnTo>
                      <a:pt x="150" y="746"/>
                    </a:lnTo>
                    <a:lnTo>
                      <a:pt x="146" y="724"/>
                    </a:lnTo>
                    <a:lnTo>
                      <a:pt x="135" y="663"/>
                    </a:lnTo>
                    <a:lnTo>
                      <a:pt x="123" y="574"/>
                    </a:lnTo>
                    <a:lnTo>
                      <a:pt x="111" y="463"/>
                    </a:lnTo>
                    <a:lnTo>
                      <a:pt x="104" y="342"/>
                    </a:lnTo>
                    <a:lnTo>
                      <a:pt x="107" y="220"/>
                    </a:lnTo>
                    <a:lnTo>
                      <a:pt x="124" y="106"/>
                    </a:lnTo>
                    <a:lnTo>
                      <a:pt x="156" y="9"/>
                    </a:lnTo>
                    <a:lnTo>
                      <a:pt x="156" y="8"/>
                    </a:lnTo>
                    <a:lnTo>
                      <a:pt x="156" y="6"/>
                    </a:lnTo>
                    <a:lnTo>
                      <a:pt x="154" y="4"/>
                    </a:lnTo>
                    <a:lnTo>
                      <a:pt x="147" y="0"/>
                    </a:lnTo>
                    <a:lnTo>
                      <a:pt x="134" y="0"/>
                    </a:lnTo>
                    <a:lnTo>
                      <a:pt x="115" y="1"/>
                    </a:lnTo>
                    <a:lnTo>
                      <a:pt x="87" y="7"/>
                    </a:lnTo>
                    <a:lnTo>
                      <a:pt x="48" y="1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12" name="Freeform 88"/>
              <p:cNvSpPr>
                <a:spLocks/>
              </p:cNvSpPr>
              <p:nvPr/>
            </p:nvSpPr>
            <p:spPr bwMode="auto">
              <a:xfrm>
                <a:off x="7205" y="13498"/>
                <a:ext cx="212" cy="839"/>
              </a:xfrm>
              <a:custGeom>
                <a:avLst/>
                <a:gdLst>
                  <a:gd name="T0" fmla="*/ 212 w 212"/>
                  <a:gd name="T1" fmla="*/ 6 h 839"/>
                  <a:gd name="T2" fmla="*/ 206 w 212"/>
                  <a:gd name="T3" fmla="*/ 11 h 839"/>
                  <a:gd name="T4" fmla="*/ 192 w 212"/>
                  <a:gd name="T5" fmla="*/ 33 h 839"/>
                  <a:gd name="T6" fmla="*/ 174 w 212"/>
                  <a:gd name="T7" fmla="*/ 77 h 839"/>
                  <a:gd name="T8" fmla="*/ 156 w 212"/>
                  <a:gd name="T9" fmla="*/ 148 h 839"/>
                  <a:gd name="T10" fmla="*/ 141 w 212"/>
                  <a:gd name="T11" fmla="*/ 254 h 839"/>
                  <a:gd name="T12" fmla="*/ 133 w 212"/>
                  <a:gd name="T13" fmla="*/ 401 h 839"/>
                  <a:gd name="T14" fmla="*/ 137 w 212"/>
                  <a:gd name="T15" fmla="*/ 593 h 839"/>
                  <a:gd name="T16" fmla="*/ 158 w 212"/>
                  <a:gd name="T17" fmla="*/ 839 h 839"/>
                  <a:gd name="T18" fmla="*/ 38 w 212"/>
                  <a:gd name="T19" fmla="*/ 839 h 839"/>
                  <a:gd name="T20" fmla="*/ 34 w 212"/>
                  <a:gd name="T21" fmla="*/ 814 h 839"/>
                  <a:gd name="T22" fmla="*/ 24 w 212"/>
                  <a:gd name="T23" fmla="*/ 746 h 839"/>
                  <a:gd name="T24" fmla="*/ 12 w 212"/>
                  <a:gd name="T25" fmla="*/ 645 h 839"/>
                  <a:gd name="T26" fmla="*/ 3 w 212"/>
                  <a:gd name="T27" fmla="*/ 521 h 839"/>
                  <a:gd name="T28" fmla="*/ 0 w 212"/>
                  <a:gd name="T29" fmla="*/ 384 h 839"/>
                  <a:gd name="T30" fmla="*/ 6 w 212"/>
                  <a:gd name="T31" fmla="*/ 244 h 839"/>
                  <a:gd name="T32" fmla="*/ 29 w 212"/>
                  <a:gd name="T33" fmla="*/ 114 h 839"/>
                  <a:gd name="T34" fmla="*/ 68 w 212"/>
                  <a:gd name="T35" fmla="*/ 0 h 839"/>
                  <a:gd name="T36" fmla="*/ 212 w 212"/>
                  <a:gd name="T37" fmla="*/ 6 h 83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12"/>
                  <a:gd name="T58" fmla="*/ 0 h 839"/>
                  <a:gd name="T59" fmla="*/ 212 w 212"/>
                  <a:gd name="T60" fmla="*/ 839 h 83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12" h="839">
                    <a:moveTo>
                      <a:pt x="212" y="6"/>
                    </a:moveTo>
                    <a:lnTo>
                      <a:pt x="206" y="11"/>
                    </a:lnTo>
                    <a:lnTo>
                      <a:pt x="192" y="33"/>
                    </a:lnTo>
                    <a:lnTo>
                      <a:pt x="174" y="77"/>
                    </a:lnTo>
                    <a:lnTo>
                      <a:pt x="156" y="148"/>
                    </a:lnTo>
                    <a:lnTo>
                      <a:pt x="141" y="254"/>
                    </a:lnTo>
                    <a:lnTo>
                      <a:pt x="133" y="401"/>
                    </a:lnTo>
                    <a:lnTo>
                      <a:pt x="137" y="593"/>
                    </a:lnTo>
                    <a:lnTo>
                      <a:pt x="158" y="839"/>
                    </a:lnTo>
                    <a:lnTo>
                      <a:pt x="38" y="839"/>
                    </a:lnTo>
                    <a:lnTo>
                      <a:pt x="34" y="814"/>
                    </a:lnTo>
                    <a:lnTo>
                      <a:pt x="24" y="746"/>
                    </a:lnTo>
                    <a:lnTo>
                      <a:pt x="12" y="645"/>
                    </a:lnTo>
                    <a:lnTo>
                      <a:pt x="3" y="521"/>
                    </a:lnTo>
                    <a:lnTo>
                      <a:pt x="0" y="384"/>
                    </a:lnTo>
                    <a:lnTo>
                      <a:pt x="6" y="244"/>
                    </a:lnTo>
                    <a:lnTo>
                      <a:pt x="29" y="114"/>
                    </a:lnTo>
                    <a:lnTo>
                      <a:pt x="68" y="0"/>
                    </a:lnTo>
                    <a:lnTo>
                      <a:pt x="212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13" name="Freeform 89"/>
              <p:cNvSpPr>
                <a:spLocks/>
              </p:cNvSpPr>
              <p:nvPr/>
            </p:nvSpPr>
            <p:spPr bwMode="auto">
              <a:xfrm>
                <a:off x="6406" y="13636"/>
                <a:ext cx="137" cy="656"/>
              </a:xfrm>
              <a:custGeom>
                <a:avLst/>
                <a:gdLst>
                  <a:gd name="T0" fmla="*/ 43 w 137"/>
                  <a:gd name="T1" fmla="*/ 12 h 656"/>
                  <a:gd name="T2" fmla="*/ 39 w 137"/>
                  <a:gd name="T3" fmla="*/ 25 h 656"/>
                  <a:gd name="T4" fmla="*/ 30 w 137"/>
                  <a:gd name="T5" fmla="*/ 62 h 656"/>
                  <a:gd name="T6" fmla="*/ 19 w 137"/>
                  <a:gd name="T7" fmla="*/ 122 h 656"/>
                  <a:gd name="T8" fmla="*/ 7 w 137"/>
                  <a:gd name="T9" fmla="*/ 199 h 656"/>
                  <a:gd name="T10" fmla="*/ 0 w 137"/>
                  <a:gd name="T11" fmla="*/ 294 h 656"/>
                  <a:gd name="T12" fmla="*/ 1 w 137"/>
                  <a:gd name="T13" fmla="*/ 403 h 656"/>
                  <a:gd name="T14" fmla="*/ 12 w 137"/>
                  <a:gd name="T15" fmla="*/ 524 h 656"/>
                  <a:gd name="T16" fmla="*/ 38 w 137"/>
                  <a:gd name="T17" fmla="*/ 656 h 656"/>
                  <a:gd name="T18" fmla="*/ 132 w 137"/>
                  <a:gd name="T19" fmla="*/ 650 h 656"/>
                  <a:gd name="T20" fmla="*/ 127 w 137"/>
                  <a:gd name="T21" fmla="*/ 631 h 656"/>
                  <a:gd name="T22" fmla="*/ 119 w 137"/>
                  <a:gd name="T23" fmla="*/ 578 h 656"/>
                  <a:gd name="T24" fmla="*/ 107 w 137"/>
                  <a:gd name="T25" fmla="*/ 499 h 656"/>
                  <a:gd name="T26" fmla="*/ 97 w 137"/>
                  <a:gd name="T27" fmla="*/ 403 h 656"/>
                  <a:gd name="T28" fmla="*/ 92 w 137"/>
                  <a:gd name="T29" fmla="*/ 297 h 656"/>
                  <a:gd name="T30" fmla="*/ 94 w 137"/>
                  <a:gd name="T31" fmla="*/ 192 h 656"/>
                  <a:gd name="T32" fmla="*/ 108 w 137"/>
                  <a:gd name="T33" fmla="*/ 91 h 656"/>
                  <a:gd name="T34" fmla="*/ 137 w 137"/>
                  <a:gd name="T35" fmla="*/ 7 h 656"/>
                  <a:gd name="T36" fmla="*/ 137 w 137"/>
                  <a:gd name="T37" fmla="*/ 6 h 656"/>
                  <a:gd name="T38" fmla="*/ 137 w 137"/>
                  <a:gd name="T39" fmla="*/ 4 h 656"/>
                  <a:gd name="T40" fmla="*/ 135 w 137"/>
                  <a:gd name="T41" fmla="*/ 2 h 656"/>
                  <a:gd name="T42" fmla="*/ 129 w 137"/>
                  <a:gd name="T43" fmla="*/ 0 h 656"/>
                  <a:gd name="T44" fmla="*/ 119 w 137"/>
                  <a:gd name="T45" fmla="*/ 0 h 656"/>
                  <a:gd name="T46" fmla="*/ 101 w 137"/>
                  <a:gd name="T47" fmla="*/ 1 h 656"/>
                  <a:gd name="T48" fmla="*/ 77 w 137"/>
                  <a:gd name="T49" fmla="*/ 5 h 656"/>
                  <a:gd name="T50" fmla="*/ 43 w 137"/>
                  <a:gd name="T51" fmla="*/ 12 h 6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7"/>
                  <a:gd name="T79" fmla="*/ 0 h 656"/>
                  <a:gd name="T80" fmla="*/ 137 w 137"/>
                  <a:gd name="T81" fmla="*/ 656 h 6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7" h="656">
                    <a:moveTo>
                      <a:pt x="43" y="12"/>
                    </a:moveTo>
                    <a:lnTo>
                      <a:pt x="39" y="25"/>
                    </a:lnTo>
                    <a:lnTo>
                      <a:pt x="30" y="62"/>
                    </a:lnTo>
                    <a:lnTo>
                      <a:pt x="19" y="122"/>
                    </a:lnTo>
                    <a:lnTo>
                      <a:pt x="7" y="199"/>
                    </a:lnTo>
                    <a:lnTo>
                      <a:pt x="0" y="294"/>
                    </a:lnTo>
                    <a:lnTo>
                      <a:pt x="1" y="403"/>
                    </a:lnTo>
                    <a:lnTo>
                      <a:pt x="12" y="524"/>
                    </a:lnTo>
                    <a:lnTo>
                      <a:pt x="38" y="656"/>
                    </a:lnTo>
                    <a:lnTo>
                      <a:pt x="132" y="650"/>
                    </a:lnTo>
                    <a:lnTo>
                      <a:pt x="127" y="631"/>
                    </a:lnTo>
                    <a:lnTo>
                      <a:pt x="119" y="578"/>
                    </a:lnTo>
                    <a:lnTo>
                      <a:pt x="107" y="499"/>
                    </a:lnTo>
                    <a:lnTo>
                      <a:pt x="97" y="403"/>
                    </a:lnTo>
                    <a:lnTo>
                      <a:pt x="92" y="297"/>
                    </a:lnTo>
                    <a:lnTo>
                      <a:pt x="94" y="192"/>
                    </a:lnTo>
                    <a:lnTo>
                      <a:pt x="108" y="91"/>
                    </a:lnTo>
                    <a:lnTo>
                      <a:pt x="137" y="7"/>
                    </a:lnTo>
                    <a:lnTo>
                      <a:pt x="137" y="6"/>
                    </a:lnTo>
                    <a:lnTo>
                      <a:pt x="137" y="4"/>
                    </a:lnTo>
                    <a:lnTo>
                      <a:pt x="135" y="2"/>
                    </a:lnTo>
                    <a:lnTo>
                      <a:pt x="129" y="0"/>
                    </a:lnTo>
                    <a:lnTo>
                      <a:pt x="119" y="0"/>
                    </a:lnTo>
                    <a:lnTo>
                      <a:pt x="101" y="1"/>
                    </a:lnTo>
                    <a:lnTo>
                      <a:pt x="77" y="5"/>
                    </a:lnTo>
                    <a:lnTo>
                      <a:pt x="43" y="1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14" name="Freeform 90"/>
              <p:cNvSpPr>
                <a:spLocks/>
              </p:cNvSpPr>
              <p:nvPr/>
            </p:nvSpPr>
            <p:spPr bwMode="auto">
              <a:xfrm>
                <a:off x="6412" y="13680"/>
                <a:ext cx="116" cy="560"/>
              </a:xfrm>
              <a:custGeom>
                <a:avLst/>
                <a:gdLst>
                  <a:gd name="T0" fmla="*/ 36 w 116"/>
                  <a:gd name="T1" fmla="*/ 11 h 560"/>
                  <a:gd name="T2" fmla="*/ 33 w 116"/>
                  <a:gd name="T3" fmla="*/ 21 h 560"/>
                  <a:gd name="T4" fmla="*/ 24 w 116"/>
                  <a:gd name="T5" fmla="*/ 53 h 560"/>
                  <a:gd name="T6" fmla="*/ 15 w 116"/>
                  <a:gd name="T7" fmla="*/ 103 h 560"/>
                  <a:gd name="T8" fmla="*/ 5 w 116"/>
                  <a:gd name="T9" fmla="*/ 169 h 560"/>
                  <a:gd name="T10" fmla="*/ 0 w 116"/>
                  <a:gd name="T11" fmla="*/ 250 h 560"/>
                  <a:gd name="T12" fmla="*/ 1 w 116"/>
                  <a:gd name="T13" fmla="*/ 344 h 560"/>
                  <a:gd name="T14" fmla="*/ 10 w 116"/>
                  <a:gd name="T15" fmla="*/ 448 h 560"/>
                  <a:gd name="T16" fmla="*/ 32 w 116"/>
                  <a:gd name="T17" fmla="*/ 560 h 560"/>
                  <a:gd name="T18" fmla="*/ 112 w 116"/>
                  <a:gd name="T19" fmla="*/ 555 h 560"/>
                  <a:gd name="T20" fmla="*/ 108 w 116"/>
                  <a:gd name="T21" fmla="*/ 538 h 560"/>
                  <a:gd name="T22" fmla="*/ 101 w 116"/>
                  <a:gd name="T23" fmla="*/ 493 h 560"/>
                  <a:gd name="T24" fmla="*/ 91 w 116"/>
                  <a:gd name="T25" fmla="*/ 426 h 560"/>
                  <a:gd name="T26" fmla="*/ 82 w 116"/>
                  <a:gd name="T27" fmla="*/ 344 h 560"/>
                  <a:gd name="T28" fmla="*/ 77 w 116"/>
                  <a:gd name="T29" fmla="*/ 255 h 560"/>
                  <a:gd name="T30" fmla="*/ 79 w 116"/>
                  <a:gd name="T31" fmla="*/ 164 h 560"/>
                  <a:gd name="T32" fmla="*/ 91 w 116"/>
                  <a:gd name="T33" fmla="*/ 79 h 560"/>
                  <a:gd name="T34" fmla="*/ 116 w 116"/>
                  <a:gd name="T35" fmla="*/ 6 h 560"/>
                  <a:gd name="T36" fmla="*/ 116 w 116"/>
                  <a:gd name="T37" fmla="*/ 5 h 560"/>
                  <a:gd name="T38" fmla="*/ 116 w 116"/>
                  <a:gd name="T39" fmla="*/ 4 h 560"/>
                  <a:gd name="T40" fmla="*/ 114 w 116"/>
                  <a:gd name="T41" fmla="*/ 2 h 560"/>
                  <a:gd name="T42" fmla="*/ 109 w 116"/>
                  <a:gd name="T43" fmla="*/ 0 h 560"/>
                  <a:gd name="T44" fmla="*/ 100 w 116"/>
                  <a:gd name="T45" fmla="*/ 0 h 560"/>
                  <a:gd name="T46" fmla="*/ 86 w 116"/>
                  <a:gd name="T47" fmla="*/ 1 h 560"/>
                  <a:gd name="T48" fmla="*/ 65 w 116"/>
                  <a:gd name="T49" fmla="*/ 4 h 560"/>
                  <a:gd name="T50" fmla="*/ 36 w 116"/>
                  <a:gd name="T51" fmla="*/ 11 h 5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6"/>
                  <a:gd name="T79" fmla="*/ 0 h 560"/>
                  <a:gd name="T80" fmla="*/ 116 w 116"/>
                  <a:gd name="T81" fmla="*/ 560 h 5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6" h="560">
                    <a:moveTo>
                      <a:pt x="36" y="11"/>
                    </a:moveTo>
                    <a:lnTo>
                      <a:pt x="33" y="21"/>
                    </a:lnTo>
                    <a:lnTo>
                      <a:pt x="24" y="53"/>
                    </a:lnTo>
                    <a:lnTo>
                      <a:pt x="15" y="103"/>
                    </a:lnTo>
                    <a:lnTo>
                      <a:pt x="5" y="169"/>
                    </a:lnTo>
                    <a:lnTo>
                      <a:pt x="0" y="250"/>
                    </a:lnTo>
                    <a:lnTo>
                      <a:pt x="1" y="344"/>
                    </a:lnTo>
                    <a:lnTo>
                      <a:pt x="10" y="448"/>
                    </a:lnTo>
                    <a:lnTo>
                      <a:pt x="32" y="560"/>
                    </a:lnTo>
                    <a:lnTo>
                      <a:pt x="112" y="555"/>
                    </a:lnTo>
                    <a:lnTo>
                      <a:pt x="108" y="538"/>
                    </a:lnTo>
                    <a:lnTo>
                      <a:pt x="101" y="493"/>
                    </a:lnTo>
                    <a:lnTo>
                      <a:pt x="91" y="426"/>
                    </a:lnTo>
                    <a:lnTo>
                      <a:pt x="82" y="344"/>
                    </a:lnTo>
                    <a:lnTo>
                      <a:pt x="77" y="255"/>
                    </a:lnTo>
                    <a:lnTo>
                      <a:pt x="79" y="164"/>
                    </a:lnTo>
                    <a:lnTo>
                      <a:pt x="91" y="79"/>
                    </a:lnTo>
                    <a:lnTo>
                      <a:pt x="116" y="6"/>
                    </a:lnTo>
                    <a:lnTo>
                      <a:pt x="116" y="5"/>
                    </a:lnTo>
                    <a:lnTo>
                      <a:pt x="116" y="4"/>
                    </a:lnTo>
                    <a:lnTo>
                      <a:pt x="114" y="2"/>
                    </a:lnTo>
                    <a:lnTo>
                      <a:pt x="109" y="0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65" y="4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15" name="Freeform 91"/>
              <p:cNvSpPr>
                <a:spLocks/>
              </p:cNvSpPr>
              <p:nvPr/>
            </p:nvSpPr>
            <p:spPr bwMode="auto">
              <a:xfrm>
                <a:off x="6417" y="13724"/>
                <a:ext cx="97" cy="463"/>
              </a:xfrm>
              <a:custGeom>
                <a:avLst/>
                <a:gdLst>
                  <a:gd name="T0" fmla="*/ 30 w 97"/>
                  <a:gd name="T1" fmla="*/ 9 h 463"/>
                  <a:gd name="T2" fmla="*/ 27 w 97"/>
                  <a:gd name="T3" fmla="*/ 17 h 463"/>
                  <a:gd name="T4" fmla="*/ 20 w 97"/>
                  <a:gd name="T5" fmla="*/ 44 h 463"/>
                  <a:gd name="T6" fmla="*/ 12 w 97"/>
                  <a:gd name="T7" fmla="*/ 85 h 463"/>
                  <a:gd name="T8" fmla="*/ 4 w 97"/>
                  <a:gd name="T9" fmla="*/ 140 h 463"/>
                  <a:gd name="T10" fmla="*/ 0 w 97"/>
                  <a:gd name="T11" fmla="*/ 207 h 463"/>
                  <a:gd name="T12" fmla="*/ 0 w 97"/>
                  <a:gd name="T13" fmla="*/ 285 h 463"/>
                  <a:gd name="T14" fmla="*/ 9 w 97"/>
                  <a:gd name="T15" fmla="*/ 370 h 463"/>
                  <a:gd name="T16" fmla="*/ 26 w 97"/>
                  <a:gd name="T17" fmla="*/ 463 h 463"/>
                  <a:gd name="T18" fmla="*/ 93 w 97"/>
                  <a:gd name="T19" fmla="*/ 460 h 463"/>
                  <a:gd name="T20" fmla="*/ 89 w 97"/>
                  <a:gd name="T21" fmla="*/ 446 h 463"/>
                  <a:gd name="T22" fmla="*/ 83 w 97"/>
                  <a:gd name="T23" fmla="*/ 408 h 463"/>
                  <a:gd name="T24" fmla="*/ 75 w 97"/>
                  <a:gd name="T25" fmla="*/ 353 h 463"/>
                  <a:gd name="T26" fmla="*/ 68 w 97"/>
                  <a:gd name="T27" fmla="*/ 285 h 463"/>
                  <a:gd name="T28" fmla="*/ 65 w 97"/>
                  <a:gd name="T29" fmla="*/ 211 h 463"/>
                  <a:gd name="T30" fmla="*/ 67 w 97"/>
                  <a:gd name="T31" fmla="*/ 136 h 463"/>
                  <a:gd name="T32" fmla="*/ 76 w 97"/>
                  <a:gd name="T33" fmla="*/ 65 h 463"/>
                  <a:gd name="T34" fmla="*/ 97 w 97"/>
                  <a:gd name="T35" fmla="*/ 5 h 463"/>
                  <a:gd name="T36" fmla="*/ 97 w 97"/>
                  <a:gd name="T37" fmla="*/ 4 h 463"/>
                  <a:gd name="T38" fmla="*/ 97 w 97"/>
                  <a:gd name="T39" fmla="*/ 3 h 463"/>
                  <a:gd name="T40" fmla="*/ 95 w 97"/>
                  <a:gd name="T41" fmla="*/ 1 h 463"/>
                  <a:gd name="T42" fmla="*/ 91 w 97"/>
                  <a:gd name="T43" fmla="*/ 0 h 463"/>
                  <a:gd name="T44" fmla="*/ 84 w 97"/>
                  <a:gd name="T45" fmla="*/ 0 h 463"/>
                  <a:gd name="T46" fmla="*/ 71 w 97"/>
                  <a:gd name="T47" fmla="*/ 0 h 463"/>
                  <a:gd name="T48" fmla="*/ 54 w 97"/>
                  <a:gd name="T49" fmla="*/ 3 h 463"/>
                  <a:gd name="T50" fmla="*/ 30 w 97"/>
                  <a:gd name="T51" fmla="*/ 9 h 46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7"/>
                  <a:gd name="T79" fmla="*/ 0 h 463"/>
                  <a:gd name="T80" fmla="*/ 97 w 97"/>
                  <a:gd name="T81" fmla="*/ 463 h 46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7" h="463">
                    <a:moveTo>
                      <a:pt x="30" y="9"/>
                    </a:moveTo>
                    <a:lnTo>
                      <a:pt x="27" y="17"/>
                    </a:lnTo>
                    <a:lnTo>
                      <a:pt x="20" y="44"/>
                    </a:lnTo>
                    <a:lnTo>
                      <a:pt x="12" y="85"/>
                    </a:lnTo>
                    <a:lnTo>
                      <a:pt x="4" y="140"/>
                    </a:lnTo>
                    <a:lnTo>
                      <a:pt x="0" y="207"/>
                    </a:lnTo>
                    <a:lnTo>
                      <a:pt x="0" y="285"/>
                    </a:lnTo>
                    <a:lnTo>
                      <a:pt x="9" y="370"/>
                    </a:lnTo>
                    <a:lnTo>
                      <a:pt x="26" y="463"/>
                    </a:lnTo>
                    <a:lnTo>
                      <a:pt x="93" y="460"/>
                    </a:lnTo>
                    <a:lnTo>
                      <a:pt x="89" y="446"/>
                    </a:lnTo>
                    <a:lnTo>
                      <a:pt x="83" y="408"/>
                    </a:lnTo>
                    <a:lnTo>
                      <a:pt x="75" y="353"/>
                    </a:lnTo>
                    <a:lnTo>
                      <a:pt x="68" y="285"/>
                    </a:lnTo>
                    <a:lnTo>
                      <a:pt x="65" y="211"/>
                    </a:lnTo>
                    <a:lnTo>
                      <a:pt x="67" y="136"/>
                    </a:lnTo>
                    <a:lnTo>
                      <a:pt x="76" y="65"/>
                    </a:lnTo>
                    <a:lnTo>
                      <a:pt x="97" y="5"/>
                    </a:lnTo>
                    <a:lnTo>
                      <a:pt x="97" y="4"/>
                    </a:lnTo>
                    <a:lnTo>
                      <a:pt x="97" y="3"/>
                    </a:lnTo>
                    <a:lnTo>
                      <a:pt x="95" y="1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1" y="0"/>
                    </a:lnTo>
                    <a:lnTo>
                      <a:pt x="54" y="3"/>
                    </a:lnTo>
                    <a:lnTo>
                      <a:pt x="30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16" name="Freeform 92"/>
              <p:cNvSpPr>
                <a:spLocks/>
              </p:cNvSpPr>
              <p:nvPr/>
            </p:nvSpPr>
            <p:spPr bwMode="auto">
              <a:xfrm>
                <a:off x="6422" y="13768"/>
                <a:ext cx="77" cy="367"/>
              </a:xfrm>
              <a:custGeom>
                <a:avLst/>
                <a:gdLst>
                  <a:gd name="T0" fmla="*/ 24 w 77"/>
                  <a:gd name="T1" fmla="*/ 8 h 367"/>
                  <a:gd name="T2" fmla="*/ 22 w 77"/>
                  <a:gd name="T3" fmla="*/ 15 h 367"/>
                  <a:gd name="T4" fmla="*/ 17 w 77"/>
                  <a:gd name="T5" fmla="*/ 36 h 367"/>
                  <a:gd name="T6" fmla="*/ 10 w 77"/>
                  <a:gd name="T7" fmla="*/ 68 h 367"/>
                  <a:gd name="T8" fmla="*/ 4 w 77"/>
                  <a:gd name="T9" fmla="*/ 112 h 367"/>
                  <a:gd name="T10" fmla="*/ 0 w 77"/>
                  <a:gd name="T11" fmla="*/ 164 h 367"/>
                  <a:gd name="T12" fmla="*/ 0 w 77"/>
                  <a:gd name="T13" fmla="*/ 226 h 367"/>
                  <a:gd name="T14" fmla="*/ 7 w 77"/>
                  <a:gd name="T15" fmla="*/ 294 h 367"/>
                  <a:gd name="T16" fmla="*/ 21 w 77"/>
                  <a:gd name="T17" fmla="*/ 367 h 367"/>
                  <a:gd name="T18" fmla="*/ 74 w 77"/>
                  <a:gd name="T19" fmla="*/ 364 h 367"/>
                  <a:gd name="T20" fmla="*/ 71 w 77"/>
                  <a:gd name="T21" fmla="*/ 353 h 367"/>
                  <a:gd name="T22" fmla="*/ 66 w 77"/>
                  <a:gd name="T23" fmla="*/ 323 h 367"/>
                  <a:gd name="T24" fmla="*/ 60 w 77"/>
                  <a:gd name="T25" fmla="*/ 280 h 367"/>
                  <a:gd name="T26" fmla="*/ 54 w 77"/>
                  <a:gd name="T27" fmla="*/ 226 h 367"/>
                  <a:gd name="T28" fmla="*/ 51 w 77"/>
                  <a:gd name="T29" fmla="*/ 168 h 367"/>
                  <a:gd name="T30" fmla="*/ 53 w 77"/>
                  <a:gd name="T31" fmla="*/ 107 h 367"/>
                  <a:gd name="T32" fmla="*/ 61 w 77"/>
                  <a:gd name="T33" fmla="*/ 52 h 367"/>
                  <a:gd name="T34" fmla="*/ 77 w 77"/>
                  <a:gd name="T35" fmla="*/ 5 h 367"/>
                  <a:gd name="T36" fmla="*/ 77 w 77"/>
                  <a:gd name="T37" fmla="*/ 5 h 367"/>
                  <a:gd name="T38" fmla="*/ 77 w 77"/>
                  <a:gd name="T39" fmla="*/ 2 h 367"/>
                  <a:gd name="T40" fmla="*/ 76 w 77"/>
                  <a:gd name="T41" fmla="*/ 1 h 367"/>
                  <a:gd name="T42" fmla="*/ 72 w 77"/>
                  <a:gd name="T43" fmla="*/ 0 h 367"/>
                  <a:gd name="T44" fmla="*/ 66 w 77"/>
                  <a:gd name="T45" fmla="*/ 0 h 367"/>
                  <a:gd name="T46" fmla="*/ 56 w 77"/>
                  <a:gd name="T47" fmla="*/ 1 h 367"/>
                  <a:gd name="T48" fmla="*/ 43 w 77"/>
                  <a:gd name="T49" fmla="*/ 4 h 367"/>
                  <a:gd name="T50" fmla="*/ 24 w 77"/>
                  <a:gd name="T51" fmla="*/ 8 h 36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7"/>
                  <a:gd name="T79" fmla="*/ 0 h 367"/>
                  <a:gd name="T80" fmla="*/ 77 w 77"/>
                  <a:gd name="T81" fmla="*/ 367 h 36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7" h="367">
                    <a:moveTo>
                      <a:pt x="24" y="8"/>
                    </a:moveTo>
                    <a:lnTo>
                      <a:pt x="22" y="15"/>
                    </a:lnTo>
                    <a:lnTo>
                      <a:pt x="17" y="36"/>
                    </a:lnTo>
                    <a:lnTo>
                      <a:pt x="10" y="68"/>
                    </a:lnTo>
                    <a:lnTo>
                      <a:pt x="4" y="112"/>
                    </a:lnTo>
                    <a:lnTo>
                      <a:pt x="0" y="164"/>
                    </a:lnTo>
                    <a:lnTo>
                      <a:pt x="0" y="226"/>
                    </a:lnTo>
                    <a:lnTo>
                      <a:pt x="7" y="294"/>
                    </a:lnTo>
                    <a:lnTo>
                      <a:pt x="21" y="367"/>
                    </a:lnTo>
                    <a:lnTo>
                      <a:pt x="74" y="364"/>
                    </a:lnTo>
                    <a:lnTo>
                      <a:pt x="71" y="353"/>
                    </a:lnTo>
                    <a:lnTo>
                      <a:pt x="66" y="323"/>
                    </a:lnTo>
                    <a:lnTo>
                      <a:pt x="60" y="280"/>
                    </a:lnTo>
                    <a:lnTo>
                      <a:pt x="54" y="226"/>
                    </a:lnTo>
                    <a:lnTo>
                      <a:pt x="51" y="168"/>
                    </a:lnTo>
                    <a:lnTo>
                      <a:pt x="53" y="107"/>
                    </a:lnTo>
                    <a:lnTo>
                      <a:pt x="61" y="52"/>
                    </a:lnTo>
                    <a:lnTo>
                      <a:pt x="77" y="5"/>
                    </a:lnTo>
                    <a:lnTo>
                      <a:pt x="77" y="2"/>
                    </a:lnTo>
                    <a:lnTo>
                      <a:pt x="76" y="1"/>
                    </a:lnTo>
                    <a:lnTo>
                      <a:pt x="72" y="0"/>
                    </a:lnTo>
                    <a:lnTo>
                      <a:pt x="66" y="0"/>
                    </a:lnTo>
                    <a:lnTo>
                      <a:pt x="56" y="1"/>
                    </a:lnTo>
                    <a:lnTo>
                      <a:pt x="43" y="4"/>
                    </a:ln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17" name="Freeform 93"/>
              <p:cNvSpPr>
                <a:spLocks/>
              </p:cNvSpPr>
              <p:nvPr/>
            </p:nvSpPr>
            <p:spPr bwMode="auto">
              <a:xfrm>
                <a:off x="6428" y="13813"/>
                <a:ext cx="56" cy="271"/>
              </a:xfrm>
              <a:custGeom>
                <a:avLst/>
                <a:gdLst>
                  <a:gd name="T0" fmla="*/ 17 w 56"/>
                  <a:gd name="T1" fmla="*/ 5 h 271"/>
                  <a:gd name="T2" fmla="*/ 16 w 56"/>
                  <a:gd name="T3" fmla="*/ 10 h 271"/>
                  <a:gd name="T4" fmla="*/ 12 w 56"/>
                  <a:gd name="T5" fmla="*/ 25 h 271"/>
                  <a:gd name="T6" fmla="*/ 6 w 56"/>
                  <a:gd name="T7" fmla="*/ 49 h 271"/>
                  <a:gd name="T8" fmla="*/ 2 w 56"/>
                  <a:gd name="T9" fmla="*/ 82 h 271"/>
                  <a:gd name="T10" fmla="*/ 0 w 56"/>
                  <a:gd name="T11" fmla="*/ 122 h 271"/>
                  <a:gd name="T12" fmla="*/ 0 w 56"/>
                  <a:gd name="T13" fmla="*/ 166 h 271"/>
                  <a:gd name="T14" fmla="*/ 4 w 56"/>
                  <a:gd name="T15" fmla="*/ 217 h 271"/>
                  <a:gd name="T16" fmla="*/ 15 w 56"/>
                  <a:gd name="T17" fmla="*/ 271 h 271"/>
                  <a:gd name="T18" fmla="*/ 54 w 56"/>
                  <a:gd name="T19" fmla="*/ 268 h 271"/>
                  <a:gd name="T20" fmla="*/ 52 w 56"/>
                  <a:gd name="T21" fmla="*/ 261 h 271"/>
                  <a:gd name="T22" fmla="*/ 48 w 56"/>
                  <a:gd name="T23" fmla="*/ 238 h 271"/>
                  <a:gd name="T24" fmla="*/ 44 w 56"/>
                  <a:gd name="T25" fmla="*/ 206 h 271"/>
                  <a:gd name="T26" fmla="*/ 40 w 56"/>
                  <a:gd name="T27" fmla="*/ 166 h 271"/>
                  <a:gd name="T28" fmla="*/ 37 w 56"/>
                  <a:gd name="T29" fmla="*/ 123 h 271"/>
                  <a:gd name="T30" fmla="*/ 39 w 56"/>
                  <a:gd name="T31" fmla="*/ 78 h 271"/>
                  <a:gd name="T32" fmla="*/ 44 w 56"/>
                  <a:gd name="T33" fmla="*/ 37 h 271"/>
                  <a:gd name="T34" fmla="*/ 56 w 56"/>
                  <a:gd name="T35" fmla="*/ 3 h 271"/>
                  <a:gd name="T36" fmla="*/ 56 w 56"/>
                  <a:gd name="T37" fmla="*/ 3 h 271"/>
                  <a:gd name="T38" fmla="*/ 56 w 56"/>
                  <a:gd name="T39" fmla="*/ 2 h 271"/>
                  <a:gd name="T40" fmla="*/ 55 w 56"/>
                  <a:gd name="T41" fmla="*/ 1 h 271"/>
                  <a:gd name="T42" fmla="*/ 52 w 56"/>
                  <a:gd name="T43" fmla="*/ 0 h 271"/>
                  <a:gd name="T44" fmla="*/ 48 w 56"/>
                  <a:gd name="T45" fmla="*/ 0 h 271"/>
                  <a:gd name="T46" fmla="*/ 42 w 56"/>
                  <a:gd name="T47" fmla="*/ 0 h 271"/>
                  <a:gd name="T48" fmla="*/ 31 w 56"/>
                  <a:gd name="T49" fmla="*/ 2 h 271"/>
                  <a:gd name="T50" fmla="*/ 17 w 56"/>
                  <a:gd name="T51" fmla="*/ 5 h 2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"/>
                  <a:gd name="T79" fmla="*/ 0 h 271"/>
                  <a:gd name="T80" fmla="*/ 56 w 56"/>
                  <a:gd name="T81" fmla="*/ 271 h 27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" h="271">
                    <a:moveTo>
                      <a:pt x="17" y="5"/>
                    </a:moveTo>
                    <a:lnTo>
                      <a:pt x="16" y="10"/>
                    </a:lnTo>
                    <a:lnTo>
                      <a:pt x="12" y="25"/>
                    </a:lnTo>
                    <a:lnTo>
                      <a:pt x="6" y="49"/>
                    </a:lnTo>
                    <a:lnTo>
                      <a:pt x="2" y="82"/>
                    </a:lnTo>
                    <a:lnTo>
                      <a:pt x="0" y="122"/>
                    </a:lnTo>
                    <a:lnTo>
                      <a:pt x="0" y="166"/>
                    </a:lnTo>
                    <a:lnTo>
                      <a:pt x="4" y="217"/>
                    </a:lnTo>
                    <a:lnTo>
                      <a:pt x="15" y="271"/>
                    </a:lnTo>
                    <a:lnTo>
                      <a:pt x="54" y="268"/>
                    </a:lnTo>
                    <a:lnTo>
                      <a:pt x="52" y="261"/>
                    </a:lnTo>
                    <a:lnTo>
                      <a:pt x="48" y="238"/>
                    </a:lnTo>
                    <a:lnTo>
                      <a:pt x="44" y="206"/>
                    </a:lnTo>
                    <a:lnTo>
                      <a:pt x="40" y="166"/>
                    </a:lnTo>
                    <a:lnTo>
                      <a:pt x="37" y="123"/>
                    </a:lnTo>
                    <a:lnTo>
                      <a:pt x="39" y="78"/>
                    </a:lnTo>
                    <a:lnTo>
                      <a:pt x="44" y="37"/>
                    </a:lnTo>
                    <a:lnTo>
                      <a:pt x="56" y="3"/>
                    </a:lnTo>
                    <a:lnTo>
                      <a:pt x="56" y="2"/>
                    </a:lnTo>
                    <a:lnTo>
                      <a:pt x="55" y="1"/>
                    </a:lnTo>
                    <a:lnTo>
                      <a:pt x="52" y="0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31" y="2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18" name="Freeform 94"/>
              <p:cNvSpPr>
                <a:spLocks/>
              </p:cNvSpPr>
              <p:nvPr/>
            </p:nvSpPr>
            <p:spPr bwMode="auto">
              <a:xfrm>
                <a:off x="7211" y="13549"/>
                <a:ext cx="186" cy="732"/>
              </a:xfrm>
              <a:custGeom>
                <a:avLst/>
                <a:gdLst>
                  <a:gd name="T0" fmla="*/ 186 w 186"/>
                  <a:gd name="T1" fmla="*/ 6 h 732"/>
                  <a:gd name="T2" fmla="*/ 182 w 186"/>
                  <a:gd name="T3" fmla="*/ 11 h 732"/>
                  <a:gd name="T4" fmla="*/ 169 w 186"/>
                  <a:gd name="T5" fmla="*/ 29 h 732"/>
                  <a:gd name="T6" fmla="*/ 153 w 186"/>
                  <a:gd name="T7" fmla="*/ 67 h 732"/>
                  <a:gd name="T8" fmla="*/ 137 w 186"/>
                  <a:gd name="T9" fmla="*/ 130 h 732"/>
                  <a:gd name="T10" fmla="*/ 124 w 186"/>
                  <a:gd name="T11" fmla="*/ 221 h 732"/>
                  <a:gd name="T12" fmla="*/ 117 w 186"/>
                  <a:gd name="T13" fmla="*/ 350 h 732"/>
                  <a:gd name="T14" fmla="*/ 122 w 186"/>
                  <a:gd name="T15" fmla="*/ 517 h 732"/>
                  <a:gd name="T16" fmla="*/ 139 w 186"/>
                  <a:gd name="T17" fmla="*/ 732 h 732"/>
                  <a:gd name="T18" fmla="*/ 34 w 186"/>
                  <a:gd name="T19" fmla="*/ 732 h 732"/>
                  <a:gd name="T20" fmla="*/ 31 w 186"/>
                  <a:gd name="T21" fmla="*/ 711 h 732"/>
                  <a:gd name="T22" fmla="*/ 22 w 186"/>
                  <a:gd name="T23" fmla="*/ 651 h 732"/>
                  <a:gd name="T24" fmla="*/ 12 w 186"/>
                  <a:gd name="T25" fmla="*/ 563 h 732"/>
                  <a:gd name="T26" fmla="*/ 3 w 186"/>
                  <a:gd name="T27" fmla="*/ 454 h 732"/>
                  <a:gd name="T28" fmla="*/ 0 w 186"/>
                  <a:gd name="T29" fmla="*/ 335 h 732"/>
                  <a:gd name="T30" fmla="*/ 6 w 186"/>
                  <a:gd name="T31" fmla="*/ 213 h 732"/>
                  <a:gd name="T32" fmla="*/ 25 w 186"/>
                  <a:gd name="T33" fmla="*/ 98 h 732"/>
                  <a:gd name="T34" fmla="*/ 60 w 186"/>
                  <a:gd name="T35" fmla="*/ 0 h 732"/>
                  <a:gd name="T36" fmla="*/ 186 w 186"/>
                  <a:gd name="T37" fmla="*/ 6 h 7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86"/>
                  <a:gd name="T58" fmla="*/ 0 h 732"/>
                  <a:gd name="T59" fmla="*/ 186 w 186"/>
                  <a:gd name="T60" fmla="*/ 732 h 7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86" h="732">
                    <a:moveTo>
                      <a:pt x="186" y="6"/>
                    </a:moveTo>
                    <a:lnTo>
                      <a:pt x="182" y="11"/>
                    </a:lnTo>
                    <a:lnTo>
                      <a:pt x="169" y="29"/>
                    </a:lnTo>
                    <a:lnTo>
                      <a:pt x="153" y="67"/>
                    </a:lnTo>
                    <a:lnTo>
                      <a:pt x="137" y="130"/>
                    </a:lnTo>
                    <a:lnTo>
                      <a:pt x="124" y="221"/>
                    </a:lnTo>
                    <a:lnTo>
                      <a:pt x="117" y="350"/>
                    </a:lnTo>
                    <a:lnTo>
                      <a:pt x="122" y="517"/>
                    </a:lnTo>
                    <a:lnTo>
                      <a:pt x="139" y="732"/>
                    </a:lnTo>
                    <a:lnTo>
                      <a:pt x="34" y="732"/>
                    </a:lnTo>
                    <a:lnTo>
                      <a:pt x="31" y="711"/>
                    </a:lnTo>
                    <a:lnTo>
                      <a:pt x="22" y="651"/>
                    </a:lnTo>
                    <a:lnTo>
                      <a:pt x="12" y="563"/>
                    </a:lnTo>
                    <a:lnTo>
                      <a:pt x="3" y="454"/>
                    </a:lnTo>
                    <a:lnTo>
                      <a:pt x="0" y="335"/>
                    </a:lnTo>
                    <a:lnTo>
                      <a:pt x="6" y="213"/>
                    </a:lnTo>
                    <a:lnTo>
                      <a:pt x="25" y="98"/>
                    </a:lnTo>
                    <a:lnTo>
                      <a:pt x="60" y="0"/>
                    </a:lnTo>
                    <a:lnTo>
                      <a:pt x="186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19" name="Freeform 95"/>
              <p:cNvSpPr>
                <a:spLocks/>
              </p:cNvSpPr>
              <p:nvPr/>
            </p:nvSpPr>
            <p:spPr bwMode="auto">
              <a:xfrm>
                <a:off x="7219" y="13600"/>
                <a:ext cx="158" cy="625"/>
              </a:xfrm>
              <a:custGeom>
                <a:avLst/>
                <a:gdLst>
                  <a:gd name="T0" fmla="*/ 158 w 158"/>
                  <a:gd name="T1" fmla="*/ 4 h 625"/>
                  <a:gd name="T2" fmla="*/ 153 w 158"/>
                  <a:gd name="T3" fmla="*/ 9 h 625"/>
                  <a:gd name="T4" fmla="*/ 144 w 158"/>
                  <a:gd name="T5" fmla="*/ 25 h 625"/>
                  <a:gd name="T6" fmla="*/ 130 w 158"/>
                  <a:gd name="T7" fmla="*/ 57 h 625"/>
                  <a:gd name="T8" fmla="*/ 116 w 158"/>
                  <a:gd name="T9" fmla="*/ 110 h 625"/>
                  <a:gd name="T10" fmla="*/ 105 w 158"/>
                  <a:gd name="T11" fmla="*/ 189 h 625"/>
                  <a:gd name="T12" fmla="*/ 100 w 158"/>
                  <a:gd name="T13" fmla="*/ 298 h 625"/>
                  <a:gd name="T14" fmla="*/ 103 w 158"/>
                  <a:gd name="T15" fmla="*/ 441 h 625"/>
                  <a:gd name="T16" fmla="*/ 118 w 158"/>
                  <a:gd name="T17" fmla="*/ 625 h 625"/>
                  <a:gd name="T18" fmla="*/ 29 w 158"/>
                  <a:gd name="T19" fmla="*/ 625 h 625"/>
                  <a:gd name="T20" fmla="*/ 25 w 158"/>
                  <a:gd name="T21" fmla="*/ 607 h 625"/>
                  <a:gd name="T22" fmla="*/ 18 w 158"/>
                  <a:gd name="T23" fmla="*/ 556 h 625"/>
                  <a:gd name="T24" fmla="*/ 9 w 158"/>
                  <a:gd name="T25" fmla="*/ 480 h 625"/>
                  <a:gd name="T26" fmla="*/ 2 w 158"/>
                  <a:gd name="T27" fmla="*/ 387 h 625"/>
                  <a:gd name="T28" fmla="*/ 0 w 158"/>
                  <a:gd name="T29" fmla="*/ 286 h 625"/>
                  <a:gd name="T30" fmla="*/ 5 w 158"/>
                  <a:gd name="T31" fmla="*/ 182 h 625"/>
                  <a:gd name="T32" fmla="*/ 21 w 158"/>
                  <a:gd name="T33" fmla="*/ 84 h 625"/>
                  <a:gd name="T34" fmla="*/ 51 w 158"/>
                  <a:gd name="T35" fmla="*/ 0 h 625"/>
                  <a:gd name="T36" fmla="*/ 158 w 158"/>
                  <a:gd name="T37" fmla="*/ 4 h 62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8"/>
                  <a:gd name="T58" fmla="*/ 0 h 625"/>
                  <a:gd name="T59" fmla="*/ 158 w 158"/>
                  <a:gd name="T60" fmla="*/ 625 h 62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8" h="625">
                    <a:moveTo>
                      <a:pt x="158" y="4"/>
                    </a:moveTo>
                    <a:lnTo>
                      <a:pt x="153" y="9"/>
                    </a:lnTo>
                    <a:lnTo>
                      <a:pt x="144" y="25"/>
                    </a:lnTo>
                    <a:lnTo>
                      <a:pt x="130" y="57"/>
                    </a:lnTo>
                    <a:lnTo>
                      <a:pt x="116" y="110"/>
                    </a:lnTo>
                    <a:lnTo>
                      <a:pt x="105" y="189"/>
                    </a:lnTo>
                    <a:lnTo>
                      <a:pt x="100" y="298"/>
                    </a:lnTo>
                    <a:lnTo>
                      <a:pt x="103" y="441"/>
                    </a:lnTo>
                    <a:lnTo>
                      <a:pt x="118" y="625"/>
                    </a:lnTo>
                    <a:lnTo>
                      <a:pt x="29" y="625"/>
                    </a:lnTo>
                    <a:lnTo>
                      <a:pt x="25" y="607"/>
                    </a:lnTo>
                    <a:lnTo>
                      <a:pt x="18" y="556"/>
                    </a:lnTo>
                    <a:lnTo>
                      <a:pt x="9" y="480"/>
                    </a:lnTo>
                    <a:lnTo>
                      <a:pt x="2" y="387"/>
                    </a:lnTo>
                    <a:lnTo>
                      <a:pt x="0" y="286"/>
                    </a:lnTo>
                    <a:lnTo>
                      <a:pt x="5" y="182"/>
                    </a:lnTo>
                    <a:lnTo>
                      <a:pt x="21" y="84"/>
                    </a:lnTo>
                    <a:lnTo>
                      <a:pt x="51" y="0"/>
                    </a:lnTo>
                    <a:lnTo>
                      <a:pt x="158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20" name="Freeform 96"/>
              <p:cNvSpPr>
                <a:spLocks/>
              </p:cNvSpPr>
              <p:nvPr/>
            </p:nvSpPr>
            <p:spPr bwMode="auto">
              <a:xfrm>
                <a:off x="7225" y="13651"/>
                <a:ext cx="131" cy="517"/>
              </a:xfrm>
              <a:custGeom>
                <a:avLst/>
                <a:gdLst>
                  <a:gd name="T0" fmla="*/ 131 w 131"/>
                  <a:gd name="T1" fmla="*/ 4 h 517"/>
                  <a:gd name="T2" fmla="*/ 128 w 131"/>
                  <a:gd name="T3" fmla="*/ 7 h 517"/>
                  <a:gd name="T4" fmla="*/ 119 w 131"/>
                  <a:gd name="T5" fmla="*/ 21 h 517"/>
                  <a:gd name="T6" fmla="*/ 109 w 131"/>
                  <a:gd name="T7" fmla="*/ 47 h 517"/>
                  <a:gd name="T8" fmla="*/ 97 w 131"/>
                  <a:gd name="T9" fmla="*/ 91 h 517"/>
                  <a:gd name="T10" fmla="*/ 88 w 131"/>
                  <a:gd name="T11" fmla="*/ 156 h 517"/>
                  <a:gd name="T12" fmla="*/ 84 w 131"/>
                  <a:gd name="T13" fmla="*/ 247 h 517"/>
                  <a:gd name="T14" fmla="*/ 86 w 131"/>
                  <a:gd name="T15" fmla="*/ 366 h 517"/>
                  <a:gd name="T16" fmla="*/ 99 w 131"/>
                  <a:gd name="T17" fmla="*/ 517 h 517"/>
                  <a:gd name="T18" fmla="*/ 25 w 131"/>
                  <a:gd name="T19" fmla="*/ 517 h 517"/>
                  <a:gd name="T20" fmla="*/ 23 w 131"/>
                  <a:gd name="T21" fmla="*/ 502 h 517"/>
                  <a:gd name="T22" fmla="*/ 16 w 131"/>
                  <a:gd name="T23" fmla="*/ 460 h 517"/>
                  <a:gd name="T24" fmla="*/ 9 w 131"/>
                  <a:gd name="T25" fmla="*/ 397 h 517"/>
                  <a:gd name="T26" fmla="*/ 2 w 131"/>
                  <a:gd name="T27" fmla="*/ 320 h 517"/>
                  <a:gd name="T28" fmla="*/ 0 w 131"/>
                  <a:gd name="T29" fmla="*/ 236 h 517"/>
                  <a:gd name="T30" fmla="*/ 4 w 131"/>
                  <a:gd name="T31" fmla="*/ 151 h 517"/>
                  <a:gd name="T32" fmla="*/ 18 w 131"/>
                  <a:gd name="T33" fmla="*/ 70 h 517"/>
                  <a:gd name="T34" fmla="*/ 43 w 131"/>
                  <a:gd name="T35" fmla="*/ 0 h 517"/>
                  <a:gd name="T36" fmla="*/ 131 w 131"/>
                  <a:gd name="T37" fmla="*/ 4 h 5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1"/>
                  <a:gd name="T58" fmla="*/ 0 h 517"/>
                  <a:gd name="T59" fmla="*/ 131 w 131"/>
                  <a:gd name="T60" fmla="*/ 517 h 5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1" h="517">
                    <a:moveTo>
                      <a:pt x="131" y="4"/>
                    </a:moveTo>
                    <a:lnTo>
                      <a:pt x="128" y="7"/>
                    </a:lnTo>
                    <a:lnTo>
                      <a:pt x="119" y="21"/>
                    </a:lnTo>
                    <a:lnTo>
                      <a:pt x="109" y="47"/>
                    </a:lnTo>
                    <a:lnTo>
                      <a:pt x="97" y="91"/>
                    </a:lnTo>
                    <a:lnTo>
                      <a:pt x="88" y="156"/>
                    </a:lnTo>
                    <a:lnTo>
                      <a:pt x="84" y="247"/>
                    </a:lnTo>
                    <a:lnTo>
                      <a:pt x="86" y="366"/>
                    </a:lnTo>
                    <a:lnTo>
                      <a:pt x="99" y="517"/>
                    </a:lnTo>
                    <a:lnTo>
                      <a:pt x="25" y="517"/>
                    </a:lnTo>
                    <a:lnTo>
                      <a:pt x="23" y="502"/>
                    </a:lnTo>
                    <a:lnTo>
                      <a:pt x="16" y="460"/>
                    </a:lnTo>
                    <a:lnTo>
                      <a:pt x="9" y="397"/>
                    </a:lnTo>
                    <a:lnTo>
                      <a:pt x="2" y="320"/>
                    </a:lnTo>
                    <a:lnTo>
                      <a:pt x="0" y="236"/>
                    </a:lnTo>
                    <a:lnTo>
                      <a:pt x="4" y="151"/>
                    </a:lnTo>
                    <a:lnTo>
                      <a:pt x="18" y="70"/>
                    </a:lnTo>
                    <a:lnTo>
                      <a:pt x="43" y="0"/>
                    </a:lnTo>
                    <a:lnTo>
                      <a:pt x="131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21" name="Freeform 97"/>
              <p:cNvSpPr>
                <a:spLocks/>
              </p:cNvSpPr>
              <p:nvPr/>
            </p:nvSpPr>
            <p:spPr bwMode="auto">
              <a:xfrm>
                <a:off x="7233" y="13701"/>
                <a:ext cx="104" cy="411"/>
              </a:xfrm>
              <a:custGeom>
                <a:avLst/>
                <a:gdLst>
                  <a:gd name="T0" fmla="*/ 104 w 104"/>
                  <a:gd name="T1" fmla="*/ 4 h 411"/>
                  <a:gd name="T2" fmla="*/ 101 w 104"/>
                  <a:gd name="T3" fmla="*/ 7 h 411"/>
                  <a:gd name="T4" fmla="*/ 94 w 104"/>
                  <a:gd name="T5" fmla="*/ 17 h 411"/>
                  <a:gd name="T6" fmla="*/ 86 w 104"/>
                  <a:gd name="T7" fmla="*/ 38 h 411"/>
                  <a:gd name="T8" fmla="*/ 76 w 104"/>
                  <a:gd name="T9" fmla="*/ 73 h 411"/>
                  <a:gd name="T10" fmla="*/ 69 w 104"/>
                  <a:gd name="T11" fmla="*/ 125 h 411"/>
                  <a:gd name="T12" fmla="*/ 65 w 104"/>
                  <a:gd name="T13" fmla="*/ 196 h 411"/>
                  <a:gd name="T14" fmla="*/ 67 w 104"/>
                  <a:gd name="T15" fmla="*/ 291 h 411"/>
                  <a:gd name="T16" fmla="*/ 77 w 104"/>
                  <a:gd name="T17" fmla="*/ 411 h 411"/>
                  <a:gd name="T18" fmla="*/ 19 w 104"/>
                  <a:gd name="T19" fmla="*/ 411 h 411"/>
                  <a:gd name="T20" fmla="*/ 17 w 104"/>
                  <a:gd name="T21" fmla="*/ 399 h 411"/>
                  <a:gd name="T22" fmla="*/ 11 w 104"/>
                  <a:gd name="T23" fmla="*/ 365 h 411"/>
                  <a:gd name="T24" fmla="*/ 6 w 104"/>
                  <a:gd name="T25" fmla="*/ 316 h 411"/>
                  <a:gd name="T26" fmla="*/ 2 w 104"/>
                  <a:gd name="T27" fmla="*/ 255 h 411"/>
                  <a:gd name="T28" fmla="*/ 0 w 104"/>
                  <a:gd name="T29" fmla="*/ 188 h 411"/>
                  <a:gd name="T30" fmla="*/ 4 w 104"/>
                  <a:gd name="T31" fmla="*/ 120 h 411"/>
                  <a:gd name="T32" fmla="*/ 15 w 104"/>
                  <a:gd name="T33" fmla="*/ 55 h 411"/>
                  <a:gd name="T34" fmla="*/ 34 w 104"/>
                  <a:gd name="T35" fmla="*/ 0 h 411"/>
                  <a:gd name="T36" fmla="*/ 104 w 104"/>
                  <a:gd name="T37" fmla="*/ 4 h 4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4"/>
                  <a:gd name="T58" fmla="*/ 0 h 411"/>
                  <a:gd name="T59" fmla="*/ 104 w 104"/>
                  <a:gd name="T60" fmla="*/ 411 h 4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4" h="411">
                    <a:moveTo>
                      <a:pt x="104" y="4"/>
                    </a:moveTo>
                    <a:lnTo>
                      <a:pt x="101" y="7"/>
                    </a:lnTo>
                    <a:lnTo>
                      <a:pt x="94" y="17"/>
                    </a:lnTo>
                    <a:lnTo>
                      <a:pt x="86" y="38"/>
                    </a:lnTo>
                    <a:lnTo>
                      <a:pt x="76" y="73"/>
                    </a:lnTo>
                    <a:lnTo>
                      <a:pt x="69" y="125"/>
                    </a:lnTo>
                    <a:lnTo>
                      <a:pt x="65" y="196"/>
                    </a:lnTo>
                    <a:lnTo>
                      <a:pt x="67" y="291"/>
                    </a:lnTo>
                    <a:lnTo>
                      <a:pt x="77" y="411"/>
                    </a:lnTo>
                    <a:lnTo>
                      <a:pt x="19" y="411"/>
                    </a:lnTo>
                    <a:lnTo>
                      <a:pt x="17" y="399"/>
                    </a:lnTo>
                    <a:lnTo>
                      <a:pt x="11" y="365"/>
                    </a:lnTo>
                    <a:lnTo>
                      <a:pt x="6" y="316"/>
                    </a:lnTo>
                    <a:lnTo>
                      <a:pt x="2" y="255"/>
                    </a:lnTo>
                    <a:lnTo>
                      <a:pt x="0" y="188"/>
                    </a:lnTo>
                    <a:lnTo>
                      <a:pt x="4" y="120"/>
                    </a:lnTo>
                    <a:lnTo>
                      <a:pt x="15" y="55"/>
                    </a:lnTo>
                    <a:lnTo>
                      <a:pt x="34" y="0"/>
                    </a:lnTo>
                    <a:lnTo>
                      <a:pt x="104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22" name="Freeform 98"/>
              <p:cNvSpPr>
                <a:spLocks/>
              </p:cNvSpPr>
              <p:nvPr/>
            </p:nvSpPr>
            <p:spPr bwMode="auto">
              <a:xfrm>
                <a:off x="7240" y="13752"/>
                <a:ext cx="76" cy="302"/>
              </a:xfrm>
              <a:custGeom>
                <a:avLst/>
                <a:gdLst>
                  <a:gd name="T0" fmla="*/ 76 w 76"/>
                  <a:gd name="T1" fmla="*/ 2 h 302"/>
                  <a:gd name="T2" fmla="*/ 74 w 76"/>
                  <a:gd name="T3" fmla="*/ 4 h 302"/>
                  <a:gd name="T4" fmla="*/ 70 w 76"/>
                  <a:gd name="T5" fmla="*/ 12 h 302"/>
                  <a:gd name="T6" fmla="*/ 62 w 76"/>
                  <a:gd name="T7" fmla="*/ 28 h 302"/>
                  <a:gd name="T8" fmla="*/ 56 w 76"/>
                  <a:gd name="T9" fmla="*/ 53 h 302"/>
                  <a:gd name="T10" fmla="*/ 51 w 76"/>
                  <a:gd name="T11" fmla="*/ 92 h 302"/>
                  <a:gd name="T12" fmla="*/ 49 w 76"/>
                  <a:gd name="T13" fmla="*/ 145 h 302"/>
                  <a:gd name="T14" fmla="*/ 50 w 76"/>
                  <a:gd name="T15" fmla="*/ 214 h 302"/>
                  <a:gd name="T16" fmla="*/ 57 w 76"/>
                  <a:gd name="T17" fmla="*/ 302 h 302"/>
                  <a:gd name="T18" fmla="*/ 14 w 76"/>
                  <a:gd name="T19" fmla="*/ 302 h 302"/>
                  <a:gd name="T20" fmla="*/ 13 w 76"/>
                  <a:gd name="T21" fmla="*/ 294 h 302"/>
                  <a:gd name="T22" fmla="*/ 9 w 76"/>
                  <a:gd name="T23" fmla="*/ 269 h 302"/>
                  <a:gd name="T24" fmla="*/ 4 w 76"/>
                  <a:gd name="T25" fmla="*/ 232 h 302"/>
                  <a:gd name="T26" fmla="*/ 1 w 76"/>
                  <a:gd name="T27" fmla="*/ 188 h 302"/>
                  <a:gd name="T28" fmla="*/ 0 w 76"/>
                  <a:gd name="T29" fmla="*/ 138 h 302"/>
                  <a:gd name="T30" fmla="*/ 2 w 76"/>
                  <a:gd name="T31" fmla="*/ 89 h 302"/>
                  <a:gd name="T32" fmla="*/ 10 w 76"/>
                  <a:gd name="T33" fmla="*/ 41 h 302"/>
                  <a:gd name="T34" fmla="*/ 25 w 76"/>
                  <a:gd name="T35" fmla="*/ 0 h 302"/>
                  <a:gd name="T36" fmla="*/ 76 w 76"/>
                  <a:gd name="T37" fmla="*/ 2 h 30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6"/>
                  <a:gd name="T58" fmla="*/ 0 h 302"/>
                  <a:gd name="T59" fmla="*/ 76 w 76"/>
                  <a:gd name="T60" fmla="*/ 302 h 30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6" h="302">
                    <a:moveTo>
                      <a:pt x="76" y="2"/>
                    </a:moveTo>
                    <a:lnTo>
                      <a:pt x="74" y="4"/>
                    </a:lnTo>
                    <a:lnTo>
                      <a:pt x="70" y="12"/>
                    </a:lnTo>
                    <a:lnTo>
                      <a:pt x="62" y="28"/>
                    </a:lnTo>
                    <a:lnTo>
                      <a:pt x="56" y="53"/>
                    </a:lnTo>
                    <a:lnTo>
                      <a:pt x="51" y="92"/>
                    </a:lnTo>
                    <a:lnTo>
                      <a:pt x="49" y="145"/>
                    </a:lnTo>
                    <a:lnTo>
                      <a:pt x="50" y="214"/>
                    </a:lnTo>
                    <a:lnTo>
                      <a:pt x="57" y="302"/>
                    </a:lnTo>
                    <a:lnTo>
                      <a:pt x="14" y="302"/>
                    </a:lnTo>
                    <a:lnTo>
                      <a:pt x="13" y="294"/>
                    </a:lnTo>
                    <a:lnTo>
                      <a:pt x="9" y="269"/>
                    </a:lnTo>
                    <a:lnTo>
                      <a:pt x="4" y="232"/>
                    </a:lnTo>
                    <a:lnTo>
                      <a:pt x="1" y="188"/>
                    </a:lnTo>
                    <a:lnTo>
                      <a:pt x="0" y="138"/>
                    </a:lnTo>
                    <a:lnTo>
                      <a:pt x="2" y="89"/>
                    </a:lnTo>
                    <a:lnTo>
                      <a:pt x="10" y="41"/>
                    </a:lnTo>
                    <a:lnTo>
                      <a:pt x="25" y="0"/>
                    </a:lnTo>
                    <a:lnTo>
                      <a:pt x="76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23" name="Rectangle 99"/>
              <p:cNvSpPr>
                <a:spLocks noChangeArrowheads="1"/>
              </p:cNvSpPr>
              <p:nvPr/>
            </p:nvSpPr>
            <p:spPr bwMode="auto">
              <a:xfrm>
                <a:off x="6241" y="13678"/>
                <a:ext cx="23" cy="95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el-GR" altLang="el-GR" sz="1600">
                  <a:latin typeface="Comic Sans MS" pitchFamily="66" charset="0"/>
                </a:endParaRPr>
              </a:p>
            </p:txBody>
          </p:sp>
          <p:sp>
            <p:nvSpPr>
              <p:cNvPr id="103824" name="Freeform 100"/>
              <p:cNvSpPr>
                <a:spLocks/>
              </p:cNvSpPr>
              <p:nvPr/>
            </p:nvSpPr>
            <p:spPr bwMode="auto">
              <a:xfrm>
                <a:off x="6579" y="13664"/>
                <a:ext cx="375" cy="440"/>
              </a:xfrm>
              <a:custGeom>
                <a:avLst/>
                <a:gdLst>
                  <a:gd name="T0" fmla="*/ 35 w 375"/>
                  <a:gd name="T1" fmla="*/ 41 h 440"/>
                  <a:gd name="T2" fmla="*/ 32 w 375"/>
                  <a:gd name="T3" fmla="*/ 49 h 440"/>
                  <a:gd name="T4" fmla="*/ 25 w 375"/>
                  <a:gd name="T5" fmla="*/ 74 h 440"/>
                  <a:gd name="T6" fmla="*/ 17 w 375"/>
                  <a:gd name="T7" fmla="*/ 112 h 440"/>
                  <a:gd name="T8" fmla="*/ 8 w 375"/>
                  <a:gd name="T9" fmla="*/ 163 h 440"/>
                  <a:gd name="T10" fmla="*/ 2 w 375"/>
                  <a:gd name="T11" fmla="*/ 223 h 440"/>
                  <a:gd name="T12" fmla="*/ 0 w 375"/>
                  <a:gd name="T13" fmla="*/ 290 h 440"/>
                  <a:gd name="T14" fmla="*/ 7 w 375"/>
                  <a:gd name="T15" fmla="*/ 363 h 440"/>
                  <a:gd name="T16" fmla="*/ 23 w 375"/>
                  <a:gd name="T17" fmla="*/ 440 h 440"/>
                  <a:gd name="T18" fmla="*/ 23 w 375"/>
                  <a:gd name="T19" fmla="*/ 437 h 440"/>
                  <a:gd name="T20" fmla="*/ 23 w 375"/>
                  <a:gd name="T21" fmla="*/ 427 h 440"/>
                  <a:gd name="T22" fmla="*/ 23 w 375"/>
                  <a:gd name="T23" fmla="*/ 411 h 440"/>
                  <a:gd name="T24" fmla="*/ 23 w 375"/>
                  <a:gd name="T25" fmla="*/ 391 h 440"/>
                  <a:gd name="T26" fmla="*/ 25 w 375"/>
                  <a:gd name="T27" fmla="*/ 367 h 440"/>
                  <a:gd name="T28" fmla="*/ 28 w 375"/>
                  <a:gd name="T29" fmla="*/ 341 h 440"/>
                  <a:gd name="T30" fmla="*/ 33 w 375"/>
                  <a:gd name="T31" fmla="*/ 312 h 440"/>
                  <a:gd name="T32" fmla="*/ 39 w 375"/>
                  <a:gd name="T33" fmla="*/ 281 h 440"/>
                  <a:gd name="T34" fmla="*/ 49 w 375"/>
                  <a:gd name="T35" fmla="*/ 251 h 440"/>
                  <a:gd name="T36" fmla="*/ 61 w 375"/>
                  <a:gd name="T37" fmla="*/ 222 h 440"/>
                  <a:gd name="T38" fmla="*/ 75 w 375"/>
                  <a:gd name="T39" fmla="*/ 194 h 440"/>
                  <a:gd name="T40" fmla="*/ 93 w 375"/>
                  <a:gd name="T41" fmla="*/ 168 h 440"/>
                  <a:gd name="T42" fmla="*/ 116 w 375"/>
                  <a:gd name="T43" fmla="*/ 145 h 440"/>
                  <a:gd name="T44" fmla="*/ 141 w 375"/>
                  <a:gd name="T45" fmla="*/ 127 h 440"/>
                  <a:gd name="T46" fmla="*/ 173 w 375"/>
                  <a:gd name="T47" fmla="*/ 114 h 440"/>
                  <a:gd name="T48" fmla="*/ 208 w 375"/>
                  <a:gd name="T49" fmla="*/ 106 h 440"/>
                  <a:gd name="T50" fmla="*/ 210 w 375"/>
                  <a:gd name="T51" fmla="*/ 104 h 440"/>
                  <a:gd name="T52" fmla="*/ 217 w 375"/>
                  <a:gd name="T53" fmla="*/ 100 h 440"/>
                  <a:gd name="T54" fmla="*/ 227 w 375"/>
                  <a:gd name="T55" fmla="*/ 92 h 440"/>
                  <a:gd name="T56" fmla="*/ 245 w 375"/>
                  <a:gd name="T57" fmla="*/ 82 h 440"/>
                  <a:gd name="T58" fmla="*/ 267 w 375"/>
                  <a:gd name="T59" fmla="*/ 69 h 440"/>
                  <a:gd name="T60" fmla="*/ 296 w 375"/>
                  <a:gd name="T61" fmla="*/ 54 h 440"/>
                  <a:gd name="T62" fmla="*/ 332 w 375"/>
                  <a:gd name="T63" fmla="*/ 36 h 440"/>
                  <a:gd name="T64" fmla="*/ 375 w 375"/>
                  <a:gd name="T65" fmla="*/ 17 h 440"/>
                  <a:gd name="T66" fmla="*/ 373 w 375"/>
                  <a:gd name="T67" fmla="*/ 16 h 440"/>
                  <a:gd name="T68" fmla="*/ 366 w 375"/>
                  <a:gd name="T69" fmla="*/ 15 h 440"/>
                  <a:gd name="T70" fmla="*/ 357 w 375"/>
                  <a:gd name="T71" fmla="*/ 13 h 440"/>
                  <a:gd name="T72" fmla="*/ 343 w 375"/>
                  <a:gd name="T73" fmla="*/ 10 h 440"/>
                  <a:gd name="T74" fmla="*/ 326 w 375"/>
                  <a:gd name="T75" fmla="*/ 7 h 440"/>
                  <a:gd name="T76" fmla="*/ 307 w 375"/>
                  <a:gd name="T77" fmla="*/ 5 h 440"/>
                  <a:gd name="T78" fmla="*/ 285 w 375"/>
                  <a:gd name="T79" fmla="*/ 3 h 440"/>
                  <a:gd name="T80" fmla="*/ 261 w 375"/>
                  <a:gd name="T81" fmla="*/ 1 h 440"/>
                  <a:gd name="T82" fmla="*/ 235 w 375"/>
                  <a:gd name="T83" fmla="*/ 0 h 440"/>
                  <a:gd name="T84" fmla="*/ 208 w 375"/>
                  <a:gd name="T85" fmla="*/ 1 h 440"/>
                  <a:gd name="T86" fmla="*/ 180 w 375"/>
                  <a:gd name="T87" fmla="*/ 2 h 440"/>
                  <a:gd name="T88" fmla="*/ 151 w 375"/>
                  <a:gd name="T89" fmla="*/ 5 h 440"/>
                  <a:gd name="T90" fmla="*/ 122 w 375"/>
                  <a:gd name="T91" fmla="*/ 10 h 440"/>
                  <a:gd name="T92" fmla="*/ 92 w 375"/>
                  <a:gd name="T93" fmla="*/ 18 h 440"/>
                  <a:gd name="T94" fmla="*/ 63 w 375"/>
                  <a:gd name="T95" fmla="*/ 28 h 440"/>
                  <a:gd name="T96" fmla="*/ 35 w 375"/>
                  <a:gd name="T97" fmla="*/ 41 h 4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75"/>
                  <a:gd name="T148" fmla="*/ 0 h 440"/>
                  <a:gd name="T149" fmla="*/ 375 w 375"/>
                  <a:gd name="T150" fmla="*/ 440 h 4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75" h="440">
                    <a:moveTo>
                      <a:pt x="35" y="41"/>
                    </a:moveTo>
                    <a:lnTo>
                      <a:pt x="32" y="49"/>
                    </a:lnTo>
                    <a:lnTo>
                      <a:pt x="25" y="74"/>
                    </a:lnTo>
                    <a:lnTo>
                      <a:pt x="17" y="112"/>
                    </a:lnTo>
                    <a:lnTo>
                      <a:pt x="8" y="163"/>
                    </a:lnTo>
                    <a:lnTo>
                      <a:pt x="2" y="223"/>
                    </a:lnTo>
                    <a:lnTo>
                      <a:pt x="0" y="290"/>
                    </a:lnTo>
                    <a:lnTo>
                      <a:pt x="7" y="363"/>
                    </a:lnTo>
                    <a:lnTo>
                      <a:pt x="23" y="440"/>
                    </a:lnTo>
                    <a:lnTo>
                      <a:pt x="23" y="437"/>
                    </a:lnTo>
                    <a:lnTo>
                      <a:pt x="23" y="427"/>
                    </a:lnTo>
                    <a:lnTo>
                      <a:pt x="23" y="411"/>
                    </a:lnTo>
                    <a:lnTo>
                      <a:pt x="23" y="391"/>
                    </a:lnTo>
                    <a:lnTo>
                      <a:pt x="25" y="367"/>
                    </a:lnTo>
                    <a:lnTo>
                      <a:pt x="28" y="341"/>
                    </a:lnTo>
                    <a:lnTo>
                      <a:pt x="33" y="312"/>
                    </a:lnTo>
                    <a:lnTo>
                      <a:pt x="39" y="281"/>
                    </a:lnTo>
                    <a:lnTo>
                      <a:pt x="49" y="251"/>
                    </a:lnTo>
                    <a:lnTo>
                      <a:pt x="61" y="222"/>
                    </a:lnTo>
                    <a:lnTo>
                      <a:pt x="75" y="194"/>
                    </a:lnTo>
                    <a:lnTo>
                      <a:pt x="93" y="168"/>
                    </a:lnTo>
                    <a:lnTo>
                      <a:pt x="116" y="145"/>
                    </a:lnTo>
                    <a:lnTo>
                      <a:pt x="141" y="127"/>
                    </a:lnTo>
                    <a:lnTo>
                      <a:pt x="173" y="114"/>
                    </a:lnTo>
                    <a:lnTo>
                      <a:pt x="208" y="106"/>
                    </a:lnTo>
                    <a:lnTo>
                      <a:pt x="210" y="104"/>
                    </a:lnTo>
                    <a:lnTo>
                      <a:pt x="217" y="100"/>
                    </a:lnTo>
                    <a:lnTo>
                      <a:pt x="227" y="92"/>
                    </a:lnTo>
                    <a:lnTo>
                      <a:pt x="245" y="82"/>
                    </a:lnTo>
                    <a:lnTo>
                      <a:pt x="267" y="69"/>
                    </a:lnTo>
                    <a:lnTo>
                      <a:pt x="296" y="54"/>
                    </a:lnTo>
                    <a:lnTo>
                      <a:pt x="332" y="36"/>
                    </a:lnTo>
                    <a:lnTo>
                      <a:pt x="375" y="17"/>
                    </a:lnTo>
                    <a:lnTo>
                      <a:pt x="373" y="16"/>
                    </a:lnTo>
                    <a:lnTo>
                      <a:pt x="366" y="15"/>
                    </a:lnTo>
                    <a:lnTo>
                      <a:pt x="357" y="13"/>
                    </a:lnTo>
                    <a:lnTo>
                      <a:pt x="343" y="10"/>
                    </a:lnTo>
                    <a:lnTo>
                      <a:pt x="326" y="7"/>
                    </a:lnTo>
                    <a:lnTo>
                      <a:pt x="307" y="5"/>
                    </a:lnTo>
                    <a:lnTo>
                      <a:pt x="285" y="3"/>
                    </a:lnTo>
                    <a:lnTo>
                      <a:pt x="261" y="1"/>
                    </a:lnTo>
                    <a:lnTo>
                      <a:pt x="235" y="0"/>
                    </a:lnTo>
                    <a:lnTo>
                      <a:pt x="208" y="1"/>
                    </a:lnTo>
                    <a:lnTo>
                      <a:pt x="180" y="2"/>
                    </a:lnTo>
                    <a:lnTo>
                      <a:pt x="151" y="5"/>
                    </a:lnTo>
                    <a:lnTo>
                      <a:pt x="122" y="10"/>
                    </a:lnTo>
                    <a:lnTo>
                      <a:pt x="92" y="18"/>
                    </a:lnTo>
                    <a:lnTo>
                      <a:pt x="63" y="28"/>
                    </a:lnTo>
                    <a:lnTo>
                      <a:pt x="35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25" name="Freeform 101"/>
              <p:cNvSpPr>
                <a:spLocks/>
              </p:cNvSpPr>
              <p:nvPr/>
            </p:nvSpPr>
            <p:spPr bwMode="auto">
              <a:xfrm>
                <a:off x="6061" y="13991"/>
                <a:ext cx="305" cy="83"/>
              </a:xfrm>
              <a:custGeom>
                <a:avLst/>
                <a:gdLst>
                  <a:gd name="T0" fmla="*/ 0 w 305"/>
                  <a:gd name="T1" fmla="*/ 53 h 83"/>
                  <a:gd name="T2" fmla="*/ 0 w 305"/>
                  <a:gd name="T3" fmla="*/ 52 h 83"/>
                  <a:gd name="T4" fmla="*/ 2 w 305"/>
                  <a:gd name="T5" fmla="*/ 48 h 83"/>
                  <a:gd name="T6" fmla="*/ 5 w 305"/>
                  <a:gd name="T7" fmla="*/ 44 h 83"/>
                  <a:gd name="T8" fmla="*/ 11 w 305"/>
                  <a:gd name="T9" fmla="*/ 37 h 83"/>
                  <a:gd name="T10" fmla="*/ 18 w 305"/>
                  <a:gd name="T11" fmla="*/ 31 h 83"/>
                  <a:gd name="T12" fmla="*/ 27 w 305"/>
                  <a:gd name="T13" fmla="*/ 25 h 83"/>
                  <a:gd name="T14" fmla="*/ 39 w 305"/>
                  <a:gd name="T15" fmla="*/ 18 h 83"/>
                  <a:gd name="T16" fmla="*/ 54 w 305"/>
                  <a:gd name="T17" fmla="*/ 12 h 83"/>
                  <a:gd name="T18" fmla="*/ 72 w 305"/>
                  <a:gd name="T19" fmla="*/ 6 h 83"/>
                  <a:gd name="T20" fmla="*/ 92 w 305"/>
                  <a:gd name="T21" fmla="*/ 2 h 83"/>
                  <a:gd name="T22" fmla="*/ 118 w 305"/>
                  <a:gd name="T23" fmla="*/ 0 h 83"/>
                  <a:gd name="T24" fmla="*/ 146 w 305"/>
                  <a:gd name="T25" fmla="*/ 0 h 83"/>
                  <a:gd name="T26" fmla="*/ 180 w 305"/>
                  <a:gd name="T27" fmla="*/ 2 h 83"/>
                  <a:gd name="T28" fmla="*/ 216 w 305"/>
                  <a:gd name="T29" fmla="*/ 7 h 83"/>
                  <a:gd name="T30" fmla="*/ 258 w 305"/>
                  <a:gd name="T31" fmla="*/ 16 h 83"/>
                  <a:gd name="T32" fmla="*/ 305 w 305"/>
                  <a:gd name="T33" fmla="*/ 29 h 83"/>
                  <a:gd name="T34" fmla="*/ 299 w 305"/>
                  <a:gd name="T35" fmla="*/ 47 h 83"/>
                  <a:gd name="T36" fmla="*/ 297 w 305"/>
                  <a:gd name="T37" fmla="*/ 46 h 83"/>
                  <a:gd name="T38" fmla="*/ 289 w 305"/>
                  <a:gd name="T39" fmla="*/ 44 h 83"/>
                  <a:gd name="T40" fmla="*/ 277 w 305"/>
                  <a:gd name="T41" fmla="*/ 41 h 83"/>
                  <a:gd name="T42" fmla="*/ 262 w 305"/>
                  <a:gd name="T43" fmla="*/ 36 h 83"/>
                  <a:gd name="T44" fmla="*/ 244 w 305"/>
                  <a:gd name="T45" fmla="*/ 32 h 83"/>
                  <a:gd name="T46" fmla="*/ 224 w 305"/>
                  <a:gd name="T47" fmla="*/ 28 h 83"/>
                  <a:gd name="T48" fmla="*/ 201 w 305"/>
                  <a:gd name="T49" fmla="*/ 25 h 83"/>
                  <a:gd name="T50" fmla="*/ 176 w 305"/>
                  <a:gd name="T51" fmla="*/ 22 h 83"/>
                  <a:gd name="T52" fmla="*/ 152 w 305"/>
                  <a:gd name="T53" fmla="*/ 21 h 83"/>
                  <a:gd name="T54" fmla="*/ 126 w 305"/>
                  <a:gd name="T55" fmla="*/ 21 h 83"/>
                  <a:gd name="T56" fmla="*/ 101 w 305"/>
                  <a:gd name="T57" fmla="*/ 23 h 83"/>
                  <a:gd name="T58" fmla="*/ 77 w 305"/>
                  <a:gd name="T59" fmla="*/ 29 h 83"/>
                  <a:gd name="T60" fmla="*/ 55 w 305"/>
                  <a:gd name="T61" fmla="*/ 37 h 83"/>
                  <a:gd name="T62" fmla="*/ 33 w 305"/>
                  <a:gd name="T63" fmla="*/ 48 h 83"/>
                  <a:gd name="T64" fmla="*/ 15 w 305"/>
                  <a:gd name="T65" fmla="*/ 63 h 83"/>
                  <a:gd name="T66" fmla="*/ 0 w 305"/>
                  <a:gd name="T67" fmla="*/ 83 h 83"/>
                  <a:gd name="T68" fmla="*/ 0 w 305"/>
                  <a:gd name="T69" fmla="*/ 53 h 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05"/>
                  <a:gd name="T106" fmla="*/ 0 h 83"/>
                  <a:gd name="T107" fmla="*/ 305 w 305"/>
                  <a:gd name="T108" fmla="*/ 83 h 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05" h="83">
                    <a:moveTo>
                      <a:pt x="0" y="53"/>
                    </a:moveTo>
                    <a:lnTo>
                      <a:pt x="0" y="52"/>
                    </a:lnTo>
                    <a:lnTo>
                      <a:pt x="2" y="48"/>
                    </a:lnTo>
                    <a:lnTo>
                      <a:pt x="5" y="44"/>
                    </a:lnTo>
                    <a:lnTo>
                      <a:pt x="11" y="37"/>
                    </a:lnTo>
                    <a:lnTo>
                      <a:pt x="18" y="31"/>
                    </a:lnTo>
                    <a:lnTo>
                      <a:pt x="27" y="25"/>
                    </a:lnTo>
                    <a:lnTo>
                      <a:pt x="39" y="18"/>
                    </a:lnTo>
                    <a:lnTo>
                      <a:pt x="54" y="12"/>
                    </a:lnTo>
                    <a:lnTo>
                      <a:pt x="72" y="6"/>
                    </a:lnTo>
                    <a:lnTo>
                      <a:pt x="92" y="2"/>
                    </a:lnTo>
                    <a:lnTo>
                      <a:pt x="118" y="0"/>
                    </a:lnTo>
                    <a:lnTo>
                      <a:pt x="146" y="0"/>
                    </a:lnTo>
                    <a:lnTo>
                      <a:pt x="180" y="2"/>
                    </a:lnTo>
                    <a:lnTo>
                      <a:pt x="216" y="7"/>
                    </a:lnTo>
                    <a:lnTo>
                      <a:pt x="258" y="16"/>
                    </a:lnTo>
                    <a:lnTo>
                      <a:pt x="305" y="29"/>
                    </a:lnTo>
                    <a:lnTo>
                      <a:pt x="299" y="47"/>
                    </a:lnTo>
                    <a:lnTo>
                      <a:pt x="297" y="46"/>
                    </a:lnTo>
                    <a:lnTo>
                      <a:pt x="289" y="44"/>
                    </a:lnTo>
                    <a:lnTo>
                      <a:pt x="277" y="41"/>
                    </a:lnTo>
                    <a:lnTo>
                      <a:pt x="262" y="36"/>
                    </a:lnTo>
                    <a:lnTo>
                      <a:pt x="244" y="32"/>
                    </a:lnTo>
                    <a:lnTo>
                      <a:pt x="224" y="28"/>
                    </a:lnTo>
                    <a:lnTo>
                      <a:pt x="201" y="25"/>
                    </a:lnTo>
                    <a:lnTo>
                      <a:pt x="176" y="22"/>
                    </a:lnTo>
                    <a:lnTo>
                      <a:pt x="152" y="21"/>
                    </a:lnTo>
                    <a:lnTo>
                      <a:pt x="126" y="21"/>
                    </a:lnTo>
                    <a:lnTo>
                      <a:pt x="101" y="23"/>
                    </a:lnTo>
                    <a:lnTo>
                      <a:pt x="77" y="29"/>
                    </a:lnTo>
                    <a:lnTo>
                      <a:pt x="55" y="37"/>
                    </a:lnTo>
                    <a:lnTo>
                      <a:pt x="33" y="48"/>
                    </a:lnTo>
                    <a:lnTo>
                      <a:pt x="15" y="63"/>
                    </a:lnTo>
                    <a:lnTo>
                      <a:pt x="0" y="8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26" name="Freeform 102"/>
              <p:cNvSpPr>
                <a:spLocks/>
              </p:cNvSpPr>
              <p:nvPr/>
            </p:nvSpPr>
            <p:spPr bwMode="auto">
              <a:xfrm>
                <a:off x="6061" y="13793"/>
                <a:ext cx="305" cy="83"/>
              </a:xfrm>
              <a:custGeom>
                <a:avLst/>
                <a:gdLst>
                  <a:gd name="T0" fmla="*/ 0 w 305"/>
                  <a:gd name="T1" fmla="*/ 53 h 83"/>
                  <a:gd name="T2" fmla="*/ 0 w 305"/>
                  <a:gd name="T3" fmla="*/ 52 h 83"/>
                  <a:gd name="T4" fmla="*/ 2 w 305"/>
                  <a:gd name="T5" fmla="*/ 49 h 83"/>
                  <a:gd name="T6" fmla="*/ 5 w 305"/>
                  <a:gd name="T7" fmla="*/ 44 h 83"/>
                  <a:gd name="T8" fmla="*/ 11 w 305"/>
                  <a:gd name="T9" fmla="*/ 38 h 83"/>
                  <a:gd name="T10" fmla="*/ 18 w 305"/>
                  <a:gd name="T11" fmla="*/ 31 h 83"/>
                  <a:gd name="T12" fmla="*/ 27 w 305"/>
                  <a:gd name="T13" fmla="*/ 25 h 83"/>
                  <a:gd name="T14" fmla="*/ 39 w 305"/>
                  <a:gd name="T15" fmla="*/ 17 h 83"/>
                  <a:gd name="T16" fmla="*/ 54 w 305"/>
                  <a:gd name="T17" fmla="*/ 12 h 83"/>
                  <a:gd name="T18" fmla="*/ 72 w 305"/>
                  <a:gd name="T19" fmla="*/ 7 h 83"/>
                  <a:gd name="T20" fmla="*/ 92 w 305"/>
                  <a:gd name="T21" fmla="*/ 2 h 83"/>
                  <a:gd name="T22" fmla="*/ 118 w 305"/>
                  <a:gd name="T23" fmla="*/ 0 h 83"/>
                  <a:gd name="T24" fmla="*/ 146 w 305"/>
                  <a:gd name="T25" fmla="*/ 0 h 83"/>
                  <a:gd name="T26" fmla="*/ 180 w 305"/>
                  <a:gd name="T27" fmla="*/ 2 h 83"/>
                  <a:gd name="T28" fmla="*/ 216 w 305"/>
                  <a:gd name="T29" fmla="*/ 8 h 83"/>
                  <a:gd name="T30" fmla="*/ 258 w 305"/>
                  <a:gd name="T31" fmla="*/ 16 h 83"/>
                  <a:gd name="T32" fmla="*/ 305 w 305"/>
                  <a:gd name="T33" fmla="*/ 29 h 83"/>
                  <a:gd name="T34" fmla="*/ 299 w 305"/>
                  <a:gd name="T35" fmla="*/ 47 h 83"/>
                  <a:gd name="T36" fmla="*/ 297 w 305"/>
                  <a:gd name="T37" fmla="*/ 45 h 83"/>
                  <a:gd name="T38" fmla="*/ 289 w 305"/>
                  <a:gd name="T39" fmla="*/ 43 h 83"/>
                  <a:gd name="T40" fmla="*/ 277 w 305"/>
                  <a:gd name="T41" fmla="*/ 40 h 83"/>
                  <a:gd name="T42" fmla="*/ 262 w 305"/>
                  <a:gd name="T43" fmla="*/ 36 h 83"/>
                  <a:gd name="T44" fmla="*/ 244 w 305"/>
                  <a:gd name="T45" fmla="*/ 33 h 83"/>
                  <a:gd name="T46" fmla="*/ 224 w 305"/>
                  <a:gd name="T47" fmla="*/ 28 h 83"/>
                  <a:gd name="T48" fmla="*/ 201 w 305"/>
                  <a:gd name="T49" fmla="*/ 25 h 83"/>
                  <a:gd name="T50" fmla="*/ 176 w 305"/>
                  <a:gd name="T51" fmla="*/ 22 h 83"/>
                  <a:gd name="T52" fmla="*/ 152 w 305"/>
                  <a:gd name="T53" fmla="*/ 21 h 83"/>
                  <a:gd name="T54" fmla="*/ 126 w 305"/>
                  <a:gd name="T55" fmla="*/ 22 h 83"/>
                  <a:gd name="T56" fmla="*/ 101 w 305"/>
                  <a:gd name="T57" fmla="*/ 24 h 83"/>
                  <a:gd name="T58" fmla="*/ 77 w 305"/>
                  <a:gd name="T59" fmla="*/ 29 h 83"/>
                  <a:gd name="T60" fmla="*/ 55 w 305"/>
                  <a:gd name="T61" fmla="*/ 38 h 83"/>
                  <a:gd name="T62" fmla="*/ 33 w 305"/>
                  <a:gd name="T63" fmla="*/ 49 h 83"/>
                  <a:gd name="T64" fmla="*/ 15 w 305"/>
                  <a:gd name="T65" fmla="*/ 64 h 83"/>
                  <a:gd name="T66" fmla="*/ 0 w 305"/>
                  <a:gd name="T67" fmla="*/ 83 h 83"/>
                  <a:gd name="T68" fmla="*/ 0 w 305"/>
                  <a:gd name="T69" fmla="*/ 53 h 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05"/>
                  <a:gd name="T106" fmla="*/ 0 h 83"/>
                  <a:gd name="T107" fmla="*/ 305 w 305"/>
                  <a:gd name="T108" fmla="*/ 83 h 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05" h="83">
                    <a:moveTo>
                      <a:pt x="0" y="53"/>
                    </a:moveTo>
                    <a:lnTo>
                      <a:pt x="0" y="52"/>
                    </a:lnTo>
                    <a:lnTo>
                      <a:pt x="2" y="49"/>
                    </a:lnTo>
                    <a:lnTo>
                      <a:pt x="5" y="44"/>
                    </a:lnTo>
                    <a:lnTo>
                      <a:pt x="11" y="38"/>
                    </a:lnTo>
                    <a:lnTo>
                      <a:pt x="18" y="31"/>
                    </a:lnTo>
                    <a:lnTo>
                      <a:pt x="27" y="25"/>
                    </a:lnTo>
                    <a:lnTo>
                      <a:pt x="39" y="17"/>
                    </a:lnTo>
                    <a:lnTo>
                      <a:pt x="54" y="12"/>
                    </a:lnTo>
                    <a:lnTo>
                      <a:pt x="72" y="7"/>
                    </a:lnTo>
                    <a:lnTo>
                      <a:pt x="92" y="2"/>
                    </a:lnTo>
                    <a:lnTo>
                      <a:pt x="118" y="0"/>
                    </a:lnTo>
                    <a:lnTo>
                      <a:pt x="146" y="0"/>
                    </a:lnTo>
                    <a:lnTo>
                      <a:pt x="180" y="2"/>
                    </a:lnTo>
                    <a:lnTo>
                      <a:pt x="216" y="8"/>
                    </a:lnTo>
                    <a:lnTo>
                      <a:pt x="258" y="16"/>
                    </a:lnTo>
                    <a:lnTo>
                      <a:pt x="305" y="29"/>
                    </a:lnTo>
                    <a:lnTo>
                      <a:pt x="299" y="47"/>
                    </a:lnTo>
                    <a:lnTo>
                      <a:pt x="297" y="45"/>
                    </a:lnTo>
                    <a:lnTo>
                      <a:pt x="289" y="43"/>
                    </a:lnTo>
                    <a:lnTo>
                      <a:pt x="277" y="40"/>
                    </a:lnTo>
                    <a:lnTo>
                      <a:pt x="262" y="36"/>
                    </a:lnTo>
                    <a:lnTo>
                      <a:pt x="244" y="33"/>
                    </a:lnTo>
                    <a:lnTo>
                      <a:pt x="224" y="28"/>
                    </a:lnTo>
                    <a:lnTo>
                      <a:pt x="201" y="25"/>
                    </a:lnTo>
                    <a:lnTo>
                      <a:pt x="176" y="22"/>
                    </a:lnTo>
                    <a:lnTo>
                      <a:pt x="152" y="21"/>
                    </a:lnTo>
                    <a:lnTo>
                      <a:pt x="126" y="22"/>
                    </a:lnTo>
                    <a:lnTo>
                      <a:pt x="101" y="24"/>
                    </a:lnTo>
                    <a:lnTo>
                      <a:pt x="77" y="29"/>
                    </a:lnTo>
                    <a:lnTo>
                      <a:pt x="55" y="38"/>
                    </a:lnTo>
                    <a:lnTo>
                      <a:pt x="33" y="49"/>
                    </a:lnTo>
                    <a:lnTo>
                      <a:pt x="15" y="64"/>
                    </a:lnTo>
                    <a:lnTo>
                      <a:pt x="0" y="8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27" name="Freeform 103"/>
              <p:cNvSpPr>
                <a:spLocks/>
              </p:cNvSpPr>
              <p:nvPr/>
            </p:nvSpPr>
            <p:spPr bwMode="auto">
              <a:xfrm>
                <a:off x="6348" y="13696"/>
                <a:ext cx="496" cy="917"/>
              </a:xfrm>
              <a:custGeom>
                <a:avLst/>
                <a:gdLst>
                  <a:gd name="T0" fmla="*/ 0 w 496"/>
                  <a:gd name="T1" fmla="*/ 0 h 917"/>
                  <a:gd name="T2" fmla="*/ 0 w 496"/>
                  <a:gd name="T3" fmla="*/ 886 h 917"/>
                  <a:gd name="T4" fmla="*/ 150 w 496"/>
                  <a:gd name="T5" fmla="*/ 917 h 917"/>
                  <a:gd name="T6" fmla="*/ 143 w 496"/>
                  <a:gd name="T7" fmla="*/ 797 h 917"/>
                  <a:gd name="T8" fmla="*/ 496 w 496"/>
                  <a:gd name="T9" fmla="*/ 851 h 917"/>
                  <a:gd name="T10" fmla="*/ 490 w 496"/>
                  <a:gd name="T11" fmla="*/ 803 h 917"/>
                  <a:gd name="T12" fmla="*/ 245 w 496"/>
                  <a:gd name="T13" fmla="*/ 773 h 917"/>
                  <a:gd name="T14" fmla="*/ 239 w 496"/>
                  <a:gd name="T15" fmla="*/ 670 h 917"/>
                  <a:gd name="T16" fmla="*/ 72 w 496"/>
                  <a:gd name="T17" fmla="*/ 670 h 917"/>
                  <a:gd name="T18" fmla="*/ 68 w 496"/>
                  <a:gd name="T19" fmla="*/ 657 h 917"/>
                  <a:gd name="T20" fmla="*/ 56 w 496"/>
                  <a:gd name="T21" fmla="*/ 620 h 917"/>
                  <a:gd name="T22" fmla="*/ 41 w 496"/>
                  <a:gd name="T23" fmla="*/ 559 h 917"/>
                  <a:gd name="T24" fmla="*/ 26 w 496"/>
                  <a:gd name="T25" fmla="*/ 480 h 917"/>
                  <a:gd name="T26" fmla="*/ 15 w 496"/>
                  <a:gd name="T27" fmla="*/ 385 h 917"/>
                  <a:gd name="T28" fmla="*/ 11 w 496"/>
                  <a:gd name="T29" fmla="*/ 276 h 917"/>
                  <a:gd name="T30" fmla="*/ 20 w 496"/>
                  <a:gd name="T31" fmla="*/ 158 h 917"/>
                  <a:gd name="T32" fmla="*/ 42 w 496"/>
                  <a:gd name="T33" fmla="*/ 30 h 917"/>
                  <a:gd name="T34" fmla="*/ 0 w 496"/>
                  <a:gd name="T35" fmla="*/ 0 h 9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96"/>
                  <a:gd name="T55" fmla="*/ 0 h 917"/>
                  <a:gd name="T56" fmla="*/ 496 w 496"/>
                  <a:gd name="T57" fmla="*/ 917 h 9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96" h="917">
                    <a:moveTo>
                      <a:pt x="0" y="0"/>
                    </a:moveTo>
                    <a:lnTo>
                      <a:pt x="0" y="886"/>
                    </a:lnTo>
                    <a:lnTo>
                      <a:pt x="150" y="917"/>
                    </a:lnTo>
                    <a:lnTo>
                      <a:pt x="143" y="797"/>
                    </a:lnTo>
                    <a:lnTo>
                      <a:pt x="496" y="851"/>
                    </a:lnTo>
                    <a:lnTo>
                      <a:pt x="490" y="803"/>
                    </a:lnTo>
                    <a:lnTo>
                      <a:pt x="245" y="773"/>
                    </a:lnTo>
                    <a:lnTo>
                      <a:pt x="239" y="670"/>
                    </a:lnTo>
                    <a:lnTo>
                      <a:pt x="72" y="670"/>
                    </a:lnTo>
                    <a:lnTo>
                      <a:pt x="68" y="657"/>
                    </a:lnTo>
                    <a:lnTo>
                      <a:pt x="56" y="620"/>
                    </a:lnTo>
                    <a:lnTo>
                      <a:pt x="41" y="559"/>
                    </a:lnTo>
                    <a:lnTo>
                      <a:pt x="26" y="480"/>
                    </a:lnTo>
                    <a:lnTo>
                      <a:pt x="15" y="385"/>
                    </a:lnTo>
                    <a:lnTo>
                      <a:pt x="11" y="276"/>
                    </a:lnTo>
                    <a:lnTo>
                      <a:pt x="20" y="158"/>
                    </a:lnTo>
                    <a:lnTo>
                      <a:pt x="42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28" name="Freeform 104"/>
              <p:cNvSpPr>
                <a:spLocks/>
              </p:cNvSpPr>
              <p:nvPr/>
            </p:nvSpPr>
            <p:spPr bwMode="auto">
              <a:xfrm>
                <a:off x="6593" y="13487"/>
                <a:ext cx="638" cy="125"/>
              </a:xfrm>
              <a:custGeom>
                <a:avLst/>
                <a:gdLst>
                  <a:gd name="T0" fmla="*/ 0 w 638"/>
                  <a:gd name="T1" fmla="*/ 125 h 125"/>
                  <a:gd name="T2" fmla="*/ 4 w 638"/>
                  <a:gd name="T3" fmla="*/ 124 h 125"/>
                  <a:gd name="T4" fmla="*/ 14 w 638"/>
                  <a:gd name="T5" fmla="*/ 119 h 125"/>
                  <a:gd name="T6" fmla="*/ 31 w 638"/>
                  <a:gd name="T7" fmla="*/ 114 h 125"/>
                  <a:gd name="T8" fmla="*/ 53 w 638"/>
                  <a:gd name="T9" fmla="*/ 106 h 125"/>
                  <a:gd name="T10" fmla="*/ 81 w 638"/>
                  <a:gd name="T11" fmla="*/ 98 h 125"/>
                  <a:gd name="T12" fmla="*/ 113 w 638"/>
                  <a:gd name="T13" fmla="*/ 89 h 125"/>
                  <a:gd name="T14" fmla="*/ 151 w 638"/>
                  <a:gd name="T15" fmla="*/ 81 h 125"/>
                  <a:gd name="T16" fmla="*/ 192 w 638"/>
                  <a:gd name="T17" fmla="*/ 73 h 125"/>
                  <a:gd name="T18" fmla="*/ 237 w 638"/>
                  <a:gd name="T19" fmla="*/ 65 h 125"/>
                  <a:gd name="T20" fmla="*/ 286 w 638"/>
                  <a:gd name="T21" fmla="*/ 60 h 125"/>
                  <a:gd name="T22" fmla="*/ 337 w 638"/>
                  <a:gd name="T23" fmla="*/ 56 h 125"/>
                  <a:gd name="T24" fmla="*/ 390 w 638"/>
                  <a:gd name="T25" fmla="*/ 55 h 125"/>
                  <a:gd name="T26" fmla="*/ 446 w 638"/>
                  <a:gd name="T27" fmla="*/ 56 h 125"/>
                  <a:gd name="T28" fmla="*/ 503 w 638"/>
                  <a:gd name="T29" fmla="*/ 61 h 125"/>
                  <a:gd name="T30" fmla="*/ 561 w 638"/>
                  <a:gd name="T31" fmla="*/ 70 h 125"/>
                  <a:gd name="T32" fmla="*/ 620 w 638"/>
                  <a:gd name="T33" fmla="*/ 83 h 125"/>
                  <a:gd name="T34" fmla="*/ 638 w 638"/>
                  <a:gd name="T35" fmla="*/ 0 h 125"/>
                  <a:gd name="T36" fmla="*/ 634 w 638"/>
                  <a:gd name="T37" fmla="*/ 0 h 125"/>
                  <a:gd name="T38" fmla="*/ 620 w 638"/>
                  <a:gd name="T39" fmla="*/ 0 h 125"/>
                  <a:gd name="T40" fmla="*/ 599 w 638"/>
                  <a:gd name="T41" fmla="*/ 0 h 125"/>
                  <a:gd name="T42" fmla="*/ 571 w 638"/>
                  <a:gd name="T43" fmla="*/ 1 h 125"/>
                  <a:gd name="T44" fmla="*/ 536 w 638"/>
                  <a:gd name="T45" fmla="*/ 2 h 125"/>
                  <a:gd name="T46" fmla="*/ 496 w 638"/>
                  <a:gd name="T47" fmla="*/ 3 h 125"/>
                  <a:gd name="T48" fmla="*/ 452 w 638"/>
                  <a:gd name="T49" fmla="*/ 6 h 125"/>
                  <a:gd name="T50" fmla="*/ 405 w 638"/>
                  <a:gd name="T51" fmla="*/ 8 h 125"/>
                  <a:gd name="T52" fmla="*/ 354 w 638"/>
                  <a:gd name="T53" fmla="*/ 13 h 125"/>
                  <a:gd name="T54" fmla="*/ 302 w 638"/>
                  <a:gd name="T55" fmla="*/ 17 h 125"/>
                  <a:gd name="T56" fmla="*/ 249 w 638"/>
                  <a:gd name="T57" fmla="*/ 22 h 125"/>
                  <a:gd name="T58" fmla="*/ 196 w 638"/>
                  <a:gd name="T59" fmla="*/ 30 h 125"/>
                  <a:gd name="T60" fmla="*/ 144 w 638"/>
                  <a:gd name="T61" fmla="*/ 37 h 125"/>
                  <a:gd name="T62" fmla="*/ 93 w 638"/>
                  <a:gd name="T63" fmla="*/ 47 h 125"/>
                  <a:gd name="T64" fmla="*/ 45 w 638"/>
                  <a:gd name="T65" fmla="*/ 58 h 125"/>
                  <a:gd name="T66" fmla="*/ 0 w 638"/>
                  <a:gd name="T67" fmla="*/ 71 h 125"/>
                  <a:gd name="T68" fmla="*/ 0 w 638"/>
                  <a:gd name="T69" fmla="*/ 125 h 12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38"/>
                  <a:gd name="T106" fmla="*/ 0 h 125"/>
                  <a:gd name="T107" fmla="*/ 638 w 638"/>
                  <a:gd name="T108" fmla="*/ 125 h 12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38" h="125">
                    <a:moveTo>
                      <a:pt x="0" y="125"/>
                    </a:moveTo>
                    <a:lnTo>
                      <a:pt x="4" y="124"/>
                    </a:lnTo>
                    <a:lnTo>
                      <a:pt x="14" y="119"/>
                    </a:lnTo>
                    <a:lnTo>
                      <a:pt x="31" y="114"/>
                    </a:lnTo>
                    <a:lnTo>
                      <a:pt x="53" y="106"/>
                    </a:lnTo>
                    <a:lnTo>
                      <a:pt x="81" y="98"/>
                    </a:lnTo>
                    <a:lnTo>
                      <a:pt x="113" y="89"/>
                    </a:lnTo>
                    <a:lnTo>
                      <a:pt x="151" y="81"/>
                    </a:lnTo>
                    <a:lnTo>
                      <a:pt x="192" y="73"/>
                    </a:lnTo>
                    <a:lnTo>
                      <a:pt x="237" y="65"/>
                    </a:lnTo>
                    <a:lnTo>
                      <a:pt x="286" y="60"/>
                    </a:lnTo>
                    <a:lnTo>
                      <a:pt x="337" y="56"/>
                    </a:lnTo>
                    <a:lnTo>
                      <a:pt x="390" y="55"/>
                    </a:lnTo>
                    <a:lnTo>
                      <a:pt x="446" y="56"/>
                    </a:lnTo>
                    <a:lnTo>
                      <a:pt x="503" y="61"/>
                    </a:lnTo>
                    <a:lnTo>
                      <a:pt x="561" y="70"/>
                    </a:lnTo>
                    <a:lnTo>
                      <a:pt x="620" y="83"/>
                    </a:lnTo>
                    <a:lnTo>
                      <a:pt x="638" y="0"/>
                    </a:lnTo>
                    <a:lnTo>
                      <a:pt x="634" y="0"/>
                    </a:lnTo>
                    <a:lnTo>
                      <a:pt x="620" y="0"/>
                    </a:lnTo>
                    <a:lnTo>
                      <a:pt x="599" y="0"/>
                    </a:lnTo>
                    <a:lnTo>
                      <a:pt x="571" y="1"/>
                    </a:lnTo>
                    <a:lnTo>
                      <a:pt x="536" y="2"/>
                    </a:lnTo>
                    <a:lnTo>
                      <a:pt x="496" y="3"/>
                    </a:lnTo>
                    <a:lnTo>
                      <a:pt x="452" y="6"/>
                    </a:lnTo>
                    <a:lnTo>
                      <a:pt x="405" y="8"/>
                    </a:lnTo>
                    <a:lnTo>
                      <a:pt x="354" y="13"/>
                    </a:lnTo>
                    <a:lnTo>
                      <a:pt x="302" y="17"/>
                    </a:lnTo>
                    <a:lnTo>
                      <a:pt x="249" y="22"/>
                    </a:lnTo>
                    <a:lnTo>
                      <a:pt x="196" y="30"/>
                    </a:lnTo>
                    <a:lnTo>
                      <a:pt x="144" y="37"/>
                    </a:lnTo>
                    <a:lnTo>
                      <a:pt x="93" y="47"/>
                    </a:lnTo>
                    <a:lnTo>
                      <a:pt x="45" y="58"/>
                    </a:lnTo>
                    <a:lnTo>
                      <a:pt x="0" y="71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29" name="Freeform 105"/>
              <p:cNvSpPr>
                <a:spLocks/>
              </p:cNvSpPr>
              <p:nvPr/>
            </p:nvSpPr>
            <p:spPr bwMode="auto">
              <a:xfrm>
                <a:off x="6217" y="14634"/>
                <a:ext cx="1075" cy="356"/>
              </a:xfrm>
              <a:custGeom>
                <a:avLst/>
                <a:gdLst>
                  <a:gd name="T0" fmla="*/ 454 w 1075"/>
                  <a:gd name="T1" fmla="*/ 344 h 356"/>
                  <a:gd name="T2" fmla="*/ 456 w 1075"/>
                  <a:gd name="T3" fmla="*/ 343 h 356"/>
                  <a:gd name="T4" fmla="*/ 463 w 1075"/>
                  <a:gd name="T5" fmla="*/ 341 h 356"/>
                  <a:gd name="T6" fmla="*/ 472 w 1075"/>
                  <a:gd name="T7" fmla="*/ 337 h 356"/>
                  <a:gd name="T8" fmla="*/ 485 w 1075"/>
                  <a:gd name="T9" fmla="*/ 332 h 356"/>
                  <a:gd name="T10" fmla="*/ 501 w 1075"/>
                  <a:gd name="T11" fmla="*/ 325 h 356"/>
                  <a:gd name="T12" fmla="*/ 518 w 1075"/>
                  <a:gd name="T13" fmla="*/ 317 h 356"/>
                  <a:gd name="T14" fmla="*/ 538 w 1075"/>
                  <a:gd name="T15" fmla="*/ 308 h 356"/>
                  <a:gd name="T16" fmla="*/ 558 w 1075"/>
                  <a:gd name="T17" fmla="*/ 298 h 356"/>
                  <a:gd name="T18" fmla="*/ 580 w 1075"/>
                  <a:gd name="T19" fmla="*/ 287 h 356"/>
                  <a:gd name="T20" fmla="*/ 600 w 1075"/>
                  <a:gd name="T21" fmla="*/ 274 h 356"/>
                  <a:gd name="T22" fmla="*/ 621 w 1075"/>
                  <a:gd name="T23" fmla="*/ 262 h 356"/>
                  <a:gd name="T24" fmla="*/ 640 w 1075"/>
                  <a:gd name="T25" fmla="*/ 248 h 356"/>
                  <a:gd name="T26" fmla="*/ 658 w 1075"/>
                  <a:gd name="T27" fmla="*/ 234 h 356"/>
                  <a:gd name="T28" fmla="*/ 674 w 1075"/>
                  <a:gd name="T29" fmla="*/ 219 h 356"/>
                  <a:gd name="T30" fmla="*/ 688 w 1075"/>
                  <a:gd name="T31" fmla="*/ 204 h 356"/>
                  <a:gd name="T32" fmla="*/ 699 w 1075"/>
                  <a:gd name="T33" fmla="*/ 189 h 356"/>
                  <a:gd name="T34" fmla="*/ 0 w 1075"/>
                  <a:gd name="T35" fmla="*/ 18 h 356"/>
                  <a:gd name="T36" fmla="*/ 54 w 1075"/>
                  <a:gd name="T37" fmla="*/ 0 h 356"/>
                  <a:gd name="T38" fmla="*/ 1075 w 1075"/>
                  <a:gd name="T39" fmla="*/ 251 h 356"/>
                  <a:gd name="T40" fmla="*/ 1033 w 1075"/>
                  <a:gd name="T41" fmla="*/ 274 h 356"/>
                  <a:gd name="T42" fmla="*/ 738 w 1075"/>
                  <a:gd name="T43" fmla="*/ 199 h 356"/>
                  <a:gd name="T44" fmla="*/ 737 w 1075"/>
                  <a:gd name="T45" fmla="*/ 200 h 356"/>
                  <a:gd name="T46" fmla="*/ 735 w 1075"/>
                  <a:gd name="T47" fmla="*/ 203 h 356"/>
                  <a:gd name="T48" fmla="*/ 730 w 1075"/>
                  <a:gd name="T49" fmla="*/ 207 h 356"/>
                  <a:gd name="T50" fmla="*/ 724 w 1075"/>
                  <a:gd name="T51" fmla="*/ 214 h 356"/>
                  <a:gd name="T52" fmla="*/ 716 w 1075"/>
                  <a:gd name="T53" fmla="*/ 222 h 356"/>
                  <a:gd name="T54" fmla="*/ 706 w 1075"/>
                  <a:gd name="T55" fmla="*/ 231 h 356"/>
                  <a:gd name="T56" fmla="*/ 694 w 1075"/>
                  <a:gd name="T57" fmla="*/ 242 h 356"/>
                  <a:gd name="T58" fmla="*/ 679 w 1075"/>
                  <a:gd name="T59" fmla="*/ 253 h 356"/>
                  <a:gd name="T60" fmla="*/ 662 w 1075"/>
                  <a:gd name="T61" fmla="*/ 265 h 356"/>
                  <a:gd name="T62" fmla="*/ 643 w 1075"/>
                  <a:gd name="T63" fmla="*/ 278 h 356"/>
                  <a:gd name="T64" fmla="*/ 621 w 1075"/>
                  <a:gd name="T65" fmla="*/ 291 h 356"/>
                  <a:gd name="T66" fmla="*/ 597 w 1075"/>
                  <a:gd name="T67" fmla="*/ 303 h 356"/>
                  <a:gd name="T68" fmla="*/ 570 w 1075"/>
                  <a:gd name="T69" fmla="*/ 317 h 356"/>
                  <a:gd name="T70" fmla="*/ 540 w 1075"/>
                  <a:gd name="T71" fmla="*/ 330 h 356"/>
                  <a:gd name="T72" fmla="*/ 508 w 1075"/>
                  <a:gd name="T73" fmla="*/ 343 h 356"/>
                  <a:gd name="T74" fmla="*/ 472 w 1075"/>
                  <a:gd name="T75" fmla="*/ 356 h 356"/>
                  <a:gd name="T76" fmla="*/ 454 w 1075"/>
                  <a:gd name="T77" fmla="*/ 344 h 35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75"/>
                  <a:gd name="T118" fmla="*/ 0 h 356"/>
                  <a:gd name="T119" fmla="*/ 1075 w 1075"/>
                  <a:gd name="T120" fmla="*/ 356 h 35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75" h="356">
                    <a:moveTo>
                      <a:pt x="454" y="344"/>
                    </a:moveTo>
                    <a:lnTo>
                      <a:pt x="456" y="343"/>
                    </a:lnTo>
                    <a:lnTo>
                      <a:pt x="463" y="341"/>
                    </a:lnTo>
                    <a:lnTo>
                      <a:pt x="472" y="337"/>
                    </a:lnTo>
                    <a:lnTo>
                      <a:pt x="485" y="332"/>
                    </a:lnTo>
                    <a:lnTo>
                      <a:pt x="501" y="325"/>
                    </a:lnTo>
                    <a:lnTo>
                      <a:pt x="518" y="317"/>
                    </a:lnTo>
                    <a:lnTo>
                      <a:pt x="538" y="308"/>
                    </a:lnTo>
                    <a:lnTo>
                      <a:pt x="558" y="298"/>
                    </a:lnTo>
                    <a:lnTo>
                      <a:pt x="580" y="287"/>
                    </a:lnTo>
                    <a:lnTo>
                      <a:pt x="600" y="274"/>
                    </a:lnTo>
                    <a:lnTo>
                      <a:pt x="621" y="262"/>
                    </a:lnTo>
                    <a:lnTo>
                      <a:pt x="640" y="248"/>
                    </a:lnTo>
                    <a:lnTo>
                      <a:pt x="658" y="234"/>
                    </a:lnTo>
                    <a:lnTo>
                      <a:pt x="674" y="219"/>
                    </a:lnTo>
                    <a:lnTo>
                      <a:pt x="688" y="204"/>
                    </a:lnTo>
                    <a:lnTo>
                      <a:pt x="699" y="189"/>
                    </a:lnTo>
                    <a:lnTo>
                      <a:pt x="0" y="18"/>
                    </a:lnTo>
                    <a:lnTo>
                      <a:pt x="54" y="0"/>
                    </a:lnTo>
                    <a:lnTo>
                      <a:pt x="1075" y="251"/>
                    </a:lnTo>
                    <a:lnTo>
                      <a:pt x="1033" y="274"/>
                    </a:lnTo>
                    <a:lnTo>
                      <a:pt x="738" y="199"/>
                    </a:lnTo>
                    <a:lnTo>
                      <a:pt x="737" y="200"/>
                    </a:lnTo>
                    <a:lnTo>
                      <a:pt x="735" y="203"/>
                    </a:lnTo>
                    <a:lnTo>
                      <a:pt x="730" y="207"/>
                    </a:lnTo>
                    <a:lnTo>
                      <a:pt x="724" y="214"/>
                    </a:lnTo>
                    <a:lnTo>
                      <a:pt x="716" y="222"/>
                    </a:lnTo>
                    <a:lnTo>
                      <a:pt x="706" y="231"/>
                    </a:lnTo>
                    <a:lnTo>
                      <a:pt x="694" y="242"/>
                    </a:lnTo>
                    <a:lnTo>
                      <a:pt x="679" y="253"/>
                    </a:lnTo>
                    <a:lnTo>
                      <a:pt x="662" y="265"/>
                    </a:lnTo>
                    <a:lnTo>
                      <a:pt x="643" y="278"/>
                    </a:lnTo>
                    <a:lnTo>
                      <a:pt x="621" y="291"/>
                    </a:lnTo>
                    <a:lnTo>
                      <a:pt x="597" y="303"/>
                    </a:lnTo>
                    <a:lnTo>
                      <a:pt x="570" y="317"/>
                    </a:lnTo>
                    <a:lnTo>
                      <a:pt x="540" y="330"/>
                    </a:lnTo>
                    <a:lnTo>
                      <a:pt x="508" y="343"/>
                    </a:lnTo>
                    <a:lnTo>
                      <a:pt x="472" y="356"/>
                    </a:lnTo>
                    <a:lnTo>
                      <a:pt x="454" y="3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30" name="Freeform 106"/>
              <p:cNvSpPr>
                <a:spLocks/>
              </p:cNvSpPr>
              <p:nvPr/>
            </p:nvSpPr>
            <p:spPr bwMode="auto">
              <a:xfrm>
                <a:off x="5997" y="14727"/>
                <a:ext cx="1095" cy="319"/>
              </a:xfrm>
              <a:custGeom>
                <a:avLst/>
                <a:gdLst>
                  <a:gd name="T0" fmla="*/ 0 w 1095"/>
                  <a:gd name="T1" fmla="*/ 0 h 319"/>
                  <a:gd name="T2" fmla="*/ 1071 w 1095"/>
                  <a:gd name="T3" fmla="*/ 319 h 319"/>
                  <a:gd name="T4" fmla="*/ 1095 w 1095"/>
                  <a:gd name="T5" fmla="*/ 319 h 319"/>
                  <a:gd name="T6" fmla="*/ 33 w 1095"/>
                  <a:gd name="T7" fmla="*/ 0 h 319"/>
                  <a:gd name="T8" fmla="*/ 0 w 1095"/>
                  <a:gd name="T9" fmla="*/ 0 h 3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5"/>
                  <a:gd name="T16" fmla="*/ 0 h 319"/>
                  <a:gd name="T17" fmla="*/ 1095 w 1095"/>
                  <a:gd name="T18" fmla="*/ 319 h 3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5" h="319">
                    <a:moveTo>
                      <a:pt x="0" y="0"/>
                    </a:moveTo>
                    <a:lnTo>
                      <a:pt x="1071" y="319"/>
                    </a:lnTo>
                    <a:lnTo>
                      <a:pt x="1095" y="319"/>
                    </a:lnTo>
                    <a:lnTo>
                      <a:pt x="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31" name="Freeform 107"/>
              <p:cNvSpPr>
                <a:spLocks/>
              </p:cNvSpPr>
              <p:nvPr/>
            </p:nvSpPr>
            <p:spPr bwMode="auto">
              <a:xfrm>
                <a:off x="6181" y="14684"/>
                <a:ext cx="1082" cy="285"/>
              </a:xfrm>
              <a:custGeom>
                <a:avLst/>
                <a:gdLst>
                  <a:gd name="T0" fmla="*/ 0 w 1082"/>
                  <a:gd name="T1" fmla="*/ 1 h 285"/>
                  <a:gd name="T2" fmla="*/ 1058 w 1082"/>
                  <a:gd name="T3" fmla="*/ 285 h 285"/>
                  <a:gd name="T4" fmla="*/ 1082 w 1082"/>
                  <a:gd name="T5" fmla="*/ 284 h 285"/>
                  <a:gd name="T6" fmla="*/ 33 w 1082"/>
                  <a:gd name="T7" fmla="*/ 0 h 285"/>
                  <a:gd name="T8" fmla="*/ 0 w 1082"/>
                  <a:gd name="T9" fmla="*/ 1 h 2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2"/>
                  <a:gd name="T16" fmla="*/ 0 h 285"/>
                  <a:gd name="T17" fmla="*/ 1082 w 1082"/>
                  <a:gd name="T18" fmla="*/ 285 h 2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2" h="285">
                    <a:moveTo>
                      <a:pt x="0" y="1"/>
                    </a:moveTo>
                    <a:lnTo>
                      <a:pt x="1058" y="285"/>
                    </a:lnTo>
                    <a:lnTo>
                      <a:pt x="1082" y="284"/>
                    </a:lnTo>
                    <a:lnTo>
                      <a:pt x="3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32" name="Freeform 108"/>
              <p:cNvSpPr>
                <a:spLocks/>
              </p:cNvSpPr>
              <p:nvPr/>
            </p:nvSpPr>
            <p:spPr bwMode="auto">
              <a:xfrm>
                <a:off x="6093" y="14699"/>
                <a:ext cx="1087" cy="315"/>
              </a:xfrm>
              <a:custGeom>
                <a:avLst/>
                <a:gdLst>
                  <a:gd name="T0" fmla="*/ 0 w 1087"/>
                  <a:gd name="T1" fmla="*/ 0 h 315"/>
                  <a:gd name="T2" fmla="*/ 1066 w 1087"/>
                  <a:gd name="T3" fmla="*/ 315 h 315"/>
                  <a:gd name="T4" fmla="*/ 1087 w 1087"/>
                  <a:gd name="T5" fmla="*/ 308 h 315"/>
                  <a:gd name="T6" fmla="*/ 31 w 1087"/>
                  <a:gd name="T7" fmla="*/ 0 h 315"/>
                  <a:gd name="T8" fmla="*/ 0 w 1087"/>
                  <a:gd name="T9" fmla="*/ 0 h 3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7"/>
                  <a:gd name="T16" fmla="*/ 0 h 315"/>
                  <a:gd name="T17" fmla="*/ 1087 w 1087"/>
                  <a:gd name="T18" fmla="*/ 315 h 3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7" h="315">
                    <a:moveTo>
                      <a:pt x="0" y="0"/>
                    </a:moveTo>
                    <a:lnTo>
                      <a:pt x="1066" y="315"/>
                    </a:lnTo>
                    <a:lnTo>
                      <a:pt x="1087" y="308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786" name="Group 109"/>
            <p:cNvGrpSpPr>
              <a:grpSpLocks/>
            </p:cNvGrpSpPr>
            <p:nvPr/>
          </p:nvGrpSpPr>
          <p:grpSpPr bwMode="auto">
            <a:xfrm>
              <a:off x="12806" y="10667"/>
              <a:ext cx="983" cy="1369"/>
              <a:chOff x="12762" y="10336"/>
              <a:chExt cx="1027" cy="1700"/>
            </a:xfrm>
          </p:grpSpPr>
          <p:sp>
            <p:nvSpPr>
              <p:cNvPr id="103788" name="Rectangle 110"/>
              <p:cNvSpPr>
                <a:spLocks noChangeArrowheads="1"/>
              </p:cNvSpPr>
              <p:nvPr/>
            </p:nvSpPr>
            <p:spPr bwMode="auto">
              <a:xfrm>
                <a:off x="12824" y="10394"/>
                <a:ext cx="965" cy="1642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el-GR" altLang="el-GR" sz="1600">
                  <a:latin typeface="Comic Sans MS" pitchFamily="66" charset="0"/>
                </a:endParaRPr>
              </a:p>
            </p:txBody>
          </p:sp>
          <p:sp>
            <p:nvSpPr>
              <p:cNvPr id="103789" name="Rectangle 111"/>
              <p:cNvSpPr>
                <a:spLocks noChangeArrowheads="1"/>
              </p:cNvSpPr>
              <p:nvPr/>
            </p:nvSpPr>
            <p:spPr bwMode="auto">
              <a:xfrm>
                <a:off x="12766" y="10336"/>
                <a:ext cx="965" cy="164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el-GR" altLang="el-GR" sz="1600">
                  <a:latin typeface="Comic Sans MS" pitchFamily="66" charset="0"/>
                </a:endParaRPr>
              </a:p>
            </p:txBody>
          </p:sp>
          <p:sp>
            <p:nvSpPr>
              <p:cNvPr id="103790" name="Line 112"/>
              <p:cNvSpPr>
                <a:spLocks noChangeShapeType="1"/>
              </p:cNvSpPr>
              <p:nvPr/>
            </p:nvSpPr>
            <p:spPr bwMode="auto">
              <a:xfrm>
                <a:off x="12766" y="10682"/>
                <a:ext cx="965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91" name="Line 113"/>
              <p:cNvSpPr>
                <a:spLocks noChangeShapeType="1"/>
              </p:cNvSpPr>
              <p:nvPr/>
            </p:nvSpPr>
            <p:spPr bwMode="auto">
              <a:xfrm>
                <a:off x="12780" y="11042"/>
                <a:ext cx="98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92" name="Line 114"/>
              <p:cNvSpPr>
                <a:spLocks noChangeShapeType="1"/>
              </p:cNvSpPr>
              <p:nvPr/>
            </p:nvSpPr>
            <p:spPr bwMode="auto">
              <a:xfrm>
                <a:off x="12764" y="11374"/>
                <a:ext cx="98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93" name="Line 115"/>
              <p:cNvSpPr>
                <a:spLocks noChangeShapeType="1"/>
              </p:cNvSpPr>
              <p:nvPr/>
            </p:nvSpPr>
            <p:spPr bwMode="auto">
              <a:xfrm>
                <a:off x="12762" y="11675"/>
                <a:ext cx="967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787" name="Text Box 116"/>
            <p:cNvSpPr txBox="1">
              <a:spLocks noChangeArrowheads="1"/>
            </p:cNvSpPr>
            <p:nvPr/>
          </p:nvSpPr>
          <p:spPr bwMode="auto">
            <a:xfrm>
              <a:off x="12809" y="10193"/>
              <a:ext cx="95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altLang="el-GR" sz="1000">
                  <a:solidFill>
                    <a:schemeClr val="tx2"/>
                  </a:solidFill>
                  <a:latin typeface="Arial" pitchFamily="34" charset="0"/>
                </a:rPr>
                <a:t>Host B</a:t>
              </a:r>
              <a:endParaRPr lang="en-US" altLang="el-GR" sz="2000">
                <a:solidFill>
                  <a:schemeClr val="tx2"/>
                </a:solidFill>
                <a:latin typeface="Comic Sans MS" pitchFamily="66" charset="0"/>
              </a:endParaRPr>
            </a:p>
          </p:txBody>
        </p:sp>
      </p:grpSp>
      <p:sp>
        <p:nvSpPr>
          <p:cNvPr id="103439" name="Line 117"/>
          <p:cNvSpPr>
            <a:spLocks noChangeShapeType="1"/>
          </p:cNvSpPr>
          <p:nvPr/>
        </p:nvSpPr>
        <p:spPr bwMode="auto">
          <a:xfrm flipH="1">
            <a:off x="3844925" y="4321175"/>
            <a:ext cx="7239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40" name="Line 118"/>
          <p:cNvSpPr>
            <a:spLocks noChangeShapeType="1"/>
          </p:cNvSpPr>
          <p:nvPr/>
        </p:nvSpPr>
        <p:spPr bwMode="auto">
          <a:xfrm flipH="1" flipV="1">
            <a:off x="5626100" y="4340225"/>
            <a:ext cx="779463" cy="9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41" name="Line 119"/>
          <p:cNvSpPr>
            <a:spLocks noChangeShapeType="1"/>
          </p:cNvSpPr>
          <p:nvPr/>
        </p:nvSpPr>
        <p:spPr bwMode="auto">
          <a:xfrm flipH="1">
            <a:off x="5568950" y="3911600"/>
            <a:ext cx="1296988" cy="1295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42" name="Line 120"/>
          <p:cNvSpPr>
            <a:spLocks noChangeShapeType="1"/>
          </p:cNvSpPr>
          <p:nvPr/>
        </p:nvSpPr>
        <p:spPr bwMode="auto">
          <a:xfrm flipH="1">
            <a:off x="6824663" y="3930650"/>
            <a:ext cx="43973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3443" name="Group 121"/>
          <p:cNvGrpSpPr>
            <a:grpSpLocks/>
          </p:cNvGrpSpPr>
          <p:nvPr/>
        </p:nvGrpSpPr>
        <p:grpSpPr bwMode="auto">
          <a:xfrm>
            <a:off x="6910388" y="3294063"/>
            <a:ext cx="981075" cy="901700"/>
            <a:chOff x="5850" y="13487"/>
            <a:chExt cx="2023" cy="1840"/>
          </a:xfrm>
        </p:grpSpPr>
        <p:sp>
          <p:nvSpPr>
            <p:cNvPr id="103746" name="Freeform 122"/>
            <p:cNvSpPr>
              <a:spLocks/>
            </p:cNvSpPr>
            <p:nvPr/>
          </p:nvSpPr>
          <p:spPr bwMode="auto">
            <a:xfrm>
              <a:off x="5850" y="13632"/>
              <a:ext cx="2023" cy="1695"/>
            </a:xfrm>
            <a:custGeom>
              <a:avLst/>
              <a:gdLst>
                <a:gd name="T0" fmla="*/ 570 w 2023"/>
                <a:gd name="T1" fmla="*/ 121 h 1695"/>
                <a:gd name="T2" fmla="*/ 575 w 2023"/>
                <a:gd name="T3" fmla="*/ 120 h 1695"/>
                <a:gd name="T4" fmla="*/ 586 w 2023"/>
                <a:gd name="T5" fmla="*/ 116 h 1695"/>
                <a:gd name="T6" fmla="*/ 607 w 2023"/>
                <a:gd name="T7" fmla="*/ 108 h 1695"/>
                <a:gd name="T8" fmla="*/ 636 w 2023"/>
                <a:gd name="T9" fmla="*/ 101 h 1695"/>
                <a:gd name="T10" fmla="*/ 672 w 2023"/>
                <a:gd name="T11" fmla="*/ 90 h 1695"/>
                <a:gd name="T12" fmla="*/ 718 w 2023"/>
                <a:gd name="T13" fmla="*/ 79 h 1695"/>
                <a:gd name="T14" fmla="*/ 771 w 2023"/>
                <a:gd name="T15" fmla="*/ 67 h 1695"/>
                <a:gd name="T16" fmla="*/ 834 w 2023"/>
                <a:gd name="T17" fmla="*/ 55 h 1695"/>
                <a:gd name="T18" fmla="*/ 904 w 2023"/>
                <a:gd name="T19" fmla="*/ 43 h 1695"/>
                <a:gd name="T20" fmla="*/ 982 w 2023"/>
                <a:gd name="T21" fmla="*/ 33 h 1695"/>
                <a:gd name="T22" fmla="*/ 1071 w 2023"/>
                <a:gd name="T23" fmla="*/ 22 h 1695"/>
                <a:gd name="T24" fmla="*/ 1166 w 2023"/>
                <a:gd name="T25" fmla="*/ 13 h 1695"/>
                <a:gd name="T26" fmla="*/ 1271 w 2023"/>
                <a:gd name="T27" fmla="*/ 7 h 1695"/>
                <a:gd name="T28" fmla="*/ 1384 w 2023"/>
                <a:gd name="T29" fmla="*/ 1 h 1695"/>
                <a:gd name="T30" fmla="*/ 1506 w 2023"/>
                <a:gd name="T31" fmla="*/ 0 h 1695"/>
                <a:gd name="T32" fmla="*/ 1636 w 2023"/>
                <a:gd name="T33" fmla="*/ 1 h 1695"/>
                <a:gd name="T34" fmla="*/ 1692 w 2023"/>
                <a:gd name="T35" fmla="*/ 233 h 1695"/>
                <a:gd name="T36" fmla="*/ 1713 w 2023"/>
                <a:gd name="T37" fmla="*/ 243 h 1695"/>
                <a:gd name="T38" fmla="*/ 1758 w 2023"/>
                <a:gd name="T39" fmla="*/ 274 h 1695"/>
                <a:gd name="T40" fmla="*/ 1806 w 2023"/>
                <a:gd name="T41" fmla="*/ 329 h 1695"/>
                <a:gd name="T42" fmla="*/ 1836 w 2023"/>
                <a:gd name="T43" fmla="*/ 409 h 1695"/>
                <a:gd name="T44" fmla="*/ 1955 w 2023"/>
                <a:gd name="T45" fmla="*/ 948 h 1695"/>
                <a:gd name="T46" fmla="*/ 2003 w 2023"/>
                <a:gd name="T47" fmla="*/ 1171 h 1695"/>
                <a:gd name="T48" fmla="*/ 2011 w 2023"/>
                <a:gd name="T49" fmla="*/ 1188 h 1695"/>
                <a:gd name="T50" fmla="*/ 2022 w 2023"/>
                <a:gd name="T51" fmla="*/ 1231 h 1695"/>
                <a:gd name="T52" fmla="*/ 2021 w 2023"/>
                <a:gd name="T53" fmla="*/ 1297 h 1695"/>
                <a:gd name="T54" fmla="*/ 1992 w 2023"/>
                <a:gd name="T55" fmla="*/ 1380 h 1695"/>
                <a:gd name="T56" fmla="*/ 0 w 2023"/>
                <a:gd name="T57" fmla="*/ 1328 h 1695"/>
                <a:gd name="T58" fmla="*/ 199 w 2023"/>
                <a:gd name="T59" fmla="*/ 1223 h 1695"/>
                <a:gd name="T60" fmla="*/ 200 w 2023"/>
                <a:gd name="T61" fmla="*/ 232 h 1695"/>
                <a:gd name="T62" fmla="*/ 210 w 2023"/>
                <a:gd name="T63" fmla="*/ 226 h 1695"/>
                <a:gd name="T64" fmla="*/ 230 w 2023"/>
                <a:gd name="T65" fmla="*/ 214 h 1695"/>
                <a:gd name="T66" fmla="*/ 259 w 2023"/>
                <a:gd name="T67" fmla="*/ 201 h 1695"/>
                <a:gd name="T68" fmla="*/ 297 w 2023"/>
                <a:gd name="T69" fmla="*/ 189 h 1695"/>
                <a:gd name="T70" fmla="*/ 344 w 2023"/>
                <a:gd name="T71" fmla="*/ 183 h 1695"/>
                <a:gd name="T72" fmla="*/ 399 w 2023"/>
                <a:gd name="T73" fmla="*/ 181 h 1695"/>
                <a:gd name="T74" fmla="*/ 464 w 2023"/>
                <a:gd name="T75" fmla="*/ 191 h 1695"/>
                <a:gd name="T76" fmla="*/ 548 w 2023"/>
                <a:gd name="T77" fmla="*/ 225 h 16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23"/>
                <a:gd name="T118" fmla="*/ 0 h 1695"/>
                <a:gd name="T119" fmla="*/ 2023 w 2023"/>
                <a:gd name="T120" fmla="*/ 1695 h 16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23" h="1695">
                  <a:moveTo>
                    <a:pt x="548" y="225"/>
                  </a:moveTo>
                  <a:lnTo>
                    <a:pt x="570" y="121"/>
                  </a:lnTo>
                  <a:lnTo>
                    <a:pt x="571" y="121"/>
                  </a:lnTo>
                  <a:lnTo>
                    <a:pt x="575" y="120"/>
                  </a:lnTo>
                  <a:lnTo>
                    <a:pt x="580" y="118"/>
                  </a:lnTo>
                  <a:lnTo>
                    <a:pt x="586" y="116"/>
                  </a:lnTo>
                  <a:lnTo>
                    <a:pt x="596" y="112"/>
                  </a:lnTo>
                  <a:lnTo>
                    <a:pt x="607" y="108"/>
                  </a:lnTo>
                  <a:lnTo>
                    <a:pt x="620" y="105"/>
                  </a:lnTo>
                  <a:lnTo>
                    <a:pt x="636" y="101"/>
                  </a:lnTo>
                  <a:lnTo>
                    <a:pt x="653" y="95"/>
                  </a:lnTo>
                  <a:lnTo>
                    <a:pt x="672" y="90"/>
                  </a:lnTo>
                  <a:lnTo>
                    <a:pt x="694" y="84"/>
                  </a:lnTo>
                  <a:lnTo>
                    <a:pt x="718" y="79"/>
                  </a:lnTo>
                  <a:lnTo>
                    <a:pt x="743" y="74"/>
                  </a:lnTo>
                  <a:lnTo>
                    <a:pt x="771" y="67"/>
                  </a:lnTo>
                  <a:lnTo>
                    <a:pt x="802" y="61"/>
                  </a:lnTo>
                  <a:lnTo>
                    <a:pt x="834" y="55"/>
                  </a:lnTo>
                  <a:lnTo>
                    <a:pt x="867" y="49"/>
                  </a:lnTo>
                  <a:lnTo>
                    <a:pt x="904" y="43"/>
                  </a:lnTo>
                  <a:lnTo>
                    <a:pt x="943" y="38"/>
                  </a:lnTo>
                  <a:lnTo>
                    <a:pt x="982" y="33"/>
                  </a:lnTo>
                  <a:lnTo>
                    <a:pt x="1025" y="27"/>
                  </a:lnTo>
                  <a:lnTo>
                    <a:pt x="1071" y="22"/>
                  </a:lnTo>
                  <a:lnTo>
                    <a:pt x="1117" y="17"/>
                  </a:lnTo>
                  <a:lnTo>
                    <a:pt x="1166" y="13"/>
                  </a:lnTo>
                  <a:lnTo>
                    <a:pt x="1218" y="10"/>
                  </a:lnTo>
                  <a:lnTo>
                    <a:pt x="1271" y="7"/>
                  </a:lnTo>
                  <a:lnTo>
                    <a:pt x="1327" y="3"/>
                  </a:lnTo>
                  <a:lnTo>
                    <a:pt x="1384" y="1"/>
                  </a:lnTo>
                  <a:lnTo>
                    <a:pt x="1444" y="0"/>
                  </a:lnTo>
                  <a:lnTo>
                    <a:pt x="1506" y="0"/>
                  </a:lnTo>
                  <a:lnTo>
                    <a:pt x="1570" y="0"/>
                  </a:lnTo>
                  <a:lnTo>
                    <a:pt x="1636" y="1"/>
                  </a:lnTo>
                  <a:lnTo>
                    <a:pt x="1709" y="41"/>
                  </a:lnTo>
                  <a:lnTo>
                    <a:pt x="1692" y="233"/>
                  </a:lnTo>
                  <a:lnTo>
                    <a:pt x="1698" y="235"/>
                  </a:lnTo>
                  <a:lnTo>
                    <a:pt x="1713" y="243"/>
                  </a:lnTo>
                  <a:lnTo>
                    <a:pt x="1733" y="256"/>
                  </a:lnTo>
                  <a:lnTo>
                    <a:pt x="1758" y="274"/>
                  </a:lnTo>
                  <a:lnTo>
                    <a:pt x="1784" y="299"/>
                  </a:lnTo>
                  <a:lnTo>
                    <a:pt x="1806" y="329"/>
                  </a:lnTo>
                  <a:lnTo>
                    <a:pt x="1825" y="366"/>
                  </a:lnTo>
                  <a:lnTo>
                    <a:pt x="1836" y="409"/>
                  </a:lnTo>
                  <a:lnTo>
                    <a:pt x="1999" y="557"/>
                  </a:lnTo>
                  <a:lnTo>
                    <a:pt x="1955" y="948"/>
                  </a:lnTo>
                  <a:lnTo>
                    <a:pt x="1692" y="1080"/>
                  </a:lnTo>
                  <a:lnTo>
                    <a:pt x="2003" y="1171"/>
                  </a:lnTo>
                  <a:lnTo>
                    <a:pt x="2006" y="1176"/>
                  </a:lnTo>
                  <a:lnTo>
                    <a:pt x="2011" y="1188"/>
                  </a:lnTo>
                  <a:lnTo>
                    <a:pt x="2016" y="1206"/>
                  </a:lnTo>
                  <a:lnTo>
                    <a:pt x="2022" y="1231"/>
                  </a:lnTo>
                  <a:lnTo>
                    <a:pt x="2023" y="1261"/>
                  </a:lnTo>
                  <a:lnTo>
                    <a:pt x="2021" y="1297"/>
                  </a:lnTo>
                  <a:lnTo>
                    <a:pt x="2010" y="1337"/>
                  </a:lnTo>
                  <a:lnTo>
                    <a:pt x="1992" y="1380"/>
                  </a:lnTo>
                  <a:lnTo>
                    <a:pt x="1171" y="1695"/>
                  </a:lnTo>
                  <a:lnTo>
                    <a:pt x="0" y="1328"/>
                  </a:lnTo>
                  <a:lnTo>
                    <a:pt x="20" y="1285"/>
                  </a:lnTo>
                  <a:lnTo>
                    <a:pt x="199" y="1223"/>
                  </a:lnTo>
                  <a:lnTo>
                    <a:pt x="199" y="233"/>
                  </a:lnTo>
                  <a:lnTo>
                    <a:pt x="200" y="232"/>
                  </a:lnTo>
                  <a:lnTo>
                    <a:pt x="204" y="229"/>
                  </a:lnTo>
                  <a:lnTo>
                    <a:pt x="210" y="226"/>
                  </a:lnTo>
                  <a:lnTo>
                    <a:pt x="218" y="220"/>
                  </a:lnTo>
                  <a:lnTo>
                    <a:pt x="230" y="214"/>
                  </a:lnTo>
                  <a:lnTo>
                    <a:pt x="243" y="207"/>
                  </a:lnTo>
                  <a:lnTo>
                    <a:pt x="259" y="201"/>
                  </a:lnTo>
                  <a:lnTo>
                    <a:pt x="277" y="194"/>
                  </a:lnTo>
                  <a:lnTo>
                    <a:pt x="297" y="189"/>
                  </a:lnTo>
                  <a:lnTo>
                    <a:pt x="320" y="185"/>
                  </a:lnTo>
                  <a:lnTo>
                    <a:pt x="344" y="183"/>
                  </a:lnTo>
                  <a:lnTo>
                    <a:pt x="370" y="180"/>
                  </a:lnTo>
                  <a:lnTo>
                    <a:pt x="399" y="181"/>
                  </a:lnTo>
                  <a:lnTo>
                    <a:pt x="430" y="185"/>
                  </a:lnTo>
                  <a:lnTo>
                    <a:pt x="464" y="191"/>
                  </a:lnTo>
                  <a:lnTo>
                    <a:pt x="498" y="201"/>
                  </a:lnTo>
                  <a:lnTo>
                    <a:pt x="548" y="225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47" name="Freeform 123"/>
            <p:cNvSpPr>
              <a:spLocks/>
            </p:cNvSpPr>
            <p:nvPr/>
          </p:nvSpPr>
          <p:spPr bwMode="auto">
            <a:xfrm>
              <a:off x="6551" y="13597"/>
              <a:ext cx="650" cy="735"/>
            </a:xfrm>
            <a:custGeom>
              <a:avLst/>
              <a:gdLst>
                <a:gd name="T0" fmla="*/ 645 w 650"/>
                <a:gd name="T1" fmla="*/ 27 h 735"/>
                <a:gd name="T2" fmla="*/ 642 w 650"/>
                <a:gd name="T3" fmla="*/ 26 h 735"/>
                <a:gd name="T4" fmla="*/ 631 w 650"/>
                <a:gd name="T5" fmla="*/ 23 h 735"/>
                <a:gd name="T6" fmla="*/ 615 w 650"/>
                <a:gd name="T7" fmla="*/ 19 h 735"/>
                <a:gd name="T8" fmla="*/ 592 w 650"/>
                <a:gd name="T9" fmla="*/ 15 h 735"/>
                <a:gd name="T10" fmla="*/ 565 w 650"/>
                <a:gd name="T11" fmla="*/ 10 h 735"/>
                <a:gd name="T12" fmla="*/ 533 w 650"/>
                <a:gd name="T13" fmla="*/ 6 h 735"/>
                <a:gd name="T14" fmla="*/ 496 w 650"/>
                <a:gd name="T15" fmla="*/ 3 h 735"/>
                <a:gd name="T16" fmla="*/ 456 w 650"/>
                <a:gd name="T17" fmla="*/ 1 h 735"/>
                <a:gd name="T18" fmla="*/ 411 w 650"/>
                <a:gd name="T19" fmla="*/ 0 h 735"/>
                <a:gd name="T20" fmla="*/ 364 w 650"/>
                <a:gd name="T21" fmla="*/ 2 h 735"/>
                <a:gd name="T22" fmla="*/ 315 w 650"/>
                <a:gd name="T23" fmla="*/ 6 h 735"/>
                <a:gd name="T24" fmla="*/ 262 w 650"/>
                <a:gd name="T25" fmla="*/ 15 h 735"/>
                <a:gd name="T26" fmla="*/ 209 w 650"/>
                <a:gd name="T27" fmla="*/ 26 h 735"/>
                <a:gd name="T28" fmla="*/ 154 w 650"/>
                <a:gd name="T29" fmla="*/ 42 h 735"/>
                <a:gd name="T30" fmla="*/ 98 w 650"/>
                <a:gd name="T31" fmla="*/ 61 h 735"/>
                <a:gd name="T32" fmla="*/ 42 w 650"/>
                <a:gd name="T33" fmla="*/ 87 h 735"/>
                <a:gd name="T34" fmla="*/ 38 w 650"/>
                <a:gd name="T35" fmla="*/ 101 h 735"/>
                <a:gd name="T36" fmla="*/ 28 w 650"/>
                <a:gd name="T37" fmla="*/ 141 h 735"/>
                <a:gd name="T38" fmla="*/ 17 w 650"/>
                <a:gd name="T39" fmla="*/ 203 h 735"/>
                <a:gd name="T40" fmla="*/ 6 w 650"/>
                <a:gd name="T41" fmla="*/ 283 h 735"/>
                <a:gd name="T42" fmla="*/ 0 w 650"/>
                <a:gd name="T43" fmla="*/ 378 h 735"/>
                <a:gd name="T44" fmla="*/ 5 w 650"/>
                <a:gd name="T45" fmla="*/ 484 h 735"/>
                <a:gd name="T46" fmla="*/ 21 w 650"/>
                <a:gd name="T47" fmla="*/ 599 h 735"/>
                <a:gd name="T48" fmla="*/ 54 w 650"/>
                <a:gd name="T49" fmla="*/ 716 h 735"/>
                <a:gd name="T50" fmla="*/ 58 w 650"/>
                <a:gd name="T51" fmla="*/ 716 h 735"/>
                <a:gd name="T52" fmla="*/ 66 w 650"/>
                <a:gd name="T53" fmla="*/ 715 h 735"/>
                <a:gd name="T54" fmla="*/ 80 w 650"/>
                <a:gd name="T55" fmla="*/ 713 h 735"/>
                <a:gd name="T56" fmla="*/ 99 w 650"/>
                <a:gd name="T57" fmla="*/ 712 h 735"/>
                <a:gd name="T58" fmla="*/ 124 w 650"/>
                <a:gd name="T59" fmla="*/ 710 h 735"/>
                <a:gd name="T60" fmla="*/ 153 w 650"/>
                <a:gd name="T61" fmla="*/ 708 h 735"/>
                <a:gd name="T62" fmla="*/ 188 w 650"/>
                <a:gd name="T63" fmla="*/ 707 h 735"/>
                <a:gd name="T64" fmla="*/ 225 w 650"/>
                <a:gd name="T65" fmla="*/ 706 h 735"/>
                <a:gd name="T66" fmla="*/ 267 w 650"/>
                <a:gd name="T67" fmla="*/ 705 h 735"/>
                <a:gd name="T68" fmla="*/ 313 w 650"/>
                <a:gd name="T69" fmla="*/ 706 h 735"/>
                <a:gd name="T70" fmla="*/ 362 w 650"/>
                <a:gd name="T71" fmla="*/ 707 h 735"/>
                <a:gd name="T72" fmla="*/ 415 w 650"/>
                <a:gd name="T73" fmla="*/ 709 h 735"/>
                <a:gd name="T74" fmla="*/ 470 w 650"/>
                <a:gd name="T75" fmla="*/ 713 h 735"/>
                <a:gd name="T76" fmla="*/ 528 w 650"/>
                <a:gd name="T77" fmla="*/ 719 h 735"/>
                <a:gd name="T78" fmla="*/ 588 w 650"/>
                <a:gd name="T79" fmla="*/ 726 h 735"/>
                <a:gd name="T80" fmla="*/ 650 w 650"/>
                <a:gd name="T81" fmla="*/ 735 h 735"/>
                <a:gd name="T82" fmla="*/ 647 w 650"/>
                <a:gd name="T83" fmla="*/ 713 h 735"/>
                <a:gd name="T84" fmla="*/ 641 w 650"/>
                <a:gd name="T85" fmla="*/ 655 h 735"/>
                <a:gd name="T86" fmla="*/ 631 w 650"/>
                <a:gd name="T87" fmla="*/ 568 h 735"/>
                <a:gd name="T88" fmla="*/ 623 w 650"/>
                <a:gd name="T89" fmla="*/ 462 h 735"/>
                <a:gd name="T90" fmla="*/ 618 w 650"/>
                <a:gd name="T91" fmla="*/ 345 h 735"/>
                <a:gd name="T92" fmla="*/ 618 w 650"/>
                <a:gd name="T93" fmla="*/ 229 h 735"/>
                <a:gd name="T94" fmla="*/ 627 w 650"/>
                <a:gd name="T95" fmla="*/ 119 h 735"/>
                <a:gd name="T96" fmla="*/ 645 w 650"/>
                <a:gd name="T97" fmla="*/ 27 h 7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50"/>
                <a:gd name="T148" fmla="*/ 0 h 735"/>
                <a:gd name="T149" fmla="*/ 650 w 650"/>
                <a:gd name="T150" fmla="*/ 735 h 7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50" h="735">
                  <a:moveTo>
                    <a:pt x="645" y="27"/>
                  </a:moveTo>
                  <a:lnTo>
                    <a:pt x="642" y="26"/>
                  </a:lnTo>
                  <a:lnTo>
                    <a:pt x="631" y="23"/>
                  </a:lnTo>
                  <a:lnTo>
                    <a:pt x="615" y="19"/>
                  </a:lnTo>
                  <a:lnTo>
                    <a:pt x="592" y="15"/>
                  </a:lnTo>
                  <a:lnTo>
                    <a:pt x="565" y="10"/>
                  </a:lnTo>
                  <a:lnTo>
                    <a:pt x="533" y="6"/>
                  </a:lnTo>
                  <a:lnTo>
                    <a:pt x="496" y="3"/>
                  </a:lnTo>
                  <a:lnTo>
                    <a:pt x="456" y="1"/>
                  </a:lnTo>
                  <a:lnTo>
                    <a:pt x="411" y="0"/>
                  </a:lnTo>
                  <a:lnTo>
                    <a:pt x="364" y="2"/>
                  </a:lnTo>
                  <a:lnTo>
                    <a:pt x="315" y="6"/>
                  </a:lnTo>
                  <a:lnTo>
                    <a:pt x="262" y="15"/>
                  </a:lnTo>
                  <a:lnTo>
                    <a:pt x="209" y="26"/>
                  </a:lnTo>
                  <a:lnTo>
                    <a:pt x="154" y="42"/>
                  </a:lnTo>
                  <a:lnTo>
                    <a:pt x="98" y="61"/>
                  </a:lnTo>
                  <a:lnTo>
                    <a:pt x="42" y="87"/>
                  </a:lnTo>
                  <a:lnTo>
                    <a:pt x="38" y="101"/>
                  </a:lnTo>
                  <a:lnTo>
                    <a:pt x="28" y="141"/>
                  </a:lnTo>
                  <a:lnTo>
                    <a:pt x="17" y="203"/>
                  </a:lnTo>
                  <a:lnTo>
                    <a:pt x="6" y="283"/>
                  </a:lnTo>
                  <a:lnTo>
                    <a:pt x="0" y="378"/>
                  </a:lnTo>
                  <a:lnTo>
                    <a:pt x="5" y="484"/>
                  </a:lnTo>
                  <a:lnTo>
                    <a:pt x="21" y="599"/>
                  </a:lnTo>
                  <a:lnTo>
                    <a:pt x="54" y="716"/>
                  </a:lnTo>
                  <a:lnTo>
                    <a:pt x="58" y="716"/>
                  </a:lnTo>
                  <a:lnTo>
                    <a:pt x="66" y="715"/>
                  </a:lnTo>
                  <a:lnTo>
                    <a:pt x="80" y="713"/>
                  </a:lnTo>
                  <a:lnTo>
                    <a:pt x="99" y="712"/>
                  </a:lnTo>
                  <a:lnTo>
                    <a:pt x="124" y="710"/>
                  </a:lnTo>
                  <a:lnTo>
                    <a:pt x="153" y="708"/>
                  </a:lnTo>
                  <a:lnTo>
                    <a:pt x="188" y="707"/>
                  </a:lnTo>
                  <a:lnTo>
                    <a:pt x="225" y="706"/>
                  </a:lnTo>
                  <a:lnTo>
                    <a:pt x="267" y="705"/>
                  </a:lnTo>
                  <a:lnTo>
                    <a:pt x="313" y="706"/>
                  </a:lnTo>
                  <a:lnTo>
                    <a:pt x="362" y="707"/>
                  </a:lnTo>
                  <a:lnTo>
                    <a:pt x="415" y="709"/>
                  </a:lnTo>
                  <a:lnTo>
                    <a:pt x="470" y="713"/>
                  </a:lnTo>
                  <a:lnTo>
                    <a:pt x="528" y="719"/>
                  </a:lnTo>
                  <a:lnTo>
                    <a:pt x="588" y="726"/>
                  </a:lnTo>
                  <a:lnTo>
                    <a:pt x="650" y="735"/>
                  </a:lnTo>
                  <a:lnTo>
                    <a:pt x="647" y="713"/>
                  </a:lnTo>
                  <a:lnTo>
                    <a:pt x="641" y="655"/>
                  </a:lnTo>
                  <a:lnTo>
                    <a:pt x="631" y="568"/>
                  </a:lnTo>
                  <a:lnTo>
                    <a:pt x="623" y="462"/>
                  </a:lnTo>
                  <a:lnTo>
                    <a:pt x="618" y="345"/>
                  </a:lnTo>
                  <a:lnTo>
                    <a:pt x="618" y="229"/>
                  </a:lnTo>
                  <a:lnTo>
                    <a:pt x="627" y="119"/>
                  </a:lnTo>
                  <a:lnTo>
                    <a:pt x="645" y="27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48" name="Freeform 124"/>
            <p:cNvSpPr>
              <a:spLocks/>
            </p:cNvSpPr>
            <p:nvPr/>
          </p:nvSpPr>
          <p:spPr bwMode="auto">
            <a:xfrm>
              <a:off x="6623" y="13797"/>
              <a:ext cx="1071" cy="731"/>
            </a:xfrm>
            <a:custGeom>
              <a:avLst/>
              <a:gdLst>
                <a:gd name="T0" fmla="*/ 6 w 1071"/>
                <a:gd name="T1" fmla="*/ 552 h 731"/>
                <a:gd name="T2" fmla="*/ 0 w 1071"/>
                <a:gd name="T3" fmla="*/ 642 h 731"/>
                <a:gd name="T4" fmla="*/ 698 w 1071"/>
                <a:gd name="T5" fmla="*/ 731 h 731"/>
                <a:gd name="T6" fmla="*/ 703 w 1071"/>
                <a:gd name="T7" fmla="*/ 729 h 731"/>
                <a:gd name="T8" fmla="*/ 717 w 1071"/>
                <a:gd name="T9" fmla="*/ 722 h 731"/>
                <a:gd name="T10" fmla="*/ 740 w 1071"/>
                <a:gd name="T11" fmla="*/ 710 h 731"/>
                <a:gd name="T12" fmla="*/ 768 w 1071"/>
                <a:gd name="T13" fmla="*/ 694 h 731"/>
                <a:gd name="T14" fmla="*/ 801 w 1071"/>
                <a:gd name="T15" fmla="*/ 672 h 731"/>
                <a:gd name="T16" fmla="*/ 838 w 1071"/>
                <a:gd name="T17" fmla="*/ 645 h 731"/>
                <a:gd name="T18" fmla="*/ 876 w 1071"/>
                <a:gd name="T19" fmla="*/ 614 h 731"/>
                <a:gd name="T20" fmla="*/ 915 w 1071"/>
                <a:gd name="T21" fmla="*/ 577 h 731"/>
                <a:gd name="T22" fmla="*/ 953 w 1071"/>
                <a:gd name="T23" fmla="*/ 536 h 731"/>
                <a:gd name="T24" fmla="*/ 988 w 1071"/>
                <a:gd name="T25" fmla="*/ 491 h 731"/>
                <a:gd name="T26" fmla="*/ 1018 w 1071"/>
                <a:gd name="T27" fmla="*/ 439 h 731"/>
                <a:gd name="T28" fmla="*/ 1043 w 1071"/>
                <a:gd name="T29" fmla="*/ 383 h 731"/>
                <a:gd name="T30" fmla="*/ 1061 w 1071"/>
                <a:gd name="T31" fmla="*/ 322 h 731"/>
                <a:gd name="T32" fmla="*/ 1071 w 1071"/>
                <a:gd name="T33" fmla="*/ 255 h 731"/>
                <a:gd name="T34" fmla="*/ 1070 w 1071"/>
                <a:gd name="T35" fmla="*/ 185 h 731"/>
                <a:gd name="T36" fmla="*/ 1057 w 1071"/>
                <a:gd name="T37" fmla="*/ 108 h 731"/>
                <a:gd name="T38" fmla="*/ 1055 w 1071"/>
                <a:gd name="T39" fmla="*/ 104 h 731"/>
                <a:gd name="T40" fmla="*/ 1049 w 1071"/>
                <a:gd name="T41" fmla="*/ 92 h 731"/>
                <a:gd name="T42" fmla="*/ 1037 w 1071"/>
                <a:gd name="T43" fmla="*/ 76 h 731"/>
                <a:gd name="T44" fmla="*/ 1022 w 1071"/>
                <a:gd name="T45" fmla="*/ 57 h 731"/>
                <a:gd name="T46" fmla="*/ 1002 w 1071"/>
                <a:gd name="T47" fmla="*/ 37 h 731"/>
                <a:gd name="T48" fmla="*/ 979 w 1071"/>
                <a:gd name="T49" fmla="*/ 20 h 731"/>
                <a:gd name="T50" fmla="*/ 951 w 1071"/>
                <a:gd name="T51" fmla="*/ 7 h 731"/>
                <a:gd name="T52" fmla="*/ 919 w 1071"/>
                <a:gd name="T53" fmla="*/ 0 h 731"/>
                <a:gd name="T54" fmla="*/ 924 w 1071"/>
                <a:gd name="T55" fmla="*/ 12 h 731"/>
                <a:gd name="T56" fmla="*/ 934 w 1071"/>
                <a:gd name="T57" fmla="*/ 44 h 731"/>
                <a:gd name="T58" fmla="*/ 947 w 1071"/>
                <a:gd name="T59" fmla="*/ 94 h 731"/>
                <a:gd name="T60" fmla="*/ 958 w 1071"/>
                <a:gd name="T61" fmla="*/ 159 h 731"/>
                <a:gd name="T62" fmla="*/ 961 w 1071"/>
                <a:gd name="T63" fmla="*/ 238 h 731"/>
                <a:gd name="T64" fmla="*/ 953 w 1071"/>
                <a:gd name="T65" fmla="*/ 324 h 731"/>
                <a:gd name="T66" fmla="*/ 928 w 1071"/>
                <a:gd name="T67" fmla="*/ 418 h 731"/>
                <a:gd name="T68" fmla="*/ 884 w 1071"/>
                <a:gd name="T69" fmla="*/ 516 h 731"/>
                <a:gd name="T70" fmla="*/ 883 w 1071"/>
                <a:gd name="T71" fmla="*/ 518 h 731"/>
                <a:gd name="T72" fmla="*/ 879 w 1071"/>
                <a:gd name="T73" fmla="*/ 521 h 731"/>
                <a:gd name="T74" fmla="*/ 872 w 1071"/>
                <a:gd name="T75" fmla="*/ 526 h 731"/>
                <a:gd name="T76" fmla="*/ 862 w 1071"/>
                <a:gd name="T77" fmla="*/ 534 h 731"/>
                <a:gd name="T78" fmla="*/ 851 w 1071"/>
                <a:gd name="T79" fmla="*/ 541 h 731"/>
                <a:gd name="T80" fmla="*/ 837 w 1071"/>
                <a:gd name="T81" fmla="*/ 550 h 731"/>
                <a:gd name="T82" fmla="*/ 819 w 1071"/>
                <a:gd name="T83" fmla="*/ 559 h 731"/>
                <a:gd name="T84" fmla="*/ 800 w 1071"/>
                <a:gd name="T85" fmla="*/ 567 h 731"/>
                <a:gd name="T86" fmla="*/ 778 w 1071"/>
                <a:gd name="T87" fmla="*/ 575 h 731"/>
                <a:gd name="T88" fmla="*/ 754 w 1071"/>
                <a:gd name="T89" fmla="*/ 582 h 731"/>
                <a:gd name="T90" fmla="*/ 727 w 1071"/>
                <a:gd name="T91" fmla="*/ 588 h 731"/>
                <a:gd name="T92" fmla="*/ 697 w 1071"/>
                <a:gd name="T93" fmla="*/ 592 h 731"/>
                <a:gd name="T94" fmla="*/ 666 w 1071"/>
                <a:gd name="T95" fmla="*/ 593 h 731"/>
                <a:gd name="T96" fmla="*/ 631 w 1071"/>
                <a:gd name="T97" fmla="*/ 592 h 731"/>
                <a:gd name="T98" fmla="*/ 593 w 1071"/>
                <a:gd name="T99" fmla="*/ 589 h 731"/>
                <a:gd name="T100" fmla="*/ 555 w 1071"/>
                <a:gd name="T101" fmla="*/ 581 h 731"/>
                <a:gd name="T102" fmla="*/ 555 w 1071"/>
                <a:gd name="T103" fmla="*/ 677 h 731"/>
                <a:gd name="T104" fmla="*/ 24 w 1071"/>
                <a:gd name="T105" fmla="*/ 623 h 731"/>
                <a:gd name="T106" fmla="*/ 6 w 1071"/>
                <a:gd name="T107" fmla="*/ 552 h 73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71"/>
                <a:gd name="T163" fmla="*/ 0 h 731"/>
                <a:gd name="T164" fmla="*/ 1071 w 1071"/>
                <a:gd name="T165" fmla="*/ 731 h 73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71" h="731">
                  <a:moveTo>
                    <a:pt x="6" y="552"/>
                  </a:moveTo>
                  <a:lnTo>
                    <a:pt x="0" y="642"/>
                  </a:lnTo>
                  <a:lnTo>
                    <a:pt x="698" y="731"/>
                  </a:lnTo>
                  <a:lnTo>
                    <a:pt x="703" y="729"/>
                  </a:lnTo>
                  <a:lnTo>
                    <a:pt x="717" y="722"/>
                  </a:lnTo>
                  <a:lnTo>
                    <a:pt x="740" y="710"/>
                  </a:lnTo>
                  <a:lnTo>
                    <a:pt x="768" y="694"/>
                  </a:lnTo>
                  <a:lnTo>
                    <a:pt x="801" y="672"/>
                  </a:lnTo>
                  <a:lnTo>
                    <a:pt x="838" y="645"/>
                  </a:lnTo>
                  <a:lnTo>
                    <a:pt x="876" y="614"/>
                  </a:lnTo>
                  <a:lnTo>
                    <a:pt x="915" y="577"/>
                  </a:lnTo>
                  <a:lnTo>
                    <a:pt x="953" y="536"/>
                  </a:lnTo>
                  <a:lnTo>
                    <a:pt x="988" y="491"/>
                  </a:lnTo>
                  <a:lnTo>
                    <a:pt x="1018" y="439"/>
                  </a:lnTo>
                  <a:lnTo>
                    <a:pt x="1043" y="383"/>
                  </a:lnTo>
                  <a:lnTo>
                    <a:pt x="1061" y="322"/>
                  </a:lnTo>
                  <a:lnTo>
                    <a:pt x="1071" y="255"/>
                  </a:lnTo>
                  <a:lnTo>
                    <a:pt x="1070" y="185"/>
                  </a:lnTo>
                  <a:lnTo>
                    <a:pt x="1057" y="108"/>
                  </a:lnTo>
                  <a:lnTo>
                    <a:pt x="1055" y="104"/>
                  </a:lnTo>
                  <a:lnTo>
                    <a:pt x="1049" y="92"/>
                  </a:lnTo>
                  <a:lnTo>
                    <a:pt x="1037" y="76"/>
                  </a:lnTo>
                  <a:lnTo>
                    <a:pt x="1022" y="57"/>
                  </a:lnTo>
                  <a:lnTo>
                    <a:pt x="1002" y="37"/>
                  </a:lnTo>
                  <a:lnTo>
                    <a:pt x="979" y="20"/>
                  </a:lnTo>
                  <a:lnTo>
                    <a:pt x="951" y="7"/>
                  </a:lnTo>
                  <a:lnTo>
                    <a:pt x="919" y="0"/>
                  </a:lnTo>
                  <a:lnTo>
                    <a:pt x="924" y="12"/>
                  </a:lnTo>
                  <a:lnTo>
                    <a:pt x="934" y="44"/>
                  </a:lnTo>
                  <a:lnTo>
                    <a:pt x="947" y="94"/>
                  </a:lnTo>
                  <a:lnTo>
                    <a:pt x="958" y="159"/>
                  </a:lnTo>
                  <a:lnTo>
                    <a:pt x="961" y="238"/>
                  </a:lnTo>
                  <a:lnTo>
                    <a:pt x="953" y="324"/>
                  </a:lnTo>
                  <a:lnTo>
                    <a:pt x="928" y="418"/>
                  </a:lnTo>
                  <a:lnTo>
                    <a:pt x="884" y="516"/>
                  </a:lnTo>
                  <a:lnTo>
                    <a:pt x="883" y="518"/>
                  </a:lnTo>
                  <a:lnTo>
                    <a:pt x="879" y="521"/>
                  </a:lnTo>
                  <a:lnTo>
                    <a:pt x="872" y="526"/>
                  </a:lnTo>
                  <a:lnTo>
                    <a:pt x="862" y="534"/>
                  </a:lnTo>
                  <a:lnTo>
                    <a:pt x="851" y="541"/>
                  </a:lnTo>
                  <a:lnTo>
                    <a:pt x="837" y="550"/>
                  </a:lnTo>
                  <a:lnTo>
                    <a:pt x="819" y="559"/>
                  </a:lnTo>
                  <a:lnTo>
                    <a:pt x="800" y="567"/>
                  </a:lnTo>
                  <a:lnTo>
                    <a:pt x="778" y="575"/>
                  </a:lnTo>
                  <a:lnTo>
                    <a:pt x="754" y="582"/>
                  </a:lnTo>
                  <a:lnTo>
                    <a:pt x="727" y="588"/>
                  </a:lnTo>
                  <a:lnTo>
                    <a:pt x="697" y="592"/>
                  </a:lnTo>
                  <a:lnTo>
                    <a:pt x="666" y="593"/>
                  </a:lnTo>
                  <a:lnTo>
                    <a:pt x="631" y="592"/>
                  </a:lnTo>
                  <a:lnTo>
                    <a:pt x="593" y="589"/>
                  </a:lnTo>
                  <a:lnTo>
                    <a:pt x="555" y="581"/>
                  </a:lnTo>
                  <a:lnTo>
                    <a:pt x="555" y="677"/>
                  </a:lnTo>
                  <a:lnTo>
                    <a:pt x="24" y="623"/>
                  </a:lnTo>
                  <a:lnTo>
                    <a:pt x="6" y="5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49" name="Freeform 125"/>
            <p:cNvSpPr>
              <a:spLocks/>
            </p:cNvSpPr>
            <p:nvPr/>
          </p:nvSpPr>
          <p:spPr bwMode="auto">
            <a:xfrm>
              <a:off x="6486" y="14516"/>
              <a:ext cx="787" cy="253"/>
            </a:xfrm>
            <a:custGeom>
              <a:avLst/>
              <a:gdLst>
                <a:gd name="T0" fmla="*/ 787 w 787"/>
                <a:gd name="T1" fmla="*/ 91 h 253"/>
                <a:gd name="T2" fmla="*/ 12 w 787"/>
                <a:gd name="T3" fmla="*/ 0 h 253"/>
                <a:gd name="T4" fmla="*/ 0 w 787"/>
                <a:gd name="T5" fmla="*/ 91 h 253"/>
                <a:gd name="T6" fmla="*/ 764 w 787"/>
                <a:gd name="T7" fmla="*/ 253 h 253"/>
                <a:gd name="T8" fmla="*/ 787 w 787"/>
                <a:gd name="T9" fmla="*/ 91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7"/>
                <a:gd name="T16" fmla="*/ 0 h 253"/>
                <a:gd name="T17" fmla="*/ 787 w 787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7" h="253">
                  <a:moveTo>
                    <a:pt x="787" y="91"/>
                  </a:moveTo>
                  <a:lnTo>
                    <a:pt x="12" y="0"/>
                  </a:lnTo>
                  <a:lnTo>
                    <a:pt x="0" y="91"/>
                  </a:lnTo>
                  <a:lnTo>
                    <a:pt x="764" y="253"/>
                  </a:lnTo>
                  <a:lnTo>
                    <a:pt x="787" y="9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50" name="Freeform 126"/>
            <p:cNvSpPr>
              <a:spLocks/>
            </p:cNvSpPr>
            <p:nvPr/>
          </p:nvSpPr>
          <p:spPr bwMode="auto">
            <a:xfrm>
              <a:off x="6879" y="14597"/>
              <a:ext cx="336" cy="115"/>
            </a:xfrm>
            <a:custGeom>
              <a:avLst/>
              <a:gdLst>
                <a:gd name="T0" fmla="*/ 336 w 336"/>
                <a:gd name="T1" fmla="*/ 50 h 115"/>
                <a:gd name="T2" fmla="*/ 4 w 336"/>
                <a:gd name="T3" fmla="*/ 0 h 115"/>
                <a:gd name="T4" fmla="*/ 0 w 336"/>
                <a:gd name="T5" fmla="*/ 48 h 115"/>
                <a:gd name="T6" fmla="*/ 327 w 336"/>
                <a:gd name="T7" fmla="*/ 115 h 115"/>
                <a:gd name="T8" fmla="*/ 336 w 336"/>
                <a:gd name="T9" fmla="*/ 50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115"/>
                <a:gd name="T17" fmla="*/ 336 w 336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115">
                  <a:moveTo>
                    <a:pt x="336" y="50"/>
                  </a:moveTo>
                  <a:lnTo>
                    <a:pt x="4" y="0"/>
                  </a:lnTo>
                  <a:lnTo>
                    <a:pt x="0" y="48"/>
                  </a:lnTo>
                  <a:lnTo>
                    <a:pt x="327" y="115"/>
                  </a:lnTo>
                  <a:lnTo>
                    <a:pt x="336" y="5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51" name="Freeform 127"/>
            <p:cNvSpPr>
              <a:spLocks/>
            </p:cNvSpPr>
            <p:nvPr/>
          </p:nvSpPr>
          <p:spPr bwMode="auto">
            <a:xfrm>
              <a:off x="6536" y="14540"/>
              <a:ext cx="225" cy="85"/>
            </a:xfrm>
            <a:custGeom>
              <a:avLst/>
              <a:gdLst>
                <a:gd name="T0" fmla="*/ 225 w 225"/>
                <a:gd name="T1" fmla="*/ 39 h 85"/>
                <a:gd name="T2" fmla="*/ 0 w 225"/>
                <a:gd name="T3" fmla="*/ 0 h 85"/>
                <a:gd name="T4" fmla="*/ 3 w 225"/>
                <a:gd name="T5" fmla="*/ 41 h 85"/>
                <a:gd name="T6" fmla="*/ 218 w 225"/>
                <a:gd name="T7" fmla="*/ 85 h 85"/>
                <a:gd name="T8" fmla="*/ 225 w 225"/>
                <a:gd name="T9" fmla="*/ 39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5"/>
                <a:gd name="T16" fmla="*/ 0 h 85"/>
                <a:gd name="T17" fmla="*/ 225 w 225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5" h="85">
                  <a:moveTo>
                    <a:pt x="225" y="39"/>
                  </a:moveTo>
                  <a:lnTo>
                    <a:pt x="0" y="0"/>
                  </a:lnTo>
                  <a:lnTo>
                    <a:pt x="3" y="41"/>
                  </a:lnTo>
                  <a:lnTo>
                    <a:pt x="218" y="85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52" name="Freeform 128"/>
            <p:cNvSpPr>
              <a:spLocks/>
            </p:cNvSpPr>
            <p:nvPr/>
          </p:nvSpPr>
          <p:spPr bwMode="auto">
            <a:xfrm>
              <a:off x="5972" y="14624"/>
              <a:ext cx="1325" cy="439"/>
            </a:xfrm>
            <a:custGeom>
              <a:avLst/>
              <a:gdLst>
                <a:gd name="T0" fmla="*/ 0 w 1325"/>
                <a:gd name="T1" fmla="*/ 132 h 439"/>
                <a:gd name="T2" fmla="*/ 3 w 1325"/>
                <a:gd name="T3" fmla="*/ 132 h 439"/>
                <a:gd name="T4" fmla="*/ 10 w 1325"/>
                <a:gd name="T5" fmla="*/ 130 h 439"/>
                <a:gd name="T6" fmla="*/ 24 w 1325"/>
                <a:gd name="T7" fmla="*/ 128 h 439"/>
                <a:gd name="T8" fmla="*/ 42 w 1325"/>
                <a:gd name="T9" fmla="*/ 125 h 439"/>
                <a:gd name="T10" fmla="*/ 62 w 1325"/>
                <a:gd name="T11" fmla="*/ 121 h 439"/>
                <a:gd name="T12" fmla="*/ 86 w 1325"/>
                <a:gd name="T13" fmla="*/ 116 h 439"/>
                <a:gd name="T14" fmla="*/ 113 w 1325"/>
                <a:gd name="T15" fmla="*/ 109 h 439"/>
                <a:gd name="T16" fmla="*/ 141 w 1325"/>
                <a:gd name="T17" fmla="*/ 102 h 439"/>
                <a:gd name="T18" fmla="*/ 170 w 1325"/>
                <a:gd name="T19" fmla="*/ 94 h 439"/>
                <a:gd name="T20" fmla="*/ 199 w 1325"/>
                <a:gd name="T21" fmla="*/ 85 h 439"/>
                <a:gd name="T22" fmla="*/ 228 w 1325"/>
                <a:gd name="T23" fmla="*/ 74 h 439"/>
                <a:gd name="T24" fmla="*/ 257 w 1325"/>
                <a:gd name="T25" fmla="*/ 62 h 439"/>
                <a:gd name="T26" fmla="*/ 285 w 1325"/>
                <a:gd name="T27" fmla="*/ 48 h 439"/>
                <a:gd name="T28" fmla="*/ 309 w 1325"/>
                <a:gd name="T29" fmla="*/ 34 h 439"/>
                <a:gd name="T30" fmla="*/ 333 w 1325"/>
                <a:gd name="T31" fmla="*/ 18 h 439"/>
                <a:gd name="T32" fmla="*/ 352 w 1325"/>
                <a:gd name="T33" fmla="*/ 0 h 439"/>
                <a:gd name="T34" fmla="*/ 1325 w 1325"/>
                <a:gd name="T35" fmla="*/ 223 h 439"/>
                <a:gd name="T36" fmla="*/ 1323 w 1325"/>
                <a:gd name="T37" fmla="*/ 225 h 439"/>
                <a:gd name="T38" fmla="*/ 1318 w 1325"/>
                <a:gd name="T39" fmla="*/ 230 h 439"/>
                <a:gd name="T40" fmla="*/ 1309 w 1325"/>
                <a:gd name="T41" fmla="*/ 239 h 439"/>
                <a:gd name="T42" fmla="*/ 1297 w 1325"/>
                <a:gd name="T43" fmla="*/ 250 h 439"/>
                <a:gd name="T44" fmla="*/ 1282 w 1325"/>
                <a:gd name="T45" fmla="*/ 263 h 439"/>
                <a:gd name="T46" fmla="*/ 1265 w 1325"/>
                <a:gd name="T47" fmla="*/ 278 h 439"/>
                <a:gd name="T48" fmla="*/ 1247 w 1325"/>
                <a:gd name="T49" fmla="*/ 295 h 439"/>
                <a:gd name="T50" fmla="*/ 1225 w 1325"/>
                <a:gd name="T51" fmla="*/ 312 h 439"/>
                <a:gd name="T52" fmla="*/ 1202 w 1325"/>
                <a:gd name="T53" fmla="*/ 331 h 439"/>
                <a:gd name="T54" fmla="*/ 1179 w 1325"/>
                <a:gd name="T55" fmla="*/ 349 h 439"/>
                <a:gd name="T56" fmla="*/ 1154 w 1325"/>
                <a:gd name="T57" fmla="*/ 367 h 439"/>
                <a:gd name="T58" fmla="*/ 1128 w 1325"/>
                <a:gd name="T59" fmla="*/ 385 h 439"/>
                <a:gd name="T60" fmla="*/ 1102 w 1325"/>
                <a:gd name="T61" fmla="*/ 401 h 439"/>
                <a:gd name="T62" fmla="*/ 1077 w 1325"/>
                <a:gd name="T63" fmla="*/ 415 h 439"/>
                <a:gd name="T64" fmla="*/ 1051 w 1325"/>
                <a:gd name="T65" fmla="*/ 428 h 439"/>
                <a:gd name="T66" fmla="*/ 1026 w 1325"/>
                <a:gd name="T67" fmla="*/ 439 h 439"/>
                <a:gd name="T68" fmla="*/ 0 w 1325"/>
                <a:gd name="T69" fmla="*/ 132 h 4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25"/>
                <a:gd name="T106" fmla="*/ 0 h 439"/>
                <a:gd name="T107" fmla="*/ 1325 w 1325"/>
                <a:gd name="T108" fmla="*/ 439 h 4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25" h="439">
                  <a:moveTo>
                    <a:pt x="0" y="132"/>
                  </a:moveTo>
                  <a:lnTo>
                    <a:pt x="3" y="132"/>
                  </a:lnTo>
                  <a:lnTo>
                    <a:pt x="10" y="130"/>
                  </a:lnTo>
                  <a:lnTo>
                    <a:pt x="24" y="128"/>
                  </a:lnTo>
                  <a:lnTo>
                    <a:pt x="42" y="125"/>
                  </a:lnTo>
                  <a:lnTo>
                    <a:pt x="62" y="121"/>
                  </a:lnTo>
                  <a:lnTo>
                    <a:pt x="86" y="116"/>
                  </a:lnTo>
                  <a:lnTo>
                    <a:pt x="113" y="109"/>
                  </a:lnTo>
                  <a:lnTo>
                    <a:pt x="141" y="102"/>
                  </a:lnTo>
                  <a:lnTo>
                    <a:pt x="170" y="94"/>
                  </a:lnTo>
                  <a:lnTo>
                    <a:pt x="199" y="85"/>
                  </a:lnTo>
                  <a:lnTo>
                    <a:pt x="228" y="74"/>
                  </a:lnTo>
                  <a:lnTo>
                    <a:pt x="257" y="62"/>
                  </a:lnTo>
                  <a:lnTo>
                    <a:pt x="285" y="48"/>
                  </a:lnTo>
                  <a:lnTo>
                    <a:pt x="309" y="34"/>
                  </a:lnTo>
                  <a:lnTo>
                    <a:pt x="333" y="18"/>
                  </a:lnTo>
                  <a:lnTo>
                    <a:pt x="352" y="0"/>
                  </a:lnTo>
                  <a:lnTo>
                    <a:pt x="1325" y="223"/>
                  </a:lnTo>
                  <a:lnTo>
                    <a:pt x="1323" y="225"/>
                  </a:lnTo>
                  <a:lnTo>
                    <a:pt x="1318" y="230"/>
                  </a:lnTo>
                  <a:lnTo>
                    <a:pt x="1309" y="239"/>
                  </a:lnTo>
                  <a:lnTo>
                    <a:pt x="1297" y="250"/>
                  </a:lnTo>
                  <a:lnTo>
                    <a:pt x="1282" y="263"/>
                  </a:lnTo>
                  <a:lnTo>
                    <a:pt x="1265" y="278"/>
                  </a:lnTo>
                  <a:lnTo>
                    <a:pt x="1247" y="295"/>
                  </a:lnTo>
                  <a:lnTo>
                    <a:pt x="1225" y="312"/>
                  </a:lnTo>
                  <a:lnTo>
                    <a:pt x="1202" y="331"/>
                  </a:lnTo>
                  <a:lnTo>
                    <a:pt x="1179" y="349"/>
                  </a:lnTo>
                  <a:lnTo>
                    <a:pt x="1154" y="367"/>
                  </a:lnTo>
                  <a:lnTo>
                    <a:pt x="1128" y="385"/>
                  </a:lnTo>
                  <a:lnTo>
                    <a:pt x="1102" y="401"/>
                  </a:lnTo>
                  <a:lnTo>
                    <a:pt x="1077" y="415"/>
                  </a:lnTo>
                  <a:lnTo>
                    <a:pt x="1051" y="428"/>
                  </a:lnTo>
                  <a:lnTo>
                    <a:pt x="1026" y="43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53" name="Freeform 129"/>
            <p:cNvSpPr>
              <a:spLocks/>
            </p:cNvSpPr>
            <p:nvPr/>
          </p:nvSpPr>
          <p:spPr bwMode="auto">
            <a:xfrm>
              <a:off x="7292" y="14577"/>
              <a:ext cx="472" cy="209"/>
            </a:xfrm>
            <a:custGeom>
              <a:avLst/>
              <a:gdLst>
                <a:gd name="T0" fmla="*/ 47 w 472"/>
                <a:gd name="T1" fmla="*/ 209 h 209"/>
                <a:gd name="T2" fmla="*/ 472 w 472"/>
                <a:gd name="T3" fmla="*/ 84 h 209"/>
                <a:gd name="T4" fmla="*/ 215 w 472"/>
                <a:gd name="T5" fmla="*/ 0 h 209"/>
                <a:gd name="T6" fmla="*/ 5 w 472"/>
                <a:gd name="T7" fmla="*/ 24 h 209"/>
                <a:gd name="T8" fmla="*/ 0 w 472"/>
                <a:gd name="T9" fmla="*/ 197 h 209"/>
                <a:gd name="T10" fmla="*/ 47 w 472"/>
                <a:gd name="T11" fmla="*/ 209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2"/>
                <a:gd name="T19" fmla="*/ 0 h 209"/>
                <a:gd name="T20" fmla="*/ 472 w 472"/>
                <a:gd name="T21" fmla="*/ 209 h 2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2" h="209">
                  <a:moveTo>
                    <a:pt x="47" y="209"/>
                  </a:moveTo>
                  <a:lnTo>
                    <a:pt x="472" y="84"/>
                  </a:lnTo>
                  <a:lnTo>
                    <a:pt x="215" y="0"/>
                  </a:lnTo>
                  <a:lnTo>
                    <a:pt x="5" y="24"/>
                  </a:lnTo>
                  <a:lnTo>
                    <a:pt x="0" y="197"/>
                  </a:lnTo>
                  <a:lnTo>
                    <a:pt x="47" y="20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54" name="Freeform 130"/>
            <p:cNvSpPr>
              <a:spLocks/>
            </p:cNvSpPr>
            <p:nvPr/>
          </p:nvSpPr>
          <p:spPr bwMode="auto">
            <a:xfrm>
              <a:off x="6073" y="13679"/>
              <a:ext cx="251" cy="999"/>
            </a:xfrm>
            <a:custGeom>
              <a:avLst/>
              <a:gdLst>
                <a:gd name="T0" fmla="*/ 251 w 251"/>
                <a:gd name="T1" fmla="*/ 23 h 999"/>
                <a:gd name="T2" fmla="*/ 250 w 251"/>
                <a:gd name="T3" fmla="*/ 22 h 999"/>
                <a:gd name="T4" fmla="*/ 246 w 251"/>
                <a:gd name="T5" fmla="*/ 20 h 999"/>
                <a:gd name="T6" fmla="*/ 239 w 251"/>
                <a:gd name="T7" fmla="*/ 18 h 999"/>
                <a:gd name="T8" fmla="*/ 230 w 251"/>
                <a:gd name="T9" fmla="*/ 15 h 999"/>
                <a:gd name="T10" fmla="*/ 218 w 251"/>
                <a:gd name="T11" fmla="*/ 11 h 999"/>
                <a:gd name="T12" fmla="*/ 205 w 251"/>
                <a:gd name="T13" fmla="*/ 7 h 999"/>
                <a:gd name="T14" fmla="*/ 190 w 251"/>
                <a:gd name="T15" fmla="*/ 4 h 999"/>
                <a:gd name="T16" fmla="*/ 173 w 251"/>
                <a:gd name="T17" fmla="*/ 1 h 999"/>
                <a:gd name="T18" fmla="*/ 155 w 251"/>
                <a:gd name="T19" fmla="*/ 0 h 999"/>
                <a:gd name="T20" fmla="*/ 134 w 251"/>
                <a:gd name="T21" fmla="*/ 0 h 999"/>
                <a:gd name="T22" fmla="*/ 114 w 251"/>
                <a:gd name="T23" fmla="*/ 2 h 999"/>
                <a:gd name="T24" fmla="*/ 92 w 251"/>
                <a:gd name="T25" fmla="*/ 5 h 999"/>
                <a:gd name="T26" fmla="*/ 70 w 251"/>
                <a:gd name="T27" fmla="*/ 12 h 999"/>
                <a:gd name="T28" fmla="*/ 47 w 251"/>
                <a:gd name="T29" fmla="*/ 20 h 999"/>
                <a:gd name="T30" fmla="*/ 23 w 251"/>
                <a:gd name="T31" fmla="*/ 32 h 999"/>
                <a:gd name="T32" fmla="*/ 0 w 251"/>
                <a:gd name="T33" fmla="*/ 47 h 999"/>
                <a:gd name="T34" fmla="*/ 0 w 251"/>
                <a:gd name="T35" fmla="*/ 999 h 999"/>
                <a:gd name="T36" fmla="*/ 1 w 251"/>
                <a:gd name="T37" fmla="*/ 999 h 999"/>
                <a:gd name="T38" fmla="*/ 6 w 251"/>
                <a:gd name="T39" fmla="*/ 999 h 999"/>
                <a:gd name="T40" fmla="*/ 14 w 251"/>
                <a:gd name="T41" fmla="*/ 998 h 999"/>
                <a:gd name="T42" fmla="*/ 23 w 251"/>
                <a:gd name="T43" fmla="*/ 997 h 999"/>
                <a:gd name="T44" fmla="*/ 35 w 251"/>
                <a:gd name="T45" fmla="*/ 995 h 999"/>
                <a:gd name="T46" fmla="*/ 49 w 251"/>
                <a:gd name="T47" fmla="*/ 993 h 999"/>
                <a:gd name="T48" fmla="*/ 65 w 251"/>
                <a:gd name="T49" fmla="*/ 990 h 999"/>
                <a:gd name="T50" fmla="*/ 83 w 251"/>
                <a:gd name="T51" fmla="*/ 985 h 999"/>
                <a:gd name="T52" fmla="*/ 102 w 251"/>
                <a:gd name="T53" fmla="*/ 980 h 999"/>
                <a:gd name="T54" fmla="*/ 121 w 251"/>
                <a:gd name="T55" fmla="*/ 973 h 999"/>
                <a:gd name="T56" fmla="*/ 143 w 251"/>
                <a:gd name="T57" fmla="*/ 966 h 999"/>
                <a:gd name="T58" fmla="*/ 164 w 251"/>
                <a:gd name="T59" fmla="*/ 956 h 999"/>
                <a:gd name="T60" fmla="*/ 186 w 251"/>
                <a:gd name="T61" fmla="*/ 945 h 999"/>
                <a:gd name="T62" fmla="*/ 208 w 251"/>
                <a:gd name="T63" fmla="*/ 934 h 999"/>
                <a:gd name="T64" fmla="*/ 230 w 251"/>
                <a:gd name="T65" fmla="*/ 919 h 999"/>
                <a:gd name="T66" fmla="*/ 251 w 251"/>
                <a:gd name="T67" fmla="*/ 903 h 999"/>
                <a:gd name="T68" fmla="*/ 251 w 251"/>
                <a:gd name="T69" fmla="*/ 23 h 9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1"/>
                <a:gd name="T106" fmla="*/ 0 h 999"/>
                <a:gd name="T107" fmla="*/ 251 w 251"/>
                <a:gd name="T108" fmla="*/ 999 h 9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1" h="999">
                  <a:moveTo>
                    <a:pt x="251" y="23"/>
                  </a:moveTo>
                  <a:lnTo>
                    <a:pt x="250" y="22"/>
                  </a:lnTo>
                  <a:lnTo>
                    <a:pt x="246" y="20"/>
                  </a:lnTo>
                  <a:lnTo>
                    <a:pt x="239" y="18"/>
                  </a:lnTo>
                  <a:lnTo>
                    <a:pt x="230" y="15"/>
                  </a:lnTo>
                  <a:lnTo>
                    <a:pt x="218" y="11"/>
                  </a:lnTo>
                  <a:lnTo>
                    <a:pt x="205" y="7"/>
                  </a:lnTo>
                  <a:lnTo>
                    <a:pt x="190" y="4"/>
                  </a:lnTo>
                  <a:lnTo>
                    <a:pt x="173" y="1"/>
                  </a:lnTo>
                  <a:lnTo>
                    <a:pt x="155" y="0"/>
                  </a:lnTo>
                  <a:lnTo>
                    <a:pt x="134" y="0"/>
                  </a:lnTo>
                  <a:lnTo>
                    <a:pt x="114" y="2"/>
                  </a:lnTo>
                  <a:lnTo>
                    <a:pt x="92" y="5"/>
                  </a:lnTo>
                  <a:lnTo>
                    <a:pt x="70" y="12"/>
                  </a:lnTo>
                  <a:lnTo>
                    <a:pt x="47" y="20"/>
                  </a:lnTo>
                  <a:lnTo>
                    <a:pt x="23" y="32"/>
                  </a:lnTo>
                  <a:lnTo>
                    <a:pt x="0" y="47"/>
                  </a:lnTo>
                  <a:lnTo>
                    <a:pt x="0" y="999"/>
                  </a:lnTo>
                  <a:lnTo>
                    <a:pt x="1" y="999"/>
                  </a:lnTo>
                  <a:lnTo>
                    <a:pt x="6" y="999"/>
                  </a:lnTo>
                  <a:lnTo>
                    <a:pt x="14" y="998"/>
                  </a:lnTo>
                  <a:lnTo>
                    <a:pt x="23" y="997"/>
                  </a:lnTo>
                  <a:lnTo>
                    <a:pt x="35" y="995"/>
                  </a:lnTo>
                  <a:lnTo>
                    <a:pt x="49" y="993"/>
                  </a:lnTo>
                  <a:lnTo>
                    <a:pt x="65" y="990"/>
                  </a:lnTo>
                  <a:lnTo>
                    <a:pt x="83" y="985"/>
                  </a:lnTo>
                  <a:lnTo>
                    <a:pt x="102" y="980"/>
                  </a:lnTo>
                  <a:lnTo>
                    <a:pt x="121" y="973"/>
                  </a:lnTo>
                  <a:lnTo>
                    <a:pt x="143" y="966"/>
                  </a:lnTo>
                  <a:lnTo>
                    <a:pt x="164" y="956"/>
                  </a:lnTo>
                  <a:lnTo>
                    <a:pt x="186" y="945"/>
                  </a:lnTo>
                  <a:lnTo>
                    <a:pt x="208" y="934"/>
                  </a:lnTo>
                  <a:lnTo>
                    <a:pt x="230" y="919"/>
                  </a:lnTo>
                  <a:lnTo>
                    <a:pt x="251" y="903"/>
                  </a:lnTo>
                  <a:lnTo>
                    <a:pt x="251" y="2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55" name="Freeform 131"/>
            <p:cNvSpPr>
              <a:spLocks/>
            </p:cNvSpPr>
            <p:nvPr/>
          </p:nvSpPr>
          <p:spPr bwMode="auto">
            <a:xfrm>
              <a:off x="6080" y="13687"/>
              <a:ext cx="215" cy="843"/>
            </a:xfrm>
            <a:custGeom>
              <a:avLst/>
              <a:gdLst>
                <a:gd name="T0" fmla="*/ 215 w 215"/>
                <a:gd name="T1" fmla="*/ 20 h 843"/>
                <a:gd name="T2" fmla="*/ 214 w 215"/>
                <a:gd name="T3" fmla="*/ 19 h 843"/>
                <a:gd name="T4" fmla="*/ 211 w 215"/>
                <a:gd name="T5" fmla="*/ 18 h 843"/>
                <a:gd name="T6" fmla="*/ 205 w 215"/>
                <a:gd name="T7" fmla="*/ 15 h 843"/>
                <a:gd name="T8" fmla="*/ 197 w 215"/>
                <a:gd name="T9" fmla="*/ 12 h 843"/>
                <a:gd name="T10" fmla="*/ 187 w 215"/>
                <a:gd name="T11" fmla="*/ 9 h 843"/>
                <a:gd name="T12" fmla="*/ 176 w 215"/>
                <a:gd name="T13" fmla="*/ 6 h 843"/>
                <a:gd name="T14" fmla="*/ 163 w 215"/>
                <a:gd name="T15" fmla="*/ 4 h 843"/>
                <a:gd name="T16" fmla="*/ 149 w 215"/>
                <a:gd name="T17" fmla="*/ 1 h 843"/>
                <a:gd name="T18" fmla="*/ 133 w 215"/>
                <a:gd name="T19" fmla="*/ 0 h 843"/>
                <a:gd name="T20" fmla="*/ 115 w 215"/>
                <a:gd name="T21" fmla="*/ 0 h 843"/>
                <a:gd name="T22" fmla="*/ 98 w 215"/>
                <a:gd name="T23" fmla="*/ 1 h 843"/>
                <a:gd name="T24" fmla="*/ 79 w 215"/>
                <a:gd name="T25" fmla="*/ 5 h 843"/>
                <a:gd name="T26" fmla="*/ 60 w 215"/>
                <a:gd name="T27" fmla="*/ 10 h 843"/>
                <a:gd name="T28" fmla="*/ 40 w 215"/>
                <a:gd name="T29" fmla="*/ 18 h 843"/>
                <a:gd name="T30" fmla="*/ 21 w 215"/>
                <a:gd name="T31" fmla="*/ 27 h 843"/>
                <a:gd name="T32" fmla="*/ 0 w 215"/>
                <a:gd name="T33" fmla="*/ 40 h 843"/>
                <a:gd name="T34" fmla="*/ 0 w 215"/>
                <a:gd name="T35" fmla="*/ 843 h 843"/>
                <a:gd name="T36" fmla="*/ 1 w 215"/>
                <a:gd name="T37" fmla="*/ 843 h 843"/>
                <a:gd name="T38" fmla="*/ 6 w 215"/>
                <a:gd name="T39" fmla="*/ 843 h 843"/>
                <a:gd name="T40" fmla="*/ 12 w 215"/>
                <a:gd name="T41" fmla="*/ 842 h 843"/>
                <a:gd name="T42" fmla="*/ 21 w 215"/>
                <a:gd name="T43" fmla="*/ 841 h 843"/>
                <a:gd name="T44" fmla="*/ 30 w 215"/>
                <a:gd name="T45" fmla="*/ 840 h 843"/>
                <a:gd name="T46" fmla="*/ 43 w 215"/>
                <a:gd name="T47" fmla="*/ 838 h 843"/>
                <a:gd name="T48" fmla="*/ 56 w 215"/>
                <a:gd name="T49" fmla="*/ 835 h 843"/>
                <a:gd name="T50" fmla="*/ 71 w 215"/>
                <a:gd name="T51" fmla="*/ 831 h 843"/>
                <a:gd name="T52" fmla="*/ 87 w 215"/>
                <a:gd name="T53" fmla="*/ 826 h 843"/>
                <a:gd name="T54" fmla="*/ 105 w 215"/>
                <a:gd name="T55" fmla="*/ 821 h 843"/>
                <a:gd name="T56" fmla="*/ 123 w 215"/>
                <a:gd name="T57" fmla="*/ 814 h 843"/>
                <a:gd name="T58" fmla="*/ 141 w 215"/>
                <a:gd name="T59" fmla="*/ 806 h 843"/>
                <a:gd name="T60" fmla="*/ 159 w 215"/>
                <a:gd name="T61" fmla="*/ 797 h 843"/>
                <a:gd name="T62" fmla="*/ 179 w 215"/>
                <a:gd name="T63" fmla="*/ 786 h 843"/>
                <a:gd name="T64" fmla="*/ 197 w 215"/>
                <a:gd name="T65" fmla="*/ 774 h 843"/>
                <a:gd name="T66" fmla="*/ 215 w 215"/>
                <a:gd name="T67" fmla="*/ 760 h 843"/>
                <a:gd name="T68" fmla="*/ 215 w 215"/>
                <a:gd name="T69" fmla="*/ 20 h 8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5"/>
                <a:gd name="T106" fmla="*/ 0 h 843"/>
                <a:gd name="T107" fmla="*/ 215 w 215"/>
                <a:gd name="T108" fmla="*/ 843 h 8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5" h="843">
                  <a:moveTo>
                    <a:pt x="215" y="20"/>
                  </a:moveTo>
                  <a:lnTo>
                    <a:pt x="214" y="19"/>
                  </a:lnTo>
                  <a:lnTo>
                    <a:pt x="211" y="18"/>
                  </a:lnTo>
                  <a:lnTo>
                    <a:pt x="205" y="15"/>
                  </a:lnTo>
                  <a:lnTo>
                    <a:pt x="197" y="12"/>
                  </a:lnTo>
                  <a:lnTo>
                    <a:pt x="187" y="9"/>
                  </a:lnTo>
                  <a:lnTo>
                    <a:pt x="176" y="6"/>
                  </a:lnTo>
                  <a:lnTo>
                    <a:pt x="163" y="4"/>
                  </a:lnTo>
                  <a:lnTo>
                    <a:pt x="149" y="1"/>
                  </a:lnTo>
                  <a:lnTo>
                    <a:pt x="133" y="0"/>
                  </a:lnTo>
                  <a:lnTo>
                    <a:pt x="115" y="0"/>
                  </a:lnTo>
                  <a:lnTo>
                    <a:pt x="98" y="1"/>
                  </a:lnTo>
                  <a:lnTo>
                    <a:pt x="79" y="5"/>
                  </a:lnTo>
                  <a:lnTo>
                    <a:pt x="60" y="10"/>
                  </a:lnTo>
                  <a:lnTo>
                    <a:pt x="40" y="18"/>
                  </a:lnTo>
                  <a:lnTo>
                    <a:pt x="21" y="27"/>
                  </a:lnTo>
                  <a:lnTo>
                    <a:pt x="0" y="40"/>
                  </a:lnTo>
                  <a:lnTo>
                    <a:pt x="0" y="843"/>
                  </a:lnTo>
                  <a:lnTo>
                    <a:pt x="1" y="843"/>
                  </a:lnTo>
                  <a:lnTo>
                    <a:pt x="6" y="843"/>
                  </a:lnTo>
                  <a:lnTo>
                    <a:pt x="12" y="842"/>
                  </a:lnTo>
                  <a:lnTo>
                    <a:pt x="21" y="841"/>
                  </a:lnTo>
                  <a:lnTo>
                    <a:pt x="30" y="840"/>
                  </a:lnTo>
                  <a:lnTo>
                    <a:pt x="43" y="838"/>
                  </a:lnTo>
                  <a:lnTo>
                    <a:pt x="56" y="835"/>
                  </a:lnTo>
                  <a:lnTo>
                    <a:pt x="71" y="831"/>
                  </a:lnTo>
                  <a:lnTo>
                    <a:pt x="87" y="826"/>
                  </a:lnTo>
                  <a:lnTo>
                    <a:pt x="105" y="821"/>
                  </a:lnTo>
                  <a:lnTo>
                    <a:pt x="123" y="814"/>
                  </a:lnTo>
                  <a:lnTo>
                    <a:pt x="141" y="806"/>
                  </a:lnTo>
                  <a:lnTo>
                    <a:pt x="159" y="797"/>
                  </a:lnTo>
                  <a:lnTo>
                    <a:pt x="179" y="786"/>
                  </a:lnTo>
                  <a:lnTo>
                    <a:pt x="197" y="774"/>
                  </a:lnTo>
                  <a:lnTo>
                    <a:pt x="215" y="760"/>
                  </a:lnTo>
                  <a:lnTo>
                    <a:pt x="215" y="2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56" name="Freeform 132"/>
            <p:cNvSpPr>
              <a:spLocks/>
            </p:cNvSpPr>
            <p:nvPr/>
          </p:nvSpPr>
          <p:spPr bwMode="auto">
            <a:xfrm>
              <a:off x="6087" y="13696"/>
              <a:ext cx="180" cy="685"/>
            </a:xfrm>
            <a:custGeom>
              <a:avLst/>
              <a:gdLst>
                <a:gd name="T0" fmla="*/ 180 w 180"/>
                <a:gd name="T1" fmla="*/ 16 h 685"/>
                <a:gd name="T2" fmla="*/ 179 w 180"/>
                <a:gd name="T3" fmla="*/ 16 h 685"/>
                <a:gd name="T4" fmla="*/ 176 w 180"/>
                <a:gd name="T5" fmla="*/ 14 h 685"/>
                <a:gd name="T6" fmla="*/ 172 w 180"/>
                <a:gd name="T7" fmla="*/ 12 h 685"/>
                <a:gd name="T8" fmla="*/ 165 w 180"/>
                <a:gd name="T9" fmla="*/ 10 h 685"/>
                <a:gd name="T10" fmla="*/ 157 w 180"/>
                <a:gd name="T11" fmla="*/ 8 h 685"/>
                <a:gd name="T12" fmla="*/ 147 w 180"/>
                <a:gd name="T13" fmla="*/ 4 h 685"/>
                <a:gd name="T14" fmla="*/ 136 w 180"/>
                <a:gd name="T15" fmla="*/ 2 h 685"/>
                <a:gd name="T16" fmla="*/ 125 w 180"/>
                <a:gd name="T17" fmla="*/ 0 h 685"/>
                <a:gd name="T18" fmla="*/ 111 w 180"/>
                <a:gd name="T19" fmla="*/ 0 h 685"/>
                <a:gd name="T20" fmla="*/ 97 w 180"/>
                <a:gd name="T21" fmla="*/ 0 h 685"/>
                <a:gd name="T22" fmla="*/ 81 w 180"/>
                <a:gd name="T23" fmla="*/ 1 h 685"/>
                <a:gd name="T24" fmla="*/ 66 w 180"/>
                <a:gd name="T25" fmla="*/ 3 h 685"/>
                <a:gd name="T26" fmla="*/ 50 w 180"/>
                <a:gd name="T27" fmla="*/ 8 h 685"/>
                <a:gd name="T28" fmla="*/ 33 w 180"/>
                <a:gd name="T29" fmla="*/ 14 h 685"/>
                <a:gd name="T30" fmla="*/ 17 w 180"/>
                <a:gd name="T31" fmla="*/ 23 h 685"/>
                <a:gd name="T32" fmla="*/ 0 w 180"/>
                <a:gd name="T33" fmla="*/ 33 h 685"/>
                <a:gd name="T34" fmla="*/ 0 w 180"/>
                <a:gd name="T35" fmla="*/ 685 h 685"/>
                <a:gd name="T36" fmla="*/ 1 w 180"/>
                <a:gd name="T37" fmla="*/ 685 h 685"/>
                <a:gd name="T38" fmla="*/ 4 w 180"/>
                <a:gd name="T39" fmla="*/ 685 h 685"/>
                <a:gd name="T40" fmla="*/ 9 w 180"/>
                <a:gd name="T41" fmla="*/ 684 h 685"/>
                <a:gd name="T42" fmla="*/ 17 w 180"/>
                <a:gd name="T43" fmla="*/ 683 h 685"/>
                <a:gd name="T44" fmla="*/ 26 w 180"/>
                <a:gd name="T45" fmla="*/ 682 h 685"/>
                <a:gd name="T46" fmla="*/ 35 w 180"/>
                <a:gd name="T47" fmla="*/ 681 h 685"/>
                <a:gd name="T48" fmla="*/ 47 w 180"/>
                <a:gd name="T49" fmla="*/ 678 h 685"/>
                <a:gd name="T50" fmla="*/ 60 w 180"/>
                <a:gd name="T51" fmla="*/ 676 h 685"/>
                <a:gd name="T52" fmla="*/ 73 w 180"/>
                <a:gd name="T53" fmla="*/ 671 h 685"/>
                <a:gd name="T54" fmla="*/ 87 w 180"/>
                <a:gd name="T55" fmla="*/ 667 h 685"/>
                <a:gd name="T56" fmla="*/ 102 w 180"/>
                <a:gd name="T57" fmla="*/ 662 h 685"/>
                <a:gd name="T58" fmla="*/ 118 w 180"/>
                <a:gd name="T59" fmla="*/ 655 h 685"/>
                <a:gd name="T60" fmla="*/ 133 w 180"/>
                <a:gd name="T61" fmla="*/ 648 h 685"/>
                <a:gd name="T62" fmla="*/ 149 w 180"/>
                <a:gd name="T63" fmla="*/ 639 h 685"/>
                <a:gd name="T64" fmla="*/ 165 w 180"/>
                <a:gd name="T65" fmla="*/ 628 h 685"/>
                <a:gd name="T66" fmla="*/ 180 w 180"/>
                <a:gd name="T67" fmla="*/ 617 h 685"/>
                <a:gd name="T68" fmla="*/ 180 w 180"/>
                <a:gd name="T69" fmla="*/ 16 h 6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0"/>
                <a:gd name="T106" fmla="*/ 0 h 685"/>
                <a:gd name="T107" fmla="*/ 180 w 180"/>
                <a:gd name="T108" fmla="*/ 685 h 6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0" h="685">
                  <a:moveTo>
                    <a:pt x="180" y="16"/>
                  </a:moveTo>
                  <a:lnTo>
                    <a:pt x="179" y="16"/>
                  </a:lnTo>
                  <a:lnTo>
                    <a:pt x="176" y="14"/>
                  </a:lnTo>
                  <a:lnTo>
                    <a:pt x="172" y="12"/>
                  </a:lnTo>
                  <a:lnTo>
                    <a:pt x="165" y="10"/>
                  </a:lnTo>
                  <a:lnTo>
                    <a:pt x="157" y="8"/>
                  </a:lnTo>
                  <a:lnTo>
                    <a:pt x="147" y="4"/>
                  </a:lnTo>
                  <a:lnTo>
                    <a:pt x="136" y="2"/>
                  </a:lnTo>
                  <a:lnTo>
                    <a:pt x="125" y="0"/>
                  </a:lnTo>
                  <a:lnTo>
                    <a:pt x="111" y="0"/>
                  </a:lnTo>
                  <a:lnTo>
                    <a:pt x="97" y="0"/>
                  </a:lnTo>
                  <a:lnTo>
                    <a:pt x="81" y="1"/>
                  </a:lnTo>
                  <a:lnTo>
                    <a:pt x="66" y="3"/>
                  </a:lnTo>
                  <a:lnTo>
                    <a:pt x="50" y="8"/>
                  </a:lnTo>
                  <a:lnTo>
                    <a:pt x="33" y="14"/>
                  </a:lnTo>
                  <a:lnTo>
                    <a:pt x="17" y="23"/>
                  </a:lnTo>
                  <a:lnTo>
                    <a:pt x="0" y="33"/>
                  </a:lnTo>
                  <a:lnTo>
                    <a:pt x="0" y="685"/>
                  </a:lnTo>
                  <a:lnTo>
                    <a:pt x="1" y="685"/>
                  </a:lnTo>
                  <a:lnTo>
                    <a:pt x="4" y="685"/>
                  </a:lnTo>
                  <a:lnTo>
                    <a:pt x="9" y="684"/>
                  </a:lnTo>
                  <a:lnTo>
                    <a:pt x="17" y="683"/>
                  </a:lnTo>
                  <a:lnTo>
                    <a:pt x="26" y="682"/>
                  </a:lnTo>
                  <a:lnTo>
                    <a:pt x="35" y="681"/>
                  </a:lnTo>
                  <a:lnTo>
                    <a:pt x="47" y="678"/>
                  </a:lnTo>
                  <a:lnTo>
                    <a:pt x="60" y="676"/>
                  </a:lnTo>
                  <a:lnTo>
                    <a:pt x="73" y="671"/>
                  </a:lnTo>
                  <a:lnTo>
                    <a:pt x="87" y="667"/>
                  </a:lnTo>
                  <a:lnTo>
                    <a:pt x="102" y="662"/>
                  </a:lnTo>
                  <a:lnTo>
                    <a:pt x="118" y="655"/>
                  </a:lnTo>
                  <a:lnTo>
                    <a:pt x="133" y="648"/>
                  </a:lnTo>
                  <a:lnTo>
                    <a:pt x="149" y="639"/>
                  </a:lnTo>
                  <a:lnTo>
                    <a:pt x="165" y="628"/>
                  </a:lnTo>
                  <a:lnTo>
                    <a:pt x="180" y="617"/>
                  </a:lnTo>
                  <a:lnTo>
                    <a:pt x="180" y="1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57" name="Freeform 133"/>
            <p:cNvSpPr>
              <a:spLocks/>
            </p:cNvSpPr>
            <p:nvPr/>
          </p:nvSpPr>
          <p:spPr bwMode="auto">
            <a:xfrm>
              <a:off x="6093" y="13704"/>
              <a:ext cx="146" cy="530"/>
            </a:xfrm>
            <a:custGeom>
              <a:avLst/>
              <a:gdLst>
                <a:gd name="T0" fmla="*/ 146 w 146"/>
                <a:gd name="T1" fmla="*/ 14 h 530"/>
                <a:gd name="T2" fmla="*/ 143 w 146"/>
                <a:gd name="T3" fmla="*/ 12 h 530"/>
                <a:gd name="T4" fmla="*/ 134 w 146"/>
                <a:gd name="T5" fmla="*/ 8 h 530"/>
                <a:gd name="T6" fmla="*/ 120 w 146"/>
                <a:gd name="T7" fmla="*/ 4 h 530"/>
                <a:gd name="T8" fmla="*/ 101 w 146"/>
                <a:gd name="T9" fmla="*/ 1 h 530"/>
                <a:gd name="T10" fmla="*/ 79 w 146"/>
                <a:gd name="T11" fmla="*/ 0 h 530"/>
                <a:gd name="T12" fmla="*/ 54 w 146"/>
                <a:gd name="T13" fmla="*/ 3 h 530"/>
                <a:gd name="T14" fmla="*/ 27 w 146"/>
                <a:gd name="T15" fmla="*/ 11 h 530"/>
                <a:gd name="T16" fmla="*/ 0 w 146"/>
                <a:gd name="T17" fmla="*/ 27 h 530"/>
                <a:gd name="T18" fmla="*/ 0 w 146"/>
                <a:gd name="T19" fmla="*/ 530 h 530"/>
                <a:gd name="T20" fmla="*/ 3 w 146"/>
                <a:gd name="T21" fmla="*/ 530 h 530"/>
                <a:gd name="T22" fmla="*/ 14 w 146"/>
                <a:gd name="T23" fmla="*/ 529 h 530"/>
                <a:gd name="T24" fmla="*/ 29 w 146"/>
                <a:gd name="T25" fmla="*/ 526 h 530"/>
                <a:gd name="T26" fmla="*/ 49 w 146"/>
                <a:gd name="T27" fmla="*/ 521 h 530"/>
                <a:gd name="T28" fmla="*/ 71 w 146"/>
                <a:gd name="T29" fmla="*/ 514 h 530"/>
                <a:gd name="T30" fmla="*/ 96 w 146"/>
                <a:gd name="T31" fmla="*/ 505 h 530"/>
                <a:gd name="T32" fmla="*/ 121 w 146"/>
                <a:gd name="T33" fmla="*/ 492 h 530"/>
                <a:gd name="T34" fmla="*/ 146 w 146"/>
                <a:gd name="T35" fmla="*/ 475 h 530"/>
                <a:gd name="T36" fmla="*/ 146 w 146"/>
                <a:gd name="T37" fmla="*/ 14 h 5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530"/>
                <a:gd name="T59" fmla="*/ 146 w 146"/>
                <a:gd name="T60" fmla="*/ 530 h 5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530">
                  <a:moveTo>
                    <a:pt x="146" y="14"/>
                  </a:moveTo>
                  <a:lnTo>
                    <a:pt x="143" y="12"/>
                  </a:lnTo>
                  <a:lnTo>
                    <a:pt x="134" y="8"/>
                  </a:lnTo>
                  <a:lnTo>
                    <a:pt x="120" y="4"/>
                  </a:lnTo>
                  <a:lnTo>
                    <a:pt x="101" y="1"/>
                  </a:lnTo>
                  <a:lnTo>
                    <a:pt x="79" y="0"/>
                  </a:lnTo>
                  <a:lnTo>
                    <a:pt x="54" y="3"/>
                  </a:lnTo>
                  <a:lnTo>
                    <a:pt x="27" y="11"/>
                  </a:lnTo>
                  <a:lnTo>
                    <a:pt x="0" y="27"/>
                  </a:lnTo>
                  <a:lnTo>
                    <a:pt x="0" y="530"/>
                  </a:lnTo>
                  <a:lnTo>
                    <a:pt x="3" y="530"/>
                  </a:lnTo>
                  <a:lnTo>
                    <a:pt x="14" y="529"/>
                  </a:lnTo>
                  <a:lnTo>
                    <a:pt x="29" y="526"/>
                  </a:lnTo>
                  <a:lnTo>
                    <a:pt x="49" y="521"/>
                  </a:lnTo>
                  <a:lnTo>
                    <a:pt x="71" y="514"/>
                  </a:lnTo>
                  <a:lnTo>
                    <a:pt x="96" y="505"/>
                  </a:lnTo>
                  <a:lnTo>
                    <a:pt x="121" y="492"/>
                  </a:lnTo>
                  <a:lnTo>
                    <a:pt x="146" y="475"/>
                  </a:lnTo>
                  <a:lnTo>
                    <a:pt x="146" y="1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58" name="Freeform 134"/>
            <p:cNvSpPr>
              <a:spLocks/>
            </p:cNvSpPr>
            <p:nvPr/>
          </p:nvSpPr>
          <p:spPr bwMode="auto">
            <a:xfrm>
              <a:off x="6101" y="13712"/>
              <a:ext cx="109" cy="373"/>
            </a:xfrm>
            <a:custGeom>
              <a:avLst/>
              <a:gdLst>
                <a:gd name="T0" fmla="*/ 109 w 109"/>
                <a:gd name="T1" fmla="*/ 10 h 373"/>
                <a:gd name="T2" fmla="*/ 107 w 109"/>
                <a:gd name="T3" fmla="*/ 9 h 373"/>
                <a:gd name="T4" fmla="*/ 100 w 109"/>
                <a:gd name="T5" fmla="*/ 6 h 373"/>
                <a:gd name="T6" fmla="*/ 89 w 109"/>
                <a:gd name="T7" fmla="*/ 2 h 373"/>
                <a:gd name="T8" fmla="*/ 75 w 109"/>
                <a:gd name="T9" fmla="*/ 0 h 373"/>
                <a:gd name="T10" fmla="*/ 59 w 109"/>
                <a:gd name="T11" fmla="*/ 0 h 373"/>
                <a:gd name="T12" fmla="*/ 39 w 109"/>
                <a:gd name="T13" fmla="*/ 2 h 373"/>
                <a:gd name="T14" fmla="*/ 20 w 109"/>
                <a:gd name="T15" fmla="*/ 9 h 373"/>
                <a:gd name="T16" fmla="*/ 0 w 109"/>
                <a:gd name="T17" fmla="*/ 21 h 373"/>
                <a:gd name="T18" fmla="*/ 0 w 109"/>
                <a:gd name="T19" fmla="*/ 373 h 373"/>
                <a:gd name="T20" fmla="*/ 2 w 109"/>
                <a:gd name="T21" fmla="*/ 373 h 373"/>
                <a:gd name="T22" fmla="*/ 9 w 109"/>
                <a:gd name="T23" fmla="*/ 372 h 373"/>
                <a:gd name="T24" fmla="*/ 21 w 109"/>
                <a:gd name="T25" fmla="*/ 369 h 373"/>
                <a:gd name="T26" fmla="*/ 36 w 109"/>
                <a:gd name="T27" fmla="*/ 366 h 373"/>
                <a:gd name="T28" fmla="*/ 53 w 109"/>
                <a:gd name="T29" fmla="*/ 362 h 373"/>
                <a:gd name="T30" fmla="*/ 72 w 109"/>
                <a:gd name="T31" fmla="*/ 354 h 373"/>
                <a:gd name="T32" fmla="*/ 90 w 109"/>
                <a:gd name="T33" fmla="*/ 343 h 373"/>
                <a:gd name="T34" fmla="*/ 109 w 109"/>
                <a:gd name="T35" fmla="*/ 331 h 373"/>
                <a:gd name="T36" fmla="*/ 109 w 109"/>
                <a:gd name="T37" fmla="*/ 10 h 3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9"/>
                <a:gd name="T58" fmla="*/ 0 h 373"/>
                <a:gd name="T59" fmla="*/ 109 w 109"/>
                <a:gd name="T60" fmla="*/ 373 h 3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9" h="373">
                  <a:moveTo>
                    <a:pt x="109" y="10"/>
                  </a:moveTo>
                  <a:lnTo>
                    <a:pt x="107" y="9"/>
                  </a:lnTo>
                  <a:lnTo>
                    <a:pt x="100" y="6"/>
                  </a:lnTo>
                  <a:lnTo>
                    <a:pt x="89" y="2"/>
                  </a:lnTo>
                  <a:lnTo>
                    <a:pt x="75" y="0"/>
                  </a:lnTo>
                  <a:lnTo>
                    <a:pt x="59" y="0"/>
                  </a:lnTo>
                  <a:lnTo>
                    <a:pt x="39" y="2"/>
                  </a:lnTo>
                  <a:lnTo>
                    <a:pt x="20" y="9"/>
                  </a:lnTo>
                  <a:lnTo>
                    <a:pt x="0" y="21"/>
                  </a:lnTo>
                  <a:lnTo>
                    <a:pt x="0" y="373"/>
                  </a:lnTo>
                  <a:lnTo>
                    <a:pt x="2" y="373"/>
                  </a:lnTo>
                  <a:lnTo>
                    <a:pt x="9" y="372"/>
                  </a:lnTo>
                  <a:lnTo>
                    <a:pt x="21" y="369"/>
                  </a:lnTo>
                  <a:lnTo>
                    <a:pt x="36" y="366"/>
                  </a:lnTo>
                  <a:lnTo>
                    <a:pt x="53" y="362"/>
                  </a:lnTo>
                  <a:lnTo>
                    <a:pt x="72" y="354"/>
                  </a:lnTo>
                  <a:lnTo>
                    <a:pt x="90" y="343"/>
                  </a:lnTo>
                  <a:lnTo>
                    <a:pt x="109" y="331"/>
                  </a:lnTo>
                  <a:lnTo>
                    <a:pt x="109" y="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59" name="Freeform 135"/>
            <p:cNvSpPr>
              <a:spLocks/>
            </p:cNvSpPr>
            <p:nvPr/>
          </p:nvSpPr>
          <p:spPr bwMode="auto">
            <a:xfrm>
              <a:off x="6107" y="13721"/>
              <a:ext cx="75" cy="216"/>
            </a:xfrm>
            <a:custGeom>
              <a:avLst/>
              <a:gdLst>
                <a:gd name="T0" fmla="*/ 75 w 75"/>
                <a:gd name="T1" fmla="*/ 6 h 216"/>
                <a:gd name="T2" fmla="*/ 73 w 75"/>
                <a:gd name="T3" fmla="*/ 5 h 216"/>
                <a:gd name="T4" fmla="*/ 69 w 75"/>
                <a:gd name="T5" fmla="*/ 4 h 216"/>
                <a:gd name="T6" fmla="*/ 61 w 75"/>
                <a:gd name="T7" fmla="*/ 2 h 216"/>
                <a:gd name="T8" fmla="*/ 52 w 75"/>
                <a:gd name="T9" fmla="*/ 0 h 216"/>
                <a:gd name="T10" fmla="*/ 41 w 75"/>
                <a:gd name="T11" fmla="*/ 0 h 216"/>
                <a:gd name="T12" fmla="*/ 28 w 75"/>
                <a:gd name="T13" fmla="*/ 1 h 216"/>
                <a:gd name="T14" fmla="*/ 14 w 75"/>
                <a:gd name="T15" fmla="*/ 6 h 216"/>
                <a:gd name="T16" fmla="*/ 0 w 75"/>
                <a:gd name="T17" fmla="*/ 14 h 216"/>
                <a:gd name="T18" fmla="*/ 0 w 75"/>
                <a:gd name="T19" fmla="*/ 216 h 216"/>
                <a:gd name="T20" fmla="*/ 2 w 75"/>
                <a:gd name="T21" fmla="*/ 216 h 216"/>
                <a:gd name="T22" fmla="*/ 7 w 75"/>
                <a:gd name="T23" fmla="*/ 215 h 216"/>
                <a:gd name="T24" fmla="*/ 15 w 75"/>
                <a:gd name="T25" fmla="*/ 214 h 216"/>
                <a:gd name="T26" fmla="*/ 25 w 75"/>
                <a:gd name="T27" fmla="*/ 211 h 216"/>
                <a:gd name="T28" fmla="*/ 37 w 75"/>
                <a:gd name="T29" fmla="*/ 208 h 216"/>
                <a:gd name="T30" fmla="*/ 50 w 75"/>
                <a:gd name="T31" fmla="*/ 203 h 216"/>
                <a:gd name="T32" fmla="*/ 63 w 75"/>
                <a:gd name="T33" fmla="*/ 195 h 216"/>
                <a:gd name="T34" fmla="*/ 75 w 75"/>
                <a:gd name="T35" fmla="*/ 187 h 216"/>
                <a:gd name="T36" fmla="*/ 75 w 75"/>
                <a:gd name="T37" fmla="*/ 6 h 2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5"/>
                <a:gd name="T58" fmla="*/ 0 h 216"/>
                <a:gd name="T59" fmla="*/ 75 w 75"/>
                <a:gd name="T60" fmla="*/ 216 h 2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5" h="216">
                  <a:moveTo>
                    <a:pt x="75" y="6"/>
                  </a:moveTo>
                  <a:lnTo>
                    <a:pt x="73" y="5"/>
                  </a:lnTo>
                  <a:lnTo>
                    <a:pt x="69" y="4"/>
                  </a:lnTo>
                  <a:lnTo>
                    <a:pt x="61" y="2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28" y="1"/>
                  </a:lnTo>
                  <a:lnTo>
                    <a:pt x="14" y="6"/>
                  </a:lnTo>
                  <a:lnTo>
                    <a:pt x="0" y="14"/>
                  </a:lnTo>
                  <a:lnTo>
                    <a:pt x="0" y="216"/>
                  </a:lnTo>
                  <a:lnTo>
                    <a:pt x="2" y="216"/>
                  </a:lnTo>
                  <a:lnTo>
                    <a:pt x="7" y="215"/>
                  </a:lnTo>
                  <a:lnTo>
                    <a:pt x="15" y="214"/>
                  </a:lnTo>
                  <a:lnTo>
                    <a:pt x="25" y="211"/>
                  </a:lnTo>
                  <a:lnTo>
                    <a:pt x="37" y="208"/>
                  </a:lnTo>
                  <a:lnTo>
                    <a:pt x="50" y="203"/>
                  </a:lnTo>
                  <a:lnTo>
                    <a:pt x="63" y="195"/>
                  </a:lnTo>
                  <a:lnTo>
                    <a:pt x="75" y="187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60" name="Freeform 136"/>
            <p:cNvSpPr>
              <a:spLocks/>
            </p:cNvSpPr>
            <p:nvPr/>
          </p:nvSpPr>
          <p:spPr bwMode="auto">
            <a:xfrm>
              <a:off x="7013" y="14340"/>
              <a:ext cx="110" cy="111"/>
            </a:xfrm>
            <a:custGeom>
              <a:avLst/>
              <a:gdLst>
                <a:gd name="T0" fmla="*/ 55 w 110"/>
                <a:gd name="T1" fmla="*/ 111 h 111"/>
                <a:gd name="T2" fmla="*/ 66 w 110"/>
                <a:gd name="T3" fmla="*/ 110 h 111"/>
                <a:gd name="T4" fmla="*/ 76 w 110"/>
                <a:gd name="T5" fmla="*/ 106 h 111"/>
                <a:gd name="T6" fmla="*/ 85 w 110"/>
                <a:gd name="T7" fmla="*/ 101 h 111"/>
                <a:gd name="T8" fmla="*/ 94 w 110"/>
                <a:gd name="T9" fmla="*/ 94 h 111"/>
                <a:gd name="T10" fmla="*/ 100 w 110"/>
                <a:gd name="T11" fmla="*/ 86 h 111"/>
                <a:gd name="T12" fmla="*/ 106 w 110"/>
                <a:gd name="T13" fmla="*/ 77 h 111"/>
                <a:gd name="T14" fmla="*/ 109 w 110"/>
                <a:gd name="T15" fmla="*/ 66 h 111"/>
                <a:gd name="T16" fmla="*/ 110 w 110"/>
                <a:gd name="T17" fmla="*/ 56 h 111"/>
                <a:gd name="T18" fmla="*/ 109 w 110"/>
                <a:gd name="T19" fmla="*/ 44 h 111"/>
                <a:gd name="T20" fmla="*/ 106 w 110"/>
                <a:gd name="T21" fmla="*/ 34 h 111"/>
                <a:gd name="T22" fmla="*/ 100 w 110"/>
                <a:gd name="T23" fmla="*/ 24 h 111"/>
                <a:gd name="T24" fmla="*/ 94 w 110"/>
                <a:gd name="T25" fmla="*/ 17 h 111"/>
                <a:gd name="T26" fmla="*/ 85 w 110"/>
                <a:gd name="T27" fmla="*/ 9 h 111"/>
                <a:gd name="T28" fmla="*/ 76 w 110"/>
                <a:gd name="T29" fmla="*/ 5 h 111"/>
                <a:gd name="T30" fmla="*/ 66 w 110"/>
                <a:gd name="T31" fmla="*/ 2 h 111"/>
                <a:gd name="T32" fmla="*/ 55 w 110"/>
                <a:gd name="T33" fmla="*/ 0 h 111"/>
                <a:gd name="T34" fmla="*/ 44 w 110"/>
                <a:gd name="T35" fmla="*/ 2 h 111"/>
                <a:gd name="T36" fmla="*/ 33 w 110"/>
                <a:gd name="T37" fmla="*/ 5 h 111"/>
                <a:gd name="T38" fmla="*/ 25 w 110"/>
                <a:gd name="T39" fmla="*/ 9 h 111"/>
                <a:gd name="T40" fmla="*/ 16 w 110"/>
                <a:gd name="T41" fmla="*/ 17 h 111"/>
                <a:gd name="T42" fmla="*/ 10 w 110"/>
                <a:gd name="T43" fmla="*/ 24 h 111"/>
                <a:gd name="T44" fmla="*/ 4 w 110"/>
                <a:gd name="T45" fmla="*/ 34 h 111"/>
                <a:gd name="T46" fmla="*/ 1 w 110"/>
                <a:gd name="T47" fmla="*/ 44 h 111"/>
                <a:gd name="T48" fmla="*/ 0 w 110"/>
                <a:gd name="T49" fmla="*/ 56 h 111"/>
                <a:gd name="T50" fmla="*/ 1 w 110"/>
                <a:gd name="T51" fmla="*/ 66 h 111"/>
                <a:gd name="T52" fmla="*/ 4 w 110"/>
                <a:gd name="T53" fmla="*/ 77 h 111"/>
                <a:gd name="T54" fmla="*/ 10 w 110"/>
                <a:gd name="T55" fmla="*/ 86 h 111"/>
                <a:gd name="T56" fmla="*/ 16 w 110"/>
                <a:gd name="T57" fmla="*/ 94 h 111"/>
                <a:gd name="T58" fmla="*/ 25 w 110"/>
                <a:gd name="T59" fmla="*/ 101 h 111"/>
                <a:gd name="T60" fmla="*/ 33 w 110"/>
                <a:gd name="T61" fmla="*/ 106 h 111"/>
                <a:gd name="T62" fmla="*/ 44 w 110"/>
                <a:gd name="T63" fmla="*/ 110 h 111"/>
                <a:gd name="T64" fmla="*/ 55 w 110"/>
                <a:gd name="T65" fmla="*/ 111 h 1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111"/>
                <a:gd name="T101" fmla="*/ 110 w 110"/>
                <a:gd name="T102" fmla="*/ 111 h 1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111">
                  <a:moveTo>
                    <a:pt x="55" y="111"/>
                  </a:moveTo>
                  <a:lnTo>
                    <a:pt x="66" y="110"/>
                  </a:lnTo>
                  <a:lnTo>
                    <a:pt x="76" y="106"/>
                  </a:lnTo>
                  <a:lnTo>
                    <a:pt x="85" y="101"/>
                  </a:lnTo>
                  <a:lnTo>
                    <a:pt x="94" y="94"/>
                  </a:lnTo>
                  <a:lnTo>
                    <a:pt x="100" y="86"/>
                  </a:lnTo>
                  <a:lnTo>
                    <a:pt x="106" y="77"/>
                  </a:lnTo>
                  <a:lnTo>
                    <a:pt x="109" y="66"/>
                  </a:lnTo>
                  <a:lnTo>
                    <a:pt x="110" y="56"/>
                  </a:lnTo>
                  <a:lnTo>
                    <a:pt x="109" y="44"/>
                  </a:lnTo>
                  <a:lnTo>
                    <a:pt x="106" y="34"/>
                  </a:lnTo>
                  <a:lnTo>
                    <a:pt x="100" y="24"/>
                  </a:lnTo>
                  <a:lnTo>
                    <a:pt x="94" y="17"/>
                  </a:lnTo>
                  <a:lnTo>
                    <a:pt x="85" y="9"/>
                  </a:lnTo>
                  <a:lnTo>
                    <a:pt x="76" y="5"/>
                  </a:lnTo>
                  <a:lnTo>
                    <a:pt x="66" y="2"/>
                  </a:lnTo>
                  <a:lnTo>
                    <a:pt x="55" y="0"/>
                  </a:lnTo>
                  <a:lnTo>
                    <a:pt x="44" y="2"/>
                  </a:lnTo>
                  <a:lnTo>
                    <a:pt x="33" y="5"/>
                  </a:lnTo>
                  <a:lnTo>
                    <a:pt x="25" y="9"/>
                  </a:lnTo>
                  <a:lnTo>
                    <a:pt x="16" y="17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1" y="44"/>
                  </a:lnTo>
                  <a:lnTo>
                    <a:pt x="0" y="56"/>
                  </a:lnTo>
                  <a:lnTo>
                    <a:pt x="1" y="66"/>
                  </a:lnTo>
                  <a:lnTo>
                    <a:pt x="4" y="77"/>
                  </a:lnTo>
                  <a:lnTo>
                    <a:pt x="10" y="86"/>
                  </a:lnTo>
                  <a:lnTo>
                    <a:pt x="16" y="94"/>
                  </a:lnTo>
                  <a:lnTo>
                    <a:pt x="25" y="101"/>
                  </a:lnTo>
                  <a:lnTo>
                    <a:pt x="33" y="106"/>
                  </a:lnTo>
                  <a:lnTo>
                    <a:pt x="44" y="110"/>
                  </a:lnTo>
                  <a:lnTo>
                    <a:pt x="55" y="1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61" name="Freeform 137"/>
            <p:cNvSpPr>
              <a:spLocks/>
            </p:cNvSpPr>
            <p:nvPr/>
          </p:nvSpPr>
          <p:spPr bwMode="auto">
            <a:xfrm>
              <a:off x="6676" y="14343"/>
              <a:ext cx="55" cy="55"/>
            </a:xfrm>
            <a:custGeom>
              <a:avLst/>
              <a:gdLst>
                <a:gd name="T0" fmla="*/ 27 w 55"/>
                <a:gd name="T1" fmla="*/ 55 h 55"/>
                <a:gd name="T2" fmla="*/ 38 w 55"/>
                <a:gd name="T3" fmla="*/ 53 h 55"/>
                <a:gd name="T4" fmla="*/ 48 w 55"/>
                <a:gd name="T5" fmla="*/ 46 h 55"/>
                <a:gd name="T6" fmla="*/ 53 w 55"/>
                <a:gd name="T7" fmla="*/ 37 h 55"/>
                <a:gd name="T8" fmla="*/ 55 w 55"/>
                <a:gd name="T9" fmla="*/ 27 h 55"/>
                <a:gd name="T10" fmla="*/ 53 w 55"/>
                <a:gd name="T11" fmla="*/ 16 h 55"/>
                <a:gd name="T12" fmla="*/ 48 w 55"/>
                <a:gd name="T13" fmla="*/ 7 h 55"/>
                <a:gd name="T14" fmla="*/ 38 w 55"/>
                <a:gd name="T15" fmla="*/ 2 h 55"/>
                <a:gd name="T16" fmla="*/ 27 w 55"/>
                <a:gd name="T17" fmla="*/ 0 h 55"/>
                <a:gd name="T18" fmla="*/ 16 w 55"/>
                <a:gd name="T19" fmla="*/ 2 h 55"/>
                <a:gd name="T20" fmla="*/ 8 w 55"/>
                <a:gd name="T21" fmla="*/ 7 h 55"/>
                <a:gd name="T22" fmla="*/ 2 w 55"/>
                <a:gd name="T23" fmla="*/ 16 h 55"/>
                <a:gd name="T24" fmla="*/ 0 w 55"/>
                <a:gd name="T25" fmla="*/ 27 h 55"/>
                <a:gd name="T26" fmla="*/ 2 w 55"/>
                <a:gd name="T27" fmla="*/ 37 h 55"/>
                <a:gd name="T28" fmla="*/ 8 w 55"/>
                <a:gd name="T29" fmla="*/ 46 h 55"/>
                <a:gd name="T30" fmla="*/ 16 w 55"/>
                <a:gd name="T31" fmla="*/ 53 h 55"/>
                <a:gd name="T32" fmla="*/ 27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7" y="55"/>
                  </a:moveTo>
                  <a:lnTo>
                    <a:pt x="38" y="53"/>
                  </a:lnTo>
                  <a:lnTo>
                    <a:pt x="48" y="46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8" y="7"/>
                  </a:lnTo>
                  <a:lnTo>
                    <a:pt x="38" y="2"/>
                  </a:lnTo>
                  <a:lnTo>
                    <a:pt x="27" y="0"/>
                  </a:lnTo>
                  <a:lnTo>
                    <a:pt x="16" y="2"/>
                  </a:lnTo>
                  <a:lnTo>
                    <a:pt x="8" y="7"/>
                  </a:lnTo>
                  <a:lnTo>
                    <a:pt x="2" y="16"/>
                  </a:lnTo>
                  <a:lnTo>
                    <a:pt x="0" y="27"/>
                  </a:lnTo>
                  <a:lnTo>
                    <a:pt x="2" y="37"/>
                  </a:lnTo>
                  <a:lnTo>
                    <a:pt x="8" y="46"/>
                  </a:lnTo>
                  <a:lnTo>
                    <a:pt x="16" y="53"/>
                  </a:lnTo>
                  <a:lnTo>
                    <a:pt x="27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62" name="Freeform 138"/>
            <p:cNvSpPr>
              <a:spLocks/>
            </p:cNvSpPr>
            <p:nvPr/>
          </p:nvSpPr>
          <p:spPr bwMode="auto">
            <a:xfrm>
              <a:off x="6770" y="14345"/>
              <a:ext cx="55" cy="55"/>
            </a:xfrm>
            <a:custGeom>
              <a:avLst/>
              <a:gdLst>
                <a:gd name="T0" fmla="*/ 28 w 55"/>
                <a:gd name="T1" fmla="*/ 55 h 55"/>
                <a:gd name="T2" fmla="*/ 39 w 55"/>
                <a:gd name="T3" fmla="*/ 53 h 55"/>
                <a:gd name="T4" fmla="*/ 47 w 55"/>
                <a:gd name="T5" fmla="*/ 47 h 55"/>
                <a:gd name="T6" fmla="*/ 53 w 55"/>
                <a:gd name="T7" fmla="*/ 39 h 55"/>
                <a:gd name="T8" fmla="*/ 55 w 55"/>
                <a:gd name="T9" fmla="*/ 28 h 55"/>
                <a:gd name="T10" fmla="*/ 53 w 55"/>
                <a:gd name="T11" fmla="*/ 17 h 55"/>
                <a:gd name="T12" fmla="*/ 47 w 55"/>
                <a:gd name="T13" fmla="*/ 8 h 55"/>
                <a:gd name="T14" fmla="*/ 39 w 55"/>
                <a:gd name="T15" fmla="*/ 2 h 55"/>
                <a:gd name="T16" fmla="*/ 28 w 55"/>
                <a:gd name="T17" fmla="*/ 0 h 55"/>
                <a:gd name="T18" fmla="*/ 17 w 55"/>
                <a:gd name="T19" fmla="*/ 2 h 55"/>
                <a:gd name="T20" fmla="*/ 9 w 55"/>
                <a:gd name="T21" fmla="*/ 8 h 55"/>
                <a:gd name="T22" fmla="*/ 2 w 55"/>
                <a:gd name="T23" fmla="*/ 17 h 55"/>
                <a:gd name="T24" fmla="*/ 0 w 55"/>
                <a:gd name="T25" fmla="*/ 28 h 55"/>
                <a:gd name="T26" fmla="*/ 2 w 55"/>
                <a:gd name="T27" fmla="*/ 39 h 55"/>
                <a:gd name="T28" fmla="*/ 9 w 55"/>
                <a:gd name="T29" fmla="*/ 47 h 55"/>
                <a:gd name="T30" fmla="*/ 17 w 55"/>
                <a:gd name="T31" fmla="*/ 53 h 55"/>
                <a:gd name="T32" fmla="*/ 28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8" y="55"/>
                  </a:move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7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2" y="39"/>
                  </a:lnTo>
                  <a:lnTo>
                    <a:pt x="9" y="47"/>
                  </a:lnTo>
                  <a:lnTo>
                    <a:pt x="17" y="53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63" name="Freeform 139"/>
            <p:cNvSpPr>
              <a:spLocks/>
            </p:cNvSpPr>
            <p:nvPr/>
          </p:nvSpPr>
          <p:spPr bwMode="auto">
            <a:xfrm>
              <a:off x="6401" y="13591"/>
              <a:ext cx="156" cy="752"/>
            </a:xfrm>
            <a:custGeom>
              <a:avLst/>
              <a:gdLst>
                <a:gd name="T0" fmla="*/ 48 w 156"/>
                <a:gd name="T1" fmla="*/ 15 h 752"/>
                <a:gd name="T2" fmla="*/ 44 w 156"/>
                <a:gd name="T3" fmla="*/ 30 h 752"/>
                <a:gd name="T4" fmla="*/ 33 w 156"/>
                <a:gd name="T5" fmla="*/ 73 h 752"/>
                <a:gd name="T6" fmla="*/ 19 w 156"/>
                <a:gd name="T7" fmla="*/ 140 h 752"/>
                <a:gd name="T8" fmla="*/ 7 w 156"/>
                <a:gd name="T9" fmla="*/ 229 h 752"/>
                <a:gd name="T10" fmla="*/ 0 w 156"/>
                <a:gd name="T11" fmla="*/ 337 h 752"/>
                <a:gd name="T12" fmla="*/ 1 w 156"/>
                <a:gd name="T13" fmla="*/ 462 h 752"/>
                <a:gd name="T14" fmla="*/ 14 w 156"/>
                <a:gd name="T15" fmla="*/ 602 h 752"/>
                <a:gd name="T16" fmla="*/ 43 w 156"/>
                <a:gd name="T17" fmla="*/ 752 h 752"/>
                <a:gd name="T18" fmla="*/ 150 w 156"/>
                <a:gd name="T19" fmla="*/ 746 h 752"/>
                <a:gd name="T20" fmla="*/ 146 w 156"/>
                <a:gd name="T21" fmla="*/ 724 h 752"/>
                <a:gd name="T22" fmla="*/ 135 w 156"/>
                <a:gd name="T23" fmla="*/ 663 h 752"/>
                <a:gd name="T24" fmla="*/ 123 w 156"/>
                <a:gd name="T25" fmla="*/ 574 h 752"/>
                <a:gd name="T26" fmla="*/ 111 w 156"/>
                <a:gd name="T27" fmla="*/ 463 h 752"/>
                <a:gd name="T28" fmla="*/ 104 w 156"/>
                <a:gd name="T29" fmla="*/ 342 h 752"/>
                <a:gd name="T30" fmla="*/ 107 w 156"/>
                <a:gd name="T31" fmla="*/ 220 h 752"/>
                <a:gd name="T32" fmla="*/ 124 w 156"/>
                <a:gd name="T33" fmla="*/ 106 h 752"/>
                <a:gd name="T34" fmla="*/ 156 w 156"/>
                <a:gd name="T35" fmla="*/ 9 h 752"/>
                <a:gd name="T36" fmla="*/ 156 w 156"/>
                <a:gd name="T37" fmla="*/ 8 h 752"/>
                <a:gd name="T38" fmla="*/ 156 w 156"/>
                <a:gd name="T39" fmla="*/ 6 h 752"/>
                <a:gd name="T40" fmla="*/ 154 w 156"/>
                <a:gd name="T41" fmla="*/ 4 h 752"/>
                <a:gd name="T42" fmla="*/ 147 w 156"/>
                <a:gd name="T43" fmla="*/ 0 h 752"/>
                <a:gd name="T44" fmla="*/ 134 w 156"/>
                <a:gd name="T45" fmla="*/ 0 h 752"/>
                <a:gd name="T46" fmla="*/ 115 w 156"/>
                <a:gd name="T47" fmla="*/ 1 h 752"/>
                <a:gd name="T48" fmla="*/ 87 w 156"/>
                <a:gd name="T49" fmla="*/ 7 h 752"/>
                <a:gd name="T50" fmla="*/ 48 w 156"/>
                <a:gd name="T51" fmla="*/ 15 h 7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6"/>
                <a:gd name="T79" fmla="*/ 0 h 752"/>
                <a:gd name="T80" fmla="*/ 156 w 156"/>
                <a:gd name="T81" fmla="*/ 752 h 7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6" h="752">
                  <a:moveTo>
                    <a:pt x="48" y="15"/>
                  </a:moveTo>
                  <a:lnTo>
                    <a:pt x="44" y="30"/>
                  </a:lnTo>
                  <a:lnTo>
                    <a:pt x="33" y="73"/>
                  </a:lnTo>
                  <a:lnTo>
                    <a:pt x="19" y="140"/>
                  </a:lnTo>
                  <a:lnTo>
                    <a:pt x="7" y="229"/>
                  </a:lnTo>
                  <a:lnTo>
                    <a:pt x="0" y="337"/>
                  </a:lnTo>
                  <a:lnTo>
                    <a:pt x="1" y="462"/>
                  </a:lnTo>
                  <a:lnTo>
                    <a:pt x="14" y="602"/>
                  </a:lnTo>
                  <a:lnTo>
                    <a:pt x="43" y="752"/>
                  </a:lnTo>
                  <a:lnTo>
                    <a:pt x="150" y="746"/>
                  </a:lnTo>
                  <a:lnTo>
                    <a:pt x="146" y="724"/>
                  </a:lnTo>
                  <a:lnTo>
                    <a:pt x="135" y="663"/>
                  </a:lnTo>
                  <a:lnTo>
                    <a:pt x="123" y="574"/>
                  </a:lnTo>
                  <a:lnTo>
                    <a:pt x="111" y="463"/>
                  </a:lnTo>
                  <a:lnTo>
                    <a:pt x="104" y="342"/>
                  </a:lnTo>
                  <a:lnTo>
                    <a:pt x="107" y="220"/>
                  </a:lnTo>
                  <a:lnTo>
                    <a:pt x="124" y="106"/>
                  </a:lnTo>
                  <a:lnTo>
                    <a:pt x="156" y="9"/>
                  </a:lnTo>
                  <a:lnTo>
                    <a:pt x="156" y="8"/>
                  </a:lnTo>
                  <a:lnTo>
                    <a:pt x="156" y="6"/>
                  </a:lnTo>
                  <a:lnTo>
                    <a:pt x="154" y="4"/>
                  </a:lnTo>
                  <a:lnTo>
                    <a:pt x="147" y="0"/>
                  </a:lnTo>
                  <a:lnTo>
                    <a:pt x="134" y="0"/>
                  </a:lnTo>
                  <a:lnTo>
                    <a:pt x="115" y="1"/>
                  </a:lnTo>
                  <a:lnTo>
                    <a:pt x="87" y="7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64" name="Freeform 140"/>
            <p:cNvSpPr>
              <a:spLocks/>
            </p:cNvSpPr>
            <p:nvPr/>
          </p:nvSpPr>
          <p:spPr bwMode="auto">
            <a:xfrm>
              <a:off x="7205" y="13498"/>
              <a:ext cx="212" cy="839"/>
            </a:xfrm>
            <a:custGeom>
              <a:avLst/>
              <a:gdLst>
                <a:gd name="T0" fmla="*/ 212 w 212"/>
                <a:gd name="T1" fmla="*/ 6 h 839"/>
                <a:gd name="T2" fmla="*/ 206 w 212"/>
                <a:gd name="T3" fmla="*/ 11 h 839"/>
                <a:gd name="T4" fmla="*/ 192 w 212"/>
                <a:gd name="T5" fmla="*/ 33 h 839"/>
                <a:gd name="T6" fmla="*/ 174 w 212"/>
                <a:gd name="T7" fmla="*/ 77 h 839"/>
                <a:gd name="T8" fmla="*/ 156 w 212"/>
                <a:gd name="T9" fmla="*/ 148 h 839"/>
                <a:gd name="T10" fmla="*/ 141 w 212"/>
                <a:gd name="T11" fmla="*/ 254 h 839"/>
                <a:gd name="T12" fmla="*/ 133 w 212"/>
                <a:gd name="T13" fmla="*/ 401 h 839"/>
                <a:gd name="T14" fmla="*/ 137 w 212"/>
                <a:gd name="T15" fmla="*/ 593 h 839"/>
                <a:gd name="T16" fmla="*/ 158 w 212"/>
                <a:gd name="T17" fmla="*/ 839 h 839"/>
                <a:gd name="T18" fmla="*/ 38 w 212"/>
                <a:gd name="T19" fmla="*/ 839 h 839"/>
                <a:gd name="T20" fmla="*/ 34 w 212"/>
                <a:gd name="T21" fmla="*/ 814 h 839"/>
                <a:gd name="T22" fmla="*/ 24 w 212"/>
                <a:gd name="T23" fmla="*/ 746 h 839"/>
                <a:gd name="T24" fmla="*/ 12 w 212"/>
                <a:gd name="T25" fmla="*/ 645 h 839"/>
                <a:gd name="T26" fmla="*/ 3 w 212"/>
                <a:gd name="T27" fmla="*/ 521 h 839"/>
                <a:gd name="T28" fmla="*/ 0 w 212"/>
                <a:gd name="T29" fmla="*/ 384 h 839"/>
                <a:gd name="T30" fmla="*/ 6 w 212"/>
                <a:gd name="T31" fmla="*/ 244 h 839"/>
                <a:gd name="T32" fmla="*/ 29 w 212"/>
                <a:gd name="T33" fmla="*/ 114 h 839"/>
                <a:gd name="T34" fmla="*/ 68 w 212"/>
                <a:gd name="T35" fmla="*/ 0 h 839"/>
                <a:gd name="T36" fmla="*/ 212 w 212"/>
                <a:gd name="T37" fmla="*/ 6 h 8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2"/>
                <a:gd name="T58" fmla="*/ 0 h 839"/>
                <a:gd name="T59" fmla="*/ 212 w 212"/>
                <a:gd name="T60" fmla="*/ 839 h 8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2" h="839">
                  <a:moveTo>
                    <a:pt x="212" y="6"/>
                  </a:moveTo>
                  <a:lnTo>
                    <a:pt x="206" y="11"/>
                  </a:lnTo>
                  <a:lnTo>
                    <a:pt x="192" y="33"/>
                  </a:lnTo>
                  <a:lnTo>
                    <a:pt x="174" y="77"/>
                  </a:lnTo>
                  <a:lnTo>
                    <a:pt x="156" y="148"/>
                  </a:lnTo>
                  <a:lnTo>
                    <a:pt x="141" y="254"/>
                  </a:lnTo>
                  <a:lnTo>
                    <a:pt x="133" y="401"/>
                  </a:lnTo>
                  <a:lnTo>
                    <a:pt x="137" y="593"/>
                  </a:lnTo>
                  <a:lnTo>
                    <a:pt x="158" y="839"/>
                  </a:lnTo>
                  <a:lnTo>
                    <a:pt x="38" y="839"/>
                  </a:lnTo>
                  <a:lnTo>
                    <a:pt x="34" y="814"/>
                  </a:lnTo>
                  <a:lnTo>
                    <a:pt x="24" y="746"/>
                  </a:lnTo>
                  <a:lnTo>
                    <a:pt x="12" y="645"/>
                  </a:lnTo>
                  <a:lnTo>
                    <a:pt x="3" y="521"/>
                  </a:lnTo>
                  <a:lnTo>
                    <a:pt x="0" y="384"/>
                  </a:lnTo>
                  <a:lnTo>
                    <a:pt x="6" y="244"/>
                  </a:lnTo>
                  <a:lnTo>
                    <a:pt x="29" y="114"/>
                  </a:lnTo>
                  <a:lnTo>
                    <a:pt x="68" y="0"/>
                  </a:lnTo>
                  <a:lnTo>
                    <a:pt x="212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65" name="Freeform 141"/>
            <p:cNvSpPr>
              <a:spLocks/>
            </p:cNvSpPr>
            <p:nvPr/>
          </p:nvSpPr>
          <p:spPr bwMode="auto">
            <a:xfrm>
              <a:off x="6406" y="13636"/>
              <a:ext cx="137" cy="656"/>
            </a:xfrm>
            <a:custGeom>
              <a:avLst/>
              <a:gdLst>
                <a:gd name="T0" fmla="*/ 43 w 137"/>
                <a:gd name="T1" fmla="*/ 12 h 656"/>
                <a:gd name="T2" fmla="*/ 39 w 137"/>
                <a:gd name="T3" fmla="*/ 25 h 656"/>
                <a:gd name="T4" fmla="*/ 30 w 137"/>
                <a:gd name="T5" fmla="*/ 62 h 656"/>
                <a:gd name="T6" fmla="*/ 19 w 137"/>
                <a:gd name="T7" fmla="*/ 122 h 656"/>
                <a:gd name="T8" fmla="*/ 7 w 137"/>
                <a:gd name="T9" fmla="*/ 199 h 656"/>
                <a:gd name="T10" fmla="*/ 0 w 137"/>
                <a:gd name="T11" fmla="*/ 294 h 656"/>
                <a:gd name="T12" fmla="*/ 1 w 137"/>
                <a:gd name="T13" fmla="*/ 403 h 656"/>
                <a:gd name="T14" fmla="*/ 12 w 137"/>
                <a:gd name="T15" fmla="*/ 524 h 656"/>
                <a:gd name="T16" fmla="*/ 38 w 137"/>
                <a:gd name="T17" fmla="*/ 656 h 656"/>
                <a:gd name="T18" fmla="*/ 132 w 137"/>
                <a:gd name="T19" fmla="*/ 650 h 656"/>
                <a:gd name="T20" fmla="*/ 127 w 137"/>
                <a:gd name="T21" fmla="*/ 631 h 656"/>
                <a:gd name="T22" fmla="*/ 119 w 137"/>
                <a:gd name="T23" fmla="*/ 578 h 656"/>
                <a:gd name="T24" fmla="*/ 107 w 137"/>
                <a:gd name="T25" fmla="*/ 499 h 656"/>
                <a:gd name="T26" fmla="*/ 97 w 137"/>
                <a:gd name="T27" fmla="*/ 403 h 656"/>
                <a:gd name="T28" fmla="*/ 92 w 137"/>
                <a:gd name="T29" fmla="*/ 297 h 656"/>
                <a:gd name="T30" fmla="*/ 94 w 137"/>
                <a:gd name="T31" fmla="*/ 192 h 656"/>
                <a:gd name="T32" fmla="*/ 108 w 137"/>
                <a:gd name="T33" fmla="*/ 91 h 656"/>
                <a:gd name="T34" fmla="*/ 137 w 137"/>
                <a:gd name="T35" fmla="*/ 7 h 656"/>
                <a:gd name="T36" fmla="*/ 137 w 137"/>
                <a:gd name="T37" fmla="*/ 6 h 656"/>
                <a:gd name="T38" fmla="*/ 137 w 137"/>
                <a:gd name="T39" fmla="*/ 4 h 656"/>
                <a:gd name="T40" fmla="*/ 135 w 137"/>
                <a:gd name="T41" fmla="*/ 2 h 656"/>
                <a:gd name="T42" fmla="*/ 129 w 137"/>
                <a:gd name="T43" fmla="*/ 0 h 656"/>
                <a:gd name="T44" fmla="*/ 119 w 137"/>
                <a:gd name="T45" fmla="*/ 0 h 656"/>
                <a:gd name="T46" fmla="*/ 101 w 137"/>
                <a:gd name="T47" fmla="*/ 1 h 656"/>
                <a:gd name="T48" fmla="*/ 77 w 137"/>
                <a:gd name="T49" fmla="*/ 5 h 656"/>
                <a:gd name="T50" fmla="*/ 43 w 137"/>
                <a:gd name="T51" fmla="*/ 12 h 6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7"/>
                <a:gd name="T79" fmla="*/ 0 h 656"/>
                <a:gd name="T80" fmla="*/ 137 w 137"/>
                <a:gd name="T81" fmla="*/ 656 h 6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7" h="656">
                  <a:moveTo>
                    <a:pt x="43" y="12"/>
                  </a:moveTo>
                  <a:lnTo>
                    <a:pt x="39" y="25"/>
                  </a:lnTo>
                  <a:lnTo>
                    <a:pt x="30" y="62"/>
                  </a:lnTo>
                  <a:lnTo>
                    <a:pt x="19" y="122"/>
                  </a:lnTo>
                  <a:lnTo>
                    <a:pt x="7" y="199"/>
                  </a:lnTo>
                  <a:lnTo>
                    <a:pt x="0" y="294"/>
                  </a:lnTo>
                  <a:lnTo>
                    <a:pt x="1" y="403"/>
                  </a:lnTo>
                  <a:lnTo>
                    <a:pt x="12" y="524"/>
                  </a:lnTo>
                  <a:lnTo>
                    <a:pt x="38" y="656"/>
                  </a:lnTo>
                  <a:lnTo>
                    <a:pt x="132" y="650"/>
                  </a:lnTo>
                  <a:lnTo>
                    <a:pt x="127" y="631"/>
                  </a:lnTo>
                  <a:lnTo>
                    <a:pt x="119" y="578"/>
                  </a:lnTo>
                  <a:lnTo>
                    <a:pt x="107" y="499"/>
                  </a:lnTo>
                  <a:lnTo>
                    <a:pt x="97" y="403"/>
                  </a:lnTo>
                  <a:lnTo>
                    <a:pt x="92" y="297"/>
                  </a:lnTo>
                  <a:lnTo>
                    <a:pt x="94" y="192"/>
                  </a:lnTo>
                  <a:lnTo>
                    <a:pt x="108" y="91"/>
                  </a:lnTo>
                  <a:lnTo>
                    <a:pt x="137" y="7"/>
                  </a:lnTo>
                  <a:lnTo>
                    <a:pt x="137" y="6"/>
                  </a:lnTo>
                  <a:lnTo>
                    <a:pt x="137" y="4"/>
                  </a:lnTo>
                  <a:lnTo>
                    <a:pt x="135" y="2"/>
                  </a:lnTo>
                  <a:lnTo>
                    <a:pt x="129" y="0"/>
                  </a:lnTo>
                  <a:lnTo>
                    <a:pt x="119" y="0"/>
                  </a:lnTo>
                  <a:lnTo>
                    <a:pt x="101" y="1"/>
                  </a:lnTo>
                  <a:lnTo>
                    <a:pt x="77" y="5"/>
                  </a:lnTo>
                  <a:lnTo>
                    <a:pt x="43" y="1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66" name="Freeform 142"/>
            <p:cNvSpPr>
              <a:spLocks/>
            </p:cNvSpPr>
            <p:nvPr/>
          </p:nvSpPr>
          <p:spPr bwMode="auto">
            <a:xfrm>
              <a:off x="6412" y="13680"/>
              <a:ext cx="116" cy="560"/>
            </a:xfrm>
            <a:custGeom>
              <a:avLst/>
              <a:gdLst>
                <a:gd name="T0" fmla="*/ 36 w 116"/>
                <a:gd name="T1" fmla="*/ 11 h 560"/>
                <a:gd name="T2" fmla="*/ 33 w 116"/>
                <a:gd name="T3" fmla="*/ 21 h 560"/>
                <a:gd name="T4" fmla="*/ 24 w 116"/>
                <a:gd name="T5" fmla="*/ 53 h 560"/>
                <a:gd name="T6" fmla="*/ 15 w 116"/>
                <a:gd name="T7" fmla="*/ 103 h 560"/>
                <a:gd name="T8" fmla="*/ 5 w 116"/>
                <a:gd name="T9" fmla="*/ 169 h 560"/>
                <a:gd name="T10" fmla="*/ 0 w 116"/>
                <a:gd name="T11" fmla="*/ 250 h 560"/>
                <a:gd name="T12" fmla="*/ 1 w 116"/>
                <a:gd name="T13" fmla="*/ 344 h 560"/>
                <a:gd name="T14" fmla="*/ 10 w 116"/>
                <a:gd name="T15" fmla="*/ 448 h 560"/>
                <a:gd name="T16" fmla="*/ 32 w 116"/>
                <a:gd name="T17" fmla="*/ 560 h 560"/>
                <a:gd name="T18" fmla="*/ 112 w 116"/>
                <a:gd name="T19" fmla="*/ 555 h 560"/>
                <a:gd name="T20" fmla="*/ 108 w 116"/>
                <a:gd name="T21" fmla="*/ 538 h 560"/>
                <a:gd name="T22" fmla="*/ 101 w 116"/>
                <a:gd name="T23" fmla="*/ 493 h 560"/>
                <a:gd name="T24" fmla="*/ 91 w 116"/>
                <a:gd name="T25" fmla="*/ 426 h 560"/>
                <a:gd name="T26" fmla="*/ 82 w 116"/>
                <a:gd name="T27" fmla="*/ 344 h 560"/>
                <a:gd name="T28" fmla="*/ 77 w 116"/>
                <a:gd name="T29" fmla="*/ 255 h 560"/>
                <a:gd name="T30" fmla="*/ 79 w 116"/>
                <a:gd name="T31" fmla="*/ 164 h 560"/>
                <a:gd name="T32" fmla="*/ 91 w 116"/>
                <a:gd name="T33" fmla="*/ 79 h 560"/>
                <a:gd name="T34" fmla="*/ 116 w 116"/>
                <a:gd name="T35" fmla="*/ 6 h 560"/>
                <a:gd name="T36" fmla="*/ 116 w 116"/>
                <a:gd name="T37" fmla="*/ 5 h 560"/>
                <a:gd name="T38" fmla="*/ 116 w 116"/>
                <a:gd name="T39" fmla="*/ 4 h 560"/>
                <a:gd name="T40" fmla="*/ 114 w 116"/>
                <a:gd name="T41" fmla="*/ 2 h 560"/>
                <a:gd name="T42" fmla="*/ 109 w 116"/>
                <a:gd name="T43" fmla="*/ 0 h 560"/>
                <a:gd name="T44" fmla="*/ 100 w 116"/>
                <a:gd name="T45" fmla="*/ 0 h 560"/>
                <a:gd name="T46" fmla="*/ 86 w 116"/>
                <a:gd name="T47" fmla="*/ 1 h 560"/>
                <a:gd name="T48" fmla="*/ 65 w 116"/>
                <a:gd name="T49" fmla="*/ 4 h 560"/>
                <a:gd name="T50" fmla="*/ 36 w 116"/>
                <a:gd name="T51" fmla="*/ 11 h 56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6"/>
                <a:gd name="T79" fmla="*/ 0 h 560"/>
                <a:gd name="T80" fmla="*/ 116 w 116"/>
                <a:gd name="T81" fmla="*/ 560 h 56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6" h="560">
                  <a:moveTo>
                    <a:pt x="36" y="11"/>
                  </a:moveTo>
                  <a:lnTo>
                    <a:pt x="33" y="21"/>
                  </a:lnTo>
                  <a:lnTo>
                    <a:pt x="24" y="53"/>
                  </a:lnTo>
                  <a:lnTo>
                    <a:pt x="15" y="103"/>
                  </a:lnTo>
                  <a:lnTo>
                    <a:pt x="5" y="169"/>
                  </a:lnTo>
                  <a:lnTo>
                    <a:pt x="0" y="250"/>
                  </a:lnTo>
                  <a:lnTo>
                    <a:pt x="1" y="344"/>
                  </a:lnTo>
                  <a:lnTo>
                    <a:pt x="10" y="448"/>
                  </a:lnTo>
                  <a:lnTo>
                    <a:pt x="32" y="560"/>
                  </a:lnTo>
                  <a:lnTo>
                    <a:pt x="112" y="555"/>
                  </a:lnTo>
                  <a:lnTo>
                    <a:pt x="108" y="538"/>
                  </a:lnTo>
                  <a:lnTo>
                    <a:pt x="101" y="493"/>
                  </a:lnTo>
                  <a:lnTo>
                    <a:pt x="91" y="426"/>
                  </a:lnTo>
                  <a:lnTo>
                    <a:pt x="82" y="344"/>
                  </a:lnTo>
                  <a:lnTo>
                    <a:pt x="77" y="255"/>
                  </a:lnTo>
                  <a:lnTo>
                    <a:pt x="79" y="164"/>
                  </a:lnTo>
                  <a:lnTo>
                    <a:pt x="91" y="79"/>
                  </a:lnTo>
                  <a:lnTo>
                    <a:pt x="116" y="6"/>
                  </a:lnTo>
                  <a:lnTo>
                    <a:pt x="116" y="5"/>
                  </a:lnTo>
                  <a:lnTo>
                    <a:pt x="116" y="4"/>
                  </a:lnTo>
                  <a:lnTo>
                    <a:pt x="114" y="2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67" name="Freeform 143"/>
            <p:cNvSpPr>
              <a:spLocks/>
            </p:cNvSpPr>
            <p:nvPr/>
          </p:nvSpPr>
          <p:spPr bwMode="auto">
            <a:xfrm>
              <a:off x="6417" y="13724"/>
              <a:ext cx="97" cy="463"/>
            </a:xfrm>
            <a:custGeom>
              <a:avLst/>
              <a:gdLst>
                <a:gd name="T0" fmla="*/ 30 w 97"/>
                <a:gd name="T1" fmla="*/ 9 h 463"/>
                <a:gd name="T2" fmla="*/ 27 w 97"/>
                <a:gd name="T3" fmla="*/ 17 h 463"/>
                <a:gd name="T4" fmla="*/ 20 w 97"/>
                <a:gd name="T5" fmla="*/ 44 h 463"/>
                <a:gd name="T6" fmla="*/ 12 w 97"/>
                <a:gd name="T7" fmla="*/ 85 h 463"/>
                <a:gd name="T8" fmla="*/ 4 w 97"/>
                <a:gd name="T9" fmla="*/ 140 h 463"/>
                <a:gd name="T10" fmla="*/ 0 w 97"/>
                <a:gd name="T11" fmla="*/ 207 h 463"/>
                <a:gd name="T12" fmla="*/ 0 w 97"/>
                <a:gd name="T13" fmla="*/ 285 h 463"/>
                <a:gd name="T14" fmla="*/ 9 w 97"/>
                <a:gd name="T15" fmla="*/ 370 h 463"/>
                <a:gd name="T16" fmla="*/ 26 w 97"/>
                <a:gd name="T17" fmla="*/ 463 h 463"/>
                <a:gd name="T18" fmla="*/ 93 w 97"/>
                <a:gd name="T19" fmla="*/ 460 h 463"/>
                <a:gd name="T20" fmla="*/ 89 w 97"/>
                <a:gd name="T21" fmla="*/ 446 h 463"/>
                <a:gd name="T22" fmla="*/ 83 w 97"/>
                <a:gd name="T23" fmla="*/ 408 h 463"/>
                <a:gd name="T24" fmla="*/ 75 w 97"/>
                <a:gd name="T25" fmla="*/ 353 h 463"/>
                <a:gd name="T26" fmla="*/ 68 w 97"/>
                <a:gd name="T27" fmla="*/ 285 h 463"/>
                <a:gd name="T28" fmla="*/ 65 w 97"/>
                <a:gd name="T29" fmla="*/ 211 h 463"/>
                <a:gd name="T30" fmla="*/ 67 w 97"/>
                <a:gd name="T31" fmla="*/ 136 h 463"/>
                <a:gd name="T32" fmla="*/ 76 w 97"/>
                <a:gd name="T33" fmla="*/ 65 h 463"/>
                <a:gd name="T34" fmla="*/ 97 w 97"/>
                <a:gd name="T35" fmla="*/ 5 h 463"/>
                <a:gd name="T36" fmla="*/ 97 w 97"/>
                <a:gd name="T37" fmla="*/ 4 h 463"/>
                <a:gd name="T38" fmla="*/ 97 w 97"/>
                <a:gd name="T39" fmla="*/ 3 h 463"/>
                <a:gd name="T40" fmla="*/ 95 w 97"/>
                <a:gd name="T41" fmla="*/ 1 h 463"/>
                <a:gd name="T42" fmla="*/ 91 w 97"/>
                <a:gd name="T43" fmla="*/ 0 h 463"/>
                <a:gd name="T44" fmla="*/ 84 w 97"/>
                <a:gd name="T45" fmla="*/ 0 h 463"/>
                <a:gd name="T46" fmla="*/ 71 w 97"/>
                <a:gd name="T47" fmla="*/ 0 h 463"/>
                <a:gd name="T48" fmla="*/ 54 w 97"/>
                <a:gd name="T49" fmla="*/ 3 h 463"/>
                <a:gd name="T50" fmla="*/ 30 w 97"/>
                <a:gd name="T51" fmla="*/ 9 h 4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7"/>
                <a:gd name="T79" fmla="*/ 0 h 463"/>
                <a:gd name="T80" fmla="*/ 97 w 97"/>
                <a:gd name="T81" fmla="*/ 463 h 46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7" h="463">
                  <a:moveTo>
                    <a:pt x="30" y="9"/>
                  </a:moveTo>
                  <a:lnTo>
                    <a:pt x="27" y="17"/>
                  </a:lnTo>
                  <a:lnTo>
                    <a:pt x="20" y="44"/>
                  </a:lnTo>
                  <a:lnTo>
                    <a:pt x="12" y="85"/>
                  </a:lnTo>
                  <a:lnTo>
                    <a:pt x="4" y="140"/>
                  </a:lnTo>
                  <a:lnTo>
                    <a:pt x="0" y="207"/>
                  </a:lnTo>
                  <a:lnTo>
                    <a:pt x="0" y="285"/>
                  </a:lnTo>
                  <a:lnTo>
                    <a:pt x="9" y="370"/>
                  </a:lnTo>
                  <a:lnTo>
                    <a:pt x="26" y="463"/>
                  </a:lnTo>
                  <a:lnTo>
                    <a:pt x="93" y="460"/>
                  </a:lnTo>
                  <a:lnTo>
                    <a:pt x="89" y="446"/>
                  </a:lnTo>
                  <a:lnTo>
                    <a:pt x="83" y="408"/>
                  </a:lnTo>
                  <a:lnTo>
                    <a:pt x="75" y="353"/>
                  </a:lnTo>
                  <a:lnTo>
                    <a:pt x="68" y="285"/>
                  </a:lnTo>
                  <a:lnTo>
                    <a:pt x="65" y="211"/>
                  </a:lnTo>
                  <a:lnTo>
                    <a:pt x="67" y="136"/>
                  </a:lnTo>
                  <a:lnTo>
                    <a:pt x="76" y="65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97" y="3"/>
                  </a:lnTo>
                  <a:lnTo>
                    <a:pt x="95" y="1"/>
                  </a:lnTo>
                  <a:lnTo>
                    <a:pt x="91" y="0"/>
                  </a:lnTo>
                  <a:lnTo>
                    <a:pt x="84" y="0"/>
                  </a:lnTo>
                  <a:lnTo>
                    <a:pt x="71" y="0"/>
                  </a:lnTo>
                  <a:lnTo>
                    <a:pt x="54" y="3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68" name="Freeform 144"/>
            <p:cNvSpPr>
              <a:spLocks/>
            </p:cNvSpPr>
            <p:nvPr/>
          </p:nvSpPr>
          <p:spPr bwMode="auto">
            <a:xfrm>
              <a:off x="6422" y="13768"/>
              <a:ext cx="77" cy="367"/>
            </a:xfrm>
            <a:custGeom>
              <a:avLst/>
              <a:gdLst>
                <a:gd name="T0" fmla="*/ 24 w 77"/>
                <a:gd name="T1" fmla="*/ 8 h 367"/>
                <a:gd name="T2" fmla="*/ 22 w 77"/>
                <a:gd name="T3" fmla="*/ 15 h 367"/>
                <a:gd name="T4" fmla="*/ 17 w 77"/>
                <a:gd name="T5" fmla="*/ 36 h 367"/>
                <a:gd name="T6" fmla="*/ 10 w 77"/>
                <a:gd name="T7" fmla="*/ 68 h 367"/>
                <a:gd name="T8" fmla="*/ 4 w 77"/>
                <a:gd name="T9" fmla="*/ 112 h 367"/>
                <a:gd name="T10" fmla="*/ 0 w 77"/>
                <a:gd name="T11" fmla="*/ 164 h 367"/>
                <a:gd name="T12" fmla="*/ 0 w 77"/>
                <a:gd name="T13" fmla="*/ 226 h 367"/>
                <a:gd name="T14" fmla="*/ 7 w 77"/>
                <a:gd name="T15" fmla="*/ 294 h 367"/>
                <a:gd name="T16" fmla="*/ 21 w 77"/>
                <a:gd name="T17" fmla="*/ 367 h 367"/>
                <a:gd name="T18" fmla="*/ 74 w 77"/>
                <a:gd name="T19" fmla="*/ 364 h 367"/>
                <a:gd name="T20" fmla="*/ 71 w 77"/>
                <a:gd name="T21" fmla="*/ 353 h 367"/>
                <a:gd name="T22" fmla="*/ 66 w 77"/>
                <a:gd name="T23" fmla="*/ 323 h 367"/>
                <a:gd name="T24" fmla="*/ 60 w 77"/>
                <a:gd name="T25" fmla="*/ 280 h 367"/>
                <a:gd name="T26" fmla="*/ 54 w 77"/>
                <a:gd name="T27" fmla="*/ 226 h 367"/>
                <a:gd name="T28" fmla="*/ 51 w 77"/>
                <a:gd name="T29" fmla="*/ 168 h 367"/>
                <a:gd name="T30" fmla="*/ 53 w 77"/>
                <a:gd name="T31" fmla="*/ 107 h 367"/>
                <a:gd name="T32" fmla="*/ 61 w 77"/>
                <a:gd name="T33" fmla="*/ 52 h 367"/>
                <a:gd name="T34" fmla="*/ 77 w 77"/>
                <a:gd name="T35" fmla="*/ 5 h 367"/>
                <a:gd name="T36" fmla="*/ 77 w 77"/>
                <a:gd name="T37" fmla="*/ 5 h 367"/>
                <a:gd name="T38" fmla="*/ 77 w 77"/>
                <a:gd name="T39" fmla="*/ 2 h 367"/>
                <a:gd name="T40" fmla="*/ 76 w 77"/>
                <a:gd name="T41" fmla="*/ 1 h 367"/>
                <a:gd name="T42" fmla="*/ 72 w 77"/>
                <a:gd name="T43" fmla="*/ 0 h 367"/>
                <a:gd name="T44" fmla="*/ 66 w 77"/>
                <a:gd name="T45" fmla="*/ 0 h 367"/>
                <a:gd name="T46" fmla="*/ 56 w 77"/>
                <a:gd name="T47" fmla="*/ 1 h 367"/>
                <a:gd name="T48" fmla="*/ 43 w 77"/>
                <a:gd name="T49" fmla="*/ 4 h 367"/>
                <a:gd name="T50" fmla="*/ 24 w 77"/>
                <a:gd name="T51" fmla="*/ 8 h 36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7"/>
                <a:gd name="T79" fmla="*/ 0 h 367"/>
                <a:gd name="T80" fmla="*/ 77 w 77"/>
                <a:gd name="T81" fmla="*/ 367 h 36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7" h="367">
                  <a:moveTo>
                    <a:pt x="24" y="8"/>
                  </a:moveTo>
                  <a:lnTo>
                    <a:pt x="22" y="15"/>
                  </a:lnTo>
                  <a:lnTo>
                    <a:pt x="17" y="36"/>
                  </a:lnTo>
                  <a:lnTo>
                    <a:pt x="10" y="68"/>
                  </a:lnTo>
                  <a:lnTo>
                    <a:pt x="4" y="112"/>
                  </a:lnTo>
                  <a:lnTo>
                    <a:pt x="0" y="164"/>
                  </a:lnTo>
                  <a:lnTo>
                    <a:pt x="0" y="226"/>
                  </a:lnTo>
                  <a:lnTo>
                    <a:pt x="7" y="294"/>
                  </a:lnTo>
                  <a:lnTo>
                    <a:pt x="21" y="367"/>
                  </a:lnTo>
                  <a:lnTo>
                    <a:pt x="74" y="364"/>
                  </a:lnTo>
                  <a:lnTo>
                    <a:pt x="71" y="353"/>
                  </a:lnTo>
                  <a:lnTo>
                    <a:pt x="66" y="323"/>
                  </a:lnTo>
                  <a:lnTo>
                    <a:pt x="60" y="280"/>
                  </a:lnTo>
                  <a:lnTo>
                    <a:pt x="54" y="226"/>
                  </a:lnTo>
                  <a:lnTo>
                    <a:pt x="51" y="168"/>
                  </a:lnTo>
                  <a:lnTo>
                    <a:pt x="53" y="107"/>
                  </a:lnTo>
                  <a:lnTo>
                    <a:pt x="61" y="52"/>
                  </a:lnTo>
                  <a:lnTo>
                    <a:pt x="77" y="5"/>
                  </a:lnTo>
                  <a:lnTo>
                    <a:pt x="77" y="2"/>
                  </a:lnTo>
                  <a:lnTo>
                    <a:pt x="76" y="1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56" y="1"/>
                  </a:lnTo>
                  <a:lnTo>
                    <a:pt x="43" y="4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69" name="Freeform 145"/>
            <p:cNvSpPr>
              <a:spLocks/>
            </p:cNvSpPr>
            <p:nvPr/>
          </p:nvSpPr>
          <p:spPr bwMode="auto">
            <a:xfrm>
              <a:off x="6428" y="13813"/>
              <a:ext cx="56" cy="271"/>
            </a:xfrm>
            <a:custGeom>
              <a:avLst/>
              <a:gdLst>
                <a:gd name="T0" fmla="*/ 17 w 56"/>
                <a:gd name="T1" fmla="*/ 5 h 271"/>
                <a:gd name="T2" fmla="*/ 16 w 56"/>
                <a:gd name="T3" fmla="*/ 10 h 271"/>
                <a:gd name="T4" fmla="*/ 12 w 56"/>
                <a:gd name="T5" fmla="*/ 25 h 271"/>
                <a:gd name="T6" fmla="*/ 6 w 56"/>
                <a:gd name="T7" fmla="*/ 49 h 271"/>
                <a:gd name="T8" fmla="*/ 2 w 56"/>
                <a:gd name="T9" fmla="*/ 82 h 271"/>
                <a:gd name="T10" fmla="*/ 0 w 56"/>
                <a:gd name="T11" fmla="*/ 122 h 271"/>
                <a:gd name="T12" fmla="*/ 0 w 56"/>
                <a:gd name="T13" fmla="*/ 166 h 271"/>
                <a:gd name="T14" fmla="*/ 4 w 56"/>
                <a:gd name="T15" fmla="*/ 217 h 271"/>
                <a:gd name="T16" fmla="*/ 15 w 56"/>
                <a:gd name="T17" fmla="*/ 271 h 271"/>
                <a:gd name="T18" fmla="*/ 54 w 56"/>
                <a:gd name="T19" fmla="*/ 268 h 271"/>
                <a:gd name="T20" fmla="*/ 52 w 56"/>
                <a:gd name="T21" fmla="*/ 261 h 271"/>
                <a:gd name="T22" fmla="*/ 48 w 56"/>
                <a:gd name="T23" fmla="*/ 238 h 271"/>
                <a:gd name="T24" fmla="*/ 44 w 56"/>
                <a:gd name="T25" fmla="*/ 206 h 271"/>
                <a:gd name="T26" fmla="*/ 40 w 56"/>
                <a:gd name="T27" fmla="*/ 166 h 271"/>
                <a:gd name="T28" fmla="*/ 37 w 56"/>
                <a:gd name="T29" fmla="*/ 123 h 271"/>
                <a:gd name="T30" fmla="*/ 39 w 56"/>
                <a:gd name="T31" fmla="*/ 78 h 271"/>
                <a:gd name="T32" fmla="*/ 44 w 56"/>
                <a:gd name="T33" fmla="*/ 37 h 271"/>
                <a:gd name="T34" fmla="*/ 56 w 56"/>
                <a:gd name="T35" fmla="*/ 3 h 271"/>
                <a:gd name="T36" fmla="*/ 56 w 56"/>
                <a:gd name="T37" fmla="*/ 3 h 271"/>
                <a:gd name="T38" fmla="*/ 56 w 56"/>
                <a:gd name="T39" fmla="*/ 2 h 271"/>
                <a:gd name="T40" fmla="*/ 55 w 56"/>
                <a:gd name="T41" fmla="*/ 1 h 271"/>
                <a:gd name="T42" fmla="*/ 52 w 56"/>
                <a:gd name="T43" fmla="*/ 0 h 271"/>
                <a:gd name="T44" fmla="*/ 48 w 56"/>
                <a:gd name="T45" fmla="*/ 0 h 271"/>
                <a:gd name="T46" fmla="*/ 42 w 56"/>
                <a:gd name="T47" fmla="*/ 0 h 271"/>
                <a:gd name="T48" fmla="*/ 31 w 56"/>
                <a:gd name="T49" fmla="*/ 2 h 271"/>
                <a:gd name="T50" fmla="*/ 17 w 56"/>
                <a:gd name="T51" fmla="*/ 5 h 27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"/>
                <a:gd name="T79" fmla="*/ 0 h 271"/>
                <a:gd name="T80" fmla="*/ 56 w 56"/>
                <a:gd name="T81" fmla="*/ 271 h 27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" h="271">
                  <a:moveTo>
                    <a:pt x="17" y="5"/>
                  </a:moveTo>
                  <a:lnTo>
                    <a:pt x="16" y="10"/>
                  </a:lnTo>
                  <a:lnTo>
                    <a:pt x="12" y="25"/>
                  </a:lnTo>
                  <a:lnTo>
                    <a:pt x="6" y="49"/>
                  </a:lnTo>
                  <a:lnTo>
                    <a:pt x="2" y="82"/>
                  </a:lnTo>
                  <a:lnTo>
                    <a:pt x="0" y="122"/>
                  </a:lnTo>
                  <a:lnTo>
                    <a:pt x="0" y="166"/>
                  </a:lnTo>
                  <a:lnTo>
                    <a:pt x="4" y="217"/>
                  </a:lnTo>
                  <a:lnTo>
                    <a:pt x="15" y="271"/>
                  </a:lnTo>
                  <a:lnTo>
                    <a:pt x="54" y="268"/>
                  </a:lnTo>
                  <a:lnTo>
                    <a:pt x="52" y="261"/>
                  </a:lnTo>
                  <a:lnTo>
                    <a:pt x="48" y="238"/>
                  </a:lnTo>
                  <a:lnTo>
                    <a:pt x="44" y="206"/>
                  </a:lnTo>
                  <a:lnTo>
                    <a:pt x="40" y="166"/>
                  </a:lnTo>
                  <a:lnTo>
                    <a:pt x="37" y="123"/>
                  </a:lnTo>
                  <a:lnTo>
                    <a:pt x="39" y="78"/>
                  </a:lnTo>
                  <a:lnTo>
                    <a:pt x="44" y="37"/>
                  </a:lnTo>
                  <a:lnTo>
                    <a:pt x="56" y="3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1" y="2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70" name="Freeform 146"/>
            <p:cNvSpPr>
              <a:spLocks/>
            </p:cNvSpPr>
            <p:nvPr/>
          </p:nvSpPr>
          <p:spPr bwMode="auto">
            <a:xfrm>
              <a:off x="7211" y="13549"/>
              <a:ext cx="186" cy="732"/>
            </a:xfrm>
            <a:custGeom>
              <a:avLst/>
              <a:gdLst>
                <a:gd name="T0" fmla="*/ 186 w 186"/>
                <a:gd name="T1" fmla="*/ 6 h 732"/>
                <a:gd name="T2" fmla="*/ 182 w 186"/>
                <a:gd name="T3" fmla="*/ 11 h 732"/>
                <a:gd name="T4" fmla="*/ 169 w 186"/>
                <a:gd name="T5" fmla="*/ 29 h 732"/>
                <a:gd name="T6" fmla="*/ 153 w 186"/>
                <a:gd name="T7" fmla="*/ 67 h 732"/>
                <a:gd name="T8" fmla="*/ 137 w 186"/>
                <a:gd name="T9" fmla="*/ 130 h 732"/>
                <a:gd name="T10" fmla="*/ 124 w 186"/>
                <a:gd name="T11" fmla="*/ 221 h 732"/>
                <a:gd name="T12" fmla="*/ 117 w 186"/>
                <a:gd name="T13" fmla="*/ 350 h 732"/>
                <a:gd name="T14" fmla="*/ 122 w 186"/>
                <a:gd name="T15" fmla="*/ 517 h 732"/>
                <a:gd name="T16" fmla="*/ 139 w 186"/>
                <a:gd name="T17" fmla="*/ 732 h 732"/>
                <a:gd name="T18" fmla="*/ 34 w 186"/>
                <a:gd name="T19" fmla="*/ 732 h 732"/>
                <a:gd name="T20" fmla="*/ 31 w 186"/>
                <a:gd name="T21" fmla="*/ 711 h 732"/>
                <a:gd name="T22" fmla="*/ 22 w 186"/>
                <a:gd name="T23" fmla="*/ 651 h 732"/>
                <a:gd name="T24" fmla="*/ 12 w 186"/>
                <a:gd name="T25" fmla="*/ 563 h 732"/>
                <a:gd name="T26" fmla="*/ 3 w 186"/>
                <a:gd name="T27" fmla="*/ 454 h 732"/>
                <a:gd name="T28" fmla="*/ 0 w 186"/>
                <a:gd name="T29" fmla="*/ 335 h 732"/>
                <a:gd name="T30" fmla="*/ 6 w 186"/>
                <a:gd name="T31" fmla="*/ 213 h 732"/>
                <a:gd name="T32" fmla="*/ 25 w 186"/>
                <a:gd name="T33" fmla="*/ 98 h 732"/>
                <a:gd name="T34" fmla="*/ 60 w 186"/>
                <a:gd name="T35" fmla="*/ 0 h 732"/>
                <a:gd name="T36" fmla="*/ 186 w 186"/>
                <a:gd name="T37" fmla="*/ 6 h 7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6"/>
                <a:gd name="T58" fmla="*/ 0 h 732"/>
                <a:gd name="T59" fmla="*/ 186 w 186"/>
                <a:gd name="T60" fmla="*/ 732 h 7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6" h="732">
                  <a:moveTo>
                    <a:pt x="186" y="6"/>
                  </a:moveTo>
                  <a:lnTo>
                    <a:pt x="182" y="11"/>
                  </a:lnTo>
                  <a:lnTo>
                    <a:pt x="169" y="29"/>
                  </a:lnTo>
                  <a:lnTo>
                    <a:pt x="153" y="67"/>
                  </a:lnTo>
                  <a:lnTo>
                    <a:pt x="137" y="130"/>
                  </a:lnTo>
                  <a:lnTo>
                    <a:pt x="124" y="221"/>
                  </a:lnTo>
                  <a:lnTo>
                    <a:pt x="117" y="350"/>
                  </a:lnTo>
                  <a:lnTo>
                    <a:pt x="122" y="517"/>
                  </a:lnTo>
                  <a:lnTo>
                    <a:pt x="139" y="732"/>
                  </a:lnTo>
                  <a:lnTo>
                    <a:pt x="34" y="732"/>
                  </a:lnTo>
                  <a:lnTo>
                    <a:pt x="31" y="711"/>
                  </a:lnTo>
                  <a:lnTo>
                    <a:pt x="22" y="651"/>
                  </a:lnTo>
                  <a:lnTo>
                    <a:pt x="12" y="563"/>
                  </a:lnTo>
                  <a:lnTo>
                    <a:pt x="3" y="454"/>
                  </a:lnTo>
                  <a:lnTo>
                    <a:pt x="0" y="335"/>
                  </a:lnTo>
                  <a:lnTo>
                    <a:pt x="6" y="213"/>
                  </a:lnTo>
                  <a:lnTo>
                    <a:pt x="25" y="98"/>
                  </a:lnTo>
                  <a:lnTo>
                    <a:pt x="60" y="0"/>
                  </a:lnTo>
                  <a:lnTo>
                    <a:pt x="186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71" name="Freeform 147"/>
            <p:cNvSpPr>
              <a:spLocks/>
            </p:cNvSpPr>
            <p:nvPr/>
          </p:nvSpPr>
          <p:spPr bwMode="auto">
            <a:xfrm>
              <a:off x="7219" y="13600"/>
              <a:ext cx="158" cy="625"/>
            </a:xfrm>
            <a:custGeom>
              <a:avLst/>
              <a:gdLst>
                <a:gd name="T0" fmla="*/ 158 w 158"/>
                <a:gd name="T1" fmla="*/ 4 h 625"/>
                <a:gd name="T2" fmla="*/ 153 w 158"/>
                <a:gd name="T3" fmla="*/ 9 h 625"/>
                <a:gd name="T4" fmla="*/ 144 w 158"/>
                <a:gd name="T5" fmla="*/ 25 h 625"/>
                <a:gd name="T6" fmla="*/ 130 w 158"/>
                <a:gd name="T7" fmla="*/ 57 h 625"/>
                <a:gd name="T8" fmla="*/ 116 w 158"/>
                <a:gd name="T9" fmla="*/ 110 h 625"/>
                <a:gd name="T10" fmla="*/ 105 w 158"/>
                <a:gd name="T11" fmla="*/ 189 h 625"/>
                <a:gd name="T12" fmla="*/ 100 w 158"/>
                <a:gd name="T13" fmla="*/ 298 h 625"/>
                <a:gd name="T14" fmla="*/ 103 w 158"/>
                <a:gd name="T15" fmla="*/ 441 h 625"/>
                <a:gd name="T16" fmla="*/ 118 w 158"/>
                <a:gd name="T17" fmla="*/ 625 h 625"/>
                <a:gd name="T18" fmla="*/ 29 w 158"/>
                <a:gd name="T19" fmla="*/ 625 h 625"/>
                <a:gd name="T20" fmla="*/ 25 w 158"/>
                <a:gd name="T21" fmla="*/ 607 h 625"/>
                <a:gd name="T22" fmla="*/ 18 w 158"/>
                <a:gd name="T23" fmla="*/ 556 h 625"/>
                <a:gd name="T24" fmla="*/ 9 w 158"/>
                <a:gd name="T25" fmla="*/ 480 h 625"/>
                <a:gd name="T26" fmla="*/ 2 w 158"/>
                <a:gd name="T27" fmla="*/ 387 h 625"/>
                <a:gd name="T28" fmla="*/ 0 w 158"/>
                <a:gd name="T29" fmla="*/ 286 h 625"/>
                <a:gd name="T30" fmla="*/ 5 w 158"/>
                <a:gd name="T31" fmla="*/ 182 h 625"/>
                <a:gd name="T32" fmla="*/ 21 w 158"/>
                <a:gd name="T33" fmla="*/ 84 h 625"/>
                <a:gd name="T34" fmla="*/ 51 w 158"/>
                <a:gd name="T35" fmla="*/ 0 h 625"/>
                <a:gd name="T36" fmla="*/ 158 w 158"/>
                <a:gd name="T37" fmla="*/ 4 h 6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8"/>
                <a:gd name="T58" fmla="*/ 0 h 625"/>
                <a:gd name="T59" fmla="*/ 158 w 158"/>
                <a:gd name="T60" fmla="*/ 625 h 6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8" h="625">
                  <a:moveTo>
                    <a:pt x="158" y="4"/>
                  </a:moveTo>
                  <a:lnTo>
                    <a:pt x="153" y="9"/>
                  </a:lnTo>
                  <a:lnTo>
                    <a:pt x="144" y="25"/>
                  </a:lnTo>
                  <a:lnTo>
                    <a:pt x="130" y="57"/>
                  </a:lnTo>
                  <a:lnTo>
                    <a:pt x="116" y="110"/>
                  </a:lnTo>
                  <a:lnTo>
                    <a:pt x="105" y="189"/>
                  </a:lnTo>
                  <a:lnTo>
                    <a:pt x="100" y="298"/>
                  </a:lnTo>
                  <a:lnTo>
                    <a:pt x="103" y="441"/>
                  </a:lnTo>
                  <a:lnTo>
                    <a:pt x="118" y="625"/>
                  </a:lnTo>
                  <a:lnTo>
                    <a:pt x="29" y="625"/>
                  </a:lnTo>
                  <a:lnTo>
                    <a:pt x="25" y="607"/>
                  </a:lnTo>
                  <a:lnTo>
                    <a:pt x="18" y="556"/>
                  </a:lnTo>
                  <a:lnTo>
                    <a:pt x="9" y="480"/>
                  </a:lnTo>
                  <a:lnTo>
                    <a:pt x="2" y="387"/>
                  </a:lnTo>
                  <a:lnTo>
                    <a:pt x="0" y="286"/>
                  </a:lnTo>
                  <a:lnTo>
                    <a:pt x="5" y="182"/>
                  </a:lnTo>
                  <a:lnTo>
                    <a:pt x="21" y="84"/>
                  </a:lnTo>
                  <a:lnTo>
                    <a:pt x="51" y="0"/>
                  </a:lnTo>
                  <a:lnTo>
                    <a:pt x="158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72" name="Freeform 148"/>
            <p:cNvSpPr>
              <a:spLocks/>
            </p:cNvSpPr>
            <p:nvPr/>
          </p:nvSpPr>
          <p:spPr bwMode="auto">
            <a:xfrm>
              <a:off x="7225" y="13651"/>
              <a:ext cx="131" cy="517"/>
            </a:xfrm>
            <a:custGeom>
              <a:avLst/>
              <a:gdLst>
                <a:gd name="T0" fmla="*/ 131 w 131"/>
                <a:gd name="T1" fmla="*/ 4 h 517"/>
                <a:gd name="T2" fmla="*/ 128 w 131"/>
                <a:gd name="T3" fmla="*/ 7 h 517"/>
                <a:gd name="T4" fmla="*/ 119 w 131"/>
                <a:gd name="T5" fmla="*/ 21 h 517"/>
                <a:gd name="T6" fmla="*/ 109 w 131"/>
                <a:gd name="T7" fmla="*/ 47 h 517"/>
                <a:gd name="T8" fmla="*/ 97 w 131"/>
                <a:gd name="T9" fmla="*/ 91 h 517"/>
                <a:gd name="T10" fmla="*/ 88 w 131"/>
                <a:gd name="T11" fmla="*/ 156 h 517"/>
                <a:gd name="T12" fmla="*/ 84 w 131"/>
                <a:gd name="T13" fmla="*/ 247 h 517"/>
                <a:gd name="T14" fmla="*/ 86 w 131"/>
                <a:gd name="T15" fmla="*/ 366 h 517"/>
                <a:gd name="T16" fmla="*/ 99 w 131"/>
                <a:gd name="T17" fmla="*/ 517 h 517"/>
                <a:gd name="T18" fmla="*/ 25 w 131"/>
                <a:gd name="T19" fmla="*/ 517 h 517"/>
                <a:gd name="T20" fmla="*/ 23 w 131"/>
                <a:gd name="T21" fmla="*/ 502 h 517"/>
                <a:gd name="T22" fmla="*/ 16 w 131"/>
                <a:gd name="T23" fmla="*/ 460 h 517"/>
                <a:gd name="T24" fmla="*/ 9 w 131"/>
                <a:gd name="T25" fmla="*/ 397 h 517"/>
                <a:gd name="T26" fmla="*/ 2 w 131"/>
                <a:gd name="T27" fmla="*/ 320 h 517"/>
                <a:gd name="T28" fmla="*/ 0 w 131"/>
                <a:gd name="T29" fmla="*/ 236 h 517"/>
                <a:gd name="T30" fmla="*/ 4 w 131"/>
                <a:gd name="T31" fmla="*/ 151 h 517"/>
                <a:gd name="T32" fmla="*/ 18 w 131"/>
                <a:gd name="T33" fmla="*/ 70 h 517"/>
                <a:gd name="T34" fmla="*/ 43 w 131"/>
                <a:gd name="T35" fmla="*/ 0 h 517"/>
                <a:gd name="T36" fmla="*/ 131 w 131"/>
                <a:gd name="T37" fmla="*/ 4 h 5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1"/>
                <a:gd name="T58" fmla="*/ 0 h 517"/>
                <a:gd name="T59" fmla="*/ 131 w 131"/>
                <a:gd name="T60" fmla="*/ 517 h 5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1" h="517">
                  <a:moveTo>
                    <a:pt x="131" y="4"/>
                  </a:moveTo>
                  <a:lnTo>
                    <a:pt x="128" y="7"/>
                  </a:lnTo>
                  <a:lnTo>
                    <a:pt x="119" y="21"/>
                  </a:lnTo>
                  <a:lnTo>
                    <a:pt x="109" y="47"/>
                  </a:lnTo>
                  <a:lnTo>
                    <a:pt x="97" y="91"/>
                  </a:lnTo>
                  <a:lnTo>
                    <a:pt x="88" y="156"/>
                  </a:lnTo>
                  <a:lnTo>
                    <a:pt x="84" y="247"/>
                  </a:lnTo>
                  <a:lnTo>
                    <a:pt x="86" y="366"/>
                  </a:lnTo>
                  <a:lnTo>
                    <a:pt x="99" y="517"/>
                  </a:lnTo>
                  <a:lnTo>
                    <a:pt x="25" y="517"/>
                  </a:lnTo>
                  <a:lnTo>
                    <a:pt x="23" y="502"/>
                  </a:lnTo>
                  <a:lnTo>
                    <a:pt x="16" y="460"/>
                  </a:lnTo>
                  <a:lnTo>
                    <a:pt x="9" y="397"/>
                  </a:lnTo>
                  <a:lnTo>
                    <a:pt x="2" y="320"/>
                  </a:lnTo>
                  <a:lnTo>
                    <a:pt x="0" y="236"/>
                  </a:lnTo>
                  <a:lnTo>
                    <a:pt x="4" y="151"/>
                  </a:lnTo>
                  <a:lnTo>
                    <a:pt x="18" y="70"/>
                  </a:lnTo>
                  <a:lnTo>
                    <a:pt x="43" y="0"/>
                  </a:lnTo>
                  <a:lnTo>
                    <a:pt x="131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73" name="Freeform 149"/>
            <p:cNvSpPr>
              <a:spLocks/>
            </p:cNvSpPr>
            <p:nvPr/>
          </p:nvSpPr>
          <p:spPr bwMode="auto">
            <a:xfrm>
              <a:off x="7233" y="13701"/>
              <a:ext cx="104" cy="411"/>
            </a:xfrm>
            <a:custGeom>
              <a:avLst/>
              <a:gdLst>
                <a:gd name="T0" fmla="*/ 104 w 104"/>
                <a:gd name="T1" fmla="*/ 4 h 411"/>
                <a:gd name="T2" fmla="*/ 101 w 104"/>
                <a:gd name="T3" fmla="*/ 7 h 411"/>
                <a:gd name="T4" fmla="*/ 94 w 104"/>
                <a:gd name="T5" fmla="*/ 17 h 411"/>
                <a:gd name="T6" fmla="*/ 86 w 104"/>
                <a:gd name="T7" fmla="*/ 38 h 411"/>
                <a:gd name="T8" fmla="*/ 76 w 104"/>
                <a:gd name="T9" fmla="*/ 73 h 411"/>
                <a:gd name="T10" fmla="*/ 69 w 104"/>
                <a:gd name="T11" fmla="*/ 125 h 411"/>
                <a:gd name="T12" fmla="*/ 65 w 104"/>
                <a:gd name="T13" fmla="*/ 196 h 411"/>
                <a:gd name="T14" fmla="*/ 67 w 104"/>
                <a:gd name="T15" fmla="*/ 291 h 411"/>
                <a:gd name="T16" fmla="*/ 77 w 104"/>
                <a:gd name="T17" fmla="*/ 411 h 411"/>
                <a:gd name="T18" fmla="*/ 19 w 104"/>
                <a:gd name="T19" fmla="*/ 411 h 411"/>
                <a:gd name="T20" fmla="*/ 17 w 104"/>
                <a:gd name="T21" fmla="*/ 399 h 411"/>
                <a:gd name="T22" fmla="*/ 11 w 104"/>
                <a:gd name="T23" fmla="*/ 365 h 411"/>
                <a:gd name="T24" fmla="*/ 6 w 104"/>
                <a:gd name="T25" fmla="*/ 316 h 411"/>
                <a:gd name="T26" fmla="*/ 2 w 104"/>
                <a:gd name="T27" fmla="*/ 255 h 411"/>
                <a:gd name="T28" fmla="*/ 0 w 104"/>
                <a:gd name="T29" fmla="*/ 188 h 411"/>
                <a:gd name="T30" fmla="*/ 4 w 104"/>
                <a:gd name="T31" fmla="*/ 120 h 411"/>
                <a:gd name="T32" fmla="*/ 15 w 104"/>
                <a:gd name="T33" fmla="*/ 55 h 411"/>
                <a:gd name="T34" fmla="*/ 34 w 104"/>
                <a:gd name="T35" fmla="*/ 0 h 411"/>
                <a:gd name="T36" fmla="*/ 104 w 104"/>
                <a:gd name="T37" fmla="*/ 4 h 4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411"/>
                <a:gd name="T59" fmla="*/ 104 w 104"/>
                <a:gd name="T60" fmla="*/ 411 h 4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411">
                  <a:moveTo>
                    <a:pt x="104" y="4"/>
                  </a:moveTo>
                  <a:lnTo>
                    <a:pt x="101" y="7"/>
                  </a:lnTo>
                  <a:lnTo>
                    <a:pt x="94" y="17"/>
                  </a:lnTo>
                  <a:lnTo>
                    <a:pt x="86" y="38"/>
                  </a:lnTo>
                  <a:lnTo>
                    <a:pt x="76" y="73"/>
                  </a:lnTo>
                  <a:lnTo>
                    <a:pt x="69" y="125"/>
                  </a:lnTo>
                  <a:lnTo>
                    <a:pt x="65" y="196"/>
                  </a:lnTo>
                  <a:lnTo>
                    <a:pt x="67" y="291"/>
                  </a:lnTo>
                  <a:lnTo>
                    <a:pt x="77" y="411"/>
                  </a:lnTo>
                  <a:lnTo>
                    <a:pt x="19" y="411"/>
                  </a:lnTo>
                  <a:lnTo>
                    <a:pt x="17" y="399"/>
                  </a:lnTo>
                  <a:lnTo>
                    <a:pt x="11" y="365"/>
                  </a:lnTo>
                  <a:lnTo>
                    <a:pt x="6" y="316"/>
                  </a:lnTo>
                  <a:lnTo>
                    <a:pt x="2" y="255"/>
                  </a:lnTo>
                  <a:lnTo>
                    <a:pt x="0" y="188"/>
                  </a:lnTo>
                  <a:lnTo>
                    <a:pt x="4" y="120"/>
                  </a:lnTo>
                  <a:lnTo>
                    <a:pt x="15" y="55"/>
                  </a:lnTo>
                  <a:lnTo>
                    <a:pt x="34" y="0"/>
                  </a:lnTo>
                  <a:lnTo>
                    <a:pt x="104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74" name="Freeform 150"/>
            <p:cNvSpPr>
              <a:spLocks/>
            </p:cNvSpPr>
            <p:nvPr/>
          </p:nvSpPr>
          <p:spPr bwMode="auto">
            <a:xfrm>
              <a:off x="7240" y="13752"/>
              <a:ext cx="76" cy="302"/>
            </a:xfrm>
            <a:custGeom>
              <a:avLst/>
              <a:gdLst>
                <a:gd name="T0" fmla="*/ 76 w 76"/>
                <a:gd name="T1" fmla="*/ 2 h 302"/>
                <a:gd name="T2" fmla="*/ 74 w 76"/>
                <a:gd name="T3" fmla="*/ 4 h 302"/>
                <a:gd name="T4" fmla="*/ 70 w 76"/>
                <a:gd name="T5" fmla="*/ 12 h 302"/>
                <a:gd name="T6" fmla="*/ 62 w 76"/>
                <a:gd name="T7" fmla="*/ 28 h 302"/>
                <a:gd name="T8" fmla="*/ 56 w 76"/>
                <a:gd name="T9" fmla="*/ 53 h 302"/>
                <a:gd name="T10" fmla="*/ 51 w 76"/>
                <a:gd name="T11" fmla="*/ 92 h 302"/>
                <a:gd name="T12" fmla="*/ 49 w 76"/>
                <a:gd name="T13" fmla="*/ 145 h 302"/>
                <a:gd name="T14" fmla="*/ 50 w 76"/>
                <a:gd name="T15" fmla="*/ 214 h 302"/>
                <a:gd name="T16" fmla="*/ 57 w 76"/>
                <a:gd name="T17" fmla="*/ 302 h 302"/>
                <a:gd name="T18" fmla="*/ 14 w 76"/>
                <a:gd name="T19" fmla="*/ 302 h 302"/>
                <a:gd name="T20" fmla="*/ 13 w 76"/>
                <a:gd name="T21" fmla="*/ 294 h 302"/>
                <a:gd name="T22" fmla="*/ 9 w 76"/>
                <a:gd name="T23" fmla="*/ 269 h 302"/>
                <a:gd name="T24" fmla="*/ 4 w 76"/>
                <a:gd name="T25" fmla="*/ 232 h 302"/>
                <a:gd name="T26" fmla="*/ 1 w 76"/>
                <a:gd name="T27" fmla="*/ 188 h 302"/>
                <a:gd name="T28" fmla="*/ 0 w 76"/>
                <a:gd name="T29" fmla="*/ 138 h 302"/>
                <a:gd name="T30" fmla="*/ 2 w 76"/>
                <a:gd name="T31" fmla="*/ 89 h 302"/>
                <a:gd name="T32" fmla="*/ 10 w 76"/>
                <a:gd name="T33" fmla="*/ 41 h 302"/>
                <a:gd name="T34" fmla="*/ 25 w 76"/>
                <a:gd name="T35" fmla="*/ 0 h 302"/>
                <a:gd name="T36" fmla="*/ 76 w 76"/>
                <a:gd name="T37" fmla="*/ 2 h 3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6"/>
                <a:gd name="T58" fmla="*/ 0 h 302"/>
                <a:gd name="T59" fmla="*/ 76 w 76"/>
                <a:gd name="T60" fmla="*/ 302 h 3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6" h="302">
                  <a:moveTo>
                    <a:pt x="76" y="2"/>
                  </a:moveTo>
                  <a:lnTo>
                    <a:pt x="74" y="4"/>
                  </a:lnTo>
                  <a:lnTo>
                    <a:pt x="70" y="12"/>
                  </a:lnTo>
                  <a:lnTo>
                    <a:pt x="62" y="28"/>
                  </a:lnTo>
                  <a:lnTo>
                    <a:pt x="56" y="53"/>
                  </a:lnTo>
                  <a:lnTo>
                    <a:pt x="51" y="92"/>
                  </a:lnTo>
                  <a:lnTo>
                    <a:pt x="49" y="145"/>
                  </a:lnTo>
                  <a:lnTo>
                    <a:pt x="50" y="214"/>
                  </a:lnTo>
                  <a:lnTo>
                    <a:pt x="57" y="302"/>
                  </a:lnTo>
                  <a:lnTo>
                    <a:pt x="14" y="302"/>
                  </a:lnTo>
                  <a:lnTo>
                    <a:pt x="13" y="294"/>
                  </a:lnTo>
                  <a:lnTo>
                    <a:pt x="9" y="269"/>
                  </a:lnTo>
                  <a:lnTo>
                    <a:pt x="4" y="232"/>
                  </a:lnTo>
                  <a:lnTo>
                    <a:pt x="1" y="188"/>
                  </a:lnTo>
                  <a:lnTo>
                    <a:pt x="0" y="138"/>
                  </a:lnTo>
                  <a:lnTo>
                    <a:pt x="2" y="89"/>
                  </a:lnTo>
                  <a:lnTo>
                    <a:pt x="10" y="41"/>
                  </a:lnTo>
                  <a:lnTo>
                    <a:pt x="25" y="0"/>
                  </a:lnTo>
                  <a:lnTo>
                    <a:pt x="76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75" name="Rectangle 151"/>
            <p:cNvSpPr>
              <a:spLocks noChangeArrowheads="1"/>
            </p:cNvSpPr>
            <p:nvPr/>
          </p:nvSpPr>
          <p:spPr bwMode="auto">
            <a:xfrm>
              <a:off x="6241" y="13678"/>
              <a:ext cx="23" cy="9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103776" name="Freeform 152"/>
            <p:cNvSpPr>
              <a:spLocks/>
            </p:cNvSpPr>
            <p:nvPr/>
          </p:nvSpPr>
          <p:spPr bwMode="auto">
            <a:xfrm>
              <a:off x="6579" y="13664"/>
              <a:ext cx="375" cy="440"/>
            </a:xfrm>
            <a:custGeom>
              <a:avLst/>
              <a:gdLst>
                <a:gd name="T0" fmla="*/ 35 w 375"/>
                <a:gd name="T1" fmla="*/ 41 h 440"/>
                <a:gd name="T2" fmla="*/ 32 w 375"/>
                <a:gd name="T3" fmla="*/ 49 h 440"/>
                <a:gd name="T4" fmla="*/ 25 w 375"/>
                <a:gd name="T5" fmla="*/ 74 h 440"/>
                <a:gd name="T6" fmla="*/ 17 w 375"/>
                <a:gd name="T7" fmla="*/ 112 h 440"/>
                <a:gd name="T8" fmla="*/ 8 w 375"/>
                <a:gd name="T9" fmla="*/ 163 h 440"/>
                <a:gd name="T10" fmla="*/ 2 w 375"/>
                <a:gd name="T11" fmla="*/ 223 h 440"/>
                <a:gd name="T12" fmla="*/ 0 w 375"/>
                <a:gd name="T13" fmla="*/ 290 h 440"/>
                <a:gd name="T14" fmla="*/ 7 w 375"/>
                <a:gd name="T15" fmla="*/ 363 h 440"/>
                <a:gd name="T16" fmla="*/ 23 w 375"/>
                <a:gd name="T17" fmla="*/ 440 h 440"/>
                <a:gd name="T18" fmla="*/ 23 w 375"/>
                <a:gd name="T19" fmla="*/ 437 h 440"/>
                <a:gd name="T20" fmla="*/ 23 w 375"/>
                <a:gd name="T21" fmla="*/ 427 h 440"/>
                <a:gd name="T22" fmla="*/ 23 w 375"/>
                <a:gd name="T23" fmla="*/ 411 h 440"/>
                <a:gd name="T24" fmla="*/ 23 w 375"/>
                <a:gd name="T25" fmla="*/ 391 h 440"/>
                <a:gd name="T26" fmla="*/ 25 w 375"/>
                <a:gd name="T27" fmla="*/ 367 h 440"/>
                <a:gd name="T28" fmla="*/ 28 w 375"/>
                <a:gd name="T29" fmla="*/ 341 h 440"/>
                <a:gd name="T30" fmla="*/ 33 w 375"/>
                <a:gd name="T31" fmla="*/ 312 h 440"/>
                <a:gd name="T32" fmla="*/ 39 w 375"/>
                <a:gd name="T33" fmla="*/ 281 h 440"/>
                <a:gd name="T34" fmla="*/ 49 w 375"/>
                <a:gd name="T35" fmla="*/ 251 h 440"/>
                <a:gd name="T36" fmla="*/ 61 w 375"/>
                <a:gd name="T37" fmla="*/ 222 h 440"/>
                <a:gd name="T38" fmla="*/ 75 w 375"/>
                <a:gd name="T39" fmla="*/ 194 h 440"/>
                <a:gd name="T40" fmla="*/ 93 w 375"/>
                <a:gd name="T41" fmla="*/ 168 h 440"/>
                <a:gd name="T42" fmla="*/ 116 w 375"/>
                <a:gd name="T43" fmla="*/ 145 h 440"/>
                <a:gd name="T44" fmla="*/ 141 w 375"/>
                <a:gd name="T45" fmla="*/ 127 h 440"/>
                <a:gd name="T46" fmla="*/ 173 w 375"/>
                <a:gd name="T47" fmla="*/ 114 h 440"/>
                <a:gd name="T48" fmla="*/ 208 w 375"/>
                <a:gd name="T49" fmla="*/ 106 h 440"/>
                <a:gd name="T50" fmla="*/ 210 w 375"/>
                <a:gd name="T51" fmla="*/ 104 h 440"/>
                <a:gd name="T52" fmla="*/ 217 w 375"/>
                <a:gd name="T53" fmla="*/ 100 h 440"/>
                <a:gd name="T54" fmla="*/ 227 w 375"/>
                <a:gd name="T55" fmla="*/ 92 h 440"/>
                <a:gd name="T56" fmla="*/ 245 w 375"/>
                <a:gd name="T57" fmla="*/ 82 h 440"/>
                <a:gd name="T58" fmla="*/ 267 w 375"/>
                <a:gd name="T59" fmla="*/ 69 h 440"/>
                <a:gd name="T60" fmla="*/ 296 w 375"/>
                <a:gd name="T61" fmla="*/ 54 h 440"/>
                <a:gd name="T62" fmla="*/ 332 w 375"/>
                <a:gd name="T63" fmla="*/ 36 h 440"/>
                <a:gd name="T64" fmla="*/ 375 w 375"/>
                <a:gd name="T65" fmla="*/ 17 h 440"/>
                <a:gd name="T66" fmla="*/ 373 w 375"/>
                <a:gd name="T67" fmla="*/ 16 h 440"/>
                <a:gd name="T68" fmla="*/ 366 w 375"/>
                <a:gd name="T69" fmla="*/ 15 h 440"/>
                <a:gd name="T70" fmla="*/ 357 w 375"/>
                <a:gd name="T71" fmla="*/ 13 h 440"/>
                <a:gd name="T72" fmla="*/ 343 w 375"/>
                <a:gd name="T73" fmla="*/ 10 h 440"/>
                <a:gd name="T74" fmla="*/ 326 w 375"/>
                <a:gd name="T75" fmla="*/ 7 h 440"/>
                <a:gd name="T76" fmla="*/ 307 w 375"/>
                <a:gd name="T77" fmla="*/ 5 h 440"/>
                <a:gd name="T78" fmla="*/ 285 w 375"/>
                <a:gd name="T79" fmla="*/ 3 h 440"/>
                <a:gd name="T80" fmla="*/ 261 w 375"/>
                <a:gd name="T81" fmla="*/ 1 h 440"/>
                <a:gd name="T82" fmla="*/ 235 w 375"/>
                <a:gd name="T83" fmla="*/ 0 h 440"/>
                <a:gd name="T84" fmla="*/ 208 w 375"/>
                <a:gd name="T85" fmla="*/ 1 h 440"/>
                <a:gd name="T86" fmla="*/ 180 w 375"/>
                <a:gd name="T87" fmla="*/ 2 h 440"/>
                <a:gd name="T88" fmla="*/ 151 w 375"/>
                <a:gd name="T89" fmla="*/ 5 h 440"/>
                <a:gd name="T90" fmla="*/ 122 w 375"/>
                <a:gd name="T91" fmla="*/ 10 h 440"/>
                <a:gd name="T92" fmla="*/ 92 w 375"/>
                <a:gd name="T93" fmla="*/ 18 h 440"/>
                <a:gd name="T94" fmla="*/ 63 w 375"/>
                <a:gd name="T95" fmla="*/ 28 h 440"/>
                <a:gd name="T96" fmla="*/ 35 w 375"/>
                <a:gd name="T97" fmla="*/ 41 h 4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5"/>
                <a:gd name="T148" fmla="*/ 0 h 440"/>
                <a:gd name="T149" fmla="*/ 375 w 375"/>
                <a:gd name="T150" fmla="*/ 440 h 4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5" h="440">
                  <a:moveTo>
                    <a:pt x="35" y="41"/>
                  </a:moveTo>
                  <a:lnTo>
                    <a:pt x="32" y="49"/>
                  </a:lnTo>
                  <a:lnTo>
                    <a:pt x="25" y="74"/>
                  </a:lnTo>
                  <a:lnTo>
                    <a:pt x="17" y="112"/>
                  </a:lnTo>
                  <a:lnTo>
                    <a:pt x="8" y="163"/>
                  </a:lnTo>
                  <a:lnTo>
                    <a:pt x="2" y="223"/>
                  </a:lnTo>
                  <a:lnTo>
                    <a:pt x="0" y="290"/>
                  </a:lnTo>
                  <a:lnTo>
                    <a:pt x="7" y="363"/>
                  </a:lnTo>
                  <a:lnTo>
                    <a:pt x="23" y="440"/>
                  </a:lnTo>
                  <a:lnTo>
                    <a:pt x="23" y="437"/>
                  </a:lnTo>
                  <a:lnTo>
                    <a:pt x="23" y="427"/>
                  </a:lnTo>
                  <a:lnTo>
                    <a:pt x="23" y="411"/>
                  </a:lnTo>
                  <a:lnTo>
                    <a:pt x="23" y="391"/>
                  </a:lnTo>
                  <a:lnTo>
                    <a:pt x="25" y="367"/>
                  </a:lnTo>
                  <a:lnTo>
                    <a:pt x="28" y="341"/>
                  </a:lnTo>
                  <a:lnTo>
                    <a:pt x="33" y="312"/>
                  </a:lnTo>
                  <a:lnTo>
                    <a:pt x="39" y="281"/>
                  </a:lnTo>
                  <a:lnTo>
                    <a:pt x="49" y="251"/>
                  </a:lnTo>
                  <a:lnTo>
                    <a:pt x="61" y="222"/>
                  </a:lnTo>
                  <a:lnTo>
                    <a:pt x="75" y="194"/>
                  </a:lnTo>
                  <a:lnTo>
                    <a:pt x="93" y="168"/>
                  </a:lnTo>
                  <a:lnTo>
                    <a:pt x="116" y="145"/>
                  </a:lnTo>
                  <a:lnTo>
                    <a:pt x="141" y="127"/>
                  </a:lnTo>
                  <a:lnTo>
                    <a:pt x="173" y="114"/>
                  </a:lnTo>
                  <a:lnTo>
                    <a:pt x="208" y="106"/>
                  </a:lnTo>
                  <a:lnTo>
                    <a:pt x="210" y="104"/>
                  </a:lnTo>
                  <a:lnTo>
                    <a:pt x="217" y="100"/>
                  </a:lnTo>
                  <a:lnTo>
                    <a:pt x="227" y="92"/>
                  </a:lnTo>
                  <a:lnTo>
                    <a:pt x="245" y="82"/>
                  </a:lnTo>
                  <a:lnTo>
                    <a:pt x="267" y="69"/>
                  </a:lnTo>
                  <a:lnTo>
                    <a:pt x="296" y="54"/>
                  </a:lnTo>
                  <a:lnTo>
                    <a:pt x="332" y="36"/>
                  </a:lnTo>
                  <a:lnTo>
                    <a:pt x="375" y="17"/>
                  </a:lnTo>
                  <a:lnTo>
                    <a:pt x="373" y="16"/>
                  </a:lnTo>
                  <a:lnTo>
                    <a:pt x="366" y="15"/>
                  </a:lnTo>
                  <a:lnTo>
                    <a:pt x="357" y="13"/>
                  </a:lnTo>
                  <a:lnTo>
                    <a:pt x="343" y="10"/>
                  </a:lnTo>
                  <a:lnTo>
                    <a:pt x="326" y="7"/>
                  </a:lnTo>
                  <a:lnTo>
                    <a:pt x="307" y="5"/>
                  </a:lnTo>
                  <a:lnTo>
                    <a:pt x="285" y="3"/>
                  </a:lnTo>
                  <a:lnTo>
                    <a:pt x="261" y="1"/>
                  </a:lnTo>
                  <a:lnTo>
                    <a:pt x="235" y="0"/>
                  </a:lnTo>
                  <a:lnTo>
                    <a:pt x="208" y="1"/>
                  </a:lnTo>
                  <a:lnTo>
                    <a:pt x="180" y="2"/>
                  </a:lnTo>
                  <a:lnTo>
                    <a:pt x="151" y="5"/>
                  </a:lnTo>
                  <a:lnTo>
                    <a:pt x="122" y="10"/>
                  </a:lnTo>
                  <a:lnTo>
                    <a:pt x="92" y="18"/>
                  </a:lnTo>
                  <a:lnTo>
                    <a:pt x="63" y="28"/>
                  </a:lnTo>
                  <a:lnTo>
                    <a:pt x="35" y="4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77" name="Freeform 153"/>
            <p:cNvSpPr>
              <a:spLocks/>
            </p:cNvSpPr>
            <p:nvPr/>
          </p:nvSpPr>
          <p:spPr bwMode="auto">
            <a:xfrm>
              <a:off x="6061" y="13991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8 h 83"/>
                <a:gd name="T6" fmla="*/ 5 w 305"/>
                <a:gd name="T7" fmla="*/ 44 h 83"/>
                <a:gd name="T8" fmla="*/ 11 w 305"/>
                <a:gd name="T9" fmla="*/ 37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8 h 83"/>
                <a:gd name="T16" fmla="*/ 54 w 305"/>
                <a:gd name="T17" fmla="*/ 12 h 83"/>
                <a:gd name="T18" fmla="*/ 72 w 305"/>
                <a:gd name="T19" fmla="*/ 6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7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6 h 83"/>
                <a:gd name="T38" fmla="*/ 289 w 305"/>
                <a:gd name="T39" fmla="*/ 44 h 83"/>
                <a:gd name="T40" fmla="*/ 277 w 305"/>
                <a:gd name="T41" fmla="*/ 41 h 83"/>
                <a:gd name="T42" fmla="*/ 262 w 305"/>
                <a:gd name="T43" fmla="*/ 36 h 83"/>
                <a:gd name="T44" fmla="*/ 244 w 305"/>
                <a:gd name="T45" fmla="*/ 32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1 h 83"/>
                <a:gd name="T56" fmla="*/ 101 w 305"/>
                <a:gd name="T57" fmla="*/ 23 h 83"/>
                <a:gd name="T58" fmla="*/ 77 w 305"/>
                <a:gd name="T59" fmla="*/ 29 h 83"/>
                <a:gd name="T60" fmla="*/ 55 w 305"/>
                <a:gd name="T61" fmla="*/ 37 h 83"/>
                <a:gd name="T62" fmla="*/ 33 w 305"/>
                <a:gd name="T63" fmla="*/ 48 h 83"/>
                <a:gd name="T64" fmla="*/ 15 w 305"/>
                <a:gd name="T65" fmla="*/ 63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8"/>
                  </a:lnTo>
                  <a:lnTo>
                    <a:pt x="5" y="44"/>
                  </a:lnTo>
                  <a:lnTo>
                    <a:pt x="11" y="37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8"/>
                  </a:lnTo>
                  <a:lnTo>
                    <a:pt x="54" y="12"/>
                  </a:lnTo>
                  <a:lnTo>
                    <a:pt x="72" y="6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7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6"/>
                  </a:lnTo>
                  <a:lnTo>
                    <a:pt x="289" y="44"/>
                  </a:lnTo>
                  <a:lnTo>
                    <a:pt x="277" y="41"/>
                  </a:lnTo>
                  <a:lnTo>
                    <a:pt x="262" y="36"/>
                  </a:lnTo>
                  <a:lnTo>
                    <a:pt x="244" y="32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1"/>
                  </a:lnTo>
                  <a:lnTo>
                    <a:pt x="101" y="23"/>
                  </a:lnTo>
                  <a:lnTo>
                    <a:pt x="77" y="29"/>
                  </a:lnTo>
                  <a:lnTo>
                    <a:pt x="55" y="37"/>
                  </a:lnTo>
                  <a:lnTo>
                    <a:pt x="33" y="48"/>
                  </a:lnTo>
                  <a:lnTo>
                    <a:pt x="15" y="63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78" name="Freeform 154"/>
            <p:cNvSpPr>
              <a:spLocks/>
            </p:cNvSpPr>
            <p:nvPr/>
          </p:nvSpPr>
          <p:spPr bwMode="auto">
            <a:xfrm>
              <a:off x="6061" y="13793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9 h 83"/>
                <a:gd name="T6" fmla="*/ 5 w 305"/>
                <a:gd name="T7" fmla="*/ 44 h 83"/>
                <a:gd name="T8" fmla="*/ 11 w 305"/>
                <a:gd name="T9" fmla="*/ 38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7 h 83"/>
                <a:gd name="T16" fmla="*/ 54 w 305"/>
                <a:gd name="T17" fmla="*/ 12 h 83"/>
                <a:gd name="T18" fmla="*/ 72 w 305"/>
                <a:gd name="T19" fmla="*/ 7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8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5 h 83"/>
                <a:gd name="T38" fmla="*/ 289 w 305"/>
                <a:gd name="T39" fmla="*/ 43 h 83"/>
                <a:gd name="T40" fmla="*/ 277 w 305"/>
                <a:gd name="T41" fmla="*/ 40 h 83"/>
                <a:gd name="T42" fmla="*/ 262 w 305"/>
                <a:gd name="T43" fmla="*/ 36 h 83"/>
                <a:gd name="T44" fmla="*/ 244 w 305"/>
                <a:gd name="T45" fmla="*/ 33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2 h 83"/>
                <a:gd name="T56" fmla="*/ 101 w 305"/>
                <a:gd name="T57" fmla="*/ 24 h 83"/>
                <a:gd name="T58" fmla="*/ 77 w 305"/>
                <a:gd name="T59" fmla="*/ 29 h 83"/>
                <a:gd name="T60" fmla="*/ 55 w 305"/>
                <a:gd name="T61" fmla="*/ 38 h 83"/>
                <a:gd name="T62" fmla="*/ 33 w 305"/>
                <a:gd name="T63" fmla="*/ 49 h 83"/>
                <a:gd name="T64" fmla="*/ 15 w 305"/>
                <a:gd name="T65" fmla="*/ 64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11" y="38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7"/>
                  </a:lnTo>
                  <a:lnTo>
                    <a:pt x="54" y="12"/>
                  </a:lnTo>
                  <a:lnTo>
                    <a:pt x="72" y="7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8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5"/>
                  </a:lnTo>
                  <a:lnTo>
                    <a:pt x="289" y="43"/>
                  </a:lnTo>
                  <a:lnTo>
                    <a:pt x="277" y="40"/>
                  </a:lnTo>
                  <a:lnTo>
                    <a:pt x="262" y="36"/>
                  </a:lnTo>
                  <a:lnTo>
                    <a:pt x="244" y="33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2"/>
                  </a:lnTo>
                  <a:lnTo>
                    <a:pt x="101" y="24"/>
                  </a:lnTo>
                  <a:lnTo>
                    <a:pt x="77" y="29"/>
                  </a:lnTo>
                  <a:lnTo>
                    <a:pt x="55" y="38"/>
                  </a:lnTo>
                  <a:lnTo>
                    <a:pt x="33" y="49"/>
                  </a:lnTo>
                  <a:lnTo>
                    <a:pt x="15" y="64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79" name="Freeform 155"/>
            <p:cNvSpPr>
              <a:spLocks/>
            </p:cNvSpPr>
            <p:nvPr/>
          </p:nvSpPr>
          <p:spPr bwMode="auto">
            <a:xfrm>
              <a:off x="6348" y="13696"/>
              <a:ext cx="496" cy="917"/>
            </a:xfrm>
            <a:custGeom>
              <a:avLst/>
              <a:gdLst>
                <a:gd name="T0" fmla="*/ 0 w 496"/>
                <a:gd name="T1" fmla="*/ 0 h 917"/>
                <a:gd name="T2" fmla="*/ 0 w 496"/>
                <a:gd name="T3" fmla="*/ 886 h 917"/>
                <a:gd name="T4" fmla="*/ 150 w 496"/>
                <a:gd name="T5" fmla="*/ 917 h 917"/>
                <a:gd name="T6" fmla="*/ 143 w 496"/>
                <a:gd name="T7" fmla="*/ 797 h 917"/>
                <a:gd name="T8" fmla="*/ 496 w 496"/>
                <a:gd name="T9" fmla="*/ 851 h 917"/>
                <a:gd name="T10" fmla="*/ 490 w 496"/>
                <a:gd name="T11" fmla="*/ 803 h 917"/>
                <a:gd name="T12" fmla="*/ 245 w 496"/>
                <a:gd name="T13" fmla="*/ 773 h 917"/>
                <a:gd name="T14" fmla="*/ 239 w 496"/>
                <a:gd name="T15" fmla="*/ 670 h 917"/>
                <a:gd name="T16" fmla="*/ 72 w 496"/>
                <a:gd name="T17" fmla="*/ 670 h 917"/>
                <a:gd name="T18" fmla="*/ 68 w 496"/>
                <a:gd name="T19" fmla="*/ 657 h 917"/>
                <a:gd name="T20" fmla="*/ 56 w 496"/>
                <a:gd name="T21" fmla="*/ 620 h 917"/>
                <a:gd name="T22" fmla="*/ 41 w 496"/>
                <a:gd name="T23" fmla="*/ 559 h 917"/>
                <a:gd name="T24" fmla="*/ 26 w 496"/>
                <a:gd name="T25" fmla="*/ 480 h 917"/>
                <a:gd name="T26" fmla="*/ 15 w 496"/>
                <a:gd name="T27" fmla="*/ 385 h 917"/>
                <a:gd name="T28" fmla="*/ 11 w 496"/>
                <a:gd name="T29" fmla="*/ 276 h 917"/>
                <a:gd name="T30" fmla="*/ 20 w 496"/>
                <a:gd name="T31" fmla="*/ 158 h 917"/>
                <a:gd name="T32" fmla="*/ 42 w 496"/>
                <a:gd name="T33" fmla="*/ 30 h 917"/>
                <a:gd name="T34" fmla="*/ 0 w 496"/>
                <a:gd name="T35" fmla="*/ 0 h 9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6"/>
                <a:gd name="T55" fmla="*/ 0 h 917"/>
                <a:gd name="T56" fmla="*/ 496 w 496"/>
                <a:gd name="T57" fmla="*/ 917 h 9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6" h="917">
                  <a:moveTo>
                    <a:pt x="0" y="0"/>
                  </a:moveTo>
                  <a:lnTo>
                    <a:pt x="0" y="886"/>
                  </a:lnTo>
                  <a:lnTo>
                    <a:pt x="150" y="917"/>
                  </a:lnTo>
                  <a:lnTo>
                    <a:pt x="143" y="797"/>
                  </a:lnTo>
                  <a:lnTo>
                    <a:pt x="496" y="851"/>
                  </a:lnTo>
                  <a:lnTo>
                    <a:pt x="490" y="803"/>
                  </a:lnTo>
                  <a:lnTo>
                    <a:pt x="245" y="773"/>
                  </a:lnTo>
                  <a:lnTo>
                    <a:pt x="239" y="670"/>
                  </a:lnTo>
                  <a:lnTo>
                    <a:pt x="72" y="670"/>
                  </a:lnTo>
                  <a:lnTo>
                    <a:pt x="68" y="657"/>
                  </a:lnTo>
                  <a:lnTo>
                    <a:pt x="56" y="620"/>
                  </a:lnTo>
                  <a:lnTo>
                    <a:pt x="41" y="559"/>
                  </a:lnTo>
                  <a:lnTo>
                    <a:pt x="26" y="480"/>
                  </a:lnTo>
                  <a:lnTo>
                    <a:pt x="15" y="385"/>
                  </a:lnTo>
                  <a:lnTo>
                    <a:pt x="11" y="276"/>
                  </a:lnTo>
                  <a:lnTo>
                    <a:pt x="20" y="158"/>
                  </a:lnTo>
                  <a:lnTo>
                    <a:pt x="42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80" name="Freeform 156"/>
            <p:cNvSpPr>
              <a:spLocks/>
            </p:cNvSpPr>
            <p:nvPr/>
          </p:nvSpPr>
          <p:spPr bwMode="auto">
            <a:xfrm>
              <a:off x="6593" y="13487"/>
              <a:ext cx="638" cy="125"/>
            </a:xfrm>
            <a:custGeom>
              <a:avLst/>
              <a:gdLst>
                <a:gd name="T0" fmla="*/ 0 w 638"/>
                <a:gd name="T1" fmla="*/ 125 h 125"/>
                <a:gd name="T2" fmla="*/ 4 w 638"/>
                <a:gd name="T3" fmla="*/ 124 h 125"/>
                <a:gd name="T4" fmla="*/ 14 w 638"/>
                <a:gd name="T5" fmla="*/ 119 h 125"/>
                <a:gd name="T6" fmla="*/ 31 w 638"/>
                <a:gd name="T7" fmla="*/ 114 h 125"/>
                <a:gd name="T8" fmla="*/ 53 w 638"/>
                <a:gd name="T9" fmla="*/ 106 h 125"/>
                <a:gd name="T10" fmla="*/ 81 w 638"/>
                <a:gd name="T11" fmla="*/ 98 h 125"/>
                <a:gd name="T12" fmla="*/ 113 w 638"/>
                <a:gd name="T13" fmla="*/ 89 h 125"/>
                <a:gd name="T14" fmla="*/ 151 w 638"/>
                <a:gd name="T15" fmla="*/ 81 h 125"/>
                <a:gd name="T16" fmla="*/ 192 w 638"/>
                <a:gd name="T17" fmla="*/ 73 h 125"/>
                <a:gd name="T18" fmla="*/ 237 w 638"/>
                <a:gd name="T19" fmla="*/ 65 h 125"/>
                <a:gd name="T20" fmla="*/ 286 w 638"/>
                <a:gd name="T21" fmla="*/ 60 h 125"/>
                <a:gd name="T22" fmla="*/ 337 w 638"/>
                <a:gd name="T23" fmla="*/ 56 h 125"/>
                <a:gd name="T24" fmla="*/ 390 w 638"/>
                <a:gd name="T25" fmla="*/ 55 h 125"/>
                <a:gd name="T26" fmla="*/ 446 w 638"/>
                <a:gd name="T27" fmla="*/ 56 h 125"/>
                <a:gd name="T28" fmla="*/ 503 w 638"/>
                <a:gd name="T29" fmla="*/ 61 h 125"/>
                <a:gd name="T30" fmla="*/ 561 w 638"/>
                <a:gd name="T31" fmla="*/ 70 h 125"/>
                <a:gd name="T32" fmla="*/ 620 w 638"/>
                <a:gd name="T33" fmla="*/ 83 h 125"/>
                <a:gd name="T34" fmla="*/ 638 w 638"/>
                <a:gd name="T35" fmla="*/ 0 h 125"/>
                <a:gd name="T36" fmla="*/ 634 w 638"/>
                <a:gd name="T37" fmla="*/ 0 h 125"/>
                <a:gd name="T38" fmla="*/ 620 w 638"/>
                <a:gd name="T39" fmla="*/ 0 h 125"/>
                <a:gd name="T40" fmla="*/ 599 w 638"/>
                <a:gd name="T41" fmla="*/ 0 h 125"/>
                <a:gd name="T42" fmla="*/ 571 w 638"/>
                <a:gd name="T43" fmla="*/ 1 h 125"/>
                <a:gd name="T44" fmla="*/ 536 w 638"/>
                <a:gd name="T45" fmla="*/ 2 h 125"/>
                <a:gd name="T46" fmla="*/ 496 w 638"/>
                <a:gd name="T47" fmla="*/ 3 h 125"/>
                <a:gd name="T48" fmla="*/ 452 w 638"/>
                <a:gd name="T49" fmla="*/ 6 h 125"/>
                <a:gd name="T50" fmla="*/ 405 w 638"/>
                <a:gd name="T51" fmla="*/ 8 h 125"/>
                <a:gd name="T52" fmla="*/ 354 w 638"/>
                <a:gd name="T53" fmla="*/ 13 h 125"/>
                <a:gd name="T54" fmla="*/ 302 w 638"/>
                <a:gd name="T55" fmla="*/ 17 h 125"/>
                <a:gd name="T56" fmla="*/ 249 w 638"/>
                <a:gd name="T57" fmla="*/ 22 h 125"/>
                <a:gd name="T58" fmla="*/ 196 w 638"/>
                <a:gd name="T59" fmla="*/ 30 h 125"/>
                <a:gd name="T60" fmla="*/ 144 w 638"/>
                <a:gd name="T61" fmla="*/ 37 h 125"/>
                <a:gd name="T62" fmla="*/ 93 w 638"/>
                <a:gd name="T63" fmla="*/ 47 h 125"/>
                <a:gd name="T64" fmla="*/ 45 w 638"/>
                <a:gd name="T65" fmla="*/ 58 h 125"/>
                <a:gd name="T66" fmla="*/ 0 w 638"/>
                <a:gd name="T67" fmla="*/ 71 h 125"/>
                <a:gd name="T68" fmla="*/ 0 w 638"/>
                <a:gd name="T69" fmla="*/ 125 h 1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38"/>
                <a:gd name="T106" fmla="*/ 0 h 125"/>
                <a:gd name="T107" fmla="*/ 638 w 638"/>
                <a:gd name="T108" fmla="*/ 125 h 1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38" h="125">
                  <a:moveTo>
                    <a:pt x="0" y="125"/>
                  </a:moveTo>
                  <a:lnTo>
                    <a:pt x="4" y="124"/>
                  </a:lnTo>
                  <a:lnTo>
                    <a:pt x="14" y="119"/>
                  </a:lnTo>
                  <a:lnTo>
                    <a:pt x="31" y="114"/>
                  </a:lnTo>
                  <a:lnTo>
                    <a:pt x="53" y="106"/>
                  </a:lnTo>
                  <a:lnTo>
                    <a:pt x="81" y="98"/>
                  </a:lnTo>
                  <a:lnTo>
                    <a:pt x="113" y="89"/>
                  </a:lnTo>
                  <a:lnTo>
                    <a:pt x="151" y="81"/>
                  </a:lnTo>
                  <a:lnTo>
                    <a:pt x="192" y="73"/>
                  </a:lnTo>
                  <a:lnTo>
                    <a:pt x="237" y="65"/>
                  </a:lnTo>
                  <a:lnTo>
                    <a:pt x="286" y="60"/>
                  </a:lnTo>
                  <a:lnTo>
                    <a:pt x="337" y="56"/>
                  </a:lnTo>
                  <a:lnTo>
                    <a:pt x="390" y="55"/>
                  </a:lnTo>
                  <a:lnTo>
                    <a:pt x="446" y="56"/>
                  </a:lnTo>
                  <a:lnTo>
                    <a:pt x="503" y="61"/>
                  </a:lnTo>
                  <a:lnTo>
                    <a:pt x="561" y="70"/>
                  </a:lnTo>
                  <a:lnTo>
                    <a:pt x="620" y="83"/>
                  </a:lnTo>
                  <a:lnTo>
                    <a:pt x="638" y="0"/>
                  </a:lnTo>
                  <a:lnTo>
                    <a:pt x="634" y="0"/>
                  </a:lnTo>
                  <a:lnTo>
                    <a:pt x="620" y="0"/>
                  </a:lnTo>
                  <a:lnTo>
                    <a:pt x="599" y="0"/>
                  </a:lnTo>
                  <a:lnTo>
                    <a:pt x="571" y="1"/>
                  </a:lnTo>
                  <a:lnTo>
                    <a:pt x="536" y="2"/>
                  </a:lnTo>
                  <a:lnTo>
                    <a:pt x="496" y="3"/>
                  </a:lnTo>
                  <a:lnTo>
                    <a:pt x="452" y="6"/>
                  </a:lnTo>
                  <a:lnTo>
                    <a:pt x="405" y="8"/>
                  </a:lnTo>
                  <a:lnTo>
                    <a:pt x="354" y="13"/>
                  </a:lnTo>
                  <a:lnTo>
                    <a:pt x="302" y="17"/>
                  </a:lnTo>
                  <a:lnTo>
                    <a:pt x="249" y="22"/>
                  </a:lnTo>
                  <a:lnTo>
                    <a:pt x="196" y="30"/>
                  </a:lnTo>
                  <a:lnTo>
                    <a:pt x="144" y="37"/>
                  </a:lnTo>
                  <a:lnTo>
                    <a:pt x="93" y="47"/>
                  </a:lnTo>
                  <a:lnTo>
                    <a:pt x="45" y="58"/>
                  </a:lnTo>
                  <a:lnTo>
                    <a:pt x="0" y="71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81" name="Freeform 157"/>
            <p:cNvSpPr>
              <a:spLocks/>
            </p:cNvSpPr>
            <p:nvPr/>
          </p:nvSpPr>
          <p:spPr bwMode="auto">
            <a:xfrm>
              <a:off x="6217" y="14634"/>
              <a:ext cx="1075" cy="356"/>
            </a:xfrm>
            <a:custGeom>
              <a:avLst/>
              <a:gdLst>
                <a:gd name="T0" fmla="*/ 454 w 1075"/>
                <a:gd name="T1" fmla="*/ 344 h 356"/>
                <a:gd name="T2" fmla="*/ 456 w 1075"/>
                <a:gd name="T3" fmla="*/ 343 h 356"/>
                <a:gd name="T4" fmla="*/ 463 w 1075"/>
                <a:gd name="T5" fmla="*/ 341 h 356"/>
                <a:gd name="T6" fmla="*/ 472 w 1075"/>
                <a:gd name="T7" fmla="*/ 337 h 356"/>
                <a:gd name="T8" fmla="*/ 485 w 1075"/>
                <a:gd name="T9" fmla="*/ 332 h 356"/>
                <a:gd name="T10" fmla="*/ 501 w 1075"/>
                <a:gd name="T11" fmla="*/ 325 h 356"/>
                <a:gd name="T12" fmla="*/ 518 w 1075"/>
                <a:gd name="T13" fmla="*/ 317 h 356"/>
                <a:gd name="T14" fmla="*/ 538 w 1075"/>
                <a:gd name="T15" fmla="*/ 308 h 356"/>
                <a:gd name="T16" fmla="*/ 558 w 1075"/>
                <a:gd name="T17" fmla="*/ 298 h 356"/>
                <a:gd name="T18" fmla="*/ 580 w 1075"/>
                <a:gd name="T19" fmla="*/ 287 h 356"/>
                <a:gd name="T20" fmla="*/ 600 w 1075"/>
                <a:gd name="T21" fmla="*/ 274 h 356"/>
                <a:gd name="T22" fmla="*/ 621 w 1075"/>
                <a:gd name="T23" fmla="*/ 262 h 356"/>
                <a:gd name="T24" fmla="*/ 640 w 1075"/>
                <a:gd name="T25" fmla="*/ 248 h 356"/>
                <a:gd name="T26" fmla="*/ 658 w 1075"/>
                <a:gd name="T27" fmla="*/ 234 h 356"/>
                <a:gd name="T28" fmla="*/ 674 w 1075"/>
                <a:gd name="T29" fmla="*/ 219 h 356"/>
                <a:gd name="T30" fmla="*/ 688 w 1075"/>
                <a:gd name="T31" fmla="*/ 204 h 356"/>
                <a:gd name="T32" fmla="*/ 699 w 1075"/>
                <a:gd name="T33" fmla="*/ 189 h 356"/>
                <a:gd name="T34" fmla="*/ 0 w 1075"/>
                <a:gd name="T35" fmla="*/ 18 h 356"/>
                <a:gd name="T36" fmla="*/ 54 w 1075"/>
                <a:gd name="T37" fmla="*/ 0 h 356"/>
                <a:gd name="T38" fmla="*/ 1075 w 1075"/>
                <a:gd name="T39" fmla="*/ 251 h 356"/>
                <a:gd name="T40" fmla="*/ 1033 w 1075"/>
                <a:gd name="T41" fmla="*/ 274 h 356"/>
                <a:gd name="T42" fmla="*/ 738 w 1075"/>
                <a:gd name="T43" fmla="*/ 199 h 356"/>
                <a:gd name="T44" fmla="*/ 737 w 1075"/>
                <a:gd name="T45" fmla="*/ 200 h 356"/>
                <a:gd name="T46" fmla="*/ 735 w 1075"/>
                <a:gd name="T47" fmla="*/ 203 h 356"/>
                <a:gd name="T48" fmla="*/ 730 w 1075"/>
                <a:gd name="T49" fmla="*/ 207 h 356"/>
                <a:gd name="T50" fmla="*/ 724 w 1075"/>
                <a:gd name="T51" fmla="*/ 214 h 356"/>
                <a:gd name="T52" fmla="*/ 716 w 1075"/>
                <a:gd name="T53" fmla="*/ 222 h 356"/>
                <a:gd name="T54" fmla="*/ 706 w 1075"/>
                <a:gd name="T55" fmla="*/ 231 h 356"/>
                <a:gd name="T56" fmla="*/ 694 w 1075"/>
                <a:gd name="T57" fmla="*/ 242 h 356"/>
                <a:gd name="T58" fmla="*/ 679 w 1075"/>
                <a:gd name="T59" fmla="*/ 253 h 356"/>
                <a:gd name="T60" fmla="*/ 662 w 1075"/>
                <a:gd name="T61" fmla="*/ 265 h 356"/>
                <a:gd name="T62" fmla="*/ 643 w 1075"/>
                <a:gd name="T63" fmla="*/ 278 h 356"/>
                <a:gd name="T64" fmla="*/ 621 w 1075"/>
                <a:gd name="T65" fmla="*/ 291 h 356"/>
                <a:gd name="T66" fmla="*/ 597 w 1075"/>
                <a:gd name="T67" fmla="*/ 303 h 356"/>
                <a:gd name="T68" fmla="*/ 570 w 1075"/>
                <a:gd name="T69" fmla="*/ 317 h 356"/>
                <a:gd name="T70" fmla="*/ 540 w 1075"/>
                <a:gd name="T71" fmla="*/ 330 h 356"/>
                <a:gd name="T72" fmla="*/ 508 w 1075"/>
                <a:gd name="T73" fmla="*/ 343 h 356"/>
                <a:gd name="T74" fmla="*/ 472 w 1075"/>
                <a:gd name="T75" fmla="*/ 356 h 356"/>
                <a:gd name="T76" fmla="*/ 454 w 1075"/>
                <a:gd name="T77" fmla="*/ 344 h 3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75"/>
                <a:gd name="T118" fmla="*/ 0 h 356"/>
                <a:gd name="T119" fmla="*/ 1075 w 1075"/>
                <a:gd name="T120" fmla="*/ 356 h 35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75" h="356">
                  <a:moveTo>
                    <a:pt x="454" y="344"/>
                  </a:moveTo>
                  <a:lnTo>
                    <a:pt x="456" y="343"/>
                  </a:lnTo>
                  <a:lnTo>
                    <a:pt x="463" y="341"/>
                  </a:lnTo>
                  <a:lnTo>
                    <a:pt x="472" y="337"/>
                  </a:lnTo>
                  <a:lnTo>
                    <a:pt x="485" y="332"/>
                  </a:lnTo>
                  <a:lnTo>
                    <a:pt x="501" y="325"/>
                  </a:lnTo>
                  <a:lnTo>
                    <a:pt x="518" y="317"/>
                  </a:lnTo>
                  <a:lnTo>
                    <a:pt x="538" y="308"/>
                  </a:lnTo>
                  <a:lnTo>
                    <a:pt x="558" y="298"/>
                  </a:lnTo>
                  <a:lnTo>
                    <a:pt x="580" y="287"/>
                  </a:lnTo>
                  <a:lnTo>
                    <a:pt x="600" y="274"/>
                  </a:lnTo>
                  <a:lnTo>
                    <a:pt x="621" y="262"/>
                  </a:lnTo>
                  <a:lnTo>
                    <a:pt x="640" y="248"/>
                  </a:lnTo>
                  <a:lnTo>
                    <a:pt x="658" y="234"/>
                  </a:lnTo>
                  <a:lnTo>
                    <a:pt x="674" y="219"/>
                  </a:lnTo>
                  <a:lnTo>
                    <a:pt x="688" y="204"/>
                  </a:lnTo>
                  <a:lnTo>
                    <a:pt x="699" y="189"/>
                  </a:lnTo>
                  <a:lnTo>
                    <a:pt x="0" y="18"/>
                  </a:lnTo>
                  <a:lnTo>
                    <a:pt x="54" y="0"/>
                  </a:lnTo>
                  <a:lnTo>
                    <a:pt x="1075" y="251"/>
                  </a:lnTo>
                  <a:lnTo>
                    <a:pt x="1033" y="274"/>
                  </a:lnTo>
                  <a:lnTo>
                    <a:pt x="738" y="199"/>
                  </a:lnTo>
                  <a:lnTo>
                    <a:pt x="737" y="200"/>
                  </a:lnTo>
                  <a:lnTo>
                    <a:pt x="735" y="203"/>
                  </a:lnTo>
                  <a:lnTo>
                    <a:pt x="730" y="207"/>
                  </a:lnTo>
                  <a:lnTo>
                    <a:pt x="724" y="214"/>
                  </a:lnTo>
                  <a:lnTo>
                    <a:pt x="716" y="222"/>
                  </a:lnTo>
                  <a:lnTo>
                    <a:pt x="706" y="231"/>
                  </a:lnTo>
                  <a:lnTo>
                    <a:pt x="694" y="242"/>
                  </a:lnTo>
                  <a:lnTo>
                    <a:pt x="679" y="253"/>
                  </a:lnTo>
                  <a:lnTo>
                    <a:pt x="662" y="265"/>
                  </a:lnTo>
                  <a:lnTo>
                    <a:pt x="643" y="278"/>
                  </a:lnTo>
                  <a:lnTo>
                    <a:pt x="621" y="291"/>
                  </a:lnTo>
                  <a:lnTo>
                    <a:pt x="597" y="303"/>
                  </a:lnTo>
                  <a:lnTo>
                    <a:pt x="570" y="317"/>
                  </a:lnTo>
                  <a:lnTo>
                    <a:pt x="540" y="330"/>
                  </a:lnTo>
                  <a:lnTo>
                    <a:pt x="508" y="343"/>
                  </a:lnTo>
                  <a:lnTo>
                    <a:pt x="472" y="356"/>
                  </a:lnTo>
                  <a:lnTo>
                    <a:pt x="454" y="3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82" name="Freeform 158"/>
            <p:cNvSpPr>
              <a:spLocks/>
            </p:cNvSpPr>
            <p:nvPr/>
          </p:nvSpPr>
          <p:spPr bwMode="auto">
            <a:xfrm>
              <a:off x="5997" y="14727"/>
              <a:ext cx="1095" cy="319"/>
            </a:xfrm>
            <a:custGeom>
              <a:avLst/>
              <a:gdLst>
                <a:gd name="T0" fmla="*/ 0 w 1095"/>
                <a:gd name="T1" fmla="*/ 0 h 319"/>
                <a:gd name="T2" fmla="*/ 1071 w 1095"/>
                <a:gd name="T3" fmla="*/ 319 h 319"/>
                <a:gd name="T4" fmla="*/ 1095 w 1095"/>
                <a:gd name="T5" fmla="*/ 319 h 319"/>
                <a:gd name="T6" fmla="*/ 33 w 1095"/>
                <a:gd name="T7" fmla="*/ 0 h 319"/>
                <a:gd name="T8" fmla="*/ 0 w 1095"/>
                <a:gd name="T9" fmla="*/ 0 h 3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5"/>
                <a:gd name="T16" fmla="*/ 0 h 319"/>
                <a:gd name="T17" fmla="*/ 1095 w 1095"/>
                <a:gd name="T18" fmla="*/ 319 h 3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5" h="319">
                  <a:moveTo>
                    <a:pt x="0" y="0"/>
                  </a:moveTo>
                  <a:lnTo>
                    <a:pt x="1071" y="319"/>
                  </a:lnTo>
                  <a:lnTo>
                    <a:pt x="1095" y="319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83" name="Freeform 159"/>
            <p:cNvSpPr>
              <a:spLocks/>
            </p:cNvSpPr>
            <p:nvPr/>
          </p:nvSpPr>
          <p:spPr bwMode="auto">
            <a:xfrm>
              <a:off x="6181" y="14684"/>
              <a:ext cx="1082" cy="285"/>
            </a:xfrm>
            <a:custGeom>
              <a:avLst/>
              <a:gdLst>
                <a:gd name="T0" fmla="*/ 0 w 1082"/>
                <a:gd name="T1" fmla="*/ 1 h 285"/>
                <a:gd name="T2" fmla="*/ 1058 w 1082"/>
                <a:gd name="T3" fmla="*/ 285 h 285"/>
                <a:gd name="T4" fmla="*/ 1082 w 1082"/>
                <a:gd name="T5" fmla="*/ 284 h 285"/>
                <a:gd name="T6" fmla="*/ 33 w 1082"/>
                <a:gd name="T7" fmla="*/ 0 h 285"/>
                <a:gd name="T8" fmla="*/ 0 w 1082"/>
                <a:gd name="T9" fmla="*/ 1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2"/>
                <a:gd name="T16" fmla="*/ 0 h 285"/>
                <a:gd name="T17" fmla="*/ 1082 w 1082"/>
                <a:gd name="T18" fmla="*/ 285 h 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2" h="285">
                  <a:moveTo>
                    <a:pt x="0" y="1"/>
                  </a:moveTo>
                  <a:lnTo>
                    <a:pt x="1058" y="285"/>
                  </a:lnTo>
                  <a:lnTo>
                    <a:pt x="1082" y="284"/>
                  </a:lnTo>
                  <a:lnTo>
                    <a:pt x="3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84" name="Freeform 160"/>
            <p:cNvSpPr>
              <a:spLocks/>
            </p:cNvSpPr>
            <p:nvPr/>
          </p:nvSpPr>
          <p:spPr bwMode="auto">
            <a:xfrm>
              <a:off x="6093" y="14699"/>
              <a:ext cx="1087" cy="315"/>
            </a:xfrm>
            <a:custGeom>
              <a:avLst/>
              <a:gdLst>
                <a:gd name="T0" fmla="*/ 0 w 1087"/>
                <a:gd name="T1" fmla="*/ 0 h 315"/>
                <a:gd name="T2" fmla="*/ 1066 w 1087"/>
                <a:gd name="T3" fmla="*/ 315 h 315"/>
                <a:gd name="T4" fmla="*/ 1087 w 1087"/>
                <a:gd name="T5" fmla="*/ 308 h 315"/>
                <a:gd name="T6" fmla="*/ 31 w 1087"/>
                <a:gd name="T7" fmla="*/ 0 h 315"/>
                <a:gd name="T8" fmla="*/ 0 w 1087"/>
                <a:gd name="T9" fmla="*/ 0 h 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7"/>
                <a:gd name="T16" fmla="*/ 0 h 315"/>
                <a:gd name="T17" fmla="*/ 1087 w 1087"/>
                <a:gd name="T18" fmla="*/ 315 h 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7" h="315">
                  <a:moveTo>
                    <a:pt x="0" y="0"/>
                  </a:moveTo>
                  <a:lnTo>
                    <a:pt x="1066" y="315"/>
                  </a:lnTo>
                  <a:lnTo>
                    <a:pt x="1087" y="308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444" name="Group 161"/>
          <p:cNvGrpSpPr>
            <a:grpSpLocks/>
          </p:cNvGrpSpPr>
          <p:nvPr/>
        </p:nvGrpSpPr>
        <p:grpSpPr bwMode="auto">
          <a:xfrm>
            <a:off x="7138988" y="3006725"/>
            <a:ext cx="649287" cy="904875"/>
            <a:chOff x="12762" y="10336"/>
            <a:chExt cx="1027" cy="1700"/>
          </a:xfrm>
        </p:grpSpPr>
        <p:sp>
          <p:nvSpPr>
            <p:cNvPr id="103740" name="Rectangle 162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103741" name="Rectangle 163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103742" name="Line 164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43" name="Line 165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44" name="Line 166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45" name="Line 167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445" name="Group 168"/>
          <p:cNvGrpSpPr>
            <a:grpSpLocks/>
          </p:cNvGrpSpPr>
          <p:nvPr/>
        </p:nvGrpSpPr>
        <p:grpSpPr bwMode="auto">
          <a:xfrm>
            <a:off x="6196013" y="5273675"/>
            <a:ext cx="981075" cy="901700"/>
            <a:chOff x="5850" y="13487"/>
            <a:chExt cx="2023" cy="1840"/>
          </a:xfrm>
        </p:grpSpPr>
        <p:sp>
          <p:nvSpPr>
            <p:cNvPr id="103701" name="Freeform 169"/>
            <p:cNvSpPr>
              <a:spLocks/>
            </p:cNvSpPr>
            <p:nvPr/>
          </p:nvSpPr>
          <p:spPr bwMode="auto">
            <a:xfrm>
              <a:off x="5850" y="13632"/>
              <a:ext cx="2023" cy="1695"/>
            </a:xfrm>
            <a:custGeom>
              <a:avLst/>
              <a:gdLst>
                <a:gd name="T0" fmla="*/ 570 w 2023"/>
                <a:gd name="T1" fmla="*/ 121 h 1695"/>
                <a:gd name="T2" fmla="*/ 575 w 2023"/>
                <a:gd name="T3" fmla="*/ 120 h 1695"/>
                <a:gd name="T4" fmla="*/ 586 w 2023"/>
                <a:gd name="T5" fmla="*/ 116 h 1695"/>
                <a:gd name="T6" fmla="*/ 607 w 2023"/>
                <a:gd name="T7" fmla="*/ 108 h 1695"/>
                <a:gd name="T8" fmla="*/ 636 w 2023"/>
                <a:gd name="T9" fmla="*/ 101 h 1695"/>
                <a:gd name="T10" fmla="*/ 672 w 2023"/>
                <a:gd name="T11" fmla="*/ 90 h 1695"/>
                <a:gd name="T12" fmla="*/ 718 w 2023"/>
                <a:gd name="T13" fmla="*/ 79 h 1695"/>
                <a:gd name="T14" fmla="*/ 771 w 2023"/>
                <a:gd name="T15" fmla="*/ 67 h 1695"/>
                <a:gd name="T16" fmla="*/ 834 w 2023"/>
                <a:gd name="T17" fmla="*/ 55 h 1695"/>
                <a:gd name="T18" fmla="*/ 904 w 2023"/>
                <a:gd name="T19" fmla="*/ 43 h 1695"/>
                <a:gd name="T20" fmla="*/ 982 w 2023"/>
                <a:gd name="T21" fmla="*/ 33 h 1695"/>
                <a:gd name="T22" fmla="*/ 1071 w 2023"/>
                <a:gd name="T23" fmla="*/ 22 h 1695"/>
                <a:gd name="T24" fmla="*/ 1166 w 2023"/>
                <a:gd name="T25" fmla="*/ 13 h 1695"/>
                <a:gd name="T26" fmla="*/ 1271 w 2023"/>
                <a:gd name="T27" fmla="*/ 7 h 1695"/>
                <a:gd name="T28" fmla="*/ 1384 w 2023"/>
                <a:gd name="T29" fmla="*/ 1 h 1695"/>
                <a:gd name="T30" fmla="*/ 1506 w 2023"/>
                <a:gd name="T31" fmla="*/ 0 h 1695"/>
                <a:gd name="T32" fmla="*/ 1636 w 2023"/>
                <a:gd name="T33" fmla="*/ 1 h 1695"/>
                <a:gd name="T34" fmla="*/ 1692 w 2023"/>
                <a:gd name="T35" fmla="*/ 233 h 1695"/>
                <a:gd name="T36" fmla="*/ 1713 w 2023"/>
                <a:gd name="T37" fmla="*/ 243 h 1695"/>
                <a:gd name="T38" fmla="*/ 1758 w 2023"/>
                <a:gd name="T39" fmla="*/ 274 h 1695"/>
                <a:gd name="T40" fmla="*/ 1806 w 2023"/>
                <a:gd name="T41" fmla="*/ 329 h 1695"/>
                <a:gd name="T42" fmla="*/ 1836 w 2023"/>
                <a:gd name="T43" fmla="*/ 409 h 1695"/>
                <a:gd name="T44" fmla="*/ 1955 w 2023"/>
                <a:gd name="T45" fmla="*/ 948 h 1695"/>
                <a:gd name="T46" fmla="*/ 2003 w 2023"/>
                <a:gd name="T47" fmla="*/ 1171 h 1695"/>
                <a:gd name="T48" fmla="*/ 2011 w 2023"/>
                <a:gd name="T49" fmla="*/ 1188 h 1695"/>
                <a:gd name="T50" fmla="*/ 2022 w 2023"/>
                <a:gd name="T51" fmla="*/ 1231 h 1695"/>
                <a:gd name="T52" fmla="*/ 2021 w 2023"/>
                <a:gd name="T53" fmla="*/ 1297 h 1695"/>
                <a:gd name="T54" fmla="*/ 1992 w 2023"/>
                <a:gd name="T55" fmla="*/ 1380 h 1695"/>
                <a:gd name="T56" fmla="*/ 0 w 2023"/>
                <a:gd name="T57" fmla="*/ 1328 h 1695"/>
                <a:gd name="T58" fmla="*/ 199 w 2023"/>
                <a:gd name="T59" fmla="*/ 1223 h 1695"/>
                <a:gd name="T60" fmla="*/ 200 w 2023"/>
                <a:gd name="T61" fmla="*/ 232 h 1695"/>
                <a:gd name="T62" fmla="*/ 210 w 2023"/>
                <a:gd name="T63" fmla="*/ 226 h 1695"/>
                <a:gd name="T64" fmla="*/ 230 w 2023"/>
                <a:gd name="T65" fmla="*/ 214 h 1695"/>
                <a:gd name="T66" fmla="*/ 259 w 2023"/>
                <a:gd name="T67" fmla="*/ 201 h 1695"/>
                <a:gd name="T68" fmla="*/ 297 w 2023"/>
                <a:gd name="T69" fmla="*/ 189 h 1695"/>
                <a:gd name="T70" fmla="*/ 344 w 2023"/>
                <a:gd name="T71" fmla="*/ 183 h 1695"/>
                <a:gd name="T72" fmla="*/ 399 w 2023"/>
                <a:gd name="T73" fmla="*/ 181 h 1695"/>
                <a:gd name="T74" fmla="*/ 464 w 2023"/>
                <a:gd name="T75" fmla="*/ 191 h 1695"/>
                <a:gd name="T76" fmla="*/ 548 w 2023"/>
                <a:gd name="T77" fmla="*/ 225 h 16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23"/>
                <a:gd name="T118" fmla="*/ 0 h 1695"/>
                <a:gd name="T119" fmla="*/ 2023 w 2023"/>
                <a:gd name="T120" fmla="*/ 1695 h 16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23" h="1695">
                  <a:moveTo>
                    <a:pt x="548" y="225"/>
                  </a:moveTo>
                  <a:lnTo>
                    <a:pt x="570" y="121"/>
                  </a:lnTo>
                  <a:lnTo>
                    <a:pt x="571" y="121"/>
                  </a:lnTo>
                  <a:lnTo>
                    <a:pt x="575" y="120"/>
                  </a:lnTo>
                  <a:lnTo>
                    <a:pt x="580" y="118"/>
                  </a:lnTo>
                  <a:lnTo>
                    <a:pt x="586" y="116"/>
                  </a:lnTo>
                  <a:lnTo>
                    <a:pt x="596" y="112"/>
                  </a:lnTo>
                  <a:lnTo>
                    <a:pt x="607" y="108"/>
                  </a:lnTo>
                  <a:lnTo>
                    <a:pt x="620" y="105"/>
                  </a:lnTo>
                  <a:lnTo>
                    <a:pt x="636" y="101"/>
                  </a:lnTo>
                  <a:lnTo>
                    <a:pt x="653" y="95"/>
                  </a:lnTo>
                  <a:lnTo>
                    <a:pt x="672" y="90"/>
                  </a:lnTo>
                  <a:lnTo>
                    <a:pt x="694" y="84"/>
                  </a:lnTo>
                  <a:lnTo>
                    <a:pt x="718" y="79"/>
                  </a:lnTo>
                  <a:lnTo>
                    <a:pt x="743" y="74"/>
                  </a:lnTo>
                  <a:lnTo>
                    <a:pt x="771" y="67"/>
                  </a:lnTo>
                  <a:lnTo>
                    <a:pt x="802" y="61"/>
                  </a:lnTo>
                  <a:lnTo>
                    <a:pt x="834" y="55"/>
                  </a:lnTo>
                  <a:lnTo>
                    <a:pt x="867" y="49"/>
                  </a:lnTo>
                  <a:lnTo>
                    <a:pt x="904" y="43"/>
                  </a:lnTo>
                  <a:lnTo>
                    <a:pt x="943" y="38"/>
                  </a:lnTo>
                  <a:lnTo>
                    <a:pt x="982" y="33"/>
                  </a:lnTo>
                  <a:lnTo>
                    <a:pt x="1025" y="27"/>
                  </a:lnTo>
                  <a:lnTo>
                    <a:pt x="1071" y="22"/>
                  </a:lnTo>
                  <a:lnTo>
                    <a:pt x="1117" y="17"/>
                  </a:lnTo>
                  <a:lnTo>
                    <a:pt x="1166" y="13"/>
                  </a:lnTo>
                  <a:lnTo>
                    <a:pt x="1218" y="10"/>
                  </a:lnTo>
                  <a:lnTo>
                    <a:pt x="1271" y="7"/>
                  </a:lnTo>
                  <a:lnTo>
                    <a:pt x="1327" y="3"/>
                  </a:lnTo>
                  <a:lnTo>
                    <a:pt x="1384" y="1"/>
                  </a:lnTo>
                  <a:lnTo>
                    <a:pt x="1444" y="0"/>
                  </a:lnTo>
                  <a:lnTo>
                    <a:pt x="1506" y="0"/>
                  </a:lnTo>
                  <a:lnTo>
                    <a:pt x="1570" y="0"/>
                  </a:lnTo>
                  <a:lnTo>
                    <a:pt x="1636" y="1"/>
                  </a:lnTo>
                  <a:lnTo>
                    <a:pt x="1709" y="41"/>
                  </a:lnTo>
                  <a:lnTo>
                    <a:pt x="1692" y="233"/>
                  </a:lnTo>
                  <a:lnTo>
                    <a:pt x="1698" y="235"/>
                  </a:lnTo>
                  <a:lnTo>
                    <a:pt x="1713" y="243"/>
                  </a:lnTo>
                  <a:lnTo>
                    <a:pt x="1733" y="256"/>
                  </a:lnTo>
                  <a:lnTo>
                    <a:pt x="1758" y="274"/>
                  </a:lnTo>
                  <a:lnTo>
                    <a:pt x="1784" y="299"/>
                  </a:lnTo>
                  <a:lnTo>
                    <a:pt x="1806" y="329"/>
                  </a:lnTo>
                  <a:lnTo>
                    <a:pt x="1825" y="366"/>
                  </a:lnTo>
                  <a:lnTo>
                    <a:pt x="1836" y="409"/>
                  </a:lnTo>
                  <a:lnTo>
                    <a:pt x="1999" y="557"/>
                  </a:lnTo>
                  <a:lnTo>
                    <a:pt x="1955" y="948"/>
                  </a:lnTo>
                  <a:lnTo>
                    <a:pt x="1692" y="1080"/>
                  </a:lnTo>
                  <a:lnTo>
                    <a:pt x="2003" y="1171"/>
                  </a:lnTo>
                  <a:lnTo>
                    <a:pt x="2006" y="1176"/>
                  </a:lnTo>
                  <a:lnTo>
                    <a:pt x="2011" y="1188"/>
                  </a:lnTo>
                  <a:lnTo>
                    <a:pt x="2016" y="1206"/>
                  </a:lnTo>
                  <a:lnTo>
                    <a:pt x="2022" y="1231"/>
                  </a:lnTo>
                  <a:lnTo>
                    <a:pt x="2023" y="1261"/>
                  </a:lnTo>
                  <a:lnTo>
                    <a:pt x="2021" y="1297"/>
                  </a:lnTo>
                  <a:lnTo>
                    <a:pt x="2010" y="1337"/>
                  </a:lnTo>
                  <a:lnTo>
                    <a:pt x="1992" y="1380"/>
                  </a:lnTo>
                  <a:lnTo>
                    <a:pt x="1171" y="1695"/>
                  </a:lnTo>
                  <a:lnTo>
                    <a:pt x="0" y="1328"/>
                  </a:lnTo>
                  <a:lnTo>
                    <a:pt x="20" y="1285"/>
                  </a:lnTo>
                  <a:lnTo>
                    <a:pt x="199" y="1223"/>
                  </a:lnTo>
                  <a:lnTo>
                    <a:pt x="199" y="233"/>
                  </a:lnTo>
                  <a:lnTo>
                    <a:pt x="200" y="232"/>
                  </a:lnTo>
                  <a:lnTo>
                    <a:pt x="204" y="229"/>
                  </a:lnTo>
                  <a:lnTo>
                    <a:pt x="210" y="226"/>
                  </a:lnTo>
                  <a:lnTo>
                    <a:pt x="218" y="220"/>
                  </a:lnTo>
                  <a:lnTo>
                    <a:pt x="230" y="214"/>
                  </a:lnTo>
                  <a:lnTo>
                    <a:pt x="243" y="207"/>
                  </a:lnTo>
                  <a:lnTo>
                    <a:pt x="259" y="201"/>
                  </a:lnTo>
                  <a:lnTo>
                    <a:pt x="277" y="194"/>
                  </a:lnTo>
                  <a:lnTo>
                    <a:pt x="297" y="189"/>
                  </a:lnTo>
                  <a:lnTo>
                    <a:pt x="320" y="185"/>
                  </a:lnTo>
                  <a:lnTo>
                    <a:pt x="344" y="183"/>
                  </a:lnTo>
                  <a:lnTo>
                    <a:pt x="370" y="180"/>
                  </a:lnTo>
                  <a:lnTo>
                    <a:pt x="399" y="181"/>
                  </a:lnTo>
                  <a:lnTo>
                    <a:pt x="430" y="185"/>
                  </a:lnTo>
                  <a:lnTo>
                    <a:pt x="464" y="191"/>
                  </a:lnTo>
                  <a:lnTo>
                    <a:pt x="498" y="201"/>
                  </a:lnTo>
                  <a:lnTo>
                    <a:pt x="548" y="225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02" name="Freeform 170"/>
            <p:cNvSpPr>
              <a:spLocks/>
            </p:cNvSpPr>
            <p:nvPr/>
          </p:nvSpPr>
          <p:spPr bwMode="auto">
            <a:xfrm>
              <a:off x="6551" y="13597"/>
              <a:ext cx="650" cy="735"/>
            </a:xfrm>
            <a:custGeom>
              <a:avLst/>
              <a:gdLst>
                <a:gd name="T0" fmla="*/ 645 w 650"/>
                <a:gd name="T1" fmla="*/ 27 h 735"/>
                <a:gd name="T2" fmla="*/ 642 w 650"/>
                <a:gd name="T3" fmla="*/ 26 h 735"/>
                <a:gd name="T4" fmla="*/ 631 w 650"/>
                <a:gd name="T5" fmla="*/ 23 h 735"/>
                <a:gd name="T6" fmla="*/ 615 w 650"/>
                <a:gd name="T7" fmla="*/ 19 h 735"/>
                <a:gd name="T8" fmla="*/ 592 w 650"/>
                <a:gd name="T9" fmla="*/ 15 h 735"/>
                <a:gd name="T10" fmla="*/ 565 w 650"/>
                <a:gd name="T11" fmla="*/ 10 h 735"/>
                <a:gd name="T12" fmla="*/ 533 w 650"/>
                <a:gd name="T13" fmla="*/ 6 h 735"/>
                <a:gd name="T14" fmla="*/ 496 w 650"/>
                <a:gd name="T15" fmla="*/ 3 h 735"/>
                <a:gd name="T16" fmla="*/ 456 w 650"/>
                <a:gd name="T17" fmla="*/ 1 h 735"/>
                <a:gd name="T18" fmla="*/ 411 w 650"/>
                <a:gd name="T19" fmla="*/ 0 h 735"/>
                <a:gd name="T20" fmla="*/ 364 w 650"/>
                <a:gd name="T21" fmla="*/ 2 h 735"/>
                <a:gd name="T22" fmla="*/ 315 w 650"/>
                <a:gd name="T23" fmla="*/ 6 h 735"/>
                <a:gd name="T24" fmla="*/ 262 w 650"/>
                <a:gd name="T25" fmla="*/ 15 h 735"/>
                <a:gd name="T26" fmla="*/ 209 w 650"/>
                <a:gd name="T27" fmla="*/ 26 h 735"/>
                <a:gd name="T28" fmla="*/ 154 w 650"/>
                <a:gd name="T29" fmla="*/ 42 h 735"/>
                <a:gd name="T30" fmla="*/ 98 w 650"/>
                <a:gd name="T31" fmla="*/ 61 h 735"/>
                <a:gd name="T32" fmla="*/ 42 w 650"/>
                <a:gd name="T33" fmla="*/ 87 h 735"/>
                <a:gd name="T34" fmla="*/ 38 w 650"/>
                <a:gd name="T35" fmla="*/ 101 h 735"/>
                <a:gd name="T36" fmla="*/ 28 w 650"/>
                <a:gd name="T37" fmla="*/ 141 h 735"/>
                <a:gd name="T38" fmla="*/ 17 w 650"/>
                <a:gd name="T39" fmla="*/ 203 h 735"/>
                <a:gd name="T40" fmla="*/ 6 w 650"/>
                <a:gd name="T41" fmla="*/ 283 h 735"/>
                <a:gd name="T42" fmla="*/ 0 w 650"/>
                <a:gd name="T43" fmla="*/ 378 h 735"/>
                <a:gd name="T44" fmla="*/ 5 w 650"/>
                <a:gd name="T45" fmla="*/ 484 h 735"/>
                <a:gd name="T46" fmla="*/ 21 w 650"/>
                <a:gd name="T47" fmla="*/ 599 h 735"/>
                <a:gd name="T48" fmla="*/ 54 w 650"/>
                <a:gd name="T49" fmla="*/ 716 h 735"/>
                <a:gd name="T50" fmla="*/ 58 w 650"/>
                <a:gd name="T51" fmla="*/ 716 h 735"/>
                <a:gd name="T52" fmla="*/ 66 w 650"/>
                <a:gd name="T53" fmla="*/ 715 h 735"/>
                <a:gd name="T54" fmla="*/ 80 w 650"/>
                <a:gd name="T55" fmla="*/ 713 h 735"/>
                <a:gd name="T56" fmla="*/ 99 w 650"/>
                <a:gd name="T57" fmla="*/ 712 h 735"/>
                <a:gd name="T58" fmla="*/ 124 w 650"/>
                <a:gd name="T59" fmla="*/ 710 h 735"/>
                <a:gd name="T60" fmla="*/ 153 w 650"/>
                <a:gd name="T61" fmla="*/ 708 h 735"/>
                <a:gd name="T62" fmla="*/ 188 w 650"/>
                <a:gd name="T63" fmla="*/ 707 h 735"/>
                <a:gd name="T64" fmla="*/ 225 w 650"/>
                <a:gd name="T65" fmla="*/ 706 h 735"/>
                <a:gd name="T66" fmla="*/ 267 w 650"/>
                <a:gd name="T67" fmla="*/ 705 h 735"/>
                <a:gd name="T68" fmla="*/ 313 w 650"/>
                <a:gd name="T69" fmla="*/ 706 h 735"/>
                <a:gd name="T70" fmla="*/ 362 w 650"/>
                <a:gd name="T71" fmla="*/ 707 h 735"/>
                <a:gd name="T72" fmla="*/ 415 w 650"/>
                <a:gd name="T73" fmla="*/ 709 h 735"/>
                <a:gd name="T74" fmla="*/ 470 w 650"/>
                <a:gd name="T75" fmla="*/ 713 h 735"/>
                <a:gd name="T76" fmla="*/ 528 w 650"/>
                <a:gd name="T77" fmla="*/ 719 h 735"/>
                <a:gd name="T78" fmla="*/ 588 w 650"/>
                <a:gd name="T79" fmla="*/ 726 h 735"/>
                <a:gd name="T80" fmla="*/ 650 w 650"/>
                <a:gd name="T81" fmla="*/ 735 h 735"/>
                <a:gd name="T82" fmla="*/ 647 w 650"/>
                <a:gd name="T83" fmla="*/ 713 h 735"/>
                <a:gd name="T84" fmla="*/ 641 w 650"/>
                <a:gd name="T85" fmla="*/ 655 h 735"/>
                <a:gd name="T86" fmla="*/ 631 w 650"/>
                <a:gd name="T87" fmla="*/ 568 h 735"/>
                <a:gd name="T88" fmla="*/ 623 w 650"/>
                <a:gd name="T89" fmla="*/ 462 h 735"/>
                <a:gd name="T90" fmla="*/ 618 w 650"/>
                <a:gd name="T91" fmla="*/ 345 h 735"/>
                <a:gd name="T92" fmla="*/ 618 w 650"/>
                <a:gd name="T93" fmla="*/ 229 h 735"/>
                <a:gd name="T94" fmla="*/ 627 w 650"/>
                <a:gd name="T95" fmla="*/ 119 h 735"/>
                <a:gd name="T96" fmla="*/ 645 w 650"/>
                <a:gd name="T97" fmla="*/ 27 h 7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50"/>
                <a:gd name="T148" fmla="*/ 0 h 735"/>
                <a:gd name="T149" fmla="*/ 650 w 650"/>
                <a:gd name="T150" fmla="*/ 735 h 7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50" h="735">
                  <a:moveTo>
                    <a:pt x="645" y="27"/>
                  </a:moveTo>
                  <a:lnTo>
                    <a:pt x="642" y="26"/>
                  </a:lnTo>
                  <a:lnTo>
                    <a:pt x="631" y="23"/>
                  </a:lnTo>
                  <a:lnTo>
                    <a:pt x="615" y="19"/>
                  </a:lnTo>
                  <a:lnTo>
                    <a:pt x="592" y="15"/>
                  </a:lnTo>
                  <a:lnTo>
                    <a:pt x="565" y="10"/>
                  </a:lnTo>
                  <a:lnTo>
                    <a:pt x="533" y="6"/>
                  </a:lnTo>
                  <a:lnTo>
                    <a:pt x="496" y="3"/>
                  </a:lnTo>
                  <a:lnTo>
                    <a:pt x="456" y="1"/>
                  </a:lnTo>
                  <a:lnTo>
                    <a:pt x="411" y="0"/>
                  </a:lnTo>
                  <a:lnTo>
                    <a:pt x="364" y="2"/>
                  </a:lnTo>
                  <a:lnTo>
                    <a:pt x="315" y="6"/>
                  </a:lnTo>
                  <a:lnTo>
                    <a:pt x="262" y="15"/>
                  </a:lnTo>
                  <a:lnTo>
                    <a:pt x="209" y="26"/>
                  </a:lnTo>
                  <a:lnTo>
                    <a:pt x="154" y="42"/>
                  </a:lnTo>
                  <a:lnTo>
                    <a:pt x="98" y="61"/>
                  </a:lnTo>
                  <a:lnTo>
                    <a:pt x="42" y="87"/>
                  </a:lnTo>
                  <a:lnTo>
                    <a:pt x="38" y="101"/>
                  </a:lnTo>
                  <a:lnTo>
                    <a:pt x="28" y="141"/>
                  </a:lnTo>
                  <a:lnTo>
                    <a:pt x="17" y="203"/>
                  </a:lnTo>
                  <a:lnTo>
                    <a:pt x="6" y="283"/>
                  </a:lnTo>
                  <a:lnTo>
                    <a:pt x="0" y="378"/>
                  </a:lnTo>
                  <a:lnTo>
                    <a:pt x="5" y="484"/>
                  </a:lnTo>
                  <a:lnTo>
                    <a:pt x="21" y="599"/>
                  </a:lnTo>
                  <a:lnTo>
                    <a:pt x="54" y="716"/>
                  </a:lnTo>
                  <a:lnTo>
                    <a:pt x="58" y="716"/>
                  </a:lnTo>
                  <a:lnTo>
                    <a:pt x="66" y="715"/>
                  </a:lnTo>
                  <a:lnTo>
                    <a:pt x="80" y="713"/>
                  </a:lnTo>
                  <a:lnTo>
                    <a:pt x="99" y="712"/>
                  </a:lnTo>
                  <a:lnTo>
                    <a:pt x="124" y="710"/>
                  </a:lnTo>
                  <a:lnTo>
                    <a:pt x="153" y="708"/>
                  </a:lnTo>
                  <a:lnTo>
                    <a:pt x="188" y="707"/>
                  </a:lnTo>
                  <a:lnTo>
                    <a:pt x="225" y="706"/>
                  </a:lnTo>
                  <a:lnTo>
                    <a:pt x="267" y="705"/>
                  </a:lnTo>
                  <a:lnTo>
                    <a:pt x="313" y="706"/>
                  </a:lnTo>
                  <a:lnTo>
                    <a:pt x="362" y="707"/>
                  </a:lnTo>
                  <a:lnTo>
                    <a:pt x="415" y="709"/>
                  </a:lnTo>
                  <a:lnTo>
                    <a:pt x="470" y="713"/>
                  </a:lnTo>
                  <a:lnTo>
                    <a:pt x="528" y="719"/>
                  </a:lnTo>
                  <a:lnTo>
                    <a:pt x="588" y="726"/>
                  </a:lnTo>
                  <a:lnTo>
                    <a:pt x="650" y="735"/>
                  </a:lnTo>
                  <a:lnTo>
                    <a:pt x="647" y="713"/>
                  </a:lnTo>
                  <a:lnTo>
                    <a:pt x="641" y="655"/>
                  </a:lnTo>
                  <a:lnTo>
                    <a:pt x="631" y="568"/>
                  </a:lnTo>
                  <a:lnTo>
                    <a:pt x="623" y="462"/>
                  </a:lnTo>
                  <a:lnTo>
                    <a:pt x="618" y="345"/>
                  </a:lnTo>
                  <a:lnTo>
                    <a:pt x="618" y="229"/>
                  </a:lnTo>
                  <a:lnTo>
                    <a:pt x="627" y="119"/>
                  </a:lnTo>
                  <a:lnTo>
                    <a:pt x="645" y="27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03" name="Freeform 171"/>
            <p:cNvSpPr>
              <a:spLocks/>
            </p:cNvSpPr>
            <p:nvPr/>
          </p:nvSpPr>
          <p:spPr bwMode="auto">
            <a:xfrm>
              <a:off x="6623" y="13797"/>
              <a:ext cx="1071" cy="731"/>
            </a:xfrm>
            <a:custGeom>
              <a:avLst/>
              <a:gdLst>
                <a:gd name="T0" fmla="*/ 6 w 1071"/>
                <a:gd name="T1" fmla="*/ 552 h 731"/>
                <a:gd name="T2" fmla="*/ 0 w 1071"/>
                <a:gd name="T3" fmla="*/ 642 h 731"/>
                <a:gd name="T4" fmla="*/ 698 w 1071"/>
                <a:gd name="T5" fmla="*/ 731 h 731"/>
                <a:gd name="T6" fmla="*/ 703 w 1071"/>
                <a:gd name="T7" fmla="*/ 729 h 731"/>
                <a:gd name="T8" fmla="*/ 717 w 1071"/>
                <a:gd name="T9" fmla="*/ 722 h 731"/>
                <a:gd name="T10" fmla="*/ 740 w 1071"/>
                <a:gd name="T11" fmla="*/ 710 h 731"/>
                <a:gd name="T12" fmla="*/ 768 w 1071"/>
                <a:gd name="T13" fmla="*/ 694 h 731"/>
                <a:gd name="T14" fmla="*/ 801 w 1071"/>
                <a:gd name="T15" fmla="*/ 672 h 731"/>
                <a:gd name="T16" fmla="*/ 838 w 1071"/>
                <a:gd name="T17" fmla="*/ 645 h 731"/>
                <a:gd name="T18" fmla="*/ 876 w 1071"/>
                <a:gd name="T19" fmla="*/ 614 h 731"/>
                <a:gd name="T20" fmla="*/ 915 w 1071"/>
                <a:gd name="T21" fmla="*/ 577 h 731"/>
                <a:gd name="T22" fmla="*/ 953 w 1071"/>
                <a:gd name="T23" fmla="*/ 536 h 731"/>
                <a:gd name="T24" fmla="*/ 988 w 1071"/>
                <a:gd name="T25" fmla="*/ 491 h 731"/>
                <a:gd name="T26" fmla="*/ 1018 w 1071"/>
                <a:gd name="T27" fmla="*/ 439 h 731"/>
                <a:gd name="T28" fmla="*/ 1043 w 1071"/>
                <a:gd name="T29" fmla="*/ 383 h 731"/>
                <a:gd name="T30" fmla="*/ 1061 w 1071"/>
                <a:gd name="T31" fmla="*/ 322 h 731"/>
                <a:gd name="T32" fmla="*/ 1071 w 1071"/>
                <a:gd name="T33" fmla="*/ 255 h 731"/>
                <a:gd name="T34" fmla="*/ 1070 w 1071"/>
                <a:gd name="T35" fmla="*/ 185 h 731"/>
                <a:gd name="T36" fmla="*/ 1057 w 1071"/>
                <a:gd name="T37" fmla="*/ 108 h 731"/>
                <a:gd name="T38" fmla="*/ 1055 w 1071"/>
                <a:gd name="T39" fmla="*/ 104 h 731"/>
                <a:gd name="T40" fmla="*/ 1049 w 1071"/>
                <a:gd name="T41" fmla="*/ 92 h 731"/>
                <a:gd name="T42" fmla="*/ 1037 w 1071"/>
                <a:gd name="T43" fmla="*/ 76 h 731"/>
                <a:gd name="T44" fmla="*/ 1022 w 1071"/>
                <a:gd name="T45" fmla="*/ 57 h 731"/>
                <a:gd name="T46" fmla="*/ 1002 w 1071"/>
                <a:gd name="T47" fmla="*/ 37 h 731"/>
                <a:gd name="T48" fmla="*/ 979 w 1071"/>
                <a:gd name="T49" fmla="*/ 20 h 731"/>
                <a:gd name="T50" fmla="*/ 951 w 1071"/>
                <a:gd name="T51" fmla="*/ 7 h 731"/>
                <a:gd name="T52" fmla="*/ 919 w 1071"/>
                <a:gd name="T53" fmla="*/ 0 h 731"/>
                <a:gd name="T54" fmla="*/ 924 w 1071"/>
                <a:gd name="T55" fmla="*/ 12 h 731"/>
                <a:gd name="T56" fmla="*/ 934 w 1071"/>
                <a:gd name="T57" fmla="*/ 44 h 731"/>
                <a:gd name="T58" fmla="*/ 947 w 1071"/>
                <a:gd name="T59" fmla="*/ 94 h 731"/>
                <a:gd name="T60" fmla="*/ 958 w 1071"/>
                <a:gd name="T61" fmla="*/ 159 h 731"/>
                <a:gd name="T62" fmla="*/ 961 w 1071"/>
                <a:gd name="T63" fmla="*/ 238 h 731"/>
                <a:gd name="T64" fmla="*/ 953 w 1071"/>
                <a:gd name="T65" fmla="*/ 324 h 731"/>
                <a:gd name="T66" fmla="*/ 928 w 1071"/>
                <a:gd name="T67" fmla="*/ 418 h 731"/>
                <a:gd name="T68" fmla="*/ 884 w 1071"/>
                <a:gd name="T69" fmla="*/ 516 h 731"/>
                <a:gd name="T70" fmla="*/ 883 w 1071"/>
                <a:gd name="T71" fmla="*/ 518 h 731"/>
                <a:gd name="T72" fmla="*/ 879 w 1071"/>
                <a:gd name="T73" fmla="*/ 521 h 731"/>
                <a:gd name="T74" fmla="*/ 872 w 1071"/>
                <a:gd name="T75" fmla="*/ 526 h 731"/>
                <a:gd name="T76" fmla="*/ 862 w 1071"/>
                <a:gd name="T77" fmla="*/ 534 h 731"/>
                <a:gd name="T78" fmla="*/ 851 w 1071"/>
                <a:gd name="T79" fmla="*/ 541 h 731"/>
                <a:gd name="T80" fmla="*/ 837 w 1071"/>
                <a:gd name="T81" fmla="*/ 550 h 731"/>
                <a:gd name="T82" fmla="*/ 819 w 1071"/>
                <a:gd name="T83" fmla="*/ 559 h 731"/>
                <a:gd name="T84" fmla="*/ 800 w 1071"/>
                <a:gd name="T85" fmla="*/ 567 h 731"/>
                <a:gd name="T86" fmla="*/ 778 w 1071"/>
                <a:gd name="T87" fmla="*/ 575 h 731"/>
                <a:gd name="T88" fmla="*/ 754 w 1071"/>
                <a:gd name="T89" fmla="*/ 582 h 731"/>
                <a:gd name="T90" fmla="*/ 727 w 1071"/>
                <a:gd name="T91" fmla="*/ 588 h 731"/>
                <a:gd name="T92" fmla="*/ 697 w 1071"/>
                <a:gd name="T93" fmla="*/ 592 h 731"/>
                <a:gd name="T94" fmla="*/ 666 w 1071"/>
                <a:gd name="T95" fmla="*/ 593 h 731"/>
                <a:gd name="T96" fmla="*/ 631 w 1071"/>
                <a:gd name="T97" fmla="*/ 592 h 731"/>
                <a:gd name="T98" fmla="*/ 593 w 1071"/>
                <a:gd name="T99" fmla="*/ 589 h 731"/>
                <a:gd name="T100" fmla="*/ 555 w 1071"/>
                <a:gd name="T101" fmla="*/ 581 h 731"/>
                <a:gd name="T102" fmla="*/ 555 w 1071"/>
                <a:gd name="T103" fmla="*/ 677 h 731"/>
                <a:gd name="T104" fmla="*/ 24 w 1071"/>
                <a:gd name="T105" fmla="*/ 623 h 731"/>
                <a:gd name="T106" fmla="*/ 6 w 1071"/>
                <a:gd name="T107" fmla="*/ 552 h 73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71"/>
                <a:gd name="T163" fmla="*/ 0 h 731"/>
                <a:gd name="T164" fmla="*/ 1071 w 1071"/>
                <a:gd name="T165" fmla="*/ 731 h 73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71" h="731">
                  <a:moveTo>
                    <a:pt x="6" y="552"/>
                  </a:moveTo>
                  <a:lnTo>
                    <a:pt x="0" y="642"/>
                  </a:lnTo>
                  <a:lnTo>
                    <a:pt x="698" y="731"/>
                  </a:lnTo>
                  <a:lnTo>
                    <a:pt x="703" y="729"/>
                  </a:lnTo>
                  <a:lnTo>
                    <a:pt x="717" y="722"/>
                  </a:lnTo>
                  <a:lnTo>
                    <a:pt x="740" y="710"/>
                  </a:lnTo>
                  <a:lnTo>
                    <a:pt x="768" y="694"/>
                  </a:lnTo>
                  <a:lnTo>
                    <a:pt x="801" y="672"/>
                  </a:lnTo>
                  <a:lnTo>
                    <a:pt x="838" y="645"/>
                  </a:lnTo>
                  <a:lnTo>
                    <a:pt x="876" y="614"/>
                  </a:lnTo>
                  <a:lnTo>
                    <a:pt x="915" y="577"/>
                  </a:lnTo>
                  <a:lnTo>
                    <a:pt x="953" y="536"/>
                  </a:lnTo>
                  <a:lnTo>
                    <a:pt x="988" y="491"/>
                  </a:lnTo>
                  <a:lnTo>
                    <a:pt x="1018" y="439"/>
                  </a:lnTo>
                  <a:lnTo>
                    <a:pt x="1043" y="383"/>
                  </a:lnTo>
                  <a:lnTo>
                    <a:pt x="1061" y="322"/>
                  </a:lnTo>
                  <a:lnTo>
                    <a:pt x="1071" y="255"/>
                  </a:lnTo>
                  <a:lnTo>
                    <a:pt x="1070" y="185"/>
                  </a:lnTo>
                  <a:lnTo>
                    <a:pt x="1057" y="108"/>
                  </a:lnTo>
                  <a:lnTo>
                    <a:pt x="1055" y="104"/>
                  </a:lnTo>
                  <a:lnTo>
                    <a:pt x="1049" y="92"/>
                  </a:lnTo>
                  <a:lnTo>
                    <a:pt x="1037" y="76"/>
                  </a:lnTo>
                  <a:lnTo>
                    <a:pt x="1022" y="57"/>
                  </a:lnTo>
                  <a:lnTo>
                    <a:pt x="1002" y="37"/>
                  </a:lnTo>
                  <a:lnTo>
                    <a:pt x="979" y="20"/>
                  </a:lnTo>
                  <a:lnTo>
                    <a:pt x="951" y="7"/>
                  </a:lnTo>
                  <a:lnTo>
                    <a:pt x="919" y="0"/>
                  </a:lnTo>
                  <a:lnTo>
                    <a:pt x="924" y="12"/>
                  </a:lnTo>
                  <a:lnTo>
                    <a:pt x="934" y="44"/>
                  </a:lnTo>
                  <a:lnTo>
                    <a:pt x="947" y="94"/>
                  </a:lnTo>
                  <a:lnTo>
                    <a:pt x="958" y="159"/>
                  </a:lnTo>
                  <a:lnTo>
                    <a:pt x="961" y="238"/>
                  </a:lnTo>
                  <a:lnTo>
                    <a:pt x="953" y="324"/>
                  </a:lnTo>
                  <a:lnTo>
                    <a:pt x="928" y="418"/>
                  </a:lnTo>
                  <a:lnTo>
                    <a:pt x="884" y="516"/>
                  </a:lnTo>
                  <a:lnTo>
                    <a:pt x="883" y="518"/>
                  </a:lnTo>
                  <a:lnTo>
                    <a:pt x="879" y="521"/>
                  </a:lnTo>
                  <a:lnTo>
                    <a:pt x="872" y="526"/>
                  </a:lnTo>
                  <a:lnTo>
                    <a:pt x="862" y="534"/>
                  </a:lnTo>
                  <a:lnTo>
                    <a:pt x="851" y="541"/>
                  </a:lnTo>
                  <a:lnTo>
                    <a:pt x="837" y="550"/>
                  </a:lnTo>
                  <a:lnTo>
                    <a:pt x="819" y="559"/>
                  </a:lnTo>
                  <a:lnTo>
                    <a:pt x="800" y="567"/>
                  </a:lnTo>
                  <a:lnTo>
                    <a:pt x="778" y="575"/>
                  </a:lnTo>
                  <a:lnTo>
                    <a:pt x="754" y="582"/>
                  </a:lnTo>
                  <a:lnTo>
                    <a:pt x="727" y="588"/>
                  </a:lnTo>
                  <a:lnTo>
                    <a:pt x="697" y="592"/>
                  </a:lnTo>
                  <a:lnTo>
                    <a:pt x="666" y="593"/>
                  </a:lnTo>
                  <a:lnTo>
                    <a:pt x="631" y="592"/>
                  </a:lnTo>
                  <a:lnTo>
                    <a:pt x="593" y="589"/>
                  </a:lnTo>
                  <a:lnTo>
                    <a:pt x="555" y="581"/>
                  </a:lnTo>
                  <a:lnTo>
                    <a:pt x="555" y="677"/>
                  </a:lnTo>
                  <a:lnTo>
                    <a:pt x="24" y="623"/>
                  </a:lnTo>
                  <a:lnTo>
                    <a:pt x="6" y="5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04" name="Freeform 172"/>
            <p:cNvSpPr>
              <a:spLocks/>
            </p:cNvSpPr>
            <p:nvPr/>
          </p:nvSpPr>
          <p:spPr bwMode="auto">
            <a:xfrm>
              <a:off x="6486" y="14516"/>
              <a:ext cx="787" cy="253"/>
            </a:xfrm>
            <a:custGeom>
              <a:avLst/>
              <a:gdLst>
                <a:gd name="T0" fmla="*/ 787 w 787"/>
                <a:gd name="T1" fmla="*/ 91 h 253"/>
                <a:gd name="T2" fmla="*/ 12 w 787"/>
                <a:gd name="T3" fmla="*/ 0 h 253"/>
                <a:gd name="T4" fmla="*/ 0 w 787"/>
                <a:gd name="T5" fmla="*/ 91 h 253"/>
                <a:gd name="T6" fmla="*/ 764 w 787"/>
                <a:gd name="T7" fmla="*/ 253 h 253"/>
                <a:gd name="T8" fmla="*/ 787 w 787"/>
                <a:gd name="T9" fmla="*/ 91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7"/>
                <a:gd name="T16" fmla="*/ 0 h 253"/>
                <a:gd name="T17" fmla="*/ 787 w 787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7" h="253">
                  <a:moveTo>
                    <a:pt x="787" y="91"/>
                  </a:moveTo>
                  <a:lnTo>
                    <a:pt x="12" y="0"/>
                  </a:lnTo>
                  <a:lnTo>
                    <a:pt x="0" y="91"/>
                  </a:lnTo>
                  <a:lnTo>
                    <a:pt x="764" y="253"/>
                  </a:lnTo>
                  <a:lnTo>
                    <a:pt x="787" y="9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05" name="Freeform 173"/>
            <p:cNvSpPr>
              <a:spLocks/>
            </p:cNvSpPr>
            <p:nvPr/>
          </p:nvSpPr>
          <p:spPr bwMode="auto">
            <a:xfrm>
              <a:off x="6879" y="14597"/>
              <a:ext cx="336" cy="115"/>
            </a:xfrm>
            <a:custGeom>
              <a:avLst/>
              <a:gdLst>
                <a:gd name="T0" fmla="*/ 336 w 336"/>
                <a:gd name="T1" fmla="*/ 50 h 115"/>
                <a:gd name="T2" fmla="*/ 4 w 336"/>
                <a:gd name="T3" fmla="*/ 0 h 115"/>
                <a:gd name="T4" fmla="*/ 0 w 336"/>
                <a:gd name="T5" fmla="*/ 48 h 115"/>
                <a:gd name="T6" fmla="*/ 327 w 336"/>
                <a:gd name="T7" fmla="*/ 115 h 115"/>
                <a:gd name="T8" fmla="*/ 336 w 336"/>
                <a:gd name="T9" fmla="*/ 50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115"/>
                <a:gd name="T17" fmla="*/ 336 w 336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115">
                  <a:moveTo>
                    <a:pt x="336" y="50"/>
                  </a:moveTo>
                  <a:lnTo>
                    <a:pt x="4" y="0"/>
                  </a:lnTo>
                  <a:lnTo>
                    <a:pt x="0" y="48"/>
                  </a:lnTo>
                  <a:lnTo>
                    <a:pt x="327" y="115"/>
                  </a:lnTo>
                  <a:lnTo>
                    <a:pt x="336" y="5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06" name="Freeform 174"/>
            <p:cNvSpPr>
              <a:spLocks/>
            </p:cNvSpPr>
            <p:nvPr/>
          </p:nvSpPr>
          <p:spPr bwMode="auto">
            <a:xfrm>
              <a:off x="6536" y="14540"/>
              <a:ext cx="225" cy="85"/>
            </a:xfrm>
            <a:custGeom>
              <a:avLst/>
              <a:gdLst>
                <a:gd name="T0" fmla="*/ 225 w 225"/>
                <a:gd name="T1" fmla="*/ 39 h 85"/>
                <a:gd name="T2" fmla="*/ 0 w 225"/>
                <a:gd name="T3" fmla="*/ 0 h 85"/>
                <a:gd name="T4" fmla="*/ 3 w 225"/>
                <a:gd name="T5" fmla="*/ 41 h 85"/>
                <a:gd name="T6" fmla="*/ 218 w 225"/>
                <a:gd name="T7" fmla="*/ 85 h 85"/>
                <a:gd name="T8" fmla="*/ 225 w 225"/>
                <a:gd name="T9" fmla="*/ 39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5"/>
                <a:gd name="T16" fmla="*/ 0 h 85"/>
                <a:gd name="T17" fmla="*/ 225 w 225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5" h="85">
                  <a:moveTo>
                    <a:pt x="225" y="39"/>
                  </a:moveTo>
                  <a:lnTo>
                    <a:pt x="0" y="0"/>
                  </a:lnTo>
                  <a:lnTo>
                    <a:pt x="3" y="41"/>
                  </a:lnTo>
                  <a:lnTo>
                    <a:pt x="218" y="85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07" name="Freeform 175"/>
            <p:cNvSpPr>
              <a:spLocks/>
            </p:cNvSpPr>
            <p:nvPr/>
          </p:nvSpPr>
          <p:spPr bwMode="auto">
            <a:xfrm>
              <a:off x="5972" y="14624"/>
              <a:ext cx="1325" cy="439"/>
            </a:xfrm>
            <a:custGeom>
              <a:avLst/>
              <a:gdLst>
                <a:gd name="T0" fmla="*/ 0 w 1325"/>
                <a:gd name="T1" fmla="*/ 132 h 439"/>
                <a:gd name="T2" fmla="*/ 3 w 1325"/>
                <a:gd name="T3" fmla="*/ 132 h 439"/>
                <a:gd name="T4" fmla="*/ 10 w 1325"/>
                <a:gd name="T5" fmla="*/ 130 h 439"/>
                <a:gd name="T6" fmla="*/ 24 w 1325"/>
                <a:gd name="T7" fmla="*/ 128 h 439"/>
                <a:gd name="T8" fmla="*/ 42 w 1325"/>
                <a:gd name="T9" fmla="*/ 125 h 439"/>
                <a:gd name="T10" fmla="*/ 62 w 1325"/>
                <a:gd name="T11" fmla="*/ 121 h 439"/>
                <a:gd name="T12" fmla="*/ 86 w 1325"/>
                <a:gd name="T13" fmla="*/ 116 h 439"/>
                <a:gd name="T14" fmla="*/ 113 w 1325"/>
                <a:gd name="T15" fmla="*/ 109 h 439"/>
                <a:gd name="T16" fmla="*/ 141 w 1325"/>
                <a:gd name="T17" fmla="*/ 102 h 439"/>
                <a:gd name="T18" fmla="*/ 170 w 1325"/>
                <a:gd name="T19" fmla="*/ 94 h 439"/>
                <a:gd name="T20" fmla="*/ 199 w 1325"/>
                <a:gd name="T21" fmla="*/ 85 h 439"/>
                <a:gd name="T22" fmla="*/ 228 w 1325"/>
                <a:gd name="T23" fmla="*/ 74 h 439"/>
                <a:gd name="T24" fmla="*/ 257 w 1325"/>
                <a:gd name="T25" fmla="*/ 62 h 439"/>
                <a:gd name="T26" fmla="*/ 285 w 1325"/>
                <a:gd name="T27" fmla="*/ 48 h 439"/>
                <a:gd name="T28" fmla="*/ 309 w 1325"/>
                <a:gd name="T29" fmla="*/ 34 h 439"/>
                <a:gd name="T30" fmla="*/ 333 w 1325"/>
                <a:gd name="T31" fmla="*/ 18 h 439"/>
                <a:gd name="T32" fmla="*/ 352 w 1325"/>
                <a:gd name="T33" fmla="*/ 0 h 439"/>
                <a:gd name="T34" fmla="*/ 1325 w 1325"/>
                <a:gd name="T35" fmla="*/ 223 h 439"/>
                <a:gd name="T36" fmla="*/ 1323 w 1325"/>
                <a:gd name="T37" fmla="*/ 225 h 439"/>
                <a:gd name="T38" fmla="*/ 1318 w 1325"/>
                <a:gd name="T39" fmla="*/ 230 h 439"/>
                <a:gd name="T40" fmla="*/ 1309 w 1325"/>
                <a:gd name="T41" fmla="*/ 239 h 439"/>
                <a:gd name="T42" fmla="*/ 1297 w 1325"/>
                <a:gd name="T43" fmla="*/ 250 h 439"/>
                <a:gd name="T44" fmla="*/ 1282 w 1325"/>
                <a:gd name="T45" fmla="*/ 263 h 439"/>
                <a:gd name="T46" fmla="*/ 1265 w 1325"/>
                <a:gd name="T47" fmla="*/ 278 h 439"/>
                <a:gd name="T48" fmla="*/ 1247 w 1325"/>
                <a:gd name="T49" fmla="*/ 295 h 439"/>
                <a:gd name="T50" fmla="*/ 1225 w 1325"/>
                <a:gd name="T51" fmla="*/ 312 h 439"/>
                <a:gd name="T52" fmla="*/ 1202 w 1325"/>
                <a:gd name="T53" fmla="*/ 331 h 439"/>
                <a:gd name="T54" fmla="*/ 1179 w 1325"/>
                <a:gd name="T55" fmla="*/ 349 h 439"/>
                <a:gd name="T56" fmla="*/ 1154 w 1325"/>
                <a:gd name="T57" fmla="*/ 367 h 439"/>
                <a:gd name="T58" fmla="*/ 1128 w 1325"/>
                <a:gd name="T59" fmla="*/ 385 h 439"/>
                <a:gd name="T60" fmla="*/ 1102 w 1325"/>
                <a:gd name="T61" fmla="*/ 401 h 439"/>
                <a:gd name="T62" fmla="*/ 1077 w 1325"/>
                <a:gd name="T63" fmla="*/ 415 h 439"/>
                <a:gd name="T64" fmla="*/ 1051 w 1325"/>
                <a:gd name="T65" fmla="*/ 428 h 439"/>
                <a:gd name="T66" fmla="*/ 1026 w 1325"/>
                <a:gd name="T67" fmla="*/ 439 h 439"/>
                <a:gd name="T68" fmla="*/ 0 w 1325"/>
                <a:gd name="T69" fmla="*/ 132 h 4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25"/>
                <a:gd name="T106" fmla="*/ 0 h 439"/>
                <a:gd name="T107" fmla="*/ 1325 w 1325"/>
                <a:gd name="T108" fmla="*/ 439 h 4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25" h="439">
                  <a:moveTo>
                    <a:pt x="0" y="132"/>
                  </a:moveTo>
                  <a:lnTo>
                    <a:pt x="3" y="132"/>
                  </a:lnTo>
                  <a:lnTo>
                    <a:pt x="10" y="130"/>
                  </a:lnTo>
                  <a:lnTo>
                    <a:pt x="24" y="128"/>
                  </a:lnTo>
                  <a:lnTo>
                    <a:pt x="42" y="125"/>
                  </a:lnTo>
                  <a:lnTo>
                    <a:pt x="62" y="121"/>
                  </a:lnTo>
                  <a:lnTo>
                    <a:pt x="86" y="116"/>
                  </a:lnTo>
                  <a:lnTo>
                    <a:pt x="113" y="109"/>
                  </a:lnTo>
                  <a:lnTo>
                    <a:pt x="141" y="102"/>
                  </a:lnTo>
                  <a:lnTo>
                    <a:pt x="170" y="94"/>
                  </a:lnTo>
                  <a:lnTo>
                    <a:pt x="199" y="85"/>
                  </a:lnTo>
                  <a:lnTo>
                    <a:pt x="228" y="74"/>
                  </a:lnTo>
                  <a:lnTo>
                    <a:pt x="257" y="62"/>
                  </a:lnTo>
                  <a:lnTo>
                    <a:pt x="285" y="48"/>
                  </a:lnTo>
                  <a:lnTo>
                    <a:pt x="309" y="34"/>
                  </a:lnTo>
                  <a:lnTo>
                    <a:pt x="333" y="18"/>
                  </a:lnTo>
                  <a:lnTo>
                    <a:pt x="352" y="0"/>
                  </a:lnTo>
                  <a:lnTo>
                    <a:pt x="1325" y="223"/>
                  </a:lnTo>
                  <a:lnTo>
                    <a:pt x="1323" y="225"/>
                  </a:lnTo>
                  <a:lnTo>
                    <a:pt x="1318" y="230"/>
                  </a:lnTo>
                  <a:lnTo>
                    <a:pt x="1309" y="239"/>
                  </a:lnTo>
                  <a:lnTo>
                    <a:pt x="1297" y="250"/>
                  </a:lnTo>
                  <a:lnTo>
                    <a:pt x="1282" y="263"/>
                  </a:lnTo>
                  <a:lnTo>
                    <a:pt x="1265" y="278"/>
                  </a:lnTo>
                  <a:lnTo>
                    <a:pt x="1247" y="295"/>
                  </a:lnTo>
                  <a:lnTo>
                    <a:pt x="1225" y="312"/>
                  </a:lnTo>
                  <a:lnTo>
                    <a:pt x="1202" y="331"/>
                  </a:lnTo>
                  <a:lnTo>
                    <a:pt x="1179" y="349"/>
                  </a:lnTo>
                  <a:lnTo>
                    <a:pt x="1154" y="367"/>
                  </a:lnTo>
                  <a:lnTo>
                    <a:pt x="1128" y="385"/>
                  </a:lnTo>
                  <a:lnTo>
                    <a:pt x="1102" y="401"/>
                  </a:lnTo>
                  <a:lnTo>
                    <a:pt x="1077" y="415"/>
                  </a:lnTo>
                  <a:lnTo>
                    <a:pt x="1051" y="428"/>
                  </a:lnTo>
                  <a:lnTo>
                    <a:pt x="1026" y="43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08" name="Freeform 176"/>
            <p:cNvSpPr>
              <a:spLocks/>
            </p:cNvSpPr>
            <p:nvPr/>
          </p:nvSpPr>
          <p:spPr bwMode="auto">
            <a:xfrm>
              <a:off x="7292" y="14577"/>
              <a:ext cx="472" cy="209"/>
            </a:xfrm>
            <a:custGeom>
              <a:avLst/>
              <a:gdLst>
                <a:gd name="T0" fmla="*/ 47 w 472"/>
                <a:gd name="T1" fmla="*/ 209 h 209"/>
                <a:gd name="T2" fmla="*/ 472 w 472"/>
                <a:gd name="T3" fmla="*/ 84 h 209"/>
                <a:gd name="T4" fmla="*/ 215 w 472"/>
                <a:gd name="T5" fmla="*/ 0 h 209"/>
                <a:gd name="T6" fmla="*/ 5 w 472"/>
                <a:gd name="T7" fmla="*/ 24 h 209"/>
                <a:gd name="T8" fmla="*/ 0 w 472"/>
                <a:gd name="T9" fmla="*/ 197 h 209"/>
                <a:gd name="T10" fmla="*/ 47 w 472"/>
                <a:gd name="T11" fmla="*/ 209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2"/>
                <a:gd name="T19" fmla="*/ 0 h 209"/>
                <a:gd name="T20" fmla="*/ 472 w 472"/>
                <a:gd name="T21" fmla="*/ 209 h 2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2" h="209">
                  <a:moveTo>
                    <a:pt x="47" y="209"/>
                  </a:moveTo>
                  <a:lnTo>
                    <a:pt x="472" y="84"/>
                  </a:lnTo>
                  <a:lnTo>
                    <a:pt x="215" y="0"/>
                  </a:lnTo>
                  <a:lnTo>
                    <a:pt x="5" y="24"/>
                  </a:lnTo>
                  <a:lnTo>
                    <a:pt x="0" y="197"/>
                  </a:lnTo>
                  <a:lnTo>
                    <a:pt x="47" y="20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09" name="Freeform 177"/>
            <p:cNvSpPr>
              <a:spLocks/>
            </p:cNvSpPr>
            <p:nvPr/>
          </p:nvSpPr>
          <p:spPr bwMode="auto">
            <a:xfrm>
              <a:off x="6073" y="13679"/>
              <a:ext cx="251" cy="999"/>
            </a:xfrm>
            <a:custGeom>
              <a:avLst/>
              <a:gdLst>
                <a:gd name="T0" fmla="*/ 251 w 251"/>
                <a:gd name="T1" fmla="*/ 23 h 999"/>
                <a:gd name="T2" fmla="*/ 250 w 251"/>
                <a:gd name="T3" fmla="*/ 22 h 999"/>
                <a:gd name="T4" fmla="*/ 246 w 251"/>
                <a:gd name="T5" fmla="*/ 20 h 999"/>
                <a:gd name="T6" fmla="*/ 239 w 251"/>
                <a:gd name="T7" fmla="*/ 18 h 999"/>
                <a:gd name="T8" fmla="*/ 230 w 251"/>
                <a:gd name="T9" fmla="*/ 15 h 999"/>
                <a:gd name="T10" fmla="*/ 218 w 251"/>
                <a:gd name="T11" fmla="*/ 11 h 999"/>
                <a:gd name="T12" fmla="*/ 205 w 251"/>
                <a:gd name="T13" fmla="*/ 7 h 999"/>
                <a:gd name="T14" fmla="*/ 190 w 251"/>
                <a:gd name="T15" fmla="*/ 4 h 999"/>
                <a:gd name="T16" fmla="*/ 173 w 251"/>
                <a:gd name="T17" fmla="*/ 1 h 999"/>
                <a:gd name="T18" fmla="*/ 155 w 251"/>
                <a:gd name="T19" fmla="*/ 0 h 999"/>
                <a:gd name="T20" fmla="*/ 134 w 251"/>
                <a:gd name="T21" fmla="*/ 0 h 999"/>
                <a:gd name="T22" fmla="*/ 114 w 251"/>
                <a:gd name="T23" fmla="*/ 2 h 999"/>
                <a:gd name="T24" fmla="*/ 92 w 251"/>
                <a:gd name="T25" fmla="*/ 5 h 999"/>
                <a:gd name="T26" fmla="*/ 70 w 251"/>
                <a:gd name="T27" fmla="*/ 12 h 999"/>
                <a:gd name="T28" fmla="*/ 47 w 251"/>
                <a:gd name="T29" fmla="*/ 20 h 999"/>
                <a:gd name="T30" fmla="*/ 23 w 251"/>
                <a:gd name="T31" fmla="*/ 32 h 999"/>
                <a:gd name="T32" fmla="*/ 0 w 251"/>
                <a:gd name="T33" fmla="*/ 47 h 999"/>
                <a:gd name="T34" fmla="*/ 0 w 251"/>
                <a:gd name="T35" fmla="*/ 999 h 999"/>
                <a:gd name="T36" fmla="*/ 1 w 251"/>
                <a:gd name="T37" fmla="*/ 999 h 999"/>
                <a:gd name="T38" fmla="*/ 6 w 251"/>
                <a:gd name="T39" fmla="*/ 999 h 999"/>
                <a:gd name="T40" fmla="*/ 14 w 251"/>
                <a:gd name="T41" fmla="*/ 998 h 999"/>
                <a:gd name="T42" fmla="*/ 23 w 251"/>
                <a:gd name="T43" fmla="*/ 997 h 999"/>
                <a:gd name="T44" fmla="*/ 35 w 251"/>
                <a:gd name="T45" fmla="*/ 995 h 999"/>
                <a:gd name="T46" fmla="*/ 49 w 251"/>
                <a:gd name="T47" fmla="*/ 993 h 999"/>
                <a:gd name="T48" fmla="*/ 65 w 251"/>
                <a:gd name="T49" fmla="*/ 990 h 999"/>
                <a:gd name="T50" fmla="*/ 83 w 251"/>
                <a:gd name="T51" fmla="*/ 985 h 999"/>
                <a:gd name="T52" fmla="*/ 102 w 251"/>
                <a:gd name="T53" fmla="*/ 980 h 999"/>
                <a:gd name="T54" fmla="*/ 121 w 251"/>
                <a:gd name="T55" fmla="*/ 973 h 999"/>
                <a:gd name="T56" fmla="*/ 143 w 251"/>
                <a:gd name="T57" fmla="*/ 966 h 999"/>
                <a:gd name="T58" fmla="*/ 164 w 251"/>
                <a:gd name="T59" fmla="*/ 956 h 999"/>
                <a:gd name="T60" fmla="*/ 186 w 251"/>
                <a:gd name="T61" fmla="*/ 945 h 999"/>
                <a:gd name="T62" fmla="*/ 208 w 251"/>
                <a:gd name="T63" fmla="*/ 934 h 999"/>
                <a:gd name="T64" fmla="*/ 230 w 251"/>
                <a:gd name="T65" fmla="*/ 919 h 999"/>
                <a:gd name="T66" fmla="*/ 251 w 251"/>
                <a:gd name="T67" fmla="*/ 903 h 999"/>
                <a:gd name="T68" fmla="*/ 251 w 251"/>
                <a:gd name="T69" fmla="*/ 23 h 9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1"/>
                <a:gd name="T106" fmla="*/ 0 h 999"/>
                <a:gd name="T107" fmla="*/ 251 w 251"/>
                <a:gd name="T108" fmla="*/ 999 h 9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1" h="999">
                  <a:moveTo>
                    <a:pt x="251" y="23"/>
                  </a:moveTo>
                  <a:lnTo>
                    <a:pt x="250" y="22"/>
                  </a:lnTo>
                  <a:lnTo>
                    <a:pt x="246" y="20"/>
                  </a:lnTo>
                  <a:lnTo>
                    <a:pt x="239" y="18"/>
                  </a:lnTo>
                  <a:lnTo>
                    <a:pt x="230" y="15"/>
                  </a:lnTo>
                  <a:lnTo>
                    <a:pt x="218" y="11"/>
                  </a:lnTo>
                  <a:lnTo>
                    <a:pt x="205" y="7"/>
                  </a:lnTo>
                  <a:lnTo>
                    <a:pt x="190" y="4"/>
                  </a:lnTo>
                  <a:lnTo>
                    <a:pt x="173" y="1"/>
                  </a:lnTo>
                  <a:lnTo>
                    <a:pt x="155" y="0"/>
                  </a:lnTo>
                  <a:lnTo>
                    <a:pt x="134" y="0"/>
                  </a:lnTo>
                  <a:lnTo>
                    <a:pt x="114" y="2"/>
                  </a:lnTo>
                  <a:lnTo>
                    <a:pt x="92" y="5"/>
                  </a:lnTo>
                  <a:lnTo>
                    <a:pt x="70" y="12"/>
                  </a:lnTo>
                  <a:lnTo>
                    <a:pt x="47" y="20"/>
                  </a:lnTo>
                  <a:lnTo>
                    <a:pt x="23" y="32"/>
                  </a:lnTo>
                  <a:lnTo>
                    <a:pt x="0" y="47"/>
                  </a:lnTo>
                  <a:lnTo>
                    <a:pt x="0" y="999"/>
                  </a:lnTo>
                  <a:lnTo>
                    <a:pt x="1" y="999"/>
                  </a:lnTo>
                  <a:lnTo>
                    <a:pt x="6" y="999"/>
                  </a:lnTo>
                  <a:lnTo>
                    <a:pt x="14" y="998"/>
                  </a:lnTo>
                  <a:lnTo>
                    <a:pt x="23" y="997"/>
                  </a:lnTo>
                  <a:lnTo>
                    <a:pt x="35" y="995"/>
                  </a:lnTo>
                  <a:lnTo>
                    <a:pt x="49" y="993"/>
                  </a:lnTo>
                  <a:lnTo>
                    <a:pt x="65" y="990"/>
                  </a:lnTo>
                  <a:lnTo>
                    <a:pt x="83" y="985"/>
                  </a:lnTo>
                  <a:lnTo>
                    <a:pt x="102" y="980"/>
                  </a:lnTo>
                  <a:lnTo>
                    <a:pt x="121" y="973"/>
                  </a:lnTo>
                  <a:lnTo>
                    <a:pt x="143" y="966"/>
                  </a:lnTo>
                  <a:lnTo>
                    <a:pt x="164" y="956"/>
                  </a:lnTo>
                  <a:lnTo>
                    <a:pt x="186" y="945"/>
                  </a:lnTo>
                  <a:lnTo>
                    <a:pt x="208" y="934"/>
                  </a:lnTo>
                  <a:lnTo>
                    <a:pt x="230" y="919"/>
                  </a:lnTo>
                  <a:lnTo>
                    <a:pt x="251" y="903"/>
                  </a:lnTo>
                  <a:lnTo>
                    <a:pt x="251" y="2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10" name="Freeform 178"/>
            <p:cNvSpPr>
              <a:spLocks/>
            </p:cNvSpPr>
            <p:nvPr/>
          </p:nvSpPr>
          <p:spPr bwMode="auto">
            <a:xfrm>
              <a:off x="6080" y="13687"/>
              <a:ext cx="215" cy="843"/>
            </a:xfrm>
            <a:custGeom>
              <a:avLst/>
              <a:gdLst>
                <a:gd name="T0" fmla="*/ 215 w 215"/>
                <a:gd name="T1" fmla="*/ 20 h 843"/>
                <a:gd name="T2" fmla="*/ 214 w 215"/>
                <a:gd name="T3" fmla="*/ 19 h 843"/>
                <a:gd name="T4" fmla="*/ 211 w 215"/>
                <a:gd name="T5" fmla="*/ 18 h 843"/>
                <a:gd name="T6" fmla="*/ 205 w 215"/>
                <a:gd name="T7" fmla="*/ 15 h 843"/>
                <a:gd name="T8" fmla="*/ 197 w 215"/>
                <a:gd name="T9" fmla="*/ 12 h 843"/>
                <a:gd name="T10" fmla="*/ 187 w 215"/>
                <a:gd name="T11" fmla="*/ 9 h 843"/>
                <a:gd name="T12" fmla="*/ 176 w 215"/>
                <a:gd name="T13" fmla="*/ 6 h 843"/>
                <a:gd name="T14" fmla="*/ 163 w 215"/>
                <a:gd name="T15" fmla="*/ 4 h 843"/>
                <a:gd name="T16" fmla="*/ 149 w 215"/>
                <a:gd name="T17" fmla="*/ 1 h 843"/>
                <a:gd name="T18" fmla="*/ 133 w 215"/>
                <a:gd name="T19" fmla="*/ 0 h 843"/>
                <a:gd name="T20" fmla="*/ 115 w 215"/>
                <a:gd name="T21" fmla="*/ 0 h 843"/>
                <a:gd name="T22" fmla="*/ 98 w 215"/>
                <a:gd name="T23" fmla="*/ 1 h 843"/>
                <a:gd name="T24" fmla="*/ 79 w 215"/>
                <a:gd name="T25" fmla="*/ 5 h 843"/>
                <a:gd name="T26" fmla="*/ 60 w 215"/>
                <a:gd name="T27" fmla="*/ 10 h 843"/>
                <a:gd name="T28" fmla="*/ 40 w 215"/>
                <a:gd name="T29" fmla="*/ 18 h 843"/>
                <a:gd name="T30" fmla="*/ 21 w 215"/>
                <a:gd name="T31" fmla="*/ 27 h 843"/>
                <a:gd name="T32" fmla="*/ 0 w 215"/>
                <a:gd name="T33" fmla="*/ 40 h 843"/>
                <a:gd name="T34" fmla="*/ 0 w 215"/>
                <a:gd name="T35" fmla="*/ 843 h 843"/>
                <a:gd name="T36" fmla="*/ 1 w 215"/>
                <a:gd name="T37" fmla="*/ 843 h 843"/>
                <a:gd name="T38" fmla="*/ 6 w 215"/>
                <a:gd name="T39" fmla="*/ 843 h 843"/>
                <a:gd name="T40" fmla="*/ 12 w 215"/>
                <a:gd name="T41" fmla="*/ 842 h 843"/>
                <a:gd name="T42" fmla="*/ 21 w 215"/>
                <a:gd name="T43" fmla="*/ 841 h 843"/>
                <a:gd name="T44" fmla="*/ 30 w 215"/>
                <a:gd name="T45" fmla="*/ 840 h 843"/>
                <a:gd name="T46" fmla="*/ 43 w 215"/>
                <a:gd name="T47" fmla="*/ 838 h 843"/>
                <a:gd name="T48" fmla="*/ 56 w 215"/>
                <a:gd name="T49" fmla="*/ 835 h 843"/>
                <a:gd name="T50" fmla="*/ 71 w 215"/>
                <a:gd name="T51" fmla="*/ 831 h 843"/>
                <a:gd name="T52" fmla="*/ 87 w 215"/>
                <a:gd name="T53" fmla="*/ 826 h 843"/>
                <a:gd name="T54" fmla="*/ 105 w 215"/>
                <a:gd name="T55" fmla="*/ 821 h 843"/>
                <a:gd name="T56" fmla="*/ 123 w 215"/>
                <a:gd name="T57" fmla="*/ 814 h 843"/>
                <a:gd name="T58" fmla="*/ 141 w 215"/>
                <a:gd name="T59" fmla="*/ 806 h 843"/>
                <a:gd name="T60" fmla="*/ 159 w 215"/>
                <a:gd name="T61" fmla="*/ 797 h 843"/>
                <a:gd name="T62" fmla="*/ 179 w 215"/>
                <a:gd name="T63" fmla="*/ 786 h 843"/>
                <a:gd name="T64" fmla="*/ 197 w 215"/>
                <a:gd name="T65" fmla="*/ 774 h 843"/>
                <a:gd name="T66" fmla="*/ 215 w 215"/>
                <a:gd name="T67" fmla="*/ 760 h 843"/>
                <a:gd name="T68" fmla="*/ 215 w 215"/>
                <a:gd name="T69" fmla="*/ 20 h 8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5"/>
                <a:gd name="T106" fmla="*/ 0 h 843"/>
                <a:gd name="T107" fmla="*/ 215 w 215"/>
                <a:gd name="T108" fmla="*/ 843 h 8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5" h="843">
                  <a:moveTo>
                    <a:pt x="215" y="20"/>
                  </a:moveTo>
                  <a:lnTo>
                    <a:pt x="214" y="19"/>
                  </a:lnTo>
                  <a:lnTo>
                    <a:pt x="211" y="18"/>
                  </a:lnTo>
                  <a:lnTo>
                    <a:pt x="205" y="15"/>
                  </a:lnTo>
                  <a:lnTo>
                    <a:pt x="197" y="12"/>
                  </a:lnTo>
                  <a:lnTo>
                    <a:pt x="187" y="9"/>
                  </a:lnTo>
                  <a:lnTo>
                    <a:pt x="176" y="6"/>
                  </a:lnTo>
                  <a:lnTo>
                    <a:pt x="163" y="4"/>
                  </a:lnTo>
                  <a:lnTo>
                    <a:pt x="149" y="1"/>
                  </a:lnTo>
                  <a:lnTo>
                    <a:pt x="133" y="0"/>
                  </a:lnTo>
                  <a:lnTo>
                    <a:pt x="115" y="0"/>
                  </a:lnTo>
                  <a:lnTo>
                    <a:pt x="98" y="1"/>
                  </a:lnTo>
                  <a:lnTo>
                    <a:pt x="79" y="5"/>
                  </a:lnTo>
                  <a:lnTo>
                    <a:pt x="60" y="10"/>
                  </a:lnTo>
                  <a:lnTo>
                    <a:pt x="40" y="18"/>
                  </a:lnTo>
                  <a:lnTo>
                    <a:pt x="21" y="27"/>
                  </a:lnTo>
                  <a:lnTo>
                    <a:pt x="0" y="40"/>
                  </a:lnTo>
                  <a:lnTo>
                    <a:pt x="0" y="843"/>
                  </a:lnTo>
                  <a:lnTo>
                    <a:pt x="1" y="843"/>
                  </a:lnTo>
                  <a:lnTo>
                    <a:pt x="6" y="843"/>
                  </a:lnTo>
                  <a:lnTo>
                    <a:pt x="12" y="842"/>
                  </a:lnTo>
                  <a:lnTo>
                    <a:pt x="21" y="841"/>
                  </a:lnTo>
                  <a:lnTo>
                    <a:pt x="30" y="840"/>
                  </a:lnTo>
                  <a:lnTo>
                    <a:pt x="43" y="838"/>
                  </a:lnTo>
                  <a:lnTo>
                    <a:pt x="56" y="835"/>
                  </a:lnTo>
                  <a:lnTo>
                    <a:pt x="71" y="831"/>
                  </a:lnTo>
                  <a:lnTo>
                    <a:pt x="87" y="826"/>
                  </a:lnTo>
                  <a:lnTo>
                    <a:pt x="105" y="821"/>
                  </a:lnTo>
                  <a:lnTo>
                    <a:pt x="123" y="814"/>
                  </a:lnTo>
                  <a:lnTo>
                    <a:pt x="141" y="806"/>
                  </a:lnTo>
                  <a:lnTo>
                    <a:pt x="159" y="797"/>
                  </a:lnTo>
                  <a:lnTo>
                    <a:pt x="179" y="786"/>
                  </a:lnTo>
                  <a:lnTo>
                    <a:pt x="197" y="774"/>
                  </a:lnTo>
                  <a:lnTo>
                    <a:pt x="215" y="760"/>
                  </a:lnTo>
                  <a:lnTo>
                    <a:pt x="215" y="2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11" name="Freeform 179"/>
            <p:cNvSpPr>
              <a:spLocks/>
            </p:cNvSpPr>
            <p:nvPr/>
          </p:nvSpPr>
          <p:spPr bwMode="auto">
            <a:xfrm>
              <a:off x="6087" y="13696"/>
              <a:ext cx="180" cy="685"/>
            </a:xfrm>
            <a:custGeom>
              <a:avLst/>
              <a:gdLst>
                <a:gd name="T0" fmla="*/ 180 w 180"/>
                <a:gd name="T1" fmla="*/ 16 h 685"/>
                <a:gd name="T2" fmla="*/ 179 w 180"/>
                <a:gd name="T3" fmla="*/ 16 h 685"/>
                <a:gd name="T4" fmla="*/ 176 w 180"/>
                <a:gd name="T5" fmla="*/ 14 h 685"/>
                <a:gd name="T6" fmla="*/ 172 w 180"/>
                <a:gd name="T7" fmla="*/ 12 h 685"/>
                <a:gd name="T8" fmla="*/ 165 w 180"/>
                <a:gd name="T9" fmla="*/ 10 h 685"/>
                <a:gd name="T10" fmla="*/ 157 w 180"/>
                <a:gd name="T11" fmla="*/ 8 h 685"/>
                <a:gd name="T12" fmla="*/ 147 w 180"/>
                <a:gd name="T13" fmla="*/ 4 h 685"/>
                <a:gd name="T14" fmla="*/ 136 w 180"/>
                <a:gd name="T15" fmla="*/ 2 h 685"/>
                <a:gd name="T16" fmla="*/ 125 w 180"/>
                <a:gd name="T17" fmla="*/ 0 h 685"/>
                <a:gd name="T18" fmla="*/ 111 w 180"/>
                <a:gd name="T19" fmla="*/ 0 h 685"/>
                <a:gd name="T20" fmla="*/ 97 w 180"/>
                <a:gd name="T21" fmla="*/ 0 h 685"/>
                <a:gd name="T22" fmla="*/ 81 w 180"/>
                <a:gd name="T23" fmla="*/ 1 h 685"/>
                <a:gd name="T24" fmla="*/ 66 w 180"/>
                <a:gd name="T25" fmla="*/ 3 h 685"/>
                <a:gd name="T26" fmla="*/ 50 w 180"/>
                <a:gd name="T27" fmla="*/ 8 h 685"/>
                <a:gd name="T28" fmla="*/ 33 w 180"/>
                <a:gd name="T29" fmla="*/ 14 h 685"/>
                <a:gd name="T30" fmla="*/ 17 w 180"/>
                <a:gd name="T31" fmla="*/ 23 h 685"/>
                <a:gd name="T32" fmla="*/ 0 w 180"/>
                <a:gd name="T33" fmla="*/ 33 h 685"/>
                <a:gd name="T34" fmla="*/ 0 w 180"/>
                <a:gd name="T35" fmla="*/ 685 h 685"/>
                <a:gd name="T36" fmla="*/ 1 w 180"/>
                <a:gd name="T37" fmla="*/ 685 h 685"/>
                <a:gd name="T38" fmla="*/ 4 w 180"/>
                <a:gd name="T39" fmla="*/ 685 h 685"/>
                <a:gd name="T40" fmla="*/ 9 w 180"/>
                <a:gd name="T41" fmla="*/ 684 h 685"/>
                <a:gd name="T42" fmla="*/ 17 w 180"/>
                <a:gd name="T43" fmla="*/ 683 h 685"/>
                <a:gd name="T44" fmla="*/ 26 w 180"/>
                <a:gd name="T45" fmla="*/ 682 h 685"/>
                <a:gd name="T46" fmla="*/ 35 w 180"/>
                <a:gd name="T47" fmla="*/ 681 h 685"/>
                <a:gd name="T48" fmla="*/ 47 w 180"/>
                <a:gd name="T49" fmla="*/ 678 h 685"/>
                <a:gd name="T50" fmla="*/ 60 w 180"/>
                <a:gd name="T51" fmla="*/ 676 h 685"/>
                <a:gd name="T52" fmla="*/ 73 w 180"/>
                <a:gd name="T53" fmla="*/ 671 h 685"/>
                <a:gd name="T54" fmla="*/ 87 w 180"/>
                <a:gd name="T55" fmla="*/ 667 h 685"/>
                <a:gd name="T56" fmla="*/ 102 w 180"/>
                <a:gd name="T57" fmla="*/ 662 h 685"/>
                <a:gd name="T58" fmla="*/ 118 w 180"/>
                <a:gd name="T59" fmla="*/ 655 h 685"/>
                <a:gd name="T60" fmla="*/ 133 w 180"/>
                <a:gd name="T61" fmla="*/ 648 h 685"/>
                <a:gd name="T62" fmla="*/ 149 w 180"/>
                <a:gd name="T63" fmla="*/ 639 h 685"/>
                <a:gd name="T64" fmla="*/ 165 w 180"/>
                <a:gd name="T65" fmla="*/ 628 h 685"/>
                <a:gd name="T66" fmla="*/ 180 w 180"/>
                <a:gd name="T67" fmla="*/ 617 h 685"/>
                <a:gd name="T68" fmla="*/ 180 w 180"/>
                <a:gd name="T69" fmla="*/ 16 h 6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0"/>
                <a:gd name="T106" fmla="*/ 0 h 685"/>
                <a:gd name="T107" fmla="*/ 180 w 180"/>
                <a:gd name="T108" fmla="*/ 685 h 6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0" h="685">
                  <a:moveTo>
                    <a:pt x="180" y="16"/>
                  </a:moveTo>
                  <a:lnTo>
                    <a:pt x="179" y="16"/>
                  </a:lnTo>
                  <a:lnTo>
                    <a:pt x="176" y="14"/>
                  </a:lnTo>
                  <a:lnTo>
                    <a:pt x="172" y="12"/>
                  </a:lnTo>
                  <a:lnTo>
                    <a:pt x="165" y="10"/>
                  </a:lnTo>
                  <a:lnTo>
                    <a:pt x="157" y="8"/>
                  </a:lnTo>
                  <a:lnTo>
                    <a:pt x="147" y="4"/>
                  </a:lnTo>
                  <a:lnTo>
                    <a:pt x="136" y="2"/>
                  </a:lnTo>
                  <a:lnTo>
                    <a:pt x="125" y="0"/>
                  </a:lnTo>
                  <a:lnTo>
                    <a:pt x="111" y="0"/>
                  </a:lnTo>
                  <a:lnTo>
                    <a:pt x="97" y="0"/>
                  </a:lnTo>
                  <a:lnTo>
                    <a:pt x="81" y="1"/>
                  </a:lnTo>
                  <a:lnTo>
                    <a:pt x="66" y="3"/>
                  </a:lnTo>
                  <a:lnTo>
                    <a:pt x="50" y="8"/>
                  </a:lnTo>
                  <a:lnTo>
                    <a:pt x="33" y="14"/>
                  </a:lnTo>
                  <a:lnTo>
                    <a:pt x="17" y="23"/>
                  </a:lnTo>
                  <a:lnTo>
                    <a:pt x="0" y="33"/>
                  </a:lnTo>
                  <a:lnTo>
                    <a:pt x="0" y="685"/>
                  </a:lnTo>
                  <a:lnTo>
                    <a:pt x="1" y="685"/>
                  </a:lnTo>
                  <a:lnTo>
                    <a:pt x="4" y="685"/>
                  </a:lnTo>
                  <a:lnTo>
                    <a:pt x="9" y="684"/>
                  </a:lnTo>
                  <a:lnTo>
                    <a:pt x="17" y="683"/>
                  </a:lnTo>
                  <a:lnTo>
                    <a:pt x="26" y="682"/>
                  </a:lnTo>
                  <a:lnTo>
                    <a:pt x="35" y="681"/>
                  </a:lnTo>
                  <a:lnTo>
                    <a:pt x="47" y="678"/>
                  </a:lnTo>
                  <a:lnTo>
                    <a:pt x="60" y="676"/>
                  </a:lnTo>
                  <a:lnTo>
                    <a:pt x="73" y="671"/>
                  </a:lnTo>
                  <a:lnTo>
                    <a:pt x="87" y="667"/>
                  </a:lnTo>
                  <a:lnTo>
                    <a:pt x="102" y="662"/>
                  </a:lnTo>
                  <a:lnTo>
                    <a:pt x="118" y="655"/>
                  </a:lnTo>
                  <a:lnTo>
                    <a:pt x="133" y="648"/>
                  </a:lnTo>
                  <a:lnTo>
                    <a:pt x="149" y="639"/>
                  </a:lnTo>
                  <a:lnTo>
                    <a:pt x="165" y="628"/>
                  </a:lnTo>
                  <a:lnTo>
                    <a:pt x="180" y="617"/>
                  </a:lnTo>
                  <a:lnTo>
                    <a:pt x="180" y="1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12" name="Freeform 180"/>
            <p:cNvSpPr>
              <a:spLocks/>
            </p:cNvSpPr>
            <p:nvPr/>
          </p:nvSpPr>
          <p:spPr bwMode="auto">
            <a:xfrm>
              <a:off x="6093" y="13704"/>
              <a:ext cx="146" cy="530"/>
            </a:xfrm>
            <a:custGeom>
              <a:avLst/>
              <a:gdLst>
                <a:gd name="T0" fmla="*/ 146 w 146"/>
                <a:gd name="T1" fmla="*/ 14 h 530"/>
                <a:gd name="T2" fmla="*/ 143 w 146"/>
                <a:gd name="T3" fmla="*/ 12 h 530"/>
                <a:gd name="T4" fmla="*/ 134 w 146"/>
                <a:gd name="T5" fmla="*/ 8 h 530"/>
                <a:gd name="T6" fmla="*/ 120 w 146"/>
                <a:gd name="T7" fmla="*/ 4 h 530"/>
                <a:gd name="T8" fmla="*/ 101 w 146"/>
                <a:gd name="T9" fmla="*/ 1 h 530"/>
                <a:gd name="T10" fmla="*/ 79 w 146"/>
                <a:gd name="T11" fmla="*/ 0 h 530"/>
                <a:gd name="T12" fmla="*/ 54 w 146"/>
                <a:gd name="T13" fmla="*/ 3 h 530"/>
                <a:gd name="T14" fmla="*/ 27 w 146"/>
                <a:gd name="T15" fmla="*/ 11 h 530"/>
                <a:gd name="T16" fmla="*/ 0 w 146"/>
                <a:gd name="T17" fmla="*/ 27 h 530"/>
                <a:gd name="T18" fmla="*/ 0 w 146"/>
                <a:gd name="T19" fmla="*/ 530 h 530"/>
                <a:gd name="T20" fmla="*/ 3 w 146"/>
                <a:gd name="T21" fmla="*/ 530 h 530"/>
                <a:gd name="T22" fmla="*/ 14 w 146"/>
                <a:gd name="T23" fmla="*/ 529 h 530"/>
                <a:gd name="T24" fmla="*/ 29 w 146"/>
                <a:gd name="T25" fmla="*/ 526 h 530"/>
                <a:gd name="T26" fmla="*/ 49 w 146"/>
                <a:gd name="T27" fmla="*/ 521 h 530"/>
                <a:gd name="T28" fmla="*/ 71 w 146"/>
                <a:gd name="T29" fmla="*/ 514 h 530"/>
                <a:gd name="T30" fmla="*/ 96 w 146"/>
                <a:gd name="T31" fmla="*/ 505 h 530"/>
                <a:gd name="T32" fmla="*/ 121 w 146"/>
                <a:gd name="T33" fmla="*/ 492 h 530"/>
                <a:gd name="T34" fmla="*/ 146 w 146"/>
                <a:gd name="T35" fmla="*/ 475 h 530"/>
                <a:gd name="T36" fmla="*/ 146 w 146"/>
                <a:gd name="T37" fmla="*/ 14 h 5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530"/>
                <a:gd name="T59" fmla="*/ 146 w 146"/>
                <a:gd name="T60" fmla="*/ 530 h 5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530">
                  <a:moveTo>
                    <a:pt x="146" y="14"/>
                  </a:moveTo>
                  <a:lnTo>
                    <a:pt x="143" y="12"/>
                  </a:lnTo>
                  <a:lnTo>
                    <a:pt x="134" y="8"/>
                  </a:lnTo>
                  <a:lnTo>
                    <a:pt x="120" y="4"/>
                  </a:lnTo>
                  <a:lnTo>
                    <a:pt x="101" y="1"/>
                  </a:lnTo>
                  <a:lnTo>
                    <a:pt x="79" y="0"/>
                  </a:lnTo>
                  <a:lnTo>
                    <a:pt x="54" y="3"/>
                  </a:lnTo>
                  <a:lnTo>
                    <a:pt x="27" y="11"/>
                  </a:lnTo>
                  <a:lnTo>
                    <a:pt x="0" y="27"/>
                  </a:lnTo>
                  <a:lnTo>
                    <a:pt x="0" y="530"/>
                  </a:lnTo>
                  <a:lnTo>
                    <a:pt x="3" y="530"/>
                  </a:lnTo>
                  <a:lnTo>
                    <a:pt x="14" y="529"/>
                  </a:lnTo>
                  <a:lnTo>
                    <a:pt x="29" y="526"/>
                  </a:lnTo>
                  <a:lnTo>
                    <a:pt x="49" y="521"/>
                  </a:lnTo>
                  <a:lnTo>
                    <a:pt x="71" y="514"/>
                  </a:lnTo>
                  <a:lnTo>
                    <a:pt x="96" y="505"/>
                  </a:lnTo>
                  <a:lnTo>
                    <a:pt x="121" y="492"/>
                  </a:lnTo>
                  <a:lnTo>
                    <a:pt x="146" y="475"/>
                  </a:lnTo>
                  <a:lnTo>
                    <a:pt x="146" y="1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13" name="Freeform 181"/>
            <p:cNvSpPr>
              <a:spLocks/>
            </p:cNvSpPr>
            <p:nvPr/>
          </p:nvSpPr>
          <p:spPr bwMode="auto">
            <a:xfrm>
              <a:off x="6101" y="13712"/>
              <a:ext cx="109" cy="373"/>
            </a:xfrm>
            <a:custGeom>
              <a:avLst/>
              <a:gdLst>
                <a:gd name="T0" fmla="*/ 109 w 109"/>
                <a:gd name="T1" fmla="*/ 10 h 373"/>
                <a:gd name="T2" fmla="*/ 107 w 109"/>
                <a:gd name="T3" fmla="*/ 9 h 373"/>
                <a:gd name="T4" fmla="*/ 100 w 109"/>
                <a:gd name="T5" fmla="*/ 6 h 373"/>
                <a:gd name="T6" fmla="*/ 89 w 109"/>
                <a:gd name="T7" fmla="*/ 2 h 373"/>
                <a:gd name="T8" fmla="*/ 75 w 109"/>
                <a:gd name="T9" fmla="*/ 0 h 373"/>
                <a:gd name="T10" fmla="*/ 59 w 109"/>
                <a:gd name="T11" fmla="*/ 0 h 373"/>
                <a:gd name="T12" fmla="*/ 39 w 109"/>
                <a:gd name="T13" fmla="*/ 2 h 373"/>
                <a:gd name="T14" fmla="*/ 20 w 109"/>
                <a:gd name="T15" fmla="*/ 9 h 373"/>
                <a:gd name="T16" fmla="*/ 0 w 109"/>
                <a:gd name="T17" fmla="*/ 21 h 373"/>
                <a:gd name="T18" fmla="*/ 0 w 109"/>
                <a:gd name="T19" fmla="*/ 373 h 373"/>
                <a:gd name="T20" fmla="*/ 2 w 109"/>
                <a:gd name="T21" fmla="*/ 373 h 373"/>
                <a:gd name="T22" fmla="*/ 9 w 109"/>
                <a:gd name="T23" fmla="*/ 372 h 373"/>
                <a:gd name="T24" fmla="*/ 21 w 109"/>
                <a:gd name="T25" fmla="*/ 369 h 373"/>
                <a:gd name="T26" fmla="*/ 36 w 109"/>
                <a:gd name="T27" fmla="*/ 366 h 373"/>
                <a:gd name="T28" fmla="*/ 53 w 109"/>
                <a:gd name="T29" fmla="*/ 362 h 373"/>
                <a:gd name="T30" fmla="*/ 72 w 109"/>
                <a:gd name="T31" fmla="*/ 354 h 373"/>
                <a:gd name="T32" fmla="*/ 90 w 109"/>
                <a:gd name="T33" fmla="*/ 343 h 373"/>
                <a:gd name="T34" fmla="*/ 109 w 109"/>
                <a:gd name="T35" fmla="*/ 331 h 373"/>
                <a:gd name="T36" fmla="*/ 109 w 109"/>
                <a:gd name="T37" fmla="*/ 10 h 3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9"/>
                <a:gd name="T58" fmla="*/ 0 h 373"/>
                <a:gd name="T59" fmla="*/ 109 w 109"/>
                <a:gd name="T60" fmla="*/ 373 h 3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9" h="373">
                  <a:moveTo>
                    <a:pt x="109" y="10"/>
                  </a:moveTo>
                  <a:lnTo>
                    <a:pt x="107" y="9"/>
                  </a:lnTo>
                  <a:lnTo>
                    <a:pt x="100" y="6"/>
                  </a:lnTo>
                  <a:lnTo>
                    <a:pt x="89" y="2"/>
                  </a:lnTo>
                  <a:lnTo>
                    <a:pt x="75" y="0"/>
                  </a:lnTo>
                  <a:lnTo>
                    <a:pt x="59" y="0"/>
                  </a:lnTo>
                  <a:lnTo>
                    <a:pt x="39" y="2"/>
                  </a:lnTo>
                  <a:lnTo>
                    <a:pt x="20" y="9"/>
                  </a:lnTo>
                  <a:lnTo>
                    <a:pt x="0" y="21"/>
                  </a:lnTo>
                  <a:lnTo>
                    <a:pt x="0" y="373"/>
                  </a:lnTo>
                  <a:lnTo>
                    <a:pt x="2" y="373"/>
                  </a:lnTo>
                  <a:lnTo>
                    <a:pt x="9" y="372"/>
                  </a:lnTo>
                  <a:lnTo>
                    <a:pt x="21" y="369"/>
                  </a:lnTo>
                  <a:lnTo>
                    <a:pt x="36" y="366"/>
                  </a:lnTo>
                  <a:lnTo>
                    <a:pt x="53" y="362"/>
                  </a:lnTo>
                  <a:lnTo>
                    <a:pt x="72" y="354"/>
                  </a:lnTo>
                  <a:lnTo>
                    <a:pt x="90" y="343"/>
                  </a:lnTo>
                  <a:lnTo>
                    <a:pt x="109" y="331"/>
                  </a:lnTo>
                  <a:lnTo>
                    <a:pt x="109" y="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14" name="Freeform 182"/>
            <p:cNvSpPr>
              <a:spLocks/>
            </p:cNvSpPr>
            <p:nvPr/>
          </p:nvSpPr>
          <p:spPr bwMode="auto">
            <a:xfrm>
              <a:off x="6107" y="13721"/>
              <a:ext cx="75" cy="216"/>
            </a:xfrm>
            <a:custGeom>
              <a:avLst/>
              <a:gdLst>
                <a:gd name="T0" fmla="*/ 75 w 75"/>
                <a:gd name="T1" fmla="*/ 6 h 216"/>
                <a:gd name="T2" fmla="*/ 73 w 75"/>
                <a:gd name="T3" fmla="*/ 5 h 216"/>
                <a:gd name="T4" fmla="*/ 69 w 75"/>
                <a:gd name="T5" fmla="*/ 4 h 216"/>
                <a:gd name="T6" fmla="*/ 61 w 75"/>
                <a:gd name="T7" fmla="*/ 2 h 216"/>
                <a:gd name="T8" fmla="*/ 52 w 75"/>
                <a:gd name="T9" fmla="*/ 0 h 216"/>
                <a:gd name="T10" fmla="*/ 41 w 75"/>
                <a:gd name="T11" fmla="*/ 0 h 216"/>
                <a:gd name="T12" fmla="*/ 28 w 75"/>
                <a:gd name="T13" fmla="*/ 1 h 216"/>
                <a:gd name="T14" fmla="*/ 14 w 75"/>
                <a:gd name="T15" fmla="*/ 6 h 216"/>
                <a:gd name="T16" fmla="*/ 0 w 75"/>
                <a:gd name="T17" fmla="*/ 14 h 216"/>
                <a:gd name="T18" fmla="*/ 0 w 75"/>
                <a:gd name="T19" fmla="*/ 216 h 216"/>
                <a:gd name="T20" fmla="*/ 2 w 75"/>
                <a:gd name="T21" fmla="*/ 216 h 216"/>
                <a:gd name="T22" fmla="*/ 7 w 75"/>
                <a:gd name="T23" fmla="*/ 215 h 216"/>
                <a:gd name="T24" fmla="*/ 15 w 75"/>
                <a:gd name="T25" fmla="*/ 214 h 216"/>
                <a:gd name="T26" fmla="*/ 25 w 75"/>
                <a:gd name="T27" fmla="*/ 211 h 216"/>
                <a:gd name="T28" fmla="*/ 37 w 75"/>
                <a:gd name="T29" fmla="*/ 208 h 216"/>
                <a:gd name="T30" fmla="*/ 50 w 75"/>
                <a:gd name="T31" fmla="*/ 203 h 216"/>
                <a:gd name="T32" fmla="*/ 63 w 75"/>
                <a:gd name="T33" fmla="*/ 195 h 216"/>
                <a:gd name="T34" fmla="*/ 75 w 75"/>
                <a:gd name="T35" fmla="*/ 187 h 216"/>
                <a:gd name="T36" fmla="*/ 75 w 75"/>
                <a:gd name="T37" fmla="*/ 6 h 2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5"/>
                <a:gd name="T58" fmla="*/ 0 h 216"/>
                <a:gd name="T59" fmla="*/ 75 w 75"/>
                <a:gd name="T60" fmla="*/ 216 h 2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5" h="216">
                  <a:moveTo>
                    <a:pt x="75" y="6"/>
                  </a:moveTo>
                  <a:lnTo>
                    <a:pt x="73" y="5"/>
                  </a:lnTo>
                  <a:lnTo>
                    <a:pt x="69" y="4"/>
                  </a:lnTo>
                  <a:lnTo>
                    <a:pt x="61" y="2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28" y="1"/>
                  </a:lnTo>
                  <a:lnTo>
                    <a:pt x="14" y="6"/>
                  </a:lnTo>
                  <a:lnTo>
                    <a:pt x="0" y="14"/>
                  </a:lnTo>
                  <a:lnTo>
                    <a:pt x="0" y="216"/>
                  </a:lnTo>
                  <a:lnTo>
                    <a:pt x="2" y="216"/>
                  </a:lnTo>
                  <a:lnTo>
                    <a:pt x="7" y="215"/>
                  </a:lnTo>
                  <a:lnTo>
                    <a:pt x="15" y="214"/>
                  </a:lnTo>
                  <a:lnTo>
                    <a:pt x="25" y="211"/>
                  </a:lnTo>
                  <a:lnTo>
                    <a:pt x="37" y="208"/>
                  </a:lnTo>
                  <a:lnTo>
                    <a:pt x="50" y="203"/>
                  </a:lnTo>
                  <a:lnTo>
                    <a:pt x="63" y="195"/>
                  </a:lnTo>
                  <a:lnTo>
                    <a:pt x="75" y="187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15" name="Freeform 183"/>
            <p:cNvSpPr>
              <a:spLocks/>
            </p:cNvSpPr>
            <p:nvPr/>
          </p:nvSpPr>
          <p:spPr bwMode="auto">
            <a:xfrm>
              <a:off x="7013" y="14340"/>
              <a:ext cx="110" cy="111"/>
            </a:xfrm>
            <a:custGeom>
              <a:avLst/>
              <a:gdLst>
                <a:gd name="T0" fmla="*/ 55 w 110"/>
                <a:gd name="T1" fmla="*/ 111 h 111"/>
                <a:gd name="T2" fmla="*/ 66 w 110"/>
                <a:gd name="T3" fmla="*/ 110 h 111"/>
                <a:gd name="T4" fmla="*/ 76 w 110"/>
                <a:gd name="T5" fmla="*/ 106 h 111"/>
                <a:gd name="T6" fmla="*/ 85 w 110"/>
                <a:gd name="T7" fmla="*/ 101 h 111"/>
                <a:gd name="T8" fmla="*/ 94 w 110"/>
                <a:gd name="T9" fmla="*/ 94 h 111"/>
                <a:gd name="T10" fmla="*/ 100 w 110"/>
                <a:gd name="T11" fmla="*/ 86 h 111"/>
                <a:gd name="T12" fmla="*/ 106 w 110"/>
                <a:gd name="T13" fmla="*/ 77 h 111"/>
                <a:gd name="T14" fmla="*/ 109 w 110"/>
                <a:gd name="T15" fmla="*/ 66 h 111"/>
                <a:gd name="T16" fmla="*/ 110 w 110"/>
                <a:gd name="T17" fmla="*/ 56 h 111"/>
                <a:gd name="T18" fmla="*/ 109 w 110"/>
                <a:gd name="T19" fmla="*/ 44 h 111"/>
                <a:gd name="T20" fmla="*/ 106 w 110"/>
                <a:gd name="T21" fmla="*/ 34 h 111"/>
                <a:gd name="T22" fmla="*/ 100 w 110"/>
                <a:gd name="T23" fmla="*/ 24 h 111"/>
                <a:gd name="T24" fmla="*/ 94 w 110"/>
                <a:gd name="T25" fmla="*/ 17 h 111"/>
                <a:gd name="T26" fmla="*/ 85 w 110"/>
                <a:gd name="T27" fmla="*/ 9 h 111"/>
                <a:gd name="T28" fmla="*/ 76 w 110"/>
                <a:gd name="T29" fmla="*/ 5 h 111"/>
                <a:gd name="T30" fmla="*/ 66 w 110"/>
                <a:gd name="T31" fmla="*/ 2 h 111"/>
                <a:gd name="T32" fmla="*/ 55 w 110"/>
                <a:gd name="T33" fmla="*/ 0 h 111"/>
                <a:gd name="T34" fmla="*/ 44 w 110"/>
                <a:gd name="T35" fmla="*/ 2 h 111"/>
                <a:gd name="T36" fmla="*/ 33 w 110"/>
                <a:gd name="T37" fmla="*/ 5 h 111"/>
                <a:gd name="T38" fmla="*/ 25 w 110"/>
                <a:gd name="T39" fmla="*/ 9 h 111"/>
                <a:gd name="T40" fmla="*/ 16 w 110"/>
                <a:gd name="T41" fmla="*/ 17 h 111"/>
                <a:gd name="T42" fmla="*/ 10 w 110"/>
                <a:gd name="T43" fmla="*/ 24 h 111"/>
                <a:gd name="T44" fmla="*/ 4 w 110"/>
                <a:gd name="T45" fmla="*/ 34 h 111"/>
                <a:gd name="T46" fmla="*/ 1 w 110"/>
                <a:gd name="T47" fmla="*/ 44 h 111"/>
                <a:gd name="T48" fmla="*/ 0 w 110"/>
                <a:gd name="T49" fmla="*/ 56 h 111"/>
                <a:gd name="T50" fmla="*/ 1 w 110"/>
                <a:gd name="T51" fmla="*/ 66 h 111"/>
                <a:gd name="T52" fmla="*/ 4 w 110"/>
                <a:gd name="T53" fmla="*/ 77 h 111"/>
                <a:gd name="T54" fmla="*/ 10 w 110"/>
                <a:gd name="T55" fmla="*/ 86 h 111"/>
                <a:gd name="T56" fmla="*/ 16 w 110"/>
                <a:gd name="T57" fmla="*/ 94 h 111"/>
                <a:gd name="T58" fmla="*/ 25 w 110"/>
                <a:gd name="T59" fmla="*/ 101 h 111"/>
                <a:gd name="T60" fmla="*/ 33 w 110"/>
                <a:gd name="T61" fmla="*/ 106 h 111"/>
                <a:gd name="T62" fmla="*/ 44 w 110"/>
                <a:gd name="T63" fmla="*/ 110 h 111"/>
                <a:gd name="T64" fmla="*/ 55 w 110"/>
                <a:gd name="T65" fmla="*/ 111 h 1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111"/>
                <a:gd name="T101" fmla="*/ 110 w 110"/>
                <a:gd name="T102" fmla="*/ 111 h 1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111">
                  <a:moveTo>
                    <a:pt x="55" y="111"/>
                  </a:moveTo>
                  <a:lnTo>
                    <a:pt x="66" y="110"/>
                  </a:lnTo>
                  <a:lnTo>
                    <a:pt x="76" y="106"/>
                  </a:lnTo>
                  <a:lnTo>
                    <a:pt x="85" y="101"/>
                  </a:lnTo>
                  <a:lnTo>
                    <a:pt x="94" y="94"/>
                  </a:lnTo>
                  <a:lnTo>
                    <a:pt x="100" y="86"/>
                  </a:lnTo>
                  <a:lnTo>
                    <a:pt x="106" y="77"/>
                  </a:lnTo>
                  <a:lnTo>
                    <a:pt x="109" y="66"/>
                  </a:lnTo>
                  <a:lnTo>
                    <a:pt x="110" y="56"/>
                  </a:lnTo>
                  <a:lnTo>
                    <a:pt x="109" y="44"/>
                  </a:lnTo>
                  <a:lnTo>
                    <a:pt x="106" y="34"/>
                  </a:lnTo>
                  <a:lnTo>
                    <a:pt x="100" y="24"/>
                  </a:lnTo>
                  <a:lnTo>
                    <a:pt x="94" y="17"/>
                  </a:lnTo>
                  <a:lnTo>
                    <a:pt x="85" y="9"/>
                  </a:lnTo>
                  <a:lnTo>
                    <a:pt x="76" y="5"/>
                  </a:lnTo>
                  <a:lnTo>
                    <a:pt x="66" y="2"/>
                  </a:lnTo>
                  <a:lnTo>
                    <a:pt x="55" y="0"/>
                  </a:lnTo>
                  <a:lnTo>
                    <a:pt x="44" y="2"/>
                  </a:lnTo>
                  <a:lnTo>
                    <a:pt x="33" y="5"/>
                  </a:lnTo>
                  <a:lnTo>
                    <a:pt x="25" y="9"/>
                  </a:lnTo>
                  <a:lnTo>
                    <a:pt x="16" y="17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1" y="44"/>
                  </a:lnTo>
                  <a:lnTo>
                    <a:pt x="0" y="56"/>
                  </a:lnTo>
                  <a:lnTo>
                    <a:pt x="1" y="66"/>
                  </a:lnTo>
                  <a:lnTo>
                    <a:pt x="4" y="77"/>
                  </a:lnTo>
                  <a:lnTo>
                    <a:pt x="10" y="86"/>
                  </a:lnTo>
                  <a:lnTo>
                    <a:pt x="16" y="94"/>
                  </a:lnTo>
                  <a:lnTo>
                    <a:pt x="25" y="101"/>
                  </a:lnTo>
                  <a:lnTo>
                    <a:pt x="33" y="106"/>
                  </a:lnTo>
                  <a:lnTo>
                    <a:pt x="44" y="110"/>
                  </a:lnTo>
                  <a:lnTo>
                    <a:pt x="55" y="1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16" name="Freeform 184"/>
            <p:cNvSpPr>
              <a:spLocks/>
            </p:cNvSpPr>
            <p:nvPr/>
          </p:nvSpPr>
          <p:spPr bwMode="auto">
            <a:xfrm>
              <a:off x="6676" y="14343"/>
              <a:ext cx="55" cy="55"/>
            </a:xfrm>
            <a:custGeom>
              <a:avLst/>
              <a:gdLst>
                <a:gd name="T0" fmla="*/ 27 w 55"/>
                <a:gd name="T1" fmla="*/ 55 h 55"/>
                <a:gd name="T2" fmla="*/ 38 w 55"/>
                <a:gd name="T3" fmla="*/ 53 h 55"/>
                <a:gd name="T4" fmla="*/ 48 w 55"/>
                <a:gd name="T5" fmla="*/ 46 h 55"/>
                <a:gd name="T6" fmla="*/ 53 w 55"/>
                <a:gd name="T7" fmla="*/ 37 h 55"/>
                <a:gd name="T8" fmla="*/ 55 w 55"/>
                <a:gd name="T9" fmla="*/ 27 h 55"/>
                <a:gd name="T10" fmla="*/ 53 w 55"/>
                <a:gd name="T11" fmla="*/ 16 h 55"/>
                <a:gd name="T12" fmla="*/ 48 w 55"/>
                <a:gd name="T13" fmla="*/ 7 h 55"/>
                <a:gd name="T14" fmla="*/ 38 w 55"/>
                <a:gd name="T15" fmla="*/ 2 h 55"/>
                <a:gd name="T16" fmla="*/ 27 w 55"/>
                <a:gd name="T17" fmla="*/ 0 h 55"/>
                <a:gd name="T18" fmla="*/ 16 w 55"/>
                <a:gd name="T19" fmla="*/ 2 h 55"/>
                <a:gd name="T20" fmla="*/ 8 w 55"/>
                <a:gd name="T21" fmla="*/ 7 h 55"/>
                <a:gd name="T22" fmla="*/ 2 w 55"/>
                <a:gd name="T23" fmla="*/ 16 h 55"/>
                <a:gd name="T24" fmla="*/ 0 w 55"/>
                <a:gd name="T25" fmla="*/ 27 h 55"/>
                <a:gd name="T26" fmla="*/ 2 w 55"/>
                <a:gd name="T27" fmla="*/ 37 h 55"/>
                <a:gd name="T28" fmla="*/ 8 w 55"/>
                <a:gd name="T29" fmla="*/ 46 h 55"/>
                <a:gd name="T30" fmla="*/ 16 w 55"/>
                <a:gd name="T31" fmla="*/ 53 h 55"/>
                <a:gd name="T32" fmla="*/ 27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7" y="55"/>
                  </a:moveTo>
                  <a:lnTo>
                    <a:pt x="38" y="53"/>
                  </a:lnTo>
                  <a:lnTo>
                    <a:pt x="48" y="46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8" y="7"/>
                  </a:lnTo>
                  <a:lnTo>
                    <a:pt x="38" y="2"/>
                  </a:lnTo>
                  <a:lnTo>
                    <a:pt x="27" y="0"/>
                  </a:lnTo>
                  <a:lnTo>
                    <a:pt x="16" y="2"/>
                  </a:lnTo>
                  <a:lnTo>
                    <a:pt x="8" y="7"/>
                  </a:lnTo>
                  <a:lnTo>
                    <a:pt x="2" y="16"/>
                  </a:lnTo>
                  <a:lnTo>
                    <a:pt x="0" y="27"/>
                  </a:lnTo>
                  <a:lnTo>
                    <a:pt x="2" y="37"/>
                  </a:lnTo>
                  <a:lnTo>
                    <a:pt x="8" y="46"/>
                  </a:lnTo>
                  <a:lnTo>
                    <a:pt x="16" y="53"/>
                  </a:lnTo>
                  <a:lnTo>
                    <a:pt x="27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17" name="Freeform 185"/>
            <p:cNvSpPr>
              <a:spLocks/>
            </p:cNvSpPr>
            <p:nvPr/>
          </p:nvSpPr>
          <p:spPr bwMode="auto">
            <a:xfrm>
              <a:off x="6770" y="14345"/>
              <a:ext cx="55" cy="55"/>
            </a:xfrm>
            <a:custGeom>
              <a:avLst/>
              <a:gdLst>
                <a:gd name="T0" fmla="*/ 28 w 55"/>
                <a:gd name="T1" fmla="*/ 55 h 55"/>
                <a:gd name="T2" fmla="*/ 39 w 55"/>
                <a:gd name="T3" fmla="*/ 53 h 55"/>
                <a:gd name="T4" fmla="*/ 47 w 55"/>
                <a:gd name="T5" fmla="*/ 47 h 55"/>
                <a:gd name="T6" fmla="*/ 53 w 55"/>
                <a:gd name="T7" fmla="*/ 39 h 55"/>
                <a:gd name="T8" fmla="*/ 55 w 55"/>
                <a:gd name="T9" fmla="*/ 28 h 55"/>
                <a:gd name="T10" fmla="*/ 53 w 55"/>
                <a:gd name="T11" fmla="*/ 17 h 55"/>
                <a:gd name="T12" fmla="*/ 47 w 55"/>
                <a:gd name="T13" fmla="*/ 8 h 55"/>
                <a:gd name="T14" fmla="*/ 39 w 55"/>
                <a:gd name="T15" fmla="*/ 2 h 55"/>
                <a:gd name="T16" fmla="*/ 28 w 55"/>
                <a:gd name="T17" fmla="*/ 0 h 55"/>
                <a:gd name="T18" fmla="*/ 17 w 55"/>
                <a:gd name="T19" fmla="*/ 2 h 55"/>
                <a:gd name="T20" fmla="*/ 9 w 55"/>
                <a:gd name="T21" fmla="*/ 8 h 55"/>
                <a:gd name="T22" fmla="*/ 2 w 55"/>
                <a:gd name="T23" fmla="*/ 17 h 55"/>
                <a:gd name="T24" fmla="*/ 0 w 55"/>
                <a:gd name="T25" fmla="*/ 28 h 55"/>
                <a:gd name="T26" fmla="*/ 2 w 55"/>
                <a:gd name="T27" fmla="*/ 39 h 55"/>
                <a:gd name="T28" fmla="*/ 9 w 55"/>
                <a:gd name="T29" fmla="*/ 47 h 55"/>
                <a:gd name="T30" fmla="*/ 17 w 55"/>
                <a:gd name="T31" fmla="*/ 53 h 55"/>
                <a:gd name="T32" fmla="*/ 28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8" y="55"/>
                  </a:move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7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2" y="39"/>
                  </a:lnTo>
                  <a:lnTo>
                    <a:pt x="9" y="47"/>
                  </a:lnTo>
                  <a:lnTo>
                    <a:pt x="17" y="53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18" name="Freeform 186"/>
            <p:cNvSpPr>
              <a:spLocks/>
            </p:cNvSpPr>
            <p:nvPr/>
          </p:nvSpPr>
          <p:spPr bwMode="auto">
            <a:xfrm>
              <a:off x="6401" y="13591"/>
              <a:ext cx="156" cy="752"/>
            </a:xfrm>
            <a:custGeom>
              <a:avLst/>
              <a:gdLst>
                <a:gd name="T0" fmla="*/ 48 w 156"/>
                <a:gd name="T1" fmla="*/ 15 h 752"/>
                <a:gd name="T2" fmla="*/ 44 w 156"/>
                <a:gd name="T3" fmla="*/ 30 h 752"/>
                <a:gd name="T4" fmla="*/ 33 w 156"/>
                <a:gd name="T5" fmla="*/ 73 h 752"/>
                <a:gd name="T6" fmla="*/ 19 w 156"/>
                <a:gd name="T7" fmla="*/ 140 h 752"/>
                <a:gd name="T8" fmla="*/ 7 w 156"/>
                <a:gd name="T9" fmla="*/ 229 h 752"/>
                <a:gd name="T10" fmla="*/ 0 w 156"/>
                <a:gd name="T11" fmla="*/ 337 h 752"/>
                <a:gd name="T12" fmla="*/ 1 w 156"/>
                <a:gd name="T13" fmla="*/ 462 h 752"/>
                <a:gd name="T14" fmla="*/ 14 w 156"/>
                <a:gd name="T15" fmla="*/ 602 h 752"/>
                <a:gd name="T16" fmla="*/ 43 w 156"/>
                <a:gd name="T17" fmla="*/ 752 h 752"/>
                <a:gd name="T18" fmla="*/ 150 w 156"/>
                <a:gd name="T19" fmla="*/ 746 h 752"/>
                <a:gd name="T20" fmla="*/ 146 w 156"/>
                <a:gd name="T21" fmla="*/ 724 h 752"/>
                <a:gd name="T22" fmla="*/ 135 w 156"/>
                <a:gd name="T23" fmla="*/ 663 h 752"/>
                <a:gd name="T24" fmla="*/ 123 w 156"/>
                <a:gd name="T25" fmla="*/ 574 h 752"/>
                <a:gd name="T26" fmla="*/ 111 w 156"/>
                <a:gd name="T27" fmla="*/ 463 h 752"/>
                <a:gd name="T28" fmla="*/ 104 w 156"/>
                <a:gd name="T29" fmla="*/ 342 h 752"/>
                <a:gd name="T30" fmla="*/ 107 w 156"/>
                <a:gd name="T31" fmla="*/ 220 h 752"/>
                <a:gd name="T32" fmla="*/ 124 w 156"/>
                <a:gd name="T33" fmla="*/ 106 h 752"/>
                <a:gd name="T34" fmla="*/ 156 w 156"/>
                <a:gd name="T35" fmla="*/ 9 h 752"/>
                <a:gd name="T36" fmla="*/ 156 w 156"/>
                <a:gd name="T37" fmla="*/ 8 h 752"/>
                <a:gd name="T38" fmla="*/ 156 w 156"/>
                <a:gd name="T39" fmla="*/ 6 h 752"/>
                <a:gd name="T40" fmla="*/ 154 w 156"/>
                <a:gd name="T41" fmla="*/ 4 h 752"/>
                <a:gd name="T42" fmla="*/ 147 w 156"/>
                <a:gd name="T43" fmla="*/ 0 h 752"/>
                <a:gd name="T44" fmla="*/ 134 w 156"/>
                <a:gd name="T45" fmla="*/ 0 h 752"/>
                <a:gd name="T46" fmla="*/ 115 w 156"/>
                <a:gd name="T47" fmla="*/ 1 h 752"/>
                <a:gd name="T48" fmla="*/ 87 w 156"/>
                <a:gd name="T49" fmla="*/ 7 h 752"/>
                <a:gd name="T50" fmla="*/ 48 w 156"/>
                <a:gd name="T51" fmla="*/ 15 h 7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6"/>
                <a:gd name="T79" fmla="*/ 0 h 752"/>
                <a:gd name="T80" fmla="*/ 156 w 156"/>
                <a:gd name="T81" fmla="*/ 752 h 7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6" h="752">
                  <a:moveTo>
                    <a:pt x="48" y="15"/>
                  </a:moveTo>
                  <a:lnTo>
                    <a:pt x="44" y="30"/>
                  </a:lnTo>
                  <a:lnTo>
                    <a:pt x="33" y="73"/>
                  </a:lnTo>
                  <a:lnTo>
                    <a:pt x="19" y="140"/>
                  </a:lnTo>
                  <a:lnTo>
                    <a:pt x="7" y="229"/>
                  </a:lnTo>
                  <a:lnTo>
                    <a:pt x="0" y="337"/>
                  </a:lnTo>
                  <a:lnTo>
                    <a:pt x="1" y="462"/>
                  </a:lnTo>
                  <a:lnTo>
                    <a:pt x="14" y="602"/>
                  </a:lnTo>
                  <a:lnTo>
                    <a:pt x="43" y="752"/>
                  </a:lnTo>
                  <a:lnTo>
                    <a:pt x="150" y="746"/>
                  </a:lnTo>
                  <a:lnTo>
                    <a:pt x="146" y="724"/>
                  </a:lnTo>
                  <a:lnTo>
                    <a:pt x="135" y="663"/>
                  </a:lnTo>
                  <a:lnTo>
                    <a:pt x="123" y="574"/>
                  </a:lnTo>
                  <a:lnTo>
                    <a:pt x="111" y="463"/>
                  </a:lnTo>
                  <a:lnTo>
                    <a:pt x="104" y="342"/>
                  </a:lnTo>
                  <a:lnTo>
                    <a:pt x="107" y="220"/>
                  </a:lnTo>
                  <a:lnTo>
                    <a:pt x="124" y="106"/>
                  </a:lnTo>
                  <a:lnTo>
                    <a:pt x="156" y="9"/>
                  </a:lnTo>
                  <a:lnTo>
                    <a:pt x="156" y="8"/>
                  </a:lnTo>
                  <a:lnTo>
                    <a:pt x="156" y="6"/>
                  </a:lnTo>
                  <a:lnTo>
                    <a:pt x="154" y="4"/>
                  </a:lnTo>
                  <a:lnTo>
                    <a:pt x="147" y="0"/>
                  </a:lnTo>
                  <a:lnTo>
                    <a:pt x="134" y="0"/>
                  </a:lnTo>
                  <a:lnTo>
                    <a:pt x="115" y="1"/>
                  </a:lnTo>
                  <a:lnTo>
                    <a:pt x="87" y="7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19" name="Freeform 187"/>
            <p:cNvSpPr>
              <a:spLocks/>
            </p:cNvSpPr>
            <p:nvPr/>
          </p:nvSpPr>
          <p:spPr bwMode="auto">
            <a:xfrm>
              <a:off x="7205" y="13498"/>
              <a:ext cx="212" cy="839"/>
            </a:xfrm>
            <a:custGeom>
              <a:avLst/>
              <a:gdLst>
                <a:gd name="T0" fmla="*/ 212 w 212"/>
                <a:gd name="T1" fmla="*/ 6 h 839"/>
                <a:gd name="T2" fmla="*/ 206 w 212"/>
                <a:gd name="T3" fmla="*/ 11 h 839"/>
                <a:gd name="T4" fmla="*/ 192 w 212"/>
                <a:gd name="T5" fmla="*/ 33 h 839"/>
                <a:gd name="T6" fmla="*/ 174 w 212"/>
                <a:gd name="T7" fmla="*/ 77 h 839"/>
                <a:gd name="T8" fmla="*/ 156 w 212"/>
                <a:gd name="T9" fmla="*/ 148 h 839"/>
                <a:gd name="T10" fmla="*/ 141 w 212"/>
                <a:gd name="T11" fmla="*/ 254 h 839"/>
                <a:gd name="T12" fmla="*/ 133 w 212"/>
                <a:gd name="T13" fmla="*/ 401 h 839"/>
                <a:gd name="T14" fmla="*/ 137 w 212"/>
                <a:gd name="T15" fmla="*/ 593 h 839"/>
                <a:gd name="T16" fmla="*/ 158 w 212"/>
                <a:gd name="T17" fmla="*/ 839 h 839"/>
                <a:gd name="T18" fmla="*/ 38 w 212"/>
                <a:gd name="T19" fmla="*/ 839 h 839"/>
                <a:gd name="T20" fmla="*/ 34 w 212"/>
                <a:gd name="T21" fmla="*/ 814 h 839"/>
                <a:gd name="T22" fmla="*/ 24 w 212"/>
                <a:gd name="T23" fmla="*/ 746 h 839"/>
                <a:gd name="T24" fmla="*/ 12 w 212"/>
                <a:gd name="T25" fmla="*/ 645 h 839"/>
                <a:gd name="T26" fmla="*/ 3 w 212"/>
                <a:gd name="T27" fmla="*/ 521 h 839"/>
                <a:gd name="T28" fmla="*/ 0 w 212"/>
                <a:gd name="T29" fmla="*/ 384 h 839"/>
                <a:gd name="T30" fmla="*/ 6 w 212"/>
                <a:gd name="T31" fmla="*/ 244 h 839"/>
                <a:gd name="T32" fmla="*/ 29 w 212"/>
                <a:gd name="T33" fmla="*/ 114 h 839"/>
                <a:gd name="T34" fmla="*/ 68 w 212"/>
                <a:gd name="T35" fmla="*/ 0 h 839"/>
                <a:gd name="T36" fmla="*/ 212 w 212"/>
                <a:gd name="T37" fmla="*/ 6 h 8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2"/>
                <a:gd name="T58" fmla="*/ 0 h 839"/>
                <a:gd name="T59" fmla="*/ 212 w 212"/>
                <a:gd name="T60" fmla="*/ 839 h 8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2" h="839">
                  <a:moveTo>
                    <a:pt x="212" y="6"/>
                  </a:moveTo>
                  <a:lnTo>
                    <a:pt x="206" y="11"/>
                  </a:lnTo>
                  <a:lnTo>
                    <a:pt x="192" y="33"/>
                  </a:lnTo>
                  <a:lnTo>
                    <a:pt x="174" y="77"/>
                  </a:lnTo>
                  <a:lnTo>
                    <a:pt x="156" y="148"/>
                  </a:lnTo>
                  <a:lnTo>
                    <a:pt x="141" y="254"/>
                  </a:lnTo>
                  <a:lnTo>
                    <a:pt x="133" y="401"/>
                  </a:lnTo>
                  <a:lnTo>
                    <a:pt x="137" y="593"/>
                  </a:lnTo>
                  <a:lnTo>
                    <a:pt x="158" y="839"/>
                  </a:lnTo>
                  <a:lnTo>
                    <a:pt x="38" y="839"/>
                  </a:lnTo>
                  <a:lnTo>
                    <a:pt x="34" y="814"/>
                  </a:lnTo>
                  <a:lnTo>
                    <a:pt x="24" y="746"/>
                  </a:lnTo>
                  <a:lnTo>
                    <a:pt x="12" y="645"/>
                  </a:lnTo>
                  <a:lnTo>
                    <a:pt x="3" y="521"/>
                  </a:lnTo>
                  <a:lnTo>
                    <a:pt x="0" y="384"/>
                  </a:lnTo>
                  <a:lnTo>
                    <a:pt x="6" y="244"/>
                  </a:lnTo>
                  <a:lnTo>
                    <a:pt x="29" y="114"/>
                  </a:lnTo>
                  <a:lnTo>
                    <a:pt x="68" y="0"/>
                  </a:lnTo>
                  <a:lnTo>
                    <a:pt x="212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20" name="Freeform 188"/>
            <p:cNvSpPr>
              <a:spLocks/>
            </p:cNvSpPr>
            <p:nvPr/>
          </p:nvSpPr>
          <p:spPr bwMode="auto">
            <a:xfrm>
              <a:off x="6406" y="13636"/>
              <a:ext cx="137" cy="656"/>
            </a:xfrm>
            <a:custGeom>
              <a:avLst/>
              <a:gdLst>
                <a:gd name="T0" fmla="*/ 43 w 137"/>
                <a:gd name="T1" fmla="*/ 12 h 656"/>
                <a:gd name="T2" fmla="*/ 39 w 137"/>
                <a:gd name="T3" fmla="*/ 25 h 656"/>
                <a:gd name="T4" fmla="*/ 30 w 137"/>
                <a:gd name="T5" fmla="*/ 62 h 656"/>
                <a:gd name="T6" fmla="*/ 19 w 137"/>
                <a:gd name="T7" fmla="*/ 122 h 656"/>
                <a:gd name="T8" fmla="*/ 7 w 137"/>
                <a:gd name="T9" fmla="*/ 199 h 656"/>
                <a:gd name="T10" fmla="*/ 0 w 137"/>
                <a:gd name="T11" fmla="*/ 294 h 656"/>
                <a:gd name="T12" fmla="*/ 1 w 137"/>
                <a:gd name="T13" fmla="*/ 403 h 656"/>
                <a:gd name="T14" fmla="*/ 12 w 137"/>
                <a:gd name="T15" fmla="*/ 524 h 656"/>
                <a:gd name="T16" fmla="*/ 38 w 137"/>
                <a:gd name="T17" fmla="*/ 656 h 656"/>
                <a:gd name="T18" fmla="*/ 132 w 137"/>
                <a:gd name="T19" fmla="*/ 650 h 656"/>
                <a:gd name="T20" fmla="*/ 127 w 137"/>
                <a:gd name="T21" fmla="*/ 631 h 656"/>
                <a:gd name="T22" fmla="*/ 119 w 137"/>
                <a:gd name="T23" fmla="*/ 578 h 656"/>
                <a:gd name="T24" fmla="*/ 107 w 137"/>
                <a:gd name="T25" fmla="*/ 499 h 656"/>
                <a:gd name="T26" fmla="*/ 97 w 137"/>
                <a:gd name="T27" fmla="*/ 403 h 656"/>
                <a:gd name="T28" fmla="*/ 92 w 137"/>
                <a:gd name="T29" fmla="*/ 297 h 656"/>
                <a:gd name="T30" fmla="*/ 94 w 137"/>
                <a:gd name="T31" fmla="*/ 192 h 656"/>
                <a:gd name="T32" fmla="*/ 108 w 137"/>
                <a:gd name="T33" fmla="*/ 91 h 656"/>
                <a:gd name="T34" fmla="*/ 137 w 137"/>
                <a:gd name="T35" fmla="*/ 7 h 656"/>
                <a:gd name="T36" fmla="*/ 137 w 137"/>
                <a:gd name="T37" fmla="*/ 6 h 656"/>
                <a:gd name="T38" fmla="*/ 137 w 137"/>
                <a:gd name="T39" fmla="*/ 4 h 656"/>
                <a:gd name="T40" fmla="*/ 135 w 137"/>
                <a:gd name="T41" fmla="*/ 2 h 656"/>
                <a:gd name="T42" fmla="*/ 129 w 137"/>
                <a:gd name="T43" fmla="*/ 0 h 656"/>
                <a:gd name="T44" fmla="*/ 119 w 137"/>
                <a:gd name="T45" fmla="*/ 0 h 656"/>
                <a:gd name="T46" fmla="*/ 101 w 137"/>
                <a:gd name="T47" fmla="*/ 1 h 656"/>
                <a:gd name="T48" fmla="*/ 77 w 137"/>
                <a:gd name="T49" fmla="*/ 5 h 656"/>
                <a:gd name="T50" fmla="*/ 43 w 137"/>
                <a:gd name="T51" fmla="*/ 12 h 6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7"/>
                <a:gd name="T79" fmla="*/ 0 h 656"/>
                <a:gd name="T80" fmla="*/ 137 w 137"/>
                <a:gd name="T81" fmla="*/ 656 h 6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7" h="656">
                  <a:moveTo>
                    <a:pt x="43" y="12"/>
                  </a:moveTo>
                  <a:lnTo>
                    <a:pt x="39" y="25"/>
                  </a:lnTo>
                  <a:lnTo>
                    <a:pt x="30" y="62"/>
                  </a:lnTo>
                  <a:lnTo>
                    <a:pt x="19" y="122"/>
                  </a:lnTo>
                  <a:lnTo>
                    <a:pt x="7" y="199"/>
                  </a:lnTo>
                  <a:lnTo>
                    <a:pt x="0" y="294"/>
                  </a:lnTo>
                  <a:lnTo>
                    <a:pt x="1" y="403"/>
                  </a:lnTo>
                  <a:lnTo>
                    <a:pt x="12" y="524"/>
                  </a:lnTo>
                  <a:lnTo>
                    <a:pt x="38" y="656"/>
                  </a:lnTo>
                  <a:lnTo>
                    <a:pt x="132" y="650"/>
                  </a:lnTo>
                  <a:lnTo>
                    <a:pt x="127" y="631"/>
                  </a:lnTo>
                  <a:lnTo>
                    <a:pt x="119" y="578"/>
                  </a:lnTo>
                  <a:lnTo>
                    <a:pt x="107" y="499"/>
                  </a:lnTo>
                  <a:lnTo>
                    <a:pt x="97" y="403"/>
                  </a:lnTo>
                  <a:lnTo>
                    <a:pt x="92" y="297"/>
                  </a:lnTo>
                  <a:lnTo>
                    <a:pt x="94" y="192"/>
                  </a:lnTo>
                  <a:lnTo>
                    <a:pt x="108" y="91"/>
                  </a:lnTo>
                  <a:lnTo>
                    <a:pt x="137" y="7"/>
                  </a:lnTo>
                  <a:lnTo>
                    <a:pt x="137" y="6"/>
                  </a:lnTo>
                  <a:lnTo>
                    <a:pt x="137" y="4"/>
                  </a:lnTo>
                  <a:lnTo>
                    <a:pt x="135" y="2"/>
                  </a:lnTo>
                  <a:lnTo>
                    <a:pt x="129" y="0"/>
                  </a:lnTo>
                  <a:lnTo>
                    <a:pt x="119" y="0"/>
                  </a:lnTo>
                  <a:lnTo>
                    <a:pt x="101" y="1"/>
                  </a:lnTo>
                  <a:lnTo>
                    <a:pt x="77" y="5"/>
                  </a:lnTo>
                  <a:lnTo>
                    <a:pt x="43" y="1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21" name="Freeform 189"/>
            <p:cNvSpPr>
              <a:spLocks/>
            </p:cNvSpPr>
            <p:nvPr/>
          </p:nvSpPr>
          <p:spPr bwMode="auto">
            <a:xfrm>
              <a:off x="6412" y="13680"/>
              <a:ext cx="116" cy="560"/>
            </a:xfrm>
            <a:custGeom>
              <a:avLst/>
              <a:gdLst>
                <a:gd name="T0" fmla="*/ 36 w 116"/>
                <a:gd name="T1" fmla="*/ 11 h 560"/>
                <a:gd name="T2" fmla="*/ 33 w 116"/>
                <a:gd name="T3" fmla="*/ 21 h 560"/>
                <a:gd name="T4" fmla="*/ 24 w 116"/>
                <a:gd name="T5" fmla="*/ 53 h 560"/>
                <a:gd name="T6" fmla="*/ 15 w 116"/>
                <a:gd name="T7" fmla="*/ 103 h 560"/>
                <a:gd name="T8" fmla="*/ 5 w 116"/>
                <a:gd name="T9" fmla="*/ 169 h 560"/>
                <a:gd name="T10" fmla="*/ 0 w 116"/>
                <a:gd name="T11" fmla="*/ 250 h 560"/>
                <a:gd name="T12" fmla="*/ 1 w 116"/>
                <a:gd name="T13" fmla="*/ 344 h 560"/>
                <a:gd name="T14" fmla="*/ 10 w 116"/>
                <a:gd name="T15" fmla="*/ 448 h 560"/>
                <a:gd name="T16" fmla="*/ 32 w 116"/>
                <a:gd name="T17" fmla="*/ 560 h 560"/>
                <a:gd name="T18" fmla="*/ 112 w 116"/>
                <a:gd name="T19" fmla="*/ 555 h 560"/>
                <a:gd name="T20" fmla="*/ 108 w 116"/>
                <a:gd name="T21" fmla="*/ 538 h 560"/>
                <a:gd name="T22" fmla="*/ 101 w 116"/>
                <a:gd name="T23" fmla="*/ 493 h 560"/>
                <a:gd name="T24" fmla="*/ 91 w 116"/>
                <a:gd name="T25" fmla="*/ 426 h 560"/>
                <a:gd name="T26" fmla="*/ 82 w 116"/>
                <a:gd name="T27" fmla="*/ 344 h 560"/>
                <a:gd name="T28" fmla="*/ 77 w 116"/>
                <a:gd name="T29" fmla="*/ 255 h 560"/>
                <a:gd name="T30" fmla="*/ 79 w 116"/>
                <a:gd name="T31" fmla="*/ 164 h 560"/>
                <a:gd name="T32" fmla="*/ 91 w 116"/>
                <a:gd name="T33" fmla="*/ 79 h 560"/>
                <a:gd name="T34" fmla="*/ 116 w 116"/>
                <a:gd name="T35" fmla="*/ 6 h 560"/>
                <a:gd name="T36" fmla="*/ 116 w 116"/>
                <a:gd name="T37" fmla="*/ 5 h 560"/>
                <a:gd name="T38" fmla="*/ 116 w 116"/>
                <a:gd name="T39" fmla="*/ 4 h 560"/>
                <a:gd name="T40" fmla="*/ 114 w 116"/>
                <a:gd name="T41" fmla="*/ 2 h 560"/>
                <a:gd name="T42" fmla="*/ 109 w 116"/>
                <a:gd name="T43" fmla="*/ 0 h 560"/>
                <a:gd name="T44" fmla="*/ 100 w 116"/>
                <a:gd name="T45" fmla="*/ 0 h 560"/>
                <a:gd name="T46" fmla="*/ 86 w 116"/>
                <a:gd name="T47" fmla="*/ 1 h 560"/>
                <a:gd name="T48" fmla="*/ 65 w 116"/>
                <a:gd name="T49" fmla="*/ 4 h 560"/>
                <a:gd name="T50" fmla="*/ 36 w 116"/>
                <a:gd name="T51" fmla="*/ 11 h 56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6"/>
                <a:gd name="T79" fmla="*/ 0 h 560"/>
                <a:gd name="T80" fmla="*/ 116 w 116"/>
                <a:gd name="T81" fmla="*/ 560 h 56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6" h="560">
                  <a:moveTo>
                    <a:pt x="36" y="11"/>
                  </a:moveTo>
                  <a:lnTo>
                    <a:pt x="33" y="21"/>
                  </a:lnTo>
                  <a:lnTo>
                    <a:pt x="24" y="53"/>
                  </a:lnTo>
                  <a:lnTo>
                    <a:pt x="15" y="103"/>
                  </a:lnTo>
                  <a:lnTo>
                    <a:pt x="5" y="169"/>
                  </a:lnTo>
                  <a:lnTo>
                    <a:pt x="0" y="250"/>
                  </a:lnTo>
                  <a:lnTo>
                    <a:pt x="1" y="344"/>
                  </a:lnTo>
                  <a:lnTo>
                    <a:pt x="10" y="448"/>
                  </a:lnTo>
                  <a:lnTo>
                    <a:pt x="32" y="560"/>
                  </a:lnTo>
                  <a:lnTo>
                    <a:pt x="112" y="555"/>
                  </a:lnTo>
                  <a:lnTo>
                    <a:pt x="108" y="538"/>
                  </a:lnTo>
                  <a:lnTo>
                    <a:pt x="101" y="493"/>
                  </a:lnTo>
                  <a:lnTo>
                    <a:pt x="91" y="426"/>
                  </a:lnTo>
                  <a:lnTo>
                    <a:pt x="82" y="344"/>
                  </a:lnTo>
                  <a:lnTo>
                    <a:pt x="77" y="255"/>
                  </a:lnTo>
                  <a:lnTo>
                    <a:pt x="79" y="164"/>
                  </a:lnTo>
                  <a:lnTo>
                    <a:pt x="91" y="79"/>
                  </a:lnTo>
                  <a:lnTo>
                    <a:pt x="116" y="6"/>
                  </a:lnTo>
                  <a:lnTo>
                    <a:pt x="116" y="5"/>
                  </a:lnTo>
                  <a:lnTo>
                    <a:pt x="116" y="4"/>
                  </a:lnTo>
                  <a:lnTo>
                    <a:pt x="114" y="2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22" name="Freeform 190"/>
            <p:cNvSpPr>
              <a:spLocks/>
            </p:cNvSpPr>
            <p:nvPr/>
          </p:nvSpPr>
          <p:spPr bwMode="auto">
            <a:xfrm>
              <a:off x="6417" y="13724"/>
              <a:ext cx="97" cy="463"/>
            </a:xfrm>
            <a:custGeom>
              <a:avLst/>
              <a:gdLst>
                <a:gd name="T0" fmla="*/ 30 w 97"/>
                <a:gd name="T1" fmla="*/ 9 h 463"/>
                <a:gd name="T2" fmla="*/ 27 w 97"/>
                <a:gd name="T3" fmla="*/ 17 h 463"/>
                <a:gd name="T4" fmla="*/ 20 w 97"/>
                <a:gd name="T5" fmla="*/ 44 h 463"/>
                <a:gd name="T6" fmla="*/ 12 w 97"/>
                <a:gd name="T7" fmla="*/ 85 h 463"/>
                <a:gd name="T8" fmla="*/ 4 w 97"/>
                <a:gd name="T9" fmla="*/ 140 h 463"/>
                <a:gd name="T10" fmla="*/ 0 w 97"/>
                <a:gd name="T11" fmla="*/ 207 h 463"/>
                <a:gd name="T12" fmla="*/ 0 w 97"/>
                <a:gd name="T13" fmla="*/ 285 h 463"/>
                <a:gd name="T14" fmla="*/ 9 w 97"/>
                <a:gd name="T15" fmla="*/ 370 h 463"/>
                <a:gd name="T16" fmla="*/ 26 w 97"/>
                <a:gd name="T17" fmla="*/ 463 h 463"/>
                <a:gd name="T18" fmla="*/ 93 w 97"/>
                <a:gd name="T19" fmla="*/ 460 h 463"/>
                <a:gd name="T20" fmla="*/ 89 w 97"/>
                <a:gd name="T21" fmla="*/ 446 h 463"/>
                <a:gd name="T22" fmla="*/ 83 w 97"/>
                <a:gd name="T23" fmla="*/ 408 h 463"/>
                <a:gd name="T24" fmla="*/ 75 w 97"/>
                <a:gd name="T25" fmla="*/ 353 h 463"/>
                <a:gd name="T26" fmla="*/ 68 w 97"/>
                <a:gd name="T27" fmla="*/ 285 h 463"/>
                <a:gd name="T28" fmla="*/ 65 w 97"/>
                <a:gd name="T29" fmla="*/ 211 h 463"/>
                <a:gd name="T30" fmla="*/ 67 w 97"/>
                <a:gd name="T31" fmla="*/ 136 h 463"/>
                <a:gd name="T32" fmla="*/ 76 w 97"/>
                <a:gd name="T33" fmla="*/ 65 h 463"/>
                <a:gd name="T34" fmla="*/ 97 w 97"/>
                <a:gd name="T35" fmla="*/ 5 h 463"/>
                <a:gd name="T36" fmla="*/ 97 w 97"/>
                <a:gd name="T37" fmla="*/ 4 h 463"/>
                <a:gd name="T38" fmla="*/ 97 w 97"/>
                <a:gd name="T39" fmla="*/ 3 h 463"/>
                <a:gd name="T40" fmla="*/ 95 w 97"/>
                <a:gd name="T41" fmla="*/ 1 h 463"/>
                <a:gd name="T42" fmla="*/ 91 w 97"/>
                <a:gd name="T43" fmla="*/ 0 h 463"/>
                <a:gd name="T44" fmla="*/ 84 w 97"/>
                <a:gd name="T45" fmla="*/ 0 h 463"/>
                <a:gd name="T46" fmla="*/ 71 w 97"/>
                <a:gd name="T47" fmla="*/ 0 h 463"/>
                <a:gd name="T48" fmla="*/ 54 w 97"/>
                <a:gd name="T49" fmla="*/ 3 h 463"/>
                <a:gd name="T50" fmla="*/ 30 w 97"/>
                <a:gd name="T51" fmla="*/ 9 h 4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7"/>
                <a:gd name="T79" fmla="*/ 0 h 463"/>
                <a:gd name="T80" fmla="*/ 97 w 97"/>
                <a:gd name="T81" fmla="*/ 463 h 46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7" h="463">
                  <a:moveTo>
                    <a:pt x="30" y="9"/>
                  </a:moveTo>
                  <a:lnTo>
                    <a:pt x="27" y="17"/>
                  </a:lnTo>
                  <a:lnTo>
                    <a:pt x="20" y="44"/>
                  </a:lnTo>
                  <a:lnTo>
                    <a:pt x="12" y="85"/>
                  </a:lnTo>
                  <a:lnTo>
                    <a:pt x="4" y="140"/>
                  </a:lnTo>
                  <a:lnTo>
                    <a:pt x="0" y="207"/>
                  </a:lnTo>
                  <a:lnTo>
                    <a:pt x="0" y="285"/>
                  </a:lnTo>
                  <a:lnTo>
                    <a:pt x="9" y="370"/>
                  </a:lnTo>
                  <a:lnTo>
                    <a:pt x="26" y="463"/>
                  </a:lnTo>
                  <a:lnTo>
                    <a:pt x="93" y="460"/>
                  </a:lnTo>
                  <a:lnTo>
                    <a:pt x="89" y="446"/>
                  </a:lnTo>
                  <a:lnTo>
                    <a:pt x="83" y="408"/>
                  </a:lnTo>
                  <a:lnTo>
                    <a:pt x="75" y="353"/>
                  </a:lnTo>
                  <a:lnTo>
                    <a:pt x="68" y="285"/>
                  </a:lnTo>
                  <a:lnTo>
                    <a:pt x="65" y="211"/>
                  </a:lnTo>
                  <a:lnTo>
                    <a:pt x="67" y="136"/>
                  </a:lnTo>
                  <a:lnTo>
                    <a:pt x="76" y="65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97" y="3"/>
                  </a:lnTo>
                  <a:lnTo>
                    <a:pt x="95" y="1"/>
                  </a:lnTo>
                  <a:lnTo>
                    <a:pt x="91" y="0"/>
                  </a:lnTo>
                  <a:lnTo>
                    <a:pt x="84" y="0"/>
                  </a:lnTo>
                  <a:lnTo>
                    <a:pt x="71" y="0"/>
                  </a:lnTo>
                  <a:lnTo>
                    <a:pt x="54" y="3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23" name="Freeform 191"/>
            <p:cNvSpPr>
              <a:spLocks/>
            </p:cNvSpPr>
            <p:nvPr/>
          </p:nvSpPr>
          <p:spPr bwMode="auto">
            <a:xfrm>
              <a:off x="6422" y="13768"/>
              <a:ext cx="77" cy="367"/>
            </a:xfrm>
            <a:custGeom>
              <a:avLst/>
              <a:gdLst>
                <a:gd name="T0" fmla="*/ 24 w 77"/>
                <a:gd name="T1" fmla="*/ 8 h 367"/>
                <a:gd name="T2" fmla="*/ 22 w 77"/>
                <a:gd name="T3" fmla="*/ 15 h 367"/>
                <a:gd name="T4" fmla="*/ 17 w 77"/>
                <a:gd name="T5" fmla="*/ 36 h 367"/>
                <a:gd name="T6" fmla="*/ 10 w 77"/>
                <a:gd name="T7" fmla="*/ 68 h 367"/>
                <a:gd name="T8" fmla="*/ 4 w 77"/>
                <a:gd name="T9" fmla="*/ 112 h 367"/>
                <a:gd name="T10" fmla="*/ 0 w 77"/>
                <a:gd name="T11" fmla="*/ 164 h 367"/>
                <a:gd name="T12" fmla="*/ 0 w 77"/>
                <a:gd name="T13" fmla="*/ 226 h 367"/>
                <a:gd name="T14" fmla="*/ 7 w 77"/>
                <a:gd name="T15" fmla="*/ 294 h 367"/>
                <a:gd name="T16" fmla="*/ 21 w 77"/>
                <a:gd name="T17" fmla="*/ 367 h 367"/>
                <a:gd name="T18" fmla="*/ 74 w 77"/>
                <a:gd name="T19" fmla="*/ 364 h 367"/>
                <a:gd name="T20" fmla="*/ 71 w 77"/>
                <a:gd name="T21" fmla="*/ 353 h 367"/>
                <a:gd name="T22" fmla="*/ 66 w 77"/>
                <a:gd name="T23" fmla="*/ 323 h 367"/>
                <a:gd name="T24" fmla="*/ 60 w 77"/>
                <a:gd name="T25" fmla="*/ 280 h 367"/>
                <a:gd name="T26" fmla="*/ 54 w 77"/>
                <a:gd name="T27" fmla="*/ 226 h 367"/>
                <a:gd name="T28" fmla="*/ 51 w 77"/>
                <a:gd name="T29" fmla="*/ 168 h 367"/>
                <a:gd name="T30" fmla="*/ 53 w 77"/>
                <a:gd name="T31" fmla="*/ 107 h 367"/>
                <a:gd name="T32" fmla="*/ 61 w 77"/>
                <a:gd name="T33" fmla="*/ 52 h 367"/>
                <a:gd name="T34" fmla="*/ 77 w 77"/>
                <a:gd name="T35" fmla="*/ 5 h 367"/>
                <a:gd name="T36" fmla="*/ 77 w 77"/>
                <a:gd name="T37" fmla="*/ 5 h 367"/>
                <a:gd name="T38" fmla="*/ 77 w 77"/>
                <a:gd name="T39" fmla="*/ 2 h 367"/>
                <a:gd name="T40" fmla="*/ 76 w 77"/>
                <a:gd name="T41" fmla="*/ 1 h 367"/>
                <a:gd name="T42" fmla="*/ 72 w 77"/>
                <a:gd name="T43" fmla="*/ 0 h 367"/>
                <a:gd name="T44" fmla="*/ 66 w 77"/>
                <a:gd name="T45" fmla="*/ 0 h 367"/>
                <a:gd name="T46" fmla="*/ 56 w 77"/>
                <a:gd name="T47" fmla="*/ 1 h 367"/>
                <a:gd name="T48" fmla="*/ 43 w 77"/>
                <a:gd name="T49" fmla="*/ 4 h 367"/>
                <a:gd name="T50" fmla="*/ 24 w 77"/>
                <a:gd name="T51" fmla="*/ 8 h 36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7"/>
                <a:gd name="T79" fmla="*/ 0 h 367"/>
                <a:gd name="T80" fmla="*/ 77 w 77"/>
                <a:gd name="T81" fmla="*/ 367 h 36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7" h="367">
                  <a:moveTo>
                    <a:pt x="24" y="8"/>
                  </a:moveTo>
                  <a:lnTo>
                    <a:pt x="22" y="15"/>
                  </a:lnTo>
                  <a:lnTo>
                    <a:pt x="17" y="36"/>
                  </a:lnTo>
                  <a:lnTo>
                    <a:pt x="10" y="68"/>
                  </a:lnTo>
                  <a:lnTo>
                    <a:pt x="4" y="112"/>
                  </a:lnTo>
                  <a:lnTo>
                    <a:pt x="0" y="164"/>
                  </a:lnTo>
                  <a:lnTo>
                    <a:pt x="0" y="226"/>
                  </a:lnTo>
                  <a:lnTo>
                    <a:pt x="7" y="294"/>
                  </a:lnTo>
                  <a:lnTo>
                    <a:pt x="21" y="367"/>
                  </a:lnTo>
                  <a:lnTo>
                    <a:pt x="74" y="364"/>
                  </a:lnTo>
                  <a:lnTo>
                    <a:pt x="71" y="353"/>
                  </a:lnTo>
                  <a:lnTo>
                    <a:pt x="66" y="323"/>
                  </a:lnTo>
                  <a:lnTo>
                    <a:pt x="60" y="280"/>
                  </a:lnTo>
                  <a:lnTo>
                    <a:pt x="54" y="226"/>
                  </a:lnTo>
                  <a:lnTo>
                    <a:pt x="51" y="168"/>
                  </a:lnTo>
                  <a:lnTo>
                    <a:pt x="53" y="107"/>
                  </a:lnTo>
                  <a:lnTo>
                    <a:pt x="61" y="52"/>
                  </a:lnTo>
                  <a:lnTo>
                    <a:pt x="77" y="5"/>
                  </a:lnTo>
                  <a:lnTo>
                    <a:pt x="77" y="2"/>
                  </a:lnTo>
                  <a:lnTo>
                    <a:pt x="76" y="1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56" y="1"/>
                  </a:lnTo>
                  <a:lnTo>
                    <a:pt x="43" y="4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24" name="Freeform 192"/>
            <p:cNvSpPr>
              <a:spLocks/>
            </p:cNvSpPr>
            <p:nvPr/>
          </p:nvSpPr>
          <p:spPr bwMode="auto">
            <a:xfrm>
              <a:off x="6428" y="13813"/>
              <a:ext cx="56" cy="271"/>
            </a:xfrm>
            <a:custGeom>
              <a:avLst/>
              <a:gdLst>
                <a:gd name="T0" fmla="*/ 17 w 56"/>
                <a:gd name="T1" fmla="*/ 5 h 271"/>
                <a:gd name="T2" fmla="*/ 16 w 56"/>
                <a:gd name="T3" fmla="*/ 10 h 271"/>
                <a:gd name="T4" fmla="*/ 12 w 56"/>
                <a:gd name="T5" fmla="*/ 25 h 271"/>
                <a:gd name="T6" fmla="*/ 6 w 56"/>
                <a:gd name="T7" fmla="*/ 49 h 271"/>
                <a:gd name="T8" fmla="*/ 2 w 56"/>
                <a:gd name="T9" fmla="*/ 82 h 271"/>
                <a:gd name="T10" fmla="*/ 0 w 56"/>
                <a:gd name="T11" fmla="*/ 122 h 271"/>
                <a:gd name="T12" fmla="*/ 0 w 56"/>
                <a:gd name="T13" fmla="*/ 166 h 271"/>
                <a:gd name="T14" fmla="*/ 4 w 56"/>
                <a:gd name="T15" fmla="*/ 217 h 271"/>
                <a:gd name="T16" fmla="*/ 15 w 56"/>
                <a:gd name="T17" fmla="*/ 271 h 271"/>
                <a:gd name="T18" fmla="*/ 54 w 56"/>
                <a:gd name="T19" fmla="*/ 268 h 271"/>
                <a:gd name="T20" fmla="*/ 52 w 56"/>
                <a:gd name="T21" fmla="*/ 261 h 271"/>
                <a:gd name="T22" fmla="*/ 48 w 56"/>
                <a:gd name="T23" fmla="*/ 238 h 271"/>
                <a:gd name="T24" fmla="*/ 44 w 56"/>
                <a:gd name="T25" fmla="*/ 206 h 271"/>
                <a:gd name="T26" fmla="*/ 40 w 56"/>
                <a:gd name="T27" fmla="*/ 166 h 271"/>
                <a:gd name="T28" fmla="*/ 37 w 56"/>
                <a:gd name="T29" fmla="*/ 123 h 271"/>
                <a:gd name="T30" fmla="*/ 39 w 56"/>
                <a:gd name="T31" fmla="*/ 78 h 271"/>
                <a:gd name="T32" fmla="*/ 44 w 56"/>
                <a:gd name="T33" fmla="*/ 37 h 271"/>
                <a:gd name="T34" fmla="*/ 56 w 56"/>
                <a:gd name="T35" fmla="*/ 3 h 271"/>
                <a:gd name="T36" fmla="*/ 56 w 56"/>
                <a:gd name="T37" fmla="*/ 3 h 271"/>
                <a:gd name="T38" fmla="*/ 56 w 56"/>
                <a:gd name="T39" fmla="*/ 2 h 271"/>
                <a:gd name="T40" fmla="*/ 55 w 56"/>
                <a:gd name="T41" fmla="*/ 1 h 271"/>
                <a:gd name="T42" fmla="*/ 52 w 56"/>
                <a:gd name="T43" fmla="*/ 0 h 271"/>
                <a:gd name="T44" fmla="*/ 48 w 56"/>
                <a:gd name="T45" fmla="*/ 0 h 271"/>
                <a:gd name="T46" fmla="*/ 42 w 56"/>
                <a:gd name="T47" fmla="*/ 0 h 271"/>
                <a:gd name="T48" fmla="*/ 31 w 56"/>
                <a:gd name="T49" fmla="*/ 2 h 271"/>
                <a:gd name="T50" fmla="*/ 17 w 56"/>
                <a:gd name="T51" fmla="*/ 5 h 27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"/>
                <a:gd name="T79" fmla="*/ 0 h 271"/>
                <a:gd name="T80" fmla="*/ 56 w 56"/>
                <a:gd name="T81" fmla="*/ 271 h 27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" h="271">
                  <a:moveTo>
                    <a:pt x="17" y="5"/>
                  </a:moveTo>
                  <a:lnTo>
                    <a:pt x="16" y="10"/>
                  </a:lnTo>
                  <a:lnTo>
                    <a:pt x="12" y="25"/>
                  </a:lnTo>
                  <a:lnTo>
                    <a:pt x="6" y="49"/>
                  </a:lnTo>
                  <a:lnTo>
                    <a:pt x="2" y="82"/>
                  </a:lnTo>
                  <a:lnTo>
                    <a:pt x="0" y="122"/>
                  </a:lnTo>
                  <a:lnTo>
                    <a:pt x="0" y="166"/>
                  </a:lnTo>
                  <a:lnTo>
                    <a:pt x="4" y="217"/>
                  </a:lnTo>
                  <a:lnTo>
                    <a:pt x="15" y="271"/>
                  </a:lnTo>
                  <a:lnTo>
                    <a:pt x="54" y="268"/>
                  </a:lnTo>
                  <a:lnTo>
                    <a:pt x="52" y="261"/>
                  </a:lnTo>
                  <a:lnTo>
                    <a:pt x="48" y="238"/>
                  </a:lnTo>
                  <a:lnTo>
                    <a:pt x="44" y="206"/>
                  </a:lnTo>
                  <a:lnTo>
                    <a:pt x="40" y="166"/>
                  </a:lnTo>
                  <a:lnTo>
                    <a:pt x="37" y="123"/>
                  </a:lnTo>
                  <a:lnTo>
                    <a:pt x="39" y="78"/>
                  </a:lnTo>
                  <a:lnTo>
                    <a:pt x="44" y="37"/>
                  </a:lnTo>
                  <a:lnTo>
                    <a:pt x="56" y="3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1" y="2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25" name="Freeform 193"/>
            <p:cNvSpPr>
              <a:spLocks/>
            </p:cNvSpPr>
            <p:nvPr/>
          </p:nvSpPr>
          <p:spPr bwMode="auto">
            <a:xfrm>
              <a:off x="7211" y="13549"/>
              <a:ext cx="186" cy="732"/>
            </a:xfrm>
            <a:custGeom>
              <a:avLst/>
              <a:gdLst>
                <a:gd name="T0" fmla="*/ 186 w 186"/>
                <a:gd name="T1" fmla="*/ 6 h 732"/>
                <a:gd name="T2" fmla="*/ 182 w 186"/>
                <a:gd name="T3" fmla="*/ 11 h 732"/>
                <a:gd name="T4" fmla="*/ 169 w 186"/>
                <a:gd name="T5" fmla="*/ 29 h 732"/>
                <a:gd name="T6" fmla="*/ 153 w 186"/>
                <a:gd name="T7" fmla="*/ 67 h 732"/>
                <a:gd name="T8" fmla="*/ 137 w 186"/>
                <a:gd name="T9" fmla="*/ 130 h 732"/>
                <a:gd name="T10" fmla="*/ 124 w 186"/>
                <a:gd name="T11" fmla="*/ 221 h 732"/>
                <a:gd name="T12" fmla="*/ 117 w 186"/>
                <a:gd name="T13" fmla="*/ 350 h 732"/>
                <a:gd name="T14" fmla="*/ 122 w 186"/>
                <a:gd name="T15" fmla="*/ 517 h 732"/>
                <a:gd name="T16" fmla="*/ 139 w 186"/>
                <a:gd name="T17" fmla="*/ 732 h 732"/>
                <a:gd name="T18" fmla="*/ 34 w 186"/>
                <a:gd name="T19" fmla="*/ 732 h 732"/>
                <a:gd name="T20" fmla="*/ 31 w 186"/>
                <a:gd name="T21" fmla="*/ 711 h 732"/>
                <a:gd name="T22" fmla="*/ 22 w 186"/>
                <a:gd name="T23" fmla="*/ 651 h 732"/>
                <a:gd name="T24" fmla="*/ 12 w 186"/>
                <a:gd name="T25" fmla="*/ 563 h 732"/>
                <a:gd name="T26" fmla="*/ 3 w 186"/>
                <a:gd name="T27" fmla="*/ 454 h 732"/>
                <a:gd name="T28" fmla="*/ 0 w 186"/>
                <a:gd name="T29" fmla="*/ 335 h 732"/>
                <a:gd name="T30" fmla="*/ 6 w 186"/>
                <a:gd name="T31" fmla="*/ 213 h 732"/>
                <a:gd name="T32" fmla="*/ 25 w 186"/>
                <a:gd name="T33" fmla="*/ 98 h 732"/>
                <a:gd name="T34" fmla="*/ 60 w 186"/>
                <a:gd name="T35" fmla="*/ 0 h 732"/>
                <a:gd name="T36" fmla="*/ 186 w 186"/>
                <a:gd name="T37" fmla="*/ 6 h 7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6"/>
                <a:gd name="T58" fmla="*/ 0 h 732"/>
                <a:gd name="T59" fmla="*/ 186 w 186"/>
                <a:gd name="T60" fmla="*/ 732 h 7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6" h="732">
                  <a:moveTo>
                    <a:pt x="186" y="6"/>
                  </a:moveTo>
                  <a:lnTo>
                    <a:pt x="182" y="11"/>
                  </a:lnTo>
                  <a:lnTo>
                    <a:pt x="169" y="29"/>
                  </a:lnTo>
                  <a:lnTo>
                    <a:pt x="153" y="67"/>
                  </a:lnTo>
                  <a:lnTo>
                    <a:pt x="137" y="130"/>
                  </a:lnTo>
                  <a:lnTo>
                    <a:pt x="124" y="221"/>
                  </a:lnTo>
                  <a:lnTo>
                    <a:pt x="117" y="350"/>
                  </a:lnTo>
                  <a:lnTo>
                    <a:pt x="122" y="517"/>
                  </a:lnTo>
                  <a:lnTo>
                    <a:pt x="139" y="732"/>
                  </a:lnTo>
                  <a:lnTo>
                    <a:pt x="34" y="732"/>
                  </a:lnTo>
                  <a:lnTo>
                    <a:pt x="31" y="711"/>
                  </a:lnTo>
                  <a:lnTo>
                    <a:pt x="22" y="651"/>
                  </a:lnTo>
                  <a:lnTo>
                    <a:pt x="12" y="563"/>
                  </a:lnTo>
                  <a:lnTo>
                    <a:pt x="3" y="454"/>
                  </a:lnTo>
                  <a:lnTo>
                    <a:pt x="0" y="335"/>
                  </a:lnTo>
                  <a:lnTo>
                    <a:pt x="6" y="213"/>
                  </a:lnTo>
                  <a:lnTo>
                    <a:pt x="25" y="98"/>
                  </a:lnTo>
                  <a:lnTo>
                    <a:pt x="60" y="0"/>
                  </a:lnTo>
                  <a:lnTo>
                    <a:pt x="186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26" name="Freeform 194"/>
            <p:cNvSpPr>
              <a:spLocks/>
            </p:cNvSpPr>
            <p:nvPr/>
          </p:nvSpPr>
          <p:spPr bwMode="auto">
            <a:xfrm>
              <a:off x="7219" y="13600"/>
              <a:ext cx="158" cy="625"/>
            </a:xfrm>
            <a:custGeom>
              <a:avLst/>
              <a:gdLst>
                <a:gd name="T0" fmla="*/ 158 w 158"/>
                <a:gd name="T1" fmla="*/ 4 h 625"/>
                <a:gd name="T2" fmla="*/ 153 w 158"/>
                <a:gd name="T3" fmla="*/ 9 h 625"/>
                <a:gd name="T4" fmla="*/ 144 w 158"/>
                <a:gd name="T5" fmla="*/ 25 h 625"/>
                <a:gd name="T6" fmla="*/ 130 w 158"/>
                <a:gd name="T7" fmla="*/ 57 h 625"/>
                <a:gd name="T8" fmla="*/ 116 w 158"/>
                <a:gd name="T9" fmla="*/ 110 h 625"/>
                <a:gd name="T10" fmla="*/ 105 w 158"/>
                <a:gd name="T11" fmla="*/ 189 h 625"/>
                <a:gd name="T12" fmla="*/ 100 w 158"/>
                <a:gd name="T13" fmla="*/ 298 h 625"/>
                <a:gd name="T14" fmla="*/ 103 w 158"/>
                <a:gd name="T15" fmla="*/ 441 h 625"/>
                <a:gd name="T16" fmla="*/ 118 w 158"/>
                <a:gd name="T17" fmla="*/ 625 h 625"/>
                <a:gd name="T18" fmla="*/ 29 w 158"/>
                <a:gd name="T19" fmla="*/ 625 h 625"/>
                <a:gd name="T20" fmla="*/ 25 w 158"/>
                <a:gd name="T21" fmla="*/ 607 h 625"/>
                <a:gd name="T22" fmla="*/ 18 w 158"/>
                <a:gd name="T23" fmla="*/ 556 h 625"/>
                <a:gd name="T24" fmla="*/ 9 w 158"/>
                <a:gd name="T25" fmla="*/ 480 h 625"/>
                <a:gd name="T26" fmla="*/ 2 w 158"/>
                <a:gd name="T27" fmla="*/ 387 h 625"/>
                <a:gd name="T28" fmla="*/ 0 w 158"/>
                <a:gd name="T29" fmla="*/ 286 h 625"/>
                <a:gd name="T30" fmla="*/ 5 w 158"/>
                <a:gd name="T31" fmla="*/ 182 h 625"/>
                <a:gd name="T32" fmla="*/ 21 w 158"/>
                <a:gd name="T33" fmla="*/ 84 h 625"/>
                <a:gd name="T34" fmla="*/ 51 w 158"/>
                <a:gd name="T35" fmla="*/ 0 h 625"/>
                <a:gd name="T36" fmla="*/ 158 w 158"/>
                <a:gd name="T37" fmla="*/ 4 h 6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8"/>
                <a:gd name="T58" fmla="*/ 0 h 625"/>
                <a:gd name="T59" fmla="*/ 158 w 158"/>
                <a:gd name="T60" fmla="*/ 625 h 6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8" h="625">
                  <a:moveTo>
                    <a:pt x="158" y="4"/>
                  </a:moveTo>
                  <a:lnTo>
                    <a:pt x="153" y="9"/>
                  </a:lnTo>
                  <a:lnTo>
                    <a:pt x="144" y="25"/>
                  </a:lnTo>
                  <a:lnTo>
                    <a:pt x="130" y="57"/>
                  </a:lnTo>
                  <a:lnTo>
                    <a:pt x="116" y="110"/>
                  </a:lnTo>
                  <a:lnTo>
                    <a:pt x="105" y="189"/>
                  </a:lnTo>
                  <a:lnTo>
                    <a:pt x="100" y="298"/>
                  </a:lnTo>
                  <a:lnTo>
                    <a:pt x="103" y="441"/>
                  </a:lnTo>
                  <a:lnTo>
                    <a:pt x="118" y="625"/>
                  </a:lnTo>
                  <a:lnTo>
                    <a:pt x="29" y="625"/>
                  </a:lnTo>
                  <a:lnTo>
                    <a:pt x="25" y="607"/>
                  </a:lnTo>
                  <a:lnTo>
                    <a:pt x="18" y="556"/>
                  </a:lnTo>
                  <a:lnTo>
                    <a:pt x="9" y="480"/>
                  </a:lnTo>
                  <a:lnTo>
                    <a:pt x="2" y="387"/>
                  </a:lnTo>
                  <a:lnTo>
                    <a:pt x="0" y="286"/>
                  </a:lnTo>
                  <a:lnTo>
                    <a:pt x="5" y="182"/>
                  </a:lnTo>
                  <a:lnTo>
                    <a:pt x="21" y="84"/>
                  </a:lnTo>
                  <a:lnTo>
                    <a:pt x="51" y="0"/>
                  </a:lnTo>
                  <a:lnTo>
                    <a:pt x="158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27" name="Freeform 195"/>
            <p:cNvSpPr>
              <a:spLocks/>
            </p:cNvSpPr>
            <p:nvPr/>
          </p:nvSpPr>
          <p:spPr bwMode="auto">
            <a:xfrm>
              <a:off x="7225" y="13651"/>
              <a:ext cx="131" cy="517"/>
            </a:xfrm>
            <a:custGeom>
              <a:avLst/>
              <a:gdLst>
                <a:gd name="T0" fmla="*/ 131 w 131"/>
                <a:gd name="T1" fmla="*/ 4 h 517"/>
                <a:gd name="T2" fmla="*/ 128 w 131"/>
                <a:gd name="T3" fmla="*/ 7 h 517"/>
                <a:gd name="T4" fmla="*/ 119 w 131"/>
                <a:gd name="T5" fmla="*/ 21 h 517"/>
                <a:gd name="T6" fmla="*/ 109 w 131"/>
                <a:gd name="T7" fmla="*/ 47 h 517"/>
                <a:gd name="T8" fmla="*/ 97 w 131"/>
                <a:gd name="T9" fmla="*/ 91 h 517"/>
                <a:gd name="T10" fmla="*/ 88 w 131"/>
                <a:gd name="T11" fmla="*/ 156 h 517"/>
                <a:gd name="T12" fmla="*/ 84 w 131"/>
                <a:gd name="T13" fmla="*/ 247 h 517"/>
                <a:gd name="T14" fmla="*/ 86 w 131"/>
                <a:gd name="T15" fmla="*/ 366 h 517"/>
                <a:gd name="T16" fmla="*/ 99 w 131"/>
                <a:gd name="T17" fmla="*/ 517 h 517"/>
                <a:gd name="T18" fmla="*/ 25 w 131"/>
                <a:gd name="T19" fmla="*/ 517 h 517"/>
                <a:gd name="T20" fmla="*/ 23 w 131"/>
                <a:gd name="T21" fmla="*/ 502 h 517"/>
                <a:gd name="T22" fmla="*/ 16 w 131"/>
                <a:gd name="T23" fmla="*/ 460 h 517"/>
                <a:gd name="T24" fmla="*/ 9 w 131"/>
                <a:gd name="T25" fmla="*/ 397 h 517"/>
                <a:gd name="T26" fmla="*/ 2 w 131"/>
                <a:gd name="T27" fmla="*/ 320 h 517"/>
                <a:gd name="T28" fmla="*/ 0 w 131"/>
                <a:gd name="T29" fmla="*/ 236 h 517"/>
                <a:gd name="T30" fmla="*/ 4 w 131"/>
                <a:gd name="T31" fmla="*/ 151 h 517"/>
                <a:gd name="T32" fmla="*/ 18 w 131"/>
                <a:gd name="T33" fmla="*/ 70 h 517"/>
                <a:gd name="T34" fmla="*/ 43 w 131"/>
                <a:gd name="T35" fmla="*/ 0 h 517"/>
                <a:gd name="T36" fmla="*/ 131 w 131"/>
                <a:gd name="T37" fmla="*/ 4 h 5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1"/>
                <a:gd name="T58" fmla="*/ 0 h 517"/>
                <a:gd name="T59" fmla="*/ 131 w 131"/>
                <a:gd name="T60" fmla="*/ 517 h 5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1" h="517">
                  <a:moveTo>
                    <a:pt x="131" y="4"/>
                  </a:moveTo>
                  <a:lnTo>
                    <a:pt x="128" y="7"/>
                  </a:lnTo>
                  <a:lnTo>
                    <a:pt x="119" y="21"/>
                  </a:lnTo>
                  <a:lnTo>
                    <a:pt x="109" y="47"/>
                  </a:lnTo>
                  <a:lnTo>
                    <a:pt x="97" y="91"/>
                  </a:lnTo>
                  <a:lnTo>
                    <a:pt x="88" y="156"/>
                  </a:lnTo>
                  <a:lnTo>
                    <a:pt x="84" y="247"/>
                  </a:lnTo>
                  <a:lnTo>
                    <a:pt x="86" y="366"/>
                  </a:lnTo>
                  <a:lnTo>
                    <a:pt x="99" y="517"/>
                  </a:lnTo>
                  <a:lnTo>
                    <a:pt x="25" y="517"/>
                  </a:lnTo>
                  <a:lnTo>
                    <a:pt x="23" y="502"/>
                  </a:lnTo>
                  <a:lnTo>
                    <a:pt x="16" y="460"/>
                  </a:lnTo>
                  <a:lnTo>
                    <a:pt x="9" y="397"/>
                  </a:lnTo>
                  <a:lnTo>
                    <a:pt x="2" y="320"/>
                  </a:lnTo>
                  <a:lnTo>
                    <a:pt x="0" y="236"/>
                  </a:lnTo>
                  <a:lnTo>
                    <a:pt x="4" y="151"/>
                  </a:lnTo>
                  <a:lnTo>
                    <a:pt x="18" y="70"/>
                  </a:lnTo>
                  <a:lnTo>
                    <a:pt x="43" y="0"/>
                  </a:lnTo>
                  <a:lnTo>
                    <a:pt x="131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28" name="Freeform 196"/>
            <p:cNvSpPr>
              <a:spLocks/>
            </p:cNvSpPr>
            <p:nvPr/>
          </p:nvSpPr>
          <p:spPr bwMode="auto">
            <a:xfrm>
              <a:off x="7233" y="13701"/>
              <a:ext cx="104" cy="411"/>
            </a:xfrm>
            <a:custGeom>
              <a:avLst/>
              <a:gdLst>
                <a:gd name="T0" fmla="*/ 104 w 104"/>
                <a:gd name="T1" fmla="*/ 4 h 411"/>
                <a:gd name="T2" fmla="*/ 101 w 104"/>
                <a:gd name="T3" fmla="*/ 7 h 411"/>
                <a:gd name="T4" fmla="*/ 94 w 104"/>
                <a:gd name="T5" fmla="*/ 17 h 411"/>
                <a:gd name="T6" fmla="*/ 86 w 104"/>
                <a:gd name="T7" fmla="*/ 38 h 411"/>
                <a:gd name="T8" fmla="*/ 76 w 104"/>
                <a:gd name="T9" fmla="*/ 73 h 411"/>
                <a:gd name="T10" fmla="*/ 69 w 104"/>
                <a:gd name="T11" fmla="*/ 125 h 411"/>
                <a:gd name="T12" fmla="*/ 65 w 104"/>
                <a:gd name="T13" fmla="*/ 196 h 411"/>
                <a:gd name="T14" fmla="*/ 67 w 104"/>
                <a:gd name="T15" fmla="*/ 291 h 411"/>
                <a:gd name="T16" fmla="*/ 77 w 104"/>
                <a:gd name="T17" fmla="*/ 411 h 411"/>
                <a:gd name="T18" fmla="*/ 19 w 104"/>
                <a:gd name="T19" fmla="*/ 411 h 411"/>
                <a:gd name="T20" fmla="*/ 17 w 104"/>
                <a:gd name="T21" fmla="*/ 399 h 411"/>
                <a:gd name="T22" fmla="*/ 11 w 104"/>
                <a:gd name="T23" fmla="*/ 365 h 411"/>
                <a:gd name="T24" fmla="*/ 6 w 104"/>
                <a:gd name="T25" fmla="*/ 316 h 411"/>
                <a:gd name="T26" fmla="*/ 2 w 104"/>
                <a:gd name="T27" fmla="*/ 255 h 411"/>
                <a:gd name="T28" fmla="*/ 0 w 104"/>
                <a:gd name="T29" fmla="*/ 188 h 411"/>
                <a:gd name="T30" fmla="*/ 4 w 104"/>
                <a:gd name="T31" fmla="*/ 120 h 411"/>
                <a:gd name="T32" fmla="*/ 15 w 104"/>
                <a:gd name="T33" fmla="*/ 55 h 411"/>
                <a:gd name="T34" fmla="*/ 34 w 104"/>
                <a:gd name="T35" fmla="*/ 0 h 411"/>
                <a:gd name="T36" fmla="*/ 104 w 104"/>
                <a:gd name="T37" fmla="*/ 4 h 4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411"/>
                <a:gd name="T59" fmla="*/ 104 w 104"/>
                <a:gd name="T60" fmla="*/ 411 h 4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411">
                  <a:moveTo>
                    <a:pt x="104" y="4"/>
                  </a:moveTo>
                  <a:lnTo>
                    <a:pt x="101" y="7"/>
                  </a:lnTo>
                  <a:lnTo>
                    <a:pt x="94" y="17"/>
                  </a:lnTo>
                  <a:lnTo>
                    <a:pt x="86" y="38"/>
                  </a:lnTo>
                  <a:lnTo>
                    <a:pt x="76" y="73"/>
                  </a:lnTo>
                  <a:lnTo>
                    <a:pt x="69" y="125"/>
                  </a:lnTo>
                  <a:lnTo>
                    <a:pt x="65" y="196"/>
                  </a:lnTo>
                  <a:lnTo>
                    <a:pt x="67" y="291"/>
                  </a:lnTo>
                  <a:lnTo>
                    <a:pt x="77" y="411"/>
                  </a:lnTo>
                  <a:lnTo>
                    <a:pt x="19" y="411"/>
                  </a:lnTo>
                  <a:lnTo>
                    <a:pt x="17" y="399"/>
                  </a:lnTo>
                  <a:lnTo>
                    <a:pt x="11" y="365"/>
                  </a:lnTo>
                  <a:lnTo>
                    <a:pt x="6" y="316"/>
                  </a:lnTo>
                  <a:lnTo>
                    <a:pt x="2" y="255"/>
                  </a:lnTo>
                  <a:lnTo>
                    <a:pt x="0" y="188"/>
                  </a:lnTo>
                  <a:lnTo>
                    <a:pt x="4" y="120"/>
                  </a:lnTo>
                  <a:lnTo>
                    <a:pt x="15" y="55"/>
                  </a:lnTo>
                  <a:lnTo>
                    <a:pt x="34" y="0"/>
                  </a:lnTo>
                  <a:lnTo>
                    <a:pt x="104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29" name="Freeform 197"/>
            <p:cNvSpPr>
              <a:spLocks/>
            </p:cNvSpPr>
            <p:nvPr/>
          </p:nvSpPr>
          <p:spPr bwMode="auto">
            <a:xfrm>
              <a:off x="7240" y="13752"/>
              <a:ext cx="76" cy="302"/>
            </a:xfrm>
            <a:custGeom>
              <a:avLst/>
              <a:gdLst>
                <a:gd name="T0" fmla="*/ 76 w 76"/>
                <a:gd name="T1" fmla="*/ 2 h 302"/>
                <a:gd name="T2" fmla="*/ 74 w 76"/>
                <a:gd name="T3" fmla="*/ 4 h 302"/>
                <a:gd name="T4" fmla="*/ 70 w 76"/>
                <a:gd name="T5" fmla="*/ 12 h 302"/>
                <a:gd name="T6" fmla="*/ 62 w 76"/>
                <a:gd name="T7" fmla="*/ 28 h 302"/>
                <a:gd name="T8" fmla="*/ 56 w 76"/>
                <a:gd name="T9" fmla="*/ 53 h 302"/>
                <a:gd name="T10" fmla="*/ 51 w 76"/>
                <a:gd name="T11" fmla="*/ 92 h 302"/>
                <a:gd name="T12" fmla="*/ 49 w 76"/>
                <a:gd name="T13" fmla="*/ 145 h 302"/>
                <a:gd name="T14" fmla="*/ 50 w 76"/>
                <a:gd name="T15" fmla="*/ 214 h 302"/>
                <a:gd name="T16" fmla="*/ 57 w 76"/>
                <a:gd name="T17" fmla="*/ 302 h 302"/>
                <a:gd name="T18" fmla="*/ 14 w 76"/>
                <a:gd name="T19" fmla="*/ 302 h 302"/>
                <a:gd name="T20" fmla="*/ 13 w 76"/>
                <a:gd name="T21" fmla="*/ 294 h 302"/>
                <a:gd name="T22" fmla="*/ 9 w 76"/>
                <a:gd name="T23" fmla="*/ 269 h 302"/>
                <a:gd name="T24" fmla="*/ 4 w 76"/>
                <a:gd name="T25" fmla="*/ 232 h 302"/>
                <a:gd name="T26" fmla="*/ 1 w 76"/>
                <a:gd name="T27" fmla="*/ 188 h 302"/>
                <a:gd name="T28" fmla="*/ 0 w 76"/>
                <a:gd name="T29" fmla="*/ 138 h 302"/>
                <a:gd name="T30" fmla="*/ 2 w 76"/>
                <a:gd name="T31" fmla="*/ 89 h 302"/>
                <a:gd name="T32" fmla="*/ 10 w 76"/>
                <a:gd name="T33" fmla="*/ 41 h 302"/>
                <a:gd name="T34" fmla="*/ 25 w 76"/>
                <a:gd name="T35" fmla="*/ 0 h 302"/>
                <a:gd name="T36" fmla="*/ 76 w 76"/>
                <a:gd name="T37" fmla="*/ 2 h 3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6"/>
                <a:gd name="T58" fmla="*/ 0 h 302"/>
                <a:gd name="T59" fmla="*/ 76 w 76"/>
                <a:gd name="T60" fmla="*/ 302 h 3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6" h="302">
                  <a:moveTo>
                    <a:pt x="76" y="2"/>
                  </a:moveTo>
                  <a:lnTo>
                    <a:pt x="74" y="4"/>
                  </a:lnTo>
                  <a:lnTo>
                    <a:pt x="70" y="12"/>
                  </a:lnTo>
                  <a:lnTo>
                    <a:pt x="62" y="28"/>
                  </a:lnTo>
                  <a:lnTo>
                    <a:pt x="56" y="53"/>
                  </a:lnTo>
                  <a:lnTo>
                    <a:pt x="51" y="92"/>
                  </a:lnTo>
                  <a:lnTo>
                    <a:pt x="49" y="145"/>
                  </a:lnTo>
                  <a:lnTo>
                    <a:pt x="50" y="214"/>
                  </a:lnTo>
                  <a:lnTo>
                    <a:pt x="57" y="302"/>
                  </a:lnTo>
                  <a:lnTo>
                    <a:pt x="14" y="302"/>
                  </a:lnTo>
                  <a:lnTo>
                    <a:pt x="13" y="294"/>
                  </a:lnTo>
                  <a:lnTo>
                    <a:pt x="9" y="269"/>
                  </a:lnTo>
                  <a:lnTo>
                    <a:pt x="4" y="232"/>
                  </a:lnTo>
                  <a:lnTo>
                    <a:pt x="1" y="188"/>
                  </a:lnTo>
                  <a:lnTo>
                    <a:pt x="0" y="138"/>
                  </a:lnTo>
                  <a:lnTo>
                    <a:pt x="2" y="89"/>
                  </a:lnTo>
                  <a:lnTo>
                    <a:pt x="10" y="41"/>
                  </a:lnTo>
                  <a:lnTo>
                    <a:pt x="25" y="0"/>
                  </a:lnTo>
                  <a:lnTo>
                    <a:pt x="76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30" name="Rectangle 198"/>
            <p:cNvSpPr>
              <a:spLocks noChangeArrowheads="1"/>
            </p:cNvSpPr>
            <p:nvPr/>
          </p:nvSpPr>
          <p:spPr bwMode="auto">
            <a:xfrm>
              <a:off x="6241" y="13678"/>
              <a:ext cx="23" cy="9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103731" name="Freeform 199"/>
            <p:cNvSpPr>
              <a:spLocks/>
            </p:cNvSpPr>
            <p:nvPr/>
          </p:nvSpPr>
          <p:spPr bwMode="auto">
            <a:xfrm>
              <a:off x="6579" y="13664"/>
              <a:ext cx="375" cy="440"/>
            </a:xfrm>
            <a:custGeom>
              <a:avLst/>
              <a:gdLst>
                <a:gd name="T0" fmla="*/ 35 w 375"/>
                <a:gd name="T1" fmla="*/ 41 h 440"/>
                <a:gd name="T2" fmla="*/ 32 w 375"/>
                <a:gd name="T3" fmla="*/ 49 h 440"/>
                <a:gd name="T4" fmla="*/ 25 w 375"/>
                <a:gd name="T5" fmla="*/ 74 h 440"/>
                <a:gd name="T6" fmla="*/ 17 w 375"/>
                <a:gd name="T7" fmla="*/ 112 h 440"/>
                <a:gd name="T8" fmla="*/ 8 w 375"/>
                <a:gd name="T9" fmla="*/ 163 h 440"/>
                <a:gd name="T10" fmla="*/ 2 w 375"/>
                <a:gd name="T11" fmla="*/ 223 h 440"/>
                <a:gd name="T12" fmla="*/ 0 w 375"/>
                <a:gd name="T13" fmla="*/ 290 h 440"/>
                <a:gd name="T14" fmla="*/ 7 w 375"/>
                <a:gd name="T15" fmla="*/ 363 h 440"/>
                <a:gd name="T16" fmla="*/ 23 w 375"/>
                <a:gd name="T17" fmla="*/ 440 h 440"/>
                <a:gd name="T18" fmla="*/ 23 w 375"/>
                <a:gd name="T19" fmla="*/ 437 h 440"/>
                <a:gd name="T20" fmla="*/ 23 w 375"/>
                <a:gd name="T21" fmla="*/ 427 h 440"/>
                <a:gd name="T22" fmla="*/ 23 w 375"/>
                <a:gd name="T23" fmla="*/ 411 h 440"/>
                <a:gd name="T24" fmla="*/ 23 w 375"/>
                <a:gd name="T25" fmla="*/ 391 h 440"/>
                <a:gd name="T26" fmla="*/ 25 w 375"/>
                <a:gd name="T27" fmla="*/ 367 h 440"/>
                <a:gd name="T28" fmla="*/ 28 w 375"/>
                <a:gd name="T29" fmla="*/ 341 h 440"/>
                <a:gd name="T30" fmla="*/ 33 w 375"/>
                <a:gd name="T31" fmla="*/ 312 h 440"/>
                <a:gd name="T32" fmla="*/ 39 w 375"/>
                <a:gd name="T33" fmla="*/ 281 h 440"/>
                <a:gd name="T34" fmla="*/ 49 w 375"/>
                <a:gd name="T35" fmla="*/ 251 h 440"/>
                <a:gd name="T36" fmla="*/ 61 w 375"/>
                <a:gd name="T37" fmla="*/ 222 h 440"/>
                <a:gd name="T38" fmla="*/ 75 w 375"/>
                <a:gd name="T39" fmla="*/ 194 h 440"/>
                <a:gd name="T40" fmla="*/ 93 w 375"/>
                <a:gd name="T41" fmla="*/ 168 h 440"/>
                <a:gd name="T42" fmla="*/ 116 w 375"/>
                <a:gd name="T43" fmla="*/ 145 h 440"/>
                <a:gd name="T44" fmla="*/ 141 w 375"/>
                <a:gd name="T45" fmla="*/ 127 h 440"/>
                <a:gd name="T46" fmla="*/ 173 w 375"/>
                <a:gd name="T47" fmla="*/ 114 h 440"/>
                <a:gd name="T48" fmla="*/ 208 w 375"/>
                <a:gd name="T49" fmla="*/ 106 h 440"/>
                <a:gd name="T50" fmla="*/ 210 w 375"/>
                <a:gd name="T51" fmla="*/ 104 h 440"/>
                <a:gd name="T52" fmla="*/ 217 w 375"/>
                <a:gd name="T53" fmla="*/ 100 h 440"/>
                <a:gd name="T54" fmla="*/ 227 w 375"/>
                <a:gd name="T55" fmla="*/ 92 h 440"/>
                <a:gd name="T56" fmla="*/ 245 w 375"/>
                <a:gd name="T57" fmla="*/ 82 h 440"/>
                <a:gd name="T58" fmla="*/ 267 w 375"/>
                <a:gd name="T59" fmla="*/ 69 h 440"/>
                <a:gd name="T60" fmla="*/ 296 w 375"/>
                <a:gd name="T61" fmla="*/ 54 h 440"/>
                <a:gd name="T62" fmla="*/ 332 w 375"/>
                <a:gd name="T63" fmla="*/ 36 h 440"/>
                <a:gd name="T64" fmla="*/ 375 w 375"/>
                <a:gd name="T65" fmla="*/ 17 h 440"/>
                <a:gd name="T66" fmla="*/ 373 w 375"/>
                <a:gd name="T67" fmla="*/ 16 h 440"/>
                <a:gd name="T68" fmla="*/ 366 w 375"/>
                <a:gd name="T69" fmla="*/ 15 h 440"/>
                <a:gd name="T70" fmla="*/ 357 w 375"/>
                <a:gd name="T71" fmla="*/ 13 h 440"/>
                <a:gd name="T72" fmla="*/ 343 w 375"/>
                <a:gd name="T73" fmla="*/ 10 h 440"/>
                <a:gd name="T74" fmla="*/ 326 w 375"/>
                <a:gd name="T75" fmla="*/ 7 h 440"/>
                <a:gd name="T76" fmla="*/ 307 w 375"/>
                <a:gd name="T77" fmla="*/ 5 h 440"/>
                <a:gd name="T78" fmla="*/ 285 w 375"/>
                <a:gd name="T79" fmla="*/ 3 h 440"/>
                <a:gd name="T80" fmla="*/ 261 w 375"/>
                <a:gd name="T81" fmla="*/ 1 h 440"/>
                <a:gd name="T82" fmla="*/ 235 w 375"/>
                <a:gd name="T83" fmla="*/ 0 h 440"/>
                <a:gd name="T84" fmla="*/ 208 w 375"/>
                <a:gd name="T85" fmla="*/ 1 h 440"/>
                <a:gd name="T86" fmla="*/ 180 w 375"/>
                <a:gd name="T87" fmla="*/ 2 h 440"/>
                <a:gd name="T88" fmla="*/ 151 w 375"/>
                <a:gd name="T89" fmla="*/ 5 h 440"/>
                <a:gd name="T90" fmla="*/ 122 w 375"/>
                <a:gd name="T91" fmla="*/ 10 h 440"/>
                <a:gd name="T92" fmla="*/ 92 w 375"/>
                <a:gd name="T93" fmla="*/ 18 h 440"/>
                <a:gd name="T94" fmla="*/ 63 w 375"/>
                <a:gd name="T95" fmla="*/ 28 h 440"/>
                <a:gd name="T96" fmla="*/ 35 w 375"/>
                <a:gd name="T97" fmla="*/ 41 h 4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5"/>
                <a:gd name="T148" fmla="*/ 0 h 440"/>
                <a:gd name="T149" fmla="*/ 375 w 375"/>
                <a:gd name="T150" fmla="*/ 440 h 4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5" h="440">
                  <a:moveTo>
                    <a:pt x="35" y="41"/>
                  </a:moveTo>
                  <a:lnTo>
                    <a:pt x="32" y="49"/>
                  </a:lnTo>
                  <a:lnTo>
                    <a:pt x="25" y="74"/>
                  </a:lnTo>
                  <a:lnTo>
                    <a:pt x="17" y="112"/>
                  </a:lnTo>
                  <a:lnTo>
                    <a:pt x="8" y="163"/>
                  </a:lnTo>
                  <a:lnTo>
                    <a:pt x="2" y="223"/>
                  </a:lnTo>
                  <a:lnTo>
                    <a:pt x="0" y="290"/>
                  </a:lnTo>
                  <a:lnTo>
                    <a:pt x="7" y="363"/>
                  </a:lnTo>
                  <a:lnTo>
                    <a:pt x="23" y="440"/>
                  </a:lnTo>
                  <a:lnTo>
                    <a:pt x="23" y="437"/>
                  </a:lnTo>
                  <a:lnTo>
                    <a:pt x="23" y="427"/>
                  </a:lnTo>
                  <a:lnTo>
                    <a:pt x="23" y="411"/>
                  </a:lnTo>
                  <a:lnTo>
                    <a:pt x="23" y="391"/>
                  </a:lnTo>
                  <a:lnTo>
                    <a:pt x="25" y="367"/>
                  </a:lnTo>
                  <a:lnTo>
                    <a:pt x="28" y="341"/>
                  </a:lnTo>
                  <a:lnTo>
                    <a:pt x="33" y="312"/>
                  </a:lnTo>
                  <a:lnTo>
                    <a:pt x="39" y="281"/>
                  </a:lnTo>
                  <a:lnTo>
                    <a:pt x="49" y="251"/>
                  </a:lnTo>
                  <a:lnTo>
                    <a:pt x="61" y="222"/>
                  </a:lnTo>
                  <a:lnTo>
                    <a:pt x="75" y="194"/>
                  </a:lnTo>
                  <a:lnTo>
                    <a:pt x="93" y="168"/>
                  </a:lnTo>
                  <a:lnTo>
                    <a:pt x="116" y="145"/>
                  </a:lnTo>
                  <a:lnTo>
                    <a:pt x="141" y="127"/>
                  </a:lnTo>
                  <a:lnTo>
                    <a:pt x="173" y="114"/>
                  </a:lnTo>
                  <a:lnTo>
                    <a:pt x="208" y="106"/>
                  </a:lnTo>
                  <a:lnTo>
                    <a:pt x="210" y="104"/>
                  </a:lnTo>
                  <a:lnTo>
                    <a:pt x="217" y="100"/>
                  </a:lnTo>
                  <a:lnTo>
                    <a:pt x="227" y="92"/>
                  </a:lnTo>
                  <a:lnTo>
                    <a:pt x="245" y="82"/>
                  </a:lnTo>
                  <a:lnTo>
                    <a:pt x="267" y="69"/>
                  </a:lnTo>
                  <a:lnTo>
                    <a:pt x="296" y="54"/>
                  </a:lnTo>
                  <a:lnTo>
                    <a:pt x="332" y="36"/>
                  </a:lnTo>
                  <a:lnTo>
                    <a:pt x="375" y="17"/>
                  </a:lnTo>
                  <a:lnTo>
                    <a:pt x="373" y="16"/>
                  </a:lnTo>
                  <a:lnTo>
                    <a:pt x="366" y="15"/>
                  </a:lnTo>
                  <a:lnTo>
                    <a:pt x="357" y="13"/>
                  </a:lnTo>
                  <a:lnTo>
                    <a:pt x="343" y="10"/>
                  </a:lnTo>
                  <a:lnTo>
                    <a:pt x="326" y="7"/>
                  </a:lnTo>
                  <a:lnTo>
                    <a:pt x="307" y="5"/>
                  </a:lnTo>
                  <a:lnTo>
                    <a:pt x="285" y="3"/>
                  </a:lnTo>
                  <a:lnTo>
                    <a:pt x="261" y="1"/>
                  </a:lnTo>
                  <a:lnTo>
                    <a:pt x="235" y="0"/>
                  </a:lnTo>
                  <a:lnTo>
                    <a:pt x="208" y="1"/>
                  </a:lnTo>
                  <a:lnTo>
                    <a:pt x="180" y="2"/>
                  </a:lnTo>
                  <a:lnTo>
                    <a:pt x="151" y="5"/>
                  </a:lnTo>
                  <a:lnTo>
                    <a:pt x="122" y="10"/>
                  </a:lnTo>
                  <a:lnTo>
                    <a:pt x="92" y="18"/>
                  </a:lnTo>
                  <a:lnTo>
                    <a:pt x="63" y="28"/>
                  </a:lnTo>
                  <a:lnTo>
                    <a:pt x="35" y="4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32" name="Freeform 200"/>
            <p:cNvSpPr>
              <a:spLocks/>
            </p:cNvSpPr>
            <p:nvPr/>
          </p:nvSpPr>
          <p:spPr bwMode="auto">
            <a:xfrm>
              <a:off x="6061" y="13991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8 h 83"/>
                <a:gd name="T6" fmla="*/ 5 w 305"/>
                <a:gd name="T7" fmla="*/ 44 h 83"/>
                <a:gd name="T8" fmla="*/ 11 w 305"/>
                <a:gd name="T9" fmla="*/ 37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8 h 83"/>
                <a:gd name="T16" fmla="*/ 54 w 305"/>
                <a:gd name="T17" fmla="*/ 12 h 83"/>
                <a:gd name="T18" fmla="*/ 72 w 305"/>
                <a:gd name="T19" fmla="*/ 6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7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6 h 83"/>
                <a:gd name="T38" fmla="*/ 289 w 305"/>
                <a:gd name="T39" fmla="*/ 44 h 83"/>
                <a:gd name="T40" fmla="*/ 277 w 305"/>
                <a:gd name="T41" fmla="*/ 41 h 83"/>
                <a:gd name="T42" fmla="*/ 262 w 305"/>
                <a:gd name="T43" fmla="*/ 36 h 83"/>
                <a:gd name="T44" fmla="*/ 244 w 305"/>
                <a:gd name="T45" fmla="*/ 32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1 h 83"/>
                <a:gd name="T56" fmla="*/ 101 w 305"/>
                <a:gd name="T57" fmla="*/ 23 h 83"/>
                <a:gd name="T58" fmla="*/ 77 w 305"/>
                <a:gd name="T59" fmla="*/ 29 h 83"/>
                <a:gd name="T60" fmla="*/ 55 w 305"/>
                <a:gd name="T61" fmla="*/ 37 h 83"/>
                <a:gd name="T62" fmla="*/ 33 w 305"/>
                <a:gd name="T63" fmla="*/ 48 h 83"/>
                <a:gd name="T64" fmla="*/ 15 w 305"/>
                <a:gd name="T65" fmla="*/ 63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8"/>
                  </a:lnTo>
                  <a:lnTo>
                    <a:pt x="5" y="44"/>
                  </a:lnTo>
                  <a:lnTo>
                    <a:pt x="11" y="37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8"/>
                  </a:lnTo>
                  <a:lnTo>
                    <a:pt x="54" y="12"/>
                  </a:lnTo>
                  <a:lnTo>
                    <a:pt x="72" y="6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7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6"/>
                  </a:lnTo>
                  <a:lnTo>
                    <a:pt x="289" y="44"/>
                  </a:lnTo>
                  <a:lnTo>
                    <a:pt x="277" y="41"/>
                  </a:lnTo>
                  <a:lnTo>
                    <a:pt x="262" y="36"/>
                  </a:lnTo>
                  <a:lnTo>
                    <a:pt x="244" y="32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1"/>
                  </a:lnTo>
                  <a:lnTo>
                    <a:pt x="101" y="23"/>
                  </a:lnTo>
                  <a:lnTo>
                    <a:pt x="77" y="29"/>
                  </a:lnTo>
                  <a:lnTo>
                    <a:pt x="55" y="37"/>
                  </a:lnTo>
                  <a:lnTo>
                    <a:pt x="33" y="48"/>
                  </a:lnTo>
                  <a:lnTo>
                    <a:pt x="15" y="63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33" name="Freeform 201"/>
            <p:cNvSpPr>
              <a:spLocks/>
            </p:cNvSpPr>
            <p:nvPr/>
          </p:nvSpPr>
          <p:spPr bwMode="auto">
            <a:xfrm>
              <a:off x="6061" y="13793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9 h 83"/>
                <a:gd name="T6" fmla="*/ 5 w 305"/>
                <a:gd name="T7" fmla="*/ 44 h 83"/>
                <a:gd name="T8" fmla="*/ 11 w 305"/>
                <a:gd name="T9" fmla="*/ 38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7 h 83"/>
                <a:gd name="T16" fmla="*/ 54 w 305"/>
                <a:gd name="T17" fmla="*/ 12 h 83"/>
                <a:gd name="T18" fmla="*/ 72 w 305"/>
                <a:gd name="T19" fmla="*/ 7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8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5 h 83"/>
                <a:gd name="T38" fmla="*/ 289 w 305"/>
                <a:gd name="T39" fmla="*/ 43 h 83"/>
                <a:gd name="T40" fmla="*/ 277 w 305"/>
                <a:gd name="T41" fmla="*/ 40 h 83"/>
                <a:gd name="T42" fmla="*/ 262 w 305"/>
                <a:gd name="T43" fmla="*/ 36 h 83"/>
                <a:gd name="T44" fmla="*/ 244 w 305"/>
                <a:gd name="T45" fmla="*/ 33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2 h 83"/>
                <a:gd name="T56" fmla="*/ 101 w 305"/>
                <a:gd name="T57" fmla="*/ 24 h 83"/>
                <a:gd name="T58" fmla="*/ 77 w 305"/>
                <a:gd name="T59" fmla="*/ 29 h 83"/>
                <a:gd name="T60" fmla="*/ 55 w 305"/>
                <a:gd name="T61" fmla="*/ 38 h 83"/>
                <a:gd name="T62" fmla="*/ 33 w 305"/>
                <a:gd name="T63" fmla="*/ 49 h 83"/>
                <a:gd name="T64" fmla="*/ 15 w 305"/>
                <a:gd name="T65" fmla="*/ 64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11" y="38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7"/>
                  </a:lnTo>
                  <a:lnTo>
                    <a:pt x="54" y="12"/>
                  </a:lnTo>
                  <a:lnTo>
                    <a:pt x="72" y="7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8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5"/>
                  </a:lnTo>
                  <a:lnTo>
                    <a:pt x="289" y="43"/>
                  </a:lnTo>
                  <a:lnTo>
                    <a:pt x="277" y="40"/>
                  </a:lnTo>
                  <a:lnTo>
                    <a:pt x="262" y="36"/>
                  </a:lnTo>
                  <a:lnTo>
                    <a:pt x="244" y="33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2"/>
                  </a:lnTo>
                  <a:lnTo>
                    <a:pt x="101" y="24"/>
                  </a:lnTo>
                  <a:lnTo>
                    <a:pt x="77" y="29"/>
                  </a:lnTo>
                  <a:lnTo>
                    <a:pt x="55" y="38"/>
                  </a:lnTo>
                  <a:lnTo>
                    <a:pt x="33" y="49"/>
                  </a:lnTo>
                  <a:lnTo>
                    <a:pt x="15" y="64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34" name="Freeform 202"/>
            <p:cNvSpPr>
              <a:spLocks/>
            </p:cNvSpPr>
            <p:nvPr/>
          </p:nvSpPr>
          <p:spPr bwMode="auto">
            <a:xfrm>
              <a:off x="6348" y="13696"/>
              <a:ext cx="496" cy="917"/>
            </a:xfrm>
            <a:custGeom>
              <a:avLst/>
              <a:gdLst>
                <a:gd name="T0" fmla="*/ 0 w 496"/>
                <a:gd name="T1" fmla="*/ 0 h 917"/>
                <a:gd name="T2" fmla="*/ 0 w 496"/>
                <a:gd name="T3" fmla="*/ 886 h 917"/>
                <a:gd name="T4" fmla="*/ 150 w 496"/>
                <a:gd name="T5" fmla="*/ 917 h 917"/>
                <a:gd name="T6" fmla="*/ 143 w 496"/>
                <a:gd name="T7" fmla="*/ 797 h 917"/>
                <a:gd name="T8" fmla="*/ 496 w 496"/>
                <a:gd name="T9" fmla="*/ 851 h 917"/>
                <a:gd name="T10" fmla="*/ 490 w 496"/>
                <a:gd name="T11" fmla="*/ 803 h 917"/>
                <a:gd name="T12" fmla="*/ 245 w 496"/>
                <a:gd name="T13" fmla="*/ 773 h 917"/>
                <a:gd name="T14" fmla="*/ 239 w 496"/>
                <a:gd name="T15" fmla="*/ 670 h 917"/>
                <a:gd name="T16" fmla="*/ 72 w 496"/>
                <a:gd name="T17" fmla="*/ 670 h 917"/>
                <a:gd name="T18" fmla="*/ 68 w 496"/>
                <a:gd name="T19" fmla="*/ 657 h 917"/>
                <a:gd name="T20" fmla="*/ 56 w 496"/>
                <a:gd name="T21" fmla="*/ 620 h 917"/>
                <a:gd name="T22" fmla="*/ 41 w 496"/>
                <a:gd name="T23" fmla="*/ 559 h 917"/>
                <a:gd name="T24" fmla="*/ 26 w 496"/>
                <a:gd name="T25" fmla="*/ 480 h 917"/>
                <a:gd name="T26" fmla="*/ 15 w 496"/>
                <a:gd name="T27" fmla="*/ 385 h 917"/>
                <a:gd name="T28" fmla="*/ 11 w 496"/>
                <a:gd name="T29" fmla="*/ 276 h 917"/>
                <a:gd name="T30" fmla="*/ 20 w 496"/>
                <a:gd name="T31" fmla="*/ 158 h 917"/>
                <a:gd name="T32" fmla="*/ 42 w 496"/>
                <a:gd name="T33" fmla="*/ 30 h 917"/>
                <a:gd name="T34" fmla="*/ 0 w 496"/>
                <a:gd name="T35" fmla="*/ 0 h 9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6"/>
                <a:gd name="T55" fmla="*/ 0 h 917"/>
                <a:gd name="T56" fmla="*/ 496 w 496"/>
                <a:gd name="T57" fmla="*/ 917 h 9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6" h="917">
                  <a:moveTo>
                    <a:pt x="0" y="0"/>
                  </a:moveTo>
                  <a:lnTo>
                    <a:pt x="0" y="886"/>
                  </a:lnTo>
                  <a:lnTo>
                    <a:pt x="150" y="917"/>
                  </a:lnTo>
                  <a:lnTo>
                    <a:pt x="143" y="797"/>
                  </a:lnTo>
                  <a:lnTo>
                    <a:pt x="496" y="851"/>
                  </a:lnTo>
                  <a:lnTo>
                    <a:pt x="490" y="803"/>
                  </a:lnTo>
                  <a:lnTo>
                    <a:pt x="245" y="773"/>
                  </a:lnTo>
                  <a:lnTo>
                    <a:pt x="239" y="670"/>
                  </a:lnTo>
                  <a:lnTo>
                    <a:pt x="72" y="670"/>
                  </a:lnTo>
                  <a:lnTo>
                    <a:pt x="68" y="657"/>
                  </a:lnTo>
                  <a:lnTo>
                    <a:pt x="56" y="620"/>
                  </a:lnTo>
                  <a:lnTo>
                    <a:pt x="41" y="559"/>
                  </a:lnTo>
                  <a:lnTo>
                    <a:pt x="26" y="480"/>
                  </a:lnTo>
                  <a:lnTo>
                    <a:pt x="15" y="385"/>
                  </a:lnTo>
                  <a:lnTo>
                    <a:pt x="11" y="276"/>
                  </a:lnTo>
                  <a:lnTo>
                    <a:pt x="20" y="158"/>
                  </a:lnTo>
                  <a:lnTo>
                    <a:pt x="42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35" name="Freeform 203"/>
            <p:cNvSpPr>
              <a:spLocks/>
            </p:cNvSpPr>
            <p:nvPr/>
          </p:nvSpPr>
          <p:spPr bwMode="auto">
            <a:xfrm>
              <a:off x="6593" y="13487"/>
              <a:ext cx="638" cy="125"/>
            </a:xfrm>
            <a:custGeom>
              <a:avLst/>
              <a:gdLst>
                <a:gd name="T0" fmla="*/ 0 w 638"/>
                <a:gd name="T1" fmla="*/ 125 h 125"/>
                <a:gd name="T2" fmla="*/ 4 w 638"/>
                <a:gd name="T3" fmla="*/ 124 h 125"/>
                <a:gd name="T4" fmla="*/ 14 w 638"/>
                <a:gd name="T5" fmla="*/ 119 h 125"/>
                <a:gd name="T6" fmla="*/ 31 w 638"/>
                <a:gd name="T7" fmla="*/ 114 h 125"/>
                <a:gd name="T8" fmla="*/ 53 w 638"/>
                <a:gd name="T9" fmla="*/ 106 h 125"/>
                <a:gd name="T10" fmla="*/ 81 w 638"/>
                <a:gd name="T11" fmla="*/ 98 h 125"/>
                <a:gd name="T12" fmla="*/ 113 w 638"/>
                <a:gd name="T13" fmla="*/ 89 h 125"/>
                <a:gd name="T14" fmla="*/ 151 w 638"/>
                <a:gd name="T15" fmla="*/ 81 h 125"/>
                <a:gd name="T16" fmla="*/ 192 w 638"/>
                <a:gd name="T17" fmla="*/ 73 h 125"/>
                <a:gd name="T18" fmla="*/ 237 w 638"/>
                <a:gd name="T19" fmla="*/ 65 h 125"/>
                <a:gd name="T20" fmla="*/ 286 w 638"/>
                <a:gd name="T21" fmla="*/ 60 h 125"/>
                <a:gd name="T22" fmla="*/ 337 w 638"/>
                <a:gd name="T23" fmla="*/ 56 h 125"/>
                <a:gd name="T24" fmla="*/ 390 w 638"/>
                <a:gd name="T25" fmla="*/ 55 h 125"/>
                <a:gd name="T26" fmla="*/ 446 w 638"/>
                <a:gd name="T27" fmla="*/ 56 h 125"/>
                <a:gd name="T28" fmla="*/ 503 w 638"/>
                <a:gd name="T29" fmla="*/ 61 h 125"/>
                <a:gd name="T30" fmla="*/ 561 w 638"/>
                <a:gd name="T31" fmla="*/ 70 h 125"/>
                <a:gd name="T32" fmla="*/ 620 w 638"/>
                <a:gd name="T33" fmla="*/ 83 h 125"/>
                <a:gd name="T34" fmla="*/ 638 w 638"/>
                <a:gd name="T35" fmla="*/ 0 h 125"/>
                <a:gd name="T36" fmla="*/ 634 w 638"/>
                <a:gd name="T37" fmla="*/ 0 h 125"/>
                <a:gd name="T38" fmla="*/ 620 w 638"/>
                <a:gd name="T39" fmla="*/ 0 h 125"/>
                <a:gd name="T40" fmla="*/ 599 w 638"/>
                <a:gd name="T41" fmla="*/ 0 h 125"/>
                <a:gd name="T42" fmla="*/ 571 w 638"/>
                <a:gd name="T43" fmla="*/ 1 h 125"/>
                <a:gd name="T44" fmla="*/ 536 w 638"/>
                <a:gd name="T45" fmla="*/ 2 h 125"/>
                <a:gd name="T46" fmla="*/ 496 w 638"/>
                <a:gd name="T47" fmla="*/ 3 h 125"/>
                <a:gd name="T48" fmla="*/ 452 w 638"/>
                <a:gd name="T49" fmla="*/ 6 h 125"/>
                <a:gd name="T50" fmla="*/ 405 w 638"/>
                <a:gd name="T51" fmla="*/ 8 h 125"/>
                <a:gd name="T52" fmla="*/ 354 w 638"/>
                <a:gd name="T53" fmla="*/ 13 h 125"/>
                <a:gd name="T54" fmla="*/ 302 w 638"/>
                <a:gd name="T55" fmla="*/ 17 h 125"/>
                <a:gd name="T56" fmla="*/ 249 w 638"/>
                <a:gd name="T57" fmla="*/ 22 h 125"/>
                <a:gd name="T58" fmla="*/ 196 w 638"/>
                <a:gd name="T59" fmla="*/ 30 h 125"/>
                <a:gd name="T60" fmla="*/ 144 w 638"/>
                <a:gd name="T61" fmla="*/ 37 h 125"/>
                <a:gd name="T62" fmla="*/ 93 w 638"/>
                <a:gd name="T63" fmla="*/ 47 h 125"/>
                <a:gd name="T64" fmla="*/ 45 w 638"/>
                <a:gd name="T65" fmla="*/ 58 h 125"/>
                <a:gd name="T66" fmla="*/ 0 w 638"/>
                <a:gd name="T67" fmla="*/ 71 h 125"/>
                <a:gd name="T68" fmla="*/ 0 w 638"/>
                <a:gd name="T69" fmla="*/ 125 h 1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38"/>
                <a:gd name="T106" fmla="*/ 0 h 125"/>
                <a:gd name="T107" fmla="*/ 638 w 638"/>
                <a:gd name="T108" fmla="*/ 125 h 1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38" h="125">
                  <a:moveTo>
                    <a:pt x="0" y="125"/>
                  </a:moveTo>
                  <a:lnTo>
                    <a:pt x="4" y="124"/>
                  </a:lnTo>
                  <a:lnTo>
                    <a:pt x="14" y="119"/>
                  </a:lnTo>
                  <a:lnTo>
                    <a:pt x="31" y="114"/>
                  </a:lnTo>
                  <a:lnTo>
                    <a:pt x="53" y="106"/>
                  </a:lnTo>
                  <a:lnTo>
                    <a:pt x="81" y="98"/>
                  </a:lnTo>
                  <a:lnTo>
                    <a:pt x="113" y="89"/>
                  </a:lnTo>
                  <a:lnTo>
                    <a:pt x="151" y="81"/>
                  </a:lnTo>
                  <a:lnTo>
                    <a:pt x="192" y="73"/>
                  </a:lnTo>
                  <a:lnTo>
                    <a:pt x="237" y="65"/>
                  </a:lnTo>
                  <a:lnTo>
                    <a:pt x="286" y="60"/>
                  </a:lnTo>
                  <a:lnTo>
                    <a:pt x="337" y="56"/>
                  </a:lnTo>
                  <a:lnTo>
                    <a:pt x="390" y="55"/>
                  </a:lnTo>
                  <a:lnTo>
                    <a:pt x="446" y="56"/>
                  </a:lnTo>
                  <a:lnTo>
                    <a:pt x="503" y="61"/>
                  </a:lnTo>
                  <a:lnTo>
                    <a:pt x="561" y="70"/>
                  </a:lnTo>
                  <a:lnTo>
                    <a:pt x="620" y="83"/>
                  </a:lnTo>
                  <a:lnTo>
                    <a:pt x="638" y="0"/>
                  </a:lnTo>
                  <a:lnTo>
                    <a:pt x="634" y="0"/>
                  </a:lnTo>
                  <a:lnTo>
                    <a:pt x="620" y="0"/>
                  </a:lnTo>
                  <a:lnTo>
                    <a:pt x="599" y="0"/>
                  </a:lnTo>
                  <a:lnTo>
                    <a:pt x="571" y="1"/>
                  </a:lnTo>
                  <a:lnTo>
                    <a:pt x="536" y="2"/>
                  </a:lnTo>
                  <a:lnTo>
                    <a:pt x="496" y="3"/>
                  </a:lnTo>
                  <a:lnTo>
                    <a:pt x="452" y="6"/>
                  </a:lnTo>
                  <a:lnTo>
                    <a:pt x="405" y="8"/>
                  </a:lnTo>
                  <a:lnTo>
                    <a:pt x="354" y="13"/>
                  </a:lnTo>
                  <a:lnTo>
                    <a:pt x="302" y="17"/>
                  </a:lnTo>
                  <a:lnTo>
                    <a:pt x="249" y="22"/>
                  </a:lnTo>
                  <a:lnTo>
                    <a:pt x="196" y="30"/>
                  </a:lnTo>
                  <a:lnTo>
                    <a:pt x="144" y="37"/>
                  </a:lnTo>
                  <a:lnTo>
                    <a:pt x="93" y="47"/>
                  </a:lnTo>
                  <a:lnTo>
                    <a:pt x="45" y="58"/>
                  </a:lnTo>
                  <a:lnTo>
                    <a:pt x="0" y="71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36" name="Freeform 204"/>
            <p:cNvSpPr>
              <a:spLocks/>
            </p:cNvSpPr>
            <p:nvPr/>
          </p:nvSpPr>
          <p:spPr bwMode="auto">
            <a:xfrm>
              <a:off x="6217" y="14634"/>
              <a:ext cx="1075" cy="356"/>
            </a:xfrm>
            <a:custGeom>
              <a:avLst/>
              <a:gdLst>
                <a:gd name="T0" fmla="*/ 454 w 1075"/>
                <a:gd name="T1" fmla="*/ 344 h 356"/>
                <a:gd name="T2" fmla="*/ 456 w 1075"/>
                <a:gd name="T3" fmla="*/ 343 h 356"/>
                <a:gd name="T4" fmla="*/ 463 w 1075"/>
                <a:gd name="T5" fmla="*/ 341 h 356"/>
                <a:gd name="T6" fmla="*/ 472 w 1075"/>
                <a:gd name="T7" fmla="*/ 337 h 356"/>
                <a:gd name="T8" fmla="*/ 485 w 1075"/>
                <a:gd name="T9" fmla="*/ 332 h 356"/>
                <a:gd name="T10" fmla="*/ 501 w 1075"/>
                <a:gd name="T11" fmla="*/ 325 h 356"/>
                <a:gd name="T12" fmla="*/ 518 w 1075"/>
                <a:gd name="T13" fmla="*/ 317 h 356"/>
                <a:gd name="T14" fmla="*/ 538 w 1075"/>
                <a:gd name="T15" fmla="*/ 308 h 356"/>
                <a:gd name="T16" fmla="*/ 558 w 1075"/>
                <a:gd name="T17" fmla="*/ 298 h 356"/>
                <a:gd name="T18" fmla="*/ 580 w 1075"/>
                <a:gd name="T19" fmla="*/ 287 h 356"/>
                <a:gd name="T20" fmla="*/ 600 w 1075"/>
                <a:gd name="T21" fmla="*/ 274 h 356"/>
                <a:gd name="T22" fmla="*/ 621 w 1075"/>
                <a:gd name="T23" fmla="*/ 262 h 356"/>
                <a:gd name="T24" fmla="*/ 640 w 1075"/>
                <a:gd name="T25" fmla="*/ 248 h 356"/>
                <a:gd name="T26" fmla="*/ 658 w 1075"/>
                <a:gd name="T27" fmla="*/ 234 h 356"/>
                <a:gd name="T28" fmla="*/ 674 w 1075"/>
                <a:gd name="T29" fmla="*/ 219 h 356"/>
                <a:gd name="T30" fmla="*/ 688 w 1075"/>
                <a:gd name="T31" fmla="*/ 204 h 356"/>
                <a:gd name="T32" fmla="*/ 699 w 1075"/>
                <a:gd name="T33" fmla="*/ 189 h 356"/>
                <a:gd name="T34" fmla="*/ 0 w 1075"/>
                <a:gd name="T35" fmla="*/ 18 h 356"/>
                <a:gd name="T36" fmla="*/ 54 w 1075"/>
                <a:gd name="T37" fmla="*/ 0 h 356"/>
                <a:gd name="T38" fmla="*/ 1075 w 1075"/>
                <a:gd name="T39" fmla="*/ 251 h 356"/>
                <a:gd name="T40" fmla="*/ 1033 w 1075"/>
                <a:gd name="T41" fmla="*/ 274 h 356"/>
                <a:gd name="T42" fmla="*/ 738 w 1075"/>
                <a:gd name="T43" fmla="*/ 199 h 356"/>
                <a:gd name="T44" fmla="*/ 737 w 1075"/>
                <a:gd name="T45" fmla="*/ 200 h 356"/>
                <a:gd name="T46" fmla="*/ 735 w 1075"/>
                <a:gd name="T47" fmla="*/ 203 h 356"/>
                <a:gd name="T48" fmla="*/ 730 w 1075"/>
                <a:gd name="T49" fmla="*/ 207 h 356"/>
                <a:gd name="T50" fmla="*/ 724 w 1075"/>
                <a:gd name="T51" fmla="*/ 214 h 356"/>
                <a:gd name="T52" fmla="*/ 716 w 1075"/>
                <a:gd name="T53" fmla="*/ 222 h 356"/>
                <a:gd name="T54" fmla="*/ 706 w 1075"/>
                <a:gd name="T55" fmla="*/ 231 h 356"/>
                <a:gd name="T56" fmla="*/ 694 w 1075"/>
                <a:gd name="T57" fmla="*/ 242 h 356"/>
                <a:gd name="T58" fmla="*/ 679 w 1075"/>
                <a:gd name="T59" fmla="*/ 253 h 356"/>
                <a:gd name="T60" fmla="*/ 662 w 1075"/>
                <a:gd name="T61" fmla="*/ 265 h 356"/>
                <a:gd name="T62" fmla="*/ 643 w 1075"/>
                <a:gd name="T63" fmla="*/ 278 h 356"/>
                <a:gd name="T64" fmla="*/ 621 w 1075"/>
                <a:gd name="T65" fmla="*/ 291 h 356"/>
                <a:gd name="T66" fmla="*/ 597 w 1075"/>
                <a:gd name="T67" fmla="*/ 303 h 356"/>
                <a:gd name="T68" fmla="*/ 570 w 1075"/>
                <a:gd name="T69" fmla="*/ 317 h 356"/>
                <a:gd name="T70" fmla="*/ 540 w 1075"/>
                <a:gd name="T71" fmla="*/ 330 h 356"/>
                <a:gd name="T72" fmla="*/ 508 w 1075"/>
                <a:gd name="T73" fmla="*/ 343 h 356"/>
                <a:gd name="T74" fmla="*/ 472 w 1075"/>
                <a:gd name="T75" fmla="*/ 356 h 356"/>
                <a:gd name="T76" fmla="*/ 454 w 1075"/>
                <a:gd name="T77" fmla="*/ 344 h 3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75"/>
                <a:gd name="T118" fmla="*/ 0 h 356"/>
                <a:gd name="T119" fmla="*/ 1075 w 1075"/>
                <a:gd name="T120" fmla="*/ 356 h 35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75" h="356">
                  <a:moveTo>
                    <a:pt x="454" y="344"/>
                  </a:moveTo>
                  <a:lnTo>
                    <a:pt x="456" y="343"/>
                  </a:lnTo>
                  <a:lnTo>
                    <a:pt x="463" y="341"/>
                  </a:lnTo>
                  <a:lnTo>
                    <a:pt x="472" y="337"/>
                  </a:lnTo>
                  <a:lnTo>
                    <a:pt x="485" y="332"/>
                  </a:lnTo>
                  <a:lnTo>
                    <a:pt x="501" y="325"/>
                  </a:lnTo>
                  <a:lnTo>
                    <a:pt x="518" y="317"/>
                  </a:lnTo>
                  <a:lnTo>
                    <a:pt x="538" y="308"/>
                  </a:lnTo>
                  <a:lnTo>
                    <a:pt x="558" y="298"/>
                  </a:lnTo>
                  <a:lnTo>
                    <a:pt x="580" y="287"/>
                  </a:lnTo>
                  <a:lnTo>
                    <a:pt x="600" y="274"/>
                  </a:lnTo>
                  <a:lnTo>
                    <a:pt x="621" y="262"/>
                  </a:lnTo>
                  <a:lnTo>
                    <a:pt x="640" y="248"/>
                  </a:lnTo>
                  <a:lnTo>
                    <a:pt x="658" y="234"/>
                  </a:lnTo>
                  <a:lnTo>
                    <a:pt x="674" y="219"/>
                  </a:lnTo>
                  <a:lnTo>
                    <a:pt x="688" y="204"/>
                  </a:lnTo>
                  <a:lnTo>
                    <a:pt x="699" y="189"/>
                  </a:lnTo>
                  <a:lnTo>
                    <a:pt x="0" y="18"/>
                  </a:lnTo>
                  <a:lnTo>
                    <a:pt x="54" y="0"/>
                  </a:lnTo>
                  <a:lnTo>
                    <a:pt x="1075" y="251"/>
                  </a:lnTo>
                  <a:lnTo>
                    <a:pt x="1033" y="274"/>
                  </a:lnTo>
                  <a:lnTo>
                    <a:pt x="738" y="199"/>
                  </a:lnTo>
                  <a:lnTo>
                    <a:pt x="737" y="200"/>
                  </a:lnTo>
                  <a:lnTo>
                    <a:pt x="735" y="203"/>
                  </a:lnTo>
                  <a:lnTo>
                    <a:pt x="730" y="207"/>
                  </a:lnTo>
                  <a:lnTo>
                    <a:pt x="724" y="214"/>
                  </a:lnTo>
                  <a:lnTo>
                    <a:pt x="716" y="222"/>
                  </a:lnTo>
                  <a:lnTo>
                    <a:pt x="706" y="231"/>
                  </a:lnTo>
                  <a:lnTo>
                    <a:pt x="694" y="242"/>
                  </a:lnTo>
                  <a:lnTo>
                    <a:pt x="679" y="253"/>
                  </a:lnTo>
                  <a:lnTo>
                    <a:pt x="662" y="265"/>
                  </a:lnTo>
                  <a:lnTo>
                    <a:pt x="643" y="278"/>
                  </a:lnTo>
                  <a:lnTo>
                    <a:pt x="621" y="291"/>
                  </a:lnTo>
                  <a:lnTo>
                    <a:pt x="597" y="303"/>
                  </a:lnTo>
                  <a:lnTo>
                    <a:pt x="570" y="317"/>
                  </a:lnTo>
                  <a:lnTo>
                    <a:pt x="540" y="330"/>
                  </a:lnTo>
                  <a:lnTo>
                    <a:pt x="508" y="343"/>
                  </a:lnTo>
                  <a:lnTo>
                    <a:pt x="472" y="356"/>
                  </a:lnTo>
                  <a:lnTo>
                    <a:pt x="454" y="3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37" name="Freeform 205"/>
            <p:cNvSpPr>
              <a:spLocks/>
            </p:cNvSpPr>
            <p:nvPr/>
          </p:nvSpPr>
          <p:spPr bwMode="auto">
            <a:xfrm>
              <a:off x="5997" y="14727"/>
              <a:ext cx="1095" cy="319"/>
            </a:xfrm>
            <a:custGeom>
              <a:avLst/>
              <a:gdLst>
                <a:gd name="T0" fmla="*/ 0 w 1095"/>
                <a:gd name="T1" fmla="*/ 0 h 319"/>
                <a:gd name="T2" fmla="*/ 1071 w 1095"/>
                <a:gd name="T3" fmla="*/ 319 h 319"/>
                <a:gd name="T4" fmla="*/ 1095 w 1095"/>
                <a:gd name="T5" fmla="*/ 319 h 319"/>
                <a:gd name="T6" fmla="*/ 33 w 1095"/>
                <a:gd name="T7" fmla="*/ 0 h 319"/>
                <a:gd name="T8" fmla="*/ 0 w 1095"/>
                <a:gd name="T9" fmla="*/ 0 h 3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5"/>
                <a:gd name="T16" fmla="*/ 0 h 319"/>
                <a:gd name="T17" fmla="*/ 1095 w 1095"/>
                <a:gd name="T18" fmla="*/ 319 h 3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5" h="319">
                  <a:moveTo>
                    <a:pt x="0" y="0"/>
                  </a:moveTo>
                  <a:lnTo>
                    <a:pt x="1071" y="319"/>
                  </a:lnTo>
                  <a:lnTo>
                    <a:pt x="1095" y="319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38" name="Freeform 206"/>
            <p:cNvSpPr>
              <a:spLocks/>
            </p:cNvSpPr>
            <p:nvPr/>
          </p:nvSpPr>
          <p:spPr bwMode="auto">
            <a:xfrm>
              <a:off x="6181" y="14684"/>
              <a:ext cx="1082" cy="285"/>
            </a:xfrm>
            <a:custGeom>
              <a:avLst/>
              <a:gdLst>
                <a:gd name="T0" fmla="*/ 0 w 1082"/>
                <a:gd name="T1" fmla="*/ 1 h 285"/>
                <a:gd name="T2" fmla="*/ 1058 w 1082"/>
                <a:gd name="T3" fmla="*/ 285 h 285"/>
                <a:gd name="T4" fmla="*/ 1082 w 1082"/>
                <a:gd name="T5" fmla="*/ 284 h 285"/>
                <a:gd name="T6" fmla="*/ 33 w 1082"/>
                <a:gd name="T7" fmla="*/ 0 h 285"/>
                <a:gd name="T8" fmla="*/ 0 w 1082"/>
                <a:gd name="T9" fmla="*/ 1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2"/>
                <a:gd name="T16" fmla="*/ 0 h 285"/>
                <a:gd name="T17" fmla="*/ 1082 w 1082"/>
                <a:gd name="T18" fmla="*/ 285 h 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2" h="285">
                  <a:moveTo>
                    <a:pt x="0" y="1"/>
                  </a:moveTo>
                  <a:lnTo>
                    <a:pt x="1058" y="285"/>
                  </a:lnTo>
                  <a:lnTo>
                    <a:pt x="1082" y="284"/>
                  </a:lnTo>
                  <a:lnTo>
                    <a:pt x="3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39" name="Freeform 207"/>
            <p:cNvSpPr>
              <a:spLocks/>
            </p:cNvSpPr>
            <p:nvPr/>
          </p:nvSpPr>
          <p:spPr bwMode="auto">
            <a:xfrm>
              <a:off x="6093" y="14699"/>
              <a:ext cx="1087" cy="315"/>
            </a:xfrm>
            <a:custGeom>
              <a:avLst/>
              <a:gdLst>
                <a:gd name="T0" fmla="*/ 0 w 1087"/>
                <a:gd name="T1" fmla="*/ 0 h 315"/>
                <a:gd name="T2" fmla="*/ 1066 w 1087"/>
                <a:gd name="T3" fmla="*/ 315 h 315"/>
                <a:gd name="T4" fmla="*/ 1087 w 1087"/>
                <a:gd name="T5" fmla="*/ 308 h 315"/>
                <a:gd name="T6" fmla="*/ 31 w 1087"/>
                <a:gd name="T7" fmla="*/ 0 h 315"/>
                <a:gd name="T8" fmla="*/ 0 w 1087"/>
                <a:gd name="T9" fmla="*/ 0 h 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7"/>
                <a:gd name="T16" fmla="*/ 0 h 315"/>
                <a:gd name="T17" fmla="*/ 1087 w 1087"/>
                <a:gd name="T18" fmla="*/ 315 h 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7" h="315">
                  <a:moveTo>
                    <a:pt x="0" y="0"/>
                  </a:moveTo>
                  <a:lnTo>
                    <a:pt x="1066" y="315"/>
                  </a:lnTo>
                  <a:lnTo>
                    <a:pt x="1087" y="308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446" name="Group 208"/>
          <p:cNvGrpSpPr>
            <a:grpSpLocks/>
          </p:cNvGrpSpPr>
          <p:nvPr/>
        </p:nvGrpSpPr>
        <p:grpSpPr bwMode="auto">
          <a:xfrm>
            <a:off x="6653213" y="5081588"/>
            <a:ext cx="647700" cy="906462"/>
            <a:chOff x="12762" y="10336"/>
            <a:chExt cx="1027" cy="1700"/>
          </a:xfrm>
        </p:grpSpPr>
        <p:sp>
          <p:nvSpPr>
            <p:cNvPr id="103695" name="Rectangle 20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103696" name="Rectangle 21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103697" name="Line 21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98" name="Line 21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99" name="Line 21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00" name="Line 21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447" name="Line 215"/>
          <p:cNvSpPr>
            <a:spLocks noChangeShapeType="1"/>
          </p:cNvSpPr>
          <p:nvPr/>
        </p:nvSpPr>
        <p:spPr bwMode="auto">
          <a:xfrm flipH="1">
            <a:off x="3749675" y="2835275"/>
            <a:ext cx="295275" cy="104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448" name="Text Box 216"/>
          <p:cNvSpPr txBox="1">
            <a:spLocks noChangeArrowheads="1"/>
          </p:cNvSpPr>
          <p:nvPr/>
        </p:nvSpPr>
        <p:spPr bwMode="auto">
          <a:xfrm>
            <a:off x="6586538" y="2684463"/>
            <a:ext cx="503237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100000"/>
              </a:lnSpc>
            </a:pPr>
            <a:r>
              <a:rPr lang="en-US" altLang="el-GR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el-GR" baseline="-25000">
                <a:solidFill>
                  <a:srgbClr val="FF0000"/>
                </a:solidFill>
                <a:latin typeface="Arial" pitchFamily="34" charset="0"/>
              </a:rPr>
              <a:t>out</a:t>
            </a:r>
            <a:endParaRPr lang="en-US" altLang="el-GR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3449" name="Line 217"/>
          <p:cNvSpPr>
            <a:spLocks noChangeShapeType="1"/>
          </p:cNvSpPr>
          <p:nvPr/>
        </p:nvSpPr>
        <p:spPr bwMode="auto">
          <a:xfrm>
            <a:off x="6956425" y="2949575"/>
            <a:ext cx="39370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450" name="Line 218"/>
          <p:cNvSpPr>
            <a:spLocks noChangeShapeType="1"/>
          </p:cNvSpPr>
          <p:nvPr/>
        </p:nvSpPr>
        <p:spPr bwMode="auto">
          <a:xfrm flipH="1">
            <a:off x="5457825" y="3946525"/>
            <a:ext cx="247650" cy="238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03451" name="Group 219"/>
          <p:cNvGrpSpPr>
            <a:grpSpLocks/>
          </p:cNvGrpSpPr>
          <p:nvPr/>
        </p:nvGrpSpPr>
        <p:grpSpPr bwMode="auto">
          <a:xfrm>
            <a:off x="4541838" y="4089400"/>
            <a:ext cx="1073150" cy="422275"/>
            <a:chOff x="9542" y="11900"/>
            <a:chExt cx="1624" cy="640"/>
          </a:xfrm>
        </p:grpSpPr>
        <p:sp>
          <p:nvSpPr>
            <p:cNvPr id="103673" name="Oval 220"/>
            <p:cNvSpPr>
              <a:spLocks noChangeArrowheads="1"/>
            </p:cNvSpPr>
            <p:nvPr/>
          </p:nvSpPr>
          <p:spPr bwMode="auto">
            <a:xfrm>
              <a:off x="9557" y="12185"/>
              <a:ext cx="1608" cy="355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103674" name="Line 221"/>
            <p:cNvSpPr>
              <a:spLocks noChangeShapeType="1"/>
            </p:cNvSpPr>
            <p:nvPr/>
          </p:nvSpPr>
          <p:spPr bwMode="auto">
            <a:xfrm>
              <a:off x="9557" y="12156"/>
              <a:ext cx="1" cy="2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75" name="Line 222"/>
            <p:cNvSpPr>
              <a:spLocks noChangeShapeType="1"/>
            </p:cNvSpPr>
            <p:nvPr/>
          </p:nvSpPr>
          <p:spPr bwMode="auto">
            <a:xfrm>
              <a:off x="11165" y="12156"/>
              <a:ext cx="1" cy="219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76" name="Rectangle 223"/>
            <p:cNvSpPr>
              <a:spLocks noChangeArrowheads="1"/>
            </p:cNvSpPr>
            <p:nvPr/>
          </p:nvSpPr>
          <p:spPr bwMode="auto">
            <a:xfrm>
              <a:off x="9557" y="12156"/>
              <a:ext cx="381" cy="21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>
                <a:lnSpc>
                  <a:spcPct val="100000"/>
                </a:lnSpc>
              </a:pPr>
              <a:endParaRPr lang="el-GR" altLang="el-GR" sz="2000">
                <a:solidFill>
                  <a:schemeClr val="tx2"/>
                </a:solidFill>
                <a:latin typeface="Comic Sans MS" pitchFamily="66" charset="0"/>
              </a:endParaRPr>
            </a:p>
          </p:txBody>
        </p:sp>
        <p:sp>
          <p:nvSpPr>
            <p:cNvPr id="103677" name="Rectangle 224"/>
            <p:cNvSpPr>
              <a:spLocks noChangeArrowheads="1"/>
            </p:cNvSpPr>
            <p:nvPr/>
          </p:nvSpPr>
          <p:spPr bwMode="auto">
            <a:xfrm>
              <a:off x="10679" y="12141"/>
              <a:ext cx="486" cy="21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>
                <a:lnSpc>
                  <a:spcPct val="100000"/>
                </a:lnSpc>
              </a:pPr>
              <a:endParaRPr lang="el-GR" altLang="el-GR" sz="2000">
                <a:solidFill>
                  <a:schemeClr val="tx2"/>
                </a:solidFill>
                <a:latin typeface="Comic Sans MS" pitchFamily="66" charset="0"/>
              </a:endParaRPr>
            </a:p>
          </p:txBody>
        </p:sp>
        <p:sp>
          <p:nvSpPr>
            <p:cNvPr id="103678" name="Oval 225"/>
            <p:cNvSpPr>
              <a:spLocks noChangeArrowheads="1"/>
            </p:cNvSpPr>
            <p:nvPr/>
          </p:nvSpPr>
          <p:spPr bwMode="auto">
            <a:xfrm>
              <a:off x="9542" y="11900"/>
              <a:ext cx="1608" cy="414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grpSp>
          <p:nvGrpSpPr>
            <p:cNvPr id="103679" name="Group 226"/>
            <p:cNvGrpSpPr>
              <a:grpSpLocks/>
            </p:cNvGrpSpPr>
            <p:nvPr/>
          </p:nvGrpSpPr>
          <p:grpSpPr bwMode="auto">
            <a:xfrm>
              <a:off x="9930" y="11991"/>
              <a:ext cx="796" cy="242"/>
              <a:chOff x="2848" y="848"/>
              <a:chExt cx="140" cy="98"/>
            </a:xfrm>
          </p:grpSpPr>
          <p:sp>
            <p:nvSpPr>
              <p:cNvPr id="103692" name="Line 2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93" name="Line 2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94" name="Line 2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680" name="Group 230"/>
            <p:cNvGrpSpPr>
              <a:grpSpLocks/>
            </p:cNvGrpSpPr>
            <p:nvPr/>
          </p:nvGrpSpPr>
          <p:grpSpPr bwMode="auto">
            <a:xfrm flipV="1">
              <a:off x="9930" y="11987"/>
              <a:ext cx="796" cy="242"/>
              <a:chOff x="2848" y="848"/>
              <a:chExt cx="140" cy="98"/>
            </a:xfrm>
          </p:grpSpPr>
          <p:sp>
            <p:nvSpPr>
              <p:cNvPr id="103689" name="Line 2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90" name="Line 2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91" name="Line 2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681" name="Group 234"/>
            <p:cNvGrpSpPr>
              <a:grpSpLocks/>
            </p:cNvGrpSpPr>
            <p:nvPr/>
          </p:nvGrpSpPr>
          <p:grpSpPr bwMode="auto">
            <a:xfrm>
              <a:off x="10534" y="12050"/>
              <a:ext cx="476" cy="374"/>
              <a:chOff x="11283" y="10423"/>
              <a:chExt cx="475" cy="374"/>
            </a:xfrm>
          </p:grpSpPr>
          <p:sp>
            <p:nvSpPr>
              <p:cNvPr id="103682" name="Rectangle 235"/>
              <p:cNvSpPr>
                <a:spLocks noChangeArrowheads="1"/>
              </p:cNvSpPr>
              <p:nvPr/>
            </p:nvSpPr>
            <p:spPr bwMode="auto">
              <a:xfrm>
                <a:off x="11283" y="10423"/>
                <a:ext cx="475" cy="3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el-GR" altLang="el-GR" sz="1600">
                  <a:latin typeface="Comic Sans MS" pitchFamily="66" charset="0"/>
                </a:endParaRPr>
              </a:p>
            </p:txBody>
          </p:sp>
          <p:sp>
            <p:nvSpPr>
              <p:cNvPr id="103683" name="Line 236"/>
              <p:cNvSpPr>
                <a:spLocks noChangeShapeType="1"/>
              </p:cNvSpPr>
              <p:nvPr/>
            </p:nvSpPr>
            <p:spPr bwMode="auto">
              <a:xfrm>
                <a:off x="11686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84" name="Line 237"/>
              <p:cNvSpPr>
                <a:spLocks noChangeShapeType="1"/>
              </p:cNvSpPr>
              <p:nvPr/>
            </p:nvSpPr>
            <p:spPr bwMode="auto">
              <a:xfrm>
                <a:off x="11621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85" name="Line 238"/>
              <p:cNvSpPr>
                <a:spLocks noChangeShapeType="1"/>
              </p:cNvSpPr>
              <p:nvPr/>
            </p:nvSpPr>
            <p:spPr bwMode="auto">
              <a:xfrm>
                <a:off x="11556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86" name="Line 239"/>
              <p:cNvSpPr>
                <a:spLocks noChangeShapeType="1"/>
              </p:cNvSpPr>
              <p:nvPr/>
            </p:nvSpPr>
            <p:spPr bwMode="auto">
              <a:xfrm>
                <a:off x="11491" y="10495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87" name="Line 240"/>
              <p:cNvSpPr>
                <a:spLocks noChangeShapeType="1"/>
              </p:cNvSpPr>
              <p:nvPr/>
            </p:nvSpPr>
            <p:spPr bwMode="auto">
              <a:xfrm>
                <a:off x="11426" y="10495"/>
                <a:ext cx="2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88" name="Line 241"/>
              <p:cNvSpPr>
                <a:spLocks noChangeShapeType="1"/>
              </p:cNvSpPr>
              <p:nvPr/>
            </p:nvSpPr>
            <p:spPr bwMode="auto">
              <a:xfrm>
                <a:off x="11360" y="10495"/>
                <a:ext cx="3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3452" name="Line 242"/>
          <p:cNvSpPr>
            <a:spLocks noChangeShapeType="1"/>
          </p:cNvSpPr>
          <p:nvPr/>
        </p:nvSpPr>
        <p:spPr bwMode="auto">
          <a:xfrm>
            <a:off x="5673725" y="3254375"/>
            <a:ext cx="276225" cy="1588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3453" name="Group 243"/>
          <p:cNvGrpSpPr>
            <a:grpSpLocks/>
          </p:cNvGrpSpPr>
          <p:nvPr/>
        </p:nvGrpSpPr>
        <p:grpSpPr bwMode="auto">
          <a:xfrm>
            <a:off x="3625850" y="2930525"/>
            <a:ext cx="90488" cy="271463"/>
            <a:chOff x="10104" y="10005"/>
            <a:chExt cx="137" cy="411"/>
          </a:xfrm>
        </p:grpSpPr>
        <p:sp>
          <p:nvSpPr>
            <p:cNvPr id="103671" name="Oval 244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103672" name="Oval 245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</p:grpSp>
      <p:sp>
        <p:nvSpPr>
          <p:cNvPr id="103454" name="Text Box 246"/>
          <p:cNvSpPr txBox="1">
            <a:spLocks noChangeArrowheads="1"/>
          </p:cNvSpPr>
          <p:nvPr/>
        </p:nvSpPr>
        <p:spPr bwMode="auto">
          <a:xfrm>
            <a:off x="3884613" y="2949575"/>
            <a:ext cx="20574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100000"/>
              </a:lnSpc>
            </a:pPr>
            <a:r>
              <a:rPr lang="en-US" altLang="el-GR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el-GR">
                <a:solidFill>
                  <a:srgbClr val="FF0000"/>
                </a:solidFill>
                <a:latin typeface="Arial" pitchFamily="34" charset="0"/>
              </a:rPr>
              <a:t>'</a:t>
            </a:r>
            <a:r>
              <a:rPr lang="en-US" altLang="el-GR" baseline="-25000">
                <a:solidFill>
                  <a:srgbClr val="FF0000"/>
                </a:solidFill>
                <a:latin typeface="Arial" pitchFamily="34" charset="0"/>
              </a:rPr>
              <a:t>in </a:t>
            </a:r>
            <a:r>
              <a:rPr lang="en-US" altLang="el-GR">
                <a:solidFill>
                  <a:srgbClr val="FF0000"/>
                </a:solidFill>
                <a:latin typeface="Arial" pitchFamily="34" charset="0"/>
              </a:rPr>
              <a:t>: original data, plus retransmitted data</a:t>
            </a:r>
            <a:endParaRPr lang="en-US" altLang="el-GR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3455" name="Line 247"/>
          <p:cNvSpPr>
            <a:spLocks noChangeShapeType="1"/>
          </p:cNvSpPr>
          <p:nvPr/>
        </p:nvSpPr>
        <p:spPr bwMode="auto">
          <a:xfrm flipH="1">
            <a:off x="3759200" y="3101975"/>
            <a:ext cx="304800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456" name="Oval 248"/>
          <p:cNvSpPr>
            <a:spLocks noChangeArrowheads="1"/>
          </p:cNvSpPr>
          <p:nvPr/>
        </p:nvSpPr>
        <p:spPr bwMode="auto">
          <a:xfrm>
            <a:off x="5235575" y="5000625"/>
            <a:ext cx="1065213" cy="2349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>
              <a:latin typeface="Comic Sans MS" pitchFamily="66" charset="0"/>
            </a:endParaRPr>
          </a:p>
        </p:txBody>
      </p:sp>
      <p:sp>
        <p:nvSpPr>
          <p:cNvPr id="103457" name="Line 249"/>
          <p:cNvSpPr>
            <a:spLocks noChangeShapeType="1"/>
          </p:cNvSpPr>
          <p:nvPr/>
        </p:nvSpPr>
        <p:spPr bwMode="auto">
          <a:xfrm>
            <a:off x="5235575" y="4981575"/>
            <a:ext cx="1588" cy="146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58" name="Line 250"/>
          <p:cNvSpPr>
            <a:spLocks noChangeShapeType="1"/>
          </p:cNvSpPr>
          <p:nvPr/>
        </p:nvSpPr>
        <p:spPr bwMode="auto">
          <a:xfrm>
            <a:off x="6300788" y="4981575"/>
            <a:ext cx="0" cy="14605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59" name="Rectangle 251"/>
          <p:cNvSpPr>
            <a:spLocks noChangeArrowheads="1"/>
          </p:cNvSpPr>
          <p:nvPr/>
        </p:nvSpPr>
        <p:spPr bwMode="auto">
          <a:xfrm>
            <a:off x="5235575" y="4981575"/>
            <a:ext cx="252413" cy="142875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100000"/>
              </a:lnSpc>
            </a:pPr>
            <a:endParaRPr lang="el-GR" altLang="el-GR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3460" name="Rectangle 252"/>
          <p:cNvSpPr>
            <a:spLocks noChangeArrowheads="1"/>
          </p:cNvSpPr>
          <p:nvPr/>
        </p:nvSpPr>
        <p:spPr bwMode="auto">
          <a:xfrm>
            <a:off x="5978525" y="4972050"/>
            <a:ext cx="322263" cy="142875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100000"/>
              </a:lnSpc>
            </a:pPr>
            <a:endParaRPr lang="el-GR" altLang="el-GR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3461" name="Oval 253"/>
          <p:cNvSpPr>
            <a:spLocks noChangeArrowheads="1"/>
          </p:cNvSpPr>
          <p:nvPr/>
        </p:nvSpPr>
        <p:spPr bwMode="auto">
          <a:xfrm>
            <a:off x="5216525" y="4813300"/>
            <a:ext cx="1063625" cy="2730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>
              <a:latin typeface="Comic Sans MS" pitchFamily="66" charset="0"/>
            </a:endParaRPr>
          </a:p>
        </p:txBody>
      </p:sp>
      <p:grpSp>
        <p:nvGrpSpPr>
          <p:cNvPr id="103462" name="Group 254"/>
          <p:cNvGrpSpPr>
            <a:grpSpLocks/>
          </p:cNvGrpSpPr>
          <p:nvPr/>
        </p:nvGrpSpPr>
        <p:grpSpPr bwMode="auto">
          <a:xfrm>
            <a:off x="5483225" y="4873625"/>
            <a:ext cx="527050" cy="158750"/>
            <a:chOff x="2848" y="848"/>
            <a:chExt cx="140" cy="98"/>
          </a:xfrm>
        </p:grpSpPr>
        <p:sp>
          <p:nvSpPr>
            <p:cNvPr id="103668" name="Line 2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69" name="Line 2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70" name="Line 2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463" name="Group 258"/>
          <p:cNvGrpSpPr>
            <a:grpSpLocks/>
          </p:cNvGrpSpPr>
          <p:nvPr/>
        </p:nvGrpSpPr>
        <p:grpSpPr bwMode="auto">
          <a:xfrm flipV="1">
            <a:off x="5483225" y="4870450"/>
            <a:ext cx="527050" cy="160338"/>
            <a:chOff x="2848" y="848"/>
            <a:chExt cx="140" cy="98"/>
          </a:xfrm>
        </p:grpSpPr>
        <p:sp>
          <p:nvSpPr>
            <p:cNvPr id="103665" name="Line 25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66" name="Line 26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67" name="Line 26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464" name="Group 262"/>
          <p:cNvGrpSpPr>
            <a:grpSpLocks/>
          </p:cNvGrpSpPr>
          <p:nvPr/>
        </p:nvGrpSpPr>
        <p:grpSpPr bwMode="auto">
          <a:xfrm rot="7844936">
            <a:off x="5483226" y="5002212"/>
            <a:ext cx="322262" cy="239713"/>
            <a:chOff x="11283" y="10423"/>
            <a:chExt cx="475" cy="374"/>
          </a:xfrm>
        </p:grpSpPr>
        <p:sp>
          <p:nvSpPr>
            <p:cNvPr id="103658" name="Rectangle 263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103659" name="Line 264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60" name="Line 265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61" name="Line 266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62" name="Line 267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63" name="Line 268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64" name="Line 269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465" name="Line 270"/>
          <p:cNvSpPr>
            <a:spLocks noChangeShapeType="1"/>
          </p:cNvSpPr>
          <p:nvPr/>
        </p:nvSpPr>
        <p:spPr bwMode="auto">
          <a:xfrm flipH="1" flipV="1">
            <a:off x="4300538" y="5864225"/>
            <a:ext cx="1981200" cy="190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66" name="Line 271"/>
          <p:cNvSpPr>
            <a:spLocks noChangeShapeType="1"/>
          </p:cNvSpPr>
          <p:nvPr/>
        </p:nvSpPr>
        <p:spPr bwMode="auto">
          <a:xfrm flipH="1">
            <a:off x="4919663" y="5216525"/>
            <a:ext cx="620712" cy="657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67" name="Freeform 272"/>
          <p:cNvSpPr>
            <a:spLocks/>
          </p:cNvSpPr>
          <p:nvPr/>
        </p:nvSpPr>
        <p:spPr bwMode="auto">
          <a:xfrm>
            <a:off x="3671888" y="2968625"/>
            <a:ext cx="3305175" cy="2857500"/>
          </a:xfrm>
          <a:custGeom>
            <a:avLst/>
            <a:gdLst>
              <a:gd name="T0" fmla="*/ 0 w 5205"/>
              <a:gd name="T1" fmla="*/ 0 h 4500"/>
              <a:gd name="T2" fmla="*/ 0 w 5205"/>
              <a:gd name="T3" fmla="*/ 2147483647 h 4500"/>
              <a:gd name="T4" fmla="*/ 2147483647 w 5205"/>
              <a:gd name="T5" fmla="*/ 2147483647 h 4500"/>
              <a:gd name="T6" fmla="*/ 2147483647 w 5205"/>
              <a:gd name="T7" fmla="*/ 2147483647 h 4500"/>
              <a:gd name="T8" fmla="*/ 2147483647 w 5205"/>
              <a:gd name="T9" fmla="*/ 2147483647 h 4500"/>
              <a:gd name="T10" fmla="*/ 2147483647 w 5205"/>
              <a:gd name="T11" fmla="*/ 2147483647 h 4500"/>
              <a:gd name="T12" fmla="*/ 2147483647 w 5205"/>
              <a:gd name="T13" fmla="*/ 2147483647 h 4500"/>
              <a:gd name="T14" fmla="*/ 2147483647 w 5205"/>
              <a:gd name="T15" fmla="*/ 2147483647 h 45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205"/>
              <a:gd name="T25" fmla="*/ 0 h 4500"/>
              <a:gd name="T26" fmla="*/ 5205 w 5205"/>
              <a:gd name="T27" fmla="*/ 4500 h 45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205" h="4500">
                <a:moveTo>
                  <a:pt x="0" y="0"/>
                </a:moveTo>
                <a:lnTo>
                  <a:pt x="0" y="1320"/>
                </a:lnTo>
                <a:lnTo>
                  <a:pt x="1230" y="1350"/>
                </a:lnTo>
                <a:lnTo>
                  <a:pt x="495" y="2040"/>
                </a:lnTo>
                <a:lnTo>
                  <a:pt x="4515" y="2115"/>
                </a:lnTo>
                <a:lnTo>
                  <a:pt x="2220" y="4500"/>
                </a:lnTo>
                <a:lnTo>
                  <a:pt x="5205" y="4500"/>
                </a:lnTo>
                <a:lnTo>
                  <a:pt x="5205" y="3405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468" name="Oval 273"/>
          <p:cNvSpPr>
            <a:spLocks noChangeArrowheads="1"/>
          </p:cNvSpPr>
          <p:nvPr/>
        </p:nvSpPr>
        <p:spPr bwMode="auto">
          <a:xfrm>
            <a:off x="3475038" y="5800725"/>
            <a:ext cx="1062037" cy="2349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>
              <a:latin typeface="Comic Sans MS" pitchFamily="66" charset="0"/>
            </a:endParaRPr>
          </a:p>
        </p:txBody>
      </p:sp>
      <p:sp>
        <p:nvSpPr>
          <p:cNvPr id="103469" name="Line 274"/>
          <p:cNvSpPr>
            <a:spLocks noChangeShapeType="1"/>
          </p:cNvSpPr>
          <p:nvPr/>
        </p:nvSpPr>
        <p:spPr bwMode="auto">
          <a:xfrm>
            <a:off x="3475038" y="5781675"/>
            <a:ext cx="0" cy="1444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70" name="Line 275"/>
          <p:cNvSpPr>
            <a:spLocks noChangeShapeType="1"/>
          </p:cNvSpPr>
          <p:nvPr/>
        </p:nvSpPr>
        <p:spPr bwMode="auto">
          <a:xfrm>
            <a:off x="4537075" y="5781675"/>
            <a:ext cx="1588" cy="144463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71" name="Rectangle 276"/>
          <p:cNvSpPr>
            <a:spLocks noChangeArrowheads="1"/>
          </p:cNvSpPr>
          <p:nvPr/>
        </p:nvSpPr>
        <p:spPr bwMode="auto">
          <a:xfrm>
            <a:off x="3475038" y="5781675"/>
            <a:ext cx="250825" cy="142875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100000"/>
              </a:lnSpc>
            </a:pPr>
            <a:endParaRPr lang="el-GR" altLang="el-GR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3472" name="Rectangle 277"/>
          <p:cNvSpPr>
            <a:spLocks noChangeArrowheads="1"/>
          </p:cNvSpPr>
          <p:nvPr/>
        </p:nvSpPr>
        <p:spPr bwMode="auto">
          <a:xfrm>
            <a:off x="4214813" y="5772150"/>
            <a:ext cx="322262" cy="142875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100000"/>
              </a:lnSpc>
            </a:pPr>
            <a:endParaRPr lang="el-GR" altLang="el-GR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3473" name="Oval 278"/>
          <p:cNvSpPr>
            <a:spLocks noChangeArrowheads="1"/>
          </p:cNvSpPr>
          <p:nvPr/>
        </p:nvSpPr>
        <p:spPr bwMode="auto">
          <a:xfrm>
            <a:off x="3463925" y="5613400"/>
            <a:ext cx="1063625" cy="2730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>
              <a:latin typeface="Comic Sans MS" pitchFamily="66" charset="0"/>
            </a:endParaRPr>
          </a:p>
        </p:txBody>
      </p:sp>
      <p:grpSp>
        <p:nvGrpSpPr>
          <p:cNvPr id="103474" name="Group 279"/>
          <p:cNvGrpSpPr>
            <a:grpSpLocks/>
          </p:cNvGrpSpPr>
          <p:nvPr/>
        </p:nvGrpSpPr>
        <p:grpSpPr bwMode="auto">
          <a:xfrm>
            <a:off x="3721100" y="5673725"/>
            <a:ext cx="525463" cy="158750"/>
            <a:chOff x="2848" y="848"/>
            <a:chExt cx="140" cy="98"/>
          </a:xfrm>
        </p:grpSpPr>
        <p:sp>
          <p:nvSpPr>
            <p:cNvPr id="103655" name="Line 28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56" name="Line 28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57" name="Line 28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475" name="Group 283"/>
          <p:cNvGrpSpPr>
            <a:grpSpLocks/>
          </p:cNvGrpSpPr>
          <p:nvPr/>
        </p:nvGrpSpPr>
        <p:grpSpPr bwMode="auto">
          <a:xfrm flipV="1">
            <a:off x="3721100" y="5670550"/>
            <a:ext cx="525463" cy="158750"/>
            <a:chOff x="2848" y="848"/>
            <a:chExt cx="140" cy="98"/>
          </a:xfrm>
        </p:grpSpPr>
        <p:sp>
          <p:nvSpPr>
            <p:cNvPr id="103652" name="Line 28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53" name="Line 28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54" name="Line 28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476" name="Group 287"/>
          <p:cNvGrpSpPr>
            <a:grpSpLocks/>
          </p:cNvGrpSpPr>
          <p:nvPr/>
        </p:nvGrpSpPr>
        <p:grpSpPr bwMode="auto">
          <a:xfrm>
            <a:off x="3538538" y="5740400"/>
            <a:ext cx="315912" cy="247650"/>
            <a:chOff x="11283" y="10423"/>
            <a:chExt cx="475" cy="374"/>
          </a:xfrm>
        </p:grpSpPr>
        <p:sp>
          <p:nvSpPr>
            <p:cNvPr id="103645" name="Rectangle 288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103646" name="Line 289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47" name="Line 290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48" name="Line 291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49" name="Line 292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50" name="Line 293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51" name="Line 294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477" name="Oval 295"/>
          <p:cNvSpPr>
            <a:spLocks noChangeArrowheads="1"/>
          </p:cNvSpPr>
          <p:nvPr/>
        </p:nvSpPr>
        <p:spPr bwMode="auto">
          <a:xfrm>
            <a:off x="2835275" y="4867275"/>
            <a:ext cx="1063625" cy="233363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>
              <a:latin typeface="Comic Sans MS" pitchFamily="66" charset="0"/>
            </a:endParaRPr>
          </a:p>
        </p:txBody>
      </p:sp>
      <p:sp>
        <p:nvSpPr>
          <p:cNvPr id="103478" name="Line 296"/>
          <p:cNvSpPr>
            <a:spLocks noChangeShapeType="1"/>
          </p:cNvSpPr>
          <p:nvPr/>
        </p:nvSpPr>
        <p:spPr bwMode="auto">
          <a:xfrm>
            <a:off x="2835275" y="4848225"/>
            <a:ext cx="1588" cy="1444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79" name="Line 297"/>
          <p:cNvSpPr>
            <a:spLocks noChangeShapeType="1"/>
          </p:cNvSpPr>
          <p:nvPr/>
        </p:nvSpPr>
        <p:spPr bwMode="auto">
          <a:xfrm>
            <a:off x="3898900" y="4848225"/>
            <a:ext cx="0" cy="144463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80" name="Rectangle 298"/>
          <p:cNvSpPr>
            <a:spLocks noChangeArrowheads="1"/>
          </p:cNvSpPr>
          <p:nvPr/>
        </p:nvSpPr>
        <p:spPr bwMode="auto">
          <a:xfrm>
            <a:off x="2835275" y="4848225"/>
            <a:ext cx="252413" cy="141288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100000"/>
              </a:lnSpc>
            </a:pPr>
            <a:endParaRPr lang="el-GR" altLang="el-GR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3481" name="Rectangle 299"/>
          <p:cNvSpPr>
            <a:spLocks noChangeArrowheads="1"/>
          </p:cNvSpPr>
          <p:nvPr/>
        </p:nvSpPr>
        <p:spPr bwMode="auto">
          <a:xfrm>
            <a:off x="3576638" y="4838700"/>
            <a:ext cx="322262" cy="141288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100000"/>
              </a:lnSpc>
            </a:pPr>
            <a:endParaRPr lang="el-GR" altLang="el-GR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3482" name="Oval 300"/>
          <p:cNvSpPr>
            <a:spLocks noChangeArrowheads="1"/>
          </p:cNvSpPr>
          <p:nvPr/>
        </p:nvSpPr>
        <p:spPr bwMode="auto">
          <a:xfrm>
            <a:off x="2825750" y="4679950"/>
            <a:ext cx="1063625" cy="2730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>
              <a:latin typeface="Comic Sans MS" pitchFamily="66" charset="0"/>
            </a:endParaRPr>
          </a:p>
        </p:txBody>
      </p:sp>
      <p:grpSp>
        <p:nvGrpSpPr>
          <p:cNvPr id="103483" name="Group 301"/>
          <p:cNvGrpSpPr>
            <a:grpSpLocks/>
          </p:cNvGrpSpPr>
          <p:nvPr/>
        </p:nvGrpSpPr>
        <p:grpSpPr bwMode="auto">
          <a:xfrm>
            <a:off x="3082925" y="4740275"/>
            <a:ext cx="525463" cy="158750"/>
            <a:chOff x="2848" y="848"/>
            <a:chExt cx="140" cy="98"/>
          </a:xfrm>
        </p:grpSpPr>
        <p:sp>
          <p:nvSpPr>
            <p:cNvPr id="103642" name="Line 30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43" name="Line 30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44" name="Line 30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484" name="Group 305"/>
          <p:cNvGrpSpPr>
            <a:grpSpLocks/>
          </p:cNvGrpSpPr>
          <p:nvPr/>
        </p:nvGrpSpPr>
        <p:grpSpPr bwMode="auto">
          <a:xfrm flipV="1">
            <a:off x="3082925" y="4737100"/>
            <a:ext cx="525463" cy="158750"/>
            <a:chOff x="2848" y="848"/>
            <a:chExt cx="140" cy="98"/>
          </a:xfrm>
        </p:grpSpPr>
        <p:sp>
          <p:nvSpPr>
            <p:cNvPr id="103639" name="Line 30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40" name="Line 30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41" name="Line 30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485" name="Line 309"/>
          <p:cNvSpPr>
            <a:spLocks noChangeShapeType="1"/>
          </p:cNvSpPr>
          <p:nvPr/>
        </p:nvSpPr>
        <p:spPr bwMode="auto">
          <a:xfrm flipH="1">
            <a:off x="2195513" y="5064125"/>
            <a:ext cx="868362" cy="8112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3486" name="Group 310"/>
          <p:cNvGrpSpPr>
            <a:grpSpLocks/>
          </p:cNvGrpSpPr>
          <p:nvPr/>
        </p:nvGrpSpPr>
        <p:grpSpPr bwMode="auto">
          <a:xfrm rot="8027572">
            <a:off x="3178176" y="4668837"/>
            <a:ext cx="322262" cy="239713"/>
            <a:chOff x="11283" y="10423"/>
            <a:chExt cx="475" cy="374"/>
          </a:xfrm>
        </p:grpSpPr>
        <p:sp>
          <p:nvSpPr>
            <p:cNvPr id="103632" name="Rectangle 311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103633" name="Line 312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34" name="Line 313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35" name="Line 314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36" name="Line 315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37" name="Line 316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38" name="Line 317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487" name="Freeform 318"/>
          <p:cNvSpPr>
            <a:spLocks/>
          </p:cNvSpPr>
          <p:nvPr/>
        </p:nvSpPr>
        <p:spPr bwMode="auto">
          <a:xfrm>
            <a:off x="2033588" y="3006725"/>
            <a:ext cx="5067300" cy="2933700"/>
          </a:xfrm>
          <a:custGeom>
            <a:avLst/>
            <a:gdLst>
              <a:gd name="T0" fmla="*/ 2147483647 w 7980"/>
              <a:gd name="T1" fmla="*/ 2147483647 h 4620"/>
              <a:gd name="T2" fmla="*/ 2147483647 w 7980"/>
              <a:gd name="T3" fmla="*/ 2147483647 h 4620"/>
              <a:gd name="T4" fmla="*/ 0 w 7980"/>
              <a:gd name="T5" fmla="*/ 2147483647 h 4620"/>
              <a:gd name="T6" fmla="*/ 2147483647 w 7980"/>
              <a:gd name="T7" fmla="*/ 2147483647 h 4620"/>
              <a:gd name="T8" fmla="*/ 2147483647 w 7980"/>
              <a:gd name="T9" fmla="*/ 2147483647 h 4620"/>
              <a:gd name="T10" fmla="*/ 2147483647 w 7980"/>
              <a:gd name="T11" fmla="*/ 0 h 46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980"/>
              <a:gd name="T19" fmla="*/ 0 h 4620"/>
              <a:gd name="T20" fmla="*/ 7980 w 7980"/>
              <a:gd name="T21" fmla="*/ 4620 h 46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980" h="4620">
                <a:moveTo>
                  <a:pt x="7965" y="3420"/>
                </a:moveTo>
                <a:lnTo>
                  <a:pt x="7980" y="4620"/>
                </a:lnTo>
                <a:lnTo>
                  <a:pt x="0" y="4605"/>
                </a:lnTo>
                <a:lnTo>
                  <a:pt x="3315" y="1485"/>
                </a:lnTo>
                <a:lnTo>
                  <a:pt x="2355" y="1455"/>
                </a:lnTo>
                <a:lnTo>
                  <a:pt x="2355" y="0"/>
                </a:ln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488" name="Freeform 319"/>
          <p:cNvSpPr>
            <a:spLocks/>
          </p:cNvSpPr>
          <p:nvPr/>
        </p:nvSpPr>
        <p:spPr bwMode="auto">
          <a:xfrm>
            <a:off x="1633538" y="3101975"/>
            <a:ext cx="5743575" cy="2886075"/>
          </a:xfrm>
          <a:custGeom>
            <a:avLst/>
            <a:gdLst>
              <a:gd name="T0" fmla="*/ 0 w 9045"/>
              <a:gd name="T1" fmla="*/ 2147483647 h 4545"/>
              <a:gd name="T2" fmla="*/ 0 w 9045"/>
              <a:gd name="T3" fmla="*/ 2147483647 h 4545"/>
              <a:gd name="T4" fmla="*/ 2147483647 w 9045"/>
              <a:gd name="T5" fmla="*/ 2147483647 h 4545"/>
              <a:gd name="T6" fmla="*/ 2147483647 w 9045"/>
              <a:gd name="T7" fmla="*/ 2147483647 h 4545"/>
              <a:gd name="T8" fmla="*/ 2147483647 w 9045"/>
              <a:gd name="T9" fmla="*/ 2147483647 h 4545"/>
              <a:gd name="T10" fmla="*/ 2147483647 w 9045"/>
              <a:gd name="T11" fmla="*/ 2147483647 h 4545"/>
              <a:gd name="T12" fmla="*/ 2147483647 w 9045"/>
              <a:gd name="T13" fmla="*/ 2147483647 h 4545"/>
              <a:gd name="T14" fmla="*/ 2147483647 w 9045"/>
              <a:gd name="T15" fmla="*/ 0 h 45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045"/>
              <a:gd name="T25" fmla="*/ 0 h 4545"/>
              <a:gd name="T26" fmla="*/ 9045 w 9045"/>
              <a:gd name="T27" fmla="*/ 4545 h 45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045" h="4545">
                <a:moveTo>
                  <a:pt x="0" y="2880"/>
                </a:moveTo>
                <a:lnTo>
                  <a:pt x="0" y="4530"/>
                </a:lnTo>
                <a:lnTo>
                  <a:pt x="885" y="4545"/>
                </a:lnTo>
                <a:lnTo>
                  <a:pt x="3510" y="2010"/>
                </a:lnTo>
                <a:lnTo>
                  <a:pt x="7140" y="2055"/>
                </a:lnTo>
                <a:lnTo>
                  <a:pt x="8145" y="1020"/>
                </a:lnTo>
                <a:lnTo>
                  <a:pt x="9045" y="1020"/>
                </a:lnTo>
                <a:lnTo>
                  <a:pt x="9015" y="0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489" name="Freeform 320"/>
          <p:cNvSpPr>
            <a:spLocks/>
          </p:cNvSpPr>
          <p:nvPr/>
        </p:nvSpPr>
        <p:spPr bwMode="auto">
          <a:xfrm>
            <a:off x="1757363" y="3149600"/>
            <a:ext cx="5791200" cy="2667000"/>
          </a:xfrm>
          <a:custGeom>
            <a:avLst/>
            <a:gdLst>
              <a:gd name="T0" fmla="*/ 0 w 9120"/>
              <a:gd name="T1" fmla="*/ 2147483647 h 4201"/>
              <a:gd name="T2" fmla="*/ 0 w 9120"/>
              <a:gd name="T3" fmla="*/ 2147483647 h 4201"/>
              <a:gd name="T4" fmla="*/ 2147483647 w 9120"/>
              <a:gd name="T5" fmla="*/ 2147483647 h 4201"/>
              <a:gd name="T6" fmla="*/ 2147483647 w 9120"/>
              <a:gd name="T7" fmla="*/ 2147483647 h 4201"/>
              <a:gd name="T8" fmla="*/ 2147483647 w 9120"/>
              <a:gd name="T9" fmla="*/ 2147483647 h 4201"/>
              <a:gd name="T10" fmla="*/ 2147483647 w 9120"/>
              <a:gd name="T11" fmla="*/ 0 h 42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120"/>
              <a:gd name="T19" fmla="*/ 0 h 4201"/>
              <a:gd name="T20" fmla="*/ 9120 w 9120"/>
              <a:gd name="T21" fmla="*/ 4201 h 42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120" h="4201">
                <a:moveTo>
                  <a:pt x="0" y="2821"/>
                </a:moveTo>
                <a:lnTo>
                  <a:pt x="0" y="4201"/>
                </a:lnTo>
                <a:lnTo>
                  <a:pt x="4890" y="4201"/>
                </a:lnTo>
                <a:lnTo>
                  <a:pt x="8055" y="1051"/>
                </a:lnTo>
                <a:lnTo>
                  <a:pt x="9120" y="1080"/>
                </a:lnTo>
                <a:lnTo>
                  <a:pt x="9105" y="0"/>
                </a:lnTo>
              </a:path>
            </a:pathLst>
          </a:custGeom>
          <a:noFill/>
          <a:ln w="38100">
            <a:solidFill>
              <a:srgbClr val="00FF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3490" name="Group 321"/>
          <p:cNvGrpSpPr>
            <a:grpSpLocks/>
          </p:cNvGrpSpPr>
          <p:nvPr/>
        </p:nvGrpSpPr>
        <p:grpSpPr bwMode="auto">
          <a:xfrm>
            <a:off x="1587500" y="4902200"/>
            <a:ext cx="90488" cy="271463"/>
            <a:chOff x="10104" y="10005"/>
            <a:chExt cx="137" cy="411"/>
          </a:xfrm>
        </p:grpSpPr>
        <p:sp>
          <p:nvSpPr>
            <p:cNvPr id="103630" name="Oval 322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103631" name="Oval 323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</p:grpSp>
      <p:grpSp>
        <p:nvGrpSpPr>
          <p:cNvPr id="103491" name="Group 324"/>
          <p:cNvGrpSpPr>
            <a:grpSpLocks/>
          </p:cNvGrpSpPr>
          <p:nvPr/>
        </p:nvGrpSpPr>
        <p:grpSpPr bwMode="auto">
          <a:xfrm>
            <a:off x="7043738" y="5138738"/>
            <a:ext cx="92075" cy="271462"/>
            <a:chOff x="10104" y="10005"/>
            <a:chExt cx="137" cy="411"/>
          </a:xfrm>
        </p:grpSpPr>
        <p:sp>
          <p:nvSpPr>
            <p:cNvPr id="103628" name="Oval 325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103629" name="Oval 326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</p:grpSp>
      <p:grpSp>
        <p:nvGrpSpPr>
          <p:cNvPr id="103492" name="Group 327"/>
          <p:cNvGrpSpPr>
            <a:grpSpLocks/>
          </p:cNvGrpSpPr>
          <p:nvPr/>
        </p:nvGrpSpPr>
        <p:grpSpPr bwMode="auto">
          <a:xfrm>
            <a:off x="7491413" y="3081338"/>
            <a:ext cx="90487" cy="271462"/>
            <a:chOff x="10104" y="10005"/>
            <a:chExt cx="137" cy="411"/>
          </a:xfrm>
        </p:grpSpPr>
        <p:sp>
          <p:nvSpPr>
            <p:cNvPr id="103626" name="Oval 328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103627" name="Oval 329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</p:grpSp>
      <p:grpSp>
        <p:nvGrpSpPr>
          <p:cNvPr id="103493" name="Group 358"/>
          <p:cNvGrpSpPr>
            <a:grpSpLocks/>
          </p:cNvGrpSpPr>
          <p:nvPr/>
        </p:nvGrpSpPr>
        <p:grpSpPr bwMode="auto">
          <a:xfrm>
            <a:off x="7839075" y="3941763"/>
            <a:ext cx="231775" cy="441325"/>
            <a:chOff x="4140" y="429"/>
            <a:chExt cx="1425" cy="2396"/>
          </a:xfrm>
        </p:grpSpPr>
        <p:sp>
          <p:nvSpPr>
            <p:cNvPr id="103594" name="Freeform 35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95" name="Rectangle 360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103596" name="Freeform 36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97" name="Freeform 36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98" name="Rectangle 363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grpSp>
          <p:nvGrpSpPr>
            <p:cNvPr id="103599" name="Group 36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03624" name="AutoShape 365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sp>
            <p:nvSpPr>
              <p:cNvPr id="103625" name="AutoShape 366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</p:grpSp>
        <p:sp>
          <p:nvSpPr>
            <p:cNvPr id="103600" name="Rectangle 367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grpSp>
          <p:nvGrpSpPr>
            <p:cNvPr id="103601" name="Group 36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03622" name="AutoShape 369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sp>
            <p:nvSpPr>
              <p:cNvPr id="103623" name="AutoShape 370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</p:grpSp>
        <p:sp>
          <p:nvSpPr>
            <p:cNvPr id="103602" name="Rectangle 371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103603" name="Rectangle 372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grpSp>
          <p:nvGrpSpPr>
            <p:cNvPr id="103604" name="Group 37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03620" name="AutoShape 374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5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sp>
            <p:nvSpPr>
              <p:cNvPr id="103621" name="AutoShape 375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</p:grpSp>
        <p:sp>
          <p:nvSpPr>
            <p:cNvPr id="103605" name="Freeform 37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606" name="Group 37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03618" name="AutoShape 378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sp>
            <p:nvSpPr>
              <p:cNvPr id="103619" name="AutoShape 379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</p:grpSp>
        <p:sp>
          <p:nvSpPr>
            <p:cNvPr id="103607" name="Rectangle 380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103608" name="Freeform 38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09" name="Freeform 38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5 h 288"/>
                <a:gd name="T4" fmla="*/ 16 w 304"/>
                <a:gd name="T5" fmla="*/ 27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10" name="Oval 383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103611" name="Freeform 38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12" name="AutoShape 385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103613" name="AutoShape 386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103614" name="Oval 387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103615" name="Oval 388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l-GR" altLang="el-GR" sz="180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616" name="Oval 389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103617" name="Rectangle 390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</p:grpSp>
      <p:grpSp>
        <p:nvGrpSpPr>
          <p:cNvPr id="103494" name="Group 391"/>
          <p:cNvGrpSpPr>
            <a:grpSpLocks/>
          </p:cNvGrpSpPr>
          <p:nvPr/>
        </p:nvGrpSpPr>
        <p:grpSpPr bwMode="auto">
          <a:xfrm>
            <a:off x="7359650" y="5799138"/>
            <a:ext cx="231775" cy="441325"/>
            <a:chOff x="4140" y="429"/>
            <a:chExt cx="1425" cy="2396"/>
          </a:xfrm>
        </p:grpSpPr>
        <p:sp>
          <p:nvSpPr>
            <p:cNvPr id="103562" name="Freeform 39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63" name="Rectangle 393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103564" name="Freeform 39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65" name="Freeform 39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66" name="Rectangle 396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grpSp>
          <p:nvGrpSpPr>
            <p:cNvPr id="103567" name="Group 39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03592" name="AutoShape 398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sp>
            <p:nvSpPr>
              <p:cNvPr id="103593" name="AutoShape 399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</p:grpSp>
        <p:sp>
          <p:nvSpPr>
            <p:cNvPr id="103568" name="Rectangle 400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grpSp>
          <p:nvGrpSpPr>
            <p:cNvPr id="103569" name="Group 40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03590" name="AutoShape 402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sp>
            <p:nvSpPr>
              <p:cNvPr id="103591" name="AutoShape 403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</p:grpSp>
        <p:sp>
          <p:nvSpPr>
            <p:cNvPr id="103570" name="Rectangle 404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103571" name="Rectangle 405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grpSp>
          <p:nvGrpSpPr>
            <p:cNvPr id="103572" name="Group 40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03588" name="AutoShape 407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5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sp>
            <p:nvSpPr>
              <p:cNvPr id="103589" name="AutoShape 408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</p:grpSp>
        <p:sp>
          <p:nvSpPr>
            <p:cNvPr id="103573" name="Freeform 40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574" name="Group 41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03586" name="AutoShape 411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sp>
            <p:nvSpPr>
              <p:cNvPr id="103587" name="AutoShape 412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</p:grpSp>
        <p:sp>
          <p:nvSpPr>
            <p:cNvPr id="103575" name="Rectangle 413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103576" name="Freeform 41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77" name="Freeform 41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5 h 288"/>
                <a:gd name="T4" fmla="*/ 16 w 304"/>
                <a:gd name="T5" fmla="*/ 27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78" name="Oval 416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103579" name="Freeform 41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80" name="AutoShape 418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103581" name="AutoShape 419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103582" name="Oval 420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103583" name="Oval 421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l-GR" altLang="el-GR" sz="180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584" name="Oval 422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103585" name="Rectangle 423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</p:grpSp>
      <p:grpSp>
        <p:nvGrpSpPr>
          <p:cNvPr id="103495" name="Group 424"/>
          <p:cNvGrpSpPr>
            <a:grpSpLocks/>
          </p:cNvGrpSpPr>
          <p:nvPr/>
        </p:nvGrpSpPr>
        <p:grpSpPr bwMode="auto">
          <a:xfrm>
            <a:off x="806450" y="5635625"/>
            <a:ext cx="231775" cy="441325"/>
            <a:chOff x="4140" y="429"/>
            <a:chExt cx="1425" cy="2396"/>
          </a:xfrm>
        </p:grpSpPr>
        <p:sp>
          <p:nvSpPr>
            <p:cNvPr id="103530" name="Freeform 42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31" name="Rectangle 426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103532" name="Freeform 42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33" name="Freeform 42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34" name="Rectangle 429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grpSp>
          <p:nvGrpSpPr>
            <p:cNvPr id="103535" name="Group 43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03560" name="AutoShape 431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sp>
            <p:nvSpPr>
              <p:cNvPr id="103561" name="AutoShape 432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</p:grpSp>
        <p:sp>
          <p:nvSpPr>
            <p:cNvPr id="103536" name="Rectangle 433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grpSp>
          <p:nvGrpSpPr>
            <p:cNvPr id="103537" name="Group 43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03558" name="AutoShape 435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sp>
            <p:nvSpPr>
              <p:cNvPr id="103559" name="AutoShape 436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</p:grpSp>
        <p:sp>
          <p:nvSpPr>
            <p:cNvPr id="103538" name="Rectangle 437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103539" name="Rectangle 438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grpSp>
          <p:nvGrpSpPr>
            <p:cNvPr id="103540" name="Group 43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03556" name="AutoShape 440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5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sp>
            <p:nvSpPr>
              <p:cNvPr id="103557" name="AutoShape 441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</p:grpSp>
        <p:sp>
          <p:nvSpPr>
            <p:cNvPr id="103541" name="Freeform 44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542" name="Group 44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03554" name="AutoShape 444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sp>
            <p:nvSpPr>
              <p:cNvPr id="103555" name="AutoShape 445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</p:grpSp>
        <p:sp>
          <p:nvSpPr>
            <p:cNvPr id="103543" name="Rectangle 446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103544" name="Freeform 44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45" name="Freeform 44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5 h 288"/>
                <a:gd name="T4" fmla="*/ 16 w 304"/>
                <a:gd name="T5" fmla="*/ 27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46" name="Oval 449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103547" name="Freeform 45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48" name="AutoShape 451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103549" name="AutoShape 452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103550" name="Oval 453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103551" name="Oval 454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l-GR" altLang="el-GR" sz="180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552" name="Oval 455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103553" name="Rectangle 456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</p:grpSp>
      <p:grpSp>
        <p:nvGrpSpPr>
          <p:cNvPr id="103496" name="Group 457"/>
          <p:cNvGrpSpPr>
            <a:grpSpLocks/>
          </p:cNvGrpSpPr>
          <p:nvPr/>
        </p:nvGrpSpPr>
        <p:grpSpPr bwMode="auto">
          <a:xfrm>
            <a:off x="2820988" y="3630613"/>
            <a:ext cx="231775" cy="441325"/>
            <a:chOff x="4140" y="429"/>
            <a:chExt cx="1425" cy="2396"/>
          </a:xfrm>
        </p:grpSpPr>
        <p:sp>
          <p:nvSpPr>
            <p:cNvPr id="103498" name="Freeform 45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99" name="Rectangle 459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103500" name="Freeform 46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01" name="Freeform 46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02" name="Rectangle 462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grpSp>
          <p:nvGrpSpPr>
            <p:cNvPr id="103503" name="Group 46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03528" name="AutoShape 464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sp>
            <p:nvSpPr>
              <p:cNvPr id="103529" name="AutoShape 465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</p:grpSp>
        <p:sp>
          <p:nvSpPr>
            <p:cNvPr id="103504" name="Rectangle 466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grpSp>
          <p:nvGrpSpPr>
            <p:cNvPr id="103505" name="Group 46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03526" name="AutoShape 468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sp>
            <p:nvSpPr>
              <p:cNvPr id="103527" name="AutoShape 469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</p:grpSp>
        <p:sp>
          <p:nvSpPr>
            <p:cNvPr id="103506" name="Rectangle 470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103507" name="Rectangle 471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grpSp>
          <p:nvGrpSpPr>
            <p:cNvPr id="103508" name="Group 47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03524" name="AutoShape 473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5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sp>
            <p:nvSpPr>
              <p:cNvPr id="103525" name="AutoShape 474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</p:grpSp>
        <p:sp>
          <p:nvSpPr>
            <p:cNvPr id="103509" name="Freeform 47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510" name="Group 47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03522" name="AutoShape 477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  <p:sp>
            <p:nvSpPr>
              <p:cNvPr id="103523" name="AutoShape 478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l-GR" altLang="el-GR" sz="1600"/>
              </a:p>
            </p:txBody>
          </p:sp>
        </p:grpSp>
        <p:sp>
          <p:nvSpPr>
            <p:cNvPr id="103511" name="Rectangle 479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103512" name="Freeform 48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13" name="Freeform 48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5 h 288"/>
                <a:gd name="T4" fmla="*/ 16 w 304"/>
                <a:gd name="T5" fmla="*/ 27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14" name="Oval 482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103515" name="Freeform 48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16" name="AutoShape 484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103517" name="AutoShape 485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103518" name="Oval 486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103519" name="Oval 487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l-GR" altLang="el-GR" sz="180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520" name="Oval 488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  <p:sp>
          <p:nvSpPr>
            <p:cNvPr id="103521" name="Rectangle 489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/>
            </a:p>
          </p:txBody>
        </p:sp>
      </p:grpSp>
      <p:sp>
        <p:nvSpPr>
          <p:cNvPr id="103497" name="Text Box 335"/>
          <p:cNvSpPr txBox="1">
            <a:spLocks noChangeArrowheads="1"/>
          </p:cNvSpPr>
          <p:nvPr/>
        </p:nvSpPr>
        <p:spPr bwMode="auto">
          <a:xfrm>
            <a:off x="7208838" y="2693988"/>
            <a:ext cx="73501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el-GR">
                <a:solidFill>
                  <a:schemeClr val="tx2"/>
                </a:solidFill>
                <a:latin typeface="Arial" pitchFamily="34" charset="0"/>
              </a:rPr>
              <a:t>Host 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447718C4-DC9B-412F-A534-0DAB329177E7}" type="slidenum">
              <a:rPr lang="en-US"/>
              <a:pPr>
                <a:defRPr/>
              </a:pPr>
              <a:t>96</a:t>
            </a:fld>
            <a:endParaRPr lang="en-US"/>
          </a:p>
        </p:txBody>
      </p:sp>
      <p:sp>
        <p:nvSpPr>
          <p:cNvPr id="104451" name="Footer Placeholder 5"/>
          <p:cNvSpPr txBox="1">
            <a:spLocks noGrp="1"/>
          </p:cNvSpPr>
          <p:nvPr/>
        </p:nvSpPr>
        <p:spPr bwMode="auto">
          <a:xfrm>
            <a:off x="4203700" y="6400800"/>
            <a:ext cx="410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104452" name="Slide Number Placeholder 6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3C039B23-4036-4E52-9E5A-8FE86637C5D9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96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10445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80400" cy="1143000"/>
          </a:xfrm>
        </p:spPr>
        <p:txBody>
          <a:bodyPr/>
          <a:lstStyle/>
          <a:p>
            <a:r>
              <a:rPr lang="en-US" altLang="el-GR" sz="3600" smtClean="0"/>
              <a:t>Αίτια/κόστ</a:t>
            </a:r>
            <a:r>
              <a:rPr lang="el-GR" altLang="el-GR" sz="3600" smtClean="0"/>
              <a:t>η της</a:t>
            </a:r>
            <a:r>
              <a:rPr lang="en-US" altLang="el-GR" sz="3600" smtClean="0"/>
              <a:t> συμφόρησης: σενάριο 3</a:t>
            </a:r>
          </a:p>
        </p:txBody>
      </p:sp>
      <p:sp>
        <p:nvSpPr>
          <p:cNvPr id="104454" name="Rectangle 3"/>
          <p:cNvSpPr>
            <a:spLocks noChangeArrowheads="1"/>
          </p:cNvSpPr>
          <p:nvPr/>
        </p:nvSpPr>
        <p:spPr bwMode="auto">
          <a:xfrm>
            <a:off x="333375" y="5153025"/>
            <a:ext cx="8267700" cy="409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>
              <a:latin typeface="Comic Sans MS" pitchFamily="66" charset="0"/>
            </a:endParaRPr>
          </a:p>
        </p:txBody>
      </p:sp>
      <p:sp>
        <p:nvSpPr>
          <p:cNvPr id="104455" name="Rectangle 4"/>
          <p:cNvSpPr>
            <a:spLocks noChangeArrowheads="1"/>
          </p:cNvSpPr>
          <p:nvPr/>
        </p:nvSpPr>
        <p:spPr bwMode="auto">
          <a:xfrm>
            <a:off x="654050" y="4581525"/>
            <a:ext cx="80978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l-GR" altLang="el-GR" sz="2400">
                <a:solidFill>
                  <a:srgbClr val="FF0000"/>
                </a:solidFill>
                <a:latin typeface="Comic Sans MS" pitchFamily="66" charset="0"/>
              </a:rPr>
              <a:t>Ένα άλλο “κόστος” της συμφόρησης: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l-GR" altLang="el-GR" sz="2400">
                <a:latin typeface="Comic Sans MS" pitchFamily="66" charset="0"/>
              </a:rPr>
              <a:t>όταν ένα πακέτο χάνεται, η “upstream” (αντιρευματική) χωρητικότητα που χρησιμοποιήθηκε για τη μετάδοσή του έχει σπαταληθεί!</a:t>
            </a:r>
            <a:endParaRPr lang="en-US" altLang="el-GR" sz="2400">
              <a:latin typeface="Comic Sans MS" pitchFamily="66" charset="0"/>
            </a:endParaRPr>
          </a:p>
        </p:txBody>
      </p:sp>
      <p:pic>
        <p:nvPicPr>
          <p:cNvPr id="104456" name="Picture 5" descr="congestion_perf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925" y="1562100"/>
            <a:ext cx="442118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7" name="Line 8"/>
          <p:cNvSpPr>
            <a:spLocks noChangeShapeType="1"/>
          </p:cNvSpPr>
          <p:nvPr/>
        </p:nvSpPr>
        <p:spPr bwMode="auto">
          <a:xfrm flipH="1">
            <a:off x="6011863" y="2141538"/>
            <a:ext cx="403225" cy="4524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58" name="Line 9"/>
          <p:cNvSpPr>
            <a:spLocks noChangeShapeType="1"/>
          </p:cNvSpPr>
          <p:nvPr/>
        </p:nvSpPr>
        <p:spPr bwMode="auto">
          <a:xfrm flipH="1">
            <a:off x="6223000" y="2141538"/>
            <a:ext cx="1920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4459" name="Group 10"/>
          <p:cNvGrpSpPr>
            <a:grpSpLocks/>
          </p:cNvGrpSpPr>
          <p:nvPr/>
        </p:nvGrpSpPr>
        <p:grpSpPr bwMode="auto">
          <a:xfrm>
            <a:off x="5886450" y="1446213"/>
            <a:ext cx="428625" cy="784225"/>
            <a:chOff x="12464" y="10193"/>
            <a:chExt cx="1481" cy="2272"/>
          </a:xfrm>
        </p:grpSpPr>
        <p:grpSp>
          <p:nvGrpSpPr>
            <p:cNvPr id="104719" name="Group 11"/>
            <p:cNvGrpSpPr>
              <a:grpSpLocks/>
            </p:cNvGrpSpPr>
            <p:nvPr/>
          </p:nvGrpSpPr>
          <p:grpSpPr bwMode="auto">
            <a:xfrm>
              <a:off x="12464" y="11102"/>
              <a:ext cx="1481" cy="1363"/>
              <a:chOff x="5850" y="13487"/>
              <a:chExt cx="2023" cy="1840"/>
            </a:xfrm>
          </p:grpSpPr>
          <p:sp>
            <p:nvSpPr>
              <p:cNvPr id="104728" name="Freeform 12"/>
              <p:cNvSpPr>
                <a:spLocks/>
              </p:cNvSpPr>
              <p:nvPr/>
            </p:nvSpPr>
            <p:spPr bwMode="auto">
              <a:xfrm>
                <a:off x="5850" y="13632"/>
                <a:ext cx="2023" cy="1695"/>
              </a:xfrm>
              <a:custGeom>
                <a:avLst/>
                <a:gdLst>
                  <a:gd name="T0" fmla="*/ 570 w 2023"/>
                  <a:gd name="T1" fmla="*/ 121 h 1695"/>
                  <a:gd name="T2" fmla="*/ 575 w 2023"/>
                  <a:gd name="T3" fmla="*/ 120 h 1695"/>
                  <a:gd name="T4" fmla="*/ 586 w 2023"/>
                  <a:gd name="T5" fmla="*/ 116 h 1695"/>
                  <a:gd name="T6" fmla="*/ 607 w 2023"/>
                  <a:gd name="T7" fmla="*/ 108 h 1695"/>
                  <a:gd name="T8" fmla="*/ 636 w 2023"/>
                  <a:gd name="T9" fmla="*/ 101 h 1695"/>
                  <a:gd name="T10" fmla="*/ 672 w 2023"/>
                  <a:gd name="T11" fmla="*/ 90 h 1695"/>
                  <a:gd name="T12" fmla="*/ 718 w 2023"/>
                  <a:gd name="T13" fmla="*/ 79 h 1695"/>
                  <a:gd name="T14" fmla="*/ 771 w 2023"/>
                  <a:gd name="T15" fmla="*/ 67 h 1695"/>
                  <a:gd name="T16" fmla="*/ 834 w 2023"/>
                  <a:gd name="T17" fmla="*/ 55 h 1695"/>
                  <a:gd name="T18" fmla="*/ 904 w 2023"/>
                  <a:gd name="T19" fmla="*/ 43 h 1695"/>
                  <a:gd name="T20" fmla="*/ 982 w 2023"/>
                  <a:gd name="T21" fmla="*/ 33 h 1695"/>
                  <a:gd name="T22" fmla="*/ 1071 w 2023"/>
                  <a:gd name="T23" fmla="*/ 22 h 1695"/>
                  <a:gd name="T24" fmla="*/ 1166 w 2023"/>
                  <a:gd name="T25" fmla="*/ 13 h 1695"/>
                  <a:gd name="T26" fmla="*/ 1271 w 2023"/>
                  <a:gd name="T27" fmla="*/ 7 h 1695"/>
                  <a:gd name="T28" fmla="*/ 1384 w 2023"/>
                  <a:gd name="T29" fmla="*/ 1 h 1695"/>
                  <a:gd name="T30" fmla="*/ 1506 w 2023"/>
                  <a:gd name="T31" fmla="*/ 0 h 1695"/>
                  <a:gd name="T32" fmla="*/ 1636 w 2023"/>
                  <a:gd name="T33" fmla="*/ 1 h 1695"/>
                  <a:gd name="T34" fmla="*/ 1692 w 2023"/>
                  <a:gd name="T35" fmla="*/ 233 h 1695"/>
                  <a:gd name="T36" fmla="*/ 1713 w 2023"/>
                  <a:gd name="T37" fmla="*/ 243 h 1695"/>
                  <a:gd name="T38" fmla="*/ 1758 w 2023"/>
                  <a:gd name="T39" fmla="*/ 274 h 1695"/>
                  <a:gd name="T40" fmla="*/ 1806 w 2023"/>
                  <a:gd name="T41" fmla="*/ 329 h 1695"/>
                  <a:gd name="T42" fmla="*/ 1836 w 2023"/>
                  <a:gd name="T43" fmla="*/ 409 h 1695"/>
                  <a:gd name="T44" fmla="*/ 1955 w 2023"/>
                  <a:gd name="T45" fmla="*/ 948 h 1695"/>
                  <a:gd name="T46" fmla="*/ 2003 w 2023"/>
                  <a:gd name="T47" fmla="*/ 1171 h 1695"/>
                  <a:gd name="T48" fmla="*/ 2011 w 2023"/>
                  <a:gd name="T49" fmla="*/ 1188 h 1695"/>
                  <a:gd name="T50" fmla="*/ 2022 w 2023"/>
                  <a:gd name="T51" fmla="*/ 1231 h 1695"/>
                  <a:gd name="T52" fmla="*/ 2021 w 2023"/>
                  <a:gd name="T53" fmla="*/ 1297 h 1695"/>
                  <a:gd name="T54" fmla="*/ 1992 w 2023"/>
                  <a:gd name="T55" fmla="*/ 1380 h 1695"/>
                  <a:gd name="T56" fmla="*/ 0 w 2023"/>
                  <a:gd name="T57" fmla="*/ 1328 h 1695"/>
                  <a:gd name="T58" fmla="*/ 199 w 2023"/>
                  <a:gd name="T59" fmla="*/ 1223 h 1695"/>
                  <a:gd name="T60" fmla="*/ 200 w 2023"/>
                  <a:gd name="T61" fmla="*/ 232 h 1695"/>
                  <a:gd name="T62" fmla="*/ 210 w 2023"/>
                  <a:gd name="T63" fmla="*/ 226 h 1695"/>
                  <a:gd name="T64" fmla="*/ 230 w 2023"/>
                  <a:gd name="T65" fmla="*/ 214 h 1695"/>
                  <a:gd name="T66" fmla="*/ 259 w 2023"/>
                  <a:gd name="T67" fmla="*/ 201 h 1695"/>
                  <a:gd name="T68" fmla="*/ 297 w 2023"/>
                  <a:gd name="T69" fmla="*/ 189 h 1695"/>
                  <a:gd name="T70" fmla="*/ 344 w 2023"/>
                  <a:gd name="T71" fmla="*/ 183 h 1695"/>
                  <a:gd name="T72" fmla="*/ 399 w 2023"/>
                  <a:gd name="T73" fmla="*/ 181 h 1695"/>
                  <a:gd name="T74" fmla="*/ 464 w 2023"/>
                  <a:gd name="T75" fmla="*/ 191 h 1695"/>
                  <a:gd name="T76" fmla="*/ 548 w 2023"/>
                  <a:gd name="T77" fmla="*/ 225 h 169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023"/>
                  <a:gd name="T118" fmla="*/ 0 h 1695"/>
                  <a:gd name="T119" fmla="*/ 2023 w 2023"/>
                  <a:gd name="T120" fmla="*/ 1695 h 169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023" h="1695">
                    <a:moveTo>
                      <a:pt x="548" y="225"/>
                    </a:moveTo>
                    <a:lnTo>
                      <a:pt x="570" y="121"/>
                    </a:lnTo>
                    <a:lnTo>
                      <a:pt x="571" y="121"/>
                    </a:lnTo>
                    <a:lnTo>
                      <a:pt x="575" y="120"/>
                    </a:lnTo>
                    <a:lnTo>
                      <a:pt x="580" y="118"/>
                    </a:lnTo>
                    <a:lnTo>
                      <a:pt x="586" y="116"/>
                    </a:lnTo>
                    <a:lnTo>
                      <a:pt x="596" y="112"/>
                    </a:lnTo>
                    <a:lnTo>
                      <a:pt x="607" y="108"/>
                    </a:lnTo>
                    <a:lnTo>
                      <a:pt x="620" y="105"/>
                    </a:lnTo>
                    <a:lnTo>
                      <a:pt x="636" y="101"/>
                    </a:lnTo>
                    <a:lnTo>
                      <a:pt x="653" y="95"/>
                    </a:lnTo>
                    <a:lnTo>
                      <a:pt x="672" y="90"/>
                    </a:lnTo>
                    <a:lnTo>
                      <a:pt x="694" y="84"/>
                    </a:lnTo>
                    <a:lnTo>
                      <a:pt x="718" y="79"/>
                    </a:lnTo>
                    <a:lnTo>
                      <a:pt x="743" y="74"/>
                    </a:lnTo>
                    <a:lnTo>
                      <a:pt x="771" y="67"/>
                    </a:lnTo>
                    <a:lnTo>
                      <a:pt x="802" y="61"/>
                    </a:lnTo>
                    <a:lnTo>
                      <a:pt x="834" y="55"/>
                    </a:lnTo>
                    <a:lnTo>
                      <a:pt x="867" y="49"/>
                    </a:lnTo>
                    <a:lnTo>
                      <a:pt x="904" y="43"/>
                    </a:lnTo>
                    <a:lnTo>
                      <a:pt x="943" y="38"/>
                    </a:lnTo>
                    <a:lnTo>
                      <a:pt x="982" y="33"/>
                    </a:lnTo>
                    <a:lnTo>
                      <a:pt x="1025" y="27"/>
                    </a:lnTo>
                    <a:lnTo>
                      <a:pt x="1071" y="22"/>
                    </a:lnTo>
                    <a:lnTo>
                      <a:pt x="1117" y="17"/>
                    </a:lnTo>
                    <a:lnTo>
                      <a:pt x="1166" y="13"/>
                    </a:lnTo>
                    <a:lnTo>
                      <a:pt x="1218" y="10"/>
                    </a:lnTo>
                    <a:lnTo>
                      <a:pt x="1271" y="7"/>
                    </a:lnTo>
                    <a:lnTo>
                      <a:pt x="1327" y="3"/>
                    </a:lnTo>
                    <a:lnTo>
                      <a:pt x="1384" y="1"/>
                    </a:lnTo>
                    <a:lnTo>
                      <a:pt x="1444" y="0"/>
                    </a:lnTo>
                    <a:lnTo>
                      <a:pt x="1506" y="0"/>
                    </a:lnTo>
                    <a:lnTo>
                      <a:pt x="1570" y="0"/>
                    </a:lnTo>
                    <a:lnTo>
                      <a:pt x="1636" y="1"/>
                    </a:lnTo>
                    <a:lnTo>
                      <a:pt x="1709" y="41"/>
                    </a:lnTo>
                    <a:lnTo>
                      <a:pt x="1692" y="233"/>
                    </a:lnTo>
                    <a:lnTo>
                      <a:pt x="1698" y="235"/>
                    </a:lnTo>
                    <a:lnTo>
                      <a:pt x="1713" y="243"/>
                    </a:lnTo>
                    <a:lnTo>
                      <a:pt x="1733" y="256"/>
                    </a:lnTo>
                    <a:lnTo>
                      <a:pt x="1758" y="274"/>
                    </a:lnTo>
                    <a:lnTo>
                      <a:pt x="1784" y="299"/>
                    </a:lnTo>
                    <a:lnTo>
                      <a:pt x="1806" y="329"/>
                    </a:lnTo>
                    <a:lnTo>
                      <a:pt x="1825" y="366"/>
                    </a:lnTo>
                    <a:lnTo>
                      <a:pt x="1836" y="409"/>
                    </a:lnTo>
                    <a:lnTo>
                      <a:pt x="1999" y="557"/>
                    </a:lnTo>
                    <a:lnTo>
                      <a:pt x="1955" y="948"/>
                    </a:lnTo>
                    <a:lnTo>
                      <a:pt x="1692" y="1080"/>
                    </a:lnTo>
                    <a:lnTo>
                      <a:pt x="2003" y="1171"/>
                    </a:lnTo>
                    <a:lnTo>
                      <a:pt x="2006" y="1176"/>
                    </a:lnTo>
                    <a:lnTo>
                      <a:pt x="2011" y="1188"/>
                    </a:lnTo>
                    <a:lnTo>
                      <a:pt x="2016" y="1206"/>
                    </a:lnTo>
                    <a:lnTo>
                      <a:pt x="2022" y="1231"/>
                    </a:lnTo>
                    <a:lnTo>
                      <a:pt x="2023" y="1261"/>
                    </a:lnTo>
                    <a:lnTo>
                      <a:pt x="2021" y="1297"/>
                    </a:lnTo>
                    <a:lnTo>
                      <a:pt x="2010" y="1337"/>
                    </a:lnTo>
                    <a:lnTo>
                      <a:pt x="1992" y="1380"/>
                    </a:lnTo>
                    <a:lnTo>
                      <a:pt x="1171" y="1695"/>
                    </a:lnTo>
                    <a:lnTo>
                      <a:pt x="0" y="1328"/>
                    </a:lnTo>
                    <a:lnTo>
                      <a:pt x="20" y="1285"/>
                    </a:lnTo>
                    <a:lnTo>
                      <a:pt x="199" y="1223"/>
                    </a:lnTo>
                    <a:lnTo>
                      <a:pt x="199" y="233"/>
                    </a:lnTo>
                    <a:lnTo>
                      <a:pt x="200" y="232"/>
                    </a:lnTo>
                    <a:lnTo>
                      <a:pt x="204" y="229"/>
                    </a:lnTo>
                    <a:lnTo>
                      <a:pt x="210" y="226"/>
                    </a:lnTo>
                    <a:lnTo>
                      <a:pt x="218" y="220"/>
                    </a:lnTo>
                    <a:lnTo>
                      <a:pt x="230" y="214"/>
                    </a:lnTo>
                    <a:lnTo>
                      <a:pt x="243" y="207"/>
                    </a:lnTo>
                    <a:lnTo>
                      <a:pt x="259" y="201"/>
                    </a:lnTo>
                    <a:lnTo>
                      <a:pt x="277" y="194"/>
                    </a:lnTo>
                    <a:lnTo>
                      <a:pt x="297" y="189"/>
                    </a:lnTo>
                    <a:lnTo>
                      <a:pt x="320" y="185"/>
                    </a:lnTo>
                    <a:lnTo>
                      <a:pt x="344" y="183"/>
                    </a:lnTo>
                    <a:lnTo>
                      <a:pt x="370" y="180"/>
                    </a:lnTo>
                    <a:lnTo>
                      <a:pt x="399" y="181"/>
                    </a:lnTo>
                    <a:lnTo>
                      <a:pt x="430" y="185"/>
                    </a:lnTo>
                    <a:lnTo>
                      <a:pt x="464" y="191"/>
                    </a:lnTo>
                    <a:lnTo>
                      <a:pt x="498" y="201"/>
                    </a:lnTo>
                    <a:lnTo>
                      <a:pt x="548" y="225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29" name="Freeform 13"/>
              <p:cNvSpPr>
                <a:spLocks/>
              </p:cNvSpPr>
              <p:nvPr/>
            </p:nvSpPr>
            <p:spPr bwMode="auto">
              <a:xfrm>
                <a:off x="6551" y="13597"/>
                <a:ext cx="650" cy="735"/>
              </a:xfrm>
              <a:custGeom>
                <a:avLst/>
                <a:gdLst>
                  <a:gd name="T0" fmla="*/ 645 w 650"/>
                  <a:gd name="T1" fmla="*/ 27 h 735"/>
                  <a:gd name="T2" fmla="*/ 642 w 650"/>
                  <a:gd name="T3" fmla="*/ 26 h 735"/>
                  <a:gd name="T4" fmla="*/ 631 w 650"/>
                  <a:gd name="T5" fmla="*/ 23 h 735"/>
                  <a:gd name="T6" fmla="*/ 615 w 650"/>
                  <a:gd name="T7" fmla="*/ 19 h 735"/>
                  <a:gd name="T8" fmla="*/ 592 w 650"/>
                  <a:gd name="T9" fmla="*/ 15 h 735"/>
                  <a:gd name="T10" fmla="*/ 565 w 650"/>
                  <a:gd name="T11" fmla="*/ 10 h 735"/>
                  <a:gd name="T12" fmla="*/ 533 w 650"/>
                  <a:gd name="T13" fmla="*/ 6 h 735"/>
                  <a:gd name="T14" fmla="*/ 496 w 650"/>
                  <a:gd name="T15" fmla="*/ 3 h 735"/>
                  <a:gd name="T16" fmla="*/ 456 w 650"/>
                  <a:gd name="T17" fmla="*/ 1 h 735"/>
                  <a:gd name="T18" fmla="*/ 411 w 650"/>
                  <a:gd name="T19" fmla="*/ 0 h 735"/>
                  <a:gd name="T20" fmla="*/ 364 w 650"/>
                  <a:gd name="T21" fmla="*/ 2 h 735"/>
                  <a:gd name="T22" fmla="*/ 315 w 650"/>
                  <a:gd name="T23" fmla="*/ 6 h 735"/>
                  <a:gd name="T24" fmla="*/ 262 w 650"/>
                  <a:gd name="T25" fmla="*/ 15 h 735"/>
                  <a:gd name="T26" fmla="*/ 209 w 650"/>
                  <a:gd name="T27" fmla="*/ 26 h 735"/>
                  <a:gd name="T28" fmla="*/ 154 w 650"/>
                  <a:gd name="T29" fmla="*/ 42 h 735"/>
                  <a:gd name="T30" fmla="*/ 98 w 650"/>
                  <a:gd name="T31" fmla="*/ 61 h 735"/>
                  <a:gd name="T32" fmla="*/ 42 w 650"/>
                  <a:gd name="T33" fmla="*/ 87 h 735"/>
                  <a:gd name="T34" fmla="*/ 38 w 650"/>
                  <a:gd name="T35" fmla="*/ 101 h 735"/>
                  <a:gd name="T36" fmla="*/ 28 w 650"/>
                  <a:gd name="T37" fmla="*/ 141 h 735"/>
                  <a:gd name="T38" fmla="*/ 17 w 650"/>
                  <a:gd name="T39" fmla="*/ 203 h 735"/>
                  <a:gd name="T40" fmla="*/ 6 w 650"/>
                  <a:gd name="T41" fmla="*/ 283 h 735"/>
                  <a:gd name="T42" fmla="*/ 0 w 650"/>
                  <a:gd name="T43" fmla="*/ 378 h 735"/>
                  <a:gd name="T44" fmla="*/ 5 w 650"/>
                  <a:gd name="T45" fmla="*/ 484 h 735"/>
                  <a:gd name="T46" fmla="*/ 21 w 650"/>
                  <a:gd name="T47" fmla="*/ 599 h 735"/>
                  <a:gd name="T48" fmla="*/ 54 w 650"/>
                  <a:gd name="T49" fmla="*/ 716 h 735"/>
                  <a:gd name="T50" fmla="*/ 58 w 650"/>
                  <a:gd name="T51" fmla="*/ 716 h 735"/>
                  <a:gd name="T52" fmla="*/ 66 w 650"/>
                  <a:gd name="T53" fmla="*/ 715 h 735"/>
                  <a:gd name="T54" fmla="*/ 80 w 650"/>
                  <a:gd name="T55" fmla="*/ 713 h 735"/>
                  <a:gd name="T56" fmla="*/ 99 w 650"/>
                  <a:gd name="T57" fmla="*/ 712 h 735"/>
                  <a:gd name="T58" fmla="*/ 124 w 650"/>
                  <a:gd name="T59" fmla="*/ 710 h 735"/>
                  <a:gd name="T60" fmla="*/ 153 w 650"/>
                  <a:gd name="T61" fmla="*/ 708 h 735"/>
                  <a:gd name="T62" fmla="*/ 188 w 650"/>
                  <a:gd name="T63" fmla="*/ 707 h 735"/>
                  <a:gd name="T64" fmla="*/ 225 w 650"/>
                  <a:gd name="T65" fmla="*/ 706 h 735"/>
                  <a:gd name="T66" fmla="*/ 267 w 650"/>
                  <a:gd name="T67" fmla="*/ 705 h 735"/>
                  <a:gd name="T68" fmla="*/ 313 w 650"/>
                  <a:gd name="T69" fmla="*/ 706 h 735"/>
                  <a:gd name="T70" fmla="*/ 362 w 650"/>
                  <a:gd name="T71" fmla="*/ 707 h 735"/>
                  <a:gd name="T72" fmla="*/ 415 w 650"/>
                  <a:gd name="T73" fmla="*/ 709 h 735"/>
                  <a:gd name="T74" fmla="*/ 470 w 650"/>
                  <a:gd name="T75" fmla="*/ 713 h 735"/>
                  <a:gd name="T76" fmla="*/ 528 w 650"/>
                  <a:gd name="T77" fmla="*/ 719 h 735"/>
                  <a:gd name="T78" fmla="*/ 588 w 650"/>
                  <a:gd name="T79" fmla="*/ 726 h 735"/>
                  <a:gd name="T80" fmla="*/ 650 w 650"/>
                  <a:gd name="T81" fmla="*/ 735 h 735"/>
                  <a:gd name="T82" fmla="*/ 647 w 650"/>
                  <a:gd name="T83" fmla="*/ 713 h 735"/>
                  <a:gd name="T84" fmla="*/ 641 w 650"/>
                  <a:gd name="T85" fmla="*/ 655 h 735"/>
                  <a:gd name="T86" fmla="*/ 631 w 650"/>
                  <a:gd name="T87" fmla="*/ 568 h 735"/>
                  <a:gd name="T88" fmla="*/ 623 w 650"/>
                  <a:gd name="T89" fmla="*/ 462 h 735"/>
                  <a:gd name="T90" fmla="*/ 618 w 650"/>
                  <a:gd name="T91" fmla="*/ 345 h 735"/>
                  <a:gd name="T92" fmla="*/ 618 w 650"/>
                  <a:gd name="T93" fmla="*/ 229 h 735"/>
                  <a:gd name="T94" fmla="*/ 627 w 650"/>
                  <a:gd name="T95" fmla="*/ 119 h 735"/>
                  <a:gd name="T96" fmla="*/ 645 w 650"/>
                  <a:gd name="T97" fmla="*/ 27 h 73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50"/>
                  <a:gd name="T148" fmla="*/ 0 h 735"/>
                  <a:gd name="T149" fmla="*/ 650 w 650"/>
                  <a:gd name="T150" fmla="*/ 735 h 73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50" h="735">
                    <a:moveTo>
                      <a:pt x="645" y="27"/>
                    </a:moveTo>
                    <a:lnTo>
                      <a:pt x="642" y="26"/>
                    </a:lnTo>
                    <a:lnTo>
                      <a:pt x="631" y="23"/>
                    </a:lnTo>
                    <a:lnTo>
                      <a:pt x="615" y="19"/>
                    </a:lnTo>
                    <a:lnTo>
                      <a:pt x="592" y="15"/>
                    </a:lnTo>
                    <a:lnTo>
                      <a:pt x="565" y="10"/>
                    </a:lnTo>
                    <a:lnTo>
                      <a:pt x="533" y="6"/>
                    </a:lnTo>
                    <a:lnTo>
                      <a:pt x="496" y="3"/>
                    </a:lnTo>
                    <a:lnTo>
                      <a:pt x="456" y="1"/>
                    </a:lnTo>
                    <a:lnTo>
                      <a:pt x="411" y="0"/>
                    </a:lnTo>
                    <a:lnTo>
                      <a:pt x="364" y="2"/>
                    </a:lnTo>
                    <a:lnTo>
                      <a:pt x="315" y="6"/>
                    </a:lnTo>
                    <a:lnTo>
                      <a:pt x="262" y="15"/>
                    </a:lnTo>
                    <a:lnTo>
                      <a:pt x="209" y="26"/>
                    </a:lnTo>
                    <a:lnTo>
                      <a:pt x="154" y="42"/>
                    </a:lnTo>
                    <a:lnTo>
                      <a:pt x="98" y="61"/>
                    </a:lnTo>
                    <a:lnTo>
                      <a:pt x="42" y="87"/>
                    </a:lnTo>
                    <a:lnTo>
                      <a:pt x="38" y="101"/>
                    </a:lnTo>
                    <a:lnTo>
                      <a:pt x="28" y="141"/>
                    </a:lnTo>
                    <a:lnTo>
                      <a:pt x="17" y="203"/>
                    </a:lnTo>
                    <a:lnTo>
                      <a:pt x="6" y="283"/>
                    </a:lnTo>
                    <a:lnTo>
                      <a:pt x="0" y="378"/>
                    </a:lnTo>
                    <a:lnTo>
                      <a:pt x="5" y="484"/>
                    </a:lnTo>
                    <a:lnTo>
                      <a:pt x="21" y="599"/>
                    </a:lnTo>
                    <a:lnTo>
                      <a:pt x="54" y="716"/>
                    </a:lnTo>
                    <a:lnTo>
                      <a:pt x="58" y="716"/>
                    </a:lnTo>
                    <a:lnTo>
                      <a:pt x="66" y="715"/>
                    </a:lnTo>
                    <a:lnTo>
                      <a:pt x="80" y="713"/>
                    </a:lnTo>
                    <a:lnTo>
                      <a:pt x="99" y="712"/>
                    </a:lnTo>
                    <a:lnTo>
                      <a:pt x="124" y="710"/>
                    </a:lnTo>
                    <a:lnTo>
                      <a:pt x="153" y="708"/>
                    </a:lnTo>
                    <a:lnTo>
                      <a:pt x="188" y="707"/>
                    </a:lnTo>
                    <a:lnTo>
                      <a:pt x="225" y="706"/>
                    </a:lnTo>
                    <a:lnTo>
                      <a:pt x="267" y="705"/>
                    </a:lnTo>
                    <a:lnTo>
                      <a:pt x="313" y="706"/>
                    </a:lnTo>
                    <a:lnTo>
                      <a:pt x="362" y="707"/>
                    </a:lnTo>
                    <a:lnTo>
                      <a:pt x="415" y="709"/>
                    </a:lnTo>
                    <a:lnTo>
                      <a:pt x="470" y="713"/>
                    </a:lnTo>
                    <a:lnTo>
                      <a:pt x="528" y="719"/>
                    </a:lnTo>
                    <a:lnTo>
                      <a:pt x="588" y="726"/>
                    </a:lnTo>
                    <a:lnTo>
                      <a:pt x="650" y="735"/>
                    </a:lnTo>
                    <a:lnTo>
                      <a:pt x="647" y="713"/>
                    </a:lnTo>
                    <a:lnTo>
                      <a:pt x="641" y="655"/>
                    </a:lnTo>
                    <a:lnTo>
                      <a:pt x="631" y="568"/>
                    </a:lnTo>
                    <a:lnTo>
                      <a:pt x="623" y="462"/>
                    </a:lnTo>
                    <a:lnTo>
                      <a:pt x="618" y="345"/>
                    </a:lnTo>
                    <a:lnTo>
                      <a:pt x="618" y="229"/>
                    </a:lnTo>
                    <a:lnTo>
                      <a:pt x="627" y="119"/>
                    </a:lnTo>
                    <a:lnTo>
                      <a:pt x="645" y="2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30" name="Freeform 14"/>
              <p:cNvSpPr>
                <a:spLocks/>
              </p:cNvSpPr>
              <p:nvPr/>
            </p:nvSpPr>
            <p:spPr bwMode="auto">
              <a:xfrm>
                <a:off x="6623" y="13797"/>
                <a:ext cx="1071" cy="731"/>
              </a:xfrm>
              <a:custGeom>
                <a:avLst/>
                <a:gdLst>
                  <a:gd name="T0" fmla="*/ 6 w 1071"/>
                  <a:gd name="T1" fmla="*/ 552 h 731"/>
                  <a:gd name="T2" fmla="*/ 0 w 1071"/>
                  <a:gd name="T3" fmla="*/ 642 h 731"/>
                  <a:gd name="T4" fmla="*/ 698 w 1071"/>
                  <a:gd name="T5" fmla="*/ 731 h 731"/>
                  <a:gd name="T6" fmla="*/ 703 w 1071"/>
                  <a:gd name="T7" fmla="*/ 729 h 731"/>
                  <a:gd name="T8" fmla="*/ 717 w 1071"/>
                  <a:gd name="T9" fmla="*/ 722 h 731"/>
                  <a:gd name="T10" fmla="*/ 740 w 1071"/>
                  <a:gd name="T11" fmla="*/ 710 h 731"/>
                  <a:gd name="T12" fmla="*/ 768 w 1071"/>
                  <a:gd name="T13" fmla="*/ 694 h 731"/>
                  <a:gd name="T14" fmla="*/ 801 w 1071"/>
                  <a:gd name="T15" fmla="*/ 672 h 731"/>
                  <a:gd name="T16" fmla="*/ 838 w 1071"/>
                  <a:gd name="T17" fmla="*/ 645 h 731"/>
                  <a:gd name="T18" fmla="*/ 876 w 1071"/>
                  <a:gd name="T19" fmla="*/ 614 h 731"/>
                  <a:gd name="T20" fmla="*/ 915 w 1071"/>
                  <a:gd name="T21" fmla="*/ 577 h 731"/>
                  <a:gd name="T22" fmla="*/ 953 w 1071"/>
                  <a:gd name="T23" fmla="*/ 536 h 731"/>
                  <a:gd name="T24" fmla="*/ 988 w 1071"/>
                  <a:gd name="T25" fmla="*/ 491 h 731"/>
                  <a:gd name="T26" fmla="*/ 1018 w 1071"/>
                  <a:gd name="T27" fmla="*/ 439 h 731"/>
                  <a:gd name="T28" fmla="*/ 1043 w 1071"/>
                  <a:gd name="T29" fmla="*/ 383 h 731"/>
                  <a:gd name="T30" fmla="*/ 1061 w 1071"/>
                  <a:gd name="T31" fmla="*/ 322 h 731"/>
                  <a:gd name="T32" fmla="*/ 1071 w 1071"/>
                  <a:gd name="T33" fmla="*/ 255 h 731"/>
                  <a:gd name="T34" fmla="*/ 1070 w 1071"/>
                  <a:gd name="T35" fmla="*/ 185 h 731"/>
                  <a:gd name="T36" fmla="*/ 1057 w 1071"/>
                  <a:gd name="T37" fmla="*/ 108 h 731"/>
                  <a:gd name="T38" fmla="*/ 1055 w 1071"/>
                  <a:gd name="T39" fmla="*/ 104 h 731"/>
                  <a:gd name="T40" fmla="*/ 1049 w 1071"/>
                  <a:gd name="T41" fmla="*/ 92 h 731"/>
                  <a:gd name="T42" fmla="*/ 1037 w 1071"/>
                  <a:gd name="T43" fmla="*/ 76 h 731"/>
                  <a:gd name="T44" fmla="*/ 1022 w 1071"/>
                  <a:gd name="T45" fmla="*/ 57 h 731"/>
                  <a:gd name="T46" fmla="*/ 1002 w 1071"/>
                  <a:gd name="T47" fmla="*/ 37 h 731"/>
                  <a:gd name="T48" fmla="*/ 979 w 1071"/>
                  <a:gd name="T49" fmla="*/ 20 h 731"/>
                  <a:gd name="T50" fmla="*/ 951 w 1071"/>
                  <a:gd name="T51" fmla="*/ 7 h 731"/>
                  <a:gd name="T52" fmla="*/ 919 w 1071"/>
                  <a:gd name="T53" fmla="*/ 0 h 731"/>
                  <a:gd name="T54" fmla="*/ 924 w 1071"/>
                  <a:gd name="T55" fmla="*/ 12 h 731"/>
                  <a:gd name="T56" fmla="*/ 934 w 1071"/>
                  <a:gd name="T57" fmla="*/ 44 h 731"/>
                  <a:gd name="T58" fmla="*/ 947 w 1071"/>
                  <a:gd name="T59" fmla="*/ 94 h 731"/>
                  <a:gd name="T60" fmla="*/ 958 w 1071"/>
                  <a:gd name="T61" fmla="*/ 159 h 731"/>
                  <a:gd name="T62" fmla="*/ 961 w 1071"/>
                  <a:gd name="T63" fmla="*/ 238 h 731"/>
                  <a:gd name="T64" fmla="*/ 953 w 1071"/>
                  <a:gd name="T65" fmla="*/ 324 h 731"/>
                  <a:gd name="T66" fmla="*/ 928 w 1071"/>
                  <a:gd name="T67" fmla="*/ 418 h 731"/>
                  <a:gd name="T68" fmla="*/ 884 w 1071"/>
                  <a:gd name="T69" fmla="*/ 516 h 731"/>
                  <a:gd name="T70" fmla="*/ 883 w 1071"/>
                  <a:gd name="T71" fmla="*/ 518 h 731"/>
                  <a:gd name="T72" fmla="*/ 879 w 1071"/>
                  <a:gd name="T73" fmla="*/ 521 h 731"/>
                  <a:gd name="T74" fmla="*/ 872 w 1071"/>
                  <a:gd name="T75" fmla="*/ 526 h 731"/>
                  <a:gd name="T76" fmla="*/ 862 w 1071"/>
                  <a:gd name="T77" fmla="*/ 534 h 731"/>
                  <a:gd name="T78" fmla="*/ 851 w 1071"/>
                  <a:gd name="T79" fmla="*/ 541 h 731"/>
                  <a:gd name="T80" fmla="*/ 837 w 1071"/>
                  <a:gd name="T81" fmla="*/ 550 h 731"/>
                  <a:gd name="T82" fmla="*/ 819 w 1071"/>
                  <a:gd name="T83" fmla="*/ 559 h 731"/>
                  <a:gd name="T84" fmla="*/ 800 w 1071"/>
                  <a:gd name="T85" fmla="*/ 567 h 731"/>
                  <a:gd name="T86" fmla="*/ 778 w 1071"/>
                  <a:gd name="T87" fmla="*/ 575 h 731"/>
                  <a:gd name="T88" fmla="*/ 754 w 1071"/>
                  <a:gd name="T89" fmla="*/ 582 h 731"/>
                  <a:gd name="T90" fmla="*/ 727 w 1071"/>
                  <a:gd name="T91" fmla="*/ 588 h 731"/>
                  <a:gd name="T92" fmla="*/ 697 w 1071"/>
                  <a:gd name="T93" fmla="*/ 592 h 731"/>
                  <a:gd name="T94" fmla="*/ 666 w 1071"/>
                  <a:gd name="T95" fmla="*/ 593 h 731"/>
                  <a:gd name="T96" fmla="*/ 631 w 1071"/>
                  <a:gd name="T97" fmla="*/ 592 h 731"/>
                  <a:gd name="T98" fmla="*/ 593 w 1071"/>
                  <a:gd name="T99" fmla="*/ 589 h 731"/>
                  <a:gd name="T100" fmla="*/ 555 w 1071"/>
                  <a:gd name="T101" fmla="*/ 581 h 731"/>
                  <a:gd name="T102" fmla="*/ 555 w 1071"/>
                  <a:gd name="T103" fmla="*/ 677 h 731"/>
                  <a:gd name="T104" fmla="*/ 24 w 1071"/>
                  <a:gd name="T105" fmla="*/ 623 h 731"/>
                  <a:gd name="T106" fmla="*/ 6 w 1071"/>
                  <a:gd name="T107" fmla="*/ 552 h 73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71"/>
                  <a:gd name="T163" fmla="*/ 0 h 731"/>
                  <a:gd name="T164" fmla="*/ 1071 w 1071"/>
                  <a:gd name="T165" fmla="*/ 731 h 73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71" h="731">
                    <a:moveTo>
                      <a:pt x="6" y="552"/>
                    </a:moveTo>
                    <a:lnTo>
                      <a:pt x="0" y="642"/>
                    </a:lnTo>
                    <a:lnTo>
                      <a:pt x="698" y="731"/>
                    </a:lnTo>
                    <a:lnTo>
                      <a:pt x="703" y="729"/>
                    </a:lnTo>
                    <a:lnTo>
                      <a:pt x="717" y="722"/>
                    </a:lnTo>
                    <a:lnTo>
                      <a:pt x="740" y="710"/>
                    </a:lnTo>
                    <a:lnTo>
                      <a:pt x="768" y="694"/>
                    </a:lnTo>
                    <a:lnTo>
                      <a:pt x="801" y="672"/>
                    </a:lnTo>
                    <a:lnTo>
                      <a:pt x="838" y="645"/>
                    </a:lnTo>
                    <a:lnTo>
                      <a:pt x="876" y="614"/>
                    </a:lnTo>
                    <a:lnTo>
                      <a:pt x="915" y="577"/>
                    </a:lnTo>
                    <a:lnTo>
                      <a:pt x="953" y="536"/>
                    </a:lnTo>
                    <a:lnTo>
                      <a:pt x="988" y="491"/>
                    </a:lnTo>
                    <a:lnTo>
                      <a:pt x="1018" y="439"/>
                    </a:lnTo>
                    <a:lnTo>
                      <a:pt x="1043" y="383"/>
                    </a:lnTo>
                    <a:lnTo>
                      <a:pt x="1061" y="322"/>
                    </a:lnTo>
                    <a:lnTo>
                      <a:pt x="1071" y="255"/>
                    </a:lnTo>
                    <a:lnTo>
                      <a:pt x="1070" y="185"/>
                    </a:lnTo>
                    <a:lnTo>
                      <a:pt x="1057" y="108"/>
                    </a:lnTo>
                    <a:lnTo>
                      <a:pt x="1055" y="104"/>
                    </a:lnTo>
                    <a:lnTo>
                      <a:pt x="1049" y="92"/>
                    </a:lnTo>
                    <a:lnTo>
                      <a:pt x="1037" y="76"/>
                    </a:lnTo>
                    <a:lnTo>
                      <a:pt x="1022" y="57"/>
                    </a:lnTo>
                    <a:lnTo>
                      <a:pt x="1002" y="37"/>
                    </a:lnTo>
                    <a:lnTo>
                      <a:pt x="979" y="20"/>
                    </a:lnTo>
                    <a:lnTo>
                      <a:pt x="951" y="7"/>
                    </a:lnTo>
                    <a:lnTo>
                      <a:pt x="919" y="0"/>
                    </a:lnTo>
                    <a:lnTo>
                      <a:pt x="924" y="12"/>
                    </a:lnTo>
                    <a:lnTo>
                      <a:pt x="934" y="44"/>
                    </a:lnTo>
                    <a:lnTo>
                      <a:pt x="947" y="94"/>
                    </a:lnTo>
                    <a:lnTo>
                      <a:pt x="958" y="159"/>
                    </a:lnTo>
                    <a:lnTo>
                      <a:pt x="961" y="238"/>
                    </a:lnTo>
                    <a:lnTo>
                      <a:pt x="953" y="324"/>
                    </a:lnTo>
                    <a:lnTo>
                      <a:pt x="928" y="418"/>
                    </a:lnTo>
                    <a:lnTo>
                      <a:pt x="884" y="516"/>
                    </a:lnTo>
                    <a:lnTo>
                      <a:pt x="883" y="518"/>
                    </a:lnTo>
                    <a:lnTo>
                      <a:pt x="879" y="521"/>
                    </a:lnTo>
                    <a:lnTo>
                      <a:pt x="872" y="526"/>
                    </a:lnTo>
                    <a:lnTo>
                      <a:pt x="862" y="534"/>
                    </a:lnTo>
                    <a:lnTo>
                      <a:pt x="851" y="541"/>
                    </a:lnTo>
                    <a:lnTo>
                      <a:pt x="837" y="550"/>
                    </a:lnTo>
                    <a:lnTo>
                      <a:pt x="819" y="559"/>
                    </a:lnTo>
                    <a:lnTo>
                      <a:pt x="800" y="567"/>
                    </a:lnTo>
                    <a:lnTo>
                      <a:pt x="778" y="575"/>
                    </a:lnTo>
                    <a:lnTo>
                      <a:pt x="754" y="582"/>
                    </a:lnTo>
                    <a:lnTo>
                      <a:pt x="727" y="588"/>
                    </a:lnTo>
                    <a:lnTo>
                      <a:pt x="697" y="592"/>
                    </a:lnTo>
                    <a:lnTo>
                      <a:pt x="666" y="593"/>
                    </a:lnTo>
                    <a:lnTo>
                      <a:pt x="631" y="592"/>
                    </a:lnTo>
                    <a:lnTo>
                      <a:pt x="593" y="589"/>
                    </a:lnTo>
                    <a:lnTo>
                      <a:pt x="555" y="581"/>
                    </a:lnTo>
                    <a:lnTo>
                      <a:pt x="555" y="677"/>
                    </a:lnTo>
                    <a:lnTo>
                      <a:pt x="24" y="623"/>
                    </a:lnTo>
                    <a:lnTo>
                      <a:pt x="6" y="5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31" name="Freeform 15"/>
              <p:cNvSpPr>
                <a:spLocks/>
              </p:cNvSpPr>
              <p:nvPr/>
            </p:nvSpPr>
            <p:spPr bwMode="auto">
              <a:xfrm>
                <a:off x="6486" y="14516"/>
                <a:ext cx="787" cy="253"/>
              </a:xfrm>
              <a:custGeom>
                <a:avLst/>
                <a:gdLst>
                  <a:gd name="T0" fmla="*/ 787 w 787"/>
                  <a:gd name="T1" fmla="*/ 91 h 253"/>
                  <a:gd name="T2" fmla="*/ 12 w 787"/>
                  <a:gd name="T3" fmla="*/ 0 h 253"/>
                  <a:gd name="T4" fmla="*/ 0 w 787"/>
                  <a:gd name="T5" fmla="*/ 91 h 253"/>
                  <a:gd name="T6" fmla="*/ 764 w 787"/>
                  <a:gd name="T7" fmla="*/ 253 h 253"/>
                  <a:gd name="T8" fmla="*/ 787 w 787"/>
                  <a:gd name="T9" fmla="*/ 91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7"/>
                  <a:gd name="T16" fmla="*/ 0 h 253"/>
                  <a:gd name="T17" fmla="*/ 787 w 787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7" h="253">
                    <a:moveTo>
                      <a:pt x="787" y="91"/>
                    </a:moveTo>
                    <a:lnTo>
                      <a:pt x="12" y="0"/>
                    </a:lnTo>
                    <a:lnTo>
                      <a:pt x="0" y="91"/>
                    </a:lnTo>
                    <a:lnTo>
                      <a:pt x="764" y="253"/>
                    </a:lnTo>
                    <a:lnTo>
                      <a:pt x="787" y="9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32" name="Freeform 16"/>
              <p:cNvSpPr>
                <a:spLocks/>
              </p:cNvSpPr>
              <p:nvPr/>
            </p:nvSpPr>
            <p:spPr bwMode="auto">
              <a:xfrm>
                <a:off x="6879" y="14597"/>
                <a:ext cx="336" cy="115"/>
              </a:xfrm>
              <a:custGeom>
                <a:avLst/>
                <a:gdLst>
                  <a:gd name="T0" fmla="*/ 336 w 336"/>
                  <a:gd name="T1" fmla="*/ 50 h 115"/>
                  <a:gd name="T2" fmla="*/ 4 w 336"/>
                  <a:gd name="T3" fmla="*/ 0 h 115"/>
                  <a:gd name="T4" fmla="*/ 0 w 336"/>
                  <a:gd name="T5" fmla="*/ 48 h 115"/>
                  <a:gd name="T6" fmla="*/ 327 w 336"/>
                  <a:gd name="T7" fmla="*/ 115 h 115"/>
                  <a:gd name="T8" fmla="*/ 336 w 336"/>
                  <a:gd name="T9" fmla="*/ 50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6"/>
                  <a:gd name="T16" fmla="*/ 0 h 115"/>
                  <a:gd name="T17" fmla="*/ 336 w 336"/>
                  <a:gd name="T18" fmla="*/ 115 h 1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6" h="115">
                    <a:moveTo>
                      <a:pt x="336" y="50"/>
                    </a:moveTo>
                    <a:lnTo>
                      <a:pt x="4" y="0"/>
                    </a:lnTo>
                    <a:lnTo>
                      <a:pt x="0" y="48"/>
                    </a:lnTo>
                    <a:lnTo>
                      <a:pt x="327" y="115"/>
                    </a:lnTo>
                    <a:lnTo>
                      <a:pt x="336" y="5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33" name="Freeform 17"/>
              <p:cNvSpPr>
                <a:spLocks/>
              </p:cNvSpPr>
              <p:nvPr/>
            </p:nvSpPr>
            <p:spPr bwMode="auto">
              <a:xfrm>
                <a:off x="6536" y="14540"/>
                <a:ext cx="225" cy="85"/>
              </a:xfrm>
              <a:custGeom>
                <a:avLst/>
                <a:gdLst>
                  <a:gd name="T0" fmla="*/ 225 w 225"/>
                  <a:gd name="T1" fmla="*/ 39 h 85"/>
                  <a:gd name="T2" fmla="*/ 0 w 225"/>
                  <a:gd name="T3" fmla="*/ 0 h 85"/>
                  <a:gd name="T4" fmla="*/ 3 w 225"/>
                  <a:gd name="T5" fmla="*/ 41 h 85"/>
                  <a:gd name="T6" fmla="*/ 218 w 225"/>
                  <a:gd name="T7" fmla="*/ 85 h 85"/>
                  <a:gd name="T8" fmla="*/ 225 w 225"/>
                  <a:gd name="T9" fmla="*/ 39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5"/>
                  <a:gd name="T16" fmla="*/ 0 h 85"/>
                  <a:gd name="T17" fmla="*/ 225 w 225"/>
                  <a:gd name="T18" fmla="*/ 85 h 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5" h="85">
                    <a:moveTo>
                      <a:pt x="225" y="39"/>
                    </a:moveTo>
                    <a:lnTo>
                      <a:pt x="0" y="0"/>
                    </a:lnTo>
                    <a:lnTo>
                      <a:pt x="3" y="41"/>
                    </a:lnTo>
                    <a:lnTo>
                      <a:pt x="218" y="85"/>
                    </a:lnTo>
                    <a:lnTo>
                      <a:pt x="225" y="3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34" name="Freeform 18"/>
              <p:cNvSpPr>
                <a:spLocks/>
              </p:cNvSpPr>
              <p:nvPr/>
            </p:nvSpPr>
            <p:spPr bwMode="auto">
              <a:xfrm>
                <a:off x="5972" y="14624"/>
                <a:ext cx="1325" cy="439"/>
              </a:xfrm>
              <a:custGeom>
                <a:avLst/>
                <a:gdLst>
                  <a:gd name="T0" fmla="*/ 0 w 1325"/>
                  <a:gd name="T1" fmla="*/ 132 h 439"/>
                  <a:gd name="T2" fmla="*/ 3 w 1325"/>
                  <a:gd name="T3" fmla="*/ 132 h 439"/>
                  <a:gd name="T4" fmla="*/ 10 w 1325"/>
                  <a:gd name="T5" fmla="*/ 130 h 439"/>
                  <a:gd name="T6" fmla="*/ 24 w 1325"/>
                  <a:gd name="T7" fmla="*/ 128 h 439"/>
                  <a:gd name="T8" fmla="*/ 42 w 1325"/>
                  <a:gd name="T9" fmla="*/ 125 h 439"/>
                  <a:gd name="T10" fmla="*/ 62 w 1325"/>
                  <a:gd name="T11" fmla="*/ 121 h 439"/>
                  <a:gd name="T12" fmla="*/ 86 w 1325"/>
                  <a:gd name="T13" fmla="*/ 116 h 439"/>
                  <a:gd name="T14" fmla="*/ 113 w 1325"/>
                  <a:gd name="T15" fmla="*/ 109 h 439"/>
                  <a:gd name="T16" fmla="*/ 141 w 1325"/>
                  <a:gd name="T17" fmla="*/ 102 h 439"/>
                  <a:gd name="T18" fmla="*/ 170 w 1325"/>
                  <a:gd name="T19" fmla="*/ 94 h 439"/>
                  <a:gd name="T20" fmla="*/ 199 w 1325"/>
                  <a:gd name="T21" fmla="*/ 85 h 439"/>
                  <a:gd name="T22" fmla="*/ 228 w 1325"/>
                  <a:gd name="T23" fmla="*/ 74 h 439"/>
                  <a:gd name="T24" fmla="*/ 257 w 1325"/>
                  <a:gd name="T25" fmla="*/ 62 h 439"/>
                  <a:gd name="T26" fmla="*/ 285 w 1325"/>
                  <a:gd name="T27" fmla="*/ 48 h 439"/>
                  <a:gd name="T28" fmla="*/ 309 w 1325"/>
                  <a:gd name="T29" fmla="*/ 34 h 439"/>
                  <a:gd name="T30" fmla="*/ 333 w 1325"/>
                  <a:gd name="T31" fmla="*/ 18 h 439"/>
                  <a:gd name="T32" fmla="*/ 352 w 1325"/>
                  <a:gd name="T33" fmla="*/ 0 h 439"/>
                  <a:gd name="T34" fmla="*/ 1325 w 1325"/>
                  <a:gd name="T35" fmla="*/ 223 h 439"/>
                  <a:gd name="T36" fmla="*/ 1323 w 1325"/>
                  <a:gd name="T37" fmla="*/ 225 h 439"/>
                  <a:gd name="T38" fmla="*/ 1318 w 1325"/>
                  <a:gd name="T39" fmla="*/ 230 h 439"/>
                  <a:gd name="T40" fmla="*/ 1309 w 1325"/>
                  <a:gd name="T41" fmla="*/ 239 h 439"/>
                  <a:gd name="T42" fmla="*/ 1297 w 1325"/>
                  <a:gd name="T43" fmla="*/ 250 h 439"/>
                  <a:gd name="T44" fmla="*/ 1282 w 1325"/>
                  <a:gd name="T45" fmla="*/ 263 h 439"/>
                  <a:gd name="T46" fmla="*/ 1265 w 1325"/>
                  <a:gd name="T47" fmla="*/ 278 h 439"/>
                  <a:gd name="T48" fmla="*/ 1247 w 1325"/>
                  <a:gd name="T49" fmla="*/ 295 h 439"/>
                  <a:gd name="T50" fmla="*/ 1225 w 1325"/>
                  <a:gd name="T51" fmla="*/ 312 h 439"/>
                  <a:gd name="T52" fmla="*/ 1202 w 1325"/>
                  <a:gd name="T53" fmla="*/ 331 h 439"/>
                  <a:gd name="T54" fmla="*/ 1179 w 1325"/>
                  <a:gd name="T55" fmla="*/ 349 h 439"/>
                  <a:gd name="T56" fmla="*/ 1154 w 1325"/>
                  <a:gd name="T57" fmla="*/ 367 h 439"/>
                  <a:gd name="T58" fmla="*/ 1128 w 1325"/>
                  <a:gd name="T59" fmla="*/ 385 h 439"/>
                  <a:gd name="T60" fmla="*/ 1102 w 1325"/>
                  <a:gd name="T61" fmla="*/ 401 h 439"/>
                  <a:gd name="T62" fmla="*/ 1077 w 1325"/>
                  <a:gd name="T63" fmla="*/ 415 h 439"/>
                  <a:gd name="T64" fmla="*/ 1051 w 1325"/>
                  <a:gd name="T65" fmla="*/ 428 h 439"/>
                  <a:gd name="T66" fmla="*/ 1026 w 1325"/>
                  <a:gd name="T67" fmla="*/ 439 h 439"/>
                  <a:gd name="T68" fmla="*/ 0 w 1325"/>
                  <a:gd name="T69" fmla="*/ 132 h 43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25"/>
                  <a:gd name="T106" fmla="*/ 0 h 439"/>
                  <a:gd name="T107" fmla="*/ 1325 w 1325"/>
                  <a:gd name="T108" fmla="*/ 439 h 43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25" h="439">
                    <a:moveTo>
                      <a:pt x="0" y="132"/>
                    </a:moveTo>
                    <a:lnTo>
                      <a:pt x="3" y="132"/>
                    </a:lnTo>
                    <a:lnTo>
                      <a:pt x="10" y="130"/>
                    </a:lnTo>
                    <a:lnTo>
                      <a:pt x="24" y="128"/>
                    </a:lnTo>
                    <a:lnTo>
                      <a:pt x="42" y="125"/>
                    </a:lnTo>
                    <a:lnTo>
                      <a:pt x="62" y="121"/>
                    </a:lnTo>
                    <a:lnTo>
                      <a:pt x="86" y="116"/>
                    </a:lnTo>
                    <a:lnTo>
                      <a:pt x="113" y="109"/>
                    </a:lnTo>
                    <a:lnTo>
                      <a:pt x="141" y="102"/>
                    </a:lnTo>
                    <a:lnTo>
                      <a:pt x="170" y="94"/>
                    </a:lnTo>
                    <a:lnTo>
                      <a:pt x="199" y="85"/>
                    </a:lnTo>
                    <a:lnTo>
                      <a:pt x="228" y="74"/>
                    </a:lnTo>
                    <a:lnTo>
                      <a:pt x="257" y="62"/>
                    </a:lnTo>
                    <a:lnTo>
                      <a:pt x="285" y="48"/>
                    </a:lnTo>
                    <a:lnTo>
                      <a:pt x="309" y="34"/>
                    </a:lnTo>
                    <a:lnTo>
                      <a:pt x="333" y="18"/>
                    </a:lnTo>
                    <a:lnTo>
                      <a:pt x="352" y="0"/>
                    </a:lnTo>
                    <a:lnTo>
                      <a:pt x="1325" y="223"/>
                    </a:lnTo>
                    <a:lnTo>
                      <a:pt x="1323" y="225"/>
                    </a:lnTo>
                    <a:lnTo>
                      <a:pt x="1318" y="230"/>
                    </a:lnTo>
                    <a:lnTo>
                      <a:pt x="1309" y="239"/>
                    </a:lnTo>
                    <a:lnTo>
                      <a:pt x="1297" y="250"/>
                    </a:lnTo>
                    <a:lnTo>
                      <a:pt x="1282" y="263"/>
                    </a:lnTo>
                    <a:lnTo>
                      <a:pt x="1265" y="278"/>
                    </a:lnTo>
                    <a:lnTo>
                      <a:pt x="1247" y="295"/>
                    </a:lnTo>
                    <a:lnTo>
                      <a:pt x="1225" y="312"/>
                    </a:lnTo>
                    <a:lnTo>
                      <a:pt x="1202" y="331"/>
                    </a:lnTo>
                    <a:lnTo>
                      <a:pt x="1179" y="349"/>
                    </a:lnTo>
                    <a:lnTo>
                      <a:pt x="1154" y="367"/>
                    </a:lnTo>
                    <a:lnTo>
                      <a:pt x="1128" y="385"/>
                    </a:lnTo>
                    <a:lnTo>
                      <a:pt x="1102" y="401"/>
                    </a:lnTo>
                    <a:lnTo>
                      <a:pt x="1077" y="415"/>
                    </a:lnTo>
                    <a:lnTo>
                      <a:pt x="1051" y="428"/>
                    </a:lnTo>
                    <a:lnTo>
                      <a:pt x="1026" y="439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35" name="Freeform 19"/>
              <p:cNvSpPr>
                <a:spLocks/>
              </p:cNvSpPr>
              <p:nvPr/>
            </p:nvSpPr>
            <p:spPr bwMode="auto">
              <a:xfrm>
                <a:off x="7292" y="14577"/>
                <a:ext cx="472" cy="209"/>
              </a:xfrm>
              <a:custGeom>
                <a:avLst/>
                <a:gdLst>
                  <a:gd name="T0" fmla="*/ 47 w 472"/>
                  <a:gd name="T1" fmla="*/ 209 h 209"/>
                  <a:gd name="T2" fmla="*/ 472 w 472"/>
                  <a:gd name="T3" fmla="*/ 84 h 209"/>
                  <a:gd name="T4" fmla="*/ 215 w 472"/>
                  <a:gd name="T5" fmla="*/ 0 h 209"/>
                  <a:gd name="T6" fmla="*/ 5 w 472"/>
                  <a:gd name="T7" fmla="*/ 24 h 209"/>
                  <a:gd name="T8" fmla="*/ 0 w 472"/>
                  <a:gd name="T9" fmla="*/ 197 h 209"/>
                  <a:gd name="T10" fmla="*/ 47 w 472"/>
                  <a:gd name="T11" fmla="*/ 209 h 2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2"/>
                  <a:gd name="T19" fmla="*/ 0 h 209"/>
                  <a:gd name="T20" fmla="*/ 472 w 472"/>
                  <a:gd name="T21" fmla="*/ 209 h 2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2" h="209">
                    <a:moveTo>
                      <a:pt x="47" y="209"/>
                    </a:moveTo>
                    <a:lnTo>
                      <a:pt x="472" y="84"/>
                    </a:lnTo>
                    <a:lnTo>
                      <a:pt x="215" y="0"/>
                    </a:lnTo>
                    <a:lnTo>
                      <a:pt x="5" y="24"/>
                    </a:lnTo>
                    <a:lnTo>
                      <a:pt x="0" y="197"/>
                    </a:lnTo>
                    <a:lnTo>
                      <a:pt x="47" y="20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36" name="Freeform 20"/>
              <p:cNvSpPr>
                <a:spLocks/>
              </p:cNvSpPr>
              <p:nvPr/>
            </p:nvSpPr>
            <p:spPr bwMode="auto">
              <a:xfrm>
                <a:off x="6073" y="13679"/>
                <a:ext cx="251" cy="999"/>
              </a:xfrm>
              <a:custGeom>
                <a:avLst/>
                <a:gdLst>
                  <a:gd name="T0" fmla="*/ 251 w 251"/>
                  <a:gd name="T1" fmla="*/ 23 h 999"/>
                  <a:gd name="T2" fmla="*/ 250 w 251"/>
                  <a:gd name="T3" fmla="*/ 22 h 999"/>
                  <a:gd name="T4" fmla="*/ 246 w 251"/>
                  <a:gd name="T5" fmla="*/ 20 h 999"/>
                  <a:gd name="T6" fmla="*/ 239 w 251"/>
                  <a:gd name="T7" fmla="*/ 18 h 999"/>
                  <a:gd name="T8" fmla="*/ 230 w 251"/>
                  <a:gd name="T9" fmla="*/ 15 h 999"/>
                  <a:gd name="T10" fmla="*/ 218 w 251"/>
                  <a:gd name="T11" fmla="*/ 11 h 999"/>
                  <a:gd name="T12" fmla="*/ 205 w 251"/>
                  <a:gd name="T13" fmla="*/ 7 h 999"/>
                  <a:gd name="T14" fmla="*/ 190 w 251"/>
                  <a:gd name="T15" fmla="*/ 4 h 999"/>
                  <a:gd name="T16" fmla="*/ 173 w 251"/>
                  <a:gd name="T17" fmla="*/ 1 h 999"/>
                  <a:gd name="T18" fmla="*/ 155 w 251"/>
                  <a:gd name="T19" fmla="*/ 0 h 999"/>
                  <a:gd name="T20" fmla="*/ 134 w 251"/>
                  <a:gd name="T21" fmla="*/ 0 h 999"/>
                  <a:gd name="T22" fmla="*/ 114 w 251"/>
                  <a:gd name="T23" fmla="*/ 2 h 999"/>
                  <a:gd name="T24" fmla="*/ 92 w 251"/>
                  <a:gd name="T25" fmla="*/ 5 h 999"/>
                  <a:gd name="T26" fmla="*/ 70 w 251"/>
                  <a:gd name="T27" fmla="*/ 12 h 999"/>
                  <a:gd name="T28" fmla="*/ 47 w 251"/>
                  <a:gd name="T29" fmla="*/ 20 h 999"/>
                  <a:gd name="T30" fmla="*/ 23 w 251"/>
                  <a:gd name="T31" fmla="*/ 32 h 999"/>
                  <a:gd name="T32" fmla="*/ 0 w 251"/>
                  <a:gd name="T33" fmla="*/ 47 h 999"/>
                  <a:gd name="T34" fmla="*/ 0 w 251"/>
                  <a:gd name="T35" fmla="*/ 999 h 999"/>
                  <a:gd name="T36" fmla="*/ 1 w 251"/>
                  <a:gd name="T37" fmla="*/ 999 h 999"/>
                  <a:gd name="T38" fmla="*/ 6 w 251"/>
                  <a:gd name="T39" fmla="*/ 999 h 999"/>
                  <a:gd name="T40" fmla="*/ 14 w 251"/>
                  <a:gd name="T41" fmla="*/ 998 h 999"/>
                  <a:gd name="T42" fmla="*/ 23 w 251"/>
                  <a:gd name="T43" fmla="*/ 997 h 999"/>
                  <a:gd name="T44" fmla="*/ 35 w 251"/>
                  <a:gd name="T45" fmla="*/ 995 h 999"/>
                  <a:gd name="T46" fmla="*/ 49 w 251"/>
                  <a:gd name="T47" fmla="*/ 993 h 999"/>
                  <a:gd name="T48" fmla="*/ 65 w 251"/>
                  <a:gd name="T49" fmla="*/ 990 h 999"/>
                  <a:gd name="T50" fmla="*/ 83 w 251"/>
                  <a:gd name="T51" fmla="*/ 985 h 999"/>
                  <a:gd name="T52" fmla="*/ 102 w 251"/>
                  <a:gd name="T53" fmla="*/ 980 h 999"/>
                  <a:gd name="T54" fmla="*/ 121 w 251"/>
                  <a:gd name="T55" fmla="*/ 973 h 999"/>
                  <a:gd name="T56" fmla="*/ 143 w 251"/>
                  <a:gd name="T57" fmla="*/ 966 h 999"/>
                  <a:gd name="T58" fmla="*/ 164 w 251"/>
                  <a:gd name="T59" fmla="*/ 956 h 999"/>
                  <a:gd name="T60" fmla="*/ 186 w 251"/>
                  <a:gd name="T61" fmla="*/ 945 h 999"/>
                  <a:gd name="T62" fmla="*/ 208 w 251"/>
                  <a:gd name="T63" fmla="*/ 934 h 999"/>
                  <a:gd name="T64" fmla="*/ 230 w 251"/>
                  <a:gd name="T65" fmla="*/ 919 h 999"/>
                  <a:gd name="T66" fmla="*/ 251 w 251"/>
                  <a:gd name="T67" fmla="*/ 903 h 999"/>
                  <a:gd name="T68" fmla="*/ 251 w 251"/>
                  <a:gd name="T69" fmla="*/ 23 h 99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1"/>
                  <a:gd name="T106" fmla="*/ 0 h 999"/>
                  <a:gd name="T107" fmla="*/ 251 w 251"/>
                  <a:gd name="T108" fmla="*/ 999 h 99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1" h="999">
                    <a:moveTo>
                      <a:pt x="251" y="23"/>
                    </a:moveTo>
                    <a:lnTo>
                      <a:pt x="250" y="22"/>
                    </a:lnTo>
                    <a:lnTo>
                      <a:pt x="246" y="20"/>
                    </a:lnTo>
                    <a:lnTo>
                      <a:pt x="239" y="18"/>
                    </a:lnTo>
                    <a:lnTo>
                      <a:pt x="230" y="15"/>
                    </a:lnTo>
                    <a:lnTo>
                      <a:pt x="218" y="11"/>
                    </a:lnTo>
                    <a:lnTo>
                      <a:pt x="205" y="7"/>
                    </a:lnTo>
                    <a:lnTo>
                      <a:pt x="190" y="4"/>
                    </a:lnTo>
                    <a:lnTo>
                      <a:pt x="173" y="1"/>
                    </a:lnTo>
                    <a:lnTo>
                      <a:pt x="155" y="0"/>
                    </a:lnTo>
                    <a:lnTo>
                      <a:pt x="134" y="0"/>
                    </a:lnTo>
                    <a:lnTo>
                      <a:pt x="114" y="2"/>
                    </a:lnTo>
                    <a:lnTo>
                      <a:pt x="92" y="5"/>
                    </a:lnTo>
                    <a:lnTo>
                      <a:pt x="70" y="12"/>
                    </a:lnTo>
                    <a:lnTo>
                      <a:pt x="47" y="20"/>
                    </a:lnTo>
                    <a:lnTo>
                      <a:pt x="23" y="32"/>
                    </a:lnTo>
                    <a:lnTo>
                      <a:pt x="0" y="47"/>
                    </a:lnTo>
                    <a:lnTo>
                      <a:pt x="0" y="999"/>
                    </a:lnTo>
                    <a:lnTo>
                      <a:pt x="1" y="999"/>
                    </a:lnTo>
                    <a:lnTo>
                      <a:pt x="6" y="999"/>
                    </a:lnTo>
                    <a:lnTo>
                      <a:pt x="14" y="998"/>
                    </a:lnTo>
                    <a:lnTo>
                      <a:pt x="23" y="997"/>
                    </a:lnTo>
                    <a:lnTo>
                      <a:pt x="35" y="995"/>
                    </a:lnTo>
                    <a:lnTo>
                      <a:pt x="49" y="993"/>
                    </a:lnTo>
                    <a:lnTo>
                      <a:pt x="65" y="990"/>
                    </a:lnTo>
                    <a:lnTo>
                      <a:pt x="83" y="985"/>
                    </a:lnTo>
                    <a:lnTo>
                      <a:pt x="102" y="980"/>
                    </a:lnTo>
                    <a:lnTo>
                      <a:pt x="121" y="973"/>
                    </a:lnTo>
                    <a:lnTo>
                      <a:pt x="143" y="966"/>
                    </a:lnTo>
                    <a:lnTo>
                      <a:pt x="164" y="956"/>
                    </a:lnTo>
                    <a:lnTo>
                      <a:pt x="186" y="945"/>
                    </a:lnTo>
                    <a:lnTo>
                      <a:pt x="208" y="934"/>
                    </a:lnTo>
                    <a:lnTo>
                      <a:pt x="230" y="919"/>
                    </a:lnTo>
                    <a:lnTo>
                      <a:pt x="251" y="903"/>
                    </a:lnTo>
                    <a:lnTo>
                      <a:pt x="251" y="2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37" name="Freeform 21"/>
              <p:cNvSpPr>
                <a:spLocks/>
              </p:cNvSpPr>
              <p:nvPr/>
            </p:nvSpPr>
            <p:spPr bwMode="auto">
              <a:xfrm>
                <a:off x="6080" y="13687"/>
                <a:ext cx="215" cy="843"/>
              </a:xfrm>
              <a:custGeom>
                <a:avLst/>
                <a:gdLst>
                  <a:gd name="T0" fmla="*/ 215 w 215"/>
                  <a:gd name="T1" fmla="*/ 20 h 843"/>
                  <a:gd name="T2" fmla="*/ 214 w 215"/>
                  <a:gd name="T3" fmla="*/ 19 h 843"/>
                  <a:gd name="T4" fmla="*/ 211 w 215"/>
                  <a:gd name="T5" fmla="*/ 18 h 843"/>
                  <a:gd name="T6" fmla="*/ 205 w 215"/>
                  <a:gd name="T7" fmla="*/ 15 h 843"/>
                  <a:gd name="T8" fmla="*/ 197 w 215"/>
                  <a:gd name="T9" fmla="*/ 12 h 843"/>
                  <a:gd name="T10" fmla="*/ 187 w 215"/>
                  <a:gd name="T11" fmla="*/ 9 h 843"/>
                  <a:gd name="T12" fmla="*/ 176 w 215"/>
                  <a:gd name="T13" fmla="*/ 6 h 843"/>
                  <a:gd name="T14" fmla="*/ 163 w 215"/>
                  <a:gd name="T15" fmla="*/ 4 h 843"/>
                  <a:gd name="T16" fmla="*/ 149 w 215"/>
                  <a:gd name="T17" fmla="*/ 1 h 843"/>
                  <a:gd name="T18" fmla="*/ 133 w 215"/>
                  <a:gd name="T19" fmla="*/ 0 h 843"/>
                  <a:gd name="T20" fmla="*/ 115 w 215"/>
                  <a:gd name="T21" fmla="*/ 0 h 843"/>
                  <a:gd name="T22" fmla="*/ 98 w 215"/>
                  <a:gd name="T23" fmla="*/ 1 h 843"/>
                  <a:gd name="T24" fmla="*/ 79 w 215"/>
                  <a:gd name="T25" fmla="*/ 5 h 843"/>
                  <a:gd name="T26" fmla="*/ 60 w 215"/>
                  <a:gd name="T27" fmla="*/ 10 h 843"/>
                  <a:gd name="T28" fmla="*/ 40 w 215"/>
                  <a:gd name="T29" fmla="*/ 18 h 843"/>
                  <a:gd name="T30" fmla="*/ 21 w 215"/>
                  <a:gd name="T31" fmla="*/ 27 h 843"/>
                  <a:gd name="T32" fmla="*/ 0 w 215"/>
                  <a:gd name="T33" fmla="*/ 40 h 843"/>
                  <a:gd name="T34" fmla="*/ 0 w 215"/>
                  <a:gd name="T35" fmla="*/ 843 h 843"/>
                  <a:gd name="T36" fmla="*/ 1 w 215"/>
                  <a:gd name="T37" fmla="*/ 843 h 843"/>
                  <a:gd name="T38" fmla="*/ 6 w 215"/>
                  <a:gd name="T39" fmla="*/ 843 h 843"/>
                  <a:gd name="T40" fmla="*/ 12 w 215"/>
                  <a:gd name="T41" fmla="*/ 842 h 843"/>
                  <a:gd name="T42" fmla="*/ 21 w 215"/>
                  <a:gd name="T43" fmla="*/ 841 h 843"/>
                  <a:gd name="T44" fmla="*/ 30 w 215"/>
                  <a:gd name="T45" fmla="*/ 840 h 843"/>
                  <a:gd name="T46" fmla="*/ 43 w 215"/>
                  <a:gd name="T47" fmla="*/ 838 h 843"/>
                  <a:gd name="T48" fmla="*/ 56 w 215"/>
                  <a:gd name="T49" fmla="*/ 835 h 843"/>
                  <a:gd name="T50" fmla="*/ 71 w 215"/>
                  <a:gd name="T51" fmla="*/ 831 h 843"/>
                  <a:gd name="T52" fmla="*/ 87 w 215"/>
                  <a:gd name="T53" fmla="*/ 826 h 843"/>
                  <a:gd name="T54" fmla="*/ 105 w 215"/>
                  <a:gd name="T55" fmla="*/ 821 h 843"/>
                  <a:gd name="T56" fmla="*/ 123 w 215"/>
                  <a:gd name="T57" fmla="*/ 814 h 843"/>
                  <a:gd name="T58" fmla="*/ 141 w 215"/>
                  <a:gd name="T59" fmla="*/ 806 h 843"/>
                  <a:gd name="T60" fmla="*/ 159 w 215"/>
                  <a:gd name="T61" fmla="*/ 797 h 843"/>
                  <a:gd name="T62" fmla="*/ 179 w 215"/>
                  <a:gd name="T63" fmla="*/ 786 h 843"/>
                  <a:gd name="T64" fmla="*/ 197 w 215"/>
                  <a:gd name="T65" fmla="*/ 774 h 843"/>
                  <a:gd name="T66" fmla="*/ 215 w 215"/>
                  <a:gd name="T67" fmla="*/ 760 h 843"/>
                  <a:gd name="T68" fmla="*/ 215 w 215"/>
                  <a:gd name="T69" fmla="*/ 20 h 84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5"/>
                  <a:gd name="T106" fmla="*/ 0 h 843"/>
                  <a:gd name="T107" fmla="*/ 215 w 215"/>
                  <a:gd name="T108" fmla="*/ 843 h 84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5" h="843">
                    <a:moveTo>
                      <a:pt x="215" y="20"/>
                    </a:moveTo>
                    <a:lnTo>
                      <a:pt x="214" y="19"/>
                    </a:lnTo>
                    <a:lnTo>
                      <a:pt x="211" y="18"/>
                    </a:lnTo>
                    <a:lnTo>
                      <a:pt x="205" y="15"/>
                    </a:lnTo>
                    <a:lnTo>
                      <a:pt x="197" y="12"/>
                    </a:lnTo>
                    <a:lnTo>
                      <a:pt x="187" y="9"/>
                    </a:lnTo>
                    <a:lnTo>
                      <a:pt x="176" y="6"/>
                    </a:lnTo>
                    <a:lnTo>
                      <a:pt x="163" y="4"/>
                    </a:lnTo>
                    <a:lnTo>
                      <a:pt x="149" y="1"/>
                    </a:lnTo>
                    <a:lnTo>
                      <a:pt x="133" y="0"/>
                    </a:lnTo>
                    <a:lnTo>
                      <a:pt x="115" y="0"/>
                    </a:lnTo>
                    <a:lnTo>
                      <a:pt x="98" y="1"/>
                    </a:lnTo>
                    <a:lnTo>
                      <a:pt x="79" y="5"/>
                    </a:lnTo>
                    <a:lnTo>
                      <a:pt x="60" y="10"/>
                    </a:lnTo>
                    <a:lnTo>
                      <a:pt x="40" y="18"/>
                    </a:lnTo>
                    <a:lnTo>
                      <a:pt x="21" y="27"/>
                    </a:lnTo>
                    <a:lnTo>
                      <a:pt x="0" y="40"/>
                    </a:lnTo>
                    <a:lnTo>
                      <a:pt x="0" y="843"/>
                    </a:lnTo>
                    <a:lnTo>
                      <a:pt x="1" y="843"/>
                    </a:lnTo>
                    <a:lnTo>
                      <a:pt x="6" y="843"/>
                    </a:lnTo>
                    <a:lnTo>
                      <a:pt x="12" y="842"/>
                    </a:lnTo>
                    <a:lnTo>
                      <a:pt x="21" y="841"/>
                    </a:lnTo>
                    <a:lnTo>
                      <a:pt x="30" y="840"/>
                    </a:lnTo>
                    <a:lnTo>
                      <a:pt x="43" y="838"/>
                    </a:lnTo>
                    <a:lnTo>
                      <a:pt x="56" y="835"/>
                    </a:lnTo>
                    <a:lnTo>
                      <a:pt x="71" y="831"/>
                    </a:lnTo>
                    <a:lnTo>
                      <a:pt x="87" y="826"/>
                    </a:lnTo>
                    <a:lnTo>
                      <a:pt x="105" y="821"/>
                    </a:lnTo>
                    <a:lnTo>
                      <a:pt x="123" y="814"/>
                    </a:lnTo>
                    <a:lnTo>
                      <a:pt x="141" y="806"/>
                    </a:lnTo>
                    <a:lnTo>
                      <a:pt x="159" y="797"/>
                    </a:lnTo>
                    <a:lnTo>
                      <a:pt x="179" y="786"/>
                    </a:lnTo>
                    <a:lnTo>
                      <a:pt x="197" y="774"/>
                    </a:lnTo>
                    <a:lnTo>
                      <a:pt x="215" y="760"/>
                    </a:lnTo>
                    <a:lnTo>
                      <a:pt x="215" y="2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38" name="Freeform 22"/>
              <p:cNvSpPr>
                <a:spLocks/>
              </p:cNvSpPr>
              <p:nvPr/>
            </p:nvSpPr>
            <p:spPr bwMode="auto">
              <a:xfrm>
                <a:off x="6087" y="13696"/>
                <a:ext cx="180" cy="685"/>
              </a:xfrm>
              <a:custGeom>
                <a:avLst/>
                <a:gdLst>
                  <a:gd name="T0" fmla="*/ 180 w 180"/>
                  <a:gd name="T1" fmla="*/ 16 h 685"/>
                  <a:gd name="T2" fmla="*/ 179 w 180"/>
                  <a:gd name="T3" fmla="*/ 16 h 685"/>
                  <a:gd name="T4" fmla="*/ 176 w 180"/>
                  <a:gd name="T5" fmla="*/ 14 h 685"/>
                  <a:gd name="T6" fmla="*/ 172 w 180"/>
                  <a:gd name="T7" fmla="*/ 12 h 685"/>
                  <a:gd name="T8" fmla="*/ 165 w 180"/>
                  <a:gd name="T9" fmla="*/ 10 h 685"/>
                  <a:gd name="T10" fmla="*/ 157 w 180"/>
                  <a:gd name="T11" fmla="*/ 8 h 685"/>
                  <a:gd name="T12" fmla="*/ 147 w 180"/>
                  <a:gd name="T13" fmla="*/ 4 h 685"/>
                  <a:gd name="T14" fmla="*/ 136 w 180"/>
                  <a:gd name="T15" fmla="*/ 2 h 685"/>
                  <a:gd name="T16" fmla="*/ 125 w 180"/>
                  <a:gd name="T17" fmla="*/ 0 h 685"/>
                  <a:gd name="T18" fmla="*/ 111 w 180"/>
                  <a:gd name="T19" fmla="*/ 0 h 685"/>
                  <a:gd name="T20" fmla="*/ 97 w 180"/>
                  <a:gd name="T21" fmla="*/ 0 h 685"/>
                  <a:gd name="T22" fmla="*/ 81 w 180"/>
                  <a:gd name="T23" fmla="*/ 1 h 685"/>
                  <a:gd name="T24" fmla="*/ 66 w 180"/>
                  <a:gd name="T25" fmla="*/ 3 h 685"/>
                  <a:gd name="T26" fmla="*/ 50 w 180"/>
                  <a:gd name="T27" fmla="*/ 8 h 685"/>
                  <a:gd name="T28" fmla="*/ 33 w 180"/>
                  <a:gd name="T29" fmla="*/ 14 h 685"/>
                  <a:gd name="T30" fmla="*/ 17 w 180"/>
                  <a:gd name="T31" fmla="*/ 23 h 685"/>
                  <a:gd name="T32" fmla="*/ 0 w 180"/>
                  <a:gd name="T33" fmla="*/ 33 h 685"/>
                  <a:gd name="T34" fmla="*/ 0 w 180"/>
                  <a:gd name="T35" fmla="*/ 685 h 685"/>
                  <a:gd name="T36" fmla="*/ 1 w 180"/>
                  <a:gd name="T37" fmla="*/ 685 h 685"/>
                  <a:gd name="T38" fmla="*/ 4 w 180"/>
                  <a:gd name="T39" fmla="*/ 685 h 685"/>
                  <a:gd name="T40" fmla="*/ 9 w 180"/>
                  <a:gd name="T41" fmla="*/ 684 h 685"/>
                  <a:gd name="T42" fmla="*/ 17 w 180"/>
                  <a:gd name="T43" fmla="*/ 683 h 685"/>
                  <a:gd name="T44" fmla="*/ 26 w 180"/>
                  <a:gd name="T45" fmla="*/ 682 h 685"/>
                  <a:gd name="T46" fmla="*/ 35 w 180"/>
                  <a:gd name="T47" fmla="*/ 681 h 685"/>
                  <a:gd name="T48" fmla="*/ 47 w 180"/>
                  <a:gd name="T49" fmla="*/ 678 h 685"/>
                  <a:gd name="T50" fmla="*/ 60 w 180"/>
                  <a:gd name="T51" fmla="*/ 676 h 685"/>
                  <a:gd name="T52" fmla="*/ 73 w 180"/>
                  <a:gd name="T53" fmla="*/ 671 h 685"/>
                  <a:gd name="T54" fmla="*/ 87 w 180"/>
                  <a:gd name="T55" fmla="*/ 667 h 685"/>
                  <a:gd name="T56" fmla="*/ 102 w 180"/>
                  <a:gd name="T57" fmla="*/ 662 h 685"/>
                  <a:gd name="T58" fmla="*/ 118 w 180"/>
                  <a:gd name="T59" fmla="*/ 655 h 685"/>
                  <a:gd name="T60" fmla="*/ 133 w 180"/>
                  <a:gd name="T61" fmla="*/ 648 h 685"/>
                  <a:gd name="T62" fmla="*/ 149 w 180"/>
                  <a:gd name="T63" fmla="*/ 639 h 685"/>
                  <a:gd name="T64" fmla="*/ 165 w 180"/>
                  <a:gd name="T65" fmla="*/ 628 h 685"/>
                  <a:gd name="T66" fmla="*/ 180 w 180"/>
                  <a:gd name="T67" fmla="*/ 617 h 685"/>
                  <a:gd name="T68" fmla="*/ 180 w 180"/>
                  <a:gd name="T69" fmla="*/ 16 h 68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0"/>
                  <a:gd name="T106" fmla="*/ 0 h 685"/>
                  <a:gd name="T107" fmla="*/ 180 w 180"/>
                  <a:gd name="T108" fmla="*/ 685 h 68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0" h="685">
                    <a:moveTo>
                      <a:pt x="180" y="16"/>
                    </a:moveTo>
                    <a:lnTo>
                      <a:pt x="179" y="16"/>
                    </a:lnTo>
                    <a:lnTo>
                      <a:pt x="176" y="14"/>
                    </a:lnTo>
                    <a:lnTo>
                      <a:pt x="172" y="12"/>
                    </a:lnTo>
                    <a:lnTo>
                      <a:pt x="165" y="10"/>
                    </a:lnTo>
                    <a:lnTo>
                      <a:pt x="157" y="8"/>
                    </a:lnTo>
                    <a:lnTo>
                      <a:pt x="147" y="4"/>
                    </a:lnTo>
                    <a:lnTo>
                      <a:pt x="136" y="2"/>
                    </a:lnTo>
                    <a:lnTo>
                      <a:pt x="125" y="0"/>
                    </a:lnTo>
                    <a:lnTo>
                      <a:pt x="111" y="0"/>
                    </a:lnTo>
                    <a:lnTo>
                      <a:pt x="97" y="0"/>
                    </a:lnTo>
                    <a:lnTo>
                      <a:pt x="81" y="1"/>
                    </a:lnTo>
                    <a:lnTo>
                      <a:pt x="66" y="3"/>
                    </a:lnTo>
                    <a:lnTo>
                      <a:pt x="50" y="8"/>
                    </a:lnTo>
                    <a:lnTo>
                      <a:pt x="33" y="14"/>
                    </a:lnTo>
                    <a:lnTo>
                      <a:pt x="17" y="23"/>
                    </a:lnTo>
                    <a:lnTo>
                      <a:pt x="0" y="33"/>
                    </a:lnTo>
                    <a:lnTo>
                      <a:pt x="0" y="685"/>
                    </a:lnTo>
                    <a:lnTo>
                      <a:pt x="1" y="685"/>
                    </a:lnTo>
                    <a:lnTo>
                      <a:pt x="4" y="685"/>
                    </a:lnTo>
                    <a:lnTo>
                      <a:pt x="9" y="684"/>
                    </a:lnTo>
                    <a:lnTo>
                      <a:pt x="17" y="683"/>
                    </a:lnTo>
                    <a:lnTo>
                      <a:pt x="26" y="682"/>
                    </a:lnTo>
                    <a:lnTo>
                      <a:pt x="35" y="681"/>
                    </a:lnTo>
                    <a:lnTo>
                      <a:pt x="47" y="678"/>
                    </a:lnTo>
                    <a:lnTo>
                      <a:pt x="60" y="676"/>
                    </a:lnTo>
                    <a:lnTo>
                      <a:pt x="73" y="671"/>
                    </a:lnTo>
                    <a:lnTo>
                      <a:pt x="87" y="667"/>
                    </a:lnTo>
                    <a:lnTo>
                      <a:pt x="102" y="662"/>
                    </a:lnTo>
                    <a:lnTo>
                      <a:pt x="118" y="655"/>
                    </a:lnTo>
                    <a:lnTo>
                      <a:pt x="133" y="648"/>
                    </a:lnTo>
                    <a:lnTo>
                      <a:pt x="149" y="639"/>
                    </a:lnTo>
                    <a:lnTo>
                      <a:pt x="165" y="628"/>
                    </a:lnTo>
                    <a:lnTo>
                      <a:pt x="180" y="617"/>
                    </a:lnTo>
                    <a:lnTo>
                      <a:pt x="180" y="1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39" name="Freeform 23"/>
              <p:cNvSpPr>
                <a:spLocks/>
              </p:cNvSpPr>
              <p:nvPr/>
            </p:nvSpPr>
            <p:spPr bwMode="auto">
              <a:xfrm>
                <a:off x="6093" y="13704"/>
                <a:ext cx="146" cy="530"/>
              </a:xfrm>
              <a:custGeom>
                <a:avLst/>
                <a:gdLst>
                  <a:gd name="T0" fmla="*/ 146 w 146"/>
                  <a:gd name="T1" fmla="*/ 14 h 530"/>
                  <a:gd name="T2" fmla="*/ 143 w 146"/>
                  <a:gd name="T3" fmla="*/ 12 h 530"/>
                  <a:gd name="T4" fmla="*/ 134 w 146"/>
                  <a:gd name="T5" fmla="*/ 8 h 530"/>
                  <a:gd name="T6" fmla="*/ 120 w 146"/>
                  <a:gd name="T7" fmla="*/ 4 h 530"/>
                  <a:gd name="T8" fmla="*/ 101 w 146"/>
                  <a:gd name="T9" fmla="*/ 1 h 530"/>
                  <a:gd name="T10" fmla="*/ 79 w 146"/>
                  <a:gd name="T11" fmla="*/ 0 h 530"/>
                  <a:gd name="T12" fmla="*/ 54 w 146"/>
                  <a:gd name="T13" fmla="*/ 3 h 530"/>
                  <a:gd name="T14" fmla="*/ 27 w 146"/>
                  <a:gd name="T15" fmla="*/ 11 h 530"/>
                  <a:gd name="T16" fmla="*/ 0 w 146"/>
                  <a:gd name="T17" fmla="*/ 27 h 530"/>
                  <a:gd name="T18" fmla="*/ 0 w 146"/>
                  <a:gd name="T19" fmla="*/ 530 h 530"/>
                  <a:gd name="T20" fmla="*/ 3 w 146"/>
                  <a:gd name="T21" fmla="*/ 530 h 530"/>
                  <a:gd name="T22" fmla="*/ 14 w 146"/>
                  <a:gd name="T23" fmla="*/ 529 h 530"/>
                  <a:gd name="T24" fmla="*/ 29 w 146"/>
                  <a:gd name="T25" fmla="*/ 526 h 530"/>
                  <a:gd name="T26" fmla="*/ 49 w 146"/>
                  <a:gd name="T27" fmla="*/ 521 h 530"/>
                  <a:gd name="T28" fmla="*/ 71 w 146"/>
                  <a:gd name="T29" fmla="*/ 514 h 530"/>
                  <a:gd name="T30" fmla="*/ 96 w 146"/>
                  <a:gd name="T31" fmla="*/ 505 h 530"/>
                  <a:gd name="T32" fmla="*/ 121 w 146"/>
                  <a:gd name="T33" fmla="*/ 492 h 530"/>
                  <a:gd name="T34" fmla="*/ 146 w 146"/>
                  <a:gd name="T35" fmla="*/ 475 h 530"/>
                  <a:gd name="T36" fmla="*/ 146 w 146"/>
                  <a:gd name="T37" fmla="*/ 14 h 5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6"/>
                  <a:gd name="T58" fmla="*/ 0 h 530"/>
                  <a:gd name="T59" fmla="*/ 146 w 146"/>
                  <a:gd name="T60" fmla="*/ 530 h 53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6" h="530">
                    <a:moveTo>
                      <a:pt x="146" y="14"/>
                    </a:moveTo>
                    <a:lnTo>
                      <a:pt x="143" y="12"/>
                    </a:lnTo>
                    <a:lnTo>
                      <a:pt x="134" y="8"/>
                    </a:lnTo>
                    <a:lnTo>
                      <a:pt x="120" y="4"/>
                    </a:lnTo>
                    <a:lnTo>
                      <a:pt x="101" y="1"/>
                    </a:lnTo>
                    <a:lnTo>
                      <a:pt x="79" y="0"/>
                    </a:lnTo>
                    <a:lnTo>
                      <a:pt x="54" y="3"/>
                    </a:lnTo>
                    <a:lnTo>
                      <a:pt x="27" y="11"/>
                    </a:lnTo>
                    <a:lnTo>
                      <a:pt x="0" y="27"/>
                    </a:lnTo>
                    <a:lnTo>
                      <a:pt x="0" y="530"/>
                    </a:lnTo>
                    <a:lnTo>
                      <a:pt x="3" y="530"/>
                    </a:lnTo>
                    <a:lnTo>
                      <a:pt x="14" y="529"/>
                    </a:lnTo>
                    <a:lnTo>
                      <a:pt x="29" y="526"/>
                    </a:lnTo>
                    <a:lnTo>
                      <a:pt x="49" y="521"/>
                    </a:lnTo>
                    <a:lnTo>
                      <a:pt x="71" y="514"/>
                    </a:lnTo>
                    <a:lnTo>
                      <a:pt x="96" y="505"/>
                    </a:lnTo>
                    <a:lnTo>
                      <a:pt x="121" y="492"/>
                    </a:lnTo>
                    <a:lnTo>
                      <a:pt x="146" y="475"/>
                    </a:lnTo>
                    <a:lnTo>
                      <a:pt x="146" y="1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40" name="Freeform 24"/>
              <p:cNvSpPr>
                <a:spLocks/>
              </p:cNvSpPr>
              <p:nvPr/>
            </p:nvSpPr>
            <p:spPr bwMode="auto">
              <a:xfrm>
                <a:off x="6101" y="13712"/>
                <a:ext cx="109" cy="373"/>
              </a:xfrm>
              <a:custGeom>
                <a:avLst/>
                <a:gdLst>
                  <a:gd name="T0" fmla="*/ 109 w 109"/>
                  <a:gd name="T1" fmla="*/ 10 h 373"/>
                  <a:gd name="T2" fmla="*/ 107 w 109"/>
                  <a:gd name="T3" fmla="*/ 9 h 373"/>
                  <a:gd name="T4" fmla="*/ 100 w 109"/>
                  <a:gd name="T5" fmla="*/ 6 h 373"/>
                  <a:gd name="T6" fmla="*/ 89 w 109"/>
                  <a:gd name="T7" fmla="*/ 2 h 373"/>
                  <a:gd name="T8" fmla="*/ 75 w 109"/>
                  <a:gd name="T9" fmla="*/ 0 h 373"/>
                  <a:gd name="T10" fmla="*/ 59 w 109"/>
                  <a:gd name="T11" fmla="*/ 0 h 373"/>
                  <a:gd name="T12" fmla="*/ 39 w 109"/>
                  <a:gd name="T13" fmla="*/ 2 h 373"/>
                  <a:gd name="T14" fmla="*/ 20 w 109"/>
                  <a:gd name="T15" fmla="*/ 9 h 373"/>
                  <a:gd name="T16" fmla="*/ 0 w 109"/>
                  <a:gd name="T17" fmla="*/ 21 h 373"/>
                  <a:gd name="T18" fmla="*/ 0 w 109"/>
                  <a:gd name="T19" fmla="*/ 373 h 373"/>
                  <a:gd name="T20" fmla="*/ 2 w 109"/>
                  <a:gd name="T21" fmla="*/ 373 h 373"/>
                  <a:gd name="T22" fmla="*/ 9 w 109"/>
                  <a:gd name="T23" fmla="*/ 372 h 373"/>
                  <a:gd name="T24" fmla="*/ 21 w 109"/>
                  <a:gd name="T25" fmla="*/ 369 h 373"/>
                  <a:gd name="T26" fmla="*/ 36 w 109"/>
                  <a:gd name="T27" fmla="*/ 366 h 373"/>
                  <a:gd name="T28" fmla="*/ 53 w 109"/>
                  <a:gd name="T29" fmla="*/ 362 h 373"/>
                  <a:gd name="T30" fmla="*/ 72 w 109"/>
                  <a:gd name="T31" fmla="*/ 354 h 373"/>
                  <a:gd name="T32" fmla="*/ 90 w 109"/>
                  <a:gd name="T33" fmla="*/ 343 h 373"/>
                  <a:gd name="T34" fmla="*/ 109 w 109"/>
                  <a:gd name="T35" fmla="*/ 331 h 373"/>
                  <a:gd name="T36" fmla="*/ 109 w 109"/>
                  <a:gd name="T37" fmla="*/ 10 h 37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9"/>
                  <a:gd name="T58" fmla="*/ 0 h 373"/>
                  <a:gd name="T59" fmla="*/ 109 w 109"/>
                  <a:gd name="T60" fmla="*/ 373 h 37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9" h="373">
                    <a:moveTo>
                      <a:pt x="109" y="10"/>
                    </a:moveTo>
                    <a:lnTo>
                      <a:pt x="107" y="9"/>
                    </a:lnTo>
                    <a:lnTo>
                      <a:pt x="100" y="6"/>
                    </a:lnTo>
                    <a:lnTo>
                      <a:pt x="89" y="2"/>
                    </a:lnTo>
                    <a:lnTo>
                      <a:pt x="75" y="0"/>
                    </a:lnTo>
                    <a:lnTo>
                      <a:pt x="59" y="0"/>
                    </a:lnTo>
                    <a:lnTo>
                      <a:pt x="39" y="2"/>
                    </a:lnTo>
                    <a:lnTo>
                      <a:pt x="20" y="9"/>
                    </a:lnTo>
                    <a:lnTo>
                      <a:pt x="0" y="21"/>
                    </a:lnTo>
                    <a:lnTo>
                      <a:pt x="0" y="373"/>
                    </a:lnTo>
                    <a:lnTo>
                      <a:pt x="2" y="373"/>
                    </a:lnTo>
                    <a:lnTo>
                      <a:pt x="9" y="372"/>
                    </a:lnTo>
                    <a:lnTo>
                      <a:pt x="21" y="369"/>
                    </a:lnTo>
                    <a:lnTo>
                      <a:pt x="36" y="366"/>
                    </a:lnTo>
                    <a:lnTo>
                      <a:pt x="53" y="362"/>
                    </a:lnTo>
                    <a:lnTo>
                      <a:pt x="72" y="354"/>
                    </a:lnTo>
                    <a:lnTo>
                      <a:pt x="90" y="343"/>
                    </a:lnTo>
                    <a:lnTo>
                      <a:pt x="109" y="331"/>
                    </a:lnTo>
                    <a:lnTo>
                      <a:pt x="109" y="1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41" name="Freeform 25"/>
              <p:cNvSpPr>
                <a:spLocks/>
              </p:cNvSpPr>
              <p:nvPr/>
            </p:nvSpPr>
            <p:spPr bwMode="auto">
              <a:xfrm>
                <a:off x="6107" y="13721"/>
                <a:ext cx="75" cy="216"/>
              </a:xfrm>
              <a:custGeom>
                <a:avLst/>
                <a:gdLst>
                  <a:gd name="T0" fmla="*/ 75 w 75"/>
                  <a:gd name="T1" fmla="*/ 6 h 216"/>
                  <a:gd name="T2" fmla="*/ 73 w 75"/>
                  <a:gd name="T3" fmla="*/ 5 h 216"/>
                  <a:gd name="T4" fmla="*/ 69 w 75"/>
                  <a:gd name="T5" fmla="*/ 4 h 216"/>
                  <a:gd name="T6" fmla="*/ 61 w 75"/>
                  <a:gd name="T7" fmla="*/ 2 h 216"/>
                  <a:gd name="T8" fmla="*/ 52 w 75"/>
                  <a:gd name="T9" fmla="*/ 0 h 216"/>
                  <a:gd name="T10" fmla="*/ 41 w 75"/>
                  <a:gd name="T11" fmla="*/ 0 h 216"/>
                  <a:gd name="T12" fmla="*/ 28 w 75"/>
                  <a:gd name="T13" fmla="*/ 1 h 216"/>
                  <a:gd name="T14" fmla="*/ 14 w 75"/>
                  <a:gd name="T15" fmla="*/ 6 h 216"/>
                  <a:gd name="T16" fmla="*/ 0 w 75"/>
                  <a:gd name="T17" fmla="*/ 14 h 216"/>
                  <a:gd name="T18" fmla="*/ 0 w 75"/>
                  <a:gd name="T19" fmla="*/ 216 h 216"/>
                  <a:gd name="T20" fmla="*/ 2 w 75"/>
                  <a:gd name="T21" fmla="*/ 216 h 216"/>
                  <a:gd name="T22" fmla="*/ 7 w 75"/>
                  <a:gd name="T23" fmla="*/ 215 h 216"/>
                  <a:gd name="T24" fmla="*/ 15 w 75"/>
                  <a:gd name="T25" fmla="*/ 214 h 216"/>
                  <a:gd name="T26" fmla="*/ 25 w 75"/>
                  <a:gd name="T27" fmla="*/ 211 h 216"/>
                  <a:gd name="T28" fmla="*/ 37 w 75"/>
                  <a:gd name="T29" fmla="*/ 208 h 216"/>
                  <a:gd name="T30" fmla="*/ 50 w 75"/>
                  <a:gd name="T31" fmla="*/ 203 h 216"/>
                  <a:gd name="T32" fmla="*/ 63 w 75"/>
                  <a:gd name="T33" fmla="*/ 195 h 216"/>
                  <a:gd name="T34" fmla="*/ 75 w 75"/>
                  <a:gd name="T35" fmla="*/ 187 h 216"/>
                  <a:gd name="T36" fmla="*/ 75 w 75"/>
                  <a:gd name="T37" fmla="*/ 6 h 2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5"/>
                  <a:gd name="T58" fmla="*/ 0 h 216"/>
                  <a:gd name="T59" fmla="*/ 75 w 75"/>
                  <a:gd name="T60" fmla="*/ 216 h 2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5" h="216">
                    <a:moveTo>
                      <a:pt x="75" y="6"/>
                    </a:moveTo>
                    <a:lnTo>
                      <a:pt x="73" y="5"/>
                    </a:lnTo>
                    <a:lnTo>
                      <a:pt x="69" y="4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1" y="0"/>
                    </a:lnTo>
                    <a:lnTo>
                      <a:pt x="28" y="1"/>
                    </a:lnTo>
                    <a:lnTo>
                      <a:pt x="14" y="6"/>
                    </a:lnTo>
                    <a:lnTo>
                      <a:pt x="0" y="14"/>
                    </a:lnTo>
                    <a:lnTo>
                      <a:pt x="0" y="216"/>
                    </a:lnTo>
                    <a:lnTo>
                      <a:pt x="2" y="216"/>
                    </a:lnTo>
                    <a:lnTo>
                      <a:pt x="7" y="215"/>
                    </a:lnTo>
                    <a:lnTo>
                      <a:pt x="15" y="214"/>
                    </a:lnTo>
                    <a:lnTo>
                      <a:pt x="25" y="211"/>
                    </a:lnTo>
                    <a:lnTo>
                      <a:pt x="37" y="208"/>
                    </a:lnTo>
                    <a:lnTo>
                      <a:pt x="50" y="203"/>
                    </a:lnTo>
                    <a:lnTo>
                      <a:pt x="63" y="195"/>
                    </a:lnTo>
                    <a:lnTo>
                      <a:pt x="75" y="187"/>
                    </a:lnTo>
                    <a:lnTo>
                      <a:pt x="75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42" name="Freeform 26"/>
              <p:cNvSpPr>
                <a:spLocks/>
              </p:cNvSpPr>
              <p:nvPr/>
            </p:nvSpPr>
            <p:spPr bwMode="auto">
              <a:xfrm>
                <a:off x="7013" y="14340"/>
                <a:ext cx="110" cy="111"/>
              </a:xfrm>
              <a:custGeom>
                <a:avLst/>
                <a:gdLst>
                  <a:gd name="T0" fmla="*/ 55 w 110"/>
                  <a:gd name="T1" fmla="*/ 111 h 111"/>
                  <a:gd name="T2" fmla="*/ 66 w 110"/>
                  <a:gd name="T3" fmla="*/ 110 h 111"/>
                  <a:gd name="T4" fmla="*/ 76 w 110"/>
                  <a:gd name="T5" fmla="*/ 106 h 111"/>
                  <a:gd name="T6" fmla="*/ 85 w 110"/>
                  <a:gd name="T7" fmla="*/ 101 h 111"/>
                  <a:gd name="T8" fmla="*/ 94 w 110"/>
                  <a:gd name="T9" fmla="*/ 94 h 111"/>
                  <a:gd name="T10" fmla="*/ 100 w 110"/>
                  <a:gd name="T11" fmla="*/ 86 h 111"/>
                  <a:gd name="T12" fmla="*/ 106 w 110"/>
                  <a:gd name="T13" fmla="*/ 77 h 111"/>
                  <a:gd name="T14" fmla="*/ 109 w 110"/>
                  <a:gd name="T15" fmla="*/ 66 h 111"/>
                  <a:gd name="T16" fmla="*/ 110 w 110"/>
                  <a:gd name="T17" fmla="*/ 56 h 111"/>
                  <a:gd name="T18" fmla="*/ 109 w 110"/>
                  <a:gd name="T19" fmla="*/ 44 h 111"/>
                  <a:gd name="T20" fmla="*/ 106 w 110"/>
                  <a:gd name="T21" fmla="*/ 34 h 111"/>
                  <a:gd name="T22" fmla="*/ 100 w 110"/>
                  <a:gd name="T23" fmla="*/ 24 h 111"/>
                  <a:gd name="T24" fmla="*/ 94 w 110"/>
                  <a:gd name="T25" fmla="*/ 17 h 111"/>
                  <a:gd name="T26" fmla="*/ 85 w 110"/>
                  <a:gd name="T27" fmla="*/ 9 h 111"/>
                  <a:gd name="T28" fmla="*/ 76 w 110"/>
                  <a:gd name="T29" fmla="*/ 5 h 111"/>
                  <a:gd name="T30" fmla="*/ 66 w 110"/>
                  <a:gd name="T31" fmla="*/ 2 h 111"/>
                  <a:gd name="T32" fmla="*/ 55 w 110"/>
                  <a:gd name="T33" fmla="*/ 0 h 111"/>
                  <a:gd name="T34" fmla="*/ 44 w 110"/>
                  <a:gd name="T35" fmla="*/ 2 h 111"/>
                  <a:gd name="T36" fmla="*/ 33 w 110"/>
                  <a:gd name="T37" fmla="*/ 5 h 111"/>
                  <a:gd name="T38" fmla="*/ 25 w 110"/>
                  <a:gd name="T39" fmla="*/ 9 h 111"/>
                  <a:gd name="T40" fmla="*/ 16 w 110"/>
                  <a:gd name="T41" fmla="*/ 17 h 111"/>
                  <a:gd name="T42" fmla="*/ 10 w 110"/>
                  <a:gd name="T43" fmla="*/ 24 h 111"/>
                  <a:gd name="T44" fmla="*/ 4 w 110"/>
                  <a:gd name="T45" fmla="*/ 34 h 111"/>
                  <a:gd name="T46" fmla="*/ 1 w 110"/>
                  <a:gd name="T47" fmla="*/ 44 h 111"/>
                  <a:gd name="T48" fmla="*/ 0 w 110"/>
                  <a:gd name="T49" fmla="*/ 56 h 111"/>
                  <a:gd name="T50" fmla="*/ 1 w 110"/>
                  <a:gd name="T51" fmla="*/ 66 h 111"/>
                  <a:gd name="T52" fmla="*/ 4 w 110"/>
                  <a:gd name="T53" fmla="*/ 77 h 111"/>
                  <a:gd name="T54" fmla="*/ 10 w 110"/>
                  <a:gd name="T55" fmla="*/ 86 h 111"/>
                  <a:gd name="T56" fmla="*/ 16 w 110"/>
                  <a:gd name="T57" fmla="*/ 94 h 111"/>
                  <a:gd name="T58" fmla="*/ 25 w 110"/>
                  <a:gd name="T59" fmla="*/ 101 h 111"/>
                  <a:gd name="T60" fmla="*/ 33 w 110"/>
                  <a:gd name="T61" fmla="*/ 106 h 111"/>
                  <a:gd name="T62" fmla="*/ 44 w 110"/>
                  <a:gd name="T63" fmla="*/ 110 h 111"/>
                  <a:gd name="T64" fmla="*/ 55 w 110"/>
                  <a:gd name="T65" fmla="*/ 111 h 1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0"/>
                  <a:gd name="T100" fmla="*/ 0 h 111"/>
                  <a:gd name="T101" fmla="*/ 110 w 110"/>
                  <a:gd name="T102" fmla="*/ 111 h 1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0" h="111">
                    <a:moveTo>
                      <a:pt x="55" y="111"/>
                    </a:moveTo>
                    <a:lnTo>
                      <a:pt x="66" y="110"/>
                    </a:lnTo>
                    <a:lnTo>
                      <a:pt x="76" y="106"/>
                    </a:lnTo>
                    <a:lnTo>
                      <a:pt x="85" y="101"/>
                    </a:lnTo>
                    <a:lnTo>
                      <a:pt x="94" y="94"/>
                    </a:lnTo>
                    <a:lnTo>
                      <a:pt x="100" y="86"/>
                    </a:lnTo>
                    <a:lnTo>
                      <a:pt x="106" y="77"/>
                    </a:lnTo>
                    <a:lnTo>
                      <a:pt x="109" y="66"/>
                    </a:lnTo>
                    <a:lnTo>
                      <a:pt x="110" y="56"/>
                    </a:lnTo>
                    <a:lnTo>
                      <a:pt x="109" y="44"/>
                    </a:lnTo>
                    <a:lnTo>
                      <a:pt x="106" y="34"/>
                    </a:lnTo>
                    <a:lnTo>
                      <a:pt x="100" y="24"/>
                    </a:lnTo>
                    <a:lnTo>
                      <a:pt x="94" y="17"/>
                    </a:lnTo>
                    <a:lnTo>
                      <a:pt x="85" y="9"/>
                    </a:lnTo>
                    <a:lnTo>
                      <a:pt x="76" y="5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44" y="2"/>
                    </a:lnTo>
                    <a:lnTo>
                      <a:pt x="33" y="5"/>
                    </a:lnTo>
                    <a:lnTo>
                      <a:pt x="25" y="9"/>
                    </a:lnTo>
                    <a:lnTo>
                      <a:pt x="16" y="17"/>
                    </a:lnTo>
                    <a:lnTo>
                      <a:pt x="10" y="24"/>
                    </a:lnTo>
                    <a:lnTo>
                      <a:pt x="4" y="34"/>
                    </a:lnTo>
                    <a:lnTo>
                      <a:pt x="1" y="44"/>
                    </a:lnTo>
                    <a:lnTo>
                      <a:pt x="0" y="56"/>
                    </a:lnTo>
                    <a:lnTo>
                      <a:pt x="1" y="66"/>
                    </a:lnTo>
                    <a:lnTo>
                      <a:pt x="4" y="77"/>
                    </a:lnTo>
                    <a:lnTo>
                      <a:pt x="10" y="86"/>
                    </a:lnTo>
                    <a:lnTo>
                      <a:pt x="16" y="94"/>
                    </a:lnTo>
                    <a:lnTo>
                      <a:pt x="25" y="101"/>
                    </a:lnTo>
                    <a:lnTo>
                      <a:pt x="33" y="106"/>
                    </a:lnTo>
                    <a:lnTo>
                      <a:pt x="44" y="110"/>
                    </a:lnTo>
                    <a:lnTo>
                      <a:pt x="55" y="11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43" name="Freeform 27"/>
              <p:cNvSpPr>
                <a:spLocks/>
              </p:cNvSpPr>
              <p:nvPr/>
            </p:nvSpPr>
            <p:spPr bwMode="auto">
              <a:xfrm>
                <a:off x="6676" y="14343"/>
                <a:ext cx="55" cy="55"/>
              </a:xfrm>
              <a:custGeom>
                <a:avLst/>
                <a:gdLst>
                  <a:gd name="T0" fmla="*/ 27 w 55"/>
                  <a:gd name="T1" fmla="*/ 55 h 55"/>
                  <a:gd name="T2" fmla="*/ 38 w 55"/>
                  <a:gd name="T3" fmla="*/ 53 h 55"/>
                  <a:gd name="T4" fmla="*/ 48 w 55"/>
                  <a:gd name="T5" fmla="*/ 46 h 55"/>
                  <a:gd name="T6" fmla="*/ 53 w 55"/>
                  <a:gd name="T7" fmla="*/ 37 h 55"/>
                  <a:gd name="T8" fmla="*/ 55 w 55"/>
                  <a:gd name="T9" fmla="*/ 27 h 55"/>
                  <a:gd name="T10" fmla="*/ 53 w 55"/>
                  <a:gd name="T11" fmla="*/ 16 h 55"/>
                  <a:gd name="T12" fmla="*/ 48 w 55"/>
                  <a:gd name="T13" fmla="*/ 7 h 55"/>
                  <a:gd name="T14" fmla="*/ 38 w 55"/>
                  <a:gd name="T15" fmla="*/ 2 h 55"/>
                  <a:gd name="T16" fmla="*/ 27 w 55"/>
                  <a:gd name="T17" fmla="*/ 0 h 55"/>
                  <a:gd name="T18" fmla="*/ 16 w 55"/>
                  <a:gd name="T19" fmla="*/ 2 h 55"/>
                  <a:gd name="T20" fmla="*/ 8 w 55"/>
                  <a:gd name="T21" fmla="*/ 7 h 55"/>
                  <a:gd name="T22" fmla="*/ 2 w 55"/>
                  <a:gd name="T23" fmla="*/ 16 h 55"/>
                  <a:gd name="T24" fmla="*/ 0 w 55"/>
                  <a:gd name="T25" fmla="*/ 27 h 55"/>
                  <a:gd name="T26" fmla="*/ 2 w 55"/>
                  <a:gd name="T27" fmla="*/ 37 h 55"/>
                  <a:gd name="T28" fmla="*/ 8 w 55"/>
                  <a:gd name="T29" fmla="*/ 46 h 55"/>
                  <a:gd name="T30" fmla="*/ 16 w 55"/>
                  <a:gd name="T31" fmla="*/ 53 h 55"/>
                  <a:gd name="T32" fmla="*/ 27 w 55"/>
                  <a:gd name="T33" fmla="*/ 55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55"/>
                  <a:gd name="T53" fmla="*/ 55 w 55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55">
                    <a:moveTo>
                      <a:pt x="27" y="55"/>
                    </a:moveTo>
                    <a:lnTo>
                      <a:pt x="38" y="53"/>
                    </a:lnTo>
                    <a:lnTo>
                      <a:pt x="48" y="46"/>
                    </a:lnTo>
                    <a:lnTo>
                      <a:pt x="53" y="37"/>
                    </a:lnTo>
                    <a:lnTo>
                      <a:pt x="55" y="27"/>
                    </a:lnTo>
                    <a:lnTo>
                      <a:pt x="53" y="16"/>
                    </a:lnTo>
                    <a:lnTo>
                      <a:pt x="48" y="7"/>
                    </a:lnTo>
                    <a:lnTo>
                      <a:pt x="38" y="2"/>
                    </a:lnTo>
                    <a:lnTo>
                      <a:pt x="27" y="0"/>
                    </a:lnTo>
                    <a:lnTo>
                      <a:pt x="16" y="2"/>
                    </a:lnTo>
                    <a:lnTo>
                      <a:pt x="8" y="7"/>
                    </a:lnTo>
                    <a:lnTo>
                      <a:pt x="2" y="16"/>
                    </a:lnTo>
                    <a:lnTo>
                      <a:pt x="0" y="27"/>
                    </a:lnTo>
                    <a:lnTo>
                      <a:pt x="2" y="37"/>
                    </a:lnTo>
                    <a:lnTo>
                      <a:pt x="8" y="46"/>
                    </a:lnTo>
                    <a:lnTo>
                      <a:pt x="16" y="53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44" name="Freeform 28"/>
              <p:cNvSpPr>
                <a:spLocks/>
              </p:cNvSpPr>
              <p:nvPr/>
            </p:nvSpPr>
            <p:spPr bwMode="auto">
              <a:xfrm>
                <a:off x="6770" y="14345"/>
                <a:ext cx="55" cy="55"/>
              </a:xfrm>
              <a:custGeom>
                <a:avLst/>
                <a:gdLst>
                  <a:gd name="T0" fmla="*/ 28 w 55"/>
                  <a:gd name="T1" fmla="*/ 55 h 55"/>
                  <a:gd name="T2" fmla="*/ 39 w 55"/>
                  <a:gd name="T3" fmla="*/ 53 h 55"/>
                  <a:gd name="T4" fmla="*/ 47 w 55"/>
                  <a:gd name="T5" fmla="*/ 47 h 55"/>
                  <a:gd name="T6" fmla="*/ 53 w 55"/>
                  <a:gd name="T7" fmla="*/ 39 h 55"/>
                  <a:gd name="T8" fmla="*/ 55 w 55"/>
                  <a:gd name="T9" fmla="*/ 28 h 55"/>
                  <a:gd name="T10" fmla="*/ 53 w 55"/>
                  <a:gd name="T11" fmla="*/ 17 h 55"/>
                  <a:gd name="T12" fmla="*/ 47 w 55"/>
                  <a:gd name="T13" fmla="*/ 8 h 55"/>
                  <a:gd name="T14" fmla="*/ 39 w 55"/>
                  <a:gd name="T15" fmla="*/ 2 h 55"/>
                  <a:gd name="T16" fmla="*/ 28 w 55"/>
                  <a:gd name="T17" fmla="*/ 0 h 55"/>
                  <a:gd name="T18" fmla="*/ 17 w 55"/>
                  <a:gd name="T19" fmla="*/ 2 h 55"/>
                  <a:gd name="T20" fmla="*/ 9 w 55"/>
                  <a:gd name="T21" fmla="*/ 8 h 55"/>
                  <a:gd name="T22" fmla="*/ 2 w 55"/>
                  <a:gd name="T23" fmla="*/ 17 h 55"/>
                  <a:gd name="T24" fmla="*/ 0 w 55"/>
                  <a:gd name="T25" fmla="*/ 28 h 55"/>
                  <a:gd name="T26" fmla="*/ 2 w 55"/>
                  <a:gd name="T27" fmla="*/ 39 h 55"/>
                  <a:gd name="T28" fmla="*/ 9 w 55"/>
                  <a:gd name="T29" fmla="*/ 47 h 55"/>
                  <a:gd name="T30" fmla="*/ 17 w 55"/>
                  <a:gd name="T31" fmla="*/ 53 h 55"/>
                  <a:gd name="T32" fmla="*/ 28 w 55"/>
                  <a:gd name="T33" fmla="*/ 55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55"/>
                  <a:gd name="T53" fmla="*/ 55 w 55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55">
                    <a:moveTo>
                      <a:pt x="28" y="55"/>
                    </a:moveTo>
                    <a:lnTo>
                      <a:pt x="39" y="53"/>
                    </a:lnTo>
                    <a:lnTo>
                      <a:pt x="47" y="47"/>
                    </a:lnTo>
                    <a:lnTo>
                      <a:pt x="53" y="39"/>
                    </a:lnTo>
                    <a:lnTo>
                      <a:pt x="55" y="28"/>
                    </a:lnTo>
                    <a:lnTo>
                      <a:pt x="53" y="17"/>
                    </a:lnTo>
                    <a:lnTo>
                      <a:pt x="47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2" y="39"/>
                    </a:lnTo>
                    <a:lnTo>
                      <a:pt x="9" y="47"/>
                    </a:lnTo>
                    <a:lnTo>
                      <a:pt x="17" y="53"/>
                    </a:lnTo>
                    <a:lnTo>
                      <a:pt x="28" y="5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45" name="Freeform 29"/>
              <p:cNvSpPr>
                <a:spLocks/>
              </p:cNvSpPr>
              <p:nvPr/>
            </p:nvSpPr>
            <p:spPr bwMode="auto">
              <a:xfrm>
                <a:off x="6401" y="13591"/>
                <a:ext cx="156" cy="752"/>
              </a:xfrm>
              <a:custGeom>
                <a:avLst/>
                <a:gdLst>
                  <a:gd name="T0" fmla="*/ 48 w 156"/>
                  <a:gd name="T1" fmla="*/ 15 h 752"/>
                  <a:gd name="T2" fmla="*/ 44 w 156"/>
                  <a:gd name="T3" fmla="*/ 30 h 752"/>
                  <a:gd name="T4" fmla="*/ 33 w 156"/>
                  <a:gd name="T5" fmla="*/ 73 h 752"/>
                  <a:gd name="T6" fmla="*/ 19 w 156"/>
                  <a:gd name="T7" fmla="*/ 140 h 752"/>
                  <a:gd name="T8" fmla="*/ 7 w 156"/>
                  <a:gd name="T9" fmla="*/ 229 h 752"/>
                  <a:gd name="T10" fmla="*/ 0 w 156"/>
                  <a:gd name="T11" fmla="*/ 337 h 752"/>
                  <a:gd name="T12" fmla="*/ 1 w 156"/>
                  <a:gd name="T13" fmla="*/ 462 h 752"/>
                  <a:gd name="T14" fmla="*/ 14 w 156"/>
                  <a:gd name="T15" fmla="*/ 602 h 752"/>
                  <a:gd name="T16" fmla="*/ 43 w 156"/>
                  <a:gd name="T17" fmla="*/ 752 h 752"/>
                  <a:gd name="T18" fmla="*/ 150 w 156"/>
                  <a:gd name="T19" fmla="*/ 746 h 752"/>
                  <a:gd name="T20" fmla="*/ 146 w 156"/>
                  <a:gd name="T21" fmla="*/ 724 h 752"/>
                  <a:gd name="T22" fmla="*/ 135 w 156"/>
                  <a:gd name="T23" fmla="*/ 663 h 752"/>
                  <a:gd name="T24" fmla="*/ 123 w 156"/>
                  <a:gd name="T25" fmla="*/ 574 h 752"/>
                  <a:gd name="T26" fmla="*/ 111 w 156"/>
                  <a:gd name="T27" fmla="*/ 463 h 752"/>
                  <a:gd name="T28" fmla="*/ 104 w 156"/>
                  <a:gd name="T29" fmla="*/ 342 h 752"/>
                  <a:gd name="T30" fmla="*/ 107 w 156"/>
                  <a:gd name="T31" fmla="*/ 220 h 752"/>
                  <a:gd name="T32" fmla="*/ 124 w 156"/>
                  <a:gd name="T33" fmla="*/ 106 h 752"/>
                  <a:gd name="T34" fmla="*/ 156 w 156"/>
                  <a:gd name="T35" fmla="*/ 9 h 752"/>
                  <a:gd name="T36" fmla="*/ 156 w 156"/>
                  <a:gd name="T37" fmla="*/ 8 h 752"/>
                  <a:gd name="T38" fmla="*/ 156 w 156"/>
                  <a:gd name="T39" fmla="*/ 6 h 752"/>
                  <a:gd name="T40" fmla="*/ 154 w 156"/>
                  <a:gd name="T41" fmla="*/ 4 h 752"/>
                  <a:gd name="T42" fmla="*/ 147 w 156"/>
                  <a:gd name="T43" fmla="*/ 0 h 752"/>
                  <a:gd name="T44" fmla="*/ 134 w 156"/>
                  <a:gd name="T45" fmla="*/ 0 h 752"/>
                  <a:gd name="T46" fmla="*/ 115 w 156"/>
                  <a:gd name="T47" fmla="*/ 1 h 752"/>
                  <a:gd name="T48" fmla="*/ 87 w 156"/>
                  <a:gd name="T49" fmla="*/ 7 h 752"/>
                  <a:gd name="T50" fmla="*/ 48 w 156"/>
                  <a:gd name="T51" fmla="*/ 15 h 75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6"/>
                  <a:gd name="T79" fmla="*/ 0 h 752"/>
                  <a:gd name="T80" fmla="*/ 156 w 156"/>
                  <a:gd name="T81" fmla="*/ 752 h 75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6" h="752">
                    <a:moveTo>
                      <a:pt x="48" y="15"/>
                    </a:moveTo>
                    <a:lnTo>
                      <a:pt x="44" y="30"/>
                    </a:lnTo>
                    <a:lnTo>
                      <a:pt x="33" y="73"/>
                    </a:lnTo>
                    <a:lnTo>
                      <a:pt x="19" y="140"/>
                    </a:lnTo>
                    <a:lnTo>
                      <a:pt x="7" y="229"/>
                    </a:lnTo>
                    <a:lnTo>
                      <a:pt x="0" y="337"/>
                    </a:lnTo>
                    <a:lnTo>
                      <a:pt x="1" y="462"/>
                    </a:lnTo>
                    <a:lnTo>
                      <a:pt x="14" y="602"/>
                    </a:lnTo>
                    <a:lnTo>
                      <a:pt x="43" y="752"/>
                    </a:lnTo>
                    <a:lnTo>
                      <a:pt x="150" y="746"/>
                    </a:lnTo>
                    <a:lnTo>
                      <a:pt x="146" y="724"/>
                    </a:lnTo>
                    <a:lnTo>
                      <a:pt x="135" y="663"/>
                    </a:lnTo>
                    <a:lnTo>
                      <a:pt x="123" y="574"/>
                    </a:lnTo>
                    <a:lnTo>
                      <a:pt x="111" y="463"/>
                    </a:lnTo>
                    <a:lnTo>
                      <a:pt x="104" y="342"/>
                    </a:lnTo>
                    <a:lnTo>
                      <a:pt x="107" y="220"/>
                    </a:lnTo>
                    <a:lnTo>
                      <a:pt x="124" y="106"/>
                    </a:lnTo>
                    <a:lnTo>
                      <a:pt x="156" y="9"/>
                    </a:lnTo>
                    <a:lnTo>
                      <a:pt x="156" y="8"/>
                    </a:lnTo>
                    <a:lnTo>
                      <a:pt x="156" y="6"/>
                    </a:lnTo>
                    <a:lnTo>
                      <a:pt x="154" y="4"/>
                    </a:lnTo>
                    <a:lnTo>
                      <a:pt x="147" y="0"/>
                    </a:lnTo>
                    <a:lnTo>
                      <a:pt x="134" y="0"/>
                    </a:lnTo>
                    <a:lnTo>
                      <a:pt x="115" y="1"/>
                    </a:lnTo>
                    <a:lnTo>
                      <a:pt x="87" y="7"/>
                    </a:lnTo>
                    <a:lnTo>
                      <a:pt x="48" y="1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46" name="Freeform 30"/>
              <p:cNvSpPr>
                <a:spLocks/>
              </p:cNvSpPr>
              <p:nvPr/>
            </p:nvSpPr>
            <p:spPr bwMode="auto">
              <a:xfrm>
                <a:off x="7205" y="13498"/>
                <a:ext cx="212" cy="839"/>
              </a:xfrm>
              <a:custGeom>
                <a:avLst/>
                <a:gdLst>
                  <a:gd name="T0" fmla="*/ 212 w 212"/>
                  <a:gd name="T1" fmla="*/ 6 h 839"/>
                  <a:gd name="T2" fmla="*/ 206 w 212"/>
                  <a:gd name="T3" fmla="*/ 11 h 839"/>
                  <a:gd name="T4" fmla="*/ 192 w 212"/>
                  <a:gd name="T5" fmla="*/ 33 h 839"/>
                  <a:gd name="T6" fmla="*/ 174 w 212"/>
                  <a:gd name="T7" fmla="*/ 77 h 839"/>
                  <a:gd name="T8" fmla="*/ 156 w 212"/>
                  <a:gd name="T9" fmla="*/ 148 h 839"/>
                  <a:gd name="T10" fmla="*/ 141 w 212"/>
                  <a:gd name="T11" fmla="*/ 254 h 839"/>
                  <a:gd name="T12" fmla="*/ 133 w 212"/>
                  <a:gd name="T13" fmla="*/ 401 h 839"/>
                  <a:gd name="T14" fmla="*/ 137 w 212"/>
                  <a:gd name="T15" fmla="*/ 593 h 839"/>
                  <a:gd name="T16" fmla="*/ 158 w 212"/>
                  <a:gd name="T17" fmla="*/ 839 h 839"/>
                  <a:gd name="T18" fmla="*/ 38 w 212"/>
                  <a:gd name="T19" fmla="*/ 839 h 839"/>
                  <a:gd name="T20" fmla="*/ 34 w 212"/>
                  <a:gd name="T21" fmla="*/ 814 h 839"/>
                  <a:gd name="T22" fmla="*/ 24 w 212"/>
                  <a:gd name="T23" fmla="*/ 746 h 839"/>
                  <a:gd name="T24" fmla="*/ 12 w 212"/>
                  <a:gd name="T25" fmla="*/ 645 h 839"/>
                  <a:gd name="T26" fmla="*/ 3 w 212"/>
                  <a:gd name="T27" fmla="*/ 521 h 839"/>
                  <a:gd name="T28" fmla="*/ 0 w 212"/>
                  <a:gd name="T29" fmla="*/ 384 h 839"/>
                  <a:gd name="T30" fmla="*/ 6 w 212"/>
                  <a:gd name="T31" fmla="*/ 244 h 839"/>
                  <a:gd name="T32" fmla="*/ 29 w 212"/>
                  <a:gd name="T33" fmla="*/ 114 h 839"/>
                  <a:gd name="T34" fmla="*/ 68 w 212"/>
                  <a:gd name="T35" fmla="*/ 0 h 839"/>
                  <a:gd name="T36" fmla="*/ 212 w 212"/>
                  <a:gd name="T37" fmla="*/ 6 h 83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12"/>
                  <a:gd name="T58" fmla="*/ 0 h 839"/>
                  <a:gd name="T59" fmla="*/ 212 w 212"/>
                  <a:gd name="T60" fmla="*/ 839 h 83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12" h="839">
                    <a:moveTo>
                      <a:pt x="212" y="6"/>
                    </a:moveTo>
                    <a:lnTo>
                      <a:pt x="206" y="11"/>
                    </a:lnTo>
                    <a:lnTo>
                      <a:pt x="192" y="33"/>
                    </a:lnTo>
                    <a:lnTo>
                      <a:pt x="174" y="77"/>
                    </a:lnTo>
                    <a:lnTo>
                      <a:pt x="156" y="148"/>
                    </a:lnTo>
                    <a:lnTo>
                      <a:pt x="141" y="254"/>
                    </a:lnTo>
                    <a:lnTo>
                      <a:pt x="133" y="401"/>
                    </a:lnTo>
                    <a:lnTo>
                      <a:pt x="137" y="593"/>
                    </a:lnTo>
                    <a:lnTo>
                      <a:pt x="158" y="839"/>
                    </a:lnTo>
                    <a:lnTo>
                      <a:pt x="38" y="839"/>
                    </a:lnTo>
                    <a:lnTo>
                      <a:pt x="34" y="814"/>
                    </a:lnTo>
                    <a:lnTo>
                      <a:pt x="24" y="746"/>
                    </a:lnTo>
                    <a:lnTo>
                      <a:pt x="12" y="645"/>
                    </a:lnTo>
                    <a:lnTo>
                      <a:pt x="3" y="521"/>
                    </a:lnTo>
                    <a:lnTo>
                      <a:pt x="0" y="384"/>
                    </a:lnTo>
                    <a:lnTo>
                      <a:pt x="6" y="244"/>
                    </a:lnTo>
                    <a:lnTo>
                      <a:pt x="29" y="114"/>
                    </a:lnTo>
                    <a:lnTo>
                      <a:pt x="68" y="0"/>
                    </a:lnTo>
                    <a:lnTo>
                      <a:pt x="212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47" name="Freeform 31"/>
              <p:cNvSpPr>
                <a:spLocks/>
              </p:cNvSpPr>
              <p:nvPr/>
            </p:nvSpPr>
            <p:spPr bwMode="auto">
              <a:xfrm>
                <a:off x="6406" y="13636"/>
                <a:ext cx="137" cy="656"/>
              </a:xfrm>
              <a:custGeom>
                <a:avLst/>
                <a:gdLst>
                  <a:gd name="T0" fmla="*/ 43 w 137"/>
                  <a:gd name="T1" fmla="*/ 12 h 656"/>
                  <a:gd name="T2" fmla="*/ 39 w 137"/>
                  <a:gd name="T3" fmla="*/ 25 h 656"/>
                  <a:gd name="T4" fmla="*/ 30 w 137"/>
                  <a:gd name="T5" fmla="*/ 62 h 656"/>
                  <a:gd name="T6" fmla="*/ 19 w 137"/>
                  <a:gd name="T7" fmla="*/ 122 h 656"/>
                  <a:gd name="T8" fmla="*/ 7 w 137"/>
                  <a:gd name="T9" fmla="*/ 199 h 656"/>
                  <a:gd name="T10" fmla="*/ 0 w 137"/>
                  <a:gd name="T11" fmla="*/ 294 h 656"/>
                  <a:gd name="T12" fmla="*/ 1 w 137"/>
                  <a:gd name="T13" fmla="*/ 403 h 656"/>
                  <a:gd name="T14" fmla="*/ 12 w 137"/>
                  <a:gd name="T15" fmla="*/ 524 h 656"/>
                  <a:gd name="T16" fmla="*/ 38 w 137"/>
                  <a:gd name="T17" fmla="*/ 656 h 656"/>
                  <a:gd name="T18" fmla="*/ 132 w 137"/>
                  <a:gd name="T19" fmla="*/ 650 h 656"/>
                  <a:gd name="T20" fmla="*/ 127 w 137"/>
                  <a:gd name="T21" fmla="*/ 631 h 656"/>
                  <a:gd name="T22" fmla="*/ 119 w 137"/>
                  <a:gd name="T23" fmla="*/ 578 h 656"/>
                  <a:gd name="T24" fmla="*/ 107 w 137"/>
                  <a:gd name="T25" fmla="*/ 499 h 656"/>
                  <a:gd name="T26" fmla="*/ 97 w 137"/>
                  <a:gd name="T27" fmla="*/ 403 h 656"/>
                  <a:gd name="T28" fmla="*/ 92 w 137"/>
                  <a:gd name="T29" fmla="*/ 297 h 656"/>
                  <a:gd name="T30" fmla="*/ 94 w 137"/>
                  <a:gd name="T31" fmla="*/ 192 h 656"/>
                  <a:gd name="T32" fmla="*/ 108 w 137"/>
                  <a:gd name="T33" fmla="*/ 91 h 656"/>
                  <a:gd name="T34" fmla="*/ 137 w 137"/>
                  <a:gd name="T35" fmla="*/ 7 h 656"/>
                  <a:gd name="T36" fmla="*/ 137 w 137"/>
                  <a:gd name="T37" fmla="*/ 6 h 656"/>
                  <a:gd name="T38" fmla="*/ 137 w 137"/>
                  <a:gd name="T39" fmla="*/ 4 h 656"/>
                  <a:gd name="T40" fmla="*/ 135 w 137"/>
                  <a:gd name="T41" fmla="*/ 2 h 656"/>
                  <a:gd name="T42" fmla="*/ 129 w 137"/>
                  <a:gd name="T43" fmla="*/ 0 h 656"/>
                  <a:gd name="T44" fmla="*/ 119 w 137"/>
                  <a:gd name="T45" fmla="*/ 0 h 656"/>
                  <a:gd name="T46" fmla="*/ 101 w 137"/>
                  <a:gd name="T47" fmla="*/ 1 h 656"/>
                  <a:gd name="T48" fmla="*/ 77 w 137"/>
                  <a:gd name="T49" fmla="*/ 5 h 656"/>
                  <a:gd name="T50" fmla="*/ 43 w 137"/>
                  <a:gd name="T51" fmla="*/ 12 h 6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7"/>
                  <a:gd name="T79" fmla="*/ 0 h 656"/>
                  <a:gd name="T80" fmla="*/ 137 w 137"/>
                  <a:gd name="T81" fmla="*/ 656 h 6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7" h="656">
                    <a:moveTo>
                      <a:pt x="43" y="12"/>
                    </a:moveTo>
                    <a:lnTo>
                      <a:pt x="39" y="25"/>
                    </a:lnTo>
                    <a:lnTo>
                      <a:pt x="30" y="62"/>
                    </a:lnTo>
                    <a:lnTo>
                      <a:pt x="19" y="122"/>
                    </a:lnTo>
                    <a:lnTo>
                      <a:pt x="7" y="199"/>
                    </a:lnTo>
                    <a:lnTo>
                      <a:pt x="0" y="294"/>
                    </a:lnTo>
                    <a:lnTo>
                      <a:pt x="1" y="403"/>
                    </a:lnTo>
                    <a:lnTo>
                      <a:pt x="12" y="524"/>
                    </a:lnTo>
                    <a:lnTo>
                      <a:pt x="38" y="656"/>
                    </a:lnTo>
                    <a:lnTo>
                      <a:pt x="132" y="650"/>
                    </a:lnTo>
                    <a:lnTo>
                      <a:pt x="127" y="631"/>
                    </a:lnTo>
                    <a:lnTo>
                      <a:pt x="119" y="578"/>
                    </a:lnTo>
                    <a:lnTo>
                      <a:pt x="107" y="499"/>
                    </a:lnTo>
                    <a:lnTo>
                      <a:pt x="97" y="403"/>
                    </a:lnTo>
                    <a:lnTo>
                      <a:pt x="92" y="297"/>
                    </a:lnTo>
                    <a:lnTo>
                      <a:pt x="94" y="192"/>
                    </a:lnTo>
                    <a:lnTo>
                      <a:pt x="108" y="91"/>
                    </a:lnTo>
                    <a:lnTo>
                      <a:pt x="137" y="7"/>
                    </a:lnTo>
                    <a:lnTo>
                      <a:pt x="137" y="6"/>
                    </a:lnTo>
                    <a:lnTo>
                      <a:pt x="137" y="4"/>
                    </a:lnTo>
                    <a:lnTo>
                      <a:pt x="135" y="2"/>
                    </a:lnTo>
                    <a:lnTo>
                      <a:pt x="129" y="0"/>
                    </a:lnTo>
                    <a:lnTo>
                      <a:pt x="119" y="0"/>
                    </a:lnTo>
                    <a:lnTo>
                      <a:pt x="101" y="1"/>
                    </a:lnTo>
                    <a:lnTo>
                      <a:pt x="77" y="5"/>
                    </a:lnTo>
                    <a:lnTo>
                      <a:pt x="43" y="1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48" name="Freeform 32"/>
              <p:cNvSpPr>
                <a:spLocks/>
              </p:cNvSpPr>
              <p:nvPr/>
            </p:nvSpPr>
            <p:spPr bwMode="auto">
              <a:xfrm>
                <a:off x="6412" y="13680"/>
                <a:ext cx="116" cy="560"/>
              </a:xfrm>
              <a:custGeom>
                <a:avLst/>
                <a:gdLst>
                  <a:gd name="T0" fmla="*/ 36 w 116"/>
                  <a:gd name="T1" fmla="*/ 11 h 560"/>
                  <a:gd name="T2" fmla="*/ 33 w 116"/>
                  <a:gd name="T3" fmla="*/ 21 h 560"/>
                  <a:gd name="T4" fmla="*/ 24 w 116"/>
                  <a:gd name="T5" fmla="*/ 53 h 560"/>
                  <a:gd name="T6" fmla="*/ 15 w 116"/>
                  <a:gd name="T7" fmla="*/ 103 h 560"/>
                  <a:gd name="T8" fmla="*/ 5 w 116"/>
                  <a:gd name="T9" fmla="*/ 169 h 560"/>
                  <a:gd name="T10" fmla="*/ 0 w 116"/>
                  <a:gd name="T11" fmla="*/ 250 h 560"/>
                  <a:gd name="T12" fmla="*/ 1 w 116"/>
                  <a:gd name="T13" fmla="*/ 344 h 560"/>
                  <a:gd name="T14" fmla="*/ 10 w 116"/>
                  <a:gd name="T15" fmla="*/ 448 h 560"/>
                  <a:gd name="T16" fmla="*/ 32 w 116"/>
                  <a:gd name="T17" fmla="*/ 560 h 560"/>
                  <a:gd name="T18" fmla="*/ 112 w 116"/>
                  <a:gd name="T19" fmla="*/ 555 h 560"/>
                  <a:gd name="T20" fmla="*/ 108 w 116"/>
                  <a:gd name="T21" fmla="*/ 538 h 560"/>
                  <a:gd name="T22" fmla="*/ 101 w 116"/>
                  <a:gd name="T23" fmla="*/ 493 h 560"/>
                  <a:gd name="T24" fmla="*/ 91 w 116"/>
                  <a:gd name="T25" fmla="*/ 426 h 560"/>
                  <a:gd name="T26" fmla="*/ 82 w 116"/>
                  <a:gd name="T27" fmla="*/ 344 h 560"/>
                  <a:gd name="T28" fmla="*/ 77 w 116"/>
                  <a:gd name="T29" fmla="*/ 255 h 560"/>
                  <a:gd name="T30" fmla="*/ 79 w 116"/>
                  <a:gd name="T31" fmla="*/ 164 h 560"/>
                  <a:gd name="T32" fmla="*/ 91 w 116"/>
                  <a:gd name="T33" fmla="*/ 79 h 560"/>
                  <a:gd name="T34" fmla="*/ 116 w 116"/>
                  <a:gd name="T35" fmla="*/ 6 h 560"/>
                  <a:gd name="T36" fmla="*/ 116 w 116"/>
                  <a:gd name="T37" fmla="*/ 5 h 560"/>
                  <a:gd name="T38" fmla="*/ 116 w 116"/>
                  <a:gd name="T39" fmla="*/ 4 h 560"/>
                  <a:gd name="T40" fmla="*/ 114 w 116"/>
                  <a:gd name="T41" fmla="*/ 2 h 560"/>
                  <a:gd name="T42" fmla="*/ 109 w 116"/>
                  <a:gd name="T43" fmla="*/ 0 h 560"/>
                  <a:gd name="T44" fmla="*/ 100 w 116"/>
                  <a:gd name="T45" fmla="*/ 0 h 560"/>
                  <a:gd name="T46" fmla="*/ 86 w 116"/>
                  <a:gd name="T47" fmla="*/ 1 h 560"/>
                  <a:gd name="T48" fmla="*/ 65 w 116"/>
                  <a:gd name="T49" fmla="*/ 4 h 560"/>
                  <a:gd name="T50" fmla="*/ 36 w 116"/>
                  <a:gd name="T51" fmla="*/ 11 h 5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6"/>
                  <a:gd name="T79" fmla="*/ 0 h 560"/>
                  <a:gd name="T80" fmla="*/ 116 w 116"/>
                  <a:gd name="T81" fmla="*/ 560 h 5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6" h="560">
                    <a:moveTo>
                      <a:pt x="36" y="11"/>
                    </a:moveTo>
                    <a:lnTo>
                      <a:pt x="33" y="21"/>
                    </a:lnTo>
                    <a:lnTo>
                      <a:pt x="24" y="53"/>
                    </a:lnTo>
                    <a:lnTo>
                      <a:pt x="15" y="103"/>
                    </a:lnTo>
                    <a:lnTo>
                      <a:pt x="5" y="169"/>
                    </a:lnTo>
                    <a:lnTo>
                      <a:pt x="0" y="250"/>
                    </a:lnTo>
                    <a:lnTo>
                      <a:pt x="1" y="344"/>
                    </a:lnTo>
                    <a:lnTo>
                      <a:pt x="10" y="448"/>
                    </a:lnTo>
                    <a:lnTo>
                      <a:pt x="32" y="560"/>
                    </a:lnTo>
                    <a:lnTo>
                      <a:pt x="112" y="555"/>
                    </a:lnTo>
                    <a:lnTo>
                      <a:pt x="108" y="538"/>
                    </a:lnTo>
                    <a:lnTo>
                      <a:pt x="101" y="493"/>
                    </a:lnTo>
                    <a:lnTo>
                      <a:pt x="91" y="426"/>
                    </a:lnTo>
                    <a:lnTo>
                      <a:pt x="82" y="344"/>
                    </a:lnTo>
                    <a:lnTo>
                      <a:pt x="77" y="255"/>
                    </a:lnTo>
                    <a:lnTo>
                      <a:pt x="79" y="164"/>
                    </a:lnTo>
                    <a:lnTo>
                      <a:pt x="91" y="79"/>
                    </a:lnTo>
                    <a:lnTo>
                      <a:pt x="116" y="6"/>
                    </a:lnTo>
                    <a:lnTo>
                      <a:pt x="116" y="5"/>
                    </a:lnTo>
                    <a:lnTo>
                      <a:pt x="116" y="4"/>
                    </a:lnTo>
                    <a:lnTo>
                      <a:pt x="114" y="2"/>
                    </a:lnTo>
                    <a:lnTo>
                      <a:pt x="109" y="0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65" y="4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49" name="Freeform 33"/>
              <p:cNvSpPr>
                <a:spLocks/>
              </p:cNvSpPr>
              <p:nvPr/>
            </p:nvSpPr>
            <p:spPr bwMode="auto">
              <a:xfrm>
                <a:off x="6417" y="13724"/>
                <a:ext cx="97" cy="463"/>
              </a:xfrm>
              <a:custGeom>
                <a:avLst/>
                <a:gdLst>
                  <a:gd name="T0" fmla="*/ 30 w 97"/>
                  <a:gd name="T1" fmla="*/ 9 h 463"/>
                  <a:gd name="T2" fmla="*/ 27 w 97"/>
                  <a:gd name="T3" fmla="*/ 17 h 463"/>
                  <a:gd name="T4" fmla="*/ 20 w 97"/>
                  <a:gd name="T5" fmla="*/ 44 h 463"/>
                  <a:gd name="T6" fmla="*/ 12 w 97"/>
                  <a:gd name="T7" fmla="*/ 85 h 463"/>
                  <a:gd name="T8" fmla="*/ 4 w 97"/>
                  <a:gd name="T9" fmla="*/ 140 h 463"/>
                  <a:gd name="T10" fmla="*/ 0 w 97"/>
                  <a:gd name="T11" fmla="*/ 207 h 463"/>
                  <a:gd name="T12" fmla="*/ 0 w 97"/>
                  <a:gd name="T13" fmla="*/ 285 h 463"/>
                  <a:gd name="T14" fmla="*/ 9 w 97"/>
                  <a:gd name="T15" fmla="*/ 370 h 463"/>
                  <a:gd name="T16" fmla="*/ 26 w 97"/>
                  <a:gd name="T17" fmla="*/ 463 h 463"/>
                  <a:gd name="T18" fmla="*/ 93 w 97"/>
                  <a:gd name="T19" fmla="*/ 460 h 463"/>
                  <a:gd name="T20" fmla="*/ 89 w 97"/>
                  <a:gd name="T21" fmla="*/ 446 h 463"/>
                  <a:gd name="T22" fmla="*/ 83 w 97"/>
                  <a:gd name="T23" fmla="*/ 408 h 463"/>
                  <a:gd name="T24" fmla="*/ 75 w 97"/>
                  <a:gd name="T25" fmla="*/ 353 h 463"/>
                  <a:gd name="T26" fmla="*/ 68 w 97"/>
                  <a:gd name="T27" fmla="*/ 285 h 463"/>
                  <a:gd name="T28" fmla="*/ 65 w 97"/>
                  <a:gd name="T29" fmla="*/ 211 h 463"/>
                  <a:gd name="T30" fmla="*/ 67 w 97"/>
                  <a:gd name="T31" fmla="*/ 136 h 463"/>
                  <a:gd name="T32" fmla="*/ 76 w 97"/>
                  <a:gd name="T33" fmla="*/ 65 h 463"/>
                  <a:gd name="T34" fmla="*/ 97 w 97"/>
                  <a:gd name="T35" fmla="*/ 5 h 463"/>
                  <a:gd name="T36" fmla="*/ 97 w 97"/>
                  <a:gd name="T37" fmla="*/ 4 h 463"/>
                  <a:gd name="T38" fmla="*/ 97 w 97"/>
                  <a:gd name="T39" fmla="*/ 3 h 463"/>
                  <a:gd name="T40" fmla="*/ 95 w 97"/>
                  <a:gd name="T41" fmla="*/ 1 h 463"/>
                  <a:gd name="T42" fmla="*/ 91 w 97"/>
                  <a:gd name="T43" fmla="*/ 0 h 463"/>
                  <a:gd name="T44" fmla="*/ 84 w 97"/>
                  <a:gd name="T45" fmla="*/ 0 h 463"/>
                  <a:gd name="T46" fmla="*/ 71 w 97"/>
                  <a:gd name="T47" fmla="*/ 0 h 463"/>
                  <a:gd name="T48" fmla="*/ 54 w 97"/>
                  <a:gd name="T49" fmla="*/ 3 h 463"/>
                  <a:gd name="T50" fmla="*/ 30 w 97"/>
                  <a:gd name="T51" fmla="*/ 9 h 46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7"/>
                  <a:gd name="T79" fmla="*/ 0 h 463"/>
                  <a:gd name="T80" fmla="*/ 97 w 97"/>
                  <a:gd name="T81" fmla="*/ 463 h 46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7" h="463">
                    <a:moveTo>
                      <a:pt x="30" y="9"/>
                    </a:moveTo>
                    <a:lnTo>
                      <a:pt x="27" y="17"/>
                    </a:lnTo>
                    <a:lnTo>
                      <a:pt x="20" y="44"/>
                    </a:lnTo>
                    <a:lnTo>
                      <a:pt x="12" y="85"/>
                    </a:lnTo>
                    <a:lnTo>
                      <a:pt x="4" y="140"/>
                    </a:lnTo>
                    <a:lnTo>
                      <a:pt x="0" y="207"/>
                    </a:lnTo>
                    <a:lnTo>
                      <a:pt x="0" y="285"/>
                    </a:lnTo>
                    <a:lnTo>
                      <a:pt x="9" y="370"/>
                    </a:lnTo>
                    <a:lnTo>
                      <a:pt x="26" y="463"/>
                    </a:lnTo>
                    <a:lnTo>
                      <a:pt x="93" y="460"/>
                    </a:lnTo>
                    <a:lnTo>
                      <a:pt x="89" y="446"/>
                    </a:lnTo>
                    <a:lnTo>
                      <a:pt x="83" y="408"/>
                    </a:lnTo>
                    <a:lnTo>
                      <a:pt x="75" y="353"/>
                    </a:lnTo>
                    <a:lnTo>
                      <a:pt x="68" y="285"/>
                    </a:lnTo>
                    <a:lnTo>
                      <a:pt x="65" y="211"/>
                    </a:lnTo>
                    <a:lnTo>
                      <a:pt x="67" y="136"/>
                    </a:lnTo>
                    <a:lnTo>
                      <a:pt x="76" y="65"/>
                    </a:lnTo>
                    <a:lnTo>
                      <a:pt x="97" y="5"/>
                    </a:lnTo>
                    <a:lnTo>
                      <a:pt x="97" y="4"/>
                    </a:lnTo>
                    <a:lnTo>
                      <a:pt x="97" y="3"/>
                    </a:lnTo>
                    <a:lnTo>
                      <a:pt x="95" y="1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1" y="0"/>
                    </a:lnTo>
                    <a:lnTo>
                      <a:pt x="54" y="3"/>
                    </a:lnTo>
                    <a:lnTo>
                      <a:pt x="30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50" name="Freeform 34"/>
              <p:cNvSpPr>
                <a:spLocks/>
              </p:cNvSpPr>
              <p:nvPr/>
            </p:nvSpPr>
            <p:spPr bwMode="auto">
              <a:xfrm>
                <a:off x="6422" y="13768"/>
                <a:ext cx="77" cy="367"/>
              </a:xfrm>
              <a:custGeom>
                <a:avLst/>
                <a:gdLst>
                  <a:gd name="T0" fmla="*/ 24 w 77"/>
                  <a:gd name="T1" fmla="*/ 8 h 367"/>
                  <a:gd name="T2" fmla="*/ 22 w 77"/>
                  <a:gd name="T3" fmla="*/ 15 h 367"/>
                  <a:gd name="T4" fmla="*/ 17 w 77"/>
                  <a:gd name="T5" fmla="*/ 36 h 367"/>
                  <a:gd name="T6" fmla="*/ 10 w 77"/>
                  <a:gd name="T7" fmla="*/ 68 h 367"/>
                  <a:gd name="T8" fmla="*/ 4 w 77"/>
                  <a:gd name="T9" fmla="*/ 112 h 367"/>
                  <a:gd name="T10" fmla="*/ 0 w 77"/>
                  <a:gd name="T11" fmla="*/ 164 h 367"/>
                  <a:gd name="T12" fmla="*/ 0 w 77"/>
                  <a:gd name="T13" fmla="*/ 226 h 367"/>
                  <a:gd name="T14" fmla="*/ 7 w 77"/>
                  <a:gd name="T15" fmla="*/ 294 h 367"/>
                  <a:gd name="T16" fmla="*/ 21 w 77"/>
                  <a:gd name="T17" fmla="*/ 367 h 367"/>
                  <a:gd name="T18" fmla="*/ 74 w 77"/>
                  <a:gd name="T19" fmla="*/ 364 h 367"/>
                  <a:gd name="T20" fmla="*/ 71 w 77"/>
                  <a:gd name="T21" fmla="*/ 353 h 367"/>
                  <a:gd name="T22" fmla="*/ 66 w 77"/>
                  <a:gd name="T23" fmla="*/ 323 h 367"/>
                  <a:gd name="T24" fmla="*/ 60 w 77"/>
                  <a:gd name="T25" fmla="*/ 280 h 367"/>
                  <a:gd name="T26" fmla="*/ 54 w 77"/>
                  <a:gd name="T27" fmla="*/ 226 h 367"/>
                  <a:gd name="T28" fmla="*/ 51 w 77"/>
                  <a:gd name="T29" fmla="*/ 168 h 367"/>
                  <a:gd name="T30" fmla="*/ 53 w 77"/>
                  <a:gd name="T31" fmla="*/ 107 h 367"/>
                  <a:gd name="T32" fmla="*/ 61 w 77"/>
                  <a:gd name="T33" fmla="*/ 52 h 367"/>
                  <a:gd name="T34" fmla="*/ 77 w 77"/>
                  <a:gd name="T35" fmla="*/ 5 h 367"/>
                  <a:gd name="T36" fmla="*/ 77 w 77"/>
                  <a:gd name="T37" fmla="*/ 5 h 367"/>
                  <a:gd name="T38" fmla="*/ 77 w 77"/>
                  <a:gd name="T39" fmla="*/ 2 h 367"/>
                  <a:gd name="T40" fmla="*/ 76 w 77"/>
                  <a:gd name="T41" fmla="*/ 1 h 367"/>
                  <a:gd name="T42" fmla="*/ 72 w 77"/>
                  <a:gd name="T43" fmla="*/ 0 h 367"/>
                  <a:gd name="T44" fmla="*/ 66 w 77"/>
                  <a:gd name="T45" fmla="*/ 0 h 367"/>
                  <a:gd name="T46" fmla="*/ 56 w 77"/>
                  <a:gd name="T47" fmla="*/ 1 h 367"/>
                  <a:gd name="T48" fmla="*/ 43 w 77"/>
                  <a:gd name="T49" fmla="*/ 4 h 367"/>
                  <a:gd name="T50" fmla="*/ 24 w 77"/>
                  <a:gd name="T51" fmla="*/ 8 h 36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7"/>
                  <a:gd name="T79" fmla="*/ 0 h 367"/>
                  <a:gd name="T80" fmla="*/ 77 w 77"/>
                  <a:gd name="T81" fmla="*/ 367 h 36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7" h="367">
                    <a:moveTo>
                      <a:pt x="24" y="8"/>
                    </a:moveTo>
                    <a:lnTo>
                      <a:pt x="22" y="15"/>
                    </a:lnTo>
                    <a:lnTo>
                      <a:pt x="17" y="36"/>
                    </a:lnTo>
                    <a:lnTo>
                      <a:pt x="10" y="68"/>
                    </a:lnTo>
                    <a:lnTo>
                      <a:pt x="4" y="112"/>
                    </a:lnTo>
                    <a:lnTo>
                      <a:pt x="0" y="164"/>
                    </a:lnTo>
                    <a:lnTo>
                      <a:pt x="0" y="226"/>
                    </a:lnTo>
                    <a:lnTo>
                      <a:pt x="7" y="294"/>
                    </a:lnTo>
                    <a:lnTo>
                      <a:pt x="21" y="367"/>
                    </a:lnTo>
                    <a:lnTo>
                      <a:pt x="74" y="364"/>
                    </a:lnTo>
                    <a:lnTo>
                      <a:pt x="71" y="353"/>
                    </a:lnTo>
                    <a:lnTo>
                      <a:pt x="66" y="323"/>
                    </a:lnTo>
                    <a:lnTo>
                      <a:pt x="60" y="280"/>
                    </a:lnTo>
                    <a:lnTo>
                      <a:pt x="54" y="226"/>
                    </a:lnTo>
                    <a:lnTo>
                      <a:pt x="51" y="168"/>
                    </a:lnTo>
                    <a:lnTo>
                      <a:pt x="53" y="107"/>
                    </a:lnTo>
                    <a:lnTo>
                      <a:pt x="61" y="52"/>
                    </a:lnTo>
                    <a:lnTo>
                      <a:pt x="77" y="5"/>
                    </a:lnTo>
                    <a:lnTo>
                      <a:pt x="77" y="2"/>
                    </a:lnTo>
                    <a:lnTo>
                      <a:pt x="76" y="1"/>
                    </a:lnTo>
                    <a:lnTo>
                      <a:pt x="72" y="0"/>
                    </a:lnTo>
                    <a:lnTo>
                      <a:pt x="66" y="0"/>
                    </a:lnTo>
                    <a:lnTo>
                      <a:pt x="56" y="1"/>
                    </a:lnTo>
                    <a:lnTo>
                      <a:pt x="43" y="4"/>
                    </a:ln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51" name="Freeform 35"/>
              <p:cNvSpPr>
                <a:spLocks/>
              </p:cNvSpPr>
              <p:nvPr/>
            </p:nvSpPr>
            <p:spPr bwMode="auto">
              <a:xfrm>
                <a:off x="6428" y="13813"/>
                <a:ext cx="56" cy="271"/>
              </a:xfrm>
              <a:custGeom>
                <a:avLst/>
                <a:gdLst>
                  <a:gd name="T0" fmla="*/ 17 w 56"/>
                  <a:gd name="T1" fmla="*/ 5 h 271"/>
                  <a:gd name="T2" fmla="*/ 16 w 56"/>
                  <a:gd name="T3" fmla="*/ 10 h 271"/>
                  <a:gd name="T4" fmla="*/ 12 w 56"/>
                  <a:gd name="T5" fmla="*/ 25 h 271"/>
                  <a:gd name="T6" fmla="*/ 6 w 56"/>
                  <a:gd name="T7" fmla="*/ 49 h 271"/>
                  <a:gd name="T8" fmla="*/ 2 w 56"/>
                  <a:gd name="T9" fmla="*/ 82 h 271"/>
                  <a:gd name="T10" fmla="*/ 0 w 56"/>
                  <a:gd name="T11" fmla="*/ 122 h 271"/>
                  <a:gd name="T12" fmla="*/ 0 w 56"/>
                  <a:gd name="T13" fmla="*/ 166 h 271"/>
                  <a:gd name="T14" fmla="*/ 4 w 56"/>
                  <a:gd name="T15" fmla="*/ 217 h 271"/>
                  <a:gd name="T16" fmla="*/ 15 w 56"/>
                  <a:gd name="T17" fmla="*/ 271 h 271"/>
                  <a:gd name="T18" fmla="*/ 54 w 56"/>
                  <a:gd name="T19" fmla="*/ 268 h 271"/>
                  <a:gd name="T20" fmla="*/ 52 w 56"/>
                  <a:gd name="T21" fmla="*/ 261 h 271"/>
                  <a:gd name="T22" fmla="*/ 48 w 56"/>
                  <a:gd name="T23" fmla="*/ 238 h 271"/>
                  <a:gd name="T24" fmla="*/ 44 w 56"/>
                  <a:gd name="T25" fmla="*/ 206 h 271"/>
                  <a:gd name="T26" fmla="*/ 40 w 56"/>
                  <a:gd name="T27" fmla="*/ 166 h 271"/>
                  <a:gd name="T28" fmla="*/ 37 w 56"/>
                  <a:gd name="T29" fmla="*/ 123 h 271"/>
                  <a:gd name="T30" fmla="*/ 39 w 56"/>
                  <a:gd name="T31" fmla="*/ 78 h 271"/>
                  <a:gd name="T32" fmla="*/ 44 w 56"/>
                  <a:gd name="T33" fmla="*/ 37 h 271"/>
                  <a:gd name="T34" fmla="*/ 56 w 56"/>
                  <a:gd name="T35" fmla="*/ 3 h 271"/>
                  <a:gd name="T36" fmla="*/ 56 w 56"/>
                  <a:gd name="T37" fmla="*/ 3 h 271"/>
                  <a:gd name="T38" fmla="*/ 56 w 56"/>
                  <a:gd name="T39" fmla="*/ 2 h 271"/>
                  <a:gd name="T40" fmla="*/ 55 w 56"/>
                  <a:gd name="T41" fmla="*/ 1 h 271"/>
                  <a:gd name="T42" fmla="*/ 52 w 56"/>
                  <a:gd name="T43" fmla="*/ 0 h 271"/>
                  <a:gd name="T44" fmla="*/ 48 w 56"/>
                  <a:gd name="T45" fmla="*/ 0 h 271"/>
                  <a:gd name="T46" fmla="*/ 42 w 56"/>
                  <a:gd name="T47" fmla="*/ 0 h 271"/>
                  <a:gd name="T48" fmla="*/ 31 w 56"/>
                  <a:gd name="T49" fmla="*/ 2 h 271"/>
                  <a:gd name="T50" fmla="*/ 17 w 56"/>
                  <a:gd name="T51" fmla="*/ 5 h 2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"/>
                  <a:gd name="T79" fmla="*/ 0 h 271"/>
                  <a:gd name="T80" fmla="*/ 56 w 56"/>
                  <a:gd name="T81" fmla="*/ 271 h 27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" h="271">
                    <a:moveTo>
                      <a:pt x="17" y="5"/>
                    </a:moveTo>
                    <a:lnTo>
                      <a:pt x="16" y="10"/>
                    </a:lnTo>
                    <a:lnTo>
                      <a:pt x="12" y="25"/>
                    </a:lnTo>
                    <a:lnTo>
                      <a:pt x="6" y="49"/>
                    </a:lnTo>
                    <a:lnTo>
                      <a:pt x="2" y="82"/>
                    </a:lnTo>
                    <a:lnTo>
                      <a:pt x="0" y="122"/>
                    </a:lnTo>
                    <a:lnTo>
                      <a:pt x="0" y="166"/>
                    </a:lnTo>
                    <a:lnTo>
                      <a:pt x="4" y="217"/>
                    </a:lnTo>
                    <a:lnTo>
                      <a:pt x="15" y="271"/>
                    </a:lnTo>
                    <a:lnTo>
                      <a:pt x="54" y="268"/>
                    </a:lnTo>
                    <a:lnTo>
                      <a:pt x="52" y="261"/>
                    </a:lnTo>
                    <a:lnTo>
                      <a:pt x="48" y="238"/>
                    </a:lnTo>
                    <a:lnTo>
                      <a:pt x="44" y="206"/>
                    </a:lnTo>
                    <a:lnTo>
                      <a:pt x="40" y="166"/>
                    </a:lnTo>
                    <a:lnTo>
                      <a:pt x="37" y="123"/>
                    </a:lnTo>
                    <a:lnTo>
                      <a:pt x="39" y="78"/>
                    </a:lnTo>
                    <a:lnTo>
                      <a:pt x="44" y="37"/>
                    </a:lnTo>
                    <a:lnTo>
                      <a:pt x="56" y="3"/>
                    </a:lnTo>
                    <a:lnTo>
                      <a:pt x="56" y="2"/>
                    </a:lnTo>
                    <a:lnTo>
                      <a:pt x="55" y="1"/>
                    </a:lnTo>
                    <a:lnTo>
                      <a:pt x="52" y="0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31" y="2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52" name="Freeform 36"/>
              <p:cNvSpPr>
                <a:spLocks/>
              </p:cNvSpPr>
              <p:nvPr/>
            </p:nvSpPr>
            <p:spPr bwMode="auto">
              <a:xfrm>
                <a:off x="7211" y="13549"/>
                <a:ext cx="186" cy="732"/>
              </a:xfrm>
              <a:custGeom>
                <a:avLst/>
                <a:gdLst>
                  <a:gd name="T0" fmla="*/ 186 w 186"/>
                  <a:gd name="T1" fmla="*/ 6 h 732"/>
                  <a:gd name="T2" fmla="*/ 182 w 186"/>
                  <a:gd name="T3" fmla="*/ 11 h 732"/>
                  <a:gd name="T4" fmla="*/ 169 w 186"/>
                  <a:gd name="T5" fmla="*/ 29 h 732"/>
                  <a:gd name="T6" fmla="*/ 153 w 186"/>
                  <a:gd name="T7" fmla="*/ 67 h 732"/>
                  <a:gd name="T8" fmla="*/ 137 w 186"/>
                  <a:gd name="T9" fmla="*/ 130 h 732"/>
                  <a:gd name="T10" fmla="*/ 124 w 186"/>
                  <a:gd name="T11" fmla="*/ 221 h 732"/>
                  <a:gd name="T12" fmla="*/ 117 w 186"/>
                  <a:gd name="T13" fmla="*/ 350 h 732"/>
                  <a:gd name="T14" fmla="*/ 122 w 186"/>
                  <a:gd name="T15" fmla="*/ 517 h 732"/>
                  <a:gd name="T16" fmla="*/ 139 w 186"/>
                  <a:gd name="T17" fmla="*/ 732 h 732"/>
                  <a:gd name="T18" fmla="*/ 34 w 186"/>
                  <a:gd name="T19" fmla="*/ 732 h 732"/>
                  <a:gd name="T20" fmla="*/ 31 w 186"/>
                  <a:gd name="T21" fmla="*/ 711 h 732"/>
                  <a:gd name="T22" fmla="*/ 22 w 186"/>
                  <a:gd name="T23" fmla="*/ 651 h 732"/>
                  <a:gd name="T24" fmla="*/ 12 w 186"/>
                  <a:gd name="T25" fmla="*/ 563 h 732"/>
                  <a:gd name="T26" fmla="*/ 3 w 186"/>
                  <a:gd name="T27" fmla="*/ 454 h 732"/>
                  <a:gd name="T28" fmla="*/ 0 w 186"/>
                  <a:gd name="T29" fmla="*/ 335 h 732"/>
                  <a:gd name="T30" fmla="*/ 6 w 186"/>
                  <a:gd name="T31" fmla="*/ 213 h 732"/>
                  <a:gd name="T32" fmla="*/ 25 w 186"/>
                  <a:gd name="T33" fmla="*/ 98 h 732"/>
                  <a:gd name="T34" fmla="*/ 60 w 186"/>
                  <a:gd name="T35" fmla="*/ 0 h 732"/>
                  <a:gd name="T36" fmla="*/ 186 w 186"/>
                  <a:gd name="T37" fmla="*/ 6 h 7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86"/>
                  <a:gd name="T58" fmla="*/ 0 h 732"/>
                  <a:gd name="T59" fmla="*/ 186 w 186"/>
                  <a:gd name="T60" fmla="*/ 732 h 7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86" h="732">
                    <a:moveTo>
                      <a:pt x="186" y="6"/>
                    </a:moveTo>
                    <a:lnTo>
                      <a:pt x="182" y="11"/>
                    </a:lnTo>
                    <a:lnTo>
                      <a:pt x="169" y="29"/>
                    </a:lnTo>
                    <a:lnTo>
                      <a:pt x="153" y="67"/>
                    </a:lnTo>
                    <a:lnTo>
                      <a:pt x="137" y="130"/>
                    </a:lnTo>
                    <a:lnTo>
                      <a:pt x="124" y="221"/>
                    </a:lnTo>
                    <a:lnTo>
                      <a:pt x="117" y="350"/>
                    </a:lnTo>
                    <a:lnTo>
                      <a:pt x="122" y="517"/>
                    </a:lnTo>
                    <a:lnTo>
                      <a:pt x="139" y="732"/>
                    </a:lnTo>
                    <a:lnTo>
                      <a:pt x="34" y="732"/>
                    </a:lnTo>
                    <a:lnTo>
                      <a:pt x="31" y="711"/>
                    </a:lnTo>
                    <a:lnTo>
                      <a:pt x="22" y="651"/>
                    </a:lnTo>
                    <a:lnTo>
                      <a:pt x="12" y="563"/>
                    </a:lnTo>
                    <a:lnTo>
                      <a:pt x="3" y="454"/>
                    </a:lnTo>
                    <a:lnTo>
                      <a:pt x="0" y="335"/>
                    </a:lnTo>
                    <a:lnTo>
                      <a:pt x="6" y="213"/>
                    </a:lnTo>
                    <a:lnTo>
                      <a:pt x="25" y="98"/>
                    </a:lnTo>
                    <a:lnTo>
                      <a:pt x="60" y="0"/>
                    </a:lnTo>
                    <a:lnTo>
                      <a:pt x="186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53" name="Freeform 37"/>
              <p:cNvSpPr>
                <a:spLocks/>
              </p:cNvSpPr>
              <p:nvPr/>
            </p:nvSpPr>
            <p:spPr bwMode="auto">
              <a:xfrm>
                <a:off x="7219" y="13600"/>
                <a:ext cx="158" cy="625"/>
              </a:xfrm>
              <a:custGeom>
                <a:avLst/>
                <a:gdLst>
                  <a:gd name="T0" fmla="*/ 158 w 158"/>
                  <a:gd name="T1" fmla="*/ 4 h 625"/>
                  <a:gd name="T2" fmla="*/ 153 w 158"/>
                  <a:gd name="T3" fmla="*/ 9 h 625"/>
                  <a:gd name="T4" fmla="*/ 144 w 158"/>
                  <a:gd name="T5" fmla="*/ 25 h 625"/>
                  <a:gd name="T6" fmla="*/ 130 w 158"/>
                  <a:gd name="T7" fmla="*/ 57 h 625"/>
                  <a:gd name="T8" fmla="*/ 116 w 158"/>
                  <a:gd name="T9" fmla="*/ 110 h 625"/>
                  <a:gd name="T10" fmla="*/ 105 w 158"/>
                  <a:gd name="T11" fmla="*/ 189 h 625"/>
                  <a:gd name="T12" fmla="*/ 100 w 158"/>
                  <a:gd name="T13" fmla="*/ 298 h 625"/>
                  <a:gd name="T14" fmla="*/ 103 w 158"/>
                  <a:gd name="T15" fmla="*/ 441 h 625"/>
                  <a:gd name="T16" fmla="*/ 118 w 158"/>
                  <a:gd name="T17" fmla="*/ 625 h 625"/>
                  <a:gd name="T18" fmla="*/ 29 w 158"/>
                  <a:gd name="T19" fmla="*/ 625 h 625"/>
                  <a:gd name="T20" fmla="*/ 25 w 158"/>
                  <a:gd name="T21" fmla="*/ 607 h 625"/>
                  <a:gd name="T22" fmla="*/ 18 w 158"/>
                  <a:gd name="T23" fmla="*/ 556 h 625"/>
                  <a:gd name="T24" fmla="*/ 9 w 158"/>
                  <a:gd name="T25" fmla="*/ 480 h 625"/>
                  <a:gd name="T26" fmla="*/ 2 w 158"/>
                  <a:gd name="T27" fmla="*/ 387 h 625"/>
                  <a:gd name="T28" fmla="*/ 0 w 158"/>
                  <a:gd name="T29" fmla="*/ 286 h 625"/>
                  <a:gd name="T30" fmla="*/ 5 w 158"/>
                  <a:gd name="T31" fmla="*/ 182 h 625"/>
                  <a:gd name="T32" fmla="*/ 21 w 158"/>
                  <a:gd name="T33" fmla="*/ 84 h 625"/>
                  <a:gd name="T34" fmla="*/ 51 w 158"/>
                  <a:gd name="T35" fmla="*/ 0 h 625"/>
                  <a:gd name="T36" fmla="*/ 158 w 158"/>
                  <a:gd name="T37" fmla="*/ 4 h 62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8"/>
                  <a:gd name="T58" fmla="*/ 0 h 625"/>
                  <a:gd name="T59" fmla="*/ 158 w 158"/>
                  <a:gd name="T60" fmla="*/ 625 h 62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8" h="625">
                    <a:moveTo>
                      <a:pt x="158" y="4"/>
                    </a:moveTo>
                    <a:lnTo>
                      <a:pt x="153" y="9"/>
                    </a:lnTo>
                    <a:lnTo>
                      <a:pt x="144" y="25"/>
                    </a:lnTo>
                    <a:lnTo>
                      <a:pt x="130" y="57"/>
                    </a:lnTo>
                    <a:lnTo>
                      <a:pt x="116" y="110"/>
                    </a:lnTo>
                    <a:lnTo>
                      <a:pt x="105" y="189"/>
                    </a:lnTo>
                    <a:lnTo>
                      <a:pt x="100" y="298"/>
                    </a:lnTo>
                    <a:lnTo>
                      <a:pt x="103" y="441"/>
                    </a:lnTo>
                    <a:lnTo>
                      <a:pt x="118" y="625"/>
                    </a:lnTo>
                    <a:lnTo>
                      <a:pt x="29" y="625"/>
                    </a:lnTo>
                    <a:lnTo>
                      <a:pt x="25" y="607"/>
                    </a:lnTo>
                    <a:lnTo>
                      <a:pt x="18" y="556"/>
                    </a:lnTo>
                    <a:lnTo>
                      <a:pt x="9" y="480"/>
                    </a:lnTo>
                    <a:lnTo>
                      <a:pt x="2" y="387"/>
                    </a:lnTo>
                    <a:lnTo>
                      <a:pt x="0" y="286"/>
                    </a:lnTo>
                    <a:lnTo>
                      <a:pt x="5" y="182"/>
                    </a:lnTo>
                    <a:lnTo>
                      <a:pt x="21" y="84"/>
                    </a:lnTo>
                    <a:lnTo>
                      <a:pt x="51" y="0"/>
                    </a:lnTo>
                    <a:lnTo>
                      <a:pt x="158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54" name="Freeform 38"/>
              <p:cNvSpPr>
                <a:spLocks/>
              </p:cNvSpPr>
              <p:nvPr/>
            </p:nvSpPr>
            <p:spPr bwMode="auto">
              <a:xfrm>
                <a:off x="7225" y="13651"/>
                <a:ext cx="131" cy="517"/>
              </a:xfrm>
              <a:custGeom>
                <a:avLst/>
                <a:gdLst>
                  <a:gd name="T0" fmla="*/ 131 w 131"/>
                  <a:gd name="T1" fmla="*/ 4 h 517"/>
                  <a:gd name="T2" fmla="*/ 128 w 131"/>
                  <a:gd name="T3" fmla="*/ 7 h 517"/>
                  <a:gd name="T4" fmla="*/ 119 w 131"/>
                  <a:gd name="T5" fmla="*/ 21 h 517"/>
                  <a:gd name="T6" fmla="*/ 109 w 131"/>
                  <a:gd name="T7" fmla="*/ 47 h 517"/>
                  <a:gd name="T8" fmla="*/ 97 w 131"/>
                  <a:gd name="T9" fmla="*/ 91 h 517"/>
                  <a:gd name="T10" fmla="*/ 88 w 131"/>
                  <a:gd name="T11" fmla="*/ 156 h 517"/>
                  <a:gd name="T12" fmla="*/ 84 w 131"/>
                  <a:gd name="T13" fmla="*/ 247 h 517"/>
                  <a:gd name="T14" fmla="*/ 86 w 131"/>
                  <a:gd name="T15" fmla="*/ 366 h 517"/>
                  <a:gd name="T16" fmla="*/ 99 w 131"/>
                  <a:gd name="T17" fmla="*/ 517 h 517"/>
                  <a:gd name="T18" fmla="*/ 25 w 131"/>
                  <a:gd name="T19" fmla="*/ 517 h 517"/>
                  <a:gd name="T20" fmla="*/ 23 w 131"/>
                  <a:gd name="T21" fmla="*/ 502 h 517"/>
                  <a:gd name="T22" fmla="*/ 16 w 131"/>
                  <a:gd name="T23" fmla="*/ 460 h 517"/>
                  <a:gd name="T24" fmla="*/ 9 w 131"/>
                  <a:gd name="T25" fmla="*/ 397 h 517"/>
                  <a:gd name="T26" fmla="*/ 2 w 131"/>
                  <a:gd name="T27" fmla="*/ 320 h 517"/>
                  <a:gd name="T28" fmla="*/ 0 w 131"/>
                  <a:gd name="T29" fmla="*/ 236 h 517"/>
                  <a:gd name="T30" fmla="*/ 4 w 131"/>
                  <a:gd name="T31" fmla="*/ 151 h 517"/>
                  <a:gd name="T32" fmla="*/ 18 w 131"/>
                  <a:gd name="T33" fmla="*/ 70 h 517"/>
                  <a:gd name="T34" fmla="*/ 43 w 131"/>
                  <a:gd name="T35" fmla="*/ 0 h 517"/>
                  <a:gd name="T36" fmla="*/ 131 w 131"/>
                  <a:gd name="T37" fmla="*/ 4 h 5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1"/>
                  <a:gd name="T58" fmla="*/ 0 h 517"/>
                  <a:gd name="T59" fmla="*/ 131 w 131"/>
                  <a:gd name="T60" fmla="*/ 517 h 5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1" h="517">
                    <a:moveTo>
                      <a:pt x="131" y="4"/>
                    </a:moveTo>
                    <a:lnTo>
                      <a:pt x="128" y="7"/>
                    </a:lnTo>
                    <a:lnTo>
                      <a:pt x="119" y="21"/>
                    </a:lnTo>
                    <a:lnTo>
                      <a:pt x="109" y="47"/>
                    </a:lnTo>
                    <a:lnTo>
                      <a:pt x="97" y="91"/>
                    </a:lnTo>
                    <a:lnTo>
                      <a:pt x="88" y="156"/>
                    </a:lnTo>
                    <a:lnTo>
                      <a:pt x="84" y="247"/>
                    </a:lnTo>
                    <a:lnTo>
                      <a:pt x="86" y="366"/>
                    </a:lnTo>
                    <a:lnTo>
                      <a:pt x="99" y="517"/>
                    </a:lnTo>
                    <a:lnTo>
                      <a:pt x="25" y="517"/>
                    </a:lnTo>
                    <a:lnTo>
                      <a:pt x="23" y="502"/>
                    </a:lnTo>
                    <a:lnTo>
                      <a:pt x="16" y="460"/>
                    </a:lnTo>
                    <a:lnTo>
                      <a:pt x="9" y="397"/>
                    </a:lnTo>
                    <a:lnTo>
                      <a:pt x="2" y="320"/>
                    </a:lnTo>
                    <a:lnTo>
                      <a:pt x="0" y="236"/>
                    </a:lnTo>
                    <a:lnTo>
                      <a:pt x="4" y="151"/>
                    </a:lnTo>
                    <a:lnTo>
                      <a:pt x="18" y="70"/>
                    </a:lnTo>
                    <a:lnTo>
                      <a:pt x="43" y="0"/>
                    </a:lnTo>
                    <a:lnTo>
                      <a:pt x="131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55" name="Freeform 39"/>
              <p:cNvSpPr>
                <a:spLocks/>
              </p:cNvSpPr>
              <p:nvPr/>
            </p:nvSpPr>
            <p:spPr bwMode="auto">
              <a:xfrm>
                <a:off x="7233" y="13701"/>
                <a:ext cx="104" cy="411"/>
              </a:xfrm>
              <a:custGeom>
                <a:avLst/>
                <a:gdLst>
                  <a:gd name="T0" fmla="*/ 104 w 104"/>
                  <a:gd name="T1" fmla="*/ 4 h 411"/>
                  <a:gd name="T2" fmla="*/ 101 w 104"/>
                  <a:gd name="T3" fmla="*/ 7 h 411"/>
                  <a:gd name="T4" fmla="*/ 94 w 104"/>
                  <a:gd name="T5" fmla="*/ 17 h 411"/>
                  <a:gd name="T6" fmla="*/ 86 w 104"/>
                  <a:gd name="T7" fmla="*/ 38 h 411"/>
                  <a:gd name="T8" fmla="*/ 76 w 104"/>
                  <a:gd name="T9" fmla="*/ 73 h 411"/>
                  <a:gd name="T10" fmla="*/ 69 w 104"/>
                  <a:gd name="T11" fmla="*/ 125 h 411"/>
                  <a:gd name="T12" fmla="*/ 65 w 104"/>
                  <a:gd name="T13" fmla="*/ 196 h 411"/>
                  <a:gd name="T14" fmla="*/ 67 w 104"/>
                  <a:gd name="T15" fmla="*/ 291 h 411"/>
                  <a:gd name="T16" fmla="*/ 77 w 104"/>
                  <a:gd name="T17" fmla="*/ 411 h 411"/>
                  <a:gd name="T18" fmla="*/ 19 w 104"/>
                  <a:gd name="T19" fmla="*/ 411 h 411"/>
                  <a:gd name="T20" fmla="*/ 17 w 104"/>
                  <a:gd name="T21" fmla="*/ 399 h 411"/>
                  <a:gd name="T22" fmla="*/ 11 w 104"/>
                  <a:gd name="T23" fmla="*/ 365 h 411"/>
                  <a:gd name="T24" fmla="*/ 6 w 104"/>
                  <a:gd name="T25" fmla="*/ 316 h 411"/>
                  <a:gd name="T26" fmla="*/ 2 w 104"/>
                  <a:gd name="T27" fmla="*/ 255 h 411"/>
                  <a:gd name="T28" fmla="*/ 0 w 104"/>
                  <a:gd name="T29" fmla="*/ 188 h 411"/>
                  <a:gd name="T30" fmla="*/ 4 w 104"/>
                  <a:gd name="T31" fmla="*/ 120 h 411"/>
                  <a:gd name="T32" fmla="*/ 15 w 104"/>
                  <a:gd name="T33" fmla="*/ 55 h 411"/>
                  <a:gd name="T34" fmla="*/ 34 w 104"/>
                  <a:gd name="T35" fmla="*/ 0 h 411"/>
                  <a:gd name="T36" fmla="*/ 104 w 104"/>
                  <a:gd name="T37" fmla="*/ 4 h 4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4"/>
                  <a:gd name="T58" fmla="*/ 0 h 411"/>
                  <a:gd name="T59" fmla="*/ 104 w 104"/>
                  <a:gd name="T60" fmla="*/ 411 h 4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4" h="411">
                    <a:moveTo>
                      <a:pt x="104" y="4"/>
                    </a:moveTo>
                    <a:lnTo>
                      <a:pt x="101" y="7"/>
                    </a:lnTo>
                    <a:lnTo>
                      <a:pt x="94" y="17"/>
                    </a:lnTo>
                    <a:lnTo>
                      <a:pt x="86" y="38"/>
                    </a:lnTo>
                    <a:lnTo>
                      <a:pt x="76" y="73"/>
                    </a:lnTo>
                    <a:lnTo>
                      <a:pt x="69" y="125"/>
                    </a:lnTo>
                    <a:lnTo>
                      <a:pt x="65" y="196"/>
                    </a:lnTo>
                    <a:lnTo>
                      <a:pt x="67" y="291"/>
                    </a:lnTo>
                    <a:lnTo>
                      <a:pt x="77" y="411"/>
                    </a:lnTo>
                    <a:lnTo>
                      <a:pt x="19" y="411"/>
                    </a:lnTo>
                    <a:lnTo>
                      <a:pt x="17" y="399"/>
                    </a:lnTo>
                    <a:lnTo>
                      <a:pt x="11" y="365"/>
                    </a:lnTo>
                    <a:lnTo>
                      <a:pt x="6" y="316"/>
                    </a:lnTo>
                    <a:lnTo>
                      <a:pt x="2" y="255"/>
                    </a:lnTo>
                    <a:lnTo>
                      <a:pt x="0" y="188"/>
                    </a:lnTo>
                    <a:lnTo>
                      <a:pt x="4" y="120"/>
                    </a:lnTo>
                    <a:lnTo>
                      <a:pt x="15" y="55"/>
                    </a:lnTo>
                    <a:lnTo>
                      <a:pt x="34" y="0"/>
                    </a:lnTo>
                    <a:lnTo>
                      <a:pt x="104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56" name="Freeform 40"/>
              <p:cNvSpPr>
                <a:spLocks/>
              </p:cNvSpPr>
              <p:nvPr/>
            </p:nvSpPr>
            <p:spPr bwMode="auto">
              <a:xfrm>
                <a:off x="7240" y="13752"/>
                <a:ext cx="76" cy="302"/>
              </a:xfrm>
              <a:custGeom>
                <a:avLst/>
                <a:gdLst>
                  <a:gd name="T0" fmla="*/ 76 w 76"/>
                  <a:gd name="T1" fmla="*/ 2 h 302"/>
                  <a:gd name="T2" fmla="*/ 74 w 76"/>
                  <a:gd name="T3" fmla="*/ 4 h 302"/>
                  <a:gd name="T4" fmla="*/ 70 w 76"/>
                  <a:gd name="T5" fmla="*/ 12 h 302"/>
                  <a:gd name="T6" fmla="*/ 62 w 76"/>
                  <a:gd name="T7" fmla="*/ 28 h 302"/>
                  <a:gd name="T8" fmla="*/ 56 w 76"/>
                  <a:gd name="T9" fmla="*/ 53 h 302"/>
                  <a:gd name="T10" fmla="*/ 51 w 76"/>
                  <a:gd name="T11" fmla="*/ 92 h 302"/>
                  <a:gd name="T12" fmla="*/ 49 w 76"/>
                  <a:gd name="T13" fmla="*/ 145 h 302"/>
                  <a:gd name="T14" fmla="*/ 50 w 76"/>
                  <a:gd name="T15" fmla="*/ 214 h 302"/>
                  <a:gd name="T16" fmla="*/ 57 w 76"/>
                  <a:gd name="T17" fmla="*/ 302 h 302"/>
                  <a:gd name="T18" fmla="*/ 14 w 76"/>
                  <a:gd name="T19" fmla="*/ 302 h 302"/>
                  <a:gd name="T20" fmla="*/ 13 w 76"/>
                  <a:gd name="T21" fmla="*/ 294 h 302"/>
                  <a:gd name="T22" fmla="*/ 9 w 76"/>
                  <a:gd name="T23" fmla="*/ 269 h 302"/>
                  <a:gd name="T24" fmla="*/ 4 w 76"/>
                  <a:gd name="T25" fmla="*/ 232 h 302"/>
                  <a:gd name="T26" fmla="*/ 1 w 76"/>
                  <a:gd name="T27" fmla="*/ 188 h 302"/>
                  <a:gd name="T28" fmla="*/ 0 w 76"/>
                  <a:gd name="T29" fmla="*/ 138 h 302"/>
                  <a:gd name="T30" fmla="*/ 2 w 76"/>
                  <a:gd name="T31" fmla="*/ 89 h 302"/>
                  <a:gd name="T32" fmla="*/ 10 w 76"/>
                  <a:gd name="T33" fmla="*/ 41 h 302"/>
                  <a:gd name="T34" fmla="*/ 25 w 76"/>
                  <a:gd name="T35" fmla="*/ 0 h 302"/>
                  <a:gd name="T36" fmla="*/ 76 w 76"/>
                  <a:gd name="T37" fmla="*/ 2 h 30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6"/>
                  <a:gd name="T58" fmla="*/ 0 h 302"/>
                  <a:gd name="T59" fmla="*/ 76 w 76"/>
                  <a:gd name="T60" fmla="*/ 302 h 30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6" h="302">
                    <a:moveTo>
                      <a:pt x="76" y="2"/>
                    </a:moveTo>
                    <a:lnTo>
                      <a:pt x="74" y="4"/>
                    </a:lnTo>
                    <a:lnTo>
                      <a:pt x="70" y="12"/>
                    </a:lnTo>
                    <a:lnTo>
                      <a:pt x="62" y="28"/>
                    </a:lnTo>
                    <a:lnTo>
                      <a:pt x="56" y="53"/>
                    </a:lnTo>
                    <a:lnTo>
                      <a:pt x="51" y="92"/>
                    </a:lnTo>
                    <a:lnTo>
                      <a:pt x="49" y="145"/>
                    </a:lnTo>
                    <a:lnTo>
                      <a:pt x="50" y="214"/>
                    </a:lnTo>
                    <a:lnTo>
                      <a:pt x="57" y="302"/>
                    </a:lnTo>
                    <a:lnTo>
                      <a:pt x="14" y="302"/>
                    </a:lnTo>
                    <a:lnTo>
                      <a:pt x="13" y="294"/>
                    </a:lnTo>
                    <a:lnTo>
                      <a:pt x="9" y="269"/>
                    </a:lnTo>
                    <a:lnTo>
                      <a:pt x="4" y="232"/>
                    </a:lnTo>
                    <a:lnTo>
                      <a:pt x="1" y="188"/>
                    </a:lnTo>
                    <a:lnTo>
                      <a:pt x="0" y="138"/>
                    </a:lnTo>
                    <a:lnTo>
                      <a:pt x="2" y="89"/>
                    </a:lnTo>
                    <a:lnTo>
                      <a:pt x="10" y="41"/>
                    </a:lnTo>
                    <a:lnTo>
                      <a:pt x="25" y="0"/>
                    </a:lnTo>
                    <a:lnTo>
                      <a:pt x="76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57" name="Rectangle 41"/>
              <p:cNvSpPr>
                <a:spLocks noChangeArrowheads="1"/>
              </p:cNvSpPr>
              <p:nvPr/>
            </p:nvSpPr>
            <p:spPr bwMode="auto">
              <a:xfrm>
                <a:off x="6241" y="13678"/>
                <a:ext cx="23" cy="95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el-GR" altLang="el-GR" sz="1600">
                  <a:latin typeface="Comic Sans MS" pitchFamily="66" charset="0"/>
                </a:endParaRPr>
              </a:p>
            </p:txBody>
          </p:sp>
          <p:sp>
            <p:nvSpPr>
              <p:cNvPr id="104758" name="Freeform 42"/>
              <p:cNvSpPr>
                <a:spLocks/>
              </p:cNvSpPr>
              <p:nvPr/>
            </p:nvSpPr>
            <p:spPr bwMode="auto">
              <a:xfrm>
                <a:off x="6579" y="13664"/>
                <a:ext cx="375" cy="440"/>
              </a:xfrm>
              <a:custGeom>
                <a:avLst/>
                <a:gdLst>
                  <a:gd name="T0" fmla="*/ 35 w 375"/>
                  <a:gd name="T1" fmla="*/ 41 h 440"/>
                  <a:gd name="T2" fmla="*/ 32 w 375"/>
                  <a:gd name="T3" fmla="*/ 49 h 440"/>
                  <a:gd name="T4" fmla="*/ 25 w 375"/>
                  <a:gd name="T5" fmla="*/ 74 h 440"/>
                  <a:gd name="T6" fmla="*/ 17 w 375"/>
                  <a:gd name="T7" fmla="*/ 112 h 440"/>
                  <a:gd name="T8" fmla="*/ 8 w 375"/>
                  <a:gd name="T9" fmla="*/ 163 h 440"/>
                  <a:gd name="T10" fmla="*/ 2 w 375"/>
                  <a:gd name="T11" fmla="*/ 223 h 440"/>
                  <a:gd name="T12" fmla="*/ 0 w 375"/>
                  <a:gd name="T13" fmla="*/ 290 h 440"/>
                  <a:gd name="T14" fmla="*/ 7 w 375"/>
                  <a:gd name="T15" fmla="*/ 363 h 440"/>
                  <a:gd name="T16" fmla="*/ 23 w 375"/>
                  <a:gd name="T17" fmla="*/ 440 h 440"/>
                  <a:gd name="T18" fmla="*/ 23 w 375"/>
                  <a:gd name="T19" fmla="*/ 437 h 440"/>
                  <a:gd name="T20" fmla="*/ 23 w 375"/>
                  <a:gd name="T21" fmla="*/ 427 h 440"/>
                  <a:gd name="T22" fmla="*/ 23 w 375"/>
                  <a:gd name="T23" fmla="*/ 411 h 440"/>
                  <a:gd name="T24" fmla="*/ 23 w 375"/>
                  <a:gd name="T25" fmla="*/ 391 h 440"/>
                  <a:gd name="T26" fmla="*/ 25 w 375"/>
                  <a:gd name="T27" fmla="*/ 367 h 440"/>
                  <a:gd name="T28" fmla="*/ 28 w 375"/>
                  <a:gd name="T29" fmla="*/ 341 h 440"/>
                  <a:gd name="T30" fmla="*/ 33 w 375"/>
                  <a:gd name="T31" fmla="*/ 312 h 440"/>
                  <a:gd name="T32" fmla="*/ 39 w 375"/>
                  <a:gd name="T33" fmla="*/ 281 h 440"/>
                  <a:gd name="T34" fmla="*/ 49 w 375"/>
                  <a:gd name="T35" fmla="*/ 251 h 440"/>
                  <a:gd name="T36" fmla="*/ 61 w 375"/>
                  <a:gd name="T37" fmla="*/ 222 h 440"/>
                  <a:gd name="T38" fmla="*/ 75 w 375"/>
                  <a:gd name="T39" fmla="*/ 194 h 440"/>
                  <a:gd name="T40" fmla="*/ 93 w 375"/>
                  <a:gd name="T41" fmla="*/ 168 h 440"/>
                  <a:gd name="T42" fmla="*/ 116 w 375"/>
                  <a:gd name="T43" fmla="*/ 145 h 440"/>
                  <a:gd name="T44" fmla="*/ 141 w 375"/>
                  <a:gd name="T45" fmla="*/ 127 h 440"/>
                  <a:gd name="T46" fmla="*/ 173 w 375"/>
                  <a:gd name="T47" fmla="*/ 114 h 440"/>
                  <a:gd name="T48" fmla="*/ 208 w 375"/>
                  <a:gd name="T49" fmla="*/ 106 h 440"/>
                  <a:gd name="T50" fmla="*/ 210 w 375"/>
                  <a:gd name="T51" fmla="*/ 104 h 440"/>
                  <a:gd name="T52" fmla="*/ 217 w 375"/>
                  <a:gd name="T53" fmla="*/ 100 h 440"/>
                  <a:gd name="T54" fmla="*/ 227 w 375"/>
                  <a:gd name="T55" fmla="*/ 92 h 440"/>
                  <a:gd name="T56" fmla="*/ 245 w 375"/>
                  <a:gd name="T57" fmla="*/ 82 h 440"/>
                  <a:gd name="T58" fmla="*/ 267 w 375"/>
                  <a:gd name="T59" fmla="*/ 69 h 440"/>
                  <a:gd name="T60" fmla="*/ 296 w 375"/>
                  <a:gd name="T61" fmla="*/ 54 h 440"/>
                  <a:gd name="T62" fmla="*/ 332 w 375"/>
                  <a:gd name="T63" fmla="*/ 36 h 440"/>
                  <a:gd name="T64" fmla="*/ 375 w 375"/>
                  <a:gd name="T65" fmla="*/ 17 h 440"/>
                  <a:gd name="T66" fmla="*/ 373 w 375"/>
                  <a:gd name="T67" fmla="*/ 16 h 440"/>
                  <a:gd name="T68" fmla="*/ 366 w 375"/>
                  <a:gd name="T69" fmla="*/ 15 h 440"/>
                  <a:gd name="T70" fmla="*/ 357 w 375"/>
                  <a:gd name="T71" fmla="*/ 13 h 440"/>
                  <a:gd name="T72" fmla="*/ 343 w 375"/>
                  <a:gd name="T73" fmla="*/ 10 h 440"/>
                  <a:gd name="T74" fmla="*/ 326 w 375"/>
                  <a:gd name="T75" fmla="*/ 7 h 440"/>
                  <a:gd name="T76" fmla="*/ 307 w 375"/>
                  <a:gd name="T77" fmla="*/ 5 h 440"/>
                  <a:gd name="T78" fmla="*/ 285 w 375"/>
                  <a:gd name="T79" fmla="*/ 3 h 440"/>
                  <a:gd name="T80" fmla="*/ 261 w 375"/>
                  <a:gd name="T81" fmla="*/ 1 h 440"/>
                  <a:gd name="T82" fmla="*/ 235 w 375"/>
                  <a:gd name="T83" fmla="*/ 0 h 440"/>
                  <a:gd name="T84" fmla="*/ 208 w 375"/>
                  <a:gd name="T85" fmla="*/ 1 h 440"/>
                  <a:gd name="T86" fmla="*/ 180 w 375"/>
                  <a:gd name="T87" fmla="*/ 2 h 440"/>
                  <a:gd name="T88" fmla="*/ 151 w 375"/>
                  <a:gd name="T89" fmla="*/ 5 h 440"/>
                  <a:gd name="T90" fmla="*/ 122 w 375"/>
                  <a:gd name="T91" fmla="*/ 10 h 440"/>
                  <a:gd name="T92" fmla="*/ 92 w 375"/>
                  <a:gd name="T93" fmla="*/ 18 h 440"/>
                  <a:gd name="T94" fmla="*/ 63 w 375"/>
                  <a:gd name="T95" fmla="*/ 28 h 440"/>
                  <a:gd name="T96" fmla="*/ 35 w 375"/>
                  <a:gd name="T97" fmla="*/ 41 h 4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75"/>
                  <a:gd name="T148" fmla="*/ 0 h 440"/>
                  <a:gd name="T149" fmla="*/ 375 w 375"/>
                  <a:gd name="T150" fmla="*/ 440 h 4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75" h="440">
                    <a:moveTo>
                      <a:pt x="35" y="41"/>
                    </a:moveTo>
                    <a:lnTo>
                      <a:pt x="32" y="49"/>
                    </a:lnTo>
                    <a:lnTo>
                      <a:pt x="25" y="74"/>
                    </a:lnTo>
                    <a:lnTo>
                      <a:pt x="17" y="112"/>
                    </a:lnTo>
                    <a:lnTo>
                      <a:pt x="8" y="163"/>
                    </a:lnTo>
                    <a:lnTo>
                      <a:pt x="2" y="223"/>
                    </a:lnTo>
                    <a:lnTo>
                      <a:pt x="0" y="290"/>
                    </a:lnTo>
                    <a:lnTo>
                      <a:pt x="7" y="363"/>
                    </a:lnTo>
                    <a:lnTo>
                      <a:pt x="23" y="440"/>
                    </a:lnTo>
                    <a:lnTo>
                      <a:pt x="23" y="437"/>
                    </a:lnTo>
                    <a:lnTo>
                      <a:pt x="23" y="427"/>
                    </a:lnTo>
                    <a:lnTo>
                      <a:pt x="23" y="411"/>
                    </a:lnTo>
                    <a:lnTo>
                      <a:pt x="23" y="391"/>
                    </a:lnTo>
                    <a:lnTo>
                      <a:pt x="25" y="367"/>
                    </a:lnTo>
                    <a:lnTo>
                      <a:pt x="28" y="341"/>
                    </a:lnTo>
                    <a:lnTo>
                      <a:pt x="33" y="312"/>
                    </a:lnTo>
                    <a:lnTo>
                      <a:pt x="39" y="281"/>
                    </a:lnTo>
                    <a:lnTo>
                      <a:pt x="49" y="251"/>
                    </a:lnTo>
                    <a:lnTo>
                      <a:pt x="61" y="222"/>
                    </a:lnTo>
                    <a:lnTo>
                      <a:pt x="75" y="194"/>
                    </a:lnTo>
                    <a:lnTo>
                      <a:pt x="93" y="168"/>
                    </a:lnTo>
                    <a:lnTo>
                      <a:pt x="116" y="145"/>
                    </a:lnTo>
                    <a:lnTo>
                      <a:pt x="141" y="127"/>
                    </a:lnTo>
                    <a:lnTo>
                      <a:pt x="173" y="114"/>
                    </a:lnTo>
                    <a:lnTo>
                      <a:pt x="208" y="106"/>
                    </a:lnTo>
                    <a:lnTo>
                      <a:pt x="210" y="104"/>
                    </a:lnTo>
                    <a:lnTo>
                      <a:pt x="217" y="100"/>
                    </a:lnTo>
                    <a:lnTo>
                      <a:pt x="227" y="92"/>
                    </a:lnTo>
                    <a:lnTo>
                      <a:pt x="245" y="82"/>
                    </a:lnTo>
                    <a:lnTo>
                      <a:pt x="267" y="69"/>
                    </a:lnTo>
                    <a:lnTo>
                      <a:pt x="296" y="54"/>
                    </a:lnTo>
                    <a:lnTo>
                      <a:pt x="332" y="36"/>
                    </a:lnTo>
                    <a:lnTo>
                      <a:pt x="375" y="17"/>
                    </a:lnTo>
                    <a:lnTo>
                      <a:pt x="373" y="16"/>
                    </a:lnTo>
                    <a:lnTo>
                      <a:pt x="366" y="15"/>
                    </a:lnTo>
                    <a:lnTo>
                      <a:pt x="357" y="13"/>
                    </a:lnTo>
                    <a:lnTo>
                      <a:pt x="343" y="10"/>
                    </a:lnTo>
                    <a:lnTo>
                      <a:pt x="326" y="7"/>
                    </a:lnTo>
                    <a:lnTo>
                      <a:pt x="307" y="5"/>
                    </a:lnTo>
                    <a:lnTo>
                      <a:pt x="285" y="3"/>
                    </a:lnTo>
                    <a:lnTo>
                      <a:pt x="261" y="1"/>
                    </a:lnTo>
                    <a:lnTo>
                      <a:pt x="235" y="0"/>
                    </a:lnTo>
                    <a:lnTo>
                      <a:pt x="208" y="1"/>
                    </a:lnTo>
                    <a:lnTo>
                      <a:pt x="180" y="2"/>
                    </a:lnTo>
                    <a:lnTo>
                      <a:pt x="151" y="5"/>
                    </a:lnTo>
                    <a:lnTo>
                      <a:pt x="122" y="10"/>
                    </a:lnTo>
                    <a:lnTo>
                      <a:pt x="92" y="18"/>
                    </a:lnTo>
                    <a:lnTo>
                      <a:pt x="63" y="28"/>
                    </a:lnTo>
                    <a:lnTo>
                      <a:pt x="35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59" name="Freeform 43"/>
              <p:cNvSpPr>
                <a:spLocks/>
              </p:cNvSpPr>
              <p:nvPr/>
            </p:nvSpPr>
            <p:spPr bwMode="auto">
              <a:xfrm>
                <a:off x="6061" y="13991"/>
                <a:ext cx="305" cy="83"/>
              </a:xfrm>
              <a:custGeom>
                <a:avLst/>
                <a:gdLst>
                  <a:gd name="T0" fmla="*/ 0 w 305"/>
                  <a:gd name="T1" fmla="*/ 53 h 83"/>
                  <a:gd name="T2" fmla="*/ 0 w 305"/>
                  <a:gd name="T3" fmla="*/ 52 h 83"/>
                  <a:gd name="T4" fmla="*/ 2 w 305"/>
                  <a:gd name="T5" fmla="*/ 48 h 83"/>
                  <a:gd name="T6" fmla="*/ 5 w 305"/>
                  <a:gd name="T7" fmla="*/ 44 h 83"/>
                  <a:gd name="T8" fmla="*/ 11 w 305"/>
                  <a:gd name="T9" fmla="*/ 37 h 83"/>
                  <a:gd name="T10" fmla="*/ 18 w 305"/>
                  <a:gd name="T11" fmla="*/ 31 h 83"/>
                  <a:gd name="T12" fmla="*/ 27 w 305"/>
                  <a:gd name="T13" fmla="*/ 25 h 83"/>
                  <a:gd name="T14" fmla="*/ 39 w 305"/>
                  <a:gd name="T15" fmla="*/ 18 h 83"/>
                  <a:gd name="T16" fmla="*/ 54 w 305"/>
                  <a:gd name="T17" fmla="*/ 12 h 83"/>
                  <a:gd name="T18" fmla="*/ 72 w 305"/>
                  <a:gd name="T19" fmla="*/ 6 h 83"/>
                  <a:gd name="T20" fmla="*/ 92 w 305"/>
                  <a:gd name="T21" fmla="*/ 2 h 83"/>
                  <a:gd name="T22" fmla="*/ 118 w 305"/>
                  <a:gd name="T23" fmla="*/ 0 h 83"/>
                  <a:gd name="T24" fmla="*/ 146 w 305"/>
                  <a:gd name="T25" fmla="*/ 0 h 83"/>
                  <a:gd name="T26" fmla="*/ 180 w 305"/>
                  <a:gd name="T27" fmla="*/ 2 h 83"/>
                  <a:gd name="T28" fmla="*/ 216 w 305"/>
                  <a:gd name="T29" fmla="*/ 7 h 83"/>
                  <a:gd name="T30" fmla="*/ 258 w 305"/>
                  <a:gd name="T31" fmla="*/ 16 h 83"/>
                  <a:gd name="T32" fmla="*/ 305 w 305"/>
                  <a:gd name="T33" fmla="*/ 29 h 83"/>
                  <a:gd name="T34" fmla="*/ 299 w 305"/>
                  <a:gd name="T35" fmla="*/ 47 h 83"/>
                  <a:gd name="T36" fmla="*/ 297 w 305"/>
                  <a:gd name="T37" fmla="*/ 46 h 83"/>
                  <a:gd name="T38" fmla="*/ 289 w 305"/>
                  <a:gd name="T39" fmla="*/ 44 h 83"/>
                  <a:gd name="T40" fmla="*/ 277 w 305"/>
                  <a:gd name="T41" fmla="*/ 41 h 83"/>
                  <a:gd name="T42" fmla="*/ 262 w 305"/>
                  <a:gd name="T43" fmla="*/ 36 h 83"/>
                  <a:gd name="T44" fmla="*/ 244 w 305"/>
                  <a:gd name="T45" fmla="*/ 32 h 83"/>
                  <a:gd name="T46" fmla="*/ 224 w 305"/>
                  <a:gd name="T47" fmla="*/ 28 h 83"/>
                  <a:gd name="T48" fmla="*/ 201 w 305"/>
                  <a:gd name="T49" fmla="*/ 25 h 83"/>
                  <a:gd name="T50" fmla="*/ 176 w 305"/>
                  <a:gd name="T51" fmla="*/ 22 h 83"/>
                  <a:gd name="T52" fmla="*/ 152 w 305"/>
                  <a:gd name="T53" fmla="*/ 21 h 83"/>
                  <a:gd name="T54" fmla="*/ 126 w 305"/>
                  <a:gd name="T55" fmla="*/ 21 h 83"/>
                  <a:gd name="T56" fmla="*/ 101 w 305"/>
                  <a:gd name="T57" fmla="*/ 23 h 83"/>
                  <a:gd name="T58" fmla="*/ 77 w 305"/>
                  <a:gd name="T59" fmla="*/ 29 h 83"/>
                  <a:gd name="T60" fmla="*/ 55 w 305"/>
                  <a:gd name="T61" fmla="*/ 37 h 83"/>
                  <a:gd name="T62" fmla="*/ 33 w 305"/>
                  <a:gd name="T63" fmla="*/ 48 h 83"/>
                  <a:gd name="T64" fmla="*/ 15 w 305"/>
                  <a:gd name="T65" fmla="*/ 63 h 83"/>
                  <a:gd name="T66" fmla="*/ 0 w 305"/>
                  <a:gd name="T67" fmla="*/ 83 h 83"/>
                  <a:gd name="T68" fmla="*/ 0 w 305"/>
                  <a:gd name="T69" fmla="*/ 53 h 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05"/>
                  <a:gd name="T106" fmla="*/ 0 h 83"/>
                  <a:gd name="T107" fmla="*/ 305 w 305"/>
                  <a:gd name="T108" fmla="*/ 83 h 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05" h="83">
                    <a:moveTo>
                      <a:pt x="0" y="53"/>
                    </a:moveTo>
                    <a:lnTo>
                      <a:pt x="0" y="52"/>
                    </a:lnTo>
                    <a:lnTo>
                      <a:pt x="2" y="48"/>
                    </a:lnTo>
                    <a:lnTo>
                      <a:pt x="5" y="44"/>
                    </a:lnTo>
                    <a:lnTo>
                      <a:pt x="11" y="37"/>
                    </a:lnTo>
                    <a:lnTo>
                      <a:pt x="18" y="31"/>
                    </a:lnTo>
                    <a:lnTo>
                      <a:pt x="27" y="25"/>
                    </a:lnTo>
                    <a:lnTo>
                      <a:pt x="39" y="18"/>
                    </a:lnTo>
                    <a:lnTo>
                      <a:pt x="54" y="12"/>
                    </a:lnTo>
                    <a:lnTo>
                      <a:pt x="72" y="6"/>
                    </a:lnTo>
                    <a:lnTo>
                      <a:pt x="92" y="2"/>
                    </a:lnTo>
                    <a:lnTo>
                      <a:pt x="118" y="0"/>
                    </a:lnTo>
                    <a:lnTo>
                      <a:pt x="146" y="0"/>
                    </a:lnTo>
                    <a:lnTo>
                      <a:pt x="180" y="2"/>
                    </a:lnTo>
                    <a:lnTo>
                      <a:pt x="216" y="7"/>
                    </a:lnTo>
                    <a:lnTo>
                      <a:pt x="258" y="16"/>
                    </a:lnTo>
                    <a:lnTo>
                      <a:pt x="305" y="29"/>
                    </a:lnTo>
                    <a:lnTo>
                      <a:pt x="299" y="47"/>
                    </a:lnTo>
                    <a:lnTo>
                      <a:pt x="297" y="46"/>
                    </a:lnTo>
                    <a:lnTo>
                      <a:pt x="289" y="44"/>
                    </a:lnTo>
                    <a:lnTo>
                      <a:pt x="277" y="41"/>
                    </a:lnTo>
                    <a:lnTo>
                      <a:pt x="262" y="36"/>
                    </a:lnTo>
                    <a:lnTo>
                      <a:pt x="244" y="32"/>
                    </a:lnTo>
                    <a:lnTo>
                      <a:pt x="224" y="28"/>
                    </a:lnTo>
                    <a:lnTo>
                      <a:pt x="201" y="25"/>
                    </a:lnTo>
                    <a:lnTo>
                      <a:pt x="176" y="22"/>
                    </a:lnTo>
                    <a:lnTo>
                      <a:pt x="152" y="21"/>
                    </a:lnTo>
                    <a:lnTo>
                      <a:pt x="126" y="21"/>
                    </a:lnTo>
                    <a:lnTo>
                      <a:pt x="101" y="23"/>
                    </a:lnTo>
                    <a:lnTo>
                      <a:pt x="77" y="29"/>
                    </a:lnTo>
                    <a:lnTo>
                      <a:pt x="55" y="37"/>
                    </a:lnTo>
                    <a:lnTo>
                      <a:pt x="33" y="48"/>
                    </a:lnTo>
                    <a:lnTo>
                      <a:pt x="15" y="63"/>
                    </a:lnTo>
                    <a:lnTo>
                      <a:pt x="0" y="8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60" name="Freeform 44"/>
              <p:cNvSpPr>
                <a:spLocks/>
              </p:cNvSpPr>
              <p:nvPr/>
            </p:nvSpPr>
            <p:spPr bwMode="auto">
              <a:xfrm>
                <a:off x="6061" y="13793"/>
                <a:ext cx="305" cy="83"/>
              </a:xfrm>
              <a:custGeom>
                <a:avLst/>
                <a:gdLst>
                  <a:gd name="T0" fmla="*/ 0 w 305"/>
                  <a:gd name="T1" fmla="*/ 53 h 83"/>
                  <a:gd name="T2" fmla="*/ 0 w 305"/>
                  <a:gd name="T3" fmla="*/ 52 h 83"/>
                  <a:gd name="T4" fmla="*/ 2 w 305"/>
                  <a:gd name="T5" fmla="*/ 49 h 83"/>
                  <a:gd name="T6" fmla="*/ 5 w 305"/>
                  <a:gd name="T7" fmla="*/ 44 h 83"/>
                  <a:gd name="T8" fmla="*/ 11 w 305"/>
                  <a:gd name="T9" fmla="*/ 38 h 83"/>
                  <a:gd name="T10" fmla="*/ 18 w 305"/>
                  <a:gd name="T11" fmla="*/ 31 h 83"/>
                  <a:gd name="T12" fmla="*/ 27 w 305"/>
                  <a:gd name="T13" fmla="*/ 25 h 83"/>
                  <a:gd name="T14" fmla="*/ 39 w 305"/>
                  <a:gd name="T15" fmla="*/ 17 h 83"/>
                  <a:gd name="T16" fmla="*/ 54 w 305"/>
                  <a:gd name="T17" fmla="*/ 12 h 83"/>
                  <a:gd name="T18" fmla="*/ 72 w 305"/>
                  <a:gd name="T19" fmla="*/ 7 h 83"/>
                  <a:gd name="T20" fmla="*/ 92 w 305"/>
                  <a:gd name="T21" fmla="*/ 2 h 83"/>
                  <a:gd name="T22" fmla="*/ 118 w 305"/>
                  <a:gd name="T23" fmla="*/ 0 h 83"/>
                  <a:gd name="T24" fmla="*/ 146 w 305"/>
                  <a:gd name="T25" fmla="*/ 0 h 83"/>
                  <a:gd name="T26" fmla="*/ 180 w 305"/>
                  <a:gd name="T27" fmla="*/ 2 h 83"/>
                  <a:gd name="T28" fmla="*/ 216 w 305"/>
                  <a:gd name="T29" fmla="*/ 8 h 83"/>
                  <a:gd name="T30" fmla="*/ 258 w 305"/>
                  <a:gd name="T31" fmla="*/ 16 h 83"/>
                  <a:gd name="T32" fmla="*/ 305 w 305"/>
                  <a:gd name="T33" fmla="*/ 29 h 83"/>
                  <a:gd name="T34" fmla="*/ 299 w 305"/>
                  <a:gd name="T35" fmla="*/ 47 h 83"/>
                  <a:gd name="T36" fmla="*/ 297 w 305"/>
                  <a:gd name="T37" fmla="*/ 45 h 83"/>
                  <a:gd name="T38" fmla="*/ 289 w 305"/>
                  <a:gd name="T39" fmla="*/ 43 h 83"/>
                  <a:gd name="T40" fmla="*/ 277 w 305"/>
                  <a:gd name="T41" fmla="*/ 40 h 83"/>
                  <a:gd name="T42" fmla="*/ 262 w 305"/>
                  <a:gd name="T43" fmla="*/ 36 h 83"/>
                  <a:gd name="T44" fmla="*/ 244 w 305"/>
                  <a:gd name="T45" fmla="*/ 33 h 83"/>
                  <a:gd name="T46" fmla="*/ 224 w 305"/>
                  <a:gd name="T47" fmla="*/ 28 h 83"/>
                  <a:gd name="T48" fmla="*/ 201 w 305"/>
                  <a:gd name="T49" fmla="*/ 25 h 83"/>
                  <a:gd name="T50" fmla="*/ 176 w 305"/>
                  <a:gd name="T51" fmla="*/ 22 h 83"/>
                  <a:gd name="T52" fmla="*/ 152 w 305"/>
                  <a:gd name="T53" fmla="*/ 21 h 83"/>
                  <a:gd name="T54" fmla="*/ 126 w 305"/>
                  <a:gd name="T55" fmla="*/ 22 h 83"/>
                  <a:gd name="T56" fmla="*/ 101 w 305"/>
                  <a:gd name="T57" fmla="*/ 24 h 83"/>
                  <a:gd name="T58" fmla="*/ 77 w 305"/>
                  <a:gd name="T59" fmla="*/ 29 h 83"/>
                  <a:gd name="T60" fmla="*/ 55 w 305"/>
                  <a:gd name="T61" fmla="*/ 38 h 83"/>
                  <a:gd name="T62" fmla="*/ 33 w 305"/>
                  <a:gd name="T63" fmla="*/ 49 h 83"/>
                  <a:gd name="T64" fmla="*/ 15 w 305"/>
                  <a:gd name="T65" fmla="*/ 64 h 83"/>
                  <a:gd name="T66" fmla="*/ 0 w 305"/>
                  <a:gd name="T67" fmla="*/ 83 h 83"/>
                  <a:gd name="T68" fmla="*/ 0 w 305"/>
                  <a:gd name="T69" fmla="*/ 53 h 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05"/>
                  <a:gd name="T106" fmla="*/ 0 h 83"/>
                  <a:gd name="T107" fmla="*/ 305 w 305"/>
                  <a:gd name="T108" fmla="*/ 83 h 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05" h="83">
                    <a:moveTo>
                      <a:pt x="0" y="53"/>
                    </a:moveTo>
                    <a:lnTo>
                      <a:pt x="0" y="52"/>
                    </a:lnTo>
                    <a:lnTo>
                      <a:pt x="2" y="49"/>
                    </a:lnTo>
                    <a:lnTo>
                      <a:pt x="5" y="44"/>
                    </a:lnTo>
                    <a:lnTo>
                      <a:pt x="11" y="38"/>
                    </a:lnTo>
                    <a:lnTo>
                      <a:pt x="18" y="31"/>
                    </a:lnTo>
                    <a:lnTo>
                      <a:pt x="27" y="25"/>
                    </a:lnTo>
                    <a:lnTo>
                      <a:pt x="39" y="17"/>
                    </a:lnTo>
                    <a:lnTo>
                      <a:pt x="54" y="12"/>
                    </a:lnTo>
                    <a:lnTo>
                      <a:pt x="72" y="7"/>
                    </a:lnTo>
                    <a:lnTo>
                      <a:pt x="92" y="2"/>
                    </a:lnTo>
                    <a:lnTo>
                      <a:pt x="118" y="0"/>
                    </a:lnTo>
                    <a:lnTo>
                      <a:pt x="146" y="0"/>
                    </a:lnTo>
                    <a:lnTo>
                      <a:pt x="180" y="2"/>
                    </a:lnTo>
                    <a:lnTo>
                      <a:pt x="216" y="8"/>
                    </a:lnTo>
                    <a:lnTo>
                      <a:pt x="258" y="16"/>
                    </a:lnTo>
                    <a:lnTo>
                      <a:pt x="305" y="29"/>
                    </a:lnTo>
                    <a:lnTo>
                      <a:pt x="299" y="47"/>
                    </a:lnTo>
                    <a:lnTo>
                      <a:pt x="297" y="45"/>
                    </a:lnTo>
                    <a:lnTo>
                      <a:pt x="289" y="43"/>
                    </a:lnTo>
                    <a:lnTo>
                      <a:pt x="277" y="40"/>
                    </a:lnTo>
                    <a:lnTo>
                      <a:pt x="262" y="36"/>
                    </a:lnTo>
                    <a:lnTo>
                      <a:pt x="244" y="33"/>
                    </a:lnTo>
                    <a:lnTo>
                      <a:pt x="224" y="28"/>
                    </a:lnTo>
                    <a:lnTo>
                      <a:pt x="201" y="25"/>
                    </a:lnTo>
                    <a:lnTo>
                      <a:pt x="176" y="22"/>
                    </a:lnTo>
                    <a:lnTo>
                      <a:pt x="152" y="21"/>
                    </a:lnTo>
                    <a:lnTo>
                      <a:pt x="126" y="22"/>
                    </a:lnTo>
                    <a:lnTo>
                      <a:pt x="101" y="24"/>
                    </a:lnTo>
                    <a:lnTo>
                      <a:pt x="77" y="29"/>
                    </a:lnTo>
                    <a:lnTo>
                      <a:pt x="55" y="38"/>
                    </a:lnTo>
                    <a:lnTo>
                      <a:pt x="33" y="49"/>
                    </a:lnTo>
                    <a:lnTo>
                      <a:pt x="15" y="64"/>
                    </a:lnTo>
                    <a:lnTo>
                      <a:pt x="0" y="8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61" name="Freeform 45"/>
              <p:cNvSpPr>
                <a:spLocks/>
              </p:cNvSpPr>
              <p:nvPr/>
            </p:nvSpPr>
            <p:spPr bwMode="auto">
              <a:xfrm>
                <a:off x="6348" y="13696"/>
                <a:ext cx="496" cy="917"/>
              </a:xfrm>
              <a:custGeom>
                <a:avLst/>
                <a:gdLst>
                  <a:gd name="T0" fmla="*/ 0 w 496"/>
                  <a:gd name="T1" fmla="*/ 0 h 917"/>
                  <a:gd name="T2" fmla="*/ 0 w 496"/>
                  <a:gd name="T3" fmla="*/ 886 h 917"/>
                  <a:gd name="T4" fmla="*/ 150 w 496"/>
                  <a:gd name="T5" fmla="*/ 917 h 917"/>
                  <a:gd name="T6" fmla="*/ 143 w 496"/>
                  <a:gd name="T7" fmla="*/ 797 h 917"/>
                  <a:gd name="T8" fmla="*/ 496 w 496"/>
                  <a:gd name="T9" fmla="*/ 851 h 917"/>
                  <a:gd name="T10" fmla="*/ 490 w 496"/>
                  <a:gd name="T11" fmla="*/ 803 h 917"/>
                  <a:gd name="T12" fmla="*/ 245 w 496"/>
                  <a:gd name="T13" fmla="*/ 773 h 917"/>
                  <a:gd name="T14" fmla="*/ 239 w 496"/>
                  <a:gd name="T15" fmla="*/ 670 h 917"/>
                  <a:gd name="T16" fmla="*/ 72 w 496"/>
                  <a:gd name="T17" fmla="*/ 670 h 917"/>
                  <a:gd name="T18" fmla="*/ 68 w 496"/>
                  <a:gd name="T19" fmla="*/ 657 h 917"/>
                  <a:gd name="T20" fmla="*/ 56 w 496"/>
                  <a:gd name="T21" fmla="*/ 620 h 917"/>
                  <a:gd name="T22" fmla="*/ 41 w 496"/>
                  <a:gd name="T23" fmla="*/ 559 h 917"/>
                  <a:gd name="T24" fmla="*/ 26 w 496"/>
                  <a:gd name="T25" fmla="*/ 480 h 917"/>
                  <a:gd name="T26" fmla="*/ 15 w 496"/>
                  <a:gd name="T27" fmla="*/ 385 h 917"/>
                  <a:gd name="T28" fmla="*/ 11 w 496"/>
                  <a:gd name="T29" fmla="*/ 276 h 917"/>
                  <a:gd name="T30" fmla="*/ 20 w 496"/>
                  <a:gd name="T31" fmla="*/ 158 h 917"/>
                  <a:gd name="T32" fmla="*/ 42 w 496"/>
                  <a:gd name="T33" fmla="*/ 30 h 917"/>
                  <a:gd name="T34" fmla="*/ 0 w 496"/>
                  <a:gd name="T35" fmla="*/ 0 h 9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96"/>
                  <a:gd name="T55" fmla="*/ 0 h 917"/>
                  <a:gd name="T56" fmla="*/ 496 w 496"/>
                  <a:gd name="T57" fmla="*/ 917 h 9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96" h="917">
                    <a:moveTo>
                      <a:pt x="0" y="0"/>
                    </a:moveTo>
                    <a:lnTo>
                      <a:pt x="0" y="886"/>
                    </a:lnTo>
                    <a:lnTo>
                      <a:pt x="150" y="917"/>
                    </a:lnTo>
                    <a:lnTo>
                      <a:pt x="143" y="797"/>
                    </a:lnTo>
                    <a:lnTo>
                      <a:pt x="496" y="851"/>
                    </a:lnTo>
                    <a:lnTo>
                      <a:pt x="490" y="803"/>
                    </a:lnTo>
                    <a:lnTo>
                      <a:pt x="245" y="773"/>
                    </a:lnTo>
                    <a:lnTo>
                      <a:pt x="239" y="670"/>
                    </a:lnTo>
                    <a:lnTo>
                      <a:pt x="72" y="670"/>
                    </a:lnTo>
                    <a:lnTo>
                      <a:pt x="68" y="657"/>
                    </a:lnTo>
                    <a:lnTo>
                      <a:pt x="56" y="620"/>
                    </a:lnTo>
                    <a:lnTo>
                      <a:pt x="41" y="559"/>
                    </a:lnTo>
                    <a:lnTo>
                      <a:pt x="26" y="480"/>
                    </a:lnTo>
                    <a:lnTo>
                      <a:pt x="15" y="385"/>
                    </a:lnTo>
                    <a:lnTo>
                      <a:pt x="11" y="276"/>
                    </a:lnTo>
                    <a:lnTo>
                      <a:pt x="20" y="158"/>
                    </a:lnTo>
                    <a:lnTo>
                      <a:pt x="42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62" name="Freeform 46"/>
              <p:cNvSpPr>
                <a:spLocks/>
              </p:cNvSpPr>
              <p:nvPr/>
            </p:nvSpPr>
            <p:spPr bwMode="auto">
              <a:xfrm>
                <a:off x="6593" y="13487"/>
                <a:ext cx="638" cy="125"/>
              </a:xfrm>
              <a:custGeom>
                <a:avLst/>
                <a:gdLst>
                  <a:gd name="T0" fmla="*/ 0 w 638"/>
                  <a:gd name="T1" fmla="*/ 125 h 125"/>
                  <a:gd name="T2" fmla="*/ 4 w 638"/>
                  <a:gd name="T3" fmla="*/ 124 h 125"/>
                  <a:gd name="T4" fmla="*/ 14 w 638"/>
                  <a:gd name="T5" fmla="*/ 119 h 125"/>
                  <a:gd name="T6" fmla="*/ 31 w 638"/>
                  <a:gd name="T7" fmla="*/ 114 h 125"/>
                  <a:gd name="T8" fmla="*/ 53 w 638"/>
                  <a:gd name="T9" fmla="*/ 106 h 125"/>
                  <a:gd name="T10" fmla="*/ 81 w 638"/>
                  <a:gd name="T11" fmla="*/ 98 h 125"/>
                  <a:gd name="T12" fmla="*/ 113 w 638"/>
                  <a:gd name="T13" fmla="*/ 89 h 125"/>
                  <a:gd name="T14" fmla="*/ 151 w 638"/>
                  <a:gd name="T15" fmla="*/ 81 h 125"/>
                  <a:gd name="T16" fmla="*/ 192 w 638"/>
                  <a:gd name="T17" fmla="*/ 73 h 125"/>
                  <a:gd name="T18" fmla="*/ 237 w 638"/>
                  <a:gd name="T19" fmla="*/ 65 h 125"/>
                  <a:gd name="T20" fmla="*/ 286 w 638"/>
                  <a:gd name="T21" fmla="*/ 60 h 125"/>
                  <a:gd name="T22" fmla="*/ 337 w 638"/>
                  <a:gd name="T23" fmla="*/ 56 h 125"/>
                  <a:gd name="T24" fmla="*/ 390 w 638"/>
                  <a:gd name="T25" fmla="*/ 55 h 125"/>
                  <a:gd name="T26" fmla="*/ 446 w 638"/>
                  <a:gd name="T27" fmla="*/ 56 h 125"/>
                  <a:gd name="T28" fmla="*/ 503 w 638"/>
                  <a:gd name="T29" fmla="*/ 61 h 125"/>
                  <a:gd name="T30" fmla="*/ 561 w 638"/>
                  <a:gd name="T31" fmla="*/ 70 h 125"/>
                  <a:gd name="T32" fmla="*/ 620 w 638"/>
                  <a:gd name="T33" fmla="*/ 83 h 125"/>
                  <a:gd name="T34" fmla="*/ 638 w 638"/>
                  <a:gd name="T35" fmla="*/ 0 h 125"/>
                  <a:gd name="T36" fmla="*/ 634 w 638"/>
                  <a:gd name="T37" fmla="*/ 0 h 125"/>
                  <a:gd name="T38" fmla="*/ 620 w 638"/>
                  <a:gd name="T39" fmla="*/ 0 h 125"/>
                  <a:gd name="T40" fmla="*/ 599 w 638"/>
                  <a:gd name="T41" fmla="*/ 0 h 125"/>
                  <a:gd name="T42" fmla="*/ 571 w 638"/>
                  <a:gd name="T43" fmla="*/ 1 h 125"/>
                  <a:gd name="T44" fmla="*/ 536 w 638"/>
                  <a:gd name="T45" fmla="*/ 2 h 125"/>
                  <a:gd name="T46" fmla="*/ 496 w 638"/>
                  <a:gd name="T47" fmla="*/ 3 h 125"/>
                  <a:gd name="T48" fmla="*/ 452 w 638"/>
                  <a:gd name="T49" fmla="*/ 6 h 125"/>
                  <a:gd name="T50" fmla="*/ 405 w 638"/>
                  <a:gd name="T51" fmla="*/ 8 h 125"/>
                  <a:gd name="T52" fmla="*/ 354 w 638"/>
                  <a:gd name="T53" fmla="*/ 13 h 125"/>
                  <a:gd name="T54" fmla="*/ 302 w 638"/>
                  <a:gd name="T55" fmla="*/ 17 h 125"/>
                  <a:gd name="T56" fmla="*/ 249 w 638"/>
                  <a:gd name="T57" fmla="*/ 22 h 125"/>
                  <a:gd name="T58" fmla="*/ 196 w 638"/>
                  <a:gd name="T59" fmla="*/ 30 h 125"/>
                  <a:gd name="T60" fmla="*/ 144 w 638"/>
                  <a:gd name="T61" fmla="*/ 37 h 125"/>
                  <a:gd name="T62" fmla="*/ 93 w 638"/>
                  <a:gd name="T63" fmla="*/ 47 h 125"/>
                  <a:gd name="T64" fmla="*/ 45 w 638"/>
                  <a:gd name="T65" fmla="*/ 58 h 125"/>
                  <a:gd name="T66" fmla="*/ 0 w 638"/>
                  <a:gd name="T67" fmla="*/ 71 h 125"/>
                  <a:gd name="T68" fmla="*/ 0 w 638"/>
                  <a:gd name="T69" fmla="*/ 125 h 12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38"/>
                  <a:gd name="T106" fmla="*/ 0 h 125"/>
                  <a:gd name="T107" fmla="*/ 638 w 638"/>
                  <a:gd name="T108" fmla="*/ 125 h 12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38" h="125">
                    <a:moveTo>
                      <a:pt x="0" y="125"/>
                    </a:moveTo>
                    <a:lnTo>
                      <a:pt x="4" y="124"/>
                    </a:lnTo>
                    <a:lnTo>
                      <a:pt x="14" y="119"/>
                    </a:lnTo>
                    <a:lnTo>
                      <a:pt x="31" y="114"/>
                    </a:lnTo>
                    <a:lnTo>
                      <a:pt x="53" y="106"/>
                    </a:lnTo>
                    <a:lnTo>
                      <a:pt x="81" y="98"/>
                    </a:lnTo>
                    <a:lnTo>
                      <a:pt x="113" y="89"/>
                    </a:lnTo>
                    <a:lnTo>
                      <a:pt x="151" y="81"/>
                    </a:lnTo>
                    <a:lnTo>
                      <a:pt x="192" y="73"/>
                    </a:lnTo>
                    <a:lnTo>
                      <a:pt x="237" y="65"/>
                    </a:lnTo>
                    <a:lnTo>
                      <a:pt x="286" y="60"/>
                    </a:lnTo>
                    <a:lnTo>
                      <a:pt x="337" y="56"/>
                    </a:lnTo>
                    <a:lnTo>
                      <a:pt x="390" y="55"/>
                    </a:lnTo>
                    <a:lnTo>
                      <a:pt x="446" y="56"/>
                    </a:lnTo>
                    <a:lnTo>
                      <a:pt x="503" y="61"/>
                    </a:lnTo>
                    <a:lnTo>
                      <a:pt x="561" y="70"/>
                    </a:lnTo>
                    <a:lnTo>
                      <a:pt x="620" y="83"/>
                    </a:lnTo>
                    <a:lnTo>
                      <a:pt x="638" y="0"/>
                    </a:lnTo>
                    <a:lnTo>
                      <a:pt x="634" y="0"/>
                    </a:lnTo>
                    <a:lnTo>
                      <a:pt x="620" y="0"/>
                    </a:lnTo>
                    <a:lnTo>
                      <a:pt x="599" y="0"/>
                    </a:lnTo>
                    <a:lnTo>
                      <a:pt x="571" y="1"/>
                    </a:lnTo>
                    <a:lnTo>
                      <a:pt x="536" y="2"/>
                    </a:lnTo>
                    <a:lnTo>
                      <a:pt x="496" y="3"/>
                    </a:lnTo>
                    <a:lnTo>
                      <a:pt x="452" y="6"/>
                    </a:lnTo>
                    <a:lnTo>
                      <a:pt x="405" y="8"/>
                    </a:lnTo>
                    <a:lnTo>
                      <a:pt x="354" y="13"/>
                    </a:lnTo>
                    <a:lnTo>
                      <a:pt x="302" y="17"/>
                    </a:lnTo>
                    <a:lnTo>
                      <a:pt x="249" y="22"/>
                    </a:lnTo>
                    <a:lnTo>
                      <a:pt x="196" y="30"/>
                    </a:lnTo>
                    <a:lnTo>
                      <a:pt x="144" y="37"/>
                    </a:lnTo>
                    <a:lnTo>
                      <a:pt x="93" y="47"/>
                    </a:lnTo>
                    <a:lnTo>
                      <a:pt x="45" y="58"/>
                    </a:lnTo>
                    <a:lnTo>
                      <a:pt x="0" y="71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63" name="Freeform 47"/>
              <p:cNvSpPr>
                <a:spLocks/>
              </p:cNvSpPr>
              <p:nvPr/>
            </p:nvSpPr>
            <p:spPr bwMode="auto">
              <a:xfrm>
                <a:off x="6217" y="14634"/>
                <a:ext cx="1075" cy="356"/>
              </a:xfrm>
              <a:custGeom>
                <a:avLst/>
                <a:gdLst>
                  <a:gd name="T0" fmla="*/ 454 w 1075"/>
                  <a:gd name="T1" fmla="*/ 344 h 356"/>
                  <a:gd name="T2" fmla="*/ 456 w 1075"/>
                  <a:gd name="T3" fmla="*/ 343 h 356"/>
                  <a:gd name="T4" fmla="*/ 463 w 1075"/>
                  <a:gd name="T5" fmla="*/ 341 h 356"/>
                  <a:gd name="T6" fmla="*/ 472 w 1075"/>
                  <a:gd name="T7" fmla="*/ 337 h 356"/>
                  <a:gd name="T8" fmla="*/ 485 w 1075"/>
                  <a:gd name="T9" fmla="*/ 332 h 356"/>
                  <a:gd name="T10" fmla="*/ 501 w 1075"/>
                  <a:gd name="T11" fmla="*/ 325 h 356"/>
                  <a:gd name="T12" fmla="*/ 518 w 1075"/>
                  <a:gd name="T13" fmla="*/ 317 h 356"/>
                  <a:gd name="T14" fmla="*/ 538 w 1075"/>
                  <a:gd name="T15" fmla="*/ 308 h 356"/>
                  <a:gd name="T16" fmla="*/ 558 w 1075"/>
                  <a:gd name="T17" fmla="*/ 298 h 356"/>
                  <a:gd name="T18" fmla="*/ 580 w 1075"/>
                  <a:gd name="T19" fmla="*/ 287 h 356"/>
                  <a:gd name="T20" fmla="*/ 600 w 1075"/>
                  <a:gd name="T21" fmla="*/ 274 h 356"/>
                  <a:gd name="T22" fmla="*/ 621 w 1075"/>
                  <a:gd name="T23" fmla="*/ 262 h 356"/>
                  <a:gd name="T24" fmla="*/ 640 w 1075"/>
                  <a:gd name="T25" fmla="*/ 248 h 356"/>
                  <a:gd name="T26" fmla="*/ 658 w 1075"/>
                  <a:gd name="T27" fmla="*/ 234 h 356"/>
                  <a:gd name="T28" fmla="*/ 674 w 1075"/>
                  <a:gd name="T29" fmla="*/ 219 h 356"/>
                  <a:gd name="T30" fmla="*/ 688 w 1075"/>
                  <a:gd name="T31" fmla="*/ 204 h 356"/>
                  <a:gd name="T32" fmla="*/ 699 w 1075"/>
                  <a:gd name="T33" fmla="*/ 189 h 356"/>
                  <a:gd name="T34" fmla="*/ 0 w 1075"/>
                  <a:gd name="T35" fmla="*/ 18 h 356"/>
                  <a:gd name="T36" fmla="*/ 54 w 1075"/>
                  <a:gd name="T37" fmla="*/ 0 h 356"/>
                  <a:gd name="T38" fmla="*/ 1075 w 1075"/>
                  <a:gd name="T39" fmla="*/ 251 h 356"/>
                  <a:gd name="T40" fmla="*/ 1033 w 1075"/>
                  <a:gd name="T41" fmla="*/ 274 h 356"/>
                  <a:gd name="T42" fmla="*/ 738 w 1075"/>
                  <a:gd name="T43" fmla="*/ 199 h 356"/>
                  <a:gd name="T44" fmla="*/ 737 w 1075"/>
                  <a:gd name="T45" fmla="*/ 200 h 356"/>
                  <a:gd name="T46" fmla="*/ 735 w 1075"/>
                  <a:gd name="T47" fmla="*/ 203 h 356"/>
                  <a:gd name="T48" fmla="*/ 730 w 1075"/>
                  <a:gd name="T49" fmla="*/ 207 h 356"/>
                  <a:gd name="T50" fmla="*/ 724 w 1075"/>
                  <a:gd name="T51" fmla="*/ 214 h 356"/>
                  <a:gd name="T52" fmla="*/ 716 w 1075"/>
                  <a:gd name="T53" fmla="*/ 222 h 356"/>
                  <a:gd name="T54" fmla="*/ 706 w 1075"/>
                  <a:gd name="T55" fmla="*/ 231 h 356"/>
                  <a:gd name="T56" fmla="*/ 694 w 1075"/>
                  <a:gd name="T57" fmla="*/ 242 h 356"/>
                  <a:gd name="T58" fmla="*/ 679 w 1075"/>
                  <a:gd name="T59" fmla="*/ 253 h 356"/>
                  <a:gd name="T60" fmla="*/ 662 w 1075"/>
                  <a:gd name="T61" fmla="*/ 265 h 356"/>
                  <a:gd name="T62" fmla="*/ 643 w 1075"/>
                  <a:gd name="T63" fmla="*/ 278 h 356"/>
                  <a:gd name="T64" fmla="*/ 621 w 1075"/>
                  <a:gd name="T65" fmla="*/ 291 h 356"/>
                  <a:gd name="T66" fmla="*/ 597 w 1075"/>
                  <a:gd name="T67" fmla="*/ 303 h 356"/>
                  <a:gd name="T68" fmla="*/ 570 w 1075"/>
                  <a:gd name="T69" fmla="*/ 317 h 356"/>
                  <a:gd name="T70" fmla="*/ 540 w 1075"/>
                  <a:gd name="T71" fmla="*/ 330 h 356"/>
                  <a:gd name="T72" fmla="*/ 508 w 1075"/>
                  <a:gd name="T73" fmla="*/ 343 h 356"/>
                  <a:gd name="T74" fmla="*/ 472 w 1075"/>
                  <a:gd name="T75" fmla="*/ 356 h 356"/>
                  <a:gd name="T76" fmla="*/ 454 w 1075"/>
                  <a:gd name="T77" fmla="*/ 344 h 35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75"/>
                  <a:gd name="T118" fmla="*/ 0 h 356"/>
                  <a:gd name="T119" fmla="*/ 1075 w 1075"/>
                  <a:gd name="T120" fmla="*/ 356 h 35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75" h="356">
                    <a:moveTo>
                      <a:pt x="454" y="344"/>
                    </a:moveTo>
                    <a:lnTo>
                      <a:pt x="456" y="343"/>
                    </a:lnTo>
                    <a:lnTo>
                      <a:pt x="463" y="341"/>
                    </a:lnTo>
                    <a:lnTo>
                      <a:pt x="472" y="337"/>
                    </a:lnTo>
                    <a:lnTo>
                      <a:pt x="485" y="332"/>
                    </a:lnTo>
                    <a:lnTo>
                      <a:pt x="501" y="325"/>
                    </a:lnTo>
                    <a:lnTo>
                      <a:pt x="518" y="317"/>
                    </a:lnTo>
                    <a:lnTo>
                      <a:pt x="538" y="308"/>
                    </a:lnTo>
                    <a:lnTo>
                      <a:pt x="558" y="298"/>
                    </a:lnTo>
                    <a:lnTo>
                      <a:pt x="580" y="287"/>
                    </a:lnTo>
                    <a:lnTo>
                      <a:pt x="600" y="274"/>
                    </a:lnTo>
                    <a:lnTo>
                      <a:pt x="621" y="262"/>
                    </a:lnTo>
                    <a:lnTo>
                      <a:pt x="640" y="248"/>
                    </a:lnTo>
                    <a:lnTo>
                      <a:pt x="658" y="234"/>
                    </a:lnTo>
                    <a:lnTo>
                      <a:pt x="674" y="219"/>
                    </a:lnTo>
                    <a:lnTo>
                      <a:pt x="688" y="204"/>
                    </a:lnTo>
                    <a:lnTo>
                      <a:pt x="699" y="189"/>
                    </a:lnTo>
                    <a:lnTo>
                      <a:pt x="0" y="18"/>
                    </a:lnTo>
                    <a:lnTo>
                      <a:pt x="54" y="0"/>
                    </a:lnTo>
                    <a:lnTo>
                      <a:pt x="1075" y="251"/>
                    </a:lnTo>
                    <a:lnTo>
                      <a:pt x="1033" y="274"/>
                    </a:lnTo>
                    <a:lnTo>
                      <a:pt x="738" y="199"/>
                    </a:lnTo>
                    <a:lnTo>
                      <a:pt x="737" y="200"/>
                    </a:lnTo>
                    <a:lnTo>
                      <a:pt x="735" y="203"/>
                    </a:lnTo>
                    <a:lnTo>
                      <a:pt x="730" y="207"/>
                    </a:lnTo>
                    <a:lnTo>
                      <a:pt x="724" y="214"/>
                    </a:lnTo>
                    <a:lnTo>
                      <a:pt x="716" y="222"/>
                    </a:lnTo>
                    <a:lnTo>
                      <a:pt x="706" y="231"/>
                    </a:lnTo>
                    <a:lnTo>
                      <a:pt x="694" y="242"/>
                    </a:lnTo>
                    <a:lnTo>
                      <a:pt x="679" y="253"/>
                    </a:lnTo>
                    <a:lnTo>
                      <a:pt x="662" y="265"/>
                    </a:lnTo>
                    <a:lnTo>
                      <a:pt x="643" y="278"/>
                    </a:lnTo>
                    <a:lnTo>
                      <a:pt x="621" y="291"/>
                    </a:lnTo>
                    <a:lnTo>
                      <a:pt x="597" y="303"/>
                    </a:lnTo>
                    <a:lnTo>
                      <a:pt x="570" y="317"/>
                    </a:lnTo>
                    <a:lnTo>
                      <a:pt x="540" y="330"/>
                    </a:lnTo>
                    <a:lnTo>
                      <a:pt x="508" y="343"/>
                    </a:lnTo>
                    <a:lnTo>
                      <a:pt x="472" y="356"/>
                    </a:lnTo>
                    <a:lnTo>
                      <a:pt x="454" y="3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64" name="Freeform 48"/>
              <p:cNvSpPr>
                <a:spLocks/>
              </p:cNvSpPr>
              <p:nvPr/>
            </p:nvSpPr>
            <p:spPr bwMode="auto">
              <a:xfrm>
                <a:off x="5997" y="14727"/>
                <a:ext cx="1095" cy="319"/>
              </a:xfrm>
              <a:custGeom>
                <a:avLst/>
                <a:gdLst>
                  <a:gd name="T0" fmla="*/ 0 w 1095"/>
                  <a:gd name="T1" fmla="*/ 0 h 319"/>
                  <a:gd name="T2" fmla="*/ 1071 w 1095"/>
                  <a:gd name="T3" fmla="*/ 319 h 319"/>
                  <a:gd name="T4" fmla="*/ 1095 w 1095"/>
                  <a:gd name="T5" fmla="*/ 319 h 319"/>
                  <a:gd name="T6" fmla="*/ 33 w 1095"/>
                  <a:gd name="T7" fmla="*/ 0 h 319"/>
                  <a:gd name="T8" fmla="*/ 0 w 1095"/>
                  <a:gd name="T9" fmla="*/ 0 h 3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5"/>
                  <a:gd name="T16" fmla="*/ 0 h 319"/>
                  <a:gd name="T17" fmla="*/ 1095 w 1095"/>
                  <a:gd name="T18" fmla="*/ 319 h 3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5" h="319">
                    <a:moveTo>
                      <a:pt x="0" y="0"/>
                    </a:moveTo>
                    <a:lnTo>
                      <a:pt x="1071" y="319"/>
                    </a:lnTo>
                    <a:lnTo>
                      <a:pt x="1095" y="319"/>
                    </a:lnTo>
                    <a:lnTo>
                      <a:pt x="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65" name="Freeform 49"/>
              <p:cNvSpPr>
                <a:spLocks/>
              </p:cNvSpPr>
              <p:nvPr/>
            </p:nvSpPr>
            <p:spPr bwMode="auto">
              <a:xfrm>
                <a:off x="6181" y="14684"/>
                <a:ext cx="1082" cy="285"/>
              </a:xfrm>
              <a:custGeom>
                <a:avLst/>
                <a:gdLst>
                  <a:gd name="T0" fmla="*/ 0 w 1082"/>
                  <a:gd name="T1" fmla="*/ 1 h 285"/>
                  <a:gd name="T2" fmla="*/ 1058 w 1082"/>
                  <a:gd name="T3" fmla="*/ 285 h 285"/>
                  <a:gd name="T4" fmla="*/ 1082 w 1082"/>
                  <a:gd name="T5" fmla="*/ 284 h 285"/>
                  <a:gd name="T6" fmla="*/ 33 w 1082"/>
                  <a:gd name="T7" fmla="*/ 0 h 285"/>
                  <a:gd name="T8" fmla="*/ 0 w 1082"/>
                  <a:gd name="T9" fmla="*/ 1 h 2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2"/>
                  <a:gd name="T16" fmla="*/ 0 h 285"/>
                  <a:gd name="T17" fmla="*/ 1082 w 1082"/>
                  <a:gd name="T18" fmla="*/ 285 h 2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2" h="285">
                    <a:moveTo>
                      <a:pt x="0" y="1"/>
                    </a:moveTo>
                    <a:lnTo>
                      <a:pt x="1058" y="285"/>
                    </a:lnTo>
                    <a:lnTo>
                      <a:pt x="1082" y="284"/>
                    </a:lnTo>
                    <a:lnTo>
                      <a:pt x="3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66" name="Freeform 50"/>
              <p:cNvSpPr>
                <a:spLocks/>
              </p:cNvSpPr>
              <p:nvPr/>
            </p:nvSpPr>
            <p:spPr bwMode="auto">
              <a:xfrm>
                <a:off x="6093" y="14699"/>
                <a:ext cx="1087" cy="315"/>
              </a:xfrm>
              <a:custGeom>
                <a:avLst/>
                <a:gdLst>
                  <a:gd name="T0" fmla="*/ 0 w 1087"/>
                  <a:gd name="T1" fmla="*/ 0 h 315"/>
                  <a:gd name="T2" fmla="*/ 1066 w 1087"/>
                  <a:gd name="T3" fmla="*/ 315 h 315"/>
                  <a:gd name="T4" fmla="*/ 1087 w 1087"/>
                  <a:gd name="T5" fmla="*/ 308 h 315"/>
                  <a:gd name="T6" fmla="*/ 31 w 1087"/>
                  <a:gd name="T7" fmla="*/ 0 h 315"/>
                  <a:gd name="T8" fmla="*/ 0 w 1087"/>
                  <a:gd name="T9" fmla="*/ 0 h 3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7"/>
                  <a:gd name="T16" fmla="*/ 0 h 315"/>
                  <a:gd name="T17" fmla="*/ 1087 w 1087"/>
                  <a:gd name="T18" fmla="*/ 315 h 3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7" h="315">
                    <a:moveTo>
                      <a:pt x="0" y="0"/>
                    </a:moveTo>
                    <a:lnTo>
                      <a:pt x="1066" y="315"/>
                    </a:lnTo>
                    <a:lnTo>
                      <a:pt x="1087" y="308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720" name="Group 51"/>
            <p:cNvGrpSpPr>
              <a:grpSpLocks/>
            </p:cNvGrpSpPr>
            <p:nvPr/>
          </p:nvGrpSpPr>
          <p:grpSpPr bwMode="auto">
            <a:xfrm>
              <a:off x="12806" y="10667"/>
              <a:ext cx="983" cy="1369"/>
              <a:chOff x="12762" y="10336"/>
              <a:chExt cx="1027" cy="1700"/>
            </a:xfrm>
          </p:grpSpPr>
          <p:sp>
            <p:nvSpPr>
              <p:cNvPr id="104722" name="Rectangle 52"/>
              <p:cNvSpPr>
                <a:spLocks noChangeArrowheads="1"/>
              </p:cNvSpPr>
              <p:nvPr/>
            </p:nvSpPr>
            <p:spPr bwMode="auto">
              <a:xfrm>
                <a:off x="12824" y="10394"/>
                <a:ext cx="965" cy="1642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el-GR" altLang="el-GR" sz="1600">
                  <a:latin typeface="Comic Sans MS" pitchFamily="66" charset="0"/>
                </a:endParaRPr>
              </a:p>
            </p:txBody>
          </p:sp>
          <p:sp>
            <p:nvSpPr>
              <p:cNvPr id="104723" name="Rectangle 53"/>
              <p:cNvSpPr>
                <a:spLocks noChangeArrowheads="1"/>
              </p:cNvSpPr>
              <p:nvPr/>
            </p:nvSpPr>
            <p:spPr bwMode="auto">
              <a:xfrm>
                <a:off x="12766" y="10336"/>
                <a:ext cx="965" cy="164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el-GR" altLang="el-GR" sz="1600">
                  <a:latin typeface="Comic Sans MS" pitchFamily="66" charset="0"/>
                </a:endParaRPr>
              </a:p>
            </p:txBody>
          </p:sp>
          <p:sp>
            <p:nvSpPr>
              <p:cNvPr id="104724" name="Line 54"/>
              <p:cNvSpPr>
                <a:spLocks noChangeShapeType="1"/>
              </p:cNvSpPr>
              <p:nvPr/>
            </p:nvSpPr>
            <p:spPr bwMode="auto">
              <a:xfrm>
                <a:off x="12766" y="10682"/>
                <a:ext cx="965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25" name="Line 55"/>
              <p:cNvSpPr>
                <a:spLocks noChangeShapeType="1"/>
              </p:cNvSpPr>
              <p:nvPr/>
            </p:nvSpPr>
            <p:spPr bwMode="auto">
              <a:xfrm>
                <a:off x="12780" y="11042"/>
                <a:ext cx="98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26" name="Line 56"/>
              <p:cNvSpPr>
                <a:spLocks noChangeShapeType="1"/>
              </p:cNvSpPr>
              <p:nvPr/>
            </p:nvSpPr>
            <p:spPr bwMode="auto">
              <a:xfrm>
                <a:off x="12764" y="11374"/>
                <a:ext cx="98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27" name="Line 57"/>
              <p:cNvSpPr>
                <a:spLocks noChangeShapeType="1"/>
              </p:cNvSpPr>
              <p:nvPr/>
            </p:nvSpPr>
            <p:spPr bwMode="auto">
              <a:xfrm>
                <a:off x="12762" y="11675"/>
                <a:ext cx="967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721" name="Text Box 58"/>
            <p:cNvSpPr txBox="1">
              <a:spLocks noChangeArrowheads="1"/>
            </p:cNvSpPr>
            <p:nvPr/>
          </p:nvSpPr>
          <p:spPr bwMode="auto">
            <a:xfrm>
              <a:off x="12809" y="10193"/>
              <a:ext cx="95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altLang="el-GR" sz="1000">
                  <a:solidFill>
                    <a:schemeClr val="tx2"/>
                  </a:solidFill>
                  <a:latin typeface="Arial" pitchFamily="34" charset="0"/>
                </a:rPr>
                <a:t>Host A</a:t>
              </a:r>
              <a:endParaRPr lang="en-US" altLang="el-GR" sz="2000">
                <a:solidFill>
                  <a:schemeClr val="tx2"/>
                </a:solidFill>
                <a:latin typeface="Comic Sans MS" pitchFamily="66" charset="0"/>
              </a:endParaRPr>
            </a:p>
          </p:txBody>
        </p:sp>
      </p:grpSp>
      <p:sp>
        <p:nvSpPr>
          <p:cNvPr id="104460" name="Line 60"/>
          <p:cNvSpPr>
            <a:spLocks noChangeShapeType="1"/>
          </p:cNvSpPr>
          <p:nvPr/>
        </p:nvSpPr>
        <p:spPr bwMode="auto">
          <a:xfrm flipH="1">
            <a:off x="5419725" y="3175000"/>
            <a:ext cx="638175" cy="6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4461" name="Group 61"/>
          <p:cNvGrpSpPr>
            <a:grpSpLocks/>
          </p:cNvGrpSpPr>
          <p:nvPr/>
        </p:nvGrpSpPr>
        <p:grpSpPr bwMode="auto">
          <a:xfrm>
            <a:off x="5008563" y="2474913"/>
            <a:ext cx="428625" cy="784225"/>
            <a:chOff x="12464" y="10193"/>
            <a:chExt cx="1481" cy="2272"/>
          </a:xfrm>
        </p:grpSpPr>
        <p:grpSp>
          <p:nvGrpSpPr>
            <p:cNvPr id="104671" name="Group 62"/>
            <p:cNvGrpSpPr>
              <a:grpSpLocks/>
            </p:cNvGrpSpPr>
            <p:nvPr/>
          </p:nvGrpSpPr>
          <p:grpSpPr bwMode="auto">
            <a:xfrm>
              <a:off x="12464" y="11102"/>
              <a:ext cx="1481" cy="1363"/>
              <a:chOff x="5850" y="13487"/>
              <a:chExt cx="2023" cy="1840"/>
            </a:xfrm>
          </p:grpSpPr>
          <p:sp>
            <p:nvSpPr>
              <p:cNvPr id="104680" name="Freeform 63"/>
              <p:cNvSpPr>
                <a:spLocks/>
              </p:cNvSpPr>
              <p:nvPr/>
            </p:nvSpPr>
            <p:spPr bwMode="auto">
              <a:xfrm>
                <a:off x="5850" y="13632"/>
                <a:ext cx="2023" cy="1695"/>
              </a:xfrm>
              <a:custGeom>
                <a:avLst/>
                <a:gdLst>
                  <a:gd name="T0" fmla="*/ 570 w 2023"/>
                  <a:gd name="T1" fmla="*/ 121 h 1695"/>
                  <a:gd name="T2" fmla="*/ 575 w 2023"/>
                  <a:gd name="T3" fmla="*/ 120 h 1695"/>
                  <a:gd name="T4" fmla="*/ 586 w 2023"/>
                  <a:gd name="T5" fmla="*/ 116 h 1695"/>
                  <a:gd name="T6" fmla="*/ 607 w 2023"/>
                  <a:gd name="T7" fmla="*/ 108 h 1695"/>
                  <a:gd name="T8" fmla="*/ 636 w 2023"/>
                  <a:gd name="T9" fmla="*/ 101 h 1695"/>
                  <a:gd name="T10" fmla="*/ 672 w 2023"/>
                  <a:gd name="T11" fmla="*/ 90 h 1695"/>
                  <a:gd name="T12" fmla="*/ 718 w 2023"/>
                  <a:gd name="T13" fmla="*/ 79 h 1695"/>
                  <a:gd name="T14" fmla="*/ 771 w 2023"/>
                  <a:gd name="T15" fmla="*/ 67 h 1695"/>
                  <a:gd name="T16" fmla="*/ 834 w 2023"/>
                  <a:gd name="T17" fmla="*/ 55 h 1695"/>
                  <a:gd name="T18" fmla="*/ 904 w 2023"/>
                  <a:gd name="T19" fmla="*/ 43 h 1695"/>
                  <a:gd name="T20" fmla="*/ 982 w 2023"/>
                  <a:gd name="T21" fmla="*/ 33 h 1695"/>
                  <a:gd name="T22" fmla="*/ 1071 w 2023"/>
                  <a:gd name="T23" fmla="*/ 22 h 1695"/>
                  <a:gd name="T24" fmla="*/ 1166 w 2023"/>
                  <a:gd name="T25" fmla="*/ 13 h 1695"/>
                  <a:gd name="T26" fmla="*/ 1271 w 2023"/>
                  <a:gd name="T27" fmla="*/ 7 h 1695"/>
                  <a:gd name="T28" fmla="*/ 1384 w 2023"/>
                  <a:gd name="T29" fmla="*/ 1 h 1695"/>
                  <a:gd name="T30" fmla="*/ 1506 w 2023"/>
                  <a:gd name="T31" fmla="*/ 0 h 1695"/>
                  <a:gd name="T32" fmla="*/ 1636 w 2023"/>
                  <a:gd name="T33" fmla="*/ 1 h 1695"/>
                  <a:gd name="T34" fmla="*/ 1692 w 2023"/>
                  <a:gd name="T35" fmla="*/ 233 h 1695"/>
                  <a:gd name="T36" fmla="*/ 1713 w 2023"/>
                  <a:gd name="T37" fmla="*/ 243 h 1695"/>
                  <a:gd name="T38" fmla="*/ 1758 w 2023"/>
                  <a:gd name="T39" fmla="*/ 274 h 1695"/>
                  <a:gd name="T40" fmla="*/ 1806 w 2023"/>
                  <a:gd name="T41" fmla="*/ 329 h 1695"/>
                  <a:gd name="T42" fmla="*/ 1836 w 2023"/>
                  <a:gd name="T43" fmla="*/ 409 h 1695"/>
                  <a:gd name="T44" fmla="*/ 1955 w 2023"/>
                  <a:gd name="T45" fmla="*/ 948 h 1695"/>
                  <a:gd name="T46" fmla="*/ 2003 w 2023"/>
                  <a:gd name="T47" fmla="*/ 1171 h 1695"/>
                  <a:gd name="T48" fmla="*/ 2011 w 2023"/>
                  <a:gd name="T49" fmla="*/ 1188 h 1695"/>
                  <a:gd name="T50" fmla="*/ 2022 w 2023"/>
                  <a:gd name="T51" fmla="*/ 1231 h 1695"/>
                  <a:gd name="T52" fmla="*/ 2021 w 2023"/>
                  <a:gd name="T53" fmla="*/ 1297 h 1695"/>
                  <a:gd name="T54" fmla="*/ 1992 w 2023"/>
                  <a:gd name="T55" fmla="*/ 1380 h 1695"/>
                  <a:gd name="T56" fmla="*/ 0 w 2023"/>
                  <a:gd name="T57" fmla="*/ 1328 h 1695"/>
                  <a:gd name="T58" fmla="*/ 199 w 2023"/>
                  <a:gd name="T59" fmla="*/ 1223 h 1695"/>
                  <a:gd name="T60" fmla="*/ 200 w 2023"/>
                  <a:gd name="T61" fmla="*/ 232 h 1695"/>
                  <a:gd name="T62" fmla="*/ 210 w 2023"/>
                  <a:gd name="T63" fmla="*/ 226 h 1695"/>
                  <a:gd name="T64" fmla="*/ 230 w 2023"/>
                  <a:gd name="T65" fmla="*/ 214 h 1695"/>
                  <a:gd name="T66" fmla="*/ 259 w 2023"/>
                  <a:gd name="T67" fmla="*/ 201 h 1695"/>
                  <a:gd name="T68" fmla="*/ 297 w 2023"/>
                  <a:gd name="T69" fmla="*/ 189 h 1695"/>
                  <a:gd name="T70" fmla="*/ 344 w 2023"/>
                  <a:gd name="T71" fmla="*/ 183 h 1695"/>
                  <a:gd name="T72" fmla="*/ 399 w 2023"/>
                  <a:gd name="T73" fmla="*/ 181 h 1695"/>
                  <a:gd name="T74" fmla="*/ 464 w 2023"/>
                  <a:gd name="T75" fmla="*/ 191 h 1695"/>
                  <a:gd name="T76" fmla="*/ 548 w 2023"/>
                  <a:gd name="T77" fmla="*/ 225 h 169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023"/>
                  <a:gd name="T118" fmla="*/ 0 h 1695"/>
                  <a:gd name="T119" fmla="*/ 2023 w 2023"/>
                  <a:gd name="T120" fmla="*/ 1695 h 169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023" h="1695">
                    <a:moveTo>
                      <a:pt x="548" y="225"/>
                    </a:moveTo>
                    <a:lnTo>
                      <a:pt x="570" y="121"/>
                    </a:lnTo>
                    <a:lnTo>
                      <a:pt x="571" y="121"/>
                    </a:lnTo>
                    <a:lnTo>
                      <a:pt x="575" y="120"/>
                    </a:lnTo>
                    <a:lnTo>
                      <a:pt x="580" y="118"/>
                    </a:lnTo>
                    <a:lnTo>
                      <a:pt x="586" y="116"/>
                    </a:lnTo>
                    <a:lnTo>
                      <a:pt x="596" y="112"/>
                    </a:lnTo>
                    <a:lnTo>
                      <a:pt x="607" y="108"/>
                    </a:lnTo>
                    <a:lnTo>
                      <a:pt x="620" y="105"/>
                    </a:lnTo>
                    <a:lnTo>
                      <a:pt x="636" y="101"/>
                    </a:lnTo>
                    <a:lnTo>
                      <a:pt x="653" y="95"/>
                    </a:lnTo>
                    <a:lnTo>
                      <a:pt x="672" y="90"/>
                    </a:lnTo>
                    <a:lnTo>
                      <a:pt x="694" y="84"/>
                    </a:lnTo>
                    <a:lnTo>
                      <a:pt x="718" y="79"/>
                    </a:lnTo>
                    <a:lnTo>
                      <a:pt x="743" y="74"/>
                    </a:lnTo>
                    <a:lnTo>
                      <a:pt x="771" y="67"/>
                    </a:lnTo>
                    <a:lnTo>
                      <a:pt x="802" y="61"/>
                    </a:lnTo>
                    <a:lnTo>
                      <a:pt x="834" y="55"/>
                    </a:lnTo>
                    <a:lnTo>
                      <a:pt x="867" y="49"/>
                    </a:lnTo>
                    <a:lnTo>
                      <a:pt x="904" y="43"/>
                    </a:lnTo>
                    <a:lnTo>
                      <a:pt x="943" y="38"/>
                    </a:lnTo>
                    <a:lnTo>
                      <a:pt x="982" y="33"/>
                    </a:lnTo>
                    <a:lnTo>
                      <a:pt x="1025" y="27"/>
                    </a:lnTo>
                    <a:lnTo>
                      <a:pt x="1071" y="22"/>
                    </a:lnTo>
                    <a:lnTo>
                      <a:pt x="1117" y="17"/>
                    </a:lnTo>
                    <a:lnTo>
                      <a:pt x="1166" y="13"/>
                    </a:lnTo>
                    <a:lnTo>
                      <a:pt x="1218" y="10"/>
                    </a:lnTo>
                    <a:lnTo>
                      <a:pt x="1271" y="7"/>
                    </a:lnTo>
                    <a:lnTo>
                      <a:pt x="1327" y="3"/>
                    </a:lnTo>
                    <a:lnTo>
                      <a:pt x="1384" y="1"/>
                    </a:lnTo>
                    <a:lnTo>
                      <a:pt x="1444" y="0"/>
                    </a:lnTo>
                    <a:lnTo>
                      <a:pt x="1506" y="0"/>
                    </a:lnTo>
                    <a:lnTo>
                      <a:pt x="1570" y="0"/>
                    </a:lnTo>
                    <a:lnTo>
                      <a:pt x="1636" y="1"/>
                    </a:lnTo>
                    <a:lnTo>
                      <a:pt x="1709" y="41"/>
                    </a:lnTo>
                    <a:lnTo>
                      <a:pt x="1692" y="233"/>
                    </a:lnTo>
                    <a:lnTo>
                      <a:pt x="1698" y="235"/>
                    </a:lnTo>
                    <a:lnTo>
                      <a:pt x="1713" y="243"/>
                    </a:lnTo>
                    <a:lnTo>
                      <a:pt x="1733" y="256"/>
                    </a:lnTo>
                    <a:lnTo>
                      <a:pt x="1758" y="274"/>
                    </a:lnTo>
                    <a:lnTo>
                      <a:pt x="1784" y="299"/>
                    </a:lnTo>
                    <a:lnTo>
                      <a:pt x="1806" y="329"/>
                    </a:lnTo>
                    <a:lnTo>
                      <a:pt x="1825" y="366"/>
                    </a:lnTo>
                    <a:lnTo>
                      <a:pt x="1836" y="409"/>
                    </a:lnTo>
                    <a:lnTo>
                      <a:pt x="1999" y="557"/>
                    </a:lnTo>
                    <a:lnTo>
                      <a:pt x="1955" y="948"/>
                    </a:lnTo>
                    <a:lnTo>
                      <a:pt x="1692" y="1080"/>
                    </a:lnTo>
                    <a:lnTo>
                      <a:pt x="2003" y="1171"/>
                    </a:lnTo>
                    <a:lnTo>
                      <a:pt x="2006" y="1176"/>
                    </a:lnTo>
                    <a:lnTo>
                      <a:pt x="2011" y="1188"/>
                    </a:lnTo>
                    <a:lnTo>
                      <a:pt x="2016" y="1206"/>
                    </a:lnTo>
                    <a:lnTo>
                      <a:pt x="2022" y="1231"/>
                    </a:lnTo>
                    <a:lnTo>
                      <a:pt x="2023" y="1261"/>
                    </a:lnTo>
                    <a:lnTo>
                      <a:pt x="2021" y="1297"/>
                    </a:lnTo>
                    <a:lnTo>
                      <a:pt x="2010" y="1337"/>
                    </a:lnTo>
                    <a:lnTo>
                      <a:pt x="1992" y="1380"/>
                    </a:lnTo>
                    <a:lnTo>
                      <a:pt x="1171" y="1695"/>
                    </a:lnTo>
                    <a:lnTo>
                      <a:pt x="0" y="1328"/>
                    </a:lnTo>
                    <a:lnTo>
                      <a:pt x="20" y="1285"/>
                    </a:lnTo>
                    <a:lnTo>
                      <a:pt x="199" y="1223"/>
                    </a:lnTo>
                    <a:lnTo>
                      <a:pt x="199" y="233"/>
                    </a:lnTo>
                    <a:lnTo>
                      <a:pt x="200" y="232"/>
                    </a:lnTo>
                    <a:lnTo>
                      <a:pt x="204" y="229"/>
                    </a:lnTo>
                    <a:lnTo>
                      <a:pt x="210" y="226"/>
                    </a:lnTo>
                    <a:lnTo>
                      <a:pt x="218" y="220"/>
                    </a:lnTo>
                    <a:lnTo>
                      <a:pt x="230" y="214"/>
                    </a:lnTo>
                    <a:lnTo>
                      <a:pt x="243" y="207"/>
                    </a:lnTo>
                    <a:lnTo>
                      <a:pt x="259" y="201"/>
                    </a:lnTo>
                    <a:lnTo>
                      <a:pt x="277" y="194"/>
                    </a:lnTo>
                    <a:lnTo>
                      <a:pt x="297" y="189"/>
                    </a:lnTo>
                    <a:lnTo>
                      <a:pt x="320" y="185"/>
                    </a:lnTo>
                    <a:lnTo>
                      <a:pt x="344" y="183"/>
                    </a:lnTo>
                    <a:lnTo>
                      <a:pt x="370" y="180"/>
                    </a:lnTo>
                    <a:lnTo>
                      <a:pt x="399" y="181"/>
                    </a:lnTo>
                    <a:lnTo>
                      <a:pt x="430" y="185"/>
                    </a:lnTo>
                    <a:lnTo>
                      <a:pt x="464" y="191"/>
                    </a:lnTo>
                    <a:lnTo>
                      <a:pt x="498" y="201"/>
                    </a:lnTo>
                    <a:lnTo>
                      <a:pt x="548" y="225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81" name="Freeform 64"/>
              <p:cNvSpPr>
                <a:spLocks/>
              </p:cNvSpPr>
              <p:nvPr/>
            </p:nvSpPr>
            <p:spPr bwMode="auto">
              <a:xfrm>
                <a:off x="6551" y="13597"/>
                <a:ext cx="650" cy="735"/>
              </a:xfrm>
              <a:custGeom>
                <a:avLst/>
                <a:gdLst>
                  <a:gd name="T0" fmla="*/ 645 w 650"/>
                  <a:gd name="T1" fmla="*/ 27 h 735"/>
                  <a:gd name="T2" fmla="*/ 642 w 650"/>
                  <a:gd name="T3" fmla="*/ 26 h 735"/>
                  <a:gd name="T4" fmla="*/ 631 w 650"/>
                  <a:gd name="T5" fmla="*/ 23 h 735"/>
                  <a:gd name="T6" fmla="*/ 615 w 650"/>
                  <a:gd name="T7" fmla="*/ 19 h 735"/>
                  <a:gd name="T8" fmla="*/ 592 w 650"/>
                  <a:gd name="T9" fmla="*/ 15 h 735"/>
                  <a:gd name="T10" fmla="*/ 565 w 650"/>
                  <a:gd name="T11" fmla="*/ 10 h 735"/>
                  <a:gd name="T12" fmla="*/ 533 w 650"/>
                  <a:gd name="T13" fmla="*/ 6 h 735"/>
                  <a:gd name="T14" fmla="*/ 496 w 650"/>
                  <a:gd name="T15" fmla="*/ 3 h 735"/>
                  <a:gd name="T16" fmla="*/ 456 w 650"/>
                  <a:gd name="T17" fmla="*/ 1 h 735"/>
                  <a:gd name="T18" fmla="*/ 411 w 650"/>
                  <a:gd name="T19" fmla="*/ 0 h 735"/>
                  <a:gd name="T20" fmla="*/ 364 w 650"/>
                  <a:gd name="T21" fmla="*/ 2 h 735"/>
                  <a:gd name="T22" fmla="*/ 315 w 650"/>
                  <a:gd name="T23" fmla="*/ 6 h 735"/>
                  <a:gd name="T24" fmla="*/ 262 w 650"/>
                  <a:gd name="T25" fmla="*/ 15 h 735"/>
                  <a:gd name="T26" fmla="*/ 209 w 650"/>
                  <a:gd name="T27" fmla="*/ 26 h 735"/>
                  <a:gd name="T28" fmla="*/ 154 w 650"/>
                  <a:gd name="T29" fmla="*/ 42 h 735"/>
                  <a:gd name="T30" fmla="*/ 98 w 650"/>
                  <a:gd name="T31" fmla="*/ 61 h 735"/>
                  <a:gd name="T32" fmla="*/ 42 w 650"/>
                  <a:gd name="T33" fmla="*/ 87 h 735"/>
                  <a:gd name="T34" fmla="*/ 38 w 650"/>
                  <a:gd name="T35" fmla="*/ 101 h 735"/>
                  <a:gd name="T36" fmla="*/ 28 w 650"/>
                  <a:gd name="T37" fmla="*/ 141 h 735"/>
                  <a:gd name="T38" fmla="*/ 17 w 650"/>
                  <a:gd name="T39" fmla="*/ 203 h 735"/>
                  <a:gd name="T40" fmla="*/ 6 w 650"/>
                  <a:gd name="T41" fmla="*/ 283 h 735"/>
                  <a:gd name="T42" fmla="*/ 0 w 650"/>
                  <a:gd name="T43" fmla="*/ 378 h 735"/>
                  <a:gd name="T44" fmla="*/ 5 w 650"/>
                  <a:gd name="T45" fmla="*/ 484 h 735"/>
                  <a:gd name="T46" fmla="*/ 21 w 650"/>
                  <a:gd name="T47" fmla="*/ 599 h 735"/>
                  <a:gd name="T48" fmla="*/ 54 w 650"/>
                  <a:gd name="T49" fmla="*/ 716 h 735"/>
                  <a:gd name="T50" fmla="*/ 58 w 650"/>
                  <a:gd name="T51" fmla="*/ 716 h 735"/>
                  <a:gd name="T52" fmla="*/ 66 w 650"/>
                  <a:gd name="T53" fmla="*/ 715 h 735"/>
                  <a:gd name="T54" fmla="*/ 80 w 650"/>
                  <a:gd name="T55" fmla="*/ 713 h 735"/>
                  <a:gd name="T56" fmla="*/ 99 w 650"/>
                  <a:gd name="T57" fmla="*/ 712 h 735"/>
                  <a:gd name="T58" fmla="*/ 124 w 650"/>
                  <a:gd name="T59" fmla="*/ 710 h 735"/>
                  <a:gd name="T60" fmla="*/ 153 w 650"/>
                  <a:gd name="T61" fmla="*/ 708 h 735"/>
                  <a:gd name="T62" fmla="*/ 188 w 650"/>
                  <a:gd name="T63" fmla="*/ 707 h 735"/>
                  <a:gd name="T64" fmla="*/ 225 w 650"/>
                  <a:gd name="T65" fmla="*/ 706 h 735"/>
                  <a:gd name="T66" fmla="*/ 267 w 650"/>
                  <a:gd name="T67" fmla="*/ 705 h 735"/>
                  <a:gd name="T68" fmla="*/ 313 w 650"/>
                  <a:gd name="T69" fmla="*/ 706 h 735"/>
                  <a:gd name="T70" fmla="*/ 362 w 650"/>
                  <a:gd name="T71" fmla="*/ 707 h 735"/>
                  <a:gd name="T72" fmla="*/ 415 w 650"/>
                  <a:gd name="T73" fmla="*/ 709 h 735"/>
                  <a:gd name="T74" fmla="*/ 470 w 650"/>
                  <a:gd name="T75" fmla="*/ 713 h 735"/>
                  <a:gd name="T76" fmla="*/ 528 w 650"/>
                  <a:gd name="T77" fmla="*/ 719 h 735"/>
                  <a:gd name="T78" fmla="*/ 588 w 650"/>
                  <a:gd name="T79" fmla="*/ 726 h 735"/>
                  <a:gd name="T80" fmla="*/ 650 w 650"/>
                  <a:gd name="T81" fmla="*/ 735 h 735"/>
                  <a:gd name="T82" fmla="*/ 647 w 650"/>
                  <a:gd name="T83" fmla="*/ 713 h 735"/>
                  <a:gd name="T84" fmla="*/ 641 w 650"/>
                  <a:gd name="T85" fmla="*/ 655 h 735"/>
                  <a:gd name="T86" fmla="*/ 631 w 650"/>
                  <a:gd name="T87" fmla="*/ 568 h 735"/>
                  <a:gd name="T88" fmla="*/ 623 w 650"/>
                  <a:gd name="T89" fmla="*/ 462 h 735"/>
                  <a:gd name="T90" fmla="*/ 618 w 650"/>
                  <a:gd name="T91" fmla="*/ 345 h 735"/>
                  <a:gd name="T92" fmla="*/ 618 w 650"/>
                  <a:gd name="T93" fmla="*/ 229 h 735"/>
                  <a:gd name="T94" fmla="*/ 627 w 650"/>
                  <a:gd name="T95" fmla="*/ 119 h 735"/>
                  <a:gd name="T96" fmla="*/ 645 w 650"/>
                  <a:gd name="T97" fmla="*/ 27 h 73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50"/>
                  <a:gd name="T148" fmla="*/ 0 h 735"/>
                  <a:gd name="T149" fmla="*/ 650 w 650"/>
                  <a:gd name="T150" fmla="*/ 735 h 73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50" h="735">
                    <a:moveTo>
                      <a:pt x="645" y="27"/>
                    </a:moveTo>
                    <a:lnTo>
                      <a:pt x="642" y="26"/>
                    </a:lnTo>
                    <a:lnTo>
                      <a:pt x="631" y="23"/>
                    </a:lnTo>
                    <a:lnTo>
                      <a:pt x="615" y="19"/>
                    </a:lnTo>
                    <a:lnTo>
                      <a:pt x="592" y="15"/>
                    </a:lnTo>
                    <a:lnTo>
                      <a:pt x="565" y="10"/>
                    </a:lnTo>
                    <a:lnTo>
                      <a:pt x="533" y="6"/>
                    </a:lnTo>
                    <a:lnTo>
                      <a:pt x="496" y="3"/>
                    </a:lnTo>
                    <a:lnTo>
                      <a:pt x="456" y="1"/>
                    </a:lnTo>
                    <a:lnTo>
                      <a:pt x="411" y="0"/>
                    </a:lnTo>
                    <a:lnTo>
                      <a:pt x="364" y="2"/>
                    </a:lnTo>
                    <a:lnTo>
                      <a:pt x="315" y="6"/>
                    </a:lnTo>
                    <a:lnTo>
                      <a:pt x="262" y="15"/>
                    </a:lnTo>
                    <a:lnTo>
                      <a:pt x="209" y="26"/>
                    </a:lnTo>
                    <a:lnTo>
                      <a:pt x="154" y="42"/>
                    </a:lnTo>
                    <a:lnTo>
                      <a:pt x="98" y="61"/>
                    </a:lnTo>
                    <a:lnTo>
                      <a:pt x="42" y="87"/>
                    </a:lnTo>
                    <a:lnTo>
                      <a:pt x="38" y="101"/>
                    </a:lnTo>
                    <a:lnTo>
                      <a:pt x="28" y="141"/>
                    </a:lnTo>
                    <a:lnTo>
                      <a:pt x="17" y="203"/>
                    </a:lnTo>
                    <a:lnTo>
                      <a:pt x="6" y="283"/>
                    </a:lnTo>
                    <a:lnTo>
                      <a:pt x="0" y="378"/>
                    </a:lnTo>
                    <a:lnTo>
                      <a:pt x="5" y="484"/>
                    </a:lnTo>
                    <a:lnTo>
                      <a:pt x="21" y="599"/>
                    </a:lnTo>
                    <a:lnTo>
                      <a:pt x="54" y="716"/>
                    </a:lnTo>
                    <a:lnTo>
                      <a:pt x="58" y="716"/>
                    </a:lnTo>
                    <a:lnTo>
                      <a:pt x="66" y="715"/>
                    </a:lnTo>
                    <a:lnTo>
                      <a:pt x="80" y="713"/>
                    </a:lnTo>
                    <a:lnTo>
                      <a:pt x="99" y="712"/>
                    </a:lnTo>
                    <a:lnTo>
                      <a:pt x="124" y="710"/>
                    </a:lnTo>
                    <a:lnTo>
                      <a:pt x="153" y="708"/>
                    </a:lnTo>
                    <a:lnTo>
                      <a:pt x="188" y="707"/>
                    </a:lnTo>
                    <a:lnTo>
                      <a:pt x="225" y="706"/>
                    </a:lnTo>
                    <a:lnTo>
                      <a:pt x="267" y="705"/>
                    </a:lnTo>
                    <a:lnTo>
                      <a:pt x="313" y="706"/>
                    </a:lnTo>
                    <a:lnTo>
                      <a:pt x="362" y="707"/>
                    </a:lnTo>
                    <a:lnTo>
                      <a:pt x="415" y="709"/>
                    </a:lnTo>
                    <a:lnTo>
                      <a:pt x="470" y="713"/>
                    </a:lnTo>
                    <a:lnTo>
                      <a:pt x="528" y="719"/>
                    </a:lnTo>
                    <a:lnTo>
                      <a:pt x="588" y="726"/>
                    </a:lnTo>
                    <a:lnTo>
                      <a:pt x="650" y="735"/>
                    </a:lnTo>
                    <a:lnTo>
                      <a:pt x="647" y="713"/>
                    </a:lnTo>
                    <a:lnTo>
                      <a:pt x="641" y="655"/>
                    </a:lnTo>
                    <a:lnTo>
                      <a:pt x="631" y="568"/>
                    </a:lnTo>
                    <a:lnTo>
                      <a:pt x="623" y="462"/>
                    </a:lnTo>
                    <a:lnTo>
                      <a:pt x="618" y="345"/>
                    </a:lnTo>
                    <a:lnTo>
                      <a:pt x="618" y="229"/>
                    </a:lnTo>
                    <a:lnTo>
                      <a:pt x="627" y="119"/>
                    </a:lnTo>
                    <a:lnTo>
                      <a:pt x="645" y="2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82" name="Freeform 65"/>
              <p:cNvSpPr>
                <a:spLocks/>
              </p:cNvSpPr>
              <p:nvPr/>
            </p:nvSpPr>
            <p:spPr bwMode="auto">
              <a:xfrm>
                <a:off x="6623" y="13797"/>
                <a:ext cx="1071" cy="731"/>
              </a:xfrm>
              <a:custGeom>
                <a:avLst/>
                <a:gdLst>
                  <a:gd name="T0" fmla="*/ 6 w 1071"/>
                  <a:gd name="T1" fmla="*/ 552 h 731"/>
                  <a:gd name="T2" fmla="*/ 0 w 1071"/>
                  <a:gd name="T3" fmla="*/ 642 h 731"/>
                  <a:gd name="T4" fmla="*/ 698 w 1071"/>
                  <a:gd name="T5" fmla="*/ 731 h 731"/>
                  <a:gd name="T6" fmla="*/ 703 w 1071"/>
                  <a:gd name="T7" fmla="*/ 729 h 731"/>
                  <a:gd name="T8" fmla="*/ 717 w 1071"/>
                  <a:gd name="T9" fmla="*/ 722 h 731"/>
                  <a:gd name="T10" fmla="*/ 740 w 1071"/>
                  <a:gd name="T11" fmla="*/ 710 h 731"/>
                  <a:gd name="T12" fmla="*/ 768 w 1071"/>
                  <a:gd name="T13" fmla="*/ 694 h 731"/>
                  <a:gd name="T14" fmla="*/ 801 w 1071"/>
                  <a:gd name="T15" fmla="*/ 672 h 731"/>
                  <a:gd name="T16" fmla="*/ 838 w 1071"/>
                  <a:gd name="T17" fmla="*/ 645 h 731"/>
                  <a:gd name="T18" fmla="*/ 876 w 1071"/>
                  <a:gd name="T19" fmla="*/ 614 h 731"/>
                  <a:gd name="T20" fmla="*/ 915 w 1071"/>
                  <a:gd name="T21" fmla="*/ 577 h 731"/>
                  <a:gd name="T22" fmla="*/ 953 w 1071"/>
                  <a:gd name="T23" fmla="*/ 536 h 731"/>
                  <a:gd name="T24" fmla="*/ 988 w 1071"/>
                  <a:gd name="T25" fmla="*/ 491 h 731"/>
                  <a:gd name="T26" fmla="*/ 1018 w 1071"/>
                  <a:gd name="T27" fmla="*/ 439 h 731"/>
                  <a:gd name="T28" fmla="*/ 1043 w 1071"/>
                  <a:gd name="T29" fmla="*/ 383 h 731"/>
                  <a:gd name="T30" fmla="*/ 1061 w 1071"/>
                  <a:gd name="T31" fmla="*/ 322 h 731"/>
                  <a:gd name="T32" fmla="*/ 1071 w 1071"/>
                  <a:gd name="T33" fmla="*/ 255 h 731"/>
                  <a:gd name="T34" fmla="*/ 1070 w 1071"/>
                  <a:gd name="T35" fmla="*/ 185 h 731"/>
                  <a:gd name="T36" fmla="*/ 1057 w 1071"/>
                  <a:gd name="T37" fmla="*/ 108 h 731"/>
                  <a:gd name="T38" fmla="*/ 1055 w 1071"/>
                  <a:gd name="T39" fmla="*/ 104 h 731"/>
                  <a:gd name="T40" fmla="*/ 1049 w 1071"/>
                  <a:gd name="T41" fmla="*/ 92 h 731"/>
                  <a:gd name="T42" fmla="*/ 1037 w 1071"/>
                  <a:gd name="T43" fmla="*/ 76 h 731"/>
                  <a:gd name="T44" fmla="*/ 1022 w 1071"/>
                  <a:gd name="T45" fmla="*/ 57 h 731"/>
                  <a:gd name="T46" fmla="*/ 1002 w 1071"/>
                  <a:gd name="T47" fmla="*/ 37 h 731"/>
                  <a:gd name="T48" fmla="*/ 979 w 1071"/>
                  <a:gd name="T49" fmla="*/ 20 h 731"/>
                  <a:gd name="T50" fmla="*/ 951 w 1071"/>
                  <a:gd name="T51" fmla="*/ 7 h 731"/>
                  <a:gd name="T52" fmla="*/ 919 w 1071"/>
                  <a:gd name="T53" fmla="*/ 0 h 731"/>
                  <a:gd name="T54" fmla="*/ 924 w 1071"/>
                  <a:gd name="T55" fmla="*/ 12 h 731"/>
                  <a:gd name="T56" fmla="*/ 934 w 1071"/>
                  <a:gd name="T57" fmla="*/ 44 h 731"/>
                  <a:gd name="T58" fmla="*/ 947 w 1071"/>
                  <a:gd name="T59" fmla="*/ 94 h 731"/>
                  <a:gd name="T60" fmla="*/ 958 w 1071"/>
                  <a:gd name="T61" fmla="*/ 159 h 731"/>
                  <a:gd name="T62" fmla="*/ 961 w 1071"/>
                  <a:gd name="T63" fmla="*/ 238 h 731"/>
                  <a:gd name="T64" fmla="*/ 953 w 1071"/>
                  <a:gd name="T65" fmla="*/ 324 h 731"/>
                  <a:gd name="T66" fmla="*/ 928 w 1071"/>
                  <a:gd name="T67" fmla="*/ 418 h 731"/>
                  <a:gd name="T68" fmla="*/ 884 w 1071"/>
                  <a:gd name="T69" fmla="*/ 516 h 731"/>
                  <a:gd name="T70" fmla="*/ 883 w 1071"/>
                  <a:gd name="T71" fmla="*/ 518 h 731"/>
                  <a:gd name="T72" fmla="*/ 879 w 1071"/>
                  <a:gd name="T73" fmla="*/ 521 h 731"/>
                  <a:gd name="T74" fmla="*/ 872 w 1071"/>
                  <a:gd name="T75" fmla="*/ 526 h 731"/>
                  <a:gd name="T76" fmla="*/ 862 w 1071"/>
                  <a:gd name="T77" fmla="*/ 534 h 731"/>
                  <a:gd name="T78" fmla="*/ 851 w 1071"/>
                  <a:gd name="T79" fmla="*/ 541 h 731"/>
                  <a:gd name="T80" fmla="*/ 837 w 1071"/>
                  <a:gd name="T81" fmla="*/ 550 h 731"/>
                  <a:gd name="T82" fmla="*/ 819 w 1071"/>
                  <a:gd name="T83" fmla="*/ 559 h 731"/>
                  <a:gd name="T84" fmla="*/ 800 w 1071"/>
                  <a:gd name="T85" fmla="*/ 567 h 731"/>
                  <a:gd name="T86" fmla="*/ 778 w 1071"/>
                  <a:gd name="T87" fmla="*/ 575 h 731"/>
                  <a:gd name="T88" fmla="*/ 754 w 1071"/>
                  <a:gd name="T89" fmla="*/ 582 h 731"/>
                  <a:gd name="T90" fmla="*/ 727 w 1071"/>
                  <a:gd name="T91" fmla="*/ 588 h 731"/>
                  <a:gd name="T92" fmla="*/ 697 w 1071"/>
                  <a:gd name="T93" fmla="*/ 592 h 731"/>
                  <a:gd name="T94" fmla="*/ 666 w 1071"/>
                  <a:gd name="T95" fmla="*/ 593 h 731"/>
                  <a:gd name="T96" fmla="*/ 631 w 1071"/>
                  <a:gd name="T97" fmla="*/ 592 h 731"/>
                  <a:gd name="T98" fmla="*/ 593 w 1071"/>
                  <a:gd name="T99" fmla="*/ 589 h 731"/>
                  <a:gd name="T100" fmla="*/ 555 w 1071"/>
                  <a:gd name="T101" fmla="*/ 581 h 731"/>
                  <a:gd name="T102" fmla="*/ 555 w 1071"/>
                  <a:gd name="T103" fmla="*/ 677 h 731"/>
                  <a:gd name="T104" fmla="*/ 24 w 1071"/>
                  <a:gd name="T105" fmla="*/ 623 h 731"/>
                  <a:gd name="T106" fmla="*/ 6 w 1071"/>
                  <a:gd name="T107" fmla="*/ 552 h 73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71"/>
                  <a:gd name="T163" fmla="*/ 0 h 731"/>
                  <a:gd name="T164" fmla="*/ 1071 w 1071"/>
                  <a:gd name="T165" fmla="*/ 731 h 73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71" h="731">
                    <a:moveTo>
                      <a:pt x="6" y="552"/>
                    </a:moveTo>
                    <a:lnTo>
                      <a:pt x="0" y="642"/>
                    </a:lnTo>
                    <a:lnTo>
                      <a:pt x="698" y="731"/>
                    </a:lnTo>
                    <a:lnTo>
                      <a:pt x="703" y="729"/>
                    </a:lnTo>
                    <a:lnTo>
                      <a:pt x="717" y="722"/>
                    </a:lnTo>
                    <a:lnTo>
                      <a:pt x="740" y="710"/>
                    </a:lnTo>
                    <a:lnTo>
                      <a:pt x="768" y="694"/>
                    </a:lnTo>
                    <a:lnTo>
                      <a:pt x="801" y="672"/>
                    </a:lnTo>
                    <a:lnTo>
                      <a:pt x="838" y="645"/>
                    </a:lnTo>
                    <a:lnTo>
                      <a:pt x="876" y="614"/>
                    </a:lnTo>
                    <a:lnTo>
                      <a:pt x="915" y="577"/>
                    </a:lnTo>
                    <a:lnTo>
                      <a:pt x="953" y="536"/>
                    </a:lnTo>
                    <a:lnTo>
                      <a:pt x="988" y="491"/>
                    </a:lnTo>
                    <a:lnTo>
                      <a:pt x="1018" y="439"/>
                    </a:lnTo>
                    <a:lnTo>
                      <a:pt x="1043" y="383"/>
                    </a:lnTo>
                    <a:lnTo>
                      <a:pt x="1061" y="322"/>
                    </a:lnTo>
                    <a:lnTo>
                      <a:pt x="1071" y="255"/>
                    </a:lnTo>
                    <a:lnTo>
                      <a:pt x="1070" y="185"/>
                    </a:lnTo>
                    <a:lnTo>
                      <a:pt x="1057" y="108"/>
                    </a:lnTo>
                    <a:lnTo>
                      <a:pt x="1055" y="104"/>
                    </a:lnTo>
                    <a:lnTo>
                      <a:pt x="1049" y="92"/>
                    </a:lnTo>
                    <a:lnTo>
                      <a:pt x="1037" y="76"/>
                    </a:lnTo>
                    <a:lnTo>
                      <a:pt x="1022" y="57"/>
                    </a:lnTo>
                    <a:lnTo>
                      <a:pt x="1002" y="37"/>
                    </a:lnTo>
                    <a:lnTo>
                      <a:pt x="979" y="20"/>
                    </a:lnTo>
                    <a:lnTo>
                      <a:pt x="951" y="7"/>
                    </a:lnTo>
                    <a:lnTo>
                      <a:pt x="919" y="0"/>
                    </a:lnTo>
                    <a:lnTo>
                      <a:pt x="924" y="12"/>
                    </a:lnTo>
                    <a:lnTo>
                      <a:pt x="934" y="44"/>
                    </a:lnTo>
                    <a:lnTo>
                      <a:pt x="947" y="94"/>
                    </a:lnTo>
                    <a:lnTo>
                      <a:pt x="958" y="159"/>
                    </a:lnTo>
                    <a:lnTo>
                      <a:pt x="961" y="238"/>
                    </a:lnTo>
                    <a:lnTo>
                      <a:pt x="953" y="324"/>
                    </a:lnTo>
                    <a:lnTo>
                      <a:pt x="928" y="418"/>
                    </a:lnTo>
                    <a:lnTo>
                      <a:pt x="884" y="516"/>
                    </a:lnTo>
                    <a:lnTo>
                      <a:pt x="883" y="518"/>
                    </a:lnTo>
                    <a:lnTo>
                      <a:pt x="879" y="521"/>
                    </a:lnTo>
                    <a:lnTo>
                      <a:pt x="872" y="526"/>
                    </a:lnTo>
                    <a:lnTo>
                      <a:pt x="862" y="534"/>
                    </a:lnTo>
                    <a:lnTo>
                      <a:pt x="851" y="541"/>
                    </a:lnTo>
                    <a:lnTo>
                      <a:pt x="837" y="550"/>
                    </a:lnTo>
                    <a:lnTo>
                      <a:pt x="819" y="559"/>
                    </a:lnTo>
                    <a:lnTo>
                      <a:pt x="800" y="567"/>
                    </a:lnTo>
                    <a:lnTo>
                      <a:pt x="778" y="575"/>
                    </a:lnTo>
                    <a:lnTo>
                      <a:pt x="754" y="582"/>
                    </a:lnTo>
                    <a:lnTo>
                      <a:pt x="727" y="588"/>
                    </a:lnTo>
                    <a:lnTo>
                      <a:pt x="697" y="592"/>
                    </a:lnTo>
                    <a:lnTo>
                      <a:pt x="666" y="593"/>
                    </a:lnTo>
                    <a:lnTo>
                      <a:pt x="631" y="592"/>
                    </a:lnTo>
                    <a:lnTo>
                      <a:pt x="593" y="589"/>
                    </a:lnTo>
                    <a:lnTo>
                      <a:pt x="555" y="581"/>
                    </a:lnTo>
                    <a:lnTo>
                      <a:pt x="555" y="677"/>
                    </a:lnTo>
                    <a:lnTo>
                      <a:pt x="24" y="623"/>
                    </a:lnTo>
                    <a:lnTo>
                      <a:pt x="6" y="5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83" name="Freeform 66"/>
              <p:cNvSpPr>
                <a:spLocks/>
              </p:cNvSpPr>
              <p:nvPr/>
            </p:nvSpPr>
            <p:spPr bwMode="auto">
              <a:xfrm>
                <a:off x="6486" y="14516"/>
                <a:ext cx="787" cy="253"/>
              </a:xfrm>
              <a:custGeom>
                <a:avLst/>
                <a:gdLst>
                  <a:gd name="T0" fmla="*/ 787 w 787"/>
                  <a:gd name="T1" fmla="*/ 91 h 253"/>
                  <a:gd name="T2" fmla="*/ 12 w 787"/>
                  <a:gd name="T3" fmla="*/ 0 h 253"/>
                  <a:gd name="T4" fmla="*/ 0 w 787"/>
                  <a:gd name="T5" fmla="*/ 91 h 253"/>
                  <a:gd name="T6" fmla="*/ 764 w 787"/>
                  <a:gd name="T7" fmla="*/ 253 h 253"/>
                  <a:gd name="T8" fmla="*/ 787 w 787"/>
                  <a:gd name="T9" fmla="*/ 91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7"/>
                  <a:gd name="T16" fmla="*/ 0 h 253"/>
                  <a:gd name="T17" fmla="*/ 787 w 787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7" h="253">
                    <a:moveTo>
                      <a:pt x="787" y="91"/>
                    </a:moveTo>
                    <a:lnTo>
                      <a:pt x="12" y="0"/>
                    </a:lnTo>
                    <a:lnTo>
                      <a:pt x="0" y="91"/>
                    </a:lnTo>
                    <a:lnTo>
                      <a:pt x="764" y="253"/>
                    </a:lnTo>
                    <a:lnTo>
                      <a:pt x="787" y="9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84" name="Freeform 67"/>
              <p:cNvSpPr>
                <a:spLocks/>
              </p:cNvSpPr>
              <p:nvPr/>
            </p:nvSpPr>
            <p:spPr bwMode="auto">
              <a:xfrm>
                <a:off x="6879" y="14597"/>
                <a:ext cx="336" cy="115"/>
              </a:xfrm>
              <a:custGeom>
                <a:avLst/>
                <a:gdLst>
                  <a:gd name="T0" fmla="*/ 336 w 336"/>
                  <a:gd name="T1" fmla="*/ 50 h 115"/>
                  <a:gd name="T2" fmla="*/ 4 w 336"/>
                  <a:gd name="T3" fmla="*/ 0 h 115"/>
                  <a:gd name="T4" fmla="*/ 0 w 336"/>
                  <a:gd name="T5" fmla="*/ 48 h 115"/>
                  <a:gd name="T6" fmla="*/ 327 w 336"/>
                  <a:gd name="T7" fmla="*/ 115 h 115"/>
                  <a:gd name="T8" fmla="*/ 336 w 336"/>
                  <a:gd name="T9" fmla="*/ 50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6"/>
                  <a:gd name="T16" fmla="*/ 0 h 115"/>
                  <a:gd name="T17" fmla="*/ 336 w 336"/>
                  <a:gd name="T18" fmla="*/ 115 h 1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6" h="115">
                    <a:moveTo>
                      <a:pt x="336" y="50"/>
                    </a:moveTo>
                    <a:lnTo>
                      <a:pt x="4" y="0"/>
                    </a:lnTo>
                    <a:lnTo>
                      <a:pt x="0" y="48"/>
                    </a:lnTo>
                    <a:lnTo>
                      <a:pt x="327" y="115"/>
                    </a:lnTo>
                    <a:lnTo>
                      <a:pt x="336" y="5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85" name="Freeform 68"/>
              <p:cNvSpPr>
                <a:spLocks/>
              </p:cNvSpPr>
              <p:nvPr/>
            </p:nvSpPr>
            <p:spPr bwMode="auto">
              <a:xfrm>
                <a:off x="6536" y="14540"/>
                <a:ext cx="225" cy="85"/>
              </a:xfrm>
              <a:custGeom>
                <a:avLst/>
                <a:gdLst>
                  <a:gd name="T0" fmla="*/ 225 w 225"/>
                  <a:gd name="T1" fmla="*/ 39 h 85"/>
                  <a:gd name="T2" fmla="*/ 0 w 225"/>
                  <a:gd name="T3" fmla="*/ 0 h 85"/>
                  <a:gd name="T4" fmla="*/ 3 w 225"/>
                  <a:gd name="T5" fmla="*/ 41 h 85"/>
                  <a:gd name="T6" fmla="*/ 218 w 225"/>
                  <a:gd name="T7" fmla="*/ 85 h 85"/>
                  <a:gd name="T8" fmla="*/ 225 w 225"/>
                  <a:gd name="T9" fmla="*/ 39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5"/>
                  <a:gd name="T16" fmla="*/ 0 h 85"/>
                  <a:gd name="T17" fmla="*/ 225 w 225"/>
                  <a:gd name="T18" fmla="*/ 85 h 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5" h="85">
                    <a:moveTo>
                      <a:pt x="225" y="39"/>
                    </a:moveTo>
                    <a:lnTo>
                      <a:pt x="0" y="0"/>
                    </a:lnTo>
                    <a:lnTo>
                      <a:pt x="3" y="41"/>
                    </a:lnTo>
                    <a:lnTo>
                      <a:pt x="218" y="85"/>
                    </a:lnTo>
                    <a:lnTo>
                      <a:pt x="225" y="3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86" name="Freeform 69"/>
              <p:cNvSpPr>
                <a:spLocks/>
              </p:cNvSpPr>
              <p:nvPr/>
            </p:nvSpPr>
            <p:spPr bwMode="auto">
              <a:xfrm>
                <a:off x="5972" y="14624"/>
                <a:ext cx="1325" cy="439"/>
              </a:xfrm>
              <a:custGeom>
                <a:avLst/>
                <a:gdLst>
                  <a:gd name="T0" fmla="*/ 0 w 1325"/>
                  <a:gd name="T1" fmla="*/ 132 h 439"/>
                  <a:gd name="T2" fmla="*/ 3 w 1325"/>
                  <a:gd name="T3" fmla="*/ 132 h 439"/>
                  <a:gd name="T4" fmla="*/ 10 w 1325"/>
                  <a:gd name="T5" fmla="*/ 130 h 439"/>
                  <a:gd name="T6" fmla="*/ 24 w 1325"/>
                  <a:gd name="T7" fmla="*/ 128 h 439"/>
                  <a:gd name="T8" fmla="*/ 42 w 1325"/>
                  <a:gd name="T9" fmla="*/ 125 h 439"/>
                  <a:gd name="T10" fmla="*/ 62 w 1325"/>
                  <a:gd name="T11" fmla="*/ 121 h 439"/>
                  <a:gd name="T12" fmla="*/ 86 w 1325"/>
                  <a:gd name="T13" fmla="*/ 116 h 439"/>
                  <a:gd name="T14" fmla="*/ 113 w 1325"/>
                  <a:gd name="T15" fmla="*/ 109 h 439"/>
                  <a:gd name="T16" fmla="*/ 141 w 1325"/>
                  <a:gd name="T17" fmla="*/ 102 h 439"/>
                  <a:gd name="T18" fmla="*/ 170 w 1325"/>
                  <a:gd name="T19" fmla="*/ 94 h 439"/>
                  <a:gd name="T20" fmla="*/ 199 w 1325"/>
                  <a:gd name="T21" fmla="*/ 85 h 439"/>
                  <a:gd name="T22" fmla="*/ 228 w 1325"/>
                  <a:gd name="T23" fmla="*/ 74 h 439"/>
                  <a:gd name="T24" fmla="*/ 257 w 1325"/>
                  <a:gd name="T25" fmla="*/ 62 h 439"/>
                  <a:gd name="T26" fmla="*/ 285 w 1325"/>
                  <a:gd name="T27" fmla="*/ 48 h 439"/>
                  <a:gd name="T28" fmla="*/ 309 w 1325"/>
                  <a:gd name="T29" fmla="*/ 34 h 439"/>
                  <a:gd name="T30" fmla="*/ 333 w 1325"/>
                  <a:gd name="T31" fmla="*/ 18 h 439"/>
                  <a:gd name="T32" fmla="*/ 352 w 1325"/>
                  <a:gd name="T33" fmla="*/ 0 h 439"/>
                  <a:gd name="T34" fmla="*/ 1325 w 1325"/>
                  <a:gd name="T35" fmla="*/ 223 h 439"/>
                  <a:gd name="T36" fmla="*/ 1323 w 1325"/>
                  <a:gd name="T37" fmla="*/ 225 h 439"/>
                  <a:gd name="T38" fmla="*/ 1318 w 1325"/>
                  <a:gd name="T39" fmla="*/ 230 h 439"/>
                  <a:gd name="T40" fmla="*/ 1309 w 1325"/>
                  <a:gd name="T41" fmla="*/ 239 h 439"/>
                  <a:gd name="T42" fmla="*/ 1297 w 1325"/>
                  <a:gd name="T43" fmla="*/ 250 h 439"/>
                  <a:gd name="T44" fmla="*/ 1282 w 1325"/>
                  <a:gd name="T45" fmla="*/ 263 h 439"/>
                  <a:gd name="T46" fmla="*/ 1265 w 1325"/>
                  <a:gd name="T47" fmla="*/ 278 h 439"/>
                  <a:gd name="T48" fmla="*/ 1247 w 1325"/>
                  <a:gd name="T49" fmla="*/ 295 h 439"/>
                  <a:gd name="T50" fmla="*/ 1225 w 1325"/>
                  <a:gd name="T51" fmla="*/ 312 h 439"/>
                  <a:gd name="T52" fmla="*/ 1202 w 1325"/>
                  <a:gd name="T53" fmla="*/ 331 h 439"/>
                  <a:gd name="T54" fmla="*/ 1179 w 1325"/>
                  <a:gd name="T55" fmla="*/ 349 h 439"/>
                  <a:gd name="T56" fmla="*/ 1154 w 1325"/>
                  <a:gd name="T57" fmla="*/ 367 h 439"/>
                  <a:gd name="T58" fmla="*/ 1128 w 1325"/>
                  <a:gd name="T59" fmla="*/ 385 h 439"/>
                  <a:gd name="T60" fmla="*/ 1102 w 1325"/>
                  <a:gd name="T61" fmla="*/ 401 h 439"/>
                  <a:gd name="T62" fmla="*/ 1077 w 1325"/>
                  <a:gd name="T63" fmla="*/ 415 h 439"/>
                  <a:gd name="T64" fmla="*/ 1051 w 1325"/>
                  <a:gd name="T65" fmla="*/ 428 h 439"/>
                  <a:gd name="T66" fmla="*/ 1026 w 1325"/>
                  <a:gd name="T67" fmla="*/ 439 h 439"/>
                  <a:gd name="T68" fmla="*/ 0 w 1325"/>
                  <a:gd name="T69" fmla="*/ 132 h 43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25"/>
                  <a:gd name="T106" fmla="*/ 0 h 439"/>
                  <a:gd name="T107" fmla="*/ 1325 w 1325"/>
                  <a:gd name="T108" fmla="*/ 439 h 43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25" h="439">
                    <a:moveTo>
                      <a:pt x="0" y="132"/>
                    </a:moveTo>
                    <a:lnTo>
                      <a:pt x="3" y="132"/>
                    </a:lnTo>
                    <a:lnTo>
                      <a:pt x="10" y="130"/>
                    </a:lnTo>
                    <a:lnTo>
                      <a:pt x="24" y="128"/>
                    </a:lnTo>
                    <a:lnTo>
                      <a:pt x="42" y="125"/>
                    </a:lnTo>
                    <a:lnTo>
                      <a:pt x="62" y="121"/>
                    </a:lnTo>
                    <a:lnTo>
                      <a:pt x="86" y="116"/>
                    </a:lnTo>
                    <a:lnTo>
                      <a:pt x="113" y="109"/>
                    </a:lnTo>
                    <a:lnTo>
                      <a:pt x="141" y="102"/>
                    </a:lnTo>
                    <a:lnTo>
                      <a:pt x="170" y="94"/>
                    </a:lnTo>
                    <a:lnTo>
                      <a:pt x="199" y="85"/>
                    </a:lnTo>
                    <a:lnTo>
                      <a:pt x="228" y="74"/>
                    </a:lnTo>
                    <a:lnTo>
                      <a:pt x="257" y="62"/>
                    </a:lnTo>
                    <a:lnTo>
                      <a:pt x="285" y="48"/>
                    </a:lnTo>
                    <a:lnTo>
                      <a:pt x="309" y="34"/>
                    </a:lnTo>
                    <a:lnTo>
                      <a:pt x="333" y="18"/>
                    </a:lnTo>
                    <a:lnTo>
                      <a:pt x="352" y="0"/>
                    </a:lnTo>
                    <a:lnTo>
                      <a:pt x="1325" y="223"/>
                    </a:lnTo>
                    <a:lnTo>
                      <a:pt x="1323" y="225"/>
                    </a:lnTo>
                    <a:lnTo>
                      <a:pt x="1318" y="230"/>
                    </a:lnTo>
                    <a:lnTo>
                      <a:pt x="1309" y="239"/>
                    </a:lnTo>
                    <a:lnTo>
                      <a:pt x="1297" y="250"/>
                    </a:lnTo>
                    <a:lnTo>
                      <a:pt x="1282" y="263"/>
                    </a:lnTo>
                    <a:lnTo>
                      <a:pt x="1265" y="278"/>
                    </a:lnTo>
                    <a:lnTo>
                      <a:pt x="1247" y="295"/>
                    </a:lnTo>
                    <a:lnTo>
                      <a:pt x="1225" y="312"/>
                    </a:lnTo>
                    <a:lnTo>
                      <a:pt x="1202" y="331"/>
                    </a:lnTo>
                    <a:lnTo>
                      <a:pt x="1179" y="349"/>
                    </a:lnTo>
                    <a:lnTo>
                      <a:pt x="1154" y="367"/>
                    </a:lnTo>
                    <a:lnTo>
                      <a:pt x="1128" y="385"/>
                    </a:lnTo>
                    <a:lnTo>
                      <a:pt x="1102" y="401"/>
                    </a:lnTo>
                    <a:lnTo>
                      <a:pt x="1077" y="415"/>
                    </a:lnTo>
                    <a:lnTo>
                      <a:pt x="1051" y="428"/>
                    </a:lnTo>
                    <a:lnTo>
                      <a:pt x="1026" y="439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87" name="Freeform 70"/>
              <p:cNvSpPr>
                <a:spLocks/>
              </p:cNvSpPr>
              <p:nvPr/>
            </p:nvSpPr>
            <p:spPr bwMode="auto">
              <a:xfrm>
                <a:off x="7292" y="14577"/>
                <a:ext cx="472" cy="209"/>
              </a:xfrm>
              <a:custGeom>
                <a:avLst/>
                <a:gdLst>
                  <a:gd name="T0" fmla="*/ 47 w 472"/>
                  <a:gd name="T1" fmla="*/ 209 h 209"/>
                  <a:gd name="T2" fmla="*/ 472 w 472"/>
                  <a:gd name="T3" fmla="*/ 84 h 209"/>
                  <a:gd name="T4" fmla="*/ 215 w 472"/>
                  <a:gd name="T5" fmla="*/ 0 h 209"/>
                  <a:gd name="T6" fmla="*/ 5 w 472"/>
                  <a:gd name="T7" fmla="*/ 24 h 209"/>
                  <a:gd name="T8" fmla="*/ 0 w 472"/>
                  <a:gd name="T9" fmla="*/ 197 h 209"/>
                  <a:gd name="T10" fmla="*/ 47 w 472"/>
                  <a:gd name="T11" fmla="*/ 209 h 2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2"/>
                  <a:gd name="T19" fmla="*/ 0 h 209"/>
                  <a:gd name="T20" fmla="*/ 472 w 472"/>
                  <a:gd name="T21" fmla="*/ 209 h 2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2" h="209">
                    <a:moveTo>
                      <a:pt x="47" y="209"/>
                    </a:moveTo>
                    <a:lnTo>
                      <a:pt x="472" y="84"/>
                    </a:lnTo>
                    <a:lnTo>
                      <a:pt x="215" y="0"/>
                    </a:lnTo>
                    <a:lnTo>
                      <a:pt x="5" y="24"/>
                    </a:lnTo>
                    <a:lnTo>
                      <a:pt x="0" y="197"/>
                    </a:lnTo>
                    <a:lnTo>
                      <a:pt x="47" y="20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88" name="Freeform 71"/>
              <p:cNvSpPr>
                <a:spLocks/>
              </p:cNvSpPr>
              <p:nvPr/>
            </p:nvSpPr>
            <p:spPr bwMode="auto">
              <a:xfrm>
                <a:off x="6073" y="13679"/>
                <a:ext cx="251" cy="999"/>
              </a:xfrm>
              <a:custGeom>
                <a:avLst/>
                <a:gdLst>
                  <a:gd name="T0" fmla="*/ 251 w 251"/>
                  <a:gd name="T1" fmla="*/ 23 h 999"/>
                  <a:gd name="T2" fmla="*/ 250 w 251"/>
                  <a:gd name="T3" fmla="*/ 22 h 999"/>
                  <a:gd name="T4" fmla="*/ 246 w 251"/>
                  <a:gd name="T5" fmla="*/ 20 h 999"/>
                  <a:gd name="T6" fmla="*/ 239 w 251"/>
                  <a:gd name="T7" fmla="*/ 18 h 999"/>
                  <a:gd name="T8" fmla="*/ 230 w 251"/>
                  <a:gd name="T9" fmla="*/ 15 h 999"/>
                  <a:gd name="T10" fmla="*/ 218 w 251"/>
                  <a:gd name="T11" fmla="*/ 11 h 999"/>
                  <a:gd name="T12" fmla="*/ 205 w 251"/>
                  <a:gd name="T13" fmla="*/ 7 h 999"/>
                  <a:gd name="T14" fmla="*/ 190 w 251"/>
                  <a:gd name="T15" fmla="*/ 4 h 999"/>
                  <a:gd name="T16" fmla="*/ 173 w 251"/>
                  <a:gd name="T17" fmla="*/ 1 h 999"/>
                  <a:gd name="T18" fmla="*/ 155 w 251"/>
                  <a:gd name="T19" fmla="*/ 0 h 999"/>
                  <a:gd name="T20" fmla="*/ 134 w 251"/>
                  <a:gd name="T21" fmla="*/ 0 h 999"/>
                  <a:gd name="T22" fmla="*/ 114 w 251"/>
                  <a:gd name="T23" fmla="*/ 2 h 999"/>
                  <a:gd name="T24" fmla="*/ 92 w 251"/>
                  <a:gd name="T25" fmla="*/ 5 h 999"/>
                  <a:gd name="T26" fmla="*/ 70 w 251"/>
                  <a:gd name="T27" fmla="*/ 12 h 999"/>
                  <a:gd name="T28" fmla="*/ 47 w 251"/>
                  <a:gd name="T29" fmla="*/ 20 h 999"/>
                  <a:gd name="T30" fmla="*/ 23 w 251"/>
                  <a:gd name="T31" fmla="*/ 32 h 999"/>
                  <a:gd name="T32" fmla="*/ 0 w 251"/>
                  <a:gd name="T33" fmla="*/ 47 h 999"/>
                  <a:gd name="T34" fmla="*/ 0 w 251"/>
                  <a:gd name="T35" fmla="*/ 999 h 999"/>
                  <a:gd name="T36" fmla="*/ 1 w 251"/>
                  <a:gd name="T37" fmla="*/ 999 h 999"/>
                  <a:gd name="T38" fmla="*/ 6 w 251"/>
                  <a:gd name="T39" fmla="*/ 999 h 999"/>
                  <a:gd name="T40" fmla="*/ 14 w 251"/>
                  <a:gd name="T41" fmla="*/ 998 h 999"/>
                  <a:gd name="T42" fmla="*/ 23 w 251"/>
                  <a:gd name="T43" fmla="*/ 997 h 999"/>
                  <a:gd name="T44" fmla="*/ 35 w 251"/>
                  <a:gd name="T45" fmla="*/ 995 h 999"/>
                  <a:gd name="T46" fmla="*/ 49 w 251"/>
                  <a:gd name="T47" fmla="*/ 993 h 999"/>
                  <a:gd name="T48" fmla="*/ 65 w 251"/>
                  <a:gd name="T49" fmla="*/ 990 h 999"/>
                  <a:gd name="T50" fmla="*/ 83 w 251"/>
                  <a:gd name="T51" fmla="*/ 985 h 999"/>
                  <a:gd name="T52" fmla="*/ 102 w 251"/>
                  <a:gd name="T53" fmla="*/ 980 h 999"/>
                  <a:gd name="T54" fmla="*/ 121 w 251"/>
                  <a:gd name="T55" fmla="*/ 973 h 999"/>
                  <a:gd name="T56" fmla="*/ 143 w 251"/>
                  <a:gd name="T57" fmla="*/ 966 h 999"/>
                  <a:gd name="T58" fmla="*/ 164 w 251"/>
                  <a:gd name="T59" fmla="*/ 956 h 999"/>
                  <a:gd name="T60" fmla="*/ 186 w 251"/>
                  <a:gd name="T61" fmla="*/ 945 h 999"/>
                  <a:gd name="T62" fmla="*/ 208 w 251"/>
                  <a:gd name="T63" fmla="*/ 934 h 999"/>
                  <a:gd name="T64" fmla="*/ 230 w 251"/>
                  <a:gd name="T65" fmla="*/ 919 h 999"/>
                  <a:gd name="T66" fmla="*/ 251 w 251"/>
                  <a:gd name="T67" fmla="*/ 903 h 999"/>
                  <a:gd name="T68" fmla="*/ 251 w 251"/>
                  <a:gd name="T69" fmla="*/ 23 h 99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1"/>
                  <a:gd name="T106" fmla="*/ 0 h 999"/>
                  <a:gd name="T107" fmla="*/ 251 w 251"/>
                  <a:gd name="T108" fmla="*/ 999 h 99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1" h="999">
                    <a:moveTo>
                      <a:pt x="251" y="23"/>
                    </a:moveTo>
                    <a:lnTo>
                      <a:pt x="250" y="22"/>
                    </a:lnTo>
                    <a:lnTo>
                      <a:pt x="246" y="20"/>
                    </a:lnTo>
                    <a:lnTo>
                      <a:pt x="239" y="18"/>
                    </a:lnTo>
                    <a:lnTo>
                      <a:pt x="230" y="15"/>
                    </a:lnTo>
                    <a:lnTo>
                      <a:pt x="218" y="11"/>
                    </a:lnTo>
                    <a:lnTo>
                      <a:pt x="205" y="7"/>
                    </a:lnTo>
                    <a:lnTo>
                      <a:pt x="190" y="4"/>
                    </a:lnTo>
                    <a:lnTo>
                      <a:pt x="173" y="1"/>
                    </a:lnTo>
                    <a:lnTo>
                      <a:pt x="155" y="0"/>
                    </a:lnTo>
                    <a:lnTo>
                      <a:pt x="134" y="0"/>
                    </a:lnTo>
                    <a:lnTo>
                      <a:pt x="114" y="2"/>
                    </a:lnTo>
                    <a:lnTo>
                      <a:pt x="92" y="5"/>
                    </a:lnTo>
                    <a:lnTo>
                      <a:pt x="70" y="12"/>
                    </a:lnTo>
                    <a:lnTo>
                      <a:pt x="47" y="20"/>
                    </a:lnTo>
                    <a:lnTo>
                      <a:pt x="23" y="32"/>
                    </a:lnTo>
                    <a:lnTo>
                      <a:pt x="0" y="47"/>
                    </a:lnTo>
                    <a:lnTo>
                      <a:pt x="0" y="999"/>
                    </a:lnTo>
                    <a:lnTo>
                      <a:pt x="1" y="999"/>
                    </a:lnTo>
                    <a:lnTo>
                      <a:pt x="6" y="999"/>
                    </a:lnTo>
                    <a:lnTo>
                      <a:pt x="14" y="998"/>
                    </a:lnTo>
                    <a:lnTo>
                      <a:pt x="23" y="997"/>
                    </a:lnTo>
                    <a:lnTo>
                      <a:pt x="35" y="995"/>
                    </a:lnTo>
                    <a:lnTo>
                      <a:pt x="49" y="993"/>
                    </a:lnTo>
                    <a:lnTo>
                      <a:pt x="65" y="990"/>
                    </a:lnTo>
                    <a:lnTo>
                      <a:pt x="83" y="985"/>
                    </a:lnTo>
                    <a:lnTo>
                      <a:pt x="102" y="980"/>
                    </a:lnTo>
                    <a:lnTo>
                      <a:pt x="121" y="973"/>
                    </a:lnTo>
                    <a:lnTo>
                      <a:pt x="143" y="966"/>
                    </a:lnTo>
                    <a:lnTo>
                      <a:pt x="164" y="956"/>
                    </a:lnTo>
                    <a:lnTo>
                      <a:pt x="186" y="945"/>
                    </a:lnTo>
                    <a:lnTo>
                      <a:pt x="208" y="934"/>
                    </a:lnTo>
                    <a:lnTo>
                      <a:pt x="230" y="919"/>
                    </a:lnTo>
                    <a:lnTo>
                      <a:pt x="251" y="903"/>
                    </a:lnTo>
                    <a:lnTo>
                      <a:pt x="251" y="2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89" name="Freeform 72"/>
              <p:cNvSpPr>
                <a:spLocks/>
              </p:cNvSpPr>
              <p:nvPr/>
            </p:nvSpPr>
            <p:spPr bwMode="auto">
              <a:xfrm>
                <a:off x="6080" y="13687"/>
                <a:ext cx="215" cy="843"/>
              </a:xfrm>
              <a:custGeom>
                <a:avLst/>
                <a:gdLst>
                  <a:gd name="T0" fmla="*/ 215 w 215"/>
                  <a:gd name="T1" fmla="*/ 20 h 843"/>
                  <a:gd name="T2" fmla="*/ 214 w 215"/>
                  <a:gd name="T3" fmla="*/ 19 h 843"/>
                  <a:gd name="T4" fmla="*/ 211 w 215"/>
                  <a:gd name="T5" fmla="*/ 18 h 843"/>
                  <a:gd name="T6" fmla="*/ 205 w 215"/>
                  <a:gd name="T7" fmla="*/ 15 h 843"/>
                  <a:gd name="T8" fmla="*/ 197 w 215"/>
                  <a:gd name="T9" fmla="*/ 12 h 843"/>
                  <a:gd name="T10" fmla="*/ 187 w 215"/>
                  <a:gd name="T11" fmla="*/ 9 h 843"/>
                  <a:gd name="T12" fmla="*/ 176 w 215"/>
                  <a:gd name="T13" fmla="*/ 6 h 843"/>
                  <a:gd name="T14" fmla="*/ 163 w 215"/>
                  <a:gd name="T15" fmla="*/ 4 h 843"/>
                  <a:gd name="T16" fmla="*/ 149 w 215"/>
                  <a:gd name="T17" fmla="*/ 1 h 843"/>
                  <a:gd name="T18" fmla="*/ 133 w 215"/>
                  <a:gd name="T19" fmla="*/ 0 h 843"/>
                  <a:gd name="T20" fmla="*/ 115 w 215"/>
                  <a:gd name="T21" fmla="*/ 0 h 843"/>
                  <a:gd name="T22" fmla="*/ 98 w 215"/>
                  <a:gd name="T23" fmla="*/ 1 h 843"/>
                  <a:gd name="T24" fmla="*/ 79 w 215"/>
                  <a:gd name="T25" fmla="*/ 5 h 843"/>
                  <a:gd name="T26" fmla="*/ 60 w 215"/>
                  <a:gd name="T27" fmla="*/ 10 h 843"/>
                  <a:gd name="T28" fmla="*/ 40 w 215"/>
                  <a:gd name="T29" fmla="*/ 18 h 843"/>
                  <a:gd name="T30" fmla="*/ 21 w 215"/>
                  <a:gd name="T31" fmla="*/ 27 h 843"/>
                  <a:gd name="T32" fmla="*/ 0 w 215"/>
                  <a:gd name="T33" fmla="*/ 40 h 843"/>
                  <a:gd name="T34" fmla="*/ 0 w 215"/>
                  <a:gd name="T35" fmla="*/ 843 h 843"/>
                  <a:gd name="T36" fmla="*/ 1 w 215"/>
                  <a:gd name="T37" fmla="*/ 843 h 843"/>
                  <a:gd name="T38" fmla="*/ 6 w 215"/>
                  <a:gd name="T39" fmla="*/ 843 h 843"/>
                  <a:gd name="T40" fmla="*/ 12 w 215"/>
                  <a:gd name="T41" fmla="*/ 842 h 843"/>
                  <a:gd name="T42" fmla="*/ 21 w 215"/>
                  <a:gd name="T43" fmla="*/ 841 h 843"/>
                  <a:gd name="T44" fmla="*/ 30 w 215"/>
                  <a:gd name="T45" fmla="*/ 840 h 843"/>
                  <a:gd name="T46" fmla="*/ 43 w 215"/>
                  <a:gd name="T47" fmla="*/ 838 h 843"/>
                  <a:gd name="T48" fmla="*/ 56 w 215"/>
                  <a:gd name="T49" fmla="*/ 835 h 843"/>
                  <a:gd name="T50" fmla="*/ 71 w 215"/>
                  <a:gd name="T51" fmla="*/ 831 h 843"/>
                  <a:gd name="T52" fmla="*/ 87 w 215"/>
                  <a:gd name="T53" fmla="*/ 826 h 843"/>
                  <a:gd name="T54" fmla="*/ 105 w 215"/>
                  <a:gd name="T55" fmla="*/ 821 h 843"/>
                  <a:gd name="T56" fmla="*/ 123 w 215"/>
                  <a:gd name="T57" fmla="*/ 814 h 843"/>
                  <a:gd name="T58" fmla="*/ 141 w 215"/>
                  <a:gd name="T59" fmla="*/ 806 h 843"/>
                  <a:gd name="T60" fmla="*/ 159 w 215"/>
                  <a:gd name="T61" fmla="*/ 797 h 843"/>
                  <a:gd name="T62" fmla="*/ 179 w 215"/>
                  <a:gd name="T63" fmla="*/ 786 h 843"/>
                  <a:gd name="T64" fmla="*/ 197 w 215"/>
                  <a:gd name="T65" fmla="*/ 774 h 843"/>
                  <a:gd name="T66" fmla="*/ 215 w 215"/>
                  <a:gd name="T67" fmla="*/ 760 h 843"/>
                  <a:gd name="T68" fmla="*/ 215 w 215"/>
                  <a:gd name="T69" fmla="*/ 20 h 84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5"/>
                  <a:gd name="T106" fmla="*/ 0 h 843"/>
                  <a:gd name="T107" fmla="*/ 215 w 215"/>
                  <a:gd name="T108" fmla="*/ 843 h 84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5" h="843">
                    <a:moveTo>
                      <a:pt x="215" y="20"/>
                    </a:moveTo>
                    <a:lnTo>
                      <a:pt x="214" y="19"/>
                    </a:lnTo>
                    <a:lnTo>
                      <a:pt x="211" y="18"/>
                    </a:lnTo>
                    <a:lnTo>
                      <a:pt x="205" y="15"/>
                    </a:lnTo>
                    <a:lnTo>
                      <a:pt x="197" y="12"/>
                    </a:lnTo>
                    <a:lnTo>
                      <a:pt x="187" y="9"/>
                    </a:lnTo>
                    <a:lnTo>
                      <a:pt x="176" y="6"/>
                    </a:lnTo>
                    <a:lnTo>
                      <a:pt x="163" y="4"/>
                    </a:lnTo>
                    <a:lnTo>
                      <a:pt x="149" y="1"/>
                    </a:lnTo>
                    <a:lnTo>
                      <a:pt x="133" y="0"/>
                    </a:lnTo>
                    <a:lnTo>
                      <a:pt x="115" y="0"/>
                    </a:lnTo>
                    <a:lnTo>
                      <a:pt x="98" y="1"/>
                    </a:lnTo>
                    <a:lnTo>
                      <a:pt x="79" y="5"/>
                    </a:lnTo>
                    <a:lnTo>
                      <a:pt x="60" y="10"/>
                    </a:lnTo>
                    <a:lnTo>
                      <a:pt x="40" y="18"/>
                    </a:lnTo>
                    <a:lnTo>
                      <a:pt x="21" y="27"/>
                    </a:lnTo>
                    <a:lnTo>
                      <a:pt x="0" y="40"/>
                    </a:lnTo>
                    <a:lnTo>
                      <a:pt x="0" y="843"/>
                    </a:lnTo>
                    <a:lnTo>
                      <a:pt x="1" y="843"/>
                    </a:lnTo>
                    <a:lnTo>
                      <a:pt x="6" y="843"/>
                    </a:lnTo>
                    <a:lnTo>
                      <a:pt x="12" y="842"/>
                    </a:lnTo>
                    <a:lnTo>
                      <a:pt x="21" y="841"/>
                    </a:lnTo>
                    <a:lnTo>
                      <a:pt x="30" y="840"/>
                    </a:lnTo>
                    <a:lnTo>
                      <a:pt x="43" y="838"/>
                    </a:lnTo>
                    <a:lnTo>
                      <a:pt x="56" y="835"/>
                    </a:lnTo>
                    <a:lnTo>
                      <a:pt x="71" y="831"/>
                    </a:lnTo>
                    <a:lnTo>
                      <a:pt x="87" y="826"/>
                    </a:lnTo>
                    <a:lnTo>
                      <a:pt x="105" y="821"/>
                    </a:lnTo>
                    <a:lnTo>
                      <a:pt x="123" y="814"/>
                    </a:lnTo>
                    <a:lnTo>
                      <a:pt x="141" y="806"/>
                    </a:lnTo>
                    <a:lnTo>
                      <a:pt x="159" y="797"/>
                    </a:lnTo>
                    <a:lnTo>
                      <a:pt x="179" y="786"/>
                    </a:lnTo>
                    <a:lnTo>
                      <a:pt x="197" y="774"/>
                    </a:lnTo>
                    <a:lnTo>
                      <a:pt x="215" y="760"/>
                    </a:lnTo>
                    <a:lnTo>
                      <a:pt x="215" y="2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90" name="Freeform 73"/>
              <p:cNvSpPr>
                <a:spLocks/>
              </p:cNvSpPr>
              <p:nvPr/>
            </p:nvSpPr>
            <p:spPr bwMode="auto">
              <a:xfrm>
                <a:off x="6087" y="13696"/>
                <a:ext cx="180" cy="685"/>
              </a:xfrm>
              <a:custGeom>
                <a:avLst/>
                <a:gdLst>
                  <a:gd name="T0" fmla="*/ 180 w 180"/>
                  <a:gd name="T1" fmla="*/ 16 h 685"/>
                  <a:gd name="T2" fmla="*/ 179 w 180"/>
                  <a:gd name="T3" fmla="*/ 16 h 685"/>
                  <a:gd name="T4" fmla="*/ 176 w 180"/>
                  <a:gd name="T5" fmla="*/ 14 h 685"/>
                  <a:gd name="T6" fmla="*/ 172 w 180"/>
                  <a:gd name="T7" fmla="*/ 12 h 685"/>
                  <a:gd name="T8" fmla="*/ 165 w 180"/>
                  <a:gd name="T9" fmla="*/ 10 h 685"/>
                  <a:gd name="T10" fmla="*/ 157 w 180"/>
                  <a:gd name="T11" fmla="*/ 8 h 685"/>
                  <a:gd name="T12" fmla="*/ 147 w 180"/>
                  <a:gd name="T13" fmla="*/ 4 h 685"/>
                  <a:gd name="T14" fmla="*/ 136 w 180"/>
                  <a:gd name="T15" fmla="*/ 2 h 685"/>
                  <a:gd name="T16" fmla="*/ 125 w 180"/>
                  <a:gd name="T17" fmla="*/ 0 h 685"/>
                  <a:gd name="T18" fmla="*/ 111 w 180"/>
                  <a:gd name="T19" fmla="*/ 0 h 685"/>
                  <a:gd name="T20" fmla="*/ 97 w 180"/>
                  <a:gd name="T21" fmla="*/ 0 h 685"/>
                  <a:gd name="T22" fmla="*/ 81 w 180"/>
                  <a:gd name="T23" fmla="*/ 1 h 685"/>
                  <a:gd name="T24" fmla="*/ 66 w 180"/>
                  <a:gd name="T25" fmla="*/ 3 h 685"/>
                  <a:gd name="T26" fmla="*/ 50 w 180"/>
                  <a:gd name="T27" fmla="*/ 8 h 685"/>
                  <a:gd name="T28" fmla="*/ 33 w 180"/>
                  <a:gd name="T29" fmla="*/ 14 h 685"/>
                  <a:gd name="T30" fmla="*/ 17 w 180"/>
                  <a:gd name="T31" fmla="*/ 23 h 685"/>
                  <a:gd name="T32" fmla="*/ 0 w 180"/>
                  <a:gd name="T33" fmla="*/ 33 h 685"/>
                  <a:gd name="T34" fmla="*/ 0 w 180"/>
                  <a:gd name="T35" fmla="*/ 685 h 685"/>
                  <a:gd name="T36" fmla="*/ 1 w 180"/>
                  <a:gd name="T37" fmla="*/ 685 h 685"/>
                  <a:gd name="T38" fmla="*/ 4 w 180"/>
                  <a:gd name="T39" fmla="*/ 685 h 685"/>
                  <a:gd name="T40" fmla="*/ 9 w 180"/>
                  <a:gd name="T41" fmla="*/ 684 h 685"/>
                  <a:gd name="T42" fmla="*/ 17 w 180"/>
                  <a:gd name="T43" fmla="*/ 683 h 685"/>
                  <a:gd name="T44" fmla="*/ 26 w 180"/>
                  <a:gd name="T45" fmla="*/ 682 h 685"/>
                  <a:gd name="T46" fmla="*/ 35 w 180"/>
                  <a:gd name="T47" fmla="*/ 681 h 685"/>
                  <a:gd name="T48" fmla="*/ 47 w 180"/>
                  <a:gd name="T49" fmla="*/ 678 h 685"/>
                  <a:gd name="T50" fmla="*/ 60 w 180"/>
                  <a:gd name="T51" fmla="*/ 676 h 685"/>
                  <a:gd name="T52" fmla="*/ 73 w 180"/>
                  <a:gd name="T53" fmla="*/ 671 h 685"/>
                  <a:gd name="T54" fmla="*/ 87 w 180"/>
                  <a:gd name="T55" fmla="*/ 667 h 685"/>
                  <a:gd name="T56" fmla="*/ 102 w 180"/>
                  <a:gd name="T57" fmla="*/ 662 h 685"/>
                  <a:gd name="T58" fmla="*/ 118 w 180"/>
                  <a:gd name="T59" fmla="*/ 655 h 685"/>
                  <a:gd name="T60" fmla="*/ 133 w 180"/>
                  <a:gd name="T61" fmla="*/ 648 h 685"/>
                  <a:gd name="T62" fmla="*/ 149 w 180"/>
                  <a:gd name="T63" fmla="*/ 639 h 685"/>
                  <a:gd name="T64" fmla="*/ 165 w 180"/>
                  <a:gd name="T65" fmla="*/ 628 h 685"/>
                  <a:gd name="T66" fmla="*/ 180 w 180"/>
                  <a:gd name="T67" fmla="*/ 617 h 685"/>
                  <a:gd name="T68" fmla="*/ 180 w 180"/>
                  <a:gd name="T69" fmla="*/ 16 h 68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0"/>
                  <a:gd name="T106" fmla="*/ 0 h 685"/>
                  <a:gd name="T107" fmla="*/ 180 w 180"/>
                  <a:gd name="T108" fmla="*/ 685 h 68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0" h="685">
                    <a:moveTo>
                      <a:pt x="180" y="16"/>
                    </a:moveTo>
                    <a:lnTo>
                      <a:pt x="179" y="16"/>
                    </a:lnTo>
                    <a:lnTo>
                      <a:pt x="176" y="14"/>
                    </a:lnTo>
                    <a:lnTo>
                      <a:pt x="172" y="12"/>
                    </a:lnTo>
                    <a:lnTo>
                      <a:pt x="165" y="10"/>
                    </a:lnTo>
                    <a:lnTo>
                      <a:pt x="157" y="8"/>
                    </a:lnTo>
                    <a:lnTo>
                      <a:pt x="147" y="4"/>
                    </a:lnTo>
                    <a:lnTo>
                      <a:pt x="136" y="2"/>
                    </a:lnTo>
                    <a:lnTo>
                      <a:pt x="125" y="0"/>
                    </a:lnTo>
                    <a:lnTo>
                      <a:pt x="111" y="0"/>
                    </a:lnTo>
                    <a:lnTo>
                      <a:pt x="97" y="0"/>
                    </a:lnTo>
                    <a:lnTo>
                      <a:pt x="81" y="1"/>
                    </a:lnTo>
                    <a:lnTo>
                      <a:pt x="66" y="3"/>
                    </a:lnTo>
                    <a:lnTo>
                      <a:pt x="50" y="8"/>
                    </a:lnTo>
                    <a:lnTo>
                      <a:pt x="33" y="14"/>
                    </a:lnTo>
                    <a:lnTo>
                      <a:pt x="17" y="23"/>
                    </a:lnTo>
                    <a:lnTo>
                      <a:pt x="0" y="33"/>
                    </a:lnTo>
                    <a:lnTo>
                      <a:pt x="0" y="685"/>
                    </a:lnTo>
                    <a:lnTo>
                      <a:pt x="1" y="685"/>
                    </a:lnTo>
                    <a:lnTo>
                      <a:pt x="4" y="685"/>
                    </a:lnTo>
                    <a:lnTo>
                      <a:pt x="9" y="684"/>
                    </a:lnTo>
                    <a:lnTo>
                      <a:pt x="17" y="683"/>
                    </a:lnTo>
                    <a:lnTo>
                      <a:pt x="26" y="682"/>
                    </a:lnTo>
                    <a:lnTo>
                      <a:pt x="35" y="681"/>
                    </a:lnTo>
                    <a:lnTo>
                      <a:pt x="47" y="678"/>
                    </a:lnTo>
                    <a:lnTo>
                      <a:pt x="60" y="676"/>
                    </a:lnTo>
                    <a:lnTo>
                      <a:pt x="73" y="671"/>
                    </a:lnTo>
                    <a:lnTo>
                      <a:pt x="87" y="667"/>
                    </a:lnTo>
                    <a:lnTo>
                      <a:pt x="102" y="662"/>
                    </a:lnTo>
                    <a:lnTo>
                      <a:pt x="118" y="655"/>
                    </a:lnTo>
                    <a:lnTo>
                      <a:pt x="133" y="648"/>
                    </a:lnTo>
                    <a:lnTo>
                      <a:pt x="149" y="639"/>
                    </a:lnTo>
                    <a:lnTo>
                      <a:pt x="165" y="628"/>
                    </a:lnTo>
                    <a:lnTo>
                      <a:pt x="180" y="617"/>
                    </a:lnTo>
                    <a:lnTo>
                      <a:pt x="180" y="1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91" name="Freeform 74"/>
              <p:cNvSpPr>
                <a:spLocks/>
              </p:cNvSpPr>
              <p:nvPr/>
            </p:nvSpPr>
            <p:spPr bwMode="auto">
              <a:xfrm>
                <a:off x="6093" y="13704"/>
                <a:ext cx="146" cy="530"/>
              </a:xfrm>
              <a:custGeom>
                <a:avLst/>
                <a:gdLst>
                  <a:gd name="T0" fmla="*/ 146 w 146"/>
                  <a:gd name="T1" fmla="*/ 14 h 530"/>
                  <a:gd name="T2" fmla="*/ 143 w 146"/>
                  <a:gd name="T3" fmla="*/ 12 h 530"/>
                  <a:gd name="T4" fmla="*/ 134 w 146"/>
                  <a:gd name="T5" fmla="*/ 8 h 530"/>
                  <a:gd name="T6" fmla="*/ 120 w 146"/>
                  <a:gd name="T7" fmla="*/ 4 h 530"/>
                  <a:gd name="T8" fmla="*/ 101 w 146"/>
                  <a:gd name="T9" fmla="*/ 1 h 530"/>
                  <a:gd name="T10" fmla="*/ 79 w 146"/>
                  <a:gd name="T11" fmla="*/ 0 h 530"/>
                  <a:gd name="T12" fmla="*/ 54 w 146"/>
                  <a:gd name="T13" fmla="*/ 3 h 530"/>
                  <a:gd name="T14" fmla="*/ 27 w 146"/>
                  <a:gd name="T15" fmla="*/ 11 h 530"/>
                  <a:gd name="T16" fmla="*/ 0 w 146"/>
                  <a:gd name="T17" fmla="*/ 27 h 530"/>
                  <a:gd name="T18" fmla="*/ 0 w 146"/>
                  <a:gd name="T19" fmla="*/ 530 h 530"/>
                  <a:gd name="T20" fmla="*/ 3 w 146"/>
                  <a:gd name="T21" fmla="*/ 530 h 530"/>
                  <a:gd name="T22" fmla="*/ 14 w 146"/>
                  <a:gd name="T23" fmla="*/ 529 h 530"/>
                  <a:gd name="T24" fmla="*/ 29 w 146"/>
                  <a:gd name="T25" fmla="*/ 526 h 530"/>
                  <a:gd name="T26" fmla="*/ 49 w 146"/>
                  <a:gd name="T27" fmla="*/ 521 h 530"/>
                  <a:gd name="T28" fmla="*/ 71 w 146"/>
                  <a:gd name="T29" fmla="*/ 514 h 530"/>
                  <a:gd name="T30" fmla="*/ 96 w 146"/>
                  <a:gd name="T31" fmla="*/ 505 h 530"/>
                  <a:gd name="T32" fmla="*/ 121 w 146"/>
                  <a:gd name="T33" fmla="*/ 492 h 530"/>
                  <a:gd name="T34" fmla="*/ 146 w 146"/>
                  <a:gd name="T35" fmla="*/ 475 h 530"/>
                  <a:gd name="T36" fmla="*/ 146 w 146"/>
                  <a:gd name="T37" fmla="*/ 14 h 5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6"/>
                  <a:gd name="T58" fmla="*/ 0 h 530"/>
                  <a:gd name="T59" fmla="*/ 146 w 146"/>
                  <a:gd name="T60" fmla="*/ 530 h 53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6" h="530">
                    <a:moveTo>
                      <a:pt x="146" y="14"/>
                    </a:moveTo>
                    <a:lnTo>
                      <a:pt x="143" y="12"/>
                    </a:lnTo>
                    <a:lnTo>
                      <a:pt x="134" y="8"/>
                    </a:lnTo>
                    <a:lnTo>
                      <a:pt x="120" y="4"/>
                    </a:lnTo>
                    <a:lnTo>
                      <a:pt x="101" y="1"/>
                    </a:lnTo>
                    <a:lnTo>
                      <a:pt x="79" y="0"/>
                    </a:lnTo>
                    <a:lnTo>
                      <a:pt x="54" y="3"/>
                    </a:lnTo>
                    <a:lnTo>
                      <a:pt x="27" y="11"/>
                    </a:lnTo>
                    <a:lnTo>
                      <a:pt x="0" y="27"/>
                    </a:lnTo>
                    <a:lnTo>
                      <a:pt x="0" y="530"/>
                    </a:lnTo>
                    <a:lnTo>
                      <a:pt x="3" y="530"/>
                    </a:lnTo>
                    <a:lnTo>
                      <a:pt x="14" y="529"/>
                    </a:lnTo>
                    <a:lnTo>
                      <a:pt x="29" y="526"/>
                    </a:lnTo>
                    <a:lnTo>
                      <a:pt x="49" y="521"/>
                    </a:lnTo>
                    <a:lnTo>
                      <a:pt x="71" y="514"/>
                    </a:lnTo>
                    <a:lnTo>
                      <a:pt x="96" y="505"/>
                    </a:lnTo>
                    <a:lnTo>
                      <a:pt x="121" y="492"/>
                    </a:lnTo>
                    <a:lnTo>
                      <a:pt x="146" y="475"/>
                    </a:lnTo>
                    <a:lnTo>
                      <a:pt x="146" y="1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92" name="Freeform 75"/>
              <p:cNvSpPr>
                <a:spLocks/>
              </p:cNvSpPr>
              <p:nvPr/>
            </p:nvSpPr>
            <p:spPr bwMode="auto">
              <a:xfrm>
                <a:off x="6101" y="13712"/>
                <a:ext cx="109" cy="373"/>
              </a:xfrm>
              <a:custGeom>
                <a:avLst/>
                <a:gdLst>
                  <a:gd name="T0" fmla="*/ 109 w 109"/>
                  <a:gd name="T1" fmla="*/ 10 h 373"/>
                  <a:gd name="T2" fmla="*/ 107 w 109"/>
                  <a:gd name="T3" fmla="*/ 9 h 373"/>
                  <a:gd name="T4" fmla="*/ 100 w 109"/>
                  <a:gd name="T5" fmla="*/ 6 h 373"/>
                  <a:gd name="T6" fmla="*/ 89 w 109"/>
                  <a:gd name="T7" fmla="*/ 2 h 373"/>
                  <a:gd name="T8" fmla="*/ 75 w 109"/>
                  <a:gd name="T9" fmla="*/ 0 h 373"/>
                  <a:gd name="T10" fmla="*/ 59 w 109"/>
                  <a:gd name="T11" fmla="*/ 0 h 373"/>
                  <a:gd name="T12" fmla="*/ 39 w 109"/>
                  <a:gd name="T13" fmla="*/ 2 h 373"/>
                  <a:gd name="T14" fmla="*/ 20 w 109"/>
                  <a:gd name="T15" fmla="*/ 9 h 373"/>
                  <a:gd name="T16" fmla="*/ 0 w 109"/>
                  <a:gd name="T17" fmla="*/ 21 h 373"/>
                  <a:gd name="T18" fmla="*/ 0 w 109"/>
                  <a:gd name="T19" fmla="*/ 373 h 373"/>
                  <a:gd name="T20" fmla="*/ 2 w 109"/>
                  <a:gd name="T21" fmla="*/ 373 h 373"/>
                  <a:gd name="T22" fmla="*/ 9 w 109"/>
                  <a:gd name="T23" fmla="*/ 372 h 373"/>
                  <a:gd name="T24" fmla="*/ 21 w 109"/>
                  <a:gd name="T25" fmla="*/ 369 h 373"/>
                  <a:gd name="T26" fmla="*/ 36 w 109"/>
                  <a:gd name="T27" fmla="*/ 366 h 373"/>
                  <a:gd name="T28" fmla="*/ 53 w 109"/>
                  <a:gd name="T29" fmla="*/ 362 h 373"/>
                  <a:gd name="T30" fmla="*/ 72 w 109"/>
                  <a:gd name="T31" fmla="*/ 354 h 373"/>
                  <a:gd name="T32" fmla="*/ 90 w 109"/>
                  <a:gd name="T33" fmla="*/ 343 h 373"/>
                  <a:gd name="T34" fmla="*/ 109 w 109"/>
                  <a:gd name="T35" fmla="*/ 331 h 373"/>
                  <a:gd name="T36" fmla="*/ 109 w 109"/>
                  <a:gd name="T37" fmla="*/ 10 h 37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9"/>
                  <a:gd name="T58" fmla="*/ 0 h 373"/>
                  <a:gd name="T59" fmla="*/ 109 w 109"/>
                  <a:gd name="T60" fmla="*/ 373 h 37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9" h="373">
                    <a:moveTo>
                      <a:pt x="109" y="10"/>
                    </a:moveTo>
                    <a:lnTo>
                      <a:pt x="107" y="9"/>
                    </a:lnTo>
                    <a:lnTo>
                      <a:pt x="100" y="6"/>
                    </a:lnTo>
                    <a:lnTo>
                      <a:pt x="89" y="2"/>
                    </a:lnTo>
                    <a:lnTo>
                      <a:pt x="75" y="0"/>
                    </a:lnTo>
                    <a:lnTo>
                      <a:pt x="59" y="0"/>
                    </a:lnTo>
                    <a:lnTo>
                      <a:pt x="39" y="2"/>
                    </a:lnTo>
                    <a:lnTo>
                      <a:pt x="20" y="9"/>
                    </a:lnTo>
                    <a:lnTo>
                      <a:pt x="0" y="21"/>
                    </a:lnTo>
                    <a:lnTo>
                      <a:pt x="0" y="373"/>
                    </a:lnTo>
                    <a:lnTo>
                      <a:pt x="2" y="373"/>
                    </a:lnTo>
                    <a:lnTo>
                      <a:pt x="9" y="372"/>
                    </a:lnTo>
                    <a:lnTo>
                      <a:pt x="21" y="369"/>
                    </a:lnTo>
                    <a:lnTo>
                      <a:pt x="36" y="366"/>
                    </a:lnTo>
                    <a:lnTo>
                      <a:pt x="53" y="362"/>
                    </a:lnTo>
                    <a:lnTo>
                      <a:pt x="72" y="354"/>
                    </a:lnTo>
                    <a:lnTo>
                      <a:pt x="90" y="343"/>
                    </a:lnTo>
                    <a:lnTo>
                      <a:pt x="109" y="331"/>
                    </a:lnTo>
                    <a:lnTo>
                      <a:pt x="109" y="1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93" name="Freeform 76"/>
              <p:cNvSpPr>
                <a:spLocks/>
              </p:cNvSpPr>
              <p:nvPr/>
            </p:nvSpPr>
            <p:spPr bwMode="auto">
              <a:xfrm>
                <a:off x="6107" y="13721"/>
                <a:ext cx="75" cy="216"/>
              </a:xfrm>
              <a:custGeom>
                <a:avLst/>
                <a:gdLst>
                  <a:gd name="T0" fmla="*/ 75 w 75"/>
                  <a:gd name="T1" fmla="*/ 6 h 216"/>
                  <a:gd name="T2" fmla="*/ 73 w 75"/>
                  <a:gd name="T3" fmla="*/ 5 h 216"/>
                  <a:gd name="T4" fmla="*/ 69 w 75"/>
                  <a:gd name="T5" fmla="*/ 4 h 216"/>
                  <a:gd name="T6" fmla="*/ 61 w 75"/>
                  <a:gd name="T7" fmla="*/ 2 h 216"/>
                  <a:gd name="T8" fmla="*/ 52 w 75"/>
                  <a:gd name="T9" fmla="*/ 0 h 216"/>
                  <a:gd name="T10" fmla="*/ 41 w 75"/>
                  <a:gd name="T11" fmla="*/ 0 h 216"/>
                  <a:gd name="T12" fmla="*/ 28 w 75"/>
                  <a:gd name="T13" fmla="*/ 1 h 216"/>
                  <a:gd name="T14" fmla="*/ 14 w 75"/>
                  <a:gd name="T15" fmla="*/ 6 h 216"/>
                  <a:gd name="T16" fmla="*/ 0 w 75"/>
                  <a:gd name="T17" fmla="*/ 14 h 216"/>
                  <a:gd name="T18" fmla="*/ 0 w 75"/>
                  <a:gd name="T19" fmla="*/ 216 h 216"/>
                  <a:gd name="T20" fmla="*/ 2 w 75"/>
                  <a:gd name="T21" fmla="*/ 216 h 216"/>
                  <a:gd name="T22" fmla="*/ 7 w 75"/>
                  <a:gd name="T23" fmla="*/ 215 h 216"/>
                  <a:gd name="T24" fmla="*/ 15 w 75"/>
                  <a:gd name="T25" fmla="*/ 214 h 216"/>
                  <a:gd name="T26" fmla="*/ 25 w 75"/>
                  <a:gd name="T27" fmla="*/ 211 h 216"/>
                  <a:gd name="T28" fmla="*/ 37 w 75"/>
                  <a:gd name="T29" fmla="*/ 208 h 216"/>
                  <a:gd name="T30" fmla="*/ 50 w 75"/>
                  <a:gd name="T31" fmla="*/ 203 h 216"/>
                  <a:gd name="T32" fmla="*/ 63 w 75"/>
                  <a:gd name="T33" fmla="*/ 195 h 216"/>
                  <a:gd name="T34" fmla="*/ 75 w 75"/>
                  <a:gd name="T35" fmla="*/ 187 h 216"/>
                  <a:gd name="T36" fmla="*/ 75 w 75"/>
                  <a:gd name="T37" fmla="*/ 6 h 2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5"/>
                  <a:gd name="T58" fmla="*/ 0 h 216"/>
                  <a:gd name="T59" fmla="*/ 75 w 75"/>
                  <a:gd name="T60" fmla="*/ 216 h 2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5" h="216">
                    <a:moveTo>
                      <a:pt x="75" y="6"/>
                    </a:moveTo>
                    <a:lnTo>
                      <a:pt x="73" y="5"/>
                    </a:lnTo>
                    <a:lnTo>
                      <a:pt x="69" y="4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1" y="0"/>
                    </a:lnTo>
                    <a:lnTo>
                      <a:pt x="28" y="1"/>
                    </a:lnTo>
                    <a:lnTo>
                      <a:pt x="14" y="6"/>
                    </a:lnTo>
                    <a:lnTo>
                      <a:pt x="0" y="14"/>
                    </a:lnTo>
                    <a:lnTo>
                      <a:pt x="0" y="216"/>
                    </a:lnTo>
                    <a:lnTo>
                      <a:pt x="2" y="216"/>
                    </a:lnTo>
                    <a:lnTo>
                      <a:pt x="7" y="215"/>
                    </a:lnTo>
                    <a:lnTo>
                      <a:pt x="15" y="214"/>
                    </a:lnTo>
                    <a:lnTo>
                      <a:pt x="25" y="211"/>
                    </a:lnTo>
                    <a:lnTo>
                      <a:pt x="37" y="208"/>
                    </a:lnTo>
                    <a:lnTo>
                      <a:pt x="50" y="203"/>
                    </a:lnTo>
                    <a:lnTo>
                      <a:pt x="63" y="195"/>
                    </a:lnTo>
                    <a:lnTo>
                      <a:pt x="75" y="187"/>
                    </a:lnTo>
                    <a:lnTo>
                      <a:pt x="75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94" name="Freeform 77"/>
              <p:cNvSpPr>
                <a:spLocks/>
              </p:cNvSpPr>
              <p:nvPr/>
            </p:nvSpPr>
            <p:spPr bwMode="auto">
              <a:xfrm>
                <a:off x="7013" y="14340"/>
                <a:ext cx="110" cy="111"/>
              </a:xfrm>
              <a:custGeom>
                <a:avLst/>
                <a:gdLst>
                  <a:gd name="T0" fmla="*/ 55 w 110"/>
                  <a:gd name="T1" fmla="*/ 111 h 111"/>
                  <a:gd name="T2" fmla="*/ 66 w 110"/>
                  <a:gd name="T3" fmla="*/ 110 h 111"/>
                  <a:gd name="T4" fmla="*/ 76 w 110"/>
                  <a:gd name="T5" fmla="*/ 106 h 111"/>
                  <a:gd name="T6" fmla="*/ 85 w 110"/>
                  <a:gd name="T7" fmla="*/ 101 h 111"/>
                  <a:gd name="T8" fmla="*/ 94 w 110"/>
                  <a:gd name="T9" fmla="*/ 94 h 111"/>
                  <a:gd name="T10" fmla="*/ 100 w 110"/>
                  <a:gd name="T11" fmla="*/ 86 h 111"/>
                  <a:gd name="T12" fmla="*/ 106 w 110"/>
                  <a:gd name="T13" fmla="*/ 77 h 111"/>
                  <a:gd name="T14" fmla="*/ 109 w 110"/>
                  <a:gd name="T15" fmla="*/ 66 h 111"/>
                  <a:gd name="T16" fmla="*/ 110 w 110"/>
                  <a:gd name="T17" fmla="*/ 56 h 111"/>
                  <a:gd name="T18" fmla="*/ 109 w 110"/>
                  <a:gd name="T19" fmla="*/ 44 h 111"/>
                  <a:gd name="T20" fmla="*/ 106 w 110"/>
                  <a:gd name="T21" fmla="*/ 34 h 111"/>
                  <a:gd name="T22" fmla="*/ 100 w 110"/>
                  <a:gd name="T23" fmla="*/ 24 h 111"/>
                  <a:gd name="T24" fmla="*/ 94 w 110"/>
                  <a:gd name="T25" fmla="*/ 17 h 111"/>
                  <a:gd name="T26" fmla="*/ 85 w 110"/>
                  <a:gd name="T27" fmla="*/ 9 h 111"/>
                  <a:gd name="T28" fmla="*/ 76 w 110"/>
                  <a:gd name="T29" fmla="*/ 5 h 111"/>
                  <a:gd name="T30" fmla="*/ 66 w 110"/>
                  <a:gd name="T31" fmla="*/ 2 h 111"/>
                  <a:gd name="T32" fmla="*/ 55 w 110"/>
                  <a:gd name="T33" fmla="*/ 0 h 111"/>
                  <a:gd name="T34" fmla="*/ 44 w 110"/>
                  <a:gd name="T35" fmla="*/ 2 h 111"/>
                  <a:gd name="T36" fmla="*/ 33 w 110"/>
                  <a:gd name="T37" fmla="*/ 5 h 111"/>
                  <a:gd name="T38" fmla="*/ 25 w 110"/>
                  <a:gd name="T39" fmla="*/ 9 h 111"/>
                  <a:gd name="T40" fmla="*/ 16 w 110"/>
                  <a:gd name="T41" fmla="*/ 17 h 111"/>
                  <a:gd name="T42" fmla="*/ 10 w 110"/>
                  <a:gd name="T43" fmla="*/ 24 h 111"/>
                  <a:gd name="T44" fmla="*/ 4 w 110"/>
                  <a:gd name="T45" fmla="*/ 34 h 111"/>
                  <a:gd name="T46" fmla="*/ 1 w 110"/>
                  <a:gd name="T47" fmla="*/ 44 h 111"/>
                  <a:gd name="T48" fmla="*/ 0 w 110"/>
                  <a:gd name="T49" fmla="*/ 56 h 111"/>
                  <a:gd name="T50" fmla="*/ 1 w 110"/>
                  <a:gd name="T51" fmla="*/ 66 h 111"/>
                  <a:gd name="T52" fmla="*/ 4 w 110"/>
                  <a:gd name="T53" fmla="*/ 77 h 111"/>
                  <a:gd name="T54" fmla="*/ 10 w 110"/>
                  <a:gd name="T55" fmla="*/ 86 h 111"/>
                  <a:gd name="T56" fmla="*/ 16 w 110"/>
                  <a:gd name="T57" fmla="*/ 94 h 111"/>
                  <a:gd name="T58" fmla="*/ 25 w 110"/>
                  <a:gd name="T59" fmla="*/ 101 h 111"/>
                  <a:gd name="T60" fmla="*/ 33 w 110"/>
                  <a:gd name="T61" fmla="*/ 106 h 111"/>
                  <a:gd name="T62" fmla="*/ 44 w 110"/>
                  <a:gd name="T63" fmla="*/ 110 h 111"/>
                  <a:gd name="T64" fmla="*/ 55 w 110"/>
                  <a:gd name="T65" fmla="*/ 111 h 1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0"/>
                  <a:gd name="T100" fmla="*/ 0 h 111"/>
                  <a:gd name="T101" fmla="*/ 110 w 110"/>
                  <a:gd name="T102" fmla="*/ 111 h 1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0" h="111">
                    <a:moveTo>
                      <a:pt x="55" y="111"/>
                    </a:moveTo>
                    <a:lnTo>
                      <a:pt x="66" y="110"/>
                    </a:lnTo>
                    <a:lnTo>
                      <a:pt x="76" y="106"/>
                    </a:lnTo>
                    <a:lnTo>
                      <a:pt x="85" y="101"/>
                    </a:lnTo>
                    <a:lnTo>
                      <a:pt x="94" y="94"/>
                    </a:lnTo>
                    <a:lnTo>
                      <a:pt x="100" y="86"/>
                    </a:lnTo>
                    <a:lnTo>
                      <a:pt x="106" y="77"/>
                    </a:lnTo>
                    <a:lnTo>
                      <a:pt x="109" y="66"/>
                    </a:lnTo>
                    <a:lnTo>
                      <a:pt x="110" y="56"/>
                    </a:lnTo>
                    <a:lnTo>
                      <a:pt x="109" y="44"/>
                    </a:lnTo>
                    <a:lnTo>
                      <a:pt x="106" y="34"/>
                    </a:lnTo>
                    <a:lnTo>
                      <a:pt x="100" y="24"/>
                    </a:lnTo>
                    <a:lnTo>
                      <a:pt x="94" y="17"/>
                    </a:lnTo>
                    <a:lnTo>
                      <a:pt x="85" y="9"/>
                    </a:lnTo>
                    <a:lnTo>
                      <a:pt x="76" y="5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44" y="2"/>
                    </a:lnTo>
                    <a:lnTo>
                      <a:pt x="33" y="5"/>
                    </a:lnTo>
                    <a:lnTo>
                      <a:pt x="25" y="9"/>
                    </a:lnTo>
                    <a:lnTo>
                      <a:pt x="16" y="17"/>
                    </a:lnTo>
                    <a:lnTo>
                      <a:pt x="10" y="24"/>
                    </a:lnTo>
                    <a:lnTo>
                      <a:pt x="4" y="34"/>
                    </a:lnTo>
                    <a:lnTo>
                      <a:pt x="1" y="44"/>
                    </a:lnTo>
                    <a:lnTo>
                      <a:pt x="0" y="56"/>
                    </a:lnTo>
                    <a:lnTo>
                      <a:pt x="1" y="66"/>
                    </a:lnTo>
                    <a:lnTo>
                      <a:pt x="4" y="77"/>
                    </a:lnTo>
                    <a:lnTo>
                      <a:pt x="10" y="86"/>
                    </a:lnTo>
                    <a:lnTo>
                      <a:pt x="16" y="94"/>
                    </a:lnTo>
                    <a:lnTo>
                      <a:pt x="25" y="101"/>
                    </a:lnTo>
                    <a:lnTo>
                      <a:pt x="33" y="106"/>
                    </a:lnTo>
                    <a:lnTo>
                      <a:pt x="44" y="110"/>
                    </a:lnTo>
                    <a:lnTo>
                      <a:pt x="55" y="11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95" name="Freeform 78"/>
              <p:cNvSpPr>
                <a:spLocks/>
              </p:cNvSpPr>
              <p:nvPr/>
            </p:nvSpPr>
            <p:spPr bwMode="auto">
              <a:xfrm>
                <a:off x="6676" y="14343"/>
                <a:ext cx="55" cy="55"/>
              </a:xfrm>
              <a:custGeom>
                <a:avLst/>
                <a:gdLst>
                  <a:gd name="T0" fmla="*/ 27 w 55"/>
                  <a:gd name="T1" fmla="*/ 55 h 55"/>
                  <a:gd name="T2" fmla="*/ 38 w 55"/>
                  <a:gd name="T3" fmla="*/ 53 h 55"/>
                  <a:gd name="T4" fmla="*/ 48 w 55"/>
                  <a:gd name="T5" fmla="*/ 46 h 55"/>
                  <a:gd name="T6" fmla="*/ 53 w 55"/>
                  <a:gd name="T7" fmla="*/ 37 h 55"/>
                  <a:gd name="T8" fmla="*/ 55 w 55"/>
                  <a:gd name="T9" fmla="*/ 27 h 55"/>
                  <a:gd name="T10" fmla="*/ 53 w 55"/>
                  <a:gd name="T11" fmla="*/ 16 h 55"/>
                  <a:gd name="T12" fmla="*/ 48 w 55"/>
                  <a:gd name="T13" fmla="*/ 7 h 55"/>
                  <a:gd name="T14" fmla="*/ 38 w 55"/>
                  <a:gd name="T15" fmla="*/ 2 h 55"/>
                  <a:gd name="T16" fmla="*/ 27 w 55"/>
                  <a:gd name="T17" fmla="*/ 0 h 55"/>
                  <a:gd name="T18" fmla="*/ 16 w 55"/>
                  <a:gd name="T19" fmla="*/ 2 h 55"/>
                  <a:gd name="T20" fmla="*/ 8 w 55"/>
                  <a:gd name="T21" fmla="*/ 7 h 55"/>
                  <a:gd name="T22" fmla="*/ 2 w 55"/>
                  <a:gd name="T23" fmla="*/ 16 h 55"/>
                  <a:gd name="T24" fmla="*/ 0 w 55"/>
                  <a:gd name="T25" fmla="*/ 27 h 55"/>
                  <a:gd name="T26" fmla="*/ 2 w 55"/>
                  <a:gd name="T27" fmla="*/ 37 h 55"/>
                  <a:gd name="T28" fmla="*/ 8 w 55"/>
                  <a:gd name="T29" fmla="*/ 46 h 55"/>
                  <a:gd name="T30" fmla="*/ 16 w 55"/>
                  <a:gd name="T31" fmla="*/ 53 h 55"/>
                  <a:gd name="T32" fmla="*/ 27 w 55"/>
                  <a:gd name="T33" fmla="*/ 55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55"/>
                  <a:gd name="T53" fmla="*/ 55 w 55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55">
                    <a:moveTo>
                      <a:pt x="27" y="55"/>
                    </a:moveTo>
                    <a:lnTo>
                      <a:pt x="38" y="53"/>
                    </a:lnTo>
                    <a:lnTo>
                      <a:pt x="48" y="46"/>
                    </a:lnTo>
                    <a:lnTo>
                      <a:pt x="53" y="37"/>
                    </a:lnTo>
                    <a:lnTo>
                      <a:pt x="55" y="27"/>
                    </a:lnTo>
                    <a:lnTo>
                      <a:pt x="53" y="16"/>
                    </a:lnTo>
                    <a:lnTo>
                      <a:pt x="48" y="7"/>
                    </a:lnTo>
                    <a:lnTo>
                      <a:pt x="38" y="2"/>
                    </a:lnTo>
                    <a:lnTo>
                      <a:pt x="27" y="0"/>
                    </a:lnTo>
                    <a:lnTo>
                      <a:pt x="16" y="2"/>
                    </a:lnTo>
                    <a:lnTo>
                      <a:pt x="8" y="7"/>
                    </a:lnTo>
                    <a:lnTo>
                      <a:pt x="2" y="16"/>
                    </a:lnTo>
                    <a:lnTo>
                      <a:pt x="0" y="27"/>
                    </a:lnTo>
                    <a:lnTo>
                      <a:pt x="2" y="37"/>
                    </a:lnTo>
                    <a:lnTo>
                      <a:pt x="8" y="46"/>
                    </a:lnTo>
                    <a:lnTo>
                      <a:pt x="16" y="53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96" name="Freeform 79"/>
              <p:cNvSpPr>
                <a:spLocks/>
              </p:cNvSpPr>
              <p:nvPr/>
            </p:nvSpPr>
            <p:spPr bwMode="auto">
              <a:xfrm>
                <a:off x="6770" y="14345"/>
                <a:ext cx="55" cy="55"/>
              </a:xfrm>
              <a:custGeom>
                <a:avLst/>
                <a:gdLst>
                  <a:gd name="T0" fmla="*/ 28 w 55"/>
                  <a:gd name="T1" fmla="*/ 55 h 55"/>
                  <a:gd name="T2" fmla="*/ 39 w 55"/>
                  <a:gd name="T3" fmla="*/ 53 h 55"/>
                  <a:gd name="T4" fmla="*/ 47 w 55"/>
                  <a:gd name="T5" fmla="*/ 47 h 55"/>
                  <a:gd name="T6" fmla="*/ 53 w 55"/>
                  <a:gd name="T7" fmla="*/ 39 h 55"/>
                  <a:gd name="T8" fmla="*/ 55 w 55"/>
                  <a:gd name="T9" fmla="*/ 28 h 55"/>
                  <a:gd name="T10" fmla="*/ 53 w 55"/>
                  <a:gd name="T11" fmla="*/ 17 h 55"/>
                  <a:gd name="T12" fmla="*/ 47 w 55"/>
                  <a:gd name="T13" fmla="*/ 8 h 55"/>
                  <a:gd name="T14" fmla="*/ 39 w 55"/>
                  <a:gd name="T15" fmla="*/ 2 h 55"/>
                  <a:gd name="T16" fmla="*/ 28 w 55"/>
                  <a:gd name="T17" fmla="*/ 0 h 55"/>
                  <a:gd name="T18" fmla="*/ 17 w 55"/>
                  <a:gd name="T19" fmla="*/ 2 h 55"/>
                  <a:gd name="T20" fmla="*/ 9 w 55"/>
                  <a:gd name="T21" fmla="*/ 8 h 55"/>
                  <a:gd name="T22" fmla="*/ 2 w 55"/>
                  <a:gd name="T23" fmla="*/ 17 h 55"/>
                  <a:gd name="T24" fmla="*/ 0 w 55"/>
                  <a:gd name="T25" fmla="*/ 28 h 55"/>
                  <a:gd name="T26" fmla="*/ 2 w 55"/>
                  <a:gd name="T27" fmla="*/ 39 h 55"/>
                  <a:gd name="T28" fmla="*/ 9 w 55"/>
                  <a:gd name="T29" fmla="*/ 47 h 55"/>
                  <a:gd name="T30" fmla="*/ 17 w 55"/>
                  <a:gd name="T31" fmla="*/ 53 h 55"/>
                  <a:gd name="T32" fmla="*/ 28 w 55"/>
                  <a:gd name="T33" fmla="*/ 55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55"/>
                  <a:gd name="T53" fmla="*/ 55 w 55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55">
                    <a:moveTo>
                      <a:pt x="28" y="55"/>
                    </a:moveTo>
                    <a:lnTo>
                      <a:pt x="39" y="53"/>
                    </a:lnTo>
                    <a:lnTo>
                      <a:pt x="47" y="47"/>
                    </a:lnTo>
                    <a:lnTo>
                      <a:pt x="53" y="39"/>
                    </a:lnTo>
                    <a:lnTo>
                      <a:pt x="55" y="28"/>
                    </a:lnTo>
                    <a:lnTo>
                      <a:pt x="53" y="17"/>
                    </a:lnTo>
                    <a:lnTo>
                      <a:pt x="47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2" y="39"/>
                    </a:lnTo>
                    <a:lnTo>
                      <a:pt x="9" y="47"/>
                    </a:lnTo>
                    <a:lnTo>
                      <a:pt x="17" y="53"/>
                    </a:lnTo>
                    <a:lnTo>
                      <a:pt x="28" y="5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97" name="Freeform 80"/>
              <p:cNvSpPr>
                <a:spLocks/>
              </p:cNvSpPr>
              <p:nvPr/>
            </p:nvSpPr>
            <p:spPr bwMode="auto">
              <a:xfrm>
                <a:off x="6401" y="13591"/>
                <a:ext cx="156" cy="752"/>
              </a:xfrm>
              <a:custGeom>
                <a:avLst/>
                <a:gdLst>
                  <a:gd name="T0" fmla="*/ 48 w 156"/>
                  <a:gd name="T1" fmla="*/ 15 h 752"/>
                  <a:gd name="T2" fmla="*/ 44 w 156"/>
                  <a:gd name="T3" fmla="*/ 30 h 752"/>
                  <a:gd name="T4" fmla="*/ 33 w 156"/>
                  <a:gd name="T5" fmla="*/ 73 h 752"/>
                  <a:gd name="T6" fmla="*/ 19 w 156"/>
                  <a:gd name="T7" fmla="*/ 140 h 752"/>
                  <a:gd name="T8" fmla="*/ 7 w 156"/>
                  <a:gd name="T9" fmla="*/ 229 h 752"/>
                  <a:gd name="T10" fmla="*/ 0 w 156"/>
                  <a:gd name="T11" fmla="*/ 337 h 752"/>
                  <a:gd name="T12" fmla="*/ 1 w 156"/>
                  <a:gd name="T13" fmla="*/ 462 h 752"/>
                  <a:gd name="T14" fmla="*/ 14 w 156"/>
                  <a:gd name="T15" fmla="*/ 602 h 752"/>
                  <a:gd name="T16" fmla="*/ 43 w 156"/>
                  <a:gd name="T17" fmla="*/ 752 h 752"/>
                  <a:gd name="T18" fmla="*/ 150 w 156"/>
                  <a:gd name="T19" fmla="*/ 746 h 752"/>
                  <a:gd name="T20" fmla="*/ 146 w 156"/>
                  <a:gd name="T21" fmla="*/ 724 h 752"/>
                  <a:gd name="T22" fmla="*/ 135 w 156"/>
                  <a:gd name="T23" fmla="*/ 663 h 752"/>
                  <a:gd name="T24" fmla="*/ 123 w 156"/>
                  <a:gd name="T25" fmla="*/ 574 h 752"/>
                  <a:gd name="T26" fmla="*/ 111 w 156"/>
                  <a:gd name="T27" fmla="*/ 463 h 752"/>
                  <a:gd name="T28" fmla="*/ 104 w 156"/>
                  <a:gd name="T29" fmla="*/ 342 h 752"/>
                  <a:gd name="T30" fmla="*/ 107 w 156"/>
                  <a:gd name="T31" fmla="*/ 220 h 752"/>
                  <a:gd name="T32" fmla="*/ 124 w 156"/>
                  <a:gd name="T33" fmla="*/ 106 h 752"/>
                  <a:gd name="T34" fmla="*/ 156 w 156"/>
                  <a:gd name="T35" fmla="*/ 9 h 752"/>
                  <a:gd name="T36" fmla="*/ 156 w 156"/>
                  <a:gd name="T37" fmla="*/ 8 h 752"/>
                  <a:gd name="T38" fmla="*/ 156 w 156"/>
                  <a:gd name="T39" fmla="*/ 6 h 752"/>
                  <a:gd name="T40" fmla="*/ 154 w 156"/>
                  <a:gd name="T41" fmla="*/ 4 h 752"/>
                  <a:gd name="T42" fmla="*/ 147 w 156"/>
                  <a:gd name="T43" fmla="*/ 0 h 752"/>
                  <a:gd name="T44" fmla="*/ 134 w 156"/>
                  <a:gd name="T45" fmla="*/ 0 h 752"/>
                  <a:gd name="T46" fmla="*/ 115 w 156"/>
                  <a:gd name="T47" fmla="*/ 1 h 752"/>
                  <a:gd name="T48" fmla="*/ 87 w 156"/>
                  <a:gd name="T49" fmla="*/ 7 h 752"/>
                  <a:gd name="T50" fmla="*/ 48 w 156"/>
                  <a:gd name="T51" fmla="*/ 15 h 75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6"/>
                  <a:gd name="T79" fmla="*/ 0 h 752"/>
                  <a:gd name="T80" fmla="*/ 156 w 156"/>
                  <a:gd name="T81" fmla="*/ 752 h 75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6" h="752">
                    <a:moveTo>
                      <a:pt x="48" y="15"/>
                    </a:moveTo>
                    <a:lnTo>
                      <a:pt x="44" y="30"/>
                    </a:lnTo>
                    <a:lnTo>
                      <a:pt x="33" y="73"/>
                    </a:lnTo>
                    <a:lnTo>
                      <a:pt x="19" y="140"/>
                    </a:lnTo>
                    <a:lnTo>
                      <a:pt x="7" y="229"/>
                    </a:lnTo>
                    <a:lnTo>
                      <a:pt x="0" y="337"/>
                    </a:lnTo>
                    <a:lnTo>
                      <a:pt x="1" y="462"/>
                    </a:lnTo>
                    <a:lnTo>
                      <a:pt x="14" y="602"/>
                    </a:lnTo>
                    <a:lnTo>
                      <a:pt x="43" y="752"/>
                    </a:lnTo>
                    <a:lnTo>
                      <a:pt x="150" y="746"/>
                    </a:lnTo>
                    <a:lnTo>
                      <a:pt x="146" y="724"/>
                    </a:lnTo>
                    <a:lnTo>
                      <a:pt x="135" y="663"/>
                    </a:lnTo>
                    <a:lnTo>
                      <a:pt x="123" y="574"/>
                    </a:lnTo>
                    <a:lnTo>
                      <a:pt x="111" y="463"/>
                    </a:lnTo>
                    <a:lnTo>
                      <a:pt x="104" y="342"/>
                    </a:lnTo>
                    <a:lnTo>
                      <a:pt x="107" y="220"/>
                    </a:lnTo>
                    <a:lnTo>
                      <a:pt x="124" y="106"/>
                    </a:lnTo>
                    <a:lnTo>
                      <a:pt x="156" y="9"/>
                    </a:lnTo>
                    <a:lnTo>
                      <a:pt x="156" y="8"/>
                    </a:lnTo>
                    <a:lnTo>
                      <a:pt x="156" y="6"/>
                    </a:lnTo>
                    <a:lnTo>
                      <a:pt x="154" y="4"/>
                    </a:lnTo>
                    <a:lnTo>
                      <a:pt x="147" y="0"/>
                    </a:lnTo>
                    <a:lnTo>
                      <a:pt x="134" y="0"/>
                    </a:lnTo>
                    <a:lnTo>
                      <a:pt x="115" y="1"/>
                    </a:lnTo>
                    <a:lnTo>
                      <a:pt x="87" y="7"/>
                    </a:lnTo>
                    <a:lnTo>
                      <a:pt x="48" y="1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98" name="Freeform 81"/>
              <p:cNvSpPr>
                <a:spLocks/>
              </p:cNvSpPr>
              <p:nvPr/>
            </p:nvSpPr>
            <p:spPr bwMode="auto">
              <a:xfrm>
                <a:off x="7205" y="13498"/>
                <a:ext cx="212" cy="839"/>
              </a:xfrm>
              <a:custGeom>
                <a:avLst/>
                <a:gdLst>
                  <a:gd name="T0" fmla="*/ 212 w 212"/>
                  <a:gd name="T1" fmla="*/ 6 h 839"/>
                  <a:gd name="T2" fmla="*/ 206 w 212"/>
                  <a:gd name="T3" fmla="*/ 11 h 839"/>
                  <a:gd name="T4" fmla="*/ 192 w 212"/>
                  <a:gd name="T5" fmla="*/ 33 h 839"/>
                  <a:gd name="T6" fmla="*/ 174 w 212"/>
                  <a:gd name="T7" fmla="*/ 77 h 839"/>
                  <a:gd name="T8" fmla="*/ 156 w 212"/>
                  <a:gd name="T9" fmla="*/ 148 h 839"/>
                  <a:gd name="T10" fmla="*/ 141 w 212"/>
                  <a:gd name="T11" fmla="*/ 254 h 839"/>
                  <a:gd name="T12" fmla="*/ 133 w 212"/>
                  <a:gd name="T13" fmla="*/ 401 h 839"/>
                  <a:gd name="T14" fmla="*/ 137 w 212"/>
                  <a:gd name="T15" fmla="*/ 593 h 839"/>
                  <a:gd name="T16" fmla="*/ 158 w 212"/>
                  <a:gd name="T17" fmla="*/ 839 h 839"/>
                  <a:gd name="T18" fmla="*/ 38 w 212"/>
                  <a:gd name="T19" fmla="*/ 839 h 839"/>
                  <a:gd name="T20" fmla="*/ 34 w 212"/>
                  <a:gd name="T21" fmla="*/ 814 h 839"/>
                  <a:gd name="T22" fmla="*/ 24 w 212"/>
                  <a:gd name="T23" fmla="*/ 746 h 839"/>
                  <a:gd name="T24" fmla="*/ 12 w 212"/>
                  <a:gd name="T25" fmla="*/ 645 h 839"/>
                  <a:gd name="T26" fmla="*/ 3 w 212"/>
                  <a:gd name="T27" fmla="*/ 521 h 839"/>
                  <a:gd name="T28" fmla="*/ 0 w 212"/>
                  <a:gd name="T29" fmla="*/ 384 h 839"/>
                  <a:gd name="T30" fmla="*/ 6 w 212"/>
                  <a:gd name="T31" fmla="*/ 244 h 839"/>
                  <a:gd name="T32" fmla="*/ 29 w 212"/>
                  <a:gd name="T33" fmla="*/ 114 h 839"/>
                  <a:gd name="T34" fmla="*/ 68 w 212"/>
                  <a:gd name="T35" fmla="*/ 0 h 839"/>
                  <a:gd name="T36" fmla="*/ 212 w 212"/>
                  <a:gd name="T37" fmla="*/ 6 h 83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12"/>
                  <a:gd name="T58" fmla="*/ 0 h 839"/>
                  <a:gd name="T59" fmla="*/ 212 w 212"/>
                  <a:gd name="T60" fmla="*/ 839 h 83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12" h="839">
                    <a:moveTo>
                      <a:pt x="212" y="6"/>
                    </a:moveTo>
                    <a:lnTo>
                      <a:pt x="206" y="11"/>
                    </a:lnTo>
                    <a:lnTo>
                      <a:pt x="192" y="33"/>
                    </a:lnTo>
                    <a:lnTo>
                      <a:pt x="174" y="77"/>
                    </a:lnTo>
                    <a:lnTo>
                      <a:pt x="156" y="148"/>
                    </a:lnTo>
                    <a:lnTo>
                      <a:pt x="141" y="254"/>
                    </a:lnTo>
                    <a:lnTo>
                      <a:pt x="133" y="401"/>
                    </a:lnTo>
                    <a:lnTo>
                      <a:pt x="137" y="593"/>
                    </a:lnTo>
                    <a:lnTo>
                      <a:pt x="158" y="839"/>
                    </a:lnTo>
                    <a:lnTo>
                      <a:pt x="38" y="839"/>
                    </a:lnTo>
                    <a:lnTo>
                      <a:pt x="34" y="814"/>
                    </a:lnTo>
                    <a:lnTo>
                      <a:pt x="24" y="746"/>
                    </a:lnTo>
                    <a:lnTo>
                      <a:pt x="12" y="645"/>
                    </a:lnTo>
                    <a:lnTo>
                      <a:pt x="3" y="521"/>
                    </a:lnTo>
                    <a:lnTo>
                      <a:pt x="0" y="384"/>
                    </a:lnTo>
                    <a:lnTo>
                      <a:pt x="6" y="244"/>
                    </a:lnTo>
                    <a:lnTo>
                      <a:pt x="29" y="114"/>
                    </a:lnTo>
                    <a:lnTo>
                      <a:pt x="68" y="0"/>
                    </a:lnTo>
                    <a:lnTo>
                      <a:pt x="212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99" name="Freeform 82"/>
              <p:cNvSpPr>
                <a:spLocks/>
              </p:cNvSpPr>
              <p:nvPr/>
            </p:nvSpPr>
            <p:spPr bwMode="auto">
              <a:xfrm>
                <a:off x="6406" y="13636"/>
                <a:ext cx="137" cy="656"/>
              </a:xfrm>
              <a:custGeom>
                <a:avLst/>
                <a:gdLst>
                  <a:gd name="T0" fmla="*/ 43 w 137"/>
                  <a:gd name="T1" fmla="*/ 12 h 656"/>
                  <a:gd name="T2" fmla="*/ 39 w 137"/>
                  <a:gd name="T3" fmla="*/ 25 h 656"/>
                  <a:gd name="T4" fmla="*/ 30 w 137"/>
                  <a:gd name="T5" fmla="*/ 62 h 656"/>
                  <a:gd name="T6" fmla="*/ 19 w 137"/>
                  <a:gd name="T7" fmla="*/ 122 h 656"/>
                  <a:gd name="T8" fmla="*/ 7 w 137"/>
                  <a:gd name="T9" fmla="*/ 199 h 656"/>
                  <a:gd name="T10" fmla="*/ 0 w 137"/>
                  <a:gd name="T11" fmla="*/ 294 h 656"/>
                  <a:gd name="T12" fmla="*/ 1 w 137"/>
                  <a:gd name="T13" fmla="*/ 403 h 656"/>
                  <a:gd name="T14" fmla="*/ 12 w 137"/>
                  <a:gd name="T15" fmla="*/ 524 h 656"/>
                  <a:gd name="T16" fmla="*/ 38 w 137"/>
                  <a:gd name="T17" fmla="*/ 656 h 656"/>
                  <a:gd name="T18" fmla="*/ 132 w 137"/>
                  <a:gd name="T19" fmla="*/ 650 h 656"/>
                  <a:gd name="T20" fmla="*/ 127 w 137"/>
                  <a:gd name="T21" fmla="*/ 631 h 656"/>
                  <a:gd name="T22" fmla="*/ 119 w 137"/>
                  <a:gd name="T23" fmla="*/ 578 h 656"/>
                  <a:gd name="T24" fmla="*/ 107 w 137"/>
                  <a:gd name="T25" fmla="*/ 499 h 656"/>
                  <a:gd name="T26" fmla="*/ 97 w 137"/>
                  <a:gd name="T27" fmla="*/ 403 h 656"/>
                  <a:gd name="T28" fmla="*/ 92 w 137"/>
                  <a:gd name="T29" fmla="*/ 297 h 656"/>
                  <a:gd name="T30" fmla="*/ 94 w 137"/>
                  <a:gd name="T31" fmla="*/ 192 h 656"/>
                  <a:gd name="T32" fmla="*/ 108 w 137"/>
                  <a:gd name="T33" fmla="*/ 91 h 656"/>
                  <a:gd name="T34" fmla="*/ 137 w 137"/>
                  <a:gd name="T35" fmla="*/ 7 h 656"/>
                  <a:gd name="T36" fmla="*/ 137 w 137"/>
                  <a:gd name="T37" fmla="*/ 6 h 656"/>
                  <a:gd name="T38" fmla="*/ 137 w 137"/>
                  <a:gd name="T39" fmla="*/ 4 h 656"/>
                  <a:gd name="T40" fmla="*/ 135 w 137"/>
                  <a:gd name="T41" fmla="*/ 2 h 656"/>
                  <a:gd name="T42" fmla="*/ 129 w 137"/>
                  <a:gd name="T43" fmla="*/ 0 h 656"/>
                  <a:gd name="T44" fmla="*/ 119 w 137"/>
                  <a:gd name="T45" fmla="*/ 0 h 656"/>
                  <a:gd name="T46" fmla="*/ 101 w 137"/>
                  <a:gd name="T47" fmla="*/ 1 h 656"/>
                  <a:gd name="T48" fmla="*/ 77 w 137"/>
                  <a:gd name="T49" fmla="*/ 5 h 656"/>
                  <a:gd name="T50" fmla="*/ 43 w 137"/>
                  <a:gd name="T51" fmla="*/ 12 h 6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7"/>
                  <a:gd name="T79" fmla="*/ 0 h 656"/>
                  <a:gd name="T80" fmla="*/ 137 w 137"/>
                  <a:gd name="T81" fmla="*/ 656 h 6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7" h="656">
                    <a:moveTo>
                      <a:pt x="43" y="12"/>
                    </a:moveTo>
                    <a:lnTo>
                      <a:pt x="39" y="25"/>
                    </a:lnTo>
                    <a:lnTo>
                      <a:pt x="30" y="62"/>
                    </a:lnTo>
                    <a:lnTo>
                      <a:pt x="19" y="122"/>
                    </a:lnTo>
                    <a:lnTo>
                      <a:pt x="7" y="199"/>
                    </a:lnTo>
                    <a:lnTo>
                      <a:pt x="0" y="294"/>
                    </a:lnTo>
                    <a:lnTo>
                      <a:pt x="1" y="403"/>
                    </a:lnTo>
                    <a:lnTo>
                      <a:pt x="12" y="524"/>
                    </a:lnTo>
                    <a:lnTo>
                      <a:pt x="38" y="656"/>
                    </a:lnTo>
                    <a:lnTo>
                      <a:pt x="132" y="650"/>
                    </a:lnTo>
                    <a:lnTo>
                      <a:pt x="127" y="631"/>
                    </a:lnTo>
                    <a:lnTo>
                      <a:pt x="119" y="578"/>
                    </a:lnTo>
                    <a:lnTo>
                      <a:pt x="107" y="499"/>
                    </a:lnTo>
                    <a:lnTo>
                      <a:pt x="97" y="403"/>
                    </a:lnTo>
                    <a:lnTo>
                      <a:pt x="92" y="297"/>
                    </a:lnTo>
                    <a:lnTo>
                      <a:pt x="94" y="192"/>
                    </a:lnTo>
                    <a:lnTo>
                      <a:pt x="108" y="91"/>
                    </a:lnTo>
                    <a:lnTo>
                      <a:pt x="137" y="7"/>
                    </a:lnTo>
                    <a:lnTo>
                      <a:pt x="137" y="6"/>
                    </a:lnTo>
                    <a:lnTo>
                      <a:pt x="137" y="4"/>
                    </a:lnTo>
                    <a:lnTo>
                      <a:pt x="135" y="2"/>
                    </a:lnTo>
                    <a:lnTo>
                      <a:pt x="129" y="0"/>
                    </a:lnTo>
                    <a:lnTo>
                      <a:pt x="119" y="0"/>
                    </a:lnTo>
                    <a:lnTo>
                      <a:pt x="101" y="1"/>
                    </a:lnTo>
                    <a:lnTo>
                      <a:pt x="77" y="5"/>
                    </a:lnTo>
                    <a:lnTo>
                      <a:pt x="43" y="1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00" name="Freeform 83"/>
              <p:cNvSpPr>
                <a:spLocks/>
              </p:cNvSpPr>
              <p:nvPr/>
            </p:nvSpPr>
            <p:spPr bwMode="auto">
              <a:xfrm>
                <a:off x="6412" y="13680"/>
                <a:ext cx="116" cy="560"/>
              </a:xfrm>
              <a:custGeom>
                <a:avLst/>
                <a:gdLst>
                  <a:gd name="T0" fmla="*/ 36 w 116"/>
                  <a:gd name="T1" fmla="*/ 11 h 560"/>
                  <a:gd name="T2" fmla="*/ 33 w 116"/>
                  <a:gd name="T3" fmla="*/ 21 h 560"/>
                  <a:gd name="T4" fmla="*/ 24 w 116"/>
                  <a:gd name="T5" fmla="*/ 53 h 560"/>
                  <a:gd name="T6" fmla="*/ 15 w 116"/>
                  <a:gd name="T7" fmla="*/ 103 h 560"/>
                  <a:gd name="T8" fmla="*/ 5 w 116"/>
                  <a:gd name="T9" fmla="*/ 169 h 560"/>
                  <a:gd name="T10" fmla="*/ 0 w 116"/>
                  <a:gd name="T11" fmla="*/ 250 h 560"/>
                  <a:gd name="T12" fmla="*/ 1 w 116"/>
                  <a:gd name="T13" fmla="*/ 344 h 560"/>
                  <a:gd name="T14" fmla="*/ 10 w 116"/>
                  <a:gd name="T15" fmla="*/ 448 h 560"/>
                  <a:gd name="T16" fmla="*/ 32 w 116"/>
                  <a:gd name="T17" fmla="*/ 560 h 560"/>
                  <a:gd name="T18" fmla="*/ 112 w 116"/>
                  <a:gd name="T19" fmla="*/ 555 h 560"/>
                  <a:gd name="T20" fmla="*/ 108 w 116"/>
                  <a:gd name="T21" fmla="*/ 538 h 560"/>
                  <a:gd name="T22" fmla="*/ 101 w 116"/>
                  <a:gd name="T23" fmla="*/ 493 h 560"/>
                  <a:gd name="T24" fmla="*/ 91 w 116"/>
                  <a:gd name="T25" fmla="*/ 426 h 560"/>
                  <a:gd name="T26" fmla="*/ 82 w 116"/>
                  <a:gd name="T27" fmla="*/ 344 h 560"/>
                  <a:gd name="T28" fmla="*/ 77 w 116"/>
                  <a:gd name="T29" fmla="*/ 255 h 560"/>
                  <a:gd name="T30" fmla="*/ 79 w 116"/>
                  <a:gd name="T31" fmla="*/ 164 h 560"/>
                  <a:gd name="T32" fmla="*/ 91 w 116"/>
                  <a:gd name="T33" fmla="*/ 79 h 560"/>
                  <a:gd name="T34" fmla="*/ 116 w 116"/>
                  <a:gd name="T35" fmla="*/ 6 h 560"/>
                  <a:gd name="T36" fmla="*/ 116 w 116"/>
                  <a:gd name="T37" fmla="*/ 5 h 560"/>
                  <a:gd name="T38" fmla="*/ 116 w 116"/>
                  <a:gd name="T39" fmla="*/ 4 h 560"/>
                  <a:gd name="T40" fmla="*/ 114 w 116"/>
                  <a:gd name="T41" fmla="*/ 2 h 560"/>
                  <a:gd name="T42" fmla="*/ 109 w 116"/>
                  <a:gd name="T43" fmla="*/ 0 h 560"/>
                  <a:gd name="T44" fmla="*/ 100 w 116"/>
                  <a:gd name="T45" fmla="*/ 0 h 560"/>
                  <a:gd name="T46" fmla="*/ 86 w 116"/>
                  <a:gd name="T47" fmla="*/ 1 h 560"/>
                  <a:gd name="T48" fmla="*/ 65 w 116"/>
                  <a:gd name="T49" fmla="*/ 4 h 560"/>
                  <a:gd name="T50" fmla="*/ 36 w 116"/>
                  <a:gd name="T51" fmla="*/ 11 h 5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6"/>
                  <a:gd name="T79" fmla="*/ 0 h 560"/>
                  <a:gd name="T80" fmla="*/ 116 w 116"/>
                  <a:gd name="T81" fmla="*/ 560 h 5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6" h="560">
                    <a:moveTo>
                      <a:pt x="36" y="11"/>
                    </a:moveTo>
                    <a:lnTo>
                      <a:pt x="33" y="21"/>
                    </a:lnTo>
                    <a:lnTo>
                      <a:pt x="24" y="53"/>
                    </a:lnTo>
                    <a:lnTo>
                      <a:pt x="15" y="103"/>
                    </a:lnTo>
                    <a:lnTo>
                      <a:pt x="5" y="169"/>
                    </a:lnTo>
                    <a:lnTo>
                      <a:pt x="0" y="250"/>
                    </a:lnTo>
                    <a:lnTo>
                      <a:pt x="1" y="344"/>
                    </a:lnTo>
                    <a:lnTo>
                      <a:pt x="10" y="448"/>
                    </a:lnTo>
                    <a:lnTo>
                      <a:pt x="32" y="560"/>
                    </a:lnTo>
                    <a:lnTo>
                      <a:pt x="112" y="555"/>
                    </a:lnTo>
                    <a:lnTo>
                      <a:pt x="108" y="538"/>
                    </a:lnTo>
                    <a:lnTo>
                      <a:pt x="101" y="493"/>
                    </a:lnTo>
                    <a:lnTo>
                      <a:pt x="91" y="426"/>
                    </a:lnTo>
                    <a:lnTo>
                      <a:pt x="82" y="344"/>
                    </a:lnTo>
                    <a:lnTo>
                      <a:pt x="77" y="255"/>
                    </a:lnTo>
                    <a:lnTo>
                      <a:pt x="79" y="164"/>
                    </a:lnTo>
                    <a:lnTo>
                      <a:pt x="91" y="79"/>
                    </a:lnTo>
                    <a:lnTo>
                      <a:pt x="116" y="6"/>
                    </a:lnTo>
                    <a:lnTo>
                      <a:pt x="116" y="5"/>
                    </a:lnTo>
                    <a:lnTo>
                      <a:pt x="116" y="4"/>
                    </a:lnTo>
                    <a:lnTo>
                      <a:pt x="114" y="2"/>
                    </a:lnTo>
                    <a:lnTo>
                      <a:pt x="109" y="0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65" y="4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01" name="Freeform 84"/>
              <p:cNvSpPr>
                <a:spLocks/>
              </p:cNvSpPr>
              <p:nvPr/>
            </p:nvSpPr>
            <p:spPr bwMode="auto">
              <a:xfrm>
                <a:off x="6417" y="13724"/>
                <a:ext cx="97" cy="463"/>
              </a:xfrm>
              <a:custGeom>
                <a:avLst/>
                <a:gdLst>
                  <a:gd name="T0" fmla="*/ 30 w 97"/>
                  <a:gd name="T1" fmla="*/ 9 h 463"/>
                  <a:gd name="T2" fmla="*/ 27 w 97"/>
                  <a:gd name="T3" fmla="*/ 17 h 463"/>
                  <a:gd name="T4" fmla="*/ 20 w 97"/>
                  <a:gd name="T5" fmla="*/ 44 h 463"/>
                  <a:gd name="T6" fmla="*/ 12 w 97"/>
                  <a:gd name="T7" fmla="*/ 85 h 463"/>
                  <a:gd name="T8" fmla="*/ 4 w 97"/>
                  <a:gd name="T9" fmla="*/ 140 h 463"/>
                  <a:gd name="T10" fmla="*/ 0 w 97"/>
                  <a:gd name="T11" fmla="*/ 207 h 463"/>
                  <a:gd name="T12" fmla="*/ 0 w 97"/>
                  <a:gd name="T13" fmla="*/ 285 h 463"/>
                  <a:gd name="T14" fmla="*/ 9 w 97"/>
                  <a:gd name="T15" fmla="*/ 370 h 463"/>
                  <a:gd name="T16" fmla="*/ 26 w 97"/>
                  <a:gd name="T17" fmla="*/ 463 h 463"/>
                  <a:gd name="T18" fmla="*/ 93 w 97"/>
                  <a:gd name="T19" fmla="*/ 460 h 463"/>
                  <a:gd name="T20" fmla="*/ 89 w 97"/>
                  <a:gd name="T21" fmla="*/ 446 h 463"/>
                  <a:gd name="T22" fmla="*/ 83 w 97"/>
                  <a:gd name="T23" fmla="*/ 408 h 463"/>
                  <a:gd name="T24" fmla="*/ 75 w 97"/>
                  <a:gd name="T25" fmla="*/ 353 h 463"/>
                  <a:gd name="T26" fmla="*/ 68 w 97"/>
                  <a:gd name="T27" fmla="*/ 285 h 463"/>
                  <a:gd name="T28" fmla="*/ 65 w 97"/>
                  <a:gd name="T29" fmla="*/ 211 h 463"/>
                  <a:gd name="T30" fmla="*/ 67 w 97"/>
                  <a:gd name="T31" fmla="*/ 136 h 463"/>
                  <a:gd name="T32" fmla="*/ 76 w 97"/>
                  <a:gd name="T33" fmla="*/ 65 h 463"/>
                  <a:gd name="T34" fmla="*/ 97 w 97"/>
                  <a:gd name="T35" fmla="*/ 5 h 463"/>
                  <a:gd name="T36" fmla="*/ 97 w 97"/>
                  <a:gd name="T37" fmla="*/ 4 h 463"/>
                  <a:gd name="T38" fmla="*/ 97 w 97"/>
                  <a:gd name="T39" fmla="*/ 3 h 463"/>
                  <a:gd name="T40" fmla="*/ 95 w 97"/>
                  <a:gd name="T41" fmla="*/ 1 h 463"/>
                  <a:gd name="T42" fmla="*/ 91 w 97"/>
                  <a:gd name="T43" fmla="*/ 0 h 463"/>
                  <a:gd name="T44" fmla="*/ 84 w 97"/>
                  <a:gd name="T45" fmla="*/ 0 h 463"/>
                  <a:gd name="T46" fmla="*/ 71 w 97"/>
                  <a:gd name="T47" fmla="*/ 0 h 463"/>
                  <a:gd name="T48" fmla="*/ 54 w 97"/>
                  <a:gd name="T49" fmla="*/ 3 h 463"/>
                  <a:gd name="T50" fmla="*/ 30 w 97"/>
                  <a:gd name="T51" fmla="*/ 9 h 46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7"/>
                  <a:gd name="T79" fmla="*/ 0 h 463"/>
                  <a:gd name="T80" fmla="*/ 97 w 97"/>
                  <a:gd name="T81" fmla="*/ 463 h 46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7" h="463">
                    <a:moveTo>
                      <a:pt x="30" y="9"/>
                    </a:moveTo>
                    <a:lnTo>
                      <a:pt x="27" y="17"/>
                    </a:lnTo>
                    <a:lnTo>
                      <a:pt x="20" y="44"/>
                    </a:lnTo>
                    <a:lnTo>
                      <a:pt x="12" y="85"/>
                    </a:lnTo>
                    <a:lnTo>
                      <a:pt x="4" y="140"/>
                    </a:lnTo>
                    <a:lnTo>
                      <a:pt x="0" y="207"/>
                    </a:lnTo>
                    <a:lnTo>
                      <a:pt x="0" y="285"/>
                    </a:lnTo>
                    <a:lnTo>
                      <a:pt x="9" y="370"/>
                    </a:lnTo>
                    <a:lnTo>
                      <a:pt x="26" y="463"/>
                    </a:lnTo>
                    <a:lnTo>
                      <a:pt x="93" y="460"/>
                    </a:lnTo>
                    <a:lnTo>
                      <a:pt x="89" y="446"/>
                    </a:lnTo>
                    <a:lnTo>
                      <a:pt x="83" y="408"/>
                    </a:lnTo>
                    <a:lnTo>
                      <a:pt x="75" y="353"/>
                    </a:lnTo>
                    <a:lnTo>
                      <a:pt x="68" y="285"/>
                    </a:lnTo>
                    <a:lnTo>
                      <a:pt x="65" y="211"/>
                    </a:lnTo>
                    <a:lnTo>
                      <a:pt x="67" y="136"/>
                    </a:lnTo>
                    <a:lnTo>
                      <a:pt x="76" y="65"/>
                    </a:lnTo>
                    <a:lnTo>
                      <a:pt x="97" y="5"/>
                    </a:lnTo>
                    <a:lnTo>
                      <a:pt x="97" y="4"/>
                    </a:lnTo>
                    <a:lnTo>
                      <a:pt x="97" y="3"/>
                    </a:lnTo>
                    <a:lnTo>
                      <a:pt x="95" y="1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1" y="0"/>
                    </a:lnTo>
                    <a:lnTo>
                      <a:pt x="54" y="3"/>
                    </a:lnTo>
                    <a:lnTo>
                      <a:pt x="30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02" name="Freeform 85"/>
              <p:cNvSpPr>
                <a:spLocks/>
              </p:cNvSpPr>
              <p:nvPr/>
            </p:nvSpPr>
            <p:spPr bwMode="auto">
              <a:xfrm>
                <a:off x="6422" y="13768"/>
                <a:ext cx="77" cy="367"/>
              </a:xfrm>
              <a:custGeom>
                <a:avLst/>
                <a:gdLst>
                  <a:gd name="T0" fmla="*/ 24 w 77"/>
                  <a:gd name="T1" fmla="*/ 8 h 367"/>
                  <a:gd name="T2" fmla="*/ 22 w 77"/>
                  <a:gd name="T3" fmla="*/ 15 h 367"/>
                  <a:gd name="T4" fmla="*/ 17 w 77"/>
                  <a:gd name="T5" fmla="*/ 36 h 367"/>
                  <a:gd name="T6" fmla="*/ 10 w 77"/>
                  <a:gd name="T7" fmla="*/ 68 h 367"/>
                  <a:gd name="T8" fmla="*/ 4 w 77"/>
                  <a:gd name="T9" fmla="*/ 112 h 367"/>
                  <a:gd name="T10" fmla="*/ 0 w 77"/>
                  <a:gd name="T11" fmla="*/ 164 h 367"/>
                  <a:gd name="T12" fmla="*/ 0 w 77"/>
                  <a:gd name="T13" fmla="*/ 226 h 367"/>
                  <a:gd name="T14" fmla="*/ 7 w 77"/>
                  <a:gd name="T15" fmla="*/ 294 h 367"/>
                  <a:gd name="T16" fmla="*/ 21 w 77"/>
                  <a:gd name="T17" fmla="*/ 367 h 367"/>
                  <a:gd name="T18" fmla="*/ 74 w 77"/>
                  <a:gd name="T19" fmla="*/ 364 h 367"/>
                  <a:gd name="T20" fmla="*/ 71 w 77"/>
                  <a:gd name="T21" fmla="*/ 353 h 367"/>
                  <a:gd name="T22" fmla="*/ 66 w 77"/>
                  <a:gd name="T23" fmla="*/ 323 h 367"/>
                  <a:gd name="T24" fmla="*/ 60 w 77"/>
                  <a:gd name="T25" fmla="*/ 280 h 367"/>
                  <a:gd name="T26" fmla="*/ 54 w 77"/>
                  <a:gd name="T27" fmla="*/ 226 h 367"/>
                  <a:gd name="T28" fmla="*/ 51 w 77"/>
                  <a:gd name="T29" fmla="*/ 168 h 367"/>
                  <a:gd name="T30" fmla="*/ 53 w 77"/>
                  <a:gd name="T31" fmla="*/ 107 h 367"/>
                  <a:gd name="T32" fmla="*/ 61 w 77"/>
                  <a:gd name="T33" fmla="*/ 52 h 367"/>
                  <a:gd name="T34" fmla="*/ 77 w 77"/>
                  <a:gd name="T35" fmla="*/ 5 h 367"/>
                  <a:gd name="T36" fmla="*/ 77 w 77"/>
                  <a:gd name="T37" fmla="*/ 5 h 367"/>
                  <a:gd name="T38" fmla="*/ 77 w 77"/>
                  <a:gd name="T39" fmla="*/ 2 h 367"/>
                  <a:gd name="T40" fmla="*/ 76 w 77"/>
                  <a:gd name="T41" fmla="*/ 1 h 367"/>
                  <a:gd name="T42" fmla="*/ 72 w 77"/>
                  <a:gd name="T43" fmla="*/ 0 h 367"/>
                  <a:gd name="T44" fmla="*/ 66 w 77"/>
                  <a:gd name="T45" fmla="*/ 0 h 367"/>
                  <a:gd name="T46" fmla="*/ 56 w 77"/>
                  <a:gd name="T47" fmla="*/ 1 h 367"/>
                  <a:gd name="T48" fmla="*/ 43 w 77"/>
                  <a:gd name="T49" fmla="*/ 4 h 367"/>
                  <a:gd name="T50" fmla="*/ 24 w 77"/>
                  <a:gd name="T51" fmla="*/ 8 h 36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7"/>
                  <a:gd name="T79" fmla="*/ 0 h 367"/>
                  <a:gd name="T80" fmla="*/ 77 w 77"/>
                  <a:gd name="T81" fmla="*/ 367 h 36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7" h="367">
                    <a:moveTo>
                      <a:pt x="24" y="8"/>
                    </a:moveTo>
                    <a:lnTo>
                      <a:pt x="22" y="15"/>
                    </a:lnTo>
                    <a:lnTo>
                      <a:pt x="17" y="36"/>
                    </a:lnTo>
                    <a:lnTo>
                      <a:pt x="10" y="68"/>
                    </a:lnTo>
                    <a:lnTo>
                      <a:pt x="4" y="112"/>
                    </a:lnTo>
                    <a:lnTo>
                      <a:pt x="0" y="164"/>
                    </a:lnTo>
                    <a:lnTo>
                      <a:pt x="0" y="226"/>
                    </a:lnTo>
                    <a:lnTo>
                      <a:pt x="7" y="294"/>
                    </a:lnTo>
                    <a:lnTo>
                      <a:pt x="21" y="367"/>
                    </a:lnTo>
                    <a:lnTo>
                      <a:pt x="74" y="364"/>
                    </a:lnTo>
                    <a:lnTo>
                      <a:pt x="71" y="353"/>
                    </a:lnTo>
                    <a:lnTo>
                      <a:pt x="66" y="323"/>
                    </a:lnTo>
                    <a:lnTo>
                      <a:pt x="60" y="280"/>
                    </a:lnTo>
                    <a:lnTo>
                      <a:pt x="54" y="226"/>
                    </a:lnTo>
                    <a:lnTo>
                      <a:pt x="51" y="168"/>
                    </a:lnTo>
                    <a:lnTo>
                      <a:pt x="53" y="107"/>
                    </a:lnTo>
                    <a:lnTo>
                      <a:pt x="61" y="52"/>
                    </a:lnTo>
                    <a:lnTo>
                      <a:pt x="77" y="5"/>
                    </a:lnTo>
                    <a:lnTo>
                      <a:pt x="77" y="2"/>
                    </a:lnTo>
                    <a:lnTo>
                      <a:pt x="76" y="1"/>
                    </a:lnTo>
                    <a:lnTo>
                      <a:pt x="72" y="0"/>
                    </a:lnTo>
                    <a:lnTo>
                      <a:pt x="66" y="0"/>
                    </a:lnTo>
                    <a:lnTo>
                      <a:pt x="56" y="1"/>
                    </a:lnTo>
                    <a:lnTo>
                      <a:pt x="43" y="4"/>
                    </a:ln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03" name="Freeform 86"/>
              <p:cNvSpPr>
                <a:spLocks/>
              </p:cNvSpPr>
              <p:nvPr/>
            </p:nvSpPr>
            <p:spPr bwMode="auto">
              <a:xfrm>
                <a:off x="6428" y="13813"/>
                <a:ext cx="56" cy="271"/>
              </a:xfrm>
              <a:custGeom>
                <a:avLst/>
                <a:gdLst>
                  <a:gd name="T0" fmla="*/ 17 w 56"/>
                  <a:gd name="T1" fmla="*/ 5 h 271"/>
                  <a:gd name="T2" fmla="*/ 16 w 56"/>
                  <a:gd name="T3" fmla="*/ 10 h 271"/>
                  <a:gd name="T4" fmla="*/ 12 w 56"/>
                  <a:gd name="T5" fmla="*/ 25 h 271"/>
                  <a:gd name="T6" fmla="*/ 6 w 56"/>
                  <a:gd name="T7" fmla="*/ 49 h 271"/>
                  <a:gd name="T8" fmla="*/ 2 w 56"/>
                  <a:gd name="T9" fmla="*/ 82 h 271"/>
                  <a:gd name="T10" fmla="*/ 0 w 56"/>
                  <a:gd name="T11" fmla="*/ 122 h 271"/>
                  <a:gd name="T12" fmla="*/ 0 w 56"/>
                  <a:gd name="T13" fmla="*/ 166 h 271"/>
                  <a:gd name="T14" fmla="*/ 4 w 56"/>
                  <a:gd name="T15" fmla="*/ 217 h 271"/>
                  <a:gd name="T16" fmla="*/ 15 w 56"/>
                  <a:gd name="T17" fmla="*/ 271 h 271"/>
                  <a:gd name="T18" fmla="*/ 54 w 56"/>
                  <a:gd name="T19" fmla="*/ 268 h 271"/>
                  <a:gd name="T20" fmla="*/ 52 w 56"/>
                  <a:gd name="T21" fmla="*/ 261 h 271"/>
                  <a:gd name="T22" fmla="*/ 48 w 56"/>
                  <a:gd name="T23" fmla="*/ 238 h 271"/>
                  <a:gd name="T24" fmla="*/ 44 w 56"/>
                  <a:gd name="T25" fmla="*/ 206 h 271"/>
                  <a:gd name="T26" fmla="*/ 40 w 56"/>
                  <a:gd name="T27" fmla="*/ 166 h 271"/>
                  <a:gd name="T28" fmla="*/ 37 w 56"/>
                  <a:gd name="T29" fmla="*/ 123 h 271"/>
                  <a:gd name="T30" fmla="*/ 39 w 56"/>
                  <a:gd name="T31" fmla="*/ 78 h 271"/>
                  <a:gd name="T32" fmla="*/ 44 w 56"/>
                  <a:gd name="T33" fmla="*/ 37 h 271"/>
                  <a:gd name="T34" fmla="*/ 56 w 56"/>
                  <a:gd name="T35" fmla="*/ 3 h 271"/>
                  <a:gd name="T36" fmla="*/ 56 w 56"/>
                  <a:gd name="T37" fmla="*/ 3 h 271"/>
                  <a:gd name="T38" fmla="*/ 56 w 56"/>
                  <a:gd name="T39" fmla="*/ 2 h 271"/>
                  <a:gd name="T40" fmla="*/ 55 w 56"/>
                  <a:gd name="T41" fmla="*/ 1 h 271"/>
                  <a:gd name="T42" fmla="*/ 52 w 56"/>
                  <a:gd name="T43" fmla="*/ 0 h 271"/>
                  <a:gd name="T44" fmla="*/ 48 w 56"/>
                  <a:gd name="T45" fmla="*/ 0 h 271"/>
                  <a:gd name="T46" fmla="*/ 42 w 56"/>
                  <a:gd name="T47" fmla="*/ 0 h 271"/>
                  <a:gd name="T48" fmla="*/ 31 w 56"/>
                  <a:gd name="T49" fmla="*/ 2 h 271"/>
                  <a:gd name="T50" fmla="*/ 17 w 56"/>
                  <a:gd name="T51" fmla="*/ 5 h 2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"/>
                  <a:gd name="T79" fmla="*/ 0 h 271"/>
                  <a:gd name="T80" fmla="*/ 56 w 56"/>
                  <a:gd name="T81" fmla="*/ 271 h 27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" h="271">
                    <a:moveTo>
                      <a:pt x="17" y="5"/>
                    </a:moveTo>
                    <a:lnTo>
                      <a:pt x="16" y="10"/>
                    </a:lnTo>
                    <a:lnTo>
                      <a:pt x="12" y="25"/>
                    </a:lnTo>
                    <a:lnTo>
                      <a:pt x="6" y="49"/>
                    </a:lnTo>
                    <a:lnTo>
                      <a:pt x="2" y="82"/>
                    </a:lnTo>
                    <a:lnTo>
                      <a:pt x="0" y="122"/>
                    </a:lnTo>
                    <a:lnTo>
                      <a:pt x="0" y="166"/>
                    </a:lnTo>
                    <a:lnTo>
                      <a:pt x="4" y="217"/>
                    </a:lnTo>
                    <a:lnTo>
                      <a:pt x="15" y="271"/>
                    </a:lnTo>
                    <a:lnTo>
                      <a:pt x="54" y="268"/>
                    </a:lnTo>
                    <a:lnTo>
                      <a:pt x="52" y="261"/>
                    </a:lnTo>
                    <a:lnTo>
                      <a:pt x="48" y="238"/>
                    </a:lnTo>
                    <a:lnTo>
                      <a:pt x="44" y="206"/>
                    </a:lnTo>
                    <a:lnTo>
                      <a:pt x="40" y="166"/>
                    </a:lnTo>
                    <a:lnTo>
                      <a:pt x="37" y="123"/>
                    </a:lnTo>
                    <a:lnTo>
                      <a:pt x="39" y="78"/>
                    </a:lnTo>
                    <a:lnTo>
                      <a:pt x="44" y="37"/>
                    </a:lnTo>
                    <a:lnTo>
                      <a:pt x="56" y="3"/>
                    </a:lnTo>
                    <a:lnTo>
                      <a:pt x="56" y="2"/>
                    </a:lnTo>
                    <a:lnTo>
                      <a:pt x="55" y="1"/>
                    </a:lnTo>
                    <a:lnTo>
                      <a:pt x="52" y="0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31" y="2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04" name="Freeform 87"/>
              <p:cNvSpPr>
                <a:spLocks/>
              </p:cNvSpPr>
              <p:nvPr/>
            </p:nvSpPr>
            <p:spPr bwMode="auto">
              <a:xfrm>
                <a:off x="7211" y="13549"/>
                <a:ext cx="186" cy="732"/>
              </a:xfrm>
              <a:custGeom>
                <a:avLst/>
                <a:gdLst>
                  <a:gd name="T0" fmla="*/ 186 w 186"/>
                  <a:gd name="T1" fmla="*/ 6 h 732"/>
                  <a:gd name="T2" fmla="*/ 182 w 186"/>
                  <a:gd name="T3" fmla="*/ 11 h 732"/>
                  <a:gd name="T4" fmla="*/ 169 w 186"/>
                  <a:gd name="T5" fmla="*/ 29 h 732"/>
                  <a:gd name="T6" fmla="*/ 153 w 186"/>
                  <a:gd name="T7" fmla="*/ 67 h 732"/>
                  <a:gd name="T8" fmla="*/ 137 w 186"/>
                  <a:gd name="T9" fmla="*/ 130 h 732"/>
                  <a:gd name="T10" fmla="*/ 124 w 186"/>
                  <a:gd name="T11" fmla="*/ 221 h 732"/>
                  <a:gd name="T12" fmla="*/ 117 w 186"/>
                  <a:gd name="T13" fmla="*/ 350 h 732"/>
                  <a:gd name="T14" fmla="*/ 122 w 186"/>
                  <a:gd name="T15" fmla="*/ 517 h 732"/>
                  <a:gd name="T16" fmla="*/ 139 w 186"/>
                  <a:gd name="T17" fmla="*/ 732 h 732"/>
                  <a:gd name="T18" fmla="*/ 34 w 186"/>
                  <a:gd name="T19" fmla="*/ 732 h 732"/>
                  <a:gd name="T20" fmla="*/ 31 w 186"/>
                  <a:gd name="T21" fmla="*/ 711 h 732"/>
                  <a:gd name="T22" fmla="*/ 22 w 186"/>
                  <a:gd name="T23" fmla="*/ 651 h 732"/>
                  <a:gd name="T24" fmla="*/ 12 w 186"/>
                  <a:gd name="T25" fmla="*/ 563 h 732"/>
                  <a:gd name="T26" fmla="*/ 3 w 186"/>
                  <a:gd name="T27" fmla="*/ 454 h 732"/>
                  <a:gd name="T28" fmla="*/ 0 w 186"/>
                  <a:gd name="T29" fmla="*/ 335 h 732"/>
                  <a:gd name="T30" fmla="*/ 6 w 186"/>
                  <a:gd name="T31" fmla="*/ 213 h 732"/>
                  <a:gd name="T32" fmla="*/ 25 w 186"/>
                  <a:gd name="T33" fmla="*/ 98 h 732"/>
                  <a:gd name="T34" fmla="*/ 60 w 186"/>
                  <a:gd name="T35" fmla="*/ 0 h 732"/>
                  <a:gd name="T36" fmla="*/ 186 w 186"/>
                  <a:gd name="T37" fmla="*/ 6 h 7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86"/>
                  <a:gd name="T58" fmla="*/ 0 h 732"/>
                  <a:gd name="T59" fmla="*/ 186 w 186"/>
                  <a:gd name="T60" fmla="*/ 732 h 7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86" h="732">
                    <a:moveTo>
                      <a:pt x="186" y="6"/>
                    </a:moveTo>
                    <a:lnTo>
                      <a:pt x="182" y="11"/>
                    </a:lnTo>
                    <a:lnTo>
                      <a:pt x="169" y="29"/>
                    </a:lnTo>
                    <a:lnTo>
                      <a:pt x="153" y="67"/>
                    </a:lnTo>
                    <a:lnTo>
                      <a:pt x="137" y="130"/>
                    </a:lnTo>
                    <a:lnTo>
                      <a:pt x="124" y="221"/>
                    </a:lnTo>
                    <a:lnTo>
                      <a:pt x="117" y="350"/>
                    </a:lnTo>
                    <a:lnTo>
                      <a:pt x="122" y="517"/>
                    </a:lnTo>
                    <a:lnTo>
                      <a:pt x="139" y="732"/>
                    </a:lnTo>
                    <a:lnTo>
                      <a:pt x="34" y="732"/>
                    </a:lnTo>
                    <a:lnTo>
                      <a:pt x="31" y="711"/>
                    </a:lnTo>
                    <a:lnTo>
                      <a:pt x="22" y="651"/>
                    </a:lnTo>
                    <a:lnTo>
                      <a:pt x="12" y="563"/>
                    </a:lnTo>
                    <a:lnTo>
                      <a:pt x="3" y="454"/>
                    </a:lnTo>
                    <a:lnTo>
                      <a:pt x="0" y="335"/>
                    </a:lnTo>
                    <a:lnTo>
                      <a:pt x="6" y="213"/>
                    </a:lnTo>
                    <a:lnTo>
                      <a:pt x="25" y="98"/>
                    </a:lnTo>
                    <a:lnTo>
                      <a:pt x="60" y="0"/>
                    </a:lnTo>
                    <a:lnTo>
                      <a:pt x="186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05" name="Freeform 88"/>
              <p:cNvSpPr>
                <a:spLocks/>
              </p:cNvSpPr>
              <p:nvPr/>
            </p:nvSpPr>
            <p:spPr bwMode="auto">
              <a:xfrm>
                <a:off x="7219" y="13600"/>
                <a:ext cx="158" cy="625"/>
              </a:xfrm>
              <a:custGeom>
                <a:avLst/>
                <a:gdLst>
                  <a:gd name="T0" fmla="*/ 158 w 158"/>
                  <a:gd name="T1" fmla="*/ 4 h 625"/>
                  <a:gd name="T2" fmla="*/ 153 w 158"/>
                  <a:gd name="T3" fmla="*/ 9 h 625"/>
                  <a:gd name="T4" fmla="*/ 144 w 158"/>
                  <a:gd name="T5" fmla="*/ 25 h 625"/>
                  <a:gd name="T6" fmla="*/ 130 w 158"/>
                  <a:gd name="T7" fmla="*/ 57 h 625"/>
                  <a:gd name="T8" fmla="*/ 116 w 158"/>
                  <a:gd name="T9" fmla="*/ 110 h 625"/>
                  <a:gd name="T10" fmla="*/ 105 w 158"/>
                  <a:gd name="T11" fmla="*/ 189 h 625"/>
                  <a:gd name="T12" fmla="*/ 100 w 158"/>
                  <a:gd name="T13" fmla="*/ 298 h 625"/>
                  <a:gd name="T14" fmla="*/ 103 w 158"/>
                  <a:gd name="T15" fmla="*/ 441 h 625"/>
                  <a:gd name="T16" fmla="*/ 118 w 158"/>
                  <a:gd name="T17" fmla="*/ 625 h 625"/>
                  <a:gd name="T18" fmla="*/ 29 w 158"/>
                  <a:gd name="T19" fmla="*/ 625 h 625"/>
                  <a:gd name="T20" fmla="*/ 25 w 158"/>
                  <a:gd name="T21" fmla="*/ 607 h 625"/>
                  <a:gd name="T22" fmla="*/ 18 w 158"/>
                  <a:gd name="T23" fmla="*/ 556 h 625"/>
                  <a:gd name="T24" fmla="*/ 9 w 158"/>
                  <a:gd name="T25" fmla="*/ 480 h 625"/>
                  <a:gd name="T26" fmla="*/ 2 w 158"/>
                  <a:gd name="T27" fmla="*/ 387 h 625"/>
                  <a:gd name="T28" fmla="*/ 0 w 158"/>
                  <a:gd name="T29" fmla="*/ 286 h 625"/>
                  <a:gd name="T30" fmla="*/ 5 w 158"/>
                  <a:gd name="T31" fmla="*/ 182 h 625"/>
                  <a:gd name="T32" fmla="*/ 21 w 158"/>
                  <a:gd name="T33" fmla="*/ 84 h 625"/>
                  <a:gd name="T34" fmla="*/ 51 w 158"/>
                  <a:gd name="T35" fmla="*/ 0 h 625"/>
                  <a:gd name="T36" fmla="*/ 158 w 158"/>
                  <a:gd name="T37" fmla="*/ 4 h 62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8"/>
                  <a:gd name="T58" fmla="*/ 0 h 625"/>
                  <a:gd name="T59" fmla="*/ 158 w 158"/>
                  <a:gd name="T60" fmla="*/ 625 h 62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8" h="625">
                    <a:moveTo>
                      <a:pt x="158" y="4"/>
                    </a:moveTo>
                    <a:lnTo>
                      <a:pt x="153" y="9"/>
                    </a:lnTo>
                    <a:lnTo>
                      <a:pt x="144" y="25"/>
                    </a:lnTo>
                    <a:lnTo>
                      <a:pt x="130" y="57"/>
                    </a:lnTo>
                    <a:lnTo>
                      <a:pt x="116" y="110"/>
                    </a:lnTo>
                    <a:lnTo>
                      <a:pt x="105" y="189"/>
                    </a:lnTo>
                    <a:lnTo>
                      <a:pt x="100" y="298"/>
                    </a:lnTo>
                    <a:lnTo>
                      <a:pt x="103" y="441"/>
                    </a:lnTo>
                    <a:lnTo>
                      <a:pt x="118" y="625"/>
                    </a:lnTo>
                    <a:lnTo>
                      <a:pt x="29" y="625"/>
                    </a:lnTo>
                    <a:lnTo>
                      <a:pt x="25" y="607"/>
                    </a:lnTo>
                    <a:lnTo>
                      <a:pt x="18" y="556"/>
                    </a:lnTo>
                    <a:lnTo>
                      <a:pt x="9" y="480"/>
                    </a:lnTo>
                    <a:lnTo>
                      <a:pt x="2" y="387"/>
                    </a:lnTo>
                    <a:lnTo>
                      <a:pt x="0" y="286"/>
                    </a:lnTo>
                    <a:lnTo>
                      <a:pt x="5" y="182"/>
                    </a:lnTo>
                    <a:lnTo>
                      <a:pt x="21" y="84"/>
                    </a:lnTo>
                    <a:lnTo>
                      <a:pt x="51" y="0"/>
                    </a:lnTo>
                    <a:lnTo>
                      <a:pt x="158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06" name="Freeform 89"/>
              <p:cNvSpPr>
                <a:spLocks/>
              </p:cNvSpPr>
              <p:nvPr/>
            </p:nvSpPr>
            <p:spPr bwMode="auto">
              <a:xfrm>
                <a:off x="7225" y="13651"/>
                <a:ext cx="131" cy="517"/>
              </a:xfrm>
              <a:custGeom>
                <a:avLst/>
                <a:gdLst>
                  <a:gd name="T0" fmla="*/ 131 w 131"/>
                  <a:gd name="T1" fmla="*/ 4 h 517"/>
                  <a:gd name="T2" fmla="*/ 128 w 131"/>
                  <a:gd name="T3" fmla="*/ 7 h 517"/>
                  <a:gd name="T4" fmla="*/ 119 w 131"/>
                  <a:gd name="T5" fmla="*/ 21 h 517"/>
                  <a:gd name="T6" fmla="*/ 109 w 131"/>
                  <a:gd name="T7" fmla="*/ 47 h 517"/>
                  <a:gd name="T8" fmla="*/ 97 w 131"/>
                  <a:gd name="T9" fmla="*/ 91 h 517"/>
                  <a:gd name="T10" fmla="*/ 88 w 131"/>
                  <a:gd name="T11" fmla="*/ 156 h 517"/>
                  <a:gd name="T12" fmla="*/ 84 w 131"/>
                  <a:gd name="T13" fmla="*/ 247 h 517"/>
                  <a:gd name="T14" fmla="*/ 86 w 131"/>
                  <a:gd name="T15" fmla="*/ 366 h 517"/>
                  <a:gd name="T16" fmla="*/ 99 w 131"/>
                  <a:gd name="T17" fmla="*/ 517 h 517"/>
                  <a:gd name="T18" fmla="*/ 25 w 131"/>
                  <a:gd name="T19" fmla="*/ 517 h 517"/>
                  <a:gd name="T20" fmla="*/ 23 w 131"/>
                  <a:gd name="T21" fmla="*/ 502 h 517"/>
                  <a:gd name="T22" fmla="*/ 16 w 131"/>
                  <a:gd name="T23" fmla="*/ 460 h 517"/>
                  <a:gd name="T24" fmla="*/ 9 w 131"/>
                  <a:gd name="T25" fmla="*/ 397 h 517"/>
                  <a:gd name="T26" fmla="*/ 2 w 131"/>
                  <a:gd name="T27" fmla="*/ 320 h 517"/>
                  <a:gd name="T28" fmla="*/ 0 w 131"/>
                  <a:gd name="T29" fmla="*/ 236 h 517"/>
                  <a:gd name="T30" fmla="*/ 4 w 131"/>
                  <a:gd name="T31" fmla="*/ 151 h 517"/>
                  <a:gd name="T32" fmla="*/ 18 w 131"/>
                  <a:gd name="T33" fmla="*/ 70 h 517"/>
                  <a:gd name="T34" fmla="*/ 43 w 131"/>
                  <a:gd name="T35" fmla="*/ 0 h 517"/>
                  <a:gd name="T36" fmla="*/ 131 w 131"/>
                  <a:gd name="T37" fmla="*/ 4 h 5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1"/>
                  <a:gd name="T58" fmla="*/ 0 h 517"/>
                  <a:gd name="T59" fmla="*/ 131 w 131"/>
                  <a:gd name="T60" fmla="*/ 517 h 5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1" h="517">
                    <a:moveTo>
                      <a:pt x="131" y="4"/>
                    </a:moveTo>
                    <a:lnTo>
                      <a:pt x="128" y="7"/>
                    </a:lnTo>
                    <a:lnTo>
                      <a:pt x="119" y="21"/>
                    </a:lnTo>
                    <a:lnTo>
                      <a:pt x="109" y="47"/>
                    </a:lnTo>
                    <a:lnTo>
                      <a:pt x="97" y="91"/>
                    </a:lnTo>
                    <a:lnTo>
                      <a:pt x="88" y="156"/>
                    </a:lnTo>
                    <a:lnTo>
                      <a:pt x="84" y="247"/>
                    </a:lnTo>
                    <a:lnTo>
                      <a:pt x="86" y="366"/>
                    </a:lnTo>
                    <a:lnTo>
                      <a:pt x="99" y="517"/>
                    </a:lnTo>
                    <a:lnTo>
                      <a:pt x="25" y="517"/>
                    </a:lnTo>
                    <a:lnTo>
                      <a:pt x="23" y="502"/>
                    </a:lnTo>
                    <a:lnTo>
                      <a:pt x="16" y="460"/>
                    </a:lnTo>
                    <a:lnTo>
                      <a:pt x="9" y="397"/>
                    </a:lnTo>
                    <a:lnTo>
                      <a:pt x="2" y="320"/>
                    </a:lnTo>
                    <a:lnTo>
                      <a:pt x="0" y="236"/>
                    </a:lnTo>
                    <a:lnTo>
                      <a:pt x="4" y="151"/>
                    </a:lnTo>
                    <a:lnTo>
                      <a:pt x="18" y="70"/>
                    </a:lnTo>
                    <a:lnTo>
                      <a:pt x="43" y="0"/>
                    </a:lnTo>
                    <a:lnTo>
                      <a:pt x="131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07" name="Freeform 90"/>
              <p:cNvSpPr>
                <a:spLocks/>
              </p:cNvSpPr>
              <p:nvPr/>
            </p:nvSpPr>
            <p:spPr bwMode="auto">
              <a:xfrm>
                <a:off x="7233" y="13701"/>
                <a:ext cx="104" cy="411"/>
              </a:xfrm>
              <a:custGeom>
                <a:avLst/>
                <a:gdLst>
                  <a:gd name="T0" fmla="*/ 104 w 104"/>
                  <a:gd name="T1" fmla="*/ 4 h 411"/>
                  <a:gd name="T2" fmla="*/ 101 w 104"/>
                  <a:gd name="T3" fmla="*/ 7 h 411"/>
                  <a:gd name="T4" fmla="*/ 94 w 104"/>
                  <a:gd name="T5" fmla="*/ 17 h 411"/>
                  <a:gd name="T6" fmla="*/ 86 w 104"/>
                  <a:gd name="T7" fmla="*/ 38 h 411"/>
                  <a:gd name="T8" fmla="*/ 76 w 104"/>
                  <a:gd name="T9" fmla="*/ 73 h 411"/>
                  <a:gd name="T10" fmla="*/ 69 w 104"/>
                  <a:gd name="T11" fmla="*/ 125 h 411"/>
                  <a:gd name="T12" fmla="*/ 65 w 104"/>
                  <a:gd name="T13" fmla="*/ 196 h 411"/>
                  <a:gd name="T14" fmla="*/ 67 w 104"/>
                  <a:gd name="T15" fmla="*/ 291 h 411"/>
                  <a:gd name="T16" fmla="*/ 77 w 104"/>
                  <a:gd name="T17" fmla="*/ 411 h 411"/>
                  <a:gd name="T18" fmla="*/ 19 w 104"/>
                  <a:gd name="T19" fmla="*/ 411 h 411"/>
                  <a:gd name="T20" fmla="*/ 17 w 104"/>
                  <a:gd name="T21" fmla="*/ 399 h 411"/>
                  <a:gd name="T22" fmla="*/ 11 w 104"/>
                  <a:gd name="T23" fmla="*/ 365 h 411"/>
                  <a:gd name="T24" fmla="*/ 6 w 104"/>
                  <a:gd name="T25" fmla="*/ 316 h 411"/>
                  <a:gd name="T26" fmla="*/ 2 w 104"/>
                  <a:gd name="T27" fmla="*/ 255 h 411"/>
                  <a:gd name="T28" fmla="*/ 0 w 104"/>
                  <a:gd name="T29" fmla="*/ 188 h 411"/>
                  <a:gd name="T30" fmla="*/ 4 w 104"/>
                  <a:gd name="T31" fmla="*/ 120 h 411"/>
                  <a:gd name="T32" fmla="*/ 15 w 104"/>
                  <a:gd name="T33" fmla="*/ 55 h 411"/>
                  <a:gd name="T34" fmla="*/ 34 w 104"/>
                  <a:gd name="T35" fmla="*/ 0 h 411"/>
                  <a:gd name="T36" fmla="*/ 104 w 104"/>
                  <a:gd name="T37" fmla="*/ 4 h 4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4"/>
                  <a:gd name="T58" fmla="*/ 0 h 411"/>
                  <a:gd name="T59" fmla="*/ 104 w 104"/>
                  <a:gd name="T60" fmla="*/ 411 h 4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4" h="411">
                    <a:moveTo>
                      <a:pt x="104" y="4"/>
                    </a:moveTo>
                    <a:lnTo>
                      <a:pt x="101" y="7"/>
                    </a:lnTo>
                    <a:lnTo>
                      <a:pt x="94" y="17"/>
                    </a:lnTo>
                    <a:lnTo>
                      <a:pt x="86" y="38"/>
                    </a:lnTo>
                    <a:lnTo>
                      <a:pt x="76" y="73"/>
                    </a:lnTo>
                    <a:lnTo>
                      <a:pt x="69" y="125"/>
                    </a:lnTo>
                    <a:lnTo>
                      <a:pt x="65" y="196"/>
                    </a:lnTo>
                    <a:lnTo>
                      <a:pt x="67" y="291"/>
                    </a:lnTo>
                    <a:lnTo>
                      <a:pt x="77" y="411"/>
                    </a:lnTo>
                    <a:lnTo>
                      <a:pt x="19" y="411"/>
                    </a:lnTo>
                    <a:lnTo>
                      <a:pt x="17" y="399"/>
                    </a:lnTo>
                    <a:lnTo>
                      <a:pt x="11" y="365"/>
                    </a:lnTo>
                    <a:lnTo>
                      <a:pt x="6" y="316"/>
                    </a:lnTo>
                    <a:lnTo>
                      <a:pt x="2" y="255"/>
                    </a:lnTo>
                    <a:lnTo>
                      <a:pt x="0" y="188"/>
                    </a:lnTo>
                    <a:lnTo>
                      <a:pt x="4" y="120"/>
                    </a:lnTo>
                    <a:lnTo>
                      <a:pt x="15" y="55"/>
                    </a:lnTo>
                    <a:lnTo>
                      <a:pt x="34" y="0"/>
                    </a:lnTo>
                    <a:lnTo>
                      <a:pt x="104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08" name="Freeform 91"/>
              <p:cNvSpPr>
                <a:spLocks/>
              </p:cNvSpPr>
              <p:nvPr/>
            </p:nvSpPr>
            <p:spPr bwMode="auto">
              <a:xfrm>
                <a:off x="7240" y="13752"/>
                <a:ext cx="76" cy="302"/>
              </a:xfrm>
              <a:custGeom>
                <a:avLst/>
                <a:gdLst>
                  <a:gd name="T0" fmla="*/ 76 w 76"/>
                  <a:gd name="T1" fmla="*/ 2 h 302"/>
                  <a:gd name="T2" fmla="*/ 74 w 76"/>
                  <a:gd name="T3" fmla="*/ 4 h 302"/>
                  <a:gd name="T4" fmla="*/ 70 w 76"/>
                  <a:gd name="T5" fmla="*/ 12 h 302"/>
                  <a:gd name="T6" fmla="*/ 62 w 76"/>
                  <a:gd name="T7" fmla="*/ 28 h 302"/>
                  <a:gd name="T8" fmla="*/ 56 w 76"/>
                  <a:gd name="T9" fmla="*/ 53 h 302"/>
                  <a:gd name="T10" fmla="*/ 51 w 76"/>
                  <a:gd name="T11" fmla="*/ 92 h 302"/>
                  <a:gd name="T12" fmla="*/ 49 w 76"/>
                  <a:gd name="T13" fmla="*/ 145 h 302"/>
                  <a:gd name="T14" fmla="*/ 50 w 76"/>
                  <a:gd name="T15" fmla="*/ 214 h 302"/>
                  <a:gd name="T16" fmla="*/ 57 w 76"/>
                  <a:gd name="T17" fmla="*/ 302 h 302"/>
                  <a:gd name="T18" fmla="*/ 14 w 76"/>
                  <a:gd name="T19" fmla="*/ 302 h 302"/>
                  <a:gd name="T20" fmla="*/ 13 w 76"/>
                  <a:gd name="T21" fmla="*/ 294 h 302"/>
                  <a:gd name="T22" fmla="*/ 9 w 76"/>
                  <a:gd name="T23" fmla="*/ 269 h 302"/>
                  <a:gd name="T24" fmla="*/ 4 w 76"/>
                  <a:gd name="T25" fmla="*/ 232 h 302"/>
                  <a:gd name="T26" fmla="*/ 1 w 76"/>
                  <a:gd name="T27" fmla="*/ 188 h 302"/>
                  <a:gd name="T28" fmla="*/ 0 w 76"/>
                  <a:gd name="T29" fmla="*/ 138 h 302"/>
                  <a:gd name="T30" fmla="*/ 2 w 76"/>
                  <a:gd name="T31" fmla="*/ 89 h 302"/>
                  <a:gd name="T32" fmla="*/ 10 w 76"/>
                  <a:gd name="T33" fmla="*/ 41 h 302"/>
                  <a:gd name="T34" fmla="*/ 25 w 76"/>
                  <a:gd name="T35" fmla="*/ 0 h 302"/>
                  <a:gd name="T36" fmla="*/ 76 w 76"/>
                  <a:gd name="T37" fmla="*/ 2 h 30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6"/>
                  <a:gd name="T58" fmla="*/ 0 h 302"/>
                  <a:gd name="T59" fmla="*/ 76 w 76"/>
                  <a:gd name="T60" fmla="*/ 302 h 30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6" h="302">
                    <a:moveTo>
                      <a:pt x="76" y="2"/>
                    </a:moveTo>
                    <a:lnTo>
                      <a:pt x="74" y="4"/>
                    </a:lnTo>
                    <a:lnTo>
                      <a:pt x="70" y="12"/>
                    </a:lnTo>
                    <a:lnTo>
                      <a:pt x="62" y="28"/>
                    </a:lnTo>
                    <a:lnTo>
                      <a:pt x="56" y="53"/>
                    </a:lnTo>
                    <a:lnTo>
                      <a:pt x="51" y="92"/>
                    </a:lnTo>
                    <a:lnTo>
                      <a:pt x="49" y="145"/>
                    </a:lnTo>
                    <a:lnTo>
                      <a:pt x="50" y="214"/>
                    </a:lnTo>
                    <a:lnTo>
                      <a:pt x="57" y="302"/>
                    </a:lnTo>
                    <a:lnTo>
                      <a:pt x="14" y="302"/>
                    </a:lnTo>
                    <a:lnTo>
                      <a:pt x="13" y="294"/>
                    </a:lnTo>
                    <a:lnTo>
                      <a:pt x="9" y="269"/>
                    </a:lnTo>
                    <a:lnTo>
                      <a:pt x="4" y="232"/>
                    </a:lnTo>
                    <a:lnTo>
                      <a:pt x="1" y="188"/>
                    </a:lnTo>
                    <a:lnTo>
                      <a:pt x="0" y="138"/>
                    </a:lnTo>
                    <a:lnTo>
                      <a:pt x="2" y="89"/>
                    </a:lnTo>
                    <a:lnTo>
                      <a:pt x="10" y="41"/>
                    </a:lnTo>
                    <a:lnTo>
                      <a:pt x="25" y="0"/>
                    </a:lnTo>
                    <a:lnTo>
                      <a:pt x="76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09" name="Rectangle 92"/>
              <p:cNvSpPr>
                <a:spLocks noChangeArrowheads="1"/>
              </p:cNvSpPr>
              <p:nvPr/>
            </p:nvSpPr>
            <p:spPr bwMode="auto">
              <a:xfrm>
                <a:off x="6241" y="13678"/>
                <a:ext cx="23" cy="95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el-GR" altLang="el-GR" sz="1600">
                  <a:latin typeface="Comic Sans MS" pitchFamily="66" charset="0"/>
                </a:endParaRPr>
              </a:p>
            </p:txBody>
          </p:sp>
          <p:sp>
            <p:nvSpPr>
              <p:cNvPr id="104710" name="Freeform 93"/>
              <p:cNvSpPr>
                <a:spLocks/>
              </p:cNvSpPr>
              <p:nvPr/>
            </p:nvSpPr>
            <p:spPr bwMode="auto">
              <a:xfrm>
                <a:off x="6579" y="13664"/>
                <a:ext cx="375" cy="440"/>
              </a:xfrm>
              <a:custGeom>
                <a:avLst/>
                <a:gdLst>
                  <a:gd name="T0" fmla="*/ 35 w 375"/>
                  <a:gd name="T1" fmla="*/ 41 h 440"/>
                  <a:gd name="T2" fmla="*/ 32 w 375"/>
                  <a:gd name="T3" fmla="*/ 49 h 440"/>
                  <a:gd name="T4" fmla="*/ 25 w 375"/>
                  <a:gd name="T5" fmla="*/ 74 h 440"/>
                  <a:gd name="T6" fmla="*/ 17 w 375"/>
                  <a:gd name="T7" fmla="*/ 112 h 440"/>
                  <a:gd name="T8" fmla="*/ 8 w 375"/>
                  <a:gd name="T9" fmla="*/ 163 h 440"/>
                  <a:gd name="T10" fmla="*/ 2 w 375"/>
                  <a:gd name="T11" fmla="*/ 223 h 440"/>
                  <a:gd name="T12" fmla="*/ 0 w 375"/>
                  <a:gd name="T13" fmla="*/ 290 h 440"/>
                  <a:gd name="T14" fmla="*/ 7 w 375"/>
                  <a:gd name="T15" fmla="*/ 363 h 440"/>
                  <a:gd name="T16" fmla="*/ 23 w 375"/>
                  <a:gd name="T17" fmla="*/ 440 h 440"/>
                  <a:gd name="T18" fmla="*/ 23 w 375"/>
                  <a:gd name="T19" fmla="*/ 437 h 440"/>
                  <a:gd name="T20" fmla="*/ 23 w 375"/>
                  <a:gd name="T21" fmla="*/ 427 h 440"/>
                  <a:gd name="T22" fmla="*/ 23 w 375"/>
                  <a:gd name="T23" fmla="*/ 411 h 440"/>
                  <a:gd name="T24" fmla="*/ 23 w 375"/>
                  <a:gd name="T25" fmla="*/ 391 h 440"/>
                  <a:gd name="T26" fmla="*/ 25 w 375"/>
                  <a:gd name="T27" fmla="*/ 367 h 440"/>
                  <a:gd name="T28" fmla="*/ 28 w 375"/>
                  <a:gd name="T29" fmla="*/ 341 h 440"/>
                  <a:gd name="T30" fmla="*/ 33 w 375"/>
                  <a:gd name="T31" fmla="*/ 312 h 440"/>
                  <a:gd name="T32" fmla="*/ 39 w 375"/>
                  <a:gd name="T33" fmla="*/ 281 h 440"/>
                  <a:gd name="T34" fmla="*/ 49 w 375"/>
                  <a:gd name="T35" fmla="*/ 251 h 440"/>
                  <a:gd name="T36" fmla="*/ 61 w 375"/>
                  <a:gd name="T37" fmla="*/ 222 h 440"/>
                  <a:gd name="T38" fmla="*/ 75 w 375"/>
                  <a:gd name="T39" fmla="*/ 194 h 440"/>
                  <a:gd name="T40" fmla="*/ 93 w 375"/>
                  <a:gd name="T41" fmla="*/ 168 h 440"/>
                  <a:gd name="T42" fmla="*/ 116 w 375"/>
                  <a:gd name="T43" fmla="*/ 145 h 440"/>
                  <a:gd name="T44" fmla="*/ 141 w 375"/>
                  <a:gd name="T45" fmla="*/ 127 h 440"/>
                  <a:gd name="T46" fmla="*/ 173 w 375"/>
                  <a:gd name="T47" fmla="*/ 114 h 440"/>
                  <a:gd name="T48" fmla="*/ 208 w 375"/>
                  <a:gd name="T49" fmla="*/ 106 h 440"/>
                  <a:gd name="T50" fmla="*/ 210 w 375"/>
                  <a:gd name="T51" fmla="*/ 104 h 440"/>
                  <a:gd name="T52" fmla="*/ 217 w 375"/>
                  <a:gd name="T53" fmla="*/ 100 h 440"/>
                  <a:gd name="T54" fmla="*/ 227 w 375"/>
                  <a:gd name="T55" fmla="*/ 92 h 440"/>
                  <a:gd name="T56" fmla="*/ 245 w 375"/>
                  <a:gd name="T57" fmla="*/ 82 h 440"/>
                  <a:gd name="T58" fmla="*/ 267 w 375"/>
                  <a:gd name="T59" fmla="*/ 69 h 440"/>
                  <a:gd name="T60" fmla="*/ 296 w 375"/>
                  <a:gd name="T61" fmla="*/ 54 h 440"/>
                  <a:gd name="T62" fmla="*/ 332 w 375"/>
                  <a:gd name="T63" fmla="*/ 36 h 440"/>
                  <a:gd name="T64" fmla="*/ 375 w 375"/>
                  <a:gd name="T65" fmla="*/ 17 h 440"/>
                  <a:gd name="T66" fmla="*/ 373 w 375"/>
                  <a:gd name="T67" fmla="*/ 16 h 440"/>
                  <a:gd name="T68" fmla="*/ 366 w 375"/>
                  <a:gd name="T69" fmla="*/ 15 h 440"/>
                  <a:gd name="T70" fmla="*/ 357 w 375"/>
                  <a:gd name="T71" fmla="*/ 13 h 440"/>
                  <a:gd name="T72" fmla="*/ 343 w 375"/>
                  <a:gd name="T73" fmla="*/ 10 h 440"/>
                  <a:gd name="T74" fmla="*/ 326 w 375"/>
                  <a:gd name="T75" fmla="*/ 7 h 440"/>
                  <a:gd name="T76" fmla="*/ 307 w 375"/>
                  <a:gd name="T77" fmla="*/ 5 h 440"/>
                  <a:gd name="T78" fmla="*/ 285 w 375"/>
                  <a:gd name="T79" fmla="*/ 3 h 440"/>
                  <a:gd name="T80" fmla="*/ 261 w 375"/>
                  <a:gd name="T81" fmla="*/ 1 h 440"/>
                  <a:gd name="T82" fmla="*/ 235 w 375"/>
                  <a:gd name="T83" fmla="*/ 0 h 440"/>
                  <a:gd name="T84" fmla="*/ 208 w 375"/>
                  <a:gd name="T85" fmla="*/ 1 h 440"/>
                  <a:gd name="T86" fmla="*/ 180 w 375"/>
                  <a:gd name="T87" fmla="*/ 2 h 440"/>
                  <a:gd name="T88" fmla="*/ 151 w 375"/>
                  <a:gd name="T89" fmla="*/ 5 h 440"/>
                  <a:gd name="T90" fmla="*/ 122 w 375"/>
                  <a:gd name="T91" fmla="*/ 10 h 440"/>
                  <a:gd name="T92" fmla="*/ 92 w 375"/>
                  <a:gd name="T93" fmla="*/ 18 h 440"/>
                  <a:gd name="T94" fmla="*/ 63 w 375"/>
                  <a:gd name="T95" fmla="*/ 28 h 440"/>
                  <a:gd name="T96" fmla="*/ 35 w 375"/>
                  <a:gd name="T97" fmla="*/ 41 h 4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75"/>
                  <a:gd name="T148" fmla="*/ 0 h 440"/>
                  <a:gd name="T149" fmla="*/ 375 w 375"/>
                  <a:gd name="T150" fmla="*/ 440 h 4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75" h="440">
                    <a:moveTo>
                      <a:pt x="35" y="41"/>
                    </a:moveTo>
                    <a:lnTo>
                      <a:pt x="32" y="49"/>
                    </a:lnTo>
                    <a:lnTo>
                      <a:pt x="25" y="74"/>
                    </a:lnTo>
                    <a:lnTo>
                      <a:pt x="17" y="112"/>
                    </a:lnTo>
                    <a:lnTo>
                      <a:pt x="8" y="163"/>
                    </a:lnTo>
                    <a:lnTo>
                      <a:pt x="2" y="223"/>
                    </a:lnTo>
                    <a:lnTo>
                      <a:pt x="0" y="290"/>
                    </a:lnTo>
                    <a:lnTo>
                      <a:pt x="7" y="363"/>
                    </a:lnTo>
                    <a:lnTo>
                      <a:pt x="23" y="440"/>
                    </a:lnTo>
                    <a:lnTo>
                      <a:pt x="23" y="437"/>
                    </a:lnTo>
                    <a:lnTo>
                      <a:pt x="23" y="427"/>
                    </a:lnTo>
                    <a:lnTo>
                      <a:pt x="23" y="411"/>
                    </a:lnTo>
                    <a:lnTo>
                      <a:pt x="23" y="391"/>
                    </a:lnTo>
                    <a:lnTo>
                      <a:pt x="25" y="367"/>
                    </a:lnTo>
                    <a:lnTo>
                      <a:pt x="28" y="341"/>
                    </a:lnTo>
                    <a:lnTo>
                      <a:pt x="33" y="312"/>
                    </a:lnTo>
                    <a:lnTo>
                      <a:pt x="39" y="281"/>
                    </a:lnTo>
                    <a:lnTo>
                      <a:pt x="49" y="251"/>
                    </a:lnTo>
                    <a:lnTo>
                      <a:pt x="61" y="222"/>
                    </a:lnTo>
                    <a:lnTo>
                      <a:pt x="75" y="194"/>
                    </a:lnTo>
                    <a:lnTo>
                      <a:pt x="93" y="168"/>
                    </a:lnTo>
                    <a:lnTo>
                      <a:pt x="116" y="145"/>
                    </a:lnTo>
                    <a:lnTo>
                      <a:pt x="141" y="127"/>
                    </a:lnTo>
                    <a:lnTo>
                      <a:pt x="173" y="114"/>
                    </a:lnTo>
                    <a:lnTo>
                      <a:pt x="208" y="106"/>
                    </a:lnTo>
                    <a:lnTo>
                      <a:pt x="210" y="104"/>
                    </a:lnTo>
                    <a:lnTo>
                      <a:pt x="217" y="100"/>
                    </a:lnTo>
                    <a:lnTo>
                      <a:pt x="227" y="92"/>
                    </a:lnTo>
                    <a:lnTo>
                      <a:pt x="245" y="82"/>
                    </a:lnTo>
                    <a:lnTo>
                      <a:pt x="267" y="69"/>
                    </a:lnTo>
                    <a:lnTo>
                      <a:pt x="296" y="54"/>
                    </a:lnTo>
                    <a:lnTo>
                      <a:pt x="332" y="36"/>
                    </a:lnTo>
                    <a:lnTo>
                      <a:pt x="375" y="17"/>
                    </a:lnTo>
                    <a:lnTo>
                      <a:pt x="373" y="16"/>
                    </a:lnTo>
                    <a:lnTo>
                      <a:pt x="366" y="15"/>
                    </a:lnTo>
                    <a:lnTo>
                      <a:pt x="357" y="13"/>
                    </a:lnTo>
                    <a:lnTo>
                      <a:pt x="343" y="10"/>
                    </a:lnTo>
                    <a:lnTo>
                      <a:pt x="326" y="7"/>
                    </a:lnTo>
                    <a:lnTo>
                      <a:pt x="307" y="5"/>
                    </a:lnTo>
                    <a:lnTo>
                      <a:pt x="285" y="3"/>
                    </a:lnTo>
                    <a:lnTo>
                      <a:pt x="261" y="1"/>
                    </a:lnTo>
                    <a:lnTo>
                      <a:pt x="235" y="0"/>
                    </a:lnTo>
                    <a:lnTo>
                      <a:pt x="208" y="1"/>
                    </a:lnTo>
                    <a:lnTo>
                      <a:pt x="180" y="2"/>
                    </a:lnTo>
                    <a:lnTo>
                      <a:pt x="151" y="5"/>
                    </a:lnTo>
                    <a:lnTo>
                      <a:pt x="122" y="10"/>
                    </a:lnTo>
                    <a:lnTo>
                      <a:pt x="92" y="18"/>
                    </a:lnTo>
                    <a:lnTo>
                      <a:pt x="63" y="28"/>
                    </a:lnTo>
                    <a:lnTo>
                      <a:pt x="35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11" name="Freeform 94"/>
              <p:cNvSpPr>
                <a:spLocks/>
              </p:cNvSpPr>
              <p:nvPr/>
            </p:nvSpPr>
            <p:spPr bwMode="auto">
              <a:xfrm>
                <a:off x="6061" y="13991"/>
                <a:ext cx="305" cy="83"/>
              </a:xfrm>
              <a:custGeom>
                <a:avLst/>
                <a:gdLst>
                  <a:gd name="T0" fmla="*/ 0 w 305"/>
                  <a:gd name="T1" fmla="*/ 53 h 83"/>
                  <a:gd name="T2" fmla="*/ 0 w 305"/>
                  <a:gd name="T3" fmla="*/ 52 h 83"/>
                  <a:gd name="T4" fmla="*/ 2 w 305"/>
                  <a:gd name="T5" fmla="*/ 48 h 83"/>
                  <a:gd name="T6" fmla="*/ 5 w 305"/>
                  <a:gd name="T7" fmla="*/ 44 h 83"/>
                  <a:gd name="T8" fmla="*/ 11 w 305"/>
                  <a:gd name="T9" fmla="*/ 37 h 83"/>
                  <a:gd name="T10" fmla="*/ 18 w 305"/>
                  <a:gd name="T11" fmla="*/ 31 h 83"/>
                  <a:gd name="T12" fmla="*/ 27 w 305"/>
                  <a:gd name="T13" fmla="*/ 25 h 83"/>
                  <a:gd name="T14" fmla="*/ 39 w 305"/>
                  <a:gd name="T15" fmla="*/ 18 h 83"/>
                  <a:gd name="T16" fmla="*/ 54 w 305"/>
                  <a:gd name="T17" fmla="*/ 12 h 83"/>
                  <a:gd name="T18" fmla="*/ 72 w 305"/>
                  <a:gd name="T19" fmla="*/ 6 h 83"/>
                  <a:gd name="T20" fmla="*/ 92 w 305"/>
                  <a:gd name="T21" fmla="*/ 2 h 83"/>
                  <a:gd name="T22" fmla="*/ 118 w 305"/>
                  <a:gd name="T23" fmla="*/ 0 h 83"/>
                  <a:gd name="T24" fmla="*/ 146 w 305"/>
                  <a:gd name="T25" fmla="*/ 0 h 83"/>
                  <a:gd name="T26" fmla="*/ 180 w 305"/>
                  <a:gd name="T27" fmla="*/ 2 h 83"/>
                  <a:gd name="T28" fmla="*/ 216 w 305"/>
                  <a:gd name="T29" fmla="*/ 7 h 83"/>
                  <a:gd name="T30" fmla="*/ 258 w 305"/>
                  <a:gd name="T31" fmla="*/ 16 h 83"/>
                  <a:gd name="T32" fmla="*/ 305 w 305"/>
                  <a:gd name="T33" fmla="*/ 29 h 83"/>
                  <a:gd name="T34" fmla="*/ 299 w 305"/>
                  <a:gd name="T35" fmla="*/ 47 h 83"/>
                  <a:gd name="T36" fmla="*/ 297 w 305"/>
                  <a:gd name="T37" fmla="*/ 46 h 83"/>
                  <a:gd name="T38" fmla="*/ 289 w 305"/>
                  <a:gd name="T39" fmla="*/ 44 h 83"/>
                  <a:gd name="T40" fmla="*/ 277 w 305"/>
                  <a:gd name="T41" fmla="*/ 41 h 83"/>
                  <a:gd name="T42" fmla="*/ 262 w 305"/>
                  <a:gd name="T43" fmla="*/ 36 h 83"/>
                  <a:gd name="T44" fmla="*/ 244 w 305"/>
                  <a:gd name="T45" fmla="*/ 32 h 83"/>
                  <a:gd name="T46" fmla="*/ 224 w 305"/>
                  <a:gd name="T47" fmla="*/ 28 h 83"/>
                  <a:gd name="T48" fmla="*/ 201 w 305"/>
                  <a:gd name="T49" fmla="*/ 25 h 83"/>
                  <a:gd name="T50" fmla="*/ 176 w 305"/>
                  <a:gd name="T51" fmla="*/ 22 h 83"/>
                  <a:gd name="T52" fmla="*/ 152 w 305"/>
                  <a:gd name="T53" fmla="*/ 21 h 83"/>
                  <a:gd name="T54" fmla="*/ 126 w 305"/>
                  <a:gd name="T55" fmla="*/ 21 h 83"/>
                  <a:gd name="T56" fmla="*/ 101 w 305"/>
                  <a:gd name="T57" fmla="*/ 23 h 83"/>
                  <a:gd name="T58" fmla="*/ 77 w 305"/>
                  <a:gd name="T59" fmla="*/ 29 h 83"/>
                  <a:gd name="T60" fmla="*/ 55 w 305"/>
                  <a:gd name="T61" fmla="*/ 37 h 83"/>
                  <a:gd name="T62" fmla="*/ 33 w 305"/>
                  <a:gd name="T63" fmla="*/ 48 h 83"/>
                  <a:gd name="T64" fmla="*/ 15 w 305"/>
                  <a:gd name="T65" fmla="*/ 63 h 83"/>
                  <a:gd name="T66" fmla="*/ 0 w 305"/>
                  <a:gd name="T67" fmla="*/ 83 h 83"/>
                  <a:gd name="T68" fmla="*/ 0 w 305"/>
                  <a:gd name="T69" fmla="*/ 53 h 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05"/>
                  <a:gd name="T106" fmla="*/ 0 h 83"/>
                  <a:gd name="T107" fmla="*/ 305 w 305"/>
                  <a:gd name="T108" fmla="*/ 83 h 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05" h="83">
                    <a:moveTo>
                      <a:pt x="0" y="53"/>
                    </a:moveTo>
                    <a:lnTo>
                      <a:pt x="0" y="52"/>
                    </a:lnTo>
                    <a:lnTo>
                      <a:pt x="2" y="48"/>
                    </a:lnTo>
                    <a:lnTo>
                      <a:pt x="5" y="44"/>
                    </a:lnTo>
                    <a:lnTo>
                      <a:pt x="11" y="37"/>
                    </a:lnTo>
                    <a:lnTo>
                      <a:pt x="18" y="31"/>
                    </a:lnTo>
                    <a:lnTo>
                      <a:pt x="27" y="25"/>
                    </a:lnTo>
                    <a:lnTo>
                      <a:pt x="39" y="18"/>
                    </a:lnTo>
                    <a:lnTo>
                      <a:pt x="54" y="12"/>
                    </a:lnTo>
                    <a:lnTo>
                      <a:pt x="72" y="6"/>
                    </a:lnTo>
                    <a:lnTo>
                      <a:pt x="92" y="2"/>
                    </a:lnTo>
                    <a:lnTo>
                      <a:pt x="118" y="0"/>
                    </a:lnTo>
                    <a:lnTo>
                      <a:pt x="146" y="0"/>
                    </a:lnTo>
                    <a:lnTo>
                      <a:pt x="180" y="2"/>
                    </a:lnTo>
                    <a:lnTo>
                      <a:pt x="216" y="7"/>
                    </a:lnTo>
                    <a:lnTo>
                      <a:pt x="258" y="16"/>
                    </a:lnTo>
                    <a:lnTo>
                      <a:pt x="305" y="29"/>
                    </a:lnTo>
                    <a:lnTo>
                      <a:pt x="299" y="47"/>
                    </a:lnTo>
                    <a:lnTo>
                      <a:pt x="297" y="46"/>
                    </a:lnTo>
                    <a:lnTo>
                      <a:pt x="289" y="44"/>
                    </a:lnTo>
                    <a:lnTo>
                      <a:pt x="277" y="41"/>
                    </a:lnTo>
                    <a:lnTo>
                      <a:pt x="262" y="36"/>
                    </a:lnTo>
                    <a:lnTo>
                      <a:pt x="244" y="32"/>
                    </a:lnTo>
                    <a:lnTo>
                      <a:pt x="224" y="28"/>
                    </a:lnTo>
                    <a:lnTo>
                      <a:pt x="201" y="25"/>
                    </a:lnTo>
                    <a:lnTo>
                      <a:pt x="176" y="22"/>
                    </a:lnTo>
                    <a:lnTo>
                      <a:pt x="152" y="21"/>
                    </a:lnTo>
                    <a:lnTo>
                      <a:pt x="126" y="21"/>
                    </a:lnTo>
                    <a:lnTo>
                      <a:pt x="101" y="23"/>
                    </a:lnTo>
                    <a:lnTo>
                      <a:pt x="77" y="29"/>
                    </a:lnTo>
                    <a:lnTo>
                      <a:pt x="55" y="37"/>
                    </a:lnTo>
                    <a:lnTo>
                      <a:pt x="33" y="48"/>
                    </a:lnTo>
                    <a:lnTo>
                      <a:pt x="15" y="63"/>
                    </a:lnTo>
                    <a:lnTo>
                      <a:pt x="0" y="8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12" name="Freeform 95"/>
              <p:cNvSpPr>
                <a:spLocks/>
              </p:cNvSpPr>
              <p:nvPr/>
            </p:nvSpPr>
            <p:spPr bwMode="auto">
              <a:xfrm>
                <a:off x="6061" y="13793"/>
                <a:ext cx="305" cy="83"/>
              </a:xfrm>
              <a:custGeom>
                <a:avLst/>
                <a:gdLst>
                  <a:gd name="T0" fmla="*/ 0 w 305"/>
                  <a:gd name="T1" fmla="*/ 53 h 83"/>
                  <a:gd name="T2" fmla="*/ 0 w 305"/>
                  <a:gd name="T3" fmla="*/ 52 h 83"/>
                  <a:gd name="T4" fmla="*/ 2 w 305"/>
                  <a:gd name="T5" fmla="*/ 49 h 83"/>
                  <a:gd name="T6" fmla="*/ 5 w 305"/>
                  <a:gd name="T7" fmla="*/ 44 h 83"/>
                  <a:gd name="T8" fmla="*/ 11 w 305"/>
                  <a:gd name="T9" fmla="*/ 38 h 83"/>
                  <a:gd name="T10" fmla="*/ 18 w 305"/>
                  <a:gd name="T11" fmla="*/ 31 h 83"/>
                  <a:gd name="T12" fmla="*/ 27 w 305"/>
                  <a:gd name="T13" fmla="*/ 25 h 83"/>
                  <a:gd name="T14" fmla="*/ 39 w 305"/>
                  <a:gd name="T15" fmla="*/ 17 h 83"/>
                  <a:gd name="T16" fmla="*/ 54 w 305"/>
                  <a:gd name="T17" fmla="*/ 12 h 83"/>
                  <a:gd name="T18" fmla="*/ 72 w 305"/>
                  <a:gd name="T19" fmla="*/ 7 h 83"/>
                  <a:gd name="T20" fmla="*/ 92 w 305"/>
                  <a:gd name="T21" fmla="*/ 2 h 83"/>
                  <a:gd name="T22" fmla="*/ 118 w 305"/>
                  <a:gd name="T23" fmla="*/ 0 h 83"/>
                  <a:gd name="T24" fmla="*/ 146 w 305"/>
                  <a:gd name="T25" fmla="*/ 0 h 83"/>
                  <a:gd name="T26" fmla="*/ 180 w 305"/>
                  <a:gd name="T27" fmla="*/ 2 h 83"/>
                  <a:gd name="T28" fmla="*/ 216 w 305"/>
                  <a:gd name="T29" fmla="*/ 8 h 83"/>
                  <a:gd name="T30" fmla="*/ 258 w 305"/>
                  <a:gd name="T31" fmla="*/ 16 h 83"/>
                  <a:gd name="T32" fmla="*/ 305 w 305"/>
                  <a:gd name="T33" fmla="*/ 29 h 83"/>
                  <a:gd name="T34" fmla="*/ 299 w 305"/>
                  <a:gd name="T35" fmla="*/ 47 h 83"/>
                  <a:gd name="T36" fmla="*/ 297 w 305"/>
                  <a:gd name="T37" fmla="*/ 45 h 83"/>
                  <a:gd name="T38" fmla="*/ 289 w 305"/>
                  <a:gd name="T39" fmla="*/ 43 h 83"/>
                  <a:gd name="T40" fmla="*/ 277 w 305"/>
                  <a:gd name="T41" fmla="*/ 40 h 83"/>
                  <a:gd name="T42" fmla="*/ 262 w 305"/>
                  <a:gd name="T43" fmla="*/ 36 h 83"/>
                  <a:gd name="T44" fmla="*/ 244 w 305"/>
                  <a:gd name="T45" fmla="*/ 33 h 83"/>
                  <a:gd name="T46" fmla="*/ 224 w 305"/>
                  <a:gd name="T47" fmla="*/ 28 h 83"/>
                  <a:gd name="T48" fmla="*/ 201 w 305"/>
                  <a:gd name="T49" fmla="*/ 25 h 83"/>
                  <a:gd name="T50" fmla="*/ 176 w 305"/>
                  <a:gd name="T51" fmla="*/ 22 h 83"/>
                  <a:gd name="T52" fmla="*/ 152 w 305"/>
                  <a:gd name="T53" fmla="*/ 21 h 83"/>
                  <a:gd name="T54" fmla="*/ 126 w 305"/>
                  <a:gd name="T55" fmla="*/ 22 h 83"/>
                  <a:gd name="T56" fmla="*/ 101 w 305"/>
                  <a:gd name="T57" fmla="*/ 24 h 83"/>
                  <a:gd name="T58" fmla="*/ 77 w 305"/>
                  <a:gd name="T59" fmla="*/ 29 h 83"/>
                  <a:gd name="T60" fmla="*/ 55 w 305"/>
                  <a:gd name="T61" fmla="*/ 38 h 83"/>
                  <a:gd name="T62" fmla="*/ 33 w 305"/>
                  <a:gd name="T63" fmla="*/ 49 h 83"/>
                  <a:gd name="T64" fmla="*/ 15 w 305"/>
                  <a:gd name="T65" fmla="*/ 64 h 83"/>
                  <a:gd name="T66" fmla="*/ 0 w 305"/>
                  <a:gd name="T67" fmla="*/ 83 h 83"/>
                  <a:gd name="T68" fmla="*/ 0 w 305"/>
                  <a:gd name="T69" fmla="*/ 53 h 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05"/>
                  <a:gd name="T106" fmla="*/ 0 h 83"/>
                  <a:gd name="T107" fmla="*/ 305 w 305"/>
                  <a:gd name="T108" fmla="*/ 83 h 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05" h="83">
                    <a:moveTo>
                      <a:pt x="0" y="53"/>
                    </a:moveTo>
                    <a:lnTo>
                      <a:pt x="0" y="52"/>
                    </a:lnTo>
                    <a:lnTo>
                      <a:pt x="2" y="49"/>
                    </a:lnTo>
                    <a:lnTo>
                      <a:pt x="5" y="44"/>
                    </a:lnTo>
                    <a:lnTo>
                      <a:pt x="11" y="38"/>
                    </a:lnTo>
                    <a:lnTo>
                      <a:pt x="18" y="31"/>
                    </a:lnTo>
                    <a:lnTo>
                      <a:pt x="27" y="25"/>
                    </a:lnTo>
                    <a:lnTo>
                      <a:pt x="39" y="17"/>
                    </a:lnTo>
                    <a:lnTo>
                      <a:pt x="54" y="12"/>
                    </a:lnTo>
                    <a:lnTo>
                      <a:pt x="72" y="7"/>
                    </a:lnTo>
                    <a:lnTo>
                      <a:pt x="92" y="2"/>
                    </a:lnTo>
                    <a:lnTo>
                      <a:pt x="118" y="0"/>
                    </a:lnTo>
                    <a:lnTo>
                      <a:pt x="146" y="0"/>
                    </a:lnTo>
                    <a:lnTo>
                      <a:pt x="180" y="2"/>
                    </a:lnTo>
                    <a:lnTo>
                      <a:pt x="216" y="8"/>
                    </a:lnTo>
                    <a:lnTo>
                      <a:pt x="258" y="16"/>
                    </a:lnTo>
                    <a:lnTo>
                      <a:pt x="305" y="29"/>
                    </a:lnTo>
                    <a:lnTo>
                      <a:pt x="299" y="47"/>
                    </a:lnTo>
                    <a:lnTo>
                      <a:pt x="297" y="45"/>
                    </a:lnTo>
                    <a:lnTo>
                      <a:pt x="289" y="43"/>
                    </a:lnTo>
                    <a:lnTo>
                      <a:pt x="277" y="40"/>
                    </a:lnTo>
                    <a:lnTo>
                      <a:pt x="262" y="36"/>
                    </a:lnTo>
                    <a:lnTo>
                      <a:pt x="244" y="33"/>
                    </a:lnTo>
                    <a:lnTo>
                      <a:pt x="224" y="28"/>
                    </a:lnTo>
                    <a:lnTo>
                      <a:pt x="201" y="25"/>
                    </a:lnTo>
                    <a:lnTo>
                      <a:pt x="176" y="22"/>
                    </a:lnTo>
                    <a:lnTo>
                      <a:pt x="152" y="21"/>
                    </a:lnTo>
                    <a:lnTo>
                      <a:pt x="126" y="22"/>
                    </a:lnTo>
                    <a:lnTo>
                      <a:pt x="101" y="24"/>
                    </a:lnTo>
                    <a:lnTo>
                      <a:pt x="77" y="29"/>
                    </a:lnTo>
                    <a:lnTo>
                      <a:pt x="55" y="38"/>
                    </a:lnTo>
                    <a:lnTo>
                      <a:pt x="33" y="49"/>
                    </a:lnTo>
                    <a:lnTo>
                      <a:pt x="15" y="64"/>
                    </a:lnTo>
                    <a:lnTo>
                      <a:pt x="0" y="8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13" name="Freeform 96"/>
              <p:cNvSpPr>
                <a:spLocks/>
              </p:cNvSpPr>
              <p:nvPr/>
            </p:nvSpPr>
            <p:spPr bwMode="auto">
              <a:xfrm>
                <a:off x="6348" y="13696"/>
                <a:ext cx="496" cy="917"/>
              </a:xfrm>
              <a:custGeom>
                <a:avLst/>
                <a:gdLst>
                  <a:gd name="T0" fmla="*/ 0 w 496"/>
                  <a:gd name="T1" fmla="*/ 0 h 917"/>
                  <a:gd name="T2" fmla="*/ 0 w 496"/>
                  <a:gd name="T3" fmla="*/ 886 h 917"/>
                  <a:gd name="T4" fmla="*/ 150 w 496"/>
                  <a:gd name="T5" fmla="*/ 917 h 917"/>
                  <a:gd name="T6" fmla="*/ 143 w 496"/>
                  <a:gd name="T7" fmla="*/ 797 h 917"/>
                  <a:gd name="T8" fmla="*/ 496 w 496"/>
                  <a:gd name="T9" fmla="*/ 851 h 917"/>
                  <a:gd name="T10" fmla="*/ 490 w 496"/>
                  <a:gd name="T11" fmla="*/ 803 h 917"/>
                  <a:gd name="T12" fmla="*/ 245 w 496"/>
                  <a:gd name="T13" fmla="*/ 773 h 917"/>
                  <a:gd name="T14" fmla="*/ 239 w 496"/>
                  <a:gd name="T15" fmla="*/ 670 h 917"/>
                  <a:gd name="T16" fmla="*/ 72 w 496"/>
                  <a:gd name="T17" fmla="*/ 670 h 917"/>
                  <a:gd name="T18" fmla="*/ 68 w 496"/>
                  <a:gd name="T19" fmla="*/ 657 h 917"/>
                  <a:gd name="T20" fmla="*/ 56 w 496"/>
                  <a:gd name="T21" fmla="*/ 620 h 917"/>
                  <a:gd name="T22" fmla="*/ 41 w 496"/>
                  <a:gd name="T23" fmla="*/ 559 h 917"/>
                  <a:gd name="T24" fmla="*/ 26 w 496"/>
                  <a:gd name="T25" fmla="*/ 480 h 917"/>
                  <a:gd name="T26" fmla="*/ 15 w 496"/>
                  <a:gd name="T27" fmla="*/ 385 h 917"/>
                  <a:gd name="T28" fmla="*/ 11 w 496"/>
                  <a:gd name="T29" fmla="*/ 276 h 917"/>
                  <a:gd name="T30" fmla="*/ 20 w 496"/>
                  <a:gd name="T31" fmla="*/ 158 h 917"/>
                  <a:gd name="T32" fmla="*/ 42 w 496"/>
                  <a:gd name="T33" fmla="*/ 30 h 917"/>
                  <a:gd name="T34" fmla="*/ 0 w 496"/>
                  <a:gd name="T35" fmla="*/ 0 h 9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96"/>
                  <a:gd name="T55" fmla="*/ 0 h 917"/>
                  <a:gd name="T56" fmla="*/ 496 w 496"/>
                  <a:gd name="T57" fmla="*/ 917 h 9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96" h="917">
                    <a:moveTo>
                      <a:pt x="0" y="0"/>
                    </a:moveTo>
                    <a:lnTo>
                      <a:pt x="0" y="886"/>
                    </a:lnTo>
                    <a:lnTo>
                      <a:pt x="150" y="917"/>
                    </a:lnTo>
                    <a:lnTo>
                      <a:pt x="143" y="797"/>
                    </a:lnTo>
                    <a:lnTo>
                      <a:pt x="496" y="851"/>
                    </a:lnTo>
                    <a:lnTo>
                      <a:pt x="490" y="803"/>
                    </a:lnTo>
                    <a:lnTo>
                      <a:pt x="245" y="773"/>
                    </a:lnTo>
                    <a:lnTo>
                      <a:pt x="239" y="670"/>
                    </a:lnTo>
                    <a:lnTo>
                      <a:pt x="72" y="670"/>
                    </a:lnTo>
                    <a:lnTo>
                      <a:pt x="68" y="657"/>
                    </a:lnTo>
                    <a:lnTo>
                      <a:pt x="56" y="620"/>
                    </a:lnTo>
                    <a:lnTo>
                      <a:pt x="41" y="559"/>
                    </a:lnTo>
                    <a:lnTo>
                      <a:pt x="26" y="480"/>
                    </a:lnTo>
                    <a:lnTo>
                      <a:pt x="15" y="385"/>
                    </a:lnTo>
                    <a:lnTo>
                      <a:pt x="11" y="276"/>
                    </a:lnTo>
                    <a:lnTo>
                      <a:pt x="20" y="158"/>
                    </a:lnTo>
                    <a:lnTo>
                      <a:pt x="42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14" name="Freeform 97"/>
              <p:cNvSpPr>
                <a:spLocks/>
              </p:cNvSpPr>
              <p:nvPr/>
            </p:nvSpPr>
            <p:spPr bwMode="auto">
              <a:xfrm>
                <a:off x="6593" y="13487"/>
                <a:ext cx="638" cy="125"/>
              </a:xfrm>
              <a:custGeom>
                <a:avLst/>
                <a:gdLst>
                  <a:gd name="T0" fmla="*/ 0 w 638"/>
                  <a:gd name="T1" fmla="*/ 125 h 125"/>
                  <a:gd name="T2" fmla="*/ 4 w 638"/>
                  <a:gd name="T3" fmla="*/ 124 h 125"/>
                  <a:gd name="T4" fmla="*/ 14 w 638"/>
                  <a:gd name="T5" fmla="*/ 119 h 125"/>
                  <a:gd name="T6" fmla="*/ 31 w 638"/>
                  <a:gd name="T7" fmla="*/ 114 h 125"/>
                  <a:gd name="T8" fmla="*/ 53 w 638"/>
                  <a:gd name="T9" fmla="*/ 106 h 125"/>
                  <a:gd name="T10" fmla="*/ 81 w 638"/>
                  <a:gd name="T11" fmla="*/ 98 h 125"/>
                  <a:gd name="T12" fmla="*/ 113 w 638"/>
                  <a:gd name="T13" fmla="*/ 89 h 125"/>
                  <a:gd name="T14" fmla="*/ 151 w 638"/>
                  <a:gd name="T15" fmla="*/ 81 h 125"/>
                  <a:gd name="T16" fmla="*/ 192 w 638"/>
                  <a:gd name="T17" fmla="*/ 73 h 125"/>
                  <a:gd name="T18" fmla="*/ 237 w 638"/>
                  <a:gd name="T19" fmla="*/ 65 h 125"/>
                  <a:gd name="T20" fmla="*/ 286 w 638"/>
                  <a:gd name="T21" fmla="*/ 60 h 125"/>
                  <a:gd name="T22" fmla="*/ 337 w 638"/>
                  <a:gd name="T23" fmla="*/ 56 h 125"/>
                  <a:gd name="T24" fmla="*/ 390 w 638"/>
                  <a:gd name="T25" fmla="*/ 55 h 125"/>
                  <a:gd name="T26" fmla="*/ 446 w 638"/>
                  <a:gd name="T27" fmla="*/ 56 h 125"/>
                  <a:gd name="T28" fmla="*/ 503 w 638"/>
                  <a:gd name="T29" fmla="*/ 61 h 125"/>
                  <a:gd name="T30" fmla="*/ 561 w 638"/>
                  <a:gd name="T31" fmla="*/ 70 h 125"/>
                  <a:gd name="T32" fmla="*/ 620 w 638"/>
                  <a:gd name="T33" fmla="*/ 83 h 125"/>
                  <a:gd name="T34" fmla="*/ 638 w 638"/>
                  <a:gd name="T35" fmla="*/ 0 h 125"/>
                  <a:gd name="T36" fmla="*/ 634 w 638"/>
                  <a:gd name="T37" fmla="*/ 0 h 125"/>
                  <a:gd name="T38" fmla="*/ 620 w 638"/>
                  <a:gd name="T39" fmla="*/ 0 h 125"/>
                  <a:gd name="T40" fmla="*/ 599 w 638"/>
                  <a:gd name="T41" fmla="*/ 0 h 125"/>
                  <a:gd name="T42" fmla="*/ 571 w 638"/>
                  <a:gd name="T43" fmla="*/ 1 h 125"/>
                  <a:gd name="T44" fmla="*/ 536 w 638"/>
                  <a:gd name="T45" fmla="*/ 2 h 125"/>
                  <a:gd name="T46" fmla="*/ 496 w 638"/>
                  <a:gd name="T47" fmla="*/ 3 h 125"/>
                  <a:gd name="T48" fmla="*/ 452 w 638"/>
                  <a:gd name="T49" fmla="*/ 6 h 125"/>
                  <a:gd name="T50" fmla="*/ 405 w 638"/>
                  <a:gd name="T51" fmla="*/ 8 h 125"/>
                  <a:gd name="T52" fmla="*/ 354 w 638"/>
                  <a:gd name="T53" fmla="*/ 13 h 125"/>
                  <a:gd name="T54" fmla="*/ 302 w 638"/>
                  <a:gd name="T55" fmla="*/ 17 h 125"/>
                  <a:gd name="T56" fmla="*/ 249 w 638"/>
                  <a:gd name="T57" fmla="*/ 22 h 125"/>
                  <a:gd name="T58" fmla="*/ 196 w 638"/>
                  <a:gd name="T59" fmla="*/ 30 h 125"/>
                  <a:gd name="T60" fmla="*/ 144 w 638"/>
                  <a:gd name="T61" fmla="*/ 37 h 125"/>
                  <a:gd name="T62" fmla="*/ 93 w 638"/>
                  <a:gd name="T63" fmla="*/ 47 h 125"/>
                  <a:gd name="T64" fmla="*/ 45 w 638"/>
                  <a:gd name="T65" fmla="*/ 58 h 125"/>
                  <a:gd name="T66" fmla="*/ 0 w 638"/>
                  <a:gd name="T67" fmla="*/ 71 h 125"/>
                  <a:gd name="T68" fmla="*/ 0 w 638"/>
                  <a:gd name="T69" fmla="*/ 125 h 12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38"/>
                  <a:gd name="T106" fmla="*/ 0 h 125"/>
                  <a:gd name="T107" fmla="*/ 638 w 638"/>
                  <a:gd name="T108" fmla="*/ 125 h 12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38" h="125">
                    <a:moveTo>
                      <a:pt x="0" y="125"/>
                    </a:moveTo>
                    <a:lnTo>
                      <a:pt x="4" y="124"/>
                    </a:lnTo>
                    <a:lnTo>
                      <a:pt x="14" y="119"/>
                    </a:lnTo>
                    <a:lnTo>
                      <a:pt x="31" y="114"/>
                    </a:lnTo>
                    <a:lnTo>
                      <a:pt x="53" y="106"/>
                    </a:lnTo>
                    <a:lnTo>
                      <a:pt x="81" y="98"/>
                    </a:lnTo>
                    <a:lnTo>
                      <a:pt x="113" y="89"/>
                    </a:lnTo>
                    <a:lnTo>
                      <a:pt x="151" y="81"/>
                    </a:lnTo>
                    <a:lnTo>
                      <a:pt x="192" y="73"/>
                    </a:lnTo>
                    <a:lnTo>
                      <a:pt x="237" y="65"/>
                    </a:lnTo>
                    <a:lnTo>
                      <a:pt x="286" y="60"/>
                    </a:lnTo>
                    <a:lnTo>
                      <a:pt x="337" y="56"/>
                    </a:lnTo>
                    <a:lnTo>
                      <a:pt x="390" y="55"/>
                    </a:lnTo>
                    <a:lnTo>
                      <a:pt x="446" y="56"/>
                    </a:lnTo>
                    <a:lnTo>
                      <a:pt x="503" y="61"/>
                    </a:lnTo>
                    <a:lnTo>
                      <a:pt x="561" y="70"/>
                    </a:lnTo>
                    <a:lnTo>
                      <a:pt x="620" y="83"/>
                    </a:lnTo>
                    <a:lnTo>
                      <a:pt x="638" y="0"/>
                    </a:lnTo>
                    <a:lnTo>
                      <a:pt x="634" y="0"/>
                    </a:lnTo>
                    <a:lnTo>
                      <a:pt x="620" y="0"/>
                    </a:lnTo>
                    <a:lnTo>
                      <a:pt x="599" y="0"/>
                    </a:lnTo>
                    <a:lnTo>
                      <a:pt x="571" y="1"/>
                    </a:lnTo>
                    <a:lnTo>
                      <a:pt x="536" y="2"/>
                    </a:lnTo>
                    <a:lnTo>
                      <a:pt x="496" y="3"/>
                    </a:lnTo>
                    <a:lnTo>
                      <a:pt x="452" y="6"/>
                    </a:lnTo>
                    <a:lnTo>
                      <a:pt x="405" y="8"/>
                    </a:lnTo>
                    <a:lnTo>
                      <a:pt x="354" y="13"/>
                    </a:lnTo>
                    <a:lnTo>
                      <a:pt x="302" y="17"/>
                    </a:lnTo>
                    <a:lnTo>
                      <a:pt x="249" y="22"/>
                    </a:lnTo>
                    <a:lnTo>
                      <a:pt x="196" y="30"/>
                    </a:lnTo>
                    <a:lnTo>
                      <a:pt x="144" y="37"/>
                    </a:lnTo>
                    <a:lnTo>
                      <a:pt x="93" y="47"/>
                    </a:lnTo>
                    <a:lnTo>
                      <a:pt x="45" y="58"/>
                    </a:lnTo>
                    <a:lnTo>
                      <a:pt x="0" y="71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15" name="Freeform 98"/>
              <p:cNvSpPr>
                <a:spLocks/>
              </p:cNvSpPr>
              <p:nvPr/>
            </p:nvSpPr>
            <p:spPr bwMode="auto">
              <a:xfrm>
                <a:off x="6217" y="14634"/>
                <a:ext cx="1075" cy="356"/>
              </a:xfrm>
              <a:custGeom>
                <a:avLst/>
                <a:gdLst>
                  <a:gd name="T0" fmla="*/ 454 w 1075"/>
                  <a:gd name="T1" fmla="*/ 344 h 356"/>
                  <a:gd name="T2" fmla="*/ 456 w 1075"/>
                  <a:gd name="T3" fmla="*/ 343 h 356"/>
                  <a:gd name="T4" fmla="*/ 463 w 1075"/>
                  <a:gd name="T5" fmla="*/ 341 h 356"/>
                  <a:gd name="T6" fmla="*/ 472 w 1075"/>
                  <a:gd name="T7" fmla="*/ 337 h 356"/>
                  <a:gd name="T8" fmla="*/ 485 w 1075"/>
                  <a:gd name="T9" fmla="*/ 332 h 356"/>
                  <a:gd name="T10" fmla="*/ 501 w 1075"/>
                  <a:gd name="T11" fmla="*/ 325 h 356"/>
                  <a:gd name="T12" fmla="*/ 518 w 1075"/>
                  <a:gd name="T13" fmla="*/ 317 h 356"/>
                  <a:gd name="T14" fmla="*/ 538 w 1075"/>
                  <a:gd name="T15" fmla="*/ 308 h 356"/>
                  <a:gd name="T16" fmla="*/ 558 w 1075"/>
                  <a:gd name="T17" fmla="*/ 298 h 356"/>
                  <a:gd name="T18" fmla="*/ 580 w 1075"/>
                  <a:gd name="T19" fmla="*/ 287 h 356"/>
                  <a:gd name="T20" fmla="*/ 600 w 1075"/>
                  <a:gd name="T21" fmla="*/ 274 h 356"/>
                  <a:gd name="T22" fmla="*/ 621 w 1075"/>
                  <a:gd name="T23" fmla="*/ 262 h 356"/>
                  <a:gd name="T24" fmla="*/ 640 w 1075"/>
                  <a:gd name="T25" fmla="*/ 248 h 356"/>
                  <a:gd name="T26" fmla="*/ 658 w 1075"/>
                  <a:gd name="T27" fmla="*/ 234 h 356"/>
                  <a:gd name="T28" fmla="*/ 674 w 1075"/>
                  <a:gd name="T29" fmla="*/ 219 h 356"/>
                  <a:gd name="T30" fmla="*/ 688 w 1075"/>
                  <a:gd name="T31" fmla="*/ 204 h 356"/>
                  <a:gd name="T32" fmla="*/ 699 w 1075"/>
                  <a:gd name="T33" fmla="*/ 189 h 356"/>
                  <a:gd name="T34" fmla="*/ 0 w 1075"/>
                  <a:gd name="T35" fmla="*/ 18 h 356"/>
                  <a:gd name="T36" fmla="*/ 54 w 1075"/>
                  <a:gd name="T37" fmla="*/ 0 h 356"/>
                  <a:gd name="T38" fmla="*/ 1075 w 1075"/>
                  <a:gd name="T39" fmla="*/ 251 h 356"/>
                  <a:gd name="T40" fmla="*/ 1033 w 1075"/>
                  <a:gd name="T41" fmla="*/ 274 h 356"/>
                  <a:gd name="T42" fmla="*/ 738 w 1075"/>
                  <a:gd name="T43" fmla="*/ 199 h 356"/>
                  <a:gd name="T44" fmla="*/ 737 w 1075"/>
                  <a:gd name="T45" fmla="*/ 200 h 356"/>
                  <a:gd name="T46" fmla="*/ 735 w 1075"/>
                  <a:gd name="T47" fmla="*/ 203 h 356"/>
                  <a:gd name="T48" fmla="*/ 730 w 1075"/>
                  <a:gd name="T49" fmla="*/ 207 h 356"/>
                  <a:gd name="T50" fmla="*/ 724 w 1075"/>
                  <a:gd name="T51" fmla="*/ 214 h 356"/>
                  <a:gd name="T52" fmla="*/ 716 w 1075"/>
                  <a:gd name="T53" fmla="*/ 222 h 356"/>
                  <a:gd name="T54" fmla="*/ 706 w 1075"/>
                  <a:gd name="T55" fmla="*/ 231 h 356"/>
                  <a:gd name="T56" fmla="*/ 694 w 1075"/>
                  <a:gd name="T57" fmla="*/ 242 h 356"/>
                  <a:gd name="T58" fmla="*/ 679 w 1075"/>
                  <a:gd name="T59" fmla="*/ 253 h 356"/>
                  <a:gd name="T60" fmla="*/ 662 w 1075"/>
                  <a:gd name="T61" fmla="*/ 265 h 356"/>
                  <a:gd name="T62" fmla="*/ 643 w 1075"/>
                  <a:gd name="T63" fmla="*/ 278 h 356"/>
                  <a:gd name="T64" fmla="*/ 621 w 1075"/>
                  <a:gd name="T65" fmla="*/ 291 h 356"/>
                  <a:gd name="T66" fmla="*/ 597 w 1075"/>
                  <a:gd name="T67" fmla="*/ 303 h 356"/>
                  <a:gd name="T68" fmla="*/ 570 w 1075"/>
                  <a:gd name="T69" fmla="*/ 317 h 356"/>
                  <a:gd name="T70" fmla="*/ 540 w 1075"/>
                  <a:gd name="T71" fmla="*/ 330 h 356"/>
                  <a:gd name="T72" fmla="*/ 508 w 1075"/>
                  <a:gd name="T73" fmla="*/ 343 h 356"/>
                  <a:gd name="T74" fmla="*/ 472 w 1075"/>
                  <a:gd name="T75" fmla="*/ 356 h 356"/>
                  <a:gd name="T76" fmla="*/ 454 w 1075"/>
                  <a:gd name="T77" fmla="*/ 344 h 35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75"/>
                  <a:gd name="T118" fmla="*/ 0 h 356"/>
                  <a:gd name="T119" fmla="*/ 1075 w 1075"/>
                  <a:gd name="T120" fmla="*/ 356 h 35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75" h="356">
                    <a:moveTo>
                      <a:pt x="454" y="344"/>
                    </a:moveTo>
                    <a:lnTo>
                      <a:pt x="456" y="343"/>
                    </a:lnTo>
                    <a:lnTo>
                      <a:pt x="463" y="341"/>
                    </a:lnTo>
                    <a:lnTo>
                      <a:pt x="472" y="337"/>
                    </a:lnTo>
                    <a:lnTo>
                      <a:pt x="485" y="332"/>
                    </a:lnTo>
                    <a:lnTo>
                      <a:pt x="501" y="325"/>
                    </a:lnTo>
                    <a:lnTo>
                      <a:pt x="518" y="317"/>
                    </a:lnTo>
                    <a:lnTo>
                      <a:pt x="538" y="308"/>
                    </a:lnTo>
                    <a:lnTo>
                      <a:pt x="558" y="298"/>
                    </a:lnTo>
                    <a:lnTo>
                      <a:pt x="580" y="287"/>
                    </a:lnTo>
                    <a:lnTo>
                      <a:pt x="600" y="274"/>
                    </a:lnTo>
                    <a:lnTo>
                      <a:pt x="621" y="262"/>
                    </a:lnTo>
                    <a:lnTo>
                      <a:pt x="640" y="248"/>
                    </a:lnTo>
                    <a:lnTo>
                      <a:pt x="658" y="234"/>
                    </a:lnTo>
                    <a:lnTo>
                      <a:pt x="674" y="219"/>
                    </a:lnTo>
                    <a:lnTo>
                      <a:pt x="688" y="204"/>
                    </a:lnTo>
                    <a:lnTo>
                      <a:pt x="699" y="189"/>
                    </a:lnTo>
                    <a:lnTo>
                      <a:pt x="0" y="18"/>
                    </a:lnTo>
                    <a:lnTo>
                      <a:pt x="54" y="0"/>
                    </a:lnTo>
                    <a:lnTo>
                      <a:pt x="1075" y="251"/>
                    </a:lnTo>
                    <a:lnTo>
                      <a:pt x="1033" y="274"/>
                    </a:lnTo>
                    <a:lnTo>
                      <a:pt x="738" y="199"/>
                    </a:lnTo>
                    <a:lnTo>
                      <a:pt x="737" y="200"/>
                    </a:lnTo>
                    <a:lnTo>
                      <a:pt x="735" y="203"/>
                    </a:lnTo>
                    <a:lnTo>
                      <a:pt x="730" y="207"/>
                    </a:lnTo>
                    <a:lnTo>
                      <a:pt x="724" y="214"/>
                    </a:lnTo>
                    <a:lnTo>
                      <a:pt x="716" y="222"/>
                    </a:lnTo>
                    <a:lnTo>
                      <a:pt x="706" y="231"/>
                    </a:lnTo>
                    <a:lnTo>
                      <a:pt x="694" y="242"/>
                    </a:lnTo>
                    <a:lnTo>
                      <a:pt x="679" y="253"/>
                    </a:lnTo>
                    <a:lnTo>
                      <a:pt x="662" y="265"/>
                    </a:lnTo>
                    <a:lnTo>
                      <a:pt x="643" y="278"/>
                    </a:lnTo>
                    <a:lnTo>
                      <a:pt x="621" y="291"/>
                    </a:lnTo>
                    <a:lnTo>
                      <a:pt x="597" y="303"/>
                    </a:lnTo>
                    <a:lnTo>
                      <a:pt x="570" y="317"/>
                    </a:lnTo>
                    <a:lnTo>
                      <a:pt x="540" y="330"/>
                    </a:lnTo>
                    <a:lnTo>
                      <a:pt x="508" y="343"/>
                    </a:lnTo>
                    <a:lnTo>
                      <a:pt x="472" y="356"/>
                    </a:lnTo>
                    <a:lnTo>
                      <a:pt x="454" y="3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16" name="Freeform 99"/>
              <p:cNvSpPr>
                <a:spLocks/>
              </p:cNvSpPr>
              <p:nvPr/>
            </p:nvSpPr>
            <p:spPr bwMode="auto">
              <a:xfrm>
                <a:off x="5997" y="14727"/>
                <a:ext cx="1095" cy="319"/>
              </a:xfrm>
              <a:custGeom>
                <a:avLst/>
                <a:gdLst>
                  <a:gd name="T0" fmla="*/ 0 w 1095"/>
                  <a:gd name="T1" fmla="*/ 0 h 319"/>
                  <a:gd name="T2" fmla="*/ 1071 w 1095"/>
                  <a:gd name="T3" fmla="*/ 319 h 319"/>
                  <a:gd name="T4" fmla="*/ 1095 w 1095"/>
                  <a:gd name="T5" fmla="*/ 319 h 319"/>
                  <a:gd name="T6" fmla="*/ 33 w 1095"/>
                  <a:gd name="T7" fmla="*/ 0 h 319"/>
                  <a:gd name="T8" fmla="*/ 0 w 1095"/>
                  <a:gd name="T9" fmla="*/ 0 h 3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5"/>
                  <a:gd name="T16" fmla="*/ 0 h 319"/>
                  <a:gd name="T17" fmla="*/ 1095 w 1095"/>
                  <a:gd name="T18" fmla="*/ 319 h 3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5" h="319">
                    <a:moveTo>
                      <a:pt x="0" y="0"/>
                    </a:moveTo>
                    <a:lnTo>
                      <a:pt x="1071" y="319"/>
                    </a:lnTo>
                    <a:lnTo>
                      <a:pt x="1095" y="319"/>
                    </a:lnTo>
                    <a:lnTo>
                      <a:pt x="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17" name="Freeform 100"/>
              <p:cNvSpPr>
                <a:spLocks/>
              </p:cNvSpPr>
              <p:nvPr/>
            </p:nvSpPr>
            <p:spPr bwMode="auto">
              <a:xfrm>
                <a:off x="6181" y="14684"/>
                <a:ext cx="1082" cy="285"/>
              </a:xfrm>
              <a:custGeom>
                <a:avLst/>
                <a:gdLst>
                  <a:gd name="T0" fmla="*/ 0 w 1082"/>
                  <a:gd name="T1" fmla="*/ 1 h 285"/>
                  <a:gd name="T2" fmla="*/ 1058 w 1082"/>
                  <a:gd name="T3" fmla="*/ 285 h 285"/>
                  <a:gd name="T4" fmla="*/ 1082 w 1082"/>
                  <a:gd name="T5" fmla="*/ 284 h 285"/>
                  <a:gd name="T6" fmla="*/ 33 w 1082"/>
                  <a:gd name="T7" fmla="*/ 0 h 285"/>
                  <a:gd name="T8" fmla="*/ 0 w 1082"/>
                  <a:gd name="T9" fmla="*/ 1 h 2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2"/>
                  <a:gd name="T16" fmla="*/ 0 h 285"/>
                  <a:gd name="T17" fmla="*/ 1082 w 1082"/>
                  <a:gd name="T18" fmla="*/ 285 h 2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2" h="285">
                    <a:moveTo>
                      <a:pt x="0" y="1"/>
                    </a:moveTo>
                    <a:lnTo>
                      <a:pt x="1058" y="285"/>
                    </a:lnTo>
                    <a:lnTo>
                      <a:pt x="1082" y="284"/>
                    </a:lnTo>
                    <a:lnTo>
                      <a:pt x="3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18" name="Freeform 101"/>
              <p:cNvSpPr>
                <a:spLocks/>
              </p:cNvSpPr>
              <p:nvPr/>
            </p:nvSpPr>
            <p:spPr bwMode="auto">
              <a:xfrm>
                <a:off x="6093" y="14699"/>
                <a:ext cx="1087" cy="315"/>
              </a:xfrm>
              <a:custGeom>
                <a:avLst/>
                <a:gdLst>
                  <a:gd name="T0" fmla="*/ 0 w 1087"/>
                  <a:gd name="T1" fmla="*/ 0 h 315"/>
                  <a:gd name="T2" fmla="*/ 1066 w 1087"/>
                  <a:gd name="T3" fmla="*/ 315 h 315"/>
                  <a:gd name="T4" fmla="*/ 1087 w 1087"/>
                  <a:gd name="T5" fmla="*/ 308 h 315"/>
                  <a:gd name="T6" fmla="*/ 31 w 1087"/>
                  <a:gd name="T7" fmla="*/ 0 h 315"/>
                  <a:gd name="T8" fmla="*/ 0 w 1087"/>
                  <a:gd name="T9" fmla="*/ 0 h 3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7"/>
                  <a:gd name="T16" fmla="*/ 0 h 315"/>
                  <a:gd name="T17" fmla="*/ 1087 w 1087"/>
                  <a:gd name="T18" fmla="*/ 315 h 3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7" h="315">
                    <a:moveTo>
                      <a:pt x="0" y="0"/>
                    </a:moveTo>
                    <a:lnTo>
                      <a:pt x="1066" y="315"/>
                    </a:lnTo>
                    <a:lnTo>
                      <a:pt x="1087" y="308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672" name="Group 102"/>
            <p:cNvGrpSpPr>
              <a:grpSpLocks/>
            </p:cNvGrpSpPr>
            <p:nvPr/>
          </p:nvGrpSpPr>
          <p:grpSpPr bwMode="auto">
            <a:xfrm>
              <a:off x="12806" y="10667"/>
              <a:ext cx="983" cy="1369"/>
              <a:chOff x="12762" y="10336"/>
              <a:chExt cx="1027" cy="1700"/>
            </a:xfrm>
          </p:grpSpPr>
          <p:sp>
            <p:nvSpPr>
              <p:cNvPr id="104674" name="Rectangle 103"/>
              <p:cNvSpPr>
                <a:spLocks noChangeArrowheads="1"/>
              </p:cNvSpPr>
              <p:nvPr/>
            </p:nvSpPr>
            <p:spPr bwMode="auto">
              <a:xfrm>
                <a:off x="12824" y="10394"/>
                <a:ext cx="965" cy="1642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el-GR" altLang="el-GR" sz="1600">
                  <a:latin typeface="Comic Sans MS" pitchFamily="66" charset="0"/>
                </a:endParaRPr>
              </a:p>
            </p:txBody>
          </p:sp>
          <p:sp>
            <p:nvSpPr>
              <p:cNvPr id="104675" name="Rectangle 104"/>
              <p:cNvSpPr>
                <a:spLocks noChangeArrowheads="1"/>
              </p:cNvSpPr>
              <p:nvPr/>
            </p:nvSpPr>
            <p:spPr bwMode="auto">
              <a:xfrm>
                <a:off x="12766" y="10336"/>
                <a:ext cx="965" cy="164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el-GR" altLang="el-GR" sz="1600">
                  <a:latin typeface="Comic Sans MS" pitchFamily="66" charset="0"/>
                </a:endParaRPr>
              </a:p>
            </p:txBody>
          </p:sp>
          <p:sp>
            <p:nvSpPr>
              <p:cNvPr id="104676" name="Line 105"/>
              <p:cNvSpPr>
                <a:spLocks noChangeShapeType="1"/>
              </p:cNvSpPr>
              <p:nvPr/>
            </p:nvSpPr>
            <p:spPr bwMode="auto">
              <a:xfrm>
                <a:off x="12766" y="10682"/>
                <a:ext cx="965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77" name="Line 106"/>
              <p:cNvSpPr>
                <a:spLocks noChangeShapeType="1"/>
              </p:cNvSpPr>
              <p:nvPr/>
            </p:nvSpPr>
            <p:spPr bwMode="auto">
              <a:xfrm>
                <a:off x="12780" y="11042"/>
                <a:ext cx="98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78" name="Line 107"/>
              <p:cNvSpPr>
                <a:spLocks noChangeShapeType="1"/>
              </p:cNvSpPr>
              <p:nvPr/>
            </p:nvSpPr>
            <p:spPr bwMode="auto">
              <a:xfrm>
                <a:off x="12764" y="11374"/>
                <a:ext cx="98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79" name="Line 108"/>
              <p:cNvSpPr>
                <a:spLocks noChangeShapeType="1"/>
              </p:cNvSpPr>
              <p:nvPr/>
            </p:nvSpPr>
            <p:spPr bwMode="auto">
              <a:xfrm>
                <a:off x="12762" y="11675"/>
                <a:ext cx="967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673" name="Text Box 109"/>
            <p:cNvSpPr txBox="1">
              <a:spLocks noChangeArrowheads="1"/>
            </p:cNvSpPr>
            <p:nvPr/>
          </p:nvSpPr>
          <p:spPr bwMode="auto">
            <a:xfrm>
              <a:off x="12809" y="10193"/>
              <a:ext cx="95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altLang="el-GR" sz="1000">
                  <a:solidFill>
                    <a:schemeClr val="tx2"/>
                  </a:solidFill>
                  <a:latin typeface="Arial" pitchFamily="34" charset="0"/>
                </a:rPr>
                <a:t>Host B</a:t>
              </a:r>
              <a:endParaRPr lang="en-US" altLang="el-GR" sz="2000">
                <a:solidFill>
                  <a:schemeClr val="tx2"/>
                </a:solidFill>
                <a:latin typeface="Comic Sans MS" pitchFamily="66" charset="0"/>
              </a:endParaRPr>
            </a:p>
          </p:txBody>
        </p:sp>
      </p:grpSp>
      <p:sp>
        <p:nvSpPr>
          <p:cNvPr id="104462" name="Line 110"/>
          <p:cNvSpPr>
            <a:spLocks noChangeShapeType="1"/>
          </p:cNvSpPr>
          <p:nvPr/>
        </p:nvSpPr>
        <p:spPr bwMode="auto">
          <a:xfrm flipH="1">
            <a:off x="6223000" y="2365375"/>
            <a:ext cx="3175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63" name="Line 111"/>
          <p:cNvSpPr>
            <a:spLocks noChangeShapeType="1"/>
          </p:cNvSpPr>
          <p:nvPr/>
        </p:nvSpPr>
        <p:spPr bwMode="auto">
          <a:xfrm flipH="1" flipV="1">
            <a:off x="7002463" y="2374900"/>
            <a:ext cx="339725" cy="47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64" name="Line 112"/>
          <p:cNvSpPr>
            <a:spLocks noChangeShapeType="1"/>
          </p:cNvSpPr>
          <p:nvPr/>
        </p:nvSpPr>
        <p:spPr bwMode="auto">
          <a:xfrm flipH="1">
            <a:off x="6977063" y="2151063"/>
            <a:ext cx="566737" cy="6762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65" name="Line 113"/>
          <p:cNvSpPr>
            <a:spLocks noChangeShapeType="1"/>
          </p:cNvSpPr>
          <p:nvPr/>
        </p:nvSpPr>
        <p:spPr bwMode="auto">
          <a:xfrm flipH="1">
            <a:off x="7524750" y="2160588"/>
            <a:ext cx="1920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4466" name="Group 114"/>
          <p:cNvGrpSpPr>
            <a:grpSpLocks/>
          </p:cNvGrpSpPr>
          <p:nvPr/>
        </p:nvGrpSpPr>
        <p:grpSpPr bwMode="auto">
          <a:xfrm>
            <a:off x="7562850" y="1828800"/>
            <a:ext cx="428625" cy="471488"/>
            <a:chOff x="5850" y="13487"/>
            <a:chExt cx="2023" cy="1840"/>
          </a:xfrm>
        </p:grpSpPr>
        <p:sp>
          <p:nvSpPr>
            <p:cNvPr id="104632" name="Freeform 115"/>
            <p:cNvSpPr>
              <a:spLocks/>
            </p:cNvSpPr>
            <p:nvPr/>
          </p:nvSpPr>
          <p:spPr bwMode="auto">
            <a:xfrm>
              <a:off x="5850" y="13632"/>
              <a:ext cx="2023" cy="1695"/>
            </a:xfrm>
            <a:custGeom>
              <a:avLst/>
              <a:gdLst>
                <a:gd name="T0" fmla="*/ 570 w 2023"/>
                <a:gd name="T1" fmla="*/ 121 h 1695"/>
                <a:gd name="T2" fmla="*/ 575 w 2023"/>
                <a:gd name="T3" fmla="*/ 120 h 1695"/>
                <a:gd name="T4" fmla="*/ 586 w 2023"/>
                <a:gd name="T5" fmla="*/ 116 h 1695"/>
                <a:gd name="T6" fmla="*/ 607 w 2023"/>
                <a:gd name="T7" fmla="*/ 108 h 1695"/>
                <a:gd name="T8" fmla="*/ 636 w 2023"/>
                <a:gd name="T9" fmla="*/ 101 h 1695"/>
                <a:gd name="T10" fmla="*/ 672 w 2023"/>
                <a:gd name="T11" fmla="*/ 90 h 1695"/>
                <a:gd name="T12" fmla="*/ 718 w 2023"/>
                <a:gd name="T13" fmla="*/ 79 h 1695"/>
                <a:gd name="T14" fmla="*/ 771 w 2023"/>
                <a:gd name="T15" fmla="*/ 67 h 1695"/>
                <a:gd name="T16" fmla="*/ 834 w 2023"/>
                <a:gd name="T17" fmla="*/ 55 h 1695"/>
                <a:gd name="T18" fmla="*/ 904 w 2023"/>
                <a:gd name="T19" fmla="*/ 43 h 1695"/>
                <a:gd name="T20" fmla="*/ 982 w 2023"/>
                <a:gd name="T21" fmla="*/ 33 h 1695"/>
                <a:gd name="T22" fmla="*/ 1071 w 2023"/>
                <a:gd name="T23" fmla="*/ 22 h 1695"/>
                <a:gd name="T24" fmla="*/ 1166 w 2023"/>
                <a:gd name="T25" fmla="*/ 13 h 1695"/>
                <a:gd name="T26" fmla="*/ 1271 w 2023"/>
                <a:gd name="T27" fmla="*/ 7 h 1695"/>
                <a:gd name="T28" fmla="*/ 1384 w 2023"/>
                <a:gd name="T29" fmla="*/ 1 h 1695"/>
                <a:gd name="T30" fmla="*/ 1506 w 2023"/>
                <a:gd name="T31" fmla="*/ 0 h 1695"/>
                <a:gd name="T32" fmla="*/ 1636 w 2023"/>
                <a:gd name="T33" fmla="*/ 1 h 1695"/>
                <a:gd name="T34" fmla="*/ 1692 w 2023"/>
                <a:gd name="T35" fmla="*/ 233 h 1695"/>
                <a:gd name="T36" fmla="*/ 1713 w 2023"/>
                <a:gd name="T37" fmla="*/ 243 h 1695"/>
                <a:gd name="T38" fmla="*/ 1758 w 2023"/>
                <a:gd name="T39" fmla="*/ 274 h 1695"/>
                <a:gd name="T40" fmla="*/ 1806 w 2023"/>
                <a:gd name="T41" fmla="*/ 329 h 1695"/>
                <a:gd name="T42" fmla="*/ 1836 w 2023"/>
                <a:gd name="T43" fmla="*/ 409 h 1695"/>
                <a:gd name="T44" fmla="*/ 1955 w 2023"/>
                <a:gd name="T45" fmla="*/ 948 h 1695"/>
                <a:gd name="T46" fmla="*/ 2003 w 2023"/>
                <a:gd name="T47" fmla="*/ 1171 h 1695"/>
                <a:gd name="T48" fmla="*/ 2011 w 2023"/>
                <a:gd name="T49" fmla="*/ 1188 h 1695"/>
                <a:gd name="T50" fmla="*/ 2022 w 2023"/>
                <a:gd name="T51" fmla="*/ 1231 h 1695"/>
                <a:gd name="T52" fmla="*/ 2021 w 2023"/>
                <a:gd name="T53" fmla="*/ 1297 h 1695"/>
                <a:gd name="T54" fmla="*/ 1992 w 2023"/>
                <a:gd name="T55" fmla="*/ 1380 h 1695"/>
                <a:gd name="T56" fmla="*/ 0 w 2023"/>
                <a:gd name="T57" fmla="*/ 1328 h 1695"/>
                <a:gd name="T58" fmla="*/ 199 w 2023"/>
                <a:gd name="T59" fmla="*/ 1223 h 1695"/>
                <a:gd name="T60" fmla="*/ 200 w 2023"/>
                <a:gd name="T61" fmla="*/ 232 h 1695"/>
                <a:gd name="T62" fmla="*/ 210 w 2023"/>
                <a:gd name="T63" fmla="*/ 226 h 1695"/>
                <a:gd name="T64" fmla="*/ 230 w 2023"/>
                <a:gd name="T65" fmla="*/ 214 h 1695"/>
                <a:gd name="T66" fmla="*/ 259 w 2023"/>
                <a:gd name="T67" fmla="*/ 201 h 1695"/>
                <a:gd name="T68" fmla="*/ 297 w 2023"/>
                <a:gd name="T69" fmla="*/ 189 h 1695"/>
                <a:gd name="T70" fmla="*/ 344 w 2023"/>
                <a:gd name="T71" fmla="*/ 183 h 1695"/>
                <a:gd name="T72" fmla="*/ 399 w 2023"/>
                <a:gd name="T73" fmla="*/ 181 h 1695"/>
                <a:gd name="T74" fmla="*/ 464 w 2023"/>
                <a:gd name="T75" fmla="*/ 191 h 1695"/>
                <a:gd name="T76" fmla="*/ 548 w 2023"/>
                <a:gd name="T77" fmla="*/ 225 h 16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23"/>
                <a:gd name="T118" fmla="*/ 0 h 1695"/>
                <a:gd name="T119" fmla="*/ 2023 w 2023"/>
                <a:gd name="T120" fmla="*/ 1695 h 16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23" h="1695">
                  <a:moveTo>
                    <a:pt x="548" y="225"/>
                  </a:moveTo>
                  <a:lnTo>
                    <a:pt x="570" y="121"/>
                  </a:lnTo>
                  <a:lnTo>
                    <a:pt x="571" y="121"/>
                  </a:lnTo>
                  <a:lnTo>
                    <a:pt x="575" y="120"/>
                  </a:lnTo>
                  <a:lnTo>
                    <a:pt x="580" y="118"/>
                  </a:lnTo>
                  <a:lnTo>
                    <a:pt x="586" y="116"/>
                  </a:lnTo>
                  <a:lnTo>
                    <a:pt x="596" y="112"/>
                  </a:lnTo>
                  <a:lnTo>
                    <a:pt x="607" y="108"/>
                  </a:lnTo>
                  <a:lnTo>
                    <a:pt x="620" y="105"/>
                  </a:lnTo>
                  <a:lnTo>
                    <a:pt x="636" y="101"/>
                  </a:lnTo>
                  <a:lnTo>
                    <a:pt x="653" y="95"/>
                  </a:lnTo>
                  <a:lnTo>
                    <a:pt x="672" y="90"/>
                  </a:lnTo>
                  <a:lnTo>
                    <a:pt x="694" y="84"/>
                  </a:lnTo>
                  <a:lnTo>
                    <a:pt x="718" y="79"/>
                  </a:lnTo>
                  <a:lnTo>
                    <a:pt x="743" y="74"/>
                  </a:lnTo>
                  <a:lnTo>
                    <a:pt x="771" y="67"/>
                  </a:lnTo>
                  <a:lnTo>
                    <a:pt x="802" y="61"/>
                  </a:lnTo>
                  <a:lnTo>
                    <a:pt x="834" y="55"/>
                  </a:lnTo>
                  <a:lnTo>
                    <a:pt x="867" y="49"/>
                  </a:lnTo>
                  <a:lnTo>
                    <a:pt x="904" y="43"/>
                  </a:lnTo>
                  <a:lnTo>
                    <a:pt x="943" y="38"/>
                  </a:lnTo>
                  <a:lnTo>
                    <a:pt x="982" y="33"/>
                  </a:lnTo>
                  <a:lnTo>
                    <a:pt x="1025" y="27"/>
                  </a:lnTo>
                  <a:lnTo>
                    <a:pt x="1071" y="22"/>
                  </a:lnTo>
                  <a:lnTo>
                    <a:pt x="1117" y="17"/>
                  </a:lnTo>
                  <a:lnTo>
                    <a:pt x="1166" y="13"/>
                  </a:lnTo>
                  <a:lnTo>
                    <a:pt x="1218" y="10"/>
                  </a:lnTo>
                  <a:lnTo>
                    <a:pt x="1271" y="7"/>
                  </a:lnTo>
                  <a:lnTo>
                    <a:pt x="1327" y="3"/>
                  </a:lnTo>
                  <a:lnTo>
                    <a:pt x="1384" y="1"/>
                  </a:lnTo>
                  <a:lnTo>
                    <a:pt x="1444" y="0"/>
                  </a:lnTo>
                  <a:lnTo>
                    <a:pt x="1506" y="0"/>
                  </a:lnTo>
                  <a:lnTo>
                    <a:pt x="1570" y="0"/>
                  </a:lnTo>
                  <a:lnTo>
                    <a:pt x="1636" y="1"/>
                  </a:lnTo>
                  <a:lnTo>
                    <a:pt x="1709" y="41"/>
                  </a:lnTo>
                  <a:lnTo>
                    <a:pt x="1692" y="233"/>
                  </a:lnTo>
                  <a:lnTo>
                    <a:pt x="1698" y="235"/>
                  </a:lnTo>
                  <a:lnTo>
                    <a:pt x="1713" y="243"/>
                  </a:lnTo>
                  <a:lnTo>
                    <a:pt x="1733" y="256"/>
                  </a:lnTo>
                  <a:lnTo>
                    <a:pt x="1758" y="274"/>
                  </a:lnTo>
                  <a:lnTo>
                    <a:pt x="1784" y="299"/>
                  </a:lnTo>
                  <a:lnTo>
                    <a:pt x="1806" y="329"/>
                  </a:lnTo>
                  <a:lnTo>
                    <a:pt x="1825" y="366"/>
                  </a:lnTo>
                  <a:lnTo>
                    <a:pt x="1836" y="409"/>
                  </a:lnTo>
                  <a:lnTo>
                    <a:pt x="1999" y="557"/>
                  </a:lnTo>
                  <a:lnTo>
                    <a:pt x="1955" y="948"/>
                  </a:lnTo>
                  <a:lnTo>
                    <a:pt x="1692" y="1080"/>
                  </a:lnTo>
                  <a:lnTo>
                    <a:pt x="2003" y="1171"/>
                  </a:lnTo>
                  <a:lnTo>
                    <a:pt x="2006" y="1176"/>
                  </a:lnTo>
                  <a:lnTo>
                    <a:pt x="2011" y="1188"/>
                  </a:lnTo>
                  <a:lnTo>
                    <a:pt x="2016" y="1206"/>
                  </a:lnTo>
                  <a:lnTo>
                    <a:pt x="2022" y="1231"/>
                  </a:lnTo>
                  <a:lnTo>
                    <a:pt x="2023" y="1261"/>
                  </a:lnTo>
                  <a:lnTo>
                    <a:pt x="2021" y="1297"/>
                  </a:lnTo>
                  <a:lnTo>
                    <a:pt x="2010" y="1337"/>
                  </a:lnTo>
                  <a:lnTo>
                    <a:pt x="1992" y="1380"/>
                  </a:lnTo>
                  <a:lnTo>
                    <a:pt x="1171" y="1695"/>
                  </a:lnTo>
                  <a:lnTo>
                    <a:pt x="0" y="1328"/>
                  </a:lnTo>
                  <a:lnTo>
                    <a:pt x="20" y="1285"/>
                  </a:lnTo>
                  <a:lnTo>
                    <a:pt x="199" y="1223"/>
                  </a:lnTo>
                  <a:lnTo>
                    <a:pt x="199" y="233"/>
                  </a:lnTo>
                  <a:lnTo>
                    <a:pt x="200" y="232"/>
                  </a:lnTo>
                  <a:lnTo>
                    <a:pt x="204" y="229"/>
                  </a:lnTo>
                  <a:lnTo>
                    <a:pt x="210" y="226"/>
                  </a:lnTo>
                  <a:lnTo>
                    <a:pt x="218" y="220"/>
                  </a:lnTo>
                  <a:lnTo>
                    <a:pt x="230" y="214"/>
                  </a:lnTo>
                  <a:lnTo>
                    <a:pt x="243" y="207"/>
                  </a:lnTo>
                  <a:lnTo>
                    <a:pt x="259" y="201"/>
                  </a:lnTo>
                  <a:lnTo>
                    <a:pt x="277" y="194"/>
                  </a:lnTo>
                  <a:lnTo>
                    <a:pt x="297" y="189"/>
                  </a:lnTo>
                  <a:lnTo>
                    <a:pt x="320" y="185"/>
                  </a:lnTo>
                  <a:lnTo>
                    <a:pt x="344" y="183"/>
                  </a:lnTo>
                  <a:lnTo>
                    <a:pt x="370" y="180"/>
                  </a:lnTo>
                  <a:lnTo>
                    <a:pt x="399" y="181"/>
                  </a:lnTo>
                  <a:lnTo>
                    <a:pt x="430" y="185"/>
                  </a:lnTo>
                  <a:lnTo>
                    <a:pt x="464" y="191"/>
                  </a:lnTo>
                  <a:lnTo>
                    <a:pt x="498" y="201"/>
                  </a:lnTo>
                  <a:lnTo>
                    <a:pt x="548" y="225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33" name="Freeform 116"/>
            <p:cNvSpPr>
              <a:spLocks/>
            </p:cNvSpPr>
            <p:nvPr/>
          </p:nvSpPr>
          <p:spPr bwMode="auto">
            <a:xfrm>
              <a:off x="6551" y="13597"/>
              <a:ext cx="650" cy="735"/>
            </a:xfrm>
            <a:custGeom>
              <a:avLst/>
              <a:gdLst>
                <a:gd name="T0" fmla="*/ 645 w 650"/>
                <a:gd name="T1" fmla="*/ 27 h 735"/>
                <a:gd name="T2" fmla="*/ 642 w 650"/>
                <a:gd name="T3" fmla="*/ 26 h 735"/>
                <a:gd name="T4" fmla="*/ 631 w 650"/>
                <a:gd name="T5" fmla="*/ 23 h 735"/>
                <a:gd name="T6" fmla="*/ 615 w 650"/>
                <a:gd name="T7" fmla="*/ 19 h 735"/>
                <a:gd name="T8" fmla="*/ 592 w 650"/>
                <a:gd name="T9" fmla="*/ 15 h 735"/>
                <a:gd name="T10" fmla="*/ 565 w 650"/>
                <a:gd name="T11" fmla="*/ 10 h 735"/>
                <a:gd name="T12" fmla="*/ 533 w 650"/>
                <a:gd name="T13" fmla="*/ 6 h 735"/>
                <a:gd name="T14" fmla="*/ 496 w 650"/>
                <a:gd name="T15" fmla="*/ 3 h 735"/>
                <a:gd name="T16" fmla="*/ 456 w 650"/>
                <a:gd name="T17" fmla="*/ 1 h 735"/>
                <a:gd name="T18" fmla="*/ 411 w 650"/>
                <a:gd name="T19" fmla="*/ 0 h 735"/>
                <a:gd name="T20" fmla="*/ 364 w 650"/>
                <a:gd name="T21" fmla="*/ 2 h 735"/>
                <a:gd name="T22" fmla="*/ 315 w 650"/>
                <a:gd name="T23" fmla="*/ 6 h 735"/>
                <a:gd name="T24" fmla="*/ 262 w 650"/>
                <a:gd name="T25" fmla="*/ 15 h 735"/>
                <a:gd name="T26" fmla="*/ 209 w 650"/>
                <a:gd name="T27" fmla="*/ 26 h 735"/>
                <a:gd name="T28" fmla="*/ 154 w 650"/>
                <a:gd name="T29" fmla="*/ 42 h 735"/>
                <a:gd name="T30" fmla="*/ 98 w 650"/>
                <a:gd name="T31" fmla="*/ 61 h 735"/>
                <a:gd name="T32" fmla="*/ 42 w 650"/>
                <a:gd name="T33" fmla="*/ 87 h 735"/>
                <a:gd name="T34" fmla="*/ 38 w 650"/>
                <a:gd name="T35" fmla="*/ 101 h 735"/>
                <a:gd name="T36" fmla="*/ 28 w 650"/>
                <a:gd name="T37" fmla="*/ 141 h 735"/>
                <a:gd name="T38" fmla="*/ 17 w 650"/>
                <a:gd name="T39" fmla="*/ 203 h 735"/>
                <a:gd name="T40" fmla="*/ 6 w 650"/>
                <a:gd name="T41" fmla="*/ 283 h 735"/>
                <a:gd name="T42" fmla="*/ 0 w 650"/>
                <a:gd name="T43" fmla="*/ 378 h 735"/>
                <a:gd name="T44" fmla="*/ 5 w 650"/>
                <a:gd name="T45" fmla="*/ 484 h 735"/>
                <a:gd name="T46" fmla="*/ 21 w 650"/>
                <a:gd name="T47" fmla="*/ 599 h 735"/>
                <a:gd name="T48" fmla="*/ 54 w 650"/>
                <a:gd name="T49" fmla="*/ 716 h 735"/>
                <a:gd name="T50" fmla="*/ 58 w 650"/>
                <a:gd name="T51" fmla="*/ 716 h 735"/>
                <a:gd name="T52" fmla="*/ 66 w 650"/>
                <a:gd name="T53" fmla="*/ 715 h 735"/>
                <a:gd name="T54" fmla="*/ 80 w 650"/>
                <a:gd name="T55" fmla="*/ 713 h 735"/>
                <a:gd name="T56" fmla="*/ 99 w 650"/>
                <a:gd name="T57" fmla="*/ 712 h 735"/>
                <a:gd name="T58" fmla="*/ 124 w 650"/>
                <a:gd name="T59" fmla="*/ 710 h 735"/>
                <a:gd name="T60" fmla="*/ 153 w 650"/>
                <a:gd name="T61" fmla="*/ 708 h 735"/>
                <a:gd name="T62" fmla="*/ 188 w 650"/>
                <a:gd name="T63" fmla="*/ 707 h 735"/>
                <a:gd name="T64" fmla="*/ 225 w 650"/>
                <a:gd name="T65" fmla="*/ 706 h 735"/>
                <a:gd name="T66" fmla="*/ 267 w 650"/>
                <a:gd name="T67" fmla="*/ 705 h 735"/>
                <a:gd name="T68" fmla="*/ 313 w 650"/>
                <a:gd name="T69" fmla="*/ 706 h 735"/>
                <a:gd name="T70" fmla="*/ 362 w 650"/>
                <a:gd name="T71" fmla="*/ 707 h 735"/>
                <a:gd name="T72" fmla="*/ 415 w 650"/>
                <a:gd name="T73" fmla="*/ 709 h 735"/>
                <a:gd name="T74" fmla="*/ 470 w 650"/>
                <a:gd name="T75" fmla="*/ 713 h 735"/>
                <a:gd name="T76" fmla="*/ 528 w 650"/>
                <a:gd name="T77" fmla="*/ 719 h 735"/>
                <a:gd name="T78" fmla="*/ 588 w 650"/>
                <a:gd name="T79" fmla="*/ 726 h 735"/>
                <a:gd name="T80" fmla="*/ 650 w 650"/>
                <a:gd name="T81" fmla="*/ 735 h 735"/>
                <a:gd name="T82" fmla="*/ 647 w 650"/>
                <a:gd name="T83" fmla="*/ 713 h 735"/>
                <a:gd name="T84" fmla="*/ 641 w 650"/>
                <a:gd name="T85" fmla="*/ 655 h 735"/>
                <a:gd name="T86" fmla="*/ 631 w 650"/>
                <a:gd name="T87" fmla="*/ 568 h 735"/>
                <a:gd name="T88" fmla="*/ 623 w 650"/>
                <a:gd name="T89" fmla="*/ 462 h 735"/>
                <a:gd name="T90" fmla="*/ 618 w 650"/>
                <a:gd name="T91" fmla="*/ 345 h 735"/>
                <a:gd name="T92" fmla="*/ 618 w 650"/>
                <a:gd name="T93" fmla="*/ 229 h 735"/>
                <a:gd name="T94" fmla="*/ 627 w 650"/>
                <a:gd name="T95" fmla="*/ 119 h 735"/>
                <a:gd name="T96" fmla="*/ 645 w 650"/>
                <a:gd name="T97" fmla="*/ 27 h 7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50"/>
                <a:gd name="T148" fmla="*/ 0 h 735"/>
                <a:gd name="T149" fmla="*/ 650 w 650"/>
                <a:gd name="T150" fmla="*/ 735 h 7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50" h="735">
                  <a:moveTo>
                    <a:pt x="645" y="27"/>
                  </a:moveTo>
                  <a:lnTo>
                    <a:pt x="642" y="26"/>
                  </a:lnTo>
                  <a:lnTo>
                    <a:pt x="631" y="23"/>
                  </a:lnTo>
                  <a:lnTo>
                    <a:pt x="615" y="19"/>
                  </a:lnTo>
                  <a:lnTo>
                    <a:pt x="592" y="15"/>
                  </a:lnTo>
                  <a:lnTo>
                    <a:pt x="565" y="10"/>
                  </a:lnTo>
                  <a:lnTo>
                    <a:pt x="533" y="6"/>
                  </a:lnTo>
                  <a:lnTo>
                    <a:pt x="496" y="3"/>
                  </a:lnTo>
                  <a:lnTo>
                    <a:pt x="456" y="1"/>
                  </a:lnTo>
                  <a:lnTo>
                    <a:pt x="411" y="0"/>
                  </a:lnTo>
                  <a:lnTo>
                    <a:pt x="364" y="2"/>
                  </a:lnTo>
                  <a:lnTo>
                    <a:pt x="315" y="6"/>
                  </a:lnTo>
                  <a:lnTo>
                    <a:pt x="262" y="15"/>
                  </a:lnTo>
                  <a:lnTo>
                    <a:pt x="209" y="26"/>
                  </a:lnTo>
                  <a:lnTo>
                    <a:pt x="154" y="42"/>
                  </a:lnTo>
                  <a:lnTo>
                    <a:pt x="98" y="61"/>
                  </a:lnTo>
                  <a:lnTo>
                    <a:pt x="42" y="87"/>
                  </a:lnTo>
                  <a:lnTo>
                    <a:pt x="38" y="101"/>
                  </a:lnTo>
                  <a:lnTo>
                    <a:pt x="28" y="141"/>
                  </a:lnTo>
                  <a:lnTo>
                    <a:pt x="17" y="203"/>
                  </a:lnTo>
                  <a:lnTo>
                    <a:pt x="6" y="283"/>
                  </a:lnTo>
                  <a:lnTo>
                    <a:pt x="0" y="378"/>
                  </a:lnTo>
                  <a:lnTo>
                    <a:pt x="5" y="484"/>
                  </a:lnTo>
                  <a:lnTo>
                    <a:pt x="21" y="599"/>
                  </a:lnTo>
                  <a:lnTo>
                    <a:pt x="54" y="716"/>
                  </a:lnTo>
                  <a:lnTo>
                    <a:pt x="58" y="716"/>
                  </a:lnTo>
                  <a:lnTo>
                    <a:pt x="66" y="715"/>
                  </a:lnTo>
                  <a:lnTo>
                    <a:pt x="80" y="713"/>
                  </a:lnTo>
                  <a:lnTo>
                    <a:pt x="99" y="712"/>
                  </a:lnTo>
                  <a:lnTo>
                    <a:pt x="124" y="710"/>
                  </a:lnTo>
                  <a:lnTo>
                    <a:pt x="153" y="708"/>
                  </a:lnTo>
                  <a:lnTo>
                    <a:pt x="188" y="707"/>
                  </a:lnTo>
                  <a:lnTo>
                    <a:pt x="225" y="706"/>
                  </a:lnTo>
                  <a:lnTo>
                    <a:pt x="267" y="705"/>
                  </a:lnTo>
                  <a:lnTo>
                    <a:pt x="313" y="706"/>
                  </a:lnTo>
                  <a:lnTo>
                    <a:pt x="362" y="707"/>
                  </a:lnTo>
                  <a:lnTo>
                    <a:pt x="415" y="709"/>
                  </a:lnTo>
                  <a:lnTo>
                    <a:pt x="470" y="713"/>
                  </a:lnTo>
                  <a:lnTo>
                    <a:pt x="528" y="719"/>
                  </a:lnTo>
                  <a:lnTo>
                    <a:pt x="588" y="726"/>
                  </a:lnTo>
                  <a:lnTo>
                    <a:pt x="650" y="735"/>
                  </a:lnTo>
                  <a:lnTo>
                    <a:pt x="647" y="713"/>
                  </a:lnTo>
                  <a:lnTo>
                    <a:pt x="641" y="655"/>
                  </a:lnTo>
                  <a:lnTo>
                    <a:pt x="631" y="568"/>
                  </a:lnTo>
                  <a:lnTo>
                    <a:pt x="623" y="462"/>
                  </a:lnTo>
                  <a:lnTo>
                    <a:pt x="618" y="345"/>
                  </a:lnTo>
                  <a:lnTo>
                    <a:pt x="618" y="229"/>
                  </a:lnTo>
                  <a:lnTo>
                    <a:pt x="627" y="119"/>
                  </a:lnTo>
                  <a:lnTo>
                    <a:pt x="645" y="27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34" name="Freeform 117"/>
            <p:cNvSpPr>
              <a:spLocks/>
            </p:cNvSpPr>
            <p:nvPr/>
          </p:nvSpPr>
          <p:spPr bwMode="auto">
            <a:xfrm>
              <a:off x="6623" y="13797"/>
              <a:ext cx="1071" cy="731"/>
            </a:xfrm>
            <a:custGeom>
              <a:avLst/>
              <a:gdLst>
                <a:gd name="T0" fmla="*/ 6 w 1071"/>
                <a:gd name="T1" fmla="*/ 552 h 731"/>
                <a:gd name="T2" fmla="*/ 0 w 1071"/>
                <a:gd name="T3" fmla="*/ 642 h 731"/>
                <a:gd name="T4" fmla="*/ 698 w 1071"/>
                <a:gd name="T5" fmla="*/ 731 h 731"/>
                <a:gd name="T6" fmla="*/ 703 w 1071"/>
                <a:gd name="T7" fmla="*/ 729 h 731"/>
                <a:gd name="T8" fmla="*/ 717 w 1071"/>
                <a:gd name="T9" fmla="*/ 722 h 731"/>
                <a:gd name="T10" fmla="*/ 740 w 1071"/>
                <a:gd name="T11" fmla="*/ 710 h 731"/>
                <a:gd name="T12" fmla="*/ 768 w 1071"/>
                <a:gd name="T13" fmla="*/ 694 h 731"/>
                <a:gd name="T14" fmla="*/ 801 w 1071"/>
                <a:gd name="T15" fmla="*/ 672 h 731"/>
                <a:gd name="T16" fmla="*/ 838 w 1071"/>
                <a:gd name="T17" fmla="*/ 645 h 731"/>
                <a:gd name="T18" fmla="*/ 876 w 1071"/>
                <a:gd name="T19" fmla="*/ 614 h 731"/>
                <a:gd name="T20" fmla="*/ 915 w 1071"/>
                <a:gd name="T21" fmla="*/ 577 h 731"/>
                <a:gd name="T22" fmla="*/ 953 w 1071"/>
                <a:gd name="T23" fmla="*/ 536 h 731"/>
                <a:gd name="T24" fmla="*/ 988 w 1071"/>
                <a:gd name="T25" fmla="*/ 491 h 731"/>
                <a:gd name="T26" fmla="*/ 1018 w 1071"/>
                <a:gd name="T27" fmla="*/ 439 h 731"/>
                <a:gd name="T28" fmla="*/ 1043 w 1071"/>
                <a:gd name="T29" fmla="*/ 383 h 731"/>
                <a:gd name="T30" fmla="*/ 1061 w 1071"/>
                <a:gd name="T31" fmla="*/ 322 h 731"/>
                <a:gd name="T32" fmla="*/ 1071 w 1071"/>
                <a:gd name="T33" fmla="*/ 255 h 731"/>
                <a:gd name="T34" fmla="*/ 1070 w 1071"/>
                <a:gd name="T35" fmla="*/ 185 h 731"/>
                <a:gd name="T36" fmla="*/ 1057 w 1071"/>
                <a:gd name="T37" fmla="*/ 108 h 731"/>
                <a:gd name="T38" fmla="*/ 1055 w 1071"/>
                <a:gd name="T39" fmla="*/ 104 h 731"/>
                <a:gd name="T40" fmla="*/ 1049 w 1071"/>
                <a:gd name="T41" fmla="*/ 92 h 731"/>
                <a:gd name="T42" fmla="*/ 1037 w 1071"/>
                <a:gd name="T43" fmla="*/ 76 h 731"/>
                <a:gd name="T44" fmla="*/ 1022 w 1071"/>
                <a:gd name="T45" fmla="*/ 57 h 731"/>
                <a:gd name="T46" fmla="*/ 1002 w 1071"/>
                <a:gd name="T47" fmla="*/ 37 h 731"/>
                <a:gd name="T48" fmla="*/ 979 w 1071"/>
                <a:gd name="T49" fmla="*/ 20 h 731"/>
                <a:gd name="T50" fmla="*/ 951 w 1071"/>
                <a:gd name="T51" fmla="*/ 7 h 731"/>
                <a:gd name="T52" fmla="*/ 919 w 1071"/>
                <a:gd name="T53" fmla="*/ 0 h 731"/>
                <a:gd name="T54" fmla="*/ 924 w 1071"/>
                <a:gd name="T55" fmla="*/ 12 h 731"/>
                <a:gd name="T56" fmla="*/ 934 w 1071"/>
                <a:gd name="T57" fmla="*/ 44 h 731"/>
                <a:gd name="T58" fmla="*/ 947 w 1071"/>
                <a:gd name="T59" fmla="*/ 94 h 731"/>
                <a:gd name="T60" fmla="*/ 958 w 1071"/>
                <a:gd name="T61" fmla="*/ 159 h 731"/>
                <a:gd name="T62" fmla="*/ 961 w 1071"/>
                <a:gd name="T63" fmla="*/ 238 h 731"/>
                <a:gd name="T64" fmla="*/ 953 w 1071"/>
                <a:gd name="T65" fmla="*/ 324 h 731"/>
                <a:gd name="T66" fmla="*/ 928 w 1071"/>
                <a:gd name="T67" fmla="*/ 418 h 731"/>
                <a:gd name="T68" fmla="*/ 884 w 1071"/>
                <a:gd name="T69" fmla="*/ 516 h 731"/>
                <a:gd name="T70" fmla="*/ 883 w 1071"/>
                <a:gd name="T71" fmla="*/ 518 h 731"/>
                <a:gd name="T72" fmla="*/ 879 w 1071"/>
                <a:gd name="T73" fmla="*/ 521 h 731"/>
                <a:gd name="T74" fmla="*/ 872 w 1071"/>
                <a:gd name="T75" fmla="*/ 526 h 731"/>
                <a:gd name="T76" fmla="*/ 862 w 1071"/>
                <a:gd name="T77" fmla="*/ 534 h 731"/>
                <a:gd name="T78" fmla="*/ 851 w 1071"/>
                <a:gd name="T79" fmla="*/ 541 h 731"/>
                <a:gd name="T80" fmla="*/ 837 w 1071"/>
                <a:gd name="T81" fmla="*/ 550 h 731"/>
                <a:gd name="T82" fmla="*/ 819 w 1071"/>
                <a:gd name="T83" fmla="*/ 559 h 731"/>
                <a:gd name="T84" fmla="*/ 800 w 1071"/>
                <a:gd name="T85" fmla="*/ 567 h 731"/>
                <a:gd name="T86" fmla="*/ 778 w 1071"/>
                <a:gd name="T87" fmla="*/ 575 h 731"/>
                <a:gd name="T88" fmla="*/ 754 w 1071"/>
                <a:gd name="T89" fmla="*/ 582 h 731"/>
                <a:gd name="T90" fmla="*/ 727 w 1071"/>
                <a:gd name="T91" fmla="*/ 588 h 731"/>
                <a:gd name="T92" fmla="*/ 697 w 1071"/>
                <a:gd name="T93" fmla="*/ 592 h 731"/>
                <a:gd name="T94" fmla="*/ 666 w 1071"/>
                <a:gd name="T95" fmla="*/ 593 h 731"/>
                <a:gd name="T96" fmla="*/ 631 w 1071"/>
                <a:gd name="T97" fmla="*/ 592 h 731"/>
                <a:gd name="T98" fmla="*/ 593 w 1071"/>
                <a:gd name="T99" fmla="*/ 589 h 731"/>
                <a:gd name="T100" fmla="*/ 555 w 1071"/>
                <a:gd name="T101" fmla="*/ 581 h 731"/>
                <a:gd name="T102" fmla="*/ 555 w 1071"/>
                <a:gd name="T103" fmla="*/ 677 h 731"/>
                <a:gd name="T104" fmla="*/ 24 w 1071"/>
                <a:gd name="T105" fmla="*/ 623 h 731"/>
                <a:gd name="T106" fmla="*/ 6 w 1071"/>
                <a:gd name="T107" fmla="*/ 552 h 73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71"/>
                <a:gd name="T163" fmla="*/ 0 h 731"/>
                <a:gd name="T164" fmla="*/ 1071 w 1071"/>
                <a:gd name="T165" fmla="*/ 731 h 73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71" h="731">
                  <a:moveTo>
                    <a:pt x="6" y="552"/>
                  </a:moveTo>
                  <a:lnTo>
                    <a:pt x="0" y="642"/>
                  </a:lnTo>
                  <a:lnTo>
                    <a:pt x="698" y="731"/>
                  </a:lnTo>
                  <a:lnTo>
                    <a:pt x="703" y="729"/>
                  </a:lnTo>
                  <a:lnTo>
                    <a:pt x="717" y="722"/>
                  </a:lnTo>
                  <a:lnTo>
                    <a:pt x="740" y="710"/>
                  </a:lnTo>
                  <a:lnTo>
                    <a:pt x="768" y="694"/>
                  </a:lnTo>
                  <a:lnTo>
                    <a:pt x="801" y="672"/>
                  </a:lnTo>
                  <a:lnTo>
                    <a:pt x="838" y="645"/>
                  </a:lnTo>
                  <a:lnTo>
                    <a:pt x="876" y="614"/>
                  </a:lnTo>
                  <a:lnTo>
                    <a:pt x="915" y="577"/>
                  </a:lnTo>
                  <a:lnTo>
                    <a:pt x="953" y="536"/>
                  </a:lnTo>
                  <a:lnTo>
                    <a:pt x="988" y="491"/>
                  </a:lnTo>
                  <a:lnTo>
                    <a:pt x="1018" y="439"/>
                  </a:lnTo>
                  <a:lnTo>
                    <a:pt x="1043" y="383"/>
                  </a:lnTo>
                  <a:lnTo>
                    <a:pt x="1061" y="322"/>
                  </a:lnTo>
                  <a:lnTo>
                    <a:pt x="1071" y="255"/>
                  </a:lnTo>
                  <a:lnTo>
                    <a:pt x="1070" y="185"/>
                  </a:lnTo>
                  <a:lnTo>
                    <a:pt x="1057" y="108"/>
                  </a:lnTo>
                  <a:lnTo>
                    <a:pt x="1055" y="104"/>
                  </a:lnTo>
                  <a:lnTo>
                    <a:pt x="1049" y="92"/>
                  </a:lnTo>
                  <a:lnTo>
                    <a:pt x="1037" y="76"/>
                  </a:lnTo>
                  <a:lnTo>
                    <a:pt x="1022" y="57"/>
                  </a:lnTo>
                  <a:lnTo>
                    <a:pt x="1002" y="37"/>
                  </a:lnTo>
                  <a:lnTo>
                    <a:pt x="979" y="20"/>
                  </a:lnTo>
                  <a:lnTo>
                    <a:pt x="951" y="7"/>
                  </a:lnTo>
                  <a:lnTo>
                    <a:pt x="919" y="0"/>
                  </a:lnTo>
                  <a:lnTo>
                    <a:pt x="924" y="12"/>
                  </a:lnTo>
                  <a:lnTo>
                    <a:pt x="934" y="44"/>
                  </a:lnTo>
                  <a:lnTo>
                    <a:pt x="947" y="94"/>
                  </a:lnTo>
                  <a:lnTo>
                    <a:pt x="958" y="159"/>
                  </a:lnTo>
                  <a:lnTo>
                    <a:pt x="961" y="238"/>
                  </a:lnTo>
                  <a:lnTo>
                    <a:pt x="953" y="324"/>
                  </a:lnTo>
                  <a:lnTo>
                    <a:pt x="928" y="418"/>
                  </a:lnTo>
                  <a:lnTo>
                    <a:pt x="884" y="516"/>
                  </a:lnTo>
                  <a:lnTo>
                    <a:pt x="883" y="518"/>
                  </a:lnTo>
                  <a:lnTo>
                    <a:pt x="879" y="521"/>
                  </a:lnTo>
                  <a:lnTo>
                    <a:pt x="872" y="526"/>
                  </a:lnTo>
                  <a:lnTo>
                    <a:pt x="862" y="534"/>
                  </a:lnTo>
                  <a:lnTo>
                    <a:pt x="851" y="541"/>
                  </a:lnTo>
                  <a:lnTo>
                    <a:pt x="837" y="550"/>
                  </a:lnTo>
                  <a:lnTo>
                    <a:pt x="819" y="559"/>
                  </a:lnTo>
                  <a:lnTo>
                    <a:pt x="800" y="567"/>
                  </a:lnTo>
                  <a:lnTo>
                    <a:pt x="778" y="575"/>
                  </a:lnTo>
                  <a:lnTo>
                    <a:pt x="754" y="582"/>
                  </a:lnTo>
                  <a:lnTo>
                    <a:pt x="727" y="588"/>
                  </a:lnTo>
                  <a:lnTo>
                    <a:pt x="697" y="592"/>
                  </a:lnTo>
                  <a:lnTo>
                    <a:pt x="666" y="593"/>
                  </a:lnTo>
                  <a:lnTo>
                    <a:pt x="631" y="592"/>
                  </a:lnTo>
                  <a:lnTo>
                    <a:pt x="593" y="589"/>
                  </a:lnTo>
                  <a:lnTo>
                    <a:pt x="555" y="581"/>
                  </a:lnTo>
                  <a:lnTo>
                    <a:pt x="555" y="677"/>
                  </a:lnTo>
                  <a:lnTo>
                    <a:pt x="24" y="623"/>
                  </a:lnTo>
                  <a:lnTo>
                    <a:pt x="6" y="5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35" name="Freeform 118"/>
            <p:cNvSpPr>
              <a:spLocks/>
            </p:cNvSpPr>
            <p:nvPr/>
          </p:nvSpPr>
          <p:spPr bwMode="auto">
            <a:xfrm>
              <a:off x="6486" y="14516"/>
              <a:ext cx="787" cy="253"/>
            </a:xfrm>
            <a:custGeom>
              <a:avLst/>
              <a:gdLst>
                <a:gd name="T0" fmla="*/ 787 w 787"/>
                <a:gd name="T1" fmla="*/ 91 h 253"/>
                <a:gd name="T2" fmla="*/ 12 w 787"/>
                <a:gd name="T3" fmla="*/ 0 h 253"/>
                <a:gd name="T4" fmla="*/ 0 w 787"/>
                <a:gd name="T5" fmla="*/ 91 h 253"/>
                <a:gd name="T6" fmla="*/ 764 w 787"/>
                <a:gd name="T7" fmla="*/ 253 h 253"/>
                <a:gd name="T8" fmla="*/ 787 w 787"/>
                <a:gd name="T9" fmla="*/ 91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7"/>
                <a:gd name="T16" fmla="*/ 0 h 253"/>
                <a:gd name="T17" fmla="*/ 787 w 787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7" h="253">
                  <a:moveTo>
                    <a:pt x="787" y="91"/>
                  </a:moveTo>
                  <a:lnTo>
                    <a:pt x="12" y="0"/>
                  </a:lnTo>
                  <a:lnTo>
                    <a:pt x="0" y="91"/>
                  </a:lnTo>
                  <a:lnTo>
                    <a:pt x="764" y="253"/>
                  </a:lnTo>
                  <a:lnTo>
                    <a:pt x="787" y="9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36" name="Freeform 119"/>
            <p:cNvSpPr>
              <a:spLocks/>
            </p:cNvSpPr>
            <p:nvPr/>
          </p:nvSpPr>
          <p:spPr bwMode="auto">
            <a:xfrm>
              <a:off x="6879" y="14597"/>
              <a:ext cx="336" cy="115"/>
            </a:xfrm>
            <a:custGeom>
              <a:avLst/>
              <a:gdLst>
                <a:gd name="T0" fmla="*/ 336 w 336"/>
                <a:gd name="T1" fmla="*/ 50 h 115"/>
                <a:gd name="T2" fmla="*/ 4 w 336"/>
                <a:gd name="T3" fmla="*/ 0 h 115"/>
                <a:gd name="T4" fmla="*/ 0 w 336"/>
                <a:gd name="T5" fmla="*/ 48 h 115"/>
                <a:gd name="T6" fmla="*/ 327 w 336"/>
                <a:gd name="T7" fmla="*/ 115 h 115"/>
                <a:gd name="T8" fmla="*/ 336 w 336"/>
                <a:gd name="T9" fmla="*/ 50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115"/>
                <a:gd name="T17" fmla="*/ 336 w 336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115">
                  <a:moveTo>
                    <a:pt x="336" y="50"/>
                  </a:moveTo>
                  <a:lnTo>
                    <a:pt x="4" y="0"/>
                  </a:lnTo>
                  <a:lnTo>
                    <a:pt x="0" y="48"/>
                  </a:lnTo>
                  <a:lnTo>
                    <a:pt x="327" y="115"/>
                  </a:lnTo>
                  <a:lnTo>
                    <a:pt x="336" y="5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37" name="Freeform 120"/>
            <p:cNvSpPr>
              <a:spLocks/>
            </p:cNvSpPr>
            <p:nvPr/>
          </p:nvSpPr>
          <p:spPr bwMode="auto">
            <a:xfrm>
              <a:off x="6536" y="14540"/>
              <a:ext cx="225" cy="85"/>
            </a:xfrm>
            <a:custGeom>
              <a:avLst/>
              <a:gdLst>
                <a:gd name="T0" fmla="*/ 225 w 225"/>
                <a:gd name="T1" fmla="*/ 39 h 85"/>
                <a:gd name="T2" fmla="*/ 0 w 225"/>
                <a:gd name="T3" fmla="*/ 0 h 85"/>
                <a:gd name="T4" fmla="*/ 3 w 225"/>
                <a:gd name="T5" fmla="*/ 41 h 85"/>
                <a:gd name="T6" fmla="*/ 218 w 225"/>
                <a:gd name="T7" fmla="*/ 85 h 85"/>
                <a:gd name="T8" fmla="*/ 225 w 225"/>
                <a:gd name="T9" fmla="*/ 39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5"/>
                <a:gd name="T16" fmla="*/ 0 h 85"/>
                <a:gd name="T17" fmla="*/ 225 w 225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5" h="85">
                  <a:moveTo>
                    <a:pt x="225" y="39"/>
                  </a:moveTo>
                  <a:lnTo>
                    <a:pt x="0" y="0"/>
                  </a:lnTo>
                  <a:lnTo>
                    <a:pt x="3" y="41"/>
                  </a:lnTo>
                  <a:lnTo>
                    <a:pt x="218" y="85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38" name="Freeform 121"/>
            <p:cNvSpPr>
              <a:spLocks/>
            </p:cNvSpPr>
            <p:nvPr/>
          </p:nvSpPr>
          <p:spPr bwMode="auto">
            <a:xfrm>
              <a:off x="5972" y="14624"/>
              <a:ext cx="1325" cy="439"/>
            </a:xfrm>
            <a:custGeom>
              <a:avLst/>
              <a:gdLst>
                <a:gd name="T0" fmla="*/ 0 w 1325"/>
                <a:gd name="T1" fmla="*/ 132 h 439"/>
                <a:gd name="T2" fmla="*/ 3 w 1325"/>
                <a:gd name="T3" fmla="*/ 132 h 439"/>
                <a:gd name="T4" fmla="*/ 10 w 1325"/>
                <a:gd name="T5" fmla="*/ 130 h 439"/>
                <a:gd name="T6" fmla="*/ 24 w 1325"/>
                <a:gd name="T7" fmla="*/ 128 h 439"/>
                <a:gd name="T8" fmla="*/ 42 w 1325"/>
                <a:gd name="T9" fmla="*/ 125 h 439"/>
                <a:gd name="T10" fmla="*/ 62 w 1325"/>
                <a:gd name="T11" fmla="*/ 121 h 439"/>
                <a:gd name="T12" fmla="*/ 86 w 1325"/>
                <a:gd name="T13" fmla="*/ 116 h 439"/>
                <a:gd name="T14" fmla="*/ 113 w 1325"/>
                <a:gd name="T15" fmla="*/ 109 h 439"/>
                <a:gd name="T16" fmla="*/ 141 w 1325"/>
                <a:gd name="T17" fmla="*/ 102 h 439"/>
                <a:gd name="T18" fmla="*/ 170 w 1325"/>
                <a:gd name="T19" fmla="*/ 94 h 439"/>
                <a:gd name="T20" fmla="*/ 199 w 1325"/>
                <a:gd name="T21" fmla="*/ 85 h 439"/>
                <a:gd name="T22" fmla="*/ 228 w 1325"/>
                <a:gd name="T23" fmla="*/ 74 h 439"/>
                <a:gd name="T24" fmla="*/ 257 w 1325"/>
                <a:gd name="T25" fmla="*/ 62 h 439"/>
                <a:gd name="T26" fmla="*/ 285 w 1325"/>
                <a:gd name="T27" fmla="*/ 48 h 439"/>
                <a:gd name="T28" fmla="*/ 309 w 1325"/>
                <a:gd name="T29" fmla="*/ 34 h 439"/>
                <a:gd name="T30" fmla="*/ 333 w 1325"/>
                <a:gd name="T31" fmla="*/ 18 h 439"/>
                <a:gd name="T32" fmla="*/ 352 w 1325"/>
                <a:gd name="T33" fmla="*/ 0 h 439"/>
                <a:gd name="T34" fmla="*/ 1325 w 1325"/>
                <a:gd name="T35" fmla="*/ 223 h 439"/>
                <a:gd name="T36" fmla="*/ 1323 w 1325"/>
                <a:gd name="T37" fmla="*/ 225 h 439"/>
                <a:gd name="T38" fmla="*/ 1318 w 1325"/>
                <a:gd name="T39" fmla="*/ 230 h 439"/>
                <a:gd name="T40" fmla="*/ 1309 w 1325"/>
                <a:gd name="T41" fmla="*/ 239 h 439"/>
                <a:gd name="T42" fmla="*/ 1297 w 1325"/>
                <a:gd name="T43" fmla="*/ 250 h 439"/>
                <a:gd name="T44" fmla="*/ 1282 w 1325"/>
                <a:gd name="T45" fmla="*/ 263 h 439"/>
                <a:gd name="T46" fmla="*/ 1265 w 1325"/>
                <a:gd name="T47" fmla="*/ 278 h 439"/>
                <a:gd name="T48" fmla="*/ 1247 w 1325"/>
                <a:gd name="T49" fmla="*/ 295 h 439"/>
                <a:gd name="T50" fmla="*/ 1225 w 1325"/>
                <a:gd name="T51" fmla="*/ 312 h 439"/>
                <a:gd name="T52" fmla="*/ 1202 w 1325"/>
                <a:gd name="T53" fmla="*/ 331 h 439"/>
                <a:gd name="T54" fmla="*/ 1179 w 1325"/>
                <a:gd name="T55" fmla="*/ 349 h 439"/>
                <a:gd name="T56" fmla="*/ 1154 w 1325"/>
                <a:gd name="T57" fmla="*/ 367 h 439"/>
                <a:gd name="T58" fmla="*/ 1128 w 1325"/>
                <a:gd name="T59" fmla="*/ 385 h 439"/>
                <a:gd name="T60" fmla="*/ 1102 w 1325"/>
                <a:gd name="T61" fmla="*/ 401 h 439"/>
                <a:gd name="T62" fmla="*/ 1077 w 1325"/>
                <a:gd name="T63" fmla="*/ 415 h 439"/>
                <a:gd name="T64" fmla="*/ 1051 w 1325"/>
                <a:gd name="T65" fmla="*/ 428 h 439"/>
                <a:gd name="T66" fmla="*/ 1026 w 1325"/>
                <a:gd name="T67" fmla="*/ 439 h 439"/>
                <a:gd name="T68" fmla="*/ 0 w 1325"/>
                <a:gd name="T69" fmla="*/ 132 h 4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25"/>
                <a:gd name="T106" fmla="*/ 0 h 439"/>
                <a:gd name="T107" fmla="*/ 1325 w 1325"/>
                <a:gd name="T108" fmla="*/ 439 h 4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25" h="439">
                  <a:moveTo>
                    <a:pt x="0" y="132"/>
                  </a:moveTo>
                  <a:lnTo>
                    <a:pt x="3" y="132"/>
                  </a:lnTo>
                  <a:lnTo>
                    <a:pt x="10" y="130"/>
                  </a:lnTo>
                  <a:lnTo>
                    <a:pt x="24" y="128"/>
                  </a:lnTo>
                  <a:lnTo>
                    <a:pt x="42" y="125"/>
                  </a:lnTo>
                  <a:lnTo>
                    <a:pt x="62" y="121"/>
                  </a:lnTo>
                  <a:lnTo>
                    <a:pt x="86" y="116"/>
                  </a:lnTo>
                  <a:lnTo>
                    <a:pt x="113" y="109"/>
                  </a:lnTo>
                  <a:lnTo>
                    <a:pt x="141" y="102"/>
                  </a:lnTo>
                  <a:lnTo>
                    <a:pt x="170" y="94"/>
                  </a:lnTo>
                  <a:lnTo>
                    <a:pt x="199" y="85"/>
                  </a:lnTo>
                  <a:lnTo>
                    <a:pt x="228" y="74"/>
                  </a:lnTo>
                  <a:lnTo>
                    <a:pt x="257" y="62"/>
                  </a:lnTo>
                  <a:lnTo>
                    <a:pt x="285" y="48"/>
                  </a:lnTo>
                  <a:lnTo>
                    <a:pt x="309" y="34"/>
                  </a:lnTo>
                  <a:lnTo>
                    <a:pt x="333" y="18"/>
                  </a:lnTo>
                  <a:lnTo>
                    <a:pt x="352" y="0"/>
                  </a:lnTo>
                  <a:lnTo>
                    <a:pt x="1325" y="223"/>
                  </a:lnTo>
                  <a:lnTo>
                    <a:pt x="1323" y="225"/>
                  </a:lnTo>
                  <a:lnTo>
                    <a:pt x="1318" y="230"/>
                  </a:lnTo>
                  <a:lnTo>
                    <a:pt x="1309" y="239"/>
                  </a:lnTo>
                  <a:lnTo>
                    <a:pt x="1297" y="250"/>
                  </a:lnTo>
                  <a:lnTo>
                    <a:pt x="1282" y="263"/>
                  </a:lnTo>
                  <a:lnTo>
                    <a:pt x="1265" y="278"/>
                  </a:lnTo>
                  <a:lnTo>
                    <a:pt x="1247" y="295"/>
                  </a:lnTo>
                  <a:lnTo>
                    <a:pt x="1225" y="312"/>
                  </a:lnTo>
                  <a:lnTo>
                    <a:pt x="1202" y="331"/>
                  </a:lnTo>
                  <a:lnTo>
                    <a:pt x="1179" y="349"/>
                  </a:lnTo>
                  <a:lnTo>
                    <a:pt x="1154" y="367"/>
                  </a:lnTo>
                  <a:lnTo>
                    <a:pt x="1128" y="385"/>
                  </a:lnTo>
                  <a:lnTo>
                    <a:pt x="1102" y="401"/>
                  </a:lnTo>
                  <a:lnTo>
                    <a:pt x="1077" y="415"/>
                  </a:lnTo>
                  <a:lnTo>
                    <a:pt x="1051" y="428"/>
                  </a:lnTo>
                  <a:lnTo>
                    <a:pt x="1026" y="43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39" name="Freeform 122"/>
            <p:cNvSpPr>
              <a:spLocks/>
            </p:cNvSpPr>
            <p:nvPr/>
          </p:nvSpPr>
          <p:spPr bwMode="auto">
            <a:xfrm>
              <a:off x="7292" y="14577"/>
              <a:ext cx="472" cy="209"/>
            </a:xfrm>
            <a:custGeom>
              <a:avLst/>
              <a:gdLst>
                <a:gd name="T0" fmla="*/ 47 w 472"/>
                <a:gd name="T1" fmla="*/ 209 h 209"/>
                <a:gd name="T2" fmla="*/ 472 w 472"/>
                <a:gd name="T3" fmla="*/ 84 h 209"/>
                <a:gd name="T4" fmla="*/ 215 w 472"/>
                <a:gd name="T5" fmla="*/ 0 h 209"/>
                <a:gd name="T6" fmla="*/ 5 w 472"/>
                <a:gd name="T7" fmla="*/ 24 h 209"/>
                <a:gd name="T8" fmla="*/ 0 w 472"/>
                <a:gd name="T9" fmla="*/ 197 h 209"/>
                <a:gd name="T10" fmla="*/ 47 w 472"/>
                <a:gd name="T11" fmla="*/ 209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2"/>
                <a:gd name="T19" fmla="*/ 0 h 209"/>
                <a:gd name="T20" fmla="*/ 472 w 472"/>
                <a:gd name="T21" fmla="*/ 209 h 2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2" h="209">
                  <a:moveTo>
                    <a:pt x="47" y="209"/>
                  </a:moveTo>
                  <a:lnTo>
                    <a:pt x="472" y="84"/>
                  </a:lnTo>
                  <a:lnTo>
                    <a:pt x="215" y="0"/>
                  </a:lnTo>
                  <a:lnTo>
                    <a:pt x="5" y="24"/>
                  </a:lnTo>
                  <a:lnTo>
                    <a:pt x="0" y="197"/>
                  </a:lnTo>
                  <a:lnTo>
                    <a:pt x="47" y="20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40" name="Freeform 123"/>
            <p:cNvSpPr>
              <a:spLocks/>
            </p:cNvSpPr>
            <p:nvPr/>
          </p:nvSpPr>
          <p:spPr bwMode="auto">
            <a:xfrm>
              <a:off x="6073" y="13679"/>
              <a:ext cx="251" cy="999"/>
            </a:xfrm>
            <a:custGeom>
              <a:avLst/>
              <a:gdLst>
                <a:gd name="T0" fmla="*/ 251 w 251"/>
                <a:gd name="T1" fmla="*/ 23 h 999"/>
                <a:gd name="T2" fmla="*/ 250 w 251"/>
                <a:gd name="T3" fmla="*/ 22 h 999"/>
                <a:gd name="T4" fmla="*/ 246 w 251"/>
                <a:gd name="T5" fmla="*/ 20 h 999"/>
                <a:gd name="T6" fmla="*/ 239 w 251"/>
                <a:gd name="T7" fmla="*/ 18 h 999"/>
                <a:gd name="T8" fmla="*/ 230 w 251"/>
                <a:gd name="T9" fmla="*/ 15 h 999"/>
                <a:gd name="T10" fmla="*/ 218 w 251"/>
                <a:gd name="T11" fmla="*/ 11 h 999"/>
                <a:gd name="T12" fmla="*/ 205 w 251"/>
                <a:gd name="T13" fmla="*/ 7 h 999"/>
                <a:gd name="T14" fmla="*/ 190 w 251"/>
                <a:gd name="T15" fmla="*/ 4 h 999"/>
                <a:gd name="T16" fmla="*/ 173 w 251"/>
                <a:gd name="T17" fmla="*/ 1 h 999"/>
                <a:gd name="T18" fmla="*/ 155 w 251"/>
                <a:gd name="T19" fmla="*/ 0 h 999"/>
                <a:gd name="T20" fmla="*/ 134 w 251"/>
                <a:gd name="T21" fmla="*/ 0 h 999"/>
                <a:gd name="T22" fmla="*/ 114 w 251"/>
                <a:gd name="T23" fmla="*/ 2 h 999"/>
                <a:gd name="T24" fmla="*/ 92 w 251"/>
                <a:gd name="T25" fmla="*/ 5 h 999"/>
                <a:gd name="T26" fmla="*/ 70 w 251"/>
                <a:gd name="T27" fmla="*/ 12 h 999"/>
                <a:gd name="T28" fmla="*/ 47 w 251"/>
                <a:gd name="T29" fmla="*/ 20 h 999"/>
                <a:gd name="T30" fmla="*/ 23 w 251"/>
                <a:gd name="T31" fmla="*/ 32 h 999"/>
                <a:gd name="T32" fmla="*/ 0 w 251"/>
                <a:gd name="T33" fmla="*/ 47 h 999"/>
                <a:gd name="T34" fmla="*/ 0 w 251"/>
                <a:gd name="T35" fmla="*/ 999 h 999"/>
                <a:gd name="T36" fmla="*/ 1 w 251"/>
                <a:gd name="T37" fmla="*/ 999 h 999"/>
                <a:gd name="T38" fmla="*/ 6 w 251"/>
                <a:gd name="T39" fmla="*/ 999 h 999"/>
                <a:gd name="T40" fmla="*/ 14 w 251"/>
                <a:gd name="T41" fmla="*/ 998 h 999"/>
                <a:gd name="T42" fmla="*/ 23 w 251"/>
                <a:gd name="T43" fmla="*/ 997 h 999"/>
                <a:gd name="T44" fmla="*/ 35 w 251"/>
                <a:gd name="T45" fmla="*/ 995 h 999"/>
                <a:gd name="T46" fmla="*/ 49 w 251"/>
                <a:gd name="T47" fmla="*/ 993 h 999"/>
                <a:gd name="T48" fmla="*/ 65 w 251"/>
                <a:gd name="T49" fmla="*/ 990 h 999"/>
                <a:gd name="T50" fmla="*/ 83 w 251"/>
                <a:gd name="T51" fmla="*/ 985 h 999"/>
                <a:gd name="T52" fmla="*/ 102 w 251"/>
                <a:gd name="T53" fmla="*/ 980 h 999"/>
                <a:gd name="T54" fmla="*/ 121 w 251"/>
                <a:gd name="T55" fmla="*/ 973 h 999"/>
                <a:gd name="T56" fmla="*/ 143 w 251"/>
                <a:gd name="T57" fmla="*/ 966 h 999"/>
                <a:gd name="T58" fmla="*/ 164 w 251"/>
                <a:gd name="T59" fmla="*/ 956 h 999"/>
                <a:gd name="T60" fmla="*/ 186 w 251"/>
                <a:gd name="T61" fmla="*/ 945 h 999"/>
                <a:gd name="T62" fmla="*/ 208 w 251"/>
                <a:gd name="T63" fmla="*/ 934 h 999"/>
                <a:gd name="T64" fmla="*/ 230 w 251"/>
                <a:gd name="T65" fmla="*/ 919 h 999"/>
                <a:gd name="T66" fmla="*/ 251 w 251"/>
                <a:gd name="T67" fmla="*/ 903 h 999"/>
                <a:gd name="T68" fmla="*/ 251 w 251"/>
                <a:gd name="T69" fmla="*/ 23 h 9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1"/>
                <a:gd name="T106" fmla="*/ 0 h 999"/>
                <a:gd name="T107" fmla="*/ 251 w 251"/>
                <a:gd name="T108" fmla="*/ 999 h 9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1" h="999">
                  <a:moveTo>
                    <a:pt x="251" y="23"/>
                  </a:moveTo>
                  <a:lnTo>
                    <a:pt x="250" y="22"/>
                  </a:lnTo>
                  <a:lnTo>
                    <a:pt x="246" y="20"/>
                  </a:lnTo>
                  <a:lnTo>
                    <a:pt x="239" y="18"/>
                  </a:lnTo>
                  <a:lnTo>
                    <a:pt x="230" y="15"/>
                  </a:lnTo>
                  <a:lnTo>
                    <a:pt x="218" y="11"/>
                  </a:lnTo>
                  <a:lnTo>
                    <a:pt x="205" y="7"/>
                  </a:lnTo>
                  <a:lnTo>
                    <a:pt x="190" y="4"/>
                  </a:lnTo>
                  <a:lnTo>
                    <a:pt x="173" y="1"/>
                  </a:lnTo>
                  <a:lnTo>
                    <a:pt x="155" y="0"/>
                  </a:lnTo>
                  <a:lnTo>
                    <a:pt x="134" y="0"/>
                  </a:lnTo>
                  <a:lnTo>
                    <a:pt x="114" y="2"/>
                  </a:lnTo>
                  <a:lnTo>
                    <a:pt x="92" y="5"/>
                  </a:lnTo>
                  <a:lnTo>
                    <a:pt x="70" y="12"/>
                  </a:lnTo>
                  <a:lnTo>
                    <a:pt x="47" y="20"/>
                  </a:lnTo>
                  <a:lnTo>
                    <a:pt x="23" y="32"/>
                  </a:lnTo>
                  <a:lnTo>
                    <a:pt x="0" y="47"/>
                  </a:lnTo>
                  <a:lnTo>
                    <a:pt x="0" y="999"/>
                  </a:lnTo>
                  <a:lnTo>
                    <a:pt x="1" y="999"/>
                  </a:lnTo>
                  <a:lnTo>
                    <a:pt x="6" y="999"/>
                  </a:lnTo>
                  <a:lnTo>
                    <a:pt x="14" y="998"/>
                  </a:lnTo>
                  <a:lnTo>
                    <a:pt x="23" y="997"/>
                  </a:lnTo>
                  <a:lnTo>
                    <a:pt x="35" y="995"/>
                  </a:lnTo>
                  <a:lnTo>
                    <a:pt x="49" y="993"/>
                  </a:lnTo>
                  <a:lnTo>
                    <a:pt x="65" y="990"/>
                  </a:lnTo>
                  <a:lnTo>
                    <a:pt x="83" y="985"/>
                  </a:lnTo>
                  <a:lnTo>
                    <a:pt x="102" y="980"/>
                  </a:lnTo>
                  <a:lnTo>
                    <a:pt x="121" y="973"/>
                  </a:lnTo>
                  <a:lnTo>
                    <a:pt x="143" y="966"/>
                  </a:lnTo>
                  <a:lnTo>
                    <a:pt x="164" y="956"/>
                  </a:lnTo>
                  <a:lnTo>
                    <a:pt x="186" y="945"/>
                  </a:lnTo>
                  <a:lnTo>
                    <a:pt x="208" y="934"/>
                  </a:lnTo>
                  <a:lnTo>
                    <a:pt x="230" y="919"/>
                  </a:lnTo>
                  <a:lnTo>
                    <a:pt x="251" y="903"/>
                  </a:lnTo>
                  <a:lnTo>
                    <a:pt x="251" y="2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41" name="Freeform 124"/>
            <p:cNvSpPr>
              <a:spLocks/>
            </p:cNvSpPr>
            <p:nvPr/>
          </p:nvSpPr>
          <p:spPr bwMode="auto">
            <a:xfrm>
              <a:off x="6080" y="13687"/>
              <a:ext cx="215" cy="843"/>
            </a:xfrm>
            <a:custGeom>
              <a:avLst/>
              <a:gdLst>
                <a:gd name="T0" fmla="*/ 215 w 215"/>
                <a:gd name="T1" fmla="*/ 20 h 843"/>
                <a:gd name="T2" fmla="*/ 214 w 215"/>
                <a:gd name="T3" fmla="*/ 19 h 843"/>
                <a:gd name="T4" fmla="*/ 211 w 215"/>
                <a:gd name="T5" fmla="*/ 18 h 843"/>
                <a:gd name="T6" fmla="*/ 205 w 215"/>
                <a:gd name="T7" fmla="*/ 15 h 843"/>
                <a:gd name="T8" fmla="*/ 197 w 215"/>
                <a:gd name="T9" fmla="*/ 12 h 843"/>
                <a:gd name="T10" fmla="*/ 187 w 215"/>
                <a:gd name="T11" fmla="*/ 9 h 843"/>
                <a:gd name="T12" fmla="*/ 176 w 215"/>
                <a:gd name="T13" fmla="*/ 6 h 843"/>
                <a:gd name="T14" fmla="*/ 163 w 215"/>
                <a:gd name="T15" fmla="*/ 4 h 843"/>
                <a:gd name="T16" fmla="*/ 149 w 215"/>
                <a:gd name="T17" fmla="*/ 1 h 843"/>
                <a:gd name="T18" fmla="*/ 133 w 215"/>
                <a:gd name="T19" fmla="*/ 0 h 843"/>
                <a:gd name="T20" fmla="*/ 115 w 215"/>
                <a:gd name="T21" fmla="*/ 0 h 843"/>
                <a:gd name="T22" fmla="*/ 98 w 215"/>
                <a:gd name="T23" fmla="*/ 1 h 843"/>
                <a:gd name="T24" fmla="*/ 79 w 215"/>
                <a:gd name="T25" fmla="*/ 5 h 843"/>
                <a:gd name="T26" fmla="*/ 60 w 215"/>
                <a:gd name="T27" fmla="*/ 10 h 843"/>
                <a:gd name="T28" fmla="*/ 40 w 215"/>
                <a:gd name="T29" fmla="*/ 18 h 843"/>
                <a:gd name="T30" fmla="*/ 21 w 215"/>
                <a:gd name="T31" fmla="*/ 27 h 843"/>
                <a:gd name="T32" fmla="*/ 0 w 215"/>
                <a:gd name="T33" fmla="*/ 40 h 843"/>
                <a:gd name="T34" fmla="*/ 0 w 215"/>
                <a:gd name="T35" fmla="*/ 843 h 843"/>
                <a:gd name="T36" fmla="*/ 1 w 215"/>
                <a:gd name="T37" fmla="*/ 843 h 843"/>
                <a:gd name="T38" fmla="*/ 6 w 215"/>
                <a:gd name="T39" fmla="*/ 843 h 843"/>
                <a:gd name="T40" fmla="*/ 12 w 215"/>
                <a:gd name="T41" fmla="*/ 842 h 843"/>
                <a:gd name="T42" fmla="*/ 21 w 215"/>
                <a:gd name="T43" fmla="*/ 841 h 843"/>
                <a:gd name="T44" fmla="*/ 30 w 215"/>
                <a:gd name="T45" fmla="*/ 840 h 843"/>
                <a:gd name="T46" fmla="*/ 43 w 215"/>
                <a:gd name="T47" fmla="*/ 838 h 843"/>
                <a:gd name="T48" fmla="*/ 56 w 215"/>
                <a:gd name="T49" fmla="*/ 835 h 843"/>
                <a:gd name="T50" fmla="*/ 71 w 215"/>
                <a:gd name="T51" fmla="*/ 831 h 843"/>
                <a:gd name="T52" fmla="*/ 87 w 215"/>
                <a:gd name="T53" fmla="*/ 826 h 843"/>
                <a:gd name="T54" fmla="*/ 105 w 215"/>
                <a:gd name="T55" fmla="*/ 821 h 843"/>
                <a:gd name="T56" fmla="*/ 123 w 215"/>
                <a:gd name="T57" fmla="*/ 814 h 843"/>
                <a:gd name="T58" fmla="*/ 141 w 215"/>
                <a:gd name="T59" fmla="*/ 806 h 843"/>
                <a:gd name="T60" fmla="*/ 159 w 215"/>
                <a:gd name="T61" fmla="*/ 797 h 843"/>
                <a:gd name="T62" fmla="*/ 179 w 215"/>
                <a:gd name="T63" fmla="*/ 786 h 843"/>
                <a:gd name="T64" fmla="*/ 197 w 215"/>
                <a:gd name="T65" fmla="*/ 774 h 843"/>
                <a:gd name="T66" fmla="*/ 215 w 215"/>
                <a:gd name="T67" fmla="*/ 760 h 843"/>
                <a:gd name="T68" fmla="*/ 215 w 215"/>
                <a:gd name="T69" fmla="*/ 20 h 8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5"/>
                <a:gd name="T106" fmla="*/ 0 h 843"/>
                <a:gd name="T107" fmla="*/ 215 w 215"/>
                <a:gd name="T108" fmla="*/ 843 h 8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5" h="843">
                  <a:moveTo>
                    <a:pt x="215" y="20"/>
                  </a:moveTo>
                  <a:lnTo>
                    <a:pt x="214" y="19"/>
                  </a:lnTo>
                  <a:lnTo>
                    <a:pt x="211" y="18"/>
                  </a:lnTo>
                  <a:lnTo>
                    <a:pt x="205" y="15"/>
                  </a:lnTo>
                  <a:lnTo>
                    <a:pt x="197" y="12"/>
                  </a:lnTo>
                  <a:lnTo>
                    <a:pt x="187" y="9"/>
                  </a:lnTo>
                  <a:lnTo>
                    <a:pt x="176" y="6"/>
                  </a:lnTo>
                  <a:lnTo>
                    <a:pt x="163" y="4"/>
                  </a:lnTo>
                  <a:lnTo>
                    <a:pt x="149" y="1"/>
                  </a:lnTo>
                  <a:lnTo>
                    <a:pt x="133" y="0"/>
                  </a:lnTo>
                  <a:lnTo>
                    <a:pt x="115" y="0"/>
                  </a:lnTo>
                  <a:lnTo>
                    <a:pt x="98" y="1"/>
                  </a:lnTo>
                  <a:lnTo>
                    <a:pt x="79" y="5"/>
                  </a:lnTo>
                  <a:lnTo>
                    <a:pt x="60" y="10"/>
                  </a:lnTo>
                  <a:lnTo>
                    <a:pt x="40" y="18"/>
                  </a:lnTo>
                  <a:lnTo>
                    <a:pt x="21" y="27"/>
                  </a:lnTo>
                  <a:lnTo>
                    <a:pt x="0" y="40"/>
                  </a:lnTo>
                  <a:lnTo>
                    <a:pt x="0" y="843"/>
                  </a:lnTo>
                  <a:lnTo>
                    <a:pt x="1" y="843"/>
                  </a:lnTo>
                  <a:lnTo>
                    <a:pt x="6" y="843"/>
                  </a:lnTo>
                  <a:lnTo>
                    <a:pt x="12" y="842"/>
                  </a:lnTo>
                  <a:lnTo>
                    <a:pt x="21" y="841"/>
                  </a:lnTo>
                  <a:lnTo>
                    <a:pt x="30" y="840"/>
                  </a:lnTo>
                  <a:lnTo>
                    <a:pt x="43" y="838"/>
                  </a:lnTo>
                  <a:lnTo>
                    <a:pt x="56" y="835"/>
                  </a:lnTo>
                  <a:lnTo>
                    <a:pt x="71" y="831"/>
                  </a:lnTo>
                  <a:lnTo>
                    <a:pt x="87" y="826"/>
                  </a:lnTo>
                  <a:lnTo>
                    <a:pt x="105" y="821"/>
                  </a:lnTo>
                  <a:lnTo>
                    <a:pt x="123" y="814"/>
                  </a:lnTo>
                  <a:lnTo>
                    <a:pt x="141" y="806"/>
                  </a:lnTo>
                  <a:lnTo>
                    <a:pt x="159" y="797"/>
                  </a:lnTo>
                  <a:lnTo>
                    <a:pt x="179" y="786"/>
                  </a:lnTo>
                  <a:lnTo>
                    <a:pt x="197" y="774"/>
                  </a:lnTo>
                  <a:lnTo>
                    <a:pt x="215" y="760"/>
                  </a:lnTo>
                  <a:lnTo>
                    <a:pt x="215" y="2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42" name="Freeform 125"/>
            <p:cNvSpPr>
              <a:spLocks/>
            </p:cNvSpPr>
            <p:nvPr/>
          </p:nvSpPr>
          <p:spPr bwMode="auto">
            <a:xfrm>
              <a:off x="6087" y="13696"/>
              <a:ext cx="180" cy="685"/>
            </a:xfrm>
            <a:custGeom>
              <a:avLst/>
              <a:gdLst>
                <a:gd name="T0" fmla="*/ 180 w 180"/>
                <a:gd name="T1" fmla="*/ 16 h 685"/>
                <a:gd name="T2" fmla="*/ 179 w 180"/>
                <a:gd name="T3" fmla="*/ 16 h 685"/>
                <a:gd name="T4" fmla="*/ 176 w 180"/>
                <a:gd name="T5" fmla="*/ 14 h 685"/>
                <a:gd name="T6" fmla="*/ 172 w 180"/>
                <a:gd name="T7" fmla="*/ 12 h 685"/>
                <a:gd name="T8" fmla="*/ 165 w 180"/>
                <a:gd name="T9" fmla="*/ 10 h 685"/>
                <a:gd name="T10" fmla="*/ 157 w 180"/>
                <a:gd name="T11" fmla="*/ 8 h 685"/>
                <a:gd name="T12" fmla="*/ 147 w 180"/>
                <a:gd name="T13" fmla="*/ 4 h 685"/>
                <a:gd name="T14" fmla="*/ 136 w 180"/>
                <a:gd name="T15" fmla="*/ 2 h 685"/>
                <a:gd name="T16" fmla="*/ 125 w 180"/>
                <a:gd name="T17" fmla="*/ 0 h 685"/>
                <a:gd name="T18" fmla="*/ 111 w 180"/>
                <a:gd name="T19" fmla="*/ 0 h 685"/>
                <a:gd name="T20" fmla="*/ 97 w 180"/>
                <a:gd name="T21" fmla="*/ 0 h 685"/>
                <a:gd name="T22" fmla="*/ 81 w 180"/>
                <a:gd name="T23" fmla="*/ 1 h 685"/>
                <a:gd name="T24" fmla="*/ 66 w 180"/>
                <a:gd name="T25" fmla="*/ 3 h 685"/>
                <a:gd name="T26" fmla="*/ 50 w 180"/>
                <a:gd name="T27" fmla="*/ 8 h 685"/>
                <a:gd name="T28" fmla="*/ 33 w 180"/>
                <a:gd name="T29" fmla="*/ 14 h 685"/>
                <a:gd name="T30" fmla="*/ 17 w 180"/>
                <a:gd name="T31" fmla="*/ 23 h 685"/>
                <a:gd name="T32" fmla="*/ 0 w 180"/>
                <a:gd name="T33" fmla="*/ 33 h 685"/>
                <a:gd name="T34" fmla="*/ 0 w 180"/>
                <a:gd name="T35" fmla="*/ 685 h 685"/>
                <a:gd name="T36" fmla="*/ 1 w 180"/>
                <a:gd name="T37" fmla="*/ 685 h 685"/>
                <a:gd name="T38" fmla="*/ 4 w 180"/>
                <a:gd name="T39" fmla="*/ 685 h 685"/>
                <a:gd name="T40" fmla="*/ 9 w 180"/>
                <a:gd name="T41" fmla="*/ 684 h 685"/>
                <a:gd name="T42" fmla="*/ 17 w 180"/>
                <a:gd name="T43" fmla="*/ 683 h 685"/>
                <a:gd name="T44" fmla="*/ 26 w 180"/>
                <a:gd name="T45" fmla="*/ 682 h 685"/>
                <a:gd name="T46" fmla="*/ 35 w 180"/>
                <a:gd name="T47" fmla="*/ 681 h 685"/>
                <a:gd name="T48" fmla="*/ 47 w 180"/>
                <a:gd name="T49" fmla="*/ 678 h 685"/>
                <a:gd name="T50" fmla="*/ 60 w 180"/>
                <a:gd name="T51" fmla="*/ 676 h 685"/>
                <a:gd name="T52" fmla="*/ 73 w 180"/>
                <a:gd name="T53" fmla="*/ 671 h 685"/>
                <a:gd name="T54" fmla="*/ 87 w 180"/>
                <a:gd name="T55" fmla="*/ 667 h 685"/>
                <a:gd name="T56" fmla="*/ 102 w 180"/>
                <a:gd name="T57" fmla="*/ 662 h 685"/>
                <a:gd name="T58" fmla="*/ 118 w 180"/>
                <a:gd name="T59" fmla="*/ 655 h 685"/>
                <a:gd name="T60" fmla="*/ 133 w 180"/>
                <a:gd name="T61" fmla="*/ 648 h 685"/>
                <a:gd name="T62" fmla="*/ 149 w 180"/>
                <a:gd name="T63" fmla="*/ 639 h 685"/>
                <a:gd name="T64" fmla="*/ 165 w 180"/>
                <a:gd name="T65" fmla="*/ 628 h 685"/>
                <a:gd name="T66" fmla="*/ 180 w 180"/>
                <a:gd name="T67" fmla="*/ 617 h 685"/>
                <a:gd name="T68" fmla="*/ 180 w 180"/>
                <a:gd name="T69" fmla="*/ 16 h 6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0"/>
                <a:gd name="T106" fmla="*/ 0 h 685"/>
                <a:gd name="T107" fmla="*/ 180 w 180"/>
                <a:gd name="T108" fmla="*/ 685 h 6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0" h="685">
                  <a:moveTo>
                    <a:pt x="180" y="16"/>
                  </a:moveTo>
                  <a:lnTo>
                    <a:pt x="179" y="16"/>
                  </a:lnTo>
                  <a:lnTo>
                    <a:pt x="176" y="14"/>
                  </a:lnTo>
                  <a:lnTo>
                    <a:pt x="172" y="12"/>
                  </a:lnTo>
                  <a:lnTo>
                    <a:pt x="165" y="10"/>
                  </a:lnTo>
                  <a:lnTo>
                    <a:pt x="157" y="8"/>
                  </a:lnTo>
                  <a:lnTo>
                    <a:pt x="147" y="4"/>
                  </a:lnTo>
                  <a:lnTo>
                    <a:pt x="136" y="2"/>
                  </a:lnTo>
                  <a:lnTo>
                    <a:pt x="125" y="0"/>
                  </a:lnTo>
                  <a:lnTo>
                    <a:pt x="111" y="0"/>
                  </a:lnTo>
                  <a:lnTo>
                    <a:pt x="97" y="0"/>
                  </a:lnTo>
                  <a:lnTo>
                    <a:pt x="81" y="1"/>
                  </a:lnTo>
                  <a:lnTo>
                    <a:pt x="66" y="3"/>
                  </a:lnTo>
                  <a:lnTo>
                    <a:pt x="50" y="8"/>
                  </a:lnTo>
                  <a:lnTo>
                    <a:pt x="33" y="14"/>
                  </a:lnTo>
                  <a:lnTo>
                    <a:pt x="17" y="23"/>
                  </a:lnTo>
                  <a:lnTo>
                    <a:pt x="0" y="33"/>
                  </a:lnTo>
                  <a:lnTo>
                    <a:pt x="0" y="685"/>
                  </a:lnTo>
                  <a:lnTo>
                    <a:pt x="1" y="685"/>
                  </a:lnTo>
                  <a:lnTo>
                    <a:pt x="4" y="685"/>
                  </a:lnTo>
                  <a:lnTo>
                    <a:pt x="9" y="684"/>
                  </a:lnTo>
                  <a:lnTo>
                    <a:pt x="17" y="683"/>
                  </a:lnTo>
                  <a:lnTo>
                    <a:pt x="26" y="682"/>
                  </a:lnTo>
                  <a:lnTo>
                    <a:pt x="35" y="681"/>
                  </a:lnTo>
                  <a:lnTo>
                    <a:pt x="47" y="678"/>
                  </a:lnTo>
                  <a:lnTo>
                    <a:pt x="60" y="676"/>
                  </a:lnTo>
                  <a:lnTo>
                    <a:pt x="73" y="671"/>
                  </a:lnTo>
                  <a:lnTo>
                    <a:pt x="87" y="667"/>
                  </a:lnTo>
                  <a:lnTo>
                    <a:pt x="102" y="662"/>
                  </a:lnTo>
                  <a:lnTo>
                    <a:pt x="118" y="655"/>
                  </a:lnTo>
                  <a:lnTo>
                    <a:pt x="133" y="648"/>
                  </a:lnTo>
                  <a:lnTo>
                    <a:pt x="149" y="639"/>
                  </a:lnTo>
                  <a:lnTo>
                    <a:pt x="165" y="628"/>
                  </a:lnTo>
                  <a:lnTo>
                    <a:pt x="180" y="617"/>
                  </a:lnTo>
                  <a:lnTo>
                    <a:pt x="180" y="1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43" name="Freeform 126"/>
            <p:cNvSpPr>
              <a:spLocks/>
            </p:cNvSpPr>
            <p:nvPr/>
          </p:nvSpPr>
          <p:spPr bwMode="auto">
            <a:xfrm>
              <a:off x="6093" y="13704"/>
              <a:ext cx="146" cy="530"/>
            </a:xfrm>
            <a:custGeom>
              <a:avLst/>
              <a:gdLst>
                <a:gd name="T0" fmla="*/ 146 w 146"/>
                <a:gd name="T1" fmla="*/ 14 h 530"/>
                <a:gd name="T2" fmla="*/ 143 w 146"/>
                <a:gd name="T3" fmla="*/ 12 h 530"/>
                <a:gd name="T4" fmla="*/ 134 w 146"/>
                <a:gd name="T5" fmla="*/ 8 h 530"/>
                <a:gd name="T6" fmla="*/ 120 w 146"/>
                <a:gd name="T7" fmla="*/ 4 h 530"/>
                <a:gd name="T8" fmla="*/ 101 w 146"/>
                <a:gd name="T9" fmla="*/ 1 h 530"/>
                <a:gd name="T10" fmla="*/ 79 w 146"/>
                <a:gd name="T11" fmla="*/ 0 h 530"/>
                <a:gd name="T12" fmla="*/ 54 w 146"/>
                <a:gd name="T13" fmla="*/ 3 h 530"/>
                <a:gd name="T14" fmla="*/ 27 w 146"/>
                <a:gd name="T15" fmla="*/ 11 h 530"/>
                <a:gd name="T16" fmla="*/ 0 w 146"/>
                <a:gd name="T17" fmla="*/ 27 h 530"/>
                <a:gd name="T18" fmla="*/ 0 w 146"/>
                <a:gd name="T19" fmla="*/ 530 h 530"/>
                <a:gd name="T20" fmla="*/ 3 w 146"/>
                <a:gd name="T21" fmla="*/ 530 h 530"/>
                <a:gd name="T22" fmla="*/ 14 w 146"/>
                <a:gd name="T23" fmla="*/ 529 h 530"/>
                <a:gd name="T24" fmla="*/ 29 w 146"/>
                <a:gd name="T25" fmla="*/ 526 h 530"/>
                <a:gd name="T26" fmla="*/ 49 w 146"/>
                <a:gd name="T27" fmla="*/ 521 h 530"/>
                <a:gd name="T28" fmla="*/ 71 w 146"/>
                <a:gd name="T29" fmla="*/ 514 h 530"/>
                <a:gd name="T30" fmla="*/ 96 w 146"/>
                <a:gd name="T31" fmla="*/ 505 h 530"/>
                <a:gd name="T32" fmla="*/ 121 w 146"/>
                <a:gd name="T33" fmla="*/ 492 h 530"/>
                <a:gd name="T34" fmla="*/ 146 w 146"/>
                <a:gd name="T35" fmla="*/ 475 h 530"/>
                <a:gd name="T36" fmla="*/ 146 w 146"/>
                <a:gd name="T37" fmla="*/ 14 h 5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530"/>
                <a:gd name="T59" fmla="*/ 146 w 146"/>
                <a:gd name="T60" fmla="*/ 530 h 5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530">
                  <a:moveTo>
                    <a:pt x="146" y="14"/>
                  </a:moveTo>
                  <a:lnTo>
                    <a:pt x="143" y="12"/>
                  </a:lnTo>
                  <a:lnTo>
                    <a:pt x="134" y="8"/>
                  </a:lnTo>
                  <a:lnTo>
                    <a:pt x="120" y="4"/>
                  </a:lnTo>
                  <a:lnTo>
                    <a:pt x="101" y="1"/>
                  </a:lnTo>
                  <a:lnTo>
                    <a:pt x="79" y="0"/>
                  </a:lnTo>
                  <a:lnTo>
                    <a:pt x="54" y="3"/>
                  </a:lnTo>
                  <a:lnTo>
                    <a:pt x="27" y="11"/>
                  </a:lnTo>
                  <a:lnTo>
                    <a:pt x="0" y="27"/>
                  </a:lnTo>
                  <a:lnTo>
                    <a:pt x="0" y="530"/>
                  </a:lnTo>
                  <a:lnTo>
                    <a:pt x="3" y="530"/>
                  </a:lnTo>
                  <a:lnTo>
                    <a:pt x="14" y="529"/>
                  </a:lnTo>
                  <a:lnTo>
                    <a:pt x="29" y="526"/>
                  </a:lnTo>
                  <a:lnTo>
                    <a:pt x="49" y="521"/>
                  </a:lnTo>
                  <a:lnTo>
                    <a:pt x="71" y="514"/>
                  </a:lnTo>
                  <a:lnTo>
                    <a:pt x="96" y="505"/>
                  </a:lnTo>
                  <a:lnTo>
                    <a:pt x="121" y="492"/>
                  </a:lnTo>
                  <a:lnTo>
                    <a:pt x="146" y="475"/>
                  </a:lnTo>
                  <a:lnTo>
                    <a:pt x="146" y="1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44" name="Freeform 127"/>
            <p:cNvSpPr>
              <a:spLocks/>
            </p:cNvSpPr>
            <p:nvPr/>
          </p:nvSpPr>
          <p:spPr bwMode="auto">
            <a:xfrm>
              <a:off x="6101" y="13712"/>
              <a:ext cx="109" cy="373"/>
            </a:xfrm>
            <a:custGeom>
              <a:avLst/>
              <a:gdLst>
                <a:gd name="T0" fmla="*/ 109 w 109"/>
                <a:gd name="T1" fmla="*/ 10 h 373"/>
                <a:gd name="T2" fmla="*/ 107 w 109"/>
                <a:gd name="T3" fmla="*/ 9 h 373"/>
                <a:gd name="T4" fmla="*/ 100 w 109"/>
                <a:gd name="T5" fmla="*/ 6 h 373"/>
                <a:gd name="T6" fmla="*/ 89 w 109"/>
                <a:gd name="T7" fmla="*/ 2 h 373"/>
                <a:gd name="T8" fmla="*/ 75 w 109"/>
                <a:gd name="T9" fmla="*/ 0 h 373"/>
                <a:gd name="T10" fmla="*/ 59 w 109"/>
                <a:gd name="T11" fmla="*/ 0 h 373"/>
                <a:gd name="T12" fmla="*/ 39 w 109"/>
                <a:gd name="T13" fmla="*/ 2 h 373"/>
                <a:gd name="T14" fmla="*/ 20 w 109"/>
                <a:gd name="T15" fmla="*/ 9 h 373"/>
                <a:gd name="T16" fmla="*/ 0 w 109"/>
                <a:gd name="T17" fmla="*/ 21 h 373"/>
                <a:gd name="T18" fmla="*/ 0 w 109"/>
                <a:gd name="T19" fmla="*/ 373 h 373"/>
                <a:gd name="T20" fmla="*/ 2 w 109"/>
                <a:gd name="T21" fmla="*/ 373 h 373"/>
                <a:gd name="T22" fmla="*/ 9 w 109"/>
                <a:gd name="T23" fmla="*/ 372 h 373"/>
                <a:gd name="T24" fmla="*/ 21 w 109"/>
                <a:gd name="T25" fmla="*/ 369 h 373"/>
                <a:gd name="T26" fmla="*/ 36 w 109"/>
                <a:gd name="T27" fmla="*/ 366 h 373"/>
                <a:gd name="T28" fmla="*/ 53 w 109"/>
                <a:gd name="T29" fmla="*/ 362 h 373"/>
                <a:gd name="T30" fmla="*/ 72 w 109"/>
                <a:gd name="T31" fmla="*/ 354 h 373"/>
                <a:gd name="T32" fmla="*/ 90 w 109"/>
                <a:gd name="T33" fmla="*/ 343 h 373"/>
                <a:gd name="T34" fmla="*/ 109 w 109"/>
                <a:gd name="T35" fmla="*/ 331 h 373"/>
                <a:gd name="T36" fmla="*/ 109 w 109"/>
                <a:gd name="T37" fmla="*/ 10 h 3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9"/>
                <a:gd name="T58" fmla="*/ 0 h 373"/>
                <a:gd name="T59" fmla="*/ 109 w 109"/>
                <a:gd name="T60" fmla="*/ 373 h 3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9" h="373">
                  <a:moveTo>
                    <a:pt x="109" y="10"/>
                  </a:moveTo>
                  <a:lnTo>
                    <a:pt x="107" y="9"/>
                  </a:lnTo>
                  <a:lnTo>
                    <a:pt x="100" y="6"/>
                  </a:lnTo>
                  <a:lnTo>
                    <a:pt x="89" y="2"/>
                  </a:lnTo>
                  <a:lnTo>
                    <a:pt x="75" y="0"/>
                  </a:lnTo>
                  <a:lnTo>
                    <a:pt x="59" y="0"/>
                  </a:lnTo>
                  <a:lnTo>
                    <a:pt x="39" y="2"/>
                  </a:lnTo>
                  <a:lnTo>
                    <a:pt x="20" y="9"/>
                  </a:lnTo>
                  <a:lnTo>
                    <a:pt x="0" y="21"/>
                  </a:lnTo>
                  <a:lnTo>
                    <a:pt x="0" y="373"/>
                  </a:lnTo>
                  <a:lnTo>
                    <a:pt x="2" y="373"/>
                  </a:lnTo>
                  <a:lnTo>
                    <a:pt x="9" y="372"/>
                  </a:lnTo>
                  <a:lnTo>
                    <a:pt x="21" y="369"/>
                  </a:lnTo>
                  <a:lnTo>
                    <a:pt x="36" y="366"/>
                  </a:lnTo>
                  <a:lnTo>
                    <a:pt x="53" y="362"/>
                  </a:lnTo>
                  <a:lnTo>
                    <a:pt x="72" y="354"/>
                  </a:lnTo>
                  <a:lnTo>
                    <a:pt x="90" y="343"/>
                  </a:lnTo>
                  <a:lnTo>
                    <a:pt x="109" y="331"/>
                  </a:lnTo>
                  <a:lnTo>
                    <a:pt x="109" y="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45" name="Freeform 128"/>
            <p:cNvSpPr>
              <a:spLocks/>
            </p:cNvSpPr>
            <p:nvPr/>
          </p:nvSpPr>
          <p:spPr bwMode="auto">
            <a:xfrm>
              <a:off x="6107" y="13721"/>
              <a:ext cx="75" cy="216"/>
            </a:xfrm>
            <a:custGeom>
              <a:avLst/>
              <a:gdLst>
                <a:gd name="T0" fmla="*/ 75 w 75"/>
                <a:gd name="T1" fmla="*/ 6 h 216"/>
                <a:gd name="T2" fmla="*/ 73 w 75"/>
                <a:gd name="T3" fmla="*/ 5 h 216"/>
                <a:gd name="T4" fmla="*/ 69 w 75"/>
                <a:gd name="T5" fmla="*/ 4 h 216"/>
                <a:gd name="T6" fmla="*/ 61 w 75"/>
                <a:gd name="T7" fmla="*/ 2 h 216"/>
                <a:gd name="T8" fmla="*/ 52 w 75"/>
                <a:gd name="T9" fmla="*/ 0 h 216"/>
                <a:gd name="T10" fmla="*/ 41 w 75"/>
                <a:gd name="T11" fmla="*/ 0 h 216"/>
                <a:gd name="T12" fmla="*/ 28 w 75"/>
                <a:gd name="T13" fmla="*/ 1 h 216"/>
                <a:gd name="T14" fmla="*/ 14 w 75"/>
                <a:gd name="T15" fmla="*/ 6 h 216"/>
                <a:gd name="T16" fmla="*/ 0 w 75"/>
                <a:gd name="T17" fmla="*/ 14 h 216"/>
                <a:gd name="T18" fmla="*/ 0 w 75"/>
                <a:gd name="T19" fmla="*/ 216 h 216"/>
                <a:gd name="T20" fmla="*/ 2 w 75"/>
                <a:gd name="T21" fmla="*/ 216 h 216"/>
                <a:gd name="T22" fmla="*/ 7 w 75"/>
                <a:gd name="T23" fmla="*/ 215 h 216"/>
                <a:gd name="T24" fmla="*/ 15 w 75"/>
                <a:gd name="T25" fmla="*/ 214 h 216"/>
                <a:gd name="T26" fmla="*/ 25 w 75"/>
                <a:gd name="T27" fmla="*/ 211 h 216"/>
                <a:gd name="T28" fmla="*/ 37 w 75"/>
                <a:gd name="T29" fmla="*/ 208 h 216"/>
                <a:gd name="T30" fmla="*/ 50 w 75"/>
                <a:gd name="T31" fmla="*/ 203 h 216"/>
                <a:gd name="T32" fmla="*/ 63 w 75"/>
                <a:gd name="T33" fmla="*/ 195 h 216"/>
                <a:gd name="T34" fmla="*/ 75 w 75"/>
                <a:gd name="T35" fmla="*/ 187 h 216"/>
                <a:gd name="T36" fmla="*/ 75 w 75"/>
                <a:gd name="T37" fmla="*/ 6 h 2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5"/>
                <a:gd name="T58" fmla="*/ 0 h 216"/>
                <a:gd name="T59" fmla="*/ 75 w 75"/>
                <a:gd name="T60" fmla="*/ 216 h 2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5" h="216">
                  <a:moveTo>
                    <a:pt x="75" y="6"/>
                  </a:moveTo>
                  <a:lnTo>
                    <a:pt x="73" y="5"/>
                  </a:lnTo>
                  <a:lnTo>
                    <a:pt x="69" y="4"/>
                  </a:lnTo>
                  <a:lnTo>
                    <a:pt x="61" y="2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28" y="1"/>
                  </a:lnTo>
                  <a:lnTo>
                    <a:pt x="14" y="6"/>
                  </a:lnTo>
                  <a:lnTo>
                    <a:pt x="0" y="14"/>
                  </a:lnTo>
                  <a:lnTo>
                    <a:pt x="0" y="216"/>
                  </a:lnTo>
                  <a:lnTo>
                    <a:pt x="2" y="216"/>
                  </a:lnTo>
                  <a:lnTo>
                    <a:pt x="7" y="215"/>
                  </a:lnTo>
                  <a:lnTo>
                    <a:pt x="15" y="214"/>
                  </a:lnTo>
                  <a:lnTo>
                    <a:pt x="25" y="211"/>
                  </a:lnTo>
                  <a:lnTo>
                    <a:pt x="37" y="208"/>
                  </a:lnTo>
                  <a:lnTo>
                    <a:pt x="50" y="203"/>
                  </a:lnTo>
                  <a:lnTo>
                    <a:pt x="63" y="195"/>
                  </a:lnTo>
                  <a:lnTo>
                    <a:pt x="75" y="187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46" name="Freeform 129"/>
            <p:cNvSpPr>
              <a:spLocks/>
            </p:cNvSpPr>
            <p:nvPr/>
          </p:nvSpPr>
          <p:spPr bwMode="auto">
            <a:xfrm>
              <a:off x="7013" y="14340"/>
              <a:ext cx="110" cy="111"/>
            </a:xfrm>
            <a:custGeom>
              <a:avLst/>
              <a:gdLst>
                <a:gd name="T0" fmla="*/ 55 w 110"/>
                <a:gd name="T1" fmla="*/ 111 h 111"/>
                <a:gd name="T2" fmla="*/ 66 w 110"/>
                <a:gd name="T3" fmla="*/ 110 h 111"/>
                <a:gd name="T4" fmla="*/ 76 w 110"/>
                <a:gd name="T5" fmla="*/ 106 h 111"/>
                <a:gd name="T6" fmla="*/ 85 w 110"/>
                <a:gd name="T7" fmla="*/ 101 h 111"/>
                <a:gd name="T8" fmla="*/ 94 w 110"/>
                <a:gd name="T9" fmla="*/ 94 h 111"/>
                <a:gd name="T10" fmla="*/ 100 w 110"/>
                <a:gd name="T11" fmla="*/ 86 h 111"/>
                <a:gd name="T12" fmla="*/ 106 w 110"/>
                <a:gd name="T13" fmla="*/ 77 h 111"/>
                <a:gd name="T14" fmla="*/ 109 w 110"/>
                <a:gd name="T15" fmla="*/ 66 h 111"/>
                <a:gd name="T16" fmla="*/ 110 w 110"/>
                <a:gd name="T17" fmla="*/ 56 h 111"/>
                <a:gd name="T18" fmla="*/ 109 w 110"/>
                <a:gd name="T19" fmla="*/ 44 h 111"/>
                <a:gd name="T20" fmla="*/ 106 w 110"/>
                <a:gd name="T21" fmla="*/ 34 h 111"/>
                <a:gd name="T22" fmla="*/ 100 w 110"/>
                <a:gd name="T23" fmla="*/ 24 h 111"/>
                <a:gd name="T24" fmla="*/ 94 w 110"/>
                <a:gd name="T25" fmla="*/ 17 h 111"/>
                <a:gd name="T26" fmla="*/ 85 w 110"/>
                <a:gd name="T27" fmla="*/ 9 h 111"/>
                <a:gd name="T28" fmla="*/ 76 w 110"/>
                <a:gd name="T29" fmla="*/ 5 h 111"/>
                <a:gd name="T30" fmla="*/ 66 w 110"/>
                <a:gd name="T31" fmla="*/ 2 h 111"/>
                <a:gd name="T32" fmla="*/ 55 w 110"/>
                <a:gd name="T33" fmla="*/ 0 h 111"/>
                <a:gd name="T34" fmla="*/ 44 w 110"/>
                <a:gd name="T35" fmla="*/ 2 h 111"/>
                <a:gd name="T36" fmla="*/ 33 w 110"/>
                <a:gd name="T37" fmla="*/ 5 h 111"/>
                <a:gd name="T38" fmla="*/ 25 w 110"/>
                <a:gd name="T39" fmla="*/ 9 h 111"/>
                <a:gd name="T40" fmla="*/ 16 w 110"/>
                <a:gd name="T41" fmla="*/ 17 h 111"/>
                <a:gd name="T42" fmla="*/ 10 w 110"/>
                <a:gd name="T43" fmla="*/ 24 h 111"/>
                <a:gd name="T44" fmla="*/ 4 w 110"/>
                <a:gd name="T45" fmla="*/ 34 h 111"/>
                <a:gd name="T46" fmla="*/ 1 w 110"/>
                <a:gd name="T47" fmla="*/ 44 h 111"/>
                <a:gd name="T48" fmla="*/ 0 w 110"/>
                <a:gd name="T49" fmla="*/ 56 h 111"/>
                <a:gd name="T50" fmla="*/ 1 w 110"/>
                <a:gd name="T51" fmla="*/ 66 h 111"/>
                <a:gd name="T52" fmla="*/ 4 w 110"/>
                <a:gd name="T53" fmla="*/ 77 h 111"/>
                <a:gd name="T54" fmla="*/ 10 w 110"/>
                <a:gd name="T55" fmla="*/ 86 h 111"/>
                <a:gd name="T56" fmla="*/ 16 w 110"/>
                <a:gd name="T57" fmla="*/ 94 h 111"/>
                <a:gd name="T58" fmla="*/ 25 w 110"/>
                <a:gd name="T59" fmla="*/ 101 h 111"/>
                <a:gd name="T60" fmla="*/ 33 w 110"/>
                <a:gd name="T61" fmla="*/ 106 h 111"/>
                <a:gd name="T62" fmla="*/ 44 w 110"/>
                <a:gd name="T63" fmla="*/ 110 h 111"/>
                <a:gd name="T64" fmla="*/ 55 w 110"/>
                <a:gd name="T65" fmla="*/ 111 h 1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111"/>
                <a:gd name="T101" fmla="*/ 110 w 110"/>
                <a:gd name="T102" fmla="*/ 111 h 1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111">
                  <a:moveTo>
                    <a:pt x="55" y="111"/>
                  </a:moveTo>
                  <a:lnTo>
                    <a:pt x="66" y="110"/>
                  </a:lnTo>
                  <a:lnTo>
                    <a:pt x="76" y="106"/>
                  </a:lnTo>
                  <a:lnTo>
                    <a:pt x="85" y="101"/>
                  </a:lnTo>
                  <a:lnTo>
                    <a:pt x="94" y="94"/>
                  </a:lnTo>
                  <a:lnTo>
                    <a:pt x="100" y="86"/>
                  </a:lnTo>
                  <a:lnTo>
                    <a:pt x="106" y="77"/>
                  </a:lnTo>
                  <a:lnTo>
                    <a:pt x="109" y="66"/>
                  </a:lnTo>
                  <a:lnTo>
                    <a:pt x="110" y="56"/>
                  </a:lnTo>
                  <a:lnTo>
                    <a:pt x="109" y="44"/>
                  </a:lnTo>
                  <a:lnTo>
                    <a:pt x="106" y="34"/>
                  </a:lnTo>
                  <a:lnTo>
                    <a:pt x="100" y="24"/>
                  </a:lnTo>
                  <a:lnTo>
                    <a:pt x="94" y="17"/>
                  </a:lnTo>
                  <a:lnTo>
                    <a:pt x="85" y="9"/>
                  </a:lnTo>
                  <a:lnTo>
                    <a:pt x="76" y="5"/>
                  </a:lnTo>
                  <a:lnTo>
                    <a:pt x="66" y="2"/>
                  </a:lnTo>
                  <a:lnTo>
                    <a:pt x="55" y="0"/>
                  </a:lnTo>
                  <a:lnTo>
                    <a:pt x="44" y="2"/>
                  </a:lnTo>
                  <a:lnTo>
                    <a:pt x="33" y="5"/>
                  </a:lnTo>
                  <a:lnTo>
                    <a:pt x="25" y="9"/>
                  </a:lnTo>
                  <a:lnTo>
                    <a:pt x="16" y="17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1" y="44"/>
                  </a:lnTo>
                  <a:lnTo>
                    <a:pt x="0" y="56"/>
                  </a:lnTo>
                  <a:lnTo>
                    <a:pt x="1" y="66"/>
                  </a:lnTo>
                  <a:lnTo>
                    <a:pt x="4" y="77"/>
                  </a:lnTo>
                  <a:lnTo>
                    <a:pt x="10" y="86"/>
                  </a:lnTo>
                  <a:lnTo>
                    <a:pt x="16" y="94"/>
                  </a:lnTo>
                  <a:lnTo>
                    <a:pt x="25" y="101"/>
                  </a:lnTo>
                  <a:lnTo>
                    <a:pt x="33" y="106"/>
                  </a:lnTo>
                  <a:lnTo>
                    <a:pt x="44" y="110"/>
                  </a:lnTo>
                  <a:lnTo>
                    <a:pt x="55" y="1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47" name="Freeform 130"/>
            <p:cNvSpPr>
              <a:spLocks/>
            </p:cNvSpPr>
            <p:nvPr/>
          </p:nvSpPr>
          <p:spPr bwMode="auto">
            <a:xfrm>
              <a:off x="6676" y="14343"/>
              <a:ext cx="55" cy="55"/>
            </a:xfrm>
            <a:custGeom>
              <a:avLst/>
              <a:gdLst>
                <a:gd name="T0" fmla="*/ 27 w 55"/>
                <a:gd name="T1" fmla="*/ 55 h 55"/>
                <a:gd name="T2" fmla="*/ 38 w 55"/>
                <a:gd name="T3" fmla="*/ 53 h 55"/>
                <a:gd name="T4" fmla="*/ 48 w 55"/>
                <a:gd name="T5" fmla="*/ 46 h 55"/>
                <a:gd name="T6" fmla="*/ 53 w 55"/>
                <a:gd name="T7" fmla="*/ 37 h 55"/>
                <a:gd name="T8" fmla="*/ 55 w 55"/>
                <a:gd name="T9" fmla="*/ 27 h 55"/>
                <a:gd name="T10" fmla="*/ 53 w 55"/>
                <a:gd name="T11" fmla="*/ 16 h 55"/>
                <a:gd name="T12" fmla="*/ 48 w 55"/>
                <a:gd name="T13" fmla="*/ 7 h 55"/>
                <a:gd name="T14" fmla="*/ 38 w 55"/>
                <a:gd name="T15" fmla="*/ 2 h 55"/>
                <a:gd name="T16" fmla="*/ 27 w 55"/>
                <a:gd name="T17" fmla="*/ 0 h 55"/>
                <a:gd name="T18" fmla="*/ 16 w 55"/>
                <a:gd name="T19" fmla="*/ 2 h 55"/>
                <a:gd name="T20" fmla="*/ 8 w 55"/>
                <a:gd name="T21" fmla="*/ 7 h 55"/>
                <a:gd name="T22" fmla="*/ 2 w 55"/>
                <a:gd name="T23" fmla="*/ 16 h 55"/>
                <a:gd name="T24" fmla="*/ 0 w 55"/>
                <a:gd name="T25" fmla="*/ 27 h 55"/>
                <a:gd name="T26" fmla="*/ 2 w 55"/>
                <a:gd name="T27" fmla="*/ 37 h 55"/>
                <a:gd name="T28" fmla="*/ 8 w 55"/>
                <a:gd name="T29" fmla="*/ 46 h 55"/>
                <a:gd name="T30" fmla="*/ 16 w 55"/>
                <a:gd name="T31" fmla="*/ 53 h 55"/>
                <a:gd name="T32" fmla="*/ 27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7" y="55"/>
                  </a:moveTo>
                  <a:lnTo>
                    <a:pt x="38" y="53"/>
                  </a:lnTo>
                  <a:lnTo>
                    <a:pt x="48" y="46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8" y="7"/>
                  </a:lnTo>
                  <a:lnTo>
                    <a:pt x="38" y="2"/>
                  </a:lnTo>
                  <a:lnTo>
                    <a:pt x="27" y="0"/>
                  </a:lnTo>
                  <a:lnTo>
                    <a:pt x="16" y="2"/>
                  </a:lnTo>
                  <a:lnTo>
                    <a:pt x="8" y="7"/>
                  </a:lnTo>
                  <a:lnTo>
                    <a:pt x="2" y="16"/>
                  </a:lnTo>
                  <a:lnTo>
                    <a:pt x="0" y="27"/>
                  </a:lnTo>
                  <a:lnTo>
                    <a:pt x="2" y="37"/>
                  </a:lnTo>
                  <a:lnTo>
                    <a:pt x="8" y="46"/>
                  </a:lnTo>
                  <a:lnTo>
                    <a:pt x="16" y="53"/>
                  </a:lnTo>
                  <a:lnTo>
                    <a:pt x="27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48" name="Freeform 131"/>
            <p:cNvSpPr>
              <a:spLocks/>
            </p:cNvSpPr>
            <p:nvPr/>
          </p:nvSpPr>
          <p:spPr bwMode="auto">
            <a:xfrm>
              <a:off x="6770" y="14345"/>
              <a:ext cx="55" cy="55"/>
            </a:xfrm>
            <a:custGeom>
              <a:avLst/>
              <a:gdLst>
                <a:gd name="T0" fmla="*/ 28 w 55"/>
                <a:gd name="T1" fmla="*/ 55 h 55"/>
                <a:gd name="T2" fmla="*/ 39 w 55"/>
                <a:gd name="T3" fmla="*/ 53 h 55"/>
                <a:gd name="T4" fmla="*/ 47 w 55"/>
                <a:gd name="T5" fmla="*/ 47 h 55"/>
                <a:gd name="T6" fmla="*/ 53 w 55"/>
                <a:gd name="T7" fmla="*/ 39 h 55"/>
                <a:gd name="T8" fmla="*/ 55 w 55"/>
                <a:gd name="T9" fmla="*/ 28 h 55"/>
                <a:gd name="T10" fmla="*/ 53 w 55"/>
                <a:gd name="T11" fmla="*/ 17 h 55"/>
                <a:gd name="T12" fmla="*/ 47 w 55"/>
                <a:gd name="T13" fmla="*/ 8 h 55"/>
                <a:gd name="T14" fmla="*/ 39 w 55"/>
                <a:gd name="T15" fmla="*/ 2 h 55"/>
                <a:gd name="T16" fmla="*/ 28 w 55"/>
                <a:gd name="T17" fmla="*/ 0 h 55"/>
                <a:gd name="T18" fmla="*/ 17 w 55"/>
                <a:gd name="T19" fmla="*/ 2 h 55"/>
                <a:gd name="T20" fmla="*/ 9 w 55"/>
                <a:gd name="T21" fmla="*/ 8 h 55"/>
                <a:gd name="T22" fmla="*/ 2 w 55"/>
                <a:gd name="T23" fmla="*/ 17 h 55"/>
                <a:gd name="T24" fmla="*/ 0 w 55"/>
                <a:gd name="T25" fmla="*/ 28 h 55"/>
                <a:gd name="T26" fmla="*/ 2 w 55"/>
                <a:gd name="T27" fmla="*/ 39 h 55"/>
                <a:gd name="T28" fmla="*/ 9 w 55"/>
                <a:gd name="T29" fmla="*/ 47 h 55"/>
                <a:gd name="T30" fmla="*/ 17 w 55"/>
                <a:gd name="T31" fmla="*/ 53 h 55"/>
                <a:gd name="T32" fmla="*/ 28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8" y="55"/>
                  </a:move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7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2" y="39"/>
                  </a:lnTo>
                  <a:lnTo>
                    <a:pt x="9" y="47"/>
                  </a:lnTo>
                  <a:lnTo>
                    <a:pt x="17" y="53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49" name="Freeform 132"/>
            <p:cNvSpPr>
              <a:spLocks/>
            </p:cNvSpPr>
            <p:nvPr/>
          </p:nvSpPr>
          <p:spPr bwMode="auto">
            <a:xfrm>
              <a:off x="6401" y="13591"/>
              <a:ext cx="156" cy="752"/>
            </a:xfrm>
            <a:custGeom>
              <a:avLst/>
              <a:gdLst>
                <a:gd name="T0" fmla="*/ 48 w 156"/>
                <a:gd name="T1" fmla="*/ 15 h 752"/>
                <a:gd name="T2" fmla="*/ 44 w 156"/>
                <a:gd name="T3" fmla="*/ 30 h 752"/>
                <a:gd name="T4" fmla="*/ 33 w 156"/>
                <a:gd name="T5" fmla="*/ 73 h 752"/>
                <a:gd name="T6" fmla="*/ 19 w 156"/>
                <a:gd name="T7" fmla="*/ 140 h 752"/>
                <a:gd name="T8" fmla="*/ 7 w 156"/>
                <a:gd name="T9" fmla="*/ 229 h 752"/>
                <a:gd name="T10" fmla="*/ 0 w 156"/>
                <a:gd name="T11" fmla="*/ 337 h 752"/>
                <a:gd name="T12" fmla="*/ 1 w 156"/>
                <a:gd name="T13" fmla="*/ 462 h 752"/>
                <a:gd name="T14" fmla="*/ 14 w 156"/>
                <a:gd name="T15" fmla="*/ 602 h 752"/>
                <a:gd name="T16" fmla="*/ 43 w 156"/>
                <a:gd name="T17" fmla="*/ 752 h 752"/>
                <a:gd name="T18" fmla="*/ 150 w 156"/>
                <a:gd name="T19" fmla="*/ 746 h 752"/>
                <a:gd name="T20" fmla="*/ 146 w 156"/>
                <a:gd name="T21" fmla="*/ 724 h 752"/>
                <a:gd name="T22" fmla="*/ 135 w 156"/>
                <a:gd name="T23" fmla="*/ 663 h 752"/>
                <a:gd name="T24" fmla="*/ 123 w 156"/>
                <a:gd name="T25" fmla="*/ 574 h 752"/>
                <a:gd name="T26" fmla="*/ 111 w 156"/>
                <a:gd name="T27" fmla="*/ 463 h 752"/>
                <a:gd name="T28" fmla="*/ 104 w 156"/>
                <a:gd name="T29" fmla="*/ 342 h 752"/>
                <a:gd name="T30" fmla="*/ 107 w 156"/>
                <a:gd name="T31" fmla="*/ 220 h 752"/>
                <a:gd name="T32" fmla="*/ 124 w 156"/>
                <a:gd name="T33" fmla="*/ 106 h 752"/>
                <a:gd name="T34" fmla="*/ 156 w 156"/>
                <a:gd name="T35" fmla="*/ 9 h 752"/>
                <a:gd name="T36" fmla="*/ 156 w 156"/>
                <a:gd name="T37" fmla="*/ 8 h 752"/>
                <a:gd name="T38" fmla="*/ 156 w 156"/>
                <a:gd name="T39" fmla="*/ 6 h 752"/>
                <a:gd name="T40" fmla="*/ 154 w 156"/>
                <a:gd name="T41" fmla="*/ 4 h 752"/>
                <a:gd name="T42" fmla="*/ 147 w 156"/>
                <a:gd name="T43" fmla="*/ 0 h 752"/>
                <a:gd name="T44" fmla="*/ 134 w 156"/>
                <a:gd name="T45" fmla="*/ 0 h 752"/>
                <a:gd name="T46" fmla="*/ 115 w 156"/>
                <a:gd name="T47" fmla="*/ 1 h 752"/>
                <a:gd name="T48" fmla="*/ 87 w 156"/>
                <a:gd name="T49" fmla="*/ 7 h 752"/>
                <a:gd name="T50" fmla="*/ 48 w 156"/>
                <a:gd name="T51" fmla="*/ 15 h 7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6"/>
                <a:gd name="T79" fmla="*/ 0 h 752"/>
                <a:gd name="T80" fmla="*/ 156 w 156"/>
                <a:gd name="T81" fmla="*/ 752 h 7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6" h="752">
                  <a:moveTo>
                    <a:pt x="48" y="15"/>
                  </a:moveTo>
                  <a:lnTo>
                    <a:pt x="44" y="30"/>
                  </a:lnTo>
                  <a:lnTo>
                    <a:pt x="33" y="73"/>
                  </a:lnTo>
                  <a:lnTo>
                    <a:pt x="19" y="140"/>
                  </a:lnTo>
                  <a:lnTo>
                    <a:pt x="7" y="229"/>
                  </a:lnTo>
                  <a:lnTo>
                    <a:pt x="0" y="337"/>
                  </a:lnTo>
                  <a:lnTo>
                    <a:pt x="1" y="462"/>
                  </a:lnTo>
                  <a:lnTo>
                    <a:pt x="14" y="602"/>
                  </a:lnTo>
                  <a:lnTo>
                    <a:pt x="43" y="752"/>
                  </a:lnTo>
                  <a:lnTo>
                    <a:pt x="150" y="746"/>
                  </a:lnTo>
                  <a:lnTo>
                    <a:pt x="146" y="724"/>
                  </a:lnTo>
                  <a:lnTo>
                    <a:pt x="135" y="663"/>
                  </a:lnTo>
                  <a:lnTo>
                    <a:pt x="123" y="574"/>
                  </a:lnTo>
                  <a:lnTo>
                    <a:pt x="111" y="463"/>
                  </a:lnTo>
                  <a:lnTo>
                    <a:pt x="104" y="342"/>
                  </a:lnTo>
                  <a:lnTo>
                    <a:pt x="107" y="220"/>
                  </a:lnTo>
                  <a:lnTo>
                    <a:pt x="124" y="106"/>
                  </a:lnTo>
                  <a:lnTo>
                    <a:pt x="156" y="9"/>
                  </a:lnTo>
                  <a:lnTo>
                    <a:pt x="156" y="8"/>
                  </a:lnTo>
                  <a:lnTo>
                    <a:pt x="156" y="6"/>
                  </a:lnTo>
                  <a:lnTo>
                    <a:pt x="154" y="4"/>
                  </a:lnTo>
                  <a:lnTo>
                    <a:pt x="147" y="0"/>
                  </a:lnTo>
                  <a:lnTo>
                    <a:pt x="134" y="0"/>
                  </a:lnTo>
                  <a:lnTo>
                    <a:pt x="115" y="1"/>
                  </a:lnTo>
                  <a:lnTo>
                    <a:pt x="87" y="7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50" name="Freeform 133"/>
            <p:cNvSpPr>
              <a:spLocks/>
            </p:cNvSpPr>
            <p:nvPr/>
          </p:nvSpPr>
          <p:spPr bwMode="auto">
            <a:xfrm>
              <a:off x="7205" y="13498"/>
              <a:ext cx="212" cy="839"/>
            </a:xfrm>
            <a:custGeom>
              <a:avLst/>
              <a:gdLst>
                <a:gd name="T0" fmla="*/ 212 w 212"/>
                <a:gd name="T1" fmla="*/ 6 h 839"/>
                <a:gd name="T2" fmla="*/ 206 w 212"/>
                <a:gd name="T3" fmla="*/ 11 h 839"/>
                <a:gd name="T4" fmla="*/ 192 w 212"/>
                <a:gd name="T5" fmla="*/ 33 h 839"/>
                <a:gd name="T6" fmla="*/ 174 w 212"/>
                <a:gd name="T7" fmla="*/ 77 h 839"/>
                <a:gd name="T8" fmla="*/ 156 w 212"/>
                <a:gd name="T9" fmla="*/ 148 h 839"/>
                <a:gd name="T10" fmla="*/ 141 w 212"/>
                <a:gd name="T11" fmla="*/ 254 h 839"/>
                <a:gd name="T12" fmla="*/ 133 w 212"/>
                <a:gd name="T13" fmla="*/ 401 h 839"/>
                <a:gd name="T14" fmla="*/ 137 w 212"/>
                <a:gd name="T15" fmla="*/ 593 h 839"/>
                <a:gd name="T16" fmla="*/ 158 w 212"/>
                <a:gd name="T17" fmla="*/ 839 h 839"/>
                <a:gd name="T18" fmla="*/ 38 w 212"/>
                <a:gd name="T19" fmla="*/ 839 h 839"/>
                <a:gd name="T20" fmla="*/ 34 w 212"/>
                <a:gd name="T21" fmla="*/ 814 h 839"/>
                <a:gd name="T22" fmla="*/ 24 w 212"/>
                <a:gd name="T23" fmla="*/ 746 h 839"/>
                <a:gd name="T24" fmla="*/ 12 w 212"/>
                <a:gd name="T25" fmla="*/ 645 h 839"/>
                <a:gd name="T26" fmla="*/ 3 w 212"/>
                <a:gd name="T27" fmla="*/ 521 h 839"/>
                <a:gd name="T28" fmla="*/ 0 w 212"/>
                <a:gd name="T29" fmla="*/ 384 h 839"/>
                <a:gd name="T30" fmla="*/ 6 w 212"/>
                <a:gd name="T31" fmla="*/ 244 h 839"/>
                <a:gd name="T32" fmla="*/ 29 w 212"/>
                <a:gd name="T33" fmla="*/ 114 h 839"/>
                <a:gd name="T34" fmla="*/ 68 w 212"/>
                <a:gd name="T35" fmla="*/ 0 h 839"/>
                <a:gd name="T36" fmla="*/ 212 w 212"/>
                <a:gd name="T37" fmla="*/ 6 h 8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2"/>
                <a:gd name="T58" fmla="*/ 0 h 839"/>
                <a:gd name="T59" fmla="*/ 212 w 212"/>
                <a:gd name="T60" fmla="*/ 839 h 8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2" h="839">
                  <a:moveTo>
                    <a:pt x="212" y="6"/>
                  </a:moveTo>
                  <a:lnTo>
                    <a:pt x="206" y="11"/>
                  </a:lnTo>
                  <a:lnTo>
                    <a:pt x="192" y="33"/>
                  </a:lnTo>
                  <a:lnTo>
                    <a:pt x="174" y="77"/>
                  </a:lnTo>
                  <a:lnTo>
                    <a:pt x="156" y="148"/>
                  </a:lnTo>
                  <a:lnTo>
                    <a:pt x="141" y="254"/>
                  </a:lnTo>
                  <a:lnTo>
                    <a:pt x="133" y="401"/>
                  </a:lnTo>
                  <a:lnTo>
                    <a:pt x="137" y="593"/>
                  </a:lnTo>
                  <a:lnTo>
                    <a:pt x="158" y="839"/>
                  </a:lnTo>
                  <a:lnTo>
                    <a:pt x="38" y="839"/>
                  </a:lnTo>
                  <a:lnTo>
                    <a:pt x="34" y="814"/>
                  </a:lnTo>
                  <a:lnTo>
                    <a:pt x="24" y="746"/>
                  </a:lnTo>
                  <a:lnTo>
                    <a:pt x="12" y="645"/>
                  </a:lnTo>
                  <a:lnTo>
                    <a:pt x="3" y="521"/>
                  </a:lnTo>
                  <a:lnTo>
                    <a:pt x="0" y="384"/>
                  </a:lnTo>
                  <a:lnTo>
                    <a:pt x="6" y="244"/>
                  </a:lnTo>
                  <a:lnTo>
                    <a:pt x="29" y="114"/>
                  </a:lnTo>
                  <a:lnTo>
                    <a:pt x="68" y="0"/>
                  </a:lnTo>
                  <a:lnTo>
                    <a:pt x="212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51" name="Freeform 134"/>
            <p:cNvSpPr>
              <a:spLocks/>
            </p:cNvSpPr>
            <p:nvPr/>
          </p:nvSpPr>
          <p:spPr bwMode="auto">
            <a:xfrm>
              <a:off x="6406" y="13636"/>
              <a:ext cx="137" cy="656"/>
            </a:xfrm>
            <a:custGeom>
              <a:avLst/>
              <a:gdLst>
                <a:gd name="T0" fmla="*/ 43 w 137"/>
                <a:gd name="T1" fmla="*/ 12 h 656"/>
                <a:gd name="T2" fmla="*/ 39 w 137"/>
                <a:gd name="T3" fmla="*/ 25 h 656"/>
                <a:gd name="T4" fmla="*/ 30 w 137"/>
                <a:gd name="T5" fmla="*/ 62 h 656"/>
                <a:gd name="T6" fmla="*/ 19 w 137"/>
                <a:gd name="T7" fmla="*/ 122 h 656"/>
                <a:gd name="T8" fmla="*/ 7 w 137"/>
                <a:gd name="T9" fmla="*/ 199 h 656"/>
                <a:gd name="T10" fmla="*/ 0 w 137"/>
                <a:gd name="T11" fmla="*/ 294 h 656"/>
                <a:gd name="T12" fmla="*/ 1 w 137"/>
                <a:gd name="T13" fmla="*/ 403 h 656"/>
                <a:gd name="T14" fmla="*/ 12 w 137"/>
                <a:gd name="T15" fmla="*/ 524 h 656"/>
                <a:gd name="T16" fmla="*/ 38 w 137"/>
                <a:gd name="T17" fmla="*/ 656 h 656"/>
                <a:gd name="T18" fmla="*/ 132 w 137"/>
                <a:gd name="T19" fmla="*/ 650 h 656"/>
                <a:gd name="T20" fmla="*/ 127 w 137"/>
                <a:gd name="T21" fmla="*/ 631 h 656"/>
                <a:gd name="T22" fmla="*/ 119 w 137"/>
                <a:gd name="T23" fmla="*/ 578 h 656"/>
                <a:gd name="T24" fmla="*/ 107 w 137"/>
                <a:gd name="T25" fmla="*/ 499 h 656"/>
                <a:gd name="T26" fmla="*/ 97 w 137"/>
                <a:gd name="T27" fmla="*/ 403 h 656"/>
                <a:gd name="T28" fmla="*/ 92 w 137"/>
                <a:gd name="T29" fmla="*/ 297 h 656"/>
                <a:gd name="T30" fmla="*/ 94 w 137"/>
                <a:gd name="T31" fmla="*/ 192 h 656"/>
                <a:gd name="T32" fmla="*/ 108 w 137"/>
                <a:gd name="T33" fmla="*/ 91 h 656"/>
                <a:gd name="T34" fmla="*/ 137 w 137"/>
                <a:gd name="T35" fmla="*/ 7 h 656"/>
                <a:gd name="T36" fmla="*/ 137 w 137"/>
                <a:gd name="T37" fmla="*/ 6 h 656"/>
                <a:gd name="T38" fmla="*/ 137 w 137"/>
                <a:gd name="T39" fmla="*/ 4 h 656"/>
                <a:gd name="T40" fmla="*/ 135 w 137"/>
                <a:gd name="T41" fmla="*/ 2 h 656"/>
                <a:gd name="T42" fmla="*/ 129 w 137"/>
                <a:gd name="T43" fmla="*/ 0 h 656"/>
                <a:gd name="T44" fmla="*/ 119 w 137"/>
                <a:gd name="T45" fmla="*/ 0 h 656"/>
                <a:gd name="T46" fmla="*/ 101 w 137"/>
                <a:gd name="T47" fmla="*/ 1 h 656"/>
                <a:gd name="T48" fmla="*/ 77 w 137"/>
                <a:gd name="T49" fmla="*/ 5 h 656"/>
                <a:gd name="T50" fmla="*/ 43 w 137"/>
                <a:gd name="T51" fmla="*/ 12 h 6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7"/>
                <a:gd name="T79" fmla="*/ 0 h 656"/>
                <a:gd name="T80" fmla="*/ 137 w 137"/>
                <a:gd name="T81" fmla="*/ 656 h 6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7" h="656">
                  <a:moveTo>
                    <a:pt x="43" y="12"/>
                  </a:moveTo>
                  <a:lnTo>
                    <a:pt x="39" y="25"/>
                  </a:lnTo>
                  <a:lnTo>
                    <a:pt x="30" y="62"/>
                  </a:lnTo>
                  <a:lnTo>
                    <a:pt x="19" y="122"/>
                  </a:lnTo>
                  <a:lnTo>
                    <a:pt x="7" y="199"/>
                  </a:lnTo>
                  <a:lnTo>
                    <a:pt x="0" y="294"/>
                  </a:lnTo>
                  <a:lnTo>
                    <a:pt x="1" y="403"/>
                  </a:lnTo>
                  <a:lnTo>
                    <a:pt x="12" y="524"/>
                  </a:lnTo>
                  <a:lnTo>
                    <a:pt x="38" y="656"/>
                  </a:lnTo>
                  <a:lnTo>
                    <a:pt x="132" y="650"/>
                  </a:lnTo>
                  <a:lnTo>
                    <a:pt x="127" y="631"/>
                  </a:lnTo>
                  <a:lnTo>
                    <a:pt x="119" y="578"/>
                  </a:lnTo>
                  <a:lnTo>
                    <a:pt x="107" y="499"/>
                  </a:lnTo>
                  <a:lnTo>
                    <a:pt x="97" y="403"/>
                  </a:lnTo>
                  <a:lnTo>
                    <a:pt x="92" y="297"/>
                  </a:lnTo>
                  <a:lnTo>
                    <a:pt x="94" y="192"/>
                  </a:lnTo>
                  <a:lnTo>
                    <a:pt x="108" y="91"/>
                  </a:lnTo>
                  <a:lnTo>
                    <a:pt x="137" y="7"/>
                  </a:lnTo>
                  <a:lnTo>
                    <a:pt x="137" y="6"/>
                  </a:lnTo>
                  <a:lnTo>
                    <a:pt x="137" y="4"/>
                  </a:lnTo>
                  <a:lnTo>
                    <a:pt x="135" y="2"/>
                  </a:lnTo>
                  <a:lnTo>
                    <a:pt x="129" y="0"/>
                  </a:lnTo>
                  <a:lnTo>
                    <a:pt x="119" y="0"/>
                  </a:lnTo>
                  <a:lnTo>
                    <a:pt x="101" y="1"/>
                  </a:lnTo>
                  <a:lnTo>
                    <a:pt x="77" y="5"/>
                  </a:lnTo>
                  <a:lnTo>
                    <a:pt x="43" y="1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52" name="Freeform 135"/>
            <p:cNvSpPr>
              <a:spLocks/>
            </p:cNvSpPr>
            <p:nvPr/>
          </p:nvSpPr>
          <p:spPr bwMode="auto">
            <a:xfrm>
              <a:off x="6412" y="13680"/>
              <a:ext cx="116" cy="560"/>
            </a:xfrm>
            <a:custGeom>
              <a:avLst/>
              <a:gdLst>
                <a:gd name="T0" fmla="*/ 36 w 116"/>
                <a:gd name="T1" fmla="*/ 11 h 560"/>
                <a:gd name="T2" fmla="*/ 33 w 116"/>
                <a:gd name="T3" fmla="*/ 21 h 560"/>
                <a:gd name="T4" fmla="*/ 24 w 116"/>
                <a:gd name="T5" fmla="*/ 53 h 560"/>
                <a:gd name="T6" fmla="*/ 15 w 116"/>
                <a:gd name="T7" fmla="*/ 103 h 560"/>
                <a:gd name="T8" fmla="*/ 5 w 116"/>
                <a:gd name="T9" fmla="*/ 169 h 560"/>
                <a:gd name="T10" fmla="*/ 0 w 116"/>
                <a:gd name="T11" fmla="*/ 250 h 560"/>
                <a:gd name="T12" fmla="*/ 1 w 116"/>
                <a:gd name="T13" fmla="*/ 344 h 560"/>
                <a:gd name="T14" fmla="*/ 10 w 116"/>
                <a:gd name="T15" fmla="*/ 448 h 560"/>
                <a:gd name="T16" fmla="*/ 32 w 116"/>
                <a:gd name="T17" fmla="*/ 560 h 560"/>
                <a:gd name="T18" fmla="*/ 112 w 116"/>
                <a:gd name="T19" fmla="*/ 555 h 560"/>
                <a:gd name="T20" fmla="*/ 108 w 116"/>
                <a:gd name="T21" fmla="*/ 538 h 560"/>
                <a:gd name="T22" fmla="*/ 101 w 116"/>
                <a:gd name="T23" fmla="*/ 493 h 560"/>
                <a:gd name="T24" fmla="*/ 91 w 116"/>
                <a:gd name="T25" fmla="*/ 426 h 560"/>
                <a:gd name="T26" fmla="*/ 82 w 116"/>
                <a:gd name="T27" fmla="*/ 344 h 560"/>
                <a:gd name="T28" fmla="*/ 77 w 116"/>
                <a:gd name="T29" fmla="*/ 255 h 560"/>
                <a:gd name="T30" fmla="*/ 79 w 116"/>
                <a:gd name="T31" fmla="*/ 164 h 560"/>
                <a:gd name="T32" fmla="*/ 91 w 116"/>
                <a:gd name="T33" fmla="*/ 79 h 560"/>
                <a:gd name="T34" fmla="*/ 116 w 116"/>
                <a:gd name="T35" fmla="*/ 6 h 560"/>
                <a:gd name="T36" fmla="*/ 116 w 116"/>
                <a:gd name="T37" fmla="*/ 5 h 560"/>
                <a:gd name="T38" fmla="*/ 116 w 116"/>
                <a:gd name="T39" fmla="*/ 4 h 560"/>
                <a:gd name="T40" fmla="*/ 114 w 116"/>
                <a:gd name="T41" fmla="*/ 2 h 560"/>
                <a:gd name="T42" fmla="*/ 109 w 116"/>
                <a:gd name="T43" fmla="*/ 0 h 560"/>
                <a:gd name="T44" fmla="*/ 100 w 116"/>
                <a:gd name="T45" fmla="*/ 0 h 560"/>
                <a:gd name="T46" fmla="*/ 86 w 116"/>
                <a:gd name="T47" fmla="*/ 1 h 560"/>
                <a:gd name="T48" fmla="*/ 65 w 116"/>
                <a:gd name="T49" fmla="*/ 4 h 560"/>
                <a:gd name="T50" fmla="*/ 36 w 116"/>
                <a:gd name="T51" fmla="*/ 11 h 56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6"/>
                <a:gd name="T79" fmla="*/ 0 h 560"/>
                <a:gd name="T80" fmla="*/ 116 w 116"/>
                <a:gd name="T81" fmla="*/ 560 h 56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6" h="560">
                  <a:moveTo>
                    <a:pt x="36" y="11"/>
                  </a:moveTo>
                  <a:lnTo>
                    <a:pt x="33" y="21"/>
                  </a:lnTo>
                  <a:lnTo>
                    <a:pt x="24" y="53"/>
                  </a:lnTo>
                  <a:lnTo>
                    <a:pt x="15" y="103"/>
                  </a:lnTo>
                  <a:lnTo>
                    <a:pt x="5" y="169"/>
                  </a:lnTo>
                  <a:lnTo>
                    <a:pt x="0" y="250"/>
                  </a:lnTo>
                  <a:lnTo>
                    <a:pt x="1" y="344"/>
                  </a:lnTo>
                  <a:lnTo>
                    <a:pt x="10" y="448"/>
                  </a:lnTo>
                  <a:lnTo>
                    <a:pt x="32" y="560"/>
                  </a:lnTo>
                  <a:lnTo>
                    <a:pt x="112" y="555"/>
                  </a:lnTo>
                  <a:lnTo>
                    <a:pt x="108" y="538"/>
                  </a:lnTo>
                  <a:lnTo>
                    <a:pt x="101" y="493"/>
                  </a:lnTo>
                  <a:lnTo>
                    <a:pt x="91" y="426"/>
                  </a:lnTo>
                  <a:lnTo>
                    <a:pt x="82" y="344"/>
                  </a:lnTo>
                  <a:lnTo>
                    <a:pt x="77" y="255"/>
                  </a:lnTo>
                  <a:lnTo>
                    <a:pt x="79" y="164"/>
                  </a:lnTo>
                  <a:lnTo>
                    <a:pt x="91" y="79"/>
                  </a:lnTo>
                  <a:lnTo>
                    <a:pt x="116" y="6"/>
                  </a:lnTo>
                  <a:lnTo>
                    <a:pt x="116" y="5"/>
                  </a:lnTo>
                  <a:lnTo>
                    <a:pt x="116" y="4"/>
                  </a:lnTo>
                  <a:lnTo>
                    <a:pt x="114" y="2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53" name="Freeform 136"/>
            <p:cNvSpPr>
              <a:spLocks/>
            </p:cNvSpPr>
            <p:nvPr/>
          </p:nvSpPr>
          <p:spPr bwMode="auto">
            <a:xfrm>
              <a:off x="6417" y="13724"/>
              <a:ext cx="97" cy="463"/>
            </a:xfrm>
            <a:custGeom>
              <a:avLst/>
              <a:gdLst>
                <a:gd name="T0" fmla="*/ 30 w 97"/>
                <a:gd name="T1" fmla="*/ 9 h 463"/>
                <a:gd name="T2" fmla="*/ 27 w 97"/>
                <a:gd name="T3" fmla="*/ 17 h 463"/>
                <a:gd name="T4" fmla="*/ 20 w 97"/>
                <a:gd name="T5" fmla="*/ 44 h 463"/>
                <a:gd name="T6" fmla="*/ 12 w 97"/>
                <a:gd name="T7" fmla="*/ 85 h 463"/>
                <a:gd name="T8" fmla="*/ 4 w 97"/>
                <a:gd name="T9" fmla="*/ 140 h 463"/>
                <a:gd name="T10" fmla="*/ 0 w 97"/>
                <a:gd name="T11" fmla="*/ 207 h 463"/>
                <a:gd name="T12" fmla="*/ 0 w 97"/>
                <a:gd name="T13" fmla="*/ 285 h 463"/>
                <a:gd name="T14" fmla="*/ 9 w 97"/>
                <a:gd name="T15" fmla="*/ 370 h 463"/>
                <a:gd name="T16" fmla="*/ 26 w 97"/>
                <a:gd name="T17" fmla="*/ 463 h 463"/>
                <a:gd name="T18" fmla="*/ 93 w 97"/>
                <a:gd name="T19" fmla="*/ 460 h 463"/>
                <a:gd name="T20" fmla="*/ 89 w 97"/>
                <a:gd name="T21" fmla="*/ 446 h 463"/>
                <a:gd name="T22" fmla="*/ 83 w 97"/>
                <a:gd name="T23" fmla="*/ 408 h 463"/>
                <a:gd name="T24" fmla="*/ 75 w 97"/>
                <a:gd name="T25" fmla="*/ 353 h 463"/>
                <a:gd name="T26" fmla="*/ 68 w 97"/>
                <a:gd name="T27" fmla="*/ 285 h 463"/>
                <a:gd name="T28" fmla="*/ 65 w 97"/>
                <a:gd name="T29" fmla="*/ 211 h 463"/>
                <a:gd name="T30" fmla="*/ 67 w 97"/>
                <a:gd name="T31" fmla="*/ 136 h 463"/>
                <a:gd name="T32" fmla="*/ 76 w 97"/>
                <a:gd name="T33" fmla="*/ 65 h 463"/>
                <a:gd name="T34" fmla="*/ 97 w 97"/>
                <a:gd name="T35" fmla="*/ 5 h 463"/>
                <a:gd name="T36" fmla="*/ 97 w 97"/>
                <a:gd name="T37" fmla="*/ 4 h 463"/>
                <a:gd name="T38" fmla="*/ 97 w 97"/>
                <a:gd name="T39" fmla="*/ 3 h 463"/>
                <a:gd name="T40" fmla="*/ 95 w 97"/>
                <a:gd name="T41" fmla="*/ 1 h 463"/>
                <a:gd name="T42" fmla="*/ 91 w 97"/>
                <a:gd name="T43" fmla="*/ 0 h 463"/>
                <a:gd name="T44" fmla="*/ 84 w 97"/>
                <a:gd name="T45" fmla="*/ 0 h 463"/>
                <a:gd name="T46" fmla="*/ 71 w 97"/>
                <a:gd name="T47" fmla="*/ 0 h 463"/>
                <a:gd name="T48" fmla="*/ 54 w 97"/>
                <a:gd name="T49" fmla="*/ 3 h 463"/>
                <a:gd name="T50" fmla="*/ 30 w 97"/>
                <a:gd name="T51" fmla="*/ 9 h 4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7"/>
                <a:gd name="T79" fmla="*/ 0 h 463"/>
                <a:gd name="T80" fmla="*/ 97 w 97"/>
                <a:gd name="T81" fmla="*/ 463 h 46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7" h="463">
                  <a:moveTo>
                    <a:pt x="30" y="9"/>
                  </a:moveTo>
                  <a:lnTo>
                    <a:pt x="27" y="17"/>
                  </a:lnTo>
                  <a:lnTo>
                    <a:pt x="20" y="44"/>
                  </a:lnTo>
                  <a:lnTo>
                    <a:pt x="12" y="85"/>
                  </a:lnTo>
                  <a:lnTo>
                    <a:pt x="4" y="140"/>
                  </a:lnTo>
                  <a:lnTo>
                    <a:pt x="0" y="207"/>
                  </a:lnTo>
                  <a:lnTo>
                    <a:pt x="0" y="285"/>
                  </a:lnTo>
                  <a:lnTo>
                    <a:pt x="9" y="370"/>
                  </a:lnTo>
                  <a:lnTo>
                    <a:pt x="26" y="463"/>
                  </a:lnTo>
                  <a:lnTo>
                    <a:pt x="93" y="460"/>
                  </a:lnTo>
                  <a:lnTo>
                    <a:pt x="89" y="446"/>
                  </a:lnTo>
                  <a:lnTo>
                    <a:pt x="83" y="408"/>
                  </a:lnTo>
                  <a:lnTo>
                    <a:pt x="75" y="353"/>
                  </a:lnTo>
                  <a:lnTo>
                    <a:pt x="68" y="285"/>
                  </a:lnTo>
                  <a:lnTo>
                    <a:pt x="65" y="211"/>
                  </a:lnTo>
                  <a:lnTo>
                    <a:pt x="67" y="136"/>
                  </a:lnTo>
                  <a:lnTo>
                    <a:pt x="76" y="65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97" y="3"/>
                  </a:lnTo>
                  <a:lnTo>
                    <a:pt x="95" y="1"/>
                  </a:lnTo>
                  <a:lnTo>
                    <a:pt x="91" y="0"/>
                  </a:lnTo>
                  <a:lnTo>
                    <a:pt x="84" y="0"/>
                  </a:lnTo>
                  <a:lnTo>
                    <a:pt x="71" y="0"/>
                  </a:lnTo>
                  <a:lnTo>
                    <a:pt x="54" y="3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54" name="Freeform 137"/>
            <p:cNvSpPr>
              <a:spLocks/>
            </p:cNvSpPr>
            <p:nvPr/>
          </p:nvSpPr>
          <p:spPr bwMode="auto">
            <a:xfrm>
              <a:off x="6422" y="13768"/>
              <a:ext cx="77" cy="367"/>
            </a:xfrm>
            <a:custGeom>
              <a:avLst/>
              <a:gdLst>
                <a:gd name="T0" fmla="*/ 24 w 77"/>
                <a:gd name="T1" fmla="*/ 8 h 367"/>
                <a:gd name="T2" fmla="*/ 22 w 77"/>
                <a:gd name="T3" fmla="*/ 15 h 367"/>
                <a:gd name="T4" fmla="*/ 17 w 77"/>
                <a:gd name="T5" fmla="*/ 36 h 367"/>
                <a:gd name="T6" fmla="*/ 10 w 77"/>
                <a:gd name="T7" fmla="*/ 68 h 367"/>
                <a:gd name="T8" fmla="*/ 4 w 77"/>
                <a:gd name="T9" fmla="*/ 112 h 367"/>
                <a:gd name="T10" fmla="*/ 0 w 77"/>
                <a:gd name="T11" fmla="*/ 164 h 367"/>
                <a:gd name="T12" fmla="*/ 0 w 77"/>
                <a:gd name="T13" fmla="*/ 226 h 367"/>
                <a:gd name="T14" fmla="*/ 7 w 77"/>
                <a:gd name="T15" fmla="*/ 294 h 367"/>
                <a:gd name="T16" fmla="*/ 21 w 77"/>
                <a:gd name="T17" fmla="*/ 367 h 367"/>
                <a:gd name="T18" fmla="*/ 74 w 77"/>
                <a:gd name="T19" fmla="*/ 364 h 367"/>
                <a:gd name="T20" fmla="*/ 71 w 77"/>
                <a:gd name="T21" fmla="*/ 353 h 367"/>
                <a:gd name="T22" fmla="*/ 66 w 77"/>
                <a:gd name="T23" fmla="*/ 323 h 367"/>
                <a:gd name="T24" fmla="*/ 60 w 77"/>
                <a:gd name="T25" fmla="*/ 280 h 367"/>
                <a:gd name="T26" fmla="*/ 54 w 77"/>
                <a:gd name="T27" fmla="*/ 226 h 367"/>
                <a:gd name="T28" fmla="*/ 51 w 77"/>
                <a:gd name="T29" fmla="*/ 168 h 367"/>
                <a:gd name="T30" fmla="*/ 53 w 77"/>
                <a:gd name="T31" fmla="*/ 107 h 367"/>
                <a:gd name="T32" fmla="*/ 61 w 77"/>
                <a:gd name="T33" fmla="*/ 52 h 367"/>
                <a:gd name="T34" fmla="*/ 77 w 77"/>
                <a:gd name="T35" fmla="*/ 5 h 367"/>
                <a:gd name="T36" fmla="*/ 77 w 77"/>
                <a:gd name="T37" fmla="*/ 5 h 367"/>
                <a:gd name="T38" fmla="*/ 77 w 77"/>
                <a:gd name="T39" fmla="*/ 2 h 367"/>
                <a:gd name="T40" fmla="*/ 76 w 77"/>
                <a:gd name="T41" fmla="*/ 1 h 367"/>
                <a:gd name="T42" fmla="*/ 72 w 77"/>
                <a:gd name="T43" fmla="*/ 0 h 367"/>
                <a:gd name="T44" fmla="*/ 66 w 77"/>
                <a:gd name="T45" fmla="*/ 0 h 367"/>
                <a:gd name="T46" fmla="*/ 56 w 77"/>
                <a:gd name="T47" fmla="*/ 1 h 367"/>
                <a:gd name="T48" fmla="*/ 43 w 77"/>
                <a:gd name="T49" fmla="*/ 4 h 367"/>
                <a:gd name="T50" fmla="*/ 24 w 77"/>
                <a:gd name="T51" fmla="*/ 8 h 36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7"/>
                <a:gd name="T79" fmla="*/ 0 h 367"/>
                <a:gd name="T80" fmla="*/ 77 w 77"/>
                <a:gd name="T81" fmla="*/ 367 h 36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7" h="367">
                  <a:moveTo>
                    <a:pt x="24" y="8"/>
                  </a:moveTo>
                  <a:lnTo>
                    <a:pt x="22" y="15"/>
                  </a:lnTo>
                  <a:lnTo>
                    <a:pt x="17" y="36"/>
                  </a:lnTo>
                  <a:lnTo>
                    <a:pt x="10" y="68"/>
                  </a:lnTo>
                  <a:lnTo>
                    <a:pt x="4" y="112"/>
                  </a:lnTo>
                  <a:lnTo>
                    <a:pt x="0" y="164"/>
                  </a:lnTo>
                  <a:lnTo>
                    <a:pt x="0" y="226"/>
                  </a:lnTo>
                  <a:lnTo>
                    <a:pt x="7" y="294"/>
                  </a:lnTo>
                  <a:lnTo>
                    <a:pt x="21" y="367"/>
                  </a:lnTo>
                  <a:lnTo>
                    <a:pt x="74" y="364"/>
                  </a:lnTo>
                  <a:lnTo>
                    <a:pt x="71" y="353"/>
                  </a:lnTo>
                  <a:lnTo>
                    <a:pt x="66" y="323"/>
                  </a:lnTo>
                  <a:lnTo>
                    <a:pt x="60" y="280"/>
                  </a:lnTo>
                  <a:lnTo>
                    <a:pt x="54" y="226"/>
                  </a:lnTo>
                  <a:lnTo>
                    <a:pt x="51" y="168"/>
                  </a:lnTo>
                  <a:lnTo>
                    <a:pt x="53" y="107"/>
                  </a:lnTo>
                  <a:lnTo>
                    <a:pt x="61" y="52"/>
                  </a:lnTo>
                  <a:lnTo>
                    <a:pt x="77" y="5"/>
                  </a:lnTo>
                  <a:lnTo>
                    <a:pt x="77" y="2"/>
                  </a:lnTo>
                  <a:lnTo>
                    <a:pt x="76" y="1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56" y="1"/>
                  </a:lnTo>
                  <a:lnTo>
                    <a:pt x="43" y="4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55" name="Freeform 138"/>
            <p:cNvSpPr>
              <a:spLocks/>
            </p:cNvSpPr>
            <p:nvPr/>
          </p:nvSpPr>
          <p:spPr bwMode="auto">
            <a:xfrm>
              <a:off x="6428" y="13813"/>
              <a:ext cx="56" cy="271"/>
            </a:xfrm>
            <a:custGeom>
              <a:avLst/>
              <a:gdLst>
                <a:gd name="T0" fmla="*/ 17 w 56"/>
                <a:gd name="T1" fmla="*/ 5 h 271"/>
                <a:gd name="T2" fmla="*/ 16 w 56"/>
                <a:gd name="T3" fmla="*/ 10 h 271"/>
                <a:gd name="T4" fmla="*/ 12 w 56"/>
                <a:gd name="T5" fmla="*/ 25 h 271"/>
                <a:gd name="T6" fmla="*/ 6 w 56"/>
                <a:gd name="T7" fmla="*/ 49 h 271"/>
                <a:gd name="T8" fmla="*/ 2 w 56"/>
                <a:gd name="T9" fmla="*/ 82 h 271"/>
                <a:gd name="T10" fmla="*/ 0 w 56"/>
                <a:gd name="T11" fmla="*/ 122 h 271"/>
                <a:gd name="T12" fmla="*/ 0 w 56"/>
                <a:gd name="T13" fmla="*/ 166 h 271"/>
                <a:gd name="T14" fmla="*/ 4 w 56"/>
                <a:gd name="T15" fmla="*/ 217 h 271"/>
                <a:gd name="T16" fmla="*/ 15 w 56"/>
                <a:gd name="T17" fmla="*/ 271 h 271"/>
                <a:gd name="T18" fmla="*/ 54 w 56"/>
                <a:gd name="T19" fmla="*/ 268 h 271"/>
                <a:gd name="T20" fmla="*/ 52 w 56"/>
                <a:gd name="T21" fmla="*/ 261 h 271"/>
                <a:gd name="T22" fmla="*/ 48 w 56"/>
                <a:gd name="T23" fmla="*/ 238 h 271"/>
                <a:gd name="T24" fmla="*/ 44 w 56"/>
                <a:gd name="T25" fmla="*/ 206 h 271"/>
                <a:gd name="T26" fmla="*/ 40 w 56"/>
                <a:gd name="T27" fmla="*/ 166 h 271"/>
                <a:gd name="T28" fmla="*/ 37 w 56"/>
                <a:gd name="T29" fmla="*/ 123 h 271"/>
                <a:gd name="T30" fmla="*/ 39 w 56"/>
                <a:gd name="T31" fmla="*/ 78 h 271"/>
                <a:gd name="T32" fmla="*/ 44 w 56"/>
                <a:gd name="T33" fmla="*/ 37 h 271"/>
                <a:gd name="T34" fmla="*/ 56 w 56"/>
                <a:gd name="T35" fmla="*/ 3 h 271"/>
                <a:gd name="T36" fmla="*/ 56 w 56"/>
                <a:gd name="T37" fmla="*/ 3 h 271"/>
                <a:gd name="T38" fmla="*/ 56 w 56"/>
                <a:gd name="T39" fmla="*/ 2 h 271"/>
                <a:gd name="T40" fmla="*/ 55 w 56"/>
                <a:gd name="T41" fmla="*/ 1 h 271"/>
                <a:gd name="T42" fmla="*/ 52 w 56"/>
                <a:gd name="T43" fmla="*/ 0 h 271"/>
                <a:gd name="T44" fmla="*/ 48 w 56"/>
                <a:gd name="T45" fmla="*/ 0 h 271"/>
                <a:gd name="T46" fmla="*/ 42 w 56"/>
                <a:gd name="T47" fmla="*/ 0 h 271"/>
                <a:gd name="T48" fmla="*/ 31 w 56"/>
                <a:gd name="T49" fmla="*/ 2 h 271"/>
                <a:gd name="T50" fmla="*/ 17 w 56"/>
                <a:gd name="T51" fmla="*/ 5 h 27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"/>
                <a:gd name="T79" fmla="*/ 0 h 271"/>
                <a:gd name="T80" fmla="*/ 56 w 56"/>
                <a:gd name="T81" fmla="*/ 271 h 27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" h="271">
                  <a:moveTo>
                    <a:pt x="17" y="5"/>
                  </a:moveTo>
                  <a:lnTo>
                    <a:pt x="16" y="10"/>
                  </a:lnTo>
                  <a:lnTo>
                    <a:pt x="12" y="25"/>
                  </a:lnTo>
                  <a:lnTo>
                    <a:pt x="6" y="49"/>
                  </a:lnTo>
                  <a:lnTo>
                    <a:pt x="2" y="82"/>
                  </a:lnTo>
                  <a:lnTo>
                    <a:pt x="0" y="122"/>
                  </a:lnTo>
                  <a:lnTo>
                    <a:pt x="0" y="166"/>
                  </a:lnTo>
                  <a:lnTo>
                    <a:pt x="4" y="217"/>
                  </a:lnTo>
                  <a:lnTo>
                    <a:pt x="15" y="271"/>
                  </a:lnTo>
                  <a:lnTo>
                    <a:pt x="54" y="268"/>
                  </a:lnTo>
                  <a:lnTo>
                    <a:pt x="52" y="261"/>
                  </a:lnTo>
                  <a:lnTo>
                    <a:pt x="48" y="238"/>
                  </a:lnTo>
                  <a:lnTo>
                    <a:pt x="44" y="206"/>
                  </a:lnTo>
                  <a:lnTo>
                    <a:pt x="40" y="166"/>
                  </a:lnTo>
                  <a:lnTo>
                    <a:pt x="37" y="123"/>
                  </a:lnTo>
                  <a:lnTo>
                    <a:pt x="39" y="78"/>
                  </a:lnTo>
                  <a:lnTo>
                    <a:pt x="44" y="37"/>
                  </a:lnTo>
                  <a:lnTo>
                    <a:pt x="56" y="3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1" y="2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56" name="Freeform 139"/>
            <p:cNvSpPr>
              <a:spLocks/>
            </p:cNvSpPr>
            <p:nvPr/>
          </p:nvSpPr>
          <p:spPr bwMode="auto">
            <a:xfrm>
              <a:off x="7211" y="13549"/>
              <a:ext cx="186" cy="732"/>
            </a:xfrm>
            <a:custGeom>
              <a:avLst/>
              <a:gdLst>
                <a:gd name="T0" fmla="*/ 186 w 186"/>
                <a:gd name="T1" fmla="*/ 6 h 732"/>
                <a:gd name="T2" fmla="*/ 182 w 186"/>
                <a:gd name="T3" fmla="*/ 11 h 732"/>
                <a:gd name="T4" fmla="*/ 169 w 186"/>
                <a:gd name="T5" fmla="*/ 29 h 732"/>
                <a:gd name="T6" fmla="*/ 153 w 186"/>
                <a:gd name="T7" fmla="*/ 67 h 732"/>
                <a:gd name="T8" fmla="*/ 137 w 186"/>
                <a:gd name="T9" fmla="*/ 130 h 732"/>
                <a:gd name="T10" fmla="*/ 124 w 186"/>
                <a:gd name="T11" fmla="*/ 221 h 732"/>
                <a:gd name="T12" fmla="*/ 117 w 186"/>
                <a:gd name="T13" fmla="*/ 350 h 732"/>
                <a:gd name="T14" fmla="*/ 122 w 186"/>
                <a:gd name="T15" fmla="*/ 517 h 732"/>
                <a:gd name="T16" fmla="*/ 139 w 186"/>
                <a:gd name="T17" fmla="*/ 732 h 732"/>
                <a:gd name="T18" fmla="*/ 34 w 186"/>
                <a:gd name="T19" fmla="*/ 732 h 732"/>
                <a:gd name="T20" fmla="*/ 31 w 186"/>
                <a:gd name="T21" fmla="*/ 711 h 732"/>
                <a:gd name="T22" fmla="*/ 22 w 186"/>
                <a:gd name="T23" fmla="*/ 651 h 732"/>
                <a:gd name="T24" fmla="*/ 12 w 186"/>
                <a:gd name="T25" fmla="*/ 563 h 732"/>
                <a:gd name="T26" fmla="*/ 3 w 186"/>
                <a:gd name="T27" fmla="*/ 454 h 732"/>
                <a:gd name="T28" fmla="*/ 0 w 186"/>
                <a:gd name="T29" fmla="*/ 335 h 732"/>
                <a:gd name="T30" fmla="*/ 6 w 186"/>
                <a:gd name="T31" fmla="*/ 213 h 732"/>
                <a:gd name="T32" fmla="*/ 25 w 186"/>
                <a:gd name="T33" fmla="*/ 98 h 732"/>
                <a:gd name="T34" fmla="*/ 60 w 186"/>
                <a:gd name="T35" fmla="*/ 0 h 732"/>
                <a:gd name="T36" fmla="*/ 186 w 186"/>
                <a:gd name="T37" fmla="*/ 6 h 7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6"/>
                <a:gd name="T58" fmla="*/ 0 h 732"/>
                <a:gd name="T59" fmla="*/ 186 w 186"/>
                <a:gd name="T60" fmla="*/ 732 h 7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6" h="732">
                  <a:moveTo>
                    <a:pt x="186" y="6"/>
                  </a:moveTo>
                  <a:lnTo>
                    <a:pt x="182" y="11"/>
                  </a:lnTo>
                  <a:lnTo>
                    <a:pt x="169" y="29"/>
                  </a:lnTo>
                  <a:lnTo>
                    <a:pt x="153" y="67"/>
                  </a:lnTo>
                  <a:lnTo>
                    <a:pt x="137" y="130"/>
                  </a:lnTo>
                  <a:lnTo>
                    <a:pt x="124" y="221"/>
                  </a:lnTo>
                  <a:lnTo>
                    <a:pt x="117" y="350"/>
                  </a:lnTo>
                  <a:lnTo>
                    <a:pt x="122" y="517"/>
                  </a:lnTo>
                  <a:lnTo>
                    <a:pt x="139" y="732"/>
                  </a:lnTo>
                  <a:lnTo>
                    <a:pt x="34" y="732"/>
                  </a:lnTo>
                  <a:lnTo>
                    <a:pt x="31" y="711"/>
                  </a:lnTo>
                  <a:lnTo>
                    <a:pt x="22" y="651"/>
                  </a:lnTo>
                  <a:lnTo>
                    <a:pt x="12" y="563"/>
                  </a:lnTo>
                  <a:lnTo>
                    <a:pt x="3" y="454"/>
                  </a:lnTo>
                  <a:lnTo>
                    <a:pt x="0" y="335"/>
                  </a:lnTo>
                  <a:lnTo>
                    <a:pt x="6" y="213"/>
                  </a:lnTo>
                  <a:lnTo>
                    <a:pt x="25" y="98"/>
                  </a:lnTo>
                  <a:lnTo>
                    <a:pt x="60" y="0"/>
                  </a:lnTo>
                  <a:lnTo>
                    <a:pt x="186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57" name="Freeform 140"/>
            <p:cNvSpPr>
              <a:spLocks/>
            </p:cNvSpPr>
            <p:nvPr/>
          </p:nvSpPr>
          <p:spPr bwMode="auto">
            <a:xfrm>
              <a:off x="7219" y="13600"/>
              <a:ext cx="158" cy="625"/>
            </a:xfrm>
            <a:custGeom>
              <a:avLst/>
              <a:gdLst>
                <a:gd name="T0" fmla="*/ 158 w 158"/>
                <a:gd name="T1" fmla="*/ 4 h 625"/>
                <a:gd name="T2" fmla="*/ 153 w 158"/>
                <a:gd name="T3" fmla="*/ 9 h 625"/>
                <a:gd name="T4" fmla="*/ 144 w 158"/>
                <a:gd name="T5" fmla="*/ 25 h 625"/>
                <a:gd name="T6" fmla="*/ 130 w 158"/>
                <a:gd name="T7" fmla="*/ 57 h 625"/>
                <a:gd name="T8" fmla="*/ 116 w 158"/>
                <a:gd name="T9" fmla="*/ 110 h 625"/>
                <a:gd name="T10" fmla="*/ 105 w 158"/>
                <a:gd name="T11" fmla="*/ 189 h 625"/>
                <a:gd name="T12" fmla="*/ 100 w 158"/>
                <a:gd name="T13" fmla="*/ 298 h 625"/>
                <a:gd name="T14" fmla="*/ 103 w 158"/>
                <a:gd name="T15" fmla="*/ 441 h 625"/>
                <a:gd name="T16" fmla="*/ 118 w 158"/>
                <a:gd name="T17" fmla="*/ 625 h 625"/>
                <a:gd name="T18" fmla="*/ 29 w 158"/>
                <a:gd name="T19" fmla="*/ 625 h 625"/>
                <a:gd name="T20" fmla="*/ 25 w 158"/>
                <a:gd name="T21" fmla="*/ 607 h 625"/>
                <a:gd name="T22" fmla="*/ 18 w 158"/>
                <a:gd name="T23" fmla="*/ 556 h 625"/>
                <a:gd name="T24" fmla="*/ 9 w 158"/>
                <a:gd name="T25" fmla="*/ 480 h 625"/>
                <a:gd name="T26" fmla="*/ 2 w 158"/>
                <a:gd name="T27" fmla="*/ 387 h 625"/>
                <a:gd name="T28" fmla="*/ 0 w 158"/>
                <a:gd name="T29" fmla="*/ 286 h 625"/>
                <a:gd name="T30" fmla="*/ 5 w 158"/>
                <a:gd name="T31" fmla="*/ 182 h 625"/>
                <a:gd name="T32" fmla="*/ 21 w 158"/>
                <a:gd name="T33" fmla="*/ 84 h 625"/>
                <a:gd name="T34" fmla="*/ 51 w 158"/>
                <a:gd name="T35" fmla="*/ 0 h 625"/>
                <a:gd name="T36" fmla="*/ 158 w 158"/>
                <a:gd name="T37" fmla="*/ 4 h 6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8"/>
                <a:gd name="T58" fmla="*/ 0 h 625"/>
                <a:gd name="T59" fmla="*/ 158 w 158"/>
                <a:gd name="T60" fmla="*/ 625 h 6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8" h="625">
                  <a:moveTo>
                    <a:pt x="158" y="4"/>
                  </a:moveTo>
                  <a:lnTo>
                    <a:pt x="153" y="9"/>
                  </a:lnTo>
                  <a:lnTo>
                    <a:pt x="144" y="25"/>
                  </a:lnTo>
                  <a:lnTo>
                    <a:pt x="130" y="57"/>
                  </a:lnTo>
                  <a:lnTo>
                    <a:pt x="116" y="110"/>
                  </a:lnTo>
                  <a:lnTo>
                    <a:pt x="105" y="189"/>
                  </a:lnTo>
                  <a:lnTo>
                    <a:pt x="100" y="298"/>
                  </a:lnTo>
                  <a:lnTo>
                    <a:pt x="103" y="441"/>
                  </a:lnTo>
                  <a:lnTo>
                    <a:pt x="118" y="625"/>
                  </a:lnTo>
                  <a:lnTo>
                    <a:pt x="29" y="625"/>
                  </a:lnTo>
                  <a:lnTo>
                    <a:pt x="25" y="607"/>
                  </a:lnTo>
                  <a:lnTo>
                    <a:pt x="18" y="556"/>
                  </a:lnTo>
                  <a:lnTo>
                    <a:pt x="9" y="480"/>
                  </a:lnTo>
                  <a:lnTo>
                    <a:pt x="2" y="387"/>
                  </a:lnTo>
                  <a:lnTo>
                    <a:pt x="0" y="286"/>
                  </a:lnTo>
                  <a:lnTo>
                    <a:pt x="5" y="182"/>
                  </a:lnTo>
                  <a:lnTo>
                    <a:pt x="21" y="84"/>
                  </a:lnTo>
                  <a:lnTo>
                    <a:pt x="51" y="0"/>
                  </a:lnTo>
                  <a:lnTo>
                    <a:pt x="158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58" name="Freeform 141"/>
            <p:cNvSpPr>
              <a:spLocks/>
            </p:cNvSpPr>
            <p:nvPr/>
          </p:nvSpPr>
          <p:spPr bwMode="auto">
            <a:xfrm>
              <a:off x="7225" y="13651"/>
              <a:ext cx="131" cy="517"/>
            </a:xfrm>
            <a:custGeom>
              <a:avLst/>
              <a:gdLst>
                <a:gd name="T0" fmla="*/ 131 w 131"/>
                <a:gd name="T1" fmla="*/ 4 h 517"/>
                <a:gd name="T2" fmla="*/ 128 w 131"/>
                <a:gd name="T3" fmla="*/ 7 h 517"/>
                <a:gd name="T4" fmla="*/ 119 w 131"/>
                <a:gd name="T5" fmla="*/ 21 h 517"/>
                <a:gd name="T6" fmla="*/ 109 w 131"/>
                <a:gd name="T7" fmla="*/ 47 h 517"/>
                <a:gd name="T8" fmla="*/ 97 w 131"/>
                <a:gd name="T9" fmla="*/ 91 h 517"/>
                <a:gd name="T10" fmla="*/ 88 w 131"/>
                <a:gd name="T11" fmla="*/ 156 h 517"/>
                <a:gd name="T12" fmla="*/ 84 w 131"/>
                <a:gd name="T13" fmla="*/ 247 h 517"/>
                <a:gd name="T14" fmla="*/ 86 w 131"/>
                <a:gd name="T15" fmla="*/ 366 h 517"/>
                <a:gd name="T16" fmla="*/ 99 w 131"/>
                <a:gd name="T17" fmla="*/ 517 h 517"/>
                <a:gd name="T18" fmla="*/ 25 w 131"/>
                <a:gd name="T19" fmla="*/ 517 h 517"/>
                <a:gd name="T20" fmla="*/ 23 w 131"/>
                <a:gd name="T21" fmla="*/ 502 h 517"/>
                <a:gd name="T22" fmla="*/ 16 w 131"/>
                <a:gd name="T23" fmla="*/ 460 h 517"/>
                <a:gd name="T24" fmla="*/ 9 w 131"/>
                <a:gd name="T25" fmla="*/ 397 h 517"/>
                <a:gd name="T26" fmla="*/ 2 w 131"/>
                <a:gd name="T27" fmla="*/ 320 h 517"/>
                <a:gd name="T28" fmla="*/ 0 w 131"/>
                <a:gd name="T29" fmla="*/ 236 h 517"/>
                <a:gd name="T30" fmla="*/ 4 w 131"/>
                <a:gd name="T31" fmla="*/ 151 h 517"/>
                <a:gd name="T32" fmla="*/ 18 w 131"/>
                <a:gd name="T33" fmla="*/ 70 h 517"/>
                <a:gd name="T34" fmla="*/ 43 w 131"/>
                <a:gd name="T35" fmla="*/ 0 h 517"/>
                <a:gd name="T36" fmla="*/ 131 w 131"/>
                <a:gd name="T37" fmla="*/ 4 h 5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1"/>
                <a:gd name="T58" fmla="*/ 0 h 517"/>
                <a:gd name="T59" fmla="*/ 131 w 131"/>
                <a:gd name="T60" fmla="*/ 517 h 5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1" h="517">
                  <a:moveTo>
                    <a:pt x="131" y="4"/>
                  </a:moveTo>
                  <a:lnTo>
                    <a:pt x="128" y="7"/>
                  </a:lnTo>
                  <a:lnTo>
                    <a:pt x="119" y="21"/>
                  </a:lnTo>
                  <a:lnTo>
                    <a:pt x="109" y="47"/>
                  </a:lnTo>
                  <a:lnTo>
                    <a:pt x="97" y="91"/>
                  </a:lnTo>
                  <a:lnTo>
                    <a:pt x="88" y="156"/>
                  </a:lnTo>
                  <a:lnTo>
                    <a:pt x="84" y="247"/>
                  </a:lnTo>
                  <a:lnTo>
                    <a:pt x="86" y="366"/>
                  </a:lnTo>
                  <a:lnTo>
                    <a:pt x="99" y="517"/>
                  </a:lnTo>
                  <a:lnTo>
                    <a:pt x="25" y="517"/>
                  </a:lnTo>
                  <a:lnTo>
                    <a:pt x="23" y="502"/>
                  </a:lnTo>
                  <a:lnTo>
                    <a:pt x="16" y="460"/>
                  </a:lnTo>
                  <a:lnTo>
                    <a:pt x="9" y="397"/>
                  </a:lnTo>
                  <a:lnTo>
                    <a:pt x="2" y="320"/>
                  </a:lnTo>
                  <a:lnTo>
                    <a:pt x="0" y="236"/>
                  </a:lnTo>
                  <a:lnTo>
                    <a:pt x="4" y="151"/>
                  </a:lnTo>
                  <a:lnTo>
                    <a:pt x="18" y="70"/>
                  </a:lnTo>
                  <a:lnTo>
                    <a:pt x="43" y="0"/>
                  </a:lnTo>
                  <a:lnTo>
                    <a:pt x="131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59" name="Freeform 142"/>
            <p:cNvSpPr>
              <a:spLocks/>
            </p:cNvSpPr>
            <p:nvPr/>
          </p:nvSpPr>
          <p:spPr bwMode="auto">
            <a:xfrm>
              <a:off x="7233" y="13701"/>
              <a:ext cx="104" cy="411"/>
            </a:xfrm>
            <a:custGeom>
              <a:avLst/>
              <a:gdLst>
                <a:gd name="T0" fmla="*/ 104 w 104"/>
                <a:gd name="T1" fmla="*/ 4 h 411"/>
                <a:gd name="T2" fmla="*/ 101 w 104"/>
                <a:gd name="T3" fmla="*/ 7 h 411"/>
                <a:gd name="T4" fmla="*/ 94 w 104"/>
                <a:gd name="T5" fmla="*/ 17 h 411"/>
                <a:gd name="T6" fmla="*/ 86 w 104"/>
                <a:gd name="T7" fmla="*/ 38 h 411"/>
                <a:gd name="T8" fmla="*/ 76 w 104"/>
                <a:gd name="T9" fmla="*/ 73 h 411"/>
                <a:gd name="T10" fmla="*/ 69 w 104"/>
                <a:gd name="T11" fmla="*/ 125 h 411"/>
                <a:gd name="T12" fmla="*/ 65 w 104"/>
                <a:gd name="T13" fmla="*/ 196 h 411"/>
                <a:gd name="T14" fmla="*/ 67 w 104"/>
                <a:gd name="T15" fmla="*/ 291 h 411"/>
                <a:gd name="T16" fmla="*/ 77 w 104"/>
                <a:gd name="T17" fmla="*/ 411 h 411"/>
                <a:gd name="T18" fmla="*/ 19 w 104"/>
                <a:gd name="T19" fmla="*/ 411 h 411"/>
                <a:gd name="T20" fmla="*/ 17 w 104"/>
                <a:gd name="T21" fmla="*/ 399 h 411"/>
                <a:gd name="T22" fmla="*/ 11 w 104"/>
                <a:gd name="T23" fmla="*/ 365 h 411"/>
                <a:gd name="T24" fmla="*/ 6 w 104"/>
                <a:gd name="T25" fmla="*/ 316 h 411"/>
                <a:gd name="T26" fmla="*/ 2 w 104"/>
                <a:gd name="T27" fmla="*/ 255 h 411"/>
                <a:gd name="T28" fmla="*/ 0 w 104"/>
                <a:gd name="T29" fmla="*/ 188 h 411"/>
                <a:gd name="T30" fmla="*/ 4 w 104"/>
                <a:gd name="T31" fmla="*/ 120 h 411"/>
                <a:gd name="T32" fmla="*/ 15 w 104"/>
                <a:gd name="T33" fmla="*/ 55 h 411"/>
                <a:gd name="T34" fmla="*/ 34 w 104"/>
                <a:gd name="T35" fmla="*/ 0 h 411"/>
                <a:gd name="T36" fmla="*/ 104 w 104"/>
                <a:gd name="T37" fmla="*/ 4 h 4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411"/>
                <a:gd name="T59" fmla="*/ 104 w 104"/>
                <a:gd name="T60" fmla="*/ 411 h 4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411">
                  <a:moveTo>
                    <a:pt x="104" y="4"/>
                  </a:moveTo>
                  <a:lnTo>
                    <a:pt x="101" y="7"/>
                  </a:lnTo>
                  <a:lnTo>
                    <a:pt x="94" y="17"/>
                  </a:lnTo>
                  <a:lnTo>
                    <a:pt x="86" y="38"/>
                  </a:lnTo>
                  <a:lnTo>
                    <a:pt x="76" y="73"/>
                  </a:lnTo>
                  <a:lnTo>
                    <a:pt x="69" y="125"/>
                  </a:lnTo>
                  <a:lnTo>
                    <a:pt x="65" y="196"/>
                  </a:lnTo>
                  <a:lnTo>
                    <a:pt x="67" y="291"/>
                  </a:lnTo>
                  <a:lnTo>
                    <a:pt x="77" y="411"/>
                  </a:lnTo>
                  <a:lnTo>
                    <a:pt x="19" y="411"/>
                  </a:lnTo>
                  <a:lnTo>
                    <a:pt x="17" y="399"/>
                  </a:lnTo>
                  <a:lnTo>
                    <a:pt x="11" y="365"/>
                  </a:lnTo>
                  <a:lnTo>
                    <a:pt x="6" y="316"/>
                  </a:lnTo>
                  <a:lnTo>
                    <a:pt x="2" y="255"/>
                  </a:lnTo>
                  <a:lnTo>
                    <a:pt x="0" y="188"/>
                  </a:lnTo>
                  <a:lnTo>
                    <a:pt x="4" y="120"/>
                  </a:lnTo>
                  <a:lnTo>
                    <a:pt x="15" y="55"/>
                  </a:lnTo>
                  <a:lnTo>
                    <a:pt x="34" y="0"/>
                  </a:lnTo>
                  <a:lnTo>
                    <a:pt x="104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60" name="Freeform 143"/>
            <p:cNvSpPr>
              <a:spLocks/>
            </p:cNvSpPr>
            <p:nvPr/>
          </p:nvSpPr>
          <p:spPr bwMode="auto">
            <a:xfrm>
              <a:off x="7240" y="13752"/>
              <a:ext cx="76" cy="302"/>
            </a:xfrm>
            <a:custGeom>
              <a:avLst/>
              <a:gdLst>
                <a:gd name="T0" fmla="*/ 76 w 76"/>
                <a:gd name="T1" fmla="*/ 2 h 302"/>
                <a:gd name="T2" fmla="*/ 74 w 76"/>
                <a:gd name="T3" fmla="*/ 4 h 302"/>
                <a:gd name="T4" fmla="*/ 70 w 76"/>
                <a:gd name="T5" fmla="*/ 12 h 302"/>
                <a:gd name="T6" fmla="*/ 62 w 76"/>
                <a:gd name="T7" fmla="*/ 28 h 302"/>
                <a:gd name="T8" fmla="*/ 56 w 76"/>
                <a:gd name="T9" fmla="*/ 53 h 302"/>
                <a:gd name="T10" fmla="*/ 51 w 76"/>
                <a:gd name="T11" fmla="*/ 92 h 302"/>
                <a:gd name="T12" fmla="*/ 49 w 76"/>
                <a:gd name="T13" fmla="*/ 145 h 302"/>
                <a:gd name="T14" fmla="*/ 50 w 76"/>
                <a:gd name="T15" fmla="*/ 214 h 302"/>
                <a:gd name="T16" fmla="*/ 57 w 76"/>
                <a:gd name="T17" fmla="*/ 302 h 302"/>
                <a:gd name="T18" fmla="*/ 14 w 76"/>
                <a:gd name="T19" fmla="*/ 302 h 302"/>
                <a:gd name="T20" fmla="*/ 13 w 76"/>
                <a:gd name="T21" fmla="*/ 294 h 302"/>
                <a:gd name="T22" fmla="*/ 9 w 76"/>
                <a:gd name="T23" fmla="*/ 269 h 302"/>
                <a:gd name="T24" fmla="*/ 4 w 76"/>
                <a:gd name="T25" fmla="*/ 232 h 302"/>
                <a:gd name="T26" fmla="*/ 1 w 76"/>
                <a:gd name="T27" fmla="*/ 188 h 302"/>
                <a:gd name="T28" fmla="*/ 0 w 76"/>
                <a:gd name="T29" fmla="*/ 138 h 302"/>
                <a:gd name="T30" fmla="*/ 2 w 76"/>
                <a:gd name="T31" fmla="*/ 89 h 302"/>
                <a:gd name="T32" fmla="*/ 10 w 76"/>
                <a:gd name="T33" fmla="*/ 41 h 302"/>
                <a:gd name="T34" fmla="*/ 25 w 76"/>
                <a:gd name="T35" fmla="*/ 0 h 302"/>
                <a:gd name="T36" fmla="*/ 76 w 76"/>
                <a:gd name="T37" fmla="*/ 2 h 3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6"/>
                <a:gd name="T58" fmla="*/ 0 h 302"/>
                <a:gd name="T59" fmla="*/ 76 w 76"/>
                <a:gd name="T60" fmla="*/ 302 h 3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6" h="302">
                  <a:moveTo>
                    <a:pt x="76" y="2"/>
                  </a:moveTo>
                  <a:lnTo>
                    <a:pt x="74" y="4"/>
                  </a:lnTo>
                  <a:lnTo>
                    <a:pt x="70" y="12"/>
                  </a:lnTo>
                  <a:lnTo>
                    <a:pt x="62" y="28"/>
                  </a:lnTo>
                  <a:lnTo>
                    <a:pt x="56" y="53"/>
                  </a:lnTo>
                  <a:lnTo>
                    <a:pt x="51" y="92"/>
                  </a:lnTo>
                  <a:lnTo>
                    <a:pt x="49" y="145"/>
                  </a:lnTo>
                  <a:lnTo>
                    <a:pt x="50" y="214"/>
                  </a:lnTo>
                  <a:lnTo>
                    <a:pt x="57" y="302"/>
                  </a:lnTo>
                  <a:lnTo>
                    <a:pt x="14" y="302"/>
                  </a:lnTo>
                  <a:lnTo>
                    <a:pt x="13" y="294"/>
                  </a:lnTo>
                  <a:lnTo>
                    <a:pt x="9" y="269"/>
                  </a:lnTo>
                  <a:lnTo>
                    <a:pt x="4" y="232"/>
                  </a:lnTo>
                  <a:lnTo>
                    <a:pt x="1" y="188"/>
                  </a:lnTo>
                  <a:lnTo>
                    <a:pt x="0" y="138"/>
                  </a:lnTo>
                  <a:lnTo>
                    <a:pt x="2" y="89"/>
                  </a:lnTo>
                  <a:lnTo>
                    <a:pt x="10" y="41"/>
                  </a:lnTo>
                  <a:lnTo>
                    <a:pt x="25" y="0"/>
                  </a:lnTo>
                  <a:lnTo>
                    <a:pt x="76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61" name="Rectangle 144"/>
            <p:cNvSpPr>
              <a:spLocks noChangeArrowheads="1"/>
            </p:cNvSpPr>
            <p:nvPr/>
          </p:nvSpPr>
          <p:spPr bwMode="auto">
            <a:xfrm>
              <a:off x="6241" y="13678"/>
              <a:ext cx="23" cy="9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104662" name="Freeform 145"/>
            <p:cNvSpPr>
              <a:spLocks/>
            </p:cNvSpPr>
            <p:nvPr/>
          </p:nvSpPr>
          <p:spPr bwMode="auto">
            <a:xfrm>
              <a:off x="6579" y="13664"/>
              <a:ext cx="375" cy="440"/>
            </a:xfrm>
            <a:custGeom>
              <a:avLst/>
              <a:gdLst>
                <a:gd name="T0" fmla="*/ 35 w 375"/>
                <a:gd name="T1" fmla="*/ 41 h 440"/>
                <a:gd name="T2" fmla="*/ 32 w 375"/>
                <a:gd name="T3" fmla="*/ 49 h 440"/>
                <a:gd name="T4" fmla="*/ 25 w 375"/>
                <a:gd name="T5" fmla="*/ 74 h 440"/>
                <a:gd name="T6" fmla="*/ 17 w 375"/>
                <a:gd name="T7" fmla="*/ 112 h 440"/>
                <a:gd name="T8" fmla="*/ 8 w 375"/>
                <a:gd name="T9" fmla="*/ 163 h 440"/>
                <a:gd name="T10" fmla="*/ 2 w 375"/>
                <a:gd name="T11" fmla="*/ 223 h 440"/>
                <a:gd name="T12" fmla="*/ 0 w 375"/>
                <a:gd name="T13" fmla="*/ 290 h 440"/>
                <a:gd name="T14" fmla="*/ 7 w 375"/>
                <a:gd name="T15" fmla="*/ 363 h 440"/>
                <a:gd name="T16" fmla="*/ 23 w 375"/>
                <a:gd name="T17" fmla="*/ 440 h 440"/>
                <a:gd name="T18" fmla="*/ 23 w 375"/>
                <a:gd name="T19" fmla="*/ 437 h 440"/>
                <a:gd name="T20" fmla="*/ 23 w 375"/>
                <a:gd name="T21" fmla="*/ 427 h 440"/>
                <a:gd name="T22" fmla="*/ 23 w 375"/>
                <a:gd name="T23" fmla="*/ 411 h 440"/>
                <a:gd name="T24" fmla="*/ 23 w 375"/>
                <a:gd name="T25" fmla="*/ 391 h 440"/>
                <a:gd name="T26" fmla="*/ 25 w 375"/>
                <a:gd name="T27" fmla="*/ 367 h 440"/>
                <a:gd name="T28" fmla="*/ 28 w 375"/>
                <a:gd name="T29" fmla="*/ 341 h 440"/>
                <a:gd name="T30" fmla="*/ 33 w 375"/>
                <a:gd name="T31" fmla="*/ 312 h 440"/>
                <a:gd name="T32" fmla="*/ 39 w 375"/>
                <a:gd name="T33" fmla="*/ 281 h 440"/>
                <a:gd name="T34" fmla="*/ 49 w 375"/>
                <a:gd name="T35" fmla="*/ 251 h 440"/>
                <a:gd name="T36" fmla="*/ 61 w 375"/>
                <a:gd name="T37" fmla="*/ 222 h 440"/>
                <a:gd name="T38" fmla="*/ 75 w 375"/>
                <a:gd name="T39" fmla="*/ 194 h 440"/>
                <a:gd name="T40" fmla="*/ 93 w 375"/>
                <a:gd name="T41" fmla="*/ 168 h 440"/>
                <a:gd name="T42" fmla="*/ 116 w 375"/>
                <a:gd name="T43" fmla="*/ 145 h 440"/>
                <a:gd name="T44" fmla="*/ 141 w 375"/>
                <a:gd name="T45" fmla="*/ 127 h 440"/>
                <a:gd name="T46" fmla="*/ 173 w 375"/>
                <a:gd name="T47" fmla="*/ 114 h 440"/>
                <a:gd name="T48" fmla="*/ 208 w 375"/>
                <a:gd name="T49" fmla="*/ 106 h 440"/>
                <a:gd name="T50" fmla="*/ 210 w 375"/>
                <a:gd name="T51" fmla="*/ 104 h 440"/>
                <a:gd name="T52" fmla="*/ 217 w 375"/>
                <a:gd name="T53" fmla="*/ 100 h 440"/>
                <a:gd name="T54" fmla="*/ 227 w 375"/>
                <a:gd name="T55" fmla="*/ 92 h 440"/>
                <a:gd name="T56" fmla="*/ 245 w 375"/>
                <a:gd name="T57" fmla="*/ 82 h 440"/>
                <a:gd name="T58" fmla="*/ 267 w 375"/>
                <a:gd name="T59" fmla="*/ 69 h 440"/>
                <a:gd name="T60" fmla="*/ 296 w 375"/>
                <a:gd name="T61" fmla="*/ 54 h 440"/>
                <a:gd name="T62" fmla="*/ 332 w 375"/>
                <a:gd name="T63" fmla="*/ 36 h 440"/>
                <a:gd name="T64" fmla="*/ 375 w 375"/>
                <a:gd name="T65" fmla="*/ 17 h 440"/>
                <a:gd name="T66" fmla="*/ 373 w 375"/>
                <a:gd name="T67" fmla="*/ 16 h 440"/>
                <a:gd name="T68" fmla="*/ 366 w 375"/>
                <a:gd name="T69" fmla="*/ 15 h 440"/>
                <a:gd name="T70" fmla="*/ 357 w 375"/>
                <a:gd name="T71" fmla="*/ 13 h 440"/>
                <a:gd name="T72" fmla="*/ 343 w 375"/>
                <a:gd name="T73" fmla="*/ 10 h 440"/>
                <a:gd name="T74" fmla="*/ 326 w 375"/>
                <a:gd name="T75" fmla="*/ 7 h 440"/>
                <a:gd name="T76" fmla="*/ 307 w 375"/>
                <a:gd name="T77" fmla="*/ 5 h 440"/>
                <a:gd name="T78" fmla="*/ 285 w 375"/>
                <a:gd name="T79" fmla="*/ 3 h 440"/>
                <a:gd name="T80" fmla="*/ 261 w 375"/>
                <a:gd name="T81" fmla="*/ 1 h 440"/>
                <a:gd name="T82" fmla="*/ 235 w 375"/>
                <a:gd name="T83" fmla="*/ 0 h 440"/>
                <a:gd name="T84" fmla="*/ 208 w 375"/>
                <a:gd name="T85" fmla="*/ 1 h 440"/>
                <a:gd name="T86" fmla="*/ 180 w 375"/>
                <a:gd name="T87" fmla="*/ 2 h 440"/>
                <a:gd name="T88" fmla="*/ 151 w 375"/>
                <a:gd name="T89" fmla="*/ 5 h 440"/>
                <a:gd name="T90" fmla="*/ 122 w 375"/>
                <a:gd name="T91" fmla="*/ 10 h 440"/>
                <a:gd name="T92" fmla="*/ 92 w 375"/>
                <a:gd name="T93" fmla="*/ 18 h 440"/>
                <a:gd name="T94" fmla="*/ 63 w 375"/>
                <a:gd name="T95" fmla="*/ 28 h 440"/>
                <a:gd name="T96" fmla="*/ 35 w 375"/>
                <a:gd name="T97" fmla="*/ 41 h 4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5"/>
                <a:gd name="T148" fmla="*/ 0 h 440"/>
                <a:gd name="T149" fmla="*/ 375 w 375"/>
                <a:gd name="T150" fmla="*/ 440 h 4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5" h="440">
                  <a:moveTo>
                    <a:pt x="35" y="41"/>
                  </a:moveTo>
                  <a:lnTo>
                    <a:pt x="32" y="49"/>
                  </a:lnTo>
                  <a:lnTo>
                    <a:pt x="25" y="74"/>
                  </a:lnTo>
                  <a:lnTo>
                    <a:pt x="17" y="112"/>
                  </a:lnTo>
                  <a:lnTo>
                    <a:pt x="8" y="163"/>
                  </a:lnTo>
                  <a:lnTo>
                    <a:pt x="2" y="223"/>
                  </a:lnTo>
                  <a:lnTo>
                    <a:pt x="0" y="290"/>
                  </a:lnTo>
                  <a:lnTo>
                    <a:pt x="7" y="363"/>
                  </a:lnTo>
                  <a:lnTo>
                    <a:pt x="23" y="440"/>
                  </a:lnTo>
                  <a:lnTo>
                    <a:pt x="23" y="437"/>
                  </a:lnTo>
                  <a:lnTo>
                    <a:pt x="23" y="427"/>
                  </a:lnTo>
                  <a:lnTo>
                    <a:pt x="23" y="411"/>
                  </a:lnTo>
                  <a:lnTo>
                    <a:pt x="23" y="391"/>
                  </a:lnTo>
                  <a:lnTo>
                    <a:pt x="25" y="367"/>
                  </a:lnTo>
                  <a:lnTo>
                    <a:pt x="28" y="341"/>
                  </a:lnTo>
                  <a:lnTo>
                    <a:pt x="33" y="312"/>
                  </a:lnTo>
                  <a:lnTo>
                    <a:pt x="39" y="281"/>
                  </a:lnTo>
                  <a:lnTo>
                    <a:pt x="49" y="251"/>
                  </a:lnTo>
                  <a:lnTo>
                    <a:pt x="61" y="222"/>
                  </a:lnTo>
                  <a:lnTo>
                    <a:pt x="75" y="194"/>
                  </a:lnTo>
                  <a:lnTo>
                    <a:pt x="93" y="168"/>
                  </a:lnTo>
                  <a:lnTo>
                    <a:pt x="116" y="145"/>
                  </a:lnTo>
                  <a:lnTo>
                    <a:pt x="141" y="127"/>
                  </a:lnTo>
                  <a:lnTo>
                    <a:pt x="173" y="114"/>
                  </a:lnTo>
                  <a:lnTo>
                    <a:pt x="208" y="106"/>
                  </a:lnTo>
                  <a:lnTo>
                    <a:pt x="210" y="104"/>
                  </a:lnTo>
                  <a:lnTo>
                    <a:pt x="217" y="100"/>
                  </a:lnTo>
                  <a:lnTo>
                    <a:pt x="227" y="92"/>
                  </a:lnTo>
                  <a:lnTo>
                    <a:pt x="245" y="82"/>
                  </a:lnTo>
                  <a:lnTo>
                    <a:pt x="267" y="69"/>
                  </a:lnTo>
                  <a:lnTo>
                    <a:pt x="296" y="54"/>
                  </a:lnTo>
                  <a:lnTo>
                    <a:pt x="332" y="36"/>
                  </a:lnTo>
                  <a:lnTo>
                    <a:pt x="375" y="17"/>
                  </a:lnTo>
                  <a:lnTo>
                    <a:pt x="373" y="16"/>
                  </a:lnTo>
                  <a:lnTo>
                    <a:pt x="366" y="15"/>
                  </a:lnTo>
                  <a:lnTo>
                    <a:pt x="357" y="13"/>
                  </a:lnTo>
                  <a:lnTo>
                    <a:pt x="343" y="10"/>
                  </a:lnTo>
                  <a:lnTo>
                    <a:pt x="326" y="7"/>
                  </a:lnTo>
                  <a:lnTo>
                    <a:pt x="307" y="5"/>
                  </a:lnTo>
                  <a:lnTo>
                    <a:pt x="285" y="3"/>
                  </a:lnTo>
                  <a:lnTo>
                    <a:pt x="261" y="1"/>
                  </a:lnTo>
                  <a:lnTo>
                    <a:pt x="235" y="0"/>
                  </a:lnTo>
                  <a:lnTo>
                    <a:pt x="208" y="1"/>
                  </a:lnTo>
                  <a:lnTo>
                    <a:pt x="180" y="2"/>
                  </a:lnTo>
                  <a:lnTo>
                    <a:pt x="151" y="5"/>
                  </a:lnTo>
                  <a:lnTo>
                    <a:pt x="122" y="10"/>
                  </a:lnTo>
                  <a:lnTo>
                    <a:pt x="92" y="18"/>
                  </a:lnTo>
                  <a:lnTo>
                    <a:pt x="63" y="28"/>
                  </a:lnTo>
                  <a:lnTo>
                    <a:pt x="35" y="4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63" name="Freeform 146"/>
            <p:cNvSpPr>
              <a:spLocks/>
            </p:cNvSpPr>
            <p:nvPr/>
          </p:nvSpPr>
          <p:spPr bwMode="auto">
            <a:xfrm>
              <a:off x="6061" y="13991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8 h 83"/>
                <a:gd name="T6" fmla="*/ 5 w 305"/>
                <a:gd name="T7" fmla="*/ 44 h 83"/>
                <a:gd name="T8" fmla="*/ 11 w 305"/>
                <a:gd name="T9" fmla="*/ 37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8 h 83"/>
                <a:gd name="T16" fmla="*/ 54 w 305"/>
                <a:gd name="T17" fmla="*/ 12 h 83"/>
                <a:gd name="T18" fmla="*/ 72 w 305"/>
                <a:gd name="T19" fmla="*/ 6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7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6 h 83"/>
                <a:gd name="T38" fmla="*/ 289 w 305"/>
                <a:gd name="T39" fmla="*/ 44 h 83"/>
                <a:gd name="T40" fmla="*/ 277 w 305"/>
                <a:gd name="T41" fmla="*/ 41 h 83"/>
                <a:gd name="T42" fmla="*/ 262 w 305"/>
                <a:gd name="T43" fmla="*/ 36 h 83"/>
                <a:gd name="T44" fmla="*/ 244 w 305"/>
                <a:gd name="T45" fmla="*/ 32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1 h 83"/>
                <a:gd name="T56" fmla="*/ 101 w 305"/>
                <a:gd name="T57" fmla="*/ 23 h 83"/>
                <a:gd name="T58" fmla="*/ 77 w 305"/>
                <a:gd name="T59" fmla="*/ 29 h 83"/>
                <a:gd name="T60" fmla="*/ 55 w 305"/>
                <a:gd name="T61" fmla="*/ 37 h 83"/>
                <a:gd name="T62" fmla="*/ 33 w 305"/>
                <a:gd name="T63" fmla="*/ 48 h 83"/>
                <a:gd name="T64" fmla="*/ 15 w 305"/>
                <a:gd name="T65" fmla="*/ 63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8"/>
                  </a:lnTo>
                  <a:lnTo>
                    <a:pt x="5" y="44"/>
                  </a:lnTo>
                  <a:lnTo>
                    <a:pt x="11" y="37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8"/>
                  </a:lnTo>
                  <a:lnTo>
                    <a:pt x="54" y="12"/>
                  </a:lnTo>
                  <a:lnTo>
                    <a:pt x="72" y="6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7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6"/>
                  </a:lnTo>
                  <a:lnTo>
                    <a:pt x="289" y="44"/>
                  </a:lnTo>
                  <a:lnTo>
                    <a:pt x="277" y="41"/>
                  </a:lnTo>
                  <a:lnTo>
                    <a:pt x="262" y="36"/>
                  </a:lnTo>
                  <a:lnTo>
                    <a:pt x="244" y="32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1"/>
                  </a:lnTo>
                  <a:lnTo>
                    <a:pt x="101" y="23"/>
                  </a:lnTo>
                  <a:lnTo>
                    <a:pt x="77" y="29"/>
                  </a:lnTo>
                  <a:lnTo>
                    <a:pt x="55" y="37"/>
                  </a:lnTo>
                  <a:lnTo>
                    <a:pt x="33" y="48"/>
                  </a:lnTo>
                  <a:lnTo>
                    <a:pt x="15" y="63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64" name="Freeform 147"/>
            <p:cNvSpPr>
              <a:spLocks/>
            </p:cNvSpPr>
            <p:nvPr/>
          </p:nvSpPr>
          <p:spPr bwMode="auto">
            <a:xfrm>
              <a:off x="6061" y="13793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9 h 83"/>
                <a:gd name="T6" fmla="*/ 5 w 305"/>
                <a:gd name="T7" fmla="*/ 44 h 83"/>
                <a:gd name="T8" fmla="*/ 11 w 305"/>
                <a:gd name="T9" fmla="*/ 38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7 h 83"/>
                <a:gd name="T16" fmla="*/ 54 w 305"/>
                <a:gd name="T17" fmla="*/ 12 h 83"/>
                <a:gd name="T18" fmla="*/ 72 w 305"/>
                <a:gd name="T19" fmla="*/ 7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8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5 h 83"/>
                <a:gd name="T38" fmla="*/ 289 w 305"/>
                <a:gd name="T39" fmla="*/ 43 h 83"/>
                <a:gd name="T40" fmla="*/ 277 w 305"/>
                <a:gd name="T41" fmla="*/ 40 h 83"/>
                <a:gd name="T42" fmla="*/ 262 w 305"/>
                <a:gd name="T43" fmla="*/ 36 h 83"/>
                <a:gd name="T44" fmla="*/ 244 w 305"/>
                <a:gd name="T45" fmla="*/ 33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2 h 83"/>
                <a:gd name="T56" fmla="*/ 101 w 305"/>
                <a:gd name="T57" fmla="*/ 24 h 83"/>
                <a:gd name="T58" fmla="*/ 77 w 305"/>
                <a:gd name="T59" fmla="*/ 29 h 83"/>
                <a:gd name="T60" fmla="*/ 55 w 305"/>
                <a:gd name="T61" fmla="*/ 38 h 83"/>
                <a:gd name="T62" fmla="*/ 33 w 305"/>
                <a:gd name="T63" fmla="*/ 49 h 83"/>
                <a:gd name="T64" fmla="*/ 15 w 305"/>
                <a:gd name="T65" fmla="*/ 64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11" y="38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7"/>
                  </a:lnTo>
                  <a:lnTo>
                    <a:pt x="54" y="12"/>
                  </a:lnTo>
                  <a:lnTo>
                    <a:pt x="72" y="7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8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5"/>
                  </a:lnTo>
                  <a:lnTo>
                    <a:pt x="289" y="43"/>
                  </a:lnTo>
                  <a:lnTo>
                    <a:pt x="277" y="40"/>
                  </a:lnTo>
                  <a:lnTo>
                    <a:pt x="262" y="36"/>
                  </a:lnTo>
                  <a:lnTo>
                    <a:pt x="244" y="33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2"/>
                  </a:lnTo>
                  <a:lnTo>
                    <a:pt x="101" y="24"/>
                  </a:lnTo>
                  <a:lnTo>
                    <a:pt x="77" y="29"/>
                  </a:lnTo>
                  <a:lnTo>
                    <a:pt x="55" y="38"/>
                  </a:lnTo>
                  <a:lnTo>
                    <a:pt x="33" y="49"/>
                  </a:lnTo>
                  <a:lnTo>
                    <a:pt x="15" y="64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65" name="Freeform 148"/>
            <p:cNvSpPr>
              <a:spLocks/>
            </p:cNvSpPr>
            <p:nvPr/>
          </p:nvSpPr>
          <p:spPr bwMode="auto">
            <a:xfrm>
              <a:off x="6348" y="13696"/>
              <a:ext cx="496" cy="917"/>
            </a:xfrm>
            <a:custGeom>
              <a:avLst/>
              <a:gdLst>
                <a:gd name="T0" fmla="*/ 0 w 496"/>
                <a:gd name="T1" fmla="*/ 0 h 917"/>
                <a:gd name="T2" fmla="*/ 0 w 496"/>
                <a:gd name="T3" fmla="*/ 886 h 917"/>
                <a:gd name="T4" fmla="*/ 150 w 496"/>
                <a:gd name="T5" fmla="*/ 917 h 917"/>
                <a:gd name="T6" fmla="*/ 143 w 496"/>
                <a:gd name="T7" fmla="*/ 797 h 917"/>
                <a:gd name="T8" fmla="*/ 496 w 496"/>
                <a:gd name="T9" fmla="*/ 851 h 917"/>
                <a:gd name="T10" fmla="*/ 490 w 496"/>
                <a:gd name="T11" fmla="*/ 803 h 917"/>
                <a:gd name="T12" fmla="*/ 245 w 496"/>
                <a:gd name="T13" fmla="*/ 773 h 917"/>
                <a:gd name="T14" fmla="*/ 239 w 496"/>
                <a:gd name="T15" fmla="*/ 670 h 917"/>
                <a:gd name="T16" fmla="*/ 72 w 496"/>
                <a:gd name="T17" fmla="*/ 670 h 917"/>
                <a:gd name="T18" fmla="*/ 68 w 496"/>
                <a:gd name="T19" fmla="*/ 657 h 917"/>
                <a:gd name="T20" fmla="*/ 56 w 496"/>
                <a:gd name="T21" fmla="*/ 620 h 917"/>
                <a:gd name="T22" fmla="*/ 41 w 496"/>
                <a:gd name="T23" fmla="*/ 559 h 917"/>
                <a:gd name="T24" fmla="*/ 26 w 496"/>
                <a:gd name="T25" fmla="*/ 480 h 917"/>
                <a:gd name="T26" fmla="*/ 15 w 496"/>
                <a:gd name="T27" fmla="*/ 385 h 917"/>
                <a:gd name="T28" fmla="*/ 11 w 496"/>
                <a:gd name="T29" fmla="*/ 276 h 917"/>
                <a:gd name="T30" fmla="*/ 20 w 496"/>
                <a:gd name="T31" fmla="*/ 158 h 917"/>
                <a:gd name="T32" fmla="*/ 42 w 496"/>
                <a:gd name="T33" fmla="*/ 30 h 917"/>
                <a:gd name="T34" fmla="*/ 0 w 496"/>
                <a:gd name="T35" fmla="*/ 0 h 9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6"/>
                <a:gd name="T55" fmla="*/ 0 h 917"/>
                <a:gd name="T56" fmla="*/ 496 w 496"/>
                <a:gd name="T57" fmla="*/ 917 h 9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6" h="917">
                  <a:moveTo>
                    <a:pt x="0" y="0"/>
                  </a:moveTo>
                  <a:lnTo>
                    <a:pt x="0" y="886"/>
                  </a:lnTo>
                  <a:lnTo>
                    <a:pt x="150" y="917"/>
                  </a:lnTo>
                  <a:lnTo>
                    <a:pt x="143" y="797"/>
                  </a:lnTo>
                  <a:lnTo>
                    <a:pt x="496" y="851"/>
                  </a:lnTo>
                  <a:lnTo>
                    <a:pt x="490" y="803"/>
                  </a:lnTo>
                  <a:lnTo>
                    <a:pt x="245" y="773"/>
                  </a:lnTo>
                  <a:lnTo>
                    <a:pt x="239" y="670"/>
                  </a:lnTo>
                  <a:lnTo>
                    <a:pt x="72" y="670"/>
                  </a:lnTo>
                  <a:lnTo>
                    <a:pt x="68" y="657"/>
                  </a:lnTo>
                  <a:lnTo>
                    <a:pt x="56" y="620"/>
                  </a:lnTo>
                  <a:lnTo>
                    <a:pt x="41" y="559"/>
                  </a:lnTo>
                  <a:lnTo>
                    <a:pt x="26" y="480"/>
                  </a:lnTo>
                  <a:lnTo>
                    <a:pt x="15" y="385"/>
                  </a:lnTo>
                  <a:lnTo>
                    <a:pt x="11" y="276"/>
                  </a:lnTo>
                  <a:lnTo>
                    <a:pt x="20" y="158"/>
                  </a:lnTo>
                  <a:lnTo>
                    <a:pt x="42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66" name="Freeform 149"/>
            <p:cNvSpPr>
              <a:spLocks/>
            </p:cNvSpPr>
            <p:nvPr/>
          </p:nvSpPr>
          <p:spPr bwMode="auto">
            <a:xfrm>
              <a:off x="6593" y="13487"/>
              <a:ext cx="638" cy="125"/>
            </a:xfrm>
            <a:custGeom>
              <a:avLst/>
              <a:gdLst>
                <a:gd name="T0" fmla="*/ 0 w 638"/>
                <a:gd name="T1" fmla="*/ 125 h 125"/>
                <a:gd name="T2" fmla="*/ 4 w 638"/>
                <a:gd name="T3" fmla="*/ 124 h 125"/>
                <a:gd name="T4" fmla="*/ 14 w 638"/>
                <a:gd name="T5" fmla="*/ 119 h 125"/>
                <a:gd name="T6" fmla="*/ 31 w 638"/>
                <a:gd name="T7" fmla="*/ 114 h 125"/>
                <a:gd name="T8" fmla="*/ 53 w 638"/>
                <a:gd name="T9" fmla="*/ 106 h 125"/>
                <a:gd name="T10" fmla="*/ 81 w 638"/>
                <a:gd name="T11" fmla="*/ 98 h 125"/>
                <a:gd name="T12" fmla="*/ 113 w 638"/>
                <a:gd name="T13" fmla="*/ 89 h 125"/>
                <a:gd name="T14" fmla="*/ 151 w 638"/>
                <a:gd name="T15" fmla="*/ 81 h 125"/>
                <a:gd name="T16" fmla="*/ 192 w 638"/>
                <a:gd name="T17" fmla="*/ 73 h 125"/>
                <a:gd name="T18" fmla="*/ 237 w 638"/>
                <a:gd name="T19" fmla="*/ 65 h 125"/>
                <a:gd name="T20" fmla="*/ 286 w 638"/>
                <a:gd name="T21" fmla="*/ 60 h 125"/>
                <a:gd name="T22" fmla="*/ 337 w 638"/>
                <a:gd name="T23" fmla="*/ 56 h 125"/>
                <a:gd name="T24" fmla="*/ 390 w 638"/>
                <a:gd name="T25" fmla="*/ 55 h 125"/>
                <a:gd name="T26" fmla="*/ 446 w 638"/>
                <a:gd name="T27" fmla="*/ 56 h 125"/>
                <a:gd name="T28" fmla="*/ 503 w 638"/>
                <a:gd name="T29" fmla="*/ 61 h 125"/>
                <a:gd name="T30" fmla="*/ 561 w 638"/>
                <a:gd name="T31" fmla="*/ 70 h 125"/>
                <a:gd name="T32" fmla="*/ 620 w 638"/>
                <a:gd name="T33" fmla="*/ 83 h 125"/>
                <a:gd name="T34" fmla="*/ 638 w 638"/>
                <a:gd name="T35" fmla="*/ 0 h 125"/>
                <a:gd name="T36" fmla="*/ 634 w 638"/>
                <a:gd name="T37" fmla="*/ 0 h 125"/>
                <a:gd name="T38" fmla="*/ 620 w 638"/>
                <a:gd name="T39" fmla="*/ 0 h 125"/>
                <a:gd name="T40" fmla="*/ 599 w 638"/>
                <a:gd name="T41" fmla="*/ 0 h 125"/>
                <a:gd name="T42" fmla="*/ 571 w 638"/>
                <a:gd name="T43" fmla="*/ 1 h 125"/>
                <a:gd name="T44" fmla="*/ 536 w 638"/>
                <a:gd name="T45" fmla="*/ 2 h 125"/>
                <a:gd name="T46" fmla="*/ 496 w 638"/>
                <a:gd name="T47" fmla="*/ 3 h 125"/>
                <a:gd name="T48" fmla="*/ 452 w 638"/>
                <a:gd name="T49" fmla="*/ 6 h 125"/>
                <a:gd name="T50" fmla="*/ 405 w 638"/>
                <a:gd name="T51" fmla="*/ 8 h 125"/>
                <a:gd name="T52" fmla="*/ 354 w 638"/>
                <a:gd name="T53" fmla="*/ 13 h 125"/>
                <a:gd name="T54" fmla="*/ 302 w 638"/>
                <a:gd name="T55" fmla="*/ 17 h 125"/>
                <a:gd name="T56" fmla="*/ 249 w 638"/>
                <a:gd name="T57" fmla="*/ 22 h 125"/>
                <a:gd name="T58" fmla="*/ 196 w 638"/>
                <a:gd name="T59" fmla="*/ 30 h 125"/>
                <a:gd name="T60" fmla="*/ 144 w 638"/>
                <a:gd name="T61" fmla="*/ 37 h 125"/>
                <a:gd name="T62" fmla="*/ 93 w 638"/>
                <a:gd name="T63" fmla="*/ 47 h 125"/>
                <a:gd name="T64" fmla="*/ 45 w 638"/>
                <a:gd name="T65" fmla="*/ 58 h 125"/>
                <a:gd name="T66" fmla="*/ 0 w 638"/>
                <a:gd name="T67" fmla="*/ 71 h 125"/>
                <a:gd name="T68" fmla="*/ 0 w 638"/>
                <a:gd name="T69" fmla="*/ 125 h 1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38"/>
                <a:gd name="T106" fmla="*/ 0 h 125"/>
                <a:gd name="T107" fmla="*/ 638 w 638"/>
                <a:gd name="T108" fmla="*/ 125 h 1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38" h="125">
                  <a:moveTo>
                    <a:pt x="0" y="125"/>
                  </a:moveTo>
                  <a:lnTo>
                    <a:pt x="4" y="124"/>
                  </a:lnTo>
                  <a:lnTo>
                    <a:pt x="14" y="119"/>
                  </a:lnTo>
                  <a:lnTo>
                    <a:pt x="31" y="114"/>
                  </a:lnTo>
                  <a:lnTo>
                    <a:pt x="53" y="106"/>
                  </a:lnTo>
                  <a:lnTo>
                    <a:pt x="81" y="98"/>
                  </a:lnTo>
                  <a:lnTo>
                    <a:pt x="113" y="89"/>
                  </a:lnTo>
                  <a:lnTo>
                    <a:pt x="151" y="81"/>
                  </a:lnTo>
                  <a:lnTo>
                    <a:pt x="192" y="73"/>
                  </a:lnTo>
                  <a:lnTo>
                    <a:pt x="237" y="65"/>
                  </a:lnTo>
                  <a:lnTo>
                    <a:pt x="286" y="60"/>
                  </a:lnTo>
                  <a:lnTo>
                    <a:pt x="337" y="56"/>
                  </a:lnTo>
                  <a:lnTo>
                    <a:pt x="390" y="55"/>
                  </a:lnTo>
                  <a:lnTo>
                    <a:pt x="446" y="56"/>
                  </a:lnTo>
                  <a:lnTo>
                    <a:pt x="503" y="61"/>
                  </a:lnTo>
                  <a:lnTo>
                    <a:pt x="561" y="70"/>
                  </a:lnTo>
                  <a:lnTo>
                    <a:pt x="620" y="83"/>
                  </a:lnTo>
                  <a:lnTo>
                    <a:pt x="638" y="0"/>
                  </a:lnTo>
                  <a:lnTo>
                    <a:pt x="634" y="0"/>
                  </a:lnTo>
                  <a:lnTo>
                    <a:pt x="620" y="0"/>
                  </a:lnTo>
                  <a:lnTo>
                    <a:pt x="599" y="0"/>
                  </a:lnTo>
                  <a:lnTo>
                    <a:pt x="571" y="1"/>
                  </a:lnTo>
                  <a:lnTo>
                    <a:pt x="536" y="2"/>
                  </a:lnTo>
                  <a:lnTo>
                    <a:pt x="496" y="3"/>
                  </a:lnTo>
                  <a:lnTo>
                    <a:pt x="452" y="6"/>
                  </a:lnTo>
                  <a:lnTo>
                    <a:pt x="405" y="8"/>
                  </a:lnTo>
                  <a:lnTo>
                    <a:pt x="354" y="13"/>
                  </a:lnTo>
                  <a:lnTo>
                    <a:pt x="302" y="17"/>
                  </a:lnTo>
                  <a:lnTo>
                    <a:pt x="249" y="22"/>
                  </a:lnTo>
                  <a:lnTo>
                    <a:pt x="196" y="30"/>
                  </a:lnTo>
                  <a:lnTo>
                    <a:pt x="144" y="37"/>
                  </a:lnTo>
                  <a:lnTo>
                    <a:pt x="93" y="47"/>
                  </a:lnTo>
                  <a:lnTo>
                    <a:pt x="45" y="58"/>
                  </a:lnTo>
                  <a:lnTo>
                    <a:pt x="0" y="71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67" name="Freeform 150"/>
            <p:cNvSpPr>
              <a:spLocks/>
            </p:cNvSpPr>
            <p:nvPr/>
          </p:nvSpPr>
          <p:spPr bwMode="auto">
            <a:xfrm>
              <a:off x="6217" y="14634"/>
              <a:ext cx="1075" cy="356"/>
            </a:xfrm>
            <a:custGeom>
              <a:avLst/>
              <a:gdLst>
                <a:gd name="T0" fmla="*/ 454 w 1075"/>
                <a:gd name="T1" fmla="*/ 344 h 356"/>
                <a:gd name="T2" fmla="*/ 456 w 1075"/>
                <a:gd name="T3" fmla="*/ 343 h 356"/>
                <a:gd name="T4" fmla="*/ 463 w 1075"/>
                <a:gd name="T5" fmla="*/ 341 h 356"/>
                <a:gd name="T6" fmla="*/ 472 w 1075"/>
                <a:gd name="T7" fmla="*/ 337 h 356"/>
                <a:gd name="T8" fmla="*/ 485 w 1075"/>
                <a:gd name="T9" fmla="*/ 332 h 356"/>
                <a:gd name="T10" fmla="*/ 501 w 1075"/>
                <a:gd name="T11" fmla="*/ 325 h 356"/>
                <a:gd name="T12" fmla="*/ 518 w 1075"/>
                <a:gd name="T13" fmla="*/ 317 h 356"/>
                <a:gd name="T14" fmla="*/ 538 w 1075"/>
                <a:gd name="T15" fmla="*/ 308 h 356"/>
                <a:gd name="T16" fmla="*/ 558 w 1075"/>
                <a:gd name="T17" fmla="*/ 298 h 356"/>
                <a:gd name="T18" fmla="*/ 580 w 1075"/>
                <a:gd name="T19" fmla="*/ 287 h 356"/>
                <a:gd name="T20" fmla="*/ 600 w 1075"/>
                <a:gd name="T21" fmla="*/ 274 h 356"/>
                <a:gd name="T22" fmla="*/ 621 w 1075"/>
                <a:gd name="T23" fmla="*/ 262 h 356"/>
                <a:gd name="T24" fmla="*/ 640 w 1075"/>
                <a:gd name="T25" fmla="*/ 248 h 356"/>
                <a:gd name="T26" fmla="*/ 658 w 1075"/>
                <a:gd name="T27" fmla="*/ 234 h 356"/>
                <a:gd name="T28" fmla="*/ 674 w 1075"/>
                <a:gd name="T29" fmla="*/ 219 h 356"/>
                <a:gd name="T30" fmla="*/ 688 w 1075"/>
                <a:gd name="T31" fmla="*/ 204 h 356"/>
                <a:gd name="T32" fmla="*/ 699 w 1075"/>
                <a:gd name="T33" fmla="*/ 189 h 356"/>
                <a:gd name="T34" fmla="*/ 0 w 1075"/>
                <a:gd name="T35" fmla="*/ 18 h 356"/>
                <a:gd name="T36" fmla="*/ 54 w 1075"/>
                <a:gd name="T37" fmla="*/ 0 h 356"/>
                <a:gd name="T38" fmla="*/ 1075 w 1075"/>
                <a:gd name="T39" fmla="*/ 251 h 356"/>
                <a:gd name="T40" fmla="*/ 1033 w 1075"/>
                <a:gd name="T41" fmla="*/ 274 h 356"/>
                <a:gd name="T42" fmla="*/ 738 w 1075"/>
                <a:gd name="T43" fmla="*/ 199 h 356"/>
                <a:gd name="T44" fmla="*/ 737 w 1075"/>
                <a:gd name="T45" fmla="*/ 200 h 356"/>
                <a:gd name="T46" fmla="*/ 735 w 1075"/>
                <a:gd name="T47" fmla="*/ 203 h 356"/>
                <a:gd name="T48" fmla="*/ 730 w 1075"/>
                <a:gd name="T49" fmla="*/ 207 h 356"/>
                <a:gd name="T50" fmla="*/ 724 w 1075"/>
                <a:gd name="T51" fmla="*/ 214 h 356"/>
                <a:gd name="T52" fmla="*/ 716 w 1075"/>
                <a:gd name="T53" fmla="*/ 222 h 356"/>
                <a:gd name="T54" fmla="*/ 706 w 1075"/>
                <a:gd name="T55" fmla="*/ 231 h 356"/>
                <a:gd name="T56" fmla="*/ 694 w 1075"/>
                <a:gd name="T57" fmla="*/ 242 h 356"/>
                <a:gd name="T58" fmla="*/ 679 w 1075"/>
                <a:gd name="T59" fmla="*/ 253 h 356"/>
                <a:gd name="T60" fmla="*/ 662 w 1075"/>
                <a:gd name="T61" fmla="*/ 265 h 356"/>
                <a:gd name="T62" fmla="*/ 643 w 1075"/>
                <a:gd name="T63" fmla="*/ 278 h 356"/>
                <a:gd name="T64" fmla="*/ 621 w 1075"/>
                <a:gd name="T65" fmla="*/ 291 h 356"/>
                <a:gd name="T66" fmla="*/ 597 w 1075"/>
                <a:gd name="T67" fmla="*/ 303 h 356"/>
                <a:gd name="T68" fmla="*/ 570 w 1075"/>
                <a:gd name="T69" fmla="*/ 317 h 356"/>
                <a:gd name="T70" fmla="*/ 540 w 1075"/>
                <a:gd name="T71" fmla="*/ 330 h 356"/>
                <a:gd name="T72" fmla="*/ 508 w 1075"/>
                <a:gd name="T73" fmla="*/ 343 h 356"/>
                <a:gd name="T74" fmla="*/ 472 w 1075"/>
                <a:gd name="T75" fmla="*/ 356 h 356"/>
                <a:gd name="T76" fmla="*/ 454 w 1075"/>
                <a:gd name="T77" fmla="*/ 344 h 3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75"/>
                <a:gd name="T118" fmla="*/ 0 h 356"/>
                <a:gd name="T119" fmla="*/ 1075 w 1075"/>
                <a:gd name="T120" fmla="*/ 356 h 35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75" h="356">
                  <a:moveTo>
                    <a:pt x="454" y="344"/>
                  </a:moveTo>
                  <a:lnTo>
                    <a:pt x="456" y="343"/>
                  </a:lnTo>
                  <a:lnTo>
                    <a:pt x="463" y="341"/>
                  </a:lnTo>
                  <a:lnTo>
                    <a:pt x="472" y="337"/>
                  </a:lnTo>
                  <a:lnTo>
                    <a:pt x="485" y="332"/>
                  </a:lnTo>
                  <a:lnTo>
                    <a:pt x="501" y="325"/>
                  </a:lnTo>
                  <a:lnTo>
                    <a:pt x="518" y="317"/>
                  </a:lnTo>
                  <a:lnTo>
                    <a:pt x="538" y="308"/>
                  </a:lnTo>
                  <a:lnTo>
                    <a:pt x="558" y="298"/>
                  </a:lnTo>
                  <a:lnTo>
                    <a:pt x="580" y="287"/>
                  </a:lnTo>
                  <a:lnTo>
                    <a:pt x="600" y="274"/>
                  </a:lnTo>
                  <a:lnTo>
                    <a:pt x="621" y="262"/>
                  </a:lnTo>
                  <a:lnTo>
                    <a:pt x="640" y="248"/>
                  </a:lnTo>
                  <a:lnTo>
                    <a:pt x="658" y="234"/>
                  </a:lnTo>
                  <a:lnTo>
                    <a:pt x="674" y="219"/>
                  </a:lnTo>
                  <a:lnTo>
                    <a:pt x="688" y="204"/>
                  </a:lnTo>
                  <a:lnTo>
                    <a:pt x="699" y="189"/>
                  </a:lnTo>
                  <a:lnTo>
                    <a:pt x="0" y="18"/>
                  </a:lnTo>
                  <a:lnTo>
                    <a:pt x="54" y="0"/>
                  </a:lnTo>
                  <a:lnTo>
                    <a:pt x="1075" y="251"/>
                  </a:lnTo>
                  <a:lnTo>
                    <a:pt x="1033" y="274"/>
                  </a:lnTo>
                  <a:lnTo>
                    <a:pt x="738" y="199"/>
                  </a:lnTo>
                  <a:lnTo>
                    <a:pt x="737" y="200"/>
                  </a:lnTo>
                  <a:lnTo>
                    <a:pt x="735" y="203"/>
                  </a:lnTo>
                  <a:lnTo>
                    <a:pt x="730" y="207"/>
                  </a:lnTo>
                  <a:lnTo>
                    <a:pt x="724" y="214"/>
                  </a:lnTo>
                  <a:lnTo>
                    <a:pt x="716" y="222"/>
                  </a:lnTo>
                  <a:lnTo>
                    <a:pt x="706" y="231"/>
                  </a:lnTo>
                  <a:lnTo>
                    <a:pt x="694" y="242"/>
                  </a:lnTo>
                  <a:lnTo>
                    <a:pt x="679" y="253"/>
                  </a:lnTo>
                  <a:lnTo>
                    <a:pt x="662" y="265"/>
                  </a:lnTo>
                  <a:lnTo>
                    <a:pt x="643" y="278"/>
                  </a:lnTo>
                  <a:lnTo>
                    <a:pt x="621" y="291"/>
                  </a:lnTo>
                  <a:lnTo>
                    <a:pt x="597" y="303"/>
                  </a:lnTo>
                  <a:lnTo>
                    <a:pt x="570" y="317"/>
                  </a:lnTo>
                  <a:lnTo>
                    <a:pt x="540" y="330"/>
                  </a:lnTo>
                  <a:lnTo>
                    <a:pt x="508" y="343"/>
                  </a:lnTo>
                  <a:lnTo>
                    <a:pt x="472" y="356"/>
                  </a:lnTo>
                  <a:lnTo>
                    <a:pt x="454" y="3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68" name="Freeform 151"/>
            <p:cNvSpPr>
              <a:spLocks/>
            </p:cNvSpPr>
            <p:nvPr/>
          </p:nvSpPr>
          <p:spPr bwMode="auto">
            <a:xfrm>
              <a:off x="5997" y="14727"/>
              <a:ext cx="1095" cy="319"/>
            </a:xfrm>
            <a:custGeom>
              <a:avLst/>
              <a:gdLst>
                <a:gd name="T0" fmla="*/ 0 w 1095"/>
                <a:gd name="T1" fmla="*/ 0 h 319"/>
                <a:gd name="T2" fmla="*/ 1071 w 1095"/>
                <a:gd name="T3" fmla="*/ 319 h 319"/>
                <a:gd name="T4" fmla="*/ 1095 w 1095"/>
                <a:gd name="T5" fmla="*/ 319 h 319"/>
                <a:gd name="T6" fmla="*/ 33 w 1095"/>
                <a:gd name="T7" fmla="*/ 0 h 319"/>
                <a:gd name="T8" fmla="*/ 0 w 1095"/>
                <a:gd name="T9" fmla="*/ 0 h 3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5"/>
                <a:gd name="T16" fmla="*/ 0 h 319"/>
                <a:gd name="T17" fmla="*/ 1095 w 1095"/>
                <a:gd name="T18" fmla="*/ 319 h 3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5" h="319">
                  <a:moveTo>
                    <a:pt x="0" y="0"/>
                  </a:moveTo>
                  <a:lnTo>
                    <a:pt x="1071" y="319"/>
                  </a:lnTo>
                  <a:lnTo>
                    <a:pt x="1095" y="319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69" name="Freeform 152"/>
            <p:cNvSpPr>
              <a:spLocks/>
            </p:cNvSpPr>
            <p:nvPr/>
          </p:nvSpPr>
          <p:spPr bwMode="auto">
            <a:xfrm>
              <a:off x="6181" y="14684"/>
              <a:ext cx="1082" cy="285"/>
            </a:xfrm>
            <a:custGeom>
              <a:avLst/>
              <a:gdLst>
                <a:gd name="T0" fmla="*/ 0 w 1082"/>
                <a:gd name="T1" fmla="*/ 1 h 285"/>
                <a:gd name="T2" fmla="*/ 1058 w 1082"/>
                <a:gd name="T3" fmla="*/ 285 h 285"/>
                <a:gd name="T4" fmla="*/ 1082 w 1082"/>
                <a:gd name="T5" fmla="*/ 284 h 285"/>
                <a:gd name="T6" fmla="*/ 33 w 1082"/>
                <a:gd name="T7" fmla="*/ 0 h 285"/>
                <a:gd name="T8" fmla="*/ 0 w 1082"/>
                <a:gd name="T9" fmla="*/ 1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2"/>
                <a:gd name="T16" fmla="*/ 0 h 285"/>
                <a:gd name="T17" fmla="*/ 1082 w 1082"/>
                <a:gd name="T18" fmla="*/ 285 h 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2" h="285">
                  <a:moveTo>
                    <a:pt x="0" y="1"/>
                  </a:moveTo>
                  <a:lnTo>
                    <a:pt x="1058" y="285"/>
                  </a:lnTo>
                  <a:lnTo>
                    <a:pt x="1082" y="284"/>
                  </a:lnTo>
                  <a:lnTo>
                    <a:pt x="3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70" name="Freeform 153"/>
            <p:cNvSpPr>
              <a:spLocks/>
            </p:cNvSpPr>
            <p:nvPr/>
          </p:nvSpPr>
          <p:spPr bwMode="auto">
            <a:xfrm>
              <a:off x="6093" y="14699"/>
              <a:ext cx="1087" cy="315"/>
            </a:xfrm>
            <a:custGeom>
              <a:avLst/>
              <a:gdLst>
                <a:gd name="T0" fmla="*/ 0 w 1087"/>
                <a:gd name="T1" fmla="*/ 0 h 315"/>
                <a:gd name="T2" fmla="*/ 1066 w 1087"/>
                <a:gd name="T3" fmla="*/ 315 h 315"/>
                <a:gd name="T4" fmla="*/ 1087 w 1087"/>
                <a:gd name="T5" fmla="*/ 308 h 315"/>
                <a:gd name="T6" fmla="*/ 31 w 1087"/>
                <a:gd name="T7" fmla="*/ 0 h 315"/>
                <a:gd name="T8" fmla="*/ 0 w 1087"/>
                <a:gd name="T9" fmla="*/ 0 h 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7"/>
                <a:gd name="T16" fmla="*/ 0 h 315"/>
                <a:gd name="T17" fmla="*/ 1087 w 1087"/>
                <a:gd name="T18" fmla="*/ 315 h 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7" h="315">
                  <a:moveTo>
                    <a:pt x="0" y="0"/>
                  </a:moveTo>
                  <a:lnTo>
                    <a:pt x="1066" y="315"/>
                  </a:lnTo>
                  <a:lnTo>
                    <a:pt x="1087" y="308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467" name="Group 154"/>
          <p:cNvGrpSpPr>
            <a:grpSpLocks/>
          </p:cNvGrpSpPr>
          <p:nvPr/>
        </p:nvGrpSpPr>
        <p:grpSpPr bwMode="auto">
          <a:xfrm>
            <a:off x="7662863" y="1679575"/>
            <a:ext cx="284162" cy="471488"/>
            <a:chOff x="12762" y="10336"/>
            <a:chExt cx="1027" cy="1700"/>
          </a:xfrm>
        </p:grpSpPr>
        <p:sp>
          <p:nvSpPr>
            <p:cNvPr id="104626" name="Rectangle 155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104627" name="Rectangle 156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104628" name="Line 157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29" name="Line 158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30" name="Line 159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31" name="Line 160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468" name="Group 161"/>
          <p:cNvGrpSpPr>
            <a:grpSpLocks/>
          </p:cNvGrpSpPr>
          <p:nvPr/>
        </p:nvGrpSpPr>
        <p:grpSpPr bwMode="auto">
          <a:xfrm>
            <a:off x="7250113" y="2862263"/>
            <a:ext cx="428625" cy="469900"/>
            <a:chOff x="5850" y="13487"/>
            <a:chExt cx="2023" cy="1840"/>
          </a:xfrm>
        </p:grpSpPr>
        <p:sp>
          <p:nvSpPr>
            <p:cNvPr id="104587" name="Freeform 162"/>
            <p:cNvSpPr>
              <a:spLocks/>
            </p:cNvSpPr>
            <p:nvPr/>
          </p:nvSpPr>
          <p:spPr bwMode="auto">
            <a:xfrm>
              <a:off x="5850" y="13632"/>
              <a:ext cx="2023" cy="1695"/>
            </a:xfrm>
            <a:custGeom>
              <a:avLst/>
              <a:gdLst>
                <a:gd name="T0" fmla="*/ 570 w 2023"/>
                <a:gd name="T1" fmla="*/ 121 h 1695"/>
                <a:gd name="T2" fmla="*/ 575 w 2023"/>
                <a:gd name="T3" fmla="*/ 120 h 1695"/>
                <a:gd name="T4" fmla="*/ 586 w 2023"/>
                <a:gd name="T5" fmla="*/ 116 h 1695"/>
                <a:gd name="T6" fmla="*/ 607 w 2023"/>
                <a:gd name="T7" fmla="*/ 108 h 1695"/>
                <a:gd name="T8" fmla="*/ 636 w 2023"/>
                <a:gd name="T9" fmla="*/ 101 h 1695"/>
                <a:gd name="T10" fmla="*/ 672 w 2023"/>
                <a:gd name="T11" fmla="*/ 90 h 1695"/>
                <a:gd name="T12" fmla="*/ 718 w 2023"/>
                <a:gd name="T13" fmla="*/ 79 h 1695"/>
                <a:gd name="T14" fmla="*/ 771 w 2023"/>
                <a:gd name="T15" fmla="*/ 67 h 1695"/>
                <a:gd name="T16" fmla="*/ 834 w 2023"/>
                <a:gd name="T17" fmla="*/ 55 h 1695"/>
                <a:gd name="T18" fmla="*/ 904 w 2023"/>
                <a:gd name="T19" fmla="*/ 43 h 1695"/>
                <a:gd name="T20" fmla="*/ 982 w 2023"/>
                <a:gd name="T21" fmla="*/ 33 h 1695"/>
                <a:gd name="T22" fmla="*/ 1071 w 2023"/>
                <a:gd name="T23" fmla="*/ 22 h 1695"/>
                <a:gd name="T24" fmla="*/ 1166 w 2023"/>
                <a:gd name="T25" fmla="*/ 13 h 1695"/>
                <a:gd name="T26" fmla="*/ 1271 w 2023"/>
                <a:gd name="T27" fmla="*/ 7 h 1695"/>
                <a:gd name="T28" fmla="*/ 1384 w 2023"/>
                <a:gd name="T29" fmla="*/ 1 h 1695"/>
                <a:gd name="T30" fmla="*/ 1506 w 2023"/>
                <a:gd name="T31" fmla="*/ 0 h 1695"/>
                <a:gd name="T32" fmla="*/ 1636 w 2023"/>
                <a:gd name="T33" fmla="*/ 1 h 1695"/>
                <a:gd name="T34" fmla="*/ 1692 w 2023"/>
                <a:gd name="T35" fmla="*/ 233 h 1695"/>
                <a:gd name="T36" fmla="*/ 1713 w 2023"/>
                <a:gd name="T37" fmla="*/ 243 h 1695"/>
                <a:gd name="T38" fmla="*/ 1758 w 2023"/>
                <a:gd name="T39" fmla="*/ 274 h 1695"/>
                <a:gd name="T40" fmla="*/ 1806 w 2023"/>
                <a:gd name="T41" fmla="*/ 329 h 1695"/>
                <a:gd name="T42" fmla="*/ 1836 w 2023"/>
                <a:gd name="T43" fmla="*/ 409 h 1695"/>
                <a:gd name="T44" fmla="*/ 1955 w 2023"/>
                <a:gd name="T45" fmla="*/ 948 h 1695"/>
                <a:gd name="T46" fmla="*/ 2003 w 2023"/>
                <a:gd name="T47" fmla="*/ 1171 h 1695"/>
                <a:gd name="T48" fmla="*/ 2011 w 2023"/>
                <a:gd name="T49" fmla="*/ 1188 h 1695"/>
                <a:gd name="T50" fmla="*/ 2022 w 2023"/>
                <a:gd name="T51" fmla="*/ 1231 h 1695"/>
                <a:gd name="T52" fmla="*/ 2021 w 2023"/>
                <a:gd name="T53" fmla="*/ 1297 h 1695"/>
                <a:gd name="T54" fmla="*/ 1992 w 2023"/>
                <a:gd name="T55" fmla="*/ 1380 h 1695"/>
                <a:gd name="T56" fmla="*/ 0 w 2023"/>
                <a:gd name="T57" fmla="*/ 1328 h 1695"/>
                <a:gd name="T58" fmla="*/ 199 w 2023"/>
                <a:gd name="T59" fmla="*/ 1223 h 1695"/>
                <a:gd name="T60" fmla="*/ 200 w 2023"/>
                <a:gd name="T61" fmla="*/ 232 h 1695"/>
                <a:gd name="T62" fmla="*/ 210 w 2023"/>
                <a:gd name="T63" fmla="*/ 226 h 1695"/>
                <a:gd name="T64" fmla="*/ 230 w 2023"/>
                <a:gd name="T65" fmla="*/ 214 h 1695"/>
                <a:gd name="T66" fmla="*/ 259 w 2023"/>
                <a:gd name="T67" fmla="*/ 201 h 1695"/>
                <a:gd name="T68" fmla="*/ 297 w 2023"/>
                <a:gd name="T69" fmla="*/ 189 h 1695"/>
                <a:gd name="T70" fmla="*/ 344 w 2023"/>
                <a:gd name="T71" fmla="*/ 183 h 1695"/>
                <a:gd name="T72" fmla="*/ 399 w 2023"/>
                <a:gd name="T73" fmla="*/ 181 h 1695"/>
                <a:gd name="T74" fmla="*/ 464 w 2023"/>
                <a:gd name="T75" fmla="*/ 191 h 1695"/>
                <a:gd name="T76" fmla="*/ 548 w 2023"/>
                <a:gd name="T77" fmla="*/ 225 h 16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23"/>
                <a:gd name="T118" fmla="*/ 0 h 1695"/>
                <a:gd name="T119" fmla="*/ 2023 w 2023"/>
                <a:gd name="T120" fmla="*/ 1695 h 16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23" h="1695">
                  <a:moveTo>
                    <a:pt x="548" y="225"/>
                  </a:moveTo>
                  <a:lnTo>
                    <a:pt x="570" y="121"/>
                  </a:lnTo>
                  <a:lnTo>
                    <a:pt x="571" y="121"/>
                  </a:lnTo>
                  <a:lnTo>
                    <a:pt x="575" y="120"/>
                  </a:lnTo>
                  <a:lnTo>
                    <a:pt x="580" y="118"/>
                  </a:lnTo>
                  <a:lnTo>
                    <a:pt x="586" y="116"/>
                  </a:lnTo>
                  <a:lnTo>
                    <a:pt x="596" y="112"/>
                  </a:lnTo>
                  <a:lnTo>
                    <a:pt x="607" y="108"/>
                  </a:lnTo>
                  <a:lnTo>
                    <a:pt x="620" y="105"/>
                  </a:lnTo>
                  <a:lnTo>
                    <a:pt x="636" y="101"/>
                  </a:lnTo>
                  <a:lnTo>
                    <a:pt x="653" y="95"/>
                  </a:lnTo>
                  <a:lnTo>
                    <a:pt x="672" y="90"/>
                  </a:lnTo>
                  <a:lnTo>
                    <a:pt x="694" y="84"/>
                  </a:lnTo>
                  <a:lnTo>
                    <a:pt x="718" y="79"/>
                  </a:lnTo>
                  <a:lnTo>
                    <a:pt x="743" y="74"/>
                  </a:lnTo>
                  <a:lnTo>
                    <a:pt x="771" y="67"/>
                  </a:lnTo>
                  <a:lnTo>
                    <a:pt x="802" y="61"/>
                  </a:lnTo>
                  <a:lnTo>
                    <a:pt x="834" y="55"/>
                  </a:lnTo>
                  <a:lnTo>
                    <a:pt x="867" y="49"/>
                  </a:lnTo>
                  <a:lnTo>
                    <a:pt x="904" y="43"/>
                  </a:lnTo>
                  <a:lnTo>
                    <a:pt x="943" y="38"/>
                  </a:lnTo>
                  <a:lnTo>
                    <a:pt x="982" y="33"/>
                  </a:lnTo>
                  <a:lnTo>
                    <a:pt x="1025" y="27"/>
                  </a:lnTo>
                  <a:lnTo>
                    <a:pt x="1071" y="22"/>
                  </a:lnTo>
                  <a:lnTo>
                    <a:pt x="1117" y="17"/>
                  </a:lnTo>
                  <a:lnTo>
                    <a:pt x="1166" y="13"/>
                  </a:lnTo>
                  <a:lnTo>
                    <a:pt x="1218" y="10"/>
                  </a:lnTo>
                  <a:lnTo>
                    <a:pt x="1271" y="7"/>
                  </a:lnTo>
                  <a:lnTo>
                    <a:pt x="1327" y="3"/>
                  </a:lnTo>
                  <a:lnTo>
                    <a:pt x="1384" y="1"/>
                  </a:lnTo>
                  <a:lnTo>
                    <a:pt x="1444" y="0"/>
                  </a:lnTo>
                  <a:lnTo>
                    <a:pt x="1506" y="0"/>
                  </a:lnTo>
                  <a:lnTo>
                    <a:pt x="1570" y="0"/>
                  </a:lnTo>
                  <a:lnTo>
                    <a:pt x="1636" y="1"/>
                  </a:lnTo>
                  <a:lnTo>
                    <a:pt x="1709" y="41"/>
                  </a:lnTo>
                  <a:lnTo>
                    <a:pt x="1692" y="233"/>
                  </a:lnTo>
                  <a:lnTo>
                    <a:pt x="1698" y="235"/>
                  </a:lnTo>
                  <a:lnTo>
                    <a:pt x="1713" y="243"/>
                  </a:lnTo>
                  <a:lnTo>
                    <a:pt x="1733" y="256"/>
                  </a:lnTo>
                  <a:lnTo>
                    <a:pt x="1758" y="274"/>
                  </a:lnTo>
                  <a:lnTo>
                    <a:pt x="1784" y="299"/>
                  </a:lnTo>
                  <a:lnTo>
                    <a:pt x="1806" y="329"/>
                  </a:lnTo>
                  <a:lnTo>
                    <a:pt x="1825" y="366"/>
                  </a:lnTo>
                  <a:lnTo>
                    <a:pt x="1836" y="409"/>
                  </a:lnTo>
                  <a:lnTo>
                    <a:pt x="1999" y="557"/>
                  </a:lnTo>
                  <a:lnTo>
                    <a:pt x="1955" y="948"/>
                  </a:lnTo>
                  <a:lnTo>
                    <a:pt x="1692" y="1080"/>
                  </a:lnTo>
                  <a:lnTo>
                    <a:pt x="2003" y="1171"/>
                  </a:lnTo>
                  <a:lnTo>
                    <a:pt x="2006" y="1176"/>
                  </a:lnTo>
                  <a:lnTo>
                    <a:pt x="2011" y="1188"/>
                  </a:lnTo>
                  <a:lnTo>
                    <a:pt x="2016" y="1206"/>
                  </a:lnTo>
                  <a:lnTo>
                    <a:pt x="2022" y="1231"/>
                  </a:lnTo>
                  <a:lnTo>
                    <a:pt x="2023" y="1261"/>
                  </a:lnTo>
                  <a:lnTo>
                    <a:pt x="2021" y="1297"/>
                  </a:lnTo>
                  <a:lnTo>
                    <a:pt x="2010" y="1337"/>
                  </a:lnTo>
                  <a:lnTo>
                    <a:pt x="1992" y="1380"/>
                  </a:lnTo>
                  <a:lnTo>
                    <a:pt x="1171" y="1695"/>
                  </a:lnTo>
                  <a:lnTo>
                    <a:pt x="0" y="1328"/>
                  </a:lnTo>
                  <a:lnTo>
                    <a:pt x="20" y="1285"/>
                  </a:lnTo>
                  <a:lnTo>
                    <a:pt x="199" y="1223"/>
                  </a:lnTo>
                  <a:lnTo>
                    <a:pt x="199" y="233"/>
                  </a:lnTo>
                  <a:lnTo>
                    <a:pt x="200" y="232"/>
                  </a:lnTo>
                  <a:lnTo>
                    <a:pt x="204" y="229"/>
                  </a:lnTo>
                  <a:lnTo>
                    <a:pt x="210" y="226"/>
                  </a:lnTo>
                  <a:lnTo>
                    <a:pt x="218" y="220"/>
                  </a:lnTo>
                  <a:lnTo>
                    <a:pt x="230" y="214"/>
                  </a:lnTo>
                  <a:lnTo>
                    <a:pt x="243" y="207"/>
                  </a:lnTo>
                  <a:lnTo>
                    <a:pt x="259" y="201"/>
                  </a:lnTo>
                  <a:lnTo>
                    <a:pt x="277" y="194"/>
                  </a:lnTo>
                  <a:lnTo>
                    <a:pt x="297" y="189"/>
                  </a:lnTo>
                  <a:lnTo>
                    <a:pt x="320" y="185"/>
                  </a:lnTo>
                  <a:lnTo>
                    <a:pt x="344" y="183"/>
                  </a:lnTo>
                  <a:lnTo>
                    <a:pt x="370" y="180"/>
                  </a:lnTo>
                  <a:lnTo>
                    <a:pt x="399" y="181"/>
                  </a:lnTo>
                  <a:lnTo>
                    <a:pt x="430" y="185"/>
                  </a:lnTo>
                  <a:lnTo>
                    <a:pt x="464" y="191"/>
                  </a:lnTo>
                  <a:lnTo>
                    <a:pt x="498" y="201"/>
                  </a:lnTo>
                  <a:lnTo>
                    <a:pt x="548" y="225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88" name="Freeform 163"/>
            <p:cNvSpPr>
              <a:spLocks/>
            </p:cNvSpPr>
            <p:nvPr/>
          </p:nvSpPr>
          <p:spPr bwMode="auto">
            <a:xfrm>
              <a:off x="6551" y="13597"/>
              <a:ext cx="650" cy="735"/>
            </a:xfrm>
            <a:custGeom>
              <a:avLst/>
              <a:gdLst>
                <a:gd name="T0" fmla="*/ 645 w 650"/>
                <a:gd name="T1" fmla="*/ 27 h 735"/>
                <a:gd name="T2" fmla="*/ 642 w 650"/>
                <a:gd name="T3" fmla="*/ 26 h 735"/>
                <a:gd name="T4" fmla="*/ 631 w 650"/>
                <a:gd name="T5" fmla="*/ 23 h 735"/>
                <a:gd name="T6" fmla="*/ 615 w 650"/>
                <a:gd name="T7" fmla="*/ 19 h 735"/>
                <a:gd name="T8" fmla="*/ 592 w 650"/>
                <a:gd name="T9" fmla="*/ 15 h 735"/>
                <a:gd name="T10" fmla="*/ 565 w 650"/>
                <a:gd name="T11" fmla="*/ 10 h 735"/>
                <a:gd name="T12" fmla="*/ 533 w 650"/>
                <a:gd name="T13" fmla="*/ 6 h 735"/>
                <a:gd name="T14" fmla="*/ 496 w 650"/>
                <a:gd name="T15" fmla="*/ 3 h 735"/>
                <a:gd name="T16" fmla="*/ 456 w 650"/>
                <a:gd name="T17" fmla="*/ 1 h 735"/>
                <a:gd name="T18" fmla="*/ 411 w 650"/>
                <a:gd name="T19" fmla="*/ 0 h 735"/>
                <a:gd name="T20" fmla="*/ 364 w 650"/>
                <a:gd name="T21" fmla="*/ 2 h 735"/>
                <a:gd name="T22" fmla="*/ 315 w 650"/>
                <a:gd name="T23" fmla="*/ 6 h 735"/>
                <a:gd name="T24" fmla="*/ 262 w 650"/>
                <a:gd name="T25" fmla="*/ 15 h 735"/>
                <a:gd name="T26" fmla="*/ 209 w 650"/>
                <a:gd name="T27" fmla="*/ 26 h 735"/>
                <a:gd name="T28" fmla="*/ 154 w 650"/>
                <a:gd name="T29" fmla="*/ 42 h 735"/>
                <a:gd name="T30" fmla="*/ 98 w 650"/>
                <a:gd name="T31" fmla="*/ 61 h 735"/>
                <a:gd name="T32" fmla="*/ 42 w 650"/>
                <a:gd name="T33" fmla="*/ 87 h 735"/>
                <a:gd name="T34" fmla="*/ 38 w 650"/>
                <a:gd name="T35" fmla="*/ 101 h 735"/>
                <a:gd name="T36" fmla="*/ 28 w 650"/>
                <a:gd name="T37" fmla="*/ 141 h 735"/>
                <a:gd name="T38" fmla="*/ 17 w 650"/>
                <a:gd name="T39" fmla="*/ 203 h 735"/>
                <a:gd name="T40" fmla="*/ 6 w 650"/>
                <a:gd name="T41" fmla="*/ 283 h 735"/>
                <a:gd name="T42" fmla="*/ 0 w 650"/>
                <a:gd name="T43" fmla="*/ 378 h 735"/>
                <a:gd name="T44" fmla="*/ 5 w 650"/>
                <a:gd name="T45" fmla="*/ 484 h 735"/>
                <a:gd name="T46" fmla="*/ 21 w 650"/>
                <a:gd name="T47" fmla="*/ 599 h 735"/>
                <a:gd name="T48" fmla="*/ 54 w 650"/>
                <a:gd name="T49" fmla="*/ 716 h 735"/>
                <a:gd name="T50" fmla="*/ 58 w 650"/>
                <a:gd name="T51" fmla="*/ 716 h 735"/>
                <a:gd name="T52" fmla="*/ 66 w 650"/>
                <a:gd name="T53" fmla="*/ 715 h 735"/>
                <a:gd name="T54" fmla="*/ 80 w 650"/>
                <a:gd name="T55" fmla="*/ 713 h 735"/>
                <a:gd name="T56" fmla="*/ 99 w 650"/>
                <a:gd name="T57" fmla="*/ 712 h 735"/>
                <a:gd name="T58" fmla="*/ 124 w 650"/>
                <a:gd name="T59" fmla="*/ 710 h 735"/>
                <a:gd name="T60" fmla="*/ 153 w 650"/>
                <a:gd name="T61" fmla="*/ 708 h 735"/>
                <a:gd name="T62" fmla="*/ 188 w 650"/>
                <a:gd name="T63" fmla="*/ 707 h 735"/>
                <a:gd name="T64" fmla="*/ 225 w 650"/>
                <a:gd name="T65" fmla="*/ 706 h 735"/>
                <a:gd name="T66" fmla="*/ 267 w 650"/>
                <a:gd name="T67" fmla="*/ 705 h 735"/>
                <a:gd name="T68" fmla="*/ 313 w 650"/>
                <a:gd name="T69" fmla="*/ 706 h 735"/>
                <a:gd name="T70" fmla="*/ 362 w 650"/>
                <a:gd name="T71" fmla="*/ 707 h 735"/>
                <a:gd name="T72" fmla="*/ 415 w 650"/>
                <a:gd name="T73" fmla="*/ 709 h 735"/>
                <a:gd name="T74" fmla="*/ 470 w 650"/>
                <a:gd name="T75" fmla="*/ 713 h 735"/>
                <a:gd name="T76" fmla="*/ 528 w 650"/>
                <a:gd name="T77" fmla="*/ 719 h 735"/>
                <a:gd name="T78" fmla="*/ 588 w 650"/>
                <a:gd name="T79" fmla="*/ 726 h 735"/>
                <a:gd name="T80" fmla="*/ 650 w 650"/>
                <a:gd name="T81" fmla="*/ 735 h 735"/>
                <a:gd name="T82" fmla="*/ 647 w 650"/>
                <a:gd name="T83" fmla="*/ 713 h 735"/>
                <a:gd name="T84" fmla="*/ 641 w 650"/>
                <a:gd name="T85" fmla="*/ 655 h 735"/>
                <a:gd name="T86" fmla="*/ 631 w 650"/>
                <a:gd name="T87" fmla="*/ 568 h 735"/>
                <a:gd name="T88" fmla="*/ 623 w 650"/>
                <a:gd name="T89" fmla="*/ 462 h 735"/>
                <a:gd name="T90" fmla="*/ 618 w 650"/>
                <a:gd name="T91" fmla="*/ 345 h 735"/>
                <a:gd name="T92" fmla="*/ 618 w 650"/>
                <a:gd name="T93" fmla="*/ 229 h 735"/>
                <a:gd name="T94" fmla="*/ 627 w 650"/>
                <a:gd name="T95" fmla="*/ 119 h 735"/>
                <a:gd name="T96" fmla="*/ 645 w 650"/>
                <a:gd name="T97" fmla="*/ 27 h 7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50"/>
                <a:gd name="T148" fmla="*/ 0 h 735"/>
                <a:gd name="T149" fmla="*/ 650 w 650"/>
                <a:gd name="T150" fmla="*/ 735 h 7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50" h="735">
                  <a:moveTo>
                    <a:pt x="645" y="27"/>
                  </a:moveTo>
                  <a:lnTo>
                    <a:pt x="642" y="26"/>
                  </a:lnTo>
                  <a:lnTo>
                    <a:pt x="631" y="23"/>
                  </a:lnTo>
                  <a:lnTo>
                    <a:pt x="615" y="19"/>
                  </a:lnTo>
                  <a:lnTo>
                    <a:pt x="592" y="15"/>
                  </a:lnTo>
                  <a:lnTo>
                    <a:pt x="565" y="10"/>
                  </a:lnTo>
                  <a:lnTo>
                    <a:pt x="533" y="6"/>
                  </a:lnTo>
                  <a:lnTo>
                    <a:pt x="496" y="3"/>
                  </a:lnTo>
                  <a:lnTo>
                    <a:pt x="456" y="1"/>
                  </a:lnTo>
                  <a:lnTo>
                    <a:pt x="411" y="0"/>
                  </a:lnTo>
                  <a:lnTo>
                    <a:pt x="364" y="2"/>
                  </a:lnTo>
                  <a:lnTo>
                    <a:pt x="315" y="6"/>
                  </a:lnTo>
                  <a:lnTo>
                    <a:pt x="262" y="15"/>
                  </a:lnTo>
                  <a:lnTo>
                    <a:pt x="209" y="26"/>
                  </a:lnTo>
                  <a:lnTo>
                    <a:pt x="154" y="42"/>
                  </a:lnTo>
                  <a:lnTo>
                    <a:pt x="98" y="61"/>
                  </a:lnTo>
                  <a:lnTo>
                    <a:pt x="42" y="87"/>
                  </a:lnTo>
                  <a:lnTo>
                    <a:pt x="38" y="101"/>
                  </a:lnTo>
                  <a:lnTo>
                    <a:pt x="28" y="141"/>
                  </a:lnTo>
                  <a:lnTo>
                    <a:pt x="17" y="203"/>
                  </a:lnTo>
                  <a:lnTo>
                    <a:pt x="6" y="283"/>
                  </a:lnTo>
                  <a:lnTo>
                    <a:pt x="0" y="378"/>
                  </a:lnTo>
                  <a:lnTo>
                    <a:pt x="5" y="484"/>
                  </a:lnTo>
                  <a:lnTo>
                    <a:pt x="21" y="599"/>
                  </a:lnTo>
                  <a:lnTo>
                    <a:pt x="54" y="716"/>
                  </a:lnTo>
                  <a:lnTo>
                    <a:pt x="58" y="716"/>
                  </a:lnTo>
                  <a:lnTo>
                    <a:pt x="66" y="715"/>
                  </a:lnTo>
                  <a:lnTo>
                    <a:pt x="80" y="713"/>
                  </a:lnTo>
                  <a:lnTo>
                    <a:pt x="99" y="712"/>
                  </a:lnTo>
                  <a:lnTo>
                    <a:pt x="124" y="710"/>
                  </a:lnTo>
                  <a:lnTo>
                    <a:pt x="153" y="708"/>
                  </a:lnTo>
                  <a:lnTo>
                    <a:pt x="188" y="707"/>
                  </a:lnTo>
                  <a:lnTo>
                    <a:pt x="225" y="706"/>
                  </a:lnTo>
                  <a:lnTo>
                    <a:pt x="267" y="705"/>
                  </a:lnTo>
                  <a:lnTo>
                    <a:pt x="313" y="706"/>
                  </a:lnTo>
                  <a:lnTo>
                    <a:pt x="362" y="707"/>
                  </a:lnTo>
                  <a:lnTo>
                    <a:pt x="415" y="709"/>
                  </a:lnTo>
                  <a:lnTo>
                    <a:pt x="470" y="713"/>
                  </a:lnTo>
                  <a:lnTo>
                    <a:pt x="528" y="719"/>
                  </a:lnTo>
                  <a:lnTo>
                    <a:pt x="588" y="726"/>
                  </a:lnTo>
                  <a:lnTo>
                    <a:pt x="650" y="735"/>
                  </a:lnTo>
                  <a:lnTo>
                    <a:pt x="647" y="713"/>
                  </a:lnTo>
                  <a:lnTo>
                    <a:pt x="641" y="655"/>
                  </a:lnTo>
                  <a:lnTo>
                    <a:pt x="631" y="568"/>
                  </a:lnTo>
                  <a:lnTo>
                    <a:pt x="623" y="462"/>
                  </a:lnTo>
                  <a:lnTo>
                    <a:pt x="618" y="345"/>
                  </a:lnTo>
                  <a:lnTo>
                    <a:pt x="618" y="229"/>
                  </a:lnTo>
                  <a:lnTo>
                    <a:pt x="627" y="119"/>
                  </a:lnTo>
                  <a:lnTo>
                    <a:pt x="645" y="27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89" name="Freeform 164"/>
            <p:cNvSpPr>
              <a:spLocks/>
            </p:cNvSpPr>
            <p:nvPr/>
          </p:nvSpPr>
          <p:spPr bwMode="auto">
            <a:xfrm>
              <a:off x="6623" y="13797"/>
              <a:ext cx="1071" cy="731"/>
            </a:xfrm>
            <a:custGeom>
              <a:avLst/>
              <a:gdLst>
                <a:gd name="T0" fmla="*/ 6 w 1071"/>
                <a:gd name="T1" fmla="*/ 552 h 731"/>
                <a:gd name="T2" fmla="*/ 0 w 1071"/>
                <a:gd name="T3" fmla="*/ 642 h 731"/>
                <a:gd name="T4" fmla="*/ 698 w 1071"/>
                <a:gd name="T5" fmla="*/ 731 h 731"/>
                <a:gd name="T6" fmla="*/ 703 w 1071"/>
                <a:gd name="T7" fmla="*/ 729 h 731"/>
                <a:gd name="T8" fmla="*/ 717 w 1071"/>
                <a:gd name="T9" fmla="*/ 722 h 731"/>
                <a:gd name="T10" fmla="*/ 740 w 1071"/>
                <a:gd name="T11" fmla="*/ 710 h 731"/>
                <a:gd name="T12" fmla="*/ 768 w 1071"/>
                <a:gd name="T13" fmla="*/ 694 h 731"/>
                <a:gd name="T14" fmla="*/ 801 w 1071"/>
                <a:gd name="T15" fmla="*/ 672 h 731"/>
                <a:gd name="T16" fmla="*/ 838 w 1071"/>
                <a:gd name="T17" fmla="*/ 645 h 731"/>
                <a:gd name="T18" fmla="*/ 876 w 1071"/>
                <a:gd name="T19" fmla="*/ 614 h 731"/>
                <a:gd name="T20" fmla="*/ 915 w 1071"/>
                <a:gd name="T21" fmla="*/ 577 h 731"/>
                <a:gd name="T22" fmla="*/ 953 w 1071"/>
                <a:gd name="T23" fmla="*/ 536 h 731"/>
                <a:gd name="T24" fmla="*/ 988 w 1071"/>
                <a:gd name="T25" fmla="*/ 491 h 731"/>
                <a:gd name="T26" fmla="*/ 1018 w 1071"/>
                <a:gd name="T27" fmla="*/ 439 h 731"/>
                <a:gd name="T28" fmla="*/ 1043 w 1071"/>
                <a:gd name="T29" fmla="*/ 383 h 731"/>
                <a:gd name="T30" fmla="*/ 1061 w 1071"/>
                <a:gd name="T31" fmla="*/ 322 h 731"/>
                <a:gd name="T32" fmla="*/ 1071 w 1071"/>
                <a:gd name="T33" fmla="*/ 255 h 731"/>
                <a:gd name="T34" fmla="*/ 1070 w 1071"/>
                <a:gd name="T35" fmla="*/ 185 h 731"/>
                <a:gd name="T36" fmla="*/ 1057 w 1071"/>
                <a:gd name="T37" fmla="*/ 108 h 731"/>
                <a:gd name="T38" fmla="*/ 1055 w 1071"/>
                <a:gd name="T39" fmla="*/ 104 h 731"/>
                <a:gd name="T40" fmla="*/ 1049 w 1071"/>
                <a:gd name="T41" fmla="*/ 92 h 731"/>
                <a:gd name="T42" fmla="*/ 1037 w 1071"/>
                <a:gd name="T43" fmla="*/ 76 h 731"/>
                <a:gd name="T44" fmla="*/ 1022 w 1071"/>
                <a:gd name="T45" fmla="*/ 57 h 731"/>
                <a:gd name="T46" fmla="*/ 1002 w 1071"/>
                <a:gd name="T47" fmla="*/ 37 h 731"/>
                <a:gd name="T48" fmla="*/ 979 w 1071"/>
                <a:gd name="T49" fmla="*/ 20 h 731"/>
                <a:gd name="T50" fmla="*/ 951 w 1071"/>
                <a:gd name="T51" fmla="*/ 7 h 731"/>
                <a:gd name="T52" fmla="*/ 919 w 1071"/>
                <a:gd name="T53" fmla="*/ 0 h 731"/>
                <a:gd name="T54" fmla="*/ 924 w 1071"/>
                <a:gd name="T55" fmla="*/ 12 h 731"/>
                <a:gd name="T56" fmla="*/ 934 w 1071"/>
                <a:gd name="T57" fmla="*/ 44 h 731"/>
                <a:gd name="T58" fmla="*/ 947 w 1071"/>
                <a:gd name="T59" fmla="*/ 94 h 731"/>
                <a:gd name="T60" fmla="*/ 958 w 1071"/>
                <a:gd name="T61" fmla="*/ 159 h 731"/>
                <a:gd name="T62" fmla="*/ 961 w 1071"/>
                <a:gd name="T63" fmla="*/ 238 h 731"/>
                <a:gd name="T64" fmla="*/ 953 w 1071"/>
                <a:gd name="T65" fmla="*/ 324 h 731"/>
                <a:gd name="T66" fmla="*/ 928 w 1071"/>
                <a:gd name="T67" fmla="*/ 418 h 731"/>
                <a:gd name="T68" fmla="*/ 884 w 1071"/>
                <a:gd name="T69" fmla="*/ 516 h 731"/>
                <a:gd name="T70" fmla="*/ 883 w 1071"/>
                <a:gd name="T71" fmla="*/ 518 h 731"/>
                <a:gd name="T72" fmla="*/ 879 w 1071"/>
                <a:gd name="T73" fmla="*/ 521 h 731"/>
                <a:gd name="T74" fmla="*/ 872 w 1071"/>
                <a:gd name="T75" fmla="*/ 526 h 731"/>
                <a:gd name="T76" fmla="*/ 862 w 1071"/>
                <a:gd name="T77" fmla="*/ 534 h 731"/>
                <a:gd name="T78" fmla="*/ 851 w 1071"/>
                <a:gd name="T79" fmla="*/ 541 h 731"/>
                <a:gd name="T80" fmla="*/ 837 w 1071"/>
                <a:gd name="T81" fmla="*/ 550 h 731"/>
                <a:gd name="T82" fmla="*/ 819 w 1071"/>
                <a:gd name="T83" fmla="*/ 559 h 731"/>
                <a:gd name="T84" fmla="*/ 800 w 1071"/>
                <a:gd name="T85" fmla="*/ 567 h 731"/>
                <a:gd name="T86" fmla="*/ 778 w 1071"/>
                <a:gd name="T87" fmla="*/ 575 h 731"/>
                <a:gd name="T88" fmla="*/ 754 w 1071"/>
                <a:gd name="T89" fmla="*/ 582 h 731"/>
                <a:gd name="T90" fmla="*/ 727 w 1071"/>
                <a:gd name="T91" fmla="*/ 588 h 731"/>
                <a:gd name="T92" fmla="*/ 697 w 1071"/>
                <a:gd name="T93" fmla="*/ 592 h 731"/>
                <a:gd name="T94" fmla="*/ 666 w 1071"/>
                <a:gd name="T95" fmla="*/ 593 h 731"/>
                <a:gd name="T96" fmla="*/ 631 w 1071"/>
                <a:gd name="T97" fmla="*/ 592 h 731"/>
                <a:gd name="T98" fmla="*/ 593 w 1071"/>
                <a:gd name="T99" fmla="*/ 589 h 731"/>
                <a:gd name="T100" fmla="*/ 555 w 1071"/>
                <a:gd name="T101" fmla="*/ 581 h 731"/>
                <a:gd name="T102" fmla="*/ 555 w 1071"/>
                <a:gd name="T103" fmla="*/ 677 h 731"/>
                <a:gd name="T104" fmla="*/ 24 w 1071"/>
                <a:gd name="T105" fmla="*/ 623 h 731"/>
                <a:gd name="T106" fmla="*/ 6 w 1071"/>
                <a:gd name="T107" fmla="*/ 552 h 73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71"/>
                <a:gd name="T163" fmla="*/ 0 h 731"/>
                <a:gd name="T164" fmla="*/ 1071 w 1071"/>
                <a:gd name="T165" fmla="*/ 731 h 73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71" h="731">
                  <a:moveTo>
                    <a:pt x="6" y="552"/>
                  </a:moveTo>
                  <a:lnTo>
                    <a:pt x="0" y="642"/>
                  </a:lnTo>
                  <a:lnTo>
                    <a:pt x="698" y="731"/>
                  </a:lnTo>
                  <a:lnTo>
                    <a:pt x="703" y="729"/>
                  </a:lnTo>
                  <a:lnTo>
                    <a:pt x="717" y="722"/>
                  </a:lnTo>
                  <a:lnTo>
                    <a:pt x="740" y="710"/>
                  </a:lnTo>
                  <a:lnTo>
                    <a:pt x="768" y="694"/>
                  </a:lnTo>
                  <a:lnTo>
                    <a:pt x="801" y="672"/>
                  </a:lnTo>
                  <a:lnTo>
                    <a:pt x="838" y="645"/>
                  </a:lnTo>
                  <a:lnTo>
                    <a:pt x="876" y="614"/>
                  </a:lnTo>
                  <a:lnTo>
                    <a:pt x="915" y="577"/>
                  </a:lnTo>
                  <a:lnTo>
                    <a:pt x="953" y="536"/>
                  </a:lnTo>
                  <a:lnTo>
                    <a:pt x="988" y="491"/>
                  </a:lnTo>
                  <a:lnTo>
                    <a:pt x="1018" y="439"/>
                  </a:lnTo>
                  <a:lnTo>
                    <a:pt x="1043" y="383"/>
                  </a:lnTo>
                  <a:lnTo>
                    <a:pt x="1061" y="322"/>
                  </a:lnTo>
                  <a:lnTo>
                    <a:pt x="1071" y="255"/>
                  </a:lnTo>
                  <a:lnTo>
                    <a:pt x="1070" y="185"/>
                  </a:lnTo>
                  <a:lnTo>
                    <a:pt x="1057" y="108"/>
                  </a:lnTo>
                  <a:lnTo>
                    <a:pt x="1055" y="104"/>
                  </a:lnTo>
                  <a:lnTo>
                    <a:pt x="1049" y="92"/>
                  </a:lnTo>
                  <a:lnTo>
                    <a:pt x="1037" y="76"/>
                  </a:lnTo>
                  <a:lnTo>
                    <a:pt x="1022" y="57"/>
                  </a:lnTo>
                  <a:lnTo>
                    <a:pt x="1002" y="37"/>
                  </a:lnTo>
                  <a:lnTo>
                    <a:pt x="979" y="20"/>
                  </a:lnTo>
                  <a:lnTo>
                    <a:pt x="951" y="7"/>
                  </a:lnTo>
                  <a:lnTo>
                    <a:pt x="919" y="0"/>
                  </a:lnTo>
                  <a:lnTo>
                    <a:pt x="924" y="12"/>
                  </a:lnTo>
                  <a:lnTo>
                    <a:pt x="934" y="44"/>
                  </a:lnTo>
                  <a:lnTo>
                    <a:pt x="947" y="94"/>
                  </a:lnTo>
                  <a:lnTo>
                    <a:pt x="958" y="159"/>
                  </a:lnTo>
                  <a:lnTo>
                    <a:pt x="961" y="238"/>
                  </a:lnTo>
                  <a:lnTo>
                    <a:pt x="953" y="324"/>
                  </a:lnTo>
                  <a:lnTo>
                    <a:pt x="928" y="418"/>
                  </a:lnTo>
                  <a:lnTo>
                    <a:pt x="884" y="516"/>
                  </a:lnTo>
                  <a:lnTo>
                    <a:pt x="883" y="518"/>
                  </a:lnTo>
                  <a:lnTo>
                    <a:pt x="879" y="521"/>
                  </a:lnTo>
                  <a:lnTo>
                    <a:pt x="872" y="526"/>
                  </a:lnTo>
                  <a:lnTo>
                    <a:pt x="862" y="534"/>
                  </a:lnTo>
                  <a:lnTo>
                    <a:pt x="851" y="541"/>
                  </a:lnTo>
                  <a:lnTo>
                    <a:pt x="837" y="550"/>
                  </a:lnTo>
                  <a:lnTo>
                    <a:pt x="819" y="559"/>
                  </a:lnTo>
                  <a:lnTo>
                    <a:pt x="800" y="567"/>
                  </a:lnTo>
                  <a:lnTo>
                    <a:pt x="778" y="575"/>
                  </a:lnTo>
                  <a:lnTo>
                    <a:pt x="754" y="582"/>
                  </a:lnTo>
                  <a:lnTo>
                    <a:pt x="727" y="588"/>
                  </a:lnTo>
                  <a:lnTo>
                    <a:pt x="697" y="592"/>
                  </a:lnTo>
                  <a:lnTo>
                    <a:pt x="666" y="593"/>
                  </a:lnTo>
                  <a:lnTo>
                    <a:pt x="631" y="592"/>
                  </a:lnTo>
                  <a:lnTo>
                    <a:pt x="593" y="589"/>
                  </a:lnTo>
                  <a:lnTo>
                    <a:pt x="555" y="581"/>
                  </a:lnTo>
                  <a:lnTo>
                    <a:pt x="555" y="677"/>
                  </a:lnTo>
                  <a:lnTo>
                    <a:pt x="24" y="623"/>
                  </a:lnTo>
                  <a:lnTo>
                    <a:pt x="6" y="5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90" name="Freeform 165"/>
            <p:cNvSpPr>
              <a:spLocks/>
            </p:cNvSpPr>
            <p:nvPr/>
          </p:nvSpPr>
          <p:spPr bwMode="auto">
            <a:xfrm>
              <a:off x="6486" y="14516"/>
              <a:ext cx="787" cy="253"/>
            </a:xfrm>
            <a:custGeom>
              <a:avLst/>
              <a:gdLst>
                <a:gd name="T0" fmla="*/ 787 w 787"/>
                <a:gd name="T1" fmla="*/ 91 h 253"/>
                <a:gd name="T2" fmla="*/ 12 w 787"/>
                <a:gd name="T3" fmla="*/ 0 h 253"/>
                <a:gd name="T4" fmla="*/ 0 w 787"/>
                <a:gd name="T5" fmla="*/ 91 h 253"/>
                <a:gd name="T6" fmla="*/ 764 w 787"/>
                <a:gd name="T7" fmla="*/ 253 h 253"/>
                <a:gd name="T8" fmla="*/ 787 w 787"/>
                <a:gd name="T9" fmla="*/ 91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7"/>
                <a:gd name="T16" fmla="*/ 0 h 253"/>
                <a:gd name="T17" fmla="*/ 787 w 787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7" h="253">
                  <a:moveTo>
                    <a:pt x="787" y="91"/>
                  </a:moveTo>
                  <a:lnTo>
                    <a:pt x="12" y="0"/>
                  </a:lnTo>
                  <a:lnTo>
                    <a:pt x="0" y="91"/>
                  </a:lnTo>
                  <a:lnTo>
                    <a:pt x="764" y="253"/>
                  </a:lnTo>
                  <a:lnTo>
                    <a:pt x="787" y="9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91" name="Freeform 166"/>
            <p:cNvSpPr>
              <a:spLocks/>
            </p:cNvSpPr>
            <p:nvPr/>
          </p:nvSpPr>
          <p:spPr bwMode="auto">
            <a:xfrm>
              <a:off x="6879" y="14597"/>
              <a:ext cx="336" cy="115"/>
            </a:xfrm>
            <a:custGeom>
              <a:avLst/>
              <a:gdLst>
                <a:gd name="T0" fmla="*/ 336 w 336"/>
                <a:gd name="T1" fmla="*/ 50 h 115"/>
                <a:gd name="T2" fmla="*/ 4 w 336"/>
                <a:gd name="T3" fmla="*/ 0 h 115"/>
                <a:gd name="T4" fmla="*/ 0 w 336"/>
                <a:gd name="T5" fmla="*/ 48 h 115"/>
                <a:gd name="T6" fmla="*/ 327 w 336"/>
                <a:gd name="T7" fmla="*/ 115 h 115"/>
                <a:gd name="T8" fmla="*/ 336 w 336"/>
                <a:gd name="T9" fmla="*/ 50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115"/>
                <a:gd name="T17" fmla="*/ 336 w 336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115">
                  <a:moveTo>
                    <a:pt x="336" y="50"/>
                  </a:moveTo>
                  <a:lnTo>
                    <a:pt x="4" y="0"/>
                  </a:lnTo>
                  <a:lnTo>
                    <a:pt x="0" y="48"/>
                  </a:lnTo>
                  <a:lnTo>
                    <a:pt x="327" y="115"/>
                  </a:lnTo>
                  <a:lnTo>
                    <a:pt x="336" y="5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92" name="Freeform 167"/>
            <p:cNvSpPr>
              <a:spLocks/>
            </p:cNvSpPr>
            <p:nvPr/>
          </p:nvSpPr>
          <p:spPr bwMode="auto">
            <a:xfrm>
              <a:off x="6536" y="14540"/>
              <a:ext cx="225" cy="85"/>
            </a:xfrm>
            <a:custGeom>
              <a:avLst/>
              <a:gdLst>
                <a:gd name="T0" fmla="*/ 225 w 225"/>
                <a:gd name="T1" fmla="*/ 39 h 85"/>
                <a:gd name="T2" fmla="*/ 0 w 225"/>
                <a:gd name="T3" fmla="*/ 0 h 85"/>
                <a:gd name="T4" fmla="*/ 3 w 225"/>
                <a:gd name="T5" fmla="*/ 41 h 85"/>
                <a:gd name="T6" fmla="*/ 218 w 225"/>
                <a:gd name="T7" fmla="*/ 85 h 85"/>
                <a:gd name="T8" fmla="*/ 225 w 225"/>
                <a:gd name="T9" fmla="*/ 39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5"/>
                <a:gd name="T16" fmla="*/ 0 h 85"/>
                <a:gd name="T17" fmla="*/ 225 w 225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5" h="85">
                  <a:moveTo>
                    <a:pt x="225" y="39"/>
                  </a:moveTo>
                  <a:lnTo>
                    <a:pt x="0" y="0"/>
                  </a:lnTo>
                  <a:lnTo>
                    <a:pt x="3" y="41"/>
                  </a:lnTo>
                  <a:lnTo>
                    <a:pt x="218" y="85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93" name="Freeform 168"/>
            <p:cNvSpPr>
              <a:spLocks/>
            </p:cNvSpPr>
            <p:nvPr/>
          </p:nvSpPr>
          <p:spPr bwMode="auto">
            <a:xfrm>
              <a:off x="5972" y="14624"/>
              <a:ext cx="1325" cy="439"/>
            </a:xfrm>
            <a:custGeom>
              <a:avLst/>
              <a:gdLst>
                <a:gd name="T0" fmla="*/ 0 w 1325"/>
                <a:gd name="T1" fmla="*/ 132 h 439"/>
                <a:gd name="T2" fmla="*/ 3 w 1325"/>
                <a:gd name="T3" fmla="*/ 132 h 439"/>
                <a:gd name="T4" fmla="*/ 10 w 1325"/>
                <a:gd name="T5" fmla="*/ 130 h 439"/>
                <a:gd name="T6" fmla="*/ 24 w 1325"/>
                <a:gd name="T7" fmla="*/ 128 h 439"/>
                <a:gd name="T8" fmla="*/ 42 w 1325"/>
                <a:gd name="T9" fmla="*/ 125 h 439"/>
                <a:gd name="T10" fmla="*/ 62 w 1325"/>
                <a:gd name="T11" fmla="*/ 121 h 439"/>
                <a:gd name="T12" fmla="*/ 86 w 1325"/>
                <a:gd name="T13" fmla="*/ 116 h 439"/>
                <a:gd name="T14" fmla="*/ 113 w 1325"/>
                <a:gd name="T15" fmla="*/ 109 h 439"/>
                <a:gd name="T16" fmla="*/ 141 w 1325"/>
                <a:gd name="T17" fmla="*/ 102 h 439"/>
                <a:gd name="T18" fmla="*/ 170 w 1325"/>
                <a:gd name="T19" fmla="*/ 94 h 439"/>
                <a:gd name="T20" fmla="*/ 199 w 1325"/>
                <a:gd name="T21" fmla="*/ 85 h 439"/>
                <a:gd name="T22" fmla="*/ 228 w 1325"/>
                <a:gd name="T23" fmla="*/ 74 h 439"/>
                <a:gd name="T24" fmla="*/ 257 w 1325"/>
                <a:gd name="T25" fmla="*/ 62 h 439"/>
                <a:gd name="T26" fmla="*/ 285 w 1325"/>
                <a:gd name="T27" fmla="*/ 48 h 439"/>
                <a:gd name="T28" fmla="*/ 309 w 1325"/>
                <a:gd name="T29" fmla="*/ 34 h 439"/>
                <a:gd name="T30" fmla="*/ 333 w 1325"/>
                <a:gd name="T31" fmla="*/ 18 h 439"/>
                <a:gd name="T32" fmla="*/ 352 w 1325"/>
                <a:gd name="T33" fmla="*/ 0 h 439"/>
                <a:gd name="T34" fmla="*/ 1325 w 1325"/>
                <a:gd name="T35" fmla="*/ 223 h 439"/>
                <a:gd name="T36" fmla="*/ 1323 w 1325"/>
                <a:gd name="T37" fmla="*/ 225 h 439"/>
                <a:gd name="T38" fmla="*/ 1318 w 1325"/>
                <a:gd name="T39" fmla="*/ 230 h 439"/>
                <a:gd name="T40" fmla="*/ 1309 w 1325"/>
                <a:gd name="T41" fmla="*/ 239 h 439"/>
                <a:gd name="T42" fmla="*/ 1297 w 1325"/>
                <a:gd name="T43" fmla="*/ 250 h 439"/>
                <a:gd name="T44" fmla="*/ 1282 w 1325"/>
                <a:gd name="T45" fmla="*/ 263 h 439"/>
                <a:gd name="T46" fmla="*/ 1265 w 1325"/>
                <a:gd name="T47" fmla="*/ 278 h 439"/>
                <a:gd name="T48" fmla="*/ 1247 w 1325"/>
                <a:gd name="T49" fmla="*/ 295 h 439"/>
                <a:gd name="T50" fmla="*/ 1225 w 1325"/>
                <a:gd name="T51" fmla="*/ 312 h 439"/>
                <a:gd name="T52" fmla="*/ 1202 w 1325"/>
                <a:gd name="T53" fmla="*/ 331 h 439"/>
                <a:gd name="T54" fmla="*/ 1179 w 1325"/>
                <a:gd name="T55" fmla="*/ 349 h 439"/>
                <a:gd name="T56" fmla="*/ 1154 w 1325"/>
                <a:gd name="T57" fmla="*/ 367 h 439"/>
                <a:gd name="T58" fmla="*/ 1128 w 1325"/>
                <a:gd name="T59" fmla="*/ 385 h 439"/>
                <a:gd name="T60" fmla="*/ 1102 w 1325"/>
                <a:gd name="T61" fmla="*/ 401 h 439"/>
                <a:gd name="T62" fmla="*/ 1077 w 1325"/>
                <a:gd name="T63" fmla="*/ 415 h 439"/>
                <a:gd name="T64" fmla="*/ 1051 w 1325"/>
                <a:gd name="T65" fmla="*/ 428 h 439"/>
                <a:gd name="T66" fmla="*/ 1026 w 1325"/>
                <a:gd name="T67" fmla="*/ 439 h 439"/>
                <a:gd name="T68" fmla="*/ 0 w 1325"/>
                <a:gd name="T69" fmla="*/ 132 h 4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25"/>
                <a:gd name="T106" fmla="*/ 0 h 439"/>
                <a:gd name="T107" fmla="*/ 1325 w 1325"/>
                <a:gd name="T108" fmla="*/ 439 h 4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25" h="439">
                  <a:moveTo>
                    <a:pt x="0" y="132"/>
                  </a:moveTo>
                  <a:lnTo>
                    <a:pt x="3" y="132"/>
                  </a:lnTo>
                  <a:lnTo>
                    <a:pt x="10" y="130"/>
                  </a:lnTo>
                  <a:lnTo>
                    <a:pt x="24" y="128"/>
                  </a:lnTo>
                  <a:lnTo>
                    <a:pt x="42" y="125"/>
                  </a:lnTo>
                  <a:lnTo>
                    <a:pt x="62" y="121"/>
                  </a:lnTo>
                  <a:lnTo>
                    <a:pt x="86" y="116"/>
                  </a:lnTo>
                  <a:lnTo>
                    <a:pt x="113" y="109"/>
                  </a:lnTo>
                  <a:lnTo>
                    <a:pt x="141" y="102"/>
                  </a:lnTo>
                  <a:lnTo>
                    <a:pt x="170" y="94"/>
                  </a:lnTo>
                  <a:lnTo>
                    <a:pt x="199" y="85"/>
                  </a:lnTo>
                  <a:lnTo>
                    <a:pt x="228" y="74"/>
                  </a:lnTo>
                  <a:lnTo>
                    <a:pt x="257" y="62"/>
                  </a:lnTo>
                  <a:lnTo>
                    <a:pt x="285" y="48"/>
                  </a:lnTo>
                  <a:lnTo>
                    <a:pt x="309" y="34"/>
                  </a:lnTo>
                  <a:lnTo>
                    <a:pt x="333" y="18"/>
                  </a:lnTo>
                  <a:lnTo>
                    <a:pt x="352" y="0"/>
                  </a:lnTo>
                  <a:lnTo>
                    <a:pt x="1325" y="223"/>
                  </a:lnTo>
                  <a:lnTo>
                    <a:pt x="1323" y="225"/>
                  </a:lnTo>
                  <a:lnTo>
                    <a:pt x="1318" y="230"/>
                  </a:lnTo>
                  <a:lnTo>
                    <a:pt x="1309" y="239"/>
                  </a:lnTo>
                  <a:lnTo>
                    <a:pt x="1297" y="250"/>
                  </a:lnTo>
                  <a:lnTo>
                    <a:pt x="1282" y="263"/>
                  </a:lnTo>
                  <a:lnTo>
                    <a:pt x="1265" y="278"/>
                  </a:lnTo>
                  <a:lnTo>
                    <a:pt x="1247" y="295"/>
                  </a:lnTo>
                  <a:lnTo>
                    <a:pt x="1225" y="312"/>
                  </a:lnTo>
                  <a:lnTo>
                    <a:pt x="1202" y="331"/>
                  </a:lnTo>
                  <a:lnTo>
                    <a:pt x="1179" y="349"/>
                  </a:lnTo>
                  <a:lnTo>
                    <a:pt x="1154" y="367"/>
                  </a:lnTo>
                  <a:lnTo>
                    <a:pt x="1128" y="385"/>
                  </a:lnTo>
                  <a:lnTo>
                    <a:pt x="1102" y="401"/>
                  </a:lnTo>
                  <a:lnTo>
                    <a:pt x="1077" y="415"/>
                  </a:lnTo>
                  <a:lnTo>
                    <a:pt x="1051" y="428"/>
                  </a:lnTo>
                  <a:lnTo>
                    <a:pt x="1026" y="43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94" name="Freeform 169"/>
            <p:cNvSpPr>
              <a:spLocks/>
            </p:cNvSpPr>
            <p:nvPr/>
          </p:nvSpPr>
          <p:spPr bwMode="auto">
            <a:xfrm>
              <a:off x="7292" y="14577"/>
              <a:ext cx="472" cy="209"/>
            </a:xfrm>
            <a:custGeom>
              <a:avLst/>
              <a:gdLst>
                <a:gd name="T0" fmla="*/ 47 w 472"/>
                <a:gd name="T1" fmla="*/ 209 h 209"/>
                <a:gd name="T2" fmla="*/ 472 w 472"/>
                <a:gd name="T3" fmla="*/ 84 h 209"/>
                <a:gd name="T4" fmla="*/ 215 w 472"/>
                <a:gd name="T5" fmla="*/ 0 h 209"/>
                <a:gd name="T6" fmla="*/ 5 w 472"/>
                <a:gd name="T7" fmla="*/ 24 h 209"/>
                <a:gd name="T8" fmla="*/ 0 w 472"/>
                <a:gd name="T9" fmla="*/ 197 h 209"/>
                <a:gd name="T10" fmla="*/ 47 w 472"/>
                <a:gd name="T11" fmla="*/ 209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2"/>
                <a:gd name="T19" fmla="*/ 0 h 209"/>
                <a:gd name="T20" fmla="*/ 472 w 472"/>
                <a:gd name="T21" fmla="*/ 209 h 2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2" h="209">
                  <a:moveTo>
                    <a:pt x="47" y="209"/>
                  </a:moveTo>
                  <a:lnTo>
                    <a:pt x="472" y="84"/>
                  </a:lnTo>
                  <a:lnTo>
                    <a:pt x="215" y="0"/>
                  </a:lnTo>
                  <a:lnTo>
                    <a:pt x="5" y="24"/>
                  </a:lnTo>
                  <a:lnTo>
                    <a:pt x="0" y="197"/>
                  </a:lnTo>
                  <a:lnTo>
                    <a:pt x="47" y="20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95" name="Freeform 170"/>
            <p:cNvSpPr>
              <a:spLocks/>
            </p:cNvSpPr>
            <p:nvPr/>
          </p:nvSpPr>
          <p:spPr bwMode="auto">
            <a:xfrm>
              <a:off x="6073" y="13679"/>
              <a:ext cx="251" cy="999"/>
            </a:xfrm>
            <a:custGeom>
              <a:avLst/>
              <a:gdLst>
                <a:gd name="T0" fmla="*/ 251 w 251"/>
                <a:gd name="T1" fmla="*/ 23 h 999"/>
                <a:gd name="T2" fmla="*/ 250 w 251"/>
                <a:gd name="T3" fmla="*/ 22 h 999"/>
                <a:gd name="T4" fmla="*/ 246 w 251"/>
                <a:gd name="T5" fmla="*/ 20 h 999"/>
                <a:gd name="T6" fmla="*/ 239 w 251"/>
                <a:gd name="T7" fmla="*/ 18 h 999"/>
                <a:gd name="T8" fmla="*/ 230 w 251"/>
                <a:gd name="T9" fmla="*/ 15 h 999"/>
                <a:gd name="T10" fmla="*/ 218 w 251"/>
                <a:gd name="T11" fmla="*/ 11 h 999"/>
                <a:gd name="T12" fmla="*/ 205 w 251"/>
                <a:gd name="T13" fmla="*/ 7 h 999"/>
                <a:gd name="T14" fmla="*/ 190 w 251"/>
                <a:gd name="T15" fmla="*/ 4 h 999"/>
                <a:gd name="T16" fmla="*/ 173 w 251"/>
                <a:gd name="T17" fmla="*/ 1 h 999"/>
                <a:gd name="T18" fmla="*/ 155 w 251"/>
                <a:gd name="T19" fmla="*/ 0 h 999"/>
                <a:gd name="T20" fmla="*/ 134 w 251"/>
                <a:gd name="T21" fmla="*/ 0 h 999"/>
                <a:gd name="T22" fmla="*/ 114 w 251"/>
                <a:gd name="T23" fmla="*/ 2 h 999"/>
                <a:gd name="T24" fmla="*/ 92 w 251"/>
                <a:gd name="T25" fmla="*/ 5 h 999"/>
                <a:gd name="T26" fmla="*/ 70 w 251"/>
                <a:gd name="T27" fmla="*/ 12 h 999"/>
                <a:gd name="T28" fmla="*/ 47 w 251"/>
                <a:gd name="T29" fmla="*/ 20 h 999"/>
                <a:gd name="T30" fmla="*/ 23 w 251"/>
                <a:gd name="T31" fmla="*/ 32 h 999"/>
                <a:gd name="T32" fmla="*/ 0 w 251"/>
                <a:gd name="T33" fmla="*/ 47 h 999"/>
                <a:gd name="T34" fmla="*/ 0 w 251"/>
                <a:gd name="T35" fmla="*/ 999 h 999"/>
                <a:gd name="T36" fmla="*/ 1 w 251"/>
                <a:gd name="T37" fmla="*/ 999 h 999"/>
                <a:gd name="T38" fmla="*/ 6 w 251"/>
                <a:gd name="T39" fmla="*/ 999 h 999"/>
                <a:gd name="T40" fmla="*/ 14 w 251"/>
                <a:gd name="T41" fmla="*/ 998 h 999"/>
                <a:gd name="T42" fmla="*/ 23 w 251"/>
                <a:gd name="T43" fmla="*/ 997 h 999"/>
                <a:gd name="T44" fmla="*/ 35 w 251"/>
                <a:gd name="T45" fmla="*/ 995 h 999"/>
                <a:gd name="T46" fmla="*/ 49 w 251"/>
                <a:gd name="T47" fmla="*/ 993 h 999"/>
                <a:gd name="T48" fmla="*/ 65 w 251"/>
                <a:gd name="T49" fmla="*/ 990 h 999"/>
                <a:gd name="T50" fmla="*/ 83 w 251"/>
                <a:gd name="T51" fmla="*/ 985 h 999"/>
                <a:gd name="T52" fmla="*/ 102 w 251"/>
                <a:gd name="T53" fmla="*/ 980 h 999"/>
                <a:gd name="T54" fmla="*/ 121 w 251"/>
                <a:gd name="T55" fmla="*/ 973 h 999"/>
                <a:gd name="T56" fmla="*/ 143 w 251"/>
                <a:gd name="T57" fmla="*/ 966 h 999"/>
                <a:gd name="T58" fmla="*/ 164 w 251"/>
                <a:gd name="T59" fmla="*/ 956 h 999"/>
                <a:gd name="T60" fmla="*/ 186 w 251"/>
                <a:gd name="T61" fmla="*/ 945 h 999"/>
                <a:gd name="T62" fmla="*/ 208 w 251"/>
                <a:gd name="T63" fmla="*/ 934 h 999"/>
                <a:gd name="T64" fmla="*/ 230 w 251"/>
                <a:gd name="T65" fmla="*/ 919 h 999"/>
                <a:gd name="T66" fmla="*/ 251 w 251"/>
                <a:gd name="T67" fmla="*/ 903 h 999"/>
                <a:gd name="T68" fmla="*/ 251 w 251"/>
                <a:gd name="T69" fmla="*/ 23 h 9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1"/>
                <a:gd name="T106" fmla="*/ 0 h 999"/>
                <a:gd name="T107" fmla="*/ 251 w 251"/>
                <a:gd name="T108" fmla="*/ 999 h 9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1" h="999">
                  <a:moveTo>
                    <a:pt x="251" y="23"/>
                  </a:moveTo>
                  <a:lnTo>
                    <a:pt x="250" y="22"/>
                  </a:lnTo>
                  <a:lnTo>
                    <a:pt x="246" y="20"/>
                  </a:lnTo>
                  <a:lnTo>
                    <a:pt x="239" y="18"/>
                  </a:lnTo>
                  <a:lnTo>
                    <a:pt x="230" y="15"/>
                  </a:lnTo>
                  <a:lnTo>
                    <a:pt x="218" y="11"/>
                  </a:lnTo>
                  <a:lnTo>
                    <a:pt x="205" y="7"/>
                  </a:lnTo>
                  <a:lnTo>
                    <a:pt x="190" y="4"/>
                  </a:lnTo>
                  <a:lnTo>
                    <a:pt x="173" y="1"/>
                  </a:lnTo>
                  <a:lnTo>
                    <a:pt x="155" y="0"/>
                  </a:lnTo>
                  <a:lnTo>
                    <a:pt x="134" y="0"/>
                  </a:lnTo>
                  <a:lnTo>
                    <a:pt x="114" y="2"/>
                  </a:lnTo>
                  <a:lnTo>
                    <a:pt x="92" y="5"/>
                  </a:lnTo>
                  <a:lnTo>
                    <a:pt x="70" y="12"/>
                  </a:lnTo>
                  <a:lnTo>
                    <a:pt x="47" y="20"/>
                  </a:lnTo>
                  <a:lnTo>
                    <a:pt x="23" y="32"/>
                  </a:lnTo>
                  <a:lnTo>
                    <a:pt x="0" y="47"/>
                  </a:lnTo>
                  <a:lnTo>
                    <a:pt x="0" y="999"/>
                  </a:lnTo>
                  <a:lnTo>
                    <a:pt x="1" y="999"/>
                  </a:lnTo>
                  <a:lnTo>
                    <a:pt x="6" y="999"/>
                  </a:lnTo>
                  <a:lnTo>
                    <a:pt x="14" y="998"/>
                  </a:lnTo>
                  <a:lnTo>
                    <a:pt x="23" y="997"/>
                  </a:lnTo>
                  <a:lnTo>
                    <a:pt x="35" y="995"/>
                  </a:lnTo>
                  <a:lnTo>
                    <a:pt x="49" y="993"/>
                  </a:lnTo>
                  <a:lnTo>
                    <a:pt x="65" y="990"/>
                  </a:lnTo>
                  <a:lnTo>
                    <a:pt x="83" y="985"/>
                  </a:lnTo>
                  <a:lnTo>
                    <a:pt x="102" y="980"/>
                  </a:lnTo>
                  <a:lnTo>
                    <a:pt x="121" y="973"/>
                  </a:lnTo>
                  <a:lnTo>
                    <a:pt x="143" y="966"/>
                  </a:lnTo>
                  <a:lnTo>
                    <a:pt x="164" y="956"/>
                  </a:lnTo>
                  <a:lnTo>
                    <a:pt x="186" y="945"/>
                  </a:lnTo>
                  <a:lnTo>
                    <a:pt x="208" y="934"/>
                  </a:lnTo>
                  <a:lnTo>
                    <a:pt x="230" y="919"/>
                  </a:lnTo>
                  <a:lnTo>
                    <a:pt x="251" y="903"/>
                  </a:lnTo>
                  <a:lnTo>
                    <a:pt x="251" y="2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96" name="Freeform 171"/>
            <p:cNvSpPr>
              <a:spLocks/>
            </p:cNvSpPr>
            <p:nvPr/>
          </p:nvSpPr>
          <p:spPr bwMode="auto">
            <a:xfrm>
              <a:off x="6080" y="13687"/>
              <a:ext cx="215" cy="843"/>
            </a:xfrm>
            <a:custGeom>
              <a:avLst/>
              <a:gdLst>
                <a:gd name="T0" fmla="*/ 215 w 215"/>
                <a:gd name="T1" fmla="*/ 20 h 843"/>
                <a:gd name="T2" fmla="*/ 214 w 215"/>
                <a:gd name="T3" fmla="*/ 19 h 843"/>
                <a:gd name="T4" fmla="*/ 211 w 215"/>
                <a:gd name="T5" fmla="*/ 18 h 843"/>
                <a:gd name="T6" fmla="*/ 205 w 215"/>
                <a:gd name="T7" fmla="*/ 15 h 843"/>
                <a:gd name="T8" fmla="*/ 197 w 215"/>
                <a:gd name="T9" fmla="*/ 12 h 843"/>
                <a:gd name="T10" fmla="*/ 187 w 215"/>
                <a:gd name="T11" fmla="*/ 9 h 843"/>
                <a:gd name="T12" fmla="*/ 176 w 215"/>
                <a:gd name="T13" fmla="*/ 6 h 843"/>
                <a:gd name="T14" fmla="*/ 163 w 215"/>
                <a:gd name="T15" fmla="*/ 4 h 843"/>
                <a:gd name="T16" fmla="*/ 149 w 215"/>
                <a:gd name="T17" fmla="*/ 1 h 843"/>
                <a:gd name="T18" fmla="*/ 133 w 215"/>
                <a:gd name="T19" fmla="*/ 0 h 843"/>
                <a:gd name="T20" fmla="*/ 115 w 215"/>
                <a:gd name="T21" fmla="*/ 0 h 843"/>
                <a:gd name="T22" fmla="*/ 98 w 215"/>
                <a:gd name="T23" fmla="*/ 1 h 843"/>
                <a:gd name="T24" fmla="*/ 79 w 215"/>
                <a:gd name="T25" fmla="*/ 5 h 843"/>
                <a:gd name="T26" fmla="*/ 60 w 215"/>
                <a:gd name="T27" fmla="*/ 10 h 843"/>
                <a:gd name="T28" fmla="*/ 40 w 215"/>
                <a:gd name="T29" fmla="*/ 18 h 843"/>
                <a:gd name="T30" fmla="*/ 21 w 215"/>
                <a:gd name="T31" fmla="*/ 27 h 843"/>
                <a:gd name="T32" fmla="*/ 0 w 215"/>
                <a:gd name="T33" fmla="*/ 40 h 843"/>
                <a:gd name="T34" fmla="*/ 0 w 215"/>
                <a:gd name="T35" fmla="*/ 843 h 843"/>
                <a:gd name="T36" fmla="*/ 1 w 215"/>
                <a:gd name="T37" fmla="*/ 843 h 843"/>
                <a:gd name="T38" fmla="*/ 6 w 215"/>
                <a:gd name="T39" fmla="*/ 843 h 843"/>
                <a:gd name="T40" fmla="*/ 12 w 215"/>
                <a:gd name="T41" fmla="*/ 842 h 843"/>
                <a:gd name="T42" fmla="*/ 21 w 215"/>
                <a:gd name="T43" fmla="*/ 841 h 843"/>
                <a:gd name="T44" fmla="*/ 30 w 215"/>
                <a:gd name="T45" fmla="*/ 840 h 843"/>
                <a:gd name="T46" fmla="*/ 43 w 215"/>
                <a:gd name="T47" fmla="*/ 838 h 843"/>
                <a:gd name="T48" fmla="*/ 56 w 215"/>
                <a:gd name="T49" fmla="*/ 835 h 843"/>
                <a:gd name="T50" fmla="*/ 71 w 215"/>
                <a:gd name="T51" fmla="*/ 831 h 843"/>
                <a:gd name="T52" fmla="*/ 87 w 215"/>
                <a:gd name="T53" fmla="*/ 826 h 843"/>
                <a:gd name="T54" fmla="*/ 105 w 215"/>
                <a:gd name="T55" fmla="*/ 821 h 843"/>
                <a:gd name="T56" fmla="*/ 123 w 215"/>
                <a:gd name="T57" fmla="*/ 814 h 843"/>
                <a:gd name="T58" fmla="*/ 141 w 215"/>
                <a:gd name="T59" fmla="*/ 806 h 843"/>
                <a:gd name="T60" fmla="*/ 159 w 215"/>
                <a:gd name="T61" fmla="*/ 797 h 843"/>
                <a:gd name="T62" fmla="*/ 179 w 215"/>
                <a:gd name="T63" fmla="*/ 786 h 843"/>
                <a:gd name="T64" fmla="*/ 197 w 215"/>
                <a:gd name="T65" fmla="*/ 774 h 843"/>
                <a:gd name="T66" fmla="*/ 215 w 215"/>
                <a:gd name="T67" fmla="*/ 760 h 843"/>
                <a:gd name="T68" fmla="*/ 215 w 215"/>
                <a:gd name="T69" fmla="*/ 20 h 8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5"/>
                <a:gd name="T106" fmla="*/ 0 h 843"/>
                <a:gd name="T107" fmla="*/ 215 w 215"/>
                <a:gd name="T108" fmla="*/ 843 h 8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5" h="843">
                  <a:moveTo>
                    <a:pt x="215" y="20"/>
                  </a:moveTo>
                  <a:lnTo>
                    <a:pt x="214" y="19"/>
                  </a:lnTo>
                  <a:lnTo>
                    <a:pt x="211" y="18"/>
                  </a:lnTo>
                  <a:lnTo>
                    <a:pt x="205" y="15"/>
                  </a:lnTo>
                  <a:lnTo>
                    <a:pt x="197" y="12"/>
                  </a:lnTo>
                  <a:lnTo>
                    <a:pt x="187" y="9"/>
                  </a:lnTo>
                  <a:lnTo>
                    <a:pt x="176" y="6"/>
                  </a:lnTo>
                  <a:lnTo>
                    <a:pt x="163" y="4"/>
                  </a:lnTo>
                  <a:lnTo>
                    <a:pt x="149" y="1"/>
                  </a:lnTo>
                  <a:lnTo>
                    <a:pt x="133" y="0"/>
                  </a:lnTo>
                  <a:lnTo>
                    <a:pt x="115" y="0"/>
                  </a:lnTo>
                  <a:lnTo>
                    <a:pt x="98" y="1"/>
                  </a:lnTo>
                  <a:lnTo>
                    <a:pt x="79" y="5"/>
                  </a:lnTo>
                  <a:lnTo>
                    <a:pt x="60" y="10"/>
                  </a:lnTo>
                  <a:lnTo>
                    <a:pt x="40" y="18"/>
                  </a:lnTo>
                  <a:lnTo>
                    <a:pt x="21" y="27"/>
                  </a:lnTo>
                  <a:lnTo>
                    <a:pt x="0" y="40"/>
                  </a:lnTo>
                  <a:lnTo>
                    <a:pt x="0" y="843"/>
                  </a:lnTo>
                  <a:lnTo>
                    <a:pt x="1" y="843"/>
                  </a:lnTo>
                  <a:lnTo>
                    <a:pt x="6" y="843"/>
                  </a:lnTo>
                  <a:lnTo>
                    <a:pt x="12" y="842"/>
                  </a:lnTo>
                  <a:lnTo>
                    <a:pt x="21" y="841"/>
                  </a:lnTo>
                  <a:lnTo>
                    <a:pt x="30" y="840"/>
                  </a:lnTo>
                  <a:lnTo>
                    <a:pt x="43" y="838"/>
                  </a:lnTo>
                  <a:lnTo>
                    <a:pt x="56" y="835"/>
                  </a:lnTo>
                  <a:lnTo>
                    <a:pt x="71" y="831"/>
                  </a:lnTo>
                  <a:lnTo>
                    <a:pt x="87" y="826"/>
                  </a:lnTo>
                  <a:lnTo>
                    <a:pt x="105" y="821"/>
                  </a:lnTo>
                  <a:lnTo>
                    <a:pt x="123" y="814"/>
                  </a:lnTo>
                  <a:lnTo>
                    <a:pt x="141" y="806"/>
                  </a:lnTo>
                  <a:lnTo>
                    <a:pt x="159" y="797"/>
                  </a:lnTo>
                  <a:lnTo>
                    <a:pt x="179" y="786"/>
                  </a:lnTo>
                  <a:lnTo>
                    <a:pt x="197" y="774"/>
                  </a:lnTo>
                  <a:lnTo>
                    <a:pt x="215" y="760"/>
                  </a:lnTo>
                  <a:lnTo>
                    <a:pt x="215" y="2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97" name="Freeform 172"/>
            <p:cNvSpPr>
              <a:spLocks/>
            </p:cNvSpPr>
            <p:nvPr/>
          </p:nvSpPr>
          <p:spPr bwMode="auto">
            <a:xfrm>
              <a:off x="6087" y="13696"/>
              <a:ext cx="180" cy="685"/>
            </a:xfrm>
            <a:custGeom>
              <a:avLst/>
              <a:gdLst>
                <a:gd name="T0" fmla="*/ 180 w 180"/>
                <a:gd name="T1" fmla="*/ 16 h 685"/>
                <a:gd name="T2" fmla="*/ 179 w 180"/>
                <a:gd name="T3" fmla="*/ 16 h 685"/>
                <a:gd name="T4" fmla="*/ 176 w 180"/>
                <a:gd name="T5" fmla="*/ 14 h 685"/>
                <a:gd name="T6" fmla="*/ 172 w 180"/>
                <a:gd name="T7" fmla="*/ 12 h 685"/>
                <a:gd name="T8" fmla="*/ 165 w 180"/>
                <a:gd name="T9" fmla="*/ 10 h 685"/>
                <a:gd name="T10" fmla="*/ 157 w 180"/>
                <a:gd name="T11" fmla="*/ 8 h 685"/>
                <a:gd name="T12" fmla="*/ 147 w 180"/>
                <a:gd name="T13" fmla="*/ 4 h 685"/>
                <a:gd name="T14" fmla="*/ 136 w 180"/>
                <a:gd name="T15" fmla="*/ 2 h 685"/>
                <a:gd name="T16" fmla="*/ 125 w 180"/>
                <a:gd name="T17" fmla="*/ 0 h 685"/>
                <a:gd name="T18" fmla="*/ 111 w 180"/>
                <a:gd name="T19" fmla="*/ 0 h 685"/>
                <a:gd name="T20" fmla="*/ 97 w 180"/>
                <a:gd name="T21" fmla="*/ 0 h 685"/>
                <a:gd name="T22" fmla="*/ 81 w 180"/>
                <a:gd name="T23" fmla="*/ 1 h 685"/>
                <a:gd name="T24" fmla="*/ 66 w 180"/>
                <a:gd name="T25" fmla="*/ 3 h 685"/>
                <a:gd name="T26" fmla="*/ 50 w 180"/>
                <a:gd name="T27" fmla="*/ 8 h 685"/>
                <a:gd name="T28" fmla="*/ 33 w 180"/>
                <a:gd name="T29" fmla="*/ 14 h 685"/>
                <a:gd name="T30" fmla="*/ 17 w 180"/>
                <a:gd name="T31" fmla="*/ 23 h 685"/>
                <a:gd name="T32" fmla="*/ 0 w 180"/>
                <a:gd name="T33" fmla="*/ 33 h 685"/>
                <a:gd name="T34" fmla="*/ 0 w 180"/>
                <a:gd name="T35" fmla="*/ 685 h 685"/>
                <a:gd name="T36" fmla="*/ 1 w 180"/>
                <a:gd name="T37" fmla="*/ 685 h 685"/>
                <a:gd name="T38" fmla="*/ 4 w 180"/>
                <a:gd name="T39" fmla="*/ 685 h 685"/>
                <a:gd name="T40" fmla="*/ 9 w 180"/>
                <a:gd name="T41" fmla="*/ 684 h 685"/>
                <a:gd name="T42" fmla="*/ 17 w 180"/>
                <a:gd name="T43" fmla="*/ 683 h 685"/>
                <a:gd name="T44" fmla="*/ 26 w 180"/>
                <a:gd name="T45" fmla="*/ 682 h 685"/>
                <a:gd name="T46" fmla="*/ 35 w 180"/>
                <a:gd name="T47" fmla="*/ 681 h 685"/>
                <a:gd name="T48" fmla="*/ 47 w 180"/>
                <a:gd name="T49" fmla="*/ 678 h 685"/>
                <a:gd name="T50" fmla="*/ 60 w 180"/>
                <a:gd name="T51" fmla="*/ 676 h 685"/>
                <a:gd name="T52" fmla="*/ 73 w 180"/>
                <a:gd name="T53" fmla="*/ 671 h 685"/>
                <a:gd name="T54" fmla="*/ 87 w 180"/>
                <a:gd name="T55" fmla="*/ 667 h 685"/>
                <a:gd name="T56" fmla="*/ 102 w 180"/>
                <a:gd name="T57" fmla="*/ 662 h 685"/>
                <a:gd name="T58" fmla="*/ 118 w 180"/>
                <a:gd name="T59" fmla="*/ 655 h 685"/>
                <a:gd name="T60" fmla="*/ 133 w 180"/>
                <a:gd name="T61" fmla="*/ 648 h 685"/>
                <a:gd name="T62" fmla="*/ 149 w 180"/>
                <a:gd name="T63" fmla="*/ 639 h 685"/>
                <a:gd name="T64" fmla="*/ 165 w 180"/>
                <a:gd name="T65" fmla="*/ 628 h 685"/>
                <a:gd name="T66" fmla="*/ 180 w 180"/>
                <a:gd name="T67" fmla="*/ 617 h 685"/>
                <a:gd name="T68" fmla="*/ 180 w 180"/>
                <a:gd name="T69" fmla="*/ 16 h 6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0"/>
                <a:gd name="T106" fmla="*/ 0 h 685"/>
                <a:gd name="T107" fmla="*/ 180 w 180"/>
                <a:gd name="T108" fmla="*/ 685 h 6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0" h="685">
                  <a:moveTo>
                    <a:pt x="180" y="16"/>
                  </a:moveTo>
                  <a:lnTo>
                    <a:pt x="179" y="16"/>
                  </a:lnTo>
                  <a:lnTo>
                    <a:pt x="176" y="14"/>
                  </a:lnTo>
                  <a:lnTo>
                    <a:pt x="172" y="12"/>
                  </a:lnTo>
                  <a:lnTo>
                    <a:pt x="165" y="10"/>
                  </a:lnTo>
                  <a:lnTo>
                    <a:pt x="157" y="8"/>
                  </a:lnTo>
                  <a:lnTo>
                    <a:pt x="147" y="4"/>
                  </a:lnTo>
                  <a:lnTo>
                    <a:pt x="136" y="2"/>
                  </a:lnTo>
                  <a:lnTo>
                    <a:pt x="125" y="0"/>
                  </a:lnTo>
                  <a:lnTo>
                    <a:pt x="111" y="0"/>
                  </a:lnTo>
                  <a:lnTo>
                    <a:pt x="97" y="0"/>
                  </a:lnTo>
                  <a:lnTo>
                    <a:pt x="81" y="1"/>
                  </a:lnTo>
                  <a:lnTo>
                    <a:pt x="66" y="3"/>
                  </a:lnTo>
                  <a:lnTo>
                    <a:pt x="50" y="8"/>
                  </a:lnTo>
                  <a:lnTo>
                    <a:pt x="33" y="14"/>
                  </a:lnTo>
                  <a:lnTo>
                    <a:pt x="17" y="23"/>
                  </a:lnTo>
                  <a:lnTo>
                    <a:pt x="0" y="33"/>
                  </a:lnTo>
                  <a:lnTo>
                    <a:pt x="0" y="685"/>
                  </a:lnTo>
                  <a:lnTo>
                    <a:pt x="1" y="685"/>
                  </a:lnTo>
                  <a:lnTo>
                    <a:pt x="4" y="685"/>
                  </a:lnTo>
                  <a:lnTo>
                    <a:pt x="9" y="684"/>
                  </a:lnTo>
                  <a:lnTo>
                    <a:pt x="17" y="683"/>
                  </a:lnTo>
                  <a:lnTo>
                    <a:pt x="26" y="682"/>
                  </a:lnTo>
                  <a:lnTo>
                    <a:pt x="35" y="681"/>
                  </a:lnTo>
                  <a:lnTo>
                    <a:pt x="47" y="678"/>
                  </a:lnTo>
                  <a:lnTo>
                    <a:pt x="60" y="676"/>
                  </a:lnTo>
                  <a:lnTo>
                    <a:pt x="73" y="671"/>
                  </a:lnTo>
                  <a:lnTo>
                    <a:pt x="87" y="667"/>
                  </a:lnTo>
                  <a:lnTo>
                    <a:pt x="102" y="662"/>
                  </a:lnTo>
                  <a:lnTo>
                    <a:pt x="118" y="655"/>
                  </a:lnTo>
                  <a:lnTo>
                    <a:pt x="133" y="648"/>
                  </a:lnTo>
                  <a:lnTo>
                    <a:pt x="149" y="639"/>
                  </a:lnTo>
                  <a:lnTo>
                    <a:pt x="165" y="628"/>
                  </a:lnTo>
                  <a:lnTo>
                    <a:pt x="180" y="617"/>
                  </a:lnTo>
                  <a:lnTo>
                    <a:pt x="180" y="1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98" name="Freeform 173"/>
            <p:cNvSpPr>
              <a:spLocks/>
            </p:cNvSpPr>
            <p:nvPr/>
          </p:nvSpPr>
          <p:spPr bwMode="auto">
            <a:xfrm>
              <a:off x="6093" y="13704"/>
              <a:ext cx="146" cy="530"/>
            </a:xfrm>
            <a:custGeom>
              <a:avLst/>
              <a:gdLst>
                <a:gd name="T0" fmla="*/ 146 w 146"/>
                <a:gd name="T1" fmla="*/ 14 h 530"/>
                <a:gd name="T2" fmla="*/ 143 w 146"/>
                <a:gd name="T3" fmla="*/ 12 h 530"/>
                <a:gd name="T4" fmla="*/ 134 w 146"/>
                <a:gd name="T5" fmla="*/ 8 h 530"/>
                <a:gd name="T6" fmla="*/ 120 w 146"/>
                <a:gd name="T7" fmla="*/ 4 h 530"/>
                <a:gd name="T8" fmla="*/ 101 w 146"/>
                <a:gd name="T9" fmla="*/ 1 h 530"/>
                <a:gd name="T10" fmla="*/ 79 w 146"/>
                <a:gd name="T11" fmla="*/ 0 h 530"/>
                <a:gd name="T12" fmla="*/ 54 w 146"/>
                <a:gd name="T13" fmla="*/ 3 h 530"/>
                <a:gd name="T14" fmla="*/ 27 w 146"/>
                <a:gd name="T15" fmla="*/ 11 h 530"/>
                <a:gd name="T16" fmla="*/ 0 w 146"/>
                <a:gd name="T17" fmla="*/ 27 h 530"/>
                <a:gd name="T18" fmla="*/ 0 w 146"/>
                <a:gd name="T19" fmla="*/ 530 h 530"/>
                <a:gd name="T20" fmla="*/ 3 w 146"/>
                <a:gd name="T21" fmla="*/ 530 h 530"/>
                <a:gd name="T22" fmla="*/ 14 w 146"/>
                <a:gd name="T23" fmla="*/ 529 h 530"/>
                <a:gd name="T24" fmla="*/ 29 w 146"/>
                <a:gd name="T25" fmla="*/ 526 h 530"/>
                <a:gd name="T26" fmla="*/ 49 w 146"/>
                <a:gd name="T27" fmla="*/ 521 h 530"/>
                <a:gd name="T28" fmla="*/ 71 w 146"/>
                <a:gd name="T29" fmla="*/ 514 h 530"/>
                <a:gd name="T30" fmla="*/ 96 w 146"/>
                <a:gd name="T31" fmla="*/ 505 h 530"/>
                <a:gd name="T32" fmla="*/ 121 w 146"/>
                <a:gd name="T33" fmla="*/ 492 h 530"/>
                <a:gd name="T34" fmla="*/ 146 w 146"/>
                <a:gd name="T35" fmla="*/ 475 h 530"/>
                <a:gd name="T36" fmla="*/ 146 w 146"/>
                <a:gd name="T37" fmla="*/ 14 h 5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530"/>
                <a:gd name="T59" fmla="*/ 146 w 146"/>
                <a:gd name="T60" fmla="*/ 530 h 5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530">
                  <a:moveTo>
                    <a:pt x="146" y="14"/>
                  </a:moveTo>
                  <a:lnTo>
                    <a:pt x="143" y="12"/>
                  </a:lnTo>
                  <a:lnTo>
                    <a:pt x="134" y="8"/>
                  </a:lnTo>
                  <a:lnTo>
                    <a:pt x="120" y="4"/>
                  </a:lnTo>
                  <a:lnTo>
                    <a:pt x="101" y="1"/>
                  </a:lnTo>
                  <a:lnTo>
                    <a:pt x="79" y="0"/>
                  </a:lnTo>
                  <a:lnTo>
                    <a:pt x="54" y="3"/>
                  </a:lnTo>
                  <a:lnTo>
                    <a:pt x="27" y="11"/>
                  </a:lnTo>
                  <a:lnTo>
                    <a:pt x="0" y="27"/>
                  </a:lnTo>
                  <a:lnTo>
                    <a:pt x="0" y="530"/>
                  </a:lnTo>
                  <a:lnTo>
                    <a:pt x="3" y="530"/>
                  </a:lnTo>
                  <a:lnTo>
                    <a:pt x="14" y="529"/>
                  </a:lnTo>
                  <a:lnTo>
                    <a:pt x="29" y="526"/>
                  </a:lnTo>
                  <a:lnTo>
                    <a:pt x="49" y="521"/>
                  </a:lnTo>
                  <a:lnTo>
                    <a:pt x="71" y="514"/>
                  </a:lnTo>
                  <a:lnTo>
                    <a:pt x="96" y="505"/>
                  </a:lnTo>
                  <a:lnTo>
                    <a:pt x="121" y="492"/>
                  </a:lnTo>
                  <a:lnTo>
                    <a:pt x="146" y="475"/>
                  </a:lnTo>
                  <a:lnTo>
                    <a:pt x="146" y="1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99" name="Freeform 174"/>
            <p:cNvSpPr>
              <a:spLocks/>
            </p:cNvSpPr>
            <p:nvPr/>
          </p:nvSpPr>
          <p:spPr bwMode="auto">
            <a:xfrm>
              <a:off x="6101" y="13712"/>
              <a:ext cx="109" cy="373"/>
            </a:xfrm>
            <a:custGeom>
              <a:avLst/>
              <a:gdLst>
                <a:gd name="T0" fmla="*/ 109 w 109"/>
                <a:gd name="T1" fmla="*/ 10 h 373"/>
                <a:gd name="T2" fmla="*/ 107 w 109"/>
                <a:gd name="T3" fmla="*/ 9 h 373"/>
                <a:gd name="T4" fmla="*/ 100 w 109"/>
                <a:gd name="T5" fmla="*/ 6 h 373"/>
                <a:gd name="T6" fmla="*/ 89 w 109"/>
                <a:gd name="T7" fmla="*/ 2 h 373"/>
                <a:gd name="T8" fmla="*/ 75 w 109"/>
                <a:gd name="T9" fmla="*/ 0 h 373"/>
                <a:gd name="T10" fmla="*/ 59 w 109"/>
                <a:gd name="T11" fmla="*/ 0 h 373"/>
                <a:gd name="T12" fmla="*/ 39 w 109"/>
                <a:gd name="T13" fmla="*/ 2 h 373"/>
                <a:gd name="T14" fmla="*/ 20 w 109"/>
                <a:gd name="T15" fmla="*/ 9 h 373"/>
                <a:gd name="T16" fmla="*/ 0 w 109"/>
                <a:gd name="T17" fmla="*/ 21 h 373"/>
                <a:gd name="T18" fmla="*/ 0 w 109"/>
                <a:gd name="T19" fmla="*/ 373 h 373"/>
                <a:gd name="T20" fmla="*/ 2 w 109"/>
                <a:gd name="T21" fmla="*/ 373 h 373"/>
                <a:gd name="T22" fmla="*/ 9 w 109"/>
                <a:gd name="T23" fmla="*/ 372 h 373"/>
                <a:gd name="T24" fmla="*/ 21 w 109"/>
                <a:gd name="T25" fmla="*/ 369 h 373"/>
                <a:gd name="T26" fmla="*/ 36 w 109"/>
                <a:gd name="T27" fmla="*/ 366 h 373"/>
                <a:gd name="T28" fmla="*/ 53 w 109"/>
                <a:gd name="T29" fmla="*/ 362 h 373"/>
                <a:gd name="T30" fmla="*/ 72 w 109"/>
                <a:gd name="T31" fmla="*/ 354 h 373"/>
                <a:gd name="T32" fmla="*/ 90 w 109"/>
                <a:gd name="T33" fmla="*/ 343 h 373"/>
                <a:gd name="T34" fmla="*/ 109 w 109"/>
                <a:gd name="T35" fmla="*/ 331 h 373"/>
                <a:gd name="T36" fmla="*/ 109 w 109"/>
                <a:gd name="T37" fmla="*/ 10 h 3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9"/>
                <a:gd name="T58" fmla="*/ 0 h 373"/>
                <a:gd name="T59" fmla="*/ 109 w 109"/>
                <a:gd name="T60" fmla="*/ 373 h 3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9" h="373">
                  <a:moveTo>
                    <a:pt x="109" y="10"/>
                  </a:moveTo>
                  <a:lnTo>
                    <a:pt x="107" y="9"/>
                  </a:lnTo>
                  <a:lnTo>
                    <a:pt x="100" y="6"/>
                  </a:lnTo>
                  <a:lnTo>
                    <a:pt x="89" y="2"/>
                  </a:lnTo>
                  <a:lnTo>
                    <a:pt x="75" y="0"/>
                  </a:lnTo>
                  <a:lnTo>
                    <a:pt x="59" y="0"/>
                  </a:lnTo>
                  <a:lnTo>
                    <a:pt x="39" y="2"/>
                  </a:lnTo>
                  <a:lnTo>
                    <a:pt x="20" y="9"/>
                  </a:lnTo>
                  <a:lnTo>
                    <a:pt x="0" y="21"/>
                  </a:lnTo>
                  <a:lnTo>
                    <a:pt x="0" y="373"/>
                  </a:lnTo>
                  <a:lnTo>
                    <a:pt x="2" y="373"/>
                  </a:lnTo>
                  <a:lnTo>
                    <a:pt x="9" y="372"/>
                  </a:lnTo>
                  <a:lnTo>
                    <a:pt x="21" y="369"/>
                  </a:lnTo>
                  <a:lnTo>
                    <a:pt x="36" y="366"/>
                  </a:lnTo>
                  <a:lnTo>
                    <a:pt x="53" y="362"/>
                  </a:lnTo>
                  <a:lnTo>
                    <a:pt x="72" y="354"/>
                  </a:lnTo>
                  <a:lnTo>
                    <a:pt x="90" y="343"/>
                  </a:lnTo>
                  <a:lnTo>
                    <a:pt x="109" y="331"/>
                  </a:lnTo>
                  <a:lnTo>
                    <a:pt x="109" y="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00" name="Freeform 175"/>
            <p:cNvSpPr>
              <a:spLocks/>
            </p:cNvSpPr>
            <p:nvPr/>
          </p:nvSpPr>
          <p:spPr bwMode="auto">
            <a:xfrm>
              <a:off x="6107" y="13721"/>
              <a:ext cx="75" cy="216"/>
            </a:xfrm>
            <a:custGeom>
              <a:avLst/>
              <a:gdLst>
                <a:gd name="T0" fmla="*/ 75 w 75"/>
                <a:gd name="T1" fmla="*/ 6 h 216"/>
                <a:gd name="T2" fmla="*/ 73 w 75"/>
                <a:gd name="T3" fmla="*/ 5 h 216"/>
                <a:gd name="T4" fmla="*/ 69 w 75"/>
                <a:gd name="T5" fmla="*/ 4 h 216"/>
                <a:gd name="T6" fmla="*/ 61 w 75"/>
                <a:gd name="T7" fmla="*/ 2 h 216"/>
                <a:gd name="T8" fmla="*/ 52 w 75"/>
                <a:gd name="T9" fmla="*/ 0 h 216"/>
                <a:gd name="T10" fmla="*/ 41 w 75"/>
                <a:gd name="T11" fmla="*/ 0 h 216"/>
                <a:gd name="T12" fmla="*/ 28 w 75"/>
                <a:gd name="T13" fmla="*/ 1 h 216"/>
                <a:gd name="T14" fmla="*/ 14 w 75"/>
                <a:gd name="T15" fmla="*/ 6 h 216"/>
                <a:gd name="T16" fmla="*/ 0 w 75"/>
                <a:gd name="T17" fmla="*/ 14 h 216"/>
                <a:gd name="T18" fmla="*/ 0 w 75"/>
                <a:gd name="T19" fmla="*/ 216 h 216"/>
                <a:gd name="T20" fmla="*/ 2 w 75"/>
                <a:gd name="T21" fmla="*/ 216 h 216"/>
                <a:gd name="T22" fmla="*/ 7 w 75"/>
                <a:gd name="T23" fmla="*/ 215 h 216"/>
                <a:gd name="T24" fmla="*/ 15 w 75"/>
                <a:gd name="T25" fmla="*/ 214 h 216"/>
                <a:gd name="T26" fmla="*/ 25 w 75"/>
                <a:gd name="T27" fmla="*/ 211 h 216"/>
                <a:gd name="T28" fmla="*/ 37 w 75"/>
                <a:gd name="T29" fmla="*/ 208 h 216"/>
                <a:gd name="T30" fmla="*/ 50 w 75"/>
                <a:gd name="T31" fmla="*/ 203 h 216"/>
                <a:gd name="T32" fmla="*/ 63 w 75"/>
                <a:gd name="T33" fmla="*/ 195 h 216"/>
                <a:gd name="T34" fmla="*/ 75 w 75"/>
                <a:gd name="T35" fmla="*/ 187 h 216"/>
                <a:gd name="T36" fmla="*/ 75 w 75"/>
                <a:gd name="T37" fmla="*/ 6 h 2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5"/>
                <a:gd name="T58" fmla="*/ 0 h 216"/>
                <a:gd name="T59" fmla="*/ 75 w 75"/>
                <a:gd name="T60" fmla="*/ 216 h 2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5" h="216">
                  <a:moveTo>
                    <a:pt x="75" y="6"/>
                  </a:moveTo>
                  <a:lnTo>
                    <a:pt x="73" y="5"/>
                  </a:lnTo>
                  <a:lnTo>
                    <a:pt x="69" y="4"/>
                  </a:lnTo>
                  <a:lnTo>
                    <a:pt x="61" y="2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28" y="1"/>
                  </a:lnTo>
                  <a:lnTo>
                    <a:pt x="14" y="6"/>
                  </a:lnTo>
                  <a:lnTo>
                    <a:pt x="0" y="14"/>
                  </a:lnTo>
                  <a:lnTo>
                    <a:pt x="0" y="216"/>
                  </a:lnTo>
                  <a:lnTo>
                    <a:pt x="2" y="216"/>
                  </a:lnTo>
                  <a:lnTo>
                    <a:pt x="7" y="215"/>
                  </a:lnTo>
                  <a:lnTo>
                    <a:pt x="15" y="214"/>
                  </a:lnTo>
                  <a:lnTo>
                    <a:pt x="25" y="211"/>
                  </a:lnTo>
                  <a:lnTo>
                    <a:pt x="37" y="208"/>
                  </a:lnTo>
                  <a:lnTo>
                    <a:pt x="50" y="203"/>
                  </a:lnTo>
                  <a:lnTo>
                    <a:pt x="63" y="195"/>
                  </a:lnTo>
                  <a:lnTo>
                    <a:pt x="75" y="187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01" name="Freeform 176"/>
            <p:cNvSpPr>
              <a:spLocks/>
            </p:cNvSpPr>
            <p:nvPr/>
          </p:nvSpPr>
          <p:spPr bwMode="auto">
            <a:xfrm>
              <a:off x="7013" y="14340"/>
              <a:ext cx="110" cy="111"/>
            </a:xfrm>
            <a:custGeom>
              <a:avLst/>
              <a:gdLst>
                <a:gd name="T0" fmla="*/ 55 w 110"/>
                <a:gd name="T1" fmla="*/ 111 h 111"/>
                <a:gd name="T2" fmla="*/ 66 w 110"/>
                <a:gd name="T3" fmla="*/ 110 h 111"/>
                <a:gd name="T4" fmla="*/ 76 w 110"/>
                <a:gd name="T5" fmla="*/ 106 h 111"/>
                <a:gd name="T6" fmla="*/ 85 w 110"/>
                <a:gd name="T7" fmla="*/ 101 h 111"/>
                <a:gd name="T8" fmla="*/ 94 w 110"/>
                <a:gd name="T9" fmla="*/ 94 h 111"/>
                <a:gd name="T10" fmla="*/ 100 w 110"/>
                <a:gd name="T11" fmla="*/ 86 h 111"/>
                <a:gd name="T12" fmla="*/ 106 w 110"/>
                <a:gd name="T13" fmla="*/ 77 h 111"/>
                <a:gd name="T14" fmla="*/ 109 w 110"/>
                <a:gd name="T15" fmla="*/ 66 h 111"/>
                <a:gd name="T16" fmla="*/ 110 w 110"/>
                <a:gd name="T17" fmla="*/ 56 h 111"/>
                <a:gd name="T18" fmla="*/ 109 w 110"/>
                <a:gd name="T19" fmla="*/ 44 h 111"/>
                <a:gd name="T20" fmla="*/ 106 w 110"/>
                <a:gd name="T21" fmla="*/ 34 h 111"/>
                <a:gd name="T22" fmla="*/ 100 w 110"/>
                <a:gd name="T23" fmla="*/ 24 h 111"/>
                <a:gd name="T24" fmla="*/ 94 w 110"/>
                <a:gd name="T25" fmla="*/ 17 h 111"/>
                <a:gd name="T26" fmla="*/ 85 w 110"/>
                <a:gd name="T27" fmla="*/ 9 h 111"/>
                <a:gd name="T28" fmla="*/ 76 w 110"/>
                <a:gd name="T29" fmla="*/ 5 h 111"/>
                <a:gd name="T30" fmla="*/ 66 w 110"/>
                <a:gd name="T31" fmla="*/ 2 h 111"/>
                <a:gd name="T32" fmla="*/ 55 w 110"/>
                <a:gd name="T33" fmla="*/ 0 h 111"/>
                <a:gd name="T34" fmla="*/ 44 w 110"/>
                <a:gd name="T35" fmla="*/ 2 h 111"/>
                <a:gd name="T36" fmla="*/ 33 w 110"/>
                <a:gd name="T37" fmla="*/ 5 h 111"/>
                <a:gd name="T38" fmla="*/ 25 w 110"/>
                <a:gd name="T39" fmla="*/ 9 h 111"/>
                <a:gd name="T40" fmla="*/ 16 w 110"/>
                <a:gd name="T41" fmla="*/ 17 h 111"/>
                <a:gd name="T42" fmla="*/ 10 w 110"/>
                <a:gd name="T43" fmla="*/ 24 h 111"/>
                <a:gd name="T44" fmla="*/ 4 w 110"/>
                <a:gd name="T45" fmla="*/ 34 h 111"/>
                <a:gd name="T46" fmla="*/ 1 w 110"/>
                <a:gd name="T47" fmla="*/ 44 h 111"/>
                <a:gd name="T48" fmla="*/ 0 w 110"/>
                <a:gd name="T49" fmla="*/ 56 h 111"/>
                <a:gd name="T50" fmla="*/ 1 w 110"/>
                <a:gd name="T51" fmla="*/ 66 h 111"/>
                <a:gd name="T52" fmla="*/ 4 w 110"/>
                <a:gd name="T53" fmla="*/ 77 h 111"/>
                <a:gd name="T54" fmla="*/ 10 w 110"/>
                <a:gd name="T55" fmla="*/ 86 h 111"/>
                <a:gd name="T56" fmla="*/ 16 w 110"/>
                <a:gd name="T57" fmla="*/ 94 h 111"/>
                <a:gd name="T58" fmla="*/ 25 w 110"/>
                <a:gd name="T59" fmla="*/ 101 h 111"/>
                <a:gd name="T60" fmla="*/ 33 w 110"/>
                <a:gd name="T61" fmla="*/ 106 h 111"/>
                <a:gd name="T62" fmla="*/ 44 w 110"/>
                <a:gd name="T63" fmla="*/ 110 h 111"/>
                <a:gd name="T64" fmla="*/ 55 w 110"/>
                <a:gd name="T65" fmla="*/ 111 h 1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111"/>
                <a:gd name="T101" fmla="*/ 110 w 110"/>
                <a:gd name="T102" fmla="*/ 111 h 1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111">
                  <a:moveTo>
                    <a:pt x="55" y="111"/>
                  </a:moveTo>
                  <a:lnTo>
                    <a:pt x="66" y="110"/>
                  </a:lnTo>
                  <a:lnTo>
                    <a:pt x="76" y="106"/>
                  </a:lnTo>
                  <a:lnTo>
                    <a:pt x="85" y="101"/>
                  </a:lnTo>
                  <a:lnTo>
                    <a:pt x="94" y="94"/>
                  </a:lnTo>
                  <a:lnTo>
                    <a:pt x="100" y="86"/>
                  </a:lnTo>
                  <a:lnTo>
                    <a:pt x="106" y="77"/>
                  </a:lnTo>
                  <a:lnTo>
                    <a:pt x="109" y="66"/>
                  </a:lnTo>
                  <a:lnTo>
                    <a:pt x="110" y="56"/>
                  </a:lnTo>
                  <a:lnTo>
                    <a:pt x="109" y="44"/>
                  </a:lnTo>
                  <a:lnTo>
                    <a:pt x="106" y="34"/>
                  </a:lnTo>
                  <a:lnTo>
                    <a:pt x="100" y="24"/>
                  </a:lnTo>
                  <a:lnTo>
                    <a:pt x="94" y="17"/>
                  </a:lnTo>
                  <a:lnTo>
                    <a:pt x="85" y="9"/>
                  </a:lnTo>
                  <a:lnTo>
                    <a:pt x="76" y="5"/>
                  </a:lnTo>
                  <a:lnTo>
                    <a:pt x="66" y="2"/>
                  </a:lnTo>
                  <a:lnTo>
                    <a:pt x="55" y="0"/>
                  </a:lnTo>
                  <a:lnTo>
                    <a:pt x="44" y="2"/>
                  </a:lnTo>
                  <a:lnTo>
                    <a:pt x="33" y="5"/>
                  </a:lnTo>
                  <a:lnTo>
                    <a:pt x="25" y="9"/>
                  </a:lnTo>
                  <a:lnTo>
                    <a:pt x="16" y="17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1" y="44"/>
                  </a:lnTo>
                  <a:lnTo>
                    <a:pt x="0" y="56"/>
                  </a:lnTo>
                  <a:lnTo>
                    <a:pt x="1" y="66"/>
                  </a:lnTo>
                  <a:lnTo>
                    <a:pt x="4" y="77"/>
                  </a:lnTo>
                  <a:lnTo>
                    <a:pt x="10" y="86"/>
                  </a:lnTo>
                  <a:lnTo>
                    <a:pt x="16" y="94"/>
                  </a:lnTo>
                  <a:lnTo>
                    <a:pt x="25" y="101"/>
                  </a:lnTo>
                  <a:lnTo>
                    <a:pt x="33" y="106"/>
                  </a:lnTo>
                  <a:lnTo>
                    <a:pt x="44" y="110"/>
                  </a:lnTo>
                  <a:lnTo>
                    <a:pt x="55" y="1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02" name="Freeform 177"/>
            <p:cNvSpPr>
              <a:spLocks/>
            </p:cNvSpPr>
            <p:nvPr/>
          </p:nvSpPr>
          <p:spPr bwMode="auto">
            <a:xfrm>
              <a:off x="6676" y="14343"/>
              <a:ext cx="55" cy="55"/>
            </a:xfrm>
            <a:custGeom>
              <a:avLst/>
              <a:gdLst>
                <a:gd name="T0" fmla="*/ 27 w 55"/>
                <a:gd name="T1" fmla="*/ 55 h 55"/>
                <a:gd name="T2" fmla="*/ 38 w 55"/>
                <a:gd name="T3" fmla="*/ 53 h 55"/>
                <a:gd name="T4" fmla="*/ 48 w 55"/>
                <a:gd name="T5" fmla="*/ 46 h 55"/>
                <a:gd name="T6" fmla="*/ 53 w 55"/>
                <a:gd name="T7" fmla="*/ 37 h 55"/>
                <a:gd name="T8" fmla="*/ 55 w 55"/>
                <a:gd name="T9" fmla="*/ 27 h 55"/>
                <a:gd name="T10" fmla="*/ 53 w 55"/>
                <a:gd name="T11" fmla="*/ 16 h 55"/>
                <a:gd name="T12" fmla="*/ 48 w 55"/>
                <a:gd name="T13" fmla="*/ 7 h 55"/>
                <a:gd name="T14" fmla="*/ 38 w 55"/>
                <a:gd name="T15" fmla="*/ 2 h 55"/>
                <a:gd name="T16" fmla="*/ 27 w 55"/>
                <a:gd name="T17" fmla="*/ 0 h 55"/>
                <a:gd name="T18" fmla="*/ 16 w 55"/>
                <a:gd name="T19" fmla="*/ 2 h 55"/>
                <a:gd name="T20" fmla="*/ 8 w 55"/>
                <a:gd name="T21" fmla="*/ 7 h 55"/>
                <a:gd name="T22" fmla="*/ 2 w 55"/>
                <a:gd name="T23" fmla="*/ 16 h 55"/>
                <a:gd name="T24" fmla="*/ 0 w 55"/>
                <a:gd name="T25" fmla="*/ 27 h 55"/>
                <a:gd name="T26" fmla="*/ 2 w 55"/>
                <a:gd name="T27" fmla="*/ 37 h 55"/>
                <a:gd name="T28" fmla="*/ 8 w 55"/>
                <a:gd name="T29" fmla="*/ 46 h 55"/>
                <a:gd name="T30" fmla="*/ 16 w 55"/>
                <a:gd name="T31" fmla="*/ 53 h 55"/>
                <a:gd name="T32" fmla="*/ 27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7" y="55"/>
                  </a:moveTo>
                  <a:lnTo>
                    <a:pt x="38" y="53"/>
                  </a:lnTo>
                  <a:lnTo>
                    <a:pt x="48" y="46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8" y="7"/>
                  </a:lnTo>
                  <a:lnTo>
                    <a:pt x="38" y="2"/>
                  </a:lnTo>
                  <a:lnTo>
                    <a:pt x="27" y="0"/>
                  </a:lnTo>
                  <a:lnTo>
                    <a:pt x="16" y="2"/>
                  </a:lnTo>
                  <a:lnTo>
                    <a:pt x="8" y="7"/>
                  </a:lnTo>
                  <a:lnTo>
                    <a:pt x="2" y="16"/>
                  </a:lnTo>
                  <a:lnTo>
                    <a:pt x="0" y="27"/>
                  </a:lnTo>
                  <a:lnTo>
                    <a:pt x="2" y="37"/>
                  </a:lnTo>
                  <a:lnTo>
                    <a:pt x="8" y="46"/>
                  </a:lnTo>
                  <a:lnTo>
                    <a:pt x="16" y="53"/>
                  </a:lnTo>
                  <a:lnTo>
                    <a:pt x="27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03" name="Freeform 178"/>
            <p:cNvSpPr>
              <a:spLocks/>
            </p:cNvSpPr>
            <p:nvPr/>
          </p:nvSpPr>
          <p:spPr bwMode="auto">
            <a:xfrm>
              <a:off x="6770" y="14345"/>
              <a:ext cx="55" cy="55"/>
            </a:xfrm>
            <a:custGeom>
              <a:avLst/>
              <a:gdLst>
                <a:gd name="T0" fmla="*/ 28 w 55"/>
                <a:gd name="T1" fmla="*/ 55 h 55"/>
                <a:gd name="T2" fmla="*/ 39 w 55"/>
                <a:gd name="T3" fmla="*/ 53 h 55"/>
                <a:gd name="T4" fmla="*/ 47 w 55"/>
                <a:gd name="T5" fmla="*/ 47 h 55"/>
                <a:gd name="T6" fmla="*/ 53 w 55"/>
                <a:gd name="T7" fmla="*/ 39 h 55"/>
                <a:gd name="T8" fmla="*/ 55 w 55"/>
                <a:gd name="T9" fmla="*/ 28 h 55"/>
                <a:gd name="T10" fmla="*/ 53 w 55"/>
                <a:gd name="T11" fmla="*/ 17 h 55"/>
                <a:gd name="T12" fmla="*/ 47 w 55"/>
                <a:gd name="T13" fmla="*/ 8 h 55"/>
                <a:gd name="T14" fmla="*/ 39 w 55"/>
                <a:gd name="T15" fmla="*/ 2 h 55"/>
                <a:gd name="T16" fmla="*/ 28 w 55"/>
                <a:gd name="T17" fmla="*/ 0 h 55"/>
                <a:gd name="T18" fmla="*/ 17 w 55"/>
                <a:gd name="T19" fmla="*/ 2 h 55"/>
                <a:gd name="T20" fmla="*/ 9 w 55"/>
                <a:gd name="T21" fmla="*/ 8 h 55"/>
                <a:gd name="T22" fmla="*/ 2 w 55"/>
                <a:gd name="T23" fmla="*/ 17 h 55"/>
                <a:gd name="T24" fmla="*/ 0 w 55"/>
                <a:gd name="T25" fmla="*/ 28 h 55"/>
                <a:gd name="T26" fmla="*/ 2 w 55"/>
                <a:gd name="T27" fmla="*/ 39 h 55"/>
                <a:gd name="T28" fmla="*/ 9 w 55"/>
                <a:gd name="T29" fmla="*/ 47 h 55"/>
                <a:gd name="T30" fmla="*/ 17 w 55"/>
                <a:gd name="T31" fmla="*/ 53 h 55"/>
                <a:gd name="T32" fmla="*/ 28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8" y="55"/>
                  </a:move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7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2" y="39"/>
                  </a:lnTo>
                  <a:lnTo>
                    <a:pt x="9" y="47"/>
                  </a:lnTo>
                  <a:lnTo>
                    <a:pt x="17" y="53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04" name="Freeform 179"/>
            <p:cNvSpPr>
              <a:spLocks/>
            </p:cNvSpPr>
            <p:nvPr/>
          </p:nvSpPr>
          <p:spPr bwMode="auto">
            <a:xfrm>
              <a:off x="6401" y="13591"/>
              <a:ext cx="156" cy="752"/>
            </a:xfrm>
            <a:custGeom>
              <a:avLst/>
              <a:gdLst>
                <a:gd name="T0" fmla="*/ 48 w 156"/>
                <a:gd name="T1" fmla="*/ 15 h 752"/>
                <a:gd name="T2" fmla="*/ 44 w 156"/>
                <a:gd name="T3" fmla="*/ 30 h 752"/>
                <a:gd name="T4" fmla="*/ 33 w 156"/>
                <a:gd name="T5" fmla="*/ 73 h 752"/>
                <a:gd name="T6" fmla="*/ 19 w 156"/>
                <a:gd name="T7" fmla="*/ 140 h 752"/>
                <a:gd name="T8" fmla="*/ 7 w 156"/>
                <a:gd name="T9" fmla="*/ 229 h 752"/>
                <a:gd name="T10" fmla="*/ 0 w 156"/>
                <a:gd name="T11" fmla="*/ 337 h 752"/>
                <a:gd name="T12" fmla="*/ 1 w 156"/>
                <a:gd name="T13" fmla="*/ 462 h 752"/>
                <a:gd name="T14" fmla="*/ 14 w 156"/>
                <a:gd name="T15" fmla="*/ 602 h 752"/>
                <a:gd name="T16" fmla="*/ 43 w 156"/>
                <a:gd name="T17" fmla="*/ 752 h 752"/>
                <a:gd name="T18" fmla="*/ 150 w 156"/>
                <a:gd name="T19" fmla="*/ 746 h 752"/>
                <a:gd name="T20" fmla="*/ 146 w 156"/>
                <a:gd name="T21" fmla="*/ 724 h 752"/>
                <a:gd name="T22" fmla="*/ 135 w 156"/>
                <a:gd name="T23" fmla="*/ 663 h 752"/>
                <a:gd name="T24" fmla="*/ 123 w 156"/>
                <a:gd name="T25" fmla="*/ 574 h 752"/>
                <a:gd name="T26" fmla="*/ 111 w 156"/>
                <a:gd name="T27" fmla="*/ 463 h 752"/>
                <a:gd name="T28" fmla="*/ 104 w 156"/>
                <a:gd name="T29" fmla="*/ 342 h 752"/>
                <a:gd name="T30" fmla="*/ 107 w 156"/>
                <a:gd name="T31" fmla="*/ 220 h 752"/>
                <a:gd name="T32" fmla="*/ 124 w 156"/>
                <a:gd name="T33" fmla="*/ 106 h 752"/>
                <a:gd name="T34" fmla="*/ 156 w 156"/>
                <a:gd name="T35" fmla="*/ 9 h 752"/>
                <a:gd name="T36" fmla="*/ 156 w 156"/>
                <a:gd name="T37" fmla="*/ 8 h 752"/>
                <a:gd name="T38" fmla="*/ 156 w 156"/>
                <a:gd name="T39" fmla="*/ 6 h 752"/>
                <a:gd name="T40" fmla="*/ 154 w 156"/>
                <a:gd name="T41" fmla="*/ 4 h 752"/>
                <a:gd name="T42" fmla="*/ 147 w 156"/>
                <a:gd name="T43" fmla="*/ 0 h 752"/>
                <a:gd name="T44" fmla="*/ 134 w 156"/>
                <a:gd name="T45" fmla="*/ 0 h 752"/>
                <a:gd name="T46" fmla="*/ 115 w 156"/>
                <a:gd name="T47" fmla="*/ 1 h 752"/>
                <a:gd name="T48" fmla="*/ 87 w 156"/>
                <a:gd name="T49" fmla="*/ 7 h 752"/>
                <a:gd name="T50" fmla="*/ 48 w 156"/>
                <a:gd name="T51" fmla="*/ 15 h 7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6"/>
                <a:gd name="T79" fmla="*/ 0 h 752"/>
                <a:gd name="T80" fmla="*/ 156 w 156"/>
                <a:gd name="T81" fmla="*/ 752 h 7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6" h="752">
                  <a:moveTo>
                    <a:pt x="48" y="15"/>
                  </a:moveTo>
                  <a:lnTo>
                    <a:pt x="44" y="30"/>
                  </a:lnTo>
                  <a:lnTo>
                    <a:pt x="33" y="73"/>
                  </a:lnTo>
                  <a:lnTo>
                    <a:pt x="19" y="140"/>
                  </a:lnTo>
                  <a:lnTo>
                    <a:pt x="7" y="229"/>
                  </a:lnTo>
                  <a:lnTo>
                    <a:pt x="0" y="337"/>
                  </a:lnTo>
                  <a:lnTo>
                    <a:pt x="1" y="462"/>
                  </a:lnTo>
                  <a:lnTo>
                    <a:pt x="14" y="602"/>
                  </a:lnTo>
                  <a:lnTo>
                    <a:pt x="43" y="752"/>
                  </a:lnTo>
                  <a:lnTo>
                    <a:pt x="150" y="746"/>
                  </a:lnTo>
                  <a:lnTo>
                    <a:pt x="146" y="724"/>
                  </a:lnTo>
                  <a:lnTo>
                    <a:pt x="135" y="663"/>
                  </a:lnTo>
                  <a:lnTo>
                    <a:pt x="123" y="574"/>
                  </a:lnTo>
                  <a:lnTo>
                    <a:pt x="111" y="463"/>
                  </a:lnTo>
                  <a:lnTo>
                    <a:pt x="104" y="342"/>
                  </a:lnTo>
                  <a:lnTo>
                    <a:pt x="107" y="220"/>
                  </a:lnTo>
                  <a:lnTo>
                    <a:pt x="124" y="106"/>
                  </a:lnTo>
                  <a:lnTo>
                    <a:pt x="156" y="9"/>
                  </a:lnTo>
                  <a:lnTo>
                    <a:pt x="156" y="8"/>
                  </a:lnTo>
                  <a:lnTo>
                    <a:pt x="156" y="6"/>
                  </a:lnTo>
                  <a:lnTo>
                    <a:pt x="154" y="4"/>
                  </a:lnTo>
                  <a:lnTo>
                    <a:pt x="147" y="0"/>
                  </a:lnTo>
                  <a:lnTo>
                    <a:pt x="134" y="0"/>
                  </a:lnTo>
                  <a:lnTo>
                    <a:pt x="115" y="1"/>
                  </a:lnTo>
                  <a:lnTo>
                    <a:pt x="87" y="7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05" name="Freeform 180"/>
            <p:cNvSpPr>
              <a:spLocks/>
            </p:cNvSpPr>
            <p:nvPr/>
          </p:nvSpPr>
          <p:spPr bwMode="auto">
            <a:xfrm>
              <a:off x="7205" y="13498"/>
              <a:ext cx="212" cy="839"/>
            </a:xfrm>
            <a:custGeom>
              <a:avLst/>
              <a:gdLst>
                <a:gd name="T0" fmla="*/ 212 w 212"/>
                <a:gd name="T1" fmla="*/ 6 h 839"/>
                <a:gd name="T2" fmla="*/ 206 w 212"/>
                <a:gd name="T3" fmla="*/ 11 h 839"/>
                <a:gd name="T4" fmla="*/ 192 w 212"/>
                <a:gd name="T5" fmla="*/ 33 h 839"/>
                <a:gd name="T6" fmla="*/ 174 w 212"/>
                <a:gd name="T7" fmla="*/ 77 h 839"/>
                <a:gd name="T8" fmla="*/ 156 w 212"/>
                <a:gd name="T9" fmla="*/ 148 h 839"/>
                <a:gd name="T10" fmla="*/ 141 w 212"/>
                <a:gd name="T11" fmla="*/ 254 h 839"/>
                <a:gd name="T12" fmla="*/ 133 w 212"/>
                <a:gd name="T13" fmla="*/ 401 h 839"/>
                <a:gd name="T14" fmla="*/ 137 w 212"/>
                <a:gd name="T15" fmla="*/ 593 h 839"/>
                <a:gd name="T16" fmla="*/ 158 w 212"/>
                <a:gd name="T17" fmla="*/ 839 h 839"/>
                <a:gd name="T18" fmla="*/ 38 w 212"/>
                <a:gd name="T19" fmla="*/ 839 h 839"/>
                <a:gd name="T20" fmla="*/ 34 w 212"/>
                <a:gd name="T21" fmla="*/ 814 h 839"/>
                <a:gd name="T22" fmla="*/ 24 w 212"/>
                <a:gd name="T23" fmla="*/ 746 h 839"/>
                <a:gd name="T24" fmla="*/ 12 w 212"/>
                <a:gd name="T25" fmla="*/ 645 h 839"/>
                <a:gd name="T26" fmla="*/ 3 w 212"/>
                <a:gd name="T27" fmla="*/ 521 h 839"/>
                <a:gd name="T28" fmla="*/ 0 w 212"/>
                <a:gd name="T29" fmla="*/ 384 h 839"/>
                <a:gd name="T30" fmla="*/ 6 w 212"/>
                <a:gd name="T31" fmla="*/ 244 h 839"/>
                <a:gd name="T32" fmla="*/ 29 w 212"/>
                <a:gd name="T33" fmla="*/ 114 h 839"/>
                <a:gd name="T34" fmla="*/ 68 w 212"/>
                <a:gd name="T35" fmla="*/ 0 h 839"/>
                <a:gd name="T36" fmla="*/ 212 w 212"/>
                <a:gd name="T37" fmla="*/ 6 h 8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2"/>
                <a:gd name="T58" fmla="*/ 0 h 839"/>
                <a:gd name="T59" fmla="*/ 212 w 212"/>
                <a:gd name="T60" fmla="*/ 839 h 8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2" h="839">
                  <a:moveTo>
                    <a:pt x="212" y="6"/>
                  </a:moveTo>
                  <a:lnTo>
                    <a:pt x="206" y="11"/>
                  </a:lnTo>
                  <a:lnTo>
                    <a:pt x="192" y="33"/>
                  </a:lnTo>
                  <a:lnTo>
                    <a:pt x="174" y="77"/>
                  </a:lnTo>
                  <a:lnTo>
                    <a:pt x="156" y="148"/>
                  </a:lnTo>
                  <a:lnTo>
                    <a:pt x="141" y="254"/>
                  </a:lnTo>
                  <a:lnTo>
                    <a:pt x="133" y="401"/>
                  </a:lnTo>
                  <a:lnTo>
                    <a:pt x="137" y="593"/>
                  </a:lnTo>
                  <a:lnTo>
                    <a:pt x="158" y="839"/>
                  </a:lnTo>
                  <a:lnTo>
                    <a:pt x="38" y="839"/>
                  </a:lnTo>
                  <a:lnTo>
                    <a:pt x="34" y="814"/>
                  </a:lnTo>
                  <a:lnTo>
                    <a:pt x="24" y="746"/>
                  </a:lnTo>
                  <a:lnTo>
                    <a:pt x="12" y="645"/>
                  </a:lnTo>
                  <a:lnTo>
                    <a:pt x="3" y="521"/>
                  </a:lnTo>
                  <a:lnTo>
                    <a:pt x="0" y="384"/>
                  </a:lnTo>
                  <a:lnTo>
                    <a:pt x="6" y="244"/>
                  </a:lnTo>
                  <a:lnTo>
                    <a:pt x="29" y="114"/>
                  </a:lnTo>
                  <a:lnTo>
                    <a:pt x="68" y="0"/>
                  </a:lnTo>
                  <a:lnTo>
                    <a:pt x="212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06" name="Freeform 181"/>
            <p:cNvSpPr>
              <a:spLocks/>
            </p:cNvSpPr>
            <p:nvPr/>
          </p:nvSpPr>
          <p:spPr bwMode="auto">
            <a:xfrm>
              <a:off x="6406" y="13636"/>
              <a:ext cx="137" cy="656"/>
            </a:xfrm>
            <a:custGeom>
              <a:avLst/>
              <a:gdLst>
                <a:gd name="T0" fmla="*/ 43 w 137"/>
                <a:gd name="T1" fmla="*/ 12 h 656"/>
                <a:gd name="T2" fmla="*/ 39 w 137"/>
                <a:gd name="T3" fmla="*/ 25 h 656"/>
                <a:gd name="T4" fmla="*/ 30 w 137"/>
                <a:gd name="T5" fmla="*/ 62 h 656"/>
                <a:gd name="T6" fmla="*/ 19 w 137"/>
                <a:gd name="T7" fmla="*/ 122 h 656"/>
                <a:gd name="T8" fmla="*/ 7 w 137"/>
                <a:gd name="T9" fmla="*/ 199 h 656"/>
                <a:gd name="T10" fmla="*/ 0 w 137"/>
                <a:gd name="T11" fmla="*/ 294 h 656"/>
                <a:gd name="T12" fmla="*/ 1 w 137"/>
                <a:gd name="T13" fmla="*/ 403 h 656"/>
                <a:gd name="T14" fmla="*/ 12 w 137"/>
                <a:gd name="T15" fmla="*/ 524 h 656"/>
                <a:gd name="T16" fmla="*/ 38 w 137"/>
                <a:gd name="T17" fmla="*/ 656 h 656"/>
                <a:gd name="T18" fmla="*/ 132 w 137"/>
                <a:gd name="T19" fmla="*/ 650 h 656"/>
                <a:gd name="T20" fmla="*/ 127 w 137"/>
                <a:gd name="T21" fmla="*/ 631 h 656"/>
                <a:gd name="T22" fmla="*/ 119 w 137"/>
                <a:gd name="T23" fmla="*/ 578 h 656"/>
                <a:gd name="T24" fmla="*/ 107 w 137"/>
                <a:gd name="T25" fmla="*/ 499 h 656"/>
                <a:gd name="T26" fmla="*/ 97 w 137"/>
                <a:gd name="T27" fmla="*/ 403 h 656"/>
                <a:gd name="T28" fmla="*/ 92 w 137"/>
                <a:gd name="T29" fmla="*/ 297 h 656"/>
                <a:gd name="T30" fmla="*/ 94 w 137"/>
                <a:gd name="T31" fmla="*/ 192 h 656"/>
                <a:gd name="T32" fmla="*/ 108 w 137"/>
                <a:gd name="T33" fmla="*/ 91 h 656"/>
                <a:gd name="T34" fmla="*/ 137 w 137"/>
                <a:gd name="T35" fmla="*/ 7 h 656"/>
                <a:gd name="T36" fmla="*/ 137 w 137"/>
                <a:gd name="T37" fmla="*/ 6 h 656"/>
                <a:gd name="T38" fmla="*/ 137 w 137"/>
                <a:gd name="T39" fmla="*/ 4 h 656"/>
                <a:gd name="T40" fmla="*/ 135 w 137"/>
                <a:gd name="T41" fmla="*/ 2 h 656"/>
                <a:gd name="T42" fmla="*/ 129 w 137"/>
                <a:gd name="T43" fmla="*/ 0 h 656"/>
                <a:gd name="T44" fmla="*/ 119 w 137"/>
                <a:gd name="T45" fmla="*/ 0 h 656"/>
                <a:gd name="T46" fmla="*/ 101 w 137"/>
                <a:gd name="T47" fmla="*/ 1 h 656"/>
                <a:gd name="T48" fmla="*/ 77 w 137"/>
                <a:gd name="T49" fmla="*/ 5 h 656"/>
                <a:gd name="T50" fmla="*/ 43 w 137"/>
                <a:gd name="T51" fmla="*/ 12 h 6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7"/>
                <a:gd name="T79" fmla="*/ 0 h 656"/>
                <a:gd name="T80" fmla="*/ 137 w 137"/>
                <a:gd name="T81" fmla="*/ 656 h 6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7" h="656">
                  <a:moveTo>
                    <a:pt x="43" y="12"/>
                  </a:moveTo>
                  <a:lnTo>
                    <a:pt x="39" y="25"/>
                  </a:lnTo>
                  <a:lnTo>
                    <a:pt x="30" y="62"/>
                  </a:lnTo>
                  <a:lnTo>
                    <a:pt x="19" y="122"/>
                  </a:lnTo>
                  <a:lnTo>
                    <a:pt x="7" y="199"/>
                  </a:lnTo>
                  <a:lnTo>
                    <a:pt x="0" y="294"/>
                  </a:lnTo>
                  <a:lnTo>
                    <a:pt x="1" y="403"/>
                  </a:lnTo>
                  <a:lnTo>
                    <a:pt x="12" y="524"/>
                  </a:lnTo>
                  <a:lnTo>
                    <a:pt x="38" y="656"/>
                  </a:lnTo>
                  <a:lnTo>
                    <a:pt x="132" y="650"/>
                  </a:lnTo>
                  <a:lnTo>
                    <a:pt x="127" y="631"/>
                  </a:lnTo>
                  <a:lnTo>
                    <a:pt x="119" y="578"/>
                  </a:lnTo>
                  <a:lnTo>
                    <a:pt x="107" y="499"/>
                  </a:lnTo>
                  <a:lnTo>
                    <a:pt x="97" y="403"/>
                  </a:lnTo>
                  <a:lnTo>
                    <a:pt x="92" y="297"/>
                  </a:lnTo>
                  <a:lnTo>
                    <a:pt x="94" y="192"/>
                  </a:lnTo>
                  <a:lnTo>
                    <a:pt x="108" y="91"/>
                  </a:lnTo>
                  <a:lnTo>
                    <a:pt x="137" y="7"/>
                  </a:lnTo>
                  <a:lnTo>
                    <a:pt x="137" y="6"/>
                  </a:lnTo>
                  <a:lnTo>
                    <a:pt x="137" y="4"/>
                  </a:lnTo>
                  <a:lnTo>
                    <a:pt x="135" y="2"/>
                  </a:lnTo>
                  <a:lnTo>
                    <a:pt x="129" y="0"/>
                  </a:lnTo>
                  <a:lnTo>
                    <a:pt x="119" y="0"/>
                  </a:lnTo>
                  <a:lnTo>
                    <a:pt x="101" y="1"/>
                  </a:lnTo>
                  <a:lnTo>
                    <a:pt x="77" y="5"/>
                  </a:lnTo>
                  <a:lnTo>
                    <a:pt x="43" y="1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07" name="Freeform 182"/>
            <p:cNvSpPr>
              <a:spLocks/>
            </p:cNvSpPr>
            <p:nvPr/>
          </p:nvSpPr>
          <p:spPr bwMode="auto">
            <a:xfrm>
              <a:off x="6412" y="13680"/>
              <a:ext cx="116" cy="560"/>
            </a:xfrm>
            <a:custGeom>
              <a:avLst/>
              <a:gdLst>
                <a:gd name="T0" fmla="*/ 36 w 116"/>
                <a:gd name="T1" fmla="*/ 11 h 560"/>
                <a:gd name="T2" fmla="*/ 33 w 116"/>
                <a:gd name="T3" fmla="*/ 21 h 560"/>
                <a:gd name="T4" fmla="*/ 24 w 116"/>
                <a:gd name="T5" fmla="*/ 53 h 560"/>
                <a:gd name="T6" fmla="*/ 15 w 116"/>
                <a:gd name="T7" fmla="*/ 103 h 560"/>
                <a:gd name="T8" fmla="*/ 5 w 116"/>
                <a:gd name="T9" fmla="*/ 169 h 560"/>
                <a:gd name="T10" fmla="*/ 0 w 116"/>
                <a:gd name="T11" fmla="*/ 250 h 560"/>
                <a:gd name="T12" fmla="*/ 1 w 116"/>
                <a:gd name="T13" fmla="*/ 344 h 560"/>
                <a:gd name="T14" fmla="*/ 10 w 116"/>
                <a:gd name="T15" fmla="*/ 448 h 560"/>
                <a:gd name="T16" fmla="*/ 32 w 116"/>
                <a:gd name="T17" fmla="*/ 560 h 560"/>
                <a:gd name="T18" fmla="*/ 112 w 116"/>
                <a:gd name="T19" fmla="*/ 555 h 560"/>
                <a:gd name="T20" fmla="*/ 108 w 116"/>
                <a:gd name="T21" fmla="*/ 538 h 560"/>
                <a:gd name="T22" fmla="*/ 101 w 116"/>
                <a:gd name="T23" fmla="*/ 493 h 560"/>
                <a:gd name="T24" fmla="*/ 91 w 116"/>
                <a:gd name="T25" fmla="*/ 426 h 560"/>
                <a:gd name="T26" fmla="*/ 82 w 116"/>
                <a:gd name="T27" fmla="*/ 344 h 560"/>
                <a:gd name="T28" fmla="*/ 77 w 116"/>
                <a:gd name="T29" fmla="*/ 255 h 560"/>
                <a:gd name="T30" fmla="*/ 79 w 116"/>
                <a:gd name="T31" fmla="*/ 164 h 560"/>
                <a:gd name="T32" fmla="*/ 91 w 116"/>
                <a:gd name="T33" fmla="*/ 79 h 560"/>
                <a:gd name="T34" fmla="*/ 116 w 116"/>
                <a:gd name="T35" fmla="*/ 6 h 560"/>
                <a:gd name="T36" fmla="*/ 116 w 116"/>
                <a:gd name="T37" fmla="*/ 5 h 560"/>
                <a:gd name="T38" fmla="*/ 116 w 116"/>
                <a:gd name="T39" fmla="*/ 4 h 560"/>
                <a:gd name="T40" fmla="*/ 114 w 116"/>
                <a:gd name="T41" fmla="*/ 2 h 560"/>
                <a:gd name="T42" fmla="*/ 109 w 116"/>
                <a:gd name="T43" fmla="*/ 0 h 560"/>
                <a:gd name="T44" fmla="*/ 100 w 116"/>
                <a:gd name="T45" fmla="*/ 0 h 560"/>
                <a:gd name="T46" fmla="*/ 86 w 116"/>
                <a:gd name="T47" fmla="*/ 1 h 560"/>
                <a:gd name="T48" fmla="*/ 65 w 116"/>
                <a:gd name="T49" fmla="*/ 4 h 560"/>
                <a:gd name="T50" fmla="*/ 36 w 116"/>
                <a:gd name="T51" fmla="*/ 11 h 56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6"/>
                <a:gd name="T79" fmla="*/ 0 h 560"/>
                <a:gd name="T80" fmla="*/ 116 w 116"/>
                <a:gd name="T81" fmla="*/ 560 h 56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6" h="560">
                  <a:moveTo>
                    <a:pt x="36" y="11"/>
                  </a:moveTo>
                  <a:lnTo>
                    <a:pt x="33" y="21"/>
                  </a:lnTo>
                  <a:lnTo>
                    <a:pt x="24" y="53"/>
                  </a:lnTo>
                  <a:lnTo>
                    <a:pt x="15" y="103"/>
                  </a:lnTo>
                  <a:lnTo>
                    <a:pt x="5" y="169"/>
                  </a:lnTo>
                  <a:lnTo>
                    <a:pt x="0" y="250"/>
                  </a:lnTo>
                  <a:lnTo>
                    <a:pt x="1" y="344"/>
                  </a:lnTo>
                  <a:lnTo>
                    <a:pt x="10" y="448"/>
                  </a:lnTo>
                  <a:lnTo>
                    <a:pt x="32" y="560"/>
                  </a:lnTo>
                  <a:lnTo>
                    <a:pt x="112" y="555"/>
                  </a:lnTo>
                  <a:lnTo>
                    <a:pt x="108" y="538"/>
                  </a:lnTo>
                  <a:lnTo>
                    <a:pt x="101" y="493"/>
                  </a:lnTo>
                  <a:lnTo>
                    <a:pt x="91" y="426"/>
                  </a:lnTo>
                  <a:lnTo>
                    <a:pt x="82" y="344"/>
                  </a:lnTo>
                  <a:lnTo>
                    <a:pt x="77" y="255"/>
                  </a:lnTo>
                  <a:lnTo>
                    <a:pt x="79" y="164"/>
                  </a:lnTo>
                  <a:lnTo>
                    <a:pt x="91" y="79"/>
                  </a:lnTo>
                  <a:lnTo>
                    <a:pt x="116" y="6"/>
                  </a:lnTo>
                  <a:lnTo>
                    <a:pt x="116" y="5"/>
                  </a:lnTo>
                  <a:lnTo>
                    <a:pt x="116" y="4"/>
                  </a:lnTo>
                  <a:lnTo>
                    <a:pt x="114" y="2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08" name="Freeform 183"/>
            <p:cNvSpPr>
              <a:spLocks/>
            </p:cNvSpPr>
            <p:nvPr/>
          </p:nvSpPr>
          <p:spPr bwMode="auto">
            <a:xfrm>
              <a:off x="6417" y="13724"/>
              <a:ext cx="97" cy="463"/>
            </a:xfrm>
            <a:custGeom>
              <a:avLst/>
              <a:gdLst>
                <a:gd name="T0" fmla="*/ 30 w 97"/>
                <a:gd name="T1" fmla="*/ 9 h 463"/>
                <a:gd name="T2" fmla="*/ 27 w 97"/>
                <a:gd name="T3" fmla="*/ 17 h 463"/>
                <a:gd name="T4" fmla="*/ 20 w 97"/>
                <a:gd name="T5" fmla="*/ 44 h 463"/>
                <a:gd name="T6" fmla="*/ 12 w 97"/>
                <a:gd name="T7" fmla="*/ 85 h 463"/>
                <a:gd name="T8" fmla="*/ 4 w 97"/>
                <a:gd name="T9" fmla="*/ 140 h 463"/>
                <a:gd name="T10" fmla="*/ 0 w 97"/>
                <a:gd name="T11" fmla="*/ 207 h 463"/>
                <a:gd name="T12" fmla="*/ 0 w 97"/>
                <a:gd name="T13" fmla="*/ 285 h 463"/>
                <a:gd name="T14" fmla="*/ 9 w 97"/>
                <a:gd name="T15" fmla="*/ 370 h 463"/>
                <a:gd name="T16" fmla="*/ 26 w 97"/>
                <a:gd name="T17" fmla="*/ 463 h 463"/>
                <a:gd name="T18" fmla="*/ 93 w 97"/>
                <a:gd name="T19" fmla="*/ 460 h 463"/>
                <a:gd name="T20" fmla="*/ 89 w 97"/>
                <a:gd name="T21" fmla="*/ 446 h 463"/>
                <a:gd name="T22" fmla="*/ 83 w 97"/>
                <a:gd name="T23" fmla="*/ 408 h 463"/>
                <a:gd name="T24" fmla="*/ 75 w 97"/>
                <a:gd name="T25" fmla="*/ 353 h 463"/>
                <a:gd name="T26" fmla="*/ 68 w 97"/>
                <a:gd name="T27" fmla="*/ 285 h 463"/>
                <a:gd name="T28" fmla="*/ 65 w 97"/>
                <a:gd name="T29" fmla="*/ 211 h 463"/>
                <a:gd name="T30" fmla="*/ 67 w 97"/>
                <a:gd name="T31" fmla="*/ 136 h 463"/>
                <a:gd name="T32" fmla="*/ 76 w 97"/>
                <a:gd name="T33" fmla="*/ 65 h 463"/>
                <a:gd name="T34" fmla="*/ 97 w 97"/>
                <a:gd name="T35" fmla="*/ 5 h 463"/>
                <a:gd name="T36" fmla="*/ 97 w 97"/>
                <a:gd name="T37" fmla="*/ 4 h 463"/>
                <a:gd name="T38" fmla="*/ 97 w 97"/>
                <a:gd name="T39" fmla="*/ 3 h 463"/>
                <a:gd name="T40" fmla="*/ 95 w 97"/>
                <a:gd name="T41" fmla="*/ 1 h 463"/>
                <a:gd name="T42" fmla="*/ 91 w 97"/>
                <a:gd name="T43" fmla="*/ 0 h 463"/>
                <a:gd name="T44" fmla="*/ 84 w 97"/>
                <a:gd name="T45" fmla="*/ 0 h 463"/>
                <a:gd name="T46" fmla="*/ 71 w 97"/>
                <a:gd name="T47" fmla="*/ 0 h 463"/>
                <a:gd name="T48" fmla="*/ 54 w 97"/>
                <a:gd name="T49" fmla="*/ 3 h 463"/>
                <a:gd name="T50" fmla="*/ 30 w 97"/>
                <a:gd name="T51" fmla="*/ 9 h 4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7"/>
                <a:gd name="T79" fmla="*/ 0 h 463"/>
                <a:gd name="T80" fmla="*/ 97 w 97"/>
                <a:gd name="T81" fmla="*/ 463 h 46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7" h="463">
                  <a:moveTo>
                    <a:pt x="30" y="9"/>
                  </a:moveTo>
                  <a:lnTo>
                    <a:pt x="27" y="17"/>
                  </a:lnTo>
                  <a:lnTo>
                    <a:pt x="20" y="44"/>
                  </a:lnTo>
                  <a:lnTo>
                    <a:pt x="12" y="85"/>
                  </a:lnTo>
                  <a:lnTo>
                    <a:pt x="4" y="140"/>
                  </a:lnTo>
                  <a:lnTo>
                    <a:pt x="0" y="207"/>
                  </a:lnTo>
                  <a:lnTo>
                    <a:pt x="0" y="285"/>
                  </a:lnTo>
                  <a:lnTo>
                    <a:pt x="9" y="370"/>
                  </a:lnTo>
                  <a:lnTo>
                    <a:pt x="26" y="463"/>
                  </a:lnTo>
                  <a:lnTo>
                    <a:pt x="93" y="460"/>
                  </a:lnTo>
                  <a:lnTo>
                    <a:pt x="89" y="446"/>
                  </a:lnTo>
                  <a:lnTo>
                    <a:pt x="83" y="408"/>
                  </a:lnTo>
                  <a:lnTo>
                    <a:pt x="75" y="353"/>
                  </a:lnTo>
                  <a:lnTo>
                    <a:pt x="68" y="285"/>
                  </a:lnTo>
                  <a:lnTo>
                    <a:pt x="65" y="211"/>
                  </a:lnTo>
                  <a:lnTo>
                    <a:pt x="67" y="136"/>
                  </a:lnTo>
                  <a:lnTo>
                    <a:pt x="76" y="65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97" y="3"/>
                  </a:lnTo>
                  <a:lnTo>
                    <a:pt x="95" y="1"/>
                  </a:lnTo>
                  <a:lnTo>
                    <a:pt x="91" y="0"/>
                  </a:lnTo>
                  <a:lnTo>
                    <a:pt x="84" y="0"/>
                  </a:lnTo>
                  <a:lnTo>
                    <a:pt x="71" y="0"/>
                  </a:lnTo>
                  <a:lnTo>
                    <a:pt x="54" y="3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09" name="Freeform 184"/>
            <p:cNvSpPr>
              <a:spLocks/>
            </p:cNvSpPr>
            <p:nvPr/>
          </p:nvSpPr>
          <p:spPr bwMode="auto">
            <a:xfrm>
              <a:off x="6422" y="13768"/>
              <a:ext cx="77" cy="367"/>
            </a:xfrm>
            <a:custGeom>
              <a:avLst/>
              <a:gdLst>
                <a:gd name="T0" fmla="*/ 24 w 77"/>
                <a:gd name="T1" fmla="*/ 8 h 367"/>
                <a:gd name="T2" fmla="*/ 22 w 77"/>
                <a:gd name="T3" fmla="*/ 15 h 367"/>
                <a:gd name="T4" fmla="*/ 17 w 77"/>
                <a:gd name="T5" fmla="*/ 36 h 367"/>
                <a:gd name="T6" fmla="*/ 10 w 77"/>
                <a:gd name="T7" fmla="*/ 68 h 367"/>
                <a:gd name="T8" fmla="*/ 4 w 77"/>
                <a:gd name="T9" fmla="*/ 112 h 367"/>
                <a:gd name="T10" fmla="*/ 0 w 77"/>
                <a:gd name="T11" fmla="*/ 164 h 367"/>
                <a:gd name="T12" fmla="*/ 0 w 77"/>
                <a:gd name="T13" fmla="*/ 226 h 367"/>
                <a:gd name="T14" fmla="*/ 7 w 77"/>
                <a:gd name="T15" fmla="*/ 294 h 367"/>
                <a:gd name="T16" fmla="*/ 21 w 77"/>
                <a:gd name="T17" fmla="*/ 367 h 367"/>
                <a:gd name="T18" fmla="*/ 74 w 77"/>
                <a:gd name="T19" fmla="*/ 364 h 367"/>
                <a:gd name="T20" fmla="*/ 71 w 77"/>
                <a:gd name="T21" fmla="*/ 353 h 367"/>
                <a:gd name="T22" fmla="*/ 66 w 77"/>
                <a:gd name="T23" fmla="*/ 323 h 367"/>
                <a:gd name="T24" fmla="*/ 60 w 77"/>
                <a:gd name="T25" fmla="*/ 280 h 367"/>
                <a:gd name="T26" fmla="*/ 54 w 77"/>
                <a:gd name="T27" fmla="*/ 226 h 367"/>
                <a:gd name="T28" fmla="*/ 51 w 77"/>
                <a:gd name="T29" fmla="*/ 168 h 367"/>
                <a:gd name="T30" fmla="*/ 53 w 77"/>
                <a:gd name="T31" fmla="*/ 107 h 367"/>
                <a:gd name="T32" fmla="*/ 61 w 77"/>
                <a:gd name="T33" fmla="*/ 52 h 367"/>
                <a:gd name="T34" fmla="*/ 77 w 77"/>
                <a:gd name="T35" fmla="*/ 5 h 367"/>
                <a:gd name="T36" fmla="*/ 77 w 77"/>
                <a:gd name="T37" fmla="*/ 5 h 367"/>
                <a:gd name="T38" fmla="*/ 77 w 77"/>
                <a:gd name="T39" fmla="*/ 2 h 367"/>
                <a:gd name="T40" fmla="*/ 76 w 77"/>
                <a:gd name="T41" fmla="*/ 1 h 367"/>
                <a:gd name="T42" fmla="*/ 72 w 77"/>
                <a:gd name="T43" fmla="*/ 0 h 367"/>
                <a:gd name="T44" fmla="*/ 66 w 77"/>
                <a:gd name="T45" fmla="*/ 0 h 367"/>
                <a:gd name="T46" fmla="*/ 56 w 77"/>
                <a:gd name="T47" fmla="*/ 1 h 367"/>
                <a:gd name="T48" fmla="*/ 43 w 77"/>
                <a:gd name="T49" fmla="*/ 4 h 367"/>
                <a:gd name="T50" fmla="*/ 24 w 77"/>
                <a:gd name="T51" fmla="*/ 8 h 36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7"/>
                <a:gd name="T79" fmla="*/ 0 h 367"/>
                <a:gd name="T80" fmla="*/ 77 w 77"/>
                <a:gd name="T81" fmla="*/ 367 h 36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7" h="367">
                  <a:moveTo>
                    <a:pt x="24" y="8"/>
                  </a:moveTo>
                  <a:lnTo>
                    <a:pt x="22" y="15"/>
                  </a:lnTo>
                  <a:lnTo>
                    <a:pt x="17" y="36"/>
                  </a:lnTo>
                  <a:lnTo>
                    <a:pt x="10" y="68"/>
                  </a:lnTo>
                  <a:lnTo>
                    <a:pt x="4" y="112"/>
                  </a:lnTo>
                  <a:lnTo>
                    <a:pt x="0" y="164"/>
                  </a:lnTo>
                  <a:lnTo>
                    <a:pt x="0" y="226"/>
                  </a:lnTo>
                  <a:lnTo>
                    <a:pt x="7" y="294"/>
                  </a:lnTo>
                  <a:lnTo>
                    <a:pt x="21" y="367"/>
                  </a:lnTo>
                  <a:lnTo>
                    <a:pt x="74" y="364"/>
                  </a:lnTo>
                  <a:lnTo>
                    <a:pt x="71" y="353"/>
                  </a:lnTo>
                  <a:lnTo>
                    <a:pt x="66" y="323"/>
                  </a:lnTo>
                  <a:lnTo>
                    <a:pt x="60" y="280"/>
                  </a:lnTo>
                  <a:lnTo>
                    <a:pt x="54" y="226"/>
                  </a:lnTo>
                  <a:lnTo>
                    <a:pt x="51" y="168"/>
                  </a:lnTo>
                  <a:lnTo>
                    <a:pt x="53" y="107"/>
                  </a:lnTo>
                  <a:lnTo>
                    <a:pt x="61" y="52"/>
                  </a:lnTo>
                  <a:lnTo>
                    <a:pt x="77" y="5"/>
                  </a:lnTo>
                  <a:lnTo>
                    <a:pt x="77" y="2"/>
                  </a:lnTo>
                  <a:lnTo>
                    <a:pt x="76" y="1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56" y="1"/>
                  </a:lnTo>
                  <a:lnTo>
                    <a:pt x="43" y="4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10" name="Freeform 185"/>
            <p:cNvSpPr>
              <a:spLocks/>
            </p:cNvSpPr>
            <p:nvPr/>
          </p:nvSpPr>
          <p:spPr bwMode="auto">
            <a:xfrm>
              <a:off x="6428" y="13813"/>
              <a:ext cx="56" cy="271"/>
            </a:xfrm>
            <a:custGeom>
              <a:avLst/>
              <a:gdLst>
                <a:gd name="T0" fmla="*/ 17 w 56"/>
                <a:gd name="T1" fmla="*/ 5 h 271"/>
                <a:gd name="T2" fmla="*/ 16 w 56"/>
                <a:gd name="T3" fmla="*/ 10 h 271"/>
                <a:gd name="T4" fmla="*/ 12 w 56"/>
                <a:gd name="T5" fmla="*/ 25 h 271"/>
                <a:gd name="T6" fmla="*/ 6 w 56"/>
                <a:gd name="T7" fmla="*/ 49 h 271"/>
                <a:gd name="T8" fmla="*/ 2 w 56"/>
                <a:gd name="T9" fmla="*/ 82 h 271"/>
                <a:gd name="T10" fmla="*/ 0 w 56"/>
                <a:gd name="T11" fmla="*/ 122 h 271"/>
                <a:gd name="T12" fmla="*/ 0 w 56"/>
                <a:gd name="T13" fmla="*/ 166 h 271"/>
                <a:gd name="T14" fmla="*/ 4 w 56"/>
                <a:gd name="T15" fmla="*/ 217 h 271"/>
                <a:gd name="T16" fmla="*/ 15 w 56"/>
                <a:gd name="T17" fmla="*/ 271 h 271"/>
                <a:gd name="T18" fmla="*/ 54 w 56"/>
                <a:gd name="T19" fmla="*/ 268 h 271"/>
                <a:gd name="T20" fmla="*/ 52 w 56"/>
                <a:gd name="T21" fmla="*/ 261 h 271"/>
                <a:gd name="T22" fmla="*/ 48 w 56"/>
                <a:gd name="T23" fmla="*/ 238 h 271"/>
                <a:gd name="T24" fmla="*/ 44 w 56"/>
                <a:gd name="T25" fmla="*/ 206 h 271"/>
                <a:gd name="T26" fmla="*/ 40 w 56"/>
                <a:gd name="T27" fmla="*/ 166 h 271"/>
                <a:gd name="T28" fmla="*/ 37 w 56"/>
                <a:gd name="T29" fmla="*/ 123 h 271"/>
                <a:gd name="T30" fmla="*/ 39 w 56"/>
                <a:gd name="T31" fmla="*/ 78 h 271"/>
                <a:gd name="T32" fmla="*/ 44 w 56"/>
                <a:gd name="T33" fmla="*/ 37 h 271"/>
                <a:gd name="T34" fmla="*/ 56 w 56"/>
                <a:gd name="T35" fmla="*/ 3 h 271"/>
                <a:gd name="T36" fmla="*/ 56 w 56"/>
                <a:gd name="T37" fmla="*/ 3 h 271"/>
                <a:gd name="T38" fmla="*/ 56 w 56"/>
                <a:gd name="T39" fmla="*/ 2 h 271"/>
                <a:gd name="T40" fmla="*/ 55 w 56"/>
                <a:gd name="T41" fmla="*/ 1 h 271"/>
                <a:gd name="T42" fmla="*/ 52 w 56"/>
                <a:gd name="T43" fmla="*/ 0 h 271"/>
                <a:gd name="T44" fmla="*/ 48 w 56"/>
                <a:gd name="T45" fmla="*/ 0 h 271"/>
                <a:gd name="T46" fmla="*/ 42 w 56"/>
                <a:gd name="T47" fmla="*/ 0 h 271"/>
                <a:gd name="T48" fmla="*/ 31 w 56"/>
                <a:gd name="T49" fmla="*/ 2 h 271"/>
                <a:gd name="T50" fmla="*/ 17 w 56"/>
                <a:gd name="T51" fmla="*/ 5 h 27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"/>
                <a:gd name="T79" fmla="*/ 0 h 271"/>
                <a:gd name="T80" fmla="*/ 56 w 56"/>
                <a:gd name="T81" fmla="*/ 271 h 27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" h="271">
                  <a:moveTo>
                    <a:pt x="17" y="5"/>
                  </a:moveTo>
                  <a:lnTo>
                    <a:pt x="16" y="10"/>
                  </a:lnTo>
                  <a:lnTo>
                    <a:pt x="12" y="25"/>
                  </a:lnTo>
                  <a:lnTo>
                    <a:pt x="6" y="49"/>
                  </a:lnTo>
                  <a:lnTo>
                    <a:pt x="2" y="82"/>
                  </a:lnTo>
                  <a:lnTo>
                    <a:pt x="0" y="122"/>
                  </a:lnTo>
                  <a:lnTo>
                    <a:pt x="0" y="166"/>
                  </a:lnTo>
                  <a:lnTo>
                    <a:pt x="4" y="217"/>
                  </a:lnTo>
                  <a:lnTo>
                    <a:pt x="15" y="271"/>
                  </a:lnTo>
                  <a:lnTo>
                    <a:pt x="54" y="268"/>
                  </a:lnTo>
                  <a:lnTo>
                    <a:pt x="52" y="261"/>
                  </a:lnTo>
                  <a:lnTo>
                    <a:pt x="48" y="238"/>
                  </a:lnTo>
                  <a:lnTo>
                    <a:pt x="44" y="206"/>
                  </a:lnTo>
                  <a:lnTo>
                    <a:pt x="40" y="166"/>
                  </a:lnTo>
                  <a:lnTo>
                    <a:pt x="37" y="123"/>
                  </a:lnTo>
                  <a:lnTo>
                    <a:pt x="39" y="78"/>
                  </a:lnTo>
                  <a:lnTo>
                    <a:pt x="44" y="37"/>
                  </a:lnTo>
                  <a:lnTo>
                    <a:pt x="56" y="3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1" y="2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11" name="Freeform 186"/>
            <p:cNvSpPr>
              <a:spLocks/>
            </p:cNvSpPr>
            <p:nvPr/>
          </p:nvSpPr>
          <p:spPr bwMode="auto">
            <a:xfrm>
              <a:off x="7211" y="13549"/>
              <a:ext cx="186" cy="732"/>
            </a:xfrm>
            <a:custGeom>
              <a:avLst/>
              <a:gdLst>
                <a:gd name="T0" fmla="*/ 186 w 186"/>
                <a:gd name="T1" fmla="*/ 6 h 732"/>
                <a:gd name="T2" fmla="*/ 182 w 186"/>
                <a:gd name="T3" fmla="*/ 11 h 732"/>
                <a:gd name="T4" fmla="*/ 169 w 186"/>
                <a:gd name="T5" fmla="*/ 29 h 732"/>
                <a:gd name="T6" fmla="*/ 153 w 186"/>
                <a:gd name="T7" fmla="*/ 67 h 732"/>
                <a:gd name="T8" fmla="*/ 137 w 186"/>
                <a:gd name="T9" fmla="*/ 130 h 732"/>
                <a:gd name="T10" fmla="*/ 124 w 186"/>
                <a:gd name="T11" fmla="*/ 221 h 732"/>
                <a:gd name="T12" fmla="*/ 117 w 186"/>
                <a:gd name="T13" fmla="*/ 350 h 732"/>
                <a:gd name="T14" fmla="*/ 122 w 186"/>
                <a:gd name="T15" fmla="*/ 517 h 732"/>
                <a:gd name="T16" fmla="*/ 139 w 186"/>
                <a:gd name="T17" fmla="*/ 732 h 732"/>
                <a:gd name="T18" fmla="*/ 34 w 186"/>
                <a:gd name="T19" fmla="*/ 732 h 732"/>
                <a:gd name="T20" fmla="*/ 31 w 186"/>
                <a:gd name="T21" fmla="*/ 711 h 732"/>
                <a:gd name="T22" fmla="*/ 22 w 186"/>
                <a:gd name="T23" fmla="*/ 651 h 732"/>
                <a:gd name="T24" fmla="*/ 12 w 186"/>
                <a:gd name="T25" fmla="*/ 563 h 732"/>
                <a:gd name="T26" fmla="*/ 3 w 186"/>
                <a:gd name="T27" fmla="*/ 454 h 732"/>
                <a:gd name="T28" fmla="*/ 0 w 186"/>
                <a:gd name="T29" fmla="*/ 335 h 732"/>
                <a:gd name="T30" fmla="*/ 6 w 186"/>
                <a:gd name="T31" fmla="*/ 213 h 732"/>
                <a:gd name="T32" fmla="*/ 25 w 186"/>
                <a:gd name="T33" fmla="*/ 98 h 732"/>
                <a:gd name="T34" fmla="*/ 60 w 186"/>
                <a:gd name="T35" fmla="*/ 0 h 732"/>
                <a:gd name="T36" fmla="*/ 186 w 186"/>
                <a:gd name="T37" fmla="*/ 6 h 7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6"/>
                <a:gd name="T58" fmla="*/ 0 h 732"/>
                <a:gd name="T59" fmla="*/ 186 w 186"/>
                <a:gd name="T60" fmla="*/ 732 h 7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6" h="732">
                  <a:moveTo>
                    <a:pt x="186" y="6"/>
                  </a:moveTo>
                  <a:lnTo>
                    <a:pt x="182" y="11"/>
                  </a:lnTo>
                  <a:lnTo>
                    <a:pt x="169" y="29"/>
                  </a:lnTo>
                  <a:lnTo>
                    <a:pt x="153" y="67"/>
                  </a:lnTo>
                  <a:lnTo>
                    <a:pt x="137" y="130"/>
                  </a:lnTo>
                  <a:lnTo>
                    <a:pt x="124" y="221"/>
                  </a:lnTo>
                  <a:lnTo>
                    <a:pt x="117" y="350"/>
                  </a:lnTo>
                  <a:lnTo>
                    <a:pt x="122" y="517"/>
                  </a:lnTo>
                  <a:lnTo>
                    <a:pt x="139" y="732"/>
                  </a:lnTo>
                  <a:lnTo>
                    <a:pt x="34" y="732"/>
                  </a:lnTo>
                  <a:lnTo>
                    <a:pt x="31" y="711"/>
                  </a:lnTo>
                  <a:lnTo>
                    <a:pt x="22" y="651"/>
                  </a:lnTo>
                  <a:lnTo>
                    <a:pt x="12" y="563"/>
                  </a:lnTo>
                  <a:lnTo>
                    <a:pt x="3" y="454"/>
                  </a:lnTo>
                  <a:lnTo>
                    <a:pt x="0" y="335"/>
                  </a:lnTo>
                  <a:lnTo>
                    <a:pt x="6" y="213"/>
                  </a:lnTo>
                  <a:lnTo>
                    <a:pt x="25" y="98"/>
                  </a:lnTo>
                  <a:lnTo>
                    <a:pt x="60" y="0"/>
                  </a:lnTo>
                  <a:lnTo>
                    <a:pt x="186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12" name="Freeform 187"/>
            <p:cNvSpPr>
              <a:spLocks/>
            </p:cNvSpPr>
            <p:nvPr/>
          </p:nvSpPr>
          <p:spPr bwMode="auto">
            <a:xfrm>
              <a:off x="7219" y="13600"/>
              <a:ext cx="158" cy="625"/>
            </a:xfrm>
            <a:custGeom>
              <a:avLst/>
              <a:gdLst>
                <a:gd name="T0" fmla="*/ 158 w 158"/>
                <a:gd name="T1" fmla="*/ 4 h 625"/>
                <a:gd name="T2" fmla="*/ 153 w 158"/>
                <a:gd name="T3" fmla="*/ 9 h 625"/>
                <a:gd name="T4" fmla="*/ 144 w 158"/>
                <a:gd name="T5" fmla="*/ 25 h 625"/>
                <a:gd name="T6" fmla="*/ 130 w 158"/>
                <a:gd name="T7" fmla="*/ 57 h 625"/>
                <a:gd name="T8" fmla="*/ 116 w 158"/>
                <a:gd name="T9" fmla="*/ 110 h 625"/>
                <a:gd name="T10" fmla="*/ 105 w 158"/>
                <a:gd name="T11" fmla="*/ 189 h 625"/>
                <a:gd name="T12" fmla="*/ 100 w 158"/>
                <a:gd name="T13" fmla="*/ 298 h 625"/>
                <a:gd name="T14" fmla="*/ 103 w 158"/>
                <a:gd name="T15" fmla="*/ 441 h 625"/>
                <a:gd name="T16" fmla="*/ 118 w 158"/>
                <a:gd name="T17" fmla="*/ 625 h 625"/>
                <a:gd name="T18" fmla="*/ 29 w 158"/>
                <a:gd name="T19" fmla="*/ 625 h 625"/>
                <a:gd name="T20" fmla="*/ 25 w 158"/>
                <a:gd name="T21" fmla="*/ 607 h 625"/>
                <a:gd name="T22" fmla="*/ 18 w 158"/>
                <a:gd name="T23" fmla="*/ 556 h 625"/>
                <a:gd name="T24" fmla="*/ 9 w 158"/>
                <a:gd name="T25" fmla="*/ 480 h 625"/>
                <a:gd name="T26" fmla="*/ 2 w 158"/>
                <a:gd name="T27" fmla="*/ 387 h 625"/>
                <a:gd name="T28" fmla="*/ 0 w 158"/>
                <a:gd name="T29" fmla="*/ 286 h 625"/>
                <a:gd name="T30" fmla="*/ 5 w 158"/>
                <a:gd name="T31" fmla="*/ 182 h 625"/>
                <a:gd name="T32" fmla="*/ 21 w 158"/>
                <a:gd name="T33" fmla="*/ 84 h 625"/>
                <a:gd name="T34" fmla="*/ 51 w 158"/>
                <a:gd name="T35" fmla="*/ 0 h 625"/>
                <a:gd name="T36" fmla="*/ 158 w 158"/>
                <a:gd name="T37" fmla="*/ 4 h 6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8"/>
                <a:gd name="T58" fmla="*/ 0 h 625"/>
                <a:gd name="T59" fmla="*/ 158 w 158"/>
                <a:gd name="T60" fmla="*/ 625 h 6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8" h="625">
                  <a:moveTo>
                    <a:pt x="158" y="4"/>
                  </a:moveTo>
                  <a:lnTo>
                    <a:pt x="153" y="9"/>
                  </a:lnTo>
                  <a:lnTo>
                    <a:pt x="144" y="25"/>
                  </a:lnTo>
                  <a:lnTo>
                    <a:pt x="130" y="57"/>
                  </a:lnTo>
                  <a:lnTo>
                    <a:pt x="116" y="110"/>
                  </a:lnTo>
                  <a:lnTo>
                    <a:pt x="105" y="189"/>
                  </a:lnTo>
                  <a:lnTo>
                    <a:pt x="100" y="298"/>
                  </a:lnTo>
                  <a:lnTo>
                    <a:pt x="103" y="441"/>
                  </a:lnTo>
                  <a:lnTo>
                    <a:pt x="118" y="625"/>
                  </a:lnTo>
                  <a:lnTo>
                    <a:pt x="29" y="625"/>
                  </a:lnTo>
                  <a:lnTo>
                    <a:pt x="25" y="607"/>
                  </a:lnTo>
                  <a:lnTo>
                    <a:pt x="18" y="556"/>
                  </a:lnTo>
                  <a:lnTo>
                    <a:pt x="9" y="480"/>
                  </a:lnTo>
                  <a:lnTo>
                    <a:pt x="2" y="387"/>
                  </a:lnTo>
                  <a:lnTo>
                    <a:pt x="0" y="286"/>
                  </a:lnTo>
                  <a:lnTo>
                    <a:pt x="5" y="182"/>
                  </a:lnTo>
                  <a:lnTo>
                    <a:pt x="21" y="84"/>
                  </a:lnTo>
                  <a:lnTo>
                    <a:pt x="51" y="0"/>
                  </a:lnTo>
                  <a:lnTo>
                    <a:pt x="158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13" name="Freeform 188"/>
            <p:cNvSpPr>
              <a:spLocks/>
            </p:cNvSpPr>
            <p:nvPr/>
          </p:nvSpPr>
          <p:spPr bwMode="auto">
            <a:xfrm>
              <a:off x="7225" y="13651"/>
              <a:ext cx="131" cy="517"/>
            </a:xfrm>
            <a:custGeom>
              <a:avLst/>
              <a:gdLst>
                <a:gd name="T0" fmla="*/ 131 w 131"/>
                <a:gd name="T1" fmla="*/ 4 h 517"/>
                <a:gd name="T2" fmla="*/ 128 w 131"/>
                <a:gd name="T3" fmla="*/ 7 h 517"/>
                <a:gd name="T4" fmla="*/ 119 w 131"/>
                <a:gd name="T5" fmla="*/ 21 h 517"/>
                <a:gd name="T6" fmla="*/ 109 w 131"/>
                <a:gd name="T7" fmla="*/ 47 h 517"/>
                <a:gd name="T8" fmla="*/ 97 w 131"/>
                <a:gd name="T9" fmla="*/ 91 h 517"/>
                <a:gd name="T10" fmla="*/ 88 w 131"/>
                <a:gd name="T11" fmla="*/ 156 h 517"/>
                <a:gd name="T12" fmla="*/ 84 w 131"/>
                <a:gd name="T13" fmla="*/ 247 h 517"/>
                <a:gd name="T14" fmla="*/ 86 w 131"/>
                <a:gd name="T15" fmla="*/ 366 h 517"/>
                <a:gd name="T16" fmla="*/ 99 w 131"/>
                <a:gd name="T17" fmla="*/ 517 h 517"/>
                <a:gd name="T18" fmla="*/ 25 w 131"/>
                <a:gd name="T19" fmla="*/ 517 h 517"/>
                <a:gd name="T20" fmla="*/ 23 w 131"/>
                <a:gd name="T21" fmla="*/ 502 h 517"/>
                <a:gd name="T22" fmla="*/ 16 w 131"/>
                <a:gd name="T23" fmla="*/ 460 h 517"/>
                <a:gd name="T24" fmla="*/ 9 w 131"/>
                <a:gd name="T25" fmla="*/ 397 h 517"/>
                <a:gd name="T26" fmla="*/ 2 w 131"/>
                <a:gd name="T27" fmla="*/ 320 h 517"/>
                <a:gd name="T28" fmla="*/ 0 w 131"/>
                <a:gd name="T29" fmla="*/ 236 h 517"/>
                <a:gd name="T30" fmla="*/ 4 w 131"/>
                <a:gd name="T31" fmla="*/ 151 h 517"/>
                <a:gd name="T32" fmla="*/ 18 w 131"/>
                <a:gd name="T33" fmla="*/ 70 h 517"/>
                <a:gd name="T34" fmla="*/ 43 w 131"/>
                <a:gd name="T35" fmla="*/ 0 h 517"/>
                <a:gd name="T36" fmla="*/ 131 w 131"/>
                <a:gd name="T37" fmla="*/ 4 h 5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1"/>
                <a:gd name="T58" fmla="*/ 0 h 517"/>
                <a:gd name="T59" fmla="*/ 131 w 131"/>
                <a:gd name="T60" fmla="*/ 517 h 5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1" h="517">
                  <a:moveTo>
                    <a:pt x="131" y="4"/>
                  </a:moveTo>
                  <a:lnTo>
                    <a:pt x="128" y="7"/>
                  </a:lnTo>
                  <a:lnTo>
                    <a:pt x="119" y="21"/>
                  </a:lnTo>
                  <a:lnTo>
                    <a:pt x="109" y="47"/>
                  </a:lnTo>
                  <a:lnTo>
                    <a:pt x="97" y="91"/>
                  </a:lnTo>
                  <a:lnTo>
                    <a:pt x="88" y="156"/>
                  </a:lnTo>
                  <a:lnTo>
                    <a:pt x="84" y="247"/>
                  </a:lnTo>
                  <a:lnTo>
                    <a:pt x="86" y="366"/>
                  </a:lnTo>
                  <a:lnTo>
                    <a:pt x="99" y="517"/>
                  </a:lnTo>
                  <a:lnTo>
                    <a:pt x="25" y="517"/>
                  </a:lnTo>
                  <a:lnTo>
                    <a:pt x="23" y="502"/>
                  </a:lnTo>
                  <a:lnTo>
                    <a:pt x="16" y="460"/>
                  </a:lnTo>
                  <a:lnTo>
                    <a:pt x="9" y="397"/>
                  </a:lnTo>
                  <a:lnTo>
                    <a:pt x="2" y="320"/>
                  </a:lnTo>
                  <a:lnTo>
                    <a:pt x="0" y="236"/>
                  </a:lnTo>
                  <a:lnTo>
                    <a:pt x="4" y="151"/>
                  </a:lnTo>
                  <a:lnTo>
                    <a:pt x="18" y="70"/>
                  </a:lnTo>
                  <a:lnTo>
                    <a:pt x="43" y="0"/>
                  </a:lnTo>
                  <a:lnTo>
                    <a:pt x="131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14" name="Freeform 189"/>
            <p:cNvSpPr>
              <a:spLocks/>
            </p:cNvSpPr>
            <p:nvPr/>
          </p:nvSpPr>
          <p:spPr bwMode="auto">
            <a:xfrm>
              <a:off x="7233" y="13701"/>
              <a:ext cx="104" cy="411"/>
            </a:xfrm>
            <a:custGeom>
              <a:avLst/>
              <a:gdLst>
                <a:gd name="T0" fmla="*/ 104 w 104"/>
                <a:gd name="T1" fmla="*/ 4 h 411"/>
                <a:gd name="T2" fmla="*/ 101 w 104"/>
                <a:gd name="T3" fmla="*/ 7 h 411"/>
                <a:gd name="T4" fmla="*/ 94 w 104"/>
                <a:gd name="T5" fmla="*/ 17 h 411"/>
                <a:gd name="T6" fmla="*/ 86 w 104"/>
                <a:gd name="T7" fmla="*/ 38 h 411"/>
                <a:gd name="T8" fmla="*/ 76 w 104"/>
                <a:gd name="T9" fmla="*/ 73 h 411"/>
                <a:gd name="T10" fmla="*/ 69 w 104"/>
                <a:gd name="T11" fmla="*/ 125 h 411"/>
                <a:gd name="T12" fmla="*/ 65 w 104"/>
                <a:gd name="T13" fmla="*/ 196 h 411"/>
                <a:gd name="T14" fmla="*/ 67 w 104"/>
                <a:gd name="T15" fmla="*/ 291 h 411"/>
                <a:gd name="T16" fmla="*/ 77 w 104"/>
                <a:gd name="T17" fmla="*/ 411 h 411"/>
                <a:gd name="T18" fmla="*/ 19 w 104"/>
                <a:gd name="T19" fmla="*/ 411 h 411"/>
                <a:gd name="T20" fmla="*/ 17 w 104"/>
                <a:gd name="T21" fmla="*/ 399 h 411"/>
                <a:gd name="T22" fmla="*/ 11 w 104"/>
                <a:gd name="T23" fmla="*/ 365 h 411"/>
                <a:gd name="T24" fmla="*/ 6 w 104"/>
                <a:gd name="T25" fmla="*/ 316 h 411"/>
                <a:gd name="T26" fmla="*/ 2 w 104"/>
                <a:gd name="T27" fmla="*/ 255 h 411"/>
                <a:gd name="T28" fmla="*/ 0 w 104"/>
                <a:gd name="T29" fmla="*/ 188 h 411"/>
                <a:gd name="T30" fmla="*/ 4 w 104"/>
                <a:gd name="T31" fmla="*/ 120 h 411"/>
                <a:gd name="T32" fmla="*/ 15 w 104"/>
                <a:gd name="T33" fmla="*/ 55 h 411"/>
                <a:gd name="T34" fmla="*/ 34 w 104"/>
                <a:gd name="T35" fmla="*/ 0 h 411"/>
                <a:gd name="T36" fmla="*/ 104 w 104"/>
                <a:gd name="T37" fmla="*/ 4 h 4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411"/>
                <a:gd name="T59" fmla="*/ 104 w 104"/>
                <a:gd name="T60" fmla="*/ 411 h 4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411">
                  <a:moveTo>
                    <a:pt x="104" y="4"/>
                  </a:moveTo>
                  <a:lnTo>
                    <a:pt x="101" y="7"/>
                  </a:lnTo>
                  <a:lnTo>
                    <a:pt x="94" y="17"/>
                  </a:lnTo>
                  <a:lnTo>
                    <a:pt x="86" y="38"/>
                  </a:lnTo>
                  <a:lnTo>
                    <a:pt x="76" y="73"/>
                  </a:lnTo>
                  <a:lnTo>
                    <a:pt x="69" y="125"/>
                  </a:lnTo>
                  <a:lnTo>
                    <a:pt x="65" y="196"/>
                  </a:lnTo>
                  <a:lnTo>
                    <a:pt x="67" y="291"/>
                  </a:lnTo>
                  <a:lnTo>
                    <a:pt x="77" y="411"/>
                  </a:lnTo>
                  <a:lnTo>
                    <a:pt x="19" y="411"/>
                  </a:lnTo>
                  <a:lnTo>
                    <a:pt x="17" y="399"/>
                  </a:lnTo>
                  <a:lnTo>
                    <a:pt x="11" y="365"/>
                  </a:lnTo>
                  <a:lnTo>
                    <a:pt x="6" y="316"/>
                  </a:lnTo>
                  <a:lnTo>
                    <a:pt x="2" y="255"/>
                  </a:lnTo>
                  <a:lnTo>
                    <a:pt x="0" y="188"/>
                  </a:lnTo>
                  <a:lnTo>
                    <a:pt x="4" y="120"/>
                  </a:lnTo>
                  <a:lnTo>
                    <a:pt x="15" y="55"/>
                  </a:lnTo>
                  <a:lnTo>
                    <a:pt x="34" y="0"/>
                  </a:lnTo>
                  <a:lnTo>
                    <a:pt x="104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15" name="Freeform 190"/>
            <p:cNvSpPr>
              <a:spLocks/>
            </p:cNvSpPr>
            <p:nvPr/>
          </p:nvSpPr>
          <p:spPr bwMode="auto">
            <a:xfrm>
              <a:off x="7240" y="13752"/>
              <a:ext cx="76" cy="302"/>
            </a:xfrm>
            <a:custGeom>
              <a:avLst/>
              <a:gdLst>
                <a:gd name="T0" fmla="*/ 76 w 76"/>
                <a:gd name="T1" fmla="*/ 2 h 302"/>
                <a:gd name="T2" fmla="*/ 74 w 76"/>
                <a:gd name="T3" fmla="*/ 4 h 302"/>
                <a:gd name="T4" fmla="*/ 70 w 76"/>
                <a:gd name="T5" fmla="*/ 12 h 302"/>
                <a:gd name="T6" fmla="*/ 62 w 76"/>
                <a:gd name="T7" fmla="*/ 28 h 302"/>
                <a:gd name="T8" fmla="*/ 56 w 76"/>
                <a:gd name="T9" fmla="*/ 53 h 302"/>
                <a:gd name="T10" fmla="*/ 51 w 76"/>
                <a:gd name="T11" fmla="*/ 92 h 302"/>
                <a:gd name="T12" fmla="*/ 49 w 76"/>
                <a:gd name="T13" fmla="*/ 145 h 302"/>
                <a:gd name="T14" fmla="*/ 50 w 76"/>
                <a:gd name="T15" fmla="*/ 214 h 302"/>
                <a:gd name="T16" fmla="*/ 57 w 76"/>
                <a:gd name="T17" fmla="*/ 302 h 302"/>
                <a:gd name="T18" fmla="*/ 14 w 76"/>
                <a:gd name="T19" fmla="*/ 302 h 302"/>
                <a:gd name="T20" fmla="*/ 13 w 76"/>
                <a:gd name="T21" fmla="*/ 294 h 302"/>
                <a:gd name="T22" fmla="*/ 9 w 76"/>
                <a:gd name="T23" fmla="*/ 269 h 302"/>
                <a:gd name="T24" fmla="*/ 4 w 76"/>
                <a:gd name="T25" fmla="*/ 232 h 302"/>
                <a:gd name="T26" fmla="*/ 1 w 76"/>
                <a:gd name="T27" fmla="*/ 188 h 302"/>
                <a:gd name="T28" fmla="*/ 0 w 76"/>
                <a:gd name="T29" fmla="*/ 138 h 302"/>
                <a:gd name="T30" fmla="*/ 2 w 76"/>
                <a:gd name="T31" fmla="*/ 89 h 302"/>
                <a:gd name="T32" fmla="*/ 10 w 76"/>
                <a:gd name="T33" fmla="*/ 41 h 302"/>
                <a:gd name="T34" fmla="*/ 25 w 76"/>
                <a:gd name="T35" fmla="*/ 0 h 302"/>
                <a:gd name="T36" fmla="*/ 76 w 76"/>
                <a:gd name="T37" fmla="*/ 2 h 3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6"/>
                <a:gd name="T58" fmla="*/ 0 h 302"/>
                <a:gd name="T59" fmla="*/ 76 w 76"/>
                <a:gd name="T60" fmla="*/ 302 h 3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6" h="302">
                  <a:moveTo>
                    <a:pt x="76" y="2"/>
                  </a:moveTo>
                  <a:lnTo>
                    <a:pt x="74" y="4"/>
                  </a:lnTo>
                  <a:lnTo>
                    <a:pt x="70" y="12"/>
                  </a:lnTo>
                  <a:lnTo>
                    <a:pt x="62" y="28"/>
                  </a:lnTo>
                  <a:lnTo>
                    <a:pt x="56" y="53"/>
                  </a:lnTo>
                  <a:lnTo>
                    <a:pt x="51" y="92"/>
                  </a:lnTo>
                  <a:lnTo>
                    <a:pt x="49" y="145"/>
                  </a:lnTo>
                  <a:lnTo>
                    <a:pt x="50" y="214"/>
                  </a:lnTo>
                  <a:lnTo>
                    <a:pt x="57" y="302"/>
                  </a:lnTo>
                  <a:lnTo>
                    <a:pt x="14" y="302"/>
                  </a:lnTo>
                  <a:lnTo>
                    <a:pt x="13" y="294"/>
                  </a:lnTo>
                  <a:lnTo>
                    <a:pt x="9" y="269"/>
                  </a:lnTo>
                  <a:lnTo>
                    <a:pt x="4" y="232"/>
                  </a:lnTo>
                  <a:lnTo>
                    <a:pt x="1" y="188"/>
                  </a:lnTo>
                  <a:lnTo>
                    <a:pt x="0" y="138"/>
                  </a:lnTo>
                  <a:lnTo>
                    <a:pt x="2" y="89"/>
                  </a:lnTo>
                  <a:lnTo>
                    <a:pt x="10" y="41"/>
                  </a:lnTo>
                  <a:lnTo>
                    <a:pt x="25" y="0"/>
                  </a:lnTo>
                  <a:lnTo>
                    <a:pt x="76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16" name="Rectangle 191"/>
            <p:cNvSpPr>
              <a:spLocks noChangeArrowheads="1"/>
            </p:cNvSpPr>
            <p:nvPr/>
          </p:nvSpPr>
          <p:spPr bwMode="auto">
            <a:xfrm>
              <a:off x="6241" y="13678"/>
              <a:ext cx="23" cy="9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104617" name="Freeform 192"/>
            <p:cNvSpPr>
              <a:spLocks/>
            </p:cNvSpPr>
            <p:nvPr/>
          </p:nvSpPr>
          <p:spPr bwMode="auto">
            <a:xfrm>
              <a:off x="6579" y="13664"/>
              <a:ext cx="375" cy="440"/>
            </a:xfrm>
            <a:custGeom>
              <a:avLst/>
              <a:gdLst>
                <a:gd name="T0" fmla="*/ 35 w 375"/>
                <a:gd name="T1" fmla="*/ 41 h 440"/>
                <a:gd name="T2" fmla="*/ 32 w 375"/>
                <a:gd name="T3" fmla="*/ 49 h 440"/>
                <a:gd name="T4" fmla="*/ 25 w 375"/>
                <a:gd name="T5" fmla="*/ 74 h 440"/>
                <a:gd name="T6" fmla="*/ 17 w 375"/>
                <a:gd name="T7" fmla="*/ 112 h 440"/>
                <a:gd name="T8" fmla="*/ 8 w 375"/>
                <a:gd name="T9" fmla="*/ 163 h 440"/>
                <a:gd name="T10" fmla="*/ 2 w 375"/>
                <a:gd name="T11" fmla="*/ 223 h 440"/>
                <a:gd name="T12" fmla="*/ 0 w 375"/>
                <a:gd name="T13" fmla="*/ 290 h 440"/>
                <a:gd name="T14" fmla="*/ 7 w 375"/>
                <a:gd name="T15" fmla="*/ 363 h 440"/>
                <a:gd name="T16" fmla="*/ 23 w 375"/>
                <a:gd name="T17" fmla="*/ 440 h 440"/>
                <a:gd name="T18" fmla="*/ 23 w 375"/>
                <a:gd name="T19" fmla="*/ 437 h 440"/>
                <a:gd name="T20" fmla="*/ 23 w 375"/>
                <a:gd name="T21" fmla="*/ 427 h 440"/>
                <a:gd name="T22" fmla="*/ 23 w 375"/>
                <a:gd name="T23" fmla="*/ 411 h 440"/>
                <a:gd name="T24" fmla="*/ 23 w 375"/>
                <a:gd name="T25" fmla="*/ 391 h 440"/>
                <a:gd name="T26" fmla="*/ 25 w 375"/>
                <a:gd name="T27" fmla="*/ 367 h 440"/>
                <a:gd name="T28" fmla="*/ 28 w 375"/>
                <a:gd name="T29" fmla="*/ 341 h 440"/>
                <a:gd name="T30" fmla="*/ 33 w 375"/>
                <a:gd name="T31" fmla="*/ 312 h 440"/>
                <a:gd name="T32" fmla="*/ 39 w 375"/>
                <a:gd name="T33" fmla="*/ 281 h 440"/>
                <a:gd name="T34" fmla="*/ 49 w 375"/>
                <a:gd name="T35" fmla="*/ 251 h 440"/>
                <a:gd name="T36" fmla="*/ 61 w 375"/>
                <a:gd name="T37" fmla="*/ 222 h 440"/>
                <a:gd name="T38" fmla="*/ 75 w 375"/>
                <a:gd name="T39" fmla="*/ 194 h 440"/>
                <a:gd name="T40" fmla="*/ 93 w 375"/>
                <a:gd name="T41" fmla="*/ 168 h 440"/>
                <a:gd name="T42" fmla="*/ 116 w 375"/>
                <a:gd name="T43" fmla="*/ 145 h 440"/>
                <a:gd name="T44" fmla="*/ 141 w 375"/>
                <a:gd name="T45" fmla="*/ 127 h 440"/>
                <a:gd name="T46" fmla="*/ 173 w 375"/>
                <a:gd name="T47" fmla="*/ 114 h 440"/>
                <a:gd name="T48" fmla="*/ 208 w 375"/>
                <a:gd name="T49" fmla="*/ 106 h 440"/>
                <a:gd name="T50" fmla="*/ 210 w 375"/>
                <a:gd name="T51" fmla="*/ 104 h 440"/>
                <a:gd name="T52" fmla="*/ 217 w 375"/>
                <a:gd name="T53" fmla="*/ 100 h 440"/>
                <a:gd name="T54" fmla="*/ 227 w 375"/>
                <a:gd name="T55" fmla="*/ 92 h 440"/>
                <a:gd name="T56" fmla="*/ 245 w 375"/>
                <a:gd name="T57" fmla="*/ 82 h 440"/>
                <a:gd name="T58" fmla="*/ 267 w 375"/>
                <a:gd name="T59" fmla="*/ 69 h 440"/>
                <a:gd name="T60" fmla="*/ 296 w 375"/>
                <a:gd name="T61" fmla="*/ 54 h 440"/>
                <a:gd name="T62" fmla="*/ 332 w 375"/>
                <a:gd name="T63" fmla="*/ 36 h 440"/>
                <a:gd name="T64" fmla="*/ 375 w 375"/>
                <a:gd name="T65" fmla="*/ 17 h 440"/>
                <a:gd name="T66" fmla="*/ 373 w 375"/>
                <a:gd name="T67" fmla="*/ 16 h 440"/>
                <a:gd name="T68" fmla="*/ 366 w 375"/>
                <a:gd name="T69" fmla="*/ 15 h 440"/>
                <a:gd name="T70" fmla="*/ 357 w 375"/>
                <a:gd name="T71" fmla="*/ 13 h 440"/>
                <a:gd name="T72" fmla="*/ 343 w 375"/>
                <a:gd name="T73" fmla="*/ 10 h 440"/>
                <a:gd name="T74" fmla="*/ 326 w 375"/>
                <a:gd name="T75" fmla="*/ 7 h 440"/>
                <a:gd name="T76" fmla="*/ 307 w 375"/>
                <a:gd name="T77" fmla="*/ 5 h 440"/>
                <a:gd name="T78" fmla="*/ 285 w 375"/>
                <a:gd name="T79" fmla="*/ 3 h 440"/>
                <a:gd name="T80" fmla="*/ 261 w 375"/>
                <a:gd name="T81" fmla="*/ 1 h 440"/>
                <a:gd name="T82" fmla="*/ 235 w 375"/>
                <a:gd name="T83" fmla="*/ 0 h 440"/>
                <a:gd name="T84" fmla="*/ 208 w 375"/>
                <a:gd name="T85" fmla="*/ 1 h 440"/>
                <a:gd name="T86" fmla="*/ 180 w 375"/>
                <a:gd name="T87" fmla="*/ 2 h 440"/>
                <a:gd name="T88" fmla="*/ 151 w 375"/>
                <a:gd name="T89" fmla="*/ 5 h 440"/>
                <a:gd name="T90" fmla="*/ 122 w 375"/>
                <a:gd name="T91" fmla="*/ 10 h 440"/>
                <a:gd name="T92" fmla="*/ 92 w 375"/>
                <a:gd name="T93" fmla="*/ 18 h 440"/>
                <a:gd name="T94" fmla="*/ 63 w 375"/>
                <a:gd name="T95" fmla="*/ 28 h 440"/>
                <a:gd name="T96" fmla="*/ 35 w 375"/>
                <a:gd name="T97" fmla="*/ 41 h 4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5"/>
                <a:gd name="T148" fmla="*/ 0 h 440"/>
                <a:gd name="T149" fmla="*/ 375 w 375"/>
                <a:gd name="T150" fmla="*/ 440 h 4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5" h="440">
                  <a:moveTo>
                    <a:pt x="35" y="41"/>
                  </a:moveTo>
                  <a:lnTo>
                    <a:pt x="32" y="49"/>
                  </a:lnTo>
                  <a:lnTo>
                    <a:pt x="25" y="74"/>
                  </a:lnTo>
                  <a:lnTo>
                    <a:pt x="17" y="112"/>
                  </a:lnTo>
                  <a:lnTo>
                    <a:pt x="8" y="163"/>
                  </a:lnTo>
                  <a:lnTo>
                    <a:pt x="2" y="223"/>
                  </a:lnTo>
                  <a:lnTo>
                    <a:pt x="0" y="290"/>
                  </a:lnTo>
                  <a:lnTo>
                    <a:pt x="7" y="363"/>
                  </a:lnTo>
                  <a:lnTo>
                    <a:pt x="23" y="440"/>
                  </a:lnTo>
                  <a:lnTo>
                    <a:pt x="23" y="437"/>
                  </a:lnTo>
                  <a:lnTo>
                    <a:pt x="23" y="427"/>
                  </a:lnTo>
                  <a:lnTo>
                    <a:pt x="23" y="411"/>
                  </a:lnTo>
                  <a:lnTo>
                    <a:pt x="23" y="391"/>
                  </a:lnTo>
                  <a:lnTo>
                    <a:pt x="25" y="367"/>
                  </a:lnTo>
                  <a:lnTo>
                    <a:pt x="28" y="341"/>
                  </a:lnTo>
                  <a:lnTo>
                    <a:pt x="33" y="312"/>
                  </a:lnTo>
                  <a:lnTo>
                    <a:pt x="39" y="281"/>
                  </a:lnTo>
                  <a:lnTo>
                    <a:pt x="49" y="251"/>
                  </a:lnTo>
                  <a:lnTo>
                    <a:pt x="61" y="222"/>
                  </a:lnTo>
                  <a:lnTo>
                    <a:pt x="75" y="194"/>
                  </a:lnTo>
                  <a:lnTo>
                    <a:pt x="93" y="168"/>
                  </a:lnTo>
                  <a:lnTo>
                    <a:pt x="116" y="145"/>
                  </a:lnTo>
                  <a:lnTo>
                    <a:pt x="141" y="127"/>
                  </a:lnTo>
                  <a:lnTo>
                    <a:pt x="173" y="114"/>
                  </a:lnTo>
                  <a:lnTo>
                    <a:pt x="208" y="106"/>
                  </a:lnTo>
                  <a:lnTo>
                    <a:pt x="210" y="104"/>
                  </a:lnTo>
                  <a:lnTo>
                    <a:pt x="217" y="100"/>
                  </a:lnTo>
                  <a:lnTo>
                    <a:pt x="227" y="92"/>
                  </a:lnTo>
                  <a:lnTo>
                    <a:pt x="245" y="82"/>
                  </a:lnTo>
                  <a:lnTo>
                    <a:pt x="267" y="69"/>
                  </a:lnTo>
                  <a:lnTo>
                    <a:pt x="296" y="54"/>
                  </a:lnTo>
                  <a:lnTo>
                    <a:pt x="332" y="36"/>
                  </a:lnTo>
                  <a:lnTo>
                    <a:pt x="375" y="17"/>
                  </a:lnTo>
                  <a:lnTo>
                    <a:pt x="373" y="16"/>
                  </a:lnTo>
                  <a:lnTo>
                    <a:pt x="366" y="15"/>
                  </a:lnTo>
                  <a:lnTo>
                    <a:pt x="357" y="13"/>
                  </a:lnTo>
                  <a:lnTo>
                    <a:pt x="343" y="10"/>
                  </a:lnTo>
                  <a:lnTo>
                    <a:pt x="326" y="7"/>
                  </a:lnTo>
                  <a:lnTo>
                    <a:pt x="307" y="5"/>
                  </a:lnTo>
                  <a:lnTo>
                    <a:pt x="285" y="3"/>
                  </a:lnTo>
                  <a:lnTo>
                    <a:pt x="261" y="1"/>
                  </a:lnTo>
                  <a:lnTo>
                    <a:pt x="235" y="0"/>
                  </a:lnTo>
                  <a:lnTo>
                    <a:pt x="208" y="1"/>
                  </a:lnTo>
                  <a:lnTo>
                    <a:pt x="180" y="2"/>
                  </a:lnTo>
                  <a:lnTo>
                    <a:pt x="151" y="5"/>
                  </a:lnTo>
                  <a:lnTo>
                    <a:pt x="122" y="10"/>
                  </a:lnTo>
                  <a:lnTo>
                    <a:pt x="92" y="18"/>
                  </a:lnTo>
                  <a:lnTo>
                    <a:pt x="63" y="28"/>
                  </a:lnTo>
                  <a:lnTo>
                    <a:pt x="35" y="4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18" name="Freeform 193"/>
            <p:cNvSpPr>
              <a:spLocks/>
            </p:cNvSpPr>
            <p:nvPr/>
          </p:nvSpPr>
          <p:spPr bwMode="auto">
            <a:xfrm>
              <a:off x="6061" y="13991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8 h 83"/>
                <a:gd name="T6" fmla="*/ 5 w 305"/>
                <a:gd name="T7" fmla="*/ 44 h 83"/>
                <a:gd name="T8" fmla="*/ 11 w 305"/>
                <a:gd name="T9" fmla="*/ 37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8 h 83"/>
                <a:gd name="T16" fmla="*/ 54 w 305"/>
                <a:gd name="T17" fmla="*/ 12 h 83"/>
                <a:gd name="T18" fmla="*/ 72 w 305"/>
                <a:gd name="T19" fmla="*/ 6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7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6 h 83"/>
                <a:gd name="T38" fmla="*/ 289 w 305"/>
                <a:gd name="T39" fmla="*/ 44 h 83"/>
                <a:gd name="T40" fmla="*/ 277 w 305"/>
                <a:gd name="T41" fmla="*/ 41 h 83"/>
                <a:gd name="T42" fmla="*/ 262 w 305"/>
                <a:gd name="T43" fmla="*/ 36 h 83"/>
                <a:gd name="T44" fmla="*/ 244 w 305"/>
                <a:gd name="T45" fmla="*/ 32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1 h 83"/>
                <a:gd name="T56" fmla="*/ 101 w 305"/>
                <a:gd name="T57" fmla="*/ 23 h 83"/>
                <a:gd name="T58" fmla="*/ 77 w 305"/>
                <a:gd name="T59" fmla="*/ 29 h 83"/>
                <a:gd name="T60" fmla="*/ 55 w 305"/>
                <a:gd name="T61" fmla="*/ 37 h 83"/>
                <a:gd name="T62" fmla="*/ 33 w 305"/>
                <a:gd name="T63" fmla="*/ 48 h 83"/>
                <a:gd name="T64" fmla="*/ 15 w 305"/>
                <a:gd name="T65" fmla="*/ 63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8"/>
                  </a:lnTo>
                  <a:lnTo>
                    <a:pt x="5" y="44"/>
                  </a:lnTo>
                  <a:lnTo>
                    <a:pt x="11" y="37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8"/>
                  </a:lnTo>
                  <a:lnTo>
                    <a:pt x="54" y="12"/>
                  </a:lnTo>
                  <a:lnTo>
                    <a:pt x="72" y="6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7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6"/>
                  </a:lnTo>
                  <a:lnTo>
                    <a:pt x="289" y="44"/>
                  </a:lnTo>
                  <a:lnTo>
                    <a:pt x="277" y="41"/>
                  </a:lnTo>
                  <a:lnTo>
                    <a:pt x="262" y="36"/>
                  </a:lnTo>
                  <a:lnTo>
                    <a:pt x="244" y="32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1"/>
                  </a:lnTo>
                  <a:lnTo>
                    <a:pt x="101" y="23"/>
                  </a:lnTo>
                  <a:lnTo>
                    <a:pt x="77" y="29"/>
                  </a:lnTo>
                  <a:lnTo>
                    <a:pt x="55" y="37"/>
                  </a:lnTo>
                  <a:lnTo>
                    <a:pt x="33" y="48"/>
                  </a:lnTo>
                  <a:lnTo>
                    <a:pt x="15" y="63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19" name="Freeform 194"/>
            <p:cNvSpPr>
              <a:spLocks/>
            </p:cNvSpPr>
            <p:nvPr/>
          </p:nvSpPr>
          <p:spPr bwMode="auto">
            <a:xfrm>
              <a:off x="6061" y="13793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9 h 83"/>
                <a:gd name="T6" fmla="*/ 5 w 305"/>
                <a:gd name="T7" fmla="*/ 44 h 83"/>
                <a:gd name="T8" fmla="*/ 11 w 305"/>
                <a:gd name="T9" fmla="*/ 38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7 h 83"/>
                <a:gd name="T16" fmla="*/ 54 w 305"/>
                <a:gd name="T17" fmla="*/ 12 h 83"/>
                <a:gd name="T18" fmla="*/ 72 w 305"/>
                <a:gd name="T19" fmla="*/ 7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8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5 h 83"/>
                <a:gd name="T38" fmla="*/ 289 w 305"/>
                <a:gd name="T39" fmla="*/ 43 h 83"/>
                <a:gd name="T40" fmla="*/ 277 w 305"/>
                <a:gd name="T41" fmla="*/ 40 h 83"/>
                <a:gd name="T42" fmla="*/ 262 w 305"/>
                <a:gd name="T43" fmla="*/ 36 h 83"/>
                <a:gd name="T44" fmla="*/ 244 w 305"/>
                <a:gd name="T45" fmla="*/ 33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2 h 83"/>
                <a:gd name="T56" fmla="*/ 101 w 305"/>
                <a:gd name="T57" fmla="*/ 24 h 83"/>
                <a:gd name="T58" fmla="*/ 77 w 305"/>
                <a:gd name="T59" fmla="*/ 29 h 83"/>
                <a:gd name="T60" fmla="*/ 55 w 305"/>
                <a:gd name="T61" fmla="*/ 38 h 83"/>
                <a:gd name="T62" fmla="*/ 33 w 305"/>
                <a:gd name="T63" fmla="*/ 49 h 83"/>
                <a:gd name="T64" fmla="*/ 15 w 305"/>
                <a:gd name="T65" fmla="*/ 64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11" y="38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7"/>
                  </a:lnTo>
                  <a:lnTo>
                    <a:pt x="54" y="12"/>
                  </a:lnTo>
                  <a:lnTo>
                    <a:pt x="72" y="7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8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5"/>
                  </a:lnTo>
                  <a:lnTo>
                    <a:pt x="289" y="43"/>
                  </a:lnTo>
                  <a:lnTo>
                    <a:pt x="277" y="40"/>
                  </a:lnTo>
                  <a:lnTo>
                    <a:pt x="262" y="36"/>
                  </a:lnTo>
                  <a:lnTo>
                    <a:pt x="244" y="33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2"/>
                  </a:lnTo>
                  <a:lnTo>
                    <a:pt x="101" y="24"/>
                  </a:lnTo>
                  <a:lnTo>
                    <a:pt x="77" y="29"/>
                  </a:lnTo>
                  <a:lnTo>
                    <a:pt x="55" y="38"/>
                  </a:lnTo>
                  <a:lnTo>
                    <a:pt x="33" y="49"/>
                  </a:lnTo>
                  <a:lnTo>
                    <a:pt x="15" y="64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20" name="Freeform 195"/>
            <p:cNvSpPr>
              <a:spLocks/>
            </p:cNvSpPr>
            <p:nvPr/>
          </p:nvSpPr>
          <p:spPr bwMode="auto">
            <a:xfrm>
              <a:off x="6348" y="13696"/>
              <a:ext cx="496" cy="917"/>
            </a:xfrm>
            <a:custGeom>
              <a:avLst/>
              <a:gdLst>
                <a:gd name="T0" fmla="*/ 0 w 496"/>
                <a:gd name="T1" fmla="*/ 0 h 917"/>
                <a:gd name="T2" fmla="*/ 0 w 496"/>
                <a:gd name="T3" fmla="*/ 886 h 917"/>
                <a:gd name="T4" fmla="*/ 150 w 496"/>
                <a:gd name="T5" fmla="*/ 917 h 917"/>
                <a:gd name="T6" fmla="*/ 143 w 496"/>
                <a:gd name="T7" fmla="*/ 797 h 917"/>
                <a:gd name="T8" fmla="*/ 496 w 496"/>
                <a:gd name="T9" fmla="*/ 851 h 917"/>
                <a:gd name="T10" fmla="*/ 490 w 496"/>
                <a:gd name="T11" fmla="*/ 803 h 917"/>
                <a:gd name="T12" fmla="*/ 245 w 496"/>
                <a:gd name="T13" fmla="*/ 773 h 917"/>
                <a:gd name="T14" fmla="*/ 239 w 496"/>
                <a:gd name="T15" fmla="*/ 670 h 917"/>
                <a:gd name="T16" fmla="*/ 72 w 496"/>
                <a:gd name="T17" fmla="*/ 670 h 917"/>
                <a:gd name="T18" fmla="*/ 68 w 496"/>
                <a:gd name="T19" fmla="*/ 657 h 917"/>
                <a:gd name="T20" fmla="*/ 56 w 496"/>
                <a:gd name="T21" fmla="*/ 620 h 917"/>
                <a:gd name="T22" fmla="*/ 41 w 496"/>
                <a:gd name="T23" fmla="*/ 559 h 917"/>
                <a:gd name="T24" fmla="*/ 26 w 496"/>
                <a:gd name="T25" fmla="*/ 480 h 917"/>
                <a:gd name="T26" fmla="*/ 15 w 496"/>
                <a:gd name="T27" fmla="*/ 385 h 917"/>
                <a:gd name="T28" fmla="*/ 11 w 496"/>
                <a:gd name="T29" fmla="*/ 276 h 917"/>
                <a:gd name="T30" fmla="*/ 20 w 496"/>
                <a:gd name="T31" fmla="*/ 158 h 917"/>
                <a:gd name="T32" fmla="*/ 42 w 496"/>
                <a:gd name="T33" fmla="*/ 30 h 917"/>
                <a:gd name="T34" fmla="*/ 0 w 496"/>
                <a:gd name="T35" fmla="*/ 0 h 9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6"/>
                <a:gd name="T55" fmla="*/ 0 h 917"/>
                <a:gd name="T56" fmla="*/ 496 w 496"/>
                <a:gd name="T57" fmla="*/ 917 h 9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6" h="917">
                  <a:moveTo>
                    <a:pt x="0" y="0"/>
                  </a:moveTo>
                  <a:lnTo>
                    <a:pt x="0" y="886"/>
                  </a:lnTo>
                  <a:lnTo>
                    <a:pt x="150" y="917"/>
                  </a:lnTo>
                  <a:lnTo>
                    <a:pt x="143" y="797"/>
                  </a:lnTo>
                  <a:lnTo>
                    <a:pt x="496" y="851"/>
                  </a:lnTo>
                  <a:lnTo>
                    <a:pt x="490" y="803"/>
                  </a:lnTo>
                  <a:lnTo>
                    <a:pt x="245" y="773"/>
                  </a:lnTo>
                  <a:lnTo>
                    <a:pt x="239" y="670"/>
                  </a:lnTo>
                  <a:lnTo>
                    <a:pt x="72" y="670"/>
                  </a:lnTo>
                  <a:lnTo>
                    <a:pt x="68" y="657"/>
                  </a:lnTo>
                  <a:lnTo>
                    <a:pt x="56" y="620"/>
                  </a:lnTo>
                  <a:lnTo>
                    <a:pt x="41" y="559"/>
                  </a:lnTo>
                  <a:lnTo>
                    <a:pt x="26" y="480"/>
                  </a:lnTo>
                  <a:lnTo>
                    <a:pt x="15" y="385"/>
                  </a:lnTo>
                  <a:lnTo>
                    <a:pt x="11" y="276"/>
                  </a:lnTo>
                  <a:lnTo>
                    <a:pt x="20" y="158"/>
                  </a:lnTo>
                  <a:lnTo>
                    <a:pt x="42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21" name="Freeform 196"/>
            <p:cNvSpPr>
              <a:spLocks/>
            </p:cNvSpPr>
            <p:nvPr/>
          </p:nvSpPr>
          <p:spPr bwMode="auto">
            <a:xfrm>
              <a:off x="6593" y="13487"/>
              <a:ext cx="638" cy="125"/>
            </a:xfrm>
            <a:custGeom>
              <a:avLst/>
              <a:gdLst>
                <a:gd name="T0" fmla="*/ 0 w 638"/>
                <a:gd name="T1" fmla="*/ 125 h 125"/>
                <a:gd name="T2" fmla="*/ 4 w 638"/>
                <a:gd name="T3" fmla="*/ 124 h 125"/>
                <a:gd name="T4" fmla="*/ 14 w 638"/>
                <a:gd name="T5" fmla="*/ 119 h 125"/>
                <a:gd name="T6" fmla="*/ 31 w 638"/>
                <a:gd name="T7" fmla="*/ 114 h 125"/>
                <a:gd name="T8" fmla="*/ 53 w 638"/>
                <a:gd name="T9" fmla="*/ 106 h 125"/>
                <a:gd name="T10" fmla="*/ 81 w 638"/>
                <a:gd name="T11" fmla="*/ 98 h 125"/>
                <a:gd name="T12" fmla="*/ 113 w 638"/>
                <a:gd name="T13" fmla="*/ 89 h 125"/>
                <a:gd name="T14" fmla="*/ 151 w 638"/>
                <a:gd name="T15" fmla="*/ 81 h 125"/>
                <a:gd name="T16" fmla="*/ 192 w 638"/>
                <a:gd name="T17" fmla="*/ 73 h 125"/>
                <a:gd name="T18" fmla="*/ 237 w 638"/>
                <a:gd name="T19" fmla="*/ 65 h 125"/>
                <a:gd name="T20" fmla="*/ 286 w 638"/>
                <a:gd name="T21" fmla="*/ 60 h 125"/>
                <a:gd name="T22" fmla="*/ 337 w 638"/>
                <a:gd name="T23" fmla="*/ 56 h 125"/>
                <a:gd name="T24" fmla="*/ 390 w 638"/>
                <a:gd name="T25" fmla="*/ 55 h 125"/>
                <a:gd name="T26" fmla="*/ 446 w 638"/>
                <a:gd name="T27" fmla="*/ 56 h 125"/>
                <a:gd name="T28" fmla="*/ 503 w 638"/>
                <a:gd name="T29" fmla="*/ 61 h 125"/>
                <a:gd name="T30" fmla="*/ 561 w 638"/>
                <a:gd name="T31" fmla="*/ 70 h 125"/>
                <a:gd name="T32" fmla="*/ 620 w 638"/>
                <a:gd name="T33" fmla="*/ 83 h 125"/>
                <a:gd name="T34" fmla="*/ 638 w 638"/>
                <a:gd name="T35" fmla="*/ 0 h 125"/>
                <a:gd name="T36" fmla="*/ 634 w 638"/>
                <a:gd name="T37" fmla="*/ 0 h 125"/>
                <a:gd name="T38" fmla="*/ 620 w 638"/>
                <a:gd name="T39" fmla="*/ 0 h 125"/>
                <a:gd name="T40" fmla="*/ 599 w 638"/>
                <a:gd name="T41" fmla="*/ 0 h 125"/>
                <a:gd name="T42" fmla="*/ 571 w 638"/>
                <a:gd name="T43" fmla="*/ 1 h 125"/>
                <a:gd name="T44" fmla="*/ 536 w 638"/>
                <a:gd name="T45" fmla="*/ 2 h 125"/>
                <a:gd name="T46" fmla="*/ 496 w 638"/>
                <a:gd name="T47" fmla="*/ 3 h 125"/>
                <a:gd name="T48" fmla="*/ 452 w 638"/>
                <a:gd name="T49" fmla="*/ 6 h 125"/>
                <a:gd name="T50" fmla="*/ 405 w 638"/>
                <a:gd name="T51" fmla="*/ 8 h 125"/>
                <a:gd name="T52" fmla="*/ 354 w 638"/>
                <a:gd name="T53" fmla="*/ 13 h 125"/>
                <a:gd name="T54" fmla="*/ 302 w 638"/>
                <a:gd name="T55" fmla="*/ 17 h 125"/>
                <a:gd name="T56" fmla="*/ 249 w 638"/>
                <a:gd name="T57" fmla="*/ 22 h 125"/>
                <a:gd name="T58" fmla="*/ 196 w 638"/>
                <a:gd name="T59" fmla="*/ 30 h 125"/>
                <a:gd name="T60" fmla="*/ 144 w 638"/>
                <a:gd name="T61" fmla="*/ 37 h 125"/>
                <a:gd name="T62" fmla="*/ 93 w 638"/>
                <a:gd name="T63" fmla="*/ 47 h 125"/>
                <a:gd name="T64" fmla="*/ 45 w 638"/>
                <a:gd name="T65" fmla="*/ 58 h 125"/>
                <a:gd name="T66" fmla="*/ 0 w 638"/>
                <a:gd name="T67" fmla="*/ 71 h 125"/>
                <a:gd name="T68" fmla="*/ 0 w 638"/>
                <a:gd name="T69" fmla="*/ 125 h 1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38"/>
                <a:gd name="T106" fmla="*/ 0 h 125"/>
                <a:gd name="T107" fmla="*/ 638 w 638"/>
                <a:gd name="T108" fmla="*/ 125 h 1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38" h="125">
                  <a:moveTo>
                    <a:pt x="0" y="125"/>
                  </a:moveTo>
                  <a:lnTo>
                    <a:pt x="4" y="124"/>
                  </a:lnTo>
                  <a:lnTo>
                    <a:pt x="14" y="119"/>
                  </a:lnTo>
                  <a:lnTo>
                    <a:pt x="31" y="114"/>
                  </a:lnTo>
                  <a:lnTo>
                    <a:pt x="53" y="106"/>
                  </a:lnTo>
                  <a:lnTo>
                    <a:pt x="81" y="98"/>
                  </a:lnTo>
                  <a:lnTo>
                    <a:pt x="113" y="89"/>
                  </a:lnTo>
                  <a:lnTo>
                    <a:pt x="151" y="81"/>
                  </a:lnTo>
                  <a:lnTo>
                    <a:pt x="192" y="73"/>
                  </a:lnTo>
                  <a:lnTo>
                    <a:pt x="237" y="65"/>
                  </a:lnTo>
                  <a:lnTo>
                    <a:pt x="286" y="60"/>
                  </a:lnTo>
                  <a:lnTo>
                    <a:pt x="337" y="56"/>
                  </a:lnTo>
                  <a:lnTo>
                    <a:pt x="390" y="55"/>
                  </a:lnTo>
                  <a:lnTo>
                    <a:pt x="446" y="56"/>
                  </a:lnTo>
                  <a:lnTo>
                    <a:pt x="503" y="61"/>
                  </a:lnTo>
                  <a:lnTo>
                    <a:pt x="561" y="70"/>
                  </a:lnTo>
                  <a:lnTo>
                    <a:pt x="620" y="83"/>
                  </a:lnTo>
                  <a:lnTo>
                    <a:pt x="638" y="0"/>
                  </a:lnTo>
                  <a:lnTo>
                    <a:pt x="634" y="0"/>
                  </a:lnTo>
                  <a:lnTo>
                    <a:pt x="620" y="0"/>
                  </a:lnTo>
                  <a:lnTo>
                    <a:pt x="599" y="0"/>
                  </a:lnTo>
                  <a:lnTo>
                    <a:pt x="571" y="1"/>
                  </a:lnTo>
                  <a:lnTo>
                    <a:pt x="536" y="2"/>
                  </a:lnTo>
                  <a:lnTo>
                    <a:pt x="496" y="3"/>
                  </a:lnTo>
                  <a:lnTo>
                    <a:pt x="452" y="6"/>
                  </a:lnTo>
                  <a:lnTo>
                    <a:pt x="405" y="8"/>
                  </a:lnTo>
                  <a:lnTo>
                    <a:pt x="354" y="13"/>
                  </a:lnTo>
                  <a:lnTo>
                    <a:pt x="302" y="17"/>
                  </a:lnTo>
                  <a:lnTo>
                    <a:pt x="249" y="22"/>
                  </a:lnTo>
                  <a:lnTo>
                    <a:pt x="196" y="30"/>
                  </a:lnTo>
                  <a:lnTo>
                    <a:pt x="144" y="37"/>
                  </a:lnTo>
                  <a:lnTo>
                    <a:pt x="93" y="47"/>
                  </a:lnTo>
                  <a:lnTo>
                    <a:pt x="45" y="58"/>
                  </a:lnTo>
                  <a:lnTo>
                    <a:pt x="0" y="71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22" name="Freeform 197"/>
            <p:cNvSpPr>
              <a:spLocks/>
            </p:cNvSpPr>
            <p:nvPr/>
          </p:nvSpPr>
          <p:spPr bwMode="auto">
            <a:xfrm>
              <a:off x="6217" y="14634"/>
              <a:ext cx="1075" cy="356"/>
            </a:xfrm>
            <a:custGeom>
              <a:avLst/>
              <a:gdLst>
                <a:gd name="T0" fmla="*/ 454 w 1075"/>
                <a:gd name="T1" fmla="*/ 344 h 356"/>
                <a:gd name="T2" fmla="*/ 456 w 1075"/>
                <a:gd name="T3" fmla="*/ 343 h 356"/>
                <a:gd name="T4" fmla="*/ 463 w 1075"/>
                <a:gd name="T5" fmla="*/ 341 h 356"/>
                <a:gd name="T6" fmla="*/ 472 w 1075"/>
                <a:gd name="T7" fmla="*/ 337 h 356"/>
                <a:gd name="T8" fmla="*/ 485 w 1075"/>
                <a:gd name="T9" fmla="*/ 332 h 356"/>
                <a:gd name="T10" fmla="*/ 501 w 1075"/>
                <a:gd name="T11" fmla="*/ 325 h 356"/>
                <a:gd name="T12" fmla="*/ 518 w 1075"/>
                <a:gd name="T13" fmla="*/ 317 h 356"/>
                <a:gd name="T14" fmla="*/ 538 w 1075"/>
                <a:gd name="T15" fmla="*/ 308 h 356"/>
                <a:gd name="T16" fmla="*/ 558 w 1075"/>
                <a:gd name="T17" fmla="*/ 298 h 356"/>
                <a:gd name="T18" fmla="*/ 580 w 1075"/>
                <a:gd name="T19" fmla="*/ 287 h 356"/>
                <a:gd name="T20" fmla="*/ 600 w 1075"/>
                <a:gd name="T21" fmla="*/ 274 h 356"/>
                <a:gd name="T22" fmla="*/ 621 w 1075"/>
                <a:gd name="T23" fmla="*/ 262 h 356"/>
                <a:gd name="T24" fmla="*/ 640 w 1075"/>
                <a:gd name="T25" fmla="*/ 248 h 356"/>
                <a:gd name="T26" fmla="*/ 658 w 1075"/>
                <a:gd name="T27" fmla="*/ 234 h 356"/>
                <a:gd name="T28" fmla="*/ 674 w 1075"/>
                <a:gd name="T29" fmla="*/ 219 h 356"/>
                <a:gd name="T30" fmla="*/ 688 w 1075"/>
                <a:gd name="T31" fmla="*/ 204 h 356"/>
                <a:gd name="T32" fmla="*/ 699 w 1075"/>
                <a:gd name="T33" fmla="*/ 189 h 356"/>
                <a:gd name="T34" fmla="*/ 0 w 1075"/>
                <a:gd name="T35" fmla="*/ 18 h 356"/>
                <a:gd name="T36" fmla="*/ 54 w 1075"/>
                <a:gd name="T37" fmla="*/ 0 h 356"/>
                <a:gd name="T38" fmla="*/ 1075 w 1075"/>
                <a:gd name="T39" fmla="*/ 251 h 356"/>
                <a:gd name="T40" fmla="*/ 1033 w 1075"/>
                <a:gd name="T41" fmla="*/ 274 h 356"/>
                <a:gd name="T42" fmla="*/ 738 w 1075"/>
                <a:gd name="T43" fmla="*/ 199 h 356"/>
                <a:gd name="T44" fmla="*/ 737 w 1075"/>
                <a:gd name="T45" fmla="*/ 200 h 356"/>
                <a:gd name="T46" fmla="*/ 735 w 1075"/>
                <a:gd name="T47" fmla="*/ 203 h 356"/>
                <a:gd name="T48" fmla="*/ 730 w 1075"/>
                <a:gd name="T49" fmla="*/ 207 h 356"/>
                <a:gd name="T50" fmla="*/ 724 w 1075"/>
                <a:gd name="T51" fmla="*/ 214 h 356"/>
                <a:gd name="T52" fmla="*/ 716 w 1075"/>
                <a:gd name="T53" fmla="*/ 222 h 356"/>
                <a:gd name="T54" fmla="*/ 706 w 1075"/>
                <a:gd name="T55" fmla="*/ 231 h 356"/>
                <a:gd name="T56" fmla="*/ 694 w 1075"/>
                <a:gd name="T57" fmla="*/ 242 h 356"/>
                <a:gd name="T58" fmla="*/ 679 w 1075"/>
                <a:gd name="T59" fmla="*/ 253 h 356"/>
                <a:gd name="T60" fmla="*/ 662 w 1075"/>
                <a:gd name="T61" fmla="*/ 265 h 356"/>
                <a:gd name="T62" fmla="*/ 643 w 1075"/>
                <a:gd name="T63" fmla="*/ 278 h 356"/>
                <a:gd name="T64" fmla="*/ 621 w 1075"/>
                <a:gd name="T65" fmla="*/ 291 h 356"/>
                <a:gd name="T66" fmla="*/ 597 w 1075"/>
                <a:gd name="T67" fmla="*/ 303 h 356"/>
                <a:gd name="T68" fmla="*/ 570 w 1075"/>
                <a:gd name="T69" fmla="*/ 317 h 356"/>
                <a:gd name="T70" fmla="*/ 540 w 1075"/>
                <a:gd name="T71" fmla="*/ 330 h 356"/>
                <a:gd name="T72" fmla="*/ 508 w 1075"/>
                <a:gd name="T73" fmla="*/ 343 h 356"/>
                <a:gd name="T74" fmla="*/ 472 w 1075"/>
                <a:gd name="T75" fmla="*/ 356 h 356"/>
                <a:gd name="T76" fmla="*/ 454 w 1075"/>
                <a:gd name="T77" fmla="*/ 344 h 3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75"/>
                <a:gd name="T118" fmla="*/ 0 h 356"/>
                <a:gd name="T119" fmla="*/ 1075 w 1075"/>
                <a:gd name="T120" fmla="*/ 356 h 35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75" h="356">
                  <a:moveTo>
                    <a:pt x="454" y="344"/>
                  </a:moveTo>
                  <a:lnTo>
                    <a:pt x="456" y="343"/>
                  </a:lnTo>
                  <a:lnTo>
                    <a:pt x="463" y="341"/>
                  </a:lnTo>
                  <a:lnTo>
                    <a:pt x="472" y="337"/>
                  </a:lnTo>
                  <a:lnTo>
                    <a:pt x="485" y="332"/>
                  </a:lnTo>
                  <a:lnTo>
                    <a:pt x="501" y="325"/>
                  </a:lnTo>
                  <a:lnTo>
                    <a:pt x="518" y="317"/>
                  </a:lnTo>
                  <a:lnTo>
                    <a:pt x="538" y="308"/>
                  </a:lnTo>
                  <a:lnTo>
                    <a:pt x="558" y="298"/>
                  </a:lnTo>
                  <a:lnTo>
                    <a:pt x="580" y="287"/>
                  </a:lnTo>
                  <a:lnTo>
                    <a:pt x="600" y="274"/>
                  </a:lnTo>
                  <a:lnTo>
                    <a:pt x="621" y="262"/>
                  </a:lnTo>
                  <a:lnTo>
                    <a:pt x="640" y="248"/>
                  </a:lnTo>
                  <a:lnTo>
                    <a:pt x="658" y="234"/>
                  </a:lnTo>
                  <a:lnTo>
                    <a:pt x="674" y="219"/>
                  </a:lnTo>
                  <a:lnTo>
                    <a:pt x="688" y="204"/>
                  </a:lnTo>
                  <a:lnTo>
                    <a:pt x="699" y="189"/>
                  </a:lnTo>
                  <a:lnTo>
                    <a:pt x="0" y="18"/>
                  </a:lnTo>
                  <a:lnTo>
                    <a:pt x="54" y="0"/>
                  </a:lnTo>
                  <a:lnTo>
                    <a:pt x="1075" y="251"/>
                  </a:lnTo>
                  <a:lnTo>
                    <a:pt x="1033" y="274"/>
                  </a:lnTo>
                  <a:lnTo>
                    <a:pt x="738" y="199"/>
                  </a:lnTo>
                  <a:lnTo>
                    <a:pt x="737" y="200"/>
                  </a:lnTo>
                  <a:lnTo>
                    <a:pt x="735" y="203"/>
                  </a:lnTo>
                  <a:lnTo>
                    <a:pt x="730" y="207"/>
                  </a:lnTo>
                  <a:lnTo>
                    <a:pt x="724" y="214"/>
                  </a:lnTo>
                  <a:lnTo>
                    <a:pt x="716" y="222"/>
                  </a:lnTo>
                  <a:lnTo>
                    <a:pt x="706" y="231"/>
                  </a:lnTo>
                  <a:lnTo>
                    <a:pt x="694" y="242"/>
                  </a:lnTo>
                  <a:lnTo>
                    <a:pt x="679" y="253"/>
                  </a:lnTo>
                  <a:lnTo>
                    <a:pt x="662" y="265"/>
                  </a:lnTo>
                  <a:lnTo>
                    <a:pt x="643" y="278"/>
                  </a:lnTo>
                  <a:lnTo>
                    <a:pt x="621" y="291"/>
                  </a:lnTo>
                  <a:lnTo>
                    <a:pt x="597" y="303"/>
                  </a:lnTo>
                  <a:lnTo>
                    <a:pt x="570" y="317"/>
                  </a:lnTo>
                  <a:lnTo>
                    <a:pt x="540" y="330"/>
                  </a:lnTo>
                  <a:lnTo>
                    <a:pt x="508" y="343"/>
                  </a:lnTo>
                  <a:lnTo>
                    <a:pt x="472" y="356"/>
                  </a:lnTo>
                  <a:lnTo>
                    <a:pt x="454" y="3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23" name="Freeform 198"/>
            <p:cNvSpPr>
              <a:spLocks/>
            </p:cNvSpPr>
            <p:nvPr/>
          </p:nvSpPr>
          <p:spPr bwMode="auto">
            <a:xfrm>
              <a:off x="5997" y="14727"/>
              <a:ext cx="1095" cy="319"/>
            </a:xfrm>
            <a:custGeom>
              <a:avLst/>
              <a:gdLst>
                <a:gd name="T0" fmla="*/ 0 w 1095"/>
                <a:gd name="T1" fmla="*/ 0 h 319"/>
                <a:gd name="T2" fmla="*/ 1071 w 1095"/>
                <a:gd name="T3" fmla="*/ 319 h 319"/>
                <a:gd name="T4" fmla="*/ 1095 w 1095"/>
                <a:gd name="T5" fmla="*/ 319 h 319"/>
                <a:gd name="T6" fmla="*/ 33 w 1095"/>
                <a:gd name="T7" fmla="*/ 0 h 319"/>
                <a:gd name="T8" fmla="*/ 0 w 1095"/>
                <a:gd name="T9" fmla="*/ 0 h 3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5"/>
                <a:gd name="T16" fmla="*/ 0 h 319"/>
                <a:gd name="T17" fmla="*/ 1095 w 1095"/>
                <a:gd name="T18" fmla="*/ 319 h 3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5" h="319">
                  <a:moveTo>
                    <a:pt x="0" y="0"/>
                  </a:moveTo>
                  <a:lnTo>
                    <a:pt x="1071" y="319"/>
                  </a:lnTo>
                  <a:lnTo>
                    <a:pt x="1095" y="319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24" name="Freeform 199"/>
            <p:cNvSpPr>
              <a:spLocks/>
            </p:cNvSpPr>
            <p:nvPr/>
          </p:nvSpPr>
          <p:spPr bwMode="auto">
            <a:xfrm>
              <a:off x="6181" y="14684"/>
              <a:ext cx="1082" cy="285"/>
            </a:xfrm>
            <a:custGeom>
              <a:avLst/>
              <a:gdLst>
                <a:gd name="T0" fmla="*/ 0 w 1082"/>
                <a:gd name="T1" fmla="*/ 1 h 285"/>
                <a:gd name="T2" fmla="*/ 1058 w 1082"/>
                <a:gd name="T3" fmla="*/ 285 h 285"/>
                <a:gd name="T4" fmla="*/ 1082 w 1082"/>
                <a:gd name="T5" fmla="*/ 284 h 285"/>
                <a:gd name="T6" fmla="*/ 33 w 1082"/>
                <a:gd name="T7" fmla="*/ 0 h 285"/>
                <a:gd name="T8" fmla="*/ 0 w 1082"/>
                <a:gd name="T9" fmla="*/ 1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2"/>
                <a:gd name="T16" fmla="*/ 0 h 285"/>
                <a:gd name="T17" fmla="*/ 1082 w 1082"/>
                <a:gd name="T18" fmla="*/ 285 h 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2" h="285">
                  <a:moveTo>
                    <a:pt x="0" y="1"/>
                  </a:moveTo>
                  <a:lnTo>
                    <a:pt x="1058" y="285"/>
                  </a:lnTo>
                  <a:lnTo>
                    <a:pt x="1082" y="284"/>
                  </a:lnTo>
                  <a:lnTo>
                    <a:pt x="3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25" name="Freeform 200"/>
            <p:cNvSpPr>
              <a:spLocks/>
            </p:cNvSpPr>
            <p:nvPr/>
          </p:nvSpPr>
          <p:spPr bwMode="auto">
            <a:xfrm>
              <a:off x="6093" y="14699"/>
              <a:ext cx="1087" cy="315"/>
            </a:xfrm>
            <a:custGeom>
              <a:avLst/>
              <a:gdLst>
                <a:gd name="T0" fmla="*/ 0 w 1087"/>
                <a:gd name="T1" fmla="*/ 0 h 315"/>
                <a:gd name="T2" fmla="*/ 1066 w 1087"/>
                <a:gd name="T3" fmla="*/ 315 h 315"/>
                <a:gd name="T4" fmla="*/ 1087 w 1087"/>
                <a:gd name="T5" fmla="*/ 308 h 315"/>
                <a:gd name="T6" fmla="*/ 31 w 1087"/>
                <a:gd name="T7" fmla="*/ 0 h 315"/>
                <a:gd name="T8" fmla="*/ 0 w 1087"/>
                <a:gd name="T9" fmla="*/ 0 h 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7"/>
                <a:gd name="T16" fmla="*/ 0 h 315"/>
                <a:gd name="T17" fmla="*/ 1087 w 1087"/>
                <a:gd name="T18" fmla="*/ 315 h 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7" h="315">
                  <a:moveTo>
                    <a:pt x="0" y="0"/>
                  </a:moveTo>
                  <a:lnTo>
                    <a:pt x="1066" y="315"/>
                  </a:lnTo>
                  <a:lnTo>
                    <a:pt x="1087" y="308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469" name="Group 201"/>
          <p:cNvGrpSpPr>
            <a:grpSpLocks/>
          </p:cNvGrpSpPr>
          <p:nvPr/>
        </p:nvGrpSpPr>
        <p:grpSpPr bwMode="auto">
          <a:xfrm>
            <a:off x="7450138" y="2762250"/>
            <a:ext cx="282575" cy="471488"/>
            <a:chOff x="12762" y="10336"/>
            <a:chExt cx="1027" cy="1700"/>
          </a:xfrm>
        </p:grpSpPr>
        <p:sp>
          <p:nvSpPr>
            <p:cNvPr id="104581" name="Rectangle 202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104582" name="Rectangle 203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104583" name="Line 204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84" name="Line 205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85" name="Line 206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86" name="Line 207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470" name="Text Box 209"/>
          <p:cNvSpPr txBox="1">
            <a:spLocks noChangeArrowheads="1"/>
          </p:cNvSpPr>
          <p:nvPr/>
        </p:nvSpPr>
        <p:spPr bwMode="auto">
          <a:xfrm>
            <a:off x="7507288" y="1433513"/>
            <a:ext cx="2095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lnSpc>
                <a:spcPct val="100000"/>
              </a:lnSpc>
            </a:pPr>
            <a:r>
              <a:rPr lang="en-US" altLang="el-GR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el-GR" baseline="-25000">
                <a:solidFill>
                  <a:srgbClr val="FF0000"/>
                </a:solidFill>
                <a:latin typeface="Arial" pitchFamily="34" charset="0"/>
              </a:rPr>
              <a:t>out</a:t>
            </a:r>
            <a:endParaRPr lang="en-US" altLang="el-GR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4471" name="Line 210"/>
          <p:cNvSpPr>
            <a:spLocks noChangeShapeType="1"/>
          </p:cNvSpPr>
          <p:nvPr/>
        </p:nvSpPr>
        <p:spPr bwMode="auto">
          <a:xfrm>
            <a:off x="7667625" y="1614488"/>
            <a:ext cx="87313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04472" name="Group 212"/>
          <p:cNvGrpSpPr>
            <a:grpSpLocks/>
          </p:cNvGrpSpPr>
          <p:nvPr/>
        </p:nvGrpSpPr>
        <p:grpSpPr bwMode="auto">
          <a:xfrm>
            <a:off x="6527800" y="2244725"/>
            <a:ext cx="469900" cy="219075"/>
            <a:chOff x="9542" y="11900"/>
            <a:chExt cx="1624" cy="640"/>
          </a:xfrm>
        </p:grpSpPr>
        <p:sp>
          <p:nvSpPr>
            <p:cNvPr id="104559" name="Oval 213"/>
            <p:cNvSpPr>
              <a:spLocks noChangeArrowheads="1"/>
            </p:cNvSpPr>
            <p:nvPr/>
          </p:nvSpPr>
          <p:spPr bwMode="auto">
            <a:xfrm>
              <a:off x="9557" y="12185"/>
              <a:ext cx="1608" cy="355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104560" name="Line 214"/>
            <p:cNvSpPr>
              <a:spLocks noChangeShapeType="1"/>
            </p:cNvSpPr>
            <p:nvPr/>
          </p:nvSpPr>
          <p:spPr bwMode="auto">
            <a:xfrm>
              <a:off x="9557" y="12156"/>
              <a:ext cx="1" cy="2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61" name="Line 215"/>
            <p:cNvSpPr>
              <a:spLocks noChangeShapeType="1"/>
            </p:cNvSpPr>
            <p:nvPr/>
          </p:nvSpPr>
          <p:spPr bwMode="auto">
            <a:xfrm>
              <a:off x="11165" y="12156"/>
              <a:ext cx="1" cy="219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62" name="Rectangle 216"/>
            <p:cNvSpPr>
              <a:spLocks noChangeArrowheads="1"/>
            </p:cNvSpPr>
            <p:nvPr/>
          </p:nvSpPr>
          <p:spPr bwMode="auto">
            <a:xfrm>
              <a:off x="9557" y="12156"/>
              <a:ext cx="381" cy="21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>
                <a:lnSpc>
                  <a:spcPct val="100000"/>
                </a:lnSpc>
              </a:pPr>
              <a:endParaRPr lang="el-GR" altLang="el-GR" sz="2000">
                <a:solidFill>
                  <a:schemeClr val="tx2"/>
                </a:solidFill>
                <a:latin typeface="Comic Sans MS" pitchFamily="66" charset="0"/>
              </a:endParaRPr>
            </a:p>
          </p:txBody>
        </p:sp>
        <p:sp>
          <p:nvSpPr>
            <p:cNvPr id="104563" name="Rectangle 217"/>
            <p:cNvSpPr>
              <a:spLocks noChangeArrowheads="1"/>
            </p:cNvSpPr>
            <p:nvPr/>
          </p:nvSpPr>
          <p:spPr bwMode="auto">
            <a:xfrm>
              <a:off x="10679" y="12141"/>
              <a:ext cx="486" cy="21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>
                <a:lnSpc>
                  <a:spcPct val="100000"/>
                </a:lnSpc>
              </a:pPr>
              <a:endParaRPr lang="el-GR" altLang="el-GR" sz="2000">
                <a:solidFill>
                  <a:schemeClr val="tx2"/>
                </a:solidFill>
                <a:latin typeface="Comic Sans MS" pitchFamily="66" charset="0"/>
              </a:endParaRPr>
            </a:p>
          </p:txBody>
        </p:sp>
        <p:sp>
          <p:nvSpPr>
            <p:cNvPr id="104564" name="Oval 218"/>
            <p:cNvSpPr>
              <a:spLocks noChangeArrowheads="1"/>
            </p:cNvSpPr>
            <p:nvPr/>
          </p:nvSpPr>
          <p:spPr bwMode="auto">
            <a:xfrm>
              <a:off x="9542" y="11900"/>
              <a:ext cx="1608" cy="414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grpSp>
          <p:nvGrpSpPr>
            <p:cNvPr id="104565" name="Group 219"/>
            <p:cNvGrpSpPr>
              <a:grpSpLocks/>
            </p:cNvGrpSpPr>
            <p:nvPr/>
          </p:nvGrpSpPr>
          <p:grpSpPr bwMode="auto">
            <a:xfrm>
              <a:off x="9930" y="11991"/>
              <a:ext cx="796" cy="242"/>
              <a:chOff x="2848" y="848"/>
              <a:chExt cx="140" cy="98"/>
            </a:xfrm>
          </p:grpSpPr>
          <p:sp>
            <p:nvSpPr>
              <p:cNvPr id="104578" name="Line 2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79" name="Line 2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80" name="Line 2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4566" name="Group 223"/>
            <p:cNvGrpSpPr>
              <a:grpSpLocks/>
            </p:cNvGrpSpPr>
            <p:nvPr/>
          </p:nvGrpSpPr>
          <p:grpSpPr bwMode="auto">
            <a:xfrm flipV="1">
              <a:off x="9930" y="11987"/>
              <a:ext cx="796" cy="242"/>
              <a:chOff x="2848" y="848"/>
              <a:chExt cx="140" cy="98"/>
            </a:xfrm>
          </p:grpSpPr>
          <p:sp>
            <p:nvSpPr>
              <p:cNvPr id="104575" name="Line 22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76" name="Line 22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77" name="Line 22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4567" name="Group 227"/>
            <p:cNvGrpSpPr>
              <a:grpSpLocks/>
            </p:cNvGrpSpPr>
            <p:nvPr/>
          </p:nvGrpSpPr>
          <p:grpSpPr bwMode="auto">
            <a:xfrm>
              <a:off x="10534" y="12050"/>
              <a:ext cx="476" cy="374"/>
              <a:chOff x="11283" y="10423"/>
              <a:chExt cx="475" cy="374"/>
            </a:xfrm>
          </p:grpSpPr>
          <p:sp>
            <p:nvSpPr>
              <p:cNvPr id="104568" name="Rectangle 228"/>
              <p:cNvSpPr>
                <a:spLocks noChangeArrowheads="1"/>
              </p:cNvSpPr>
              <p:nvPr/>
            </p:nvSpPr>
            <p:spPr bwMode="auto">
              <a:xfrm>
                <a:off x="11283" y="10423"/>
                <a:ext cx="475" cy="3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el-GR" altLang="el-GR" sz="1600">
                  <a:latin typeface="Comic Sans MS" pitchFamily="66" charset="0"/>
                </a:endParaRPr>
              </a:p>
            </p:txBody>
          </p:sp>
          <p:sp>
            <p:nvSpPr>
              <p:cNvPr id="104569" name="Line 229"/>
              <p:cNvSpPr>
                <a:spLocks noChangeShapeType="1"/>
              </p:cNvSpPr>
              <p:nvPr/>
            </p:nvSpPr>
            <p:spPr bwMode="auto">
              <a:xfrm>
                <a:off x="11686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70" name="Line 230"/>
              <p:cNvSpPr>
                <a:spLocks noChangeShapeType="1"/>
              </p:cNvSpPr>
              <p:nvPr/>
            </p:nvSpPr>
            <p:spPr bwMode="auto">
              <a:xfrm>
                <a:off x="11621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71" name="Line 231"/>
              <p:cNvSpPr>
                <a:spLocks noChangeShapeType="1"/>
              </p:cNvSpPr>
              <p:nvPr/>
            </p:nvSpPr>
            <p:spPr bwMode="auto">
              <a:xfrm>
                <a:off x="11556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72" name="Line 232"/>
              <p:cNvSpPr>
                <a:spLocks noChangeShapeType="1"/>
              </p:cNvSpPr>
              <p:nvPr/>
            </p:nvSpPr>
            <p:spPr bwMode="auto">
              <a:xfrm>
                <a:off x="11491" y="10495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73" name="Line 233"/>
              <p:cNvSpPr>
                <a:spLocks noChangeShapeType="1"/>
              </p:cNvSpPr>
              <p:nvPr/>
            </p:nvSpPr>
            <p:spPr bwMode="auto">
              <a:xfrm>
                <a:off x="11426" y="10495"/>
                <a:ext cx="2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74" name="Line 234"/>
              <p:cNvSpPr>
                <a:spLocks noChangeShapeType="1"/>
              </p:cNvSpPr>
              <p:nvPr/>
            </p:nvSpPr>
            <p:spPr bwMode="auto">
              <a:xfrm>
                <a:off x="11360" y="10495"/>
                <a:ext cx="3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4473" name="Line 235"/>
          <p:cNvSpPr>
            <a:spLocks noChangeShapeType="1"/>
          </p:cNvSpPr>
          <p:nvPr/>
        </p:nvSpPr>
        <p:spPr bwMode="auto">
          <a:xfrm>
            <a:off x="7023100" y="1808163"/>
            <a:ext cx="120650" cy="1587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4474" name="Group 236"/>
          <p:cNvGrpSpPr>
            <a:grpSpLocks/>
          </p:cNvGrpSpPr>
          <p:nvPr/>
        </p:nvGrpSpPr>
        <p:grpSpPr bwMode="auto">
          <a:xfrm>
            <a:off x="6127750" y="1639888"/>
            <a:ext cx="39688" cy="141287"/>
            <a:chOff x="10104" y="10005"/>
            <a:chExt cx="137" cy="411"/>
          </a:xfrm>
        </p:grpSpPr>
        <p:sp>
          <p:nvSpPr>
            <p:cNvPr id="104557" name="Oval 237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104558" name="Oval 238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</p:grpSp>
      <p:sp>
        <p:nvSpPr>
          <p:cNvPr id="104475" name="Oval 241"/>
          <p:cNvSpPr>
            <a:spLocks noChangeArrowheads="1"/>
          </p:cNvSpPr>
          <p:nvPr/>
        </p:nvSpPr>
        <p:spPr bwMode="auto">
          <a:xfrm>
            <a:off x="6831013" y="2719388"/>
            <a:ext cx="465137" cy="122237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>
              <a:latin typeface="Comic Sans MS" pitchFamily="66" charset="0"/>
            </a:endParaRPr>
          </a:p>
        </p:txBody>
      </p:sp>
      <p:sp>
        <p:nvSpPr>
          <p:cNvPr id="104476" name="Line 242"/>
          <p:cNvSpPr>
            <a:spLocks noChangeShapeType="1"/>
          </p:cNvSpPr>
          <p:nvPr/>
        </p:nvSpPr>
        <p:spPr bwMode="auto">
          <a:xfrm>
            <a:off x="6831013" y="2709863"/>
            <a:ext cx="1587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7" name="Line 243"/>
          <p:cNvSpPr>
            <a:spLocks noChangeShapeType="1"/>
          </p:cNvSpPr>
          <p:nvPr/>
        </p:nvSpPr>
        <p:spPr bwMode="auto">
          <a:xfrm>
            <a:off x="7296150" y="2709863"/>
            <a:ext cx="0" cy="7620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8" name="Rectangle 244"/>
          <p:cNvSpPr>
            <a:spLocks noChangeArrowheads="1"/>
          </p:cNvSpPr>
          <p:nvPr/>
        </p:nvSpPr>
        <p:spPr bwMode="auto">
          <a:xfrm>
            <a:off x="6831013" y="2709863"/>
            <a:ext cx="111125" cy="74612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100000"/>
              </a:lnSpc>
            </a:pPr>
            <a:endParaRPr lang="el-GR" altLang="el-GR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4479" name="Rectangle 245"/>
          <p:cNvSpPr>
            <a:spLocks noChangeArrowheads="1"/>
          </p:cNvSpPr>
          <p:nvPr/>
        </p:nvSpPr>
        <p:spPr bwMode="auto">
          <a:xfrm>
            <a:off x="7156450" y="2705100"/>
            <a:ext cx="139700" cy="74613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100000"/>
              </a:lnSpc>
            </a:pPr>
            <a:endParaRPr lang="el-GR" altLang="el-GR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4480" name="Oval 246"/>
          <p:cNvSpPr>
            <a:spLocks noChangeArrowheads="1"/>
          </p:cNvSpPr>
          <p:nvPr/>
        </p:nvSpPr>
        <p:spPr bwMode="auto">
          <a:xfrm>
            <a:off x="6823075" y="2620963"/>
            <a:ext cx="465138" cy="142875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>
              <a:latin typeface="Comic Sans MS" pitchFamily="66" charset="0"/>
            </a:endParaRPr>
          </a:p>
        </p:txBody>
      </p:sp>
      <p:grpSp>
        <p:nvGrpSpPr>
          <p:cNvPr id="104481" name="Group 247"/>
          <p:cNvGrpSpPr>
            <a:grpSpLocks/>
          </p:cNvGrpSpPr>
          <p:nvPr/>
        </p:nvGrpSpPr>
        <p:grpSpPr bwMode="auto">
          <a:xfrm>
            <a:off x="6938963" y="2652713"/>
            <a:ext cx="230187" cy="82550"/>
            <a:chOff x="2848" y="848"/>
            <a:chExt cx="140" cy="98"/>
          </a:xfrm>
        </p:grpSpPr>
        <p:sp>
          <p:nvSpPr>
            <p:cNvPr id="104554" name="Line 24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55" name="Line 24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56" name="Line 25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4482" name="Group 251"/>
          <p:cNvGrpSpPr>
            <a:grpSpLocks/>
          </p:cNvGrpSpPr>
          <p:nvPr/>
        </p:nvGrpSpPr>
        <p:grpSpPr bwMode="auto">
          <a:xfrm flipV="1">
            <a:off x="6938963" y="2651125"/>
            <a:ext cx="230187" cy="84138"/>
            <a:chOff x="2848" y="848"/>
            <a:chExt cx="140" cy="98"/>
          </a:xfrm>
        </p:grpSpPr>
        <p:sp>
          <p:nvSpPr>
            <p:cNvPr id="104551" name="Line 25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52" name="Line 25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53" name="Line 25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4483" name="Group 255"/>
          <p:cNvGrpSpPr>
            <a:grpSpLocks/>
          </p:cNvGrpSpPr>
          <p:nvPr/>
        </p:nvGrpSpPr>
        <p:grpSpPr bwMode="auto">
          <a:xfrm rot="7844936">
            <a:off x="6926263" y="2730500"/>
            <a:ext cx="168275" cy="104775"/>
            <a:chOff x="11283" y="10423"/>
            <a:chExt cx="475" cy="374"/>
          </a:xfrm>
        </p:grpSpPr>
        <p:sp>
          <p:nvSpPr>
            <p:cNvPr id="104544" name="Rectangle 256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104545" name="Line 257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46" name="Line 258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47" name="Line 259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48" name="Line 260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49" name="Line 261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50" name="Line 262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484" name="Line 263"/>
          <p:cNvSpPr>
            <a:spLocks noChangeShapeType="1"/>
          </p:cNvSpPr>
          <p:nvPr/>
        </p:nvSpPr>
        <p:spPr bwMode="auto">
          <a:xfrm flipH="1" flipV="1">
            <a:off x="6423025" y="3170238"/>
            <a:ext cx="865188" cy="9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85" name="Line 264"/>
          <p:cNvSpPr>
            <a:spLocks noChangeShapeType="1"/>
          </p:cNvSpPr>
          <p:nvPr/>
        </p:nvSpPr>
        <p:spPr bwMode="auto">
          <a:xfrm flipH="1">
            <a:off x="6692900" y="2832100"/>
            <a:ext cx="271463" cy="342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86" name="Freeform 265"/>
          <p:cNvSpPr>
            <a:spLocks/>
          </p:cNvSpPr>
          <p:nvPr/>
        </p:nvSpPr>
        <p:spPr bwMode="auto">
          <a:xfrm>
            <a:off x="6148388" y="1658938"/>
            <a:ext cx="1443037" cy="1490662"/>
          </a:xfrm>
          <a:custGeom>
            <a:avLst/>
            <a:gdLst>
              <a:gd name="T0" fmla="*/ 0 w 5205"/>
              <a:gd name="T1" fmla="*/ 0 h 4500"/>
              <a:gd name="T2" fmla="*/ 0 w 5205"/>
              <a:gd name="T3" fmla="*/ 2147483647 h 4500"/>
              <a:gd name="T4" fmla="*/ 2147483647 w 5205"/>
              <a:gd name="T5" fmla="*/ 2147483647 h 4500"/>
              <a:gd name="T6" fmla="*/ 2147483647 w 5205"/>
              <a:gd name="T7" fmla="*/ 2147483647 h 4500"/>
              <a:gd name="T8" fmla="*/ 2147483647 w 5205"/>
              <a:gd name="T9" fmla="*/ 2147483647 h 4500"/>
              <a:gd name="T10" fmla="*/ 2147483647 w 5205"/>
              <a:gd name="T11" fmla="*/ 2147483647 h 4500"/>
              <a:gd name="T12" fmla="*/ 2147483647 w 5205"/>
              <a:gd name="T13" fmla="*/ 2147483647 h 4500"/>
              <a:gd name="T14" fmla="*/ 2147483647 w 5205"/>
              <a:gd name="T15" fmla="*/ 2147483647 h 45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205"/>
              <a:gd name="T25" fmla="*/ 0 h 4500"/>
              <a:gd name="T26" fmla="*/ 5205 w 5205"/>
              <a:gd name="T27" fmla="*/ 4500 h 45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205" h="4500">
                <a:moveTo>
                  <a:pt x="0" y="0"/>
                </a:moveTo>
                <a:lnTo>
                  <a:pt x="0" y="1320"/>
                </a:lnTo>
                <a:lnTo>
                  <a:pt x="1230" y="1350"/>
                </a:lnTo>
                <a:lnTo>
                  <a:pt x="495" y="2040"/>
                </a:lnTo>
                <a:lnTo>
                  <a:pt x="4515" y="2115"/>
                </a:lnTo>
                <a:lnTo>
                  <a:pt x="2220" y="4500"/>
                </a:lnTo>
                <a:lnTo>
                  <a:pt x="5205" y="4500"/>
                </a:lnTo>
                <a:lnTo>
                  <a:pt x="5205" y="3405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4487" name="Oval 266"/>
          <p:cNvSpPr>
            <a:spLocks noChangeArrowheads="1"/>
          </p:cNvSpPr>
          <p:nvPr/>
        </p:nvSpPr>
        <p:spPr bwMode="auto">
          <a:xfrm>
            <a:off x="6062663" y="3136900"/>
            <a:ext cx="463550" cy="122238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>
              <a:latin typeface="Comic Sans MS" pitchFamily="66" charset="0"/>
            </a:endParaRPr>
          </a:p>
        </p:txBody>
      </p:sp>
      <p:sp>
        <p:nvSpPr>
          <p:cNvPr id="104488" name="Line 267"/>
          <p:cNvSpPr>
            <a:spLocks noChangeShapeType="1"/>
          </p:cNvSpPr>
          <p:nvPr/>
        </p:nvSpPr>
        <p:spPr bwMode="auto">
          <a:xfrm>
            <a:off x="6062663" y="3127375"/>
            <a:ext cx="0" cy="746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89" name="Line 268"/>
          <p:cNvSpPr>
            <a:spLocks noChangeShapeType="1"/>
          </p:cNvSpPr>
          <p:nvPr/>
        </p:nvSpPr>
        <p:spPr bwMode="auto">
          <a:xfrm>
            <a:off x="6526213" y="3127375"/>
            <a:ext cx="0" cy="74613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90" name="Rectangle 269"/>
          <p:cNvSpPr>
            <a:spLocks noChangeArrowheads="1"/>
          </p:cNvSpPr>
          <p:nvPr/>
        </p:nvSpPr>
        <p:spPr bwMode="auto">
          <a:xfrm>
            <a:off x="6062663" y="3127375"/>
            <a:ext cx="109537" cy="74613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100000"/>
              </a:lnSpc>
            </a:pPr>
            <a:endParaRPr lang="el-GR" altLang="el-GR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4491" name="Rectangle 270"/>
          <p:cNvSpPr>
            <a:spLocks noChangeArrowheads="1"/>
          </p:cNvSpPr>
          <p:nvPr/>
        </p:nvSpPr>
        <p:spPr bwMode="auto">
          <a:xfrm>
            <a:off x="6384925" y="3122613"/>
            <a:ext cx="141288" cy="73025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100000"/>
              </a:lnSpc>
            </a:pPr>
            <a:endParaRPr lang="el-GR" altLang="el-GR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4492" name="Oval 271"/>
          <p:cNvSpPr>
            <a:spLocks noChangeArrowheads="1"/>
          </p:cNvSpPr>
          <p:nvPr/>
        </p:nvSpPr>
        <p:spPr bwMode="auto">
          <a:xfrm>
            <a:off x="6057900" y="3038475"/>
            <a:ext cx="463550" cy="142875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>
              <a:latin typeface="Comic Sans MS" pitchFamily="66" charset="0"/>
            </a:endParaRPr>
          </a:p>
        </p:txBody>
      </p:sp>
      <p:grpSp>
        <p:nvGrpSpPr>
          <p:cNvPr id="104493" name="Group 272"/>
          <p:cNvGrpSpPr>
            <a:grpSpLocks/>
          </p:cNvGrpSpPr>
          <p:nvPr/>
        </p:nvGrpSpPr>
        <p:grpSpPr bwMode="auto">
          <a:xfrm>
            <a:off x="6169025" y="3070225"/>
            <a:ext cx="230188" cy="82550"/>
            <a:chOff x="2848" y="848"/>
            <a:chExt cx="140" cy="98"/>
          </a:xfrm>
        </p:grpSpPr>
        <p:sp>
          <p:nvSpPr>
            <p:cNvPr id="104541" name="Line 27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42" name="Line 27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43" name="Line 27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4494" name="Group 276"/>
          <p:cNvGrpSpPr>
            <a:grpSpLocks/>
          </p:cNvGrpSpPr>
          <p:nvPr/>
        </p:nvGrpSpPr>
        <p:grpSpPr bwMode="auto">
          <a:xfrm flipV="1">
            <a:off x="6169025" y="3068638"/>
            <a:ext cx="230188" cy="82550"/>
            <a:chOff x="2848" y="848"/>
            <a:chExt cx="140" cy="98"/>
          </a:xfrm>
        </p:grpSpPr>
        <p:sp>
          <p:nvSpPr>
            <p:cNvPr id="104538" name="Line 27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39" name="Line 27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40" name="Line 27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4495" name="Group 280"/>
          <p:cNvGrpSpPr>
            <a:grpSpLocks/>
          </p:cNvGrpSpPr>
          <p:nvPr/>
        </p:nvGrpSpPr>
        <p:grpSpPr bwMode="auto">
          <a:xfrm>
            <a:off x="6089650" y="3105150"/>
            <a:ext cx="138113" cy="128588"/>
            <a:chOff x="11283" y="10423"/>
            <a:chExt cx="475" cy="374"/>
          </a:xfrm>
        </p:grpSpPr>
        <p:sp>
          <p:nvSpPr>
            <p:cNvPr id="104531" name="Rectangle 281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104532" name="Line 282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33" name="Line 283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34" name="Line 284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35" name="Line 285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36" name="Line 286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37" name="Line 287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496" name="Oval 288"/>
          <p:cNvSpPr>
            <a:spLocks noChangeArrowheads="1"/>
          </p:cNvSpPr>
          <p:nvPr/>
        </p:nvSpPr>
        <p:spPr bwMode="auto">
          <a:xfrm>
            <a:off x="5783263" y="2649538"/>
            <a:ext cx="463550" cy="122237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>
              <a:latin typeface="Comic Sans MS" pitchFamily="66" charset="0"/>
            </a:endParaRPr>
          </a:p>
        </p:txBody>
      </p:sp>
      <p:sp>
        <p:nvSpPr>
          <p:cNvPr id="104497" name="Line 289"/>
          <p:cNvSpPr>
            <a:spLocks noChangeShapeType="1"/>
          </p:cNvSpPr>
          <p:nvPr/>
        </p:nvSpPr>
        <p:spPr bwMode="auto">
          <a:xfrm>
            <a:off x="5783263" y="2640013"/>
            <a:ext cx="0" cy="746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98" name="Line 290"/>
          <p:cNvSpPr>
            <a:spLocks noChangeShapeType="1"/>
          </p:cNvSpPr>
          <p:nvPr/>
        </p:nvSpPr>
        <p:spPr bwMode="auto">
          <a:xfrm>
            <a:off x="6246813" y="2640013"/>
            <a:ext cx="0" cy="74612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99" name="Rectangle 291"/>
          <p:cNvSpPr>
            <a:spLocks noChangeArrowheads="1"/>
          </p:cNvSpPr>
          <p:nvPr/>
        </p:nvSpPr>
        <p:spPr bwMode="auto">
          <a:xfrm>
            <a:off x="5783263" y="2640013"/>
            <a:ext cx="109537" cy="73025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100000"/>
              </a:lnSpc>
            </a:pPr>
            <a:endParaRPr lang="el-GR" altLang="el-GR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4500" name="Rectangle 292"/>
          <p:cNvSpPr>
            <a:spLocks noChangeArrowheads="1"/>
          </p:cNvSpPr>
          <p:nvPr/>
        </p:nvSpPr>
        <p:spPr bwMode="auto">
          <a:xfrm>
            <a:off x="6107113" y="2635250"/>
            <a:ext cx="139700" cy="73025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100000"/>
              </a:lnSpc>
            </a:pPr>
            <a:endParaRPr lang="el-GR" altLang="el-GR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4501" name="Oval 293"/>
          <p:cNvSpPr>
            <a:spLocks noChangeArrowheads="1"/>
          </p:cNvSpPr>
          <p:nvPr/>
        </p:nvSpPr>
        <p:spPr bwMode="auto">
          <a:xfrm>
            <a:off x="5778500" y="2552700"/>
            <a:ext cx="465138" cy="141288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altLang="el-GR" sz="1600">
              <a:latin typeface="Comic Sans MS" pitchFamily="66" charset="0"/>
            </a:endParaRPr>
          </a:p>
        </p:txBody>
      </p:sp>
      <p:grpSp>
        <p:nvGrpSpPr>
          <p:cNvPr id="104502" name="Group 294"/>
          <p:cNvGrpSpPr>
            <a:grpSpLocks/>
          </p:cNvGrpSpPr>
          <p:nvPr/>
        </p:nvGrpSpPr>
        <p:grpSpPr bwMode="auto">
          <a:xfrm>
            <a:off x="5891213" y="2582863"/>
            <a:ext cx="228600" cy="84137"/>
            <a:chOff x="2848" y="848"/>
            <a:chExt cx="140" cy="98"/>
          </a:xfrm>
        </p:grpSpPr>
        <p:sp>
          <p:nvSpPr>
            <p:cNvPr id="104528" name="Line 29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29" name="Line 29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30" name="Line 29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4503" name="Group 298"/>
          <p:cNvGrpSpPr>
            <a:grpSpLocks/>
          </p:cNvGrpSpPr>
          <p:nvPr/>
        </p:nvGrpSpPr>
        <p:grpSpPr bwMode="auto">
          <a:xfrm flipV="1">
            <a:off x="5891213" y="2581275"/>
            <a:ext cx="228600" cy="84138"/>
            <a:chOff x="2848" y="848"/>
            <a:chExt cx="140" cy="98"/>
          </a:xfrm>
        </p:grpSpPr>
        <p:sp>
          <p:nvSpPr>
            <p:cNvPr id="104525" name="Line 29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26" name="Line 30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27" name="Line 30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4504" name="Line 302"/>
          <p:cNvSpPr>
            <a:spLocks noChangeShapeType="1"/>
          </p:cNvSpPr>
          <p:nvPr/>
        </p:nvSpPr>
        <p:spPr bwMode="auto">
          <a:xfrm flipH="1">
            <a:off x="5502275" y="2752725"/>
            <a:ext cx="379413" cy="4222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4505" name="Group 303"/>
          <p:cNvGrpSpPr>
            <a:grpSpLocks/>
          </p:cNvGrpSpPr>
          <p:nvPr/>
        </p:nvGrpSpPr>
        <p:grpSpPr bwMode="auto">
          <a:xfrm rot="8027572">
            <a:off x="5918200" y="2555875"/>
            <a:ext cx="168275" cy="104775"/>
            <a:chOff x="11283" y="10423"/>
            <a:chExt cx="475" cy="374"/>
          </a:xfrm>
        </p:grpSpPr>
        <p:sp>
          <p:nvSpPr>
            <p:cNvPr id="104518" name="Rectangle 304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104519" name="Line 305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20" name="Line 306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21" name="Line 307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22" name="Line 308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23" name="Line 309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24" name="Line 310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506" name="Freeform 311"/>
          <p:cNvSpPr>
            <a:spLocks/>
          </p:cNvSpPr>
          <p:nvPr/>
        </p:nvSpPr>
        <p:spPr bwMode="auto">
          <a:xfrm>
            <a:off x="5432425" y="1679575"/>
            <a:ext cx="2212975" cy="1530350"/>
          </a:xfrm>
          <a:custGeom>
            <a:avLst/>
            <a:gdLst>
              <a:gd name="T0" fmla="*/ 2147483647 w 7980"/>
              <a:gd name="T1" fmla="*/ 2147483647 h 4620"/>
              <a:gd name="T2" fmla="*/ 2147483647 w 7980"/>
              <a:gd name="T3" fmla="*/ 2147483647 h 4620"/>
              <a:gd name="T4" fmla="*/ 0 w 7980"/>
              <a:gd name="T5" fmla="*/ 2147483647 h 4620"/>
              <a:gd name="T6" fmla="*/ 2147483647 w 7980"/>
              <a:gd name="T7" fmla="*/ 2147483647 h 4620"/>
              <a:gd name="T8" fmla="*/ 2147483647 w 7980"/>
              <a:gd name="T9" fmla="*/ 2147483647 h 4620"/>
              <a:gd name="T10" fmla="*/ 2147483647 w 7980"/>
              <a:gd name="T11" fmla="*/ 0 h 46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980"/>
              <a:gd name="T19" fmla="*/ 0 h 4620"/>
              <a:gd name="T20" fmla="*/ 7980 w 7980"/>
              <a:gd name="T21" fmla="*/ 4620 h 46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980" h="4620">
                <a:moveTo>
                  <a:pt x="7965" y="3420"/>
                </a:moveTo>
                <a:lnTo>
                  <a:pt x="7980" y="4620"/>
                </a:lnTo>
                <a:lnTo>
                  <a:pt x="0" y="4605"/>
                </a:lnTo>
                <a:lnTo>
                  <a:pt x="3315" y="1485"/>
                </a:lnTo>
                <a:lnTo>
                  <a:pt x="2355" y="1455"/>
                </a:lnTo>
                <a:lnTo>
                  <a:pt x="2355" y="0"/>
                </a:ln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4507" name="Freeform 312"/>
          <p:cNvSpPr>
            <a:spLocks/>
          </p:cNvSpPr>
          <p:nvPr/>
        </p:nvSpPr>
        <p:spPr bwMode="auto">
          <a:xfrm>
            <a:off x="5257800" y="1728788"/>
            <a:ext cx="2508250" cy="1504950"/>
          </a:xfrm>
          <a:custGeom>
            <a:avLst/>
            <a:gdLst>
              <a:gd name="T0" fmla="*/ 0 w 9045"/>
              <a:gd name="T1" fmla="*/ 2147483647 h 4545"/>
              <a:gd name="T2" fmla="*/ 0 w 9045"/>
              <a:gd name="T3" fmla="*/ 2147483647 h 4545"/>
              <a:gd name="T4" fmla="*/ 2147483647 w 9045"/>
              <a:gd name="T5" fmla="*/ 2147483647 h 4545"/>
              <a:gd name="T6" fmla="*/ 2147483647 w 9045"/>
              <a:gd name="T7" fmla="*/ 2147483647 h 4545"/>
              <a:gd name="T8" fmla="*/ 2147483647 w 9045"/>
              <a:gd name="T9" fmla="*/ 2147483647 h 4545"/>
              <a:gd name="T10" fmla="*/ 2147483647 w 9045"/>
              <a:gd name="T11" fmla="*/ 2147483647 h 4545"/>
              <a:gd name="T12" fmla="*/ 2147483647 w 9045"/>
              <a:gd name="T13" fmla="*/ 2147483647 h 4545"/>
              <a:gd name="T14" fmla="*/ 2147483647 w 9045"/>
              <a:gd name="T15" fmla="*/ 0 h 45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045"/>
              <a:gd name="T25" fmla="*/ 0 h 4545"/>
              <a:gd name="T26" fmla="*/ 9045 w 9045"/>
              <a:gd name="T27" fmla="*/ 4545 h 45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045" h="4545">
                <a:moveTo>
                  <a:pt x="0" y="2880"/>
                </a:moveTo>
                <a:lnTo>
                  <a:pt x="0" y="4530"/>
                </a:lnTo>
                <a:lnTo>
                  <a:pt x="885" y="4545"/>
                </a:lnTo>
                <a:lnTo>
                  <a:pt x="3510" y="2010"/>
                </a:lnTo>
                <a:lnTo>
                  <a:pt x="7140" y="2055"/>
                </a:lnTo>
                <a:lnTo>
                  <a:pt x="8145" y="1020"/>
                </a:lnTo>
                <a:lnTo>
                  <a:pt x="9045" y="1020"/>
                </a:lnTo>
                <a:lnTo>
                  <a:pt x="9015" y="0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4508" name="Freeform 313"/>
          <p:cNvSpPr>
            <a:spLocks/>
          </p:cNvSpPr>
          <p:nvPr/>
        </p:nvSpPr>
        <p:spPr bwMode="auto">
          <a:xfrm>
            <a:off x="5311775" y="1754188"/>
            <a:ext cx="2530475" cy="1390650"/>
          </a:xfrm>
          <a:custGeom>
            <a:avLst/>
            <a:gdLst>
              <a:gd name="T0" fmla="*/ 0 w 9120"/>
              <a:gd name="T1" fmla="*/ 2147483647 h 4201"/>
              <a:gd name="T2" fmla="*/ 0 w 9120"/>
              <a:gd name="T3" fmla="*/ 2147483647 h 4201"/>
              <a:gd name="T4" fmla="*/ 2147483647 w 9120"/>
              <a:gd name="T5" fmla="*/ 2147483647 h 4201"/>
              <a:gd name="T6" fmla="*/ 2147483647 w 9120"/>
              <a:gd name="T7" fmla="*/ 2147483647 h 4201"/>
              <a:gd name="T8" fmla="*/ 2147483647 w 9120"/>
              <a:gd name="T9" fmla="*/ 2147483647 h 4201"/>
              <a:gd name="T10" fmla="*/ 2147483647 w 9120"/>
              <a:gd name="T11" fmla="*/ 0 h 42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120"/>
              <a:gd name="T19" fmla="*/ 0 h 4201"/>
              <a:gd name="T20" fmla="*/ 9120 w 9120"/>
              <a:gd name="T21" fmla="*/ 4201 h 42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120" h="4201">
                <a:moveTo>
                  <a:pt x="0" y="2821"/>
                </a:moveTo>
                <a:lnTo>
                  <a:pt x="0" y="4201"/>
                </a:lnTo>
                <a:lnTo>
                  <a:pt x="4890" y="4201"/>
                </a:lnTo>
                <a:lnTo>
                  <a:pt x="8055" y="1051"/>
                </a:lnTo>
                <a:lnTo>
                  <a:pt x="9120" y="1080"/>
                </a:lnTo>
                <a:lnTo>
                  <a:pt x="9105" y="0"/>
                </a:lnTo>
              </a:path>
            </a:pathLst>
          </a:custGeom>
          <a:noFill/>
          <a:ln w="38100">
            <a:solidFill>
              <a:srgbClr val="00FF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4509" name="Group 314"/>
          <p:cNvGrpSpPr>
            <a:grpSpLocks/>
          </p:cNvGrpSpPr>
          <p:nvPr/>
        </p:nvGrpSpPr>
        <p:grpSpPr bwMode="auto">
          <a:xfrm>
            <a:off x="5237163" y="2668588"/>
            <a:ext cx="39687" cy="141287"/>
            <a:chOff x="10104" y="10005"/>
            <a:chExt cx="137" cy="411"/>
          </a:xfrm>
        </p:grpSpPr>
        <p:sp>
          <p:nvSpPr>
            <p:cNvPr id="104516" name="Oval 315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104517" name="Oval 316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</p:grpSp>
      <p:grpSp>
        <p:nvGrpSpPr>
          <p:cNvPr id="104510" name="Group 317"/>
          <p:cNvGrpSpPr>
            <a:grpSpLocks/>
          </p:cNvGrpSpPr>
          <p:nvPr/>
        </p:nvGrpSpPr>
        <p:grpSpPr bwMode="auto">
          <a:xfrm>
            <a:off x="7621588" y="2790825"/>
            <a:ext cx="39687" cy="142875"/>
            <a:chOff x="10104" y="10005"/>
            <a:chExt cx="137" cy="411"/>
          </a:xfrm>
        </p:grpSpPr>
        <p:sp>
          <p:nvSpPr>
            <p:cNvPr id="104514" name="Oval 318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104515" name="Oval 319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</p:grpSp>
      <p:grpSp>
        <p:nvGrpSpPr>
          <p:cNvPr id="104511" name="Group 320"/>
          <p:cNvGrpSpPr>
            <a:grpSpLocks/>
          </p:cNvGrpSpPr>
          <p:nvPr/>
        </p:nvGrpSpPr>
        <p:grpSpPr bwMode="auto">
          <a:xfrm>
            <a:off x="7816850" y="1717675"/>
            <a:ext cx="39688" cy="142875"/>
            <a:chOff x="10104" y="10005"/>
            <a:chExt cx="137" cy="411"/>
          </a:xfrm>
        </p:grpSpPr>
        <p:sp>
          <p:nvSpPr>
            <p:cNvPr id="104512" name="Oval 321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  <p:sp>
          <p:nvSpPr>
            <p:cNvPr id="104513" name="Oval 322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el-GR" altLang="el-GR" sz="1600"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33DAFF8C-9470-4073-B8AA-92D430219F43}" type="slidenum">
              <a:rPr lang="en-US"/>
              <a:pPr>
                <a:defRPr/>
              </a:pPr>
              <a:t>97</a:t>
            </a:fld>
            <a:endParaRPr lang="en-US"/>
          </a:p>
        </p:txBody>
      </p:sp>
      <p:sp>
        <p:nvSpPr>
          <p:cNvPr id="105475" name="Footer Placeholder 5"/>
          <p:cNvSpPr txBox="1">
            <a:spLocks noGrp="1"/>
          </p:cNvSpPr>
          <p:nvPr/>
        </p:nvSpPr>
        <p:spPr bwMode="auto">
          <a:xfrm>
            <a:off x="4203700" y="6400800"/>
            <a:ext cx="410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105476" name="Slide Number Placeholder 6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24F6EE6D-BB31-4FCD-B15D-5FE352E3029F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97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1054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200" smtClean="0"/>
              <a:t>Προσεγγίσεις στον</a:t>
            </a:r>
            <a:r>
              <a:rPr lang="en-US" altLang="el-GR" sz="3200" smtClean="0"/>
              <a:t> </a:t>
            </a:r>
            <a:r>
              <a:rPr lang="el-GR" altLang="el-GR" sz="3200" smtClean="0"/>
              <a:t>έλεγχο συμφόρησης</a:t>
            </a:r>
            <a:endParaRPr lang="en-US" altLang="el-GR" sz="3200" smtClean="0"/>
          </a:p>
        </p:txBody>
      </p:sp>
      <p:sp>
        <p:nvSpPr>
          <p:cNvPr id="1054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23900" y="1452563"/>
            <a:ext cx="3832225" cy="4510087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l-GR" altLang="el-GR" sz="2000" smtClean="0">
                <a:solidFill>
                  <a:srgbClr val="FF0000"/>
                </a:solidFill>
              </a:rPr>
              <a:t>Από άκρο σε άκρο έλεγχος συμφόρησης</a:t>
            </a:r>
            <a:r>
              <a:rPr lang="en-US" altLang="el-GR" sz="2000" smtClean="0">
                <a:solidFill>
                  <a:srgbClr val="FF0000"/>
                </a:solidFill>
              </a:rPr>
              <a:t>:</a:t>
            </a:r>
            <a:endParaRPr lang="el-GR" altLang="el-GR" sz="200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endParaRPr lang="en-US" altLang="el-GR" sz="2000" smtClean="0"/>
          </a:p>
          <a:p>
            <a:pPr>
              <a:lnSpc>
                <a:spcPct val="90000"/>
              </a:lnSpc>
              <a:buFont typeface="ZapfDingbats" pitchFamily="82" charset="2"/>
              <a:buChar char="r"/>
            </a:pPr>
            <a:r>
              <a:rPr lang="el-GR" altLang="el-GR" sz="1800" smtClean="0"/>
              <a:t>καμιά άμεση ανάδραση από το δίκτυο</a:t>
            </a:r>
            <a:endParaRPr lang="en-US" altLang="el-GR" sz="1800" smtClean="0"/>
          </a:p>
          <a:p>
            <a:pPr>
              <a:lnSpc>
                <a:spcPct val="90000"/>
              </a:lnSpc>
              <a:buFont typeface="ZapfDingbats" pitchFamily="82" charset="2"/>
              <a:buChar char="r"/>
            </a:pPr>
            <a:r>
              <a:rPr lang="el-GR" altLang="el-GR" sz="1800" smtClean="0"/>
              <a:t>η συμφόρηση συνάγεται από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altLang="el-GR" sz="1800" smtClean="0"/>
              <a:t>	</a:t>
            </a:r>
            <a:r>
              <a:rPr lang="el-GR" altLang="el-GR" sz="1800" smtClean="0"/>
              <a:t>τις</a:t>
            </a:r>
            <a:r>
              <a:rPr lang="en-US" altLang="el-GR" sz="1800" smtClean="0"/>
              <a:t> </a:t>
            </a:r>
            <a:r>
              <a:rPr lang="el-GR" altLang="el-GR" sz="1800" smtClean="0"/>
              <a:t>απώλειες, καθυστερήσεις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altLang="el-GR" sz="1800" smtClean="0"/>
              <a:t>	</a:t>
            </a:r>
            <a:r>
              <a:rPr lang="el-GR" altLang="el-GR" sz="1800" smtClean="0"/>
              <a:t>που παρατηρούν τα τερματικά συστήματα</a:t>
            </a:r>
            <a:endParaRPr lang="en-US" altLang="el-GR" sz="1800" smtClean="0"/>
          </a:p>
          <a:p>
            <a:pPr>
              <a:lnSpc>
                <a:spcPct val="90000"/>
              </a:lnSpc>
              <a:buFont typeface="ZapfDingbats" pitchFamily="82" charset="2"/>
              <a:buChar char="r"/>
            </a:pPr>
            <a:r>
              <a:rPr lang="el-GR" altLang="el-GR" sz="1800" smtClean="0"/>
              <a:t>προσέγγιση που ακολουθεί το TCP</a:t>
            </a:r>
            <a:endParaRPr lang="en-US" altLang="el-GR" sz="1800" smtClean="0"/>
          </a:p>
        </p:txBody>
      </p:sp>
      <p:sp>
        <p:nvSpPr>
          <p:cNvPr id="1054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14850" y="1416050"/>
            <a:ext cx="3810000" cy="46228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l-GR" altLang="el-GR" sz="2000" smtClean="0">
                <a:solidFill>
                  <a:srgbClr val="FF0000"/>
                </a:solidFill>
              </a:rPr>
              <a:t>Έλεγχος συμφόρησης</a:t>
            </a:r>
            <a:r>
              <a:rPr lang="en-US" altLang="el-GR" sz="2000" smtClean="0">
                <a:solidFill>
                  <a:srgbClr val="FF0000"/>
                </a:solidFill>
              </a:rPr>
              <a:t> </a:t>
            </a:r>
            <a:r>
              <a:rPr lang="el-GR" altLang="el-GR" sz="2000" smtClean="0">
                <a:solidFill>
                  <a:srgbClr val="FF0000"/>
                </a:solidFill>
              </a:rPr>
              <a:t>επιβοηθούμενος από το δίκτυο:</a:t>
            </a:r>
            <a:endParaRPr lang="en-US" altLang="el-GR" sz="2000" smtClean="0"/>
          </a:p>
          <a:p>
            <a:pPr>
              <a:buFont typeface="ZapfDingbats" pitchFamily="82" charset="2"/>
              <a:buChar char="r"/>
            </a:pPr>
            <a:r>
              <a:rPr lang="el-GR" altLang="el-GR" sz="1800" smtClean="0"/>
              <a:t>οι δρομολογητές παρέχουν</a:t>
            </a:r>
          </a:p>
          <a:p>
            <a:pPr>
              <a:buFont typeface="ZapfDingbats" pitchFamily="82" charset="2"/>
              <a:buNone/>
            </a:pPr>
            <a:r>
              <a:rPr lang="en-US" altLang="el-GR" sz="1800" smtClean="0"/>
              <a:t>	</a:t>
            </a:r>
            <a:r>
              <a:rPr lang="el-GR" altLang="el-GR" sz="1800" smtClean="0"/>
              <a:t>ανάδραση στα τερματικά</a:t>
            </a:r>
          </a:p>
          <a:p>
            <a:pPr>
              <a:buFont typeface="ZapfDingbats" pitchFamily="82" charset="2"/>
              <a:buNone/>
            </a:pPr>
            <a:r>
              <a:rPr lang="en-US" altLang="el-GR" sz="1800" smtClean="0"/>
              <a:t>	</a:t>
            </a:r>
            <a:r>
              <a:rPr lang="el-GR" altLang="el-GR" sz="1800" smtClean="0"/>
              <a:t>συστήματα</a:t>
            </a:r>
            <a:endParaRPr lang="en-US" altLang="el-GR" sz="1800" smtClean="0"/>
          </a:p>
          <a:p>
            <a:pPr lvl="1">
              <a:buFont typeface="Wingdings" pitchFamily="2" charset="2"/>
              <a:buChar char="§"/>
            </a:pPr>
            <a:r>
              <a:rPr lang="el-GR" altLang="el-GR" sz="1800" smtClean="0"/>
              <a:t>ένα bit που υποδεικνύει συμφόρηση </a:t>
            </a:r>
            <a:r>
              <a:rPr lang="en-US" altLang="el-GR" sz="1800" smtClean="0"/>
              <a:t>(SNA, DECbit, TCP/IP ECN, ATM)</a:t>
            </a:r>
          </a:p>
          <a:p>
            <a:pPr lvl="1">
              <a:buFont typeface="Wingdings" pitchFamily="2" charset="2"/>
              <a:buChar char="§"/>
            </a:pPr>
            <a:r>
              <a:rPr lang="el-GR" altLang="el-GR" sz="1800" smtClean="0"/>
              <a:t>σαφής ρυθμός με τον οποίο  ο αποστολέας</a:t>
            </a:r>
            <a:r>
              <a:rPr lang="en-US" altLang="el-GR" sz="1800" smtClean="0"/>
              <a:t> </a:t>
            </a:r>
            <a:r>
              <a:rPr lang="el-GR" altLang="el-GR" sz="1800" smtClean="0"/>
              <a:t>θα πρέπει να στέλνει</a:t>
            </a:r>
            <a:endParaRPr lang="en-US" altLang="el-GR" sz="1800" smtClean="0"/>
          </a:p>
        </p:txBody>
      </p:sp>
      <p:sp>
        <p:nvSpPr>
          <p:cNvPr id="105480" name="Rectangle 5"/>
          <p:cNvSpPr>
            <a:spLocks noChangeArrowheads="1"/>
          </p:cNvSpPr>
          <p:nvPr/>
        </p:nvSpPr>
        <p:spPr bwMode="auto">
          <a:xfrm>
            <a:off x="542925" y="1381125"/>
            <a:ext cx="74771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endParaRPr lang="el-GR" altLang="el-GR" sz="240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E2F943BE-D5F2-4F17-9D9B-9439C4B01225}" type="slidenum">
              <a:rPr lang="en-US"/>
              <a:pPr>
                <a:defRPr/>
              </a:pPr>
              <a:t>98</a:t>
            </a:fld>
            <a:endParaRPr lang="en-US"/>
          </a:p>
        </p:txBody>
      </p:sp>
      <p:sp>
        <p:nvSpPr>
          <p:cNvPr id="106499" name="Footer Placeholder 5"/>
          <p:cNvSpPr txBox="1">
            <a:spLocks noGrp="1"/>
          </p:cNvSpPr>
          <p:nvPr/>
        </p:nvSpPr>
        <p:spPr bwMode="auto">
          <a:xfrm>
            <a:off x="4203700" y="6400800"/>
            <a:ext cx="410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106500" name="Slide Number Placeholder 6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28ADE5EC-369E-47D5-85BB-0B42745C2C61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98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106501" name="Rectangle 2"/>
          <p:cNvSpPr>
            <a:spLocks noGrp="1" noChangeArrowheads="1"/>
          </p:cNvSpPr>
          <p:nvPr>
            <p:ph type="title"/>
          </p:nvPr>
        </p:nvSpPr>
        <p:spPr>
          <a:xfrm>
            <a:off x="331788" y="228600"/>
            <a:ext cx="8610600" cy="1143000"/>
          </a:xfrm>
        </p:spPr>
        <p:txBody>
          <a:bodyPr/>
          <a:lstStyle/>
          <a:p>
            <a:r>
              <a:rPr lang="el-GR" altLang="el-GR" sz="2800" smtClean="0"/>
              <a:t>Μελέτη περίπτωσης</a:t>
            </a:r>
            <a:r>
              <a:rPr lang="en-US" altLang="el-GR" sz="2800" smtClean="0"/>
              <a:t>:</a:t>
            </a:r>
            <a:r>
              <a:rPr lang="el-GR" altLang="el-GR" sz="2800" smtClean="0"/>
              <a:t>Έλεγχος συμφόρησης</a:t>
            </a:r>
            <a:r>
              <a:rPr lang="en-US" altLang="el-GR" sz="2800" smtClean="0"/>
              <a:t> ATM ABR</a:t>
            </a:r>
            <a:endParaRPr lang="en-US" altLang="el-GR" sz="3600" smtClean="0"/>
          </a:p>
        </p:txBody>
      </p:sp>
      <p:sp>
        <p:nvSpPr>
          <p:cNvPr id="1065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44613"/>
            <a:ext cx="3813175" cy="4903787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l-GR" sz="2000" smtClean="0">
                <a:solidFill>
                  <a:srgbClr val="FF0000"/>
                </a:solidFill>
              </a:rPr>
              <a:t>ABR: available bit rate</a:t>
            </a:r>
            <a:r>
              <a:rPr lang="el-GR" altLang="el-GR" sz="2000" smtClean="0">
                <a:solidFill>
                  <a:srgbClr val="FF0000"/>
                </a:solidFill>
              </a:rPr>
              <a:t> </a:t>
            </a:r>
            <a:r>
              <a:rPr lang="el-GR" altLang="el-GR" sz="1800" smtClean="0">
                <a:solidFill>
                  <a:srgbClr val="FF0000"/>
                </a:solidFill>
              </a:rPr>
              <a:t>(διαθέσιμος ρυθμός </a:t>
            </a:r>
            <a:r>
              <a:rPr lang="en-US" altLang="el-GR" sz="1800" smtClean="0">
                <a:solidFill>
                  <a:srgbClr val="FF0000"/>
                </a:solidFill>
              </a:rPr>
              <a:t>bit</a:t>
            </a:r>
            <a:r>
              <a:rPr lang="el-GR" altLang="el-GR" sz="1800" smtClean="0">
                <a:solidFill>
                  <a:srgbClr val="FF0000"/>
                </a:solidFill>
              </a:rPr>
              <a:t>)</a:t>
            </a:r>
            <a:r>
              <a:rPr lang="en-US" altLang="el-GR" sz="2000" smtClean="0">
                <a:solidFill>
                  <a:srgbClr val="FF0000"/>
                </a:solidFill>
              </a:rPr>
              <a:t>:</a:t>
            </a:r>
            <a:endParaRPr lang="en-US" altLang="el-GR" sz="2000" smtClean="0"/>
          </a:p>
          <a:p>
            <a:r>
              <a:rPr lang="en-US" altLang="el-GR" sz="1800" smtClean="0"/>
              <a:t>“</a:t>
            </a:r>
            <a:r>
              <a:rPr lang="el-GR" altLang="el-GR" sz="1800" smtClean="0"/>
              <a:t>ελαστική υπηρεσία</a:t>
            </a:r>
            <a:r>
              <a:rPr lang="en-US" altLang="el-GR" sz="1800" smtClean="0"/>
              <a:t>” </a:t>
            </a:r>
          </a:p>
          <a:p>
            <a:r>
              <a:rPr lang="el-GR" altLang="el-GR" sz="1800" smtClean="0"/>
              <a:t>Αν η διαδρομή του αποστολέα είναι υποφορτωμένη (</a:t>
            </a:r>
            <a:r>
              <a:rPr lang="en-US" altLang="el-GR" sz="1800" smtClean="0"/>
              <a:t>“underloaded”</a:t>
            </a:r>
            <a:r>
              <a:rPr lang="el-GR" altLang="el-GR" sz="1800" smtClean="0"/>
              <a:t>)</a:t>
            </a:r>
            <a:r>
              <a:rPr lang="en-US" altLang="el-GR" sz="1800" smtClean="0"/>
              <a:t>: </a:t>
            </a:r>
          </a:p>
          <a:p>
            <a:pPr lvl="1">
              <a:buFont typeface="Wingdings" pitchFamily="2" charset="2"/>
              <a:buChar char="§"/>
            </a:pPr>
            <a:r>
              <a:rPr lang="el-GR" altLang="el-GR" sz="1800" smtClean="0"/>
              <a:t>Ο αποστολέας θα πρέπει να χρησιμοποιήσει όσο από το διαθέσιμο εύρος ζώνης επιθυμεί/μπορεί</a:t>
            </a:r>
            <a:endParaRPr lang="en-US" altLang="el-GR" sz="1800" smtClean="0"/>
          </a:p>
          <a:p>
            <a:r>
              <a:rPr lang="el-GR" altLang="el-GR" sz="1800" smtClean="0"/>
              <a:t>Αν η διαδρομή του αποστολέα είναι σε συμφόρηση</a:t>
            </a:r>
            <a:r>
              <a:rPr lang="en-US" altLang="el-GR" sz="1800" smtClean="0"/>
              <a:t>: </a:t>
            </a:r>
          </a:p>
          <a:p>
            <a:pPr lvl="1">
              <a:buFont typeface="Wingdings" pitchFamily="2" charset="2"/>
              <a:buChar char="§"/>
            </a:pPr>
            <a:r>
              <a:rPr lang="el-GR" altLang="el-GR" sz="1800" smtClean="0"/>
              <a:t>Ο αποστολέας ρυθμίζει το ρυθμό μετάδοσης στον ελάχιστο εγγυημένο ρυθμό</a:t>
            </a:r>
            <a:endParaRPr lang="en-US" altLang="el-GR" sz="1800" smtClean="0"/>
          </a:p>
        </p:txBody>
      </p:sp>
      <p:sp>
        <p:nvSpPr>
          <p:cNvPr id="10650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371600"/>
            <a:ext cx="4238625" cy="48768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l-GR" sz="2000" smtClean="0">
                <a:solidFill>
                  <a:srgbClr val="FF0000"/>
                </a:solidFill>
              </a:rPr>
              <a:t>RM (resource management) cells</a:t>
            </a:r>
            <a:r>
              <a:rPr lang="el-GR" altLang="el-GR" sz="2000" smtClean="0">
                <a:solidFill>
                  <a:srgbClr val="FF0000"/>
                </a:solidFill>
              </a:rPr>
              <a:t> (κελιά διαχείρισης πόρων)</a:t>
            </a:r>
            <a:r>
              <a:rPr lang="en-US" altLang="el-GR" sz="2000" smtClean="0">
                <a:solidFill>
                  <a:srgbClr val="FF0000"/>
                </a:solidFill>
              </a:rPr>
              <a:t>:</a:t>
            </a:r>
            <a:endParaRPr lang="en-US" altLang="el-GR" sz="2000" smtClean="0"/>
          </a:p>
          <a:p>
            <a:r>
              <a:rPr lang="el-GR" altLang="el-GR" sz="1800" smtClean="0"/>
              <a:t>Στέλνονται από τον αποστολέα</a:t>
            </a:r>
            <a:r>
              <a:rPr lang="en-US" altLang="el-GR" sz="1800" smtClean="0"/>
              <a:t>, </a:t>
            </a:r>
            <a:r>
              <a:rPr lang="el-GR" altLang="el-GR" sz="1800" smtClean="0"/>
              <a:t>δι</a:t>
            </a:r>
            <a:r>
              <a:rPr lang="en-US" altLang="el-GR" sz="1800" smtClean="0"/>
              <a:t>a</a:t>
            </a:r>
            <a:r>
              <a:rPr lang="el-GR" altLang="el-GR" sz="1800" smtClean="0"/>
              <a:t>σπαρμένα σε κελιά δεδομένων</a:t>
            </a:r>
            <a:endParaRPr lang="en-US" altLang="el-GR" sz="1800" smtClean="0"/>
          </a:p>
          <a:p>
            <a:r>
              <a:rPr lang="el-GR" altLang="el-GR" sz="1800" smtClean="0"/>
              <a:t>Κάποια </a:t>
            </a:r>
            <a:r>
              <a:rPr lang="en-US" altLang="el-GR" sz="1800" smtClean="0"/>
              <a:t>bits </a:t>
            </a:r>
            <a:r>
              <a:rPr lang="el-GR" altLang="el-GR" sz="1800" smtClean="0"/>
              <a:t>στο</a:t>
            </a:r>
            <a:r>
              <a:rPr lang="en-US" altLang="el-GR" sz="1800" smtClean="0"/>
              <a:t> RM cell </a:t>
            </a:r>
            <a:r>
              <a:rPr lang="el-GR" altLang="el-GR" sz="1800" smtClean="0"/>
              <a:t>τίθενται από τους μεταγωγούς</a:t>
            </a:r>
            <a:r>
              <a:rPr lang="en-US" altLang="el-GR" sz="1800" smtClean="0"/>
              <a:t> (</a:t>
            </a:r>
            <a:r>
              <a:rPr lang="el-GR" altLang="el-GR" sz="1800" smtClean="0"/>
              <a:t>επιβοηθούμενο από το δίκτυο</a:t>
            </a:r>
            <a:r>
              <a:rPr lang="en-US" altLang="el-GR" sz="1800" smtClean="0"/>
              <a:t>) 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l-GR" sz="1800" smtClean="0">
                <a:solidFill>
                  <a:schemeClr val="accent2"/>
                </a:solidFill>
              </a:rPr>
              <a:t>NI bit:</a:t>
            </a:r>
            <a:r>
              <a:rPr lang="en-US" altLang="el-GR" sz="1800" smtClean="0"/>
              <a:t> </a:t>
            </a:r>
            <a:r>
              <a:rPr lang="el-GR" altLang="el-GR" sz="1800" smtClean="0"/>
              <a:t>όχι αύξηση στο ρυθμό</a:t>
            </a:r>
            <a:r>
              <a:rPr lang="en-US" altLang="el-GR" sz="1800" smtClean="0"/>
              <a:t> (</a:t>
            </a:r>
            <a:r>
              <a:rPr lang="el-GR" altLang="el-GR" sz="1800" smtClean="0"/>
              <a:t>μέτρια συμφόρηση</a:t>
            </a:r>
            <a:r>
              <a:rPr lang="en-US" altLang="el-GR" sz="1800" smtClean="0"/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l-GR" sz="1800" smtClean="0">
                <a:solidFill>
                  <a:schemeClr val="accent2"/>
                </a:solidFill>
              </a:rPr>
              <a:t>CI bit:</a:t>
            </a:r>
            <a:r>
              <a:rPr lang="en-US" altLang="el-GR" sz="1800" smtClean="0"/>
              <a:t> </a:t>
            </a:r>
            <a:r>
              <a:rPr lang="el-GR" altLang="el-GR" sz="1800" smtClean="0"/>
              <a:t>ένδειξη συμφόρησης</a:t>
            </a:r>
            <a:endParaRPr lang="en-US" altLang="el-GR" sz="1800" smtClean="0"/>
          </a:p>
          <a:p>
            <a:r>
              <a:rPr lang="el-GR" altLang="el-GR" sz="1800" smtClean="0"/>
              <a:t>Τα </a:t>
            </a:r>
            <a:r>
              <a:rPr lang="en-US" altLang="el-GR" sz="1800" smtClean="0"/>
              <a:t>RM cells </a:t>
            </a:r>
            <a:r>
              <a:rPr lang="el-GR" altLang="el-GR" sz="1800" smtClean="0"/>
              <a:t>επιστρέφονται στον αποστολέα από το δέκτη</a:t>
            </a:r>
            <a:r>
              <a:rPr lang="en-US" altLang="el-GR" sz="1800" smtClean="0"/>
              <a:t>, </a:t>
            </a:r>
            <a:r>
              <a:rPr lang="el-GR" altLang="el-GR" sz="1800" smtClean="0"/>
              <a:t>με τα</a:t>
            </a:r>
            <a:r>
              <a:rPr lang="en-US" altLang="el-GR" sz="1800" smtClean="0"/>
              <a:t> bits </a:t>
            </a:r>
            <a:r>
              <a:rPr lang="el-GR" altLang="el-GR" sz="1800" smtClean="0"/>
              <a:t>άθικτα</a:t>
            </a:r>
            <a:endParaRPr lang="en-US" altLang="el-GR" sz="2000" smtClean="0"/>
          </a:p>
          <a:p>
            <a:pPr lvl="1"/>
            <a:endParaRPr lang="en-US" altLang="el-GR" sz="1800" smtClean="0"/>
          </a:p>
          <a:p>
            <a:pPr>
              <a:buFont typeface="ZapfDingbats" pitchFamily="82" charset="2"/>
              <a:buNone/>
            </a:pPr>
            <a:r>
              <a:rPr lang="en-US" altLang="el-GR" sz="20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BC1AB9F2-EBCA-4852-A04A-71BA2F1630C0}" type="slidenum">
              <a:rPr lang="en-US"/>
              <a:pPr>
                <a:defRPr/>
              </a:pPr>
              <a:t>99</a:t>
            </a:fld>
            <a:endParaRPr lang="en-US"/>
          </a:p>
        </p:txBody>
      </p:sp>
      <p:sp>
        <p:nvSpPr>
          <p:cNvPr id="107523" name="Footer Placeholder 5"/>
          <p:cNvSpPr txBox="1">
            <a:spLocks noGrp="1"/>
          </p:cNvSpPr>
          <p:nvPr/>
        </p:nvSpPr>
        <p:spPr bwMode="auto">
          <a:xfrm>
            <a:off x="4203700" y="6400800"/>
            <a:ext cx="410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l-GR" altLang="el-GR" dirty="0" smtClean="0">
                <a:latin typeface="Comic Sans MS" pitchFamily="66" charset="0"/>
              </a:rPr>
              <a:t>Δίκτυα Επικοινωνιών- </a:t>
            </a:r>
            <a:r>
              <a:rPr lang="el-GR" altLang="el-GR" dirty="0">
                <a:latin typeface="Comic Sans MS" pitchFamily="66" charset="0"/>
              </a:rPr>
              <a:t>Επίπεδο μεταφοράς</a:t>
            </a:r>
            <a:endParaRPr lang="en-US" altLang="el-GR" dirty="0">
              <a:latin typeface="Times New Roman" pitchFamily="18" charset="0"/>
            </a:endParaRPr>
          </a:p>
        </p:txBody>
      </p:sp>
      <p:sp>
        <p:nvSpPr>
          <p:cNvPr id="107524" name="Slide Number Placeholder 6"/>
          <p:cNvSpPr txBox="1">
            <a:spLocks noGrp="1"/>
          </p:cNvSpPr>
          <p:nvPr/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altLang="el-GR">
                <a:latin typeface="Arial" pitchFamily="34" charset="0"/>
              </a:rPr>
              <a:t>3-</a:t>
            </a:r>
            <a:fld id="{D7AF3E34-45D4-48BB-9E7E-5500E2EB51BB}" type="slidenum">
              <a:rPr lang="en-US" altLang="el-GR">
                <a:latin typeface="Arial" pitchFamily="34" charset="0"/>
              </a:rPr>
              <a:pPr algn="r">
                <a:lnSpc>
                  <a:spcPct val="100000"/>
                </a:lnSpc>
              </a:pPr>
              <a:t>99</a:t>
            </a:fld>
            <a:endParaRPr lang="en-US" altLang="el-GR">
              <a:latin typeface="Arial" pitchFamily="34" charset="0"/>
            </a:endParaRPr>
          </a:p>
        </p:txBody>
      </p:sp>
      <p:sp>
        <p:nvSpPr>
          <p:cNvPr id="107525" name="Rectangle 2"/>
          <p:cNvSpPr>
            <a:spLocks noGrp="1" noChangeArrowheads="1"/>
          </p:cNvSpPr>
          <p:nvPr>
            <p:ph type="title"/>
          </p:nvPr>
        </p:nvSpPr>
        <p:spPr>
          <a:xfrm>
            <a:off x="331788" y="152400"/>
            <a:ext cx="8812212" cy="1143000"/>
          </a:xfrm>
        </p:spPr>
        <p:txBody>
          <a:bodyPr/>
          <a:lstStyle/>
          <a:p>
            <a:r>
              <a:rPr lang="el-GR" altLang="el-GR" sz="2800" smtClean="0"/>
              <a:t>Μελέτη περίπτωσης</a:t>
            </a:r>
            <a:r>
              <a:rPr lang="en-US" altLang="el-GR" sz="2800" smtClean="0"/>
              <a:t>:</a:t>
            </a:r>
            <a:r>
              <a:rPr lang="el-GR" altLang="el-GR" sz="2800" smtClean="0"/>
              <a:t>Έλεγχος συμφόρησης</a:t>
            </a:r>
            <a:r>
              <a:rPr lang="en-US" altLang="el-GR" sz="2800" smtClean="0"/>
              <a:t> ATM ABR</a:t>
            </a:r>
          </a:p>
        </p:txBody>
      </p:sp>
      <p:sp>
        <p:nvSpPr>
          <p:cNvPr id="1075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3876675"/>
            <a:ext cx="8048625" cy="2179638"/>
          </a:xfrm>
        </p:spPr>
        <p:txBody>
          <a:bodyPr/>
          <a:lstStyle/>
          <a:p>
            <a:r>
              <a:rPr lang="el-GR" altLang="el-GR" sz="1800" smtClean="0"/>
              <a:t>πεδίο</a:t>
            </a:r>
            <a:r>
              <a:rPr lang="en-US" altLang="el-GR" sz="1800" smtClean="0"/>
              <a:t> ER (explicit rate)</a:t>
            </a:r>
            <a:r>
              <a:rPr lang="el-GR" altLang="el-GR" sz="1800" smtClean="0"/>
              <a:t>: δύο </a:t>
            </a:r>
            <a:r>
              <a:rPr lang="en-US" altLang="el-GR" sz="1800" smtClean="0"/>
              <a:t>bytes </a:t>
            </a:r>
            <a:r>
              <a:rPr lang="el-GR" altLang="el-GR" sz="1800" smtClean="0"/>
              <a:t>στο κελί</a:t>
            </a:r>
            <a:r>
              <a:rPr lang="en-US" altLang="el-GR" sz="1800" smtClean="0"/>
              <a:t> RM</a:t>
            </a:r>
          </a:p>
          <a:p>
            <a:pPr lvl="1">
              <a:buFont typeface="Wingdings" pitchFamily="2" charset="2"/>
              <a:buChar char="§"/>
            </a:pPr>
            <a:r>
              <a:rPr lang="el-GR" altLang="el-GR" sz="1600" smtClean="0"/>
              <a:t>μεταγωγός με συμφόρηση μπορεί να θέσει χαμηλότερη τιμή του</a:t>
            </a:r>
            <a:r>
              <a:rPr lang="en-US" altLang="el-GR" sz="1600" smtClean="0"/>
              <a:t> ER </a:t>
            </a:r>
            <a:r>
              <a:rPr lang="el-GR" altLang="el-GR" sz="1600" smtClean="0"/>
              <a:t>στο κελί</a:t>
            </a:r>
            <a:endParaRPr lang="en-US" altLang="el-GR" sz="1600" smtClean="0"/>
          </a:p>
          <a:p>
            <a:pPr lvl="1">
              <a:buFont typeface="Wingdings" pitchFamily="2" charset="2"/>
              <a:buChar char="§"/>
            </a:pPr>
            <a:r>
              <a:rPr lang="el-GR" altLang="el-GR" sz="1600" smtClean="0"/>
              <a:t>έτσι ο ρυθμός αποστολής του αποστολέα ισούται με το μέγιστο υποστηριζόμενο ρυθμό στη διαδρομή</a:t>
            </a:r>
            <a:endParaRPr lang="en-US" altLang="el-GR" sz="1600" smtClean="0"/>
          </a:p>
          <a:p>
            <a:r>
              <a:rPr lang="en-US" altLang="el-GR" sz="1800" smtClean="0"/>
              <a:t>EFCI bit </a:t>
            </a:r>
            <a:r>
              <a:rPr lang="el-GR" altLang="el-GR" sz="1800" smtClean="0"/>
              <a:t>στα κελιά δεδομένων</a:t>
            </a:r>
            <a:r>
              <a:rPr lang="en-US" altLang="el-GR" sz="1800" smtClean="0"/>
              <a:t>: </a:t>
            </a:r>
            <a:r>
              <a:rPr lang="el-GR" altLang="el-GR" sz="1800" smtClean="0"/>
              <a:t>τίθεται </a:t>
            </a:r>
            <a:r>
              <a:rPr lang="en-US" altLang="el-GR" sz="1800" smtClean="0"/>
              <a:t>1 </a:t>
            </a:r>
            <a:r>
              <a:rPr lang="el-GR" altLang="el-GR" sz="1800" smtClean="0"/>
              <a:t>σε μεταγωγό με συμφόρηση</a:t>
            </a:r>
            <a:endParaRPr lang="en-US" altLang="el-GR" sz="1800" smtClean="0"/>
          </a:p>
          <a:p>
            <a:pPr lvl="1">
              <a:buFont typeface="Wingdings" pitchFamily="2" charset="2"/>
              <a:buChar char="§"/>
            </a:pPr>
            <a:r>
              <a:rPr lang="el-GR" altLang="el-GR" sz="1600" smtClean="0"/>
              <a:t>αν το κελί δεδομένων που προηγείται του κελιού </a:t>
            </a:r>
            <a:r>
              <a:rPr lang="en-US" altLang="el-GR" sz="1600" smtClean="0"/>
              <a:t>RM </a:t>
            </a:r>
            <a:r>
              <a:rPr lang="el-GR" altLang="el-GR" sz="1600" smtClean="0"/>
              <a:t>έχει</a:t>
            </a:r>
            <a:r>
              <a:rPr lang="en-US" altLang="el-GR" sz="1600" smtClean="0"/>
              <a:t> </a:t>
            </a:r>
            <a:r>
              <a:rPr lang="el-GR" altLang="el-GR" sz="1600" smtClean="0"/>
              <a:t>το </a:t>
            </a:r>
            <a:r>
              <a:rPr lang="en-US" altLang="el-GR" sz="1600" smtClean="0"/>
              <a:t>EFCI </a:t>
            </a:r>
            <a:r>
              <a:rPr lang="el-GR" altLang="el-GR" sz="1600" smtClean="0"/>
              <a:t>ίσο με 1</a:t>
            </a:r>
            <a:r>
              <a:rPr lang="en-US" altLang="el-GR" sz="1600" smtClean="0"/>
              <a:t>, </a:t>
            </a:r>
            <a:r>
              <a:rPr lang="el-GR" altLang="el-GR" sz="1600" smtClean="0"/>
              <a:t>ο προορισμός θέτει 1 το </a:t>
            </a:r>
            <a:r>
              <a:rPr lang="en-US" altLang="el-GR" sz="1600" smtClean="0"/>
              <a:t>CI bit </a:t>
            </a:r>
            <a:r>
              <a:rPr lang="el-GR" altLang="el-GR" sz="1600" smtClean="0"/>
              <a:t>στο κελί </a:t>
            </a:r>
            <a:r>
              <a:rPr lang="en-US" altLang="el-GR" sz="1600" smtClean="0"/>
              <a:t>RM </a:t>
            </a:r>
            <a:r>
              <a:rPr lang="el-GR" altLang="el-GR" sz="1600" smtClean="0"/>
              <a:t>που στέλνει πίσω</a:t>
            </a:r>
            <a:endParaRPr lang="en-US" altLang="el-GR" sz="1600" smtClean="0"/>
          </a:p>
        </p:txBody>
      </p:sp>
      <p:pic>
        <p:nvPicPr>
          <p:cNvPr id="107527" name="Picture 4" descr="congestio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5763" y="1279525"/>
            <a:ext cx="59436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8" name="Freeform 24"/>
          <p:cNvSpPr>
            <a:spLocks/>
          </p:cNvSpPr>
          <p:nvPr/>
        </p:nvSpPr>
        <p:spPr bwMode="auto">
          <a:xfrm>
            <a:off x="1270000" y="1974850"/>
            <a:ext cx="360363" cy="1403350"/>
          </a:xfrm>
          <a:custGeom>
            <a:avLst/>
            <a:gdLst>
              <a:gd name="T0" fmla="*/ 0 w 354"/>
              <a:gd name="T1" fmla="*/ 2147483647 h 1200"/>
              <a:gd name="T2" fmla="*/ 2147483647 w 354"/>
              <a:gd name="T3" fmla="*/ 0 h 1200"/>
              <a:gd name="T4" fmla="*/ 2147483647 w 354"/>
              <a:gd name="T5" fmla="*/ 2147483647 h 1200"/>
              <a:gd name="T6" fmla="*/ 2147483647 w 354"/>
              <a:gd name="T7" fmla="*/ 2147483647 h 1200"/>
              <a:gd name="T8" fmla="*/ 0 w 354"/>
              <a:gd name="T9" fmla="*/ 2147483647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4"/>
              <a:gd name="T16" fmla="*/ 0 h 1200"/>
              <a:gd name="T17" fmla="*/ 354 w 354"/>
              <a:gd name="T18" fmla="*/ 1200 h 1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4" h="1200">
                <a:moveTo>
                  <a:pt x="0" y="1194"/>
                </a:moveTo>
                <a:lnTo>
                  <a:pt x="354" y="0"/>
                </a:lnTo>
                <a:lnTo>
                  <a:pt x="342" y="1146"/>
                </a:lnTo>
                <a:lnTo>
                  <a:pt x="180" y="1200"/>
                </a:lnTo>
                <a:lnTo>
                  <a:pt x="0" y="1194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808080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29" name="Freeform 34"/>
          <p:cNvSpPr>
            <a:spLocks/>
          </p:cNvSpPr>
          <p:nvPr/>
        </p:nvSpPr>
        <p:spPr bwMode="auto">
          <a:xfrm>
            <a:off x="7567613" y="1906588"/>
            <a:ext cx="347662" cy="1514475"/>
          </a:xfrm>
          <a:custGeom>
            <a:avLst/>
            <a:gdLst>
              <a:gd name="T0" fmla="*/ 2147483647 w 219"/>
              <a:gd name="T1" fmla="*/ 2147483647 h 954"/>
              <a:gd name="T2" fmla="*/ 0 w 219"/>
              <a:gd name="T3" fmla="*/ 0 h 954"/>
              <a:gd name="T4" fmla="*/ 2147483647 w 219"/>
              <a:gd name="T5" fmla="*/ 2147483647 h 954"/>
              <a:gd name="T6" fmla="*/ 2147483647 w 219"/>
              <a:gd name="T7" fmla="*/ 2147483647 h 954"/>
              <a:gd name="T8" fmla="*/ 2147483647 w 219"/>
              <a:gd name="T9" fmla="*/ 2147483647 h 9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9"/>
              <a:gd name="T16" fmla="*/ 0 h 954"/>
              <a:gd name="T17" fmla="*/ 219 w 219"/>
              <a:gd name="T18" fmla="*/ 954 h 9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9" h="954">
                <a:moveTo>
                  <a:pt x="198" y="762"/>
                </a:moveTo>
                <a:lnTo>
                  <a:pt x="0" y="0"/>
                </a:lnTo>
                <a:lnTo>
                  <a:pt x="8" y="844"/>
                </a:lnTo>
                <a:lnTo>
                  <a:pt x="219" y="954"/>
                </a:lnTo>
                <a:lnTo>
                  <a:pt x="198" y="76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808080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7530" name="Group 113"/>
          <p:cNvGrpSpPr>
            <a:grpSpLocks/>
          </p:cNvGrpSpPr>
          <p:nvPr/>
        </p:nvGrpSpPr>
        <p:grpSpPr bwMode="auto">
          <a:xfrm>
            <a:off x="635000" y="2938463"/>
            <a:ext cx="687388" cy="636587"/>
            <a:chOff x="-44" y="1473"/>
            <a:chExt cx="981" cy="1105"/>
          </a:xfrm>
        </p:grpSpPr>
        <p:pic>
          <p:nvPicPr>
            <p:cNvPr id="107534" name="Picture 114" descr="desktop_computer_stylized_medium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7535" name="Freeform 11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7531" name="Group 116"/>
          <p:cNvGrpSpPr>
            <a:grpSpLocks/>
          </p:cNvGrpSpPr>
          <p:nvPr/>
        </p:nvGrpSpPr>
        <p:grpSpPr bwMode="auto">
          <a:xfrm flipH="1">
            <a:off x="7762875" y="2987675"/>
            <a:ext cx="642938" cy="636588"/>
            <a:chOff x="-44" y="1473"/>
            <a:chExt cx="981" cy="1105"/>
          </a:xfrm>
        </p:grpSpPr>
        <p:pic>
          <p:nvPicPr>
            <p:cNvPr id="107532" name="Picture 117" descr="desktop_computer_stylized_medium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7533" name="Freeform 11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,5,7,8,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5,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2247447</TotalTime>
  <Words>9231</Words>
  <Application>Microsoft Office PowerPoint</Application>
  <PresentationFormat>On-screen Show (4:3)</PresentationFormat>
  <Paragraphs>2279</Paragraphs>
  <Slides>118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118</vt:i4>
      </vt:variant>
    </vt:vector>
  </HeadingPairs>
  <TitlesOfParts>
    <vt:vector size="137" baseType="lpstr">
      <vt:lpstr>ＭＳ Ｐゴシック</vt:lpstr>
      <vt:lpstr>ＭＳ Ｐゴシック</vt:lpstr>
      <vt:lpstr>Arial</vt:lpstr>
      <vt:lpstr>Arial Narrow</vt:lpstr>
      <vt:lpstr>CL Futura CondensedLight</vt:lpstr>
      <vt:lpstr>Comic Sans MS</vt:lpstr>
      <vt:lpstr>Courier New</vt:lpstr>
      <vt:lpstr>Gill Sans MT</vt:lpstr>
      <vt:lpstr>MS Mincho</vt:lpstr>
      <vt:lpstr>Symbol</vt:lpstr>
      <vt:lpstr>Tahoma</vt:lpstr>
      <vt:lpstr>Times New Roman</vt:lpstr>
      <vt:lpstr>Wingdings</vt:lpstr>
      <vt:lpstr>ZapfDingbats</vt:lpstr>
      <vt:lpstr>Default Design</vt:lpstr>
      <vt:lpstr>Clip</vt:lpstr>
      <vt:lpstr>Picture</vt:lpstr>
      <vt:lpstr>Εξίσωση</vt:lpstr>
      <vt:lpstr>VISIO</vt:lpstr>
      <vt:lpstr>Δίκτυα Επικοινωνιών </vt:lpstr>
      <vt:lpstr>           Δίκτυα Επικοινωνιών  Τμήμα Πληροφορικής και Τηλεπικοινωνιών       Εθνικό &amp; Καποδιστριακό       Πανεπιστήμιο Αθηνών </vt:lpstr>
      <vt:lpstr>Κεφάλαιο 3: Επίπεδο Μεταφοράς</vt:lpstr>
      <vt:lpstr>Κεφάλαιο 3: περίγραμμα</vt:lpstr>
      <vt:lpstr>Υπηρεσίες και πρωτόκολλα μεταφοράς</vt:lpstr>
      <vt:lpstr>Επίπεδο Μεταφοράς  / Επίπεδο Δικτύου</vt:lpstr>
      <vt:lpstr>Πρωτόκολλα Επιπέδου Μεταφοράς στο Διαδίκτυο</vt:lpstr>
      <vt:lpstr>Κεφάλαιο 3: περίγραμμα</vt:lpstr>
      <vt:lpstr>Πολύπλεξη/Αποπολύπλεξη</vt:lpstr>
      <vt:lpstr>Πώς δουλεύει η αποπολύπλεξη</vt:lpstr>
      <vt:lpstr>Ασυνδεσμική αποπολύπλεξη (UDP)</vt:lpstr>
      <vt:lpstr>Ασυνδεσμική αποπολύπλεξη (παράδειγμα)</vt:lpstr>
      <vt:lpstr>Συνδεσμική αποπολύπλεξη (TCP) </vt:lpstr>
      <vt:lpstr>Συνδεσμική αποπολύπλεξη (παράδειγμα) </vt:lpstr>
      <vt:lpstr>Συνδεσμική αποπολύπλεξη :  Web Server με νήματα</vt:lpstr>
      <vt:lpstr>Κεφάλαιο 3: περίγραμμα</vt:lpstr>
      <vt:lpstr>UDP: User Datagram Protocol [RFC 768]</vt:lpstr>
      <vt:lpstr>UDP: κεφαλίδα τμήματος</vt:lpstr>
      <vt:lpstr>UDP checksum (άθροισμα ελέγχου) </vt:lpstr>
      <vt:lpstr>Παράδειγμα Checksum Διαδικτύου</vt:lpstr>
      <vt:lpstr>Κεφάλαιο 3: περίγραμμα</vt:lpstr>
      <vt:lpstr>Αρχές αξιόπιστης μεταφοράς δεδομένων</vt:lpstr>
      <vt:lpstr>Αρχές της αξιόπιστης μεταφοράς δεδομένων</vt:lpstr>
      <vt:lpstr>Αρχές της αξιόπιστης μεταφοράς δεδομένων</vt:lpstr>
      <vt:lpstr>Αξιόπιστη μεταφορά δεδομένων: ξεκινώντας</vt:lpstr>
      <vt:lpstr>Αξιόπιστη μεταφορά δεδομένων: ξεκινώντας</vt:lpstr>
      <vt:lpstr>Rdt1.0: αξιόπιστη μεταφορά επάνω σε αξιόπιστο κανάλι</vt:lpstr>
      <vt:lpstr>Rdt2.0: κανάλι με σφάλματα bit</vt:lpstr>
      <vt:lpstr>Rdt2.0: κανάλι με σφάλματα bit</vt:lpstr>
      <vt:lpstr>rdt2.0: περιγραφή FSM</vt:lpstr>
      <vt:lpstr>rdt2.0: λειτουργίa χωρίς σφάλματα</vt:lpstr>
      <vt:lpstr>rdt2.0: σενάριο σφάλματος</vt:lpstr>
      <vt:lpstr>Το rdt2.0 έχει ένα μοιραίο σφάλμα!</vt:lpstr>
      <vt:lpstr>rdt2.1: αποστολέας, διαχειρίζεται αλλοιωμένα ACK/NAKs</vt:lpstr>
      <vt:lpstr>rdt2.1: δέκτης, διαχειρίζεται αλλοιωμένα ACK/NAKs</vt:lpstr>
      <vt:lpstr>rdt2.1: Συζήτηση</vt:lpstr>
      <vt:lpstr>rdt2.2: Ένα πρωτόκολλο χωρίς NAK</vt:lpstr>
      <vt:lpstr>rdt2.2:Αποσπάσματα αποστολέα, δέκτη</vt:lpstr>
      <vt:lpstr>rdt3.0: κανάλια με λάθη και απώλειες</vt:lpstr>
      <vt:lpstr>rdt3.0 αποστολέας</vt:lpstr>
      <vt:lpstr>rdt3.0 εν δράσει</vt:lpstr>
      <vt:lpstr>rdt3.0 εν δράσει</vt:lpstr>
      <vt:lpstr>Απόδοση του rdt3.0</vt:lpstr>
      <vt:lpstr>rdt3.0: Λειτουργία διακοπής και αναμονής (stop-and-wait)</vt:lpstr>
      <vt:lpstr>Πρωτόκολλα με διοχέτευση  </vt:lpstr>
      <vt:lpstr>Διοχέτευση (pipelining): αύξηση βαθμού χρήσης (utilization)</vt:lpstr>
      <vt:lpstr>Πρωτόκολλα διοχέτευσης</vt:lpstr>
      <vt:lpstr>Go-Back-N</vt:lpstr>
      <vt:lpstr>GBN: Επεκτεταμένη FSM αποστολέα</vt:lpstr>
      <vt:lpstr>GBN: Επεκτεταμένη FSM δέκτη</vt:lpstr>
      <vt:lpstr>GBN «εν δράσει»</vt:lpstr>
      <vt:lpstr>Επιλεκτική Επανάληψη (Selective Repeat)</vt:lpstr>
      <vt:lpstr>Επιλεκτική επανάληψη: παράθυρα αποστολέα και δέκτη</vt:lpstr>
      <vt:lpstr>Επιλεκτική επανάληψη</vt:lpstr>
      <vt:lpstr>Επιλεκτική επανάληψη «εν δράσει»</vt:lpstr>
      <vt:lpstr>Επιλεκτική επανάληψη: δίλημμα</vt:lpstr>
      <vt:lpstr>Κεφάλαιο 3: περίγραμμα</vt:lpstr>
      <vt:lpstr>TCP: Επισκόπηση  RFCs: 793, 1122, 1323, 2018, 2581</vt:lpstr>
      <vt:lpstr>Δομή τμήματος TCP</vt:lpstr>
      <vt:lpstr>TCP: αριθμοί ακολουθίας και ACKs</vt:lpstr>
      <vt:lpstr>TCP  αριθμοί ακολουθίας, ACKs</vt:lpstr>
      <vt:lpstr>Χρόνος Διαδρομής μετ’ επιστροφής (Round Trip Time) και Λήξη Χρόνου (Timeout) του TCP</vt:lpstr>
      <vt:lpstr>Χρόνος Διαδρομής Μετ’ επιστροφής (Round Trip Time) και Λήξη Χρόνου (Timeout) του TCP</vt:lpstr>
      <vt:lpstr>Παράδειγμα εκτίμησης του RTT:</vt:lpstr>
      <vt:lpstr>Χρόνος Διαδρομής Μετ’ επιστροφής (Round Trip Time) και Λήξη Χρόνου (Timeout) του TCP</vt:lpstr>
      <vt:lpstr>Κεφάλαιο 3: περίγραμμα</vt:lpstr>
      <vt:lpstr>Αξιόπιστη μεταφορά δεδομένων (αμδ) του TCP</vt:lpstr>
      <vt:lpstr>Γεγονότα του αποστολέα TCP:</vt:lpstr>
      <vt:lpstr>Αποστολέας TCP (απλοποιημένος)</vt:lpstr>
      <vt:lpstr>Σενάρια αναμεταδόσεων TCP</vt:lpstr>
      <vt:lpstr>Σενάρια αναμεταδόσεων TCP (συν.)</vt:lpstr>
      <vt:lpstr>Παραγωγή TCP ACK [RFC 1122, RFC 2581]</vt:lpstr>
      <vt:lpstr>Ταχεία αναμετάδοση (Fast retransmit)</vt:lpstr>
      <vt:lpstr>Ταχεία Αναμετάδοση TCP</vt:lpstr>
      <vt:lpstr>Αλγόριθμος ταχείας αναμετάδοσης:</vt:lpstr>
      <vt:lpstr>Κεφάλαιο 3: περίγραμμα</vt:lpstr>
      <vt:lpstr>Έλεγχος ροής του TCP</vt:lpstr>
      <vt:lpstr>Έλεγχος ροής του TCP</vt:lpstr>
      <vt:lpstr>Έλεγχος ροής του TCP</vt:lpstr>
      <vt:lpstr>Κεφάλαιο 3: περίγραμμα</vt:lpstr>
      <vt:lpstr>Διαχείριση σύνδεσης TCP</vt:lpstr>
      <vt:lpstr>Διαχείριση σύνδεσης TCP (συν.)</vt:lpstr>
      <vt:lpstr>Συμφωνία για δημιουργία σύνδεσης</vt:lpstr>
      <vt:lpstr>TCP 3-μερής χειραψία</vt:lpstr>
      <vt:lpstr>TCP 3-μερής χειραψία FSM</vt:lpstr>
      <vt:lpstr>TCP: Κλείσιμο σύνδεσης</vt:lpstr>
      <vt:lpstr>TCP: Κλείσιμο σύνδεσης (συν.)</vt:lpstr>
      <vt:lpstr>TCP: Κλείσιμο σύνδεσης (ανάλυση)</vt:lpstr>
      <vt:lpstr>Ο κύκλος ζωής μιας TCP σύνδεσης</vt:lpstr>
      <vt:lpstr>Κεφάλαιο 3: περίγραμμα</vt:lpstr>
      <vt:lpstr>Αρχές του Ελέγχου Συμφόρησης</vt:lpstr>
      <vt:lpstr>Αίτια/κόστη συμφόρησης: σενάριο 1</vt:lpstr>
      <vt:lpstr>Αίτια/κόστη συμφόρησης: σενάριο 2</vt:lpstr>
      <vt:lpstr>Αίτια/κόστη συμφόρησης: σενάριο 2 (συν.)</vt:lpstr>
      <vt:lpstr>Αίτια/κόστη της συμφόρησης: σενάριο 3</vt:lpstr>
      <vt:lpstr>Αίτια/κόστη της συμφόρησης: σενάριο 3</vt:lpstr>
      <vt:lpstr>Προσεγγίσεις στον έλεγχο συμφόρησης</vt:lpstr>
      <vt:lpstr>Μελέτη περίπτωσης:Έλεγχος συμφόρησης ATM ABR</vt:lpstr>
      <vt:lpstr>Μελέτη περίπτωσης:Έλεγχος συμφόρησης ATM ABR</vt:lpstr>
      <vt:lpstr>Κεφάλαιο 3: περίγραμμα</vt:lpstr>
      <vt:lpstr>Έλεγχος συμφόρησης TCP: προσθετική αύξηση, πολλαπλασιαστική μείωση (AIMD)</vt:lpstr>
      <vt:lpstr>Έλεγχος συμφόρησης TCP: λεπτομέρειες</vt:lpstr>
      <vt:lpstr>Αργή εκκίνηση του TCP</vt:lpstr>
      <vt:lpstr>Αργή εκκίνηση του TCP(συν.)</vt:lpstr>
      <vt:lpstr>TCP: ανίχνευση, αντίδραση σε απώλειες</vt:lpstr>
      <vt:lpstr>TCP: Μετάβαση από αργή εκκίνηση σε αποφυγή συμφόρησης (Slow Start to Congestion Avoidance)</vt:lpstr>
      <vt:lpstr>Σύνοψη: Έλεγχος συμφόρησης TCP</vt:lpstr>
      <vt:lpstr>PowerPoint Presentation</vt:lpstr>
      <vt:lpstr>Έλεγχος συμφόρησης του αποστολέα TCP (3)</vt:lpstr>
      <vt:lpstr>Ρυθμαπόδοση TCP </vt:lpstr>
      <vt:lpstr>Μέλλον του TCP: TCP πάνω από «μεγάλου μήκους, χοντρές σωληνώσεις» (“long, fat pipes”)</vt:lpstr>
      <vt:lpstr>Δικαιoσύνη του TCP</vt:lpstr>
      <vt:lpstr>Είναι το TCP δίκαιο;</vt:lpstr>
      <vt:lpstr>Δικαιοσύνη (συνέχεια)</vt:lpstr>
      <vt:lpstr>Κεφάλαιο 3: Σύνοψη</vt:lpstr>
      <vt:lpstr>Τέλος Ενότητας</vt:lpstr>
      <vt:lpstr>Σημείωμα Αναφοράς</vt:lpstr>
      <vt:lpstr>Χρηματοδότηση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3</dc:title>
  <dc:creator>Jim Kurose &amp; Keith Ross</dc:creator>
  <cp:lastModifiedBy>Pantelis Balaouras</cp:lastModifiedBy>
  <cp:revision>456</cp:revision>
  <cp:lastPrinted>2000-04-27T09:23:27Z</cp:lastPrinted>
  <dcterms:created xsi:type="dcterms:W3CDTF">1999-10-08T19:08:27Z</dcterms:created>
  <dcterms:modified xsi:type="dcterms:W3CDTF">2016-05-24T09:48:17Z</dcterms:modified>
</cp:coreProperties>
</file>