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6" r:id="rId2"/>
    <p:sldId id="262" r:id="rId3"/>
    <p:sldId id="266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2" r:id="rId26"/>
    <p:sldId id="321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  <p:sldId id="361" r:id="rId66"/>
    <p:sldId id="362" r:id="rId67"/>
    <p:sldId id="363" r:id="rId68"/>
    <p:sldId id="364" r:id="rId69"/>
    <p:sldId id="365" r:id="rId70"/>
    <p:sldId id="366" r:id="rId71"/>
    <p:sldId id="367" r:id="rId72"/>
    <p:sldId id="368" r:id="rId73"/>
    <p:sldId id="369" r:id="rId74"/>
    <p:sldId id="370" r:id="rId75"/>
    <p:sldId id="371" r:id="rId76"/>
    <p:sldId id="372" r:id="rId77"/>
    <p:sldId id="373" r:id="rId78"/>
    <p:sldId id="374" r:id="rId79"/>
    <p:sldId id="375" r:id="rId80"/>
    <p:sldId id="376" r:id="rId81"/>
    <p:sldId id="377" r:id="rId82"/>
    <p:sldId id="378" r:id="rId83"/>
    <p:sldId id="379" r:id="rId84"/>
    <p:sldId id="380" r:id="rId85"/>
    <p:sldId id="381" r:id="rId86"/>
    <p:sldId id="382" r:id="rId87"/>
    <p:sldId id="383" r:id="rId88"/>
    <p:sldId id="280" r:id="rId89"/>
    <p:sldId id="290" r:id="rId90"/>
    <p:sldId id="295" r:id="rId91"/>
    <p:sldId id="299" r:id="rId92"/>
    <p:sldId id="292" r:id="rId93"/>
    <p:sldId id="291" r:id="rId94"/>
    <p:sldId id="294" r:id="rId95"/>
    <p:sldId id="293" r:id="rId9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66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2"/>
            <p14:sldId id="321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3" d="100"/>
          <a:sy n="73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Ψηφιακή εκπομπή και λήψη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Ψηφιακή εκπομπή και λήψη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Ψηφιακή εκπομπή και λήψη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Ψηφιακή εκπομπή και λήψη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Ψηφιακή εκπομπή και λήψη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Ψηφιακή εκπομπή και λήψη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Ψηφιακή εκπομπή και λήψη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5.wmf"/><Relationship Id="rId3" Type="http://schemas.openxmlformats.org/officeDocument/2006/relationships/image" Target="../media/image38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wmf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wmf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png"/><Relationship Id="rId4" Type="http://schemas.openxmlformats.org/officeDocument/2006/relationships/image" Target="../media/image10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4.png"/><Relationship Id="rId4" Type="http://schemas.openxmlformats.org/officeDocument/2006/relationships/image" Target="../media/image11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146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image" Target="../media/image148.wmf"/><Relationship Id="rId7" Type="http://schemas.openxmlformats.org/officeDocument/2006/relationships/image" Target="../media/image151.wmf"/><Relationship Id="rId2" Type="http://schemas.openxmlformats.org/officeDocument/2006/relationships/image" Target="../media/image14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4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5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6.wmf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5.wmf"/><Relationship Id="rId5" Type="http://schemas.openxmlformats.org/officeDocument/2006/relationships/image" Target="../media/image174.png"/><Relationship Id="rId4" Type="http://schemas.openxmlformats.org/officeDocument/2006/relationships/image" Target="../media/image173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wmf"/><Relationship Id="rId5" Type="http://schemas.openxmlformats.org/officeDocument/2006/relationships/image" Target="../media/image179.png"/><Relationship Id="rId4" Type="http://schemas.openxmlformats.org/officeDocument/2006/relationships/image" Target="../media/image178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3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5.png"/><Relationship Id="rId4" Type="http://schemas.openxmlformats.org/officeDocument/2006/relationships/image" Target="../media/image184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image" Target="../media/image187.png"/><Relationship Id="rId7" Type="http://schemas.openxmlformats.org/officeDocument/2006/relationships/image" Target="../media/image191.wmf"/><Relationship Id="rId2" Type="http://schemas.openxmlformats.org/officeDocument/2006/relationships/image" Target="../media/image18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0.wmf"/><Relationship Id="rId11" Type="http://schemas.openxmlformats.org/officeDocument/2006/relationships/image" Target="../media/image193.png"/><Relationship Id="rId5" Type="http://schemas.openxmlformats.org/officeDocument/2006/relationships/image" Target="../media/image189.wmf"/><Relationship Id="rId10" Type="http://schemas.openxmlformats.org/officeDocument/2006/relationships/image" Target="../media/image192.png"/><Relationship Id="rId4" Type="http://schemas.openxmlformats.org/officeDocument/2006/relationships/image" Target="../media/image188.png"/><Relationship Id="rId9" Type="http://schemas.openxmlformats.org/officeDocument/2006/relationships/image" Target="../media/image182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2" Type="http://schemas.openxmlformats.org/officeDocument/2006/relationships/image" Target="../media/image19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7" Type="http://schemas.openxmlformats.org/officeDocument/2006/relationships/image" Target="../media/image206.wmf"/><Relationship Id="rId2" Type="http://schemas.openxmlformats.org/officeDocument/2006/relationships/image" Target="../media/image20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5.wmf"/><Relationship Id="rId5" Type="http://schemas.openxmlformats.org/officeDocument/2006/relationships/image" Target="../media/image204.wmf"/><Relationship Id="rId4" Type="http://schemas.openxmlformats.org/officeDocument/2006/relationships/image" Target="../media/image203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wmf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4.wmf"/><Relationship Id="rId5" Type="http://schemas.openxmlformats.org/officeDocument/2006/relationships/image" Target="../media/image213.png"/><Relationship Id="rId4" Type="http://schemas.openxmlformats.org/officeDocument/2006/relationships/image" Target="../media/image212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3" Type="http://schemas.openxmlformats.org/officeDocument/2006/relationships/image" Target="../media/image216.png"/><Relationship Id="rId7" Type="http://schemas.openxmlformats.org/officeDocument/2006/relationships/image" Target="../media/image220.wmf"/><Relationship Id="rId2" Type="http://schemas.openxmlformats.org/officeDocument/2006/relationships/image" Target="../media/image21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9.wmf"/><Relationship Id="rId5" Type="http://schemas.openxmlformats.org/officeDocument/2006/relationships/image" Target="../media/image218.wmf"/><Relationship Id="rId4" Type="http://schemas.openxmlformats.org/officeDocument/2006/relationships/image" Target="../media/image217.w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DI36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1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3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Συστήματα Επικοινωνιών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5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Ψηφιακή εκπομπή και </a:t>
            </a:r>
            <a:r>
              <a:rPr lang="el-GR" sz="2800" dirty="0" smtClean="0"/>
              <a:t>λήψη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Μαθιόπουλος Παναγιώτης</a:t>
            </a:r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Κριτήρια αξιολόγησης συστημάτων </a:t>
            </a:r>
            <a:r>
              <a:rPr lang="el-GR" dirty="0" smtClean="0"/>
              <a:t>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1440160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Πιθανότητα διακοπής επικοινωνίας</a:t>
            </a:r>
            <a:r>
              <a:rPr lang="el-GR" dirty="0"/>
              <a:t>: Η Πιθανότητα Διακοπής της Επικοινωνίας (</a:t>
            </a:r>
            <a:r>
              <a:rPr lang="el-GR" dirty="0" err="1"/>
              <a:t>Outage</a:t>
            </a:r>
            <a:r>
              <a:rPr lang="el-GR" dirty="0"/>
              <a:t> </a:t>
            </a:r>
            <a:r>
              <a:rPr lang="el-GR" dirty="0" err="1"/>
              <a:t>Probability</a:t>
            </a:r>
            <a:r>
              <a:rPr lang="el-GR" dirty="0"/>
              <a:t>) ορίζεται </a:t>
            </a:r>
            <a:r>
              <a:rPr lang="el-GR" dirty="0" smtClean="0"/>
              <a:t>ως</a:t>
            </a:r>
            <a:endParaRPr lang="el-G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36108"/>
            <a:ext cx="23939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20" y="3994401"/>
            <a:ext cx="2289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87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Ψηφιακό σύστημα </a:t>
            </a:r>
            <a:r>
              <a:rPr lang="el-GR" dirty="0" smtClean="0">
                <a:solidFill>
                  <a:srgbClr val="5075BC"/>
                </a:solidFill>
              </a:rPr>
              <a:t>επικοινωνίας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68135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6300192" y="1628775"/>
            <a:ext cx="1943100" cy="936625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6299721" y="4868863"/>
            <a:ext cx="1944687" cy="936625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643438" y="2782044"/>
            <a:ext cx="3600450" cy="1943100"/>
          </a:xfrm>
          <a:prstGeom prst="rect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928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Πομπός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λειτουργικές βαθμίδες του πομπού είναι οι </a:t>
            </a:r>
            <a:r>
              <a:rPr lang="el-GR" dirty="0" err="1"/>
              <a:t>εξης</a:t>
            </a:r>
            <a:r>
              <a:rPr lang="el-GR" dirty="0"/>
              <a:t>:</a:t>
            </a:r>
          </a:p>
          <a:p>
            <a:pPr lvl="1"/>
            <a:r>
              <a:rPr lang="el-GR" dirty="0"/>
              <a:t>H </a:t>
            </a:r>
            <a:r>
              <a:rPr lang="el-GR" dirty="0" err="1"/>
              <a:t>Πηγη</a:t>
            </a:r>
            <a:r>
              <a:rPr lang="el-GR" dirty="0"/>
              <a:t> Πληροφορίας που παρέχει τα δεδομένα προς </a:t>
            </a:r>
            <a:r>
              <a:rPr lang="el-GR" dirty="0" smtClean="0"/>
              <a:t>εκπομπή</a:t>
            </a:r>
            <a:endParaRPr lang="el-GR" dirty="0"/>
          </a:p>
          <a:p>
            <a:pPr lvl="1"/>
            <a:r>
              <a:rPr lang="el-GR" dirty="0"/>
              <a:t>Κωδικοποίηση </a:t>
            </a:r>
            <a:r>
              <a:rPr lang="el-GR" dirty="0" smtClean="0"/>
              <a:t>πηγής</a:t>
            </a:r>
            <a:endParaRPr lang="el-GR" dirty="0"/>
          </a:p>
          <a:p>
            <a:pPr lvl="1"/>
            <a:r>
              <a:rPr lang="el-GR" dirty="0" smtClean="0"/>
              <a:t>Κρυπτογράφηση</a:t>
            </a:r>
            <a:endParaRPr lang="el-GR" dirty="0"/>
          </a:p>
          <a:p>
            <a:pPr lvl="1"/>
            <a:r>
              <a:rPr lang="el-GR" dirty="0" err="1"/>
              <a:t>Κωδικοποιήση</a:t>
            </a:r>
            <a:r>
              <a:rPr lang="el-GR" dirty="0"/>
              <a:t> </a:t>
            </a:r>
            <a:r>
              <a:rPr lang="el-GR" dirty="0" smtClean="0"/>
              <a:t>καναλιού</a:t>
            </a:r>
            <a:endParaRPr lang="el-GR" dirty="0"/>
          </a:p>
          <a:p>
            <a:pPr lvl="1"/>
            <a:r>
              <a:rPr lang="el-GR" dirty="0" smtClean="0"/>
              <a:t>Διαμόρφωση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458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Κανάλι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φθορά στην οποία υπόκειται το σήμα εισόδου από το κανάλι οφείλεται στους εξής παράγοντες:</a:t>
            </a:r>
          </a:p>
          <a:p>
            <a:pPr lvl="1"/>
            <a:r>
              <a:rPr lang="el-GR" dirty="0" smtClean="0"/>
              <a:t>Θόρυβος</a:t>
            </a:r>
            <a:endParaRPr lang="el-GR" dirty="0"/>
          </a:p>
          <a:p>
            <a:pPr lvl="1"/>
            <a:r>
              <a:rPr lang="el-GR" dirty="0" smtClean="0"/>
              <a:t>Παραμόρφωση</a:t>
            </a:r>
            <a:endParaRPr lang="el-GR" dirty="0"/>
          </a:p>
          <a:p>
            <a:pPr lvl="1"/>
            <a:r>
              <a:rPr lang="el-GR" dirty="0"/>
              <a:t>Χρονική </a:t>
            </a:r>
            <a:r>
              <a:rPr lang="el-GR" dirty="0" smtClean="0"/>
              <a:t>καθυστέρηση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458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Δέκτης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Αποτελείται από λειτουργικές μονάδες που υλοποιούν τις αντίστροφες διαδικασίες από αυτές του πομπού:</a:t>
            </a:r>
          </a:p>
          <a:p>
            <a:pPr lvl="1"/>
            <a:r>
              <a:rPr lang="el-GR" dirty="0" err="1" smtClean="0"/>
              <a:t>Αποδιαμόρφωση</a:t>
            </a:r>
            <a:endParaRPr lang="el-GR" dirty="0"/>
          </a:p>
          <a:p>
            <a:pPr lvl="1"/>
            <a:r>
              <a:rPr lang="el-GR" dirty="0"/>
              <a:t>Αποκωδικοποίηση </a:t>
            </a:r>
            <a:r>
              <a:rPr lang="el-GR" dirty="0" smtClean="0"/>
              <a:t>καναλιού</a:t>
            </a:r>
            <a:endParaRPr lang="el-GR" dirty="0"/>
          </a:p>
          <a:p>
            <a:pPr lvl="1"/>
            <a:r>
              <a:rPr lang="el-GR" dirty="0" smtClean="0"/>
              <a:t>Αποκρυπτογράφηση</a:t>
            </a:r>
            <a:endParaRPr lang="el-GR" dirty="0"/>
          </a:p>
          <a:p>
            <a:pPr lvl="1"/>
            <a:r>
              <a:rPr lang="el-GR" dirty="0"/>
              <a:t>Αποκωδικοποίηση </a:t>
            </a:r>
            <a:r>
              <a:rPr lang="el-GR" dirty="0" smtClean="0"/>
              <a:t>πηγής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61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Διανύσματα στο χώρο - Βασικές έννοιες (1)</a:t>
            </a:r>
            <a:endParaRPr lang="el-GR" dirty="0">
              <a:solidFill>
                <a:srgbClr val="5075BC"/>
              </a:solidFill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313028"/>
              </p:ext>
            </p:extLst>
          </p:nvPr>
        </p:nvGraphicFramePr>
        <p:xfrm>
          <a:off x="611188" y="1557338"/>
          <a:ext cx="18684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3" imgW="1219200" imgH="203200" progId="Equation.DSMT4">
                  <p:embed/>
                </p:oleObj>
              </mc:Choice>
              <mc:Fallback>
                <p:oleObj name="Equation" r:id="rId3" imgW="1219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557338"/>
                        <a:ext cx="186848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148699"/>
              </p:ext>
            </p:extLst>
          </p:nvPr>
        </p:nvGraphicFramePr>
        <p:xfrm>
          <a:off x="2987824" y="1557338"/>
          <a:ext cx="93186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5" imgW="609336" imgH="241195" progId="Equation.DSMT4">
                  <p:embed/>
                </p:oleObj>
              </mc:Choice>
              <mc:Fallback>
                <p:oleObj name="Equation" r:id="rId5" imgW="609336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557338"/>
                        <a:ext cx="931862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612960"/>
              </p:ext>
            </p:extLst>
          </p:nvPr>
        </p:nvGraphicFramePr>
        <p:xfrm>
          <a:off x="611188" y="2154528"/>
          <a:ext cx="120491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7" imgW="787400" imgH="241300" progId="Equation.DSMT4">
                  <p:embed/>
                </p:oleObj>
              </mc:Choice>
              <mc:Fallback>
                <p:oleObj name="Equation" r:id="rId7" imgW="787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154528"/>
                        <a:ext cx="1204912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1816100" y="2348880"/>
            <a:ext cx="3603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graphicFrame>
        <p:nvGraphicFramePr>
          <p:cNvPr id="1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035625"/>
              </p:ext>
            </p:extLst>
          </p:nvPr>
        </p:nvGraphicFramePr>
        <p:xfrm>
          <a:off x="2268538" y="2116428"/>
          <a:ext cx="11477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9" imgW="774028" imgH="291847" progId="Equation.DSMT4">
                  <p:embed/>
                </p:oleObj>
              </mc:Choice>
              <mc:Fallback>
                <p:oleObj name="Equation" r:id="rId9" imgW="774028" imgH="2918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116428"/>
                        <a:ext cx="114776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504157"/>
              </p:ext>
            </p:extLst>
          </p:nvPr>
        </p:nvGraphicFramePr>
        <p:xfrm>
          <a:off x="3707904" y="2133600"/>
          <a:ext cx="12096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11" imgW="800100" imgH="241300" progId="Equation.DSMT4">
                  <p:embed/>
                </p:oleObj>
              </mc:Choice>
              <mc:Fallback>
                <p:oleObj name="Equation" r:id="rId11" imgW="800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133600"/>
                        <a:ext cx="12096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539750" y="2636838"/>
            <a:ext cx="7273925" cy="16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1800" dirty="0">
                <a:latin typeface="+mn-lt"/>
                <a:cs typeface="Arial" panose="020B0604020202020204" pitchFamily="34" charset="0"/>
              </a:rPr>
              <a:t>Η διάσταση, </a:t>
            </a:r>
            <a:r>
              <a:rPr lang="en-US" altLang="el-GR" sz="1800" i="1" dirty="0">
                <a:latin typeface="+mn-lt"/>
                <a:cs typeface="Arial" panose="020B0604020202020204" pitchFamily="34" charset="0"/>
              </a:rPr>
              <a:t>n</a:t>
            </a:r>
            <a:r>
              <a:rPr lang="en-US" altLang="el-GR" sz="1800" dirty="0">
                <a:latin typeface="+mn-lt"/>
                <a:cs typeface="Arial" panose="020B0604020202020204" pitchFamily="34" charset="0"/>
              </a:rPr>
              <a:t>, </a:t>
            </a:r>
            <a:r>
              <a:rPr lang="el-GR" altLang="el-GR" sz="1800" dirty="0">
                <a:latin typeface="+mn-lt"/>
                <a:cs typeface="Arial" panose="020B0604020202020204" pitchFamily="34" charset="0"/>
              </a:rPr>
              <a:t>του χώρου είναι ο αριθμός των </a:t>
            </a:r>
            <a:r>
              <a:rPr lang="el-GR" altLang="el-GR" sz="1800" dirty="0" err="1">
                <a:latin typeface="+mn-lt"/>
                <a:cs typeface="Arial" panose="020B0604020202020204" pitchFamily="34" charset="0"/>
              </a:rPr>
              <a:t>μοναδιαίων</a:t>
            </a:r>
            <a:r>
              <a:rPr lang="el-GR" altLang="el-GR" sz="1800" dirty="0">
                <a:latin typeface="+mn-lt"/>
                <a:cs typeface="Arial" panose="020B0604020202020204" pitchFamily="34" charset="0"/>
              </a:rPr>
              <a:t> </a:t>
            </a:r>
            <a:r>
              <a:rPr lang="el-GR" altLang="el-GR" dirty="0">
                <a:latin typeface="+mn-lt"/>
                <a:cs typeface="Arial" panose="020B0604020202020204" pitchFamily="34" charset="0"/>
              </a:rPr>
              <a:t>διανυσμάτων</a:t>
            </a:r>
            <a:r>
              <a:rPr lang="el-GR" altLang="el-GR" sz="1800" dirty="0">
                <a:latin typeface="+mn-lt"/>
                <a:cs typeface="Arial" panose="020B0604020202020204" pitchFamily="34" charset="0"/>
              </a:rPr>
              <a:t> που είναι αναγκαίος και ικανός για την αναπαράσταση οποιουδήποτε διανύσματος του χώρου.</a:t>
            </a:r>
            <a:endParaRPr lang="en-US" altLang="el-GR" sz="18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1800" dirty="0">
                <a:latin typeface="+mn-lt"/>
                <a:cs typeface="Arial" panose="020B0604020202020204" pitchFamily="34" charset="0"/>
              </a:rPr>
              <a:t>Τα διανύσματα</a:t>
            </a:r>
            <a:r>
              <a:rPr lang="en-US" altLang="el-GR" sz="1800" dirty="0">
                <a:latin typeface="+mn-lt"/>
                <a:cs typeface="Arial" panose="020B0604020202020204" pitchFamily="34" charset="0"/>
              </a:rPr>
              <a:t>             </a:t>
            </a:r>
            <a:r>
              <a:rPr lang="el-GR" altLang="el-GR" sz="1800" dirty="0">
                <a:latin typeface="+mn-lt"/>
                <a:cs typeface="Arial" panose="020B0604020202020204" pitchFamily="34" charset="0"/>
              </a:rPr>
              <a:t>  </a:t>
            </a:r>
            <a:r>
              <a:rPr lang="en-US" altLang="el-GR" sz="1800" dirty="0">
                <a:latin typeface="+mn-lt"/>
                <a:cs typeface="Arial" panose="020B0604020202020204" pitchFamily="34" charset="0"/>
              </a:rPr>
              <a:t>        </a:t>
            </a:r>
            <a:r>
              <a:rPr lang="el-GR" altLang="el-GR" sz="1800" dirty="0">
                <a:latin typeface="+mn-lt"/>
                <a:cs typeface="Arial" panose="020B0604020202020204" pitchFamily="34" charset="0"/>
              </a:rPr>
              <a:t>είναι ανεξάρτητα μεταξύ τους αν κανένα από αυτά δε μπορεί να γραφεί ως γραμμικός συνδυασμός των άλλων. </a:t>
            </a:r>
            <a:endParaRPr lang="en-US" altLang="el-GR" sz="18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3" name="Object 29"/>
          <p:cNvGraphicFramePr>
            <a:graphicFrameLocks noChangeAspect="1"/>
          </p:cNvGraphicFramePr>
          <p:nvPr/>
        </p:nvGraphicFramePr>
        <p:xfrm>
          <a:off x="2411413" y="3644900"/>
          <a:ext cx="11334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13" imgW="698197" imgH="203112" progId="Equation.DSMT4">
                  <p:embed/>
                </p:oleObj>
              </mc:Choice>
              <mc:Fallback>
                <p:oleObj name="Equation" r:id="rId13" imgW="69819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644900"/>
                        <a:ext cx="11334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2"/>
          <p:cNvGraphicFramePr>
            <a:graphicFrameLocks noChangeAspect="1"/>
          </p:cNvGraphicFramePr>
          <p:nvPr/>
        </p:nvGraphicFramePr>
        <p:xfrm>
          <a:off x="611188" y="4437063"/>
          <a:ext cx="9858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15" imgW="660400" imgH="419100" progId="Equation.DSMT4">
                  <p:embed/>
                </p:oleObj>
              </mc:Choice>
              <mc:Fallback>
                <p:oleObj name="Equation" r:id="rId15" imgW="660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437063"/>
                        <a:ext cx="9858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5"/>
          <p:cNvGraphicFramePr>
            <a:graphicFrameLocks noChangeAspect="1"/>
          </p:cNvGraphicFramePr>
          <p:nvPr/>
        </p:nvGraphicFramePr>
        <p:xfrm>
          <a:off x="611188" y="5157788"/>
          <a:ext cx="97472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17" imgW="647700" imgH="419100" progId="Equation.DSMT4">
                  <p:embed/>
                </p:oleObj>
              </mc:Choice>
              <mc:Fallback>
                <p:oleObj name="Equation" r:id="rId17" imgW="647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157788"/>
                        <a:ext cx="974725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38"/>
          <p:cNvSpPr>
            <a:spLocks noChangeArrowheads="1"/>
          </p:cNvSpPr>
          <p:nvPr/>
        </p:nvSpPr>
        <p:spPr bwMode="auto">
          <a:xfrm>
            <a:off x="1752781" y="4988004"/>
            <a:ext cx="360000" cy="288000"/>
          </a:xfrm>
          <a:prstGeom prst="rightArrow">
            <a:avLst>
              <a:gd name="adj1" fmla="val 50000"/>
              <a:gd name="adj2" fmla="val 3997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177835"/>
              </p:ext>
            </p:extLst>
          </p:nvPr>
        </p:nvGraphicFramePr>
        <p:xfrm>
          <a:off x="2308928" y="4817679"/>
          <a:ext cx="12017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19" imgW="800100" imgH="419100" progId="Equation.DSMT4">
                  <p:embed/>
                </p:oleObj>
              </mc:Choice>
              <mc:Fallback>
                <p:oleObj name="Equation" r:id="rId19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928" y="4817679"/>
                        <a:ext cx="12017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589102"/>
              </p:ext>
            </p:extLst>
          </p:nvPr>
        </p:nvGraphicFramePr>
        <p:xfrm>
          <a:off x="3453755" y="5730875"/>
          <a:ext cx="733425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21" imgW="482600" imgH="152400" progId="Equation.DSMT4">
                  <p:embed/>
                </p:oleObj>
              </mc:Choice>
              <mc:Fallback>
                <p:oleObj name="Equation" r:id="rId21" imgW="482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755" y="5730875"/>
                        <a:ext cx="733425" cy="23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1674020" y="5649775"/>
            <a:ext cx="1313656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8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Ορθογώνια</a:t>
            </a:r>
            <a:r>
              <a:rPr lang="en-US" altLang="el-GR" sz="18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AutoShape 46"/>
          <p:cNvSpPr>
            <a:spLocks noChangeArrowheads="1"/>
          </p:cNvSpPr>
          <p:nvPr/>
        </p:nvSpPr>
        <p:spPr bwMode="auto">
          <a:xfrm>
            <a:off x="2978150" y="5701969"/>
            <a:ext cx="360000" cy="288000"/>
          </a:xfrm>
          <a:prstGeom prst="rightArrow">
            <a:avLst>
              <a:gd name="adj1" fmla="val 50000"/>
              <a:gd name="adj2" fmla="val 4172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14542"/>
              </p:ext>
            </p:extLst>
          </p:nvPr>
        </p:nvGraphicFramePr>
        <p:xfrm>
          <a:off x="6300788" y="4973861"/>
          <a:ext cx="20478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23" imgW="1358900" imgH="457200" progId="Equation.DSMT4">
                  <p:embed/>
                </p:oleObj>
              </mc:Choice>
              <mc:Fallback>
                <p:oleObj name="Equation" r:id="rId23" imgW="1358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973861"/>
                        <a:ext cx="204787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4932041" y="5145719"/>
            <a:ext cx="864096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8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Μέτρο</a:t>
            </a:r>
            <a:r>
              <a:rPr lang="en-US" altLang="el-GR" sz="18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AutoShape 51"/>
          <p:cNvSpPr>
            <a:spLocks noChangeArrowheads="1"/>
          </p:cNvSpPr>
          <p:nvPr/>
        </p:nvSpPr>
        <p:spPr bwMode="auto">
          <a:xfrm>
            <a:off x="5796136" y="5184444"/>
            <a:ext cx="360000" cy="288000"/>
          </a:xfrm>
          <a:prstGeom prst="rightArrow">
            <a:avLst>
              <a:gd name="adj1" fmla="val 50000"/>
              <a:gd name="adj2" fmla="val 4172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1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6" grpId="0" animBg="1"/>
      <p:bldP spid="19" grpId="0"/>
      <p:bldP spid="20" grpId="0" animBg="1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Διανύσματα στο χώρο - Βασικές έννοιες (2)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611188" y="1700237"/>
            <a:ext cx="180057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800" b="1" dirty="0">
                <a:solidFill>
                  <a:schemeClr val="accent2"/>
                </a:solidFill>
                <a:latin typeface="+mn-lt"/>
              </a:rPr>
              <a:t>Προβολή </a:t>
            </a:r>
            <a:r>
              <a:rPr lang="en-US" altLang="el-GR" sz="1800" b="1" dirty="0">
                <a:solidFill>
                  <a:schemeClr val="accent2"/>
                </a:solidFill>
                <a:latin typeface="+mn-lt"/>
              </a:rPr>
              <a:t>a </a:t>
            </a:r>
            <a:r>
              <a:rPr lang="el-GR" altLang="el-GR" sz="1800" b="1" dirty="0">
                <a:solidFill>
                  <a:schemeClr val="accent2"/>
                </a:solidFill>
                <a:latin typeface="+mn-lt"/>
              </a:rPr>
              <a:t>σε </a:t>
            </a:r>
            <a:r>
              <a:rPr lang="en-US" altLang="el-GR" sz="1800" b="1" dirty="0">
                <a:solidFill>
                  <a:schemeClr val="accent2"/>
                </a:solidFill>
                <a:latin typeface="+mn-lt"/>
              </a:rPr>
              <a:t>b </a:t>
            </a:r>
          </a:p>
        </p:txBody>
      </p:sp>
      <p:sp>
        <p:nvSpPr>
          <p:cNvPr id="25" name="AutoShape 35"/>
          <p:cNvSpPr>
            <a:spLocks noChangeArrowheads="1"/>
          </p:cNvSpPr>
          <p:nvPr/>
        </p:nvSpPr>
        <p:spPr bwMode="auto">
          <a:xfrm>
            <a:off x="2339430" y="1784955"/>
            <a:ext cx="360362" cy="217487"/>
          </a:xfrm>
          <a:prstGeom prst="rightArrow">
            <a:avLst>
              <a:gd name="adj1" fmla="val 50000"/>
              <a:gd name="adj2" fmla="val 4142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671757"/>
              </p:ext>
            </p:extLst>
          </p:nvPr>
        </p:nvGraphicFramePr>
        <p:xfrm>
          <a:off x="2828236" y="1645254"/>
          <a:ext cx="13779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3" imgW="927100" imgH="330200" progId="Equation.DSMT4">
                  <p:embed/>
                </p:oleObj>
              </mc:Choice>
              <mc:Fallback>
                <p:oleObj name="Equation" r:id="rId3" imgW="927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236" y="1645254"/>
                        <a:ext cx="137795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395288" y="2132037"/>
            <a:ext cx="7848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1800" dirty="0">
                <a:latin typeface="+mn-lt"/>
              </a:rPr>
              <a:t>Ένα σύνολο διανυσμάτων ονομάζεται </a:t>
            </a:r>
            <a:r>
              <a:rPr lang="el-GR" altLang="el-GR" sz="1800" b="1" dirty="0" err="1">
                <a:latin typeface="+mn-lt"/>
              </a:rPr>
              <a:t>ορθοκανονικό</a:t>
            </a:r>
            <a:r>
              <a:rPr lang="el-GR" altLang="el-GR" sz="1800" dirty="0">
                <a:latin typeface="+mn-lt"/>
              </a:rPr>
              <a:t> αν είναι όλα ορθογώνια μεταξύ τους και έχουν όλα </a:t>
            </a:r>
            <a:r>
              <a:rPr lang="el-GR" altLang="el-GR" sz="1800" dirty="0" err="1">
                <a:latin typeface="+mn-lt"/>
              </a:rPr>
              <a:t>μοναδιαίο</a:t>
            </a:r>
            <a:r>
              <a:rPr lang="el-GR" altLang="el-GR" sz="1800" dirty="0">
                <a:latin typeface="+mn-lt"/>
              </a:rPr>
              <a:t> μέτρο. </a:t>
            </a:r>
            <a:endParaRPr lang="en-US" altLang="el-GR" sz="1800" dirty="0"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1800" dirty="0">
                <a:latin typeface="+mn-lt"/>
              </a:rPr>
              <a:t>Ένα </a:t>
            </a:r>
            <a:r>
              <a:rPr lang="el-GR" altLang="el-GR" sz="1800" dirty="0" err="1">
                <a:latin typeface="+mn-lt"/>
              </a:rPr>
              <a:t>ορθοκανονικό</a:t>
            </a:r>
            <a:r>
              <a:rPr lang="el-GR" altLang="el-GR" sz="1800" dirty="0">
                <a:latin typeface="+mn-lt"/>
              </a:rPr>
              <a:t> σύνολο από  διανύσματα (όπου </a:t>
            </a:r>
            <a:r>
              <a:rPr lang="en-US" altLang="el-GR" sz="1800" dirty="0">
                <a:latin typeface="+mn-lt"/>
              </a:rPr>
              <a:t>n</a:t>
            </a:r>
            <a:r>
              <a:rPr lang="el-GR" altLang="el-GR" sz="1800" dirty="0">
                <a:latin typeface="+mn-lt"/>
              </a:rPr>
              <a:t> η διάσταση του χώρου των σημάτων) ονομάζεται </a:t>
            </a:r>
            <a:r>
              <a:rPr lang="el-GR" altLang="el-GR" sz="1800" b="1" dirty="0" err="1">
                <a:latin typeface="+mn-lt"/>
              </a:rPr>
              <a:t>ορθοκανονική</a:t>
            </a:r>
            <a:r>
              <a:rPr lang="el-GR" altLang="el-GR" sz="1800" b="1" dirty="0">
                <a:latin typeface="+mn-lt"/>
              </a:rPr>
              <a:t> βάση</a:t>
            </a:r>
            <a:r>
              <a:rPr lang="el-GR" altLang="el-GR" sz="1800" dirty="0">
                <a:latin typeface="+mn-lt"/>
              </a:rPr>
              <a:t> του χώρου των διανυσμάτων. </a:t>
            </a:r>
            <a:endParaRPr lang="en-US" altLang="el-GR" sz="1800" dirty="0"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1800" dirty="0">
                <a:latin typeface="+mn-lt"/>
              </a:rPr>
              <a:t>Για μια </a:t>
            </a:r>
            <a:r>
              <a:rPr lang="el-GR" altLang="el-GR" sz="1800" dirty="0" err="1">
                <a:latin typeface="+mn-lt"/>
              </a:rPr>
              <a:t>ορθοκανονική</a:t>
            </a:r>
            <a:r>
              <a:rPr lang="el-GR" altLang="el-GR" sz="1800" dirty="0">
                <a:latin typeface="+mn-lt"/>
              </a:rPr>
              <a:t> βάση ισχύει  </a:t>
            </a:r>
            <a:r>
              <a:rPr lang="en-US" altLang="el-GR" sz="1800" dirty="0">
                <a:latin typeface="+mn-lt"/>
              </a:rPr>
              <a:t>               </a:t>
            </a:r>
            <a:r>
              <a:rPr lang="el-GR" altLang="el-GR" sz="1800" dirty="0">
                <a:latin typeface="+mn-lt"/>
              </a:rPr>
              <a:t>και επομένως το διάνυσμα μπορεί να γραφεί στη μορφή</a:t>
            </a:r>
            <a:endParaRPr lang="en-US" altLang="el-GR" sz="1800" dirty="0">
              <a:latin typeface="+mn-lt"/>
            </a:endParaRPr>
          </a:p>
        </p:txBody>
      </p:sp>
      <p:graphicFrame>
        <p:nvGraphicFramePr>
          <p:cNvPr id="28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317961"/>
              </p:ext>
            </p:extLst>
          </p:nvPr>
        </p:nvGraphicFramePr>
        <p:xfrm>
          <a:off x="3924300" y="3571900"/>
          <a:ext cx="7445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5" imgW="508000" imgH="215900" progId="Equation.DSMT4">
                  <p:embed/>
                </p:oleObj>
              </mc:Choice>
              <mc:Fallback>
                <p:oleObj name="Equation" r:id="rId5" imgW="508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571900"/>
                        <a:ext cx="74453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922558"/>
              </p:ext>
            </p:extLst>
          </p:nvPr>
        </p:nvGraphicFramePr>
        <p:xfrm>
          <a:off x="2995489" y="3933056"/>
          <a:ext cx="136048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7" imgW="901700" imgH="419100" progId="Equation.DSMT4">
                  <p:embed/>
                </p:oleObj>
              </mc:Choice>
              <mc:Fallback>
                <p:oleObj name="Equation" r:id="rId7" imgW="90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489" y="3933056"/>
                        <a:ext cx="1360487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498070"/>
              </p:ext>
            </p:extLst>
          </p:nvPr>
        </p:nvGraphicFramePr>
        <p:xfrm>
          <a:off x="1546944" y="4935586"/>
          <a:ext cx="146843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9" imgW="977900" imgH="228600" progId="Equation.DSMT4">
                  <p:embed/>
                </p:oleObj>
              </mc:Choice>
              <mc:Fallback>
                <p:oleObj name="Equation" r:id="rId9" imgW="977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944" y="4935586"/>
                        <a:ext cx="1468438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49"/>
          <p:cNvSpPr txBox="1">
            <a:spLocks noChangeArrowheads="1"/>
          </p:cNvSpPr>
          <p:nvPr/>
        </p:nvSpPr>
        <p:spPr bwMode="auto">
          <a:xfrm>
            <a:off x="3059832" y="4862561"/>
            <a:ext cx="136842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800" b="1">
                <a:solidFill>
                  <a:schemeClr val="accent2"/>
                </a:solidFill>
                <a:latin typeface="+mn-lt"/>
              </a:rPr>
              <a:t>Τριγωνική ανισότητα</a:t>
            </a:r>
            <a:r>
              <a:rPr lang="en-US" altLang="el-GR" sz="1800" b="1">
                <a:solidFill>
                  <a:schemeClr val="accent2"/>
                </a:solidFill>
                <a:latin typeface="+mn-lt"/>
              </a:rPr>
              <a:t> </a:t>
            </a:r>
          </a:p>
        </p:txBody>
      </p:sp>
      <p:graphicFrame>
        <p:nvGraphicFramePr>
          <p:cNvPr id="3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974144"/>
              </p:ext>
            </p:extLst>
          </p:nvPr>
        </p:nvGraphicFramePr>
        <p:xfrm>
          <a:off x="1619969" y="5654723"/>
          <a:ext cx="1212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11" imgW="812800" imgH="228600" progId="Equation.DSMT4">
                  <p:embed/>
                </p:oleObj>
              </mc:Choice>
              <mc:Fallback>
                <p:oleObj name="Equation" r:id="rId11" imgW="812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969" y="5654723"/>
                        <a:ext cx="12128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53"/>
          <p:cNvSpPr txBox="1">
            <a:spLocks noChangeArrowheads="1"/>
          </p:cNvSpPr>
          <p:nvPr/>
        </p:nvSpPr>
        <p:spPr bwMode="auto">
          <a:xfrm>
            <a:off x="3059832" y="5510261"/>
            <a:ext cx="136842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800" b="1">
                <a:solidFill>
                  <a:schemeClr val="accent2"/>
                </a:solidFill>
                <a:latin typeface="+mn-lt"/>
              </a:rPr>
              <a:t>Cauchy-Schwartz</a:t>
            </a:r>
            <a:endParaRPr lang="en-US" altLang="el-GR" sz="1800" b="1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3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74057"/>
              </p:ext>
            </p:extLst>
          </p:nvPr>
        </p:nvGraphicFramePr>
        <p:xfrm>
          <a:off x="4644157" y="4933998"/>
          <a:ext cx="3206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13" imgW="2159000" imgH="254000" progId="Equation.DSMT4">
                  <p:embed/>
                </p:oleObj>
              </mc:Choice>
              <mc:Fallback>
                <p:oleObj name="Equation" r:id="rId13" imgW="2159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157" y="4933998"/>
                        <a:ext cx="32067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6011837" y="5373256"/>
            <a:ext cx="288000" cy="3600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36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051139"/>
              </p:ext>
            </p:extLst>
          </p:nvPr>
        </p:nvGraphicFramePr>
        <p:xfrm>
          <a:off x="4933082" y="5726161"/>
          <a:ext cx="25987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15" imgW="1752600" imgH="254000" progId="Equation.DSMT4">
                  <p:embed/>
                </p:oleObj>
              </mc:Choice>
              <mc:Fallback>
                <p:oleObj name="Equation" r:id="rId15" imgW="1752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082" y="5726161"/>
                        <a:ext cx="25987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61"/>
          <p:cNvSpPr txBox="1">
            <a:spLocks noChangeArrowheads="1"/>
          </p:cNvSpPr>
          <p:nvPr/>
        </p:nvSpPr>
        <p:spPr bwMode="auto">
          <a:xfrm>
            <a:off x="4931916" y="6093296"/>
            <a:ext cx="2448396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800" b="1" dirty="0">
                <a:solidFill>
                  <a:schemeClr val="accent2"/>
                </a:solidFill>
                <a:latin typeface="+mn-lt"/>
              </a:rPr>
              <a:t>Πυθαγόρειο Θεώρημα</a:t>
            </a:r>
            <a:endParaRPr lang="en-US" altLang="el-GR" sz="18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67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  <p:bldP spid="33" grpId="0"/>
      <p:bldP spid="35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 στο </a:t>
            </a:r>
            <a:r>
              <a:rPr lang="el-GR" dirty="0" smtClean="0"/>
              <a:t>χώρο - Διαδικασία </a:t>
            </a:r>
            <a:r>
              <a:rPr lang="el-GR" dirty="0" err="1"/>
              <a:t>ορθογωνοποίησης</a:t>
            </a:r>
            <a:r>
              <a:rPr lang="el-GR" dirty="0"/>
              <a:t> </a:t>
            </a:r>
            <a:r>
              <a:rPr lang="el-GR" dirty="0" err="1" smtClean="0"/>
              <a:t>Gram-Schmidt</a:t>
            </a:r>
            <a:r>
              <a:rPr lang="el-GR" dirty="0" smtClean="0"/>
              <a:t> (1)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Πρόβλημα: Δίνονται n γραμμικά ανεξάρτητα </a:t>
            </a:r>
            <a:r>
              <a:rPr lang="el-GR" dirty="0" smtClean="0"/>
              <a:t>διανύσματα</a:t>
            </a:r>
          </a:p>
          <a:p>
            <a:r>
              <a:rPr lang="el-GR" dirty="0" smtClean="0"/>
              <a:t>Ζητείται </a:t>
            </a:r>
            <a:r>
              <a:rPr lang="el-GR" dirty="0"/>
              <a:t>να </a:t>
            </a:r>
            <a:r>
              <a:rPr lang="el-GR" dirty="0" smtClean="0"/>
              <a:t>βρεθεί </a:t>
            </a:r>
            <a:r>
              <a:rPr lang="el-GR" dirty="0"/>
              <a:t>μία </a:t>
            </a:r>
            <a:r>
              <a:rPr lang="el-GR" dirty="0" err="1"/>
              <a:t>ορθοκανονική</a:t>
            </a:r>
            <a:r>
              <a:rPr lang="el-GR" dirty="0"/>
              <a:t> βάση για την αναπαράσταση αυτών των διανυσμάτων. </a:t>
            </a:r>
          </a:p>
          <a:p>
            <a:r>
              <a:rPr lang="el-GR" dirty="0"/>
              <a:t>Η διαδικασία με την οποία μπορούμε να βρούμε μία τέτοια βάση είναι γνωστή ως διαδικασία </a:t>
            </a:r>
            <a:r>
              <a:rPr lang="el-GR" dirty="0" err="1"/>
              <a:t>ορθογωνοποίησης</a:t>
            </a:r>
            <a:r>
              <a:rPr lang="el-GR" dirty="0"/>
              <a:t>  </a:t>
            </a:r>
            <a:r>
              <a:rPr lang="el-GR" dirty="0" err="1"/>
              <a:t>Gram-Schmidt</a:t>
            </a:r>
            <a:r>
              <a:rPr lang="el-GR" dirty="0" smtClean="0"/>
              <a:t>.</a:t>
            </a:r>
            <a:endParaRPr lang="el-GR" dirty="0"/>
          </a:p>
        </p:txBody>
      </p:sp>
      <p:graphicFrame>
        <p:nvGraphicFramePr>
          <p:cNvPr id="6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152767"/>
              </p:ext>
            </p:extLst>
          </p:nvPr>
        </p:nvGraphicFramePr>
        <p:xfrm>
          <a:off x="3347864" y="2132856"/>
          <a:ext cx="1480900" cy="446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749300" imgH="228600" progId="Equation.DSMT4">
                  <p:embed/>
                </p:oleObj>
              </mc:Choice>
              <mc:Fallback>
                <p:oleObj name="Equation" r:id="rId3" imgW="749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132856"/>
                        <a:ext cx="1480900" cy="446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2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Διανύσματα στο </a:t>
            </a:r>
            <a:r>
              <a:rPr lang="el-GR" dirty="0" smtClean="0">
                <a:solidFill>
                  <a:srgbClr val="5075BC"/>
                </a:solidFill>
              </a:rPr>
              <a:t>χώρο - Διαδικασία </a:t>
            </a:r>
            <a:r>
              <a:rPr lang="el-GR" dirty="0" err="1">
                <a:solidFill>
                  <a:srgbClr val="5075BC"/>
                </a:solidFill>
              </a:rPr>
              <a:t>ορθογωνοποίησης</a:t>
            </a:r>
            <a:r>
              <a:rPr lang="el-GR" dirty="0">
                <a:solidFill>
                  <a:srgbClr val="5075BC"/>
                </a:solidFill>
              </a:rPr>
              <a:t> </a:t>
            </a:r>
            <a:r>
              <a:rPr lang="el-GR" dirty="0" err="1" smtClean="0">
                <a:solidFill>
                  <a:srgbClr val="5075BC"/>
                </a:solidFill>
              </a:rPr>
              <a:t>Gram-Schmidt</a:t>
            </a:r>
            <a:r>
              <a:rPr lang="el-GR" dirty="0" smtClean="0">
                <a:solidFill>
                  <a:srgbClr val="5075BC"/>
                </a:solidFill>
              </a:rPr>
              <a:t> (2)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57200" y="1899771"/>
            <a:ext cx="10795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Βήμα 1</a:t>
            </a:r>
            <a:endParaRPr lang="en-US" altLang="el-GR" b="1" dirty="0">
              <a:latin typeface="+mn-lt"/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1" y="1748421"/>
            <a:ext cx="3365499" cy="22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068760"/>
              </p:ext>
            </p:extLst>
          </p:nvPr>
        </p:nvGraphicFramePr>
        <p:xfrm>
          <a:off x="1978025" y="1899771"/>
          <a:ext cx="6286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4" imgW="418918" imgH="203112" progId="Equation.DSMT4">
                  <p:embed/>
                </p:oleObj>
              </mc:Choice>
              <mc:Fallback>
                <p:oleObj name="Equation" r:id="rId4" imgW="41891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1899771"/>
                        <a:ext cx="62865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003196"/>
              </p:ext>
            </p:extLst>
          </p:nvPr>
        </p:nvGraphicFramePr>
        <p:xfrm>
          <a:off x="2814638" y="1756896"/>
          <a:ext cx="8985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6" imgW="596641" imgH="444307" progId="Equation.DSMT4">
                  <p:embed/>
                </p:oleObj>
              </mc:Choice>
              <mc:Fallback>
                <p:oleObj name="Equation" r:id="rId6" imgW="596641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1756896"/>
                        <a:ext cx="8985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457200" y="2829195"/>
            <a:ext cx="10795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Βήμα </a:t>
            </a:r>
            <a:r>
              <a:rPr lang="en-US" altLang="el-GR" b="1" dirty="0">
                <a:latin typeface="+mn-lt"/>
              </a:rPr>
              <a:t>2</a:t>
            </a:r>
          </a:p>
        </p:txBody>
      </p:sp>
      <p:graphicFrame>
        <p:nvGraphicFramePr>
          <p:cNvPr id="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912285"/>
              </p:ext>
            </p:extLst>
          </p:nvPr>
        </p:nvGraphicFramePr>
        <p:xfrm>
          <a:off x="2032000" y="2638695"/>
          <a:ext cx="16891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8" imgW="1130300" imgH="685800" progId="Equation.DSMT4">
                  <p:embed/>
                </p:oleObj>
              </mc:Choice>
              <mc:Fallback>
                <p:oleObj name="Equation" r:id="rId8" imgW="11303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638695"/>
                        <a:ext cx="16891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AutoShape 19"/>
          <p:cNvSpPr>
            <a:spLocks noChangeArrowheads="1"/>
          </p:cNvSpPr>
          <p:nvPr/>
        </p:nvSpPr>
        <p:spPr bwMode="auto">
          <a:xfrm>
            <a:off x="1392238" y="1972796"/>
            <a:ext cx="433387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1392238" y="2902220"/>
            <a:ext cx="433387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457200" y="3924710"/>
            <a:ext cx="10795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Βήμα </a:t>
            </a:r>
            <a:r>
              <a:rPr lang="en-US" altLang="el-GR" b="1">
                <a:latin typeface="+mn-lt"/>
              </a:rPr>
              <a:t>3</a:t>
            </a:r>
          </a:p>
        </p:txBody>
      </p:sp>
      <p:sp>
        <p:nvSpPr>
          <p:cNvPr id="39" name="AutoShape 22"/>
          <p:cNvSpPr>
            <a:spLocks noChangeArrowheads="1"/>
          </p:cNvSpPr>
          <p:nvPr/>
        </p:nvSpPr>
        <p:spPr bwMode="auto">
          <a:xfrm>
            <a:off x="1392238" y="3997735"/>
            <a:ext cx="433387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4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999975"/>
              </p:ext>
            </p:extLst>
          </p:nvPr>
        </p:nvGraphicFramePr>
        <p:xfrm>
          <a:off x="1939925" y="3780247"/>
          <a:ext cx="27019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10" imgW="1803400" imgH="685800" progId="Equation.DSMT4">
                  <p:embed/>
                </p:oleObj>
              </mc:Choice>
              <mc:Fallback>
                <p:oleObj name="Equation" r:id="rId10" imgW="1803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3780247"/>
                        <a:ext cx="27019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457200" y="1683871"/>
            <a:ext cx="3240088" cy="7921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457200" y="2564103"/>
            <a:ext cx="3311525" cy="1080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43" name="Rectangle 28"/>
          <p:cNvSpPr>
            <a:spLocks noChangeArrowheads="1"/>
          </p:cNvSpPr>
          <p:nvPr/>
        </p:nvSpPr>
        <p:spPr bwMode="auto">
          <a:xfrm>
            <a:off x="457200" y="3717032"/>
            <a:ext cx="4176713" cy="1080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4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20216"/>
              </p:ext>
            </p:extLst>
          </p:nvPr>
        </p:nvGraphicFramePr>
        <p:xfrm>
          <a:off x="2134419" y="4869160"/>
          <a:ext cx="2093913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12" imgW="1397000" imgH="914400" progId="Equation.DSMT4">
                  <p:embed/>
                </p:oleObj>
              </mc:Choice>
              <mc:Fallback>
                <p:oleObj name="Equation" r:id="rId12" imgW="13970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419" y="4869160"/>
                        <a:ext cx="2093913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612007" y="5373985"/>
            <a:ext cx="10795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Βήμα </a:t>
            </a:r>
            <a:r>
              <a:rPr lang="en-US" altLang="el-GR" b="1">
                <a:latin typeface="+mn-lt"/>
              </a:rPr>
              <a:t>m</a:t>
            </a:r>
          </a:p>
        </p:txBody>
      </p:sp>
      <p:sp>
        <p:nvSpPr>
          <p:cNvPr id="46" name="AutoShape 33"/>
          <p:cNvSpPr>
            <a:spLocks noChangeArrowheads="1"/>
          </p:cNvSpPr>
          <p:nvPr/>
        </p:nvSpPr>
        <p:spPr bwMode="auto">
          <a:xfrm>
            <a:off x="1547044" y="5447010"/>
            <a:ext cx="433388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67544" y="4869160"/>
            <a:ext cx="3960813" cy="14398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48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082749"/>
              </p:ext>
            </p:extLst>
          </p:nvPr>
        </p:nvGraphicFramePr>
        <p:xfrm>
          <a:off x="685032" y="5805785"/>
          <a:ext cx="820737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14" imgW="545390" imgH="152202" progId="Equation.DSMT4">
                  <p:embed/>
                </p:oleObj>
              </mc:Choice>
              <mc:Fallback>
                <p:oleObj name="Equation" r:id="rId14" imgW="545390" imgH="1522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32" y="5805785"/>
                        <a:ext cx="820737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utoShape 38"/>
          <p:cNvSpPr>
            <a:spLocks noChangeArrowheads="1"/>
          </p:cNvSpPr>
          <p:nvPr/>
        </p:nvSpPr>
        <p:spPr bwMode="auto">
          <a:xfrm>
            <a:off x="4846638" y="5229225"/>
            <a:ext cx="360000" cy="287338"/>
          </a:xfrm>
          <a:prstGeom prst="leftArrow">
            <a:avLst>
              <a:gd name="adj1" fmla="val 50000"/>
              <a:gd name="adj2" fmla="val 6892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5418138" y="4841875"/>
            <a:ext cx="18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5364163" y="5084763"/>
            <a:ext cx="2087562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latin typeface="+mn-lt"/>
              </a:rPr>
              <a:t>Αν               </a:t>
            </a:r>
            <a:r>
              <a:rPr lang="en-US" altLang="el-GR" dirty="0">
                <a:latin typeface="+mn-lt"/>
              </a:rPr>
              <a:t>  </a:t>
            </a:r>
            <a:r>
              <a:rPr lang="el-GR" altLang="el-GR" dirty="0">
                <a:latin typeface="+mn-lt"/>
              </a:rPr>
              <a:t>η διαδικασία σταματά </a:t>
            </a:r>
          </a:p>
        </p:txBody>
      </p:sp>
      <p:graphicFrame>
        <p:nvGraphicFramePr>
          <p:cNvPr id="52" name="Object 41"/>
          <p:cNvGraphicFramePr>
            <a:graphicFrameLocks noChangeAspect="1"/>
          </p:cNvGraphicFramePr>
          <p:nvPr/>
        </p:nvGraphicFramePr>
        <p:xfrm>
          <a:off x="5795963" y="5084763"/>
          <a:ext cx="7207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16" imgW="545626" imgH="253780" progId="Equation.DSMT4">
                  <p:embed/>
                </p:oleObj>
              </mc:Choice>
              <mc:Fallback>
                <p:oleObj name="Equation" r:id="rId16" imgW="545626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084763"/>
                        <a:ext cx="7207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14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38" grpId="0"/>
      <p:bldP spid="39" grpId="0" animBg="1"/>
      <p:bldP spid="42" grpId="0" animBg="1"/>
      <p:bldP spid="43" grpId="0" animBg="1"/>
      <p:bldP spid="45" grpId="0"/>
      <p:bldP spid="46" grpId="0" animBg="1"/>
      <p:bldP spid="47" grpId="0" animBg="1"/>
      <p:bldP spid="49" grpId="0" animBg="1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Σήματα και </a:t>
            </a:r>
            <a:r>
              <a:rPr lang="el-GR" dirty="0" smtClean="0">
                <a:solidFill>
                  <a:srgbClr val="5075BC"/>
                </a:solidFill>
              </a:rPr>
              <a:t>Διανύσματα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3" y="1616075"/>
            <a:ext cx="75358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3" y="2695575"/>
            <a:ext cx="75088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48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Πλεονεκτήματα-Μειονεκτήματα ψηφιακών επικοινωνιών, Κριτήρια Αξιολόγησης ψηφιακών τηλεπικοινωνιακών συστημάτων.</a:t>
            </a:r>
          </a:p>
          <a:p>
            <a:r>
              <a:rPr lang="el-GR" dirty="0"/>
              <a:t>Δομή και Λειτουργία Ψηφιακού Τηλεπικοινωνιακού Συστήματος: Πομπός, Κανάλι, Δέκτης.</a:t>
            </a:r>
          </a:p>
          <a:p>
            <a:r>
              <a:rPr lang="el-GR" dirty="0"/>
              <a:t>Γεωμετρική Αναπαράσταση Σημάτων: Σήματα και διανύσματα, Ορθογώνια αναπαράσταση σημάτων, Διαδικασία </a:t>
            </a:r>
            <a:r>
              <a:rPr lang="el-GR" dirty="0" err="1"/>
              <a:t>ορθογωνοποίησης</a:t>
            </a:r>
            <a:r>
              <a:rPr lang="el-GR" dirty="0"/>
              <a:t> </a:t>
            </a:r>
            <a:r>
              <a:rPr lang="el-GR" dirty="0" err="1"/>
              <a:t>Gram-Schmidt</a:t>
            </a:r>
            <a:r>
              <a:rPr lang="el-GR" dirty="0"/>
              <a:t>, Αστερισμοί (</a:t>
            </a:r>
            <a:r>
              <a:rPr lang="el-GR" dirty="0" err="1"/>
              <a:t>Constellations</a:t>
            </a:r>
            <a:r>
              <a:rPr lang="el-GR" dirty="0"/>
              <a:t>).</a:t>
            </a:r>
          </a:p>
          <a:p>
            <a:r>
              <a:rPr lang="el-GR" dirty="0"/>
              <a:t>Ψηφιακή Εκπομπή</a:t>
            </a:r>
          </a:p>
          <a:p>
            <a:r>
              <a:rPr lang="el-GR" dirty="0"/>
              <a:t>Το κανάλι Προσθετικού Λευκού </a:t>
            </a:r>
            <a:r>
              <a:rPr lang="el-GR" dirty="0" err="1"/>
              <a:t>Gaussian</a:t>
            </a:r>
            <a:r>
              <a:rPr lang="el-GR" dirty="0"/>
              <a:t> Θορύβου</a:t>
            </a:r>
          </a:p>
          <a:p>
            <a:r>
              <a:rPr lang="el-GR" dirty="0"/>
              <a:t>Ψηφιακός Δέκτης: </a:t>
            </a:r>
            <a:r>
              <a:rPr lang="el-GR" dirty="0" err="1"/>
              <a:t>Αποδιαμόρφωση</a:t>
            </a:r>
            <a:r>
              <a:rPr lang="el-GR" dirty="0"/>
              <a:t>, Βέλτιστη ανίχνευση σε AWGN.</a:t>
            </a:r>
          </a:p>
          <a:p>
            <a:r>
              <a:rPr lang="el-GR" dirty="0"/>
              <a:t>Πιθανότητα Σφάλματος σε Κανάλι  AWGN: Πιθανότητα σφάλματος συμβόλου, Πιθανότητα σφάλματος </a:t>
            </a:r>
            <a:r>
              <a:rPr lang="el-GR" dirty="0" err="1"/>
              <a:t>bit</a:t>
            </a:r>
            <a:r>
              <a:rPr lang="el-GR" dirty="0"/>
              <a:t>, Κωδικοποίηση </a:t>
            </a:r>
            <a:r>
              <a:rPr lang="el-GR" dirty="0" err="1"/>
              <a:t>Gray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Σήματα και </a:t>
            </a:r>
            <a:r>
              <a:rPr lang="el-GR" dirty="0" smtClean="0">
                <a:solidFill>
                  <a:srgbClr val="5075BC"/>
                </a:solidFill>
              </a:rPr>
              <a:t>Διανύσματα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54163"/>
            <a:ext cx="266382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1179" y="2420888"/>
            <a:ext cx="3529013" cy="137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+mn-lt"/>
                <a:cs typeface="Arial" panose="020B0604020202020204" pitchFamily="34" charset="0"/>
              </a:rPr>
              <a:t>Για παράδειγμα, σήματα με </a:t>
            </a:r>
            <a:r>
              <a:rPr lang="el-GR" altLang="el-GR" sz="2000" dirty="0" smtClean="0">
                <a:latin typeface="+mn-lt"/>
                <a:cs typeface="Arial" panose="020B0604020202020204" pitchFamily="34" charset="0"/>
              </a:rPr>
              <a:t>διαφορετικά πλάτη αναπαρίστανται </a:t>
            </a:r>
            <a:r>
              <a:rPr lang="el-GR" altLang="el-GR" sz="2000" dirty="0">
                <a:latin typeface="+mn-lt"/>
                <a:cs typeface="Arial" panose="020B0604020202020204" pitchFamily="34" charset="0"/>
              </a:rPr>
              <a:t>σαν σημεία πάνω σε μια ευθεία</a:t>
            </a:r>
            <a:r>
              <a:rPr lang="el-GR" altLang="el-GR" sz="2000" dirty="0" smtClean="0">
                <a:latin typeface="+mn-lt"/>
                <a:cs typeface="Arial" panose="020B0604020202020204" pitchFamily="34" charset="0"/>
              </a:rPr>
              <a:t>.</a:t>
            </a:r>
            <a:endParaRPr lang="el-GR" altLang="el-GR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1179" y="4447563"/>
            <a:ext cx="705643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+mn-lt"/>
                <a:cs typeface="Arial" panose="020B0604020202020204" pitchFamily="34" charset="0"/>
              </a:rPr>
              <a:t>Γενικά τα σήματα αναπαρίστανται με </a:t>
            </a:r>
            <a:r>
              <a:rPr lang="el-GR" altLang="el-GR" sz="2000" b="1" dirty="0">
                <a:latin typeface="+mn-lt"/>
                <a:cs typeface="Arial" panose="020B0604020202020204" pitchFamily="34" charset="0"/>
              </a:rPr>
              <a:t>μιγαδικούς αριθμούς</a:t>
            </a:r>
            <a:r>
              <a:rPr lang="el-GR" altLang="el-GR" sz="2000" dirty="0">
                <a:latin typeface="+mn-lt"/>
                <a:cs typeface="Arial" panose="020B0604020202020204" pitchFamily="34" charset="0"/>
              </a:rPr>
              <a:t> ή ισοδύναμα με </a:t>
            </a:r>
            <a:r>
              <a:rPr lang="el-GR" altLang="el-GR" sz="2000" b="1" dirty="0">
                <a:latin typeface="+mn-lt"/>
                <a:cs typeface="Arial" panose="020B0604020202020204" pitchFamily="34" charset="0"/>
              </a:rPr>
              <a:t>διανύσματα</a:t>
            </a:r>
            <a:r>
              <a:rPr lang="el-GR" altLang="el-GR" sz="2000" dirty="0">
                <a:latin typeface="+mn-lt"/>
                <a:cs typeface="Arial" panose="020B0604020202020204" pitchFamily="34" charset="0"/>
              </a:rPr>
              <a:t>, ώστε με την βοήθεια της Ευκλείδειας γεωμετρίας και της θεωρίας πιθανοτήτων να γίνει δυνατή η μελέτη του τηλεπικοινωνιακού συστήματος.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605371" y="2868315"/>
            <a:ext cx="504000" cy="360000"/>
          </a:xfrm>
          <a:prstGeom prst="rightArrow">
            <a:avLst>
              <a:gd name="adj1" fmla="val 50000"/>
              <a:gd name="adj2" fmla="val 4978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Σήματα και Διανύσματα: Κοινές ιδιότητες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Από πολλές απόψεις τα σήματα μοιάζουν και μπορούν να αντιστοιχιστούν με διανύσματα.</a:t>
            </a:r>
          </a:p>
          <a:p>
            <a:r>
              <a:rPr lang="el-GR" dirty="0"/>
              <a:t> Τα σήματα, όπως και τα διανύσματα, μπορούν να προστεθούν και να αφαιρεθούν οπότε προκύπτουν νέα σήματα. </a:t>
            </a:r>
          </a:p>
          <a:p>
            <a:r>
              <a:rPr lang="el-GR" dirty="0"/>
              <a:t>Ένα σήμα μπορεί να πολλαπλασιαστεί με ένα αριθμό με αποτέλεσμα ένα νέο σήμα. </a:t>
            </a:r>
          </a:p>
          <a:p>
            <a:r>
              <a:rPr lang="el-GR" dirty="0"/>
              <a:t>Οι γραμμικοί συνδυασμοί σημάτων είναι επίσης νέα σήματα.</a:t>
            </a:r>
          </a:p>
          <a:p>
            <a:r>
              <a:rPr lang="el-GR" dirty="0"/>
              <a:t> Όπως και τα διανύσματα, τα σήματα μπορούν να αναπαρασταθούν με τη βοήθεια ενός αριθμού συγκεκριμένων “θεμελιωδών” σημάτων τα οποία αποτελούν μια “βάση” για τη δημιουργία ενός “χώρου σημάτων”.</a:t>
            </a:r>
          </a:p>
          <a:p>
            <a:r>
              <a:rPr lang="el-GR" dirty="0"/>
              <a:t> Μπορούμε επίσης να ορίσουμε, όπως και στα διανύσματα, το εσωτερικό γινόμενο και το μέτρο ενός σήματος.</a:t>
            </a:r>
          </a:p>
        </p:txBody>
      </p:sp>
    </p:spTree>
    <p:extLst>
      <p:ext uri="{BB962C8B-B14F-4D97-AF65-F5344CB8AC3E}">
        <p14:creationId xmlns:p14="http://schemas.microsoft.com/office/powerpoint/2010/main" val="176859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Σήματα και </a:t>
            </a:r>
            <a:r>
              <a:rPr lang="el-GR" dirty="0" smtClean="0">
                <a:solidFill>
                  <a:srgbClr val="5075BC"/>
                </a:solidFill>
              </a:rPr>
              <a:t>Διανύσματα – Ορισμοί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72342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04220"/>
            <a:ext cx="72072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30654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66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Σήματα και Διανύσματα – Ορισμοί </a:t>
            </a:r>
            <a:r>
              <a:rPr lang="el-GR" dirty="0" smtClean="0">
                <a:solidFill>
                  <a:srgbClr val="5075BC"/>
                </a:solidFill>
              </a:rPr>
              <a:t>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18026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88866"/>
            <a:ext cx="493077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79529"/>
            <a:ext cx="70421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1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Σήματα και Διανύσματα – Ορισμοί </a:t>
            </a:r>
            <a:r>
              <a:rPr lang="el-GR" dirty="0" smtClean="0">
                <a:solidFill>
                  <a:srgbClr val="5075BC"/>
                </a:solidFill>
              </a:rPr>
              <a:t>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30237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6279"/>
            <a:ext cx="523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84341"/>
            <a:ext cx="6273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84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Σήματα και Διανύσματα – Ορισμοί </a:t>
            </a:r>
            <a:r>
              <a:rPr lang="el-GR" dirty="0" smtClean="0">
                <a:solidFill>
                  <a:srgbClr val="5075BC"/>
                </a:solidFill>
              </a:rPr>
              <a:t>(4)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878"/>
            <a:ext cx="74263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5478"/>
            <a:ext cx="55054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6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Σήματα και Διανύσματα – Ορισμοί </a:t>
            </a:r>
            <a:r>
              <a:rPr lang="el-GR" dirty="0" smtClean="0">
                <a:solidFill>
                  <a:srgbClr val="5075BC"/>
                </a:solidFill>
              </a:rPr>
              <a:t>(5)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4" y="1556792"/>
            <a:ext cx="74533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4" y="2235043"/>
            <a:ext cx="74818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4" y="2905356"/>
            <a:ext cx="76454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4" y="4509120"/>
            <a:ext cx="764540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2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Σήματα και Διανύσματα </a:t>
            </a:r>
            <a:r>
              <a:rPr lang="el-GR" dirty="0" smtClean="0">
                <a:solidFill>
                  <a:srgbClr val="5075BC"/>
                </a:solidFill>
              </a:rPr>
              <a:t>- </a:t>
            </a:r>
            <a:r>
              <a:rPr lang="el-GR" dirty="0">
                <a:solidFill>
                  <a:srgbClr val="5075BC"/>
                </a:solidFill>
              </a:rPr>
              <a:t>Ορισμοί </a:t>
            </a:r>
            <a:r>
              <a:rPr lang="el-GR" dirty="0" smtClean="0">
                <a:solidFill>
                  <a:srgbClr val="5075BC"/>
                </a:solidFill>
              </a:rPr>
              <a:t>(6)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2" y="1577008"/>
            <a:ext cx="237966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2" y="2473945"/>
            <a:ext cx="7562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2" y="3521695"/>
            <a:ext cx="75358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20780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801806" y="5301655"/>
            <a:ext cx="360000" cy="288000"/>
          </a:xfrm>
          <a:prstGeom prst="rightArrow">
            <a:avLst>
              <a:gd name="adj1" fmla="val 50000"/>
              <a:gd name="adj2" fmla="val 3491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23" y="4941292"/>
            <a:ext cx="528637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59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6.1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06" y="1628800"/>
            <a:ext cx="61483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983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6.1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1948"/>
            <a:ext cx="4067944" cy="315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35" y="3501008"/>
            <a:ext cx="468312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10" y="4796408"/>
            <a:ext cx="49307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4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Ψηφιακή εκπομπή και λήψη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6.1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4169"/>
            <a:ext cx="4284663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2433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4217294"/>
            <a:ext cx="42164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7" y="5239643"/>
            <a:ext cx="4189413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7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6.1 (4)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802133" cy="29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498253" cy="43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2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6.1 (5)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412875"/>
            <a:ext cx="5040313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67870"/>
            <a:ext cx="43529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6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Διαδικασία </a:t>
            </a:r>
            <a:r>
              <a:rPr lang="el-GR" dirty="0" err="1">
                <a:solidFill>
                  <a:srgbClr val="5075BC"/>
                </a:solidFill>
              </a:rPr>
              <a:t>ορθογωνοποίησης</a:t>
            </a:r>
            <a:r>
              <a:rPr lang="el-GR" dirty="0">
                <a:solidFill>
                  <a:srgbClr val="5075BC"/>
                </a:solidFill>
              </a:rPr>
              <a:t> σημάτων </a:t>
            </a:r>
            <a:r>
              <a:rPr lang="el-GR" dirty="0" err="1" smtClean="0">
                <a:solidFill>
                  <a:srgbClr val="5075BC"/>
                </a:solidFill>
              </a:rPr>
              <a:t>Gram-Schmidt</a:t>
            </a:r>
            <a:r>
              <a:rPr lang="el-GR" dirty="0" smtClean="0">
                <a:solidFill>
                  <a:srgbClr val="5075BC"/>
                </a:solidFill>
              </a:rPr>
              <a:t>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361"/>
            <a:ext cx="745331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3" y="2994703"/>
            <a:ext cx="75628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98" y="4377945"/>
            <a:ext cx="7480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36" y="5850086"/>
            <a:ext cx="27908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92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Διαδικασία </a:t>
            </a:r>
            <a:r>
              <a:rPr lang="el-GR" dirty="0" err="1">
                <a:solidFill>
                  <a:srgbClr val="5075BC"/>
                </a:solidFill>
              </a:rPr>
              <a:t>ορθογωνοποίησης</a:t>
            </a:r>
            <a:r>
              <a:rPr lang="el-GR" dirty="0">
                <a:solidFill>
                  <a:srgbClr val="5075BC"/>
                </a:solidFill>
              </a:rPr>
              <a:t> σημάτων </a:t>
            </a:r>
            <a:r>
              <a:rPr lang="el-GR" dirty="0" err="1" smtClean="0">
                <a:solidFill>
                  <a:srgbClr val="5075BC"/>
                </a:solidFill>
              </a:rPr>
              <a:t>Gram-Schmidt</a:t>
            </a:r>
            <a:r>
              <a:rPr lang="el-GR" dirty="0" smtClean="0">
                <a:solidFill>
                  <a:srgbClr val="5075BC"/>
                </a:solidFill>
              </a:rPr>
              <a:t>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4" y="1759248"/>
            <a:ext cx="75628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4" y="2911773"/>
            <a:ext cx="75628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62" y="3991273"/>
            <a:ext cx="75088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82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6.2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32" y="1651496"/>
            <a:ext cx="638333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372221"/>
            <a:ext cx="71564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39" y="4791670"/>
            <a:ext cx="43545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89" y="4504332"/>
            <a:ext cx="23764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74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6.2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4439"/>
            <a:ext cx="44640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9839"/>
            <a:ext cx="49022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61" y="4292600"/>
            <a:ext cx="33115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825"/>
            <a:ext cx="2763837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9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6.2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11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19" y="1660401"/>
            <a:ext cx="427196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31" y="3243138"/>
            <a:ext cx="53419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55"/>
          <p:cNvSpPr>
            <a:spLocks noChangeArrowheads="1"/>
          </p:cNvSpPr>
          <p:nvPr/>
        </p:nvSpPr>
        <p:spPr bwMode="auto">
          <a:xfrm>
            <a:off x="4392612" y="4396704"/>
            <a:ext cx="358775" cy="432000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3311524" y="5038929"/>
            <a:ext cx="25209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Δύο συναρτήσεις βάσης</a:t>
            </a:r>
          </a:p>
        </p:txBody>
      </p:sp>
      <p:pic>
        <p:nvPicPr>
          <p:cNvPr id="15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9" y="5620667"/>
            <a:ext cx="4873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49" y="5620667"/>
            <a:ext cx="4873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7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Αστερισμοί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13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4" y="1287463"/>
            <a:ext cx="84248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4" y="2476500"/>
            <a:ext cx="85328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4" y="3729038"/>
            <a:ext cx="80645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34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Αστερισμοί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11213"/>
            <a:ext cx="835342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87701"/>
            <a:ext cx="7618412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1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Ψηφιακές Επικοινωνίες </a:t>
            </a:r>
            <a:r>
              <a:rPr lang="el-GR" dirty="0" smtClean="0"/>
              <a:t>(</a:t>
            </a:r>
            <a:r>
              <a:rPr lang="el-GR" dirty="0" err="1" smtClean="0"/>
              <a:t>Digital</a:t>
            </a:r>
            <a:r>
              <a:rPr lang="el-GR" dirty="0" smtClean="0"/>
              <a:t> </a:t>
            </a:r>
            <a:r>
              <a:rPr lang="el-GR" dirty="0"/>
              <a:t>Communications) καλύπτουν σήμερα το μεγαλύτερο μέρος των τηλεπικοινωνιακών υπηρεσιών ενώ προβλέπεται να επικρατήσουν πλήρως τα επόμενα χρόνια σε βάρος των αναλογικών τηλεπικοινωνιακών συστημάτων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8051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6.3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7759"/>
            <a:ext cx="61928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4392613"/>
            <a:ext cx="28321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67338"/>
            <a:ext cx="50847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6.4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9" y="3501008"/>
            <a:ext cx="345598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6" y="3068960"/>
            <a:ext cx="33115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9" y="1701875"/>
            <a:ext cx="730726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2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6.5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42" y="3403748"/>
            <a:ext cx="3386138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18794"/>
            <a:ext cx="45354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6" y="5251351"/>
            <a:ext cx="3168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7710"/>
            <a:ext cx="598328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0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Πίνακας αναζήτησης (</a:t>
            </a:r>
            <a:r>
              <a:rPr lang="en-US" dirty="0">
                <a:solidFill>
                  <a:srgbClr val="5075BC"/>
                </a:solidFill>
              </a:rPr>
              <a:t>Lookup Table)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10" y="1535113"/>
            <a:ext cx="7921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35150"/>
            <a:ext cx="4437063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213"/>
            <a:ext cx="368935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802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Πίνακας αναζήτησης (Παράδειγμα 6.6)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81" y="1493887"/>
            <a:ext cx="6192838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437112"/>
            <a:ext cx="30099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212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Ψηφιακός </a:t>
            </a:r>
            <a:r>
              <a:rPr lang="el-GR" dirty="0" smtClean="0">
                <a:solidFill>
                  <a:srgbClr val="5075BC"/>
                </a:solidFill>
              </a:rPr>
              <a:t>Πομπός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800"/>
            <a:ext cx="7380287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042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Ψηφιακός </a:t>
            </a:r>
            <a:r>
              <a:rPr lang="el-GR" dirty="0" smtClean="0">
                <a:solidFill>
                  <a:srgbClr val="5075BC"/>
                </a:solidFill>
              </a:rPr>
              <a:t>Πομπός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82" y="1556792"/>
            <a:ext cx="5329237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69" y="4628604"/>
            <a:ext cx="64944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276304"/>
            <a:ext cx="6438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788173"/>
            <a:ext cx="16383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07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6.6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557090"/>
            <a:ext cx="66579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57" y="3226718"/>
            <a:ext cx="539908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2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6.6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94" y="1556792"/>
            <a:ext cx="655161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6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6.7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2" y="1762001"/>
            <a:ext cx="72723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996952"/>
            <a:ext cx="57816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40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Βασικές διαφορές:</a:t>
            </a:r>
          </a:p>
          <a:p>
            <a:r>
              <a:rPr lang="el-GR" dirty="0"/>
              <a:t>Στα αναλογικά τηλεπικοινωνιακά συστήματα η πληροφορία με τη μορφή αναλογικού σήματος αποτυπώνεται στο πλάτος  ή τη γωνία του φέροντος , παράμετροι οι οποίες μπορούν θεωρητικά να λάβουν άπειρο αριθμό τιμών-καταστάσεων.</a:t>
            </a:r>
          </a:p>
          <a:p>
            <a:r>
              <a:rPr lang="el-GR" dirty="0"/>
              <a:t>Στα ψηφιακά τηλεπικοινωνιακά συστήματα η πληροφορία μετατρέπεται από αναλογική σε ψηφιακή </a:t>
            </a:r>
            <a:r>
              <a:rPr lang="el-GR" dirty="0" err="1"/>
              <a:t>μόρφή</a:t>
            </a:r>
            <a:r>
              <a:rPr lang="el-GR" dirty="0"/>
              <a:t> (αν δεν είναι ήδη, όπως για παράδειγμα σε επικοινωνίες υπολογιστών) και κατόπιν –αφού υποστεί κατάλληλη επεξεργασία- ακολουθεί η αντιστοίχιση του ψηφιακού σήματος σε πεπερασμένο αριθμό αναλογικών </a:t>
            </a:r>
            <a:r>
              <a:rPr lang="el-GR" dirty="0" err="1"/>
              <a:t>κυματομορφών</a:t>
            </a:r>
            <a:r>
              <a:rPr lang="el-GR" dirty="0"/>
              <a:t> προς εκπομπή, οι οποίες ονομάζονται σύμβολα  (</a:t>
            </a:r>
            <a:r>
              <a:rPr lang="el-GR" dirty="0" err="1"/>
              <a:t>symbols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08100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Ψηφιακός Πομπός (Παράδειγμα 6.7)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2" y="1988840"/>
            <a:ext cx="7488237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4932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6.8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18" y="1700808"/>
            <a:ext cx="69897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4501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6.8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82775"/>
            <a:ext cx="18002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2440"/>
            <a:ext cx="4189727" cy="252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2924944"/>
            <a:ext cx="5103812" cy="9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2736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6.9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700808"/>
            <a:ext cx="67310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0932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6.9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2480658"/>
            <a:ext cx="298291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4932040" cy="32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2477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Το κανάλι προσθετικού θορύβου</a:t>
            </a:r>
          </a:p>
        </p:txBody>
      </p:sp>
      <p:pic>
        <p:nvPicPr>
          <p:cNvPr id="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3612729"/>
            <a:ext cx="18700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82" y="1772816"/>
            <a:ext cx="4491037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8336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κανάλι προσθετικού </a:t>
            </a:r>
            <a:r>
              <a:rPr lang="el-GR" dirty="0" smtClean="0"/>
              <a:t>θορύβου - Ιδιότητες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3819812" cy="4525963"/>
          </a:xfrm>
        </p:spPr>
        <p:txBody>
          <a:bodyPr>
            <a:normAutofit/>
          </a:bodyPr>
          <a:lstStyle/>
          <a:p>
            <a:r>
              <a:rPr lang="el-GR" sz="3000" dirty="0"/>
              <a:t>Λευκός </a:t>
            </a:r>
            <a:r>
              <a:rPr lang="el-GR" sz="3000" dirty="0" smtClean="0"/>
              <a:t>Θόρυβος</a:t>
            </a:r>
            <a:endParaRPr lang="el-GR" sz="3000" dirty="0"/>
          </a:p>
          <a:p>
            <a:r>
              <a:rPr lang="el-GR" sz="3000" dirty="0"/>
              <a:t>Άπειρη </a:t>
            </a:r>
            <a:r>
              <a:rPr lang="el-GR" sz="3000" dirty="0" smtClean="0"/>
              <a:t>ισχύς</a:t>
            </a:r>
            <a:endParaRPr lang="el-GR" sz="3000" dirty="0"/>
          </a:p>
          <a:p>
            <a:r>
              <a:rPr lang="el-GR" sz="3000" dirty="0"/>
              <a:t>Συνάρτηση </a:t>
            </a:r>
            <a:r>
              <a:rPr lang="el-GR" sz="3000" dirty="0" err="1" smtClean="0"/>
              <a:t>αυτοσυσχέτισης</a:t>
            </a:r>
            <a:endParaRPr lang="el-GR" sz="3000" dirty="0"/>
          </a:p>
          <a:p>
            <a:r>
              <a:rPr lang="el-GR" sz="3000" dirty="0" smtClean="0"/>
              <a:t>Το </a:t>
            </a:r>
            <a:r>
              <a:rPr lang="el-GR" sz="3000" dirty="0"/>
              <a:t>πλάτος </a:t>
            </a:r>
            <a:r>
              <a:rPr lang="el-GR" sz="3000" dirty="0" err="1" smtClean="0"/>
              <a:t>Gaussian</a:t>
            </a:r>
            <a:endParaRPr lang="el-GR" sz="30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08" y="3807805"/>
            <a:ext cx="2016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97" y="1666144"/>
            <a:ext cx="26193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15" y="2960241"/>
            <a:ext cx="50403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45" y="4670922"/>
            <a:ext cx="377825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62" y="5143997"/>
            <a:ext cx="18034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5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6.10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6792"/>
            <a:ext cx="83534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9271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6.10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083050"/>
            <a:ext cx="357187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714500"/>
            <a:ext cx="64293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4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6.10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" y="1928813"/>
            <a:ext cx="778668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1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Πλεονεκτήματα Ψηφιακών Επικοινωνιών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Αντοχή στον θόρυβο.</a:t>
            </a:r>
          </a:p>
          <a:p>
            <a:r>
              <a:rPr lang="el-GR" dirty="0"/>
              <a:t>Κρυπτογράφηση.</a:t>
            </a:r>
          </a:p>
          <a:p>
            <a:r>
              <a:rPr lang="el-GR" dirty="0"/>
              <a:t>Ευκολότερος σχεδιασμός, χαμηλό κόστος και μικρό μέγεθος.</a:t>
            </a:r>
          </a:p>
          <a:p>
            <a:r>
              <a:rPr lang="el-GR" dirty="0"/>
              <a:t>Ευελιξία.</a:t>
            </a:r>
          </a:p>
          <a:p>
            <a:r>
              <a:rPr lang="el-GR" dirty="0"/>
              <a:t>Τεχνικές πολλαπλής προσπέλασης με διαίρεση χρόνου (TDMA) ή/και διαίρεση κώδικα (CDMA).</a:t>
            </a:r>
          </a:p>
          <a:p>
            <a:r>
              <a:rPr lang="el-GR" dirty="0"/>
              <a:t>Αξιόπιστη επεξεργασία σήματος.</a:t>
            </a:r>
          </a:p>
          <a:p>
            <a:r>
              <a:rPr lang="el-GR" dirty="0"/>
              <a:t>Υπηρεσίες πολυμέσων.</a:t>
            </a:r>
          </a:p>
          <a:p>
            <a:r>
              <a:rPr lang="el-GR" dirty="0"/>
              <a:t>Αποθήκευση και ανάκτηση της πληροφορίας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55879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Το κανάλι προσθετικού </a:t>
            </a:r>
            <a:r>
              <a:rPr lang="el-GR" dirty="0" smtClean="0">
                <a:solidFill>
                  <a:srgbClr val="5075BC"/>
                </a:solidFill>
              </a:rPr>
              <a:t>θορύβου - Σχόλια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32" y="1628800"/>
            <a:ext cx="6408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3108350"/>
            <a:ext cx="6481762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4372000"/>
            <a:ext cx="64817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0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Ψηφιακός Δέκτης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78681" y="2411413"/>
            <a:ext cx="5688756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2000" dirty="0" err="1">
                <a:latin typeface="+mn-lt"/>
              </a:rPr>
              <a:t>Αποδιαμόρφωση</a:t>
            </a:r>
            <a:r>
              <a:rPr lang="el-GR" altLang="el-GR" sz="2000" dirty="0">
                <a:latin typeface="+mn-lt"/>
              </a:rPr>
              <a:t> (</a:t>
            </a:r>
            <a:r>
              <a:rPr lang="en-US" altLang="el-GR" sz="2000" dirty="0">
                <a:latin typeface="+mn-lt"/>
              </a:rPr>
              <a:t>demodulation)</a:t>
            </a:r>
            <a:endParaRPr lang="el-GR" altLang="el-GR" sz="2000" dirty="0">
              <a:latin typeface="+mn-lt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2000" dirty="0" err="1">
                <a:latin typeface="+mn-lt"/>
              </a:rPr>
              <a:t>Αποδιαμορφωτής</a:t>
            </a:r>
            <a:r>
              <a:rPr lang="el-GR" altLang="el-GR" sz="2000" dirty="0">
                <a:latin typeface="+mn-lt"/>
              </a:rPr>
              <a:t> συσχέτισης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2000" dirty="0" err="1">
                <a:latin typeface="+mn-lt"/>
              </a:rPr>
              <a:t>Αποδιαμορφωτής</a:t>
            </a:r>
            <a:r>
              <a:rPr lang="el-GR" altLang="el-GR" sz="2000" dirty="0">
                <a:latin typeface="+mn-lt"/>
              </a:rPr>
              <a:t> προσαρμοσμένων φίλτρων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+mn-lt"/>
              </a:rPr>
              <a:t>Ανίχνευση</a:t>
            </a:r>
            <a:r>
              <a:rPr lang="en-US" altLang="el-GR" sz="2000" dirty="0">
                <a:latin typeface="+mn-lt"/>
              </a:rPr>
              <a:t> (detection)</a:t>
            </a:r>
            <a:endParaRPr lang="el-GR" altLang="el-GR" sz="2000" dirty="0"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1" y="1606550"/>
            <a:ext cx="73866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1" y="3889375"/>
            <a:ext cx="75612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3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5075BC"/>
                </a:solidFill>
              </a:rPr>
              <a:t>Αποδιαμόρφωση</a:t>
            </a:r>
            <a:r>
              <a:rPr lang="el-GR" dirty="0">
                <a:solidFill>
                  <a:srgbClr val="5075BC"/>
                </a:solidFill>
              </a:rPr>
              <a:t> </a:t>
            </a:r>
            <a:r>
              <a:rPr lang="el-GR" dirty="0" smtClean="0">
                <a:solidFill>
                  <a:srgbClr val="5075BC"/>
                </a:solidFill>
              </a:rPr>
              <a:t>συσχέτισης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6" y="5097215"/>
            <a:ext cx="70564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375" y="5757615"/>
            <a:ext cx="216058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39381"/>
            <a:ext cx="5451475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0" t="51038" r="26753"/>
          <a:stretch>
            <a:fillRect/>
          </a:stretch>
        </p:blipFill>
        <p:spPr bwMode="auto">
          <a:xfrm>
            <a:off x="900336" y="1442790"/>
            <a:ext cx="36115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5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5075BC"/>
                </a:solidFill>
              </a:rPr>
              <a:t>Αποδιαμόρφωση</a:t>
            </a:r>
            <a:r>
              <a:rPr lang="el-GR" dirty="0">
                <a:solidFill>
                  <a:srgbClr val="5075BC"/>
                </a:solidFill>
              </a:rPr>
              <a:t> </a:t>
            </a:r>
            <a:r>
              <a:rPr lang="el-GR" dirty="0" smtClean="0">
                <a:solidFill>
                  <a:srgbClr val="5075BC"/>
                </a:solidFill>
              </a:rPr>
              <a:t>συσχέτισης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852738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852738"/>
            <a:ext cx="15843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546225"/>
            <a:ext cx="69850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349500"/>
            <a:ext cx="1081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4" y="3357563"/>
            <a:ext cx="2022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221163"/>
            <a:ext cx="27368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5084763"/>
            <a:ext cx="55435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8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>
                <a:solidFill>
                  <a:srgbClr val="5075BC"/>
                </a:solidFill>
              </a:rPr>
              <a:t>Αποδιαμόρφωση</a:t>
            </a:r>
            <a:r>
              <a:rPr lang="el-GR" dirty="0">
                <a:solidFill>
                  <a:srgbClr val="5075BC"/>
                </a:solidFill>
              </a:rPr>
              <a:t> με προσαρμοσμένα φίλτρα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07" y="5929461"/>
            <a:ext cx="5762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5463891" y="6045348"/>
            <a:ext cx="360363" cy="144463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76" y="5900887"/>
            <a:ext cx="11525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51021" y="5916433"/>
            <a:ext cx="270456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2000" dirty="0">
                <a:latin typeface="+mn-lt"/>
              </a:rPr>
              <a:t>Προσαρμοσμένο φίλτρο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82" y="1844824"/>
            <a:ext cx="5761037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0628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Αποδιαμόρφωση</a:t>
            </a:r>
            <a:r>
              <a:rPr lang="el-GR" dirty="0"/>
              <a:t> με προσαρμοσμένα </a:t>
            </a:r>
            <a:r>
              <a:rPr lang="el-GR" dirty="0" smtClean="0"/>
              <a:t>φίλτρα - Ιδιότητες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 προσαρμοσμένο φίλτρο στο σήμα s(t) μεγιστοποιεί το SNR της εξόδου του δέκτη</a:t>
            </a:r>
          </a:p>
          <a:p>
            <a:r>
              <a:rPr lang="el-GR" dirty="0"/>
              <a:t>Τα προσαρμοσμένα φίλτρα του σχήματος μεγιστοποιούν το SNR εξόδου, αν η δειγματοληψία πραγματοποιηθεί την t=T.</a:t>
            </a:r>
          </a:p>
          <a:p>
            <a:r>
              <a:rPr lang="el-GR" dirty="0"/>
              <a:t>Ο </a:t>
            </a:r>
            <a:r>
              <a:rPr lang="el-GR" dirty="0" err="1"/>
              <a:t>αποδιαμορφωτής</a:t>
            </a:r>
            <a:r>
              <a:rPr lang="el-GR" dirty="0"/>
              <a:t> προσαρμοσμένων φίλτρων είναι ισοδύναμος με τον </a:t>
            </a:r>
            <a:r>
              <a:rPr lang="el-GR" dirty="0" err="1"/>
              <a:t>αποδιαμορφωτή</a:t>
            </a:r>
            <a:r>
              <a:rPr lang="el-GR" dirty="0"/>
              <a:t> συσχέτισης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23422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6.11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8925"/>
            <a:ext cx="7315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52849"/>
            <a:ext cx="20494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4992686"/>
            <a:ext cx="1223962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628231"/>
            <a:ext cx="5162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93" y="5049837"/>
            <a:ext cx="230346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6.11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1571625"/>
            <a:ext cx="707231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6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6.11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1" y="1643063"/>
            <a:ext cx="69294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8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6.11 (4)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71625"/>
            <a:ext cx="62865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83050"/>
            <a:ext cx="66436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3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Μειονεκτήματα </a:t>
            </a:r>
            <a:r>
              <a:rPr lang="el-GR" dirty="0" smtClean="0"/>
              <a:t>Ψηφιακών </a:t>
            </a:r>
            <a:r>
              <a:rPr lang="el-GR" dirty="0"/>
              <a:t>επικοινωνιών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Το μοναδικό ίσως μειονέκτημα των ψηφιακών τηλεπικοινωνιακών συστημάτων έναντι των αναλογικών είναι η ανάγκη για ακριβή συγχρονισμό μεταξύ του πομπού και του δέκτη. Αν και συγχρονισμός απαιτείται και στα αναλογικά συστήματα, ελλιπής συγχρονισμός ή έλλειψη συγχρονισμού σε ψηφιακά συστήματα οδηγεί σε σφάλματα κατά την ανίχνευση των συμβόλων στο δέκτη και επομένως σε υποβάθμιση της ποιότητας επικοινωνίας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74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6.11 (5)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643063"/>
            <a:ext cx="657225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2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6.12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9" y="1628800"/>
            <a:ext cx="73580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9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6.12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14500"/>
            <a:ext cx="7572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3" y="4869160"/>
            <a:ext cx="75723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9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Βέλτιστη ανίχνευση σε </a:t>
            </a:r>
            <a:r>
              <a:rPr lang="en-US" dirty="0">
                <a:solidFill>
                  <a:srgbClr val="5075BC"/>
                </a:solidFill>
              </a:rPr>
              <a:t>AWGN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844675"/>
            <a:ext cx="42481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57" y="5300663"/>
            <a:ext cx="280828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2716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100" dirty="0">
                <a:solidFill>
                  <a:srgbClr val="5075BC"/>
                </a:solidFill>
              </a:rPr>
              <a:t>Ανιχνευτής μέγιστης εκ των υστέρων πιθανότητας (</a:t>
            </a:r>
            <a:r>
              <a:rPr lang="el-GR" sz="3100" dirty="0" err="1">
                <a:solidFill>
                  <a:srgbClr val="5075BC"/>
                </a:solidFill>
              </a:rPr>
              <a:t>maximum</a:t>
            </a:r>
            <a:r>
              <a:rPr lang="el-GR" sz="3100" dirty="0">
                <a:solidFill>
                  <a:srgbClr val="5075BC"/>
                </a:solidFill>
              </a:rPr>
              <a:t> a-posteriori </a:t>
            </a:r>
            <a:r>
              <a:rPr lang="el-GR" sz="3100" dirty="0" err="1">
                <a:solidFill>
                  <a:srgbClr val="5075BC"/>
                </a:solidFill>
              </a:rPr>
              <a:t>probability</a:t>
            </a:r>
            <a:r>
              <a:rPr lang="el-GR" sz="3100" dirty="0">
                <a:solidFill>
                  <a:srgbClr val="5075BC"/>
                </a:solidFill>
              </a:rPr>
              <a:t>-MAP</a:t>
            </a:r>
            <a:r>
              <a:rPr lang="el-GR" sz="3100" dirty="0" smtClean="0">
                <a:solidFill>
                  <a:srgbClr val="5075BC"/>
                </a:solidFill>
              </a:rPr>
              <a:t>) (1)</a:t>
            </a:r>
            <a:endParaRPr lang="el-GR" sz="3100" dirty="0">
              <a:solidFill>
                <a:srgbClr val="5075BC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5617"/>
            <a:ext cx="20875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556570" y="1987055"/>
            <a:ext cx="503237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70" y="1699717"/>
            <a:ext cx="5699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412107" y="1655267"/>
            <a:ext cx="792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/>
              <a:t>Bayes</a:t>
            </a:r>
            <a:endParaRPr lang="el-GR" altLang="el-GR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60" y="2528119"/>
            <a:ext cx="2222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28082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1701006" y="3717032"/>
            <a:ext cx="288925" cy="360363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6985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701006" y="5156869"/>
            <a:ext cx="288925" cy="360363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63146"/>
            <a:ext cx="76327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4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100" dirty="0">
                <a:solidFill>
                  <a:srgbClr val="5075BC"/>
                </a:solidFill>
              </a:rPr>
              <a:t>Ανιχνευτής μέγιστης εκ των υστέρων πιθανότητας (</a:t>
            </a:r>
            <a:r>
              <a:rPr lang="el-GR" sz="3100" dirty="0" err="1">
                <a:solidFill>
                  <a:srgbClr val="5075BC"/>
                </a:solidFill>
              </a:rPr>
              <a:t>maximum</a:t>
            </a:r>
            <a:r>
              <a:rPr lang="el-GR" sz="3100" dirty="0">
                <a:solidFill>
                  <a:srgbClr val="5075BC"/>
                </a:solidFill>
              </a:rPr>
              <a:t> a-posteriori </a:t>
            </a:r>
            <a:r>
              <a:rPr lang="el-GR" sz="3100" dirty="0" err="1">
                <a:solidFill>
                  <a:srgbClr val="5075BC"/>
                </a:solidFill>
              </a:rPr>
              <a:t>probability</a:t>
            </a:r>
            <a:r>
              <a:rPr lang="el-GR" sz="3100" dirty="0">
                <a:solidFill>
                  <a:srgbClr val="5075BC"/>
                </a:solidFill>
              </a:rPr>
              <a:t>-MAP</a:t>
            </a:r>
            <a:r>
              <a:rPr lang="el-GR" sz="3100" dirty="0" smtClean="0">
                <a:solidFill>
                  <a:srgbClr val="5075BC"/>
                </a:solidFill>
              </a:rPr>
              <a:t>) (2)</a:t>
            </a:r>
            <a:endParaRPr lang="el-GR" sz="3100" dirty="0">
              <a:solidFill>
                <a:srgbClr val="5075B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1294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79861"/>
            <a:ext cx="71247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28" y="3095774"/>
            <a:ext cx="690562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27649"/>
            <a:ext cx="671353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5661174"/>
            <a:ext cx="2489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3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Ανιχνευτής μέγιστης εκ των υστέρων πιθανότητας με MAPD Βάσης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700932"/>
            <a:ext cx="431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700932"/>
            <a:ext cx="18859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1916832"/>
            <a:ext cx="682307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8652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Ανιχνευτής μέγιστης εκ των υστέρων πιθανότητας με MAPD Σήματος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6" y="1827089"/>
            <a:ext cx="431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56" y="1827089"/>
            <a:ext cx="18859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3" y="2331914"/>
            <a:ext cx="25447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95351"/>
            <a:ext cx="52324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147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Ανιχνευτής μέγιστης </a:t>
            </a:r>
            <a:r>
              <a:rPr lang="el-GR" dirty="0" err="1">
                <a:solidFill>
                  <a:srgbClr val="5075BC"/>
                </a:solidFill>
              </a:rPr>
              <a:t>πιθανοφάνειας</a:t>
            </a:r>
            <a:r>
              <a:rPr lang="el-GR" dirty="0">
                <a:solidFill>
                  <a:srgbClr val="5075BC"/>
                </a:solidFill>
              </a:rPr>
              <a:t> (</a:t>
            </a:r>
            <a:r>
              <a:rPr lang="el-GR" dirty="0" err="1">
                <a:solidFill>
                  <a:srgbClr val="5075BC"/>
                </a:solidFill>
              </a:rPr>
              <a:t>Maximum</a:t>
            </a:r>
            <a:r>
              <a:rPr lang="el-GR" dirty="0">
                <a:solidFill>
                  <a:srgbClr val="5075BC"/>
                </a:solidFill>
              </a:rPr>
              <a:t> </a:t>
            </a:r>
            <a:r>
              <a:rPr lang="el-GR" dirty="0" err="1">
                <a:solidFill>
                  <a:srgbClr val="5075BC"/>
                </a:solidFill>
              </a:rPr>
              <a:t>Likelihood</a:t>
            </a:r>
            <a:r>
              <a:rPr lang="el-GR" dirty="0">
                <a:solidFill>
                  <a:srgbClr val="5075BC"/>
                </a:solidFill>
              </a:rPr>
              <a:t>-ML)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30611"/>
            <a:ext cx="4048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66" y="2017911"/>
            <a:ext cx="31750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787503" y="2075061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41" y="2003624"/>
            <a:ext cx="21320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7097712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10261"/>
            <a:ext cx="1857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03" y="4148336"/>
            <a:ext cx="2735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16" y="4292799"/>
            <a:ext cx="431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16" y="4292799"/>
            <a:ext cx="18859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3708003" y="4292799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53" y="4797624"/>
            <a:ext cx="24622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16" y="4919861"/>
            <a:ext cx="18859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4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Ανιχνευτής μέγιστης </a:t>
            </a:r>
            <a:r>
              <a:rPr lang="el-GR" dirty="0" err="1">
                <a:solidFill>
                  <a:srgbClr val="5075BC"/>
                </a:solidFill>
              </a:rPr>
              <a:t>πιθανοφάνειας</a:t>
            </a:r>
            <a:r>
              <a:rPr lang="el-GR" dirty="0">
                <a:solidFill>
                  <a:srgbClr val="5075BC"/>
                </a:solidFill>
              </a:rPr>
              <a:t> (</a:t>
            </a:r>
            <a:r>
              <a:rPr lang="el-GR" dirty="0" err="1">
                <a:solidFill>
                  <a:srgbClr val="5075BC"/>
                </a:solidFill>
              </a:rPr>
              <a:t>Maximum</a:t>
            </a:r>
            <a:r>
              <a:rPr lang="el-GR" dirty="0">
                <a:solidFill>
                  <a:srgbClr val="5075BC"/>
                </a:solidFill>
              </a:rPr>
              <a:t> </a:t>
            </a:r>
            <a:r>
              <a:rPr lang="el-GR" dirty="0" err="1">
                <a:solidFill>
                  <a:srgbClr val="5075BC"/>
                </a:solidFill>
              </a:rPr>
              <a:t>Likelihood</a:t>
            </a:r>
            <a:r>
              <a:rPr lang="el-GR" dirty="0">
                <a:solidFill>
                  <a:srgbClr val="5075BC"/>
                </a:solidFill>
              </a:rPr>
              <a:t>-ML) Βάσης</a:t>
            </a: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64" y="1701056"/>
            <a:ext cx="18859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659562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710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Κριτήρια αξιολόγησης </a:t>
            </a:r>
            <a:r>
              <a:rPr lang="el-GR" dirty="0" smtClean="0"/>
              <a:t>συστημάτων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2644" cy="3960439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/>
              <a:t>Λόγος σήματος-προς-θόρυβο (SNR ή S/N</a:t>
            </a:r>
            <a:r>
              <a:rPr lang="el-GR" b="1" dirty="0" smtClean="0"/>
              <a:t>)</a:t>
            </a:r>
            <a:r>
              <a:rPr lang="el-GR" dirty="0" smtClean="0"/>
              <a:t>:</a:t>
            </a:r>
          </a:p>
          <a:p>
            <a:pPr marL="0" indent="0">
              <a:buNone/>
            </a:pPr>
            <a:endParaRPr lang="el-GR" dirty="0"/>
          </a:p>
          <a:p>
            <a:endParaRPr lang="el-GR" b="1" dirty="0" smtClean="0"/>
          </a:p>
          <a:p>
            <a:r>
              <a:rPr lang="el-GR" b="1" dirty="0" smtClean="0"/>
              <a:t>Λόγος </a:t>
            </a:r>
            <a:r>
              <a:rPr lang="el-GR" b="1" dirty="0"/>
              <a:t>σήματος-προς-παρεμβολή συν θόρυβο</a:t>
            </a:r>
            <a:r>
              <a:rPr lang="el-GR" dirty="0"/>
              <a:t>: Στην πράξη  εκτός από το θόρυβο ένας άλλος σημαντικός  παράγοντας  υποβάθμισης της  ποιότητας  της επικοινωνίας είναι η παρεμβολή  (</a:t>
            </a:r>
            <a:r>
              <a:rPr lang="el-GR" dirty="0" err="1"/>
              <a:t>interference</a:t>
            </a:r>
            <a:r>
              <a:rPr lang="el-GR" dirty="0"/>
              <a:t>). Αυτή οφείλεται σε χρήστες του ίδιου τηλεπικοινωνιακού συστήματος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09" y="2132782"/>
            <a:ext cx="14398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4428" y="2262227"/>
            <a:ext cx="2066925" cy="4953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26" y="5445224"/>
            <a:ext cx="2059945" cy="8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54" y="5603752"/>
            <a:ext cx="2106829" cy="73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0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Ανιχνευτής μέγιστης </a:t>
            </a:r>
            <a:r>
              <a:rPr lang="el-GR" dirty="0" err="1">
                <a:solidFill>
                  <a:srgbClr val="5075BC"/>
                </a:solidFill>
              </a:rPr>
              <a:t>πιθανοφάνειας</a:t>
            </a:r>
            <a:r>
              <a:rPr lang="el-GR" dirty="0">
                <a:solidFill>
                  <a:srgbClr val="5075BC"/>
                </a:solidFill>
              </a:rPr>
              <a:t> (</a:t>
            </a:r>
            <a:r>
              <a:rPr lang="el-GR" dirty="0" err="1">
                <a:solidFill>
                  <a:srgbClr val="5075BC"/>
                </a:solidFill>
              </a:rPr>
              <a:t>Maximum</a:t>
            </a:r>
            <a:r>
              <a:rPr lang="el-GR" dirty="0">
                <a:solidFill>
                  <a:srgbClr val="5075BC"/>
                </a:solidFill>
              </a:rPr>
              <a:t> </a:t>
            </a:r>
            <a:r>
              <a:rPr lang="el-GR" dirty="0" err="1">
                <a:solidFill>
                  <a:srgbClr val="5075BC"/>
                </a:solidFill>
              </a:rPr>
              <a:t>Likelihood</a:t>
            </a:r>
            <a:r>
              <a:rPr lang="el-GR" dirty="0">
                <a:solidFill>
                  <a:srgbClr val="5075BC"/>
                </a:solidFill>
              </a:rPr>
              <a:t>-ML) Σήματος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38" y="1701056"/>
            <a:ext cx="18859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5122863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4024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Περιοχές απόφασης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532765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81" y="4140200"/>
            <a:ext cx="58626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Ομάδα 7"/>
          <p:cNvGrpSpPr/>
          <p:nvPr/>
        </p:nvGrpSpPr>
        <p:grpSpPr>
          <a:xfrm>
            <a:off x="2395204" y="4868863"/>
            <a:ext cx="4353593" cy="425450"/>
            <a:chOff x="1764631" y="4868863"/>
            <a:chExt cx="4353593" cy="425450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774" y="4868863"/>
              <a:ext cx="309245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764631" y="4895831"/>
              <a:ext cx="719137" cy="3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800" dirty="0">
                  <a:latin typeface="+mn-lt"/>
                </a:rPr>
                <a:t>MLD</a:t>
              </a:r>
              <a:endParaRPr lang="el-GR" altLang="el-GR" sz="1800" dirty="0">
                <a:latin typeface="+mn-lt"/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2483768" y="4946669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</p:spTree>
    <p:extLst>
      <p:ext uri="{BB962C8B-B14F-4D97-AF65-F5344CB8AC3E}">
        <p14:creationId xmlns:p14="http://schemas.microsoft.com/office/powerpoint/2010/main" val="15181998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6.13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4" y="1628800"/>
            <a:ext cx="72247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1" y="3573487"/>
            <a:ext cx="6624638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1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6.13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38288"/>
            <a:ext cx="3311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69" y="2474913"/>
            <a:ext cx="616426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69" y="3867150"/>
            <a:ext cx="6048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69" y="4514850"/>
            <a:ext cx="58324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69" y="5472113"/>
            <a:ext cx="2087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57" y="5424487"/>
            <a:ext cx="28082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6.14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7" y="1628800"/>
            <a:ext cx="73167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2976"/>
            <a:ext cx="72009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9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6.14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604863"/>
            <a:ext cx="8194675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4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Πιθανότητα </a:t>
            </a:r>
            <a:r>
              <a:rPr lang="el-GR" dirty="0" smtClean="0">
                <a:solidFill>
                  <a:srgbClr val="5075BC"/>
                </a:solidFill>
              </a:rPr>
              <a:t>Σφάλματος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69641"/>
            <a:ext cx="25987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99841"/>
            <a:ext cx="48482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22179"/>
            <a:ext cx="37782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24029"/>
            <a:ext cx="2105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89" y="5124029"/>
            <a:ext cx="1803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42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Πιθανότητα </a:t>
            </a:r>
            <a:r>
              <a:rPr lang="el-GR" dirty="0" smtClean="0">
                <a:solidFill>
                  <a:srgbClr val="5075BC"/>
                </a:solidFill>
              </a:rPr>
              <a:t>Σφάλματος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3340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31" y="1900510"/>
            <a:ext cx="243363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00648"/>
            <a:ext cx="34210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31" y="2784748"/>
            <a:ext cx="2433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81" y="3716834"/>
            <a:ext cx="15573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26260"/>
            <a:ext cx="23796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31" y="4581798"/>
            <a:ext cx="106203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4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Κριτήρια αξιολόγησης συστημάτων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4320480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/>
              <a:t>Ρυθμός σφάλματος </a:t>
            </a:r>
            <a:r>
              <a:rPr lang="el-GR" b="1" dirty="0" err="1"/>
              <a:t>bit</a:t>
            </a:r>
            <a:r>
              <a:rPr lang="el-GR" b="1" dirty="0"/>
              <a:t> ή συμβόλου</a:t>
            </a:r>
            <a:r>
              <a:rPr lang="el-GR" dirty="0"/>
              <a:t>: </a:t>
            </a:r>
            <a:r>
              <a:rPr lang="el-GR" dirty="0" err="1"/>
              <a:t>Bit</a:t>
            </a:r>
            <a:r>
              <a:rPr lang="el-GR" dirty="0"/>
              <a:t> </a:t>
            </a:r>
            <a:r>
              <a:rPr lang="el-GR" dirty="0" err="1"/>
              <a:t>Error</a:t>
            </a:r>
            <a:r>
              <a:rPr lang="el-GR" dirty="0"/>
              <a:t> </a:t>
            </a:r>
            <a:r>
              <a:rPr lang="el-GR" dirty="0" err="1"/>
              <a:t>Rate</a:t>
            </a:r>
            <a:r>
              <a:rPr lang="el-GR" dirty="0"/>
              <a:t>-BER ή </a:t>
            </a:r>
            <a:r>
              <a:rPr lang="el-GR" dirty="0" err="1"/>
              <a:t>Symbol</a:t>
            </a:r>
            <a:r>
              <a:rPr lang="el-GR" dirty="0"/>
              <a:t> </a:t>
            </a:r>
            <a:r>
              <a:rPr lang="el-GR" dirty="0" err="1"/>
              <a:t>Error</a:t>
            </a:r>
            <a:r>
              <a:rPr lang="el-GR" dirty="0"/>
              <a:t> </a:t>
            </a:r>
            <a:r>
              <a:rPr lang="el-GR" dirty="0" err="1"/>
              <a:t>Rate</a:t>
            </a:r>
            <a:r>
              <a:rPr lang="el-GR" dirty="0"/>
              <a:t>-SER.</a:t>
            </a:r>
          </a:p>
          <a:p>
            <a:r>
              <a:rPr lang="el-GR" b="1" dirty="0"/>
              <a:t>Αποδοτικότητα Ισχύος</a:t>
            </a:r>
            <a:r>
              <a:rPr lang="el-GR" dirty="0"/>
              <a:t>: Ορίζεται ως το SNR που απαιτείται για την επίτευξη συγκεκριμένης επίδοσης της πιθανότητας  σφάλματος  </a:t>
            </a:r>
            <a:r>
              <a:rPr lang="el-GR" dirty="0" err="1"/>
              <a:t>bit</a:t>
            </a:r>
            <a:r>
              <a:rPr lang="el-GR" dirty="0"/>
              <a:t> ή συμβόλου.</a:t>
            </a:r>
          </a:p>
          <a:p>
            <a:r>
              <a:rPr lang="el-GR" b="1" dirty="0"/>
              <a:t>Φασματική Αποδοτικότητα</a:t>
            </a:r>
            <a:r>
              <a:rPr lang="el-GR" dirty="0" smtClean="0"/>
              <a:t>: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b="1" dirty="0"/>
              <a:t>Ρυθμός Μετάδοσης Πληροφορίας</a:t>
            </a:r>
            <a:r>
              <a:rPr lang="el-GR" dirty="0"/>
              <a:t>: Ο Ρυθμός  Μετάδοσης Πληροφορίας  (</a:t>
            </a:r>
            <a:r>
              <a:rPr lang="el-GR" dirty="0" err="1"/>
              <a:t>Bit</a:t>
            </a:r>
            <a:r>
              <a:rPr lang="el-GR" dirty="0"/>
              <a:t> </a:t>
            </a:r>
            <a:r>
              <a:rPr lang="el-GR" dirty="0" err="1"/>
              <a:t>Rate</a:t>
            </a:r>
            <a:r>
              <a:rPr lang="el-GR" dirty="0"/>
              <a:t>) ή Χωρητικότητα Καναλιού  (</a:t>
            </a:r>
            <a:r>
              <a:rPr lang="el-GR" dirty="0" err="1"/>
              <a:t>Channel</a:t>
            </a:r>
            <a:r>
              <a:rPr lang="el-GR" dirty="0"/>
              <a:t> </a:t>
            </a:r>
            <a:r>
              <a:rPr lang="el-GR" dirty="0" err="1"/>
              <a:t>Capacity</a:t>
            </a:r>
            <a:r>
              <a:rPr lang="el-GR" dirty="0"/>
              <a:t>) δίνεται από την σχέση </a:t>
            </a:r>
            <a:r>
              <a:rPr lang="el-GR" dirty="0" err="1" smtClean="0"/>
              <a:t>Shannon-Hartley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265440"/>
            <a:ext cx="2232248" cy="66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69" y="5441280"/>
            <a:ext cx="27352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0740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1.0.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/>
              <a:t>Έκδοση διαθέσιμη </a:t>
            </a:r>
            <a:r>
              <a:rPr lang="el-GR" sz="2000" dirty="0">
                <a:hlinkClick r:id="rId3"/>
              </a:rPr>
              <a:t>εδώ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Παναγιώτης Μαθιόπουλος. </a:t>
            </a:r>
            <a:r>
              <a:rPr lang="el-GR" sz="2000" dirty="0"/>
              <a:t>Παναγιώτης </a:t>
            </a:r>
            <a:r>
              <a:rPr lang="el-GR" sz="2000" dirty="0" err="1"/>
              <a:t>Μαθιόπουλος</a:t>
            </a:r>
            <a:r>
              <a:rPr lang="el-GR" sz="2000" dirty="0"/>
              <a:t>. «</a:t>
            </a:r>
            <a:r>
              <a:rPr lang="el-GR" sz="2000" dirty="0" smtClean="0"/>
              <a:t>Συστήματα Επικοινωνιών. Ψηφιακή εκπομπή και λήψη».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opencourses.uoa.gr/courses/DI114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του συγγραφέα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Οι Εικόνες/Σχήματα/Διαγράμματα/φωτογραφίες που περιέχονται στην παρουσίαση αποτελούν πνευματική ιδιοκτησία τρίτων. Απαγορεύεται η αναπαραγωγή, αναδημοσίευση και διάθεσή τους στο κοινό με οποιονδήποτε τρόπο χωρίς τη λήψη άδειας από τους δικαιούχους. "</a:t>
            </a:r>
          </a:p>
          <a:p>
            <a:pPr marL="0" indent="0">
              <a:buNone/>
            </a:pP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1703</Words>
  <Application>Microsoft Office PowerPoint</Application>
  <PresentationFormat>On-screen Show (4:3)</PresentationFormat>
  <Paragraphs>225</Paragraphs>
  <Slides>95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2" baseType="lpstr">
      <vt:lpstr>MS PGothic</vt:lpstr>
      <vt:lpstr>Arial</vt:lpstr>
      <vt:lpstr>Calibri</vt:lpstr>
      <vt:lpstr>Times New Roman</vt:lpstr>
      <vt:lpstr>Wingdings</vt:lpstr>
      <vt:lpstr>Θέμα του Office</vt:lpstr>
      <vt:lpstr>Equation</vt:lpstr>
      <vt:lpstr>Συστήματα Επικοινωνιών</vt:lpstr>
      <vt:lpstr>Περιγραφή ενότητας</vt:lpstr>
      <vt:lpstr>Ψηφιακή εκπομπή και λήψη</vt:lpstr>
      <vt:lpstr>Εισαγωγή (1)</vt:lpstr>
      <vt:lpstr>Εισαγωγή (2)</vt:lpstr>
      <vt:lpstr>Πλεονεκτήματα Ψηφιακών Επικοινωνιών</vt:lpstr>
      <vt:lpstr>Μειονεκτήματα Ψηφιακών επικοινωνιών</vt:lpstr>
      <vt:lpstr>Κριτήρια αξιολόγησης συστημάτων (1)</vt:lpstr>
      <vt:lpstr>Κριτήρια αξιολόγησης συστημάτων (2)</vt:lpstr>
      <vt:lpstr>Κριτήρια αξιολόγησης συστημάτων (3)</vt:lpstr>
      <vt:lpstr>Ψηφιακό σύστημα επικοινωνίας</vt:lpstr>
      <vt:lpstr>Πομπός</vt:lpstr>
      <vt:lpstr>Κανάλι</vt:lpstr>
      <vt:lpstr>Δέκτης</vt:lpstr>
      <vt:lpstr>Διανύσματα στο χώρο - Βασικές έννοιες (1)</vt:lpstr>
      <vt:lpstr>Διανύσματα στο χώρο - Βασικές έννοιες (2)</vt:lpstr>
      <vt:lpstr>Διανύσματα στο χώρο - Διαδικασία ορθογωνοποίησης Gram-Schmidt (1)</vt:lpstr>
      <vt:lpstr>Διανύσματα στο χώρο - Διαδικασία ορθογωνοποίησης Gram-Schmidt (2)</vt:lpstr>
      <vt:lpstr>Σήματα και Διανύσματα (1)</vt:lpstr>
      <vt:lpstr>Σήματα και Διανύσματα (2)</vt:lpstr>
      <vt:lpstr>Σήματα και Διανύσματα: Κοινές ιδιότητες</vt:lpstr>
      <vt:lpstr>Σήματα και Διανύσματα – Ορισμοί (1)</vt:lpstr>
      <vt:lpstr>Σήματα και Διανύσματα – Ορισμοί (2)</vt:lpstr>
      <vt:lpstr>Σήματα και Διανύσματα – Ορισμοί (3)</vt:lpstr>
      <vt:lpstr>Σήματα και Διανύσματα – Ορισμοί (4)</vt:lpstr>
      <vt:lpstr>Σήματα και Διανύσματα – Ορισμοί (5)</vt:lpstr>
      <vt:lpstr>Σήματα και Διανύσματα - Ορισμοί (6)</vt:lpstr>
      <vt:lpstr>Παράδειγμα 6.1 (1)</vt:lpstr>
      <vt:lpstr>Παράδειγμα 6.1 (2)</vt:lpstr>
      <vt:lpstr>Παράδειγμα 6.1 (3)</vt:lpstr>
      <vt:lpstr>Παράδειγμα 6.1 (4)</vt:lpstr>
      <vt:lpstr>Παράδειγμα 6.1 (5)</vt:lpstr>
      <vt:lpstr>Διαδικασία ορθογωνοποίησης σημάτων Gram-Schmidt (1)</vt:lpstr>
      <vt:lpstr>Διαδικασία ορθογωνοποίησης σημάτων Gram-Schmidt (2)</vt:lpstr>
      <vt:lpstr>Παράδειγμα 6.2 (1)</vt:lpstr>
      <vt:lpstr>Παράδειγμα 6.2 (2)</vt:lpstr>
      <vt:lpstr>Παράδειγμα 6.2 (3)</vt:lpstr>
      <vt:lpstr>Αστερισμοί (1)</vt:lpstr>
      <vt:lpstr>Αστερισμοί (2)</vt:lpstr>
      <vt:lpstr>Παράδειγμα 6.3</vt:lpstr>
      <vt:lpstr>Παράδειγμα 6.4</vt:lpstr>
      <vt:lpstr>Παράδειγμα 6.5</vt:lpstr>
      <vt:lpstr>Πίνακας αναζήτησης (Lookup Table)</vt:lpstr>
      <vt:lpstr>Πίνακας αναζήτησης (Παράδειγμα 6.6)</vt:lpstr>
      <vt:lpstr>Ψηφιακός Πομπός (1)</vt:lpstr>
      <vt:lpstr>Ψηφιακός Πομπός (2)</vt:lpstr>
      <vt:lpstr>Παράδειγμα 6.6 (1)</vt:lpstr>
      <vt:lpstr>Παράδειγμα 6.6 (2)</vt:lpstr>
      <vt:lpstr>Παράδειγμα 6.7</vt:lpstr>
      <vt:lpstr>Ψηφιακός Πομπός (Παράδειγμα 6.7)</vt:lpstr>
      <vt:lpstr>Παράδειγμα 6.8 (1)</vt:lpstr>
      <vt:lpstr>Παράδειγμα 6.8 (2)</vt:lpstr>
      <vt:lpstr>Παράδειγμα 6.9 (1)</vt:lpstr>
      <vt:lpstr>Παράδειγμα 6.9 (2)</vt:lpstr>
      <vt:lpstr>Το κανάλι προσθετικού θορύβου</vt:lpstr>
      <vt:lpstr>Το κανάλι προσθετικού θορύβου - Ιδιότητες</vt:lpstr>
      <vt:lpstr>Παράδειγμα 6.10 (1)</vt:lpstr>
      <vt:lpstr>Παράδειγμα 6.10 (2)</vt:lpstr>
      <vt:lpstr>Παράδειγμα 6.10 (3)</vt:lpstr>
      <vt:lpstr>Το κανάλι προσθετικού θορύβου - Σχόλια</vt:lpstr>
      <vt:lpstr>Ψηφιακός Δέκτης</vt:lpstr>
      <vt:lpstr>Αποδιαμόρφωση συσχέτισης (1)</vt:lpstr>
      <vt:lpstr>Αποδιαμόρφωση συσχέτισης (2)</vt:lpstr>
      <vt:lpstr>Αποδιαμόρφωση με προσαρμοσμένα φίλτρα</vt:lpstr>
      <vt:lpstr>Αποδιαμόρφωση με προσαρμοσμένα φίλτρα - Ιδιότητες</vt:lpstr>
      <vt:lpstr>Παράδειγμα 6.11 (1)</vt:lpstr>
      <vt:lpstr>Παράδειγμα 6.11 (2)</vt:lpstr>
      <vt:lpstr>Παράδειγμα 6.11 (3)</vt:lpstr>
      <vt:lpstr>Παράδειγμα 6.11 (4)</vt:lpstr>
      <vt:lpstr>Παράδειγμα 6.11 (5)</vt:lpstr>
      <vt:lpstr>Παράδειγμα 6.12 (1)</vt:lpstr>
      <vt:lpstr>Παράδειγμα 6.12 (2)</vt:lpstr>
      <vt:lpstr>Βέλτιστη ανίχνευση σε AWGN</vt:lpstr>
      <vt:lpstr>Ανιχνευτής μέγιστης εκ των υστέρων πιθανότητας (maximum a-posteriori probability-MAP) (1)</vt:lpstr>
      <vt:lpstr>Ανιχνευτής μέγιστης εκ των υστέρων πιθανότητας (maximum a-posteriori probability-MAP) (2)</vt:lpstr>
      <vt:lpstr>Ανιχνευτής μέγιστης εκ των υστέρων πιθανότητας με MAPD Βάσης</vt:lpstr>
      <vt:lpstr>Ανιχνευτής μέγιστης εκ των υστέρων πιθανότητας με MAPD Σήματος</vt:lpstr>
      <vt:lpstr>Ανιχνευτής μέγιστης πιθανοφάνειας (Maximum Likelihood-ML)</vt:lpstr>
      <vt:lpstr>Ανιχνευτής μέγιστης πιθανοφάνειας (Maximum Likelihood-ML) Βάσης</vt:lpstr>
      <vt:lpstr>Ανιχνευτής μέγιστης πιθανοφάνειας (Maximum Likelihood-ML) Σήματος</vt:lpstr>
      <vt:lpstr>Περιοχές απόφασης</vt:lpstr>
      <vt:lpstr>Παράδειγμα 6.13 (1)</vt:lpstr>
      <vt:lpstr>Παράδειγμα 6.13 (2)</vt:lpstr>
      <vt:lpstr>Παράδειγμα 6.14 (1)</vt:lpstr>
      <vt:lpstr>Παράδειγμα 6.14 (2)</vt:lpstr>
      <vt:lpstr>Πιθανότητα Σφάλματος (1)</vt:lpstr>
      <vt:lpstr>Πιθανότητα Σφάλματος (2)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204</cp:revision>
  <dcterms:created xsi:type="dcterms:W3CDTF">2012-09-06T09:03:05Z</dcterms:created>
  <dcterms:modified xsi:type="dcterms:W3CDTF">2016-02-15T10:43:12Z</dcterms:modified>
</cp:coreProperties>
</file>