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280" r:id="rId34"/>
    <p:sldId id="290" r:id="rId35"/>
    <p:sldId id="295" r:id="rId36"/>
    <p:sldId id="299" r:id="rId37"/>
    <p:sldId id="292" r:id="rId38"/>
    <p:sldId id="291" r:id="rId39"/>
    <p:sldId id="294" r:id="rId40"/>
    <p:sldId id="293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3" d="100"/>
          <a:sy n="73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Επικοινωνίες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50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2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png"/><Relationship Id="rId9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7.wmf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4.wmf"/><Relationship Id="rId5" Type="http://schemas.openxmlformats.org/officeDocument/2006/relationships/image" Target="../media/image83.png"/><Relationship Id="rId4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3.w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wmf"/><Relationship Id="rId5" Type="http://schemas.openxmlformats.org/officeDocument/2006/relationships/image" Target="../media/image84.wmf"/><Relationship Id="rId4" Type="http://schemas.openxmlformats.org/officeDocument/2006/relationships/image" Target="../media/image9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I3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dwinHowardArmstrong.jpg#/media/File:EdwinHowardArmstrong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Edwin_Armstrong_wife_and_portable_superhet_radio.jpg#/media/File:Edwin_Armstrong_wife_and_portable_superhet_radio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6.wmf"/><Relationship Id="rId7" Type="http://schemas.openxmlformats.org/officeDocument/2006/relationships/image" Target="../media/image23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Συστήματα Επικοινωνιών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Αναλογικές Επικοινωνίες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Μαθιόπουλος Παναγιώτης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>
                <a:solidFill>
                  <a:srgbClr val="5075BC"/>
                </a:solidFill>
              </a:rPr>
              <a:t>Δυϊκότητα</a:t>
            </a:r>
            <a:r>
              <a:rPr lang="el-GR" dirty="0" smtClean="0">
                <a:solidFill>
                  <a:srgbClr val="5075BC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FM και PM </a:t>
            </a:r>
            <a:r>
              <a:rPr lang="el-GR" dirty="0" smtClean="0">
                <a:solidFill>
                  <a:srgbClr val="5075BC"/>
                </a:solidFill>
              </a:rPr>
              <a:t>σημάτων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417638"/>
            <a:ext cx="44243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997200"/>
            <a:ext cx="86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3195318" y="36099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23764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6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4.14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7417"/>
            <a:ext cx="61372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0667"/>
            <a:ext cx="32845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72" y="4574629"/>
            <a:ext cx="3613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4.15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00808"/>
            <a:ext cx="5732463" cy="23749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80" y="4148733"/>
            <a:ext cx="2303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0895"/>
            <a:ext cx="2730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Ομάδα 7"/>
          <p:cNvGrpSpPr/>
          <p:nvPr/>
        </p:nvGrpSpPr>
        <p:grpSpPr>
          <a:xfrm>
            <a:off x="2180432" y="5444133"/>
            <a:ext cx="4783137" cy="457200"/>
            <a:chOff x="2267943" y="5444133"/>
            <a:chExt cx="4783137" cy="457200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943" y="5444133"/>
              <a:ext cx="431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43" y="5444133"/>
              <a:ext cx="43513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62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4.15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531" y="1714500"/>
            <a:ext cx="7500937" cy="253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7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4.16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094" y="1700808"/>
            <a:ext cx="5865812" cy="18716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4364633"/>
            <a:ext cx="2873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1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4.16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25" y="1445557"/>
            <a:ext cx="4464149" cy="4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Φάσμα και ισχύς σημάτων με διαμόρφωση </a:t>
            </a:r>
            <a:r>
              <a:rPr lang="el-GR" dirty="0" smtClean="0">
                <a:solidFill>
                  <a:srgbClr val="5075BC"/>
                </a:solidFill>
              </a:rPr>
              <a:t>γωνίας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553243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7" y="4133230"/>
            <a:ext cx="329882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9" y="5279405"/>
            <a:ext cx="441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70" y="4007916"/>
            <a:ext cx="14192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90324" y="2852936"/>
            <a:ext cx="187651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l-GR" altLang="el-GR" sz="1600" b="0" dirty="0">
                <a:latin typeface="+mn-lt"/>
              </a:rPr>
              <a:t>Ενεργό εύρος ζώνης</a:t>
            </a:r>
          </a:p>
          <a:p>
            <a:pPr algn="ctr" eaLnBrk="1" hangingPunct="1"/>
            <a:r>
              <a:rPr lang="el-GR" altLang="el-GR" sz="1600" b="0" dirty="0">
                <a:latin typeface="+mn-lt"/>
              </a:rPr>
              <a:t>Κανόνας του </a:t>
            </a:r>
            <a:r>
              <a:rPr lang="en-US" altLang="el-GR" sz="1600" b="0" dirty="0">
                <a:latin typeface="+mn-lt"/>
              </a:rPr>
              <a:t>Carson</a:t>
            </a:r>
            <a:endParaRPr lang="el-GR" altLang="el-GR" sz="1600" b="0" dirty="0">
              <a:latin typeface="+mn-lt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7320632" y="3501008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08700" y="4786259"/>
            <a:ext cx="263976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l-GR" altLang="el-GR" sz="1600" b="0" dirty="0">
                <a:latin typeface="+mn-lt"/>
              </a:rPr>
              <a:t>Περιλαμβάνει τουλάχιστον το 99% της συνολικής ισχύος 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7320632" y="4363765"/>
            <a:ext cx="215900" cy="433387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723405"/>
            <a:ext cx="427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γωνίας στενού εύρους ζώνης </a:t>
            </a:r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46" y="2161421"/>
            <a:ext cx="3257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9"/>
          <p:cNvSpPr>
            <a:spLocks noChangeArrowheads="1"/>
          </p:cNvSpPr>
          <p:nvPr/>
        </p:nvSpPr>
        <p:spPr bwMode="auto">
          <a:xfrm>
            <a:off x="2628007" y="1894134"/>
            <a:ext cx="144463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4140771" y="2594808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82" y="4057897"/>
            <a:ext cx="5688235" cy="235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6" y="1618977"/>
            <a:ext cx="3743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4"/>
          <p:cNvSpPr>
            <a:spLocks noChangeArrowheads="1"/>
          </p:cNvSpPr>
          <p:nvPr/>
        </p:nvSpPr>
        <p:spPr bwMode="auto">
          <a:xfrm>
            <a:off x="4285233" y="2205559"/>
            <a:ext cx="503238" cy="287337"/>
          </a:xfrm>
          <a:prstGeom prst="rightArrow">
            <a:avLst>
              <a:gd name="adj1" fmla="val 50000"/>
              <a:gd name="adj2" fmla="val 4378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58" y="1989659"/>
            <a:ext cx="6794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1" y="3197305"/>
            <a:ext cx="5972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33" y="1614904"/>
            <a:ext cx="13922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71" y="1586746"/>
            <a:ext cx="26812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4.17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437147"/>
            <a:ext cx="5922963" cy="237648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13634"/>
            <a:ext cx="45831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1860"/>
            <a:ext cx="6429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4.17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714500"/>
            <a:ext cx="6858000" cy="20716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5" y="4214813"/>
            <a:ext cx="72151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4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Διαμόρφωση Πλάτους: Διπλής πλευρικής ζώνης με συνολικό φέρον, </a:t>
            </a:r>
            <a:r>
              <a:rPr lang="en-US" dirty="0"/>
              <a:t>DSB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-</a:t>
            </a:r>
            <a:r>
              <a:rPr lang="en-US" dirty="0"/>
              <a:t>TC</a:t>
            </a:r>
            <a:r>
              <a:rPr lang="el-GR" dirty="0"/>
              <a:t>, Διπλής πλευρικής ζώνης με καταργημένο φέρον, </a:t>
            </a:r>
            <a:r>
              <a:rPr lang="en-US" dirty="0"/>
              <a:t>DSB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-</a:t>
            </a:r>
            <a:r>
              <a:rPr lang="en-US" dirty="0"/>
              <a:t>SC</a:t>
            </a:r>
            <a:r>
              <a:rPr lang="el-GR" dirty="0"/>
              <a:t>, Απλής πλευρικής ζώνης, </a:t>
            </a:r>
            <a:r>
              <a:rPr lang="en-US" dirty="0"/>
              <a:t>SSB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, Απλής πλευρικής ζώνης με κατάλοιπο, </a:t>
            </a:r>
            <a:r>
              <a:rPr lang="en-US" dirty="0"/>
              <a:t>VSB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, Σύνοψη αναλογικών διαμορφώσεων πλάτους.</a:t>
            </a:r>
          </a:p>
          <a:p>
            <a:r>
              <a:rPr lang="el-GR" dirty="0"/>
              <a:t>Διαμόρφωση Γωνίας: Φάσμα και ισχύς σημάτων με διαμόρφωση γωνίας, Διαμορφωτές και αποδιαμορφωτές </a:t>
            </a:r>
            <a:r>
              <a:rPr lang="en-US" dirty="0" smtClean="0"/>
              <a:t>FM</a:t>
            </a:r>
            <a:endParaRPr lang="el-GR" dirty="0"/>
          </a:p>
          <a:p>
            <a:r>
              <a:rPr lang="el-GR" dirty="0"/>
              <a:t>Η επίδραση του θορύβου στις αναλογικές επικοινωνίες: Συστήματα διαμόρφωσης πλάτους και Συστήματα διαμόρφωσης </a:t>
            </a:r>
            <a:r>
              <a:rPr lang="el-GR" dirty="0" smtClean="0"/>
              <a:t>γωνίας</a:t>
            </a:r>
            <a:endParaRPr lang="el-GR" dirty="0"/>
          </a:p>
          <a:p>
            <a:r>
              <a:rPr lang="el-GR" dirty="0"/>
              <a:t>Υπερετερόδυνος Δέκτης: Εικονικές </a:t>
            </a:r>
            <a:r>
              <a:rPr lang="el-GR" dirty="0" smtClean="0"/>
              <a:t>συχνότητες</a:t>
            </a:r>
            <a:endParaRPr lang="el-GR" dirty="0"/>
          </a:p>
          <a:p>
            <a:r>
              <a:rPr lang="el-GR" dirty="0"/>
              <a:t>Πολυπλεξία </a:t>
            </a:r>
            <a:r>
              <a:rPr lang="el-GR" dirty="0" smtClean="0"/>
              <a:t>Σημάτων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3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4.17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2000250"/>
            <a:ext cx="7143750" cy="178593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4.17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61" y="1556792"/>
            <a:ext cx="4771677" cy="46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γωνίας από ημιτονοειδές </a:t>
            </a:r>
            <a:r>
              <a:rPr lang="el-GR" dirty="0" smtClean="0">
                <a:solidFill>
                  <a:srgbClr val="5075BC"/>
                </a:solidFill>
              </a:rPr>
              <a:t>σήμα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60547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7475"/>
            <a:ext cx="5753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8525"/>
            <a:ext cx="484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64162"/>
            <a:ext cx="981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25717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650"/>
            <a:ext cx="3419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Διαμόρφωση γωνίας από ημιτονοειδές </a:t>
            </a:r>
            <a:r>
              <a:rPr lang="el-GR" dirty="0" smtClean="0"/>
              <a:t>σήμα (2)</a:t>
            </a:r>
            <a:endParaRPr lang="el-GR" dirty="0"/>
          </a:p>
        </p:txBody>
      </p:sp>
      <p:pic>
        <p:nvPicPr>
          <p:cNvPr id="33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3" y="1600200"/>
            <a:ext cx="4038600" cy="136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0" y="3140968"/>
            <a:ext cx="13636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94" y="2979836"/>
            <a:ext cx="37782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8"/>
          <p:cNvSpPr>
            <a:spLocks noChangeArrowheads="1"/>
          </p:cNvSpPr>
          <p:nvPr/>
        </p:nvSpPr>
        <p:spPr bwMode="auto">
          <a:xfrm>
            <a:off x="1766044" y="3213100"/>
            <a:ext cx="252000" cy="1440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3" y="3690186"/>
            <a:ext cx="5588001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3" y="4482348"/>
            <a:ext cx="55610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3" y="4952248"/>
            <a:ext cx="55610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1365396" y="5910857"/>
            <a:ext cx="252000" cy="1440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81" y="5870029"/>
            <a:ext cx="2544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7278963" y="2276872"/>
            <a:ext cx="72072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0" dirty="0">
                <a:latin typeface="+mn-lt"/>
              </a:rPr>
              <a:t>Ισχύς</a:t>
            </a:r>
          </a:p>
        </p:txBody>
      </p:sp>
      <p:sp>
        <p:nvSpPr>
          <p:cNvPr id="58" name="AutoShape 29"/>
          <p:cNvSpPr>
            <a:spLocks noChangeArrowheads="1"/>
          </p:cNvSpPr>
          <p:nvPr/>
        </p:nvSpPr>
        <p:spPr bwMode="auto">
          <a:xfrm>
            <a:off x="7531375" y="2708672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9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63" y="3051051"/>
            <a:ext cx="7334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37" y="3524126"/>
            <a:ext cx="2788576" cy="39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81" y="3997201"/>
            <a:ext cx="6238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18" y="4588615"/>
            <a:ext cx="14462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57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Ενεργό εύρος ζώνης FM </a:t>
            </a:r>
            <a:r>
              <a:rPr lang="el-GR" dirty="0" smtClean="0">
                <a:solidFill>
                  <a:srgbClr val="5075BC"/>
                </a:solidFill>
              </a:rPr>
              <a:t>σήματος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70137"/>
            <a:ext cx="71786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758950"/>
            <a:ext cx="24479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758950"/>
            <a:ext cx="6381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4283572" y="3522662"/>
            <a:ext cx="865187" cy="18002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68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Ενεργό εύρος ζώνης FM </a:t>
            </a:r>
            <a:r>
              <a:rPr lang="el-GR" dirty="0" smtClean="0">
                <a:solidFill>
                  <a:srgbClr val="5075BC"/>
                </a:solidFill>
              </a:rPr>
              <a:t>σήματος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039" y="1519951"/>
            <a:ext cx="7056437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07200"/>
              </p:ext>
            </p:extLst>
          </p:nvPr>
        </p:nvGraphicFramePr>
        <p:xfrm>
          <a:off x="1187201" y="3489250"/>
          <a:ext cx="29527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1586811" imgH="393529" progId="Equation.DSMT4">
                  <p:embed/>
                </p:oleObj>
              </mc:Choice>
              <mc:Fallback>
                <p:oleObj name="Equation" r:id="rId4" imgW="158681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201" y="3489250"/>
                        <a:ext cx="29527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64637"/>
              </p:ext>
            </p:extLst>
          </p:nvPr>
        </p:nvGraphicFramePr>
        <p:xfrm>
          <a:off x="7524501" y="2787202"/>
          <a:ext cx="12239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6" imgW="825500" imgH="190500" progId="Equation.DSMT4">
                  <p:embed/>
                </p:oleObj>
              </mc:Choice>
              <mc:Fallback>
                <p:oleObj name="Equation" r:id="rId6" imgW="825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01" y="2787202"/>
                        <a:ext cx="12239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5651251" y="2996752"/>
            <a:ext cx="1873250" cy="5762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7909"/>
              </p:ext>
            </p:extLst>
          </p:nvPr>
        </p:nvGraphicFramePr>
        <p:xfrm>
          <a:off x="5867151" y="1412775"/>
          <a:ext cx="738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380835" imgH="203112" progId="Equation.DSMT4">
                  <p:embed/>
                </p:oleObj>
              </mc:Choice>
              <mc:Fallback>
                <p:oleObj name="Equation" r:id="rId8" imgW="38083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151" y="1412775"/>
                        <a:ext cx="7381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100" dirty="0" smtClean="0">
                <a:solidFill>
                  <a:srgbClr val="5075BC"/>
                </a:solidFill>
              </a:rPr>
              <a:t>Διαμόρφωση </a:t>
            </a:r>
            <a:r>
              <a:rPr lang="el-GR" sz="3100" dirty="0">
                <a:solidFill>
                  <a:srgbClr val="5075BC"/>
                </a:solidFill>
              </a:rPr>
              <a:t>γωνίας από ημιτονοειδές </a:t>
            </a:r>
            <a:r>
              <a:rPr lang="el-GR" sz="3100" dirty="0" smtClean="0">
                <a:solidFill>
                  <a:srgbClr val="5075BC"/>
                </a:solidFill>
              </a:rPr>
              <a:t>σήμα Επίδραση </a:t>
            </a:r>
            <a:r>
              <a:rPr lang="el-GR" sz="3100" dirty="0">
                <a:solidFill>
                  <a:srgbClr val="5075BC"/>
                </a:solidFill>
              </a:rPr>
              <a:t>πλάτους-συχνότητας στο ενεργό </a:t>
            </a:r>
            <a:r>
              <a:rPr lang="el-GR" sz="3100" dirty="0" smtClean="0">
                <a:solidFill>
                  <a:srgbClr val="5075BC"/>
                </a:solidFill>
              </a:rPr>
              <a:t>εύρος ζώνης</a:t>
            </a:r>
            <a:endParaRPr lang="el-GR" sz="3100" dirty="0">
              <a:solidFill>
                <a:srgbClr val="5075BC"/>
              </a:solidFill>
            </a:endParaRPr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95055"/>
              </p:ext>
            </p:extLst>
          </p:nvPr>
        </p:nvGraphicFramePr>
        <p:xfrm>
          <a:off x="5436096" y="2087438"/>
          <a:ext cx="23764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1663700" imgH="787400" progId="Equation.DSMT4">
                  <p:embed/>
                </p:oleObj>
              </mc:Choice>
              <mc:Fallback>
                <p:oleObj name="Equation" r:id="rId3" imgW="16637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087438"/>
                        <a:ext cx="2376487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823502" y="2519510"/>
            <a:ext cx="360000" cy="216000"/>
          </a:xfrm>
          <a:prstGeom prst="rightArrow">
            <a:avLst>
              <a:gd name="adj1" fmla="val 50000"/>
              <a:gd name="adj2" fmla="val 4378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58" y="2430338"/>
            <a:ext cx="3384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16013" y="3596432"/>
            <a:ext cx="72009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100" b="0" dirty="0">
                <a:latin typeface="+mn-lt"/>
                <a:cs typeface="Arial" panose="020B0604020202020204" pitchFamily="34" charset="0"/>
              </a:rPr>
              <a:t>Η αύξηση του πλάτους του σήματος διαμόρφωσης έχει σχεδόν ίδια επίδραση στην αύξηση του εύρους ζώνης, τόσο για το ΡΜ όσο και για το </a:t>
            </a:r>
            <a:r>
              <a:rPr lang="en-US" altLang="el-GR" sz="2100" b="0" dirty="0">
                <a:latin typeface="+mn-lt"/>
                <a:cs typeface="Arial" panose="020B0604020202020204" pitchFamily="34" charset="0"/>
              </a:rPr>
              <a:t>FM.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100" b="0" dirty="0">
                <a:latin typeface="+mn-lt"/>
                <a:cs typeface="Arial" panose="020B0604020202020204" pitchFamily="34" charset="0"/>
              </a:rPr>
              <a:t>Τόσο στο </a:t>
            </a:r>
            <a:r>
              <a:rPr lang="en-US" altLang="el-GR" sz="2100" b="0" dirty="0">
                <a:latin typeface="+mn-lt"/>
                <a:cs typeface="Arial" panose="020B0604020202020204" pitchFamily="34" charset="0"/>
              </a:rPr>
              <a:t>PM </a:t>
            </a:r>
            <a:r>
              <a:rPr lang="el-GR" altLang="el-GR" sz="2100" b="0" dirty="0">
                <a:latin typeface="+mn-lt"/>
                <a:cs typeface="Arial" panose="020B0604020202020204" pitchFamily="34" charset="0"/>
              </a:rPr>
              <a:t>όσο και στο </a:t>
            </a:r>
            <a:r>
              <a:rPr lang="en-US" altLang="el-GR" sz="2100" b="0" dirty="0">
                <a:latin typeface="+mn-lt"/>
                <a:cs typeface="Arial" panose="020B0604020202020204" pitchFamily="34" charset="0"/>
              </a:rPr>
              <a:t>FM, </a:t>
            </a:r>
            <a:r>
              <a:rPr lang="el-GR" altLang="el-GR" sz="2100" b="0" dirty="0">
                <a:latin typeface="+mn-lt"/>
                <a:cs typeface="Arial" panose="020B0604020202020204" pitchFamily="34" charset="0"/>
              </a:rPr>
              <a:t>το εύρος ζώνης αυξάνει αυξάνοντας την </a:t>
            </a:r>
            <a:r>
              <a:rPr lang="en-US" altLang="el-GR" sz="2100" b="0" dirty="0" err="1">
                <a:latin typeface="+mn-lt"/>
                <a:cs typeface="Arial" panose="020B0604020202020204" pitchFamily="34" charset="0"/>
              </a:rPr>
              <a:t>f</a:t>
            </a:r>
            <a:r>
              <a:rPr lang="en-US" altLang="el-GR" sz="2100" b="0" baseline="-25000" dirty="0" err="1">
                <a:latin typeface="+mn-lt"/>
                <a:cs typeface="Arial" panose="020B0604020202020204" pitchFamily="34" charset="0"/>
              </a:rPr>
              <a:t>m</a:t>
            </a:r>
            <a:r>
              <a:rPr lang="el-GR" altLang="el-GR" sz="2100" b="0" dirty="0">
                <a:latin typeface="+mn-lt"/>
                <a:cs typeface="Arial" panose="020B0604020202020204" pitchFamily="34" charset="0"/>
              </a:rPr>
              <a:t>, αλλά στο ΡΜ  η αύξηση είναι αναλογική ενώ στο </a:t>
            </a:r>
            <a:r>
              <a:rPr lang="en-US" altLang="el-GR" sz="2100" b="0" dirty="0">
                <a:latin typeface="+mn-lt"/>
                <a:cs typeface="Arial" panose="020B0604020202020204" pitchFamily="34" charset="0"/>
              </a:rPr>
              <a:t>FM </a:t>
            </a:r>
            <a:r>
              <a:rPr lang="el-GR" altLang="el-GR" sz="2100" b="0" dirty="0">
                <a:latin typeface="+mn-lt"/>
                <a:cs typeface="Arial" panose="020B0604020202020204" pitchFamily="34" charset="0"/>
              </a:rPr>
              <a:t>είναι προσθετική (για μεγάλο β που μας ενδιαφέρει είναι ασήμαντη).</a:t>
            </a:r>
          </a:p>
        </p:txBody>
      </p:sp>
    </p:spTree>
    <p:extLst>
      <p:ext uri="{BB962C8B-B14F-4D97-AF65-F5344CB8AC3E}">
        <p14:creationId xmlns:p14="http://schemas.microsoft.com/office/powerpoint/2010/main" val="28498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900" dirty="0">
                <a:solidFill>
                  <a:srgbClr val="5075BC"/>
                </a:solidFill>
              </a:rPr>
              <a:t>Διαμόρφωση γωνίας από ημιτονοειδές </a:t>
            </a:r>
            <a:r>
              <a:rPr lang="el-GR" sz="3900" dirty="0" smtClean="0">
                <a:solidFill>
                  <a:srgbClr val="5075BC"/>
                </a:solidFill>
              </a:rPr>
              <a:t>σήμα - Πλήθος αρμονικών</a:t>
            </a:r>
            <a:endParaRPr lang="el-GR" sz="3900" dirty="0">
              <a:solidFill>
                <a:srgbClr val="5075BC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099760" y="2027287"/>
            <a:ext cx="360000" cy="216000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3419" y="2852936"/>
            <a:ext cx="7777162" cy="35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b="0" dirty="0">
                <a:latin typeface="+mn-lt"/>
                <a:cs typeface="Arial" panose="020B0604020202020204" pitchFamily="34" charset="0"/>
              </a:rPr>
              <a:t>Η αύξηση του πλάτους του σήματος διαμόρφωσης έχει σχεδόν ίδια επίδραση στην αύξηση του αριθμού των αρμονικών τόσο για το ΡΜ όσο και για το </a:t>
            </a:r>
            <a:r>
              <a:rPr lang="en-US" altLang="el-GR" b="0" dirty="0">
                <a:latin typeface="+mn-lt"/>
                <a:cs typeface="Arial" panose="020B0604020202020204" pitchFamily="34" charset="0"/>
              </a:rPr>
              <a:t>FM.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b="0" dirty="0">
                <a:latin typeface="+mn-lt"/>
                <a:cs typeface="Arial" panose="020B0604020202020204" pitchFamily="34" charset="0"/>
              </a:rPr>
              <a:t>Η αύξηση της </a:t>
            </a:r>
            <a:r>
              <a:rPr lang="en-US" altLang="el-GR" b="0" dirty="0" err="1">
                <a:latin typeface="+mn-lt"/>
                <a:cs typeface="Arial" panose="020B0604020202020204" pitchFamily="34" charset="0"/>
              </a:rPr>
              <a:t>f</a:t>
            </a:r>
            <a:r>
              <a:rPr lang="en-US" altLang="el-GR" b="0" baseline="-25000" dirty="0" err="1">
                <a:latin typeface="+mn-lt"/>
                <a:cs typeface="Arial" panose="020B0604020202020204" pitchFamily="34" charset="0"/>
              </a:rPr>
              <a:t>m</a:t>
            </a:r>
            <a:r>
              <a:rPr lang="en-US" altLang="el-GR" b="0" baseline="-25000" dirty="0">
                <a:latin typeface="+mn-lt"/>
                <a:cs typeface="Arial" panose="020B0604020202020204" pitchFamily="34" charset="0"/>
              </a:rPr>
              <a:t> </a:t>
            </a:r>
            <a:r>
              <a:rPr lang="el-GR" altLang="el-GR" b="0" dirty="0">
                <a:latin typeface="+mn-lt"/>
                <a:cs typeface="Arial" panose="020B0604020202020204" pitchFamily="34" charset="0"/>
              </a:rPr>
              <a:t>δεν επιδρά στο πλήθος αρμονικών στο </a:t>
            </a:r>
            <a:r>
              <a:rPr lang="en-US" altLang="el-GR" b="0" dirty="0">
                <a:latin typeface="+mn-lt"/>
                <a:cs typeface="Arial" panose="020B0604020202020204" pitchFamily="34" charset="0"/>
              </a:rPr>
              <a:t>PM</a:t>
            </a:r>
            <a:r>
              <a:rPr lang="el-GR" altLang="el-GR" b="0" dirty="0">
                <a:latin typeface="+mn-lt"/>
                <a:cs typeface="Arial" panose="020B0604020202020204" pitchFamily="34" charset="0"/>
              </a:rPr>
              <a:t>, ενώ ελαττώνει αυτό σχεδόν γραμμικά στο </a:t>
            </a:r>
            <a:r>
              <a:rPr lang="en-US" altLang="el-GR" b="0" dirty="0">
                <a:latin typeface="+mn-lt"/>
                <a:cs typeface="Arial" panose="020B0604020202020204" pitchFamily="34" charset="0"/>
              </a:rPr>
              <a:t>FM.</a:t>
            </a:r>
            <a:endParaRPr lang="el-GR" altLang="el-GR" b="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b="0" dirty="0">
                <a:latin typeface="+mn-lt"/>
                <a:cs typeface="Arial" panose="020B0604020202020204" pitchFamily="34" charset="0"/>
              </a:rPr>
              <a:t> Εκεί οφείλεται η σχετική αναισθησία του εύρους ζώνης του </a:t>
            </a:r>
            <a:r>
              <a:rPr lang="en-US" altLang="el-GR" b="0" dirty="0">
                <a:latin typeface="+mn-lt"/>
                <a:cs typeface="Arial" panose="020B0604020202020204" pitchFamily="34" charset="0"/>
              </a:rPr>
              <a:t>FM </a:t>
            </a:r>
            <a:r>
              <a:rPr lang="el-GR" altLang="el-GR" b="0" dirty="0">
                <a:latin typeface="+mn-lt"/>
                <a:cs typeface="Arial" panose="020B0604020202020204" pitchFamily="34" charset="0"/>
              </a:rPr>
              <a:t>στη συχνότητα του σήματος πληροφορίας. Αυξάνοντας το </a:t>
            </a:r>
            <a:r>
              <a:rPr lang="en-US" altLang="el-GR" b="0" dirty="0" err="1">
                <a:latin typeface="+mn-lt"/>
                <a:cs typeface="Arial" panose="020B0604020202020204" pitchFamily="34" charset="0"/>
              </a:rPr>
              <a:t>f</a:t>
            </a:r>
            <a:r>
              <a:rPr lang="en-US" altLang="el-GR" b="0" baseline="-25000" dirty="0" err="1">
                <a:latin typeface="+mn-lt"/>
                <a:cs typeface="Arial" panose="020B0604020202020204" pitchFamily="34" charset="0"/>
              </a:rPr>
              <a:t>m</a:t>
            </a:r>
            <a:r>
              <a:rPr lang="el-GR" altLang="el-GR" b="0" dirty="0">
                <a:latin typeface="+mn-lt"/>
                <a:cs typeface="Arial" panose="020B0604020202020204" pitchFamily="34" charset="0"/>
              </a:rPr>
              <a:t> από την μία ελαττώνεται το πλήθος των αρμονικών και από την άλλη αυξάνει η μεταξύ τους απόσταση.</a:t>
            </a:r>
            <a:endParaRPr lang="en-US" altLang="el-GR" b="0" baseline="-25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b="0" dirty="0">
                <a:latin typeface="+mn-lt"/>
                <a:cs typeface="Arial" panose="020B0604020202020204" pitchFamily="34" charset="0"/>
              </a:rPr>
              <a:t>Στο </a:t>
            </a:r>
            <a:r>
              <a:rPr lang="en-US" altLang="el-GR" b="0" dirty="0">
                <a:latin typeface="+mn-lt"/>
                <a:cs typeface="Arial" panose="020B0604020202020204" pitchFamily="34" charset="0"/>
              </a:rPr>
              <a:t>PM </a:t>
            </a:r>
            <a:r>
              <a:rPr lang="el-GR" altLang="el-GR" b="0" dirty="0">
                <a:latin typeface="+mn-lt"/>
                <a:cs typeface="Arial" panose="020B0604020202020204" pitchFamily="34" charset="0"/>
              </a:rPr>
              <a:t>το πλήθος των αρμονικών παραμένει σταθερό και μόνο η μεταξύ τους απόσταση αλλάζει με συνολική επίδραση μια γραμμική αύξηση του εύρους ζώνης.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1903512"/>
            <a:ext cx="32400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6458"/>
              </p:ext>
            </p:extLst>
          </p:nvPr>
        </p:nvGraphicFramePr>
        <p:xfrm>
          <a:off x="4644231" y="1551087"/>
          <a:ext cx="36004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2425700" imgH="787400" progId="Equation.DSMT4">
                  <p:embed/>
                </p:oleObj>
              </mc:Choice>
              <mc:Fallback>
                <p:oleObj name="Equation" r:id="rId4" imgW="24257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231" y="1551087"/>
                        <a:ext cx="36004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26494" y="2225645"/>
            <a:ext cx="7519470" cy="40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H="1" flipV="1">
            <a:off x="2256571" y="3888402"/>
            <a:ext cx="401984" cy="40346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2191207" y="4270937"/>
            <a:ext cx="468489" cy="60297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14861" y="3933056"/>
            <a:ext cx="2145171" cy="10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1400" dirty="0">
                <a:latin typeface="+mn-lt"/>
              </a:rPr>
              <a:t>Καμία αλλαγή στο πλήθος των αρμονικών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1400" dirty="0">
                <a:latin typeface="+mn-lt"/>
              </a:rPr>
              <a:t>Αύξηση του εύρους ζώνης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6372200" y="3855888"/>
            <a:ext cx="401984" cy="468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6305695" y="4296762"/>
            <a:ext cx="468489" cy="60297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26873" y="3932698"/>
            <a:ext cx="1776416" cy="12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1400" dirty="0">
                <a:latin typeface="+mn-lt"/>
              </a:rPr>
              <a:t>Ελάττωση στο πλήθος των αρμονικών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1400" dirty="0">
                <a:latin typeface="+mn-lt"/>
              </a:rPr>
              <a:t>Ασήμαντη αύξηση στο εύρος ζώνης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Επίδραση στο εύρος ζώνης και στον αριθμό των </a:t>
            </a:r>
            <a:r>
              <a:rPr lang="el-GR" dirty="0" smtClean="0">
                <a:solidFill>
                  <a:srgbClr val="5075BC"/>
                </a:solidFill>
              </a:rPr>
              <a:t>αρμονικών</a:t>
            </a:r>
            <a:endParaRPr lang="el-GR" dirty="0">
              <a:solidFill>
                <a:srgbClr val="5075BC"/>
              </a:solidFill>
            </a:endParaRPr>
          </a:p>
        </p:txBody>
      </p:sp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36432"/>
              </p:ext>
            </p:extLst>
          </p:nvPr>
        </p:nvGraphicFramePr>
        <p:xfrm>
          <a:off x="5591175" y="1560016"/>
          <a:ext cx="30956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4" imgW="2425700" imgH="787400" progId="Equation.DSMT4">
                  <p:embed/>
                </p:oleObj>
              </mc:Choice>
              <mc:Fallback>
                <p:oleObj name="Equation" r:id="rId4" imgW="24257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1560016"/>
                        <a:ext cx="3095625" cy="1004888"/>
                      </a:xfrm>
                      <a:prstGeom prst="rect">
                        <a:avLst/>
                      </a:prstGeom>
                      <a:solidFill>
                        <a:schemeClr val="bg2">
                          <a:alpha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7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Υλοποίηση διαμορφωτών </a:t>
            </a:r>
            <a:r>
              <a:rPr lang="en-US" dirty="0" smtClean="0">
                <a:solidFill>
                  <a:srgbClr val="5075BC"/>
                </a:solidFill>
              </a:rPr>
              <a:t>FM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1691035" y="5272683"/>
            <a:ext cx="1439862" cy="528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>
                <a:latin typeface="+mn-lt"/>
              </a:rPr>
              <a:t>Άμεση</a:t>
            </a:r>
          </a:p>
        </p:txBody>
      </p:sp>
      <p:cxnSp>
        <p:nvCxnSpPr>
          <p:cNvPr id="4" name="AutoShape 26"/>
          <p:cNvCxnSpPr>
            <a:cxnSpLocks noChangeShapeType="1"/>
            <a:stCxn id="3" idx="0"/>
          </p:cNvCxnSpPr>
          <p:nvPr/>
        </p:nvCxnSpPr>
        <p:spPr bwMode="auto">
          <a:xfrm rot="16200000">
            <a:off x="1706116" y="2406452"/>
            <a:ext cx="3571875" cy="21605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012210" y="4191596"/>
            <a:ext cx="1438275" cy="5286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>
                <a:latin typeface="+mn-lt"/>
              </a:rPr>
              <a:t>Έμμεση</a:t>
            </a:r>
          </a:p>
        </p:txBody>
      </p:sp>
      <p:cxnSp>
        <p:nvCxnSpPr>
          <p:cNvPr id="6" name="AutoShape 31"/>
          <p:cNvCxnSpPr>
            <a:cxnSpLocks noChangeShapeType="1"/>
            <a:endCxn id="5" idx="0"/>
          </p:cNvCxnSpPr>
          <p:nvPr/>
        </p:nvCxnSpPr>
        <p:spPr bwMode="auto">
          <a:xfrm>
            <a:off x="4572347" y="1700808"/>
            <a:ext cx="2159000" cy="2490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971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Αναλογικές Επικοινωνίες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l-GR" dirty="0" smtClean="0"/>
              <a:t>’ Μέρος</a:t>
            </a:r>
            <a:r>
              <a:rPr lang="en-US" dirty="0" smtClean="0"/>
              <a:t> (</a:t>
            </a:r>
            <a:r>
              <a:rPr lang="el-GR" dirty="0" smtClean="0"/>
              <a:t>Διαμόρφωση γωνίας)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56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Υλοποίηση διαμορφωτών FM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l-GR" dirty="0">
                <a:solidFill>
                  <a:srgbClr val="5075BC"/>
                </a:solidFill>
              </a:rPr>
              <a:t>Άμεση Τεχνική με </a:t>
            </a:r>
            <a:r>
              <a:rPr lang="el-GR" dirty="0" smtClean="0">
                <a:solidFill>
                  <a:srgbClr val="5075BC"/>
                </a:solidFill>
              </a:rPr>
              <a:t>VCO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700338" y="2813050"/>
            <a:ext cx="6985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/>
              <a:t>VCO</a:t>
            </a:r>
            <a:endParaRPr lang="el-GR" altLang="el-GR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051720" y="2852936"/>
            <a:ext cx="505172" cy="252413"/>
          </a:xfrm>
          <a:prstGeom prst="rightArrow">
            <a:avLst>
              <a:gd name="adj1" fmla="val 50000"/>
              <a:gd name="adj2" fmla="val 8470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1258888" y="2786063"/>
          <a:ext cx="6302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291973" imgH="190417" progId="Equation.DSMT4">
                  <p:embed/>
                </p:oleObj>
              </mc:Choice>
              <mc:Fallback>
                <p:oleObj name="Equation" r:id="rId3" imgW="291973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786063"/>
                        <a:ext cx="630237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8213"/>
            <a:ext cx="1944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888"/>
            <a:ext cx="41560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941638" y="3290888"/>
            <a:ext cx="252000" cy="504000"/>
          </a:xfrm>
          <a:prstGeom prst="downArrow">
            <a:avLst>
              <a:gd name="adj1" fmla="val 50000"/>
              <a:gd name="adj2" fmla="val 8851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6505"/>
            <a:ext cx="2441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9" y="4581525"/>
            <a:ext cx="68500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561378" y="2852936"/>
            <a:ext cx="505172" cy="252413"/>
          </a:xfrm>
          <a:prstGeom prst="rightArrow">
            <a:avLst>
              <a:gd name="adj1" fmla="val 50000"/>
              <a:gd name="adj2" fmla="val 8470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247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Υλοποίηση διαμορφωτών FM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l-GR" dirty="0">
                <a:solidFill>
                  <a:srgbClr val="5075BC"/>
                </a:solidFill>
              </a:rPr>
              <a:t>Έμμεση </a:t>
            </a:r>
            <a:r>
              <a:rPr lang="el-GR" dirty="0" smtClean="0">
                <a:solidFill>
                  <a:srgbClr val="5075BC"/>
                </a:solidFill>
              </a:rPr>
              <a:t>Τεχνική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5"/>
            <a:ext cx="6624736" cy="3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5" y="1961704"/>
            <a:ext cx="63373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5075BC"/>
                </a:solidFill>
              </a:rPr>
              <a:t>Αποδιαμόρφωση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FM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00946"/>
            <a:ext cx="205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3271"/>
            <a:ext cx="24495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3" y="4328096"/>
            <a:ext cx="1728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728316" y="4688459"/>
            <a:ext cx="216000" cy="360000"/>
          </a:xfrm>
          <a:prstGeom prst="downArrow">
            <a:avLst>
              <a:gd name="adj1" fmla="val 50000"/>
              <a:gd name="adj2" fmla="val 4354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08435" y="5120259"/>
            <a:ext cx="1655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600" b="0" dirty="0">
                <a:latin typeface="+mn-lt"/>
              </a:rPr>
              <a:t>Σταθεροποίηση του πλάτους (με </a:t>
            </a:r>
            <a:r>
              <a:rPr lang="en-US" altLang="el-GR" sz="1600" b="0" dirty="0" err="1">
                <a:latin typeface="+mn-lt"/>
              </a:rPr>
              <a:t>bandpass</a:t>
            </a:r>
            <a:r>
              <a:rPr lang="en-US" altLang="el-GR" sz="1600" b="0" dirty="0">
                <a:latin typeface="+mn-lt"/>
              </a:rPr>
              <a:t> limiter)</a:t>
            </a:r>
            <a:endParaRPr lang="el-GR" altLang="el-GR" sz="1600" b="0" dirty="0">
              <a:latin typeface="+mn-lt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8"/>
            <a:ext cx="2987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2338"/>
            <a:ext cx="51482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79958"/>
            <a:ext cx="4618856" cy="3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</a:t>
            </a:r>
            <a:r>
              <a:rPr lang="el-GR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Παναγιώτης </a:t>
            </a:r>
            <a:r>
              <a:rPr lang="el-GR" sz="2000" dirty="0" err="1"/>
              <a:t>Μαθιόπουλος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«</a:t>
            </a:r>
            <a:r>
              <a:rPr lang="el-GR" sz="2000" dirty="0"/>
              <a:t>Συστήματα Επικοινωνιών. Αναλογικές </a:t>
            </a:r>
            <a:r>
              <a:rPr lang="el-GR" sz="2000" dirty="0" smtClean="0"/>
              <a:t>Επικοινωνίες».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http://opencourses.uoa.gr/courses/DI114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Διαμόρφωση γωνίας (</a:t>
            </a:r>
            <a:r>
              <a:rPr lang="en-US" dirty="0"/>
              <a:t>Angle Modulation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Διαμόρφωση συχνότητας (</a:t>
            </a:r>
            <a:r>
              <a:rPr lang="el-GR" dirty="0" err="1"/>
              <a:t>Frequency</a:t>
            </a:r>
            <a:r>
              <a:rPr lang="el-GR" dirty="0"/>
              <a:t> </a:t>
            </a:r>
            <a:r>
              <a:rPr lang="el-GR" dirty="0" err="1"/>
              <a:t>Modulation</a:t>
            </a:r>
            <a:r>
              <a:rPr lang="el-GR" dirty="0"/>
              <a:t>-FM)</a:t>
            </a:r>
          </a:p>
          <a:p>
            <a:r>
              <a:rPr lang="el-GR" dirty="0"/>
              <a:t>Διαμόρφωση Φάσης (</a:t>
            </a:r>
            <a:r>
              <a:rPr lang="el-GR" dirty="0" err="1"/>
              <a:t>Phase</a:t>
            </a:r>
            <a:r>
              <a:rPr lang="el-GR" dirty="0"/>
              <a:t> </a:t>
            </a:r>
            <a:r>
              <a:rPr lang="el-GR" dirty="0" err="1"/>
              <a:t>Modulation</a:t>
            </a:r>
            <a:r>
              <a:rPr lang="el-GR" dirty="0"/>
              <a:t>-PM)</a:t>
            </a:r>
          </a:p>
          <a:p>
            <a:r>
              <a:rPr lang="el-GR" dirty="0"/>
              <a:t>Μη γραμμικές λειτουργίες, δύσκολες στην ανάλυση</a:t>
            </a:r>
          </a:p>
          <a:p>
            <a:r>
              <a:rPr lang="el-GR" dirty="0"/>
              <a:t>Διαστολή του εύρους ζώνης</a:t>
            </a:r>
          </a:p>
          <a:p>
            <a:r>
              <a:rPr lang="el-GR" dirty="0"/>
              <a:t>Αντοχή στο </a:t>
            </a:r>
            <a:r>
              <a:rPr lang="el-GR" dirty="0" smtClean="0"/>
              <a:t>θόρυβο</a:t>
            </a:r>
            <a:endParaRPr lang="el-GR" dirty="0"/>
          </a:p>
        </p:txBody>
      </p:sp>
      <p:pic>
        <p:nvPicPr>
          <p:cNvPr id="5" name="Θέση περιεχομένου 4" title="Edwin Howard Armstro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28569"/>
            <a:ext cx="1490870" cy="2160104"/>
          </a:xfrm>
          <a:ln>
            <a:solidFill>
              <a:schemeClr val="tx1"/>
            </a:solidFill>
          </a:ln>
        </p:spPr>
      </p:pic>
      <p:pic>
        <p:nvPicPr>
          <p:cNvPr id="7" name="Εικόνα 6" title="Edwin Armstrong wife and portable superhet rad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81238"/>
            <a:ext cx="2787014" cy="184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41571" y="3888674"/>
            <a:ext cx="1008112" cy="3264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400" i="1" dirty="0" smtClean="0"/>
              <a:t>Εικόνα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1571" y="6126163"/>
            <a:ext cx="1008112" cy="3264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400" i="1" dirty="0" smtClean="0"/>
              <a:t>Εικόνα 2.</a:t>
            </a:r>
          </a:p>
        </p:txBody>
      </p:sp>
    </p:spTree>
    <p:extLst>
      <p:ext uri="{BB962C8B-B14F-4D97-AF65-F5344CB8AC3E}">
        <p14:creationId xmlns:p14="http://schemas.microsoft.com/office/powerpoint/2010/main" val="36469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1: </a:t>
            </a:r>
            <a:r>
              <a:rPr lang="en-US" sz="2000" dirty="0"/>
              <a:t>"</a:t>
            </a:r>
            <a:r>
              <a:rPr lang="en-US" sz="2000" dirty="0" smtClean="0"/>
              <a:t>Edwin</a:t>
            </a:r>
            <a:r>
              <a:rPr lang="el-GR" sz="2000" dirty="0" smtClean="0"/>
              <a:t> </a:t>
            </a:r>
            <a:r>
              <a:rPr lang="en-US" sz="2000" dirty="0" smtClean="0"/>
              <a:t>Howard</a:t>
            </a:r>
            <a:r>
              <a:rPr lang="el-GR" sz="2000" dirty="0" smtClean="0"/>
              <a:t> </a:t>
            </a:r>
            <a:r>
              <a:rPr lang="en-US" sz="2000" dirty="0" smtClean="0"/>
              <a:t>Armstrong”</a:t>
            </a:r>
            <a:r>
              <a:rPr lang="el-GR" sz="2000" dirty="0" smtClean="0"/>
              <a:t>. </a:t>
            </a:r>
            <a:r>
              <a:rPr lang="en-US" sz="2000" dirty="0" smtClean="0"/>
              <a:t>Licensed </a:t>
            </a:r>
            <a:r>
              <a:rPr lang="en-US" sz="2000" dirty="0"/>
              <a:t>under Public Domain via </a:t>
            </a:r>
            <a:r>
              <a:rPr lang="en-US" sz="2000" dirty="0" smtClean="0"/>
              <a:t>Commons</a:t>
            </a:r>
            <a:r>
              <a:rPr lang="el-GR" sz="2000" dirty="0"/>
              <a:t>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://commons.wikimedia.org/wiki/File:EdwinHowardArmstrong.jpg#/</a:t>
            </a:r>
            <a:r>
              <a:rPr lang="en-US" sz="2000" dirty="0" smtClean="0">
                <a:hlinkClick r:id="rId3"/>
              </a:rPr>
              <a:t>media/File:EdwinHowardArmstrong.jpg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Εικόνα 2: </a:t>
            </a:r>
            <a:r>
              <a:rPr lang="en-US" sz="2000" dirty="0" smtClean="0"/>
              <a:t>"Edwin </a:t>
            </a:r>
            <a:r>
              <a:rPr lang="en-US" sz="2000" dirty="0"/>
              <a:t>Armstrong wife and portable </a:t>
            </a:r>
            <a:r>
              <a:rPr lang="en-US" sz="2000" dirty="0" err="1"/>
              <a:t>superhet</a:t>
            </a:r>
            <a:r>
              <a:rPr lang="en-US" sz="2000" dirty="0"/>
              <a:t> </a:t>
            </a:r>
            <a:r>
              <a:rPr lang="en-US" sz="2000" dirty="0" smtClean="0"/>
              <a:t>radio”</a:t>
            </a:r>
            <a:r>
              <a:rPr lang="el-GR" sz="2000" dirty="0" smtClean="0"/>
              <a:t>. </a:t>
            </a:r>
            <a:r>
              <a:rPr lang="en-US" sz="2000" dirty="0" smtClean="0"/>
              <a:t>Licensed </a:t>
            </a:r>
            <a:r>
              <a:rPr lang="en-US" sz="2000" dirty="0"/>
              <a:t>under Public Domain via </a:t>
            </a:r>
            <a:r>
              <a:rPr lang="en-US" sz="2000" dirty="0" smtClean="0"/>
              <a:t>Commons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://commons.wikimedia.org/wiki/File:Edwin_Armstrong_wife_and_portable_superhet_radio.jpg#/media/File:Edwin_Armstrong_wife_and_portable_superhet_radio.jpg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Μαθηματική παρουσίαση των FM και PM </a:t>
            </a:r>
            <a:r>
              <a:rPr lang="el-GR" dirty="0" smtClean="0">
                <a:solidFill>
                  <a:srgbClr val="5075BC"/>
                </a:solidFill>
              </a:rPr>
              <a:t>σημάτων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11560" y="3136007"/>
            <a:ext cx="118745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 dirty="0">
                <a:latin typeface="+mn-lt"/>
              </a:rPr>
              <a:t>Στιγμιαία Συχνότητα</a:t>
            </a:r>
            <a:endParaRPr lang="en-US" altLang="el-GR" sz="1600" b="0" dirty="0">
              <a:latin typeface="+mn-lt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466600" y="4373567"/>
            <a:ext cx="50958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+mn-lt"/>
              </a:rPr>
              <a:t>PM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638675" y="1906352"/>
            <a:ext cx="64928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>
                <a:latin typeface="+mn-lt"/>
              </a:rPr>
              <a:t>FM</a:t>
            </a: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1042863" y="4518030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214938" y="2050814"/>
            <a:ext cx="504825" cy="144463"/>
          </a:xfrm>
          <a:prstGeom prst="rightArrow">
            <a:avLst>
              <a:gd name="adj1" fmla="val 50000"/>
              <a:gd name="adj2" fmla="val 8736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Line 52"/>
          <p:cNvSpPr>
            <a:spLocks noChangeShapeType="1"/>
          </p:cNvSpPr>
          <p:nvPr/>
        </p:nvSpPr>
        <p:spPr bwMode="auto">
          <a:xfrm flipH="1">
            <a:off x="2449388" y="4014792"/>
            <a:ext cx="288925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181187" y="3486954"/>
            <a:ext cx="111425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Ευαισθησία φάσης </a:t>
            </a:r>
            <a:r>
              <a:rPr lang="en-US" altLang="el-GR" sz="1400" b="0" dirty="0">
                <a:latin typeface="+mn-lt"/>
              </a:rPr>
              <a:t>rad/V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7570788" y="1422164"/>
            <a:ext cx="1116012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Ευαισθησία συχνότητας</a:t>
            </a:r>
            <a:r>
              <a:rPr lang="en-US" altLang="el-GR" sz="1400" b="0" dirty="0">
                <a:latin typeface="+mn-lt"/>
              </a:rPr>
              <a:t> Hz/V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6469061" y="4076874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3708400" y="4867275"/>
            <a:ext cx="4319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4638675" y="5684589"/>
            <a:ext cx="404812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Η διαμόρφωση κατά φάση με το ολοκλήρωμα ενός μηνύματος είναι ισοδύναμη πράξη με την διαμόρφωση κατά συχνότητα με το αρχικό μήνυμα</a:t>
            </a:r>
            <a:endParaRPr lang="en-US" altLang="el-GR" sz="1400" b="0" dirty="0">
              <a:latin typeface="+mn-lt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 flipV="1">
            <a:off x="683568" y="2704207"/>
            <a:ext cx="360362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8" name="Line 80"/>
          <p:cNvSpPr>
            <a:spLocks noChangeShapeType="1"/>
          </p:cNvSpPr>
          <p:nvPr/>
        </p:nvSpPr>
        <p:spPr bwMode="auto">
          <a:xfrm flipV="1">
            <a:off x="1298450" y="5095880"/>
            <a:ext cx="358775" cy="358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9" name="Text Box 81"/>
          <p:cNvSpPr txBox="1">
            <a:spLocks noChangeArrowheads="1"/>
          </p:cNvSpPr>
          <p:nvPr/>
        </p:nvSpPr>
        <p:spPr bwMode="auto">
          <a:xfrm>
            <a:off x="722188" y="5431755"/>
            <a:ext cx="12255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Δείκτης Διαμόρφωσης</a:t>
            </a:r>
            <a:endParaRPr lang="en-US" altLang="el-GR" sz="1400" b="0" dirty="0">
              <a:latin typeface="+mn-lt"/>
            </a:endParaRPr>
          </a:p>
        </p:txBody>
      </p:sp>
      <p:pic>
        <p:nvPicPr>
          <p:cNvPr id="20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0" y="1510824"/>
            <a:ext cx="1528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82528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2159452"/>
            <a:ext cx="28733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25" y="4448180"/>
            <a:ext cx="1309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8" y="4808542"/>
            <a:ext cx="2625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33327"/>
            <a:ext cx="1666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56"/>
          <p:cNvSpPr>
            <a:spLocks noChangeShapeType="1"/>
          </p:cNvSpPr>
          <p:nvPr/>
        </p:nvSpPr>
        <p:spPr bwMode="auto">
          <a:xfrm flipH="1">
            <a:off x="7016750" y="1772940"/>
            <a:ext cx="501650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27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397497"/>
            <a:ext cx="2187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209504"/>
            <a:ext cx="185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507160"/>
            <a:ext cx="26257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9" y="4692401"/>
            <a:ext cx="29559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6" grpId="0"/>
      <p:bldP spid="18" grpId="0" animBg="1"/>
      <p:bldP spid="19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Παράδειγμα ΑΜ, FM και PM </a:t>
            </a:r>
            <a:r>
              <a:rPr lang="el-GR" dirty="0" smtClean="0">
                <a:solidFill>
                  <a:srgbClr val="5075BC"/>
                </a:solidFill>
              </a:rPr>
              <a:t>σημάτων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3" y="2555329"/>
            <a:ext cx="3419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413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Παράδειγμα ΑΜ, FM και PM σημάτων σε είσοδο </a:t>
            </a:r>
            <a:r>
              <a:rPr lang="el-GR" dirty="0" err="1" smtClean="0">
                <a:solidFill>
                  <a:srgbClr val="5075BC"/>
                </a:solidFill>
              </a:rPr>
              <a:t>παλμοσειράς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991475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172400" y="2060029"/>
            <a:ext cx="57606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dirty="0">
                <a:solidFill>
                  <a:schemeClr val="accent2"/>
                </a:solidFill>
                <a:latin typeface="+mn-lt"/>
              </a:rPr>
              <a:t>ASK</a:t>
            </a:r>
            <a:endParaRPr lang="el-GR" altLang="el-G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72400" y="3788817"/>
            <a:ext cx="57606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>
                <a:solidFill>
                  <a:schemeClr val="accent2"/>
                </a:solidFill>
                <a:latin typeface="+mn-lt"/>
              </a:rPr>
              <a:t>FSK</a:t>
            </a:r>
            <a:endParaRPr lang="el-GR" altLang="el-GR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72400" y="5444579"/>
            <a:ext cx="57606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>
                <a:solidFill>
                  <a:schemeClr val="accent2"/>
                </a:solidFill>
                <a:latin typeface="+mn-lt"/>
              </a:rPr>
              <a:t>PSK</a:t>
            </a:r>
            <a:endParaRPr lang="el-GR" altLang="el-GR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Συμπεράσματα για την διαμόρφωση </a:t>
            </a:r>
            <a:r>
              <a:rPr lang="el-GR" dirty="0" smtClean="0">
                <a:solidFill>
                  <a:srgbClr val="5075BC"/>
                </a:solidFill>
              </a:rPr>
              <a:t>γωνίας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7" y="1605558"/>
            <a:ext cx="1528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7" y="189448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771800" y="1772816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27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09" y="2542183"/>
            <a:ext cx="556418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5148659" y="2037358"/>
            <a:ext cx="215900" cy="433387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97" y="5533033"/>
            <a:ext cx="54721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3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Συμπεράσματα για την διαμόρφωση γωνίας </a:t>
            </a:r>
            <a:r>
              <a:rPr lang="el-GR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7" y="1628279"/>
            <a:ext cx="1528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7" y="1917204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947442" y="1819573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92" y="1723529"/>
            <a:ext cx="427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292179" y="2060079"/>
            <a:ext cx="215900" cy="433387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56229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92" y="4941391"/>
            <a:ext cx="86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17" y="4652466"/>
            <a:ext cx="39782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419103" y="537321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4" y="5373191"/>
            <a:ext cx="23764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922</Words>
  <Application>Microsoft Office PowerPoint</Application>
  <PresentationFormat>On-screen Show (4:3)</PresentationFormat>
  <Paragraphs>121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MS PGothic</vt:lpstr>
      <vt:lpstr>Arial</vt:lpstr>
      <vt:lpstr>Calibri</vt:lpstr>
      <vt:lpstr>Times New Roman</vt:lpstr>
      <vt:lpstr>Wingdings</vt:lpstr>
      <vt:lpstr>Θέμα του Office</vt:lpstr>
      <vt:lpstr>Equation</vt:lpstr>
      <vt:lpstr>Συστήματα Επικοινωνιών</vt:lpstr>
      <vt:lpstr>Περιγραφή ενότητας</vt:lpstr>
      <vt:lpstr>Αναλογικές Επικοινωνίες</vt:lpstr>
      <vt:lpstr>Διαμόρφωση γωνίας (Angle Modulation)</vt:lpstr>
      <vt:lpstr>Μαθηματική παρουσίαση των FM και PM σημάτων</vt:lpstr>
      <vt:lpstr>Παράδειγμα ΑΜ, FM και PM σημάτων</vt:lpstr>
      <vt:lpstr>Παράδειγμα ΑΜ, FM και PM σημάτων σε είσοδο παλμοσειράς</vt:lpstr>
      <vt:lpstr>Συμπεράσματα για την διαμόρφωση γωνίας (1)</vt:lpstr>
      <vt:lpstr>Συμπεράσματα για την διαμόρφωση γωνίας (2)</vt:lpstr>
      <vt:lpstr>Δυϊκότητα FM και PM σημάτων</vt:lpstr>
      <vt:lpstr>Παράδειγμα 4.14</vt:lpstr>
      <vt:lpstr>Παράδειγμα 4.15 (1)</vt:lpstr>
      <vt:lpstr>Παράδειγμα 4.15 (2)</vt:lpstr>
      <vt:lpstr>Παράδειγμα 4.16 (1)</vt:lpstr>
      <vt:lpstr>Παράδειγμα 4.16 (2)</vt:lpstr>
      <vt:lpstr>Φάσμα και ισχύς σημάτων με διαμόρφωση γωνίας</vt:lpstr>
      <vt:lpstr>Διαμόρφωση γωνίας στενού εύρους ζώνης </vt:lpstr>
      <vt:lpstr>Παράδειγμα 4.17 (1)</vt:lpstr>
      <vt:lpstr>Παράδειγμα 4.17 (2)</vt:lpstr>
      <vt:lpstr>Παράδειγμα 4.17 (3)</vt:lpstr>
      <vt:lpstr>Παράδειγμα 4.17 (4)</vt:lpstr>
      <vt:lpstr>Διαμόρφωση γωνίας από ημιτονοειδές σήμα (1)</vt:lpstr>
      <vt:lpstr>Διαμόρφωση γωνίας από ημιτονοειδές σήμα (2)</vt:lpstr>
      <vt:lpstr>Ενεργό εύρος ζώνης FM σήματος (1)</vt:lpstr>
      <vt:lpstr>Ενεργό εύρος ζώνης FM σήματος (2)</vt:lpstr>
      <vt:lpstr>Διαμόρφωση γωνίας από ημιτονοειδές σήμα Επίδραση πλάτους-συχνότητας στο ενεργό εύρος ζώνης</vt:lpstr>
      <vt:lpstr>Διαμόρφωση γωνίας από ημιτονοειδές σήμα - Πλήθος αρμονικών</vt:lpstr>
      <vt:lpstr>Επίδραση στο εύρος ζώνης και στον αριθμό των αρμονικών</vt:lpstr>
      <vt:lpstr>Υλοποίηση διαμορφωτών FM</vt:lpstr>
      <vt:lpstr>Υλοποίηση διαμορφωτών FM Άμεση Τεχνική με VCO</vt:lpstr>
      <vt:lpstr>Υλοποίηση διαμορφωτών FM Έμμεση Τεχνική</vt:lpstr>
      <vt:lpstr>Αποδιαμόρφωση FM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215</cp:revision>
  <dcterms:created xsi:type="dcterms:W3CDTF">2012-09-06T09:03:05Z</dcterms:created>
  <dcterms:modified xsi:type="dcterms:W3CDTF">2016-02-15T10:43:32Z</dcterms:modified>
</cp:coreProperties>
</file>