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84"/>
  </p:notesMasterIdLst>
  <p:handoutMasterIdLst>
    <p:handoutMasterId r:id="rId85"/>
  </p:handoutMasterIdLst>
  <p:sldIdLst>
    <p:sldId id="302"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77"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295" r:id="rId76"/>
    <p:sldId id="296" r:id="rId77"/>
    <p:sldId id="297" r:id="rId78"/>
    <p:sldId id="298" r:id="rId79"/>
    <p:sldId id="303" r:id="rId80"/>
    <p:sldId id="300" r:id="rId81"/>
    <p:sldId id="301" r:id="rId82"/>
    <p:sldId id="378" r:id="rId83"/>
  </p:sldIdLst>
  <p:sldSz cx="9144000" cy="6858000" type="screen4x3"/>
  <p:notesSz cx="6858000" cy="9144000"/>
  <p:custDataLst>
    <p:tags r:id="rId86"/>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F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72" autoAdjust="0"/>
    <p:restoredTop sz="94679" autoAdjust="0"/>
  </p:normalViewPr>
  <p:slideViewPr>
    <p:cSldViewPr showGuides="1">
      <p:cViewPr varScale="1">
        <p:scale>
          <a:sx n="30" d="100"/>
          <a:sy n="30" d="100"/>
        </p:scale>
        <p:origin x="78" y="192"/>
      </p:cViewPr>
      <p:guideLst>
        <p:guide orient="horz" pos="2432"/>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398904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75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76</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77</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78</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86478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81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92818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Σχεδιασμός Κυκλωμάτων σε Επίπεδο Τρανζίστορ</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9 - Θέση ημερομηνίας"/>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l-GR"/>
          </a:p>
        </p:txBody>
      </p:sp>
      <p:sp>
        <p:nvSpPr>
          <p:cNvPr id="6" name="21 - Θέση υποσέλιδου"/>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a:xfrm>
            <a:off x="7924800" y="6356350"/>
            <a:ext cx="762000" cy="365125"/>
          </a:xfrm>
          <a:prstGeom prst="rect">
            <a:avLst/>
          </a:prstGeom>
        </p:spPr>
        <p:txBody>
          <a:bodyPr/>
          <a:lstStyle>
            <a:lvl1pPr>
              <a:defRPr/>
            </a:lvl1pPr>
          </a:lstStyle>
          <a:p>
            <a:fld id="{183AEE05-2A37-47CA-9652-89974EEE16EB}" type="slidenum">
              <a:rPr lang="el-GR" altLang="el-GR"/>
              <a:pPr/>
              <a:t>‹#›</a:t>
            </a:fld>
            <a:endParaRPr lang="el-GR" altLang="el-GR"/>
          </a:p>
        </p:txBody>
      </p:sp>
    </p:spTree>
    <p:extLst>
      <p:ext uri="{BB962C8B-B14F-4D97-AF65-F5344CB8AC3E}">
        <p14:creationId xmlns:p14="http://schemas.microsoft.com/office/powerpoint/2010/main" val="343801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9 - Θέση ημερομηνίας"/>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l-GR"/>
          </a:p>
        </p:txBody>
      </p:sp>
      <p:sp>
        <p:nvSpPr>
          <p:cNvPr id="7" name="21 - Θέση υποσέλιδου"/>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l-GR"/>
          </a:p>
        </p:txBody>
      </p:sp>
      <p:sp>
        <p:nvSpPr>
          <p:cNvPr id="8" name="17 - Θέση αριθμού διαφάνειας"/>
          <p:cNvSpPr>
            <a:spLocks noGrp="1"/>
          </p:cNvSpPr>
          <p:nvPr>
            <p:ph type="sldNum" sz="quarter" idx="12"/>
          </p:nvPr>
        </p:nvSpPr>
        <p:spPr>
          <a:xfrm>
            <a:off x="7924800" y="6356350"/>
            <a:ext cx="762000" cy="365125"/>
          </a:xfrm>
          <a:prstGeom prst="rect">
            <a:avLst/>
          </a:prstGeom>
        </p:spPr>
        <p:txBody>
          <a:bodyPr/>
          <a:lstStyle>
            <a:lvl1pPr>
              <a:defRPr/>
            </a:lvl1pPr>
          </a:lstStyle>
          <a:p>
            <a:fld id="{CFDE4361-2912-458C-A051-A8D06088D01B}" type="slidenum">
              <a:rPr lang="el-GR" altLang="el-GR"/>
              <a:pPr/>
              <a:t>‹#›</a:t>
            </a:fld>
            <a:endParaRPr lang="el-GR" altLang="el-GR"/>
          </a:p>
        </p:txBody>
      </p:sp>
    </p:spTree>
    <p:extLst>
      <p:ext uri="{BB962C8B-B14F-4D97-AF65-F5344CB8AC3E}">
        <p14:creationId xmlns:p14="http://schemas.microsoft.com/office/powerpoint/2010/main" val="23345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Σχεδιασμός Κυκλωμάτων σε Επίπεδο Τρανζίστορ</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Σχεδιασμός Κυκλωμάτων σε Επίπεδο Τρανζίστορ</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Σχεδιασμός Κυκλωμάτων σε Επίπεδο Τρανζίστορ</a:t>
            </a: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Σχεδιασμός Κυκλωμάτων σε Επίπεδο Τρανζίστορ</a:t>
            </a: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Σχεδιασμός Κυκλωμάτων σε Επίπεδο Τρανζίστορ</a:t>
            </a: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6: Σχεδιασμός Κυκλωμάτων σε Επίπεδο Τρανζίστορ</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image" Target="../media/image19.wmf"/><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8.wmf"/><Relationship Id="rId4" Type="http://schemas.openxmlformats.org/officeDocument/2006/relationships/oleObject" Target="../embeddings/oleObject4.bin"/><Relationship Id="rId9"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2.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s/_rels/slide35.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3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10" Type="http://schemas.openxmlformats.org/officeDocument/2006/relationships/slideLayout" Target="../slideLayouts/slideLayout2.xml"/><Relationship Id="rId4" Type="http://schemas.openxmlformats.org/officeDocument/2006/relationships/tags" Target="../tags/tag60.xml"/><Relationship Id="rId9" Type="http://schemas.openxmlformats.org/officeDocument/2006/relationships/tags" Target="../tags/tag65.xml"/></Relationships>
</file>

<file path=ppt/slides/_rels/slide41.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Layout" Target="../slideLayouts/slideLayout2.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43.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28.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82.xml"/><Relationship Id="rId7" Type="http://schemas.openxmlformats.org/officeDocument/2006/relationships/image" Target="../media/image30.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9.png"/><Relationship Id="rId5" Type="http://schemas.openxmlformats.org/officeDocument/2006/relationships/tags" Target="../tags/tag82.xml"/><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8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vmlDrawing" Target="../drawings/vmlDrawing5.vml"/><Relationship Id="rId5" Type="http://schemas.openxmlformats.org/officeDocument/2006/relationships/image" Target="../media/image38.wmf"/><Relationship Id="rId4" Type="http://schemas.openxmlformats.org/officeDocument/2006/relationships/oleObject" Target="../embeddings/oleObject7.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4.xml"/><Relationship Id="rId1" Type="http://schemas.openxmlformats.org/officeDocument/2006/relationships/vmlDrawing" Target="../drawings/vmlDrawing6.v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Layout" Target="../slideLayouts/slideLayout2.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64.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43.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42.png"/><Relationship Id="rId5" Type="http://schemas.openxmlformats.org/officeDocument/2006/relationships/tags" Target="../tags/tag110.xml"/><Relationship Id="rId10"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tags" Target="../tags/tag114.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118.xml"/><Relationship Id="rId7" Type="http://schemas.openxmlformats.org/officeDocument/2006/relationships/slideLayout" Target="../slideLayouts/slideLayout12.xml"/><Relationship Id="rId2" Type="http://schemas.openxmlformats.org/officeDocument/2006/relationships/tags" Target="../tags/tag117.xml"/><Relationship Id="rId1" Type="http://schemas.openxmlformats.org/officeDocument/2006/relationships/vmlDrawing" Target="../drawings/vmlDrawing7.v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46.wmf"/></Relationships>
</file>

<file path=ppt/slides/_rels/slide6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tags" Target="../tags/tag123.xml"/><Relationship Id="rId7" Type="http://schemas.openxmlformats.org/officeDocument/2006/relationships/oleObject" Target="../embeddings/oleObject11.bin"/><Relationship Id="rId2" Type="http://schemas.openxmlformats.org/officeDocument/2006/relationships/tags" Target="../tags/tag122.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10.bin"/><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oleObject" Target="../embeddings/oleObject13.bin"/><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48.wmf"/><Relationship Id="rId2" Type="http://schemas.openxmlformats.org/officeDocument/2006/relationships/tags" Target="../tags/tag132.xml"/><Relationship Id="rId1" Type="http://schemas.openxmlformats.org/officeDocument/2006/relationships/vmlDrawing" Target="../drawings/vmlDrawing9.vml"/><Relationship Id="rId6" Type="http://schemas.openxmlformats.org/officeDocument/2006/relationships/tags" Target="../tags/tag136.xml"/><Relationship Id="rId11" Type="http://schemas.openxmlformats.org/officeDocument/2006/relationships/oleObject" Target="../embeddings/oleObject12.bin"/><Relationship Id="rId5" Type="http://schemas.openxmlformats.org/officeDocument/2006/relationships/tags" Target="../tags/tag135.xml"/><Relationship Id="rId10" Type="http://schemas.openxmlformats.org/officeDocument/2006/relationships/slideLayout" Target="../slideLayouts/slideLayout2.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image" Target="../media/image49.wmf"/></Relationships>
</file>

<file path=ppt/slides/_rels/slide72.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slideLayout" Target="../slideLayouts/slideLayout2.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2" Type="http://schemas.openxmlformats.org/officeDocument/2006/relationships/tags" Target="../tags/tag140.xml"/><Relationship Id="rId1" Type="http://schemas.openxmlformats.org/officeDocument/2006/relationships/vmlDrawing" Target="../drawings/vmlDrawing10.v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image" Target="../media/image49.wmf"/><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oleObject" Target="../embeddings/oleObject14.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51.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52.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opencourses.uoa.gr/courses/DI1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3.xml"/><Relationship Id="rId5" Type="http://schemas.openxmlformats.org/officeDocument/2006/relationships/image" Target="../media/image53.png"/><Relationship Id="rId4" Type="http://schemas.openxmlformats.org/officeDocument/2006/relationships/hyperlink" Target="%5b1%5d%20http:/creativecommons.org/licenses/by-nc-sa/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a:solidFill>
                  <a:srgbClr val="5075BC"/>
                </a:solidFill>
              </a:rPr>
              <a:t>Σχεδίαση CMOS Ψηφιακών Ολοκληρωμένων Κυκλωμάτων</a:t>
            </a:r>
          </a:p>
        </p:txBody>
      </p:sp>
      <p:sp>
        <p:nvSpPr>
          <p:cNvPr id="15364" name="Υπότιτλος 2"/>
          <p:cNvSpPr>
            <a:spLocks noGrp="1"/>
          </p:cNvSpPr>
          <p:nvPr>
            <p:ph type="subTitle" idx="1"/>
          </p:nvPr>
        </p:nvSpPr>
        <p:spPr>
          <a:xfrm>
            <a:off x="682625" y="3562350"/>
            <a:ext cx="7775575" cy="2997200"/>
          </a:xfrm>
        </p:spPr>
        <p:txBody>
          <a:bodyPr/>
          <a:lstStyle/>
          <a:p>
            <a:pPr eaLnBrk="1" hangingPunct="1"/>
            <a:r>
              <a:rPr lang="el-GR" altLang="el-GR" sz="2800" dirty="0">
                <a:solidFill>
                  <a:srgbClr val="5075BC"/>
                </a:solidFill>
              </a:rPr>
              <a:t>Ενότητα </a:t>
            </a:r>
            <a:r>
              <a:rPr lang="en-US" altLang="el-GR" sz="2800" dirty="0" smtClean="0">
                <a:solidFill>
                  <a:srgbClr val="5075BC"/>
                </a:solidFill>
              </a:rPr>
              <a:t>6</a:t>
            </a:r>
            <a:r>
              <a:rPr lang="el-GR" altLang="el-GR" sz="2800" dirty="0" smtClean="0">
                <a:solidFill>
                  <a:srgbClr val="5075BC"/>
                </a:solidFill>
              </a:rPr>
              <a:t>: </a:t>
            </a:r>
            <a:r>
              <a:rPr lang="el-GR" altLang="el-GR" sz="2800" dirty="0"/>
              <a:t>Σχεδιασμός Κυκλωμάτων σε Επίπεδο Τρανζίστορ</a:t>
            </a:r>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n-US" altLang="el-GR" sz="2800" dirty="0" smtClean="0"/>
          </a:p>
          <a:p>
            <a:pPr eaLnBrk="1" hangingPunct="1"/>
            <a:r>
              <a:rPr lang="el-GR" altLang="el-GR" sz="2800" dirty="0"/>
              <a:t>Σχολή Θετικών </a:t>
            </a:r>
            <a:r>
              <a:rPr lang="el-GR" altLang="el-GR" sz="2800" dirty="0" smtClean="0"/>
              <a:t>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extLst>
      <p:ext uri="{BB962C8B-B14F-4D97-AF65-F5344CB8AC3E}">
        <p14:creationId xmlns:p14="http://schemas.microsoft.com/office/powerpoint/2010/main" val="39708081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5763" y="1597818"/>
            <a:ext cx="8229600" cy="4525963"/>
          </a:xfrm>
        </p:spPr>
        <p:txBody>
          <a:bodyPr/>
          <a:lstStyle/>
          <a:p>
            <a:pPr marL="0" indent="0" eaLnBrk="1" hangingPunct="1">
              <a:lnSpc>
                <a:spcPct val="90000"/>
              </a:lnSpc>
              <a:buNone/>
              <a:defRPr/>
            </a:pPr>
            <a:r>
              <a:rPr lang="el-GR" altLang="el-GR" b="1" dirty="0"/>
              <a:t>Κανόνες για το </a:t>
            </a:r>
            <a:r>
              <a:rPr lang="en-US" altLang="el-GR" b="1" dirty="0"/>
              <a:t>p-</a:t>
            </a:r>
            <a:r>
              <a:rPr lang="el-GR" altLang="el-GR" b="1" dirty="0" smtClean="0"/>
              <a:t>δικτύωμα</a:t>
            </a:r>
            <a:endParaRPr lang="el-GR" dirty="0" smtClean="0"/>
          </a:p>
          <a:p>
            <a:pPr eaLnBrk="1" hangingPunct="1">
              <a:lnSpc>
                <a:spcPct val="90000"/>
              </a:lnSpc>
              <a:defRPr/>
            </a:pPr>
            <a:r>
              <a:rPr lang="el-GR" sz="2400" dirty="0" smtClean="0">
                <a:latin typeface="+mj-lt"/>
              </a:rPr>
              <a:t>Έστω ότι έχω τα </a:t>
            </a:r>
            <a:r>
              <a:rPr lang="en-US" sz="2400" dirty="0" smtClean="0">
                <a:latin typeface="+mj-lt"/>
              </a:rPr>
              <a:t>p</a:t>
            </a:r>
            <a:r>
              <a:rPr lang="el-GR" sz="2400" dirty="0" smtClean="0">
                <a:latin typeface="+mj-lt"/>
              </a:rPr>
              <a:t>-δικτυώματα</a:t>
            </a:r>
            <a:r>
              <a:rPr lang="en-US" sz="2400" dirty="0" smtClean="0">
                <a:latin typeface="+mj-lt"/>
              </a:rPr>
              <a:t> </a:t>
            </a:r>
            <a:r>
              <a:rPr lang="el-GR" sz="2400" dirty="0" smtClean="0">
                <a:latin typeface="+mj-lt"/>
              </a:rPr>
              <a:t>των συναρτήσεων </a:t>
            </a:r>
            <a:r>
              <a:rPr lang="en-US" sz="2400" dirty="0" smtClean="0">
                <a:latin typeface="+mj-lt"/>
              </a:rPr>
              <a:t>F' </a:t>
            </a:r>
            <a:r>
              <a:rPr lang="el-GR" sz="2400" dirty="0" smtClean="0">
                <a:latin typeface="+mj-lt"/>
              </a:rPr>
              <a:t>και </a:t>
            </a:r>
            <a:r>
              <a:rPr lang="en-US" sz="2400" dirty="0" smtClean="0">
                <a:latin typeface="+mj-lt"/>
              </a:rPr>
              <a:t>G'</a:t>
            </a:r>
          </a:p>
          <a:p>
            <a:pPr eaLnBrk="1" hangingPunct="1">
              <a:lnSpc>
                <a:spcPct val="90000"/>
              </a:lnSpc>
              <a:defRPr/>
            </a:pPr>
            <a:r>
              <a:rPr lang="el-GR" sz="2400" dirty="0" smtClean="0">
                <a:latin typeface="+mj-lt"/>
              </a:rPr>
              <a:t>Το δικτύωμα της </a:t>
            </a:r>
            <a:r>
              <a:rPr lang="en-US" sz="2400" dirty="0" smtClean="0">
                <a:latin typeface="+mj-lt"/>
              </a:rPr>
              <a:t>(F+G)' </a:t>
            </a:r>
            <a:r>
              <a:rPr lang="el-GR" sz="2400" dirty="0" smtClean="0">
                <a:latin typeface="+mj-lt"/>
              </a:rPr>
              <a:t>παράγεται εάν τοποθετήσω σε σειρά τα υπάρχοντα δικτυώματα</a:t>
            </a:r>
          </a:p>
          <a:p>
            <a:pPr lvl="1" eaLnBrk="1" hangingPunct="1">
              <a:lnSpc>
                <a:spcPct val="90000"/>
              </a:lnSpc>
              <a:defRPr/>
            </a:pPr>
            <a:r>
              <a:rPr lang="el-GR" sz="2000" dirty="0" smtClean="0">
                <a:latin typeface="+mj-lt"/>
              </a:rPr>
              <a:t>Η </a:t>
            </a:r>
            <a:r>
              <a:rPr lang="en-US" sz="2000" dirty="0" smtClean="0">
                <a:latin typeface="+mj-lt"/>
              </a:rPr>
              <a:t>(F+G)' </a:t>
            </a:r>
            <a:r>
              <a:rPr lang="el-GR" sz="2000" dirty="0" smtClean="0">
                <a:latin typeface="+mj-lt"/>
              </a:rPr>
              <a:t>θα είναι λογικό "</a:t>
            </a:r>
            <a:r>
              <a:rPr lang="en-US" sz="2000" dirty="0" smtClean="0">
                <a:latin typeface="+mj-lt"/>
              </a:rPr>
              <a:t>1</a:t>
            </a:r>
            <a:r>
              <a:rPr lang="el-GR" sz="2000" dirty="0" smtClean="0">
                <a:latin typeface="+mj-lt"/>
              </a:rPr>
              <a:t>" εάν και η </a:t>
            </a:r>
            <a:r>
              <a:rPr lang="en-US" sz="2000" dirty="0" smtClean="0">
                <a:latin typeface="+mj-lt"/>
              </a:rPr>
              <a:t>F' </a:t>
            </a:r>
            <a:r>
              <a:rPr lang="el-GR" sz="2000" dirty="0" smtClean="0">
                <a:latin typeface="+mj-lt"/>
              </a:rPr>
              <a:t>και η </a:t>
            </a:r>
            <a:r>
              <a:rPr lang="en-US" sz="2000" dirty="0" smtClean="0">
                <a:latin typeface="+mj-lt"/>
              </a:rPr>
              <a:t>G'</a:t>
            </a:r>
            <a:r>
              <a:rPr lang="el-GR" sz="2000" dirty="0" smtClean="0">
                <a:latin typeface="+mj-lt"/>
              </a:rPr>
              <a:t> είναι λογικό "</a:t>
            </a:r>
            <a:r>
              <a:rPr lang="en-US" sz="2000" dirty="0" smtClean="0">
                <a:latin typeface="+mj-lt"/>
              </a:rPr>
              <a:t>1</a:t>
            </a:r>
            <a:r>
              <a:rPr lang="el-GR" sz="2000" dirty="0" smtClean="0">
                <a:latin typeface="+mj-lt"/>
              </a:rPr>
              <a:t>" . Επομένως  το </a:t>
            </a:r>
            <a:r>
              <a:rPr lang="en-US" sz="2000" dirty="0" smtClean="0">
                <a:latin typeface="+mj-lt"/>
              </a:rPr>
              <a:t>p-</a:t>
            </a:r>
            <a:r>
              <a:rPr lang="el-GR" sz="2000" dirty="0" smtClean="0">
                <a:latin typeface="+mj-lt"/>
              </a:rPr>
              <a:t>δικτύωμα της η </a:t>
            </a:r>
            <a:r>
              <a:rPr lang="en-US" sz="2000" dirty="0" smtClean="0">
                <a:latin typeface="+mj-lt"/>
              </a:rPr>
              <a:t>(F+G)' </a:t>
            </a:r>
            <a:r>
              <a:rPr lang="el-GR" sz="2000" dirty="0" smtClean="0">
                <a:latin typeface="+mj-lt"/>
              </a:rPr>
              <a:t> πρέπει να άγει εάν και το </a:t>
            </a:r>
            <a:r>
              <a:rPr lang="en-US" sz="2000" dirty="0" smtClean="0">
                <a:latin typeface="+mj-lt"/>
              </a:rPr>
              <a:t>p-</a:t>
            </a:r>
            <a:r>
              <a:rPr lang="el-GR" sz="2000" dirty="0" smtClean="0">
                <a:latin typeface="+mj-lt"/>
              </a:rPr>
              <a:t>δικτύωμα της </a:t>
            </a:r>
            <a:r>
              <a:rPr lang="en-US" sz="2000" dirty="0" smtClean="0">
                <a:latin typeface="+mj-lt"/>
              </a:rPr>
              <a:t>F' </a:t>
            </a:r>
            <a:r>
              <a:rPr lang="el-GR" sz="2000" dirty="0" smtClean="0">
                <a:latin typeface="+mj-lt"/>
              </a:rPr>
              <a:t>και το </a:t>
            </a:r>
            <a:r>
              <a:rPr lang="en-US" sz="2000" dirty="0" smtClean="0">
                <a:latin typeface="+mj-lt"/>
              </a:rPr>
              <a:t>p-</a:t>
            </a:r>
            <a:r>
              <a:rPr lang="el-GR" sz="2000" dirty="0" smtClean="0">
                <a:latin typeface="+mj-lt"/>
              </a:rPr>
              <a:t>δικτύωμα της </a:t>
            </a:r>
            <a:r>
              <a:rPr lang="en-US" sz="2000" dirty="0" smtClean="0">
                <a:latin typeface="+mj-lt"/>
              </a:rPr>
              <a:t>G'</a:t>
            </a:r>
            <a:r>
              <a:rPr lang="el-GR" sz="2000" dirty="0" smtClean="0">
                <a:latin typeface="+mj-lt"/>
              </a:rPr>
              <a:t> άγει</a:t>
            </a:r>
            <a:endParaRPr lang="en-US" sz="2000" dirty="0" smtClean="0">
              <a:latin typeface="+mj-lt"/>
            </a:endParaRPr>
          </a:p>
          <a:p>
            <a:pPr eaLnBrk="1" hangingPunct="1">
              <a:lnSpc>
                <a:spcPct val="90000"/>
              </a:lnSpc>
              <a:defRPr/>
            </a:pPr>
            <a:r>
              <a:rPr lang="el-GR" sz="2400" dirty="0" smtClean="0">
                <a:latin typeface="+mj-lt"/>
              </a:rPr>
              <a:t>Το δικτύωμα της </a:t>
            </a:r>
            <a:r>
              <a:rPr lang="en-US" sz="2400" dirty="0" smtClean="0">
                <a:latin typeface="+mj-lt"/>
              </a:rPr>
              <a:t>(FG)' </a:t>
            </a:r>
            <a:r>
              <a:rPr lang="el-GR" sz="2400" dirty="0" smtClean="0">
                <a:latin typeface="+mj-lt"/>
              </a:rPr>
              <a:t>παράγεται εάν τοποθετήσω παράλληλα τα υπάρχοντα δικτυώματα</a:t>
            </a:r>
          </a:p>
          <a:p>
            <a:pPr lvl="1" eaLnBrk="1" hangingPunct="1">
              <a:lnSpc>
                <a:spcPct val="90000"/>
              </a:lnSpc>
              <a:defRPr/>
            </a:pPr>
            <a:r>
              <a:rPr lang="el-GR" sz="2000" dirty="0" smtClean="0">
                <a:latin typeface="+mj-lt"/>
              </a:rPr>
              <a:t>Η </a:t>
            </a:r>
            <a:r>
              <a:rPr lang="en-US" sz="2000" dirty="0" smtClean="0">
                <a:latin typeface="+mj-lt"/>
              </a:rPr>
              <a:t>(FG)' </a:t>
            </a:r>
            <a:r>
              <a:rPr lang="el-GR" sz="2000" dirty="0" smtClean="0">
                <a:latin typeface="+mj-lt"/>
              </a:rPr>
              <a:t>θα είναι λογικό "1" εάν η </a:t>
            </a:r>
            <a:r>
              <a:rPr lang="en-US" sz="2000" dirty="0" smtClean="0">
                <a:latin typeface="+mj-lt"/>
              </a:rPr>
              <a:t>F' </a:t>
            </a:r>
            <a:r>
              <a:rPr lang="el-GR" sz="2000" dirty="0" smtClean="0">
                <a:latin typeface="+mj-lt"/>
              </a:rPr>
              <a:t>ή η </a:t>
            </a:r>
            <a:r>
              <a:rPr lang="en-US" sz="2000" dirty="0" smtClean="0">
                <a:latin typeface="+mj-lt"/>
              </a:rPr>
              <a:t>G'</a:t>
            </a:r>
            <a:r>
              <a:rPr lang="el-GR" sz="2000" dirty="0" smtClean="0">
                <a:latin typeface="+mj-lt"/>
              </a:rPr>
              <a:t> είναι λογικό "1". Επομένως  το π</a:t>
            </a:r>
            <a:r>
              <a:rPr lang="en-US" sz="2000" dirty="0" smtClean="0">
                <a:latin typeface="+mj-lt"/>
              </a:rPr>
              <a:t>-</a:t>
            </a:r>
            <a:r>
              <a:rPr lang="el-GR" sz="2000" dirty="0" smtClean="0">
                <a:latin typeface="+mj-lt"/>
              </a:rPr>
              <a:t>δικτύωμα της η </a:t>
            </a:r>
            <a:r>
              <a:rPr lang="en-US" sz="2000" dirty="0" smtClean="0">
                <a:latin typeface="+mj-lt"/>
              </a:rPr>
              <a:t>(FG)' </a:t>
            </a:r>
            <a:r>
              <a:rPr lang="el-GR" sz="2000" dirty="0" smtClean="0">
                <a:latin typeface="+mj-lt"/>
              </a:rPr>
              <a:t> πρέπει να άγει εάν είτε το </a:t>
            </a:r>
            <a:r>
              <a:rPr lang="en-US" sz="2000" dirty="0" smtClean="0">
                <a:latin typeface="+mj-lt"/>
              </a:rPr>
              <a:t>p-</a:t>
            </a:r>
            <a:r>
              <a:rPr lang="el-GR" sz="2000" dirty="0" smtClean="0">
                <a:latin typeface="+mj-lt"/>
              </a:rPr>
              <a:t>δικτύωμα της </a:t>
            </a:r>
            <a:r>
              <a:rPr lang="en-US" sz="2000" dirty="0" smtClean="0">
                <a:latin typeface="+mj-lt"/>
              </a:rPr>
              <a:t>F' </a:t>
            </a:r>
            <a:r>
              <a:rPr lang="el-GR" sz="2000" dirty="0" smtClean="0">
                <a:latin typeface="+mj-lt"/>
              </a:rPr>
              <a:t>είτε το </a:t>
            </a:r>
            <a:r>
              <a:rPr lang="en-US" sz="2000" dirty="0" smtClean="0">
                <a:latin typeface="+mj-lt"/>
              </a:rPr>
              <a:t>p-</a:t>
            </a:r>
            <a:r>
              <a:rPr lang="el-GR" sz="2000" dirty="0" smtClean="0">
                <a:latin typeface="+mj-lt"/>
              </a:rPr>
              <a:t>δικτύωμα </a:t>
            </a:r>
            <a:r>
              <a:rPr lang="en-US" sz="2000" dirty="0" smtClean="0">
                <a:latin typeface="+mj-lt"/>
              </a:rPr>
              <a:t>G'</a:t>
            </a:r>
            <a:r>
              <a:rPr lang="el-GR" sz="2000" dirty="0" smtClean="0">
                <a:latin typeface="+mj-lt"/>
              </a:rPr>
              <a:t> άγει</a:t>
            </a:r>
          </a:p>
          <a:p>
            <a:pPr eaLnBrk="1" hangingPunct="1">
              <a:lnSpc>
                <a:spcPct val="90000"/>
              </a:lnSpc>
              <a:defRPr/>
            </a:pPr>
            <a:endParaRPr lang="el-GR" sz="2400" dirty="0" smtClean="0"/>
          </a:p>
        </p:txBody>
      </p:sp>
      <p:sp>
        <p:nvSpPr>
          <p:cNvPr id="5" name="Rectangle 2"/>
          <p:cNvSpPr>
            <a:spLocks noGrp="1" noChangeArrowheads="1"/>
          </p:cNvSpPr>
          <p:nvPr>
            <p:ph type="title"/>
          </p:nvPr>
        </p:nvSpPr>
        <p:spPr>
          <a:xfrm>
            <a:off x="157163" y="296652"/>
            <a:ext cx="8686800" cy="1143000"/>
          </a:xfrm>
        </p:spPr>
        <p:txBody>
          <a:bodyPr>
            <a:noAutofit/>
          </a:bodyPr>
          <a:lstStyle/>
          <a:p>
            <a:pPr algn="ctr" eaLnBrk="1" fontAlgn="auto" hangingPunct="1">
              <a:spcAft>
                <a:spcPts val="0"/>
              </a:spcAft>
              <a:defRPr/>
            </a:pPr>
            <a:r>
              <a:rPr lang="el-GR" sz="3800" dirty="0" smtClean="0"/>
              <a:t>Γενικοί κανόνες για σειριακά-παράλληλα δικτυώματα</a:t>
            </a:r>
            <a:r>
              <a:rPr lang="en-US" sz="3800" dirty="0" smtClean="0"/>
              <a:t> </a:t>
            </a:r>
            <a:r>
              <a:rPr lang="el-GR" sz="3800" dirty="0" smtClean="0"/>
              <a:t>(</a:t>
            </a:r>
            <a:r>
              <a:rPr lang="en-US" sz="3800" dirty="0" smtClean="0"/>
              <a:t>series-parallel networks) </a:t>
            </a:r>
            <a:r>
              <a:rPr lang="el-GR" sz="3800" dirty="0" smtClean="0"/>
              <a:t>(3/3)</a:t>
            </a:r>
          </a:p>
        </p:txBody>
      </p:sp>
    </p:spTree>
    <p:extLst>
      <p:ext uri="{BB962C8B-B14F-4D97-AF65-F5344CB8AC3E}">
        <p14:creationId xmlns:p14="http://schemas.microsoft.com/office/powerpoint/2010/main" val="218646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1"/>
            <p:extLst>
              <p:ext uri="{D42A27DB-BD31-4B8C-83A1-F6EECF244321}">
                <p14:modId xmlns:p14="http://schemas.microsoft.com/office/powerpoint/2010/main" val="3837026874"/>
              </p:ext>
            </p:extLst>
          </p:nvPr>
        </p:nvGraphicFramePr>
        <p:xfrm>
          <a:off x="2411760" y="2888940"/>
          <a:ext cx="3621244" cy="756084"/>
        </p:xfrm>
        <a:graphic>
          <a:graphicData uri="http://schemas.openxmlformats.org/presentationml/2006/ole">
            <mc:AlternateContent xmlns:mc="http://schemas.openxmlformats.org/markup-compatibility/2006">
              <mc:Choice xmlns:v="urn:schemas-microsoft-com:vml" Requires="v">
                <p:oleObj spid="_x0000_s1038" name="Equation" r:id="rId4" imgW="1155600" imgH="241200" progId="Equation.3">
                  <p:embed/>
                </p:oleObj>
              </mc:Choice>
              <mc:Fallback>
                <p:oleObj name="Equation" r:id="rId4" imgW="11556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2888940"/>
                        <a:ext cx="3621244" cy="756084"/>
                      </a:xfrm>
                      <a:prstGeom prst="rect">
                        <a:avLst/>
                      </a:prstGeom>
                    </p:spPr>
                  </p:pic>
                </p:oleObj>
              </mc:Fallback>
            </mc:AlternateContent>
          </a:graphicData>
        </a:graphic>
      </p:graphicFrame>
      <p:sp>
        <p:nvSpPr>
          <p:cNvPr id="2052" name="Rectangle 3"/>
          <p:cNvSpPr>
            <a:spLocks noGrp="1" noChangeArrowheads="1"/>
          </p:cNvSpPr>
          <p:nvPr>
            <p:ph type="body" sz="half" idx="2"/>
          </p:nvPr>
        </p:nvSpPr>
        <p:spPr>
          <a:xfrm>
            <a:off x="457200" y="1418400"/>
            <a:ext cx="8229600" cy="858472"/>
          </a:xfrm>
        </p:spPr>
        <p:txBody>
          <a:bodyPr/>
          <a:lstStyle/>
          <a:p>
            <a:pPr eaLnBrk="1" hangingPunct="1">
              <a:defRPr/>
            </a:pPr>
            <a:r>
              <a:rPr lang="el-GR" sz="2800" dirty="0" smtClean="0">
                <a:latin typeface="+mj-lt"/>
              </a:rPr>
              <a:t>Υλοποιήστε το </a:t>
            </a:r>
            <a:r>
              <a:rPr lang="en-US" sz="2800" dirty="0" smtClean="0">
                <a:latin typeface="+mj-lt"/>
              </a:rPr>
              <a:t>n-</a:t>
            </a:r>
            <a:r>
              <a:rPr lang="el-GR" sz="2800" dirty="0" smtClean="0">
                <a:latin typeface="+mj-lt"/>
              </a:rPr>
              <a:t>δικτύωμα της ακόλουθης συνάρτησης</a:t>
            </a:r>
          </a:p>
        </p:txBody>
      </p:sp>
      <p:sp>
        <p:nvSpPr>
          <p:cNvPr id="2051" name="Rectangle 2"/>
          <p:cNvSpPr>
            <a:spLocks noGrp="1" noChangeArrowheads="1"/>
          </p:cNvSpPr>
          <p:nvPr>
            <p:ph type="title"/>
          </p:nvPr>
        </p:nvSpPr>
        <p:spPr/>
        <p:txBody>
          <a:bodyPr/>
          <a:lstStyle/>
          <a:p>
            <a:pPr eaLnBrk="1" hangingPunct="1"/>
            <a:r>
              <a:rPr lang="el-GR" altLang="el-GR" dirty="0" smtClean="0"/>
              <a:t>Παράδειγμα (1 από 3) </a:t>
            </a:r>
          </a:p>
        </p:txBody>
      </p:sp>
    </p:spTree>
    <p:custDataLst>
      <p:tags r:id="rId2"/>
    </p:custDataLst>
    <p:extLst>
      <p:ext uri="{BB962C8B-B14F-4D97-AF65-F5344CB8AC3E}">
        <p14:creationId xmlns:p14="http://schemas.microsoft.com/office/powerpoint/2010/main" val="32656392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Παράδειγμα </a:t>
            </a:r>
            <a:r>
              <a:rPr lang="el-GR" altLang="el-GR" dirty="0" smtClean="0"/>
              <a:t>(2 από 3) </a:t>
            </a:r>
            <a:endParaRPr lang="el-GR" dirty="0"/>
          </a:p>
        </p:txBody>
      </p:sp>
      <p:pic>
        <p:nvPicPr>
          <p:cNvPr id="6" name="Θέση περιεχομένου 5" descr="[DECORATIV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01" y="1557338"/>
            <a:ext cx="5546297" cy="4525962"/>
          </a:xfrm>
        </p:spPr>
      </p:pic>
    </p:spTree>
    <p:extLst>
      <p:ext uri="{BB962C8B-B14F-4D97-AF65-F5344CB8AC3E}">
        <p14:creationId xmlns:p14="http://schemas.microsoft.com/office/powerpoint/2010/main" val="14419057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Παράδειγμα </a:t>
            </a:r>
            <a:r>
              <a:rPr lang="el-GR" altLang="el-GR" dirty="0" smtClean="0"/>
              <a:t>(3 από 3</a:t>
            </a:r>
            <a:r>
              <a:rPr lang="el-GR" altLang="el-GR" dirty="0"/>
              <a:t>) </a:t>
            </a:r>
            <a:endParaRPr lang="el-GR" dirty="0"/>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5797" y="1557338"/>
            <a:ext cx="3459618" cy="4841520"/>
          </a:xfrm>
        </p:spPr>
      </p:pic>
    </p:spTree>
    <p:extLst>
      <p:ext uri="{BB962C8B-B14F-4D97-AF65-F5344CB8AC3E}">
        <p14:creationId xmlns:p14="http://schemas.microsoft.com/office/powerpoint/2010/main" val="20210575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6"/>
          <p:cNvSpPr>
            <a:spLocks noGrp="1" noChangeArrowheads="1"/>
          </p:cNvSpPr>
          <p:nvPr>
            <p:ph type="title"/>
          </p:nvPr>
        </p:nvSpPr>
        <p:spPr/>
        <p:txBody>
          <a:bodyPr/>
          <a:lstStyle/>
          <a:p>
            <a:pPr eaLnBrk="1" hangingPunct="1"/>
            <a:r>
              <a:rPr lang="el-GR" altLang="el-GR" dirty="0" smtClean="0"/>
              <a:t>Εναλλακτική υλοποίηση (1 από 2)</a:t>
            </a:r>
          </a:p>
        </p:txBody>
      </p:sp>
      <p:pic>
        <p:nvPicPr>
          <p:cNvPr id="3" name="Θέση περιεχομένου 2"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620" y="1579845"/>
            <a:ext cx="7797460" cy="4480948"/>
          </a:xfrm>
        </p:spPr>
      </p:pic>
    </p:spTree>
    <p:extLst>
      <p:ext uri="{BB962C8B-B14F-4D97-AF65-F5344CB8AC3E}">
        <p14:creationId xmlns:p14="http://schemas.microsoft.com/office/powerpoint/2010/main" val="10108023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6682" y="1557338"/>
            <a:ext cx="3288485" cy="4608512"/>
          </a:xfrm>
        </p:spPr>
      </p:pic>
      <p:sp>
        <p:nvSpPr>
          <p:cNvPr id="3" name="Θέση κειμένου 2"/>
          <p:cNvSpPr>
            <a:spLocks noGrp="1"/>
          </p:cNvSpPr>
          <p:nvPr>
            <p:ph type="body" sz="half" idx="2"/>
          </p:nvPr>
        </p:nvSpPr>
        <p:spPr>
          <a:xfrm>
            <a:off x="457199" y="1556792"/>
            <a:ext cx="4043363" cy="4608512"/>
          </a:xfrm>
        </p:spPr>
        <p:txBody>
          <a:bodyPr>
            <a:normAutofit/>
          </a:bodyPr>
          <a:lstStyle/>
          <a:p>
            <a:pPr eaLnBrk="1" hangingPunct="1">
              <a:defRPr/>
            </a:pPr>
            <a:r>
              <a:rPr lang="el-GR" sz="2400" dirty="0"/>
              <a:t>Διαφέρει</a:t>
            </a:r>
          </a:p>
          <a:p>
            <a:pPr marL="342900" indent="-342900" eaLnBrk="1" hangingPunct="1">
              <a:buFont typeface="Arial" panose="020B0604020202020204" pitchFamily="34" charset="0"/>
              <a:buChar char="•"/>
              <a:defRPr/>
            </a:pPr>
            <a:r>
              <a:rPr lang="el-GR" sz="2400" dirty="0"/>
              <a:t>Περισσότερη χωρητικότητα στην </a:t>
            </a:r>
            <a:r>
              <a:rPr lang="el-GR" sz="2400" dirty="0" smtClean="0"/>
              <a:t>έξοδο</a:t>
            </a:r>
            <a:endParaRPr lang="en-US" sz="2400" dirty="0"/>
          </a:p>
          <a:p>
            <a:pPr marL="342900" indent="-342900" eaLnBrk="1" hangingPunct="1">
              <a:buFont typeface="Arial" panose="020B0604020202020204" pitchFamily="34" charset="0"/>
              <a:buChar char="•"/>
              <a:defRPr/>
            </a:pPr>
            <a:r>
              <a:rPr lang="el-GR" sz="2400" dirty="0"/>
              <a:t>Επιθυμητό η χωρητικότητα να είναι στη γείωση ή την τροφοδοσία, όχι στη έξοδο</a:t>
            </a:r>
          </a:p>
          <a:p>
            <a:endParaRPr lang="el-GR" sz="4000" dirty="0"/>
          </a:p>
        </p:txBody>
      </p:sp>
      <p:sp>
        <p:nvSpPr>
          <p:cNvPr id="2" name="Τίτλος 1"/>
          <p:cNvSpPr>
            <a:spLocks noGrp="1"/>
          </p:cNvSpPr>
          <p:nvPr>
            <p:ph type="title"/>
          </p:nvPr>
        </p:nvSpPr>
        <p:spPr/>
        <p:txBody>
          <a:bodyPr/>
          <a:lstStyle/>
          <a:p>
            <a:r>
              <a:rPr lang="el-GR" altLang="el-GR" dirty="0"/>
              <a:t>Εναλλακτική υλοποίηση </a:t>
            </a:r>
            <a:r>
              <a:rPr lang="el-GR" altLang="el-GR" dirty="0" smtClean="0"/>
              <a:t>(2 από 2</a:t>
            </a:r>
            <a:r>
              <a:rPr lang="el-GR" altLang="el-GR" dirty="0"/>
              <a:t>)</a:t>
            </a:r>
            <a:endParaRPr lang="el-GR" dirty="0"/>
          </a:p>
        </p:txBody>
      </p:sp>
    </p:spTree>
    <p:extLst>
      <p:ext uri="{BB962C8B-B14F-4D97-AF65-F5344CB8AC3E}">
        <p14:creationId xmlns:p14="http://schemas.microsoft.com/office/powerpoint/2010/main" val="5779919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2 (1 από 3)</a:t>
            </a:r>
            <a:endParaRPr lang="el-GR" dirty="0"/>
          </a:p>
        </p:txBody>
      </p:sp>
      <p:sp>
        <p:nvSpPr>
          <p:cNvPr id="5123" name="Rectangle 3"/>
          <p:cNvSpPr>
            <a:spLocks noGrp="1" noChangeArrowheads="1"/>
          </p:cNvSpPr>
          <p:nvPr>
            <p:ph type="body" sz="half" idx="4294967295"/>
          </p:nvPr>
        </p:nvSpPr>
        <p:spPr>
          <a:xfrm>
            <a:off x="781050" y="1600201"/>
            <a:ext cx="8362950" cy="1216732"/>
          </a:xfrm>
        </p:spPr>
        <p:txBody>
          <a:bodyPr/>
          <a:lstStyle/>
          <a:p>
            <a:pPr eaLnBrk="1" hangingPunct="1">
              <a:defRPr/>
            </a:pPr>
            <a:r>
              <a:rPr lang="el-GR" sz="2800" dirty="0" smtClean="0">
                <a:latin typeface="+mj-lt"/>
              </a:rPr>
              <a:t>Υλοποιήστε το </a:t>
            </a:r>
            <a:r>
              <a:rPr lang="en-US" sz="2800" dirty="0" smtClean="0">
                <a:latin typeface="+mj-lt"/>
              </a:rPr>
              <a:t>p-</a:t>
            </a:r>
            <a:r>
              <a:rPr lang="el-GR" sz="2800" dirty="0" smtClean="0">
                <a:latin typeface="+mj-lt"/>
              </a:rPr>
              <a:t>δικτύωμα της ακόλουθης συνάρτησης</a:t>
            </a:r>
          </a:p>
        </p:txBody>
      </p:sp>
      <p:graphicFrame>
        <p:nvGraphicFramePr>
          <p:cNvPr id="5122" name="Object 4"/>
          <p:cNvGraphicFramePr>
            <a:graphicFrameLocks noGrp="1" noChangeAspect="1"/>
          </p:cNvGraphicFramePr>
          <p:nvPr>
            <p:ph idx="1"/>
            <p:extLst>
              <p:ext uri="{D42A27DB-BD31-4B8C-83A1-F6EECF244321}">
                <p14:modId xmlns:p14="http://schemas.microsoft.com/office/powerpoint/2010/main" val="1671641421"/>
              </p:ext>
            </p:extLst>
          </p:nvPr>
        </p:nvGraphicFramePr>
        <p:xfrm>
          <a:off x="2843808" y="3307001"/>
          <a:ext cx="2841240" cy="593226"/>
        </p:xfrm>
        <a:graphic>
          <a:graphicData uri="http://schemas.openxmlformats.org/presentationml/2006/ole">
            <mc:AlternateContent xmlns:mc="http://schemas.openxmlformats.org/markup-compatibility/2006">
              <mc:Choice xmlns:v="urn:schemas-microsoft-com:vml" Requires="v">
                <p:oleObj spid="_x0000_s2062" name="Equation" r:id="rId4" imgW="1155600" imgH="241200" progId="Equation.3">
                  <p:embed/>
                </p:oleObj>
              </mc:Choice>
              <mc:Fallback>
                <p:oleObj name="Equation" r:id="rId4" imgW="11556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307001"/>
                        <a:ext cx="2841240" cy="59322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8781717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2 </a:t>
            </a:r>
            <a:r>
              <a:rPr lang="el-GR" dirty="0" smtClean="0"/>
              <a:t>(2 από 3</a:t>
            </a:r>
            <a:r>
              <a:rPr lang="el-GR" dirty="0"/>
              <a:t>)</a:t>
            </a:r>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809" y="1557338"/>
            <a:ext cx="5215082" cy="4525962"/>
          </a:xfrm>
        </p:spPr>
      </p:pic>
    </p:spTree>
    <p:extLst>
      <p:ext uri="{BB962C8B-B14F-4D97-AF65-F5344CB8AC3E}">
        <p14:creationId xmlns:p14="http://schemas.microsoft.com/office/powerpoint/2010/main" val="14884660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2 </a:t>
            </a:r>
            <a:r>
              <a:rPr lang="el-GR" dirty="0" smtClean="0"/>
              <a:t>(3 από 3</a:t>
            </a:r>
            <a:r>
              <a:rPr lang="el-GR" dirty="0"/>
              <a:t>)</a:t>
            </a:r>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634" y="1557338"/>
            <a:ext cx="5305432" cy="4525962"/>
          </a:xfrm>
        </p:spPr>
      </p:pic>
    </p:spTree>
    <p:extLst>
      <p:ext uri="{BB962C8B-B14F-4D97-AF65-F5344CB8AC3E}">
        <p14:creationId xmlns:p14="http://schemas.microsoft.com/office/powerpoint/2010/main" val="11650568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a:t>
            </a:r>
            <a:r>
              <a:rPr lang="el-GR" dirty="0" smtClean="0"/>
              <a:t>3 </a:t>
            </a:r>
            <a:r>
              <a:rPr lang="el-GR" dirty="0"/>
              <a:t>(</a:t>
            </a:r>
            <a:r>
              <a:rPr lang="el-GR" dirty="0" smtClean="0"/>
              <a:t>1 από 4)</a:t>
            </a:r>
            <a:endParaRPr lang="el-GR" dirty="0"/>
          </a:p>
        </p:txBody>
      </p:sp>
      <p:sp>
        <p:nvSpPr>
          <p:cNvPr id="7171" name="Rectangle 3"/>
          <p:cNvSpPr>
            <a:spLocks noGrp="1" noChangeArrowheads="1"/>
          </p:cNvSpPr>
          <p:nvPr>
            <p:ph type="body" sz="half" idx="2"/>
          </p:nvPr>
        </p:nvSpPr>
        <p:spPr>
          <a:xfrm>
            <a:off x="457200" y="1556792"/>
            <a:ext cx="8543292" cy="720080"/>
          </a:xfrm>
        </p:spPr>
        <p:txBody>
          <a:bodyPr/>
          <a:lstStyle/>
          <a:p>
            <a:pPr eaLnBrk="1" hangingPunct="1">
              <a:defRPr/>
            </a:pPr>
            <a:r>
              <a:rPr lang="el-GR" sz="2800" dirty="0" smtClean="0">
                <a:latin typeface="+mj-lt"/>
              </a:rPr>
              <a:t>Υλοποιήστε το </a:t>
            </a:r>
            <a:r>
              <a:rPr lang="en-US" sz="2800" dirty="0" smtClean="0">
                <a:latin typeface="+mj-lt"/>
              </a:rPr>
              <a:t>n-</a:t>
            </a:r>
            <a:r>
              <a:rPr lang="el-GR" sz="2800" dirty="0" smtClean="0">
                <a:latin typeface="+mj-lt"/>
              </a:rPr>
              <a:t>δικτύωμα της ακόλουθης συνάρτησης</a:t>
            </a:r>
          </a:p>
        </p:txBody>
      </p:sp>
      <p:graphicFrame>
        <p:nvGraphicFramePr>
          <p:cNvPr id="7170" name="Object 4"/>
          <p:cNvGraphicFramePr>
            <a:graphicFrameLocks noGrp="1" noChangeAspect="1"/>
          </p:cNvGraphicFramePr>
          <p:nvPr>
            <p:ph idx="1"/>
            <p:extLst/>
          </p:nvPr>
        </p:nvGraphicFramePr>
        <p:xfrm>
          <a:off x="2123728" y="3032956"/>
          <a:ext cx="4248472" cy="616191"/>
        </p:xfrm>
        <a:graphic>
          <a:graphicData uri="http://schemas.openxmlformats.org/presentationml/2006/ole">
            <mc:AlternateContent xmlns:mc="http://schemas.openxmlformats.org/markup-compatibility/2006">
              <mc:Choice xmlns:v="urn:schemas-microsoft-com:vml" Requires="v">
                <p:oleObj spid="_x0000_s3086" name="Equation" r:id="rId4" imgW="1663560" imgH="241200" progId="Equation.3">
                  <p:embed/>
                </p:oleObj>
              </mc:Choice>
              <mc:Fallback>
                <p:oleObj name="Equation" r:id="rId4" imgW="1663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032956"/>
                        <a:ext cx="4248472" cy="616191"/>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652043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p:txBody>
          <a:bodyPr/>
          <a:lstStyle/>
          <a:p>
            <a:pPr eaLnBrk="1" hangingPunct="1"/>
            <a:r>
              <a:rPr lang="en-US" altLang="el-GR" dirty="0" smtClean="0"/>
              <a:t>CMOS</a:t>
            </a:r>
            <a:endParaRPr lang="el-GR" altLang="el-GR" dirty="0" smtClean="0"/>
          </a:p>
        </p:txBody>
      </p:sp>
      <p:sp>
        <p:nvSpPr>
          <p:cNvPr id="25603" name="Rectangle 3"/>
          <p:cNvSpPr>
            <a:spLocks noGrp="1" noChangeArrowheads="1"/>
          </p:cNvSpPr>
          <p:nvPr>
            <p:ph idx="1"/>
          </p:nvPr>
        </p:nvSpPr>
        <p:spPr/>
        <p:txBody>
          <a:bodyPr/>
          <a:lstStyle/>
          <a:p>
            <a:pPr eaLnBrk="1" hangingPunct="1">
              <a:lnSpc>
                <a:spcPct val="90000"/>
              </a:lnSpc>
              <a:defRPr/>
            </a:pPr>
            <a:r>
              <a:rPr lang="el-GR" dirty="0" smtClean="0">
                <a:latin typeface="+mj-lt"/>
              </a:rPr>
              <a:t>Κάθε λογική πύλη αποτελείται από δύο τμήματα</a:t>
            </a:r>
          </a:p>
          <a:p>
            <a:pPr lvl="1" eaLnBrk="1" hangingPunct="1">
              <a:lnSpc>
                <a:spcPct val="90000"/>
              </a:lnSpc>
              <a:defRPr/>
            </a:pPr>
            <a:r>
              <a:rPr lang="en-US" dirty="0" smtClean="0">
                <a:latin typeface="+mj-lt"/>
              </a:rPr>
              <a:t>p-MOS </a:t>
            </a:r>
            <a:r>
              <a:rPr lang="el-GR" dirty="0" smtClean="0">
                <a:latin typeface="+mj-lt"/>
              </a:rPr>
              <a:t>δικτύωμα, τοποθετείται μεταξύ τροφοδοσίας και εξόδου. Όταν είναι ενεργό φορτίζει την έξοδο στην τάση τροφοδοσίας με αποτέλεσμα η έξοδος να έχει λογική τιμή </a:t>
            </a:r>
            <a:r>
              <a:rPr lang="en-US" dirty="0" smtClean="0">
                <a:latin typeface="+mj-lt"/>
              </a:rPr>
              <a:t>"</a:t>
            </a:r>
            <a:r>
              <a:rPr lang="el-GR" dirty="0" smtClean="0">
                <a:latin typeface="+mj-lt"/>
              </a:rPr>
              <a:t>1</a:t>
            </a:r>
            <a:r>
              <a:rPr lang="en-US" dirty="0" smtClean="0">
                <a:latin typeface="+mj-lt"/>
              </a:rPr>
              <a:t>"</a:t>
            </a:r>
            <a:endParaRPr lang="el-GR" dirty="0" smtClean="0">
              <a:latin typeface="+mj-lt"/>
            </a:endParaRPr>
          </a:p>
          <a:p>
            <a:pPr lvl="1" eaLnBrk="1" hangingPunct="1">
              <a:lnSpc>
                <a:spcPct val="90000"/>
              </a:lnSpc>
              <a:defRPr/>
            </a:pPr>
            <a:r>
              <a:rPr lang="en-US" dirty="0" smtClean="0">
                <a:latin typeface="+mj-lt"/>
              </a:rPr>
              <a:t>n-MOS </a:t>
            </a:r>
            <a:r>
              <a:rPr lang="el-GR" dirty="0" smtClean="0">
                <a:latin typeface="+mj-lt"/>
              </a:rPr>
              <a:t>δικτύωμα, τοποθετείται μεταξύ εξόδου και γείωσης. Όταν είναι ενεργό αποφορτίζει την έξοδο στην γείωση με αποτέλεσμα η έξοδος να έχει λογική τιμή </a:t>
            </a:r>
            <a:r>
              <a:rPr lang="en-US" dirty="0" smtClean="0">
                <a:latin typeface="+mj-lt"/>
              </a:rPr>
              <a:t>"</a:t>
            </a:r>
            <a:r>
              <a:rPr lang="el-GR" dirty="0" smtClean="0">
                <a:latin typeface="+mj-lt"/>
              </a:rPr>
              <a:t>0</a:t>
            </a:r>
            <a:r>
              <a:rPr lang="en-US" dirty="0" smtClean="0">
                <a:latin typeface="+mj-lt"/>
              </a:rPr>
              <a:t>"</a:t>
            </a:r>
            <a:endParaRPr lang="el-GR" dirty="0" smtClean="0">
              <a:latin typeface="+mj-lt"/>
            </a:endParaRPr>
          </a:p>
        </p:txBody>
      </p:sp>
    </p:spTree>
    <p:extLst>
      <p:ext uri="{BB962C8B-B14F-4D97-AF65-F5344CB8AC3E}">
        <p14:creationId xmlns:p14="http://schemas.microsoft.com/office/powerpoint/2010/main" val="10760811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3 </a:t>
            </a:r>
            <a:r>
              <a:rPr lang="el-GR" dirty="0" smtClean="0"/>
              <a:t>(2 από 4)</a:t>
            </a:r>
            <a:endParaRPr lang="el-GR" dirty="0"/>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126" y="1557338"/>
            <a:ext cx="6122448" cy="4525962"/>
          </a:xfrm>
        </p:spPr>
      </p:pic>
    </p:spTree>
    <p:extLst>
      <p:ext uri="{BB962C8B-B14F-4D97-AF65-F5344CB8AC3E}">
        <p14:creationId xmlns:p14="http://schemas.microsoft.com/office/powerpoint/2010/main" val="28190556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3 </a:t>
            </a:r>
            <a:r>
              <a:rPr lang="el-GR" dirty="0" smtClean="0"/>
              <a:t>(3 από 4)</a:t>
            </a:r>
            <a:endParaRPr lang="el-GR" dirty="0"/>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113" y="1557338"/>
            <a:ext cx="5644473" cy="4525962"/>
          </a:xfrm>
        </p:spPr>
      </p:pic>
    </p:spTree>
    <p:extLst>
      <p:ext uri="{BB962C8B-B14F-4D97-AF65-F5344CB8AC3E}">
        <p14:creationId xmlns:p14="http://schemas.microsoft.com/office/powerpoint/2010/main" val="19569318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3 </a:t>
            </a:r>
            <a:r>
              <a:rPr lang="el-GR" dirty="0" smtClean="0"/>
              <a:t>(4 από 4)</a:t>
            </a:r>
            <a:endParaRPr lang="el-GR" dirty="0"/>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113" y="1557338"/>
            <a:ext cx="5644473" cy="4525962"/>
          </a:xfrm>
        </p:spPr>
      </p:pic>
    </p:spTree>
    <p:extLst>
      <p:ext uri="{BB962C8B-B14F-4D97-AF65-F5344CB8AC3E}">
        <p14:creationId xmlns:p14="http://schemas.microsoft.com/office/powerpoint/2010/main" val="7854789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57213"/>
            <a:ext cx="8229600" cy="1143000"/>
          </a:xfrm>
        </p:spPr>
        <p:txBody>
          <a:bodyPr/>
          <a:lstStyle/>
          <a:p>
            <a:pPr eaLnBrk="1" hangingPunct="1"/>
            <a:r>
              <a:rPr lang="el-GR" altLang="el-GR" sz="4000" dirty="0" smtClean="0"/>
              <a:t>Εύρεση συνάρτησης από σχέδιο σε επίπεδο τρανζίστορ (1 από 5)</a:t>
            </a:r>
          </a:p>
        </p:txBody>
      </p:sp>
      <p:sp>
        <p:nvSpPr>
          <p:cNvPr id="37891" name="Rectangle 3"/>
          <p:cNvSpPr>
            <a:spLocks noGrp="1" noChangeArrowheads="1"/>
          </p:cNvSpPr>
          <p:nvPr>
            <p:ph idx="1"/>
          </p:nvPr>
        </p:nvSpPr>
        <p:spPr>
          <a:xfrm>
            <a:off x="457200" y="2032000"/>
            <a:ext cx="8229600" cy="892175"/>
          </a:xfrm>
        </p:spPr>
        <p:txBody>
          <a:bodyPr/>
          <a:lstStyle/>
          <a:p>
            <a:pPr eaLnBrk="1" hangingPunct="1">
              <a:defRPr/>
            </a:pPr>
            <a:r>
              <a:rPr lang="el-GR" dirty="0" smtClean="0">
                <a:latin typeface="+mj-lt"/>
              </a:rPr>
              <a:t>Σε ποιά συνάρτηση αντιστοιχεί το ακόλουθο </a:t>
            </a:r>
            <a:r>
              <a:rPr lang="en-US" dirty="0" smtClean="0">
                <a:latin typeface="+mj-lt"/>
              </a:rPr>
              <a:t>n-MOS </a:t>
            </a:r>
            <a:r>
              <a:rPr lang="el-GR" dirty="0" smtClean="0">
                <a:latin typeface="+mj-lt"/>
              </a:rPr>
              <a:t>δικτύωμα</a:t>
            </a:r>
            <a:r>
              <a:rPr lang="en-US" dirty="0" smtClean="0">
                <a:latin typeface="+mj-lt"/>
              </a:rPr>
              <a:t>;</a:t>
            </a:r>
            <a:endParaRPr lang="el-GR" dirty="0" smtClean="0">
              <a:latin typeface="+mj-lt"/>
            </a:endParaRPr>
          </a:p>
        </p:txBody>
      </p:sp>
      <p:grpSp>
        <p:nvGrpSpPr>
          <p:cNvPr id="37892" name="65 - Ομάδα" descr="Κύκλωμα nmos δικτυώματος"/>
          <p:cNvGrpSpPr>
            <a:grpSpLocks/>
          </p:cNvGrpSpPr>
          <p:nvPr/>
        </p:nvGrpSpPr>
        <p:grpSpPr bwMode="auto">
          <a:xfrm>
            <a:off x="1692275" y="3141663"/>
            <a:ext cx="4319588" cy="2736850"/>
            <a:chOff x="1692275" y="3141663"/>
            <a:chExt cx="4319588" cy="2736850"/>
          </a:xfrm>
        </p:grpSpPr>
        <p:grpSp>
          <p:nvGrpSpPr>
            <p:cNvPr id="37893" name="Group 4"/>
            <p:cNvGrpSpPr>
              <a:grpSpLocks/>
            </p:cNvGrpSpPr>
            <p:nvPr/>
          </p:nvGrpSpPr>
          <p:grpSpPr bwMode="auto">
            <a:xfrm>
              <a:off x="2700338" y="3429000"/>
              <a:ext cx="431800" cy="576263"/>
              <a:chOff x="2608" y="2160"/>
              <a:chExt cx="272" cy="363"/>
            </a:xfrm>
          </p:grpSpPr>
          <p:sp>
            <p:nvSpPr>
              <p:cNvPr id="37948" name="Line 5" descr="Κύκλωμα nmos δικτυώματος"/>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9" name="Line 6"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50" name="Line 7"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51" name="Line 8"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52" name="Line 9"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53" name="Line 10"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54" name="Line 11"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7894" name="Group 12"/>
            <p:cNvGrpSpPr>
              <a:grpSpLocks/>
            </p:cNvGrpSpPr>
            <p:nvPr/>
          </p:nvGrpSpPr>
          <p:grpSpPr bwMode="auto">
            <a:xfrm>
              <a:off x="4427538" y="5589588"/>
              <a:ext cx="288925" cy="288925"/>
              <a:chOff x="3152" y="2069"/>
              <a:chExt cx="182" cy="182"/>
            </a:xfrm>
          </p:grpSpPr>
          <p:sp>
            <p:nvSpPr>
              <p:cNvPr id="37944" name="Line 13"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5" name="Line 14"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6" name="Line 15"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7" name="Line 16"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7895" name="Group 17"/>
            <p:cNvGrpSpPr>
              <a:grpSpLocks/>
            </p:cNvGrpSpPr>
            <p:nvPr/>
          </p:nvGrpSpPr>
          <p:grpSpPr bwMode="auto">
            <a:xfrm>
              <a:off x="1979613" y="4581525"/>
              <a:ext cx="431800" cy="576263"/>
              <a:chOff x="2608" y="2160"/>
              <a:chExt cx="272" cy="363"/>
            </a:xfrm>
          </p:grpSpPr>
          <p:sp>
            <p:nvSpPr>
              <p:cNvPr id="37937" name="Line 18"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8" name="Line 19"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9" name="Line 20"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0" name="Line 21"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1" name="Line 22"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2" name="Line 23"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43" name="Line 24"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7896" name="Group 25"/>
            <p:cNvGrpSpPr>
              <a:grpSpLocks/>
            </p:cNvGrpSpPr>
            <p:nvPr/>
          </p:nvGrpSpPr>
          <p:grpSpPr bwMode="auto">
            <a:xfrm>
              <a:off x="3635375" y="4292600"/>
              <a:ext cx="431800" cy="576263"/>
              <a:chOff x="2608" y="2160"/>
              <a:chExt cx="272" cy="363"/>
            </a:xfrm>
          </p:grpSpPr>
          <p:sp>
            <p:nvSpPr>
              <p:cNvPr id="37930" name="Line 26"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1" name="Line 27"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2" name="Line 28"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3" name="Line 29"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4" name="Line 30"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5" name="Line 31"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36" name="Line 32"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7897" name="Group 33"/>
            <p:cNvGrpSpPr>
              <a:grpSpLocks/>
            </p:cNvGrpSpPr>
            <p:nvPr/>
          </p:nvGrpSpPr>
          <p:grpSpPr bwMode="auto">
            <a:xfrm>
              <a:off x="3635375" y="4868863"/>
              <a:ext cx="431800" cy="576262"/>
              <a:chOff x="2608" y="2160"/>
              <a:chExt cx="272" cy="363"/>
            </a:xfrm>
          </p:grpSpPr>
          <p:sp>
            <p:nvSpPr>
              <p:cNvPr id="37923" name="Line 34"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4" name="Line 35"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5" name="Line 36"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6" name="Line 37"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7" name="Line 38"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8" name="Line 39"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9" name="Line 40"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7898" name="Group 41"/>
            <p:cNvGrpSpPr>
              <a:grpSpLocks/>
            </p:cNvGrpSpPr>
            <p:nvPr/>
          </p:nvGrpSpPr>
          <p:grpSpPr bwMode="auto">
            <a:xfrm>
              <a:off x="5580063" y="4292600"/>
              <a:ext cx="431800" cy="576263"/>
              <a:chOff x="2608" y="2160"/>
              <a:chExt cx="272" cy="363"/>
            </a:xfrm>
          </p:grpSpPr>
          <p:sp>
            <p:nvSpPr>
              <p:cNvPr id="37916" name="Line 42"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17" name="Line 43"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18" name="Line 44"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19" name="Line 45"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0" name="Line 46"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1" name="Line 47"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22" name="Line 48"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7899" name="Line 49" descr="[DECORATIVE]"/>
            <p:cNvSpPr>
              <a:spLocks noChangeShapeType="1"/>
            </p:cNvSpPr>
            <p:nvPr/>
          </p:nvSpPr>
          <p:spPr bwMode="auto">
            <a:xfrm>
              <a:off x="2411413" y="4005263"/>
              <a:ext cx="1655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0" name="Line 50" descr="[DECORATIVE]"/>
            <p:cNvSpPr>
              <a:spLocks noChangeShapeType="1"/>
            </p:cNvSpPr>
            <p:nvPr/>
          </p:nvSpPr>
          <p:spPr bwMode="auto">
            <a:xfrm flipH="1">
              <a:off x="2411413" y="5589588"/>
              <a:ext cx="1655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1" name="Line 51" descr="[DECORATIVE]"/>
            <p:cNvSpPr>
              <a:spLocks noChangeShapeType="1"/>
            </p:cNvSpPr>
            <p:nvPr/>
          </p:nvSpPr>
          <p:spPr bwMode="auto">
            <a:xfrm>
              <a:off x="2411413" y="40052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2" name="Line 52" descr="[DECORATIVE]"/>
            <p:cNvSpPr>
              <a:spLocks noChangeShapeType="1"/>
            </p:cNvSpPr>
            <p:nvPr/>
          </p:nvSpPr>
          <p:spPr bwMode="auto">
            <a:xfrm>
              <a:off x="2411413" y="51577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3" name="Line 53" descr="[DECORATIVE]"/>
            <p:cNvSpPr>
              <a:spLocks noChangeShapeType="1"/>
            </p:cNvSpPr>
            <p:nvPr/>
          </p:nvSpPr>
          <p:spPr bwMode="auto">
            <a:xfrm>
              <a:off x="4067175" y="400526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4" name="Line 54" descr="[DECORATIVE]"/>
            <p:cNvSpPr>
              <a:spLocks noChangeShapeType="1"/>
            </p:cNvSpPr>
            <p:nvPr/>
          </p:nvSpPr>
          <p:spPr bwMode="auto">
            <a:xfrm>
              <a:off x="4067175" y="54451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5" name="Line 55" descr="[DECORATIVE]"/>
            <p:cNvSpPr>
              <a:spLocks noChangeShapeType="1"/>
            </p:cNvSpPr>
            <p:nvPr/>
          </p:nvSpPr>
          <p:spPr bwMode="auto">
            <a:xfrm>
              <a:off x="4067175" y="5589588"/>
              <a:ext cx="1944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6" name="Line 56" descr="[DECORATIVE]"/>
            <p:cNvSpPr>
              <a:spLocks noChangeShapeType="1"/>
            </p:cNvSpPr>
            <p:nvPr/>
          </p:nvSpPr>
          <p:spPr bwMode="auto">
            <a:xfrm>
              <a:off x="6011863" y="4868863"/>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7" name="Line 57" descr="[DECORATIVE]"/>
            <p:cNvSpPr>
              <a:spLocks noChangeShapeType="1"/>
            </p:cNvSpPr>
            <p:nvPr/>
          </p:nvSpPr>
          <p:spPr bwMode="auto">
            <a:xfrm>
              <a:off x="3132138" y="3429000"/>
              <a:ext cx="2879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8" name="Line 58" descr="[DECORATIVE]"/>
            <p:cNvSpPr>
              <a:spLocks noChangeShapeType="1"/>
            </p:cNvSpPr>
            <p:nvPr/>
          </p:nvSpPr>
          <p:spPr bwMode="auto">
            <a:xfrm>
              <a:off x="6011863" y="3429000"/>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09" name="Line 59" descr="[DECORATIVE]"/>
            <p:cNvSpPr>
              <a:spLocks noChangeShapeType="1"/>
            </p:cNvSpPr>
            <p:nvPr/>
          </p:nvSpPr>
          <p:spPr bwMode="auto">
            <a:xfrm flipV="1">
              <a:off x="4572000" y="3141663"/>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910" name="Line 60" descr="[DECORATIVE]"/>
            <p:cNvSpPr>
              <a:spLocks noChangeShapeType="1"/>
            </p:cNvSpPr>
            <p:nvPr/>
          </p:nvSpPr>
          <p:spPr bwMode="auto">
            <a:xfrm>
              <a:off x="4572000" y="3141663"/>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7911" name="Text Box 61" descr="[DECORATIVE]"/>
            <p:cNvSpPr txBox="1">
              <a:spLocks noChangeArrowheads="1"/>
            </p:cNvSpPr>
            <p:nvPr>
              <p:custDataLst>
                <p:tags r:id="rId2"/>
              </p:custDataLst>
            </p:nvPr>
          </p:nvSpPr>
          <p:spPr bwMode="auto">
            <a:xfrm>
              <a:off x="2484438" y="35004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37912" name="Text Box 62" descr="[DECORATIVE]"/>
            <p:cNvSpPr txBox="1">
              <a:spLocks noChangeArrowheads="1"/>
            </p:cNvSpPr>
            <p:nvPr>
              <p:custDataLst>
                <p:tags r:id="rId3"/>
              </p:custDataLst>
            </p:nvPr>
          </p:nvSpPr>
          <p:spPr bwMode="auto">
            <a:xfrm>
              <a:off x="1692275" y="4652963"/>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sp>
          <p:nvSpPr>
            <p:cNvPr id="37913" name="Text Box 63" descr="[DECORATIVE]"/>
            <p:cNvSpPr txBox="1">
              <a:spLocks noChangeArrowheads="1"/>
            </p:cNvSpPr>
            <p:nvPr>
              <p:custDataLst>
                <p:tags r:id="rId4"/>
              </p:custDataLst>
            </p:nvPr>
          </p:nvSpPr>
          <p:spPr bwMode="auto">
            <a:xfrm>
              <a:off x="3348038" y="4365625"/>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sp>
          <p:nvSpPr>
            <p:cNvPr id="37914" name="Text Box 64" descr="[DECORATIVE]"/>
            <p:cNvSpPr txBox="1">
              <a:spLocks noChangeArrowheads="1"/>
            </p:cNvSpPr>
            <p:nvPr>
              <p:custDataLst>
                <p:tags r:id="rId5"/>
              </p:custDataLst>
            </p:nvPr>
          </p:nvSpPr>
          <p:spPr bwMode="auto">
            <a:xfrm>
              <a:off x="5364163" y="4365625"/>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e</a:t>
              </a:r>
              <a:endParaRPr lang="el-GR" altLang="el-GR" dirty="0"/>
            </a:p>
          </p:txBody>
        </p:sp>
        <p:sp>
          <p:nvSpPr>
            <p:cNvPr id="37915" name="Text Box 65" descr="[DECORATIVE]"/>
            <p:cNvSpPr txBox="1">
              <a:spLocks noChangeArrowheads="1"/>
            </p:cNvSpPr>
            <p:nvPr>
              <p:custDataLst>
                <p:tags r:id="rId6"/>
              </p:custDataLst>
            </p:nvPr>
          </p:nvSpPr>
          <p:spPr bwMode="auto">
            <a:xfrm>
              <a:off x="3348038" y="494188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d</a:t>
              </a:r>
              <a:endParaRPr lang="el-GR" altLang="el-GR" dirty="0"/>
            </a:p>
          </p:txBody>
        </p:sp>
      </p:grpSp>
    </p:spTree>
    <p:custDataLst>
      <p:tags r:id="rId1"/>
    </p:custDataLst>
    <p:extLst>
      <p:ext uri="{BB962C8B-B14F-4D97-AF65-F5344CB8AC3E}">
        <p14:creationId xmlns:p14="http://schemas.microsoft.com/office/powerpoint/2010/main" val="19686694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Εύρεση συνάρτησης από σχέδιο σε επίπεδο τρανζίστορ </a:t>
            </a:r>
            <a:r>
              <a:rPr lang="el-GR" altLang="el-GR" sz="4000" dirty="0" smtClean="0"/>
              <a:t>(2 από 5</a:t>
            </a:r>
            <a:r>
              <a:rPr lang="el-GR" altLang="el-GR" sz="4000" dirty="0"/>
              <a:t>)</a:t>
            </a:r>
            <a:endParaRPr lang="el-GR" sz="4000" dirty="0"/>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364" y="1557338"/>
            <a:ext cx="6493971" cy="4525962"/>
          </a:xfrm>
        </p:spPr>
      </p:pic>
    </p:spTree>
    <p:extLst>
      <p:ext uri="{BB962C8B-B14F-4D97-AF65-F5344CB8AC3E}">
        <p14:creationId xmlns:p14="http://schemas.microsoft.com/office/powerpoint/2010/main" val="19175218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Εύρεση συνάρτησης από σχέδιο σε επίπεδο τρανζίστορ </a:t>
            </a:r>
            <a:r>
              <a:rPr lang="el-GR" altLang="el-GR" sz="4000" dirty="0" smtClean="0"/>
              <a:t>(3 από 5</a:t>
            </a:r>
            <a:r>
              <a:rPr lang="el-GR" altLang="el-GR" sz="4000" dirty="0"/>
              <a:t>)</a:t>
            </a:r>
            <a:endParaRPr lang="el-GR" sz="4000" dirty="0"/>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8319" y="1557338"/>
            <a:ext cx="6640062" cy="4525962"/>
          </a:xfrm>
        </p:spPr>
      </p:pic>
    </p:spTree>
    <p:extLst>
      <p:ext uri="{BB962C8B-B14F-4D97-AF65-F5344CB8AC3E}">
        <p14:creationId xmlns:p14="http://schemas.microsoft.com/office/powerpoint/2010/main" val="18103261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Εύρεση συνάρτησης από σχέδιο σε επίπεδο τρανζίστορ </a:t>
            </a:r>
            <a:r>
              <a:rPr lang="el-GR" altLang="el-GR" sz="4000" dirty="0" smtClean="0"/>
              <a:t>(4 από 5</a:t>
            </a:r>
            <a:r>
              <a:rPr lang="el-GR" altLang="el-GR" sz="4000" dirty="0"/>
              <a:t>)</a:t>
            </a:r>
            <a:endParaRPr lang="el-GR" sz="4000" dirty="0"/>
          </a:p>
        </p:txBody>
      </p:sp>
      <p:sp>
        <p:nvSpPr>
          <p:cNvPr id="38914" name="Rectangle 3"/>
          <p:cNvSpPr>
            <a:spLocks noGrp="1" noChangeArrowheads="1"/>
          </p:cNvSpPr>
          <p:nvPr>
            <p:ph idx="1"/>
          </p:nvPr>
        </p:nvSpPr>
        <p:spPr/>
        <p:txBody>
          <a:bodyPr/>
          <a:lstStyle/>
          <a:p>
            <a:pPr eaLnBrk="1" hangingPunct="1">
              <a:defRPr/>
            </a:pPr>
            <a:r>
              <a:rPr lang="el-GR" dirty="0" smtClean="0">
                <a:latin typeface="+mj-lt"/>
              </a:rPr>
              <a:t>Οι προηγούμενες μεθοδολογίες ισχύουν για σειριακά-παράλληλα δικτυώματα</a:t>
            </a:r>
          </a:p>
          <a:p>
            <a:pPr eaLnBrk="1" hangingPunct="1">
              <a:defRPr/>
            </a:pPr>
            <a:endParaRPr lang="el-GR" dirty="0" smtClean="0">
              <a:latin typeface="+mj-lt"/>
            </a:endParaRPr>
          </a:p>
          <a:p>
            <a:pPr eaLnBrk="1" hangingPunct="1">
              <a:defRPr/>
            </a:pPr>
            <a:r>
              <a:rPr lang="el-GR" dirty="0" smtClean="0">
                <a:latin typeface="+mj-lt"/>
              </a:rPr>
              <a:t>Το ακόλουθο δικτύωμα δεν ανήκει σε αυτή την κατηγορία αλλά ακολουθώντας τα μονοπάτια του (</a:t>
            </a:r>
            <a:r>
              <a:rPr lang="en-US" dirty="0" smtClean="0">
                <a:latin typeface="+mj-lt"/>
              </a:rPr>
              <a:t>paths) </a:t>
            </a:r>
            <a:r>
              <a:rPr lang="el-GR" dirty="0" smtClean="0">
                <a:latin typeface="+mj-lt"/>
              </a:rPr>
              <a:t>μπορούμε να βρούμε ένα ισοδύναμο κύκλωμα και την συνάρτηση</a:t>
            </a:r>
          </a:p>
        </p:txBody>
      </p:sp>
    </p:spTree>
    <p:extLst>
      <p:ext uri="{BB962C8B-B14F-4D97-AF65-F5344CB8AC3E}">
        <p14:creationId xmlns:p14="http://schemas.microsoft.com/office/powerpoint/2010/main" val="27129560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Εύρεση συνάρτησης από σχέδιο σε επίπεδο τρανζίστορ </a:t>
            </a:r>
            <a:r>
              <a:rPr lang="el-GR" altLang="el-GR" sz="4000" dirty="0" smtClean="0"/>
              <a:t>(5 από 5</a:t>
            </a:r>
            <a:r>
              <a:rPr lang="el-GR" altLang="el-GR" sz="4000" dirty="0"/>
              <a:t>)</a:t>
            </a:r>
            <a:endParaRPr lang="el-GR" sz="4000" dirty="0"/>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7230" y="1557338"/>
            <a:ext cx="4782239" cy="4525962"/>
          </a:xfrm>
        </p:spPr>
      </p:pic>
    </p:spTree>
    <p:extLst>
      <p:ext uri="{BB962C8B-B14F-4D97-AF65-F5344CB8AC3E}">
        <p14:creationId xmlns:p14="http://schemas.microsoft.com/office/powerpoint/2010/main" val="21364156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l-GR" altLang="el-GR" sz="4400" dirty="0" smtClean="0"/>
              <a:t>Ταυτοποίηση </a:t>
            </a:r>
            <a:r>
              <a:rPr lang="en-US" altLang="el-GR" sz="4400" dirty="0" smtClean="0"/>
              <a:t>n-MOS </a:t>
            </a:r>
            <a:r>
              <a:rPr lang="el-GR" altLang="el-GR" sz="4400" dirty="0" smtClean="0"/>
              <a:t>και </a:t>
            </a:r>
            <a:r>
              <a:rPr lang="en-US" altLang="el-GR" sz="4400" dirty="0" smtClean="0"/>
              <a:t>p-MOS </a:t>
            </a:r>
            <a:r>
              <a:rPr lang="el-GR" altLang="el-GR" sz="4400" dirty="0" smtClean="0"/>
              <a:t>δικτυώματος</a:t>
            </a:r>
          </a:p>
        </p:txBody>
      </p:sp>
      <p:pic>
        <p:nvPicPr>
          <p:cNvPr id="4" name="Θέση περιεχομένου 3" descr="Υλοποίηση κυκλώματος παραδείγματ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530" y="2024844"/>
            <a:ext cx="3874940" cy="4088985"/>
          </a:xfrm>
        </p:spPr>
      </p:pic>
    </p:spTree>
    <p:extLst>
      <p:ext uri="{BB962C8B-B14F-4D97-AF65-F5344CB8AC3E}">
        <p14:creationId xmlns:p14="http://schemas.microsoft.com/office/powerpoint/2010/main" val="18736908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a:xfrm>
            <a:off x="457200" y="188913"/>
            <a:ext cx="8229600" cy="1143000"/>
          </a:xfrm>
        </p:spPr>
        <p:txBody>
          <a:bodyPr/>
          <a:lstStyle/>
          <a:p>
            <a:pPr eaLnBrk="1" hangingPunct="1"/>
            <a:r>
              <a:rPr lang="el-GR" altLang="el-GR" smtClean="0"/>
              <a:t>Για το κύκλωμα έχω</a:t>
            </a:r>
          </a:p>
        </p:txBody>
      </p:sp>
      <p:sp>
        <p:nvSpPr>
          <p:cNvPr id="13318" name="Content Placeholder 2"/>
          <p:cNvSpPr>
            <a:spLocks noGrp="1"/>
          </p:cNvSpPr>
          <p:nvPr>
            <p:ph idx="1"/>
          </p:nvPr>
        </p:nvSpPr>
        <p:spPr/>
        <p:txBody>
          <a:bodyPr/>
          <a:lstStyle/>
          <a:p>
            <a:pPr marL="0" indent="0" eaLnBrk="1" hangingPunct="1">
              <a:buNone/>
              <a:defRPr/>
            </a:pPr>
            <a:r>
              <a:rPr lang="el-GR" dirty="0" smtClean="0">
                <a:latin typeface="+mj-lt"/>
              </a:rPr>
              <a:t>Από το </a:t>
            </a:r>
            <a:r>
              <a:rPr lang="en-US" dirty="0" smtClean="0">
                <a:latin typeface="+mj-lt"/>
              </a:rPr>
              <a:t>p-MOS </a:t>
            </a:r>
            <a:r>
              <a:rPr lang="el-GR" dirty="0" smtClean="0">
                <a:latin typeface="+mj-lt"/>
              </a:rPr>
              <a:t>δικτύωμα παίρνω</a:t>
            </a:r>
          </a:p>
          <a:p>
            <a:pPr eaLnBrk="1" hangingPunct="1">
              <a:defRPr/>
            </a:pPr>
            <a:endParaRPr lang="el-GR" dirty="0" smtClean="0">
              <a:latin typeface="+mj-lt"/>
            </a:endParaRPr>
          </a:p>
        </p:txBody>
      </p:sp>
      <p:graphicFrame>
        <p:nvGraphicFramePr>
          <p:cNvPr id="13314" name="Object 2"/>
          <p:cNvGraphicFramePr>
            <a:graphicFrameLocks noChangeAspect="1"/>
          </p:cNvGraphicFramePr>
          <p:nvPr/>
        </p:nvGraphicFramePr>
        <p:xfrm>
          <a:off x="928688" y="2352675"/>
          <a:ext cx="2014537" cy="571500"/>
        </p:xfrm>
        <a:graphic>
          <a:graphicData uri="http://schemas.openxmlformats.org/presentationml/2006/ole">
            <mc:AlternateContent xmlns:mc="http://schemas.openxmlformats.org/markup-compatibility/2006">
              <mc:Choice xmlns:v="urn:schemas-microsoft-com:vml" Requires="v">
                <p:oleObj spid="_x0000_s4134" name="Εξίσωση" r:id="rId4" imgW="939600" imgH="266400" progId="Equation.3">
                  <p:embed/>
                </p:oleObj>
              </mc:Choice>
              <mc:Fallback>
                <p:oleObj name="Εξίσωση" r:id="rId4" imgW="93960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2352675"/>
                        <a:ext cx="201453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473523" y="2925041"/>
            <a:ext cx="6444716" cy="1148135"/>
          </a:xfrm>
          <a:prstGeom prst="rect">
            <a:avLst/>
          </a:prstGeom>
        </p:spPr>
        <p:txBody>
          <a:bodyPr vert="horz" wrap="square" lIns="91440" tIns="45720" rIns="91440" bIns="45720" rtlCol="0" anchor="ctr">
            <a:normAutofit/>
          </a:bodyPr>
          <a:lstStyle/>
          <a:p>
            <a:pPr eaLnBrk="1" hangingPunct="1">
              <a:defRPr/>
            </a:pPr>
            <a:r>
              <a:rPr lang="el-GR" sz="3200" dirty="0">
                <a:latin typeface="+mn-lt"/>
              </a:rPr>
              <a:t>Από το </a:t>
            </a:r>
            <a:r>
              <a:rPr lang="en-US" sz="3200" dirty="0">
                <a:latin typeface="+mn-lt"/>
              </a:rPr>
              <a:t>n-MOS </a:t>
            </a:r>
            <a:r>
              <a:rPr lang="el-GR" sz="3200" dirty="0">
                <a:latin typeface="+mn-lt"/>
              </a:rPr>
              <a:t>δικτύωμα παίρνω</a:t>
            </a:r>
          </a:p>
          <a:p>
            <a:pPr eaLnBrk="1" hangingPunct="1">
              <a:defRPr/>
            </a:pPr>
            <a:endParaRPr lang="el-GR" sz="3200" dirty="0">
              <a:latin typeface="+mn-lt"/>
            </a:endParaRPr>
          </a:p>
        </p:txBody>
      </p:sp>
      <p:graphicFrame>
        <p:nvGraphicFramePr>
          <p:cNvPr id="13315" name="Object 3"/>
          <p:cNvGraphicFramePr>
            <a:graphicFrameLocks noChangeAspect="1"/>
          </p:cNvGraphicFramePr>
          <p:nvPr>
            <p:extLst>
              <p:ext uri="{D42A27DB-BD31-4B8C-83A1-F6EECF244321}">
                <p14:modId xmlns:p14="http://schemas.microsoft.com/office/powerpoint/2010/main" val="2237820181"/>
              </p:ext>
            </p:extLst>
          </p:nvPr>
        </p:nvGraphicFramePr>
        <p:xfrm>
          <a:off x="1691680" y="3658613"/>
          <a:ext cx="1593850" cy="571500"/>
        </p:xfrm>
        <a:graphic>
          <a:graphicData uri="http://schemas.openxmlformats.org/presentationml/2006/ole">
            <mc:AlternateContent xmlns:mc="http://schemas.openxmlformats.org/markup-compatibility/2006">
              <mc:Choice xmlns:v="urn:schemas-microsoft-com:vml" Requires="v">
                <p:oleObj spid="_x0000_s4135" name="Εξίσωση" r:id="rId6" imgW="672840" imgH="241200" progId="Equation.3">
                  <p:embed/>
                </p:oleObj>
              </mc:Choice>
              <mc:Fallback>
                <p:oleObj name="Εξίσωση" r:id="rId6" imgW="67284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3658613"/>
                        <a:ext cx="15938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457200" y="4510491"/>
            <a:ext cx="6563072" cy="457213"/>
          </a:xfrm>
          <a:prstGeom prst="rect">
            <a:avLst/>
          </a:prstGeom>
        </p:spPr>
        <p:txBody>
          <a:bodyPr vert="horz" wrap="square" lIns="91440" tIns="45720" rIns="91440" bIns="45720" rtlCol="0" anchor="ctr">
            <a:noAutofit/>
          </a:bodyPr>
          <a:lstStyle/>
          <a:p>
            <a:r>
              <a:rPr lang="el-GR" sz="3200" dirty="0">
                <a:latin typeface="+mn-lt"/>
              </a:rPr>
              <a:t>Προσοχή είναι η ίδια συνάρτηση</a:t>
            </a:r>
          </a:p>
          <a:p>
            <a:endParaRPr lang="el-GR" sz="3200" dirty="0" smtClean="0">
              <a:latin typeface="+mn-lt"/>
            </a:endParaRPr>
          </a:p>
        </p:txBody>
      </p:sp>
      <p:graphicFrame>
        <p:nvGraphicFramePr>
          <p:cNvPr id="13316" name="Object 4"/>
          <p:cNvGraphicFramePr>
            <a:graphicFrameLocks noChangeAspect="1"/>
          </p:cNvGraphicFramePr>
          <p:nvPr>
            <p:extLst>
              <p:ext uri="{D42A27DB-BD31-4B8C-83A1-F6EECF244321}">
                <p14:modId xmlns:p14="http://schemas.microsoft.com/office/powerpoint/2010/main" val="2006298188"/>
              </p:ext>
            </p:extLst>
          </p:nvPr>
        </p:nvGraphicFramePr>
        <p:xfrm>
          <a:off x="1223628" y="4869238"/>
          <a:ext cx="5253037" cy="1071562"/>
        </p:xfrm>
        <a:graphic>
          <a:graphicData uri="http://schemas.openxmlformats.org/presentationml/2006/ole">
            <mc:AlternateContent xmlns:mc="http://schemas.openxmlformats.org/markup-compatibility/2006">
              <mc:Choice xmlns:v="urn:schemas-microsoft-com:vml" Requires="v">
                <p:oleObj spid="_x0000_s4136" name="Εξίσωση" r:id="rId8" imgW="2616120" imgH="533160" progId="Equation.3">
                  <p:embed/>
                </p:oleObj>
              </mc:Choice>
              <mc:Fallback>
                <p:oleObj name="Εξίσωση" r:id="rId8" imgW="2616120" imgH="5331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628" y="4869238"/>
                        <a:ext cx="5253037"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40459565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altLang="el-GR" smtClean="0"/>
              <a:t>Προσοχή</a:t>
            </a:r>
          </a:p>
        </p:txBody>
      </p:sp>
      <p:sp>
        <p:nvSpPr>
          <p:cNvPr id="26627" name="Rectangle 3"/>
          <p:cNvSpPr>
            <a:spLocks noGrp="1" noChangeArrowheads="1"/>
          </p:cNvSpPr>
          <p:nvPr>
            <p:ph idx="1"/>
          </p:nvPr>
        </p:nvSpPr>
        <p:spPr/>
        <p:txBody>
          <a:bodyPr/>
          <a:lstStyle/>
          <a:p>
            <a:pPr eaLnBrk="1" hangingPunct="1">
              <a:lnSpc>
                <a:spcPct val="90000"/>
              </a:lnSpc>
              <a:defRPr/>
            </a:pPr>
            <a:r>
              <a:rPr lang="el-GR" sz="2400" dirty="0" smtClean="0">
                <a:latin typeface="+mj-lt"/>
              </a:rPr>
              <a:t>Ποτέ δεν πρέπει να είναι ενεργά και το </a:t>
            </a:r>
            <a:r>
              <a:rPr lang="en-US" sz="2400" dirty="0" smtClean="0">
                <a:latin typeface="+mj-lt"/>
              </a:rPr>
              <a:t>p-MOS </a:t>
            </a:r>
            <a:r>
              <a:rPr lang="el-GR" sz="2400" dirty="0" smtClean="0">
                <a:latin typeface="+mj-lt"/>
              </a:rPr>
              <a:t>και το </a:t>
            </a:r>
            <a:r>
              <a:rPr lang="en-US" sz="2400" dirty="0" smtClean="0">
                <a:latin typeface="+mj-lt"/>
              </a:rPr>
              <a:t>n-MOS </a:t>
            </a:r>
            <a:r>
              <a:rPr lang="el-GR" sz="2400" dirty="0" smtClean="0">
                <a:latin typeface="+mj-lt"/>
              </a:rPr>
              <a:t>δίκτυο ταυτόχρονα</a:t>
            </a:r>
          </a:p>
          <a:p>
            <a:pPr lvl="1" eaLnBrk="1" hangingPunct="1">
              <a:lnSpc>
                <a:spcPct val="90000"/>
              </a:lnSpc>
              <a:defRPr/>
            </a:pPr>
            <a:r>
              <a:rPr lang="el-GR" sz="2000" dirty="0" smtClean="0">
                <a:latin typeface="+mj-lt"/>
              </a:rPr>
              <a:t>Σε αυτή την περίπτωση συνδέουμε την γείωση με την πηγή τροφοδοσίας. Το αποτέλεσμα θα είναι μεγάλο ρεύμα μέσω του κυκλώματος που οδηγεί σε υψηλή κατανάλωση και πιθανή καταστροφή του κυκλώματος</a:t>
            </a:r>
          </a:p>
          <a:p>
            <a:pPr lvl="1" eaLnBrk="1" hangingPunct="1">
              <a:lnSpc>
                <a:spcPct val="90000"/>
              </a:lnSpc>
              <a:defRPr/>
            </a:pPr>
            <a:r>
              <a:rPr lang="el-GR" sz="2000" dirty="0" smtClean="0">
                <a:latin typeface="+mj-lt"/>
              </a:rPr>
              <a:t>Κατά την αλλαγή της λογικής τιμής υπάρχει περίπτωση "μερικής" (με αυξημένη αντίσταση) σύνδεσης πηγής τροφοδοσίας και γείωση, σε αυτή την περίπτωση το ρεύμα είναι μειωμένο και υπάρχει μόνο για μικρό χρονικό διάστημα οπότε δεν δημιουργούνται προβλήματα</a:t>
            </a:r>
          </a:p>
          <a:p>
            <a:pPr lvl="1" eaLnBrk="1" hangingPunct="1">
              <a:lnSpc>
                <a:spcPct val="90000"/>
              </a:lnSpc>
              <a:defRPr/>
            </a:pPr>
            <a:r>
              <a:rPr lang="el-GR" sz="2000" dirty="0" smtClean="0">
                <a:latin typeface="+mj-lt"/>
              </a:rPr>
              <a:t>Υπάρχουν λογικές οικογένειες όπου το χρονικό διάστημα δεν είναι περιορισμένο - σε αυτές τις περιπτώσεις πρέπει να εξασφαλίσουμε ότι το διερχόμενο ρεύμα δεν θα δημιουργήσει προβλήματα</a:t>
            </a:r>
          </a:p>
          <a:p>
            <a:pPr eaLnBrk="1" hangingPunct="1">
              <a:lnSpc>
                <a:spcPct val="90000"/>
              </a:lnSpc>
              <a:defRPr/>
            </a:pPr>
            <a:endParaRPr lang="el-GR" sz="2400" dirty="0" smtClean="0">
              <a:latin typeface="+mj-lt"/>
            </a:endParaRPr>
          </a:p>
        </p:txBody>
      </p:sp>
    </p:spTree>
    <p:extLst>
      <p:ext uri="{BB962C8B-B14F-4D97-AF65-F5344CB8AC3E}">
        <p14:creationId xmlns:p14="http://schemas.microsoft.com/office/powerpoint/2010/main" val="23440730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1013" y="395101"/>
            <a:ext cx="8229600" cy="1143000"/>
          </a:xfrm>
        </p:spPr>
        <p:txBody>
          <a:bodyPr/>
          <a:lstStyle/>
          <a:p>
            <a:pPr algn="ctr" eaLnBrk="1" hangingPunct="1"/>
            <a:r>
              <a:rPr lang="el-GR" altLang="el-GR" sz="4000" dirty="0" smtClean="0"/>
              <a:t>Λογική τρανζίστορ διέλευσης</a:t>
            </a:r>
            <a:br>
              <a:rPr lang="el-GR" altLang="el-GR" sz="4000" dirty="0" smtClean="0"/>
            </a:br>
            <a:r>
              <a:rPr lang="el-GR" altLang="el-GR" sz="4000" dirty="0" smtClean="0"/>
              <a:t>(</a:t>
            </a:r>
            <a:r>
              <a:rPr lang="en-US" altLang="el-GR" sz="4000" dirty="0" smtClean="0"/>
              <a:t>pass-logic)</a:t>
            </a:r>
            <a:r>
              <a:rPr lang="el-GR" altLang="el-GR" sz="4000" dirty="0" smtClean="0"/>
              <a:t> (1 από 6)</a:t>
            </a:r>
          </a:p>
        </p:txBody>
      </p:sp>
      <p:sp>
        <p:nvSpPr>
          <p:cNvPr id="57347" name="Rectangle 3"/>
          <p:cNvSpPr>
            <a:spLocks noGrp="1" noChangeArrowheads="1"/>
          </p:cNvSpPr>
          <p:nvPr>
            <p:ph idx="1"/>
            <p:custDataLst>
              <p:tags r:id="rId2"/>
            </p:custDataLst>
          </p:nvPr>
        </p:nvSpPr>
        <p:spPr>
          <a:xfrm>
            <a:off x="457200" y="2176463"/>
            <a:ext cx="8229600" cy="1323975"/>
          </a:xfrm>
        </p:spPr>
        <p:txBody>
          <a:bodyPr/>
          <a:lstStyle/>
          <a:p>
            <a:pPr eaLnBrk="1" hangingPunct="1">
              <a:lnSpc>
                <a:spcPct val="90000"/>
              </a:lnSpc>
              <a:defRPr/>
            </a:pPr>
            <a:r>
              <a:rPr lang="en-US" sz="2400" dirty="0" smtClean="0">
                <a:latin typeface="+mj-lt"/>
              </a:rPr>
              <a:t>To </a:t>
            </a:r>
            <a:r>
              <a:rPr lang="el-GR" sz="2400" dirty="0" smtClean="0">
                <a:latin typeface="+mj-lt"/>
              </a:rPr>
              <a:t>Α</a:t>
            </a:r>
            <a:r>
              <a:rPr lang="en-US" sz="2400" dirty="0" smtClean="0">
                <a:latin typeface="+mj-lt"/>
              </a:rPr>
              <a:t> </a:t>
            </a:r>
            <a:r>
              <a:rPr lang="el-GR" sz="2400" dirty="0" smtClean="0">
                <a:latin typeface="+mj-lt"/>
              </a:rPr>
              <a:t>συνδέεται στο </a:t>
            </a:r>
            <a:r>
              <a:rPr lang="en-US" sz="2400" dirty="0" smtClean="0">
                <a:latin typeface="+mj-lt"/>
              </a:rPr>
              <a:t>B </a:t>
            </a:r>
            <a:r>
              <a:rPr lang="el-GR" sz="2400" dirty="0" smtClean="0">
                <a:latin typeface="+mj-lt"/>
              </a:rPr>
              <a:t>όταν </a:t>
            </a:r>
            <a:r>
              <a:rPr lang="en-US" sz="2400" dirty="0" smtClean="0">
                <a:latin typeface="+mj-lt"/>
              </a:rPr>
              <a:t>S=0 (</a:t>
            </a:r>
            <a:r>
              <a:rPr lang="el-GR" sz="2400" dirty="0" smtClean="0">
                <a:latin typeface="+mj-lt"/>
              </a:rPr>
              <a:t>Θα μπορούσα να έχω μόνο το </a:t>
            </a:r>
            <a:r>
              <a:rPr lang="en-US" sz="2400" dirty="0" smtClean="0">
                <a:latin typeface="+mj-lt"/>
              </a:rPr>
              <a:t>p-MOS </a:t>
            </a:r>
            <a:r>
              <a:rPr lang="el-GR" sz="2400" dirty="0" smtClean="0">
                <a:latin typeface="+mj-lt"/>
              </a:rPr>
              <a:t>ή μόνο το </a:t>
            </a:r>
            <a:r>
              <a:rPr lang="en-US" sz="2400" dirty="0" smtClean="0">
                <a:latin typeface="+mj-lt"/>
              </a:rPr>
              <a:t>n-MOS </a:t>
            </a:r>
            <a:r>
              <a:rPr lang="el-GR" sz="2400" dirty="0" smtClean="0">
                <a:latin typeface="+mj-lt"/>
              </a:rPr>
              <a:t>αλλά τότε θα υπήρχε πτώση τάσης λόγω τάσης κατωφλίου</a:t>
            </a:r>
            <a:r>
              <a:rPr lang="en-US" sz="2400" dirty="0" smtClean="0">
                <a:latin typeface="+mj-lt"/>
              </a:rPr>
              <a:t>)</a:t>
            </a:r>
            <a:endParaRPr lang="el-GR" sz="2400" dirty="0" smtClean="0">
              <a:latin typeface="+mj-lt"/>
            </a:endParaRPr>
          </a:p>
        </p:txBody>
      </p:sp>
      <p:grpSp>
        <p:nvGrpSpPr>
          <p:cNvPr id="41988" name="Group 228" descr="Σχήμα τρανζίστορ διέλευσης"/>
          <p:cNvGrpSpPr>
            <a:grpSpLocks/>
          </p:cNvGrpSpPr>
          <p:nvPr/>
        </p:nvGrpSpPr>
        <p:grpSpPr bwMode="auto">
          <a:xfrm>
            <a:off x="2938463" y="3781425"/>
            <a:ext cx="2713037" cy="2095500"/>
            <a:chOff x="702" y="2296"/>
            <a:chExt cx="1709" cy="1320"/>
          </a:xfrm>
        </p:grpSpPr>
        <p:grpSp>
          <p:nvGrpSpPr>
            <p:cNvPr id="41989" name="Group 71"/>
            <p:cNvGrpSpPr>
              <a:grpSpLocks/>
            </p:cNvGrpSpPr>
            <p:nvPr/>
          </p:nvGrpSpPr>
          <p:grpSpPr bwMode="auto">
            <a:xfrm rot="-5400000">
              <a:off x="1429" y="3021"/>
              <a:ext cx="272" cy="363"/>
              <a:chOff x="2608" y="2160"/>
              <a:chExt cx="272" cy="363"/>
            </a:xfrm>
          </p:grpSpPr>
          <p:sp>
            <p:nvSpPr>
              <p:cNvPr id="42007" name="Line 72" descr="Σχήμα τρανζίστορ διέλευσης"/>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8" name="Line 73"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9" name="Line 74"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0" name="Line 75"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1" name="Line 76"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2" name="Line 77"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13" name="Line 78"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1990" name="Group 146"/>
            <p:cNvGrpSpPr>
              <a:grpSpLocks/>
            </p:cNvGrpSpPr>
            <p:nvPr/>
          </p:nvGrpSpPr>
          <p:grpSpPr bwMode="auto">
            <a:xfrm rot="16200000" flipH="1">
              <a:off x="1429" y="2477"/>
              <a:ext cx="272" cy="363"/>
              <a:chOff x="2608" y="1706"/>
              <a:chExt cx="272" cy="363"/>
            </a:xfrm>
          </p:grpSpPr>
          <p:sp>
            <p:nvSpPr>
              <p:cNvPr id="41999" name="Line 147"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0" name="Line 148"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1" name="Line 149"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2" name="Line 150"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3" name="Line 151"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4" name="Line 152"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2005" name="Oval 153"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2006" name="Line 154"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1991" name="Rectangle 166" descr="[DECORATIVE]"/>
            <p:cNvSpPr>
              <a:spLocks noChangeArrowheads="1"/>
            </p:cNvSpPr>
            <p:nvPr>
              <p:custDataLst>
                <p:tags r:id="rId3"/>
              </p:custDataLst>
            </p:nvPr>
          </p:nvSpPr>
          <p:spPr bwMode="auto">
            <a:xfrm>
              <a:off x="1473" y="229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a:t>
              </a:r>
              <a:endParaRPr lang="el-GR" altLang="el-GR" dirty="0"/>
            </a:p>
          </p:txBody>
        </p:sp>
        <p:sp>
          <p:nvSpPr>
            <p:cNvPr id="41992" name="Rectangle 220" descr="[DECORATIVE]"/>
            <p:cNvSpPr>
              <a:spLocks noChangeArrowheads="1"/>
            </p:cNvSpPr>
            <p:nvPr>
              <p:custDataLst>
                <p:tags r:id="rId4"/>
              </p:custDataLst>
            </p:nvPr>
          </p:nvSpPr>
          <p:spPr bwMode="auto">
            <a:xfrm>
              <a:off x="1473" y="3385"/>
              <a:ext cx="2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a:t>
              </a:r>
              <a:endParaRPr lang="el-GR" altLang="el-GR" dirty="0"/>
            </a:p>
          </p:txBody>
        </p:sp>
        <p:sp>
          <p:nvSpPr>
            <p:cNvPr id="41993" name="Line 221" descr="[DECORATIVE]"/>
            <p:cNvSpPr>
              <a:spLocks noChangeShapeType="1"/>
            </p:cNvSpPr>
            <p:nvPr/>
          </p:nvSpPr>
          <p:spPr bwMode="auto">
            <a:xfrm>
              <a:off x="1383" y="279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4" name="Line 222" descr="[DECORATIVE]"/>
            <p:cNvSpPr>
              <a:spLocks noChangeShapeType="1"/>
            </p:cNvSpPr>
            <p:nvPr/>
          </p:nvSpPr>
          <p:spPr bwMode="auto">
            <a:xfrm>
              <a:off x="1746" y="279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5" name="Line 223" descr="[DECORATIVE]"/>
            <p:cNvSpPr>
              <a:spLocks noChangeShapeType="1"/>
            </p:cNvSpPr>
            <p:nvPr/>
          </p:nvSpPr>
          <p:spPr bwMode="auto">
            <a:xfrm flipH="1">
              <a:off x="929" y="2931"/>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6" name="Line 224" descr="[DECORATIVE]"/>
            <p:cNvSpPr>
              <a:spLocks noChangeShapeType="1"/>
            </p:cNvSpPr>
            <p:nvPr/>
          </p:nvSpPr>
          <p:spPr bwMode="auto">
            <a:xfrm>
              <a:off x="1746" y="2931"/>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1997" name="Rectangle 226" descr="[DECORATIVE]"/>
            <p:cNvSpPr>
              <a:spLocks noChangeArrowheads="1"/>
            </p:cNvSpPr>
            <p:nvPr>
              <p:custDataLst>
                <p:tags r:id="rId5"/>
              </p:custDataLst>
            </p:nvPr>
          </p:nvSpPr>
          <p:spPr bwMode="auto">
            <a:xfrm>
              <a:off x="702" y="284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A</a:t>
              </a:r>
              <a:endParaRPr lang="el-GR" altLang="el-GR" dirty="0"/>
            </a:p>
          </p:txBody>
        </p:sp>
        <p:sp>
          <p:nvSpPr>
            <p:cNvPr id="41998" name="Rectangle 227" descr="[DECORATIVE]"/>
            <p:cNvSpPr>
              <a:spLocks noChangeArrowheads="1"/>
            </p:cNvSpPr>
            <p:nvPr>
              <p:custDataLst>
                <p:tags r:id="rId6"/>
              </p:custDataLst>
            </p:nvPr>
          </p:nvSpPr>
          <p:spPr bwMode="auto">
            <a:xfrm>
              <a:off x="2199" y="2795"/>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B</a:t>
              </a:r>
              <a:endParaRPr lang="el-GR" altLang="el-GR" dirty="0"/>
            </a:p>
          </p:txBody>
        </p:sp>
      </p:grpSp>
    </p:spTree>
    <p:custDataLst>
      <p:tags r:id="rId1"/>
    </p:custDataLst>
    <p:extLst>
      <p:ext uri="{BB962C8B-B14F-4D97-AF65-F5344CB8AC3E}">
        <p14:creationId xmlns:p14="http://schemas.microsoft.com/office/powerpoint/2010/main" val="39540041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Λογική τρανζίστορ διέλευσης</a:t>
            </a:r>
            <a:br>
              <a:rPr lang="el-GR" altLang="el-GR" sz="4000" dirty="0"/>
            </a:br>
            <a:r>
              <a:rPr lang="el-GR" altLang="el-GR" sz="4000" dirty="0"/>
              <a:t>(</a:t>
            </a:r>
            <a:r>
              <a:rPr lang="en-US" altLang="el-GR" sz="4000" dirty="0"/>
              <a:t>pass-logic)</a:t>
            </a:r>
            <a:r>
              <a:rPr lang="el-GR" altLang="el-GR" sz="4000" dirty="0"/>
              <a:t> </a:t>
            </a:r>
            <a:r>
              <a:rPr lang="el-GR" altLang="el-GR" sz="4000" dirty="0" smtClean="0"/>
              <a:t>(2 από 6)</a:t>
            </a:r>
            <a:endParaRPr lang="el-GR" sz="4000" dirty="0"/>
          </a:p>
        </p:txBody>
      </p:sp>
      <p:pic>
        <p:nvPicPr>
          <p:cNvPr id="5" name="Picture 2" descr="Υπολογισμός τάσεων και αντιστάσεων"/>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9652" y="1916832"/>
            <a:ext cx="5899181" cy="438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6125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Λογική τρανζίστορ διέλευσης</a:t>
            </a:r>
            <a:br>
              <a:rPr lang="el-GR" altLang="el-GR" sz="4000" dirty="0"/>
            </a:br>
            <a:r>
              <a:rPr lang="el-GR" altLang="el-GR" sz="4000" dirty="0"/>
              <a:t>(</a:t>
            </a:r>
            <a:r>
              <a:rPr lang="en-US" altLang="el-GR" sz="4000" dirty="0"/>
              <a:t>pass-logic)</a:t>
            </a:r>
            <a:r>
              <a:rPr lang="el-GR" altLang="el-GR" sz="4000" dirty="0"/>
              <a:t> </a:t>
            </a:r>
            <a:r>
              <a:rPr lang="el-GR" altLang="el-GR" sz="4000" dirty="0" smtClean="0"/>
              <a:t>(3 από 6)</a:t>
            </a:r>
            <a:endParaRPr lang="el-GR" sz="4000" dirty="0"/>
          </a:p>
        </p:txBody>
      </p:sp>
      <p:pic>
        <p:nvPicPr>
          <p:cNvPr id="5" name="Picture 2" descr="Γραφική παράστααση R- Vou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9999" y="1880828"/>
            <a:ext cx="6261127" cy="428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3689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Λογική τρανζίστορ διέλευσης</a:t>
            </a:r>
            <a:br>
              <a:rPr lang="el-GR" altLang="el-GR" sz="4000" dirty="0"/>
            </a:br>
            <a:r>
              <a:rPr lang="el-GR" altLang="el-GR" sz="4000" dirty="0"/>
              <a:t>(</a:t>
            </a:r>
            <a:r>
              <a:rPr lang="en-US" altLang="el-GR" sz="4000" dirty="0"/>
              <a:t>pass-logic)</a:t>
            </a:r>
            <a:r>
              <a:rPr lang="el-GR" altLang="el-GR" sz="4000" dirty="0"/>
              <a:t> </a:t>
            </a:r>
            <a:r>
              <a:rPr lang="el-GR" altLang="el-GR" sz="4000" dirty="0" smtClean="0"/>
              <a:t>(4 από 6)</a:t>
            </a:r>
            <a:endParaRPr lang="el-GR" sz="4000" dirty="0"/>
          </a:p>
        </p:txBody>
      </p:sp>
      <p:pic>
        <p:nvPicPr>
          <p:cNvPr id="6" name="Picture 2" descr="κύκλωμα τρανζιστορ διέλευση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4413" y="1557338"/>
            <a:ext cx="504787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7558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Λογική τρανζίστορ διέλευσης</a:t>
            </a:r>
            <a:br>
              <a:rPr lang="el-GR" altLang="el-GR" sz="4000" dirty="0"/>
            </a:br>
            <a:r>
              <a:rPr lang="el-GR" altLang="el-GR" sz="4000" dirty="0"/>
              <a:t>(</a:t>
            </a:r>
            <a:r>
              <a:rPr lang="en-US" altLang="el-GR" sz="4000" dirty="0"/>
              <a:t>pass-logic)</a:t>
            </a:r>
            <a:r>
              <a:rPr lang="el-GR" altLang="el-GR" sz="4000" dirty="0"/>
              <a:t> </a:t>
            </a:r>
            <a:r>
              <a:rPr lang="el-GR" altLang="el-GR" sz="4000" dirty="0" smtClean="0"/>
              <a:t>(5 από 6)</a:t>
            </a:r>
            <a:endParaRPr lang="el-GR" sz="4000" dirty="0"/>
          </a:p>
        </p:txBody>
      </p:sp>
      <p:sp>
        <p:nvSpPr>
          <p:cNvPr id="58370" name="Rectangle 3"/>
          <p:cNvSpPr>
            <a:spLocks noGrp="1" noChangeArrowheads="1"/>
          </p:cNvSpPr>
          <p:nvPr>
            <p:ph idx="1"/>
          </p:nvPr>
        </p:nvSpPr>
        <p:spPr/>
        <p:txBody>
          <a:bodyPr/>
          <a:lstStyle/>
          <a:p>
            <a:pPr eaLnBrk="1" hangingPunct="1">
              <a:defRPr/>
            </a:pPr>
            <a:r>
              <a:rPr lang="el-GR" dirty="0" smtClean="0">
                <a:latin typeface="+mj-lt"/>
              </a:rPr>
              <a:t>Στην γενική περίπτωση θα πρέπει </a:t>
            </a:r>
            <a:endParaRPr lang="en-US" dirty="0" smtClean="0">
              <a:latin typeface="+mj-lt"/>
            </a:endParaRPr>
          </a:p>
          <a:p>
            <a:pPr eaLnBrk="1" hangingPunct="1">
              <a:buFontTx/>
              <a:buNone/>
              <a:defRPr/>
            </a:pPr>
            <a:r>
              <a:rPr lang="en-US" dirty="0" smtClean="0">
                <a:latin typeface="+mj-lt"/>
              </a:rPr>
              <a:t>S1=S2=...=SN=0</a:t>
            </a:r>
            <a:endParaRPr lang="el-GR" dirty="0" smtClean="0">
              <a:latin typeface="+mj-lt"/>
            </a:endParaRPr>
          </a:p>
        </p:txBody>
      </p:sp>
      <p:grpSp>
        <p:nvGrpSpPr>
          <p:cNvPr id="46083" name="Group 129" descr="n τρασνζιστορ συνδεδεμένα στη σειρά"/>
          <p:cNvGrpSpPr>
            <a:grpSpLocks/>
          </p:cNvGrpSpPr>
          <p:nvPr/>
        </p:nvGrpSpPr>
        <p:grpSpPr bwMode="auto">
          <a:xfrm>
            <a:off x="395288" y="3068638"/>
            <a:ext cx="6529387" cy="2095500"/>
            <a:chOff x="249" y="1933"/>
            <a:chExt cx="4113" cy="1320"/>
          </a:xfrm>
        </p:grpSpPr>
        <p:grpSp>
          <p:nvGrpSpPr>
            <p:cNvPr id="46084" name="Group 5"/>
            <p:cNvGrpSpPr>
              <a:grpSpLocks/>
            </p:cNvGrpSpPr>
            <p:nvPr/>
          </p:nvGrpSpPr>
          <p:grpSpPr bwMode="auto">
            <a:xfrm rot="-5400000">
              <a:off x="976" y="2658"/>
              <a:ext cx="272" cy="363"/>
              <a:chOff x="2608" y="2160"/>
              <a:chExt cx="272" cy="363"/>
            </a:xfrm>
          </p:grpSpPr>
          <p:sp>
            <p:nvSpPr>
              <p:cNvPr id="46148" name="Line 6" descr="n τρασνζιστορ συνδεδεμένα στη σειρά"/>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49" name="Line 7"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50" name="Line 8"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51" name="Line 9"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52" name="Line 10"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53" name="Line 11"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54" name="Line 12"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6085" name="Group 13"/>
            <p:cNvGrpSpPr>
              <a:grpSpLocks/>
            </p:cNvGrpSpPr>
            <p:nvPr/>
          </p:nvGrpSpPr>
          <p:grpSpPr bwMode="auto">
            <a:xfrm rot="16200000" flipH="1">
              <a:off x="976" y="2114"/>
              <a:ext cx="272" cy="363"/>
              <a:chOff x="2608" y="1706"/>
              <a:chExt cx="272" cy="363"/>
            </a:xfrm>
          </p:grpSpPr>
          <p:sp>
            <p:nvSpPr>
              <p:cNvPr id="46140" name="Line 14"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41" name="Line 15"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42" name="Line 16"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43" name="Line 17"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44" name="Line 18"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45" name="Line 19"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46" name="Oval 20"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6147" name="Line 21"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6086" name="Rectangle 22" descr="[DECORATIVE]"/>
            <p:cNvSpPr>
              <a:spLocks noChangeArrowheads="1"/>
            </p:cNvSpPr>
            <p:nvPr>
              <p:custDataLst>
                <p:tags r:id="rId2"/>
              </p:custDataLst>
            </p:nvPr>
          </p:nvSpPr>
          <p:spPr bwMode="auto">
            <a:xfrm>
              <a:off x="1020" y="1933"/>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a:t>
              </a:r>
              <a:r>
                <a:rPr lang="el-GR" altLang="el-GR" dirty="0"/>
                <a:t>1</a:t>
              </a:r>
            </a:p>
          </p:txBody>
        </p:sp>
        <p:sp>
          <p:nvSpPr>
            <p:cNvPr id="46087" name="Rectangle 23" descr="[DECORATIVE]"/>
            <p:cNvSpPr>
              <a:spLocks noChangeArrowheads="1"/>
            </p:cNvSpPr>
            <p:nvPr>
              <p:custDataLst>
                <p:tags r:id="rId3"/>
              </p:custDataLst>
            </p:nvPr>
          </p:nvSpPr>
          <p:spPr bwMode="auto">
            <a:xfrm>
              <a:off x="1020" y="3022"/>
              <a:ext cx="3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S1'</a:t>
              </a:r>
              <a:endParaRPr lang="el-GR" altLang="el-GR" dirty="0"/>
            </a:p>
          </p:txBody>
        </p:sp>
        <p:sp>
          <p:nvSpPr>
            <p:cNvPr id="46088" name="Line 24" descr="[DECORATIVE]"/>
            <p:cNvSpPr>
              <a:spLocks noChangeShapeType="1"/>
            </p:cNvSpPr>
            <p:nvPr/>
          </p:nvSpPr>
          <p:spPr bwMode="auto">
            <a:xfrm>
              <a:off x="930" y="2432"/>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089" name="Line 25" descr="[DECORATIVE]"/>
            <p:cNvSpPr>
              <a:spLocks noChangeShapeType="1"/>
            </p:cNvSpPr>
            <p:nvPr/>
          </p:nvSpPr>
          <p:spPr bwMode="auto">
            <a:xfrm>
              <a:off x="1293" y="2432"/>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090" name="Line 26" descr="[DECORATIVE]"/>
            <p:cNvSpPr>
              <a:spLocks noChangeShapeType="1"/>
            </p:cNvSpPr>
            <p:nvPr/>
          </p:nvSpPr>
          <p:spPr bwMode="auto">
            <a:xfrm flipH="1">
              <a:off x="476" y="2568"/>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091" name="Line 27" descr="[DECORATIVE]"/>
            <p:cNvSpPr>
              <a:spLocks noChangeShapeType="1"/>
            </p:cNvSpPr>
            <p:nvPr/>
          </p:nvSpPr>
          <p:spPr bwMode="auto">
            <a:xfrm>
              <a:off x="1293" y="2568"/>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092" name="Rectangle 28" descr="[DECORATIVE]"/>
            <p:cNvSpPr>
              <a:spLocks noChangeArrowheads="1"/>
            </p:cNvSpPr>
            <p:nvPr>
              <p:custDataLst>
                <p:tags r:id="rId4"/>
              </p:custDataLst>
            </p:nvPr>
          </p:nvSpPr>
          <p:spPr bwMode="auto">
            <a:xfrm>
              <a:off x="249" y="2477"/>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A</a:t>
              </a:r>
              <a:endParaRPr lang="el-GR" altLang="el-GR" dirty="0"/>
            </a:p>
          </p:txBody>
        </p:sp>
        <p:sp>
          <p:nvSpPr>
            <p:cNvPr id="46093" name="Rectangle 29" descr="[DECORATIVE]"/>
            <p:cNvSpPr>
              <a:spLocks noChangeArrowheads="1"/>
            </p:cNvSpPr>
            <p:nvPr>
              <p:custDataLst>
                <p:tags r:id="rId5"/>
              </p:custDataLst>
            </p:nvPr>
          </p:nvSpPr>
          <p:spPr bwMode="auto">
            <a:xfrm>
              <a:off x="4150" y="243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B</a:t>
              </a:r>
              <a:endParaRPr lang="el-GR" altLang="el-GR" dirty="0"/>
            </a:p>
          </p:txBody>
        </p:sp>
        <p:grpSp>
          <p:nvGrpSpPr>
            <p:cNvPr id="46094" name="Group 82"/>
            <p:cNvGrpSpPr>
              <a:grpSpLocks/>
            </p:cNvGrpSpPr>
            <p:nvPr/>
          </p:nvGrpSpPr>
          <p:grpSpPr bwMode="auto">
            <a:xfrm rot="-5400000">
              <a:off x="1747" y="2658"/>
              <a:ext cx="272" cy="363"/>
              <a:chOff x="2608" y="2160"/>
              <a:chExt cx="272" cy="363"/>
            </a:xfrm>
          </p:grpSpPr>
          <p:sp>
            <p:nvSpPr>
              <p:cNvPr id="46133" name="Line 83"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4" name="Line 84"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5" name="Line 85"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6" name="Line 86"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7" name="Line 87"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8" name="Line 88"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9" name="Line 89"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6095" name="Group 90"/>
            <p:cNvGrpSpPr>
              <a:grpSpLocks/>
            </p:cNvGrpSpPr>
            <p:nvPr/>
          </p:nvGrpSpPr>
          <p:grpSpPr bwMode="auto">
            <a:xfrm rot="16200000" flipH="1">
              <a:off x="1747" y="2114"/>
              <a:ext cx="272" cy="363"/>
              <a:chOff x="2608" y="1706"/>
              <a:chExt cx="272" cy="363"/>
            </a:xfrm>
          </p:grpSpPr>
          <p:sp>
            <p:nvSpPr>
              <p:cNvPr id="46125" name="Line 91"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6" name="Line 92"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7" name="Line 93"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8" name="Line 94"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9" name="Line 95"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0" name="Line 96"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31" name="Oval 97"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6132" name="Line 98"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6096" name="Rectangle 99" descr="[DECORATIVE]"/>
            <p:cNvSpPr>
              <a:spLocks noChangeArrowheads="1"/>
            </p:cNvSpPr>
            <p:nvPr>
              <p:custDataLst>
                <p:tags r:id="rId6"/>
              </p:custDataLst>
            </p:nvPr>
          </p:nvSpPr>
          <p:spPr bwMode="auto">
            <a:xfrm>
              <a:off x="1791" y="1933"/>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S2</a:t>
              </a:r>
              <a:endParaRPr lang="el-GR" altLang="el-GR" dirty="0"/>
            </a:p>
          </p:txBody>
        </p:sp>
        <p:sp>
          <p:nvSpPr>
            <p:cNvPr id="46097" name="Rectangle 100" descr="[DECORATIVE]"/>
            <p:cNvSpPr>
              <a:spLocks noChangeArrowheads="1"/>
            </p:cNvSpPr>
            <p:nvPr>
              <p:custDataLst>
                <p:tags r:id="rId7"/>
              </p:custDataLst>
            </p:nvPr>
          </p:nvSpPr>
          <p:spPr bwMode="auto">
            <a:xfrm>
              <a:off x="1791" y="3022"/>
              <a:ext cx="3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S2'</a:t>
              </a:r>
              <a:endParaRPr lang="el-GR" altLang="el-GR" dirty="0"/>
            </a:p>
          </p:txBody>
        </p:sp>
        <p:sp>
          <p:nvSpPr>
            <p:cNvPr id="46098" name="Line 101" descr="[DECORATIVE]"/>
            <p:cNvSpPr>
              <a:spLocks noChangeShapeType="1"/>
            </p:cNvSpPr>
            <p:nvPr/>
          </p:nvSpPr>
          <p:spPr bwMode="auto">
            <a:xfrm>
              <a:off x="1701" y="2432"/>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099" name="Line 102" descr="[DECORATIVE]"/>
            <p:cNvSpPr>
              <a:spLocks noChangeShapeType="1"/>
            </p:cNvSpPr>
            <p:nvPr/>
          </p:nvSpPr>
          <p:spPr bwMode="auto">
            <a:xfrm>
              <a:off x="2064" y="2432"/>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0" name="Line 103" descr="[DECORATIVE]"/>
            <p:cNvSpPr>
              <a:spLocks noChangeShapeType="1"/>
            </p:cNvSpPr>
            <p:nvPr/>
          </p:nvSpPr>
          <p:spPr bwMode="auto">
            <a:xfrm>
              <a:off x="2064" y="2568"/>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6101" name="Group 104"/>
            <p:cNvGrpSpPr>
              <a:grpSpLocks/>
            </p:cNvGrpSpPr>
            <p:nvPr/>
          </p:nvGrpSpPr>
          <p:grpSpPr bwMode="auto">
            <a:xfrm rot="-5400000">
              <a:off x="3380" y="2658"/>
              <a:ext cx="272" cy="363"/>
              <a:chOff x="2608" y="2160"/>
              <a:chExt cx="272" cy="363"/>
            </a:xfrm>
          </p:grpSpPr>
          <p:sp>
            <p:nvSpPr>
              <p:cNvPr id="46118" name="Line 105"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19" name="Line 106"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0" name="Line 107"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1" name="Line 108"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2" name="Line 109"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3" name="Line 110"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24" name="Line 111"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46102" name="Group 112"/>
            <p:cNvGrpSpPr>
              <a:grpSpLocks/>
            </p:cNvGrpSpPr>
            <p:nvPr/>
          </p:nvGrpSpPr>
          <p:grpSpPr bwMode="auto">
            <a:xfrm rot="16200000" flipH="1">
              <a:off x="3380" y="2114"/>
              <a:ext cx="272" cy="363"/>
              <a:chOff x="2608" y="1706"/>
              <a:chExt cx="272" cy="363"/>
            </a:xfrm>
          </p:grpSpPr>
          <p:sp>
            <p:nvSpPr>
              <p:cNvPr id="46110" name="Line 113"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11" name="Line 114"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12" name="Line 115"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13" name="Line 116"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14" name="Line 117"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15" name="Line 118"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16" name="Oval 119"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6117" name="Line 120"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6103" name="Rectangle 121" descr="[DECORATIVE]"/>
            <p:cNvSpPr>
              <a:spLocks noChangeArrowheads="1"/>
            </p:cNvSpPr>
            <p:nvPr>
              <p:custDataLst>
                <p:tags r:id="rId8"/>
              </p:custDataLst>
            </p:nvPr>
          </p:nvSpPr>
          <p:spPr bwMode="auto">
            <a:xfrm>
              <a:off x="3424" y="1933"/>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SN</a:t>
              </a:r>
              <a:endParaRPr lang="el-GR" altLang="el-GR" dirty="0"/>
            </a:p>
          </p:txBody>
        </p:sp>
        <p:sp>
          <p:nvSpPr>
            <p:cNvPr id="46104" name="Rectangle 122" descr="[DECORATIVE]"/>
            <p:cNvSpPr>
              <a:spLocks noChangeArrowheads="1"/>
            </p:cNvSpPr>
            <p:nvPr>
              <p:custDataLst>
                <p:tags r:id="rId9"/>
              </p:custDataLst>
            </p:nvPr>
          </p:nvSpPr>
          <p:spPr bwMode="auto">
            <a:xfrm>
              <a:off x="3424" y="3022"/>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SN'</a:t>
              </a:r>
              <a:endParaRPr lang="el-GR" altLang="el-GR" dirty="0"/>
            </a:p>
          </p:txBody>
        </p:sp>
        <p:sp>
          <p:nvSpPr>
            <p:cNvPr id="46105" name="Line 123" descr="[DECORATIVE]"/>
            <p:cNvSpPr>
              <a:spLocks noChangeShapeType="1"/>
            </p:cNvSpPr>
            <p:nvPr/>
          </p:nvSpPr>
          <p:spPr bwMode="auto">
            <a:xfrm>
              <a:off x="3334" y="2432"/>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6" name="Line 124" descr="[DECORATIVE]"/>
            <p:cNvSpPr>
              <a:spLocks noChangeShapeType="1"/>
            </p:cNvSpPr>
            <p:nvPr/>
          </p:nvSpPr>
          <p:spPr bwMode="auto">
            <a:xfrm>
              <a:off x="3697" y="2432"/>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7" name="Line 125" descr="[DECORATIVE]"/>
            <p:cNvSpPr>
              <a:spLocks noChangeShapeType="1"/>
            </p:cNvSpPr>
            <p:nvPr/>
          </p:nvSpPr>
          <p:spPr bwMode="auto">
            <a:xfrm>
              <a:off x="3697" y="2568"/>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8" name="Line 127" descr="[DECORATIVE]"/>
            <p:cNvSpPr>
              <a:spLocks noChangeShapeType="1"/>
            </p:cNvSpPr>
            <p:nvPr/>
          </p:nvSpPr>
          <p:spPr bwMode="auto">
            <a:xfrm flipH="1">
              <a:off x="2835" y="2568"/>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6109" name="Rectangle 128" descr="[DECORATIVE]"/>
            <p:cNvSpPr>
              <a:spLocks noChangeArrowheads="1"/>
            </p:cNvSpPr>
            <p:nvPr>
              <p:custDataLst>
                <p:tags r:id="rId10"/>
              </p:custDataLst>
            </p:nvPr>
          </p:nvSpPr>
          <p:spPr bwMode="auto">
            <a:xfrm>
              <a:off x="2472" y="2292"/>
              <a:ext cx="3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3600" dirty="0"/>
                <a:t>...</a:t>
              </a:r>
              <a:endParaRPr lang="el-GR" altLang="el-GR" sz="3600" dirty="0"/>
            </a:p>
          </p:txBody>
        </p:sp>
      </p:grpSp>
    </p:spTree>
    <p:custDataLst>
      <p:tags r:id="rId1"/>
    </p:custDataLst>
    <p:extLst>
      <p:ext uri="{BB962C8B-B14F-4D97-AF65-F5344CB8AC3E}">
        <p14:creationId xmlns:p14="http://schemas.microsoft.com/office/powerpoint/2010/main" val="6589802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altLang="el-GR" sz="4000" dirty="0"/>
              <a:t>Λογική τρανζίστορ διέλευσης</a:t>
            </a:r>
            <a:br>
              <a:rPr lang="el-GR" altLang="el-GR" sz="4000" dirty="0"/>
            </a:br>
            <a:r>
              <a:rPr lang="el-GR" altLang="el-GR" sz="4000" dirty="0"/>
              <a:t>(</a:t>
            </a:r>
            <a:r>
              <a:rPr lang="en-US" altLang="el-GR" sz="4000" dirty="0"/>
              <a:t>pass-logic)</a:t>
            </a:r>
            <a:r>
              <a:rPr lang="el-GR" altLang="el-GR" sz="4000" dirty="0"/>
              <a:t> </a:t>
            </a:r>
            <a:r>
              <a:rPr lang="el-GR" altLang="el-GR" sz="4000" dirty="0" smtClean="0"/>
              <a:t>(6 από 6)</a:t>
            </a:r>
            <a:endParaRPr lang="el-GR" altLang="el-GR" sz="4000" dirty="0" smtClean="0">
              <a:solidFill>
                <a:schemeClr val="tx1"/>
              </a:solidFill>
            </a:endParaRPr>
          </a:p>
        </p:txBody>
      </p:sp>
      <p:sp>
        <p:nvSpPr>
          <p:cNvPr id="3" name="Θέση περιεχομένου 2"/>
          <p:cNvSpPr>
            <a:spLocks noGrp="1"/>
          </p:cNvSpPr>
          <p:nvPr>
            <p:ph idx="1"/>
          </p:nvPr>
        </p:nvSpPr>
        <p:spPr/>
        <p:txBody>
          <a:bodyPr/>
          <a:lstStyle/>
          <a:p>
            <a:r>
              <a:rPr lang="el-GR" altLang="el-GR" dirty="0"/>
              <a:t>Το προηγούμενο κύκλωμα είναι ισοδύναμο με το </a:t>
            </a:r>
            <a:endParaRPr lang="el-GR" dirty="0"/>
          </a:p>
        </p:txBody>
      </p:sp>
      <p:grpSp>
        <p:nvGrpSpPr>
          <p:cNvPr id="47107" name="Group 123" descr="Κυκλώματα s1, s1', s2, s2' ...sn sn' συνδεδεμένα στη σειρά"/>
          <p:cNvGrpSpPr>
            <a:grpSpLocks/>
          </p:cNvGrpSpPr>
          <p:nvPr/>
        </p:nvGrpSpPr>
        <p:grpSpPr bwMode="auto">
          <a:xfrm>
            <a:off x="827088" y="2708275"/>
            <a:ext cx="6745287" cy="2960688"/>
            <a:chOff x="521" y="1706"/>
            <a:chExt cx="4249" cy="1865"/>
          </a:xfrm>
        </p:grpSpPr>
        <p:grpSp>
          <p:nvGrpSpPr>
            <p:cNvPr id="47108" name="Group 13"/>
            <p:cNvGrpSpPr>
              <a:grpSpLocks/>
            </p:cNvGrpSpPr>
            <p:nvPr/>
          </p:nvGrpSpPr>
          <p:grpSpPr bwMode="auto">
            <a:xfrm rot="16200000" flipH="1">
              <a:off x="1248" y="1887"/>
              <a:ext cx="272" cy="363"/>
              <a:chOff x="2608" y="1706"/>
              <a:chExt cx="272" cy="363"/>
            </a:xfrm>
          </p:grpSpPr>
          <p:sp>
            <p:nvSpPr>
              <p:cNvPr id="47187" name="Line 14" descr="Κυκλώματα s1, s1', s2, s2' ...sn sn' συνδεδεμένα στη σειρά"/>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8" name="Line 15"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9" name="Line 16"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90" name="Line 17"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91" name="Line 18"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92" name="Line 19"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93" name="Oval 20"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7194" name="Line 21"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7109" name="Rectangle 22" descr="[DECORATIVE]"/>
            <p:cNvSpPr>
              <a:spLocks noChangeArrowheads="1"/>
            </p:cNvSpPr>
            <p:nvPr>
              <p:custDataLst>
                <p:tags r:id="rId2"/>
              </p:custDataLst>
            </p:nvPr>
          </p:nvSpPr>
          <p:spPr bwMode="auto">
            <a:xfrm>
              <a:off x="1292" y="1706"/>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a:t>
              </a:r>
              <a:r>
                <a:rPr lang="el-GR" altLang="el-GR" dirty="0"/>
                <a:t>1</a:t>
              </a:r>
            </a:p>
          </p:txBody>
        </p:sp>
        <p:sp>
          <p:nvSpPr>
            <p:cNvPr id="47110" name="Line 24" descr="[DECORATIVE]"/>
            <p:cNvSpPr>
              <a:spLocks noChangeShapeType="1"/>
            </p:cNvSpPr>
            <p:nvPr/>
          </p:nvSpPr>
          <p:spPr bwMode="auto">
            <a:xfrm>
              <a:off x="1066" y="2341"/>
              <a:ext cx="0" cy="5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11" name="Line 25" descr="[DECORATIVE]"/>
            <p:cNvSpPr>
              <a:spLocks noChangeShapeType="1"/>
            </p:cNvSpPr>
            <p:nvPr/>
          </p:nvSpPr>
          <p:spPr bwMode="auto">
            <a:xfrm>
              <a:off x="1565" y="2205"/>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12" name="Line 26" descr="[DECORATIVE]"/>
            <p:cNvSpPr>
              <a:spLocks noChangeShapeType="1"/>
            </p:cNvSpPr>
            <p:nvPr/>
          </p:nvSpPr>
          <p:spPr bwMode="auto">
            <a:xfrm flipH="1">
              <a:off x="748" y="2614"/>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13" name="Line 27" descr="[DECORATIVE]"/>
            <p:cNvSpPr>
              <a:spLocks noChangeShapeType="1"/>
            </p:cNvSpPr>
            <p:nvPr/>
          </p:nvSpPr>
          <p:spPr bwMode="auto">
            <a:xfrm>
              <a:off x="1565" y="2341"/>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14" name="Rectangle 28" descr="[DECORATIVE]"/>
            <p:cNvSpPr>
              <a:spLocks noChangeArrowheads="1"/>
            </p:cNvSpPr>
            <p:nvPr>
              <p:custDataLst>
                <p:tags r:id="rId3"/>
              </p:custDataLst>
            </p:nvPr>
          </p:nvSpPr>
          <p:spPr bwMode="auto">
            <a:xfrm>
              <a:off x="521" y="2478"/>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A</a:t>
              </a:r>
              <a:endParaRPr lang="el-GR" altLang="el-GR" dirty="0"/>
            </a:p>
          </p:txBody>
        </p:sp>
        <p:sp>
          <p:nvSpPr>
            <p:cNvPr id="47115" name="Rectangle 29" descr="[DECORATIVE]"/>
            <p:cNvSpPr>
              <a:spLocks noChangeArrowheads="1"/>
            </p:cNvSpPr>
            <p:nvPr>
              <p:custDataLst>
                <p:tags r:id="rId4"/>
              </p:custDataLst>
            </p:nvPr>
          </p:nvSpPr>
          <p:spPr bwMode="auto">
            <a:xfrm>
              <a:off x="4558" y="252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B</a:t>
              </a:r>
              <a:endParaRPr lang="el-GR" altLang="el-GR" dirty="0"/>
            </a:p>
          </p:txBody>
        </p:sp>
        <p:grpSp>
          <p:nvGrpSpPr>
            <p:cNvPr id="47116" name="Group 38"/>
            <p:cNvGrpSpPr>
              <a:grpSpLocks/>
            </p:cNvGrpSpPr>
            <p:nvPr/>
          </p:nvGrpSpPr>
          <p:grpSpPr bwMode="auto">
            <a:xfrm rot="16200000" flipH="1">
              <a:off x="2019" y="1887"/>
              <a:ext cx="272" cy="363"/>
              <a:chOff x="2608" y="1706"/>
              <a:chExt cx="272" cy="363"/>
            </a:xfrm>
          </p:grpSpPr>
          <p:sp>
            <p:nvSpPr>
              <p:cNvPr id="47179" name="Line 39"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0" name="Line 40"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1" name="Line 41"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2" name="Line 42"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3" name="Line 43"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4" name="Line 44"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85" name="Oval 45"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7186" name="Line 46"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7117" name="Rectangle 47" descr="[DECORATIVE]"/>
            <p:cNvSpPr>
              <a:spLocks noChangeArrowheads="1"/>
            </p:cNvSpPr>
            <p:nvPr>
              <p:custDataLst>
                <p:tags r:id="rId5"/>
              </p:custDataLst>
            </p:nvPr>
          </p:nvSpPr>
          <p:spPr bwMode="auto">
            <a:xfrm>
              <a:off x="2063" y="1706"/>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S2</a:t>
              </a:r>
              <a:endParaRPr lang="el-GR" altLang="el-GR" dirty="0"/>
            </a:p>
          </p:txBody>
        </p:sp>
        <p:sp>
          <p:nvSpPr>
            <p:cNvPr id="47118" name="Line 49" descr="[DECORATIVE]"/>
            <p:cNvSpPr>
              <a:spLocks noChangeShapeType="1"/>
            </p:cNvSpPr>
            <p:nvPr/>
          </p:nvSpPr>
          <p:spPr bwMode="auto">
            <a:xfrm>
              <a:off x="1973" y="2205"/>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19" name="Line 50" descr="[DECORATIVE]"/>
            <p:cNvSpPr>
              <a:spLocks noChangeShapeType="1"/>
            </p:cNvSpPr>
            <p:nvPr/>
          </p:nvSpPr>
          <p:spPr bwMode="auto">
            <a:xfrm>
              <a:off x="2336" y="2205"/>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20" name="Line 51" descr="[DECORATIVE]"/>
            <p:cNvSpPr>
              <a:spLocks noChangeShapeType="1"/>
            </p:cNvSpPr>
            <p:nvPr/>
          </p:nvSpPr>
          <p:spPr bwMode="auto">
            <a:xfrm>
              <a:off x="2336" y="2341"/>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7121" name="Group 60"/>
            <p:cNvGrpSpPr>
              <a:grpSpLocks/>
            </p:cNvGrpSpPr>
            <p:nvPr/>
          </p:nvGrpSpPr>
          <p:grpSpPr bwMode="auto">
            <a:xfrm rot="16200000" flipH="1">
              <a:off x="3652" y="1887"/>
              <a:ext cx="272" cy="363"/>
              <a:chOff x="2608" y="1706"/>
              <a:chExt cx="272" cy="363"/>
            </a:xfrm>
          </p:grpSpPr>
          <p:sp>
            <p:nvSpPr>
              <p:cNvPr id="47171" name="Line 61"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72" name="Line 62"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73" name="Line 63"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74" name="Line 64"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75" name="Line 65"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76" name="Line 66"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77" name="Oval 67"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47178" name="Line 68"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7122" name="Rectangle 69" descr="[DECORATIVE]"/>
            <p:cNvSpPr>
              <a:spLocks noChangeArrowheads="1"/>
            </p:cNvSpPr>
            <p:nvPr>
              <p:custDataLst>
                <p:tags r:id="rId6"/>
              </p:custDataLst>
            </p:nvPr>
          </p:nvSpPr>
          <p:spPr bwMode="auto">
            <a:xfrm>
              <a:off x="3696" y="1706"/>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SN</a:t>
              </a:r>
              <a:endParaRPr lang="el-GR" altLang="el-GR" dirty="0"/>
            </a:p>
          </p:txBody>
        </p:sp>
        <p:sp>
          <p:nvSpPr>
            <p:cNvPr id="47123" name="Line 71" descr="[DECORATIVE]"/>
            <p:cNvSpPr>
              <a:spLocks noChangeShapeType="1"/>
            </p:cNvSpPr>
            <p:nvPr/>
          </p:nvSpPr>
          <p:spPr bwMode="auto">
            <a:xfrm>
              <a:off x="3606" y="2205"/>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24" name="Line 72" descr="[DECORATIVE]"/>
            <p:cNvSpPr>
              <a:spLocks noChangeShapeType="1"/>
            </p:cNvSpPr>
            <p:nvPr/>
          </p:nvSpPr>
          <p:spPr bwMode="auto">
            <a:xfrm>
              <a:off x="3969" y="2205"/>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25" name="Line 73" descr="[DECORATIVE]"/>
            <p:cNvSpPr>
              <a:spLocks noChangeShapeType="1"/>
            </p:cNvSpPr>
            <p:nvPr/>
          </p:nvSpPr>
          <p:spPr bwMode="auto">
            <a:xfrm>
              <a:off x="4105" y="2614"/>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26" name="Line 74" descr="[DECORATIVE]"/>
            <p:cNvSpPr>
              <a:spLocks noChangeShapeType="1"/>
            </p:cNvSpPr>
            <p:nvPr/>
          </p:nvSpPr>
          <p:spPr bwMode="auto">
            <a:xfrm flipH="1">
              <a:off x="3107" y="2341"/>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27" name="Rectangle 75" descr="[DECORATIVE]"/>
            <p:cNvSpPr>
              <a:spLocks noChangeArrowheads="1"/>
            </p:cNvSpPr>
            <p:nvPr>
              <p:custDataLst>
                <p:tags r:id="rId7"/>
              </p:custDataLst>
            </p:nvPr>
          </p:nvSpPr>
          <p:spPr bwMode="auto">
            <a:xfrm>
              <a:off x="2744" y="2065"/>
              <a:ext cx="3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3600" dirty="0"/>
                <a:t>...</a:t>
              </a:r>
              <a:endParaRPr lang="el-GR" altLang="el-GR" sz="3600" dirty="0"/>
            </a:p>
          </p:txBody>
        </p:sp>
        <p:grpSp>
          <p:nvGrpSpPr>
            <p:cNvPr id="47128" name="Group 76"/>
            <p:cNvGrpSpPr>
              <a:grpSpLocks/>
            </p:cNvGrpSpPr>
            <p:nvPr/>
          </p:nvGrpSpPr>
          <p:grpSpPr bwMode="auto">
            <a:xfrm rot="-5400000">
              <a:off x="1248" y="2976"/>
              <a:ext cx="272" cy="363"/>
              <a:chOff x="2608" y="2160"/>
              <a:chExt cx="272" cy="363"/>
            </a:xfrm>
          </p:grpSpPr>
          <p:sp>
            <p:nvSpPr>
              <p:cNvPr id="47164" name="Line 77"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5" name="Line 78"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6" name="Line 79"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7" name="Line 80"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8" name="Line 81"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9" name="Line 82"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70" name="Line 83"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7129" name="Rectangle 84" descr="[DECORATIVE]"/>
            <p:cNvSpPr>
              <a:spLocks noChangeArrowheads="1"/>
            </p:cNvSpPr>
            <p:nvPr>
              <p:custDataLst>
                <p:tags r:id="rId8"/>
              </p:custDataLst>
            </p:nvPr>
          </p:nvSpPr>
          <p:spPr bwMode="auto">
            <a:xfrm>
              <a:off x="1292" y="3340"/>
              <a:ext cx="3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S1'</a:t>
              </a:r>
              <a:endParaRPr lang="el-GR" altLang="el-GR" dirty="0"/>
            </a:p>
          </p:txBody>
        </p:sp>
        <p:sp>
          <p:nvSpPr>
            <p:cNvPr id="47130" name="Line 85" descr="[DECORATIVE]"/>
            <p:cNvSpPr>
              <a:spLocks noChangeShapeType="1"/>
            </p:cNvSpPr>
            <p:nvPr/>
          </p:nvSpPr>
          <p:spPr bwMode="auto">
            <a:xfrm>
              <a:off x="1066" y="2341"/>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31" name="Line 86" descr="[DECORATIVE]"/>
            <p:cNvSpPr>
              <a:spLocks noChangeShapeType="1"/>
            </p:cNvSpPr>
            <p:nvPr/>
          </p:nvSpPr>
          <p:spPr bwMode="auto">
            <a:xfrm>
              <a:off x="1565"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32" name="Line 88" descr="[DECORATIVE]"/>
            <p:cNvSpPr>
              <a:spLocks noChangeShapeType="1"/>
            </p:cNvSpPr>
            <p:nvPr/>
          </p:nvSpPr>
          <p:spPr bwMode="auto">
            <a:xfrm>
              <a:off x="1565" y="2886"/>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7133" name="Group 90"/>
            <p:cNvGrpSpPr>
              <a:grpSpLocks/>
            </p:cNvGrpSpPr>
            <p:nvPr/>
          </p:nvGrpSpPr>
          <p:grpSpPr bwMode="auto">
            <a:xfrm rot="-5400000">
              <a:off x="2019" y="2976"/>
              <a:ext cx="272" cy="363"/>
              <a:chOff x="2608" y="2160"/>
              <a:chExt cx="272" cy="363"/>
            </a:xfrm>
          </p:grpSpPr>
          <p:sp>
            <p:nvSpPr>
              <p:cNvPr id="47157" name="Line 91"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8" name="Line 92"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9" name="Line 93"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0" name="Line 94"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1" name="Line 95"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2" name="Line 96"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63" name="Line 97"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7134" name="Rectangle 98" descr="[DECORATIVE]"/>
            <p:cNvSpPr>
              <a:spLocks noChangeArrowheads="1"/>
            </p:cNvSpPr>
            <p:nvPr>
              <p:custDataLst>
                <p:tags r:id="rId9"/>
              </p:custDataLst>
            </p:nvPr>
          </p:nvSpPr>
          <p:spPr bwMode="auto">
            <a:xfrm>
              <a:off x="2063" y="3340"/>
              <a:ext cx="3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S2'</a:t>
              </a:r>
              <a:endParaRPr lang="el-GR" altLang="el-GR" dirty="0"/>
            </a:p>
          </p:txBody>
        </p:sp>
        <p:sp>
          <p:nvSpPr>
            <p:cNvPr id="47135" name="Line 99" descr="[DECORATIVE]"/>
            <p:cNvSpPr>
              <a:spLocks noChangeShapeType="1"/>
            </p:cNvSpPr>
            <p:nvPr/>
          </p:nvSpPr>
          <p:spPr bwMode="auto">
            <a:xfrm>
              <a:off x="1973"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36" name="Line 100" descr="[DECORATIVE]"/>
            <p:cNvSpPr>
              <a:spLocks noChangeShapeType="1"/>
            </p:cNvSpPr>
            <p:nvPr/>
          </p:nvSpPr>
          <p:spPr bwMode="auto">
            <a:xfrm>
              <a:off x="2336"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37" name="Line 101" descr="[DECORATIVE]"/>
            <p:cNvSpPr>
              <a:spLocks noChangeShapeType="1"/>
            </p:cNvSpPr>
            <p:nvPr/>
          </p:nvSpPr>
          <p:spPr bwMode="auto">
            <a:xfrm>
              <a:off x="2336" y="2886"/>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7138" name="Group 102"/>
            <p:cNvGrpSpPr>
              <a:grpSpLocks/>
            </p:cNvGrpSpPr>
            <p:nvPr/>
          </p:nvGrpSpPr>
          <p:grpSpPr bwMode="auto">
            <a:xfrm rot="-5400000">
              <a:off x="3652" y="2976"/>
              <a:ext cx="272" cy="363"/>
              <a:chOff x="2608" y="2160"/>
              <a:chExt cx="272" cy="363"/>
            </a:xfrm>
          </p:grpSpPr>
          <p:sp>
            <p:nvSpPr>
              <p:cNvPr id="47150" name="Line 103"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1" name="Line 104"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2" name="Line 105"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3" name="Line 106"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4" name="Line 107"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5" name="Line 108"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56" name="Line 109"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7139" name="Rectangle 110" descr="[DECORATIVE]"/>
            <p:cNvSpPr>
              <a:spLocks noChangeArrowheads="1"/>
            </p:cNvSpPr>
            <p:nvPr>
              <p:custDataLst>
                <p:tags r:id="rId10"/>
              </p:custDataLst>
            </p:nvPr>
          </p:nvSpPr>
          <p:spPr bwMode="auto">
            <a:xfrm>
              <a:off x="3696" y="3340"/>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SN'</a:t>
              </a:r>
              <a:endParaRPr lang="el-GR" altLang="el-GR" dirty="0"/>
            </a:p>
          </p:txBody>
        </p:sp>
        <p:sp>
          <p:nvSpPr>
            <p:cNvPr id="47140" name="Line 111" descr="[DECORATIVE]"/>
            <p:cNvSpPr>
              <a:spLocks noChangeShapeType="1"/>
            </p:cNvSpPr>
            <p:nvPr/>
          </p:nvSpPr>
          <p:spPr bwMode="auto">
            <a:xfrm>
              <a:off x="3606"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1" name="Line 112" descr="[DECORATIVE]"/>
            <p:cNvSpPr>
              <a:spLocks noChangeShapeType="1"/>
            </p:cNvSpPr>
            <p:nvPr/>
          </p:nvSpPr>
          <p:spPr bwMode="auto">
            <a:xfrm>
              <a:off x="3969"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2" name="Line 113" descr="[DECORATIVE]"/>
            <p:cNvSpPr>
              <a:spLocks noChangeShapeType="1"/>
            </p:cNvSpPr>
            <p:nvPr/>
          </p:nvSpPr>
          <p:spPr bwMode="auto">
            <a:xfrm flipH="1">
              <a:off x="3107" y="2886"/>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3" name="Rectangle 114" descr="[DECORATIVE]"/>
            <p:cNvSpPr>
              <a:spLocks noChangeArrowheads="1"/>
            </p:cNvSpPr>
            <p:nvPr>
              <p:custDataLst>
                <p:tags r:id="rId11"/>
              </p:custDataLst>
            </p:nvPr>
          </p:nvSpPr>
          <p:spPr bwMode="auto">
            <a:xfrm>
              <a:off x="2744" y="2614"/>
              <a:ext cx="3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3600" dirty="0"/>
                <a:t>...</a:t>
              </a:r>
              <a:endParaRPr lang="el-GR" altLang="el-GR" sz="3600" dirty="0"/>
            </a:p>
          </p:txBody>
        </p:sp>
        <p:sp>
          <p:nvSpPr>
            <p:cNvPr id="47144" name="Line 115" descr="[DECORATIVE]"/>
            <p:cNvSpPr>
              <a:spLocks noChangeShapeType="1"/>
            </p:cNvSpPr>
            <p:nvPr/>
          </p:nvSpPr>
          <p:spPr bwMode="auto">
            <a:xfrm>
              <a:off x="1202" y="2205"/>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5" name="Line 116" descr="[DECORATIVE]"/>
            <p:cNvSpPr>
              <a:spLocks noChangeShapeType="1"/>
            </p:cNvSpPr>
            <p:nvPr/>
          </p:nvSpPr>
          <p:spPr bwMode="auto">
            <a:xfrm>
              <a:off x="1202" y="288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6" name="Line 117" descr="[DECORATIVE]"/>
            <p:cNvSpPr>
              <a:spLocks noChangeShapeType="1"/>
            </p:cNvSpPr>
            <p:nvPr/>
          </p:nvSpPr>
          <p:spPr bwMode="auto">
            <a:xfrm>
              <a:off x="1066" y="288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7" name="Line 118" descr="[DECORATIVE]"/>
            <p:cNvSpPr>
              <a:spLocks noChangeShapeType="1"/>
            </p:cNvSpPr>
            <p:nvPr/>
          </p:nvSpPr>
          <p:spPr bwMode="auto">
            <a:xfrm>
              <a:off x="4105" y="2341"/>
              <a:ext cx="0" cy="5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8" name="Line 119" descr="[DECORATIVE]"/>
            <p:cNvSpPr>
              <a:spLocks noChangeShapeType="1"/>
            </p:cNvSpPr>
            <p:nvPr/>
          </p:nvSpPr>
          <p:spPr bwMode="auto">
            <a:xfrm>
              <a:off x="3969" y="2341"/>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49" name="Line 122" descr="[DECORATIVE]"/>
            <p:cNvSpPr>
              <a:spLocks noChangeShapeType="1"/>
            </p:cNvSpPr>
            <p:nvPr/>
          </p:nvSpPr>
          <p:spPr bwMode="auto">
            <a:xfrm>
              <a:off x="3969" y="288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Tree>
    <p:custDataLst>
      <p:tags r:id="rId1"/>
    </p:custDataLst>
    <p:extLst>
      <p:ext uri="{BB962C8B-B14F-4D97-AF65-F5344CB8AC3E}">
        <p14:creationId xmlns:p14="http://schemas.microsoft.com/office/powerpoint/2010/main" val="31980843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42106" y="198438"/>
            <a:ext cx="8316913" cy="927100"/>
          </a:xfrm>
        </p:spPr>
        <p:txBody>
          <a:bodyPr/>
          <a:lstStyle/>
          <a:p>
            <a:pPr eaLnBrk="1" hangingPunct="1"/>
            <a:r>
              <a:rPr lang="el-GR" altLang="el-GR" sz="4000" dirty="0" smtClean="0"/>
              <a:t>Υλοποίηση </a:t>
            </a:r>
            <a:r>
              <a:rPr lang="el-GR" altLang="el-GR" sz="4000" dirty="0" err="1" smtClean="0"/>
              <a:t>Πολυπλέκτη</a:t>
            </a:r>
            <a:r>
              <a:rPr lang="en-US" altLang="el-GR" sz="4000" dirty="0" smtClean="0"/>
              <a:t> </a:t>
            </a:r>
            <a:r>
              <a:rPr lang="el-GR" altLang="el-GR" sz="4000" dirty="0" smtClean="0"/>
              <a:t>και </a:t>
            </a:r>
            <a:r>
              <a:rPr lang="en-US" altLang="el-GR" sz="4000" dirty="0" smtClean="0"/>
              <a:t>XOR</a:t>
            </a:r>
            <a:r>
              <a:rPr lang="el-GR" altLang="el-GR" sz="4000" dirty="0"/>
              <a:t> </a:t>
            </a:r>
            <a:r>
              <a:rPr lang="el-GR" altLang="el-GR" sz="4000" dirty="0" smtClean="0"/>
              <a:t>(1 από 5)</a:t>
            </a:r>
          </a:p>
        </p:txBody>
      </p:sp>
      <p:pic>
        <p:nvPicPr>
          <p:cNvPr id="48131" name="Picture 2" descr="Σχεδιάγραμμα 2-input multiplexer και πύλης x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04764"/>
            <a:ext cx="7200900" cy="486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536316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Υλοποίηση </a:t>
            </a:r>
            <a:r>
              <a:rPr lang="el-GR" altLang="el-GR" sz="4000" dirty="0" err="1"/>
              <a:t>Πολυπλέκτη</a:t>
            </a:r>
            <a:r>
              <a:rPr lang="en-US" altLang="el-GR" sz="4000" dirty="0"/>
              <a:t> </a:t>
            </a:r>
            <a:r>
              <a:rPr lang="el-GR" altLang="el-GR" sz="4000" dirty="0"/>
              <a:t>και </a:t>
            </a:r>
            <a:r>
              <a:rPr lang="en-US" altLang="el-GR" sz="4000" dirty="0"/>
              <a:t>XOR</a:t>
            </a:r>
            <a:r>
              <a:rPr lang="el-GR" altLang="el-GR" sz="4000" dirty="0"/>
              <a:t> </a:t>
            </a:r>
            <a:r>
              <a:rPr lang="el-GR" altLang="el-GR" sz="4000" dirty="0" smtClean="0"/>
              <a:t>(2 από 5</a:t>
            </a:r>
            <a:r>
              <a:rPr lang="el-GR" altLang="el-GR" sz="4000" dirty="0"/>
              <a:t>)</a:t>
            </a:r>
            <a:endParaRPr lang="el-GR" sz="4000" dirty="0"/>
          </a:p>
        </p:txBody>
      </p:sp>
      <p:sp>
        <p:nvSpPr>
          <p:cNvPr id="61442" name="Rectangle 3"/>
          <p:cNvSpPr>
            <a:spLocks noGrp="1" noChangeArrowheads="1"/>
          </p:cNvSpPr>
          <p:nvPr>
            <p:ph idx="1"/>
          </p:nvPr>
        </p:nvSpPr>
        <p:spPr/>
        <p:txBody>
          <a:bodyPr/>
          <a:lstStyle/>
          <a:p>
            <a:pPr eaLnBrk="1" hangingPunct="1">
              <a:defRPr/>
            </a:pPr>
            <a:r>
              <a:rPr lang="el-GR" dirty="0" smtClean="0">
                <a:latin typeface="+mj-lt"/>
              </a:rPr>
              <a:t>Στην γενική περίπτωση για να υλοποιήσω πύλη θα πρέπει για κάθε συνδυασμό εισόδων να συνδέω την έξοδο σε μία τιμή</a:t>
            </a:r>
          </a:p>
          <a:p>
            <a:pPr eaLnBrk="1" hangingPunct="1">
              <a:buFontTx/>
              <a:buNone/>
              <a:defRPr/>
            </a:pPr>
            <a:r>
              <a:rPr lang="el-GR" dirty="0" smtClean="0">
                <a:latin typeface="+mj-lt"/>
              </a:rPr>
              <a:t>(εάν είναι ασύνδετη η τιμή θα είναι </a:t>
            </a:r>
            <a:r>
              <a:rPr lang="en-US" dirty="0" err="1" smtClean="0">
                <a:latin typeface="+mj-lt"/>
              </a:rPr>
              <a:t>hiZ</a:t>
            </a:r>
            <a:r>
              <a:rPr lang="el-GR" dirty="0" smtClean="0">
                <a:latin typeface="+mj-lt"/>
              </a:rPr>
              <a:t>, υψηλή </a:t>
            </a:r>
            <a:r>
              <a:rPr lang="el-GR" dirty="0" err="1" smtClean="0">
                <a:latin typeface="+mj-lt"/>
              </a:rPr>
              <a:t>εμπέδηση</a:t>
            </a:r>
            <a:r>
              <a:rPr lang="el-GR" dirty="0" smtClean="0">
                <a:latin typeface="+mj-lt"/>
              </a:rPr>
              <a:t>)</a:t>
            </a:r>
          </a:p>
          <a:p>
            <a:pPr eaLnBrk="1" hangingPunct="1">
              <a:buFontTx/>
              <a:buNone/>
              <a:defRPr/>
            </a:pPr>
            <a:endParaRPr lang="el-GR" dirty="0" smtClean="0"/>
          </a:p>
          <a:p>
            <a:pPr eaLnBrk="1" hangingPunct="1">
              <a:buFontTx/>
              <a:buNone/>
              <a:defRPr/>
            </a:pPr>
            <a:endParaRPr lang="el-GR" dirty="0" smtClean="0"/>
          </a:p>
        </p:txBody>
      </p:sp>
      <p:grpSp>
        <p:nvGrpSpPr>
          <p:cNvPr id="49155" name="51 - Ομάδα" descr="Σχεδιο πολυπλέκτη"/>
          <p:cNvGrpSpPr>
            <a:grpSpLocks/>
          </p:cNvGrpSpPr>
          <p:nvPr/>
        </p:nvGrpSpPr>
        <p:grpSpPr bwMode="auto">
          <a:xfrm>
            <a:off x="3131840" y="4139806"/>
            <a:ext cx="3167062" cy="2089150"/>
            <a:chOff x="3275657" y="3501008"/>
            <a:chExt cx="3166723" cy="2089125"/>
          </a:xfrm>
        </p:grpSpPr>
        <p:grpSp>
          <p:nvGrpSpPr>
            <p:cNvPr id="49156" name="Group 18"/>
            <p:cNvGrpSpPr>
              <a:grpSpLocks/>
            </p:cNvGrpSpPr>
            <p:nvPr/>
          </p:nvGrpSpPr>
          <p:grpSpPr bwMode="auto">
            <a:xfrm rot="5400000">
              <a:off x="3997325" y="3716114"/>
              <a:ext cx="431800" cy="576263"/>
              <a:chOff x="2608" y="2160"/>
              <a:chExt cx="272" cy="363"/>
            </a:xfrm>
          </p:grpSpPr>
          <p:sp>
            <p:nvSpPr>
              <p:cNvPr id="49179" name="Line 19" descr="Σχεδιο πολυπλέκτη"/>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80"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81"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82"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83"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84"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85"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9157" name="Line 27" descr="[DECORATIVE]"/>
            <p:cNvSpPr>
              <a:spLocks noChangeShapeType="1"/>
            </p:cNvSpPr>
            <p:nvPr/>
          </p:nvSpPr>
          <p:spPr bwMode="auto">
            <a:xfrm rot="5400000" flipH="1">
              <a:off x="4466431" y="4761483"/>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58" name="Line 28" descr="[DECORATIVE]"/>
            <p:cNvSpPr>
              <a:spLocks noChangeShapeType="1"/>
            </p:cNvSpPr>
            <p:nvPr/>
          </p:nvSpPr>
          <p:spPr bwMode="auto">
            <a:xfrm rot="5400000" flipH="1" flipV="1">
              <a:off x="4898231" y="519328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59" name="Text Box 29" descr="[DECORATIVE]"/>
            <p:cNvSpPr txBox="1">
              <a:spLocks noChangeArrowheads="1"/>
            </p:cNvSpPr>
            <p:nvPr>
              <p:custDataLst>
                <p:tags r:id="rId2"/>
              </p:custDataLst>
            </p:nvPr>
          </p:nvSpPr>
          <p:spPr bwMode="auto">
            <a:xfrm>
              <a:off x="3275657" y="4077072"/>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49160" name="Text Box 30" descr="[DECORATIVE]"/>
            <p:cNvSpPr txBox="1">
              <a:spLocks noChangeArrowheads="1"/>
            </p:cNvSpPr>
            <p:nvPr>
              <p:custDataLst>
                <p:tags r:id="rId3"/>
              </p:custDataLst>
            </p:nvPr>
          </p:nvSpPr>
          <p:spPr bwMode="auto">
            <a:xfrm>
              <a:off x="4067745" y="3501008"/>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49161" name="Group 31"/>
            <p:cNvGrpSpPr>
              <a:grpSpLocks/>
            </p:cNvGrpSpPr>
            <p:nvPr/>
          </p:nvGrpSpPr>
          <p:grpSpPr bwMode="auto">
            <a:xfrm rot="5400000">
              <a:off x="4286250" y="4797202"/>
              <a:ext cx="431800" cy="576263"/>
              <a:chOff x="2608" y="2160"/>
              <a:chExt cx="272" cy="363"/>
            </a:xfrm>
          </p:grpSpPr>
          <p:sp>
            <p:nvSpPr>
              <p:cNvPr id="49172" name="Line 32"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3" name="Line 33"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4" name="Line 34"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5" name="Line 35"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6" name="Line 36"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7" name="Line 37"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8" name="Line 38"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9162" name="Text Box 39" descr="[DECORATIVE]"/>
            <p:cNvSpPr txBox="1">
              <a:spLocks noChangeArrowheads="1"/>
            </p:cNvSpPr>
            <p:nvPr>
              <p:custDataLst>
                <p:tags r:id="rId4"/>
              </p:custDataLst>
            </p:nvPr>
          </p:nvSpPr>
          <p:spPr bwMode="auto">
            <a:xfrm>
              <a:off x="4355777" y="450912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sp>
          <p:nvSpPr>
            <p:cNvPr id="49163" name="Text Box 48" descr="[DECORATIVE]"/>
            <p:cNvSpPr txBox="1">
              <a:spLocks noChangeArrowheads="1"/>
            </p:cNvSpPr>
            <p:nvPr>
              <p:custDataLst>
                <p:tags r:id="rId5"/>
              </p:custDataLst>
            </p:nvPr>
          </p:nvSpPr>
          <p:spPr bwMode="auto">
            <a:xfrm>
              <a:off x="5588829" y="4299102"/>
              <a:ext cx="85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r>
                <a:rPr lang="en-US" altLang="el-GR" dirty="0" err="1"/>
                <a:t>a.b</a:t>
              </a:r>
              <a:endParaRPr lang="el-GR" altLang="el-GR" dirty="0"/>
            </a:p>
          </p:txBody>
        </p:sp>
        <p:sp>
          <p:nvSpPr>
            <p:cNvPr id="49164" name="Line 49" descr="[DECORATIVE]"/>
            <p:cNvSpPr>
              <a:spLocks noChangeShapeType="1"/>
            </p:cNvSpPr>
            <p:nvPr/>
          </p:nvSpPr>
          <p:spPr bwMode="auto">
            <a:xfrm rot="5400000">
              <a:off x="4753769" y="396932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65" name="Line 50" descr="[DECORATIVE]"/>
            <p:cNvSpPr>
              <a:spLocks noChangeShapeType="1"/>
            </p:cNvSpPr>
            <p:nvPr/>
          </p:nvSpPr>
          <p:spPr bwMode="auto">
            <a:xfrm rot="5400000">
              <a:off x="3781425" y="4078064"/>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9166" name="Group 77"/>
            <p:cNvGrpSpPr>
              <a:grpSpLocks/>
            </p:cNvGrpSpPr>
            <p:nvPr/>
          </p:nvGrpSpPr>
          <p:grpSpPr bwMode="auto">
            <a:xfrm>
              <a:off x="4067944" y="5301208"/>
              <a:ext cx="288925" cy="288925"/>
              <a:chOff x="3152" y="2069"/>
              <a:chExt cx="182" cy="182"/>
            </a:xfrm>
          </p:grpSpPr>
          <p:sp>
            <p:nvSpPr>
              <p:cNvPr id="49168" name="Line 78"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69" name="Line 79"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0" name="Line 80"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171" name="Line 81"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49167" name="Line 82" descr="[DECORATIVE]"/>
            <p:cNvSpPr>
              <a:spLocks noChangeShapeType="1"/>
            </p:cNvSpPr>
            <p:nvPr/>
          </p:nvSpPr>
          <p:spPr bwMode="auto">
            <a:xfrm>
              <a:off x="5004048" y="4725144"/>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custDataLst>
      <p:tags r:id="rId1"/>
    </p:custDataLst>
    <p:extLst>
      <p:ext uri="{BB962C8B-B14F-4D97-AF65-F5344CB8AC3E}">
        <p14:creationId xmlns:p14="http://schemas.microsoft.com/office/powerpoint/2010/main" val="18742683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Υλοποίηση </a:t>
            </a:r>
            <a:r>
              <a:rPr lang="el-GR" altLang="el-GR" sz="4000" dirty="0" err="1"/>
              <a:t>Πολυπλέκτη</a:t>
            </a:r>
            <a:r>
              <a:rPr lang="en-US" altLang="el-GR" sz="4000" dirty="0"/>
              <a:t> </a:t>
            </a:r>
            <a:r>
              <a:rPr lang="el-GR" altLang="el-GR" sz="4000" dirty="0"/>
              <a:t>και </a:t>
            </a:r>
            <a:r>
              <a:rPr lang="en-US" altLang="el-GR" sz="4000" dirty="0"/>
              <a:t>XOR</a:t>
            </a:r>
            <a:r>
              <a:rPr lang="el-GR" altLang="el-GR" sz="4000" dirty="0"/>
              <a:t> </a:t>
            </a:r>
            <a:r>
              <a:rPr lang="el-GR" altLang="el-GR" sz="4000" dirty="0" smtClean="0"/>
              <a:t>(3 από 5</a:t>
            </a:r>
            <a:r>
              <a:rPr lang="el-GR" altLang="el-GR" sz="4000" dirty="0"/>
              <a:t>)</a:t>
            </a:r>
            <a:endParaRPr lang="el-GR" sz="4000" dirty="0"/>
          </a:p>
        </p:txBody>
      </p:sp>
      <p:sp>
        <p:nvSpPr>
          <p:cNvPr id="64514" name="Content Placeholder 2"/>
          <p:cNvSpPr>
            <a:spLocks noGrp="1"/>
          </p:cNvSpPr>
          <p:nvPr>
            <p:ph idx="1"/>
          </p:nvPr>
        </p:nvSpPr>
        <p:spPr>
          <a:xfrm>
            <a:off x="278659" y="1815863"/>
            <a:ext cx="8229600" cy="1626692"/>
          </a:xfrm>
        </p:spPr>
        <p:txBody>
          <a:bodyPr/>
          <a:lstStyle/>
          <a:p>
            <a:pPr eaLnBrk="1" hangingPunct="1">
              <a:defRPr/>
            </a:pPr>
            <a:r>
              <a:rPr lang="el-GR" sz="2800" dirty="0" smtClean="0">
                <a:latin typeface="+mj-lt"/>
              </a:rPr>
              <a:t>Προσοχή η έξοδος μπορεί να επηρεάζει την είσοδο </a:t>
            </a:r>
          </a:p>
          <a:p>
            <a:pPr lvl="1" eaLnBrk="1" hangingPunct="1">
              <a:defRPr/>
            </a:pPr>
            <a:r>
              <a:rPr lang="el-GR" sz="2400" dirty="0" smtClean="0">
                <a:latin typeface="+mj-lt"/>
              </a:rPr>
              <a:t>Με χρήση ΝΟΤ στην έξοδο μπορώ να απομονώσω</a:t>
            </a:r>
          </a:p>
        </p:txBody>
      </p:sp>
      <p:grpSp>
        <p:nvGrpSpPr>
          <p:cNvPr id="50179" name="134 - Ομάδα" descr="Κύκλωμα με ΝΟΤ στην έξοδο (F-&gt; F')"/>
          <p:cNvGrpSpPr>
            <a:grpSpLocks/>
          </p:cNvGrpSpPr>
          <p:nvPr/>
        </p:nvGrpSpPr>
        <p:grpSpPr bwMode="auto">
          <a:xfrm>
            <a:off x="2123728" y="3334543"/>
            <a:ext cx="4319588" cy="1052513"/>
            <a:chOff x="1907704" y="1988840"/>
            <a:chExt cx="4320480" cy="1051654"/>
          </a:xfrm>
        </p:grpSpPr>
        <p:grpSp>
          <p:nvGrpSpPr>
            <p:cNvPr id="50180" name="132 - Ομάδα"/>
            <p:cNvGrpSpPr>
              <a:grpSpLocks/>
            </p:cNvGrpSpPr>
            <p:nvPr/>
          </p:nvGrpSpPr>
          <p:grpSpPr bwMode="auto">
            <a:xfrm>
              <a:off x="1907704" y="1988840"/>
              <a:ext cx="4320480" cy="1051654"/>
              <a:chOff x="1907704" y="1988840"/>
              <a:chExt cx="4320480" cy="1051654"/>
            </a:xfrm>
          </p:grpSpPr>
          <p:grpSp>
            <p:nvGrpSpPr>
              <p:cNvPr id="50182" name="Group 18"/>
              <p:cNvGrpSpPr>
                <a:grpSpLocks/>
              </p:cNvGrpSpPr>
              <p:nvPr/>
            </p:nvGrpSpPr>
            <p:grpSpPr bwMode="auto">
              <a:xfrm rot="5400000">
                <a:off x="3421460" y="2275954"/>
                <a:ext cx="431800" cy="576263"/>
                <a:chOff x="2608" y="2160"/>
                <a:chExt cx="272" cy="363"/>
              </a:xfrm>
            </p:grpSpPr>
            <p:sp>
              <p:nvSpPr>
                <p:cNvPr id="50200" name="Line 19" descr="Κύκλωμα με ΝΟΤ στην έξοδο (F-&gt; F')"/>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01"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02"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03"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04"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05"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206"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0183" name="Text Box 29" descr="[DECORATIVE]"/>
              <p:cNvSpPr txBox="1">
                <a:spLocks noChangeArrowheads="1"/>
              </p:cNvSpPr>
              <p:nvPr>
                <p:custDataLst>
                  <p:tags r:id="rId3"/>
                </p:custDataLst>
              </p:nvPr>
            </p:nvSpPr>
            <p:spPr bwMode="auto">
              <a:xfrm>
                <a:off x="1907704" y="2564904"/>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50184" name="Text Box 30" descr="[DECORATIVE]"/>
              <p:cNvSpPr txBox="1">
                <a:spLocks noChangeArrowheads="1"/>
              </p:cNvSpPr>
              <p:nvPr>
                <p:custDataLst>
                  <p:tags r:id="rId4"/>
                </p:custDataLst>
              </p:nvPr>
            </p:nvSpPr>
            <p:spPr bwMode="auto">
              <a:xfrm>
                <a:off x="2627585" y="198884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50185" name="Group 31"/>
              <p:cNvGrpSpPr>
                <a:grpSpLocks/>
              </p:cNvGrpSpPr>
              <p:nvPr/>
            </p:nvGrpSpPr>
            <p:grpSpPr bwMode="auto">
              <a:xfrm rot="5400000">
                <a:off x="2555800" y="2276649"/>
                <a:ext cx="431800" cy="576263"/>
                <a:chOff x="2608" y="2160"/>
                <a:chExt cx="272" cy="363"/>
              </a:xfrm>
            </p:grpSpPr>
            <p:sp>
              <p:nvSpPr>
                <p:cNvPr id="50193" name="Line 32"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94" name="Line 33"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95" name="Line 34"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96" name="Line 35"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97" name="Line 36"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98" name="Line 37"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99" name="Line 38"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0186" name="Text Box 39" descr="[DECORATIVE]"/>
              <p:cNvSpPr txBox="1">
                <a:spLocks noChangeArrowheads="1"/>
              </p:cNvSpPr>
              <p:nvPr>
                <p:custDataLst>
                  <p:tags r:id="rId5"/>
                </p:custDataLst>
              </p:nvPr>
            </p:nvSpPr>
            <p:spPr bwMode="auto">
              <a:xfrm>
                <a:off x="3419872" y="198884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sp>
            <p:nvSpPr>
              <p:cNvPr id="50187" name="Text Box 48" descr="[DECORATIVE]"/>
              <p:cNvSpPr txBox="1">
                <a:spLocks noChangeArrowheads="1"/>
              </p:cNvSpPr>
              <p:nvPr>
                <p:custDataLst>
                  <p:tags r:id="rId6"/>
                </p:custDataLst>
              </p:nvPr>
            </p:nvSpPr>
            <p:spPr bwMode="auto">
              <a:xfrm>
                <a:off x="5374633" y="2411596"/>
                <a:ext cx="85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r>
                  <a:rPr lang="el-GR" altLang="el-GR" dirty="0"/>
                  <a:t>’</a:t>
                </a:r>
              </a:p>
            </p:txBody>
          </p:sp>
          <p:sp>
            <p:nvSpPr>
              <p:cNvPr id="50188" name="Line 49" descr="[DECORATIVE]"/>
              <p:cNvSpPr>
                <a:spLocks noChangeShapeType="1"/>
              </p:cNvSpPr>
              <p:nvPr/>
            </p:nvSpPr>
            <p:spPr bwMode="auto">
              <a:xfrm rot="5400000">
                <a:off x="4177904" y="252916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89" name="Line 50" descr="[DECORATIVE]"/>
              <p:cNvSpPr>
                <a:spLocks noChangeShapeType="1"/>
              </p:cNvSpPr>
              <p:nvPr/>
            </p:nvSpPr>
            <p:spPr bwMode="auto">
              <a:xfrm rot="5400000">
                <a:off x="3205560" y="2637904"/>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190" name="Line 82" descr="[DECORATIVE]"/>
              <p:cNvSpPr>
                <a:spLocks noChangeShapeType="1"/>
              </p:cNvSpPr>
              <p:nvPr/>
            </p:nvSpPr>
            <p:spPr bwMode="auto">
              <a:xfrm>
                <a:off x="4932040" y="2780928"/>
                <a:ext cx="7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31" name="130 - Ισοσκελές τρίγωνο" descr="[DECORATIVE]"/>
              <p:cNvSpPr/>
              <p:nvPr/>
            </p:nvSpPr>
            <p:spPr>
              <a:xfrm rot="5400000">
                <a:off x="4427845" y="2535823"/>
                <a:ext cx="504413" cy="504929"/>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2" name="131 - Έλλειψη" descr="[DECORATIVE]"/>
              <p:cNvSpPr/>
              <p:nvPr/>
            </p:nvSpPr>
            <p:spPr>
              <a:xfrm>
                <a:off x="4932516" y="2751805"/>
                <a:ext cx="71452" cy="7137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50181" name="Text Box 48" descr="[DECORATIVE]"/>
            <p:cNvSpPr txBox="1">
              <a:spLocks noChangeArrowheads="1"/>
            </p:cNvSpPr>
            <p:nvPr>
              <p:custDataLst>
                <p:tags r:id="rId2"/>
              </p:custDataLst>
            </p:nvPr>
          </p:nvSpPr>
          <p:spPr bwMode="auto">
            <a:xfrm>
              <a:off x="4067944" y="2348880"/>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endParaRPr lang="el-GR" altLang="el-GR" dirty="0"/>
            </a:p>
          </p:txBody>
        </p:sp>
      </p:grpSp>
      <p:sp>
        <p:nvSpPr>
          <p:cNvPr id="3" name="TextBox 2"/>
          <p:cNvSpPr txBox="1"/>
          <p:nvPr/>
        </p:nvSpPr>
        <p:spPr>
          <a:xfrm>
            <a:off x="480672" y="4523346"/>
            <a:ext cx="8352928" cy="1871747"/>
          </a:xfrm>
          <a:prstGeom prst="rect">
            <a:avLst/>
          </a:prstGeom>
        </p:spPr>
        <p:txBody>
          <a:bodyPr vert="horz" wrap="square" lIns="91440" tIns="45720" rIns="91440" bIns="45720" rtlCol="0" anchor="ctr">
            <a:noAutofit/>
          </a:bodyPr>
          <a:lstStyle/>
          <a:p>
            <a:pPr eaLnBrk="1" hangingPunct="1">
              <a:defRPr/>
            </a:pPr>
            <a:r>
              <a:rPr lang="el-GR" sz="2400" dirty="0">
                <a:latin typeface="+mn-lt"/>
              </a:rPr>
              <a:t>Εάν ένα μονοπάτι μόνο φορτίζει δεν χρειάζονται </a:t>
            </a:r>
            <a:r>
              <a:rPr lang="en-US" sz="2400" dirty="0">
                <a:latin typeface="+mn-lt"/>
              </a:rPr>
              <a:t>n-MOS </a:t>
            </a:r>
            <a:r>
              <a:rPr lang="el-GR" sz="2400" dirty="0">
                <a:latin typeface="+mn-lt"/>
              </a:rPr>
              <a:t>τρανζίστορ</a:t>
            </a:r>
          </a:p>
          <a:p>
            <a:pPr eaLnBrk="1" hangingPunct="1">
              <a:defRPr/>
            </a:pPr>
            <a:endParaRPr lang="el-GR" sz="2400" dirty="0">
              <a:latin typeface="+mn-lt"/>
            </a:endParaRPr>
          </a:p>
          <a:p>
            <a:pPr eaLnBrk="1" hangingPunct="1">
              <a:defRPr/>
            </a:pPr>
            <a:r>
              <a:rPr lang="el-GR" sz="2400" dirty="0">
                <a:latin typeface="+mn-lt"/>
              </a:rPr>
              <a:t>Αντίστοιχα εάν μόνο αποφορτίζει δεν χρειάζονται</a:t>
            </a:r>
            <a:r>
              <a:rPr lang="en-US" sz="2400" dirty="0">
                <a:latin typeface="+mn-lt"/>
              </a:rPr>
              <a:t> p-MOS </a:t>
            </a:r>
            <a:r>
              <a:rPr lang="el-GR" sz="2400" dirty="0" smtClean="0">
                <a:latin typeface="+mn-lt"/>
              </a:rPr>
              <a:t>τρανζίστορ</a:t>
            </a:r>
            <a:endParaRPr lang="el-GR" sz="2400" dirty="0">
              <a:latin typeface="+mn-lt"/>
            </a:endParaRPr>
          </a:p>
        </p:txBody>
      </p:sp>
    </p:spTree>
    <p:custDataLst>
      <p:tags r:id="rId1"/>
    </p:custDataLst>
    <p:extLst>
      <p:ext uri="{BB962C8B-B14F-4D97-AF65-F5344CB8AC3E}">
        <p14:creationId xmlns:p14="http://schemas.microsoft.com/office/powerpoint/2010/main" val="379570481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Υλοποίηση </a:t>
            </a:r>
            <a:r>
              <a:rPr lang="el-GR" altLang="el-GR" sz="4000" dirty="0" err="1"/>
              <a:t>Πολυπλέκτη</a:t>
            </a:r>
            <a:r>
              <a:rPr lang="en-US" altLang="el-GR" sz="4000" dirty="0"/>
              <a:t> </a:t>
            </a:r>
            <a:r>
              <a:rPr lang="el-GR" altLang="el-GR" sz="4000" dirty="0"/>
              <a:t>και </a:t>
            </a:r>
            <a:r>
              <a:rPr lang="en-US" altLang="el-GR" sz="4000" dirty="0"/>
              <a:t>XOR</a:t>
            </a:r>
            <a:r>
              <a:rPr lang="el-GR" altLang="el-GR" sz="4000" dirty="0"/>
              <a:t> </a:t>
            </a:r>
            <a:r>
              <a:rPr lang="el-GR" altLang="el-GR" sz="4000" dirty="0" smtClean="0"/>
              <a:t>(4 από 5</a:t>
            </a:r>
            <a:r>
              <a:rPr lang="el-GR" altLang="el-GR" sz="4000" dirty="0"/>
              <a:t>)</a:t>
            </a:r>
            <a:endParaRPr lang="el-GR" sz="4000" dirty="0"/>
          </a:p>
        </p:txBody>
      </p:sp>
      <p:pic>
        <p:nvPicPr>
          <p:cNvPr id="5" name="Picture 2" descr="Σχ'εδοπ πολυπλέκτη με X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2357" y="1557338"/>
            <a:ext cx="499198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544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l-GR" sz="4000" smtClean="0"/>
              <a:t>Κυκλώματα Τριών Καταστάσεων</a:t>
            </a:r>
          </a:p>
        </p:txBody>
      </p:sp>
      <p:sp>
        <p:nvSpPr>
          <p:cNvPr id="27651" name="Rectangle 3"/>
          <p:cNvSpPr>
            <a:spLocks noGrp="1" noChangeArrowheads="1"/>
          </p:cNvSpPr>
          <p:nvPr>
            <p:ph idx="1"/>
          </p:nvPr>
        </p:nvSpPr>
        <p:spPr/>
        <p:txBody>
          <a:bodyPr/>
          <a:lstStyle/>
          <a:p>
            <a:pPr eaLnBrk="1" hangingPunct="1">
              <a:lnSpc>
                <a:spcPct val="90000"/>
              </a:lnSpc>
              <a:defRPr/>
            </a:pPr>
            <a:r>
              <a:rPr lang="el-GR" sz="2400" dirty="0" smtClean="0">
                <a:latin typeface="+mj-lt"/>
              </a:rPr>
              <a:t>Μπορούμε να έχουμε και τα δύο τμήματα (</a:t>
            </a:r>
            <a:r>
              <a:rPr lang="en-US" sz="2400" dirty="0" smtClean="0">
                <a:latin typeface="+mj-lt"/>
              </a:rPr>
              <a:t>n-MOS </a:t>
            </a:r>
            <a:r>
              <a:rPr lang="el-GR" sz="2400" dirty="0" smtClean="0">
                <a:latin typeface="+mj-lt"/>
              </a:rPr>
              <a:t>και </a:t>
            </a:r>
            <a:r>
              <a:rPr lang="en-US" sz="2400" dirty="0" smtClean="0">
                <a:latin typeface="+mj-lt"/>
              </a:rPr>
              <a:t>p-MOS) </a:t>
            </a:r>
            <a:r>
              <a:rPr lang="el-GR" sz="2400" dirty="0" smtClean="0">
                <a:latin typeface="+mj-lt"/>
              </a:rPr>
              <a:t>ανενεργά</a:t>
            </a:r>
            <a:r>
              <a:rPr lang="en-US" sz="2400" dirty="0" smtClean="0">
                <a:latin typeface="+mj-lt"/>
              </a:rPr>
              <a:t> </a:t>
            </a:r>
            <a:r>
              <a:rPr lang="el-GR" sz="2400" dirty="0" smtClean="0">
                <a:latin typeface="+mj-lt"/>
              </a:rPr>
              <a:t>ταυτόχρονα</a:t>
            </a:r>
          </a:p>
          <a:p>
            <a:pPr eaLnBrk="1" hangingPunct="1">
              <a:lnSpc>
                <a:spcPct val="90000"/>
              </a:lnSpc>
              <a:defRPr/>
            </a:pPr>
            <a:r>
              <a:rPr lang="el-GR" sz="2400" dirty="0" smtClean="0">
                <a:latin typeface="+mj-lt"/>
              </a:rPr>
              <a:t>Σε αυτή την περίπτωση στην έξοδο έχουμε μία τρίτη κατάσταση (υψηλή </a:t>
            </a:r>
            <a:r>
              <a:rPr lang="el-GR" sz="2400" dirty="0" err="1" smtClean="0">
                <a:latin typeface="+mj-lt"/>
              </a:rPr>
              <a:t>εμπέδηση</a:t>
            </a:r>
            <a:r>
              <a:rPr lang="el-GR" sz="2400" dirty="0" smtClean="0">
                <a:latin typeface="+mj-lt"/>
              </a:rPr>
              <a:t> - </a:t>
            </a:r>
            <a:r>
              <a:rPr lang="en-US" sz="2400" dirty="0" smtClean="0">
                <a:latin typeface="+mj-lt"/>
              </a:rPr>
              <a:t>high impendence</a:t>
            </a:r>
            <a:r>
              <a:rPr lang="el-GR" sz="2400" dirty="0" smtClean="0">
                <a:latin typeface="+mj-lt"/>
              </a:rPr>
              <a:t> - </a:t>
            </a:r>
            <a:r>
              <a:rPr lang="en-US" sz="2400" dirty="0" err="1" smtClean="0">
                <a:latin typeface="+mj-lt"/>
              </a:rPr>
              <a:t>hiZ</a:t>
            </a:r>
            <a:r>
              <a:rPr lang="en-US" sz="2400" dirty="0" smtClean="0">
                <a:latin typeface="+mj-lt"/>
              </a:rPr>
              <a:t>)</a:t>
            </a:r>
          </a:p>
          <a:p>
            <a:pPr eaLnBrk="1" hangingPunct="1">
              <a:lnSpc>
                <a:spcPct val="90000"/>
              </a:lnSpc>
              <a:defRPr/>
            </a:pPr>
            <a:r>
              <a:rPr lang="el-GR" sz="2400" dirty="0" smtClean="0">
                <a:latin typeface="+mj-lt"/>
              </a:rPr>
              <a:t>Σε αυτή την κατάσταση η πύλη δεν επιδρά στην έξοδο</a:t>
            </a:r>
          </a:p>
          <a:p>
            <a:pPr lvl="1" eaLnBrk="1" hangingPunct="1">
              <a:lnSpc>
                <a:spcPct val="90000"/>
              </a:lnSpc>
              <a:defRPr/>
            </a:pPr>
            <a:r>
              <a:rPr lang="el-GR" sz="2000" dirty="0" smtClean="0">
                <a:latin typeface="+mj-lt"/>
              </a:rPr>
              <a:t>Μπορούμε να συνδέσουμε εξόδους πολλών πυλών ταυτόχρονα εάν δεν</a:t>
            </a:r>
            <a:r>
              <a:rPr lang="en-US" sz="2000" dirty="0" smtClean="0">
                <a:latin typeface="+mj-lt"/>
              </a:rPr>
              <a:t> </a:t>
            </a:r>
            <a:r>
              <a:rPr lang="el-GR" sz="2000" dirty="0" smtClean="0">
                <a:latin typeface="+mj-lt"/>
              </a:rPr>
              <a:t>έχουμε περισσότερες από μία σε κατάσταση διαφορετική  από </a:t>
            </a:r>
            <a:r>
              <a:rPr lang="en-US" sz="2000" dirty="0" err="1" smtClean="0">
                <a:latin typeface="+mj-lt"/>
              </a:rPr>
              <a:t>hiZ</a:t>
            </a:r>
            <a:endParaRPr lang="el-GR" sz="2000" dirty="0" smtClean="0">
              <a:latin typeface="+mj-lt"/>
            </a:endParaRPr>
          </a:p>
          <a:p>
            <a:pPr lvl="1" eaLnBrk="1" hangingPunct="1">
              <a:lnSpc>
                <a:spcPct val="90000"/>
              </a:lnSpc>
              <a:defRPr/>
            </a:pPr>
            <a:r>
              <a:rPr lang="el-GR" sz="2000" dirty="0" smtClean="0">
                <a:latin typeface="+mj-lt"/>
              </a:rPr>
              <a:t>Εάν όλες οι συνδεδεμένες έξοδοι σε κόμβο είναι </a:t>
            </a:r>
            <a:r>
              <a:rPr lang="en-US" sz="2000" dirty="0" err="1" smtClean="0">
                <a:latin typeface="+mj-lt"/>
              </a:rPr>
              <a:t>hiZ</a:t>
            </a:r>
            <a:r>
              <a:rPr lang="el-GR" sz="2000" dirty="0" smtClean="0">
                <a:latin typeface="+mj-lt"/>
              </a:rPr>
              <a:t> η κατάσταση παραμένει σταθερή αλλά είναι ευαίσθητη στον θόρυβο.</a:t>
            </a:r>
          </a:p>
        </p:txBody>
      </p:sp>
    </p:spTree>
    <p:extLst>
      <p:ext uri="{BB962C8B-B14F-4D97-AF65-F5344CB8AC3E}">
        <p14:creationId xmlns:p14="http://schemas.microsoft.com/office/powerpoint/2010/main" val="16929636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4000" dirty="0"/>
              <a:t>Υλοποίηση </a:t>
            </a:r>
            <a:r>
              <a:rPr lang="el-GR" altLang="el-GR" sz="4000" dirty="0" err="1"/>
              <a:t>Πολυπλέκτη</a:t>
            </a:r>
            <a:r>
              <a:rPr lang="en-US" altLang="el-GR" sz="4000" dirty="0"/>
              <a:t> </a:t>
            </a:r>
            <a:r>
              <a:rPr lang="el-GR" altLang="el-GR" sz="4000" dirty="0"/>
              <a:t>και </a:t>
            </a:r>
            <a:r>
              <a:rPr lang="en-US" altLang="el-GR" sz="4000" dirty="0"/>
              <a:t>XOR</a:t>
            </a:r>
            <a:r>
              <a:rPr lang="el-GR" altLang="el-GR" sz="4000" dirty="0"/>
              <a:t> </a:t>
            </a:r>
            <a:r>
              <a:rPr lang="el-GR" altLang="el-GR" sz="4000" dirty="0" smtClean="0"/>
              <a:t>(5 από 5</a:t>
            </a:r>
            <a:r>
              <a:rPr lang="el-GR" altLang="el-GR" sz="4000" dirty="0"/>
              <a:t>)</a:t>
            </a:r>
            <a:endParaRPr lang="el-GR" sz="4000" dirty="0"/>
          </a:p>
        </p:txBody>
      </p:sp>
      <p:sp>
        <p:nvSpPr>
          <p:cNvPr id="65538" name="Content Placeholder 2"/>
          <p:cNvSpPr>
            <a:spLocks noGrp="1"/>
          </p:cNvSpPr>
          <p:nvPr>
            <p:ph idx="1"/>
          </p:nvPr>
        </p:nvSpPr>
        <p:spPr>
          <a:xfrm>
            <a:off x="464156" y="1556793"/>
            <a:ext cx="8229600" cy="2835704"/>
          </a:xfrm>
        </p:spPr>
        <p:txBody>
          <a:bodyPr/>
          <a:lstStyle/>
          <a:p>
            <a:pPr eaLnBrk="1" hangingPunct="1">
              <a:defRPr/>
            </a:pPr>
            <a:r>
              <a:rPr lang="el-GR" sz="2400" dirty="0" smtClean="0">
                <a:latin typeface="+mj-lt"/>
              </a:rPr>
              <a:t>Εάν σε μονοπάτι που φορτίζει δεν υπάρχουν τα απαιτούμενα </a:t>
            </a:r>
            <a:r>
              <a:rPr lang="en-US" sz="2400" dirty="0" smtClean="0">
                <a:latin typeface="+mj-lt"/>
              </a:rPr>
              <a:t>p-MOS </a:t>
            </a:r>
            <a:r>
              <a:rPr lang="el-GR" sz="2400" dirty="0" smtClean="0">
                <a:latin typeface="+mj-lt"/>
              </a:rPr>
              <a:t>τρανζίστορ θα υπάρχει πτώση τάσης στην έξοδο</a:t>
            </a:r>
          </a:p>
          <a:p>
            <a:pPr lvl="1" eaLnBrk="1" hangingPunct="1">
              <a:defRPr/>
            </a:pPr>
            <a:r>
              <a:rPr lang="el-GR" sz="2400" dirty="0" smtClean="0">
                <a:latin typeface="+mj-lt"/>
              </a:rPr>
              <a:t>Με </a:t>
            </a:r>
            <a:r>
              <a:rPr lang="en-US" sz="2400" dirty="0" smtClean="0">
                <a:latin typeface="+mj-lt"/>
              </a:rPr>
              <a:t>p-MOS </a:t>
            </a:r>
            <a:r>
              <a:rPr lang="el-GR" sz="2400" dirty="0" smtClean="0">
                <a:latin typeface="+mj-lt"/>
              </a:rPr>
              <a:t>(ασθενές) που οδηγείται από συμπλήρωμα της εξόδου έχω αποκατάσταση τάσης</a:t>
            </a:r>
          </a:p>
          <a:p>
            <a:pPr eaLnBrk="1" hangingPunct="1">
              <a:defRPr/>
            </a:pPr>
            <a:r>
              <a:rPr lang="el-GR" sz="2400" dirty="0" smtClean="0">
                <a:latin typeface="+mj-lt"/>
              </a:rPr>
              <a:t>Αντίστοιχα για μονοπάτι που αποφορτίζει χωρίς τα απαιτούμενα </a:t>
            </a:r>
            <a:r>
              <a:rPr lang="en-US" sz="2400" dirty="0" smtClean="0">
                <a:latin typeface="+mj-lt"/>
              </a:rPr>
              <a:t>n-MOS</a:t>
            </a:r>
            <a:endParaRPr lang="el-GR" sz="2400" dirty="0" smtClean="0">
              <a:latin typeface="+mj-lt"/>
            </a:endParaRPr>
          </a:p>
        </p:txBody>
      </p:sp>
      <p:grpSp>
        <p:nvGrpSpPr>
          <p:cNvPr id="52227" name="103 - Ομάδα" descr="Κύκλωμα πολυκπλέκτη και XOR"/>
          <p:cNvGrpSpPr>
            <a:grpSpLocks/>
          </p:cNvGrpSpPr>
          <p:nvPr/>
        </p:nvGrpSpPr>
        <p:grpSpPr bwMode="auto">
          <a:xfrm>
            <a:off x="2303748" y="4365104"/>
            <a:ext cx="6037263" cy="1993900"/>
            <a:chOff x="1907704" y="3097426"/>
            <a:chExt cx="6038127" cy="1994431"/>
          </a:xfrm>
        </p:grpSpPr>
        <p:sp>
          <p:nvSpPr>
            <p:cNvPr id="52228" name="Text Box 48" descr="Κύκλωμα πολυκπλέκτη και XOR"/>
            <p:cNvSpPr txBox="1">
              <a:spLocks noChangeArrowheads="1"/>
            </p:cNvSpPr>
            <p:nvPr>
              <p:custDataLst>
                <p:tags r:id="rId2"/>
              </p:custDataLst>
            </p:nvPr>
          </p:nvSpPr>
          <p:spPr bwMode="auto">
            <a:xfrm>
              <a:off x="4860032" y="4437112"/>
              <a:ext cx="85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endParaRPr lang="el-GR" altLang="el-GR" dirty="0"/>
            </a:p>
          </p:txBody>
        </p:sp>
        <p:grpSp>
          <p:nvGrpSpPr>
            <p:cNvPr id="52229" name="29 - Ομάδα"/>
            <p:cNvGrpSpPr>
              <a:grpSpLocks/>
            </p:cNvGrpSpPr>
            <p:nvPr/>
          </p:nvGrpSpPr>
          <p:grpSpPr bwMode="auto">
            <a:xfrm>
              <a:off x="1907704" y="3097426"/>
              <a:ext cx="2522612" cy="942777"/>
              <a:chOff x="1907704" y="3097426"/>
              <a:chExt cx="2522612" cy="942777"/>
            </a:xfrm>
          </p:grpSpPr>
          <p:grpSp>
            <p:nvGrpSpPr>
              <p:cNvPr id="52274" name="Group 18"/>
              <p:cNvGrpSpPr>
                <a:grpSpLocks/>
              </p:cNvGrpSpPr>
              <p:nvPr/>
            </p:nvGrpSpPr>
            <p:grpSpPr bwMode="auto">
              <a:xfrm rot="5400000">
                <a:off x="3421460" y="3384540"/>
                <a:ext cx="431800" cy="576263"/>
                <a:chOff x="2608" y="2160"/>
                <a:chExt cx="272" cy="363"/>
              </a:xfrm>
            </p:grpSpPr>
            <p:sp>
              <p:nvSpPr>
                <p:cNvPr id="52288" name="Line 19"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9"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90"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91"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92"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93"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94"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75" name="Text Box 29" descr="[DECORATIVE]"/>
              <p:cNvSpPr txBox="1">
                <a:spLocks noChangeArrowheads="1"/>
              </p:cNvSpPr>
              <p:nvPr>
                <p:custDataLst>
                  <p:tags r:id="rId7"/>
                </p:custDataLst>
              </p:nvPr>
            </p:nvSpPr>
            <p:spPr bwMode="auto">
              <a:xfrm>
                <a:off x="1907704" y="367349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52276" name="Text Box 30" descr="[DECORATIVE]"/>
              <p:cNvSpPr txBox="1">
                <a:spLocks noChangeArrowheads="1"/>
              </p:cNvSpPr>
              <p:nvPr>
                <p:custDataLst>
                  <p:tags r:id="rId8"/>
                </p:custDataLst>
              </p:nvPr>
            </p:nvSpPr>
            <p:spPr bwMode="auto">
              <a:xfrm>
                <a:off x="2627585" y="3097426"/>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52277" name="Group 31"/>
              <p:cNvGrpSpPr>
                <a:grpSpLocks/>
              </p:cNvGrpSpPr>
              <p:nvPr/>
            </p:nvGrpSpPr>
            <p:grpSpPr bwMode="auto">
              <a:xfrm rot="5400000">
                <a:off x="2555800" y="3385235"/>
                <a:ext cx="431800" cy="576263"/>
                <a:chOff x="2608" y="2160"/>
                <a:chExt cx="272" cy="363"/>
              </a:xfrm>
            </p:grpSpPr>
            <p:sp>
              <p:nvSpPr>
                <p:cNvPr id="52281" name="Line 32"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2" name="Line 33"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3" name="Line 34"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4" name="Line 35"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5" name="Line 36"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6" name="Line 37"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7" name="Line 38"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78" name="Text Box 39" descr="[DECORATIVE]"/>
              <p:cNvSpPr txBox="1">
                <a:spLocks noChangeArrowheads="1"/>
              </p:cNvSpPr>
              <p:nvPr>
                <p:custDataLst>
                  <p:tags r:id="rId9"/>
                </p:custDataLst>
              </p:nvPr>
            </p:nvSpPr>
            <p:spPr bwMode="auto">
              <a:xfrm>
                <a:off x="3419872" y="3097426"/>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sp>
            <p:nvSpPr>
              <p:cNvPr id="52279" name="Line 49" descr="[DECORATIVE]"/>
              <p:cNvSpPr>
                <a:spLocks noChangeShapeType="1"/>
              </p:cNvSpPr>
              <p:nvPr/>
            </p:nvSpPr>
            <p:spPr bwMode="auto">
              <a:xfrm rot="5400000">
                <a:off x="4177904" y="3637746"/>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80" name="Line 50" descr="[DECORATIVE]"/>
              <p:cNvSpPr>
                <a:spLocks noChangeShapeType="1"/>
              </p:cNvSpPr>
              <p:nvPr/>
            </p:nvSpPr>
            <p:spPr bwMode="auto">
              <a:xfrm rot="5400000">
                <a:off x="3205560" y="374649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30" name="Line 82" descr="[DECORATIVE]"/>
            <p:cNvSpPr>
              <a:spLocks noChangeShapeType="1"/>
            </p:cNvSpPr>
            <p:nvPr/>
          </p:nvSpPr>
          <p:spPr bwMode="auto">
            <a:xfrm>
              <a:off x="6228184" y="4431890"/>
              <a:ext cx="7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52231" name="28 - Ομάδα"/>
            <p:cNvGrpSpPr>
              <a:grpSpLocks/>
            </p:cNvGrpSpPr>
            <p:nvPr/>
          </p:nvGrpSpPr>
          <p:grpSpPr bwMode="auto">
            <a:xfrm>
              <a:off x="5724128" y="4187400"/>
              <a:ext cx="576064" cy="504056"/>
              <a:chOff x="4427984" y="3645024"/>
              <a:chExt cx="576064" cy="504056"/>
            </a:xfrm>
          </p:grpSpPr>
          <p:sp>
            <p:nvSpPr>
              <p:cNvPr id="13" name="12 - Ισοσκελές τρίγωνο" descr="[DECORATIVE]"/>
              <p:cNvSpPr/>
              <p:nvPr/>
            </p:nvSpPr>
            <p:spPr>
              <a:xfrm rot="5400000">
                <a:off x="4428425" y="3644396"/>
                <a:ext cx="504959" cy="504897"/>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13 - Έλλειψη" descr="[DECORATIVE]"/>
              <p:cNvSpPr/>
              <p:nvPr/>
            </p:nvSpPr>
            <p:spPr>
              <a:xfrm>
                <a:off x="4933353" y="3860322"/>
                <a:ext cx="71448" cy="714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grpSp>
          <p:nvGrpSpPr>
            <p:cNvPr id="52232" name="52 - Ομάδα"/>
            <p:cNvGrpSpPr>
              <a:grpSpLocks/>
            </p:cNvGrpSpPr>
            <p:nvPr/>
          </p:nvGrpSpPr>
          <p:grpSpPr bwMode="auto">
            <a:xfrm>
              <a:off x="1907704" y="4149080"/>
              <a:ext cx="2522612" cy="942777"/>
              <a:chOff x="1907704" y="3097426"/>
              <a:chExt cx="2522612" cy="942777"/>
            </a:xfrm>
          </p:grpSpPr>
          <p:grpSp>
            <p:nvGrpSpPr>
              <p:cNvPr id="52251" name="Group 18"/>
              <p:cNvGrpSpPr>
                <a:grpSpLocks/>
              </p:cNvGrpSpPr>
              <p:nvPr/>
            </p:nvGrpSpPr>
            <p:grpSpPr bwMode="auto">
              <a:xfrm rot="5400000">
                <a:off x="3421460" y="3384540"/>
                <a:ext cx="431800" cy="576263"/>
                <a:chOff x="2608" y="2160"/>
                <a:chExt cx="272" cy="363"/>
              </a:xfrm>
            </p:grpSpPr>
            <p:sp>
              <p:nvSpPr>
                <p:cNvPr id="52265" name="Line 19"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6"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7"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8"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9"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70"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71"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52" name="Text Box 29" descr="[DECORATIVE]"/>
              <p:cNvSpPr txBox="1">
                <a:spLocks noChangeArrowheads="1"/>
              </p:cNvSpPr>
              <p:nvPr>
                <p:custDataLst>
                  <p:tags r:id="rId4"/>
                </p:custDataLst>
              </p:nvPr>
            </p:nvSpPr>
            <p:spPr bwMode="auto">
              <a:xfrm>
                <a:off x="1907704" y="367349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d</a:t>
                </a:r>
                <a:endParaRPr lang="el-GR" altLang="el-GR" dirty="0"/>
              </a:p>
            </p:txBody>
          </p:sp>
          <p:sp>
            <p:nvSpPr>
              <p:cNvPr id="52253" name="Text Box 30" descr="[DECORATIVE]"/>
              <p:cNvSpPr txBox="1">
                <a:spLocks noChangeArrowheads="1"/>
              </p:cNvSpPr>
              <p:nvPr>
                <p:custDataLst>
                  <p:tags r:id="rId5"/>
                </p:custDataLst>
              </p:nvPr>
            </p:nvSpPr>
            <p:spPr bwMode="auto">
              <a:xfrm>
                <a:off x="2627585" y="3097426"/>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e</a:t>
                </a:r>
                <a:endParaRPr lang="el-GR" altLang="el-GR" dirty="0"/>
              </a:p>
            </p:txBody>
          </p:sp>
          <p:grpSp>
            <p:nvGrpSpPr>
              <p:cNvPr id="52254" name="Group 31"/>
              <p:cNvGrpSpPr>
                <a:grpSpLocks/>
              </p:cNvGrpSpPr>
              <p:nvPr/>
            </p:nvGrpSpPr>
            <p:grpSpPr bwMode="auto">
              <a:xfrm rot="5400000">
                <a:off x="2555800" y="3385235"/>
                <a:ext cx="431800" cy="576263"/>
                <a:chOff x="2608" y="2160"/>
                <a:chExt cx="272" cy="363"/>
              </a:xfrm>
            </p:grpSpPr>
            <p:sp>
              <p:nvSpPr>
                <p:cNvPr id="52258" name="Line 32"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59" name="Line 33"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0" name="Line 34"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1" name="Line 35"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2" name="Line 36"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3" name="Line 37"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64" name="Line 38"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2255" name="Text Box 39" descr="[DECORATIVE]"/>
              <p:cNvSpPr txBox="1">
                <a:spLocks noChangeArrowheads="1"/>
              </p:cNvSpPr>
              <p:nvPr>
                <p:custDataLst>
                  <p:tags r:id="rId6"/>
                </p:custDataLst>
              </p:nvPr>
            </p:nvSpPr>
            <p:spPr bwMode="auto">
              <a:xfrm>
                <a:off x="3491681" y="3097426"/>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g</a:t>
                </a:r>
                <a:endParaRPr lang="el-GR" altLang="el-GR" dirty="0"/>
              </a:p>
            </p:txBody>
          </p:sp>
          <p:sp>
            <p:nvSpPr>
              <p:cNvPr id="52256" name="Line 49" descr="[DECORATIVE]"/>
              <p:cNvSpPr>
                <a:spLocks noChangeShapeType="1"/>
              </p:cNvSpPr>
              <p:nvPr/>
            </p:nvSpPr>
            <p:spPr bwMode="auto">
              <a:xfrm rot="5400000">
                <a:off x="4177904" y="3637746"/>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257" name="Line 50" descr="[DECORATIVE]"/>
              <p:cNvSpPr>
                <a:spLocks noChangeShapeType="1"/>
              </p:cNvSpPr>
              <p:nvPr/>
            </p:nvSpPr>
            <p:spPr bwMode="auto">
              <a:xfrm rot="5400000">
                <a:off x="3205560" y="374649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78" name="77 - Ευθεία γραμμή σύνδεσης" descr="[DECORATIVE]"/>
            <p:cNvCxnSpPr>
              <a:stCxn id="52279" idx="0"/>
              <a:endCxn id="52256" idx="0"/>
            </p:cNvCxnSpPr>
            <p:nvPr/>
          </p:nvCxnSpPr>
          <p:spPr>
            <a:xfrm>
              <a:off x="4430603" y="3889799"/>
              <a:ext cx="0" cy="1052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 Ευθεία γραμμή σύνδεσης" descr="[DECORATIVE]"/>
            <p:cNvCxnSpPr/>
            <p:nvPr/>
          </p:nvCxnSpPr>
          <p:spPr>
            <a:xfrm>
              <a:off x="4427428" y="4437633"/>
              <a:ext cx="1297173" cy="0"/>
            </a:xfrm>
            <a:prstGeom prst="line">
              <a:avLst/>
            </a:prstGeom>
          </p:spPr>
          <p:style>
            <a:lnRef idx="1">
              <a:schemeClr val="accent1"/>
            </a:lnRef>
            <a:fillRef idx="0">
              <a:schemeClr val="accent1"/>
            </a:fillRef>
            <a:effectRef idx="0">
              <a:schemeClr val="accent1"/>
            </a:effectRef>
            <a:fontRef idx="minor">
              <a:schemeClr val="tx1"/>
            </a:fontRef>
          </p:style>
        </p:cxnSp>
        <p:sp>
          <p:nvSpPr>
            <p:cNvPr id="52235" name="Text Box 48" descr="[DECORATIVE]"/>
            <p:cNvSpPr txBox="1">
              <a:spLocks noChangeArrowheads="1"/>
            </p:cNvSpPr>
            <p:nvPr>
              <p:custDataLst>
                <p:tags r:id="rId3"/>
              </p:custDataLst>
            </p:nvPr>
          </p:nvSpPr>
          <p:spPr bwMode="auto">
            <a:xfrm>
              <a:off x="7092280" y="4221088"/>
              <a:ext cx="85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endParaRPr lang="el-GR" altLang="el-GR" dirty="0"/>
            </a:p>
          </p:txBody>
        </p:sp>
        <p:grpSp>
          <p:nvGrpSpPr>
            <p:cNvPr id="52236" name="95 - Ομάδα"/>
            <p:cNvGrpSpPr>
              <a:grpSpLocks/>
            </p:cNvGrpSpPr>
            <p:nvPr/>
          </p:nvGrpSpPr>
          <p:grpSpPr bwMode="auto">
            <a:xfrm>
              <a:off x="4860032" y="3356992"/>
              <a:ext cx="733745" cy="1092993"/>
              <a:chOff x="4849480" y="1849041"/>
              <a:chExt cx="733745" cy="1092993"/>
            </a:xfrm>
          </p:grpSpPr>
          <p:grpSp>
            <p:nvGrpSpPr>
              <p:cNvPr id="52239" name="Group 347"/>
              <p:cNvGrpSpPr>
                <a:grpSpLocks/>
              </p:cNvGrpSpPr>
              <p:nvPr/>
            </p:nvGrpSpPr>
            <p:grpSpPr bwMode="auto">
              <a:xfrm flipH="1">
                <a:off x="5091907" y="2091928"/>
                <a:ext cx="491318" cy="485775"/>
                <a:chOff x="4080" y="2124"/>
                <a:chExt cx="456" cy="456"/>
              </a:xfrm>
            </p:grpSpPr>
            <p:cxnSp>
              <p:nvCxnSpPr>
                <p:cNvPr id="52243" name="AutoShape 348" descr="[DECORATIVE]"/>
                <p:cNvCxnSpPr>
                  <a:cxnSpLocks noChangeShapeType="1"/>
                </p:cNvCxnSpPr>
                <p:nvPr/>
              </p:nvCxnSpPr>
              <p:spPr bwMode="auto">
                <a:xfrm>
                  <a:off x="4536" y="2124"/>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44" name="AutoShape 349" descr="[DECORATIVE]"/>
                <p:cNvCxnSpPr>
                  <a:cxnSpLocks noChangeShapeType="1"/>
                </p:cNvCxnSpPr>
                <p:nvPr/>
              </p:nvCxnSpPr>
              <p:spPr bwMode="auto">
                <a:xfrm>
                  <a:off x="4422"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2245" name="AutoShape 350" descr="[DECORATIVE]"/>
                <p:cNvCxnSpPr>
                  <a:cxnSpLocks noChangeShapeType="1"/>
                </p:cNvCxnSpPr>
                <p:nvPr/>
              </p:nvCxnSpPr>
              <p:spPr bwMode="auto">
                <a:xfrm>
                  <a:off x="4536" y="2466"/>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46" name="AutoShape 351" descr="[DECORATIVE]"/>
                <p:cNvCxnSpPr>
                  <a:cxnSpLocks noChangeShapeType="1"/>
                </p:cNvCxnSpPr>
                <p:nvPr/>
              </p:nvCxnSpPr>
              <p:spPr bwMode="auto">
                <a:xfrm>
                  <a:off x="4422" y="2238"/>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47" name="AutoShape 352" descr="[DECORATIVE]"/>
                <p:cNvCxnSpPr>
                  <a:cxnSpLocks noChangeShapeType="1"/>
                </p:cNvCxnSpPr>
                <p:nvPr/>
              </p:nvCxnSpPr>
              <p:spPr bwMode="auto">
                <a:xfrm>
                  <a:off x="4422" y="2466"/>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48" name="AutoShape 353" descr="[DECORATIVE]"/>
                <p:cNvCxnSpPr>
                  <a:cxnSpLocks noChangeShapeType="1"/>
                </p:cNvCxnSpPr>
                <p:nvPr/>
              </p:nvCxnSpPr>
              <p:spPr bwMode="auto">
                <a:xfrm>
                  <a:off x="4365" y="2238"/>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2249" name="Oval 354" descr="[DECORATIVE]"/>
                <p:cNvSpPr>
                  <a:spLocks noChangeArrowheads="1"/>
                </p:cNvSpPr>
                <p:nvPr/>
              </p:nvSpPr>
              <p:spPr bwMode="auto">
                <a:xfrm>
                  <a:off x="4251" y="2295"/>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52250" name="AutoShape 355" descr="[DECORATIVE]"/>
                <p:cNvCxnSpPr>
                  <a:cxnSpLocks noChangeShapeType="1"/>
                </p:cNvCxnSpPr>
                <p:nvPr/>
              </p:nvCxnSpPr>
              <p:spPr bwMode="auto">
                <a:xfrm flipH="1">
                  <a:off x="4080" y="2352"/>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52240" name="AutoShape 356" descr="[DECORATIVE]"/>
              <p:cNvCxnSpPr>
                <a:cxnSpLocks noChangeShapeType="1"/>
              </p:cNvCxnSpPr>
              <p:nvPr/>
            </p:nvCxnSpPr>
            <p:spPr bwMode="auto">
              <a:xfrm>
                <a:off x="4849480" y="1849041"/>
                <a:ext cx="4913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41" name="AutoShape 357" descr="[DECORATIVE]"/>
              <p:cNvCxnSpPr>
                <a:cxnSpLocks noChangeShapeType="1"/>
              </p:cNvCxnSpPr>
              <p:nvPr/>
            </p:nvCxnSpPr>
            <p:spPr bwMode="auto">
              <a:xfrm>
                <a:off x="5095139" y="1849041"/>
                <a:ext cx="0" cy="2428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242" name="AutoShape 358" descr="[DECORATIVE]"/>
              <p:cNvCxnSpPr>
                <a:cxnSpLocks noChangeShapeType="1"/>
              </p:cNvCxnSpPr>
              <p:nvPr/>
            </p:nvCxnSpPr>
            <p:spPr bwMode="auto">
              <a:xfrm>
                <a:off x="5091907" y="2577703"/>
                <a:ext cx="0" cy="3643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98" name="97 - Ευθεία γραμμή σύνδεσης" descr="[DECORATIVE]"/>
            <p:cNvCxnSpPr/>
            <p:nvPr/>
          </p:nvCxnSpPr>
          <p:spPr>
            <a:xfrm>
              <a:off x="5551538" y="3846926"/>
              <a:ext cx="1036785" cy="14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99 - Ευθεία γραμμή σύνδεσης" descr="[DECORATIVE]"/>
            <p:cNvCxnSpPr/>
            <p:nvPr/>
          </p:nvCxnSpPr>
          <p:spPr>
            <a:xfrm flipH="1">
              <a:off x="6574035" y="3861216"/>
              <a:ext cx="14289" cy="576416"/>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0306452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pPr algn="ctr"/>
            <a:r>
              <a:rPr lang="el-GR" altLang="el-GR" sz="4000" smtClean="0"/>
              <a:t>Συμπληρωματική λογική </a:t>
            </a:r>
            <a:br>
              <a:rPr lang="el-GR" altLang="el-GR" sz="4000" smtClean="0"/>
            </a:br>
            <a:r>
              <a:rPr lang="el-GR" altLang="el-GR" sz="4000" smtClean="0"/>
              <a:t>με τρανζίστορ διέλευσης</a:t>
            </a:r>
          </a:p>
        </p:txBody>
      </p:sp>
      <p:grpSp>
        <p:nvGrpSpPr>
          <p:cNvPr id="53251" name="183 - Ομάδα" descr="Κύκλωμα"/>
          <p:cNvGrpSpPr>
            <a:grpSpLocks/>
          </p:cNvGrpSpPr>
          <p:nvPr/>
        </p:nvGrpSpPr>
        <p:grpSpPr bwMode="auto">
          <a:xfrm>
            <a:off x="2267744" y="2096852"/>
            <a:ext cx="5246688" cy="4183062"/>
            <a:chOff x="2483569" y="2204864"/>
            <a:chExt cx="5246238" cy="4183137"/>
          </a:xfrm>
        </p:grpSpPr>
        <p:sp>
          <p:nvSpPr>
            <p:cNvPr id="53252" name="Line 82" descr="Κύκλωμα"/>
            <p:cNvSpPr>
              <a:spLocks noChangeShapeType="1"/>
            </p:cNvSpPr>
            <p:nvPr/>
          </p:nvSpPr>
          <p:spPr bwMode="auto">
            <a:xfrm>
              <a:off x="6012160" y="3539328"/>
              <a:ext cx="7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53253" name="28 - Ομάδα"/>
            <p:cNvGrpSpPr>
              <a:grpSpLocks/>
            </p:cNvGrpSpPr>
            <p:nvPr/>
          </p:nvGrpSpPr>
          <p:grpSpPr bwMode="auto">
            <a:xfrm>
              <a:off x="5508104" y="3294838"/>
              <a:ext cx="576064" cy="504056"/>
              <a:chOff x="4427984" y="3645024"/>
              <a:chExt cx="576064" cy="504056"/>
            </a:xfrm>
          </p:grpSpPr>
          <p:sp>
            <p:nvSpPr>
              <p:cNvPr id="49" name="48 - Ισοσκελές τρίγωνο" descr="[DECORATIVE]"/>
              <p:cNvSpPr/>
              <p:nvPr/>
            </p:nvSpPr>
            <p:spPr>
              <a:xfrm rot="5400000">
                <a:off x="4428146" y="3644914"/>
                <a:ext cx="503247" cy="50478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0" name="13 - Έλλειψη" descr="[DECORATIVE]"/>
              <p:cNvSpPr/>
              <p:nvPr/>
            </p:nvSpPr>
            <p:spPr>
              <a:xfrm>
                <a:off x="4932160" y="3861586"/>
                <a:ext cx="71431" cy="7143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cxnSp>
          <p:nvCxnSpPr>
            <p:cNvPr id="11" name="10 - Ευθεία γραμμή σύνδεσης" descr="[DECORATIVE]"/>
            <p:cNvCxnSpPr/>
            <p:nvPr/>
          </p:nvCxnSpPr>
          <p:spPr>
            <a:xfrm>
              <a:off x="4212209" y="3544738"/>
              <a:ext cx="1295289" cy="0"/>
            </a:xfrm>
            <a:prstGeom prst="line">
              <a:avLst/>
            </a:prstGeom>
          </p:spPr>
          <p:style>
            <a:lnRef idx="1">
              <a:schemeClr val="accent1"/>
            </a:lnRef>
            <a:fillRef idx="0">
              <a:schemeClr val="accent1"/>
            </a:fillRef>
            <a:effectRef idx="0">
              <a:schemeClr val="accent1"/>
            </a:effectRef>
            <a:fontRef idx="minor">
              <a:schemeClr val="tx1"/>
            </a:fontRef>
          </p:style>
        </p:cxnSp>
        <p:sp>
          <p:nvSpPr>
            <p:cNvPr id="53255" name="Text Box 48" descr="[DECORATIVE]"/>
            <p:cNvSpPr txBox="1">
              <a:spLocks noChangeArrowheads="1"/>
            </p:cNvSpPr>
            <p:nvPr>
              <p:custDataLst>
                <p:tags r:id="rId2"/>
              </p:custDataLst>
            </p:nvPr>
          </p:nvSpPr>
          <p:spPr bwMode="auto">
            <a:xfrm>
              <a:off x="6876256" y="2492896"/>
              <a:ext cx="85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XOR</a:t>
              </a:r>
              <a:endParaRPr lang="el-GR" altLang="el-GR" dirty="0"/>
            </a:p>
          </p:txBody>
        </p:sp>
        <p:grpSp>
          <p:nvGrpSpPr>
            <p:cNvPr id="53256" name="95 - Ομάδα"/>
            <p:cNvGrpSpPr>
              <a:grpSpLocks/>
            </p:cNvGrpSpPr>
            <p:nvPr/>
          </p:nvGrpSpPr>
          <p:grpSpPr bwMode="auto">
            <a:xfrm>
              <a:off x="4283968" y="2464430"/>
              <a:ext cx="733745" cy="1092993"/>
              <a:chOff x="4849480" y="1849041"/>
              <a:chExt cx="733745" cy="1092993"/>
            </a:xfrm>
          </p:grpSpPr>
          <p:grpSp>
            <p:nvGrpSpPr>
              <p:cNvPr id="53328" name="Group 347"/>
              <p:cNvGrpSpPr>
                <a:grpSpLocks/>
              </p:cNvGrpSpPr>
              <p:nvPr/>
            </p:nvGrpSpPr>
            <p:grpSpPr bwMode="auto">
              <a:xfrm flipH="1">
                <a:off x="5091907" y="2091928"/>
                <a:ext cx="491318" cy="485775"/>
                <a:chOff x="4080" y="2124"/>
                <a:chExt cx="456" cy="456"/>
              </a:xfrm>
            </p:grpSpPr>
            <p:cxnSp>
              <p:nvCxnSpPr>
                <p:cNvPr id="53332" name="AutoShape 348" descr="[DECORATIVE]"/>
                <p:cNvCxnSpPr>
                  <a:cxnSpLocks noChangeShapeType="1"/>
                </p:cNvCxnSpPr>
                <p:nvPr/>
              </p:nvCxnSpPr>
              <p:spPr bwMode="auto">
                <a:xfrm>
                  <a:off x="4536" y="2124"/>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33" name="AutoShape 349" descr="[DECORATIVE]"/>
                <p:cNvCxnSpPr>
                  <a:cxnSpLocks noChangeShapeType="1"/>
                </p:cNvCxnSpPr>
                <p:nvPr/>
              </p:nvCxnSpPr>
              <p:spPr bwMode="auto">
                <a:xfrm>
                  <a:off x="4422"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3334" name="AutoShape 350" descr="[DECORATIVE]"/>
                <p:cNvCxnSpPr>
                  <a:cxnSpLocks noChangeShapeType="1"/>
                </p:cNvCxnSpPr>
                <p:nvPr/>
              </p:nvCxnSpPr>
              <p:spPr bwMode="auto">
                <a:xfrm>
                  <a:off x="4536" y="2466"/>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35" name="AutoShape 351" descr="[DECORATIVE]"/>
                <p:cNvCxnSpPr>
                  <a:cxnSpLocks noChangeShapeType="1"/>
                </p:cNvCxnSpPr>
                <p:nvPr/>
              </p:nvCxnSpPr>
              <p:spPr bwMode="auto">
                <a:xfrm>
                  <a:off x="4422" y="2238"/>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36" name="AutoShape 352" descr="[DECORATIVE]"/>
                <p:cNvCxnSpPr>
                  <a:cxnSpLocks noChangeShapeType="1"/>
                </p:cNvCxnSpPr>
                <p:nvPr/>
              </p:nvCxnSpPr>
              <p:spPr bwMode="auto">
                <a:xfrm>
                  <a:off x="4422" y="2466"/>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37" name="AutoShape 353" descr="[DECORATIVE]"/>
                <p:cNvCxnSpPr>
                  <a:cxnSpLocks noChangeShapeType="1"/>
                </p:cNvCxnSpPr>
                <p:nvPr/>
              </p:nvCxnSpPr>
              <p:spPr bwMode="auto">
                <a:xfrm>
                  <a:off x="4365" y="2238"/>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3338" name="Oval 354" descr="[DECORATIVE]"/>
                <p:cNvSpPr>
                  <a:spLocks noChangeArrowheads="1"/>
                </p:cNvSpPr>
                <p:nvPr/>
              </p:nvSpPr>
              <p:spPr bwMode="auto">
                <a:xfrm>
                  <a:off x="4251" y="2295"/>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53339" name="AutoShape 355" descr="[DECORATIVE]"/>
                <p:cNvCxnSpPr>
                  <a:cxnSpLocks noChangeShapeType="1"/>
                </p:cNvCxnSpPr>
                <p:nvPr/>
              </p:nvCxnSpPr>
              <p:spPr bwMode="auto">
                <a:xfrm flipH="1">
                  <a:off x="4080" y="2352"/>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53329" name="AutoShape 356" descr="[DECORATIVE]"/>
              <p:cNvCxnSpPr>
                <a:cxnSpLocks noChangeShapeType="1"/>
              </p:cNvCxnSpPr>
              <p:nvPr/>
            </p:nvCxnSpPr>
            <p:spPr bwMode="auto">
              <a:xfrm>
                <a:off x="4849480" y="1849041"/>
                <a:ext cx="4913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30" name="AutoShape 357" descr="[DECORATIVE]"/>
              <p:cNvCxnSpPr>
                <a:cxnSpLocks noChangeShapeType="1"/>
              </p:cNvCxnSpPr>
              <p:nvPr/>
            </p:nvCxnSpPr>
            <p:spPr bwMode="auto">
              <a:xfrm>
                <a:off x="5095139" y="1849041"/>
                <a:ext cx="0" cy="2428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31" name="AutoShape 358" descr="[DECORATIVE]"/>
              <p:cNvCxnSpPr>
                <a:cxnSpLocks noChangeShapeType="1"/>
              </p:cNvCxnSpPr>
              <p:nvPr/>
            </p:nvCxnSpPr>
            <p:spPr bwMode="auto">
              <a:xfrm>
                <a:off x="5091907" y="2577703"/>
                <a:ext cx="0" cy="3643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53257" name="Line 82" descr="[DECORATIVE]"/>
            <p:cNvSpPr>
              <a:spLocks noChangeShapeType="1"/>
            </p:cNvSpPr>
            <p:nvPr/>
          </p:nvSpPr>
          <p:spPr bwMode="auto">
            <a:xfrm>
              <a:off x="6012160" y="5699568"/>
              <a:ext cx="7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53258" name="28 - Ομάδα"/>
            <p:cNvGrpSpPr>
              <a:grpSpLocks/>
            </p:cNvGrpSpPr>
            <p:nvPr/>
          </p:nvGrpSpPr>
          <p:grpSpPr bwMode="auto">
            <a:xfrm>
              <a:off x="5508104" y="5455078"/>
              <a:ext cx="576064" cy="504056"/>
              <a:chOff x="4427984" y="3645024"/>
              <a:chExt cx="576064" cy="504056"/>
            </a:xfrm>
          </p:grpSpPr>
          <p:sp>
            <p:nvSpPr>
              <p:cNvPr id="117" name="116 - Ισοσκελές τρίγωνο" descr="[DECORATIVE]"/>
              <p:cNvSpPr/>
              <p:nvPr/>
            </p:nvSpPr>
            <p:spPr>
              <a:xfrm rot="5400000">
                <a:off x="4427352" y="3644506"/>
                <a:ext cx="504834" cy="50478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8" name="13 - Έλλειψη" descr="[DECORATIVE]"/>
              <p:cNvSpPr/>
              <p:nvPr/>
            </p:nvSpPr>
            <p:spPr>
              <a:xfrm>
                <a:off x="4932160" y="3860384"/>
                <a:ext cx="71431" cy="7143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cxnSp>
          <p:nvCxnSpPr>
            <p:cNvPr id="79" name="78 - Ευθεία γραμμή σύνδεσης" descr="[DECORATIVE]"/>
            <p:cNvCxnSpPr/>
            <p:nvPr/>
          </p:nvCxnSpPr>
          <p:spPr>
            <a:xfrm>
              <a:off x="4212209" y="5705364"/>
              <a:ext cx="129528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3260" name="95 - Ομάδα"/>
            <p:cNvGrpSpPr>
              <a:grpSpLocks/>
            </p:cNvGrpSpPr>
            <p:nvPr/>
          </p:nvGrpSpPr>
          <p:grpSpPr bwMode="auto">
            <a:xfrm>
              <a:off x="4283968" y="4624670"/>
              <a:ext cx="733745" cy="1092993"/>
              <a:chOff x="4849480" y="1849041"/>
              <a:chExt cx="733745" cy="1092993"/>
            </a:xfrm>
          </p:grpSpPr>
          <p:grpSp>
            <p:nvGrpSpPr>
              <p:cNvPr id="53314" name="Group 347"/>
              <p:cNvGrpSpPr>
                <a:grpSpLocks/>
              </p:cNvGrpSpPr>
              <p:nvPr/>
            </p:nvGrpSpPr>
            <p:grpSpPr bwMode="auto">
              <a:xfrm flipH="1">
                <a:off x="5091907" y="2091928"/>
                <a:ext cx="491318" cy="485775"/>
                <a:chOff x="4080" y="2124"/>
                <a:chExt cx="456" cy="456"/>
              </a:xfrm>
            </p:grpSpPr>
            <p:cxnSp>
              <p:nvCxnSpPr>
                <p:cNvPr id="53318" name="AutoShape 348" descr="[DECORATIVE]"/>
                <p:cNvCxnSpPr>
                  <a:cxnSpLocks noChangeShapeType="1"/>
                </p:cNvCxnSpPr>
                <p:nvPr/>
              </p:nvCxnSpPr>
              <p:spPr bwMode="auto">
                <a:xfrm>
                  <a:off x="4536" y="2124"/>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19" name="AutoShape 349" descr="[DECORATIVE]"/>
                <p:cNvCxnSpPr>
                  <a:cxnSpLocks noChangeShapeType="1"/>
                </p:cNvCxnSpPr>
                <p:nvPr/>
              </p:nvCxnSpPr>
              <p:spPr bwMode="auto">
                <a:xfrm>
                  <a:off x="4422"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53320" name="AutoShape 350" descr="[DECORATIVE]"/>
                <p:cNvCxnSpPr>
                  <a:cxnSpLocks noChangeShapeType="1"/>
                </p:cNvCxnSpPr>
                <p:nvPr/>
              </p:nvCxnSpPr>
              <p:spPr bwMode="auto">
                <a:xfrm>
                  <a:off x="4536" y="2466"/>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21" name="AutoShape 351" descr="[DECORATIVE]"/>
                <p:cNvCxnSpPr>
                  <a:cxnSpLocks noChangeShapeType="1"/>
                </p:cNvCxnSpPr>
                <p:nvPr/>
              </p:nvCxnSpPr>
              <p:spPr bwMode="auto">
                <a:xfrm>
                  <a:off x="4422" y="2238"/>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22" name="AutoShape 352" descr="[DECORATIVE]"/>
                <p:cNvCxnSpPr>
                  <a:cxnSpLocks noChangeShapeType="1"/>
                </p:cNvCxnSpPr>
                <p:nvPr/>
              </p:nvCxnSpPr>
              <p:spPr bwMode="auto">
                <a:xfrm>
                  <a:off x="4422" y="2466"/>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23" name="AutoShape 353" descr="[DECORATIVE]"/>
                <p:cNvCxnSpPr>
                  <a:cxnSpLocks noChangeShapeType="1"/>
                </p:cNvCxnSpPr>
                <p:nvPr/>
              </p:nvCxnSpPr>
              <p:spPr bwMode="auto">
                <a:xfrm>
                  <a:off x="4365" y="2238"/>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3324" name="Oval 354" descr="[DECORATIVE]"/>
                <p:cNvSpPr>
                  <a:spLocks noChangeArrowheads="1"/>
                </p:cNvSpPr>
                <p:nvPr/>
              </p:nvSpPr>
              <p:spPr bwMode="auto">
                <a:xfrm>
                  <a:off x="4251" y="2295"/>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53325" name="AutoShape 355" descr="[DECORATIVE]"/>
                <p:cNvCxnSpPr>
                  <a:cxnSpLocks noChangeShapeType="1"/>
                </p:cNvCxnSpPr>
                <p:nvPr/>
              </p:nvCxnSpPr>
              <p:spPr bwMode="auto">
                <a:xfrm flipH="1">
                  <a:off x="4080" y="2352"/>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53315" name="AutoShape 356" descr="[DECORATIVE]"/>
              <p:cNvCxnSpPr>
                <a:cxnSpLocks noChangeShapeType="1"/>
              </p:cNvCxnSpPr>
              <p:nvPr/>
            </p:nvCxnSpPr>
            <p:spPr bwMode="auto">
              <a:xfrm>
                <a:off x="4849480" y="1849041"/>
                <a:ext cx="4913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16" name="AutoShape 357" descr="[DECORATIVE]"/>
              <p:cNvCxnSpPr>
                <a:cxnSpLocks noChangeShapeType="1"/>
              </p:cNvCxnSpPr>
              <p:nvPr/>
            </p:nvCxnSpPr>
            <p:spPr bwMode="auto">
              <a:xfrm>
                <a:off x="5095139" y="1849041"/>
                <a:ext cx="0" cy="2428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317" name="AutoShape 358" descr="[DECORATIVE]"/>
              <p:cNvCxnSpPr>
                <a:cxnSpLocks noChangeShapeType="1"/>
              </p:cNvCxnSpPr>
              <p:nvPr/>
            </p:nvCxnSpPr>
            <p:spPr bwMode="auto">
              <a:xfrm>
                <a:off x="5091907" y="2577703"/>
                <a:ext cx="0" cy="3643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141" name="140 - Ευθεία γραμμή σύνδεσης" descr="[DECORATIVE]"/>
            <p:cNvCxnSpPr/>
            <p:nvPr/>
          </p:nvCxnSpPr>
          <p:spPr>
            <a:xfrm>
              <a:off x="5004303" y="3573314"/>
              <a:ext cx="0" cy="151132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51" name="150 - Γωνιακή σύνδεση" descr="[DECORATIVE]"/>
            <p:cNvCxnSpPr/>
            <p:nvPr/>
          </p:nvCxnSpPr>
          <p:spPr>
            <a:xfrm rot="16200000" flipH="1">
              <a:off x="3780303" y="4192465"/>
              <a:ext cx="2735312" cy="287313"/>
            </a:xfrm>
            <a:prstGeom prst="bentConnector3">
              <a:avLst>
                <a:gd name="adj1" fmla="val -922"/>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53263" name="156 - Ομάδα"/>
            <p:cNvGrpSpPr>
              <a:grpSpLocks/>
            </p:cNvGrpSpPr>
            <p:nvPr/>
          </p:nvGrpSpPr>
          <p:grpSpPr bwMode="auto">
            <a:xfrm>
              <a:off x="2483569" y="2204864"/>
              <a:ext cx="1730724" cy="1950889"/>
              <a:chOff x="2483569" y="2204864"/>
              <a:chExt cx="1730724" cy="1950889"/>
            </a:xfrm>
          </p:grpSpPr>
          <p:grpSp>
            <p:nvGrpSpPr>
              <p:cNvPr id="53289" name="Group 18"/>
              <p:cNvGrpSpPr>
                <a:grpSpLocks/>
              </p:cNvGrpSpPr>
              <p:nvPr/>
            </p:nvGrpSpPr>
            <p:grpSpPr bwMode="auto">
              <a:xfrm rot="5400000">
                <a:off x="3205436" y="2506492"/>
                <a:ext cx="431800" cy="576263"/>
                <a:chOff x="2608" y="2160"/>
                <a:chExt cx="272" cy="363"/>
              </a:xfrm>
            </p:grpSpPr>
            <p:sp>
              <p:nvSpPr>
                <p:cNvPr id="53307" name="Line 19"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8"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9"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10"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11"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12"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13"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3290" name="Text Box 29" descr="[DECORATIVE]"/>
              <p:cNvSpPr txBox="1">
                <a:spLocks noChangeArrowheads="1"/>
              </p:cNvSpPr>
              <p:nvPr>
                <p:custDataLst>
                  <p:tags r:id="rId7"/>
                </p:custDataLst>
              </p:nvPr>
            </p:nvSpPr>
            <p:spPr bwMode="auto">
              <a:xfrm>
                <a:off x="3203848" y="2204864"/>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53291" name="Text Box 30" descr="[DECORATIVE]"/>
              <p:cNvSpPr txBox="1">
                <a:spLocks noChangeArrowheads="1"/>
              </p:cNvSpPr>
              <p:nvPr>
                <p:custDataLst>
                  <p:tags r:id="rId8"/>
                </p:custDataLst>
              </p:nvPr>
            </p:nvSpPr>
            <p:spPr bwMode="auto">
              <a:xfrm>
                <a:off x="2483569" y="270892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sp>
            <p:nvSpPr>
              <p:cNvPr id="53292" name="Line 49" descr="[DECORATIVE]"/>
              <p:cNvSpPr>
                <a:spLocks noChangeShapeType="1"/>
              </p:cNvSpPr>
              <p:nvPr/>
            </p:nvSpPr>
            <p:spPr bwMode="auto">
              <a:xfrm rot="5400000">
                <a:off x="3961880" y="2745184"/>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93" name="Line 50" descr="[DECORATIVE]"/>
              <p:cNvSpPr>
                <a:spLocks noChangeShapeType="1"/>
              </p:cNvSpPr>
              <p:nvPr/>
            </p:nvSpPr>
            <p:spPr bwMode="auto">
              <a:xfrm rot="5400000">
                <a:off x="2989536" y="2853845"/>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3294" name="Group 18"/>
              <p:cNvGrpSpPr>
                <a:grpSpLocks/>
              </p:cNvGrpSpPr>
              <p:nvPr/>
            </p:nvGrpSpPr>
            <p:grpSpPr bwMode="auto">
              <a:xfrm rot="5400000">
                <a:off x="3205436" y="3543632"/>
                <a:ext cx="431800" cy="576263"/>
                <a:chOff x="2608" y="2160"/>
                <a:chExt cx="272" cy="363"/>
              </a:xfrm>
            </p:grpSpPr>
            <p:sp>
              <p:nvSpPr>
                <p:cNvPr id="53300" name="Line 19"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1"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2"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3"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4"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5"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306"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3295" name="Line 49" descr="[DECORATIVE]"/>
              <p:cNvSpPr>
                <a:spLocks noChangeShapeType="1"/>
              </p:cNvSpPr>
              <p:nvPr/>
            </p:nvSpPr>
            <p:spPr bwMode="auto">
              <a:xfrm rot="5400000">
                <a:off x="3961880" y="379683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96" name="Line 50" descr="[DECORATIVE]"/>
              <p:cNvSpPr>
                <a:spLocks noChangeShapeType="1"/>
              </p:cNvSpPr>
              <p:nvPr/>
            </p:nvSpPr>
            <p:spPr bwMode="auto">
              <a:xfrm rot="5400000">
                <a:off x="2989536" y="3905582"/>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cxnSp>
            <p:nvCxnSpPr>
              <p:cNvPr id="10" name="9 - Ευθεία γραμμή σύνδεσης" descr="[DECORATIVE]"/>
              <p:cNvCxnSpPr>
                <a:stCxn id="53292" idx="0"/>
                <a:endCxn id="53295" idx="0"/>
              </p:cNvCxnSpPr>
              <p:nvPr/>
            </p:nvCxnSpPr>
            <p:spPr>
              <a:xfrm>
                <a:off x="4213796" y="2997040"/>
                <a:ext cx="0" cy="1052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298" name="Text Box 30" descr="[DECORATIVE]"/>
              <p:cNvSpPr txBox="1">
                <a:spLocks noChangeArrowheads="1"/>
              </p:cNvSpPr>
              <p:nvPr>
                <p:custDataLst>
                  <p:tags r:id="rId9"/>
                </p:custDataLst>
              </p:nvPr>
            </p:nvSpPr>
            <p:spPr bwMode="auto">
              <a:xfrm>
                <a:off x="2483569" y="378904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sp>
            <p:nvSpPr>
              <p:cNvPr id="53299" name="Text Box 29" descr="[DECORATIVE]"/>
              <p:cNvSpPr txBox="1">
                <a:spLocks noChangeArrowheads="1"/>
              </p:cNvSpPr>
              <p:nvPr>
                <p:custDataLst>
                  <p:tags r:id="rId10"/>
                </p:custDataLst>
              </p:nvPr>
            </p:nvSpPr>
            <p:spPr bwMode="auto">
              <a:xfrm>
                <a:off x="3203848" y="3284984"/>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grpSp>
        <p:grpSp>
          <p:nvGrpSpPr>
            <p:cNvPr id="53264" name="Group 18"/>
            <p:cNvGrpSpPr>
              <a:grpSpLocks/>
            </p:cNvGrpSpPr>
            <p:nvPr/>
          </p:nvGrpSpPr>
          <p:grpSpPr bwMode="auto">
            <a:xfrm rot="5400000">
              <a:off x="3205635" y="4738740"/>
              <a:ext cx="431800" cy="576263"/>
              <a:chOff x="2608" y="2160"/>
              <a:chExt cx="272" cy="363"/>
            </a:xfrm>
          </p:grpSpPr>
          <p:sp>
            <p:nvSpPr>
              <p:cNvPr id="53282" name="Line 19"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3"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4"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5"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6"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7"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8"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3265" name="Text Box 29" descr="[DECORATIVE]"/>
            <p:cNvSpPr txBox="1">
              <a:spLocks noChangeArrowheads="1"/>
            </p:cNvSpPr>
            <p:nvPr>
              <p:custDataLst>
                <p:tags r:id="rId3"/>
              </p:custDataLst>
            </p:nvPr>
          </p:nvSpPr>
          <p:spPr bwMode="auto">
            <a:xfrm>
              <a:off x="3204047" y="4437112"/>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53266" name="Text Box 30" descr="[DECORATIVE]"/>
            <p:cNvSpPr txBox="1">
              <a:spLocks noChangeArrowheads="1"/>
            </p:cNvSpPr>
            <p:nvPr>
              <p:custDataLst>
                <p:tags r:id="rId4"/>
              </p:custDataLst>
            </p:nvPr>
          </p:nvSpPr>
          <p:spPr bwMode="auto">
            <a:xfrm>
              <a:off x="2483768" y="4941168"/>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sp>
          <p:nvSpPr>
            <p:cNvPr id="53267" name="Line 49" descr="[DECORATIVE]"/>
            <p:cNvSpPr>
              <a:spLocks noChangeShapeType="1"/>
            </p:cNvSpPr>
            <p:nvPr/>
          </p:nvSpPr>
          <p:spPr bwMode="auto">
            <a:xfrm rot="5400000">
              <a:off x="3962079" y="4977432"/>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68" name="Line 50" descr="[DECORATIVE]"/>
            <p:cNvSpPr>
              <a:spLocks noChangeShapeType="1"/>
            </p:cNvSpPr>
            <p:nvPr/>
          </p:nvSpPr>
          <p:spPr bwMode="auto">
            <a:xfrm rot="5400000">
              <a:off x="2989735" y="5100607"/>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3269" name="Group 18"/>
            <p:cNvGrpSpPr>
              <a:grpSpLocks/>
            </p:cNvGrpSpPr>
            <p:nvPr/>
          </p:nvGrpSpPr>
          <p:grpSpPr bwMode="auto">
            <a:xfrm rot="5400000">
              <a:off x="3205635" y="5775880"/>
              <a:ext cx="431800" cy="576263"/>
              <a:chOff x="2608" y="2160"/>
              <a:chExt cx="272" cy="363"/>
            </a:xfrm>
          </p:grpSpPr>
          <p:sp>
            <p:nvSpPr>
              <p:cNvPr id="53275" name="Line 19"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76" name="Line 2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77" name="Line 2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78" name="Line 2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79" name="Line 2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0" name="Line 2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81" name="Line 2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3270" name="Line 49" descr="[DECORATIVE]"/>
            <p:cNvSpPr>
              <a:spLocks noChangeShapeType="1"/>
            </p:cNvSpPr>
            <p:nvPr/>
          </p:nvSpPr>
          <p:spPr bwMode="auto">
            <a:xfrm rot="5400000">
              <a:off x="3962079" y="6029086"/>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271" name="Line 50" descr="[DECORATIVE]"/>
            <p:cNvSpPr>
              <a:spLocks noChangeShapeType="1"/>
            </p:cNvSpPr>
            <p:nvPr/>
          </p:nvSpPr>
          <p:spPr bwMode="auto">
            <a:xfrm rot="5400000">
              <a:off x="2989735" y="613783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cxnSp>
          <p:nvCxnSpPr>
            <p:cNvPr id="167" name="166 - Ευθεία γραμμή σύνδεσης" descr="[DECORATIVE]"/>
            <p:cNvCxnSpPr>
              <a:stCxn id="53267" idx="0"/>
              <a:endCxn id="53270" idx="0"/>
            </p:cNvCxnSpPr>
            <p:nvPr/>
          </p:nvCxnSpPr>
          <p:spPr>
            <a:xfrm>
              <a:off x="4213796" y="5229105"/>
              <a:ext cx="0" cy="1052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273" name="Text Box 30" descr="[DECORATIVE]"/>
            <p:cNvSpPr txBox="1">
              <a:spLocks noChangeArrowheads="1"/>
            </p:cNvSpPr>
            <p:nvPr>
              <p:custDataLst>
                <p:tags r:id="rId5"/>
              </p:custDataLst>
            </p:nvPr>
          </p:nvSpPr>
          <p:spPr bwMode="auto">
            <a:xfrm>
              <a:off x="2483768" y="6021288"/>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sp>
          <p:nvSpPr>
            <p:cNvPr id="53274" name="Text Box 29" descr="[DECORATIVE]"/>
            <p:cNvSpPr txBox="1">
              <a:spLocks noChangeArrowheads="1"/>
            </p:cNvSpPr>
            <p:nvPr>
              <p:custDataLst>
                <p:tags r:id="rId6"/>
              </p:custDataLst>
            </p:nvPr>
          </p:nvSpPr>
          <p:spPr bwMode="auto">
            <a:xfrm>
              <a:off x="3204047" y="5517232"/>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grpSp>
    </p:spTree>
    <p:custDataLst>
      <p:tags r:id="rId1"/>
    </p:custDataLst>
    <p:extLst>
      <p:ext uri="{BB962C8B-B14F-4D97-AF65-F5344CB8AC3E}">
        <p14:creationId xmlns:p14="http://schemas.microsoft.com/office/powerpoint/2010/main" val="32819294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l-GR" altLang="el-GR" sz="4800" dirty="0" smtClean="0"/>
              <a:t>Δυναμικά Λογικά Κυκλώματα </a:t>
            </a:r>
          </a:p>
        </p:txBody>
      </p:sp>
      <p:sp>
        <p:nvSpPr>
          <p:cNvPr id="2" name="Θέση περιεχομένου 1"/>
          <p:cNvSpPr>
            <a:spLocks noGrp="1"/>
          </p:cNvSpPr>
          <p:nvPr>
            <p:ph idx="1"/>
            <p:custDataLst>
              <p:tags r:id="rId1"/>
            </p:custDataLst>
          </p:nvPr>
        </p:nvSpPr>
        <p:spPr>
          <a:xfrm>
            <a:off x="457200" y="1304764"/>
            <a:ext cx="8543292" cy="4525963"/>
          </a:xfrm>
        </p:spPr>
        <p:txBody>
          <a:bodyPr/>
          <a:lstStyle/>
          <a:p>
            <a:pPr marL="0" indent="0">
              <a:buNone/>
            </a:pPr>
            <a:r>
              <a:rPr lang="en-US" sz="2000" b="1" dirty="0" smtClean="0"/>
              <a:t>STATIC LOGIC GATES: </a:t>
            </a:r>
            <a:r>
              <a:rPr lang="en-US" sz="2000" dirty="0" smtClean="0"/>
              <a:t>valid logic levels are steady-state op points. Outputs are generated in response to input voltage levels after a certain time delay. Output levels are preserved as long as there is power, i.e. no refresh is needed</a:t>
            </a:r>
          </a:p>
          <a:p>
            <a:pPr marL="0" indent="0">
              <a:buNone/>
            </a:pPr>
            <a:r>
              <a:rPr lang="en-US" sz="2000" b="1" dirty="0" smtClean="0"/>
              <a:t>DYNAMIC LOGIC GATES</a:t>
            </a:r>
            <a:r>
              <a:rPr lang="en-US" sz="2000" dirty="0" smtClean="0"/>
              <a:t>: depends on temporary storage of charge in parasitic node capacitances. Requires periodic updating of internal node voltage levels.</a:t>
            </a:r>
          </a:p>
          <a:p>
            <a:pPr marL="0" indent="0">
              <a:buNone/>
            </a:pPr>
            <a:r>
              <a:rPr lang="en-US" sz="2000" b="1" dirty="0" smtClean="0"/>
              <a:t>ADVANTAGES:</a:t>
            </a:r>
          </a:p>
          <a:p>
            <a:pPr marL="457200" indent="-457200">
              <a:buFont typeface="+mj-lt"/>
              <a:buAutoNum type="arabicPeriod"/>
            </a:pPr>
            <a:r>
              <a:rPr lang="en-US" sz="2000" dirty="0" smtClean="0"/>
              <a:t>Allows implementation of simple sequential circuits with memory functions.</a:t>
            </a:r>
          </a:p>
          <a:p>
            <a:pPr marL="457200" indent="-457200">
              <a:buFont typeface="+mj-lt"/>
              <a:buAutoNum type="arabicPeriod"/>
            </a:pPr>
            <a:r>
              <a:rPr lang="en-US" sz="2000" dirty="0" smtClean="0"/>
              <a:t>Use of common clock signals throughout the system enables the synchronization of various circuit blocks</a:t>
            </a:r>
          </a:p>
          <a:p>
            <a:pPr marL="457200" indent="-457200">
              <a:buFont typeface="+mj-lt"/>
              <a:buAutoNum type="arabicPeriod"/>
            </a:pPr>
            <a:r>
              <a:rPr lang="en-US" sz="2000" dirty="0" smtClean="0"/>
              <a:t>Implementation of complex functions generally use less die area than static circuits</a:t>
            </a:r>
          </a:p>
          <a:p>
            <a:pPr marL="457200" indent="-457200">
              <a:buFont typeface="+mj-lt"/>
              <a:buAutoNum type="arabicPeriod"/>
            </a:pPr>
            <a:r>
              <a:rPr lang="en-US" sz="2000" dirty="0" smtClean="0"/>
              <a:t>Often dissipates less dynamic power than static designs, due to smaller parasitic capacitances. </a:t>
            </a:r>
            <a:endParaRPr lang="el-GR" sz="2000" dirty="0"/>
          </a:p>
        </p:txBody>
      </p:sp>
    </p:spTree>
    <p:extLst>
      <p:ext uri="{BB962C8B-B14F-4D97-AF65-F5344CB8AC3E}">
        <p14:creationId xmlns:p14="http://schemas.microsoft.com/office/powerpoint/2010/main" val="21074980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dirty="0" smtClean="0"/>
              <a:t>Logic “1” Transfer</a:t>
            </a:r>
            <a:endParaRPr lang="el-GR" dirty="0"/>
          </a:p>
        </p:txBody>
      </p:sp>
      <mc:AlternateContent xmlns:mc="http://schemas.openxmlformats.org/markup-compatibility/2006" xmlns:a14="http://schemas.microsoft.com/office/drawing/2010/main">
        <mc:Choice Requires="a14">
          <p:sp>
            <p:nvSpPr>
              <p:cNvPr id="5" name="Θέση κειμένου 4"/>
              <p:cNvSpPr>
                <a:spLocks noGrp="1"/>
              </p:cNvSpPr>
              <p:nvPr>
                <p:ph type="body" sz="half" idx="2"/>
                <p:custDataLst>
                  <p:tags r:id="rId3"/>
                </p:custDataLst>
              </p:nvPr>
            </p:nvSpPr>
            <p:spPr>
              <a:xfrm>
                <a:off x="457200" y="1556792"/>
                <a:ext cx="3008313" cy="2700300"/>
              </a:xfrm>
            </p:spPr>
            <p:txBody>
              <a:bodyPr>
                <a:normAutofit/>
              </a:bodyPr>
              <a:lstStyle/>
              <a:p>
                <a:r>
                  <a:rPr lang="en-US" sz="2400" dirty="0" smtClean="0"/>
                  <a:t>Assume at t=0</a:t>
                </a:r>
              </a:p>
              <a:p>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𝑥</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=0</m:t>
                          </m:r>
                        </m:e>
                      </m:d>
                      <m:r>
                        <a:rPr lang="en-US" sz="2400" b="0" i="1" smtClean="0">
                          <a:latin typeface="Cambria Math" panose="02040503050406030204" pitchFamily="18" charset="0"/>
                        </a:rPr>
                        <m:t>=0 </m:t>
                      </m:r>
                      <m:r>
                        <a:rPr lang="en-US" sz="2400" b="0" i="1" smtClean="0">
                          <a:latin typeface="Cambria Math" panose="02040503050406030204" pitchFamily="18" charset="0"/>
                        </a:rPr>
                        <m:t>𝑉</m:t>
                      </m:r>
                    </m:oMath>
                  </m:oMathPara>
                </a14:m>
                <a:endParaRPr lang="en-US" sz="2400" b="0" dirty="0" smtClean="0"/>
              </a:p>
              <a:p>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𝑖𝑛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𝑂𝐻</m:t>
                          </m:r>
                        </m:sub>
                      </m:sSub>
                    </m:oMath>
                  </m:oMathPara>
                </a14:m>
                <a:endParaRPr lang="en-US" sz="2400" b="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𝐶𝐾</m:t>
                      </m:r>
                      <m:r>
                        <a:rPr lang="en-US" sz="2400" b="0" i="1" smtClean="0">
                          <a:latin typeface="Cambria Math" panose="02040503050406030204" pitchFamily="18" charset="0"/>
                        </a:rPr>
                        <m:t> −0→</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𝐷𝐷</m:t>
                          </m:r>
                        </m:sub>
                      </m:sSub>
                    </m:oMath>
                  </m:oMathPara>
                </a14:m>
                <a:endParaRPr lang="el-GR" sz="2400" dirty="0"/>
              </a:p>
            </p:txBody>
          </p:sp>
        </mc:Choice>
        <mc:Fallback xmlns="">
          <p:sp>
            <p:nvSpPr>
              <p:cNvPr id="5" name="Θέση κειμένου 4"/>
              <p:cNvSpPr>
                <a:spLocks noGrp="1" noRot="1" noChangeAspect="1" noMove="1" noResize="1" noEditPoints="1" noAdjustHandles="1" noChangeArrowheads="1" noChangeShapeType="1" noTextEdit="1"/>
              </p:cNvSpPr>
              <p:nvPr>
                <p:ph type="body" sz="half" idx="2"/>
              </p:nvPr>
            </p:nvSpPr>
            <p:spPr>
              <a:xfrm>
                <a:off x="457200" y="1556792"/>
                <a:ext cx="3008313" cy="2700300"/>
              </a:xfrm>
              <a:blipFill rotWithShape="0">
                <a:blip r:embed="rId5"/>
                <a:stretch>
                  <a:fillRect l="-3043" t="-1806"/>
                </a:stretch>
              </a:blipFill>
            </p:spPr>
            <p:txBody>
              <a:bodyPr/>
              <a:lstStyle/>
              <a:p>
                <a:r>
                  <a:rPr lang="el-GR">
                    <a:noFill/>
                  </a:rPr>
                  <a:t> </a:t>
                </a:r>
              </a:p>
            </p:txBody>
          </p:sp>
        </mc:Fallback>
      </mc:AlternateContent>
      <p:pic>
        <p:nvPicPr>
          <p:cNvPr id="12" name="Picture 4" descr="Κύκλωμα nMOS in SAT"/>
          <p:cNvPicPr>
            <a:picLocks noChangeAspect="1" noChangeArrowheads="1"/>
          </p:cNvPicPr>
          <p:nvPr/>
        </p:nvPicPr>
        <p:blipFill rotWithShape="1">
          <a:blip r:embed="rId6">
            <a:extLst>
              <a:ext uri="{28A0092B-C50C-407E-A947-70E740481C1C}">
                <a14:useLocalDpi xmlns:a14="http://schemas.microsoft.com/office/drawing/2010/main" val="0"/>
              </a:ext>
            </a:extLst>
          </a:blip>
          <a:srcRect l="42650" t="-2" r="836" b="2"/>
          <a:stretch/>
        </p:blipFill>
        <p:spPr bwMode="auto">
          <a:xfrm>
            <a:off x="4277190" y="1569565"/>
            <a:ext cx="4140905" cy="211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Γραφική παράσταση Vx(t)-t"/>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716016" y="4113076"/>
            <a:ext cx="3118668" cy="253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621555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custDataLst>
              <p:tags r:id="rId2"/>
            </p:custDataLst>
          </p:nvPr>
        </p:nvSpPr>
        <p:spPr/>
        <p:txBody>
          <a:bodyPr/>
          <a:lstStyle/>
          <a:p>
            <a:r>
              <a:rPr lang="en-US" dirty="0" smtClean="0"/>
              <a:t>Logic “0” Transfer</a:t>
            </a:r>
            <a:endParaRPr lang="el-GR" dirty="0"/>
          </a:p>
        </p:txBody>
      </p:sp>
      <mc:AlternateContent xmlns:mc="http://schemas.openxmlformats.org/markup-compatibility/2006" xmlns:a14="http://schemas.microsoft.com/office/drawing/2010/main">
        <mc:Choice Requires="a14">
          <p:sp>
            <p:nvSpPr>
              <p:cNvPr id="11" name="TextBox 10"/>
              <p:cNvSpPr txBox="1"/>
              <p:nvPr>
                <p:custDataLst>
                  <p:tags r:id="rId3"/>
                </p:custDataLst>
              </p:nvPr>
            </p:nvSpPr>
            <p:spPr>
              <a:xfrm>
                <a:off x="359532" y="1454389"/>
                <a:ext cx="4212468" cy="912982"/>
              </a:xfrm>
              <a:prstGeom prst="rect">
                <a:avLst/>
              </a:prstGeom>
            </p:spPr>
            <p:txBody>
              <a:bodyPr vert="horz" wrap="square" lIns="91440" tIns="45720" rIns="91440" bIns="45720" rtlCol="0" anchor="ctr">
                <a:noAutofit/>
              </a:bodyPr>
              <a:lstStyle/>
              <a:p>
                <a:r>
                  <a:rPr lang="en-US" sz="2000" dirty="0" smtClean="0">
                    <a:latin typeface="+mn-lt"/>
                  </a:rPr>
                  <a:t>Assume at t=0</a:t>
                </a:r>
              </a:p>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𝑥</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=0</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𝐷𝐷</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𝑀𝑃</m:t>
                          </m:r>
                        </m:sub>
                      </m:sSub>
                    </m:oMath>
                  </m:oMathPara>
                </a14:m>
                <a:endParaRPr lang="en-US" sz="2000" dirty="0" smtClean="0">
                  <a:latin typeface="+mn-lt"/>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𝐶𝐾</m:t>
                      </m:r>
                      <m:r>
                        <a:rPr lang="en-US" sz="2000" b="0" i="1" smtClean="0">
                          <a:latin typeface="Cambria Math" panose="02040503050406030204" pitchFamily="18" charset="0"/>
                        </a:rPr>
                        <m:t>=0→</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𝐷𝐷</m:t>
                          </m:r>
                        </m:sub>
                      </m:sSub>
                    </m:oMath>
                  </m:oMathPara>
                </a14:m>
                <a:endParaRPr lang="el-GR" sz="2000" dirty="0" smtClean="0">
                  <a:latin typeface="+mn-lt"/>
                </a:endParaRPr>
              </a:p>
            </p:txBody>
          </p:sp>
        </mc:Choice>
        <mc:Fallback xmlns="">
          <p:sp>
            <p:nvSpPr>
              <p:cNvPr id="11" name="TextBox 10"/>
              <p:cNvSpPr txBox="1">
                <a:spLocks noRot="1" noChangeAspect="1" noMove="1" noResize="1" noEditPoints="1" noAdjustHandles="1" noChangeArrowheads="1" noChangeShapeType="1" noTextEdit="1"/>
              </p:cNvSpPr>
              <p:nvPr>
                <p:custDataLst>
                  <p:tags r:id="rId5"/>
                </p:custDataLst>
              </p:nvPr>
            </p:nvSpPr>
            <p:spPr>
              <a:xfrm>
                <a:off x="359532" y="1454389"/>
                <a:ext cx="4212468" cy="912982"/>
              </a:xfrm>
              <a:prstGeom prst="rect">
                <a:avLst/>
              </a:prstGeom>
              <a:blipFill rotWithShape="0">
                <a:blip r:embed="rId6"/>
                <a:stretch>
                  <a:fillRect l="-1592" t="-10067" b="-6711"/>
                </a:stretch>
              </a:blipFill>
            </p:spPr>
            <p:txBody>
              <a:bodyPr/>
              <a:lstStyle/>
              <a:p>
                <a:r>
                  <a:rPr lang="el-GR">
                    <a:noFill/>
                  </a:rPr>
                  <a:t> </a:t>
                </a:r>
              </a:p>
            </p:txBody>
          </p:sp>
        </mc:Fallback>
      </mc:AlternateContent>
      <p:pic>
        <p:nvPicPr>
          <p:cNvPr id="56322" name="Picture 2" descr="Κύκλωμα nMOS in LIN"/>
          <p:cNvPicPr>
            <a:picLocks noGrp="1" noChangeAspect="1" noChangeArrowheads="1"/>
          </p:cNvPicPr>
          <p:nvPr>
            <p:ph sz="half" idx="1"/>
          </p:nvPr>
        </p:nvPicPr>
        <p:blipFill rotWithShape="1">
          <a:blip r:embed="rId7">
            <a:extLst>
              <a:ext uri="{28A0092B-C50C-407E-A947-70E740481C1C}">
                <a14:useLocalDpi xmlns:a14="http://schemas.microsoft.com/office/drawing/2010/main" val="0"/>
              </a:ext>
            </a:extLst>
          </a:blip>
          <a:srcRect l="44782"/>
          <a:stretch/>
        </p:blipFill>
        <p:spPr>
          <a:xfrm>
            <a:off x="4985068" y="1454389"/>
            <a:ext cx="3503633" cy="1964821"/>
          </a:xfrm>
          <a:noFill/>
        </p:spPr>
      </p:pic>
      <p:pic>
        <p:nvPicPr>
          <p:cNvPr id="10" name="Θέση περιεχομένου 9" descr="Γραφική παράσταση Vx(t) - t"/>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4500563" y="3681028"/>
            <a:ext cx="4038600" cy="2757801"/>
          </a:xfrm>
        </p:spPr>
      </p:pic>
    </p:spTree>
    <p:custDataLst>
      <p:tags r:id="rId1"/>
    </p:custDataLst>
    <p:extLst>
      <p:ext uri="{BB962C8B-B14F-4D97-AF65-F5344CB8AC3E}">
        <p14:creationId xmlns:p14="http://schemas.microsoft.com/office/powerpoint/2010/main" val="21857106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Τίτλος"/>
          <p:cNvSpPr>
            <a:spLocks noGrp="1"/>
          </p:cNvSpPr>
          <p:nvPr>
            <p:ph type="title"/>
          </p:nvPr>
        </p:nvSpPr>
        <p:spPr>
          <a:xfrm>
            <a:off x="395288" y="476250"/>
            <a:ext cx="8173156" cy="649288"/>
          </a:xfrm>
        </p:spPr>
        <p:txBody>
          <a:bodyPr/>
          <a:lstStyle/>
          <a:p>
            <a:pPr algn="ctr"/>
            <a:r>
              <a:rPr lang="el-GR" altLang="el-GR" sz="4000" dirty="0" smtClean="0"/>
              <a:t>Δυναμική λογική </a:t>
            </a:r>
            <a:r>
              <a:rPr lang="en-US" altLang="el-GR" sz="4000" dirty="0" smtClean="0"/>
              <a:t>CMOS </a:t>
            </a:r>
            <a:r>
              <a:rPr lang="el-GR" altLang="el-GR" sz="4000" dirty="0" smtClean="0"/>
              <a:t>δύο φάσεων (1</a:t>
            </a:r>
            <a:r>
              <a:rPr lang="en-US" altLang="el-GR" sz="4000" dirty="0" smtClean="0"/>
              <a:t> </a:t>
            </a:r>
            <a:r>
              <a:rPr lang="el-GR" altLang="el-GR" sz="4000" dirty="0" smtClean="0"/>
              <a:t>από</a:t>
            </a:r>
            <a:r>
              <a:rPr lang="en-US" altLang="el-GR" sz="4000" dirty="0" smtClean="0"/>
              <a:t> </a:t>
            </a:r>
            <a:r>
              <a:rPr lang="el-GR" altLang="el-GR" sz="4000" dirty="0" smtClean="0"/>
              <a:t>2)</a:t>
            </a:r>
            <a:r>
              <a:rPr lang="en-US" altLang="el-GR" sz="4000" dirty="0" smtClean="0"/>
              <a:t> </a:t>
            </a:r>
            <a:endParaRPr lang="el-GR" altLang="el-GR" sz="4000" dirty="0" smtClean="0"/>
          </a:p>
        </p:txBody>
      </p:sp>
      <p:pic>
        <p:nvPicPr>
          <p:cNvPr id="57347" name="Picture 2" descr="Κυκλωμα και γραφική παράσταση CMOS δύο φάσεων"/>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457" y="1304764"/>
            <a:ext cx="8736012" cy="4706218"/>
          </a:xfrm>
          <a:noFill/>
        </p:spPr>
      </p:pic>
    </p:spTree>
    <p:extLst>
      <p:ext uri="{BB962C8B-B14F-4D97-AF65-F5344CB8AC3E}">
        <p14:creationId xmlns:p14="http://schemas.microsoft.com/office/powerpoint/2010/main" val="35638401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4000" dirty="0"/>
              <a:t>Δυναμική λογική </a:t>
            </a:r>
            <a:r>
              <a:rPr lang="en-US" altLang="el-GR" sz="4000" dirty="0"/>
              <a:t>CMOS </a:t>
            </a:r>
            <a:r>
              <a:rPr lang="el-GR" altLang="el-GR" sz="4000" dirty="0"/>
              <a:t>δύο φάσεων</a:t>
            </a:r>
            <a:r>
              <a:rPr lang="en-US" altLang="el-GR" sz="4000" dirty="0"/>
              <a:t> </a:t>
            </a:r>
            <a:r>
              <a:rPr lang="en-US" altLang="el-GR" sz="4000" dirty="0" smtClean="0"/>
              <a:t>(</a:t>
            </a:r>
            <a:r>
              <a:rPr lang="el-GR" altLang="el-GR" sz="4000" dirty="0" smtClean="0"/>
              <a:t>2</a:t>
            </a:r>
            <a:r>
              <a:rPr lang="en-US" altLang="el-GR" sz="4000" dirty="0" smtClean="0"/>
              <a:t> </a:t>
            </a:r>
            <a:r>
              <a:rPr lang="el-GR" altLang="el-GR" sz="4000" dirty="0" smtClean="0"/>
              <a:t>από</a:t>
            </a:r>
            <a:r>
              <a:rPr lang="en-US" altLang="el-GR" sz="4000" dirty="0" smtClean="0"/>
              <a:t> </a:t>
            </a:r>
            <a:r>
              <a:rPr lang="el-GR" altLang="el-GR" sz="4000" dirty="0" smtClean="0"/>
              <a:t>2)</a:t>
            </a:r>
            <a:endParaRPr lang="el-GR" sz="4000" dirty="0"/>
          </a:p>
        </p:txBody>
      </p:sp>
      <p:pic>
        <p:nvPicPr>
          <p:cNvPr id="58370" name="Picture 2" descr="Κύκλωμα CMOS 2 φάσεων"/>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4231"/>
          <a:stretch/>
        </p:blipFill>
        <p:spPr>
          <a:xfrm>
            <a:off x="2267744" y="1542763"/>
            <a:ext cx="4184528" cy="3491842"/>
          </a:xfrm>
          <a:noFill/>
        </p:spPr>
      </p:pic>
      <p:sp>
        <p:nvSpPr>
          <p:cNvPr id="4" name="Θέση κειμένου 3"/>
          <p:cNvSpPr>
            <a:spLocks noGrp="1"/>
          </p:cNvSpPr>
          <p:nvPr>
            <p:ph type="body" sz="half" idx="2"/>
            <p:custDataLst>
              <p:tags r:id="rId1"/>
            </p:custDataLst>
          </p:nvPr>
        </p:nvSpPr>
        <p:spPr>
          <a:xfrm>
            <a:off x="2699792" y="5175736"/>
            <a:ext cx="5122912" cy="1260140"/>
          </a:xfrm>
        </p:spPr>
        <p:txBody>
          <a:bodyPr/>
          <a:lstStyle/>
          <a:p>
            <a:r>
              <a:rPr lang="en-US" dirty="0" smtClean="0">
                <a:solidFill>
                  <a:srgbClr val="1D1DFF"/>
                </a:solidFill>
              </a:rPr>
              <a:t>Z = A.(B+C)+(D.E) </a:t>
            </a:r>
            <a:r>
              <a:rPr lang="en-US" dirty="0" smtClean="0"/>
              <a:t>when </a:t>
            </a:r>
            <a:r>
              <a:rPr lang="en-US" dirty="0" smtClean="0">
                <a:solidFill>
                  <a:srgbClr val="FF0000"/>
                </a:solidFill>
              </a:rPr>
              <a:t>CK =1 </a:t>
            </a:r>
          </a:p>
          <a:p>
            <a:r>
              <a:rPr lang="en-US" dirty="0" smtClean="0">
                <a:solidFill>
                  <a:srgbClr val="FF0000"/>
                </a:solidFill>
              </a:rPr>
              <a:t>Z = HIGH </a:t>
            </a:r>
            <a:r>
              <a:rPr lang="en-US" dirty="0" smtClean="0"/>
              <a:t>when </a:t>
            </a:r>
            <a:r>
              <a:rPr lang="en-US" dirty="0" smtClean="0">
                <a:solidFill>
                  <a:srgbClr val="FF0000"/>
                </a:solidFill>
              </a:rPr>
              <a:t>CK = 0</a:t>
            </a:r>
            <a:endParaRPr lang="el-GR" dirty="0">
              <a:solidFill>
                <a:srgbClr val="FF0000"/>
              </a:solidFill>
            </a:endParaRPr>
          </a:p>
        </p:txBody>
      </p:sp>
    </p:spTree>
    <p:extLst>
      <p:ext uri="{BB962C8B-B14F-4D97-AF65-F5344CB8AC3E}">
        <p14:creationId xmlns:p14="http://schemas.microsoft.com/office/powerpoint/2010/main" val="142151081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a:xfrm>
            <a:off x="385763" y="-195721"/>
            <a:ext cx="8229600" cy="1144800"/>
          </a:xfrm>
        </p:spPr>
        <p:txBody>
          <a:bodyPr>
            <a:normAutofit/>
          </a:bodyPr>
          <a:lstStyle/>
          <a:p>
            <a:r>
              <a:rPr lang="en-US" sz="4000" dirty="0" smtClean="0"/>
              <a:t>Advantages-Disadvantages</a:t>
            </a:r>
            <a:endParaRPr lang="el-GR" sz="4000" dirty="0"/>
          </a:p>
        </p:txBody>
      </p:sp>
      <p:pic>
        <p:nvPicPr>
          <p:cNvPr id="6" name="Θέση περιεχομένου 5" descr="Κύκλωμα nMO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12260" y="1410250"/>
            <a:ext cx="1943371" cy="1933845"/>
          </a:xfrm>
        </p:spPr>
      </p:pic>
      <mc:AlternateContent xmlns:mc="http://schemas.openxmlformats.org/markup-compatibility/2006" xmlns:a14="http://schemas.microsoft.com/office/drawing/2010/main">
        <mc:Choice Requires="a14">
          <p:sp>
            <p:nvSpPr>
              <p:cNvPr id="5" name="Θέση κειμένου 4"/>
              <p:cNvSpPr>
                <a:spLocks noGrp="1"/>
              </p:cNvSpPr>
              <p:nvPr>
                <p:ph type="body" sz="half" idx="2"/>
                <p:custDataLst>
                  <p:tags r:id="rId2"/>
                </p:custDataLst>
              </p:nvPr>
            </p:nvSpPr>
            <p:spPr>
              <a:xfrm>
                <a:off x="36067" y="476672"/>
                <a:ext cx="8928992" cy="4824536"/>
              </a:xfrm>
            </p:spPr>
            <p:txBody>
              <a:bodyPr>
                <a:noAutofit/>
              </a:bodyPr>
              <a:lstStyle/>
              <a:p>
                <a:r>
                  <a:rPr lang="en-US" sz="1900" b="1" dirty="0" smtClean="0"/>
                  <a:t>Advantages</a:t>
                </a:r>
              </a:p>
              <a:p>
                <a:pPr marL="457200" indent="-457200">
                  <a:buFont typeface="+mj-lt"/>
                  <a:buAutoNum type="arabicPeriod"/>
                </a:pPr>
                <a:r>
                  <a:rPr lang="en-US" sz="1900" dirty="0" smtClean="0"/>
                  <a:t>Requires N+2 transistors to realize an N-input gate.</a:t>
                </a:r>
              </a:p>
              <a:p>
                <a:pPr marL="457200" indent="-457200">
                  <a:buFont typeface="+mj-lt"/>
                  <a:buAutoNum type="arabicPeriod"/>
                </a:pPr>
                <a:r>
                  <a:rPr lang="en-US" sz="1900" dirty="0" smtClean="0"/>
                  <a:t>Low static power dissipation</a:t>
                </a:r>
              </a:p>
              <a:p>
                <a:pPr marL="457200" indent="-457200">
                  <a:buFont typeface="+mj-lt"/>
                  <a:buAutoNum type="arabicPeriod"/>
                </a:pPr>
                <a:r>
                  <a:rPr lang="en-US" sz="1900" dirty="0" smtClean="0"/>
                  <a:t>No dc current paths to place constraints on device sizing</a:t>
                </a:r>
              </a:p>
              <a:p>
                <a:pPr marL="457200" indent="-457200">
                  <a:buFont typeface="+mj-lt"/>
                  <a:buAutoNum type="arabicPeriod"/>
                </a:pPr>
                <a:r>
                  <a:rPr lang="en-US" sz="1900" dirty="0" smtClean="0"/>
                  <a:t>Input capacitance same as pseudo </a:t>
                </a:r>
                <a:r>
                  <a:rPr lang="en-US" sz="1900" dirty="0" err="1" smtClean="0"/>
                  <a:t>nMOS</a:t>
                </a:r>
                <a:r>
                  <a:rPr lang="en-US" sz="1900" dirty="0" smtClean="0"/>
                  <a:t> gate.</a:t>
                </a:r>
              </a:p>
              <a:p>
                <a:pPr marL="457200" indent="-457200">
                  <a:buFont typeface="+mj-lt"/>
                  <a:buAutoNum type="arabicPeriod"/>
                </a:pPr>
                <a:r>
                  <a:rPr lang="en-US" sz="1900" dirty="0" smtClean="0"/>
                  <a:t>Pull-up time is improved by active switch to </a:t>
                </a:r>
                <a14:m>
                  <m:oMath xmlns:m="http://schemas.openxmlformats.org/officeDocument/2006/math">
                    <m:sSub>
                      <m:sSubPr>
                        <m:ctrlPr>
                          <a:rPr lang="en-US" sz="1900" i="1" smtClean="0">
                            <a:latin typeface="Cambria Math" panose="02040503050406030204" pitchFamily="18" charset="0"/>
                          </a:rPr>
                        </m:ctrlPr>
                      </m:sSubPr>
                      <m:e>
                        <m:r>
                          <m:rPr>
                            <m:sty m:val="p"/>
                          </m:rPr>
                          <a:rPr lang="en-US" sz="1900" b="0" i="0" smtClean="0">
                            <a:latin typeface="Cambria Math" panose="02040503050406030204" pitchFamily="18" charset="0"/>
                          </a:rPr>
                          <m:t>V</m:t>
                        </m:r>
                      </m:e>
                      <m:sub>
                        <m:r>
                          <a:rPr lang="en-US" sz="1900" b="0" i="1" smtClean="0">
                            <a:latin typeface="Cambria Math" panose="02040503050406030204" pitchFamily="18" charset="0"/>
                          </a:rPr>
                          <m:t>𝐷𝐷</m:t>
                        </m:r>
                      </m:sub>
                    </m:sSub>
                  </m:oMath>
                </a14:m>
                <a:r>
                  <a:rPr lang="en-US" sz="1900" dirty="0" smtClean="0"/>
                  <a:t>.</a:t>
                </a:r>
              </a:p>
              <a:p>
                <a:r>
                  <a:rPr lang="en-US" sz="1900" b="1" dirty="0" smtClean="0"/>
                  <a:t>Disadvantages</a:t>
                </a:r>
              </a:p>
              <a:p>
                <a:pPr marL="457200" indent="-457200">
                  <a:buFont typeface="+mj-lt"/>
                  <a:buAutoNum type="arabicPeriod"/>
                </a:pPr>
                <a:r>
                  <a:rPr lang="en-US" sz="1900" dirty="0" smtClean="0"/>
                  <a:t>Output is available ≤50% of the time.</a:t>
                </a:r>
              </a:p>
              <a:p>
                <a:pPr marL="457200" indent="-457200">
                  <a:buFont typeface="+mj-lt"/>
                  <a:buAutoNum type="arabicPeriod"/>
                </a:pPr>
                <a:r>
                  <a:rPr lang="en-US" sz="1900" dirty="0" smtClean="0"/>
                  <a:t>Pull-down time is degraded due to series active switch to 0</a:t>
                </a:r>
              </a:p>
              <a:p>
                <a:pPr marL="457200" indent="-457200">
                  <a:buFont typeface="+mj-lt"/>
                  <a:buAutoNum type="arabicPeriod"/>
                </a:pPr>
                <a:r>
                  <a:rPr lang="en-US" sz="1900" dirty="0" smtClean="0"/>
                  <a:t>Logic output value can be degraded due to charge sharing with other gate capacitances connect to the output.</a:t>
                </a:r>
              </a:p>
              <a:p>
                <a:pPr marL="457200" indent="-457200">
                  <a:buFont typeface="+mj-lt"/>
                  <a:buAutoNum type="arabicPeriod"/>
                </a:pPr>
                <a:r>
                  <a:rPr lang="en-US" sz="1900" dirty="0" smtClean="0"/>
                  <a:t>Minimum clock rate determined by leakage on C.</a:t>
                </a:r>
              </a:p>
              <a:p>
                <a:pPr marL="457200" indent="-457200">
                  <a:buFont typeface="+mj-lt"/>
                  <a:buAutoNum type="arabicPeriod"/>
                </a:pPr>
                <a:r>
                  <a:rPr lang="en-US" sz="1900" dirty="0" smtClean="0"/>
                  <a:t>Maximum clock rate determined by circuit delays.</a:t>
                </a:r>
              </a:p>
              <a:p>
                <a:pPr marL="457200" indent="-457200">
                  <a:buFont typeface="+mj-lt"/>
                  <a:buAutoNum type="arabicPeriod"/>
                </a:pPr>
                <a:r>
                  <a:rPr lang="en-US" sz="1900" dirty="0" smtClean="0"/>
                  <a:t>Inputs can only change during the </a:t>
                </a:r>
                <a:r>
                  <a:rPr lang="en-US" sz="1900" dirty="0" err="1" smtClean="0"/>
                  <a:t>precharge</a:t>
                </a:r>
                <a:r>
                  <a:rPr lang="en-US" sz="1900" dirty="0" smtClean="0"/>
                  <a:t> phase. Inputs must be stable during evaluation; otherwise an incorrect value of an input could erroneously discharge the output node.</a:t>
                </a:r>
                <a:r>
                  <a:rPr lang="en-US" sz="1900" dirty="0"/>
                  <a:t> </a:t>
                </a:r>
                <a:r>
                  <a:rPr lang="en-US" sz="1900" dirty="0" smtClean="0"/>
                  <a:t>(single phase P-E logic gates can not be cascaded)</a:t>
                </a:r>
              </a:p>
              <a:p>
                <a:pPr marL="457200" indent="-457200">
                  <a:buFont typeface="+mj-lt"/>
                  <a:buAutoNum type="arabicPeriod"/>
                </a:pPr>
                <a:r>
                  <a:rPr lang="en-US" sz="1900" dirty="0" smtClean="0"/>
                  <a:t>Outputs must be stored during </a:t>
                </a:r>
                <a:r>
                  <a:rPr lang="en-US" sz="1900" dirty="0" err="1" smtClean="0"/>
                  <a:t>precharge</a:t>
                </a:r>
                <a:r>
                  <a:rPr lang="en-US" sz="1900" dirty="0" smtClean="0"/>
                  <a:t>, if they are required during the next evaluate phase.</a:t>
                </a:r>
              </a:p>
            </p:txBody>
          </p:sp>
        </mc:Choice>
        <mc:Fallback xmlns="">
          <p:sp>
            <p:nvSpPr>
              <p:cNvPr id="5" name="Θέση κειμένου 4"/>
              <p:cNvSpPr>
                <a:spLocks noGrp="1" noRot="1" noChangeAspect="1" noMove="1" noResize="1" noEditPoints="1" noAdjustHandles="1" noChangeArrowheads="1" noChangeShapeType="1" noTextEdit="1"/>
              </p:cNvSpPr>
              <p:nvPr>
                <p:ph type="body" sz="half" idx="2"/>
              </p:nvPr>
            </p:nvSpPr>
            <p:spPr>
              <a:xfrm>
                <a:off x="36067" y="476672"/>
                <a:ext cx="8928992" cy="4824536"/>
              </a:xfrm>
              <a:blipFill rotWithShape="0">
                <a:blip r:embed="rId5"/>
                <a:stretch>
                  <a:fillRect l="-683" t="-631" r="-751" b="-27652"/>
                </a:stretch>
              </a:blipFill>
            </p:spPr>
            <p:txBody>
              <a:bodyPr/>
              <a:lstStyle/>
              <a:p>
                <a:r>
                  <a:rPr lang="el-GR">
                    <a:noFill/>
                  </a:rPr>
                  <a:t> </a:t>
                </a:r>
              </a:p>
            </p:txBody>
          </p:sp>
        </mc:Fallback>
      </mc:AlternateContent>
    </p:spTree>
    <p:extLst>
      <p:ext uri="{BB962C8B-B14F-4D97-AF65-F5344CB8AC3E}">
        <p14:creationId xmlns:p14="http://schemas.microsoft.com/office/powerpoint/2010/main" val="25185615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Περίπτωση εσφαλμένης απόκρισης</a:t>
            </a:r>
          </a:p>
        </p:txBody>
      </p:sp>
      <p:pic>
        <p:nvPicPr>
          <p:cNvPr id="5" name="Picture 2" descr="Κύκλωμα με nMos Logic Block1 και nMos Logic Block 2 και γραφική παράσταση V-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888" y="1557338"/>
            <a:ext cx="581292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0683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custDataLst>
              <p:tags r:id="rId1"/>
            </p:custDataLst>
          </p:nvPr>
        </p:nvSpPr>
        <p:spPr>
          <a:xfrm>
            <a:off x="457200" y="188913"/>
            <a:ext cx="8229600" cy="1143000"/>
          </a:xfrm>
        </p:spPr>
        <p:txBody>
          <a:bodyPr/>
          <a:lstStyle/>
          <a:p>
            <a:pPr eaLnBrk="1" hangingPunct="1"/>
            <a:r>
              <a:rPr lang="en-US" altLang="el-GR" dirty="0" smtClean="0"/>
              <a:t>Domino</a:t>
            </a:r>
            <a:endParaRPr lang="el-GR" altLang="el-GR" dirty="0" smtClean="0"/>
          </a:p>
        </p:txBody>
      </p:sp>
      <p:sp>
        <p:nvSpPr>
          <p:cNvPr id="41987" name="Rectangle 3"/>
          <p:cNvSpPr>
            <a:spLocks noGrp="1" noChangeArrowheads="1"/>
          </p:cNvSpPr>
          <p:nvPr>
            <p:ph idx="1"/>
          </p:nvPr>
        </p:nvSpPr>
        <p:spPr>
          <a:xfrm>
            <a:off x="457200" y="1330921"/>
            <a:ext cx="8229600" cy="4857750"/>
          </a:xfrm>
        </p:spPr>
        <p:txBody>
          <a:bodyPr/>
          <a:lstStyle/>
          <a:p>
            <a:pPr eaLnBrk="1" hangingPunct="1">
              <a:lnSpc>
                <a:spcPct val="80000"/>
              </a:lnSpc>
              <a:defRPr/>
            </a:pPr>
            <a:r>
              <a:rPr lang="el-GR" sz="2400" dirty="0" smtClean="0">
                <a:latin typeface="+mj-lt"/>
              </a:rPr>
              <a:t>Το κύκλωμα </a:t>
            </a:r>
            <a:r>
              <a:rPr lang="en-US" sz="2400" dirty="0" smtClean="0">
                <a:latin typeface="+mj-lt"/>
              </a:rPr>
              <a:t>Domino </a:t>
            </a:r>
            <a:r>
              <a:rPr lang="el-GR" sz="2400" dirty="0" smtClean="0">
                <a:latin typeface="+mj-lt"/>
              </a:rPr>
              <a:t>λειτουργεί σε δύο φάσεις</a:t>
            </a:r>
          </a:p>
          <a:p>
            <a:pPr eaLnBrk="1" hangingPunct="1">
              <a:lnSpc>
                <a:spcPct val="80000"/>
              </a:lnSpc>
              <a:defRPr/>
            </a:pPr>
            <a:r>
              <a:rPr lang="el-GR" sz="2400" dirty="0" smtClean="0">
                <a:latin typeface="+mj-lt"/>
              </a:rPr>
              <a:t>Την φάση </a:t>
            </a:r>
            <a:r>
              <a:rPr lang="el-GR" sz="2400" dirty="0" err="1" smtClean="0">
                <a:latin typeface="+mj-lt"/>
              </a:rPr>
              <a:t>προφόρτισης</a:t>
            </a:r>
            <a:r>
              <a:rPr lang="el-GR" sz="2400" dirty="0" smtClean="0">
                <a:latin typeface="+mj-lt"/>
              </a:rPr>
              <a:t> - </a:t>
            </a:r>
            <a:r>
              <a:rPr lang="en-US" sz="2400" dirty="0" err="1" smtClean="0">
                <a:latin typeface="+mj-lt"/>
              </a:rPr>
              <a:t>precharge</a:t>
            </a:r>
            <a:endParaRPr lang="en-US" sz="2400" dirty="0" smtClean="0">
              <a:latin typeface="+mj-lt"/>
            </a:endParaRPr>
          </a:p>
          <a:p>
            <a:pPr eaLnBrk="1" hangingPunct="1">
              <a:lnSpc>
                <a:spcPct val="80000"/>
              </a:lnSpc>
              <a:defRPr/>
            </a:pPr>
            <a:r>
              <a:rPr lang="el-GR" sz="2400" dirty="0" smtClean="0">
                <a:latin typeface="+mj-lt"/>
              </a:rPr>
              <a:t>Την φάση εκτίμησης - </a:t>
            </a:r>
            <a:r>
              <a:rPr lang="en-US" sz="2400" dirty="0" smtClean="0">
                <a:latin typeface="+mj-lt"/>
              </a:rPr>
              <a:t>evaluation</a:t>
            </a:r>
          </a:p>
          <a:p>
            <a:pPr eaLnBrk="1" hangingPunct="1">
              <a:lnSpc>
                <a:spcPct val="80000"/>
              </a:lnSpc>
              <a:defRPr/>
            </a:pPr>
            <a:r>
              <a:rPr lang="el-GR" sz="2400" dirty="0" smtClean="0">
                <a:latin typeface="+mj-lt"/>
              </a:rPr>
              <a:t>Στην φάση </a:t>
            </a:r>
            <a:r>
              <a:rPr lang="el-GR" sz="2400" dirty="0" err="1" smtClean="0">
                <a:latin typeface="+mj-lt"/>
              </a:rPr>
              <a:t>προφόρτισης</a:t>
            </a:r>
            <a:r>
              <a:rPr lang="el-GR" sz="2400" dirty="0" smtClean="0">
                <a:latin typeface="+mj-lt"/>
              </a:rPr>
              <a:t> η λειτουργία είναι ανεξάρτητη της λογικής πύλης που υλοποιείται</a:t>
            </a:r>
          </a:p>
          <a:p>
            <a:pPr eaLnBrk="1" hangingPunct="1">
              <a:lnSpc>
                <a:spcPct val="80000"/>
              </a:lnSpc>
              <a:defRPr/>
            </a:pPr>
            <a:r>
              <a:rPr lang="el-GR" sz="2400" dirty="0" smtClean="0">
                <a:latin typeface="+mj-lt"/>
              </a:rPr>
              <a:t> Στη φάση εκτίμησης υπολογίζεται τιμή εξόδου που εξαρτάται από την υλοποιούμενη συνάρτηση </a:t>
            </a:r>
          </a:p>
          <a:p>
            <a:pPr lvl="1" eaLnBrk="1" hangingPunct="1">
              <a:lnSpc>
                <a:spcPct val="80000"/>
              </a:lnSpc>
              <a:defRPr/>
            </a:pPr>
            <a:r>
              <a:rPr lang="el-GR" sz="2400" dirty="0" smtClean="0">
                <a:latin typeface="+mj-lt"/>
              </a:rPr>
              <a:t> Προσοχή σε κάθε φάση υπολογισμού  μπορούμε να υπολογίσουμε μόνο μία τιμή. Εάν θέλουμε να υπολογίσουμε και νέα τιμή εξόδου για διαφορετικό συνδυασμό θα πρέπει πρώτα να παρεμβάλουμε μία φάση </a:t>
            </a:r>
            <a:r>
              <a:rPr lang="el-GR" sz="2400" dirty="0" err="1" smtClean="0">
                <a:latin typeface="+mj-lt"/>
              </a:rPr>
              <a:t>προφόρτισης</a:t>
            </a:r>
            <a:endParaRPr lang="el-GR" sz="2400" dirty="0" smtClean="0">
              <a:latin typeface="+mj-lt"/>
            </a:endParaRPr>
          </a:p>
        </p:txBody>
      </p:sp>
    </p:spTree>
    <p:extLst>
      <p:ext uri="{BB962C8B-B14F-4D97-AF65-F5344CB8AC3E}">
        <p14:creationId xmlns:p14="http://schemas.microsoft.com/office/powerpoint/2010/main" val="13870396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60350"/>
            <a:ext cx="8229600" cy="1143000"/>
          </a:xfrm>
        </p:spPr>
        <p:txBody>
          <a:bodyPr/>
          <a:lstStyle/>
          <a:p>
            <a:pPr eaLnBrk="1" hangingPunct="1"/>
            <a:r>
              <a:rPr lang="el-GR" altLang="el-GR" sz="4000" smtClean="0"/>
              <a:t>Κανόνες Σχεδιασμού για </a:t>
            </a:r>
            <a:r>
              <a:rPr lang="en-US" altLang="el-GR" sz="4000" smtClean="0"/>
              <a:t>CMOS</a:t>
            </a:r>
            <a:endParaRPr lang="el-GR" altLang="el-GR" sz="4000" smtClean="0"/>
          </a:p>
        </p:txBody>
      </p:sp>
      <p:sp>
        <p:nvSpPr>
          <p:cNvPr id="28675" name="Rectangle 3"/>
          <p:cNvSpPr>
            <a:spLocks noGrp="1" noChangeArrowheads="1"/>
          </p:cNvSpPr>
          <p:nvPr>
            <p:ph idx="1"/>
          </p:nvPr>
        </p:nvSpPr>
        <p:spPr>
          <a:xfrm>
            <a:off x="457200" y="1846263"/>
            <a:ext cx="8229600" cy="3743325"/>
          </a:xfrm>
        </p:spPr>
        <p:txBody>
          <a:bodyPr/>
          <a:lstStyle/>
          <a:p>
            <a:pPr eaLnBrk="1" hangingPunct="1">
              <a:defRPr/>
            </a:pPr>
            <a:r>
              <a:rPr lang="el-GR" dirty="0" smtClean="0">
                <a:latin typeface="+mj-lt"/>
              </a:rPr>
              <a:t>Μπορούμε να υλοποιήσουμε μόνο αναστρέφουσες συναρτήσεις (</a:t>
            </a:r>
            <a:r>
              <a:rPr lang="en-US" dirty="0" smtClean="0">
                <a:latin typeface="+mj-lt"/>
              </a:rPr>
              <a:t>inverting functions), NAND, NOR, NOT </a:t>
            </a:r>
            <a:r>
              <a:rPr lang="el-GR" dirty="0" smtClean="0">
                <a:latin typeface="+mj-lt"/>
              </a:rPr>
              <a:t>κ.τ.λ.</a:t>
            </a:r>
          </a:p>
          <a:p>
            <a:pPr lvl="1" eaLnBrk="1" hangingPunct="1">
              <a:defRPr/>
            </a:pPr>
            <a:r>
              <a:rPr lang="el-GR" dirty="0" smtClean="0">
                <a:latin typeface="+mj-lt"/>
              </a:rPr>
              <a:t>Όταν όλες οι είσοδοι είναι λογικό </a:t>
            </a:r>
            <a:r>
              <a:rPr lang="en-US" dirty="0" smtClean="0">
                <a:latin typeface="+mj-lt"/>
              </a:rPr>
              <a:t>"1"</a:t>
            </a:r>
            <a:r>
              <a:rPr lang="el-GR" dirty="0" smtClean="0">
                <a:latin typeface="+mj-lt"/>
              </a:rPr>
              <a:t> το τμήμα </a:t>
            </a:r>
            <a:r>
              <a:rPr lang="en-US" dirty="0" smtClean="0">
                <a:latin typeface="+mj-lt"/>
              </a:rPr>
              <a:t>n-MOS </a:t>
            </a:r>
            <a:r>
              <a:rPr lang="el-GR" dirty="0" smtClean="0">
                <a:latin typeface="+mj-lt"/>
              </a:rPr>
              <a:t>είναι ενεργό</a:t>
            </a:r>
            <a:r>
              <a:rPr lang="en-US" dirty="0" smtClean="0">
                <a:latin typeface="+mj-lt"/>
              </a:rPr>
              <a:t> </a:t>
            </a:r>
            <a:r>
              <a:rPr lang="el-GR" dirty="0" smtClean="0">
                <a:latin typeface="+mj-lt"/>
              </a:rPr>
              <a:t>και η έξοδος είναι  λογικό </a:t>
            </a:r>
            <a:r>
              <a:rPr lang="en-US" dirty="0" smtClean="0">
                <a:latin typeface="+mj-lt"/>
              </a:rPr>
              <a:t>"0"</a:t>
            </a:r>
            <a:endParaRPr lang="el-GR" dirty="0" smtClean="0">
              <a:latin typeface="+mj-lt"/>
            </a:endParaRPr>
          </a:p>
          <a:p>
            <a:pPr lvl="1" eaLnBrk="1" hangingPunct="1">
              <a:defRPr/>
            </a:pPr>
            <a:r>
              <a:rPr lang="el-GR" dirty="0" smtClean="0">
                <a:latin typeface="+mj-lt"/>
              </a:rPr>
              <a:t>Όταν όλες οι είσοδοι είναι λογικό </a:t>
            </a:r>
            <a:r>
              <a:rPr lang="en-US" dirty="0" smtClean="0">
                <a:latin typeface="+mj-lt"/>
              </a:rPr>
              <a:t>"</a:t>
            </a:r>
            <a:r>
              <a:rPr lang="el-GR" dirty="0" smtClean="0">
                <a:latin typeface="+mj-lt"/>
              </a:rPr>
              <a:t>0</a:t>
            </a:r>
            <a:r>
              <a:rPr lang="en-US" dirty="0" smtClean="0">
                <a:latin typeface="+mj-lt"/>
              </a:rPr>
              <a:t>"</a:t>
            </a:r>
            <a:r>
              <a:rPr lang="el-GR" dirty="0" smtClean="0">
                <a:latin typeface="+mj-lt"/>
              </a:rPr>
              <a:t> το τμήμα </a:t>
            </a:r>
            <a:r>
              <a:rPr lang="en-US" dirty="0" smtClean="0">
                <a:latin typeface="+mj-lt"/>
              </a:rPr>
              <a:t>p-MOS </a:t>
            </a:r>
            <a:r>
              <a:rPr lang="el-GR" dirty="0" smtClean="0">
                <a:latin typeface="+mj-lt"/>
              </a:rPr>
              <a:t>είναι ενεργό</a:t>
            </a:r>
            <a:r>
              <a:rPr lang="en-US" dirty="0" smtClean="0">
                <a:latin typeface="+mj-lt"/>
              </a:rPr>
              <a:t> </a:t>
            </a:r>
            <a:r>
              <a:rPr lang="el-GR" dirty="0" smtClean="0">
                <a:latin typeface="+mj-lt"/>
              </a:rPr>
              <a:t>και η έξοδος είναι  λογικό </a:t>
            </a:r>
            <a:r>
              <a:rPr lang="en-US" dirty="0" smtClean="0">
                <a:latin typeface="+mj-lt"/>
              </a:rPr>
              <a:t>"</a:t>
            </a:r>
            <a:r>
              <a:rPr lang="el-GR" dirty="0" smtClean="0">
                <a:latin typeface="+mj-lt"/>
              </a:rPr>
              <a:t>1</a:t>
            </a:r>
            <a:r>
              <a:rPr lang="en-US" dirty="0" smtClean="0">
                <a:latin typeface="+mj-lt"/>
              </a:rPr>
              <a:t>"</a:t>
            </a:r>
            <a:endParaRPr lang="el-GR" dirty="0" smtClean="0">
              <a:latin typeface="+mj-lt"/>
            </a:endParaRPr>
          </a:p>
          <a:p>
            <a:pPr lvl="1" eaLnBrk="1" hangingPunct="1">
              <a:defRPr/>
            </a:pPr>
            <a:endParaRPr lang="el-GR" dirty="0" smtClean="0"/>
          </a:p>
        </p:txBody>
      </p:sp>
    </p:spTree>
    <p:extLst>
      <p:ext uri="{BB962C8B-B14F-4D97-AF65-F5344CB8AC3E}">
        <p14:creationId xmlns:p14="http://schemas.microsoft.com/office/powerpoint/2010/main" val="66627965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8313" y="115888"/>
            <a:ext cx="8229600" cy="1143000"/>
          </a:xfrm>
        </p:spPr>
        <p:txBody>
          <a:bodyPr/>
          <a:lstStyle/>
          <a:p>
            <a:pPr eaLnBrk="1" hangingPunct="1"/>
            <a:r>
              <a:rPr lang="el-GR" altLang="el-GR" smtClean="0"/>
              <a:t>Κύκλωμα Πύλης</a:t>
            </a:r>
            <a:r>
              <a:rPr lang="en-US" altLang="el-GR" smtClean="0"/>
              <a:t> Domino</a:t>
            </a:r>
            <a:endParaRPr lang="el-GR" altLang="el-GR" smtClean="0"/>
          </a:p>
        </p:txBody>
      </p:sp>
      <p:sp>
        <p:nvSpPr>
          <p:cNvPr id="62467" name="Text Box 43"/>
          <p:cNvSpPr txBox="1">
            <a:spLocks noChangeArrowheads="1"/>
          </p:cNvSpPr>
          <p:nvPr/>
        </p:nvSpPr>
        <p:spPr bwMode="auto">
          <a:xfrm>
            <a:off x="0" y="3284538"/>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l-GR" altLang="el-GR"/>
          </a:p>
        </p:txBody>
      </p:sp>
      <p:grpSp>
        <p:nvGrpSpPr>
          <p:cNvPr id="62468" name="49 - Ομάδα" descr="Κύκλωμα με n-MOS Δικτύωμα και πύλη Not"/>
          <p:cNvGrpSpPr>
            <a:grpSpLocks/>
          </p:cNvGrpSpPr>
          <p:nvPr/>
        </p:nvGrpSpPr>
        <p:grpSpPr bwMode="auto">
          <a:xfrm>
            <a:off x="731044" y="1274762"/>
            <a:ext cx="7704137" cy="4752975"/>
            <a:chOff x="1116013" y="1341438"/>
            <a:chExt cx="7704137" cy="4752975"/>
          </a:xfrm>
        </p:grpSpPr>
        <p:sp>
          <p:nvSpPr>
            <p:cNvPr id="62469" name="Rectangle 4" descr="Κύκλωμα με n-MOS Δικτύωμα και πύλη Not"/>
            <p:cNvSpPr>
              <a:spLocks noChangeArrowheads="1"/>
            </p:cNvSpPr>
            <p:nvPr/>
          </p:nvSpPr>
          <p:spPr bwMode="auto">
            <a:xfrm>
              <a:off x="2771775" y="2636838"/>
              <a:ext cx="2159000" cy="21605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62470" name="Line 5" descr="[DECORATIVE]"/>
            <p:cNvSpPr>
              <a:spLocks noChangeShapeType="1"/>
            </p:cNvSpPr>
            <p:nvPr/>
          </p:nvSpPr>
          <p:spPr bwMode="auto">
            <a:xfrm>
              <a:off x="3851275" y="2278063"/>
              <a:ext cx="2520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71" name="Line 6" descr="[DECORATIVE]"/>
            <p:cNvSpPr>
              <a:spLocks noChangeShapeType="1"/>
            </p:cNvSpPr>
            <p:nvPr/>
          </p:nvSpPr>
          <p:spPr bwMode="auto">
            <a:xfrm>
              <a:off x="6372225" y="1917700"/>
              <a:ext cx="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72" name="Line 7" descr="[DECORATIVE]"/>
            <p:cNvSpPr>
              <a:spLocks noChangeShapeType="1"/>
            </p:cNvSpPr>
            <p:nvPr/>
          </p:nvSpPr>
          <p:spPr bwMode="auto">
            <a:xfrm>
              <a:off x="6372225" y="1917700"/>
              <a:ext cx="719138"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73" name="Line 8" descr="[DECORATIVE]"/>
            <p:cNvSpPr>
              <a:spLocks noChangeShapeType="1"/>
            </p:cNvSpPr>
            <p:nvPr/>
          </p:nvSpPr>
          <p:spPr bwMode="auto">
            <a:xfrm flipH="1">
              <a:off x="6372225" y="2278063"/>
              <a:ext cx="719138"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74" name="Oval 9" descr="[DECORATIVE]"/>
            <p:cNvSpPr>
              <a:spLocks noChangeArrowheads="1"/>
            </p:cNvSpPr>
            <p:nvPr/>
          </p:nvSpPr>
          <p:spPr bwMode="auto">
            <a:xfrm>
              <a:off x="7091363" y="2062163"/>
              <a:ext cx="360362" cy="3587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62475" name="Line 10" descr="[DECORATIVE]"/>
            <p:cNvSpPr>
              <a:spLocks noChangeShapeType="1"/>
            </p:cNvSpPr>
            <p:nvPr/>
          </p:nvSpPr>
          <p:spPr bwMode="auto">
            <a:xfrm>
              <a:off x="7451725" y="2278063"/>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76" name="Line 12" descr="[DECORATIVE]"/>
            <p:cNvSpPr>
              <a:spLocks noChangeShapeType="1"/>
            </p:cNvSpPr>
            <p:nvPr/>
          </p:nvSpPr>
          <p:spPr bwMode="auto">
            <a:xfrm>
              <a:off x="3851275" y="1917700"/>
              <a:ext cx="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77" name="Line 13" descr="[DECORATIVE]"/>
            <p:cNvSpPr>
              <a:spLocks noChangeShapeType="1"/>
            </p:cNvSpPr>
            <p:nvPr/>
          </p:nvSpPr>
          <p:spPr bwMode="auto">
            <a:xfrm>
              <a:off x="3851275" y="4797425"/>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62478" name="Group 14"/>
            <p:cNvGrpSpPr>
              <a:grpSpLocks/>
            </p:cNvGrpSpPr>
            <p:nvPr/>
          </p:nvGrpSpPr>
          <p:grpSpPr bwMode="auto">
            <a:xfrm>
              <a:off x="3419475" y="1485900"/>
              <a:ext cx="431800" cy="576263"/>
              <a:chOff x="2608" y="1706"/>
              <a:chExt cx="272" cy="363"/>
            </a:xfrm>
          </p:grpSpPr>
          <p:sp>
            <p:nvSpPr>
              <p:cNvPr id="62507" name="Line 15"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8" name="Line 16"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9" name="Line 17"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10" name="Line 18"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11" name="Line 19"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12" name="Line 20"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13" name="Oval 21"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62514" name="Line 22"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62479" name="Group 23"/>
            <p:cNvGrpSpPr>
              <a:grpSpLocks/>
            </p:cNvGrpSpPr>
            <p:nvPr/>
          </p:nvGrpSpPr>
          <p:grpSpPr bwMode="auto">
            <a:xfrm>
              <a:off x="3419475" y="5229225"/>
              <a:ext cx="431800" cy="576263"/>
              <a:chOff x="2608" y="2160"/>
              <a:chExt cx="272" cy="363"/>
            </a:xfrm>
          </p:grpSpPr>
          <p:sp>
            <p:nvSpPr>
              <p:cNvPr id="62500" name="Line 24"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1" name="Line 25"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2" name="Line 26"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3" name="Line 27"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4" name="Line 28"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5" name="Line 29"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506" name="Line 30"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62480" name="Group 31"/>
            <p:cNvGrpSpPr>
              <a:grpSpLocks/>
            </p:cNvGrpSpPr>
            <p:nvPr/>
          </p:nvGrpSpPr>
          <p:grpSpPr bwMode="auto">
            <a:xfrm>
              <a:off x="3706813" y="1341438"/>
              <a:ext cx="288925" cy="144462"/>
              <a:chOff x="3152" y="1706"/>
              <a:chExt cx="182" cy="91"/>
            </a:xfrm>
          </p:grpSpPr>
          <p:sp>
            <p:nvSpPr>
              <p:cNvPr id="62498" name="Line 32"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99" name="Line 33"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62481" name="Group 34"/>
            <p:cNvGrpSpPr>
              <a:grpSpLocks/>
            </p:cNvGrpSpPr>
            <p:nvPr/>
          </p:nvGrpSpPr>
          <p:grpSpPr bwMode="auto">
            <a:xfrm>
              <a:off x="3706813" y="5805488"/>
              <a:ext cx="288925" cy="288925"/>
              <a:chOff x="3152" y="2069"/>
              <a:chExt cx="182" cy="182"/>
            </a:xfrm>
          </p:grpSpPr>
          <p:sp>
            <p:nvSpPr>
              <p:cNvPr id="62494" name="Line 35"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95" name="Line 36"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96" name="Line 37"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97" name="Line 38"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62482" name="Line 39" descr="[DECORATIVE]"/>
            <p:cNvSpPr>
              <a:spLocks noChangeShapeType="1"/>
            </p:cNvSpPr>
            <p:nvPr/>
          </p:nvSpPr>
          <p:spPr bwMode="auto">
            <a:xfrm>
              <a:off x="2051050" y="3357563"/>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83" name="Line 40" descr="[DECORATIVE]"/>
            <p:cNvSpPr>
              <a:spLocks noChangeShapeType="1"/>
            </p:cNvSpPr>
            <p:nvPr/>
          </p:nvSpPr>
          <p:spPr bwMode="auto">
            <a:xfrm flipH="1">
              <a:off x="2051050" y="3717925"/>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84" name="Line 41" descr="[DECORATIVE]"/>
            <p:cNvSpPr>
              <a:spLocks noChangeShapeType="1"/>
            </p:cNvSpPr>
            <p:nvPr/>
          </p:nvSpPr>
          <p:spPr bwMode="auto">
            <a:xfrm flipH="1" flipV="1">
              <a:off x="2482850" y="3141663"/>
              <a:ext cx="28892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85" name="Line 42" descr="[DECORATIVE]"/>
            <p:cNvSpPr>
              <a:spLocks noChangeShapeType="1"/>
            </p:cNvSpPr>
            <p:nvPr/>
          </p:nvSpPr>
          <p:spPr bwMode="auto">
            <a:xfrm flipH="1">
              <a:off x="2482850" y="3573463"/>
              <a:ext cx="28892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2486" name="Text Box 44" descr="[DECORATIVE]"/>
            <p:cNvSpPr txBox="1">
              <a:spLocks noChangeArrowheads="1"/>
            </p:cNvSpPr>
            <p:nvPr/>
          </p:nvSpPr>
          <p:spPr bwMode="auto">
            <a:xfrm>
              <a:off x="1116013" y="3244850"/>
              <a:ext cx="1871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t>Είσοδοι</a:t>
              </a:r>
            </a:p>
          </p:txBody>
        </p:sp>
        <p:sp>
          <p:nvSpPr>
            <p:cNvPr id="62487" name="Line 45" descr="[DECORATIVE]"/>
            <p:cNvSpPr>
              <a:spLocks noChangeShapeType="1"/>
            </p:cNvSpPr>
            <p:nvPr/>
          </p:nvSpPr>
          <p:spPr bwMode="auto">
            <a:xfrm flipH="1" flipV="1">
              <a:off x="5795963" y="2276475"/>
              <a:ext cx="71437" cy="1657350"/>
            </a:xfrm>
            <a:prstGeom prst="line">
              <a:avLst/>
            </a:prstGeom>
            <a:noFill/>
            <a:ln w="9525">
              <a:solidFill>
                <a:schemeClr val="tx1"/>
              </a:solidFill>
              <a:prstDash val="lgDash"/>
              <a:round/>
              <a:headEnd/>
              <a:tailEnd type="arrow" w="lg" len="lg"/>
            </a:ln>
            <a:extLst>
              <a:ext uri="{909E8E84-426E-40DD-AFC4-6F175D3DCCD1}">
                <a14:hiddenFill xmlns:a14="http://schemas.microsoft.com/office/drawing/2010/main">
                  <a:noFill/>
                </a14:hiddenFill>
              </a:ext>
            </a:extLst>
          </p:spPr>
          <p:txBody>
            <a:bodyPr/>
            <a:lstStyle/>
            <a:p>
              <a:endParaRPr lang="el-GR"/>
            </a:p>
          </p:txBody>
        </p:sp>
        <p:sp>
          <p:nvSpPr>
            <p:cNvPr id="62488" name="Line 46" descr="[DECORATIVE]"/>
            <p:cNvSpPr>
              <a:spLocks noChangeShapeType="1"/>
            </p:cNvSpPr>
            <p:nvPr/>
          </p:nvSpPr>
          <p:spPr bwMode="auto">
            <a:xfrm flipH="1" flipV="1">
              <a:off x="7885113" y="2276475"/>
              <a:ext cx="71437" cy="1657350"/>
            </a:xfrm>
            <a:prstGeom prst="line">
              <a:avLst/>
            </a:prstGeom>
            <a:noFill/>
            <a:ln w="9525">
              <a:solidFill>
                <a:schemeClr val="tx1"/>
              </a:solidFill>
              <a:prstDash val="lgDash"/>
              <a:round/>
              <a:headEnd/>
              <a:tailEnd type="arrow" w="lg" len="lg"/>
            </a:ln>
            <a:extLst>
              <a:ext uri="{909E8E84-426E-40DD-AFC4-6F175D3DCCD1}">
                <a14:hiddenFill xmlns:a14="http://schemas.microsoft.com/office/drawing/2010/main">
                  <a:noFill/>
                </a14:hiddenFill>
              </a:ext>
            </a:extLst>
          </p:spPr>
          <p:txBody>
            <a:bodyPr/>
            <a:lstStyle/>
            <a:p>
              <a:endParaRPr lang="el-GR"/>
            </a:p>
          </p:txBody>
        </p:sp>
        <p:sp>
          <p:nvSpPr>
            <p:cNvPr id="62489" name="Text Box 47" descr="[DECORATIVE]"/>
            <p:cNvSpPr txBox="1">
              <a:spLocks noChangeArrowheads="1"/>
            </p:cNvSpPr>
            <p:nvPr/>
          </p:nvSpPr>
          <p:spPr bwMode="auto">
            <a:xfrm>
              <a:off x="7272338" y="4005263"/>
              <a:ext cx="1547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Εξωτερική </a:t>
              </a:r>
            </a:p>
            <a:p>
              <a:pPr eaLnBrk="1" hangingPunct="1"/>
              <a:r>
                <a:rPr lang="el-GR" altLang="el-GR"/>
                <a:t>Συνάρτηση</a:t>
              </a:r>
            </a:p>
          </p:txBody>
        </p:sp>
        <p:sp>
          <p:nvSpPr>
            <p:cNvPr id="62490" name="Text Box 48" descr="[DECORATIVE]"/>
            <p:cNvSpPr txBox="1">
              <a:spLocks noChangeArrowheads="1"/>
            </p:cNvSpPr>
            <p:nvPr/>
          </p:nvSpPr>
          <p:spPr bwMode="auto">
            <a:xfrm>
              <a:off x="5219700" y="4149725"/>
              <a:ext cx="1871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l-GR"/>
                <a:t>Εσωτερική Συνάρτηση</a:t>
              </a:r>
            </a:p>
          </p:txBody>
        </p:sp>
        <p:sp>
          <p:nvSpPr>
            <p:cNvPr id="62491" name="Text Box 50" descr="[DECORATIVE]"/>
            <p:cNvSpPr txBox="1">
              <a:spLocks noChangeArrowheads="1"/>
            </p:cNvSpPr>
            <p:nvPr>
              <p:custDataLst>
                <p:tags r:id="rId2"/>
              </p:custDataLst>
            </p:nvPr>
          </p:nvSpPr>
          <p:spPr bwMode="auto">
            <a:xfrm>
              <a:off x="2700338" y="53006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CLK</a:t>
              </a:r>
              <a:endParaRPr lang="el-GR" altLang="el-GR" dirty="0"/>
            </a:p>
          </p:txBody>
        </p:sp>
        <p:sp>
          <p:nvSpPr>
            <p:cNvPr id="62492" name="Text Box 51" descr="[DECORATIVE]"/>
            <p:cNvSpPr txBox="1">
              <a:spLocks noChangeArrowheads="1"/>
            </p:cNvSpPr>
            <p:nvPr>
              <p:custDataLst>
                <p:tags r:id="rId3"/>
              </p:custDataLst>
            </p:nvPr>
          </p:nvSpPr>
          <p:spPr bwMode="auto">
            <a:xfrm>
              <a:off x="2700338" y="1557338"/>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CLK</a:t>
              </a:r>
              <a:endParaRPr lang="el-GR" altLang="el-GR" dirty="0"/>
            </a:p>
          </p:txBody>
        </p:sp>
        <p:sp>
          <p:nvSpPr>
            <p:cNvPr id="62493" name="Text Box 52" descr="[DECORATIVE]"/>
            <p:cNvSpPr txBox="1">
              <a:spLocks noChangeArrowheads="1"/>
            </p:cNvSpPr>
            <p:nvPr>
              <p:custDataLst>
                <p:tags r:id="rId4"/>
              </p:custDataLst>
            </p:nvPr>
          </p:nvSpPr>
          <p:spPr bwMode="auto">
            <a:xfrm>
              <a:off x="2987675" y="3108325"/>
              <a:ext cx="18716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l-GR" dirty="0"/>
                <a:t>n-MOS</a:t>
              </a:r>
            </a:p>
            <a:p>
              <a:pPr algn="ctr" eaLnBrk="1" hangingPunct="1">
                <a:spcBef>
                  <a:spcPct val="50000"/>
                </a:spcBef>
              </a:pPr>
              <a:r>
                <a:rPr lang="el-GR" altLang="el-GR" dirty="0"/>
                <a:t>δικτύωμα</a:t>
              </a:r>
            </a:p>
          </p:txBody>
        </p:sp>
      </p:grpSp>
    </p:spTree>
    <p:custDataLst>
      <p:tags r:id="rId1"/>
    </p:custDataLst>
    <p:extLst>
      <p:ext uri="{BB962C8B-B14F-4D97-AF65-F5344CB8AC3E}">
        <p14:creationId xmlns:p14="http://schemas.microsoft.com/office/powerpoint/2010/main" val="397414734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l-GR" altLang="el-GR" smtClean="0"/>
              <a:t>Αρχή Λειτουργίας</a:t>
            </a:r>
          </a:p>
        </p:txBody>
      </p:sp>
      <p:sp>
        <p:nvSpPr>
          <p:cNvPr id="44035" name="Rectangle 3"/>
          <p:cNvSpPr>
            <a:spLocks noGrp="1" noChangeArrowheads="1"/>
          </p:cNvSpPr>
          <p:nvPr>
            <p:ph idx="1"/>
          </p:nvPr>
        </p:nvSpPr>
        <p:spPr/>
        <p:txBody>
          <a:bodyPr/>
          <a:lstStyle/>
          <a:p>
            <a:pPr eaLnBrk="1" hangingPunct="1">
              <a:lnSpc>
                <a:spcPct val="90000"/>
              </a:lnSpc>
              <a:defRPr/>
            </a:pPr>
            <a:r>
              <a:rPr lang="el-GR" sz="2800" dirty="0" smtClean="0">
                <a:latin typeface="+mj-lt"/>
              </a:rPr>
              <a:t>Η εσωτερική συνάρτηση είναι αναστρέφουσα συνάρτηση (</a:t>
            </a:r>
            <a:r>
              <a:rPr lang="en-US" sz="2800" dirty="0" smtClean="0">
                <a:latin typeface="+mj-lt"/>
              </a:rPr>
              <a:t>inverting function), NAND, NOR, </a:t>
            </a:r>
            <a:r>
              <a:rPr lang="el-GR" sz="2800" dirty="0" smtClean="0">
                <a:latin typeface="+mj-lt"/>
              </a:rPr>
              <a:t>κ.τ.λ.</a:t>
            </a:r>
            <a:endParaRPr lang="en-US" sz="2800" dirty="0" smtClean="0">
              <a:latin typeface="+mj-lt"/>
            </a:endParaRPr>
          </a:p>
          <a:p>
            <a:pPr eaLnBrk="1" hangingPunct="1">
              <a:lnSpc>
                <a:spcPct val="90000"/>
              </a:lnSpc>
              <a:defRPr/>
            </a:pPr>
            <a:endParaRPr lang="el-GR" sz="2800" dirty="0" smtClean="0">
              <a:latin typeface="+mj-lt"/>
            </a:endParaRPr>
          </a:p>
          <a:p>
            <a:pPr eaLnBrk="1" hangingPunct="1">
              <a:lnSpc>
                <a:spcPct val="90000"/>
              </a:lnSpc>
              <a:defRPr/>
            </a:pPr>
            <a:r>
              <a:rPr lang="el-GR" sz="2800" dirty="0" smtClean="0">
                <a:latin typeface="+mj-lt"/>
              </a:rPr>
              <a:t>Η τελική (εξωτερική συνάρτηση) είναι μη αναστρέφουσα (</a:t>
            </a:r>
            <a:r>
              <a:rPr lang="en-US" sz="2800" dirty="0" smtClean="0">
                <a:latin typeface="+mj-lt"/>
              </a:rPr>
              <a:t>non-inverting), AND, OR </a:t>
            </a:r>
            <a:r>
              <a:rPr lang="el-GR" sz="2800" dirty="0" smtClean="0">
                <a:latin typeface="+mj-lt"/>
              </a:rPr>
              <a:t>κ.τ.λ.</a:t>
            </a:r>
            <a:endParaRPr lang="en-US" sz="2800" dirty="0" smtClean="0">
              <a:latin typeface="+mj-lt"/>
            </a:endParaRPr>
          </a:p>
          <a:p>
            <a:pPr eaLnBrk="1" hangingPunct="1">
              <a:lnSpc>
                <a:spcPct val="90000"/>
              </a:lnSpc>
              <a:defRPr/>
            </a:pPr>
            <a:endParaRPr lang="el-GR" sz="2800" dirty="0" smtClean="0">
              <a:latin typeface="+mj-lt"/>
            </a:endParaRPr>
          </a:p>
          <a:p>
            <a:pPr eaLnBrk="1" hangingPunct="1">
              <a:lnSpc>
                <a:spcPct val="90000"/>
              </a:lnSpc>
              <a:defRPr/>
            </a:pPr>
            <a:r>
              <a:rPr lang="el-GR" sz="2800" dirty="0" smtClean="0">
                <a:latin typeface="+mj-lt"/>
              </a:rPr>
              <a:t>Το τμήμα του κυκλώματος που εξαρτάται από τις εισόδους και παράγει την εσωτερική συνάρτηση είναι </a:t>
            </a:r>
            <a:r>
              <a:rPr lang="en-US" sz="2800" dirty="0" smtClean="0">
                <a:latin typeface="+mj-lt"/>
              </a:rPr>
              <a:t>n-MOS </a:t>
            </a:r>
            <a:r>
              <a:rPr lang="el-GR" sz="2800" dirty="0" smtClean="0">
                <a:latin typeface="+mj-lt"/>
              </a:rPr>
              <a:t>(δεν υπάρχει αντίστοιχο </a:t>
            </a:r>
            <a:r>
              <a:rPr lang="en-US" sz="2800" dirty="0" smtClean="0">
                <a:latin typeface="+mj-lt"/>
              </a:rPr>
              <a:t>p-MOS)</a:t>
            </a:r>
            <a:endParaRPr lang="el-GR" sz="2800" dirty="0" smtClean="0">
              <a:latin typeface="+mj-lt"/>
            </a:endParaRPr>
          </a:p>
        </p:txBody>
      </p:sp>
    </p:spTree>
    <p:extLst>
      <p:ext uri="{BB962C8B-B14F-4D97-AF65-F5344CB8AC3E}">
        <p14:creationId xmlns:p14="http://schemas.microsoft.com/office/powerpoint/2010/main" val="225346255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l-GR" altLang="el-GR" sz="4400" smtClean="0"/>
              <a:t>Φάση προφόρτισης</a:t>
            </a:r>
          </a:p>
        </p:txBody>
      </p:sp>
      <p:sp>
        <p:nvSpPr>
          <p:cNvPr id="45059" name="Rectangle 3"/>
          <p:cNvSpPr>
            <a:spLocks noGrp="1" noChangeArrowheads="1"/>
          </p:cNvSpPr>
          <p:nvPr>
            <p:ph idx="1"/>
            <p:custDataLst>
              <p:tags r:id="rId1"/>
            </p:custDataLst>
          </p:nvPr>
        </p:nvSpPr>
        <p:spPr>
          <a:xfrm>
            <a:off x="457200" y="1401686"/>
            <a:ext cx="8229600" cy="3797300"/>
          </a:xfrm>
        </p:spPr>
        <p:txBody>
          <a:bodyPr/>
          <a:lstStyle/>
          <a:p>
            <a:pPr eaLnBrk="1" hangingPunct="1">
              <a:lnSpc>
                <a:spcPct val="90000"/>
              </a:lnSpc>
              <a:defRPr/>
            </a:pPr>
            <a:r>
              <a:rPr lang="en-US" dirty="0" smtClean="0">
                <a:latin typeface="+mj-lt"/>
              </a:rPr>
              <a:t>CLK="0"</a:t>
            </a:r>
          </a:p>
          <a:p>
            <a:pPr eaLnBrk="1" hangingPunct="1">
              <a:lnSpc>
                <a:spcPct val="90000"/>
              </a:lnSpc>
              <a:defRPr/>
            </a:pPr>
            <a:r>
              <a:rPr lang="en-US" dirty="0" smtClean="0">
                <a:latin typeface="+mj-lt"/>
              </a:rPr>
              <a:t>To p-MOS </a:t>
            </a:r>
            <a:r>
              <a:rPr lang="el-GR" dirty="0" smtClean="0">
                <a:latin typeface="+mj-lt"/>
              </a:rPr>
              <a:t>τρανζίστορ που οδηγείτε από το </a:t>
            </a:r>
            <a:r>
              <a:rPr lang="en-US" dirty="0" smtClean="0">
                <a:latin typeface="+mj-lt"/>
              </a:rPr>
              <a:t>CLK</a:t>
            </a:r>
            <a:r>
              <a:rPr lang="el-GR" dirty="0" smtClean="0">
                <a:latin typeface="+mj-lt"/>
              </a:rPr>
              <a:t> φορτίζει τον κόμβο της εσωτερικής συνάρτησης </a:t>
            </a:r>
          </a:p>
          <a:p>
            <a:pPr eaLnBrk="1" hangingPunct="1">
              <a:lnSpc>
                <a:spcPct val="90000"/>
              </a:lnSpc>
              <a:defRPr/>
            </a:pPr>
            <a:r>
              <a:rPr lang="el-GR" dirty="0" smtClean="0">
                <a:latin typeface="+mj-lt"/>
              </a:rPr>
              <a:t>Το </a:t>
            </a:r>
            <a:r>
              <a:rPr lang="en-US" dirty="0" smtClean="0">
                <a:latin typeface="+mj-lt"/>
              </a:rPr>
              <a:t>n-MOS </a:t>
            </a:r>
            <a:r>
              <a:rPr lang="el-GR" dirty="0" smtClean="0">
                <a:latin typeface="+mj-lt"/>
              </a:rPr>
              <a:t>τρανζίστορ που οδηγείτε από το </a:t>
            </a:r>
            <a:r>
              <a:rPr lang="en-US" dirty="0" smtClean="0">
                <a:latin typeface="+mj-lt"/>
              </a:rPr>
              <a:t>CLK</a:t>
            </a:r>
            <a:r>
              <a:rPr lang="el-GR" dirty="0" smtClean="0">
                <a:latin typeface="+mj-lt"/>
              </a:rPr>
              <a:t> εξασφαλίζει ότι δεν υπάρχει μονοπάτι από την τροφοδοσία στη γείωση κατά τη διάρκεια της </a:t>
            </a:r>
            <a:r>
              <a:rPr lang="el-GR" dirty="0" err="1" smtClean="0">
                <a:latin typeface="+mj-lt"/>
              </a:rPr>
              <a:t>προφόρτισης</a:t>
            </a:r>
            <a:r>
              <a:rPr lang="el-GR" dirty="0" smtClean="0">
                <a:latin typeface="+mj-lt"/>
              </a:rPr>
              <a:t> ανεξάρτητα από τις τιμές στη είσοδο</a:t>
            </a:r>
          </a:p>
        </p:txBody>
      </p:sp>
    </p:spTree>
    <p:extLst>
      <p:ext uri="{BB962C8B-B14F-4D97-AF65-F5344CB8AC3E}">
        <p14:creationId xmlns:p14="http://schemas.microsoft.com/office/powerpoint/2010/main" val="2409078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33375"/>
            <a:ext cx="8229600" cy="1143000"/>
          </a:xfrm>
        </p:spPr>
        <p:txBody>
          <a:bodyPr/>
          <a:lstStyle/>
          <a:p>
            <a:pPr eaLnBrk="1" hangingPunct="1"/>
            <a:r>
              <a:rPr lang="el-GR" altLang="el-GR" sz="4400" smtClean="0"/>
              <a:t>Φάση Εκτίμησης</a:t>
            </a:r>
          </a:p>
        </p:txBody>
      </p:sp>
      <p:sp>
        <p:nvSpPr>
          <p:cNvPr id="46083" name="Rectangle 3"/>
          <p:cNvSpPr>
            <a:spLocks noGrp="1" noChangeArrowheads="1"/>
          </p:cNvSpPr>
          <p:nvPr>
            <p:ph idx="1"/>
            <p:custDataLst>
              <p:tags r:id="rId1"/>
            </p:custDataLst>
          </p:nvPr>
        </p:nvSpPr>
        <p:spPr>
          <a:xfrm>
            <a:off x="457200" y="1304764"/>
            <a:ext cx="8229600" cy="4525962"/>
          </a:xfrm>
        </p:spPr>
        <p:txBody>
          <a:bodyPr/>
          <a:lstStyle/>
          <a:p>
            <a:pPr eaLnBrk="1" hangingPunct="1">
              <a:lnSpc>
                <a:spcPct val="90000"/>
              </a:lnSpc>
              <a:defRPr/>
            </a:pPr>
            <a:r>
              <a:rPr lang="en-US" sz="2800" dirty="0" smtClean="0">
                <a:latin typeface="+mj-lt"/>
              </a:rPr>
              <a:t>CLK="1"</a:t>
            </a:r>
            <a:endParaRPr lang="el-GR" sz="2800" dirty="0" smtClean="0">
              <a:latin typeface="+mj-lt"/>
            </a:endParaRPr>
          </a:p>
          <a:p>
            <a:pPr eaLnBrk="1" hangingPunct="1">
              <a:lnSpc>
                <a:spcPct val="90000"/>
              </a:lnSpc>
              <a:defRPr/>
            </a:pPr>
            <a:r>
              <a:rPr lang="en-US" sz="2800" dirty="0" smtClean="0">
                <a:latin typeface="+mj-lt"/>
              </a:rPr>
              <a:t>To p-MOS </a:t>
            </a:r>
            <a:r>
              <a:rPr lang="el-GR" sz="2800" dirty="0" smtClean="0">
                <a:latin typeface="+mj-lt"/>
              </a:rPr>
              <a:t>τρανζίστορ που οδηγείται από το </a:t>
            </a:r>
            <a:r>
              <a:rPr lang="en-US" sz="2800" dirty="0" smtClean="0">
                <a:latin typeface="+mj-lt"/>
              </a:rPr>
              <a:t>CLK</a:t>
            </a:r>
            <a:r>
              <a:rPr lang="el-GR" sz="2800" dirty="0" smtClean="0">
                <a:latin typeface="+mj-lt"/>
              </a:rPr>
              <a:t>  είναι ανενεργό</a:t>
            </a:r>
          </a:p>
          <a:p>
            <a:pPr eaLnBrk="1" hangingPunct="1">
              <a:lnSpc>
                <a:spcPct val="90000"/>
              </a:lnSpc>
              <a:defRPr/>
            </a:pPr>
            <a:r>
              <a:rPr lang="en-US" sz="2800" dirty="0" smtClean="0">
                <a:latin typeface="+mj-lt"/>
              </a:rPr>
              <a:t>To n-MOS </a:t>
            </a:r>
            <a:r>
              <a:rPr lang="el-GR" sz="2800" dirty="0" smtClean="0">
                <a:latin typeface="+mj-lt"/>
              </a:rPr>
              <a:t>τρανζίστορ που οδηγείται από το </a:t>
            </a:r>
            <a:r>
              <a:rPr lang="en-US" sz="2800" dirty="0" smtClean="0">
                <a:latin typeface="+mj-lt"/>
              </a:rPr>
              <a:t>CLK</a:t>
            </a:r>
            <a:r>
              <a:rPr lang="el-GR" sz="2800" dirty="0" smtClean="0">
                <a:latin typeface="+mj-lt"/>
              </a:rPr>
              <a:t>  είναι ενεργό</a:t>
            </a:r>
          </a:p>
          <a:p>
            <a:pPr eaLnBrk="1" hangingPunct="1">
              <a:lnSpc>
                <a:spcPct val="90000"/>
              </a:lnSpc>
              <a:defRPr/>
            </a:pPr>
            <a:r>
              <a:rPr lang="el-GR" sz="2800" dirty="0" smtClean="0">
                <a:latin typeface="+mj-lt"/>
              </a:rPr>
              <a:t>Εάν υπάρχει ενεργό μονοπάτι στο </a:t>
            </a:r>
            <a:r>
              <a:rPr lang="en-US" sz="2800" dirty="0" smtClean="0">
                <a:latin typeface="+mj-lt"/>
              </a:rPr>
              <a:t>n-MOS </a:t>
            </a:r>
            <a:r>
              <a:rPr lang="el-GR" sz="2800" dirty="0" smtClean="0">
                <a:latin typeface="+mj-lt"/>
              </a:rPr>
              <a:t>δικτύωμα ο κόμβος της εσωτερικής συνάρτησης θα αποφορτιστεί</a:t>
            </a:r>
          </a:p>
          <a:p>
            <a:pPr lvl="1" eaLnBrk="1" hangingPunct="1">
              <a:lnSpc>
                <a:spcPct val="90000"/>
              </a:lnSpc>
              <a:defRPr/>
            </a:pPr>
            <a:r>
              <a:rPr lang="el-GR" dirty="0" smtClean="0">
                <a:latin typeface="+mj-lt"/>
              </a:rPr>
              <a:t>Προσοχή εάν υπάρξει συνδυασμός εισόδων που αποφορτίζει κανένας μετέπειτα συνδυασμός δεν θα φορτίσει τον κόμβο</a:t>
            </a:r>
            <a:endParaRPr lang="en-US" dirty="0" smtClean="0">
              <a:latin typeface="+mj-lt"/>
            </a:endParaRPr>
          </a:p>
          <a:p>
            <a:pPr eaLnBrk="1" hangingPunct="1">
              <a:lnSpc>
                <a:spcPct val="90000"/>
              </a:lnSpc>
              <a:defRPr/>
            </a:pPr>
            <a:endParaRPr lang="el-GR" sz="2800" dirty="0" smtClean="0"/>
          </a:p>
        </p:txBody>
      </p:sp>
    </p:spTree>
    <p:extLst>
      <p:ext uri="{BB962C8B-B14F-4D97-AF65-F5344CB8AC3E}">
        <p14:creationId xmlns:p14="http://schemas.microsoft.com/office/powerpoint/2010/main" val="61070916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60350"/>
            <a:ext cx="8229600" cy="1143000"/>
          </a:xfrm>
        </p:spPr>
        <p:txBody>
          <a:bodyPr/>
          <a:lstStyle/>
          <a:p>
            <a:pPr eaLnBrk="1" hangingPunct="1"/>
            <a:r>
              <a:rPr lang="el-GR" altLang="el-GR" smtClean="0"/>
              <a:t>Λογική της </a:t>
            </a:r>
            <a:r>
              <a:rPr lang="en-US" altLang="el-GR" smtClean="0"/>
              <a:t>Domino </a:t>
            </a:r>
            <a:r>
              <a:rPr lang="el-GR" altLang="el-GR" smtClean="0"/>
              <a:t>Πύλης</a:t>
            </a:r>
          </a:p>
        </p:txBody>
      </p:sp>
      <p:sp>
        <p:nvSpPr>
          <p:cNvPr id="47107" name="Rectangle 3"/>
          <p:cNvSpPr>
            <a:spLocks noGrp="1" noChangeArrowheads="1"/>
          </p:cNvSpPr>
          <p:nvPr>
            <p:ph idx="1"/>
          </p:nvPr>
        </p:nvSpPr>
        <p:spPr/>
        <p:txBody>
          <a:bodyPr/>
          <a:lstStyle/>
          <a:p>
            <a:pPr eaLnBrk="1" hangingPunct="1">
              <a:defRPr/>
            </a:pPr>
            <a:r>
              <a:rPr lang="el-GR" dirty="0" smtClean="0">
                <a:latin typeface="+mj-lt"/>
              </a:rPr>
              <a:t>Δεν χρειάζομαι </a:t>
            </a:r>
            <a:r>
              <a:rPr lang="en-US" dirty="0" smtClean="0">
                <a:latin typeface="+mj-lt"/>
              </a:rPr>
              <a:t>p-MOS </a:t>
            </a:r>
            <a:r>
              <a:rPr lang="el-GR" dirty="0" smtClean="0">
                <a:latin typeface="+mj-lt"/>
              </a:rPr>
              <a:t>δίκτυο, φορτίζω πάντα ανεξάρτητα από την συνάρτηση κατά την </a:t>
            </a:r>
            <a:r>
              <a:rPr lang="el-GR" dirty="0" err="1" smtClean="0">
                <a:latin typeface="+mj-lt"/>
              </a:rPr>
              <a:t>προφόρτιση</a:t>
            </a:r>
            <a:endParaRPr lang="el-GR" dirty="0" smtClean="0">
              <a:latin typeface="+mj-lt"/>
            </a:endParaRPr>
          </a:p>
          <a:p>
            <a:pPr eaLnBrk="1" hangingPunct="1">
              <a:defRPr/>
            </a:pPr>
            <a:r>
              <a:rPr lang="el-GR" dirty="0" smtClean="0">
                <a:latin typeface="+mj-lt"/>
              </a:rPr>
              <a:t>Κατά την φάση εκτίμησης εάν η συνάρτηση το απαιτεί αποφορτίζω τον εσωτερικό κόμβο - Εάν όχι έχω κατάσταση </a:t>
            </a:r>
            <a:r>
              <a:rPr lang="en-US" dirty="0" err="1" smtClean="0">
                <a:latin typeface="+mj-lt"/>
              </a:rPr>
              <a:t>hiZ</a:t>
            </a:r>
            <a:r>
              <a:rPr lang="en-US" dirty="0" smtClean="0">
                <a:latin typeface="+mj-lt"/>
              </a:rPr>
              <a:t> </a:t>
            </a:r>
            <a:r>
              <a:rPr lang="el-GR" dirty="0" smtClean="0">
                <a:latin typeface="+mj-lt"/>
              </a:rPr>
              <a:t>και κρατάω την παλιά τιμή (</a:t>
            </a:r>
            <a:r>
              <a:rPr lang="el-GR" dirty="0" err="1" smtClean="0">
                <a:latin typeface="+mj-lt"/>
              </a:rPr>
              <a:t>ό,τι</a:t>
            </a:r>
            <a:r>
              <a:rPr lang="el-GR" dirty="0" smtClean="0">
                <a:latin typeface="+mj-lt"/>
              </a:rPr>
              <a:t> δόθηκε από την </a:t>
            </a:r>
            <a:r>
              <a:rPr lang="el-GR" dirty="0" err="1" smtClean="0">
                <a:latin typeface="+mj-lt"/>
              </a:rPr>
              <a:t>προφόρτιση</a:t>
            </a:r>
            <a:r>
              <a:rPr lang="el-GR" dirty="0" smtClean="0">
                <a:latin typeface="+mj-lt"/>
              </a:rPr>
              <a:t>)</a:t>
            </a:r>
          </a:p>
        </p:txBody>
      </p:sp>
    </p:spTree>
    <p:extLst>
      <p:ext uri="{BB962C8B-B14F-4D97-AF65-F5344CB8AC3E}">
        <p14:creationId xmlns:p14="http://schemas.microsoft.com/office/powerpoint/2010/main" val="146563568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Πλεονεκτήματα/Μειονεκτήματα</a:t>
            </a:r>
            <a:endParaRPr lang="el-GR" dirty="0"/>
          </a:p>
        </p:txBody>
      </p:sp>
      <p:sp>
        <p:nvSpPr>
          <p:cNvPr id="48130" name="Rectangle 3"/>
          <p:cNvSpPr>
            <a:spLocks noGrp="1" noChangeArrowheads="1"/>
          </p:cNvSpPr>
          <p:nvPr>
            <p:ph idx="1"/>
          </p:nvPr>
        </p:nvSpPr>
        <p:spPr/>
        <p:txBody>
          <a:bodyPr/>
          <a:lstStyle/>
          <a:p>
            <a:pPr eaLnBrk="1" hangingPunct="1">
              <a:defRPr/>
            </a:pPr>
            <a:r>
              <a:rPr lang="el-GR" sz="2800" dirty="0" smtClean="0">
                <a:latin typeface="+mj-lt"/>
              </a:rPr>
              <a:t>Πλεονεκτήματα</a:t>
            </a:r>
          </a:p>
          <a:p>
            <a:pPr lvl="1" eaLnBrk="1" hangingPunct="1">
              <a:defRPr/>
            </a:pPr>
            <a:r>
              <a:rPr lang="el-GR" sz="2400" dirty="0" smtClean="0">
                <a:latin typeface="+mj-lt"/>
              </a:rPr>
              <a:t>ΔΕΝ χρειάζομαι </a:t>
            </a:r>
            <a:r>
              <a:rPr lang="en-US" sz="2400" dirty="0" smtClean="0">
                <a:latin typeface="+mj-lt"/>
              </a:rPr>
              <a:t>p-MOS </a:t>
            </a:r>
            <a:r>
              <a:rPr lang="el-GR" sz="2400" dirty="0" smtClean="0">
                <a:latin typeface="+mj-lt"/>
              </a:rPr>
              <a:t>δικτύωμα</a:t>
            </a:r>
          </a:p>
          <a:p>
            <a:pPr lvl="1" eaLnBrk="1" hangingPunct="1">
              <a:defRPr/>
            </a:pPr>
            <a:r>
              <a:rPr lang="el-GR" sz="2400" dirty="0" smtClean="0">
                <a:latin typeface="+mj-lt"/>
              </a:rPr>
              <a:t>Ταχύτερα κυκλώματα</a:t>
            </a:r>
          </a:p>
          <a:p>
            <a:pPr lvl="1" eaLnBrk="1" hangingPunct="1">
              <a:defRPr/>
            </a:pPr>
            <a:endParaRPr lang="el-GR" sz="2400" dirty="0" smtClean="0">
              <a:latin typeface="+mj-lt"/>
            </a:endParaRPr>
          </a:p>
          <a:p>
            <a:pPr eaLnBrk="1" hangingPunct="1">
              <a:defRPr/>
            </a:pPr>
            <a:r>
              <a:rPr lang="el-GR" sz="2800" dirty="0" smtClean="0">
                <a:latin typeface="+mj-lt"/>
              </a:rPr>
              <a:t>Μειονεκτήματα </a:t>
            </a:r>
          </a:p>
          <a:p>
            <a:pPr lvl="1" eaLnBrk="1" hangingPunct="1">
              <a:defRPr/>
            </a:pPr>
            <a:r>
              <a:rPr lang="el-GR" sz="2400" dirty="0" smtClean="0">
                <a:latin typeface="+mj-lt"/>
              </a:rPr>
              <a:t>Χρειάζομαι σήμα χρονισμού</a:t>
            </a:r>
          </a:p>
          <a:p>
            <a:pPr lvl="1" eaLnBrk="1" hangingPunct="1">
              <a:defRPr/>
            </a:pPr>
            <a:r>
              <a:rPr lang="el-GR" sz="2400" dirty="0" smtClean="0">
                <a:latin typeface="+mj-lt"/>
              </a:rPr>
              <a:t>Ευαισθησία στο θόρυβο</a:t>
            </a:r>
          </a:p>
          <a:p>
            <a:pPr lvl="1" eaLnBrk="1" hangingPunct="1">
              <a:defRPr/>
            </a:pPr>
            <a:r>
              <a:rPr lang="el-GR" sz="2400" dirty="0" smtClean="0">
                <a:latin typeface="+mj-lt"/>
              </a:rPr>
              <a:t>Προβλήματα διαμοίρασης φορτίου (</a:t>
            </a:r>
            <a:r>
              <a:rPr lang="en-US" sz="2400" dirty="0" smtClean="0">
                <a:latin typeface="+mj-lt"/>
              </a:rPr>
              <a:t>charge sharing)</a:t>
            </a:r>
            <a:endParaRPr lang="el-GR" sz="2400" dirty="0" smtClean="0">
              <a:latin typeface="+mj-lt"/>
            </a:endParaRPr>
          </a:p>
        </p:txBody>
      </p:sp>
    </p:spTree>
    <p:extLst>
      <p:ext uri="{BB962C8B-B14F-4D97-AF65-F5344CB8AC3E}">
        <p14:creationId xmlns:p14="http://schemas.microsoft.com/office/powerpoint/2010/main" val="13905121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l-GR" altLang="el-GR" sz="4000" dirty="0" smtClean="0"/>
              <a:t>Γιατί χρειάζεται η ΝΟΤ(</a:t>
            </a:r>
            <a:r>
              <a:rPr lang="en-US" altLang="el-GR" sz="4000" dirty="0" smtClean="0"/>
              <a:t>race conditions)</a:t>
            </a:r>
            <a:endParaRPr lang="el-GR" altLang="el-GR" sz="4000" dirty="0" smtClean="0"/>
          </a:p>
        </p:txBody>
      </p:sp>
      <p:sp>
        <p:nvSpPr>
          <p:cNvPr id="49155" name="Rectangle 3"/>
          <p:cNvSpPr>
            <a:spLocks noGrp="1" noChangeArrowheads="1"/>
          </p:cNvSpPr>
          <p:nvPr>
            <p:ph idx="1"/>
          </p:nvPr>
        </p:nvSpPr>
        <p:spPr/>
        <p:txBody>
          <a:bodyPr/>
          <a:lstStyle/>
          <a:p>
            <a:pPr eaLnBrk="1" hangingPunct="1">
              <a:defRPr/>
            </a:pPr>
            <a:r>
              <a:rPr lang="el-GR" sz="2400" dirty="0" smtClean="0">
                <a:latin typeface="+mj-lt"/>
              </a:rPr>
              <a:t>Εάν δεν θέλω να αποφορτίσω τον εσωτερικό κόμβο δεν πρέπει ποτέ να ενεργοποιήσω το </a:t>
            </a:r>
            <a:r>
              <a:rPr lang="en-US" sz="2400" dirty="0" smtClean="0">
                <a:latin typeface="+mj-lt"/>
              </a:rPr>
              <a:t>n-MOS </a:t>
            </a:r>
            <a:r>
              <a:rPr lang="el-GR" sz="2400" dirty="0" smtClean="0">
                <a:latin typeface="+mj-lt"/>
              </a:rPr>
              <a:t>δικτύωμα κατά τη φάση εκτίμησης</a:t>
            </a:r>
          </a:p>
          <a:p>
            <a:pPr lvl="1" eaLnBrk="1" hangingPunct="1">
              <a:defRPr/>
            </a:pPr>
            <a:r>
              <a:rPr lang="el-GR" sz="2400" dirty="0" smtClean="0">
                <a:latin typeface="+mj-lt"/>
              </a:rPr>
              <a:t>Εάν το ενεργοποιήσω και μετά το απενεργοποιήσω η πύλη θα δει μόνο την ενεργοποίηση</a:t>
            </a:r>
          </a:p>
          <a:p>
            <a:pPr eaLnBrk="1" hangingPunct="1">
              <a:defRPr/>
            </a:pPr>
            <a:r>
              <a:rPr lang="el-GR" sz="2400" dirty="0" smtClean="0">
                <a:latin typeface="+mj-lt"/>
              </a:rPr>
              <a:t>Κανόνας - Η είσοδος γίνεται λογικό "1" μόνο εάν η τελική της τιμή είναι λογικό "1"</a:t>
            </a:r>
          </a:p>
          <a:p>
            <a:pPr eaLnBrk="1" hangingPunct="1">
              <a:defRPr/>
            </a:pPr>
            <a:r>
              <a:rPr lang="el-GR" sz="2400" dirty="0" smtClean="0">
                <a:latin typeface="+mj-lt"/>
              </a:rPr>
              <a:t>Χωρίς ΝΟΤ στο τέλος της </a:t>
            </a:r>
            <a:r>
              <a:rPr lang="el-GR" sz="2400" dirty="0" err="1" smtClean="0">
                <a:latin typeface="+mj-lt"/>
              </a:rPr>
              <a:t>προφόρτισης</a:t>
            </a:r>
            <a:r>
              <a:rPr lang="el-GR" sz="2400" dirty="0" smtClean="0">
                <a:latin typeface="+mj-lt"/>
              </a:rPr>
              <a:t> όλες οι έξοδοι θα είναι λογικό "1", χωρίς </a:t>
            </a:r>
            <a:r>
              <a:rPr lang="en-US" sz="2400" dirty="0" smtClean="0">
                <a:latin typeface="+mj-lt"/>
              </a:rPr>
              <a:t>NOT </a:t>
            </a:r>
            <a:r>
              <a:rPr lang="el-GR" sz="2400" dirty="0" smtClean="0">
                <a:latin typeface="+mj-lt"/>
              </a:rPr>
              <a:t>παραβιάζεται ο κανόνας</a:t>
            </a:r>
          </a:p>
        </p:txBody>
      </p:sp>
    </p:spTree>
    <p:extLst>
      <p:ext uri="{BB962C8B-B14F-4D97-AF65-F5344CB8AC3E}">
        <p14:creationId xmlns:p14="http://schemas.microsoft.com/office/powerpoint/2010/main" val="229406329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t>Χρονικοί περιορισμοί σε</a:t>
            </a:r>
            <a:br>
              <a:rPr lang="el-GR" sz="4000" dirty="0"/>
            </a:br>
            <a:r>
              <a:rPr lang="el-GR" sz="4000" dirty="0"/>
              <a:t>DOMINO πολλών βαθμίδων</a:t>
            </a:r>
          </a:p>
        </p:txBody>
      </p:sp>
      <p:pic>
        <p:nvPicPr>
          <p:cNvPr id="5" name="Picture 2" descr="Κύκλωμα με 3 nMOS- Logik Blocks και αντίστοιχη γραφική παράσταση"/>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92796"/>
            <a:ext cx="6520056" cy="469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34973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l-GR" altLang="el-GR" dirty="0" smtClean="0"/>
              <a:t>Σχεδιασμός </a:t>
            </a:r>
            <a:r>
              <a:rPr lang="en-US" altLang="el-GR" dirty="0" smtClean="0"/>
              <a:t>DOMINO</a:t>
            </a:r>
            <a:r>
              <a:rPr lang="el-GR" altLang="el-GR" dirty="0" smtClean="0"/>
              <a:t> (1</a:t>
            </a:r>
            <a:r>
              <a:rPr lang="en-US" altLang="el-GR" dirty="0" smtClean="0"/>
              <a:t> </a:t>
            </a:r>
            <a:r>
              <a:rPr lang="el-GR" altLang="el-GR" dirty="0" smtClean="0"/>
              <a:t>από</a:t>
            </a:r>
            <a:r>
              <a:rPr lang="en-US" altLang="el-GR" dirty="0" smtClean="0"/>
              <a:t> </a:t>
            </a:r>
            <a:r>
              <a:rPr lang="el-GR" altLang="el-GR" dirty="0" smtClean="0"/>
              <a:t>2)</a:t>
            </a:r>
          </a:p>
        </p:txBody>
      </p:sp>
      <p:sp>
        <p:nvSpPr>
          <p:cNvPr id="14340" name="Rectangle 3"/>
          <p:cNvSpPr>
            <a:spLocks noGrp="1" noChangeArrowheads="1"/>
          </p:cNvSpPr>
          <p:nvPr>
            <p:ph type="body" sz="half" idx="1"/>
          </p:nvPr>
        </p:nvSpPr>
        <p:spPr>
          <a:xfrm>
            <a:off x="457200" y="1816100"/>
            <a:ext cx="7931150" cy="4133850"/>
          </a:xfrm>
        </p:spPr>
        <p:txBody>
          <a:bodyPr/>
          <a:lstStyle/>
          <a:p>
            <a:pPr eaLnBrk="1" hangingPunct="1">
              <a:defRPr/>
            </a:pPr>
            <a:r>
              <a:rPr lang="el-GR" sz="2800" dirty="0" smtClean="0">
                <a:latin typeface="+mj-lt"/>
              </a:rPr>
              <a:t>Από την συνάρτηση εξόδου </a:t>
            </a:r>
            <a:r>
              <a:rPr lang="en-US" sz="2800" dirty="0" smtClean="0">
                <a:latin typeface="+mj-lt"/>
              </a:rPr>
              <a:t>F </a:t>
            </a:r>
            <a:r>
              <a:rPr lang="el-GR" sz="2800" dirty="0" smtClean="0">
                <a:latin typeface="+mj-lt"/>
              </a:rPr>
              <a:t>γνωρίζω την εσωτερική συνάρτηση </a:t>
            </a:r>
            <a:r>
              <a:rPr lang="en-US" sz="2800" dirty="0" smtClean="0">
                <a:latin typeface="+mj-lt"/>
              </a:rPr>
              <a:t>F'. To n-MOS </a:t>
            </a:r>
            <a:r>
              <a:rPr lang="el-GR" sz="2800" dirty="0" smtClean="0">
                <a:latin typeface="+mj-lt"/>
              </a:rPr>
              <a:t>δικτύωμα της </a:t>
            </a:r>
            <a:r>
              <a:rPr lang="en-US" sz="2800" dirty="0" smtClean="0">
                <a:latin typeface="+mj-lt"/>
              </a:rPr>
              <a:t>Domino</a:t>
            </a:r>
            <a:r>
              <a:rPr lang="el-GR" sz="2800" dirty="0" smtClean="0">
                <a:latin typeface="+mj-lt"/>
              </a:rPr>
              <a:t> πύλης είναι το </a:t>
            </a:r>
            <a:r>
              <a:rPr lang="en-US" sz="2800" dirty="0" smtClean="0">
                <a:latin typeface="+mj-lt"/>
              </a:rPr>
              <a:t>n-MOS </a:t>
            </a:r>
            <a:r>
              <a:rPr lang="el-GR" sz="2800" dirty="0" smtClean="0">
                <a:latin typeface="+mj-lt"/>
              </a:rPr>
              <a:t>δικτύωμα της </a:t>
            </a:r>
            <a:r>
              <a:rPr lang="en-US" sz="2800" dirty="0" smtClean="0">
                <a:latin typeface="+mj-lt"/>
              </a:rPr>
              <a:t>CMOS </a:t>
            </a:r>
            <a:r>
              <a:rPr lang="el-GR" sz="2800" dirty="0" smtClean="0">
                <a:latin typeface="+mj-lt"/>
              </a:rPr>
              <a:t>συνάρτησης </a:t>
            </a:r>
            <a:r>
              <a:rPr lang="en-US" sz="2800" dirty="0" smtClean="0">
                <a:latin typeface="+mj-lt"/>
              </a:rPr>
              <a:t>F' </a:t>
            </a:r>
          </a:p>
          <a:p>
            <a:pPr eaLnBrk="1" hangingPunct="1">
              <a:defRPr/>
            </a:pPr>
            <a:r>
              <a:rPr lang="el-GR" sz="2800" dirty="0" smtClean="0">
                <a:latin typeface="+mj-lt"/>
              </a:rPr>
              <a:t>Για παράδειγμα για τη συνάρτηση</a:t>
            </a:r>
          </a:p>
        </p:txBody>
      </p:sp>
      <p:graphicFrame>
        <p:nvGraphicFramePr>
          <p:cNvPr id="14338" name="Object 4"/>
          <p:cNvGraphicFramePr>
            <a:graphicFrameLocks noGrp="1" noChangeAspect="1"/>
          </p:cNvGraphicFramePr>
          <p:nvPr>
            <p:ph sz="half" idx="2"/>
          </p:nvPr>
        </p:nvGraphicFramePr>
        <p:xfrm>
          <a:off x="2771775" y="4508500"/>
          <a:ext cx="3636963" cy="701675"/>
        </p:xfrm>
        <a:graphic>
          <a:graphicData uri="http://schemas.openxmlformats.org/presentationml/2006/ole">
            <mc:AlternateContent xmlns:mc="http://schemas.openxmlformats.org/markup-compatibility/2006">
              <mc:Choice xmlns:v="urn:schemas-microsoft-com:vml" Requires="v">
                <p:oleObj spid="_x0000_s5135" name="Equation" r:id="rId4" imgW="1054080" imgH="203040" progId="Equation.3">
                  <p:embed/>
                </p:oleObj>
              </mc:Choice>
              <mc:Fallback>
                <p:oleObj name="Equation" r:id="rId4" imgW="10540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508500"/>
                        <a:ext cx="3636963" cy="7016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39692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Σχεδιασμός </a:t>
            </a:r>
            <a:r>
              <a:rPr lang="en-US" altLang="el-GR" dirty="0" smtClean="0"/>
              <a:t>DOMINO</a:t>
            </a:r>
            <a:r>
              <a:rPr lang="el-GR" altLang="el-GR" dirty="0" smtClean="0"/>
              <a:t> (2</a:t>
            </a:r>
            <a:r>
              <a:rPr lang="en-US" altLang="el-GR" dirty="0" smtClean="0"/>
              <a:t> </a:t>
            </a:r>
            <a:r>
              <a:rPr lang="el-GR" altLang="el-GR" dirty="0" smtClean="0"/>
              <a:t>από</a:t>
            </a:r>
            <a:r>
              <a:rPr lang="en-US" altLang="el-GR" dirty="0" smtClean="0"/>
              <a:t> </a:t>
            </a:r>
            <a:r>
              <a:rPr lang="el-GR" altLang="el-GR" dirty="0" smtClean="0"/>
              <a:t>2)</a:t>
            </a:r>
            <a:endParaRPr lang="el-GR" dirty="0"/>
          </a:p>
        </p:txBody>
      </p:sp>
      <p:sp>
        <p:nvSpPr>
          <p:cNvPr id="15363" name="Rectangle 3"/>
          <p:cNvSpPr>
            <a:spLocks noGrp="1" noChangeArrowheads="1"/>
          </p:cNvSpPr>
          <p:nvPr>
            <p:ph type="body" idx="1"/>
          </p:nvPr>
        </p:nvSpPr>
        <p:spPr/>
        <p:txBody>
          <a:bodyPr/>
          <a:lstStyle/>
          <a:p>
            <a:pPr eaLnBrk="1" hangingPunct="1"/>
            <a:r>
              <a:rPr lang="el-GR" altLang="el-GR" sz="2800" dirty="0"/>
              <a:t>Η </a:t>
            </a:r>
            <a:r>
              <a:rPr lang="en-US" altLang="el-GR" sz="2800" dirty="0"/>
              <a:t>F'</a:t>
            </a:r>
            <a:r>
              <a:rPr lang="el-GR" altLang="el-GR" sz="2800" dirty="0"/>
              <a:t> είναι </a:t>
            </a:r>
          </a:p>
        </p:txBody>
      </p:sp>
      <p:graphicFrame>
        <p:nvGraphicFramePr>
          <p:cNvPr id="15362" name="Object 4"/>
          <p:cNvGraphicFramePr>
            <a:graphicFrameLocks noGrp="1" noChangeAspect="1"/>
          </p:cNvGraphicFramePr>
          <p:nvPr>
            <p:ph sz="half" idx="2"/>
            <p:extLst/>
          </p:nvPr>
        </p:nvGraphicFramePr>
        <p:xfrm>
          <a:off x="380658" y="2656408"/>
          <a:ext cx="3116179" cy="704850"/>
        </p:xfrm>
        <a:graphic>
          <a:graphicData uri="http://schemas.openxmlformats.org/presentationml/2006/ole">
            <mc:AlternateContent xmlns:mc="http://schemas.openxmlformats.org/markup-compatibility/2006">
              <mc:Choice xmlns:v="urn:schemas-microsoft-com:vml" Requires="v">
                <p:oleObj spid="_x0000_s6159" name="Equation" r:id="rId4" imgW="1066680" imgH="241200" progId="Equation.3">
                  <p:embed/>
                </p:oleObj>
              </mc:Choice>
              <mc:Fallback>
                <p:oleObj name="Equation" r:id="rId4" imgW="10666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58" y="2656408"/>
                        <a:ext cx="3116179" cy="704850"/>
                      </a:xfrm>
                      <a:prstGeom prst="rect">
                        <a:avLst/>
                      </a:prstGeom>
                    </p:spPr>
                  </p:pic>
                </p:oleObj>
              </mc:Fallback>
            </mc:AlternateContent>
          </a:graphicData>
        </a:graphic>
      </p:graphicFrame>
      <p:sp>
        <p:nvSpPr>
          <p:cNvPr id="3" name="Θέση κειμένου 2"/>
          <p:cNvSpPr>
            <a:spLocks noGrp="1"/>
          </p:cNvSpPr>
          <p:nvPr>
            <p:ph type="body" sz="quarter" idx="3"/>
          </p:nvPr>
        </p:nvSpPr>
        <p:spPr/>
        <p:txBody>
          <a:bodyPr/>
          <a:lstStyle/>
          <a:p>
            <a:r>
              <a:rPr lang="el-GR" altLang="el-GR" dirty="0"/>
              <a:t>Με </a:t>
            </a:r>
            <a:r>
              <a:rPr lang="en-US" altLang="el-GR" dirty="0"/>
              <a:t>n-</a:t>
            </a:r>
            <a:r>
              <a:rPr lang="el-GR" altLang="el-GR" dirty="0" smtClean="0"/>
              <a:t>δικτύωμα</a:t>
            </a:r>
            <a:endParaRPr lang="el-GR" altLang="el-GR" dirty="0"/>
          </a:p>
        </p:txBody>
      </p:sp>
      <p:pic>
        <p:nvPicPr>
          <p:cNvPr id="5" name="Θέση περιεχομένου 4" descr="Κύκλωμα με n-δικτύωμα"/>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4462249" y="2656408"/>
            <a:ext cx="2645893" cy="2462997"/>
          </a:xfrm>
        </p:spPr>
      </p:pic>
    </p:spTree>
    <p:custDataLst>
      <p:tags r:id="rId2"/>
    </p:custDataLst>
    <p:extLst>
      <p:ext uri="{BB962C8B-B14F-4D97-AF65-F5344CB8AC3E}">
        <p14:creationId xmlns:p14="http://schemas.microsoft.com/office/powerpoint/2010/main" val="1815483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p:txBody>
          <a:bodyPr/>
          <a:lstStyle/>
          <a:p>
            <a:pPr eaLnBrk="1" hangingPunct="1"/>
            <a:r>
              <a:rPr lang="en-US" altLang="el-GR" dirty="0" smtClean="0"/>
              <a:t>NOR </a:t>
            </a:r>
            <a:r>
              <a:rPr lang="el-GR" altLang="el-GR" dirty="0" smtClean="0"/>
              <a:t>πύλη</a:t>
            </a:r>
          </a:p>
        </p:txBody>
      </p:sp>
      <p:sp>
        <p:nvSpPr>
          <p:cNvPr id="29699" name="Rectangle 3"/>
          <p:cNvSpPr>
            <a:spLocks noGrp="1" noChangeArrowheads="1"/>
          </p:cNvSpPr>
          <p:nvPr>
            <p:ph idx="1"/>
            <p:custDataLst>
              <p:tags r:id="rId2"/>
            </p:custDataLst>
          </p:nvPr>
        </p:nvSpPr>
        <p:spPr/>
        <p:txBody>
          <a:bodyPr/>
          <a:lstStyle/>
          <a:p>
            <a:pPr eaLnBrk="1" hangingPunct="1">
              <a:defRPr/>
            </a:pPr>
            <a:r>
              <a:rPr lang="en-US" sz="2800" dirty="0" smtClean="0">
                <a:latin typeface="+mj-lt"/>
              </a:rPr>
              <a:t>n-MOS </a:t>
            </a:r>
            <a:r>
              <a:rPr lang="el-GR" sz="2800" dirty="0" smtClean="0">
                <a:latin typeface="+mj-lt"/>
              </a:rPr>
              <a:t>τμήμα</a:t>
            </a:r>
            <a:r>
              <a:rPr lang="en-US" sz="2800" dirty="0" smtClean="0">
                <a:latin typeface="+mj-lt"/>
              </a:rPr>
              <a:t>: </a:t>
            </a:r>
            <a:r>
              <a:rPr lang="el-GR" sz="2800" dirty="0" smtClean="0">
                <a:latin typeface="+mj-lt"/>
              </a:rPr>
              <a:t>Εάν έστω και μία είσοδος είναι λογικό </a:t>
            </a:r>
            <a:r>
              <a:rPr lang="en-US" sz="2800" dirty="0" smtClean="0">
                <a:latin typeface="+mj-lt"/>
              </a:rPr>
              <a:t>"</a:t>
            </a:r>
            <a:r>
              <a:rPr lang="el-GR" sz="2800" dirty="0" smtClean="0">
                <a:latin typeface="+mj-lt"/>
              </a:rPr>
              <a:t>1</a:t>
            </a:r>
            <a:r>
              <a:rPr lang="en-US" sz="2800" dirty="0" smtClean="0">
                <a:latin typeface="+mj-lt"/>
              </a:rPr>
              <a:t>"</a:t>
            </a:r>
            <a:r>
              <a:rPr lang="el-GR" sz="2800" dirty="0" smtClean="0">
                <a:latin typeface="+mj-lt"/>
              </a:rPr>
              <a:t> η έξοδος πρέπει να είναι λογικό </a:t>
            </a:r>
            <a:r>
              <a:rPr lang="en-US" sz="2800" dirty="0" smtClean="0">
                <a:latin typeface="+mj-lt"/>
              </a:rPr>
              <a:t>"</a:t>
            </a:r>
            <a:r>
              <a:rPr lang="el-GR" sz="2800" dirty="0" smtClean="0">
                <a:latin typeface="+mj-lt"/>
              </a:rPr>
              <a:t>0</a:t>
            </a:r>
            <a:r>
              <a:rPr lang="en-US" sz="2800" dirty="0" smtClean="0">
                <a:latin typeface="+mj-lt"/>
              </a:rPr>
              <a:t>"</a:t>
            </a:r>
            <a:r>
              <a:rPr lang="el-GR" sz="2800" dirty="0" smtClean="0">
                <a:latin typeface="+mj-lt"/>
              </a:rPr>
              <a:t>,</a:t>
            </a:r>
          </a:p>
          <a:p>
            <a:pPr lvl="1" eaLnBrk="1" hangingPunct="1">
              <a:defRPr/>
            </a:pPr>
            <a:r>
              <a:rPr lang="el-GR" dirty="0" smtClean="0">
                <a:latin typeface="+mj-lt"/>
              </a:rPr>
              <a:t>Κάθε είσοδος οδηγεί την πύλη ενός τρανζίστορ που συνδέει την έξοδο με την γείωση</a:t>
            </a:r>
          </a:p>
          <a:p>
            <a:pPr eaLnBrk="1" hangingPunct="1">
              <a:defRPr/>
            </a:pPr>
            <a:r>
              <a:rPr lang="en-US" sz="2800" dirty="0" smtClean="0">
                <a:latin typeface="+mj-lt"/>
              </a:rPr>
              <a:t>p-MOS </a:t>
            </a:r>
            <a:r>
              <a:rPr lang="el-GR" sz="2800" dirty="0" smtClean="0">
                <a:latin typeface="+mj-lt"/>
              </a:rPr>
              <a:t>τμήμα</a:t>
            </a:r>
            <a:r>
              <a:rPr lang="en-US" sz="2800" dirty="0" smtClean="0">
                <a:latin typeface="+mj-lt"/>
              </a:rPr>
              <a:t>: </a:t>
            </a:r>
            <a:r>
              <a:rPr lang="el-GR" sz="2800" dirty="0" smtClean="0">
                <a:latin typeface="+mj-lt"/>
              </a:rPr>
              <a:t>Εάν όλες οι είσοδοι είναι λογικό </a:t>
            </a:r>
            <a:r>
              <a:rPr lang="en-US" sz="2800" dirty="0" smtClean="0">
                <a:latin typeface="+mj-lt"/>
              </a:rPr>
              <a:t>"</a:t>
            </a:r>
            <a:r>
              <a:rPr lang="el-GR" sz="2800" dirty="0" smtClean="0">
                <a:latin typeface="+mj-lt"/>
              </a:rPr>
              <a:t>0</a:t>
            </a:r>
            <a:r>
              <a:rPr lang="en-US" sz="2800" dirty="0" smtClean="0">
                <a:latin typeface="+mj-lt"/>
              </a:rPr>
              <a:t>"</a:t>
            </a:r>
            <a:r>
              <a:rPr lang="el-GR" sz="2800" dirty="0" smtClean="0">
                <a:latin typeface="+mj-lt"/>
              </a:rPr>
              <a:t> η έξοδος πρέπει να είναι λογικό </a:t>
            </a:r>
            <a:r>
              <a:rPr lang="en-US" sz="2800" dirty="0" smtClean="0">
                <a:latin typeface="+mj-lt"/>
              </a:rPr>
              <a:t>"</a:t>
            </a:r>
            <a:r>
              <a:rPr lang="el-GR" sz="2800" dirty="0" smtClean="0">
                <a:latin typeface="+mj-lt"/>
              </a:rPr>
              <a:t>1</a:t>
            </a:r>
            <a:r>
              <a:rPr lang="en-US" sz="2800" dirty="0" smtClean="0">
                <a:latin typeface="+mj-lt"/>
              </a:rPr>
              <a:t>"</a:t>
            </a:r>
            <a:r>
              <a:rPr lang="el-GR" sz="2800" dirty="0" smtClean="0">
                <a:latin typeface="+mj-lt"/>
              </a:rPr>
              <a:t>,</a:t>
            </a:r>
          </a:p>
          <a:p>
            <a:pPr lvl="1" eaLnBrk="1" hangingPunct="1">
              <a:defRPr/>
            </a:pPr>
            <a:r>
              <a:rPr lang="el-GR" dirty="0" smtClean="0">
                <a:latin typeface="+mj-lt"/>
              </a:rPr>
              <a:t>Το τμήμα αποτελείται από τρανζίστορ σε σειρά</a:t>
            </a:r>
            <a:r>
              <a:rPr lang="en-US" dirty="0" smtClean="0">
                <a:latin typeface="+mj-lt"/>
              </a:rPr>
              <a:t> </a:t>
            </a:r>
            <a:r>
              <a:rPr lang="el-GR" dirty="0" smtClean="0">
                <a:latin typeface="+mj-lt"/>
              </a:rPr>
              <a:t> που συνδέουν την τροφοδοσία με την έξοδο, κάθε είσοδος οδηγεί την πύλη ενός τρανζίστορ</a:t>
            </a:r>
          </a:p>
        </p:txBody>
      </p:sp>
    </p:spTree>
    <p:extLst>
      <p:ext uri="{BB962C8B-B14F-4D97-AF65-F5344CB8AC3E}">
        <p14:creationId xmlns:p14="http://schemas.microsoft.com/office/powerpoint/2010/main" val="6030414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l-GR" altLang="el-GR" smtClean="0"/>
              <a:t>Η </a:t>
            </a:r>
            <a:r>
              <a:rPr lang="en-US" altLang="el-GR" smtClean="0"/>
              <a:t>Domino </a:t>
            </a:r>
            <a:r>
              <a:rPr lang="el-GR" altLang="el-GR" smtClean="0"/>
              <a:t>Πύλη είναι</a:t>
            </a:r>
          </a:p>
        </p:txBody>
      </p:sp>
      <p:pic>
        <p:nvPicPr>
          <p:cNvPr id="3" name="Θέση περιεχομένου 2" descr="Κύκλωμα Domino πύλης F=a(b+c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039" y="1557338"/>
            <a:ext cx="6470621" cy="4525962"/>
          </a:xfrm>
        </p:spPr>
      </p:pic>
    </p:spTree>
    <p:extLst>
      <p:ext uri="{BB962C8B-B14F-4D97-AF65-F5344CB8AC3E}">
        <p14:creationId xmlns:p14="http://schemas.microsoft.com/office/powerpoint/2010/main" val="281582637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pPr eaLnBrk="1" hangingPunct="1"/>
            <a:r>
              <a:rPr lang="el-GR" altLang="el-GR" dirty="0" smtClean="0"/>
              <a:t>Διαμοιρασμός φορτίου (1</a:t>
            </a:r>
            <a:r>
              <a:rPr lang="en-US" altLang="el-GR" dirty="0" smtClean="0"/>
              <a:t> </a:t>
            </a:r>
            <a:r>
              <a:rPr lang="el-GR" altLang="el-GR" dirty="0" smtClean="0"/>
              <a:t>από</a:t>
            </a:r>
            <a:r>
              <a:rPr lang="en-US" altLang="el-GR" dirty="0" smtClean="0"/>
              <a:t> </a:t>
            </a:r>
            <a:r>
              <a:rPr lang="el-GR" altLang="el-GR" dirty="0" smtClean="0"/>
              <a:t>2)</a:t>
            </a:r>
          </a:p>
        </p:txBody>
      </p:sp>
      <p:sp>
        <p:nvSpPr>
          <p:cNvPr id="50179" name="Content Placeholder 5"/>
          <p:cNvSpPr>
            <a:spLocks noGrp="1"/>
          </p:cNvSpPr>
          <p:nvPr>
            <p:ph idx="1"/>
          </p:nvPr>
        </p:nvSpPr>
        <p:spPr/>
        <p:txBody>
          <a:bodyPr/>
          <a:lstStyle/>
          <a:p>
            <a:pPr eaLnBrk="1" hangingPunct="1">
              <a:defRPr/>
            </a:pPr>
            <a:r>
              <a:rPr lang="el-GR" sz="2000" dirty="0" smtClean="0">
                <a:latin typeface="+mj-lt"/>
              </a:rPr>
              <a:t>Ένα πρόβλημα που αντιμετωπίζουν τα </a:t>
            </a:r>
            <a:r>
              <a:rPr lang="en-US" sz="2000" dirty="0" smtClean="0">
                <a:latin typeface="+mj-lt"/>
              </a:rPr>
              <a:t>DOMINO</a:t>
            </a:r>
            <a:r>
              <a:rPr lang="el-GR" sz="2000" dirty="0" smtClean="0">
                <a:latin typeface="+mj-lt"/>
              </a:rPr>
              <a:t> κυκλώματα είναι ο διαμοιρασμός φορτίου</a:t>
            </a:r>
          </a:p>
          <a:p>
            <a:pPr eaLnBrk="1" hangingPunct="1">
              <a:defRPr/>
            </a:pPr>
            <a:r>
              <a:rPr lang="el-GR" sz="2000" dirty="0" smtClean="0">
                <a:latin typeface="+mj-lt"/>
              </a:rPr>
              <a:t>Για παράδειγμα στην προηγούμενη πύλη ας θεωρήσουμε πυκνωτή μεταξύ των τρανζίστορ που οδηγούνται από τις πύλες </a:t>
            </a:r>
            <a:r>
              <a:rPr lang="en-US" sz="2000" dirty="0" smtClean="0">
                <a:latin typeface="+mj-lt"/>
              </a:rPr>
              <a:t>c</a:t>
            </a:r>
            <a:r>
              <a:rPr lang="el-GR" sz="2000" dirty="0" smtClean="0">
                <a:latin typeface="+mj-lt"/>
              </a:rPr>
              <a:t> και </a:t>
            </a:r>
            <a:r>
              <a:rPr lang="en-US" sz="2000" dirty="0" smtClean="0">
                <a:latin typeface="+mj-lt"/>
              </a:rPr>
              <a:t>d</a:t>
            </a:r>
          </a:p>
          <a:p>
            <a:pPr eaLnBrk="1" hangingPunct="1">
              <a:defRPr/>
            </a:pPr>
            <a:r>
              <a:rPr lang="el-GR" sz="2000" dirty="0" smtClean="0">
                <a:latin typeface="+mj-lt"/>
              </a:rPr>
              <a:t>Με είσοδο </a:t>
            </a:r>
            <a:r>
              <a:rPr lang="en-US" sz="2000" dirty="0" err="1" smtClean="0">
                <a:latin typeface="+mj-lt"/>
              </a:rPr>
              <a:t>abcd</a:t>
            </a:r>
            <a:r>
              <a:rPr lang="en-US" sz="2000" dirty="0" smtClean="0">
                <a:latin typeface="+mj-lt"/>
              </a:rPr>
              <a:t>=0001 </a:t>
            </a:r>
            <a:r>
              <a:rPr lang="el-GR" sz="2000" dirty="0" smtClean="0">
                <a:latin typeface="+mj-lt"/>
              </a:rPr>
              <a:t>πυκνωτής αποφορτίζεται και εάν η επόμενη είσοδος είναι </a:t>
            </a:r>
            <a:r>
              <a:rPr lang="en-US" sz="2000" dirty="0" err="1" smtClean="0">
                <a:latin typeface="+mj-lt"/>
              </a:rPr>
              <a:t>abcd</a:t>
            </a:r>
            <a:r>
              <a:rPr lang="en-US" sz="2000" dirty="0" smtClean="0">
                <a:latin typeface="+mj-lt"/>
              </a:rPr>
              <a:t>=</a:t>
            </a:r>
            <a:r>
              <a:rPr lang="el-GR" sz="2000" dirty="0" smtClean="0">
                <a:latin typeface="+mj-lt"/>
              </a:rPr>
              <a:t>1</a:t>
            </a:r>
            <a:r>
              <a:rPr lang="en-US" sz="2000" dirty="0" smtClean="0">
                <a:latin typeface="+mj-lt"/>
              </a:rPr>
              <a:t>0</a:t>
            </a:r>
            <a:r>
              <a:rPr lang="el-GR" sz="2000" dirty="0" smtClean="0">
                <a:latin typeface="+mj-lt"/>
              </a:rPr>
              <a:t>10 το φορτίο στον κόμβο της εσωτερικής συνάρτηση διαμοιράζεται και άρα έχουμε πτώση τάσης χωρίς να υπάρχει μονοπάτι αποφόρτισης</a:t>
            </a:r>
          </a:p>
          <a:p>
            <a:pPr eaLnBrk="1" hangingPunct="1">
              <a:defRPr/>
            </a:pPr>
            <a:r>
              <a:rPr lang="el-GR" sz="2000" dirty="0" smtClean="0">
                <a:latin typeface="+mj-lt"/>
              </a:rPr>
              <a:t>Η πτώση τάσης μπορεί να οδηγήσει σε αλλαγή λογικής τιμής</a:t>
            </a:r>
          </a:p>
          <a:p>
            <a:pPr eaLnBrk="1" hangingPunct="1">
              <a:defRPr/>
            </a:pPr>
            <a:r>
              <a:rPr lang="el-GR" sz="2000" dirty="0" smtClean="0">
                <a:latin typeface="+mj-lt"/>
              </a:rPr>
              <a:t>Μπορεί να αντιμετωπιστεί είτε με ανάδραση από την έξοδο είτε με </a:t>
            </a:r>
            <a:r>
              <a:rPr lang="el-GR" sz="2000" dirty="0" err="1" smtClean="0">
                <a:latin typeface="+mj-lt"/>
              </a:rPr>
              <a:t>επιπλέ</a:t>
            </a:r>
            <a:r>
              <a:rPr lang="en-US" sz="2000" dirty="0" smtClean="0">
                <a:latin typeface="+mj-lt"/>
              </a:rPr>
              <a:t>o</a:t>
            </a:r>
            <a:r>
              <a:rPr lang="el-GR" sz="2000" dirty="0" smtClean="0">
                <a:latin typeface="+mj-lt"/>
              </a:rPr>
              <a:t>ν τρανζίστορ φόρτισης</a:t>
            </a:r>
          </a:p>
        </p:txBody>
      </p:sp>
    </p:spTree>
    <p:extLst>
      <p:ext uri="{BB962C8B-B14F-4D97-AF65-F5344CB8AC3E}">
        <p14:creationId xmlns:p14="http://schemas.microsoft.com/office/powerpoint/2010/main" val="78532774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468313" y="188913"/>
            <a:ext cx="8229600" cy="1143000"/>
          </a:xfrm>
        </p:spPr>
        <p:txBody>
          <a:bodyPr/>
          <a:lstStyle/>
          <a:p>
            <a:pPr eaLnBrk="1" hangingPunct="1"/>
            <a:r>
              <a:rPr lang="el-GR" altLang="el-GR" dirty="0" smtClean="0"/>
              <a:t>Διαμοιρασμός φορτίου (2</a:t>
            </a:r>
            <a:r>
              <a:rPr lang="en-US" altLang="el-GR" dirty="0" smtClean="0"/>
              <a:t> </a:t>
            </a:r>
            <a:r>
              <a:rPr lang="el-GR" altLang="el-GR" dirty="0" smtClean="0"/>
              <a:t>από</a:t>
            </a:r>
            <a:r>
              <a:rPr lang="en-US" altLang="el-GR" dirty="0" smtClean="0"/>
              <a:t> </a:t>
            </a:r>
            <a:r>
              <a:rPr lang="el-GR" altLang="el-GR" dirty="0" smtClean="0"/>
              <a:t>2)</a:t>
            </a:r>
          </a:p>
        </p:txBody>
      </p:sp>
      <p:grpSp>
        <p:nvGrpSpPr>
          <p:cNvPr id="71683" name="125 - Ομάδα" descr="Κύκλωμα"/>
          <p:cNvGrpSpPr>
            <a:grpSpLocks/>
          </p:cNvGrpSpPr>
          <p:nvPr/>
        </p:nvGrpSpPr>
        <p:grpSpPr bwMode="auto">
          <a:xfrm>
            <a:off x="1079612" y="1326493"/>
            <a:ext cx="7246937" cy="4857750"/>
            <a:chOff x="1468438" y="1666875"/>
            <a:chExt cx="7246937" cy="4857750"/>
          </a:xfrm>
        </p:grpSpPr>
        <p:cxnSp>
          <p:nvCxnSpPr>
            <p:cNvPr id="71684" name="AutoShape 242" descr="Κύκλωμα"/>
            <p:cNvCxnSpPr>
              <a:cxnSpLocks noChangeShapeType="1"/>
            </p:cNvCxnSpPr>
            <p:nvPr/>
          </p:nvCxnSpPr>
          <p:spPr bwMode="auto">
            <a:xfrm>
              <a:off x="3617953" y="4885134"/>
              <a:ext cx="0" cy="12144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85" name="AutoShape 243" descr="[DECORATIVE]"/>
            <p:cNvCxnSpPr>
              <a:cxnSpLocks noChangeShapeType="1"/>
            </p:cNvCxnSpPr>
            <p:nvPr/>
          </p:nvCxnSpPr>
          <p:spPr bwMode="auto">
            <a:xfrm flipH="1">
              <a:off x="2266829" y="5006578"/>
              <a:ext cx="135112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86" name="AutoShape 244" descr="[DECORATIVE]"/>
            <p:cNvCxnSpPr>
              <a:cxnSpLocks noChangeShapeType="1"/>
            </p:cNvCxnSpPr>
            <p:nvPr/>
          </p:nvCxnSpPr>
          <p:spPr bwMode="auto">
            <a:xfrm>
              <a:off x="2266829" y="4581525"/>
              <a:ext cx="0" cy="42505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87" name="AutoShape 245" descr="[DECORATIVE]"/>
            <p:cNvCxnSpPr>
              <a:cxnSpLocks noChangeShapeType="1"/>
            </p:cNvCxnSpPr>
            <p:nvPr/>
          </p:nvCxnSpPr>
          <p:spPr bwMode="auto">
            <a:xfrm>
              <a:off x="2880977" y="5006578"/>
              <a:ext cx="0" cy="4857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1688" name="Text Box 246" descr="[DECORATIVE]"/>
            <p:cNvSpPr txBox="1">
              <a:spLocks noChangeArrowheads="1"/>
            </p:cNvSpPr>
            <p:nvPr>
              <p:custDataLst>
                <p:tags r:id="rId2"/>
              </p:custDataLst>
            </p:nvPr>
          </p:nvSpPr>
          <p:spPr bwMode="auto">
            <a:xfrm>
              <a:off x="1959756" y="5674519"/>
              <a:ext cx="552732" cy="190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400" dirty="0">
                  <a:latin typeface="Calibri" panose="020F0502020204030204" pitchFamily="34" charset="0"/>
                </a:rPr>
                <a:t> </a:t>
              </a:r>
              <a:r>
                <a:rPr lang="en-US" altLang="el-GR" sz="1400" dirty="0" err="1">
                  <a:latin typeface="Calibri" panose="020F0502020204030204" pitchFamily="34" charset="0"/>
                </a:rPr>
                <a:t>Clk</a:t>
              </a:r>
              <a:endParaRPr lang="el-GR" altLang="el-GR" sz="1400" dirty="0"/>
            </a:p>
          </p:txBody>
        </p:sp>
        <p:sp>
          <p:nvSpPr>
            <p:cNvPr id="71689" name="Text Box 247" descr="[DECORATIVE]"/>
            <p:cNvSpPr txBox="1">
              <a:spLocks noChangeArrowheads="1"/>
            </p:cNvSpPr>
            <p:nvPr>
              <p:custDataLst>
                <p:tags r:id="rId3"/>
              </p:custDataLst>
            </p:nvPr>
          </p:nvSpPr>
          <p:spPr bwMode="auto">
            <a:xfrm>
              <a:off x="4429274" y="5595687"/>
              <a:ext cx="4079230" cy="36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100" dirty="0">
                  <a:latin typeface="Calibri" panose="020F0502020204030204" pitchFamily="34" charset="0"/>
                </a:rPr>
                <a:t> </a:t>
              </a:r>
              <a:r>
                <a:rPr lang="el-GR" altLang="el-GR" sz="1100" dirty="0">
                  <a:latin typeface="Calibri" panose="020F0502020204030204" pitchFamily="34" charset="0"/>
                </a:rPr>
                <a:t>      </a:t>
              </a:r>
              <a:r>
                <a:rPr lang="el-GR" altLang="el-GR" sz="2000" dirty="0" err="1">
                  <a:latin typeface="Calibri" panose="020F0502020204030204" pitchFamily="34" charset="0"/>
                </a:rPr>
                <a:t>Επιπλέ</a:t>
              </a:r>
              <a:r>
                <a:rPr lang="en-US" altLang="el-GR" sz="2000" dirty="0">
                  <a:latin typeface="Calibri" panose="020F0502020204030204" pitchFamily="34" charset="0"/>
                </a:rPr>
                <a:t>o</a:t>
              </a:r>
              <a:r>
                <a:rPr lang="el-GR" altLang="el-GR" sz="2000" dirty="0">
                  <a:latin typeface="Calibri" panose="020F0502020204030204" pitchFamily="34" charset="0"/>
                </a:rPr>
                <a:t>ν Τρανζίστορ Φόρτισης</a:t>
              </a:r>
              <a:endParaRPr lang="el-GR" altLang="el-GR" sz="2000" dirty="0"/>
            </a:p>
          </p:txBody>
        </p:sp>
        <p:grpSp>
          <p:nvGrpSpPr>
            <p:cNvPr id="71690" name="Group 248"/>
            <p:cNvGrpSpPr>
              <a:grpSpLocks/>
            </p:cNvGrpSpPr>
            <p:nvPr/>
          </p:nvGrpSpPr>
          <p:grpSpPr bwMode="auto">
            <a:xfrm>
              <a:off x="5706054" y="2699147"/>
              <a:ext cx="1842442" cy="485775"/>
              <a:chOff x="3738" y="3150"/>
              <a:chExt cx="1710" cy="456"/>
            </a:xfrm>
          </p:grpSpPr>
          <p:cxnSp>
            <p:nvCxnSpPr>
              <p:cNvPr id="71800" name="AutoShape 249" descr="[DECORATIVE]"/>
              <p:cNvCxnSpPr>
                <a:cxnSpLocks noChangeShapeType="1"/>
              </p:cNvCxnSpPr>
              <p:nvPr/>
            </p:nvCxnSpPr>
            <p:spPr bwMode="auto">
              <a:xfrm>
                <a:off x="4194" y="3150"/>
                <a:ext cx="0" cy="45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801" name="AutoShape 250" descr="[DECORATIVE]"/>
              <p:cNvCxnSpPr>
                <a:cxnSpLocks noChangeShapeType="1"/>
              </p:cNvCxnSpPr>
              <p:nvPr/>
            </p:nvCxnSpPr>
            <p:spPr bwMode="auto">
              <a:xfrm>
                <a:off x="4194" y="3150"/>
                <a:ext cx="684"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802" name="AutoShape 251" descr="[DECORATIVE]"/>
              <p:cNvCxnSpPr>
                <a:cxnSpLocks noChangeShapeType="1"/>
              </p:cNvCxnSpPr>
              <p:nvPr/>
            </p:nvCxnSpPr>
            <p:spPr bwMode="auto">
              <a:xfrm flipV="1">
                <a:off x="4194" y="3378"/>
                <a:ext cx="684"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1803" name="Oval 252" descr="[DECORATIVE]"/>
              <p:cNvSpPr>
                <a:spLocks noChangeArrowheads="1"/>
              </p:cNvSpPr>
              <p:nvPr/>
            </p:nvSpPr>
            <p:spPr bwMode="auto">
              <a:xfrm>
                <a:off x="4878" y="3264"/>
                <a:ext cx="228" cy="22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1804" name="AutoShape 253" descr="[DECORATIVE]"/>
              <p:cNvCxnSpPr>
                <a:cxnSpLocks noChangeShapeType="1"/>
              </p:cNvCxnSpPr>
              <p:nvPr/>
            </p:nvCxnSpPr>
            <p:spPr bwMode="auto">
              <a:xfrm flipH="1">
                <a:off x="3738" y="3378"/>
                <a:ext cx="4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805" name="AutoShape 254" descr="[DECORATIVE]"/>
              <p:cNvCxnSpPr>
                <a:cxnSpLocks noChangeShapeType="1"/>
              </p:cNvCxnSpPr>
              <p:nvPr/>
            </p:nvCxnSpPr>
            <p:spPr bwMode="auto">
              <a:xfrm>
                <a:off x="5106" y="3378"/>
                <a:ext cx="3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1691" name="AutoShape 255" descr="[DECORATIVE]"/>
            <p:cNvCxnSpPr>
              <a:cxnSpLocks noChangeShapeType="1"/>
            </p:cNvCxnSpPr>
            <p:nvPr/>
          </p:nvCxnSpPr>
          <p:spPr bwMode="auto">
            <a:xfrm>
              <a:off x="2266829" y="3549253"/>
              <a:ext cx="135112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92" name="AutoShape 256" descr="[DECORATIVE]"/>
            <p:cNvCxnSpPr>
              <a:cxnSpLocks noChangeShapeType="1"/>
            </p:cNvCxnSpPr>
            <p:nvPr/>
          </p:nvCxnSpPr>
          <p:spPr bwMode="auto">
            <a:xfrm>
              <a:off x="2266829" y="3549253"/>
              <a:ext cx="0" cy="5464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93" name="AutoShape 257" descr="[DECORATIVE]"/>
            <p:cNvCxnSpPr>
              <a:cxnSpLocks noChangeShapeType="1"/>
            </p:cNvCxnSpPr>
            <p:nvPr/>
          </p:nvCxnSpPr>
          <p:spPr bwMode="auto">
            <a:xfrm>
              <a:off x="3617953" y="3549253"/>
              <a:ext cx="0" cy="2428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94" name="AutoShape 258" descr="[DECORATIVE]"/>
            <p:cNvCxnSpPr>
              <a:cxnSpLocks noChangeShapeType="1"/>
            </p:cNvCxnSpPr>
            <p:nvPr/>
          </p:nvCxnSpPr>
          <p:spPr bwMode="auto">
            <a:xfrm>
              <a:off x="3617953" y="4277916"/>
              <a:ext cx="0" cy="1821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71695" name="Group 259"/>
            <p:cNvGrpSpPr>
              <a:grpSpLocks/>
            </p:cNvGrpSpPr>
            <p:nvPr/>
          </p:nvGrpSpPr>
          <p:grpSpPr bwMode="auto">
            <a:xfrm>
              <a:off x="2696732" y="5978128"/>
              <a:ext cx="368488" cy="546497"/>
              <a:chOff x="6417" y="3264"/>
              <a:chExt cx="342" cy="513"/>
            </a:xfrm>
          </p:grpSpPr>
          <p:cxnSp>
            <p:nvCxnSpPr>
              <p:cNvPr id="71795" name="AutoShape 260" descr="[DECORATIVE]"/>
              <p:cNvCxnSpPr>
                <a:cxnSpLocks noChangeShapeType="1"/>
              </p:cNvCxnSpPr>
              <p:nvPr/>
            </p:nvCxnSpPr>
            <p:spPr bwMode="auto">
              <a:xfrm>
                <a:off x="6417" y="3606"/>
                <a:ext cx="3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6" name="AutoShape 261" descr="[DECORATIVE]"/>
              <p:cNvCxnSpPr>
                <a:cxnSpLocks noChangeShapeType="1"/>
              </p:cNvCxnSpPr>
              <p:nvPr/>
            </p:nvCxnSpPr>
            <p:spPr bwMode="auto">
              <a:xfrm>
                <a:off x="6474" y="3663"/>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7" name="AutoShape 262" descr="[DECORATIVE]"/>
              <p:cNvCxnSpPr>
                <a:cxnSpLocks noChangeShapeType="1"/>
              </p:cNvCxnSpPr>
              <p:nvPr/>
            </p:nvCxnSpPr>
            <p:spPr bwMode="auto">
              <a:xfrm>
                <a:off x="6474" y="3720"/>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8" name="AutoShape 263" descr="[DECORATIVE]"/>
              <p:cNvCxnSpPr>
                <a:cxnSpLocks noChangeShapeType="1"/>
              </p:cNvCxnSpPr>
              <p:nvPr/>
            </p:nvCxnSpPr>
            <p:spPr bwMode="auto">
              <a:xfrm>
                <a:off x="6474" y="3777"/>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9" name="AutoShape 264" descr="[DECORATIVE]"/>
              <p:cNvCxnSpPr>
                <a:cxnSpLocks noChangeShapeType="1"/>
              </p:cNvCxnSpPr>
              <p:nvPr/>
            </p:nvCxnSpPr>
            <p:spPr bwMode="auto">
              <a:xfrm flipV="1">
                <a:off x="6588" y="3264"/>
                <a:ext cx="0" cy="3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1696" name="AutoShape 265" descr="[DECORATIVE]"/>
            <p:cNvCxnSpPr>
              <a:cxnSpLocks noChangeShapeType="1"/>
            </p:cNvCxnSpPr>
            <p:nvPr/>
          </p:nvCxnSpPr>
          <p:spPr bwMode="auto">
            <a:xfrm>
              <a:off x="3126635" y="2699147"/>
              <a:ext cx="0" cy="3643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97" name="AutoShape 266" descr="[DECORATIVE]"/>
            <p:cNvCxnSpPr>
              <a:cxnSpLocks noChangeShapeType="1"/>
            </p:cNvCxnSpPr>
            <p:nvPr/>
          </p:nvCxnSpPr>
          <p:spPr bwMode="auto">
            <a:xfrm>
              <a:off x="3126635" y="2942034"/>
              <a:ext cx="25794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98" name="AutoShape 267" descr="[DECORATIVE]"/>
            <p:cNvCxnSpPr>
              <a:cxnSpLocks noChangeShapeType="1"/>
            </p:cNvCxnSpPr>
            <p:nvPr/>
          </p:nvCxnSpPr>
          <p:spPr bwMode="auto">
            <a:xfrm>
              <a:off x="2880977" y="1970484"/>
              <a:ext cx="4913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699" name="AutoShape 268" descr="[DECORATIVE]"/>
            <p:cNvCxnSpPr>
              <a:cxnSpLocks noChangeShapeType="1"/>
            </p:cNvCxnSpPr>
            <p:nvPr/>
          </p:nvCxnSpPr>
          <p:spPr bwMode="auto">
            <a:xfrm>
              <a:off x="3126635" y="1970484"/>
              <a:ext cx="0" cy="2428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71700" name="Group 269"/>
            <p:cNvGrpSpPr>
              <a:grpSpLocks/>
            </p:cNvGrpSpPr>
            <p:nvPr/>
          </p:nvGrpSpPr>
          <p:grpSpPr bwMode="auto">
            <a:xfrm>
              <a:off x="4232100" y="4338638"/>
              <a:ext cx="491318" cy="910828"/>
              <a:chOff x="9438" y="2466"/>
              <a:chExt cx="456" cy="855"/>
            </a:xfrm>
          </p:grpSpPr>
          <p:cxnSp>
            <p:nvCxnSpPr>
              <p:cNvPr id="71787" name="AutoShape 270" descr="[DECORATIVE]"/>
              <p:cNvCxnSpPr>
                <a:cxnSpLocks noChangeShapeType="1"/>
              </p:cNvCxnSpPr>
              <p:nvPr/>
            </p:nvCxnSpPr>
            <p:spPr bwMode="auto">
              <a:xfrm>
                <a:off x="9438" y="2694"/>
                <a:ext cx="4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88" name="AutoShape 271" descr="[DECORATIVE]"/>
              <p:cNvCxnSpPr>
                <a:cxnSpLocks noChangeShapeType="1"/>
              </p:cNvCxnSpPr>
              <p:nvPr/>
            </p:nvCxnSpPr>
            <p:spPr bwMode="auto">
              <a:xfrm>
                <a:off x="9438" y="2808"/>
                <a:ext cx="4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89" name="AutoShape 272" descr="[DECORATIVE]"/>
              <p:cNvCxnSpPr>
                <a:cxnSpLocks noChangeShapeType="1"/>
              </p:cNvCxnSpPr>
              <p:nvPr/>
            </p:nvCxnSpPr>
            <p:spPr bwMode="auto">
              <a:xfrm flipV="1">
                <a:off x="9666" y="2466"/>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0" name="AutoShape 273" descr="[DECORATIVE]"/>
              <p:cNvCxnSpPr>
                <a:cxnSpLocks noChangeShapeType="1"/>
              </p:cNvCxnSpPr>
              <p:nvPr/>
            </p:nvCxnSpPr>
            <p:spPr bwMode="auto">
              <a:xfrm>
                <a:off x="9495" y="3150"/>
                <a:ext cx="3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1" name="AutoShape 274" descr="[DECORATIVE]"/>
              <p:cNvCxnSpPr>
                <a:cxnSpLocks noChangeShapeType="1"/>
              </p:cNvCxnSpPr>
              <p:nvPr/>
            </p:nvCxnSpPr>
            <p:spPr bwMode="auto">
              <a:xfrm>
                <a:off x="9552" y="3207"/>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2" name="AutoShape 275" descr="[DECORATIVE]"/>
              <p:cNvCxnSpPr>
                <a:cxnSpLocks noChangeShapeType="1"/>
              </p:cNvCxnSpPr>
              <p:nvPr/>
            </p:nvCxnSpPr>
            <p:spPr bwMode="auto">
              <a:xfrm>
                <a:off x="9552" y="3264"/>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3" name="AutoShape 276" descr="[DECORATIVE]"/>
              <p:cNvCxnSpPr>
                <a:cxnSpLocks noChangeShapeType="1"/>
              </p:cNvCxnSpPr>
              <p:nvPr/>
            </p:nvCxnSpPr>
            <p:spPr bwMode="auto">
              <a:xfrm>
                <a:off x="9552" y="3321"/>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94" name="AutoShape 277" descr="[DECORATIVE]"/>
              <p:cNvCxnSpPr>
                <a:cxnSpLocks noChangeShapeType="1"/>
              </p:cNvCxnSpPr>
              <p:nvPr/>
            </p:nvCxnSpPr>
            <p:spPr bwMode="auto">
              <a:xfrm flipV="1">
                <a:off x="9666" y="2808"/>
                <a:ext cx="0" cy="3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1701" name="AutoShape 278" descr="[DECORATIVE]"/>
            <p:cNvCxnSpPr>
              <a:cxnSpLocks noChangeShapeType="1"/>
            </p:cNvCxnSpPr>
            <p:nvPr/>
          </p:nvCxnSpPr>
          <p:spPr bwMode="auto">
            <a:xfrm>
              <a:off x="3617953" y="4338638"/>
              <a:ext cx="85980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1702" name="Text Box 279" descr="[DECORATIVE]"/>
            <p:cNvSpPr txBox="1">
              <a:spLocks noChangeArrowheads="1"/>
            </p:cNvSpPr>
            <p:nvPr>
              <p:custDataLst>
                <p:tags r:id="rId4"/>
              </p:custDataLst>
            </p:nvPr>
          </p:nvSpPr>
          <p:spPr bwMode="auto">
            <a:xfrm>
              <a:off x="2819562" y="4460081"/>
              <a:ext cx="552732" cy="2375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400" dirty="0">
                  <a:latin typeface="Calibri" panose="020F0502020204030204" pitchFamily="34" charset="0"/>
                </a:rPr>
                <a:t> d</a:t>
              </a:r>
              <a:endParaRPr lang="el-GR" altLang="el-GR" sz="1400" dirty="0"/>
            </a:p>
          </p:txBody>
        </p:sp>
        <p:sp>
          <p:nvSpPr>
            <p:cNvPr id="98584" name="Text Box 280" descr="[DECORATIVE]"/>
            <p:cNvSpPr txBox="1">
              <a:spLocks noChangeArrowheads="1"/>
            </p:cNvSpPr>
            <p:nvPr>
              <p:custDataLst>
                <p:tags r:id="rId5"/>
              </p:custDataLst>
            </p:nvPr>
          </p:nvSpPr>
          <p:spPr bwMode="auto">
            <a:xfrm>
              <a:off x="2233613" y="3124200"/>
              <a:ext cx="552450" cy="190500"/>
            </a:xfrm>
            <a:prstGeom prst="rect">
              <a:avLst/>
            </a:prstGeom>
            <a:solidFill>
              <a:srgbClr val="FFFFFF"/>
            </a:solidFill>
            <a:ln w="9525">
              <a:noFill/>
              <a:miter lim="800000"/>
              <a:headEnd/>
              <a:tailEnd/>
            </a:ln>
          </p:spPr>
          <p:txBody>
            <a:bodyPr lIns="0" tIns="10800" rIns="0" bIns="10800">
              <a:normAutofit fontScale="92500" lnSpcReduction="20000"/>
            </a:bodyPr>
            <a:lstStyle/>
            <a:p>
              <a:pPr>
                <a:spcAft>
                  <a:spcPts val="1000"/>
                </a:spcAft>
                <a:defRPr/>
              </a:pPr>
              <a:r>
                <a:rPr lang="en-US" sz="1100" dirty="0">
                  <a:latin typeface="Calibri" pitchFamily="34" charset="0"/>
                </a:rPr>
                <a:t> </a:t>
              </a:r>
              <a:r>
                <a:rPr lang="en-US" sz="1400" dirty="0">
                  <a:latin typeface="Calibri" pitchFamily="34" charset="0"/>
                </a:rPr>
                <a:t>a</a:t>
              </a:r>
              <a:endParaRPr lang="el-GR" sz="1400" dirty="0"/>
            </a:p>
          </p:txBody>
        </p:sp>
        <p:sp>
          <p:nvSpPr>
            <p:cNvPr id="71704" name="Text Box 281" descr="[DECORATIVE]"/>
            <p:cNvSpPr txBox="1">
              <a:spLocks noChangeArrowheads="1"/>
            </p:cNvSpPr>
            <p:nvPr>
              <p:custDataLst>
                <p:tags r:id="rId6"/>
              </p:custDataLst>
            </p:nvPr>
          </p:nvSpPr>
          <p:spPr bwMode="auto">
            <a:xfrm>
              <a:off x="1468438" y="4156472"/>
              <a:ext cx="552732" cy="36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400" dirty="0">
                  <a:latin typeface="Calibri" panose="020F0502020204030204" pitchFamily="34" charset="0"/>
                </a:rPr>
                <a:t> b</a:t>
              </a:r>
              <a:endParaRPr lang="el-GR" altLang="el-GR" sz="1400" dirty="0"/>
            </a:p>
          </p:txBody>
        </p:sp>
        <p:sp>
          <p:nvSpPr>
            <p:cNvPr id="71705" name="Text Box 282" descr="[DECORATIVE]"/>
            <p:cNvSpPr txBox="1">
              <a:spLocks noChangeArrowheads="1"/>
            </p:cNvSpPr>
            <p:nvPr>
              <p:custDataLst>
                <p:tags r:id="rId7"/>
              </p:custDataLst>
            </p:nvPr>
          </p:nvSpPr>
          <p:spPr bwMode="auto">
            <a:xfrm>
              <a:off x="2205415" y="2274094"/>
              <a:ext cx="552732" cy="36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400" dirty="0">
                  <a:latin typeface="Calibri" panose="020F0502020204030204" pitchFamily="34" charset="0"/>
                </a:rPr>
                <a:t> </a:t>
              </a:r>
              <a:r>
                <a:rPr lang="en-US" altLang="el-GR" sz="1400" dirty="0" err="1">
                  <a:latin typeface="Calibri" panose="020F0502020204030204" pitchFamily="34" charset="0"/>
                </a:rPr>
                <a:t>Clk</a:t>
              </a:r>
              <a:endParaRPr lang="el-GR" altLang="el-GR" sz="1400" dirty="0"/>
            </a:p>
          </p:txBody>
        </p:sp>
        <p:grpSp>
          <p:nvGrpSpPr>
            <p:cNvPr id="71706" name="Group 283"/>
            <p:cNvGrpSpPr>
              <a:grpSpLocks/>
            </p:cNvGrpSpPr>
            <p:nvPr/>
          </p:nvGrpSpPr>
          <p:grpSpPr bwMode="auto">
            <a:xfrm>
              <a:off x="1775512" y="4095750"/>
              <a:ext cx="491318" cy="485775"/>
              <a:chOff x="5448" y="2124"/>
              <a:chExt cx="456" cy="456"/>
            </a:xfrm>
          </p:grpSpPr>
          <p:cxnSp>
            <p:nvCxnSpPr>
              <p:cNvPr id="71780" name="AutoShape 284" descr="[DECORATIVE]"/>
              <p:cNvCxnSpPr>
                <a:cxnSpLocks noChangeShapeType="1"/>
              </p:cNvCxnSpPr>
              <p:nvPr/>
            </p:nvCxnSpPr>
            <p:spPr bwMode="auto">
              <a:xfrm>
                <a:off x="5904" y="2124"/>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81" name="AutoShape 285" descr="[DECORATIVE]"/>
              <p:cNvCxnSpPr>
                <a:cxnSpLocks noChangeShapeType="1"/>
              </p:cNvCxnSpPr>
              <p:nvPr/>
            </p:nvCxnSpPr>
            <p:spPr bwMode="auto">
              <a:xfrm>
                <a:off x="5790"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82" name="AutoShape 286" descr="[DECORATIVE]"/>
              <p:cNvCxnSpPr>
                <a:cxnSpLocks noChangeShapeType="1"/>
              </p:cNvCxnSpPr>
              <p:nvPr/>
            </p:nvCxnSpPr>
            <p:spPr bwMode="auto">
              <a:xfrm>
                <a:off x="5904" y="2466"/>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83" name="AutoShape 287" descr="[DECORATIVE]"/>
              <p:cNvCxnSpPr>
                <a:cxnSpLocks noChangeShapeType="1"/>
              </p:cNvCxnSpPr>
              <p:nvPr/>
            </p:nvCxnSpPr>
            <p:spPr bwMode="auto">
              <a:xfrm>
                <a:off x="5790" y="2238"/>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84" name="AutoShape 288" descr="[DECORATIVE]"/>
              <p:cNvCxnSpPr>
                <a:cxnSpLocks noChangeShapeType="1"/>
              </p:cNvCxnSpPr>
              <p:nvPr/>
            </p:nvCxnSpPr>
            <p:spPr bwMode="auto">
              <a:xfrm>
                <a:off x="5790" y="2466"/>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85" name="AutoShape 289" descr="[DECORATIVE]"/>
              <p:cNvCxnSpPr>
                <a:cxnSpLocks noChangeShapeType="1"/>
              </p:cNvCxnSpPr>
              <p:nvPr/>
            </p:nvCxnSpPr>
            <p:spPr bwMode="auto">
              <a:xfrm>
                <a:off x="5733"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86" name="AutoShape 290" descr="[DECORATIVE]"/>
              <p:cNvCxnSpPr>
                <a:cxnSpLocks noChangeShapeType="1"/>
              </p:cNvCxnSpPr>
              <p:nvPr/>
            </p:nvCxnSpPr>
            <p:spPr bwMode="auto">
              <a:xfrm flipH="1">
                <a:off x="5448" y="2352"/>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71707" name="Group 291"/>
            <p:cNvGrpSpPr>
              <a:grpSpLocks/>
            </p:cNvGrpSpPr>
            <p:nvPr/>
          </p:nvGrpSpPr>
          <p:grpSpPr bwMode="auto">
            <a:xfrm>
              <a:off x="2635318" y="3063478"/>
              <a:ext cx="491318" cy="485775"/>
              <a:chOff x="5448" y="2124"/>
              <a:chExt cx="456" cy="456"/>
            </a:xfrm>
          </p:grpSpPr>
          <p:cxnSp>
            <p:nvCxnSpPr>
              <p:cNvPr id="71773" name="AutoShape 292" descr="[DECORATIVE]"/>
              <p:cNvCxnSpPr>
                <a:cxnSpLocks noChangeShapeType="1"/>
              </p:cNvCxnSpPr>
              <p:nvPr/>
            </p:nvCxnSpPr>
            <p:spPr bwMode="auto">
              <a:xfrm>
                <a:off x="5904" y="2124"/>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4" name="AutoShape 293" descr="[DECORATIVE]"/>
              <p:cNvCxnSpPr>
                <a:cxnSpLocks noChangeShapeType="1"/>
              </p:cNvCxnSpPr>
              <p:nvPr/>
            </p:nvCxnSpPr>
            <p:spPr bwMode="auto">
              <a:xfrm>
                <a:off x="5790"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5" name="AutoShape 294" descr="[DECORATIVE]"/>
              <p:cNvCxnSpPr>
                <a:cxnSpLocks noChangeShapeType="1"/>
              </p:cNvCxnSpPr>
              <p:nvPr/>
            </p:nvCxnSpPr>
            <p:spPr bwMode="auto">
              <a:xfrm>
                <a:off x="5904" y="2466"/>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6" name="AutoShape 295" descr="[DECORATIVE]"/>
              <p:cNvCxnSpPr>
                <a:cxnSpLocks noChangeShapeType="1"/>
              </p:cNvCxnSpPr>
              <p:nvPr/>
            </p:nvCxnSpPr>
            <p:spPr bwMode="auto">
              <a:xfrm>
                <a:off x="5790" y="2238"/>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7" name="AutoShape 296" descr="[DECORATIVE]"/>
              <p:cNvCxnSpPr>
                <a:cxnSpLocks noChangeShapeType="1"/>
              </p:cNvCxnSpPr>
              <p:nvPr/>
            </p:nvCxnSpPr>
            <p:spPr bwMode="auto">
              <a:xfrm>
                <a:off x="5790" y="2466"/>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8" name="AutoShape 297" descr="[DECORATIVE]"/>
              <p:cNvCxnSpPr>
                <a:cxnSpLocks noChangeShapeType="1"/>
              </p:cNvCxnSpPr>
              <p:nvPr/>
            </p:nvCxnSpPr>
            <p:spPr bwMode="auto">
              <a:xfrm>
                <a:off x="5733"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9" name="AutoShape 298" descr="[DECORATIVE]"/>
              <p:cNvCxnSpPr>
                <a:cxnSpLocks noChangeShapeType="1"/>
              </p:cNvCxnSpPr>
              <p:nvPr/>
            </p:nvCxnSpPr>
            <p:spPr bwMode="auto">
              <a:xfrm flipH="1">
                <a:off x="5448" y="2352"/>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sp>
          <p:nvSpPr>
            <p:cNvPr id="71708" name="Text Box 299" descr="[DECORATIVE]"/>
            <p:cNvSpPr txBox="1">
              <a:spLocks noChangeArrowheads="1"/>
            </p:cNvSpPr>
            <p:nvPr>
              <p:custDataLst>
                <p:tags r:id="rId8"/>
              </p:custDataLst>
            </p:nvPr>
          </p:nvSpPr>
          <p:spPr bwMode="auto">
            <a:xfrm>
              <a:off x="2786161" y="3852862"/>
              <a:ext cx="552732" cy="2375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400" dirty="0">
                  <a:latin typeface="Calibri" panose="020F0502020204030204" pitchFamily="34" charset="0"/>
                </a:rPr>
                <a:t> c</a:t>
              </a:r>
              <a:endParaRPr lang="el-GR" altLang="el-GR" sz="1400" dirty="0"/>
            </a:p>
          </p:txBody>
        </p:sp>
        <p:grpSp>
          <p:nvGrpSpPr>
            <p:cNvPr id="71709" name="Group 300"/>
            <p:cNvGrpSpPr>
              <a:grpSpLocks/>
            </p:cNvGrpSpPr>
            <p:nvPr/>
          </p:nvGrpSpPr>
          <p:grpSpPr bwMode="auto">
            <a:xfrm>
              <a:off x="2389659" y="5492353"/>
              <a:ext cx="491318" cy="485775"/>
              <a:chOff x="5448" y="2124"/>
              <a:chExt cx="456" cy="456"/>
            </a:xfrm>
          </p:grpSpPr>
          <p:cxnSp>
            <p:nvCxnSpPr>
              <p:cNvPr id="71766" name="AutoShape 301" descr="[DECORATIVE]"/>
              <p:cNvCxnSpPr>
                <a:cxnSpLocks noChangeShapeType="1"/>
              </p:cNvCxnSpPr>
              <p:nvPr/>
            </p:nvCxnSpPr>
            <p:spPr bwMode="auto">
              <a:xfrm>
                <a:off x="5904" y="2124"/>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7" name="AutoShape 302" descr="[DECORATIVE]"/>
              <p:cNvCxnSpPr>
                <a:cxnSpLocks noChangeShapeType="1"/>
              </p:cNvCxnSpPr>
              <p:nvPr/>
            </p:nvCxnSpPr>
            <p:spPr bwMode="auto">
              <a:xfrm>
                <a:off x="5790"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8" name="AutoShape 303" descr="[DECORATIVE]"/>
              <p:cNvCxnSpPr>
                <a:cxnSpLocks noChangeShapeType="1"/>
              </p:cNvCxnSpPr>
              <p:nvPr/>
            </p:nvCxnSpPr>
            <p:spPr bwMode="auto">
              <a:xfrm>
                <a:off x="5904" y="2466"/>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9" name="AutoShape 304" descr="[DECORATIVE]"/>
              <p:cNvCxnSpPr>
                <a:cxnSpLocks noChangeShapeType="1"/>
              </p:cNvCxnSpPr>
              <p:nvPr/>
            </p:nvCxnSpPr>
            <p:spPr bwMode="auto">
              <a:xfrm>
                <a:off x="5790" y="2238"/>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0" name="AutoShape 305" descr="[DECORATIVE]"/>
              <p:cNvCxnSpPr>
                <a:cxnSpLocks noChangeShapeType="1"/>
              </p:cNvCxnSpPr>
              <p:nvPr/>
            </p:nvCxnSpPr>
            <p:spPr bwMode="auto">
              <a:xfrm>
                <a:off x="5790" y="2466"/>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1" name="AutoShape 306" descr="[DECORATIVE]"/>
              <p:cNvCxnSpPr>
                <a:cxnSpLocks noChangeShapeType="1"/>
              </p:cNvCxnSpPr>
              <p:nvPr/>
            </p:nvCxnSpPr>
            <p:spPr bwMode="auto">
              <a:xfrm>
                <a:off x="5733"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72" name="AutoShape 307" descr="[DECORATIVE]"/>
              <p:cNvCxnSpPr>
                <a:cxnSpLocks noChangeShapeType="1"/>
              </p:cNvCxnSpPr>
              <p:nvPr/>
            </p:nvCxnSpPr>
            <p:spPr bwMode="auto">
              <a:xfrm flipH="1">
                <a:off x="5448" y="2352"/>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71710" name="Group 308"/>
            <p:cNvGrpSpPr>
              <a:grpSpLocks/>
            </p:cNvGrpSpPr>
            <p:nvPr/>
          </p:nvGrpSpPr>
          <p:grpSpPr bwMode="auto">
            <a:xfrm>
              <a:off x="3126635" y="4399359"/>
              <a:ext cx="491318" cy="485775"/>
              <a:chOff x="5448" y="2124"/>
              <a:chExt cx="456" cy="456"/>
            </a:xfrm>
          </p:grpSpPr>
          <p:cxnSp>
            <p:nvCxnSpPr>
              <p:cNvPr id="71759" name="AutoShape 309" descr="[DECORATIVE]"/>
              <p:cNvCxnSpPr>
                <a:cxnSpLocks noChangeShapeType="1"/>
              </p:cNvCxnSpPr>
              <p:nvPr/>
            </p:nvCxnSpPr>
            <p:spPr bwMode="auto">
              <a:xfrm>
                <a:off x="5904" y="2124"/>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0" name="AutoShape 310" descr="[DECORATIVE]"/>
              <p:cNvCxnSpPr>
                <a:cxnSpLocks noChangeShapeType="1"/>
              </p:cNvCxnSpPr>
              <p:nvPr/>
            </p:nvCxnSpPr>
            <p:spPr bwMode="auto">
              <a:xfrm>
                <a:off x="5790"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1" name="AutoShape 311" descr="[DECORATIVE]"/>
              <p:cNvCxnSpPr>
                <a:cxnSpLocks noChangeShapeType="1"/>
              </p:cNvCxnSpPr>
              <p:nvPr/>
            </p:nvCxnSpPr>
            <p:spPr bwMode="auto">
              <a:xfrm>
                <a:off x="5904" y="2466"/>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2" name="AutoShape 312" descr="[DECORATIVE]"/>
              <p:cNvCxnSpPr>
                <a:cxnSpLocks noChangeShapeType="1"/>
              </p:cNvCxnSpPr>
              <p:nvPr/>
            </p:nvCxnSpPr>
            <p:spPr bwMode="auto">
              <a:xfrm>
                <a:off x="5790" y="2238"/>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3" name="AutoShape 313" descr="[DECORATIVE]"/>
              <p:cNvCxnSpPr>
                <a:cxnSpLocks noChangeShapeType="1"/>
              </p:cNvCxnSpPr>
              <p:nvPr/>
            </p:nvCxnSpPr>
            <p:spPr bwMode="auto">
              <a:xfrm>
                <a:off x="5790" y="2466"/>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4" name="AutoShape 314" descr="[DECORATIVE]"/>
              <p:cNvCxnSpPr>
                <a:cxnSpLocks noChangeShapeType="1"/>
              </p:cNvCxnSpPr>
              <p:nvPr/>
            </p:nvCxnSpPr>
            <p:spPr bwMode="auto">
              <a:xfrm>
                <a:off x="5733"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65" name="AutoShape 315" descr="[DECORATIVE]"/>
              <p:cNvCxnSpPr>
                <a:cxnSpLocks noChangeShapeType="1"/>
              </p:cNvCxnSpPr>
              <p:nvPr/>
            </p:nvCxnSpPr>
            <p:spPr bwMode="auto">
              <a:xfrm flipH="1">
                <a:off x="5448" y="2352"/>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71711" name="Group 316"/>
            <p:cNvGrpSpPr>
              <a:grpSpLocks/>
            </p:cNvGrpSpPr>
            <p:nvPr/>
          </p:nvGrpSpPr>
          <p:grpSpPr bwMode="auto">
            <a:xfrm>
              <a:off x="3126635" y="3792141"/>
              <a:ext cx="491318" cy="485775"/>
              <a:chOff x="5448" y="2124"/>
              <a:chExt cx="456" cy="456"/>
            </a:xfrm>
          </p:grpSpPr>
          <p:cxnSp>
            <p:nvCxnSpPr>
              <p:cNvPr id="71752" name="AutoShape 317" descr="[DECORATIVE]"/>
              <p:cNvCxnSpPr>
                <a:cxnSpLocks noChangeShapeType="1"/>
              </p:cNvCxnSpPr>
              <p:nvPr/>
            </p:nvCxnSpPr>
            <p:spPr bwMode="auto">
              <a:xfrm>
                <a:off x="5904" y="2124"/>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53" name="AutoShape 318" descr="[DECORATIVE]"/>
              <p:cNvCxnSpPr>
                <a:cxnSpLocks noChangeShapeType="1"/>
              </p:cNvCxnSpPr>
              <p:nvPr/>
            </p:nvCxnSpPr>
            <p:spPr bwMode="auto">
              <a:xfrm>
                <a:off x="5790"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54" name="AutoShape 319" descr="[DECORATIVE]"/>
              <p:cNvCxnSpPr>
                <a:cxnSpLocks noChangeShapeType="1"/>
              </p:cNvCxnSpPr>
              <p:nvPr/>
            </p:nvCxnSpPr>
            <p:spPr bwMode="auto">
              <a:xfrm>
                <a:off x="5904" y="2466"/>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55" name="AutoShape 320" descr="[DECORATIVE]"/>
              <p:cNvCxnSpPr>
                <a:cxnSpLocks noChangeShapeType="1"/>
              </p:cNvCxnSpPr>
              <p:nvPr/>
            </p:nvCxnSpPr>
            <p:spPr bwMode="auto">
              <a:xfrm>
                <a:off x="5790" y="2238"/>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56" name="AutoShape 321" descr="[DECORATIVE]"/>
              <p:cNvCxnSpPr>
                <a:cxnSpLocks noChangeShapeType="1"/>
              </p:cNvCxnSpPr>
              <p:nvPr/>
            </p:nvCxnSpPr>
            <p:spPr bwMode="auto">
              <a:xfrm>
                <a:off x="5790" y="2466"/>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57" name="AutoShape 322" descr="[DECORATIVE]"/>
              <p:cNvCxnSpPr>
                <a:cxnSpLocks noChangeShapeType="1"/>
              </p:cNvCxnSpPr>
              <p:nvPr/>
            </p:nvCxnSpPr>
            <p:spPr bwMode="auto">
              <a:xfrm>
                <a:off x="5733"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58" name="AutoShape 323" descr="[DECORATIVE]"/>
              <p:cNvCxnSpPr>
                <a:cxnSpLocks noChangeShapeType="1"/>
              </p:cNvCxnSpPr>
              <p:nvPr/>
            </p:nvCxnSpPr>
            <p:spPr bwMode="auto">
              <a:xfrm flipH="1">
                <a:off x="5448" y="2352"/>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71712" name="Group 324"/>
            <p:cNvGrpSpPr>
              <a:grpSpLocks/>
            </p:cNvGrpSpPr>
            <p:nvPr/>
          </p:nvGrpSpPr>
          <p:grpSpPr bwMode="auto">
            <a:xfrm>
              <a:off x="2635318" y="2213372"/>
              <a:ext cx="491318" cy="485775"/>
              <a:chOff x="4080" y="2124"/>
              <a:chExt cx="456" cy="456"/>
            </a:xfrm>
          </p:grpSpPr>
          <p:cxnSp>
            <p:nvCxnSpPr>
              <p:cNvPr id="71744" name="AutoShape 325" descr="[DECORATIVE]"/>
              <p:cNvCxnSpPr>
                <a:cxnSpLocks noChangeShapeType="1"/>
              </p:cNvCxnSpPr>
              <p:nvPr/>
            </p:nvCxnSpPr>
            <p:spPr bwMode="auto">
              <a:xfrm>
                <a:off x="4536" y="2124"/>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45" name="AutoShape 326" descr="[DECORATIVE]"/>
              <p:cNvCxnSpPr>
                <a:cxnSpLocks noChangeShapeType="1"/>
              </p:cNvCxnSpPr>
              <p:nvPr/>
            </p:nvCxnSpPr>
            <p:spPr bwMode="auto">
              <a:xfrm>
                <a:off x="4422"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46" name="AutoShape 327" descr="[DECORATIVE]"/>
              <p:cNvCxnSpPr>
                <a:cxnSpLocks noChangeShapeType="1"/>
              </p:cNvCxnSpPr>
              <p:nvPr/>
            </p:nvCxnSpPr>
            <p:spPr bwMode="auto">
              <a:xfrm>
                <a:off x="4536" y="2466"/>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47" name="AutoShape 328" descr="[DECORATIVE]"/>
              <p:cNvCxnSpPr>
                <a:cxnSpLocks noChangeShapeType="1"/>
              </p:cNvCxnSpPr>
              <p:nvPr/>
            </p:nvCxnSpPr>
            <p:spPr bwMode="auto">
              <a:xfrm>
                <a:off x="4422" y="2238"/>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48" name="AutoShape 329" descr="[DECORATIVE]"/>
              <p:cNvCxnSpPr>
                <a:cxnSpLocks noChangeShapeType="1"/>
              </p:cNvCxnSpPr>
              <p:nvPr/>
            </p:nvCxnSpPr>
            <p:spPr bwMode="auto">
              <a:xfrm>
                <a:off x="4422" y="2466"/>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49" name="AutoShape 330" descr="[DECORATIVE]"/>
              <p:cNvCxnSpPr>
                <a:cxnSpLocks noChangeShapeType="1"/>
              </p:cNvCxnSpPr>
              <p:nvPr/>
            </p:nvCxnSpPr>
            <p:spPr bwMode="auto">
              <a:xfrm>
                <a:off x="4365" y="2238"/>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1750" name="Oval 331" descr="[DECORATIVE]"/>
              <p:cNvSpPr>
                <a:spLocks noChangeArrowheads="1"/>
              </p:cNvSpPr>
              <p:nvPr/>
            </p:nvSpPr>
            <p:spPr bwMode="auto">
              <a:xfrm>
                <a:off x="4251" y="2295"/>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1751" name="AutoShape 332" descr="[DECORATIVE]"/>
              <p:cNvCxnSpPr>
                <a:cxnSpLocks noChangeShapeType="1"/>
              </p:cNvCxnSpPr>
              <p:nvPr/>
            </p:nvCxnSpPr>
            <p:spPr bwMode="auto">
              <a:xfrm flipH="1">
                <a:off x="4080" y="2352"/>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71713" name="Text Box 333" descr="[DECORATIVE]"/>
            <p:cNvSpPr txBox="1">
              <a:spLocks noChangeArrowheads="1"/>
            </p:cNvSpPr>
            <p:nvPr>
              <p:custDataLst>
                <p:tags r:id="rId9"/>
              </p:custDataLst>
            </p:nvPr>
          </p:nvSpPr>
          <p:spPr bwMode="auto">
            <a:xfrm>
              <a:off x="4170686" y="3731419"/>
              <a:ext cx="552732" cy="36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400" dirty="0">
                  <a:latin typeface="Calibri" panose="020F0502020204030204" pitchFamily="34" charset="0"/>
                </a:rPr>
                <a:t> </a:t>
              </a:r>
              <a:r>
                <a:rPr lang="en-US" altLang="el-GR" sz="1400" dirty="0" err="1">
                  <a:latin typeface="Calibri" panose="020F0502020204030204" pitchFamily="34" charset="0"/>
                </a:rPr>
                <a:t>Clk</a:t>
              </a:r>
              <a:endParaRPr lang="el-GR" altLang="el-GR" sz="1400" dirty="0"/>
            </a:p>
          </p:txBody>
        </p:sp>
        <p:grpSp>
          <p:nvGrpSpPr>
            <p:cNvPr id="71714" name="Group 334"/>
            <p:cNvGrpSpPr>
              <a:grpSpLocks/>
            </p:cNvGrpSpPr>
            <p:nvPr/>
          </p:nvGrpSpPr>
          <p:grpSpPr bwMode="auto">
            <a:xfrm>
              <a:off x="4600589" y="3670697"/>
              <a:ext cx="491318" cy="485775"/>
              <a:chOff x="4080" y="2124"/>
              <a:chExt cx="456" cy="456"/>
            </a:xfrm>
          </p:grpSpPr>
          <p:cxnSp>
            <p:nvCxnSpPr>
              <p:cNvPr id="71736" name="AutoShape 335" descr="[DECORATIVE]"/>
              <p:cNvCxnSpPr>
                <a:cxnSpLocks noChangeShapeType="1"/>
              </p:cNvCxnSpPr>
              <p:nvPr/>
            </p:nvCxnSpPr>
            <p:spPr bwMode="auto">
              <a:xfrm>
                <a:off x="4536" y="2124"/>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37" name="AutoShape 336" descr="[DECORATIVE]"/>
              <p:cNvCxnSpPr>
                <a:cxnSpLocks noChangeShapeType="1"/>
              </p:cNvCxnSpPr>
              <p:nvPr/>
            </p:nvCxnSpPr>
            <p:spPr bwMode="auto">
              <a:xfrm>
                <a:off x="4422"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38" name="AutoShape 337" descr="[DECORATIVE]"/>
              <p:cNvCxnSpPr>
                <a:cxnSpLocks noChangeShapeType="1"/>
              </p:cNvCxnSpPr>
              <p:nvPr/>
            </p:nvCxnSpPr>
            <p:spPr bwMode="auto">
              <a:xfrm>
                <a:off x="4536" y="2466"/>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39" name="AutoShape 338" descr="[DECORATIVE]"/>
              <p:cNvCxnSpPr>
                <a:cxnSpLocks noChangeShapeType="1"/>
              </p:cNvCxnSpPr>
              <p:nvPr/>
            </p:nvCxnSpPr>
            <p:spPr bwMode="auto">
              <a:xfrm>
                <a:off x="4422" y="2238"/>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40" name="AutoShape 339" descr="[DECORATIVE]"/>
              <p:cNvCxnSpPr>
                <a:cxnSpLocks noChangeShapeType="1"/>
              </p:cNvCxnSpPr>
              <p:nvPr/>
            </p:nvCxnSpPr>
            <p:spPr bwMode="auto">
              <a:xfrm>
                <a:off x="4422" y="2466"/>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41" name="AutoShape 340" descr="[DECORATIVE]"/>
              <p:cNvCxnSpPr>
                <a:cxnSpLocks noChangeShapeType="1"/>
              </p:cNvCxnSpPr>
              <p:nvPr/>
            </p:nvCxnSpPr>
            <p:spPr bwMode="auto">
              <a:xfrm>
                <a:off x="4365" y="2238"/>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1742" name="Oval 341" descr="[DECORATIVE]"/>
              <p:cNvSpPr>
                <a:spLocks noChangeArrowheads="1"/>
              </p:cNvSpPr>
              <p:nvPr/>
            </p:nvSpPr>
            <p:spPr bwMode="auto">
              <a:xfrm>
                <a:off x="4251" y="2295"/>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1743" name="AutoShape 342" descr="[DECORATIVE]"/>
              <p:cNvCxnSpPr>
                <a:cxnSpLocks noChangeShapeType="1"/>
              </p:cNvCxnSpPr>
              <p:nvPr/>
            </p:nvCxnSpPr>
            <p:spPr bwMode="auto">
              <a:xfrm flipH="1">
                <a:off x="4080" y="2352"/>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1715" name="AutoShape 343" descr="[DECORATIVE]"/>
            <p:cNvCxnSpPr>
              <a:cxnSpLocks noChangeShapeType="1"/>
            </p:cNvCxnSpPr>
            <p:nvPr/>
          </p:nvCxnSpPr>
          <p:spPr bwMode="auto">
            <a:xfrm>
              <a:off x="4849480" y="3427809"/>
              <a:ext cx="4913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16" name="AutoShape 344" descr="[DECORATIVE]"/>
            <p:cNvCxnSpPr>
              <a:cxnSpLocks noChangeShapeType="1"/>
            </p:cNvCxnSpPr>
            <p:nvPr/>
          </p:nvCxnSpPr>
          <p:spPr bwMode="auto">
            <a:xfrm>
              <a:off x="5095139" y="3427809"/>
              <a:ext cx="0" cy="2428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17" name="AutoShape 345" descr="[DECORATIVE]"/>
            <p:cNvCxnSpPr>
              <a:cxnSpLocks noChangeShapeType="1"/>
            </p:cNvCxnSpPr>
            <p:nvPr/>
          </p:nvCxnSpPr>
          <p:spPr bwMode="auto">
            <a:xfrm>
              <a:off x="4477759" y="4338638"/>
              <a:ext cx="61414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18" name="AutoShape 346" descr="[DECORATIVE]"/>
            <p:cNvCxnSpPr>
              <a:cxnSpLocks noChangeShapeType="1"/>
            </p:cNvCxnSpPr>
            <p:nvPr/>
          </p:nvCxnSpPr>
          <p:spPr bwMode="auto">
            <a:xfrm>
              <a:off x="5095139" y="4156472"/>
              <a:ext cx="0" cy="1821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71719" name="Group 347"/>
            <p:cNvGrpSpPr>
              <a:grpSpLocks/>
            </p:cNvGrpSpPr>
            <p:nvPr/>
          </p:nvGrpSpPr>
          <p:grpSpPr bwMode="auto">
            <a:xfrm flipH="1">
              <a:off x="5091907" y="2091928"/>
              <a:ext cx="491318" cy="485775"/>
              <a:chOff x="4080" y="2124"/>
              <a:chExt cx="456" cy="456"/>
            </a:xfrm>
          </p:grpSpPr>
          <p:cxnSp>
            <p:nvCxnSpPr>
              <p:cNvPr id="71728" name="AutoShape 348" descr="[DECORATIVE]"/>
              <p:cNvCxnSpPr>
                <a:cxnSpLocks noChangeShapeType="1"/>
              </p:cNvCxnSpPr>
              <p:nvPr/>
            </p:nvCxnSpPr>
            <p:spPr bwMode="auto">
              <a:xfrm>
                <a:off x="4536" y="2124"/>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29" name="AutoShape 349" descr="[DECORATIVE]"/>
              <p:cNvCxnSpPr>
                <a:cxnSpLocks noChangeShapeType="1"/>
              </p:cNvCxnSpPr>
              <p:nvPr/>
            </p:nvCxnSpPr>
            <p:spPr bwMode="auto">
              <a:xfrm>
                <a:off x="4422" y="2238"/>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1730" name="AutoShape 350" descr="[DECORATIVE]"/>
              <p:cNvCxnSpPr>
                <a:cxnSpLocks noChangeShapeType="1"/>
              </p:cNvCxnSpPr>
              <p:nvPr/>
            </p:nvCxnSpPr>
            <p:spPr bwMode="auto">
              <a:xfrm>
                <a:off x="4536" y="2466"/>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31" name="AutoShape 351" descr="[DECORATIVE]"/>
              <p:cNvCxnSpPr>
                <a:cxnSpLocks noChangeShapeType="1"/>
              </p:cNvCxnSpPr>
              <p:nvPr/>
            </p:nvCxnSpPr>
            <p:spPr bwMode="auto">
              <a:xfrm>
                <a:off x="4422" y="2238"/>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32" name="AutoShape 352" descr="[DECORATIVE]"/>
              <p:cNvCxnSpPr>
                <a:cxnSpLocks noChangeShapeType="1"/>
              </p:cNvCxnSpPr>
              <p:nvPr/>
            </p:nvCxnSpPr>
            <p:spPr bwMode="auto">
              <a:xfrm>
                <a:off x="4422" y="2466"/>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33" name="AutoShape 353" descr="[DECORATIVE]"/>
              <p:cNvCxnSpPr>
                <a:cxnSpLocks noChangeShapeType="1"/>
              </p:cNvCxnSpPr>
              <p:nvPr/>
            </p:nvCxnSpPr>
            <p:spPr bwMode="auto">
              <a:xfrm>
                <a:off x="4365" y="2238"/>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1734" name="Oval 354" descr="[DECORATIVE]"/>
              <p:cNvSpPr>
                <a:spLocks noChangeArrowheads="1"/>
              </p:cNvSpPr>
              <p:nvPr/>
            </p:nvSpPr>
            <p:spPr bwMode="auto">
              <a:xfrm>
                <a:off x="4251" y="2295"/>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1735" name="AutoShape 355" descr="[DECORATIVE]"/>
              <p:cNvCxnSpPr>
                <a:cxnSpLocks noChangeShapeType="1"/>
              </p:cNvCxnSpPr>
              <p:nvPr/>
            </p:nvCxnSpPr>
            <p:spPr bwMode="auto">
              <a:xfrm flipH="1">
                <a:off x="4080" y="2352"/>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1720" name="AutoShape 356" descr="[DECORATIVE]"/>
            <p:cNvCxnSpPr>
              <a:cxnSpLocks noChangeShapeType="1"/>
            </p:cNvCxnSpPr>
            <p:nvPr/>
          </p:nvCxnSpPr>
          <p:spPr bwMode="auto">
            <a:xfrm>
              <a:off x="4849480" y="1849041"/>
              <a:ext cx="4913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21" name="AutoShape 357" descr="[DECORATIVE]"/>
            <p:cNvCxnSpPr>
              <a:cxnSpLocks noChangeShapeType="1"/>
            </p:cNvCxnSpPr>
            <p:nvPr/>
          </p:nvCxnSpPr>
          <p:spPr bwMode="auto">
            <a:xfrm>
              <a:off x="5095139" y="1849041"/>
              <a:ext cx="0" cy="2428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22" name="AutoShape 358" descr="[DECORATIVE]"/>
            <p:cNvCxnSpPr>
              <a:cxnSpLocks noChangeShapeType="1"/>
            </p:cNvCxnSpPr>
            <p:nvPr/>
          </p:nvCxnSpPr>
          <p:spPr bwMode="auto">
            <a:xfrm>
              <a:off x="5091907" y="2577703"/>
              <a:ext cx="0" cy="36433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23" name="AutoShape 359" descr="[DECORATIVE]"/>
            <p:cNvCxnSpPr>
              <a:cxnSpLocks noChangeShapeType="1"/>
            </p:cNvCxnSpPr>
            <p:nvPr/>
          </p:nvCxnSpPr>
          <p:spPr bwMode="auto">
            <a:xfrm>
              <a:off x="5583224" y="2334816"/>
              <a:ext cx="18424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24" name="AutoShape 360" descr="[DECORATIVE]"/>
            <p:cNvCxnSpPr>
              <a:cxnSpLocks noChangeShapeType="1"/>
            </p:cNvCxnSpPr>
            <p:nvPr/>
          </p:nvCxnSpPr>
          <p:spPr bwMode="auto">
            <a:xfrm>
              <a:off x="7425666" y="2334816"/>
              <a:ext cx="0" cy="60721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1725" name="AutoShape 361" descr="[DECORATIVE]"/>
            <p:cNvCxnSpPr>
              <a:cxnSpLocks noChangeShapeType="1"/>
            </p:cNvCxnSpPr>
            <p:nvPr/>
          </p:nvCxnSpPr>
          <p:spPr bwMode="auto">
            <a:xfrm flipH="1">
              <a:off x="5460395" y="1849041"/>
              <a:ext cx="736977" cy="303609"/>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71726" name="Text Box 362" descr="[DECORATIVE]"/>
            <p:cNvSpPr txBox="1">
              <a:spLocks noChangeArrowheads="1"/>
            </p:cNvSpPr>
            <p:nvPr>
              <p:custDataLst>
                <p:tags r:id="rId10"/>
              </p:custDataLst>
            </p:nvPr>
          </p:nvSpPr>
          <p:spPr bwMode="auto">
            <a:xfrm>
              <a:off x="6258786" y="1666875"/>
              <a:ext cx="2456589" cy="364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400" dirty="0">
                  <a:latin typeface="Calibri" panose="020F0502020204030204" pitchFamily="34" charset="0"/>
                </a:rPr>
                <a:t> </a:t>
              </a:r>
              <a:r>
                <a:rPr lang="el-GR" altLang="el-GR" sz="2000" dirty="0">
                  <a:latin typeface="Calibri" panose="020F0502020204030204" pitchFamily="34" charset="0"/>
                </a:rPr>
                <a:t>Τρανζίστορ Ανάδρασης</a:t>
              </a:r>
              <a:endParaRPr lang="el-GR" altLang="el-GR" sz="2000" dirty="0"/>
            </a:p>
          </p:txBody>
        </p:sp>
        <p:cxnSp>
          <p:nvCxnSpPr>
            <p:cNvPr id="71727" name="AutoShape 363" descr="[DECORATIVE]"/>
            <p:cNvCxnSpPr>
              <a:cxnSpLocks noChangeShapeType="1"/>
            </p:cNvCxnSpPr>
            <p:nvPr/>
          </p:nvCxnSpPr>
          <p:spPr bwMode="auto">
            <a:xfrm flipH="1" flipV="1">
              <a:off x="5091907" y="3913584"/>
              <a:ext cx="1044050" cy="1578769"/>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42286296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custDataLst>
              <p:tags r:id="rId1"/>
            </p:custDataLst>
          </p:nvPr>
        </p:nvSpPr>
        <p:spPr/>
        <p:txBody>
          <a:bodyPr/>
          <a:lstStyle/>
          <a:p>
            <a:pPr algn="ctr" eaLnBrk="1" hangingPunct="1"/>
            <a:r>
              <a:rPr lang="en-US" altLang="el-GR" sz="4000" dirty="0" smtClean="0"/>
              <a:t>Domino </a:t>
            </a:r>
            <a:r>
              <a:rPr lang="el-GR" altLang="el-GR" sz="4000" dirty="0" smtClean="0"/>
              <a:t>Πολλαπλών εξόδων</a:t>
            </a:r>
            <a:br>
              <a:rPr lang="el-GR" altLang="el-GR" sz="4000" dirty="0" smtClean="0"/>
            </a:br>
            <a:r>
              <a:rPr lang="el-GR" altLang="el-GR" sz="4000" dirty="0" smtClean="0"/>
              <a:t>(</a:t>
            </a:r>
            <a:r>
              <a:rPr lang="en-US" altLang="el-GR" sz="4000" dirty="0" smtClean="0"/>
              <a:t>Multiple-Output Domino)</a:t>
            </a:r>
            <a:r>
              <a:rPr lang="el-GR" altLang="el-GR" sz="4000" dirty="0" smtClean="0"/>
              <a:t> </a:t>
            </a:r>
            <a:r>
              <a:rPr lang="en-US" altLang="el-GR" sz="4000" dirty="0" smtClean="0"/>
              <a:t>(</a:t>
            </a:r>
            <a:r>
              <a:rPr lang="el-GR" altLang="el-GR" sz="4000" dirty="0" smtClean="0"/>
              <a:t>1</a:t>
            </a:r>
            <a:r>
              <a:rPr lang="en-US" altLang="el-GR" sz="4000" dirty="0" smtClean="0"/>
              <a:t> </a:t>
            </a:r>
            <a:r>
              <a:rPr lang="el-GR" altLang="el-GR" sz="4000" dirty="0" smtClean="0"/>
              <a:t>από</a:t>
            </a:r>
            <a:r>
              <a:rPr lang="en-US" altLang="el-GR" sz="4000" dirty="0" smtClean="0"/>
              <a:t> </a:t>
            </a:r>
            <a:r>
              <a:rPr lang="el-GR" altLang="el-GR" sz="4000" dirty="0" smtClean="0"/>
              <a:t>2</a:t>
            </a:r>
            <a:r>
              <a:rPr lang="en-US" altLang="el-GR" sz="4000" dirty="0" smtClean="0"/>
              <a:t>)</a:t>
            </a:r>
            <a:endParaRPr lang="el-GR" altLang="el-GR" sz="4000" dirty="0" smtClean="0"/>
          </a:p>
        </p:txBody>
      </p:sp>
      <p:sp>
        <p:nvSpPr>
          <p:cNvPr id="52227" name="Content Placeholder 2"/>
          <p:cNvSpPr>
            <a:spLocks noGrp="1"/>
          </p:cNvSpPr>
          <p:nvPr>
            <p:ph idx="1"/>
          </p:nvPr>
        </p:nvSpPr>
        <p:spPr>
          <a:xfrm>
            <a:off x="457200" y="1844824"/>
            <a:ext cx="8229600" cy="2949575"/>
          </a:xfrm>
        </p:spPr>
        <p:txBody>
          <a:bodyPr/>
          <a:lstStyle/>
          <a:p>
            <a:pPr eaLnBrk="1" hangingPunct="1">
              <a:defRPr/>
            </a:pPr>
            <a:r>
              <a:rPr lang="el-GR" dirty="0" smtClean="0">
                <a:latin typeface="+mj-lt"/>
              </a:rPr>
              <a:t>Μπορούμε να υλοποιούμε από κοινό δικτύωμα περισσότερες από μία </a:t>
            </a:r>
            <a:r>
              <a:rPr lang="en-US" dirty="0" smtClean="0">
                <a:latin typeface="+mj-lt"/>
              </a:rPr>
              <a:t>Domino </a:t>
            </a:r>
            <a:r>
              <a:rPr lang="el-GR" dirty="0" smtClean="0">
                <a:latin typeface="+mj-lt"/>
              </a:rPr>
              <a:t>λογικές πύλες. </a:t>
            </a:r>
          </a:p>
          <a:p>
            <a:pPr eaLnBrk="1" hangingPunct="1">
              <a:defRPr/>
            </a:pPr>
            <a:r>
              <a:rPr lang="el-GR" dirty="0" smtClean="0">
                <a:latin typeface="+mj-lt"/>
              </a:rPr>
              <a:t>Για παράδειγμα εάν χρησιμοποιήσουμε το κόμβο μεταξύ των τρανζίστορ που οδηγούνται από τις πύλες </a:t>
            </a:r>
            <a:r>
              <a:rPr lang="en-US" dirty="0" smtClean="0">
                <a:latin typeface="+mj-lt"/>
              </a:rPr>
              <a:t>c</a:t>
            </a:r>
            <a:r>
              <a:rPr lang="el-GR" dirty="0" smtClean="0">
                <a:latin typeface="+mj-lt"/>
              </a:rPr>
              <a:t> και </a:t>
            </a:r>
            <a:r>
              <a:rPr lang="en-US" dirty="0" smtClean="0">
                <a:latin typeface="+mj-lt"/>
              </a:rPr>
              <a:t>d</a:t>
            </a:r>
            <a:r>
              <a:rPr lang="el-GR" dirty="0" smtClean="0">
                <a:latin typeface="+mj-lt"/>
              </a:rPr>
              <a:t> </a:t>
            </a:r>
            <a:r>
              <a:rPr lang="el-GR" dirty="0" err="1" smtClean="0">
                <a:latin typeface="+mj-lt"/>
              </a:rPr>
              <a:t>υπολοποιούμε</a:t>
            </a:r>
            <a:r>
              <a:rPr lang="el-GR" dirty="0" smtClean="0">
                <a:latin typeface="+mj-lt"/>
              </a:rPr>
              <a:t> την συνάρτηση </a:t>
            </a:r>
            <a:r>
              <a:rPr lang="en-US" dirty="0" smtClean="0">
                <a:latin typeface="+mj-lt"/>
              </a:rPr>
              <a:t>G=</a:t>
            </a:r>
            <a:r>
              <a:rPr lang="en-US" dirty="0" err="1" smtClean="0">
                <a:latin typeface="+mj-lt"/>
              </a:rPr>
              <a:t>d+cb</a:t>
            </a:r>
            <a:r>
              <a:rPr lang="el-GR" dirty="0" smtClean="0">
                <a:latin typeface="+mj-lt"/>
              </a:rPr>
              <a:t> </a:t>
            </a:r>
          </a:p>
        </p:txBody>
      </p:sp>
    </p:spTree>
    <p:extLst>
      <p:ext uri="{BB962C8B-B14F-4D97-AF65-F5344CB8AC3E}">
        <p14:creationId xmlns:p14="http://schemas.microsoft.com/office/powerpoint/2010/main" val="268217821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custDataLst>
              <p:tags r:id="rId2"/>
            </p:custDataLst>
          </p:nvPr>
        </p:nvSpPr>
        <p:spPr/>
        <p:txBody>
          <a:bodyPr/>
          <a:lstStyle/>
          <a:p>
            <a:pPr algn="ctr" eaLnBrk="1" hangingPunct="1"/>
            <a:r>
              <a:rPr lang="en-US" altLang="el-GR" sz="4000" dirty="0" smtClean="0"/>
              <a:t>Domino </a:t>
            </a:r>
            <a:r>
              <a:rPr lang="el-GR" altLang="el-GR" sz="4000" dirty="0" smtClean="0"/>
              <a:t>Πολλαπλών </a:t>
            </a:r>
            <a:r>
              <a:rPr lang="el-GR" altLang="el-GR" sz="4000" dirty="0" smtClean="0"/>
              <a:t>Εξόδων</a:t>
            </a:r>
            <a:r>
              <a:rPr lang="el-GR" altLang="el-GR" sz="4000" dirty="0" smtClean="0"/>
              <a:t/>
            </a:r>
            <a:br>
              <a:rPr lang="el-GR" altLang="el-GR" sz="4000" dirty="0" smtClean="0"/>
            </a:br>
            <a:r>
              <a:rPr lang="el-GR" altLang="el-GR" sz="4000" dirty="0" smtClean="0"/>
              <a:t>(</a:t>
            </a:r>
            <a:r>
              <a:rPr lang="en-US" altLang="el-GR" sz="4000" dirty="0" smtClean="0"/>
              <a:t>Multiple-Output Domino)</a:t>
            </a:r>
            <a:r>
              <a:rPr lang="el-GR" altLang="el-GR" sz="4000" dirty="0" smtClean="0"/>
              <a:t> </a:t>
            </a:r>
            <a:r>
              <a:rPr lang="en-US" altLang="el-GR" sz="4000" dirty="0" smtClean="0"/>
              <a:t>(</a:t>
            </a:r>
            <a:r>
              <a:rPr lang="el-GR" altLang="el-GR" sz="4000" dirty="0" smtClean="0"/>
              <a:t>2</a:t>
            </a:r>
            <a:r>
              <a:rPr lang="en-US" altLang="el-GR" sz="4000" dirty="0" smtClean="0"/>
              <a:t> </a:t>
            </a:r>
            <a:r>
              <a:rPr lang="el-GR" altLang="el-GR" sz="4000" dirty="0" smtClean="0"/>
              <a:t>από</a:t>
            </a:r>
            <a:r>
              <a:rPr lang="en-US" altLang="el-GR" sz="4000" dirty="0" smtClean="0"/>
              <a:t> </a:t>
            </a:r>
            <a:r>
              <a:rPr lang="el-GR" altLang="el-GR" sz="4000" dirty="0" smtClean="0"/>
              <a:t>2</a:t>
            </a:r>
            <a:r>
              <a:rPr lang="en-US" altLang="el-GR" sz="4000" dirty="0" smtClean="0"/>
              <a:t>)</a:t>
            </a:r>
            <a:endParaRPr lang="el-GR" altLang="el-GR" sz="4000" dirty="0" smtClean="0"/>
          </a:p>
        </p:txBody>
      </p:sp>
      <p:grpSp>
        <p:nvGrpSpPr>
          <p:cNvPr id="73739" name="Group 195" descr="Σχέδιο Domino πολλαπλών εξόδων"/>
          <p:cNvGrpSpPr>
            <a:grpSpLocks/>
          </p:cNvGrpSpPr>
          <p:nvPr/>
        </p:nvGrpSpPr>
        <p:grpSpPr bwMode="auto">
          <a:xfrm>
            <a:off x="1468438" y="2687638"/>
            <a:ext cx="4034724" cy="3313112"/>
            <a:chOff x="2313" y="4233"/>
            <a:chExt cx="5871" cy="4275"/>
          </a:xfrm>
        </p:grpSpPr>
        <p:cxnSp>
          <p:nvCxnSpPr>
            <p:cNvPr id="73740" name="AutoShape 196" descr="Σχέδιο Domino πολλαπλών εξόδων"/>
            <p:cNvCxnSpPr>
              <a:cxnSpLocks noChangeShapeType="1"/>
            </p:cNvCxnSpPr>
            <p:nvPr/>
          </p:nvCxnSpPr>
          <p:spPr bwMode="auto">
            <a:xfrm>
              <a:off x="4308" y="6969"/>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41" name="AutoShape 197" descr="[DECORATIVE]"/>
            <p:cNvCxnSpPr>
              <a:cxnSpLocks noChangeShapeType="1"/>
            </p:cNvCxnSpPr>
            <p:nvPr/>
          </p:nvCxnSpPr>
          <p:spPr bwMode="auto">
            <a:xfrm flipH="1">
              <a:off x="3054" y="7083"/>
              <a:ext cx="125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42" name="AutoShape 198" descr="[DECORATIVE]"/>
            <p:cNvCxnSpPr>
              <a:cxnSpLocks noChangeShapeType="1"/>
            </p:cNvCxnSpPr>
            <p:nvPr/>
          </p:nvCxnSpPr>
          <p:spPr bwMode="auto">
            <a:xfrm>
              <a:off x="3054" y="6684"/>
              <a:ext cx="0" cy="39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43" name="AutoShape 199" descr="[DECORATIVE]"/>
            <p:cNvCxnSpPr>
              <a:cxnSpLocks noChangeShapeType="1"/>
            </p:cNvCxnSpPr>
            <p:nvPr/>
          </p:nvCxnSpPr>
          <p:spPr bwMode="auto">
            <a:xfrm>
              <a:off x="3624" y="7083"/>
              <a:ext cx="0" cy="45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3744" name="Text Box 200" descr="[DECORATIVE]"/>
            <p:cNvSpPr txBox="1">
              <a:spLocks noChangeArrowheads="1"/>
            </p:cNvSpPr>
            <p:nvPr>
              <p:custDataLst>
                <p:tags r:id="rId3"/>
              </p:custDataLst>
            </p:nvPr>
          </p:nvSpPr>
          <p:spPr bwMode="auto">
            <a:xfrm>
              <a:off x="2598" y="7653"/>
              <a:ext cx="684"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600" dirty="0">
                  <a:latin typeface="Calibri" panose="020F0502020204030204" pitchFamily="34" charset="0"/>
                </a:rPr>
                <a:t> </a:t>
              </a:r>
              <a:r>
                <a:rPr lang="en-US" altLang="el-GR" sz="1600" dirty="0" err="1">
                  <a:latin typeface="Calibri" panose="020F0502020204030204" pitchFamily="34" charset="0"/>
                </a:rPr>
                <a:t>Clk</a:t>
              </a:r>
              <a:endParaRPr lang="el-GR" altLang="el-GR" dirty="0"/>
            </a:p>
          </p:txBody>
        </p:sp>
        <p:cxnSp>
          <p:nvCxnSpPr>
            <p:cNvPr id="73745" name="AutoShape 201" descr="[DECORATIVE]"/>
            <p:cNvCxnSpPr>
              <a:cxnSpLocks noChangeShapeType="1"/>
            </p:cNvCxnSpPr>
            <p:nvPr/>
          </p:nvCxnSpPr>
          <p:spPr bwMode="auto">
            <a:xfrm>
              <a:off x="3054" y="5715"/>
              <a:ext cx="125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46" name="AutoShape 202" descr="[DECORATIVE]"/>
            <p:cNvCxnSpPr>
              <a:cxnSpLocks noChangeShapeType="1"/>
            </p:cNvCxnSpPr>
            <p:nvPr/>
          </p:nvCxnSpPr>
          <p:spPr bwMode="auto">
            <a:xfrm>
              <a:off x="3054" y="5715"/>
              <a:ext cx="0" cy="5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47" name="AutoShape 203" descr="[DECORATIVE]"/>
            <p:cNvCxnSpPr>
              <a:cxnSpLocks noChangeShapeType="1"/>
            </p:cNvCxnSpPr>
            <p:nvPr/>
          </p:nvCxnSpPr>
          <p:spPr bwMode="auto">
            <a:xfrm>
              <a:off x="4308" y="5715"/>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48" name="AutoShape 204" descr="[DECORATIVE]"/>
            <p:cNvCxnSpPr>
              <a:cxnSpLocks noChangeShapeType="1"/>
            </p:cNvCxnSpPr>
            <p:nvPr/>
          </p:nvCxnSpPr>
          <p:spPr bwMode="auto">
            <a:xfrm>
              <a:off x="4308" y="6399"/>
              <a:ext cx="0" cy="1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49" name="AutoShape 205" descr="[DECORATIVE]"/>
            <p:cNvCxnSpPr>
              <a:cxnSpLocks noChangeShapeType="1"/>
            </p:cNvCxnSpPr>
            <p:nvPr/>
          </p:nvCxnSpPr>
          <p:spPr bwMode="auto">
            <a:xfrm>
              <a:off x="3852" y="4917"/>
              <a:ext cx="0" cy="3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50" name="AutoShape 206" descr="[DECORATIVE]"/>
            <p:cNvCxnSpPr>
              <a:cxnSpLocks noChangeShapeType="1"/>
            </p:cNvCxnSpPr>
            <p:nvPr/>
          </p:nvCxnSpPr>
          <p:spPr bwMode="auto">
            <a:xfrm>
              <a:off x="3852" y="4974"/>
              <a:ext cx="159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51" name="AutoShape 207" descr="[DECORATIVE]"/>
            <p:cNvCxnSpPr>
              <a:cxnSpLocks noChangeShapeType="1"/>
            </p:cNvCxnSpPr>
            <p:nvPr/>
          </p:nvCxnSpPr>
          <p:spPr bwMode="auto">
            <a:xfrm>
              <a:off x="3624" y="4233"/>
              <a:ext cx="4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52" name="AutoShape 208" descr="[DECORATIVE]"/>
            <p:cNvCxnSpPr>
              <a:cxnSpLocks noChangeShapeType="1"/>
            </p:cNvCxnSpPr>
            <p:nvPr/>
          </p:nvCxnSpPr>
          <p:spPr bwMode="auto">
            <a:xfrm>
              <a:off x="3852" y="4233"/>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53" name="AutoShape 209" descr="[DECORATIVE]"/>
            <p:cNvCxnSpPr>
              <a:cxnSpLocks noChangeShapeType="1"/>
            </p:cNvCxnSpPr>
            <p:nvPr/>
          </p:nvCxnSpPr>
          <p:spPr bwMode="auto">
            <a:xfrm>
              <a:off x="4308" y="6456"/>
              <a:ext cx="102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3754" name="Text Box 210" descr="[DECORATIVE]"/>
            <p:cNvSpPr txBox="1">
              <a:spLocks noChangeArrowheads="1"/>
            </p:cNvSpPr>
            <p:nvPr>
              <p:custDataLst>
                <p:tags r:id="rId4"/>
              </p:custDataLst>
            </p:nvPr>
          </p:nvSpPr>
          <p:spPr bwMode="auto">
            <a:xfrm>
              <a:off x="3453" y="6570"/>
              <a:ext cx="627"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600" dirty="0">
                  <a:latin typeface="Calibri" panose="020F0502020204030204" pitchFamily="34" charset="0"/>
                </a:rPr>
                <a:t> d</a:t>
              </a:r>
              <a:endParaRPr lang="el-GR" altLang="el-GR" dirty="0"/>
            </a:p>
          </p:txBody>
        </p:sp>
        <p:sp>
          <p:nvSpPr>
            <p:cNvPr id="73755" name="Text Box 211" descr="[DECORATIVE]"/>
            <p:cNvSpPr txBox="1">
              <a:spLocks noChangeArrowheads="1"/>
            </p:cNvSpPr>
            <p:nvPr>
              <p:custDataLst>
                <p:tags r:id="rId5"/>
              </p:custDataLst>
            </p:nvPr>
          </p:nvSpPr>
          <p:spPr bwMode="auto">
            <a:xfrm>
              <a:off x="2883" y="5316"/>
              <a:ext cx="684"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100" dirty="0">
                  <a:latin typeface="Calibri" panose="020F0502020204030204" pitchFamily="34" charset="0"/>
                </a:rPr>
                <a:t> </a:t>
              </a:r>
              <a:r>
                <a:rPr lang="en-US" altLang="el-GR" sz="1600" dirty="0">
                  <a:latin typeface="Calibri" panose="020F0502020204030204" pitchFamily="34" charset="0"/>
                </a:rPr>
                <a:t>a</a:t>
              </a:r>
              <a:endParaRPr lang="el-GR" altLang="el-GR" dirty="0"/>
            </a:p>
          </p:txBody>
        </p:sp>
        <p:sp>
          <p:nvSpPr>
            <p:cNvPr id="73756" name="Text Box 212" descr="[DECORATIVE]"/>
            <p:cNvSpPr txBox="1">
              <a:spLocks noChangeArrowheads="1"/>
            </p:cNvSpPr>
            <p:nvPr>
              <p:custDataLst>
                <p:tags r:id="rId6"/>
              </p:custDataLst>
            </p:nvPr>
          </p:nvSpPr>
          <p:spPr bwMode="auto">
            <a:xfrm>
              <a:off x="2313" y="6285"/>
              <a:ext cx="513"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600" dirty="0">
                  <a:latin typeface="Calibri" panose="020F0502020204030204" pitchFamily="34" charset="0"/>
                </a:rPr>
                <a:t> b</a:t>
              </a:r>
              <a:endParaRPr lang="el-GR" altLang="el-GR" dirty="0"/>
            </a:p>
          </p:txBody>
        </p:sp>
        <p:sp>
          <p:nvSpPr>
            <p:cNvPr id="73757" name="Text Box 213" descr="[DECORATIVE]"/>
            <p:cNvSpPr txBox="1">
              <a:spLocks noChangeArrowheads="1"/>
            </p:cNvSpPr>
            <p:nvPr>
              <p:custDataLst>
                <p:tags r:id="rId7"/>
              </p:custDataLst>
            </p:nvPr>
          </p:nvSpPr>
          <p:spPr bwMode="auto">
            <a:xfrm>
              <a:off x="2883" y="4518"/>
              <a:ext cx="627"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100" dirty="0">
                  <a:latin typeface="Calibri" panose="020F0502020204030204" pitchFamily="34" charset="0"/>
                </a:rPr>
                <a:t> </a:t>
              </a:r>
              <a:r>
                <a:rPr lang="en-US" altLang="el-GR" sz="1600" dirty="0" err="1">
                  <a:latin typeface="Calibri" panose="020F0502020204030204" pitchFamily="34" charset="0"/>
                </a:rPr>
                <a:t>Clk</a:t>
              </a:r>
              <a:endParaRPr lang="el-GR" altLang="el-GR" dirty="0"/>
            </a:p>
          </p:txBody>
        </p:sp>
        <p:sp>
          <p:nvSpPr>
            <p:cNvPr id="73758" name="Text Box 214" descr="[DECORATIVE]"/>
            <p:cNvSpPr txBox="1">
              <a:spLocks noChangeArrowheads="1"/>
            </p:cNvSpPr>
            <p:nvPr>
              <p:custDataLst>
                <p:tags r:id="rId8"/>
              </p:custDataLst>
            </p:nvPr>
          </p:nvSpPr>
          <p:spPr bwMode="auto">
            <a:xfrm>
              <a:off x="3510" y="5943"/>
              <a:ext cx="684"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100" dirty="0">
                  <a:latin typeface="Calibri" panose="020F0502020204030204" pitchFamily="34" charset="0"/>
                </a:rPr>
                <a:t> </a:t>
              </a:r>
              <a:r>
                <a:rPr lang="en-US" altLang="el-GR" sz="1600" dirty="0">
                  <a:latin typeface="Calibri" panose="020F0502020204030204" pitchFamily="34" charset="0"/>
                </a:rPr>
                <a:t>c</a:t>
              </a:r>
              <a:endParaRPr lang="el-GR" altLang="el-GR" dirty="0"/>
            </a:p>
          </p:txBody>
        </p:sp>
        <p:cxnSp>
          <p:nvCxnSpPr>
            <p:cNvPr id="73759" name="AutoShape 215" descr="[DECORATIVE]"/>
            <p:cNvCxnSpPr>
              <a:cxnSpLocks noChangeShapeType="1"/>
            </p:cNvCxnSpPr>
            <p:nvPr/>
          </p:nvCxnSpPr>
          <p:spPr bwMode="auto">
            <a:xfrm>
              <a:off x="5334" y="6114"/>
              <a:ext cx="0" cy="3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60" name="AutoShape 216" descr="[DECORATIVE]"/>
            <p:cNvCxnSpPr>
              <a:cxnSpLocks noChangeShapeType="1"/>
            </p:cNvCxnSpPr>
            <p:nvPr/>
          </p:nvCxnSpPr>
          <p:spPr bwMode="auto">
            <a:xfrm>
              <a:off x="5334" y="6456"/>
              <a:ext cx="114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61" name="AutoShape 217" descr="[DECORATIVE]"/>
            <p:cNvCxnSpPr>
              <a:cxnSpLocks noChangeShapeType="1"/>
            </p:cNvCxnSpPr>
            <p:nvPr/>
          </p:nvCxnSpPr>
          <p:spPr bwMode="auto">
            <a:xfrm>
              <a:off x="5106" y="5430"/>
              <a:ext cx="4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62" name="AutoShape 218" descr="[DECORATIVE]"/>
            <p:cNvCxnSpPr>
              <a:cxnSpLocks noChangeShapeType="1"/>
            </p:cNvCxnSpPr>
            <p:nvPr/>
          </p:nvCxnSpPr>
          <p:spPr bwMode="auto">
            <a:xfrm>
              <a:off x="5334" y="5430"/>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3763" name="Text Box 219" descr="[DECORATIVE]"/>
            <p:cNvSpPr txBox="1">
              <a:spLocks noChangeArrowheads="1"/>
            </p:cNvSpPr>
            <p:nvPr>
              <p:custDataLst>
                <p:tags r:id="rId9"/>
              </p:custDataLst>
            </p:nvPr>
          </p:nvSpPr>
          <p:spPr bwMode="auto">
            <a:xfrm>
              <a:off x="4422" y="5715"/>
              <a:ext cx="570"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800" rIns="0" bIns="108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1100" dirty="0">
                  <a:latin typeface="Calibri" panose="020F0502020204030204" pitchFamily="34" charset="0"/>
                </a:rPr>
                <a:t> </a:t>
              </a:r>
              <a:r>
                <a:rPr lang="en-US" altLang="el-GR" sz="1600" dirty="0" err="1">
                  <a:latin typeface="Calibri" panose="020F0502020204030204" pitchFamily="34" charset="0"/>
                </a:rPr>
                <a:t>Clk</a:t>
              </a:r>
              <a:endParaRPr lang="el-GR" altLang="el-GR" dirty="0"/>
            </a:p>
          </p:txBody>
        </p:sp>
        <p:cxnSp>
          <p:nvCxnSpPr>
            <p:cNvPr id="73765" name="AutoShape 221" descr="[DECORATIVE]"/>
            <p:cNvCxnSpPr>
              <a:cxnSpLocks noChangeShapeType="1"/>
            </p:cNvCxnSpPr>
            <p:nvPr/>
          </p:nvCxnSpPr>
          <p:spPr bwMode="auto">
            <a:xfrm>
              <a:off x="5847" y="4746"/>
              <a:ext cx="0" cy="45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66" name="AutoShape 222" descr="[DECORATIVE]"/>
            <p:cNvCxnSpPr>
              <a:cxnSpLocks noChangeShapeType="1"/>
            </p:cNvCxnSpPr>
            <p:nvPr/>
          </p:nvCxnSpPr>
          <p:spPr bwMode="auto">
            <a:xfrm>
              <a:off x="5847" y="4746"/>
              <a:ext cx="684"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67" name="AutoShape 223" descr="[DECORATIVE]"/>
            <p:cNvCxnSpPr>
              <a:cxnSpLocks noChangeShapeType="1"/>
            </p:cNvCxnSpPr>
            <p:nvPr/>
          </p:nvCxnSpPr>
          <p:spPr bwMode="auto">
            <a:xfrm flipV="1">
              <a:off x="5847" y="4974"/>
              <a:ext cx="684"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3768" name="Oval 224" descr="[DECORATIVE]"/>
            <p:cNvSpPr>
              <a:spLocks noChangeArrowheads="1"/>
            </p:cNvSpPr>
            <p:nvPr/>
          </p:nvSpPr>
          <p:spPr bwMode="auto">
            <a:xfrm>
              <a:off x="6531" y="4860"/>
              <a:ext cx="228" cy="22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3769" name="AutoShape 225" descr="[DECORATIVE]"/>
            <p:cNvCxnSpPr>
              <a:cxnSpLocks noChangeShapeType="1"/>
            </p:cNvCxnSpPr>
            <p:nvPr/>
          </p:nvCxnSpPr>
          <p:spPr bwMode="auto">
            <a:xfrm flipH="1">
              <a:off x="5391" y="4974"/>
              <a:ext cx="4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70" name="AutoShape 226" descr="[DECORATIVE]"/>
            <p:cNvCxnSpPr>
              <a:cxnSpLocks noChangeShapeType="1"/>
            </p:cNvCxnSpPr>
            <p:nvPr/>
          </p:nvCxnSpPr>
          <p:spPr bwMode="auto">
            <a:xfrm>
              <a:off x="6759" y="4974"/>
              <a:ext cx="3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71" name="AutoShape 227" descr="[DECORATIVE]"/>
            <p:cNvCxnSpPr>
              <a:cxnSpLocks noChangeShapeType="1"/>
            </p:cNvCxnSpPr>
            <p:nvPr/>
          </p:nvCxnSpPr>
          <p:spPr bwMode="auto">
            <a:xfrm>
              <a:off x="3453" y="8337"/>
              <a:ext cx="3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72" name="AutoShape 228" descr="[DECORATIVE]"/>
            <p:cNvCxnSpPr>
              <a:cxnSpLocks noChangeShapeType="1"/>
            </p:cNvCxnSpPr>
            <p:nvPr/>
          </p:nvCxnSpPr>
          <p:spPr bwMode="auto">
            <a:xfrm>
              <a:off x="3510" y="8394"/>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73" name="AutoShape 229" descr="[DECORATIVE]"/>
            <p:cNvCxnSpPr>
              <a:cxnSpLocks noChangeShapeType="1"/>
            </p:cNvCxnSpPr>
            <p:nvPr/>
          </p:nvCxnSpPr>
          <p:spPr bwMode="auto">
            <a:xfrm>
              <a:off x="3510" y="8451"/>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74" name="AutoShape 230" descr="[DECORATIVE]"/>
            <p:cNvCxnSpPr>
              <a:cxnSpLocks noChangeShapeType="1"/>
            </p:cNvCxnSpPr>
            <p:nvPr/>
          </p:nvCxnSpPr>
          <p:spPr bwMode="auto">
            <a:xfrm>
              <a:off x="3510" y="8508"/>
              <a:ext cx="2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75" name="AutoShape 231" descr="[DECORATIVE]"/>
            <p:cNvCxnSpPr>
              <a:cxnSpLocks noChangeShapeType="1"/>
            </p:cNvCxnSpPr>
            <p:nvPr/>
          </p:nvCxnSpPr>
          <p:spPr bwMode="auto">
            <a:xfrm flipV="1">
              <a:off x="3624" y="7995"/>
              <a:ext cx="0" cy="3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776" name="AutoShape 232" descr="[DECORATIVE]"/>
            <p:cNvCxnSpPr>
              <a:cxnSpLocks noChangeShapeType="1"/>
            </p:cNvCxnSpPr>
            <p:nvPr/>
          </p:nvCxnSpPr>
          <p:spPr bwMode="auto">
            <a:xfrm>
              <a:off x="3054" y="6228"/>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77" name="AutoShape 233" descr="[DECORATIVE]"/>
            <p:cNvCxnSpPr>
              <a:cxnSpLocks noChangeShapeType="1"/>
            </p:cNvCxnSpPr>
            <p:nvPr/>
          </p:nvCxnSpPr>
          <p:spPr bwMode="auto">
            <a:xfrm>
              <a:off x="2940" y="6342"/>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78" name="AutoShape 234" descr="[DECORATIVE]"/>
            <p:cNvCxnSpPr>
              <a:cxnSpLocks noChangeShapeType="1"/>
            </p:cNvCxnSpPr>
            <p:nvPr/>
          </p:nvCxnSpPr>
          <p:spPr bwMode="auto">
            <a:xfrm>
              <a:off x="3054" y="6570"/>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79" name="AutoShape 235" descr="[DECORATIVE]"/>
            <p:cNvCxnSpPr>
              <a:cxnSpLocks noChangeShapeType="1"/>
            </p:cNvCxnSpPr>
            <p:nvPr/>
          </p:nvCxnSpPr>
          <p:spPr bwMode="auto">
            <a:xfrm>
              <a:off x="2940" y="6342"/>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0" name="AutoShape 236" descr="[DECORATIVE]"/>
            <p:cNvCxnSpPr>
              <a:cxnSpLocks noChangeShapeType="1"/>
            </p:cNvCxnSpPr>
            <p:nvPr/>
          </p:nvCxnSpPr>
          <p:spPr bwMode="auto">
            <a:xfrm>
              <a:off x="2940" y="6570"/>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1" name="AutoShape 237" descr="[DECORATIVE]"/>
            <p:cNvCxnSpPr>
              <a:cxnSpLocks noChangeShapeType="1"/>
            </p:cNvCxnSpPr>
            <p:nvPr/>
          </p:nvCxnSpPr>
          <p:spPr bwMode="auto">
            <a:xfrm>
              <a:off x="2883" y="6342"/>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2" name="AutoShape 238" descr="[DECORATIVE]"/>
            <p:cNvCxnSpPr>
              <a:cxnSpLocks noChangeShapeType="1"/>
            </p:cNvCxnSpPr>
            <p:nvPr/>
          </p:nvCxnSpPr>
          <p:spPr bwMode="auto">
            <a:xfrm flipH="1">
              <a:off x="2598" y="6456"/>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3" name="AutoShape 239" descr="[DECORATIVE]"/>
            <p:cNvCxnSpPr>
              <a:cxnSpLocks noChangeShapeType="1"/>
            </p:cNvCxnSpPr>
            <p:nvPr/>
          </p:nvCxnSpPr>
          <p:spPr bwMode="auto">
            <a:xfrm>
              <a:off x="3852" y="5259"/>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4" name="AutoShape 240" descr="[DECORATIVE]"/>
            <p:cNvCxnSpPr>
              <a:cxnSpLocks noChangeShapeType="1"/>
            </p:cNvCxnSpPr>
            <p:nvPr/>
          </p:nvCxnSpPr>
          <p:spPr bwMode="auto">
            <a:xfrm>
              <a:off x="3738" y="5373"/>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5" name="AutoShape 241" descr="[DECORATIVE]"/>
            <p:cNvCxnSpPr>
              <a:cxnSpLocks noChangeShapeType="1"/>
            </p:cNvCxnSpPr>
            <p:nvPr/>
          </p:nvCxnSpPr>
          <p:spPr bwMode="auto">
            <a:xfrm>
              <a:off x="3852" y="5601"/>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6" name="AutoShape 242" descr="[DECORATIVE]"/>
            <p:cNvCxnSpPr>
              <a:cxnSpLocks noChangeShapeType="1"/>
            </p:cNvCxnSpPr>
            <p:nvPr/>
          </p:nvCxnSpPr>
          <p:spPr bwMode="auto">
            <a:xfrm>
              <a:off x="3738" y="5373"/>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7" name="AutoShape 243" descr="[DECORATIVE]"/>
            <p:cNvCxnSpPr>
              <a:cxnSpLocks noChangeShapeType="1"/>
            </p:cNvCxnSpPr>
            <p:nvPr/>
          </p:nvCxnSpPr>
          <p:spPr bwMode="auto">
            <a:xfrm>
              <a:off x="3738" y="5601"/>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8" name="AutoShape 244" descr="[DECORATIVE]"/>
            <p:cNvCxnSpPr>
              <a:cxnSpLocks noChangeShapeType="1"/>
            </p:cNvCxnSpPr>
            <p:nvPr/>
          </p:nvCxnSpPr>
          <p:spPr bwMode="auto">
            <a:xfrm>
              <a:off x="3681" y="5373"/>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89" name="AutoShape 245" descr="[DECORATIVE]"/>
            <p:cNvCxnSpPr>
              <a:cxnSpLocks noChangeShapeType="1"/>
            </p:cNvCxnSpPr>
            <p:nvPr/>
          </p:nvCxnSpPr>
          <p:spPr bwMode="auto">
            <a:xfrm flipH="1">
              <a:off x="3396" y="5487"/>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0" name="AutoShape 246" descr="[DECORATIVE]"/>
            <p:cNvCxnSpPr>
              <a:cxnSpLocks noChangeShapeType="1"/>
            </p:cNvCxnSpPr>
            <p:nvPr/>
          </p:nvCxnSpPr>
          <p:spPr bwMode="auto">
            <a:xfrm>
              <a:off x="3624" y="7539"/>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1" name="AutoShape 247" descr="[DECORATIVE]"/>
            <p:cNvCxnSpPr>
              <a:cxnSpLocks noChangeShapeType="1"/>
            </p:cNvCxnSpPr>
            <p:nvPr/>
          </p:nvCxnSpPr>
          <p:spPr bwMode="auto">
            <a:xfrm>
              <a:off x="3510" y="7653"/>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2" name="AutoShape 248" descr="[DECORATIVE]"/>
            <p:cNvCxnSpPr>
              <a:cxnSpLocks noChangeShapeType="1"/>
            </p:cNvCxnSpPr>
            <p:nvPr/>
          </p:nvCxnSpPr>
          <p:spPr bwMode="auto">
            <a:xfrm>
              <a:off x="3624" y="7881"/>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3" name="AutoShape 249" descr="[DECORATIVE]"/>
            <p:cNvCxnSpPr>
              <a:cxnSpLocks noChangeShapeType="1"/>
            </p:cNvCxnSpPr>
            <p:nvPr/>
          </p:nvCxnSpPr>
          <p:spPr bwMode="auto">
            <a:xfrm>
              <a:off x="3510" y="7653"/>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4" name="AutoShape 250" descr="[DECORATIVE]"/>
            <p:cNvCxnSpPr>
              <a:cxnSpLocks noChangeShapeType="1"/>
            </p:cNvCxnSpPr>
            <p:nvPr/>
          </p:nvCxnSpPr>
          <p:spPr bwMode="auto">
            <a:xfrm>
              <a:off x="3510" y="7881"/>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5" name="AutoShape 251" descr="[DECORATIVE]"/>
            <p:cNvCxnSpPr>
              <a:cxnSpLocks noChangeShapeType="1"/>
            </p:cNvCxnSpPr>
            <p:nvPr/>
          </p:nvCxnSpPr>
          <p:spPr bwMode="auto">
            <a:xfrm>
              <a:off x="3453" y="7653"/>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6" name="AutoShape 252" descr="[DECORATIVE]"/>
            <p:cNvCxnSpPr>
              <a:cxnSpLocks noChangeShapeType="1"/>
            </p:cNvCxnSpPr>
            <p:nvPr/>
          </p:nvCxnSpPr>
          <p:spPr bwMode="auto">
            <a:xfrm flipH="1">
              <a:off x="3168" y="7767"/>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7" name="AutoShape 253" descr="[DECORATIVE]"/>
            <p:cNvCxnSpPr>
              <a:cxnSpLocks noChangeShapeType="1"/>
            </p:cNvCxnSpPr>
            <p:nvPr/>
          </p:nvCxnSpPr>
          <p:spPr bwMode="auto">
            <a:xfrm>
              <a:off x="4308" y="6513"/>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8" name="AutoShape 254" descr="[DECORATIVE]"/>
            <p:cNvCxnSpPr>
              <a:cxnSpLocks noChangeShapeType="1"/>
            </p:cNvCxnSpPr>
            <p:nvPr/>
          </p:nvCxnSpPr>
          <p:spPr bwMode="auto">
            <a:xfrm>
              <a:off x="4194" y="6627"/>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799" name="AutoShape 255" descr="[DECORATIVE]"/>
            <p:cNvCxnSpPr>
              <a:cxnSpLocks noChangeShapeType="1"/>
            </p:cNvCxnSpPr>
            <p:nvPr/>
          </p:nvCxnSpPr>
          <p:spPr bwMode="auto">
            <a:xfrm>
              <a:off x="4308" y="6855"/>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0" name="AutoShape 256" descr="[DECORATIVE]"/>
            <p:cNvCxnSpPr>
              <a:cxnSpLocks noChangeShapeType="1"/>
            </p:cNvCxnSpPr>
            <p:nvPr/>
          </p:nvCxnSpPr>
          <p:spPr bwMode="auto">
            <a:xfrm>
              <a:off x="4194" y="6627"/>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1" name="AutoShape 257" descr="[DECORATIVE]"/>
            <p:cNvCxnSpPr>
              <a:cxnSpLocks noChangeShapeType="1"/>
            </p:cNvCxnSpPr>
            <p:nvPr/>
          </p:nvCxnSpPr>
          <p:spPr bwMode="auto">
            <a:xfrm>
              <a:off x="4194" y="6855"/>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2" name="AutoShape 258" descr="[DECORATIVE]"/>
            <p:cNvCxnSpPr>
              <a:cxnSpLocks noChangeShapeType="1"/>
            </p:cNvCxnSpPr>
            <p:nvPr/>
          </p:nvCxnSpPr>
          <p:spPr bwMode="auto">
            <a:xfrm>
              <a:off x="4137" y="6627"/>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3" name="AutoShape 259" descr="[DECORATIVE]"/>
            <p:cNvCxnSpPr>
              <a:cxnSpLocks noChangeShapeType="1"/>
            </p:cNvCxnSpPr>
            <p:nvPr/>
          </p:nvCxnSpPr>
          <p:spPr bwMode="auto">
            <a:xfrm flipH="1">
              <a:off x="3852" y="6741"/>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4" name="AutoShape 260" descr="[DECORATIVE]"/>
            <p:cNvCxnSpPr>
              <a:cxnSpLocks noChangeShapeType="1"/>
            </p:cNvCxnSpPr>
            <p:nvPr/>
          </p:nvCxnSpPr>
          <p:spPr bwMode="auto">
            <a:xfrm>
              <a:off x="4308" y="5943"/>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5" name="AutoShape 261" descr="[DECORATIVE]"/>
            <p:cNvCxnSpPr>
              <a:cxnSpLocks noChangeShapeType="1"/>
            </p:cNvCxnSpPr>
            <p:nvPr/>
          </p:nvCxnSpPr>
          <p:spPr bwMode="auto">
            <a:xfrm>
              <a:off x="4194" y="6057"/>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6" name="AutoShape 262" descr="[DECORATIVE]"/>
            <p:cNvCxnSpPr>
              <a:cxnSpLocks noChangeShapeType="1"/>
            </p:cNvCxnSpPr>
            <p:nvPr/>
          </p:nvCxnSpPr>
          <p:spPr bwMode="auto">
            <a:xfrm>
              <a:off x="4308" y="6285"/>
              <a:ext cx="0" cy="114"/>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7" name="AutoShape 263" descr="[DECORATIVE]"/>
            <p:cNvCxnSpPr>
              <a:cxnSpLocks noChangeShapeType="1"/>
            </p:cNvCxnSpPr>
            <p:nvPr/>
          </p:nvCxnSpPr>
          <p:spPr bwMode="auto">
            <a:xfrm>
              <a:off x="4194" y="6057"/>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8" name="AutoShape 264" descr="[DECORATIVE]"/>
            <p:cNvCxnSpPr>
              <a:cxnSpLocks noChangeShapeType="1"/>
            </p:cNvCxnSpPr>
            <p:nvPr/>
          </p:nvCxnSpPr>
          <p:spPr bwMode="auto">
            <a:xfrm>
              <a:off x="4194" y="6285"/>
              <a:ext cx="114"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09" name="AutoShape 265" descr="[DECORATIVE]"/>
            <p:cNvCxnSpPr>
              <a:cxnSpLocks noChangeShapeType="1"/>
            </p:cNvCxnSpPr>
            <p:nvPr/>
          </p:nvCxnSpPr>
          <p:spPr bwMode="auto">
            <a:xfrm>
              <a:off x="4137" y="6057"/>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10" name="AutoShape 266" descr="[DECORATIVE]"/>
            <p:cNvCxnSpPr>
              <a:cxnSpLocks noChangeShapeType="1"/>
            </p:cNvCxnSpPr>
            <p:nvPr/>
          </p:nvCxnSpPr>
          <p:spPr bwMode="auto">
            <a:xfrm flipH="1">
              <a:off x="3852" y="6171"/>
              <a:ext cx="285"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11" name="AutoShape 267" descr="[DECORATIVE]"/>
            <p:cNvCxnSpPr>
              <a:cxnSpLocks noChangeShapeType="1"/>
            </p:cNvCxnSpPr>
            <p:nvPr/>
          </p:nvCxnSpPr>
          <p:spPr bwMode="auto">
            <a:xfrm>
              <a:off x="3852" y="4461"/>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12" name="AutoShape 268" descr="[DECORATIVE]"/>
            <p:cNvCxnSpPr>
              <a:cxnSpLocks noChangeShapeType="1"/>
            </p:cNvCxnSpPr>
            <p:nvPr/>
          </p:nvCxnSpPr>
          <p:spPr bwMode="auto">
            <a:xfrm>
              <a:off x="3738" y="4575"/>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13" name="AutoShape 269" descr="[DECORATIVE]"/>
            <p:cNvCxnSpPr>
              <a:cxnSpLocks noChangeShapeType="1"/>
            </p:cNvCxnSpPr>
            <p:nvPr/>
          </p:nvCxnSpPr>
          <p:spPr bwMode="auto">
            <a:xfrm>
              <a:off x="3852" y="4803"/>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14" name="AutoShape 270" descr="[DECORATIVE]"/>
            <p:cNvCxnSpPr>
              <a:cxnSpLocks noChangeShapeType="1"/>
            </p:cNvCxnSpPr>
            <p:nvPr/>
          </p:nvCxnSpPr>
          <p:spPr bwMode="auto">
            <a:xfrm>
              <a:off x="3738" y="4575"/>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15" name="AutoShape 271" descr="[DECORATIVE]"/>
            <p:cNvCxnSpPr>
              <a:cxnSpLocks noChangeShapeType="1"/>
            </p:cNvCxnSpPr>
            <p:nvPr/>
          </p:nvCxnSpPr>
          <p:spPr bwMode="auto">
            <a:xfrm>
              <a:off x="3738" y="4803"/>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16" name="AutoShape 272" descr="[DECORATIVE]"/>
            <p:cNvCxnSpPr>
              <a:cxnSpLocks noChangeShapeType="1"/>
            </p:cNvCxnSpPr>
            <p:nvPr/>
          </p:nvCxnSpPr>
          <p:spPr bwMode="auto">
            <a:xfrm>
              <a:off x="3681" y="4575"/>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3817" name="Oval 273" descr="[DECORATIVE]"/>
            <p:cNvSpPr>
              <a:spLocks noChangeArrowheads="1"/>
            </p:cNvSpPr>
            <p:nvPr/>
          </p:nvSpPr>
          <p:spPr bwMode="auto">
            <a:xfrm>
              <a:off x="3567" y="4632"/>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3818" name="AutoShape 274" descr="[DECORATIVE]"/>
            <p:cNvCxnSpPr>
              <a:cxnSpLocks noChangeShapeType="1"/>
            </p:cNvCxnSpPr>
            <p:nvPr/>
          </p:nvCxnSpPr>
          <p:spPr bwMode="auto">
            <a:xfrm flipH="1">
              <a:off x="3396" y="4689"/>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19" name="AutoShape 275" descr="[DECORATIVE]"/>
            <p:cNvCxnSpPr>
              <a:cxnSpLocks noChangeShapeType="1"/>
            </p:cNvCxnSpPr>
            <p:nvPr/>
          </p:nvCxnSpPr>
          <p:spPr bwMode="auto">
            <a:xfrm>
              <a:off x="6930" y="6228"/>
              <a:ext cx="0" cy="45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20" name="AutoShape 276" descr="[DECORATIVE]"/>
            <p:cNvCxnSpPr>
              <a:cxnSpLocks noChangeShapeType="1"/>
            </p:cNvCxnSpPr>
            <p:nvPr/>
          </p:nvCxnSpPr>
          <p:spPr bwMode="auto">
            <a:xfrm>
              <a:off x="6930" y="6228"/>
              <a:ext cx="684"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21" name="AutoShape 277" descr="[DECORATIVE]"/>
            <p:cNvCxnSpPr>
              <a:cxnSpLocks noChangeShapeType="1"/>
            </p:cNvCxnSpPr>
            <p:nvPr/>
          </p:nvCxnSpPr>
          <p:spPr bwMode="auto">
            <a:xfrm flipV="1">
              <a:off x="6930" y="6456"/>
              <a:ext cx="684"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3822" name="Oval 278" descr="[DECORATIVE]"/>
            <p:cNvSpPr>
              <a:spLocks noChangeArrowheads="1"/>
            </p:cNvSpPr>
            <p:nvPr/>
          </p:nvSpPr>
          <p:spPr bwMode="auto">
            <a:xfrm>
              <a:off x="7614" y="6342"/>
              <a:ext cx="228" cy="22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3823" name="AutoShape 279" descr="[DECORATIVE]"/>
            <p:cNvCxnSpPr>
              <a:cxnSpLocks noChangeShapeType="1"/>
            </p:cNvCxnSpPr>
            <p:nvPr/>
          </p:nvCxnSpPr>
          <p:spPr bwMode="auto">
            <a:xfrm flipH="1">
              <a:off x="6474" y="6456"/>
              <a:ext cx="4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24" name="AutoShape 280" descr="[DECORATIVE]"/>
            <p:cNvCxnSpPr>
              <a:cxnSpLocks noChangeShapeType="1"/>
            </p:cNvCxnSpPr>
            <p:nvPr/>
          </p:nvCxnSpPr>
          <p:spPr bwMode="auto">
            <a:xfrm>
              <a:off x="7842" y="6456"/>
              <a:ext cx="3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25" name="AutoShape 281" descr="[DECORATIVE]"/>
            <p:cNvCxnSpPr>
              <a:cxnSpLocks noChangeShapeType="1"/>
            </p:cNvCxnSpPr>
            <p:nvPr/>
          </p:nvCxnSpPr>
          <p:spPr bwMode="auto">
            <a:xfrm>
              <a:off x="5334" y="5658"/>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26" name="AutoShape 282" descr="[DECORATIVE]"/>
            <p:cNvCxnSpPr>
              <a:cxnSpLocks noChangeShapeType="1"/>
            </p:cNvCxnSpPr>
            <p:nvPr/>
          </p:nvCxnSpPr>
          <p:spPr bwMode="auto">
            <a:xfrm>
              <a:off x="5220" y="5772"/>
              <a:ext cx="0" cy="22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3827" name="AutoShape 283" descr="[DECORATIVE]"/>
            <p:cNvCxnSpPr>
              <a:cxnSpLocks noChangeShapeType="1"/>
            </p:cNvCxnSpPr>
            <p:nvPr/>
          </p:nvCxnSpPr>
          <p:spPr bwMode="auto">
            <a:xfrm>
              <a:off x="5334" y="6000"/>
              <a:ext cx="0" cy="11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28" name="AutoShape 284" descr="[DECORATIVE]"/>
            <p:cNvCxnSpPr>
              <a:cxnSpLocks noChangeShapeType="1"/>
            </p:cNvCxnSpPr>
            <p:nvPr/>
          </p:nvCxnSpPr>
          <p:spPr bwMode="auto">
            <a:xfrm>
              <a:off x="5220" y="5772"/>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29" name="AutoShape 285" descr="[DECORATIVE]"/>
            <p:cNvCxnSpPr>
              <a:cxnSpLocks noChangeShapeType="1"/>
            </p:cNvCxnSpPr>
            <p:nvPr/>
          </p:nvCxnSpPr>
          <p:spPr bwMode="auto">
            <a:xfrm>
              <a:off x="5220" y="6000"/>
              <a:ext cx="11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3830" name="AutoShape 286" descr="[DECORATIVE]"/>
            <p:cNvCxnSpPr>
              <a:cxnSpLocks noChangeShapeType="1"/>
            </p:cNvCxnSpPr>
            <p:nvPr/>
          </p:nvCxnSpPr>
          <p:spPr bwMode="auto">
            <a:xfrm>
              <a:off x="5163" y="5772"/>
              <a:ext cx="0" cy="2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3831" name="Oval 287" descr="[DECORATIVE]"/>
            <p:cNvSpPr>
              <a:spLocks noChangeArrowheads="1"/>
            </p:cNvSpPr>
            <p:nvPr/>
          </p:nvSpPr>
          <p:spPr bwMode="auto">
            <a:xfrm>
              <a:off x="5049" y="5829"/>
              <a:ext cx="114" cy="114"/>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73832" name="AutoShape 288" descr="[DECORATIVE]"/>
            <p:cNvCxnSpPr>
              <a:cxnSpLocks noChangeShapeType="1"/>
            </p:cNvCxnSpPr>
            <p:nvPr/>
          </p:nvCxnSpPr>
          <p:spPr bwMode="auto">
            <a:xfrm flipH="1">
              <a:off x="4878" y="5886"/>
              <a:ext cx="1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pic>
        <p:nvPicPr>
          <p:cNvPr id="73733" name="Picture 289" descr="F= a(b+c*d)"/>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75" y="3000375"/>
            <a:ext cx="28273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292" descr="G = d + c * b"/>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9313" y="4429125"/>
            <a:ext cx="23447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1837679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smtClean="0"/>
              <a:t>NP DOMINO LOGIC</a:t>
            </a:r>
            <a:r>
              <a:rPr lang="el-GR" dirty="0" smtClean="0"/>
              <a:t> (1</a:t>
            </a:r>
            <a:r>
              <a:rPr lang="en-US" dirty="0" smtClean="0"/>
              <a:t> </a:t>
            </a:r>
            <a:r>
              <a:rPr lang="el-GR" dirty="0" smtClean="0"/>
              <a:t>από</a:t>
            </a:r>
            <a:r>
              <a:rPr lang="en-US" dirty="0" smtClean="0"/>
              <a:t> </a:t>
            </a:r>
            <a:r>
              <a:rPr lang="el-GR" dirty="0" smtClean="0"/>
              <a:t>2)</a:t>
            </a:r>
            <a:endParaRPr lang="el-GR" dirty="0"/>
          </a:p>
        </p:txBody>
      </p:sp>
      <p:pic>
        <p:nvPicPr>
          <p:cNvPr id="74754" name="Picture 2" descr="NP Domino logic (NORA or Zipper Cmo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89904" y="1557338"/>
            <a:ext cx="6176891" cy="4525962"/>
          </a:xfrm>
          <a:noFill/>
        </p:spPr>
      </p:pic>
    </p:spTree>
    <p:extLst>
      <p:ext uri="{BB962C8B-B14F-4D97-AF65-F5344CB8AC3E}">
        <p14:creationId xmlns:p14="http://schemas.microsoft.com/office/powerpoint/2010/main" val="234047885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custDataLst>
              <p:tags r:id="rId1"/>
            </p:custDataLst>
          </p:nvPr>
        </p:nvSpPr>
        <p:spPr/>
        <p:txBody>
          <a:bodyPr/>
          <a:lstStyle/>
          <a:p>
            <a:r>
              <a:rPr lang="en-US" dirty="0"/>
              <a:t>NP DOMINO </a:t>
            </a:r>
            <a:r>
              <a:rPr lang="en-US" dirty="0" smtClean="0"/>
              <a:t>LOGIC (</a:t>
            </a:r>
            <a:r>
              <a:rPr lang="el-GR" dirty="0" smtClean="0"/>
              <a:t>2</a:t>
            </a:r>
            <a:r>
              <a:rPr lang="en-US" dirty="0" smtClean="0"/>
              <a:t> </a:t>
            </a:r>
            <a:r>
              <a:rPr lang="el-GR" dirty="0" smtClean="0"/>
              <a:t>από</a:t>
            </a:r>
            <a:r>
              <a:rPr lang="en-US" dirty="0" smtClean="0"/>
              <a:t> </a:t>
            </a:r>
            <a:r>
              <a:rPr lang="el-GR" dirty="0" smtClean="0"/>
              <a:t>2)</a:t>
            </a:r>
            <a:endParaRPr lang="el-GR" dirty="0"/>
          </a:p>
        </p:txBody>
      </p:sp>
      <p:pic>
        <p:nvPicPr>
          <p:cNvPr id="75778" name="Picture 2" descr="NP Domino Logic (NORA or ZIPPER CMOS) Example. 3 κυκλώματα"/>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25512" y="2105819"/>
            <a:ext cx="7305675" cy="3429000"/>
          </a:xfrm>
          <a:noFill/>
        </p:spPr>
      </p:pic>
    </p:spTree>
    <p:extLst>
      <p:ext uri="{BB962C8B-B14F-4D97-AF65-F5344CB8AC3E}">
        <p14:creationId xmlns:p14="http://schemas.microsoft.com/office/powerpoint/2010/main" val="61399796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eaLnBrk="1" hangingPunct="1"/>
            <a:r>
              <a:rPr lang="el-GR" altLang="el-GR" sz="4000" smtClean="0"/>
              <a:t>Ψευδο-</a:t>
            </a:r>
            <a:r>
              <a:rPr lang="en-US" altLang="el-GR" sz="4000" smtClean="0"/>
              <a:t>nMOS </a:t>
            </a:r>
            <a:r>
              <a:rPr lang="el-GR" altLang="el-GR" sz="4000" smtClean="0"/>
              <a:t>πύλες </a:t>
            </a:r>
            <a:br>
              <a:rPr lang="el-GR" altLang="el-GR" sz="4000" smtClean="0"/>
            </a:br>
            <a:r>
              <a:rPr lang="el-GR" altLang="el-GR" sz="4000" smtClean="0"/>
              <a:t>(</a:t>
            </a:r>
            <a:r>
              <a:rPr lang="en-US" altLang="el-GR" sz="4000" smtClean="0"/>
              <a:t> pseudo-nMOS)</a:t>
            </a:r>
            <a:endParaRPr lang="el-GR" altLang="el-GR" sz="4000" smtClean="0"/>
          </a:p>
        </p:txBody>
      </p:sp>
      <p:sp>
        <p:nvSpPr>
          <p:cNvPr id="54275" name="Rectangle 3"/>
          <p:cNvSpPr>
            <a:spLocks noGrp="1" noChangeArrowheads="1"/>
          </p:cNvSpPr>
          <p:nvPr>
            <p:ph idx="1"/>
          </p:nvPr>
        </p:nvSpPr>
        <p:spPr/>
        <p:txBody>
          <a:bodyPr/>
          <a:lstStyle/>
          <a:p>
            <a:pPr eaLnBrk="1" hangingPunct="1">
              <a:defRPr/>
            </a:pPr>
            <a:r>
              <a:rPr lang="el-GR" dirty="0" smtClean="0">
                <a:latin typeface="+mj-lt"/>
              </a:rPr>
              <a:t>Κρατάω μόνο τον </a:t>
            </a:r>
            <a:r>
              <a:rPr lang="en-US" dirty="0" smtClean="0">
                <a:latin typeface="+mj-lt"/>
              </a:rPr>
              <a:t>n-</a:t>
            </a:r>
            <a:r>
              <a:rPr lang="el-GR" dirty="0" smtClean="0">
                <a:latin typeface="+mj-lt"/>
              </a:rPr>
              <a:t>Δικτύωμα </a:t>
            </a:r>
          </a:p>
          <a:p>
            <a:pPr eaLnBrk="1" hangingPunct="1">
              <a:defRPr/>
            </a:pPr>
            <a:r>
              <a:rPr lang="el-GR" dirty="0" smtClean="0">
                <a:latin typeface="+mj-lt"/>
              </a:rPr>
              <a:t>Το </a:t>
            </a:r>
            <a:r>
              <a:rPr lang="en-US" dirty="0" smtClean="0">
                <a:latin typeface="+mj-lt"/>
              </a:rPr>
              <a:t>p-MOS </a:t>
            </a:r>
            <a:r>
              <a:rPr lang="el-GR" dirty="0" smtClean="0">
                <a:latin typeface="+mj-lt"/>
              </a:rPr>
              <a:t>δικτύωμα αντικαθίσταται από ένα </a:t>
            </a:r>
            <a:r>
              <a:rPr lang="en-US" dirty="0" smtClean="0">
                <a:latin typeface="+mj-lt"/>
              </a:rPr>
              <a:t>p-MOS </a:t>
            </a:r>
            <a:r>
              <a:rPr lang="el-GR" dirty="0" smtClean="0">
                <a:latin typeface="+mj-lt"/>
              </a:rPr>
              <a:t>τρανζίστορ που λειτουργεί σαν αντίσταση</a:t>
            </a:r>
          </a:p>
          <a:p>
            <a:pPr lvl="1" eaLnBrk="1" hangingPunct="1">
              <a:defRPr/>
            </a:pPr>
            <a:r>
              <a:rPr lang="el-GR" dirty="0" smtClean="0">
                <a:latin typeface="+mj-lt"/>
              </a:rPr>
              <a:t>Η πύλη στη γείωση</a:t>
            </a:r>
          </a:p>
          <a:p>
            <a:pPr lvl="1" eaLnBrk="1" hangingPunct="1">
              <a:defRPr/>
            </a:pPr>
            <a:r>
              <a:rPr lang="el-GR" dirty="0" smtClean="0">
                <a:latin typeface="+mj-lt"/>
              </a:rPr>
              <a:t>Συνήθως μεγαλύτερο μήκος από πλάτος για περιορισμό του ρεύματος</a:t>
            </a:r>
          </a:p>
        </p:txBody>
      </p:sp>
    </p:spTree>
    <p:extLst>
      <p:ext uri="{BB962C8B-B14F-4D97-AF65-F5344CB8AC3E}">
        <p14:creationId xmlns:p14="http://schemas.microsoft.com/office/powerpoint/2010/main" val="16037559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68313" y="260350"/>
            <a:ext cx="8229600" cy="1143000"/>
          </a:xfrm>
        </p:spPr>
        <p:txBody>
          <a:bodyPr/>
          <a:lstStyle/>
          <a:p>
            <a:pPr eaLnBrk="1" hangingPunct="1"/>
            <a:r>
              <a:rPr lang="el-GR" altLang="el-GR" smtClean="0"/>
              <a:t>Παράδειγμα</a:t>
            </a:r>
          </a:p>
        </p:txBody>
      </p:sp>
      <p:graphicFrame>
        <p:nvGraphicFramePr>
          <p:cNvPr id="17410" name="Object 5"/>
          <p:cNvGraphicFramePr>
            <a:graphicFrameLocks noGrp="1" noChangeAspect="1"/>
          </p:cNvGraphicFramePr>
          <p:nvPr>
            <p:ph sz="half" idx="2"/>
          </p:nvPr>
        </p:nvGraphicFramePr>
        <p:xfrm>
          <a:off x="2771775" y="1484313"/>
          <a:ext cx="2635250" cy="603250"/>
        </p:xfrm>
        <a:graphic>
          <a:graphicData uri="http://schemas.openxmlformats.org/presentationml/2006/ole">
            <mc:AlternateContent xmlns:mc="http://schemas.openxmlformats.org/markup-compatibility/2006">
              <mc:Choice xmlns:v="urn:schemas-microsoft-com:vml" Requires="v">
                <p:oleObj spid="_x0000_s7183" name="Equation" r:id="rId8" imgW="1054080" imgH="241200" progId="Equation.3">
                  <p:embed/>
                </p:oleObj>
              </mc:Choice>
              <mc:Fallback>
                <p:oleObj name="Equation" r:id="rId8" imgW="10540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1484313"/>
                        <a:ext cx="2635250" cy="603250"/>
                      </a:xfrm>
                      <a:prstGeom prst="rect">
                        <a:avLst/>
                      </a:prstGeom>
                    </p:spPr>
                  </p:pic>
                </p:oleObj>
              </mc:Fallback>
            </mc:AlternateContent>
          </a:graphicData>
        </a:graphic>
      </p:graphicFrame>
      <p:grpSp>
        <p:nvGrpSpPr>
          <p:cNvPr id="17412" name="Group 91" descr="Κύκλωμα παραδείγματος"/>
          <p:cNvGrpSpPr>
            <a:grpSpLocks/>
          </p:cNvGrpSpPr>
          <p:nvPr/>
        </p:nvGrpSpPr>
        <p:grpSpPr bwMode="auto">
          <a:xfrm>
            <a:off x="2916238" y="2492375"/>
            <a:ext cx="2520950" cy="3673475"/>
            <a:chOff x="1837" y="1570"/>
            <a:chExt cx="1588" cy="2314"/>
          </a:xfrm>
        </p:grpSpPr>
        <p:grpSp>
          <p:nvGrpSpPr>
            <p:cNvPr id="17413" name="Group 8"/>
            <p:cNvGrpSpPr>
              <a:grpSpLocks/>
            </p:cNvGrpSpPr>
            <p:nvPr/>
          </p:nvGrpSpPr>
          <p:grpSpPr bwMode="auto">
            <a:xfrm>
              <a:off x="2336" y="2250"/>
              <a:ext cx="272" cy="363"/>
              <a:chOff x="2608" y="2160"/>
              <a:chExt cx="272" cy="363"/>
            </a:xfrm>
          </p:grpSpPr>
          <p:sp>
            <p:nvSpPr>
              <p:cNvPr id="17477" name="Line 9" descr="Κύκλωμα παραδείγματος"/>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8" name="Line 1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9" name="Line 1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80" name="Line 1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81" name="Line 1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82" name="Line 1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83" name="Line 1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7414" name="Group 16"/>
            <p:cNvGrpSpPr>
              <a:grpSpLocks/>
            </p:cNvGrpSpPr>
            <p:nvPr/>
          </p:nvGrpSpPr>
          <p:grpSpPr bwMode="auto">
            <a:xfrm>
              <a:off x="2018" y="3021"/>
              <a:ext cx="272" cy="363"/>
              <a:chOff x="2608" y="2160"/>
              <a:chExt cx="272" cy="363"/>
            </a:xfrm>
          </p:grpSpPr>
          <p:sp>
            <p:nvSpPr>
              <p:cNvPr id="17470" name="Line 17"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1" name="Line 18"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2" name="Line 19"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3" name="Line 20"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4" name="Line 21"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5" name="Line 22"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76" name="Line 23"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415" name="Line 24" descr="[DECORATIVE]"/>
            <p:cNvSpPr>
              <a:spLocks noChangeShapeType="1"/>
            </p:cNvSpPr>
            <p:nvPr/>
          </p:nvSpPr>
          <p:spPr bwMode="auto">
            <a:xfrm flipH="1">
              <a:off x="2608" y="2612"/>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16" name="Line 25" descr="[DECORATIVE]"/>
            <p:cNvSpPr>
              <a:spLocks noChangeShapeType="1"/>
            </p:cNvSpPr>
            <p:nvPr/>
          </p:nvSpPr>
          <p:spPr bwMode="auto">
            <a:xfrm flipH="1">
              <a:off x="2291" y="2703"/>
              <a:ext cx="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17" name="Line 26" descr="[DECORATIVE]"/>
            <p:cNvSpPr>
              <a:spLocks noChangeShapeType="1"/>
            </p:cNvSpPr>
            <p:nvPr/>
          </p:nvSpPr>
          <p:spPr bwMode="auto">
            <a:xfrm flipH="1" flipV="1">
              <a:off x="2971" y="2703"/>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18" name="Text Box 27" descr="[DECORATIVE]"/>
            <p:cNvSpPr txBox="1">
              <a:spLocks noChangeArrowheads="1"/>
            </p:cNvSpPr>
            <p:nvPr>
              <p:custDataLst>
                <p:tags r:id="rId3"/>
              </p:custDataLst>
            </p:nvPr>
          </p:nvSpPr>
          <p:spPr bwMode="auto">
            <a:xfrm>
              <a:off x="2154" y="2295"/>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17419" name="Text Box 28" descr="[DECORATIVE]"/>
            <p:cNvSpPr txBox="1">
              <a:spLocks noChangeArrowheads="1"/>
            </p:cNvSpPr>
            <p:nvPr>
              <p:custDataLst>
                <p:tags r:id="rId4"/>
              </p:custDataLst>
            </p:nvPr>
          </p:nvSpPr>
          <p:spPr bwMode="auto">
            <a:xfrm>
              <a:off x="1837" y="3066"/>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17420" name="Group 29"/>
            <p:cNvGrpSpPr>
              <a:grpSpLocks/>
            </p:cNvGrpSpPr>
            <p:nvPr/>
          </p:nvGrpSpPr>
          <p:grpSpPr bwMode="auto">
            <a:xfrm>
              <a:off x="2699" y="2839"/>
              <a:ext cx="272" cy="363"/>
              <a:chOff x="2608" y="2160"/>
              <a:chExt cx="272" cy="363"/>
            </a:xfrm>
          </p:grpSpPr>
          <p:sp>
            <p:nvSpPr>
              <p:cNvPr id="17463" name="Line 30"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4" name="Line 31"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5" name="Line 32"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6" name="Line 33"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7" name="Line 34"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8" name="Line 35"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9" name="Line 36"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421" name="Text Box 37" descr="[DECORATIVE]"/>
            <p:cNvSpPr txBox="1">
              <a:spLocks noChangeArrowheads="1"/>
            </p:cNvSpPr>
            <p:nvPr>
              <p:custDataLst>
                <p:tags r:id="rId5"/>
              </p:custDataLst>
            </p:nvPr>
          </p:nvSpPr>
          <p:spPr bwMode="auto">
            <a:xfrm>
              <a:off x="2517" y="2885"/>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grpSp>
          <p:nvGrpSpPr>
            <p:cNvPr id="17422" name="Group 38"/>
            <p:cNvGrpSpPr>
              <a:grpSpLocks/>
            </p:cNvGrpSpPr>
            <p:nvPr/>
          </p:nvGrpSpPr>
          <p:grpSpPr bwMode="auto">
            <a:xfrm>
              <a:off x="2699" y="3202"/>
              <a:ext cx="272" cy="363"/>
              <a:chOff x="2608" y="2160"/>
              <a:chExt cx="272" cy="363"/>
            </a:xfrm>
          </p:grpSpPr>
          <p:sp>
            <p:nvSpPr>
              <p:cNvPr id="17456" name="Line 39"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57" name="Line 40"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58" name="Line 41"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59" name="Line 42"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0" name="Line 43"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1" name="Line 44"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62" name="Line 45"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423" name="Text Box 46" descr="[DECORATIVE]"/>
            <p:cNvSpPr txBox="1">
              <a:spLocks noChangeArrowheads="1"/>
            </p:cNvSpPr>
            <p:nvPr>
              <p:custDataLst>
                <p:tags r:id="rId6"/>
              </p:custDataLst>
            </p:nvPr>
          </p:nvSpPr>
          <p:spPr bwMode="auto">
            <a:xfrm>
              <a:off x="2519" y="3248"/>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d</a:t>
              </a:r>
              <a:endParaRPr lang="el-GR" altLang="el-GR" dirty="0"/>
            </a:p>
          </p:txBody>
        </p:sp>
        <p:sp>
          <p:nvSpPr>
            <p:cNvPr id="17424" name="Line 47" descr="[DECORATIVE]"/>
            <p:cNvSpPr>
              <a:spLocks noChangeShapeType="1"/>
            </p:cNvSpPr>
            <p:nvPr/>
          </p:nvSpPr>
          <p:spPr bwMode="auto">
            <a:xfrm>
              <a:off x="2291" y="2703"/>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5" name="Line 48" descr="[DECORATIVE]"/>
            <p:cNvSpPr>
              <a:spLocks noChangeShapeType="1"/>
            </p:cNvSpPr>
            <p:nvPr/>
          </p:nvSpPr>
          <p:spPr bwMode="auto">
            <a:xfrm>
              <a:off x="2291" y="3384"/>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26" name="Line 49" descr="[DECORATIVE]"/>
            <p:cNvSpPr>
              <a:spLocks noChangeShapeType="1"/>
            </p:cNvSpPr>
            <p:nvPr/>
          </p:nvSpPr>
          <p:spPr bwMode="auto">
            <a:xfrm>
              <a:off x="2291" y="3565"/>
              <a:ext cx="6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7427" name="Group 50"/>
            <p:cNvGrpSpPr>
              <a:grpSpLocks/>
            </p:cNvGrpSpPr>
            <p:nvPr/>
          </p:nvGrpSpPr>
          <p:grpSpPr bwMode="auto">
            <a:xfrm>
              <a:off x="1837" y="1978"/>
              <a:ext cx="182" cy="182"/>
              <a:chOff x="3152" y="2069"/>
              <a:chExt cx="182" cy="182"/>
            </a:xfrm>
          </p:grpSpPr>
          <p:sp>
            <p:nvSpPr>
              <p:cNvPr id="17452" name="Line 51"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53" name="Line 52"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54" name="Line 53"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55" name="Line 54"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428" name="Line 55" descr="[DECORATIVE]"/>
            <p:cNvSpPr>
              <a:spLocks noChangeShapeType="1"/>
            </p:cNvSpPr>
            <p:nvPr/>
          </p:nvSpPr>
          <p:spPr bwMode="auto">
            <a:xfrm>
              <a:off x="2609" y="2250"/>
              <a:ext cx="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17429" name="Group 56"/>
            <p:cNvGrpSpPr>
              <a:grpSpLocks/>
            </p:cNvGrpSpPr>
            <p:nvPr/>
          </p:nvGrpSpPr>
          <p:grpSpPr bwMode="auto">
            <a:xfrm>
              <a:off x="2336" y="1660"/>
              <a:ext cx="272" cy="363"/>
              <a:chOff x="2608" y="1706"/>
              <a:chExt cx="272" cy="363"/>
            </a:xfrm>
          </p:grpSpPr>
          <p:sp>
            <p:nvSpPr>
              <p:cNvPr id="17444" name="Line 57"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5" name="Line 58"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6" name="Line 59"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7" name="Line 60"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8" name="Line 61"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9" name="Line 62"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50" name="Oval 63"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7451" name="Line 64"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430" name="Line 65" descr="[DECORATIVE]"/>
            <p:cNvSpPr>
              <a:spLocks noChangeShapeType="1"/>
            </p:cNvSpPr>
            <p:nvPr/>
          </p:nvSpPr>
          <p:spPr bwMode="auto">
            <a:xfrm flipH="1">
              <a:off x="1973" y="1842"/>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31" name="Line 66" descr="[DECORATIVE]"/>
            <p:cNvSpPr>
              <a:spLocks noChangeShapeType="1"/>
            </p:cNvSpPr>
            <p:nvPr/>
          </p:nvSpPr>
          <p:spPr bwMode="auto">
            <a:xfrm>
              <a:off x="1927" y="1842"/>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32" name="Line 67" descr="[DECORATIVE]"/>
            <p:cNvSpPr>
              <a:spLocks noChangeShapeType="1"/>
            </p:cNvSpPr>
            <p:nvPr/>
          </p:nvSpPr>
          <p:spPr bwMode="auto">
            <a:xfrm flipH="1">
              <a:off x="1928" y="1842"/>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7433" name="Group 77"/>
            <p:cNvGrpSpPr>
              <a:grpSpLocks/>
            </p:cNvGrpSpPr>
            <p:nvPr/>
          </p:nvGrpSpPr>
          <p:grpSpPr bwMode="auto">
            <a:xfrm>
              <a:off x="2517" y="3702"/>
              <a:ext cx="182" cy="182"/>
              <a:chOff x="3152" y="2069"/>
              <a:chExt cx="182" cy="182"/>
            </a:xfrm>
          </p:grpSpPr>
          <p:sp>
            <p:nvSpPr>
              <p:cNvPr id="17440" name="Line 78"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1" name="Line 79"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2" name="Line 80"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43" name="Line 81"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7434" name="Group 82"/>
            <p:cNvGrpSpPr>
              <a:grpSpLocks/>
            </p:cNvGrpSpPr>
            <p:nvPr/>
          </p:nvGrpSpPr>
          <p:grpSpPr bwMode="auto">
            <a:xfrm>
              <a:off x="2517" y="1570"/>
              <a:ext cx="182" cy="91"/>
              <a:chOff x="3152" y="1706"/>
              <a:chExt cx="182" cy="91"/>
            </a:xfrm>
          </p:grpSpPr>
          <p:sp>
            <p:nvSpPr>
              <p:cNvPr id="17438" name="Line 83"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39" name="Line 84"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7435" name="Line 85" descr="[DECORATIVE]"/>
            <p:cNvSpPr>
              <a:spLocks noChangeShapeType="1"/>
            </p:cNvSpPr>
            <p:nvPr/>
          </p:nvSpPr>
          <p:spPr bwMode="auto">
            <a:xfrm>
              <a:off x="2608" y="202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36" name="Line 86" descr="[DECORATIVE]"/>
            <p:cNvSpPr>
              <a:spLocks noChangeShapeType="1"/>
            </p:cNvSpPr>
            <p:nvPr/>
          </p:nvSpPr>
          <p:spPr bwMode="auto">
            <a:xfrm flipV="1">
              <a:off x="2608" y="356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437" name="Rectangle 88" descr="[DECORATIVE]"/>
            <p:cNvSpPr>
              <a:spLocks noChangeArrowheads="1"/>
            </p:cNvSpPr>
            <p:nvPr/>
          </p:nvSpPr>
          <p:spPr bwMode="auto">
            <a:xfrm>
              <a:off x="1837" y="2205"/>
              <a:ext cx="1361" cy="149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spTree>
    <p:custDataLst>
      <p:tags r:id="rId2"/>
    </p:custDataLst>
    <p:extLst>
      <p:ext uri="{BB962C8B-B14F-4D97-AF65-F5344CB8AC3E}">
        <p14:creationId xmlns:p14="http://schemas.microsoft.com/office/powerpoint/2010/main" val="140387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custDataLst>
              <p:tags r:id="rId3"/>
            </p:custDataLst>
          </p:nvPr>
        </p:nvSpPr>
        <p:spPr/>
        <p:txBody>
          <a:bodyPr/>
          <a:lstStyle/>
          <a:p>
            <a:pPr eaLnBrk="1" hangingPunct="1"/>
            <a:r>
              <a:rPr lang="en-US" altLang="el-GR" dirty="0" smtClean="0"/>
              <a:t>DCVS</a:t>
            </a:r>
            <a:r>
              <a:rPr lang="el-GR" altLang="el-GR" dirty="0" smtClean="0"/>
              <a:t> (1</a:t>
            </a:r>
            <a:r>
              <a:rPr lang="en-US" altLang="el-GR" dirty="0" smtClean="0"/>
              <a:t> </a:t>
            </a:r>
            <a:r>
              <a:rPr lang="el-GR" altLang="el-GR" dirty="0" smtClean="0"/>
              <a:t>από</a:t>
            </a:r>
            <a:r>
              <a:rPr lang="en-US" altLang="el-GR" dirty="0" smtClean="0"/>
              <a:t> </a:t>
            </a:r>
            <a:r>
              <a:rPr lang="el-GR" altLang="el-GR" dirty="0" smtClean="0"/>
              <a:t>3)</a:t>
            </a:r>
          </a:p>
        </p:txBody>
      </p:sp>
      <p:sp>
        <p:nvSpPr>
          <p:cNvPr id="18437" name="Rectangle 3"/>
          <p:cNvSpPr>
            <a:spLocks noGrp="1" noChangeArrowheads="1"/>
          </p:cNvSpPr>
          <p:nvPr>
            <p:ph type="body" sz="half" idx="1"/>
          </p:nvPr>
        </p:nvSpPr>
        <p:spPr>
          <a:xfrm>
            <a:off x="457200" y="1600200"/>
            <a:ext cx="7715250" cy="4525963"/>
          </a:xfrm>
        </p:spPr>
        <p:txBody>
          <a:bodyPr/>
          <a:lstStyle/>
          <a:p>
            <a:pPr marL="0" indent="0" eaLnBrk="1" hangingPunct="1">
              <a:buNone/>
              <a:defRPr/>
            </a:pPr>
            <a:r>
              <a:rPr lang="el-GR" sz="2800" dirty="0" smtClean="0">
                <a:latin typeface="+mj-lt"/>
              </a:rPr>
              <a:t>Εάν υπάρχει η συμπληρωματική συνάρτηση το </a:t>
            </a:r>
            <a:r>
              <a:rPr lang="en-US" sz="2800" dirty="0" smtClean="0">
                <a:latin typeface="+mj-lt"/>
              </a:rPr>
              <a:t>p-MOS </a:t>
            </a:r>
            <a:r>
              <a:rPr lang="el-GR" sz="2800" dirty="0" smtClean="0">
                <a:latin typeface="+mj-lt"/>
              </a:rPr>
              <a:t>δικτύωμα μπορεί να αντικατασταθεί από ένα </a:t>
            </a:r>
            <a:r>
              <a:rPr lang="en-US" sz="2800" dirty="0" smtClean="0">
                <a:latin typeface="+mj-lt"/>
              </a:rPr>
              <a:t>p-MOS </a:t>
            </a:r>
            <a:r>
              <a:rPr lang="el-GR" sz="2800" dirty="0" smtClean="0">
                <a:latin typeface="+mj-lt"/>
              </a:rPr>
              <a:t>τρανζίστορ που οδηγείται από την συμπληρωματική </a:t>
            </a:r>
          </a:p>
          <a:p>
            <a:pPr marL="0" indent="0" eaLnBrk="1" hangingPunct="1">
              <a:buNone/>
              <a:defRPr/>
            </a:pPr>
            <a:r>
              <a:rPr lang="el-GR" sz="2800" dirty="0" smtClean="0">
                <a:latin typeface="+mj-lt"/>
              </a:rPr>
              <a:t>Για παράδειγμα η συνάρτηση </a:t>
            </a:r>
          </a:p>
        </p:txBody>
      </p:sp>
      <p:graphicFrame>
        <p:nvGraphicFramePr>
          <p:cNvPr id="18434" name="Object 4"/>
          <p:cNvGraphicFramePr>
            <a:graphicFrameLocks noGrp="1" noChangeAspect="1"/>
          </p:cNvGraphicFramePr>
          <p:nvPr>
            <p:ph sz="quarter" idx="2"/>
          </p:nvPr>
        </p:nvGraphicFramePr>
        <p:xfrm>
          <a:off x="2627313" y="4076700"/>
          <a:ext cx="2493962" cy="571500"/>
        </p:xfrm>
        <a:graphic>
          <a:graphicData uri="http://schemas.openxmlformats.org/presentationml/2006/ole">
            <mc:AlternateContent xmlns:mc="http://schemas.openxmlformats.org/markup-compatibility/2006">
              <mc:Choice xmlns:v="urn:schemas-microsoft-com:vml" Requires="v">
                <p:oleObj spid="_x0000_s8220" name="Equation" r:id="rId5" imgW="1054080" imgH="241200" progId="Equation.3">
                  <p:embed/>
                </p:oleObj>
              </mc:Choice>
              <mc:Fallback>
                <p:oleObj name="Equation" r:id="rId5" imgW="10540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4076700"/>
                        <a:ext cx="2493962" cy="571500"/>
                      </a:xfrm>
                      <a:prstGeom prst="rect">
                        <a:avLst/>
                      </a:prstGeom>
                    </p:spPr>
                  </p:pic>
                </p:oleObj>
              </mc:Fallback>
            </mc:AlternateContent>
          </a:graphicData>
        </a:graphic>
      </p:graphicFrame>
      <p:sp>
        <p:nvSpPr>
          <p:cNvPr id="2" name="TextBox 1"/>
          <p:cNvSpPr txBox="1"/>
          <p:nvPr/>
        </p:nvSpPr>
        <p:spPr>
          <a:xfrm>
            <a:off x="457200" y="4265721"/>
            <a:ext cx="4691063" cy="1628800"/>
          </a:xfrm>
          <a:prstGeom prst="rect">
            <a:avLst/>
          </a:prstGeom>
        </p:spPr>
        <p:txBody>
          <a:bodyPr vert="horz" wrap="square" lIns="91440" tIns="45720" rIns="91440" bIns="45720" rtlCol="0" anchor="ctr">
            <a:normAutofit/>
          </a:bodyPr>
          <a:lstStyle/>
          <a:p>
            <a:r>
              <a:rPr lang="el-GR" sz="2800" dirty="0">
                <a:latin typeface="+mn-lt"/>
              </a:rPr>
              <a:t> εάν υπάρχει η </a:t>
            </a:r>
            <a:endParaRPr lang="el-GR" sz="2800" dirty="0" smtClean="0">
              <a:latin typeface="+mn-lt"/>
            </a:endParaRPr>
          </a:p>
        </p:txBody>
      </p:sp>
      <p:graphicFrame>
        <p:nvGraphicFramePr>
          <p:cNvPr id="18435" name="Object 6"/>
          <p:cNvGraphicFramePr>
            <a:graphicFrameLocks noGrp="1" noChangeAspect="1"/>
          </p:cNvGraphicFramePr>
          <p:nvPr>
            <p:ph sz="quarter" idx="3"/>
          </p:nvPr>
        </p:nvGraphicFramePr>
        <p:xfrm>
          <a:off x="2555875" y="5661025"/>
          <a:ext cx="2592388" cy="493713"/>
        </p:xfrm>
        <a:graphic>
          <a:graphicData uri="http://schemas.openxmlformats.org/presentationml/2006/ole">
            <mc:AlternateContent xmlns:mc="http://schemas.openxmlformats.org/markup-compatibility/2006">
              <mc:Choice xmlns:v="urn:schemas-microsoft-com:vml" Requires="v">
                <p:oleObj spid="_x0000_s8221" name="Equation" r:id="rId7" imgW="1066680" imgH="203040" progId="Equation.3">
                  <p:embed/>
                </p:oleObj>
              </mc:Choice>
              <mc:Fallback>
                <p:oleObj name="Equation" r:id="rId7" imgW="106668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5661025"/>
                        <a:ext cx="2592388" cy="4937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85499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p:txBody>
          <a:bodyPr/>
          <a:lstStyle/>
          <a:p>
            <a:pPr eaLnBrk="1" hangingPunct="1"/>
            <a:r>
              <a:rPr lang="en-US" altLang="el-GR" dirty="0" smtClean="0"/>
              <a:t>NAND </a:t>
            </a:r>
            <a:r>
              <a:rPr lang="el-GR" altLang="el-GR" dirty="0" smtClean="0"/>
              <a:t>πύλη</a:t>
            </a:r>
          </a:p>
        </p:txBody>
      </p:sp>
      <p:sp>
        <p:nvSpPr>
          <p:cNvPr id="30723" name="Rectangle 3"/>
          <p:cNvSpPr>
            <a:spLocks noGrp="1" noChangeArrowheads="1"/>
          </p:cNvSpPr>
          <p:nvPr>
            <p:ph idx="1"/>
            <p:custDataLst>
              <p:tags r:id="rId2"/>
            </p:custDataLst>
          </p:nvPr>
        </p:nvSpPr>
        <p:spPr/>
        <p:txBody>
          <a:bodyPr/>
          <a:lstStyle/>
          <a:p>
            <a:pPr eaLnBrk="1" hangingPunct="1">
              <a:defRPr/>
            </a:pPr>
            <a:r>
              <a:rPr lang="en-US" sz="2800" dirty="0" smtClean="0">
                <a:latin typeface="+mj-lt"/>
              </a:rPr>
              <a:t>n-MOS </a:t>
            </a:r>
            <a:r>
              <a:rPr lang="el-GR" sz="2800" dirty="0" smtClean="0">
                <a:latin typeface="+mj-lt"/>
              </a:rPr>
              <a:t>τμήμα</a:t>
            </a:r>
            <a:r>
              <a:rPr lang="en-US" sz="2800" dirty="0" smtClean="0">
                <a:latin typeface="+mj-lt"/>
              </a:rPr>
              <a:t>: </a:t>
            </a:r>
            <a:r>
              <a:rPr lang="el-GR" sz="2800" dirty="0" smtClean="0">
                <a:latin typeface="+mj-lt"/>
              </a:rPr>
              <a:t>Εάν όλες οι είσοδοι είναι λογικό </a:t>
            </a:r>
            <a:r>
              <a:rPr lang="en-US" sz="2800" dirty="0" smtClean="0">
                <a:latin typeface="+mj-lt"/>
              </a:rPr>
              <a:t>"1"</a:t>
            </a:r>
            <a:r>
              <a:rPr lang="el-GR" sz="2800" dirty="0" smtClean="0">
                <a:latin typeface="+mj-lt"/>
              </a:rPr>
              <a:t> η έξοδος πρέπει να είναι λογικό </a:t>
            </a:r>
            <a:r>
              <a:rPr lang="en-US" sz="2800" dirty="0" smtClean="0">
                <a:latin typeface="+mj-lt"/>
              </a:rPr>
              <a:t>"0"</a:t>
            </a:r>
            <a:r>
              <a:rPr lang="el-GR" sz="2800" dirty="0" smtClean="0">
                <a:latin typeface="+mj-lt"/>
              </a:rPr>
              <a:t>,</a:t>
            </a:r>
          </a:p>
          <a:p>
            <a:pPr lvl="1" eaLnBrk="1" hangingPunct="1">
              <a:defRPr/>
            </a:pPr>
            <a:r>
              <a:rPr lang="el-GR" dirty="0" smtClean="0">
                <a:latin typeface="+mj-lt"/>
              </a:rPr>
              <a:t>Το τμήμα αποτελείται από τρανζίστορ σε σειρά</a:t>
            </a:r>
            <a:r>
              <a:rPr lang="en-US" dirty="0" smtClean="0">
                <a:latin typeface="+mj-lt"/>
              </a:rPr>
              <a:t> </a:t>
            </a:r>
            <a:r>
              <a:rPr lang="el-GR" dirty="0" smtClean="0">
                <a:latin typeface="+mj-lt"/>
              </a:rPr>
              <a:t> που συνδέουν την γείωση με την έξοδο, κάθε είσοδος οδηγεί την πύλη ενός τρανζίστορ</a:t>
            </a:r>
          </a:p>
          <a:p>
            <a:pPr eaLnBrk="1" hangingPunct="1">
              <a:defRPr/>
            </a:pPr>
            <a:r>
              <a:rPr lang="en-US" sz="2800" dirty="0" smtClean="0">
                <a:latin typeface="+mj-lt"/>
              </a:rPr>
              <a:t>p-MOS </a:t>
            </a:r>
            <a:r>
              <a:rPr lang="el-GR" sz="2800" dirty="0" smtClean="0">
                <a:latin typeface="+mj-lt"/>
              </a:rPr>
              <a:t>τμήμα</a:t>
            </a:r>
            <a:r>
              <a:rPr lang="en-US" sz="2800" dirty="0" smtClean="0">
                <a:latin typeface="+mj-lt"/>
              </a:rPr>
              <a:t>: </a:t>
            </a:r>
            <a:r>
              <a:rPr lang="el-GR" sz="2800" dirty="0" smtClean="0">
                <a:latin typeface="+mj-lt"/>
              </a:rPr>
              <a:t>Εάν έστω και μία είσοδος είναι λογικό </a:t>
            </a:r>
            <a:r>
              <a:rPr lang="en-US" sz="2800" dirty="0" smtClean="0">
                <a:latin typeface="+mj-lt"/>
              </a:rPr>
              <a:t>"</a:t>
            </a:r>
            <a:r>
              <a:rPr lang="el-GR" sz="2800" dirty="0" smtClean="0">
                <a:latin typeface="+mj-lt"/>
              </a:rPr>
              <a:t>0</a:t>
            </a:r>
            <a:r>
              <a:rPr lang="en-US" sz="2800" dirty="0" smtClean="0">
                <a:latin typeface="+mj-lt"/>
              </a:rPr>
              <a:t>"</a:t>
            </a:r>
            <a:r>
              <a:rPr lang="el-GR" sz="2800" dirty="0" smtClean="0">
                <a:latin typeface="+mj-lt"/>
              </a:rPr>
              <a:t> η έξοδος πρέπει να είναι λογικό </a:t>
            </a:r>
            <a:r>
              <a:rPr lang="en-US" sz="2800" dirty="0" smtClean="0">
                <a:latin typeface="+mj-lt"/>
              </a:rPr>
              <a:t>"</a:t>
            </a:r>
            <a:r>
              <a:rPr lang="el-GR" sz="2800" dirty="0" smtClean="0">
                <a:latin typeface="+mj-lt"/>
              </a:rPr>
              <a:t>1</a:t>
            </a:r>
            <a:r>
              <a:rPr lang="en-US" sz="2800" dirty="0" smtClean="0">
                <a:latin typeface="+mj-lt"/>
              </a:rPr>
              <a:t>"</a:t>
            </a:r>
            <a:r>
              <a:rPr lang="el-GR" sz="2800" dirty="0" smtClean="0">
                <a:latin typeface="+mj-lt"/>
              </a:rPr>
              <a:t>,</a:t>
            </a:r>
          </a:p>
          <a:p>
            <a:pPr lvl="1" eaLnBrk="1" hangingPunct="1">
              <a:defRPr/>
            </a:pPr>
            <a:r>
              <a:rPr lang="el-GR" dirty="0" smtClean="0">
                <a:latin typeface="+mj-lt"/>
              </a:rPr>
              <a:t>Κάθε είσοδος οδηγεί την πύλη ενός τρανζίστορ που συνδέει την έξοδο με την τροφοδοσία</a:t>
            </a:r>
          </a:p>
        </p:txBody>
      </p:sp>
    </p:spTree>
    <p:extLst>
      <p:ext uri="{BB962C8B-B14F-4D97-AF65-F5344CB8AC3E}">
        <p14:creationId xmlns:p14="http://schemas.microsoft.com/office/powerpoint/2010/main" val="265632526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altLang="el-GR" dirty="0"/>
              <a:t>DCVS</a:t>
            </a:r>
            <a:r>
              <a:rPr lang="el-GR" altLang="el-GR" dirty="0"/>
              <a:t> </a:t>
            </a:r>
            <a:r>
              <a:rPr lang="el-GR" altLang="el-GR" dirty="0" smtClean="0"/>
              <a:t>(2</a:t>
            </a:r>
            <a:r>
              <a:rPr lang="en-US" altLang="el-GR" dirty="0" smtClean="0"/>
              <a:t> </a:t>
            </a:r>
            <a:r>
              <a:rPr lang="el-GR" altLang="el-GR" dirty="0" smtClean="0"/>
              <a:t>από</a:t>
            </a:r>
            <a:r>
              <a:rPr lang="en-US" altLang="el-GR" dirty="0" smtClean="0"/>
              <a:t> </a:t>
            </a:r>
            <a:r>
              <a:rPr lang="el-GR" altLang="el-GR" dirty="0" smtClean="0"/>
              <a:t>3)</a:t>
            </a:r>
            <a:endParaRPr lang="el-GR" dirty="0"/>
          </a:p>
        </p:txBody>
      </p:sp>
      <p:sp>
        <p:nvSpPr>
          <p:cNvPr id="77826" name="Rectangle 3"/>
          <p:cNvSpPr>
            <a:spLocks noGrp="1" noChangeArrowheads="1"/>
          </p:cNvSpPr>
          <p:nvPr>
            <p:ph idx="1"/>
          </p:nvPr>
        </p:nvSpPr>
        <p:spPr/>
        <p:txBody>
          <a:bodyPr/>
          <a:lstStyle/>
          <a:p>
            <a:pPr marL="0" indent="0" eaLnBrk="1" hangingPunct="1">
              <a:buNone/>
            </a:pPr>
            <a:r>
              <a:rPr lang="el-GR" altLang="el-GR" dirty="0" smtClean="0"/>
              <a:t>Μπορεί να υλοποιηθεί ως</a:t>
            </a:r>
          </a:p>
        </p:txBody>
      </p:sp>
      <p:grpSp>
        <p:nvGrpSpPr>
          <p:cNvPr id="77827" name="69 - Ομάδα" descr="Υλοποίηση κυκλώματος παραδείγματος"/>
          <p:cNvGrpSpPr>
            <a:grpSpLocks/>
          </p:cNvGrpSpPr>
          <p:nvPr/>
        </p:nvGrpSpPr>
        <p:grpSpPr bwMode="auto">
          <a:xfrm>
            <a:off x="2916238" y="2492375"/>
            <a:ext cx="2916237" cy="3673475"/>
            <a:chOff x="2916238" y="2492375"/>
            <a:chExt cx="2916237" cy="3673475"/>
          </a:xfrm>
        </p:grpSpPr>
        <p:grpSp>
          <p:nvGrpSpPr>
            <p:cNvPr id="77828" name="Group 5"/>
            <p:cNvGrpSpPr>
              <a:grpSpLocks/>
            </p:cNvGrpSpPr>
            <p:nvPr/>
          </p:nvGrpSpPr>
          <p:grpSpPr bwMode="auto">
            <a:xfrm>
              <a:off x="3708400" y="3571875"/>
              <a:ext cx="431800" cy="576263"/>
              <a:chOff x="2608" y="2160"/>
              <a:chExt cx="272" cy="363"/>
            </a:xfrm>
          </p:grpSpPr>
          <p:sp>
            <p:nvSpPr>
              <p:cNvPr id="77888" name="Line 6" descr="Υλοποίηση κυκλώματος παραδείγματος"/>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9" name="Line 7"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90" name="Line 8"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91" name="Line 9"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92" name="Line 10"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93" name="Line 11"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94" name="Line 12"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77829" name="Group 13"/>
            <p:cNvGrpSpPr>
              <a:grpSpLocks/>
            </p:cNvGrpSpPr>
            <p:nvPr/>
          </p:nvGrpSpPr>
          <p:grpSpPr bwMode="auto">
            <a:xfrm>
              <a:off x="3203575" y="4797425"/>
              <a:ext cx="431800" cy="576263"/>
              <a:chOff x="2608" y="2160"/>
              <a:chExt cx="272" cy="363"/>
            </a:xfrm>
          </p:grpSpPr>
          <p:sp>
            <p:nvSpPr>
              <p:cNvPr id="77881" name="Line 14"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2" name="Line 15"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3" name="Line 16"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4" name="Line 17"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5" name="Line 18"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6" name="Line 19"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7" name="Line 20"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7830" name="Line 21" descr="[DECORATIVE]"/>
            <p:cNvSpPr>
              <a:spLocks noChangeShapeType="1"/>
            </p:cNvSpPr>
            <p:nvPr/>
          </p:nvSpPr>
          <p:spPr bwMode="auto">
            <a:xfrm flipH="1">
              <a:off x="4140200" y="4146550"/>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31" name="Line 22" descr="[DECORATIVE]"/>
            <p:cNvSpPr>
              <a:spLocks noChangeShapeType="1"/>
            </p:cNvSpPr>
            <p:nvPr/>
          </p:nvSpPr>
          <p:spPr bwMode="auto">
            <a:xfrm flipH="1">
              <a:off x="3636963" y="4291013"/>
              <a:ext cx="1079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32" name="Line 23" descr="[DECORATIVE]"/>
            <p:cNvSpPr>
              <a:spLocks noChangeShapeType="1"/>
            </p:cNvSpPr>
            <p:nvPr/>
          </p:nvSpPr>
          <p:spPr bwMode="auto">
            <a:xfrm flipH="1" flipV="1">
              <a:off x="4716463" y="429101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33" name="Text Box 24" descr="[DECORATIVE]"/>
            <p:cNvSpPr txBox="1">
              <a:spLocks noChangeArrowheads="1"/>
            </p:cNvSpPr>
            <p:nvPr>
              <p:custDataLst>
                <p:tags r:id="rId3"/>
              </p:custDataLst>
            </p:nvPr>
          </p:nvSpPr>
          <p:spPr bwMode="auto">
            <a:xfrm>
              <a:off x="3059113" y="278130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endParaRPr lang="el-GR" altLang="el-GR" dirty="0"/>
            </a:p>
          </p:txBody>
        </p:sp>
        <p:sp>
          <p:nvSpPr>
            <p:cNvPr id="77834" name="Text Box 25" descr="[DECORATIVE]"/>
            <p:cNvSpPr txBox="1">
              <a:spLocks noChangeArrowheads="1"/>
            </p:cNvSpPr>
            <p:nvPr>
              <p:custDataLst>
                <p:tags r:id="rId4"/>
              </p:custDataLst>
            </p:nvPr>
          </p:nvSpPr>
          <p:spPr bwMode="auto">
            <a:xfrm>
              <a:off x="2916238" y="486886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77835" name="Group 26"/>
            <p:cNvGrpSpPr>
              <a:grpSpLocks/>
            </p:cNvGrpSpPr>
            <p:nvPr/>
          </p:nvGrpSpPr>
          <p:grpSpPr bwMode="auto">
            <a:xfrm>
              <a:off x="4284663" y="4506913"/>
              <a:ext cx="431800" cy="576262"/>
              <a:chOff x="2608" y="2160"/>
              <a:chExt cx="272" cy="363"/>
            </a:xfrm>
          </p:grpSpPr>
          <p:sp>
            <p:nvSpPr>
              <p:cNvPr id="77874" name="Line 27"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5" name="Line 28"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6" name="Line 29"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7" name="Line 30"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8" name="Line 31"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9" name="Line 32"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80" name="Line 33"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7836" name="Text Box 34" descr="[DECORATIVE]"/>
            <p:cNvSpPr txBox="1">
              <a:spLocks noChangeArrowheads="1"/>
            </p:cNvSpPr>
            <p:nvPr>
              <p:custDataLst>
                <p:tags r:id="rId5"/>
              </p:custDataLst>
            </p:nvPr>
          </p:nvSpPr>
          <p:spPr bwMode="auto">
            <a:xfrm>
              <a:off x="3995738" y="4579938"/>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grpSp>
          <p:nvGrpSpPr>
            <p:cNvPr id="77837" name="Group 35"/>
            <p:cNvGrpSpPr>
              <a:grpSpLocks/>
            </p:cNvGrpSpPr>
            <p:nvPr/>
          </p:nvGrpSpPr>
          <p:grpSpPr bwMode="auto">
            <a:xfrm>
              <a:off x="4284663" y="5083175"/>
              <a:ext cx="431800" cy="576263"/>
              <a:chOff x="2608" y="2160"/>
              <a:chExt cx="272" cy="363"/>
            </a:xfrm>
          </p:grpSpPr>
          <p:sp>
            <p:nvSpPr>
              <p:cNvPr id="77867" name="Line 36"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8" name="Line 37"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9" name="Line 38"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0" name="Line 39"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1" name="Line 40"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2" name="Line 41"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73" name="Line 42"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7838" name="Text Box 43" descr="[DECORATIVE]"/>
            <p:cNvSpPr txBox="1">
              <a:spLocks noChangeArrowheads="1"/>
            </p:cNvSpPr>
            <p:nvPr>
              <p:custDataLst>
                <p:tags r:id="rId6"/>
              </p:custDataLst>
            </p:nvPr>
          </p:nvSpPr>
          <p:spPr bwMode="auto">
            <a:xfrm>
              <a:off x="3998913" y="515620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d</a:t>
              </a:r>
              <a:endParaRPr lang="el-GR" altLang="el-GR" dirty="0"/>
            </a:p>
          </p:txBody>
        </p:sp>
        <p:sp>
          <p:nvSpPr>
            <p:cNvPr id="77839" name="Line 44" descr="[DECORATIVE]"/>
            <p:cNvSpPr>
              <a:spLocks noChangeShapeType="1"/>
            </p:cNvSpPr>
            <p:nvPr/>
          </p:nvSpPr>
          <p:spPr bwMode="auto">
            <a:xfrm>
              <a:off x="3636963" y="4291013"/>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0" name="Line 45" descr="[DECORATIVE]"/>
            <p:cNvSpPr>
              <a:spLocks noChangeShapeType="1"/>
            </p:cNvSpPr>
            <p:nvPr/>
          </p:nvSpPr>
          <p:spPr bwMode="auto">
            <a:xfrm>
              <a:off x="3636963" y="5372100"/>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1" name="Line 46" descr="[DECORATIVE]"/>
            <p:cNvSpPr>
              <a:spLocks noChangeShapeType="1"/>
            </p:cNvSpPr>
            <p:nvPr/>
          </p:nvSpPr>
          <p:spPr bwMode="auto">
            <a:xfrm>
              <a:off x="3636963" y="5659438"/>
              <a:ext cx="1081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2" name="Line 52" descr="[DECORATIVE]"/>
            <p:cNvSpPr>
              <a:spLocks noChangeShapeType="1"/>
            </p:cNvSpPr>
            <p:nvPr/>
          </p:nvSpPr>
          <p:spPr bwMode="auto">
            <a:xfrm>
              <a:off x="4141788" y="3571875"/>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77843" name="Group 53"/>
            <p:cNvGrpSpPr>
              <a:grpSpLocks/>
            </p:cNvGrpSpPr>
            <p:nvPr/>
          </p:nvGrpSpPr>
          <p:grpSpPr bwMode="auto">
            <a:xfrm>
              <a:off x="3708400" y="2635250"/>
              <a:ext cx="431800" cy="576263"/>
              <a:chOff x="2608" y="1706"/>
              <a:chExt cx="272" cy="363"/>
            </a:xfrm>
          </p:grpSpPr>
          <p:sp>
            <p:nvSpPr>
              <p:cNvPr id="77859" name="Line 54"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0" name="Line 55"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1" name="Line 56"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2" name="Line 57"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3" name="Line 58"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4" name="Line 59"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65" name="Oval 60"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77866" name="Line 61"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7844" name="Line 62" descr="[DECORATIVE]"/>
            <p:cNvSpPr>
              <a:spLocks noChangeShapeType="1"/>
            </p:cNvSpPr>
            <p:nvPr/>
          </p:nvSpPr>
          <p:spPr bwMode="auto">
            <a:xfrm flipH="1">
              <a:off x="3419475" y="2924175"/>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5" name="Line 64" descr="[DECORATIVE]"/>
            <p:cNvSpPr>
              <a:spLocks noChangeShapeType="1"/>
            </p:cNvSpPr>
            <p:nvPr/>
          </p:nvSpPr>
          <p:spPr bwMode="auto">
            <a:xfrm flipH="1">
              <a:off x="3419475" y="2924175"/>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77846" name="Group 65"/>
            <p:cNvGrpSpPr>
              <a:grpSpLocks/>
            </p:cNvGrpSpPr>
            <p:nvPr/>
          </p:nvGrpSpPr>
          <p:grpSpPr bwMode="auto">
            <a:xfrm>
              <a:off x="3995738" y="5876925"/>
              <a:ext cx="288925" cy="288925"/>
              <a:chOff x="3152" y="2069"/>
              <a:chExt cx="182" cy="182"/>
            </a:xfrm>
          </p:grpSpPr>
          <p:sp>
            <p:nvSpPr>
              <p:cNvPr id="77855" name="Line 66"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56" name="Line 67"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57" name="Line 68"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58" name="Line 69"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77847" name="Group 70"/>
            <p:cNvGrpSpPr>
              <a:grpSpLocks/>
            </p:cNvGrpSpPr>
            <p:nvPr/>
          </p:nvGrpSpPr>
          <p:grpSpPr bwMode="auto">
            <a:xfrm>
              <a:off x="3995738" y="2492375"/>
              <a:ext cx="288925" cy="144463"/>
              <a:chOff x="3152" y="1706"/>
              <a:chExt cx="182" cy="91"/>
            </a:xfrm>
          </p:grpSpPr>
          <p:sp>
            <p:nvSpPr>
              <p:cNvPr id="77853" name="Line 71"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54" name="Line 72"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77848" name="Line 73" descr="[DECORATIVE]"/>
            <p:cNvSpPr>
              <a:spLocks noChangeShapeType="1"/>
            </p:cNvSpPr>
            <p:nvPr/>
          </p:nvSpPr>
          <p:spPr bwMode="auto">
            <a:xfrm>
              <a:off x="4140200" y="3211513"/>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49" name="Line 74" descr="[DECORATIVE]"/>
            <p:cNvSpPr>
              <a:spLocks noChangeShapeType="1"/>
            </p:cNvSpPr>
            <p:nvPr/>
          </p:nvSpPr>
          <p:spPr bwMode="auto">
            <a:xfrm flipV="1">
              <a:off x="4140200" y="56610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850" name="Rectangle 75" descr="[DECORATIVE]"/>
            <p:cNvSpPr>
              <a:spLocks noChangeArrowheads="1"/>
            </p:cNvSpPr>
            <p:nvPr/>
          </p:nvSpPr>
          <p:spPr bwMode="auto">
            <a:xfrm>
              <a:off x="2916238" y="3500438"/>
              <a:ext cx="2160587" cy="237648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77851" name="Text Box 77" descr="[DECORATIVE]"/>
            <p:cNvSpPr txBox="1">
              <a:spLocks noChangeArrowheads="1"/>
            </p:cNvSpPr>
            <p:nvPr>
              <p:custDataLst>
                <p:tags r:id="rId7"/>
              </p:custDataLst>
            </p:nvPr>
          </p:nvSpPr>
          <p:spPr bwMode="auto">
            <a:xfrm>
              <a:off x="3276600" y="364490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77852" name="Rectangle 79" descr="[DECORATIVE]"/>
            <p:cNvSpPr>
              <a:spLocks noChangeArrowheads="1"/>
            </p:cNvSpPr>
            <p:nvPr>
              <p:custDataLst>
                <p:tags r:id="rId8"/>
              </p:custDataLst>
            </p:nvPr>
          </p:nvSpPr>
          <p:spPr bwMode="auto">
            <a:xfrm>
              <a:off x="5508625" y="34290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F</a:t>
              </a:r>
              <a:endParaRPr lang="el-GR" altLang="el-GR" dirty="0"/>
            </a:p>
          </p:txBody>
        </p:sp>
      </p:grpSp>
    </p:spTree>
    <p:custDataLst>
      <p:tags r:id="rId1"/>
    </p:custDataLst>
    <p:extLst>
      <p:ext uri="{BB962C8B-B14F-4D97-AF65-F5344CB8AC3E}">
        <p14:creationId xmlns:p14="http://schemas.microsoft.com/office/powerpoint/2010/main" val="210280080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3"/>
            </p:custDataLst>
          </p:nvPr>
        </p:nvSpPr>
        <p:spPr/>
        <p:txBody>
          <a:bodyPr/>
          <a:lstStyle/>
          <a:p>
            <a:r>
              <a:rPr lang="en-US" altLang="el-GR" dirty="0"/>
              <a:t>DCVS</a:t>
            </a:r>
            <a:r>
              <a:rPr lang="el-GR" altLang="el-GR" dirty="0"/>
              <a:t> </a:t>
            </a:r>
            <a:r>
              <a:rPr lang="el-GR" altLang="el-GR" dirty="0" smtClean="0"/>
              <a:t>(3</a:t>
            </a:r>
            <a:r>
              <a:rPr lang="en-US" altLang="el-GR" dirty="0" smtClean="0"/>
              <a:t> </a:t>
            </a:r>
            <a:r>
              <a:rPr lang="el-GR" altLang="el-GR" dirty="0" smtClean="0"/>
              <a:t>από</a:t>
            </a:r>
            <a:r>
              <a:rPr lang="en-US" altLang="el-GR" dirty="0" smtClean="0"/>
              <a:t> </a:t>
            </a:r>
            <a:r>
              <a:rPr lang="el-GR" altLang="el-GR" dirty="0" smtClean="0"/>
              <a:t>3</a:t>
            </a:r>
            <a:r>
              <a:rPr lang="el-GR" altLang="el-GR" dirty="0"/>
              <a:t>)</a:t>
            </a:r>
            <a:endParaRPr lang="el-GR" dirty="0"/>
          </a:p>
        </p:txBody>
      </p:sp>
      <p:sp>
        <p:nvSpPr>
          <p:cNvPr id="19460" name="Rectangle 3"/>
          <p:cNvSpPr>
            <a:spLocks noGrp="1" noChangeArrowheads="1"/>
          </p:cNvSpPr>
          <p:nvPr>
            <p:ph idx="1"/>
          </p:nvPr>
        </p:nvSpPr>
        <p:spPr>
          <a:xfrm>
            <a:off x="464156" y="1556793"/>
            <a:ext cx="8229600" cy="763926"/>
          </a:xfrm>
        </p:spPr>
        <p:txBody>
          <a:bodyPr/>
          <a:lstStyle/>
          <a:p>
            <a:pPr marL="0" indent="0" eaLnBrk="1" hangingPunct="1">
              <a:lnSpc>
                <a:spcPct val="90000"/>
              </a:lnSpc>
              <a:buNone/>
            </a:pPr>
            <a:r>
              <a:rPr lang="el-GR" altLang="el-GR" sz="2800" dirty="0" smtClean="0"/>
              <a:t>Κατά αντίστοιχο τρόπο μπορεί να υλοποιηθεί η </a:t>
            </a:r>
            <a:r>
              <a:rPr lang="en-US" altLang="el-GR" sz="2800" dirty="0" smtClean="0"/>
              <a:t>F' </a:t>
            </a:r>
            <a:r>
              <a:rPr lang="el-GR" altLang="el-GR" sz="2800" dirty="0" smtClean="0"/>
              <a:t>εάν υπάρχει η </a:t>
            </a:r>
            <a:r>
              <a:rPr lang="en-US" altLang="el-GR" sz="2800" dirty="0" smtClean="0"/>
              <a:t>F</a:t>
            </a:r>
            <a:endParaRPr lang="el-GR" altLang="el-GR" sz="2800" dirty="0" smtClean="0"/>
          </a:p>
          <a:p>
            <a:pPr eaLnBrk="1" hangingPunct="1">
              <a:lnSpc>
                <a:spcPct val="90000"/>
              </a:lnSpc>
            </a:pPr>
            <a:endParaRPr lang="el-GR" altLang="el-GR" sz="2800" dirty="0" smtClean="0"/>
          </a:p>
          <a:p>
            <a:pPr eaLnBrk="1" hangingPunct="1">
              <a:lnSpc>
                <a:spcPct val="90000"/>
              </a:lnSpc>
              <a:buFontTx/>
              <a:buNone/>
            </a:pPr>
            <a:endParaRPr lang="el-GR" altLang="el-GR" sz="2800" dirty="0" smtClean="0"/>
          </a:p>
        </p:txBody>
      </p:sp>
      <p:graphicFrame>
        <p:nvGraphicFramePr>
          <p:cNvPr id="19458" name="Object 12"/>
          <p:cNvGraphicFramePr>
            <a:graphicFrameLocks noChangeAspect="1"/>
          </p:cNvGraphicFramePr>
          <p:nvPr>
            <p:extLst/>
          </p:nvPr>
        </p:nvGraphicFramePr>
        <p:xfrm>
          <a:off x="1880069" y="2424102"/>
          <a:ext cx="4103688" cy="541337"/>
        </p:xfrm>
        <a:graphic>
          <a:graphicData uri="http://schemas.openxmlformats.org/presentationml/2006/ole">
            <mc:AlternateContent xmlns:mc="http://schemas.openxmlformats.org/markup-compatibility/2006">
              <mc:Choice xmlns:v="urn:schemas-microsoft-com:vml" Requires="v">
                <p:oleObj spid="_x0000_s9244" name="Equation" r:id="rId11" imgW="2019300" imgH="266700" progId="Equation.3">
                  <p:embed/>
                </p:oleObj>
              </mc:Choice>
              <mc:Fallback>
                <p:oleObj name="Equation" r:id="rId11" imgW="2019300" imgH="266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0069" y="2424102"/>
                        <a:ext cx="4103688"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462" name="Group 156" descr="Κύκλωμα παραδείγματος"/>
          <p:cNvGrpSpPr>
            <a:grpSpLocks/>
          </p:cNvGrpSpPr>
          <p:nvPr/>
        </p:nvGrpSpPr>
        <p:grpSpPr bwMode="auto">
          <a:xfrm>
            <a:off x="2627784" y="3066868"/>
            <a:ext cx="3483163" cy="3290912"/>
            <a:chOff x="1293" y="1661"/>
            <a:chExt cx="2540" cy="2314"/>
          </a:xfrm>
        </p:grpSpPr>
        <p:graphicFrame>
          <p:nvGraphicFramePr>
            <p:cNvPr id="19459" name="Object 7" descr="Κύκλωμα παραδείγματος"/>
            <p:cNvGraphicFramePr>
              <a:graphicFrameLocks noChangeAspect="1"/>
            </p:cNvGraphicFramePr>
            <p:nvPr>
              <p:extLst>
                <p:ext uri="{D42A27DB-BD31-4B8C-83A1-F6EECF244321}">
                  <p14:modId xmlns:p14="http://schemas.microsoft.com/office/powerpoint/2010/main" val="1900515163"/>
                </p:ext>
              </p:extLst>
            </p:nvPr>
          </p:nvGraphicFramePr>
          <p:xfrm>
            <a:off x="2925" y="2931"/>
            <a:ext cx="258" cy="488"/>
          </p:xfrm>
          <a:graphic>
            <a:graphicData uri="http://schemas.openxmlformats.org/presentationml/2006/ole">
              <mc:AlternateContent xmlns:mc="http://schemas.openxmlformats.org/markup-compatibility/2006">
                <mc:Choice xmlns:v="urn:schemas-microsoft-com:vml" Requires="v">
                  <p:oleObj spid="_x0000_s9245" name="Equation" r:id="rId13" imgW="914400" imgH="215640" progId="Equation.3">
                    <p:embed/>
                  </p:oleObj>
                </mc:Choice>
                <mc:Fallback>
                  <p:oleObj name="Equation" r:id="rId13" imgW="91440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5" y="2931"/>
                          <a:ext cx="258" cy="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463" name="Group 82"/>
            <p:cNvGrpSpPr>
              <a:grpSpLocks/>
            </p:cNvGrpSpPr>
            <p:nvPr/>
          </p:nvGrpSpPr>
          <p:grpSpPr bwMode="auto">
            <a:xfrm>
              <a:off x="1973" y="3067"/>
              <a:ext cx="272" cy="363"/>
              <a:chOff x="2608" y="2160"/>
              <a:chExt cx="272" cy="363"/>
            </a:xfrm>
          </p:grpSpPr>
          <p:sp>
            <p:nvSpPr>
              <p:cNvPr id="19528" name="Line 83"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9" name="Line 84"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0" name="Line 85"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1" name="Line 86"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2" name="Line 87"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3" name="Line 88"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34" name="Line 89"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464" name="Group 90"/>
            <p:cNvGrpSpPr>
              <a:grpSpLocks/>
            </p:cNvGrpSpPr>
            <p:nvPr/>
          </p:nvGrpSpPr>
          <p:grpSpPr bwMode="auto">
            <a:xfrm>
              <a:off x="2880" y="2931"/>
              <a:ext cx="272" cy="363"/>
              <a:chOff x="2608" y="2160"/>
              <a:chExt cx="272" cy="363"/>
            </a:xfrm>
          </p:grpSpPr>
          <p:sp>
            <p:nvSpPr>
              <p:cNvPr id="19521" name="Line 91"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2" name="Line 92"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3" name="Line 93"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4" name="Line 94"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5" name="Line 95"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6" name="Line 96"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7" name="Line 97"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465" name="Line 98" descr="[DECORATIVE]"/>
            <p:cNvSpPr>
              <a:spLocks noChangeShapeType="1"/>
            </p:cNvSpPr>
            <p:nvPr/>
          </p:nvSpPr>
          <p:spPr bwMode="auto">
            <a:xfrm flipH="1">
              <a:off x="2245" y="342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66" name="Line 99" descr="[DECORATIVE]"/>
            <p:cNvSpPr>
              <a:spLocks noChangeShapeType="1"/>
            </p:cNvSpPr>
            <p:nvPr/>
          </p:nvSpPr>
          <p:spPr bwMode="auto">
            <a:xfrm flipH="1">
              <a:off x="2245" y="2795"/>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67" name="Line 100" descr="[DECORATIVE]"/>
            <p:cNvSpPr>
              <a:spLocks noChangeShapeType="1"/>
            </p:cNvSpPr>
            <p:nvPr/>
          </p:nvSpPr>
          <p:spPr bwMode="auto">
            <a:xfrm flipH="1" flipV="1">
              <a:off x="3152" y="2795"/>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68" name="Text Box 101" descr="[DECORATIVE]"/>
            <p:cNvSpPr txBox="1">
              <a:spLocks noChangeArrowheads="1"/>
            </p:cNvSpPr>
            <p:nvPr>
              <p:custDataLst>
                <p:tags r:id="rId4"/>
              </p:custDataLst>
            </p:nvPr>
          </p:nvSpPr>
          <p:spPr bwMode="auto">
            <a:xfrm>
              <a:off x="3470" y="2044"/>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endParaRPr lang="el-GR" altLang="el-GR" dirty="0"/>
            </a:p>
          </p:txBody>
        </p:sp>
        <p:sp>
          <p:nvSpPr>
            <p:cNvPr id="19469" name="Text Box 102" descr="[DECORATIVE]"/>
            <p:cNvSpPr txBox="1">
              <a:spLocks noChangeArrowheads="1"/>
            </p:cNvSpPr>
            <p:nvPr>
              <p:custDataLst>
                <p:tags r:id="rId5"/>
              </p:custDataLst>
            </p:nvPr>
          </p:nvSpPr>
          <p:spPr bwMode="auto">
            <a:xfrm>
              <a:off x="2699" y="2976"/>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19470" name="Group 103"/>
            <p:cNvGrpSpPr>
              <a:grpSpLocks/>
            </p:cNvGrpSpPr>
            <p:nvPr/>
          </p:nvGrpSpPr>
          <p:grpSpPr bwMode="auto">
            <a:xfrm>
              <a:off x="3198" y="3294"/>
              <a:ext cx="272" cy="363"/>
              <a:chOff x="2608" y="2160"/>
              <a:chExt cx="272" cy="363"/>
            </a:xfrm>
          </p:grpSpPr>
          <p:sp>
            <p:nvSpPr>
              <p:cNvPr id="19514" name="Line 104"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5" name="Line 105"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6" name="Line 106"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7" name="Line 107"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8" name="Line 108"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9" name="Line 109"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20" name="Line 110"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471" name="Text Box 111" descr="[DECORATIVE]"/>
            <p:cNvSpPr txBox="1">
              <a:spLocks noChangeArrowheads="1"/>
            </p:cNvSpPr>
            <p:nvPr>
              <p:custDataLst>
                <p:tags r:id="rId6"/>
              </p:custDataLst>
            </p:nvPr>
          </p:nvSpPr>
          <p:spPr bwMode="auto">
            <a:xfrm>
              <a:off x="3016" y="3339"/>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grpSp>
          <p:nvGrpSpPr>
            <p:cNvPr id="19472" name="Group 112"/>
            <p:cNvGrpSpPr>
              <a:grpSpLocks/>
            </p:cNvGrpSpPr>
            <p:nvPr/>
          </p:nvGrpSpPr>
          <p:grpSpPr bwMode="auto">
            <a:xfrm>
              <a:off x="2653" y="3293"/>
              <a:ext cx="272" cy="363"/>
              <a:chOff x="2608" y="2160"/>
              <a:chExt cx="272" cy="363"/>
            </a:xfrm>
          </p:grpSpPr>
          <p:sp>
            <p:nvSpPr>
              <p:cNvPr id="19507" name="Line 113"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8" name="Line 114"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9" name="Line 115"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0" name="Line 116"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1" name="Line 117"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2" name="Line 118"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13" name="Line 119"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473" name="Text Box 120" descr="[DECORATIVE]"/>
            <p:cNvSpPr txBox="1">
              <a:spLocks noChangeArrowheads="1"/>
            </p:cNvSpPr>
            <p:nvPr>
              <p:custDataLst>
                <p:tags r:id="rId7"/>
              </p:custDataLst>
            </p:nvPr>
          </p:nvSpPr>
          <p:spPr bwMode="auto">
            <a:xfrm>
              <a:off x="2473" y="3339"/>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d</a:t>
              </a:r>
              <a:endParaRPr lang="el-GR" altLang="el-GR" dirty="0"/>
            </a:p>
          </p:txBody>
        </p:sp>
        <p:sp>
          <p:nvSpPr>
            <p:cNvPr id="19474" name="Line 121" descr="[DECORATIVE]"/>
            <p:cNvSpPr>
              <a:spLocks noChangeShapeType="1"/>
            </p:cNvSpPr>
            <p:nvPr/>
          </p:nvSpPr>
          <p:spPr bwMode="auto">
            <a:xfrm>
              <a:off x="2245" y="2794"/>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75" name="Line 122" descr="[DECORATIVE]"/>
            <p:cNvSpPr>
              <a:spLocks noChangeShapeType="1"/>
            </p:cNvSpPr>
            <p:nvPr/>
          </p:nvSpPr>
          <p:spPr bwMode="auto">
            <a:xfrm>
              <a:off x="2245" y="3475"/>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76" name="Line 123" descr="[DECORATIVE]"/>
            <p:cNvSpPr>
              <a:spLocks noChangeShapeType="1"/>
            </p:cNvSpPr>
            <p:nvPr/>
          </p:nvSpPr>
          <p:spPr bwMode="auto">
            <a:xfrm>
              <a:off x="2245" y="3657"/>
              <a:ext cx="1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77" name="Line 124" descr="[DECORATIVE]"/>
            <p:cNvSpPr>
              <a:spLocks noChangeShapeType="1"/>
            </p:cNvSpPr>
            <p:nvPr/>
          </p:nvSpPr>
          <p:spPr bwMode="auto">
            <a:xfrm>
              <a:off x="2562" y="2160"/>
              <a:ext cx="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19478" name="Group 125"/>
            <p:cNvGrpSpPr>
              <a:grpSpLocks/>
            </p:cNvGrpSpPr>
            <p:nvPr/>
          </p:nvGrpSpPr>
          <p:grpSpPr bwMode="auto">
            <a:xfrm>
              <a:off x="2290" y="1751"/>
              <a:ext cx="272" cy="363"/>
              <a:chOff x="2608" y="1706"/>
              <a:chExt cx="272" cy="363"/>
            </a:xfrm>
          </p:grpSpPr>
          <p:sp>
            <p:nvSpPr>
              <p:cNvPr id="19499" name="Line 126"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0" name="Line 127"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1" name="Line 128"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2" name="Line 129"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3" name="Line 130"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4" name="Line 131"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505" name="Oval 132"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506" name="Line 133"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479" name="Line 134" descr="[DECORATIVE]"/>
            <p:cNvSpPr>
              <a:spLocks noChangeShapeType="1"/>
            </p:cNvSpPr>
            <p:nvPr/>
          </p:nvSpPr>
          <p:spPr bwMode="auto">
            <a:xfrm flipH="1">
              <a:off x="2108" y="1933"/>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0" name="Line 135" descr="[DECORATIVE]"/>
            <p:cNvSpPr>
              <a:spLocks noChangeShapeType="1"/>
            </p:cNvSpPr>
            <p:nvPr/>
          </p:nvSpPr>
          <p:spPr bwMode="auto">
            <a:xfrm flipH="1">
              <a:off x="2108" y="1933"/>
              <a:ext cx="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9481" name="Group 136"/>
            <p:cNvGrpSpPr>
              <a:grpSpLocks/>
            </p:cNvGrpSpPr>
            <p:nvPr/>
          </p:nvGrpSpPr>
          <p:grpSpPr bwMode="auto">
            <a:xfrm>
              <a:off x="2471" y="3793"/>
              <a:ext cx="182" cy="182"/>
              <a:chOff x="3152" y="2069"/>
              <a:chExt cx="182" cy="182"/>
            </a:xfrm>
          </p:grpSpPr>
          <p:sp>
            <p:nvSpPr>
              <p:cNvPr id="19495" name="Line 137"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6" name="Line 138"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7" name="Line 139"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8" name="Line 140"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19482" name="Group 141"/>
            <p:cNvGrpSpPr>
              <a:grpSpLocks/>
            </p:cNvGrpSpPr>
            <p:nvPr/>
          </p:nvGrpSpPr>
          <p:grpSpPr bwMode="auto">
            <a:xfrm>
              <a:off x="2471" y="1661"/>
              <a:ext cx="182" cy="91"/>
              <a:chOff x="3152" y="1706"/>
              <a:chExt cx="182" cy="91"/>
            </a:xfrm>
          </p:grpSpPr>
          <p:sp>
            <p:nvSpPr>
              <p:cNvPr id="19493" name="Line 142"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4" name="Line 143"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483" name="Line 144" descr="[DECORATIVE]"/>
            <p:cNvSpPr>
              <a:spLocks noChangeShapeType="1"/>
            </p:cNvSpPr>
            <p:nvPr/>
          </p:nvSpPr>
          <p:spPr bwMode="auto">
            <a:xfrm>
              <a:off x="2562" y="2024"/>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4" name="Line 145" descr="[DECORATIVE]"/>
            <p:cNvSpPr>
              <a:spLocks noChangeShapeType="1"/>
            </p:cNvSpPr>
            <p:nvPr/>
          </p:nvSpPr>
          <p:spPr bwMode="auto">
            <a:xfrm flipV="1">
              <a:off x="2562" y="3657"/>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5" name="Rectangle 146" descr="[DECORATIVE]"/>
            <p:cNvSpPr>
              <a:spLocks noChangeArrowheads="1"/>
            </p:cNvSpPr>
            <p:nvPr/>
          </p:nvSpPr>
          <p:spPr bwMode="auto">
            <a:xfrm>
              <a:off x="1293" y="2296"/>
              <a:ext cx="2540" cy="149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86" name="Text Box 147" descr="[DECORATIVE]"/>
            <p:cNvSpPr txBox="1">
              <a:spLocks noChangeArrowheads="1"/>
            </p:cNvSpPr>
            <p:nvPr>
              <p:custDataLst>
                <p:tags r:id="rId8"/>
              </p:custDataLst>
            </p:nvPr>
          </p:nvSpPr>
          <p:spPr bwMode="auto">
            <a:xfrm>
              <a:off x="1701" y="3113"/>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19487" name="Line 150" descr="[DECORATIVE]"/>
            <p:cNvSpPr>
              <a:spLocks noChangeShapeType="1"/>
            </p:cNvSpPr>
            <p:nvPr/>
          </p:nvSpPr>
          <p:spPr bwMode="auto">
            <a:xfrm>
              <a:off x="2925" y="3294"/>
              <a:ext cx="5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8" name="Line 151" descr="[DECORATIVE]"/>
            <p:cNvSpPr>
              <a:spLocks noChangeShapeType="1"/>
            </p:cNvSpPr>
            <p:nvPr/>
          </p:nvSpPr>
          <p:spPr bwMode="auto">
            <a:xfrm>
              <a:off x="1746" y="3158"/>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89" name="Line 152" descr="[DECORATIVE]"/>
            <p:cNvSpPr>
              <a:spLocks noChangeShapeType="1"/>
            </p:cNvSpPr>
            <p:nvPr/>
          </p:nvSpPr>
          <p:spPr bwMode="auto">
            <a:xfrm>
              <a:off x="2699" y="302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0" name="Line 153" descr="[DECORATIVE]"/>
            <p:cNvSpPr>
              <a:spLocks noChangeShapeType="1"/>
            </p:cNvSpPr>
            <p:nvPr/>
          </p:nvSpPr>
          <p:spPr bwMode="auto">
            <a:xfrm>
              <a:off x="2517" y="3385"/>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1" name="Line 154" descr="[DECORATIVE]"/>
            <p:cNvSpPr>
              <a:spLocks noChangeShapeType="1"/>
            </p:cNvSpPr>
            <p:nvPr/>
          </p:nvSpPr>
          <p:spPr bwMode="auto">
            <a:xfrm>
              <a:off x="3061" y="3385"/>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492" name="Rectangle 155" descr="[DECORATIVE]"/>
            <p:cNvSpPr>
              <a:spLocks noChangeArrowheads="1"/>
            </p:cNvSpPr>
            <p:nvPr>
              <p:custDataLst>
                <p:tags r:id="rId9"/>
              </p:custDataLst>
            </p:nvPr>
          </p:nvSpPr>
          <p:spPr bwMode="auto">
            <a:xfrm>
              <a:off x="1927" y="179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F</a:t>
              </a:r>
              <a:endParaRPr lang="el-GR" altLang="el-GR" dirty="0"/>
            </a:p>
          </p:txBody>
        </p:sp>
      </p:grpSp>
    </p:spTree>
    <p:custDataLst>
      <p:tags r:id="rId2"/>
    </p:custDataLst>
    <p:extLst>
      <p:ext uri="{BB962C8B-B14F-4D97-AF65-F5344CB8AC3E}">
        <p14:creationId xmlns:p14="http://schemas.microsoft.com/office/powerpoint/2010/main" val="411386703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l-GR" altLang="el-GR" dirty="0" smtClean="0"/>
              <a:t>Ταυτόχρονη Υλοποίηση (1</a:t>
            </a:r>
            <a:r>
              <a:rPr lang="en-US" altLang="el-GR" dirty="0" smtClean="0"/>
              <a:t> </a:t>
            </a:r>
            <a:r>
              <a:rPr lang="el-GR" altLang="el-GR" dirty="0" smtClean="0"/>
              <a:t>από</a:t>
            </a:r>
            <a:r>
              <a:rPr lang="en-US" altLang="el-GR" dirty="0" smtClean="0"/>
              <a:t> </a:t>
            </a:r>
            <a:r>
              <a:rPr lang="el-GR" altLang="el-GR" dirty="0" smtClean="0"/>
              <a:t>2)</a:t>
            </a:r>
          </a:p>
        </p:txBody>
      </p:sp>
      <p:grpSp>
        <p:nvGrpSpPr>
          <p:cNvPr id="20484" name="Group 223" descr="Υλοποίηση κυκλώματος παραδείγματος"/>
          <p:cNvGrpSpPr>
            <a:grpSpLocks/>
          </p:cNvGrpSpPr>
          <p:nvPr/>
        </p:nvGrpSpPr>
        <p:grpSpPr bwMode="auto">
          <a:xfrm>
            <a:off x="1116013" y="2420938"/>
            <a:ext cx="7524750" cy="3744912"/>
            <a:chOff x="703" y="1525"/>
            <a:chExt cx="4740" cy="2359"/>
          </a:xfrm>
        </p:grpSpPr>
        <p:grpSp>
          <p:nvGrpSpPr>
            <p:cNvPr id="20485" name="Group 5"/>
            <p:cNvGrpSpPr>
              <a:grpSpLocks/>
            </p:cNvGrpSpPr>
            <p:nvPr/>
          </p:nvGrpSpPr>
          <p:grpSpPr bwMode="auto">
            <a:xfrm>
              <a:off x="4150" y="2250"/>
              <a:ext cx="272" cy="363"/>
              <a:chOff x="2608" y="2160"/>
              <a:chExt cx="272" cy="363"/>
            </a:xfrm>
          </p:grpSpPr>
          <p:sp>
            <p:nvSpPr>
              <p:cNvPr id="20618" name="Line 6" descr="Υλοποίηση κυκλώματος παραδείγματος"/>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9" name="Line 7"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20" name="Line 8"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21" name="Line 9"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22" name="Line 10"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23" name="Line 11"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24" name="Line 12"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486" name="Group 13"/>
            <p:cNvGrpSpPr>
              <a:grpSpLocks/>
            </p:cNvGrpSpPr>
            <p:nvPr/>
          </p:nvGrpSpPr>
          <p:grpSpPr bwMode="auto">
            <a:xfrm>
              <a:off x="3832" y="3022"/>
              <a:ext cx="272" cy="363"/>
              <a:chOff x="2608" y="2160"/>
              <a:chExt cx="272" cy="363"/>
            </a:xfrm>
          </p:grpSpPr>
          <p:sp>
            <p:nvSpPr>
              <p:cNvPr id="20611" name="Line 14"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2" name="Line 15"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3" name="Line 16"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4" name="Line 17"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5" name="Line 18"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6" name="Line 19"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7" name="Line 20"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487" name="Line 21" descr="[DECORATIVE]"/>
            <p:cNvSpPr>
              <a:spLocks noChangeShapeType="1"/>
            </p:cNvSpPr>
            <p:nvPr/>
          </p:nvSpPr>
          <p:spPr bwMode="auto">
            <a:xfrm flipH="1">
              <a:off x="4422" y="2612"/>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488" name="Line 22" descr="[DECORATIVE]"/>
            <p:cNvSpPr>
              <a:spLocks noChangeShapeType="1"/>
            </p:cNvSpPr>
            <p:nvPr/>
          </p:nvSpPr>
          <p:spPr bwMode="auto">
            <a:xfrm flipH="1">
              <a:off x="4105" y="2703"/>
              <a:ext cx="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489" name="Line 23" descr="[DECORATIVE]"/>
            <p:cNvSpPr>
              <a:spLocks noChangeShapeType="1"/>
            </p:cNvSpPr>
            <p:nvPr/>
          </p:nvSpPr>
          <p:spPr bwMode="auto">
            <a:xfrm flipH="1" flipV="1">
              <a:off x="4785" y="2703"/>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490" name="Text Box 25" descr="[DECORATIVE]"/>
            <p:cNvSpPr txBox="1">
              <a:spLocks noChangeArrowheads="1"/>
            </p:cNvSpPr>
            <p:nvPr>
              <p:custDataLst>
                <p:tags r:id="rId3"/>
              </p:custDataLst>
            </p:nvPr>
          </p:nvSpPr>
          <p:spPr bwMode="auto">
            <a:xfrm>
              <a:off x="3651" y="3067"/>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20491" name="Group 26"/>
            <p:cNvGrpSpPr>
              <a:grpSpLocks/>
            </p:cNvGrpSpPr>
            <p:nvPr/>
          </p:nvGrpSpPr>
          <p:grpSpPr bwMode="auto">
            <a:xfrm>
              <a:off x="4513" y="2839"/>
              <a:ext cx="272" cy="363"/>
              <a:chOff x="2608" y="2160"/>
              <a:chExt cx="272" cy="363"/>
            </a:xfrm>
          </p:grpSpPr>
          <p:sp>
            <p:nvSpPr>
              <p:cNvPr id="20604" name="Line 27"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5" name="Line 28"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6" name="Line 29"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7" name="Line 30"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8" name="Line 31"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9" name="Line 32"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10" name="Line 33"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492" name="Text Box 34" descr="[DECORATIVE]"/>
            <p:cNvSpPr txBox="1">
              <a:spLocks noChangeArrowheads="1"/>
            </p:cNvSpPr>
            <p:nvPr>
              <p:custDataLst>
                <p:tags r:id="rId4"/>
              </p:custDataLst>
            </p:nvPr>
          </p:nvSpPr>
          <p:spPr bwMode="auto">
            <a:xfrm>
              <a:off x="4331" y="2885"/>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grpSp>
          <p:nvGrpSpPr>
            <p:cNvPr id="20493" name="Group 35"/>
            <p:cNvGrpSpPr>
              <a:grpSpLocks/>
            </p:cNvGrpSpPr>
            <p:nvPr/>
          </p:nvGrpSpPr>
          <p:grpSpPr bwMode="auto">
            <a:xfrm>
              <a:off x="4513" y="3202"/>
              <a:ext cx="272" cy="363"/>
              <a:chOff x="2608" y="2160"/>
              <a:chExt cx="272" cy="363"/>
            </a:xfrm>
          </p:grpSpPr>
          <p:sp>
            <p:nvSpPr>
              <p:cNvPr id="20597" name="Line 36"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8" name="Line 37"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9" name="Line 38"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0" name="Line 39"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1" name="Line 40"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2" name="Line 41"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603" name="Line 42"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494" name="Text Box 43" descr="[DECORATIVE]"/>
            <p:cNvSpPr txBox="1">
              <a:spLocks noChangeArrowheads="1"/>
            </p:cNvSpPr>
            <p:nvPr>
              <p:custDataLst>
                <p:tags r:id="rId5"/>
              </p:custDataLst>
            </p:nvPr>
          </p:nvSpPr>
          <p:spPr bwMode="auto">
            <a:xfrm>
              <a:off x="4333" y="3248"/>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d</a:t>
              </a:r>
              <a:endParaRPr lang="el-GR" altLang="el-GR" dirty="0"/>
            </a:p>
          </p:txBody>
        </p:sp>
        <p:sp>
          <p:nvSpPr>
            <p:cNvPr id="20495" name="Line 44" descr="[DECORATIVE]"/>
            <p:cNvSpPr>
              <a:spLocks noChangeShapeType="1"/>
            </p:cNvSpPr>
            <p:nvPr/>
          </p:nvSpPr>
          <p:spPr bwMode="auto">
            <a:xfrm>
              <a:off x="4105" y="2703"/>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496" name="Line 45" descr="[DECORATIVE]"/>
            <p:cNvSpPr>
              <a:spLocks noChangeShapeType="1"/>
            </p:cNvSpPr>
            <p:nvPr/>
          </p:nvSpPr>
          <p:spPr bwMode="auto">
            <a:xfrm>
              <a:off x="4105" y="3384"/>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497" name="Line 46" descr="[DECORATIVE]"/>
            <p:cNvSpPr>
              <a:spLocks noChangeShapeType="1"/>
            </p:cNvSpPr>
            <p:nvPr/>
          </p:nvSpPr>
          <p:spPr bwMode="auto">
            <a:xfrm>
              <a:off x="4105" y="3565"/>
              <a:ext cx="6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498" name="Line 47" descr="[DECORATIVE]"/>
            <p:cNvSpPr>
              <a:spLocks noChangeShapeType="1"/>
            </p:cNvSpPr>
            <p:nvPr/>
          </p:nvSpPr>
          <p:spPr bwMode="auto">
            <a:xfrm>
              <a:off x="3515" y="1979"/>
              <a:ext cx="172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20499" name="Group 48"/>
            <p:cNvGrpSpPr>
              <a:grpSpLocks/>
            </p:cNvGrpSpPr>
            <p:nvPr/>
          </p:nvGrpSpPr>
          <p:grpSpPr bwMode="auto">
            <a:xfrm>
              <a:off x="4150" y="1616"/>
              <a:ext cx="272" cy="363"/>
              <a:chOff x="2608" y="1706"/>
              <a:chExt cx="272" cy="363"/>
            </a:xfrm>
          </p:grpSpPr>
          <p:sp>
            <p:nvSpPr>
              <p:cNvPr id="20589" name="Line 49"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0" name="Line 50"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1" name="Line 51"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2" name="Line 52"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3" name="Line 53"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4" name="Line 54"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95" name="Oval 55"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96" name="Line 56"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00" name="Line 57" descr="[DECORATIVE]"/>
            <p:cNvSpPr>
              <a:spLocks noChangeShapeType="1"/>
            </p:cNvSpPr>
            <p:nvPr/>
          </p:nvSpPr>
          <p:spPr bwMode="auto">
            <a:xfrm flipH="1">
              <a:off x="3515" y="1797"/>
              <a:ext cx="6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01" name="Line 58" descr="[DECORATIVE]"/>
            <p:cNvSpPr>
              <a:spLocks noChangeShapeType="1"/>
            </p:cNvSpPr>
            <p:nvPr/>
          </p:nvSpPr>
          <p:spPr bwMode="auto">
            <a:xfrm flipH="1">
              <a:off x="2971" y="1797"/>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502" name="Group 59"/>
            <p:cNvGrpSpPr>
              <a:grpSpLocks/>
            </p:cNvGrpSpPr>
            <p:nvPr/>
          </p:nvGrpSpPr>
          <p:grpSpPr bwMode="auto">
            <a:xfrm>
              <a:off x="4331" y="3702"/>
              <a:ext cx="182" cy="182"/>
              <a:chOff x="3152" y="2069"/>
              <a:chExt cx="182" cy="182"/>
            </a:xfrm>
          </p:grpSpPr>
          <p:sp>
            <p:nvSpPr>
              <p:cNvPr id="20585" name="Line 60"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6" name="Line 61"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7" name="Line 62"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8" name="Line 63"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503" name="Group 64"/>
            <p:cNvGrpSpPr>
              <a:grpSpLocks/>
            </p:cNvGrpSpPr>
            <p:nvPr/>
          </p:nvGrpSpPr>
          <p:grpSpPr bwMode="auto">
            <a:xfrm>
              <a:off x="4332" y="1525"/>
              <a:ext cx="182" cy="91"/>
              <a:chOff x="3152" y="1706"/>
              <a:chExt cx="182" cy="91"/>
            </a:xfrm>
          </p:grpSpPr>
          <p:sp>
            <p:nvSpPr>
              <p:cNvPr id="20583" name="Line 65"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4" name="Line 66"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04" name="Line 67" descr="[DECORATIVE]"/>
            <p:cNvSpPr>
              <a:spLocks noChangeShapeType="1"/>
            </p:cNvSpPr>
            <p:nvPr/>
          </p:nvSpPr>
          <p:spPr bwMode="auto">
            <a:xfrm>
              <a:off x="4422" y="2024"/>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05" name="Line 68" descr="[DECORATIVE]"/>
            <p:cNvSpPr>
              <a:spLocks noChangeShapeType="1"/>
            </p:cNvSpPr>
            <p:nvPr/>
          </p:nvSpPr>
          <p:spPr bwMode="auto">
            <a:xfrm flipV="1">
              <a:off x="4422" y="356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06" name="Rectangle 69" descr="[DECORATIVE]"/>
            <p:cNvSpPr>
              <a:spLocks noChangeArrowheads="1"/>
            </p:cNvSpPr>
            <p:nvPr/>
          </p:nvSpPr>
          <p:spPr bwMode="auto">
            <a:xfrm>
              <a:off x="3606" y="2160"/>
              <a:ext cx="1361" cy="149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07" name="Text Box 70" descr="[DECORATIVE]"/>
            <p:cNvSpPr txBox="1">
              <a:spLocks noChangeArrowheads="1"/>
            </p:cNvSpPr>
            <p:nvPr>
              <p:custDataLst>
                <p:tags r:id="rId6"/>
              </p:custDataLst>
            </p:nvPr>
          </p:nvSpPr>
          <p:spPr bwMode="auto">
            <a:xfrm>
              <a:off x="3878" y="2296"/>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graphicFrame>
          <p:nvGraphicFramePr>
            <p:cNvPr id="20482" name="Object 72" descr="[DECORATIVE]"/>
            <p:cNvGraphicFramePr>
              <a:graphicFrameLocks noChangeAspect="1"/>
            </p:cNvGraphicFramePr>
            <p:nvPr>
              <p:extLst>
                <p:ext uri="{D42A27DB-BD31-4B8C-83A1-F6EECF244321}">
                  <p14:modId xmlns:p14="http://schemas.microsoft.com/office/powerpoint/2010/main" val="3099084501"/>
                </p:ext>
              </p:extLst>
            </p:nvPr>
          </p:nvGraphicFramePr>
          <p:xfrm>
            <a:off x="2335" y="2795"/>
            <a:ext cx="258" cy="488"/>
          </p:xfrm>
          <a:graphic>
            <a:graphicData uri="http://schemas.openxmlformats.org/presentationml/2006/ole">
              <mc:AlternateContent xmlns:mc="http://schemas.openxmlformats.org/markup-compatibility/2006">
                <mc:Choice xmlns:v="urn:schemas-microsoft-com:vml" Requires="v">
                  <p:oleObj spid="_x0000_s10255" name="Equation" r:id="rId14" imgW="914400" imgH="215640" progId="Equation.3">
                    <p:embed/>
                  </p:oleObj>
                </mc:Choice>
                <mc:Fallback>
                  <p:oleObj name="Equation" r:id="rId14" imgW="91440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5" y="2795"/>
                          <a:ext cx="258" cy="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508" name="Group 73"/>
            <p:cNvGrpSpPr>
              <a:grpSpLocks/>
            </p:cNvGrpSpPr>
            <p:nvPr/>
          </p:nvGrpSpPr>
          <p:grpSpPr bwMode="auto">
            <a:xfrm>
              <a:off x="1383" y="2931"/>
              <a:ext cx="272" cy="363"/>
              <a:chOff x="2608" y="2160"/>
              <a:chExt cx="272" cy="363"/>
            </a:xfrm>
          </p:grpSpPr>
          <p:sp>
            <p:nvSpPr>
              <p:cNvPr id="20576" name="Line 74"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7" name="Line 75"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8" name="Line 76"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9" name="Line 77"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0" name="Line 78"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1" name="Line 79"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82" name="Line 80"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509" name="Group 81"/>
            <p:cNvGrpSpPr>
              <a:grpSpLocks/>
            </p:cNvGrpSpPr>
            <p:nvPr/>
          </p:nvGrpSpPr>
          <p:grpSpPr bwMode="auto">
            <a:xfrm>
              <a:off x="2290" y="2795"/>
              <a:ext cx="272" cy="363"/>
              <a:chOff x="2608" y="2160"/>
              <a:chExt cx="272" cy="363"/>
            </a:xfrm>
          </p:grpSpPr>
          <p:sp>
            <p:nvSpPr>
              <p:cNvPr id="20569" name="Line 82"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0" name="Line 83"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1" name="Line 84"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2" name="Line 85"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3" name="Line 86"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4" name="Line 87"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75" name="Line 88"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10" name="Line 89" descr="[DECORATIVE]"/>
            <p:cNvSpPr>
              <a:spLocks noChangeShapeType="1"/>
            </p:cNvSpPr>
            <p:nvPr/>
          </p:nvSpPr>
          <p:spPr bwMode="auto">
            <a:xfrm flipH="1">
              <a:off x="1655" y="3293"/>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11" name="Line 90" descr="[DECORATIVE]"/>
            <p:cNvSpPr>
              <a:spLocks noChangeShapeType="1"/>
            </p:cNvSpPr>
            <p:nvPr/>
          </p:nvSpPr>
          <p:spPr bwMode="auto">
            <a:xfrm flipH="1">
              <a:off x="1655" y="2659"/>
              <a:ext cx="9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12" name="Line 91" descr="[DECORATIVE]"/>
            <p:cNvSpPr>
              <a:spLocks noChangeShapeType="1"/>
            </p:cNvSpPr>
            <p:nvPr/>
          </p:nvSpPr>
          <p:spPr bwMode="auto">
            <a:xfrm flipH="1" flipV="1">
              <a:off x="2562" y="2659"/>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13" name="Text Box 92" descr="[DECORATIVE]"/>
            <p:cNvSpPr txBox="1">
              <a:spLocks noChangeArrowheads="1"/>
            </p:cNvSpPr>
            <p:nvPr>
              <p:custDataLst>
                <p:tags r:id="rId7"/>
              </p:custDataLst>
            </p:nvPr>
          </p:nvSpPr>
          <p:spPr bwMode="auto">
            <a:xfrm>
              <a:off x="793" y="1929"/>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F'</a:t>
              </a:r>
              <a:endParaRPr lang="el-GR" altLang="el-GR" dirty="0"/>
            </a:p>
          </p:txBody>
        </p:sp>
        <p:sp>
          <p:nvSpPr>
            <p:cNvPr id="20514" name="Text Box 93" descr="[DECORATIVE]"/>
            <p:cNvSpPr txBox="1">
              <a:spLocks noChangeArrowheads="1"/>
            </p:cNvSpPr>
            <p:nvPr>
              <p:custDataLst>
                <p:tags r:id="rId8"/>
              </p:custDataLst>
            </p:nvPr>
          </p:nvSpPr>
          <p:spPr bwMode="auto">
            <a:xfrm>
              <a:off x="2109" y="2840"/>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b</a:t>
              </a:r>
              <a:endParaRPr lang="el-GR" altLang="el-GR" dirty="0"/>
            </a:p>
          </p:txBody>
        </p:sp>
        <p:grpSp>
          <p:nvGrpSpPr>
            <p:cNvPr id="20515" name="Group 94"/>
            <p:cNvGrpSpPr>
              <a:grpSpLocks/>
            </p:cNvGrpSpPr>
            <p:nvPr/>
          </p:nvGrpSpPr>
          <p:grpSpPr bwMode="auto">
            <a:xfrm>
              <a:off x="2608" y="3158"/>
              <a:ext cx="272" cy="363"/>
              <a:chOff x="2608" y="2160"/>
              <a:chExt cx="272" cy="363"/>
            </a:xfrm>
          </p:grpSpPr>
          <p:sp>
            <p:nvSpPr>
              <p:cNvPr id="20562" name="Line 95"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3" name="Line 96"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4" name="Line 97"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5" name="Line 98"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6" name="Line 99"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7" name="Line 100"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8" name="Line 101"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16" name="Text Box 102" descr="[DECORATIVE]"/>
            <p:cNvSpPr txBox="1">
              <a:spLocks noChangeArrowheads="1"/>
            </p:cNvSpPr>
            <p:nvPr>
              <p:custDataLst>
                <p:tags r:id="rId9"/>
              </p:custDataLst>
            </p:nvPr>
          </p:nvSpPr>
          <p:spPr bwMode="auto">
            <a:xfrm>
              <a:off x="2426" y="3203"/>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c</a:t>
              </a:r>
              <a:endParaRPr lang="el-GR" altLang="el-GR" dirty="0"/>
            </a:p>
          </p:txBody>
        </p:sp>
        <p:grpSp>
          <p:nvGrpSpPr>
            <p:cNvPr id="20517" name="Group 103"/>
            <p:cNvGrpSpPr>
              <a:grpSpLocks/>
            </p:cNvGrpSpPr>
            <p:nvPr/>
          </p:nvGrpSpPr>
          <p:grpSpPr bwMode="auto">
            <a:xfrm>
              <a:off x="2063" y="3157"/>
              <a:ext cx="272" cy="363"/>
              <a:chOff x="2608" y="2160"/>
              <a:chExt cx="272" cy="363"/>
            </a:xfrm>
          </p:grpSpPr>
          <p:sp>
            <p:nvSpPr>
              <p:cNvPr id="20555" name="Line 104" descr="[DECORATIVE]"/>
              <p:cNvSpPr>
                <a:spLocks noChangeShapeType="1"/>
              </p:cNvSpPr>
              <p:nvPr/>
            </p:nvSpPr>
            <p:spPr bwMode="auto">
              <a:xfrm>
                <a:off x="2880" y="216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6" name="Line 105" descr="[DECORATIVE]"/>
              <p:cNvSpPr>
                <a:spLocks noChangeShapeType="1"/>
              </p:cNvSpPr>
              <p:nvPr/>
            </p:nvSpPr>
            <p:spPr bwMode="auto">
              <a:xfrm flipH="1">
                <a:off x="2835" y="2251"/>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7" name="Line 106" descr="[DECORATIVE]"/>
              <p:cNvSpPr>
                <a:spLocks noChangeShapeType="1"/>
              </p:cNvSpPr>
              <p:nvPr/>
            </p:nvSpPr>
            <p:spPr bwMode="auto">
              <a:xfrm>
                <a:off x="2835"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8" name="Line 107" descr="[DECORATIVE]"/>
              <p:cNvSpPr>
                <a:spLocks noChangeShapeType="1"/>
              </p:cNvSpPr>
              <p:nvPr/>
            </p:nvSpPr>
            <p:spPr bwMode="auto">
              <a:xfrm>
                <a:off x="2835" y="2433"/>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9" name="Line 108" descr="[DECORATIVE]"/>
              <p:cNvSpPr>
                <a:spLocks noChangeShapeType="1"/>
              </p:cNvSpPr>
              <p:nvPr/>
            </p:nvSpPr>
            <p:spPr bwMode="auto">
              <a:xfrm>
                <a:off x="2880" y="2433"/>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0" name="Line 109" descr="[DECORATIVE]"/>
              <p:cNvSpPr>
                <a:spLocks noChangeShapeType="1"/>
              </p:cNvSpPr>
              <p:nvPr/>
            </p:nvSpPr>
            <p:spPr bwMode="auto">
              <a:xfrm>
                <a:off x="2789" y="2251"/>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61" name="Line 110" descr="[DECORATIVE]"/>
              <p:cNvSpPr>
                <a:spLocks noChangeShapeType="1"/>
              </p:cNvSpPr>
              <p:nvPr/>
            </p:nvSpPr>
            <p:spPr bwMode="auto">
              <a:xfrm flipH="1">
                <a:off x="2608" y="234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18" name="Text Box 111" descr="[DECORATIVE]"/>
            <p:cNvSpPr txBox="1">
              <a:spLocks noChangeArrowheads="1"/>
            </p:cNvSpPr>
            <p:nvPr>
              <p:custDataLst>
                <p:tags r:id="rId10"/>
              </p:custDataLst>
            </p:nvPr>
          </p:nvSpPr>
          <p:spPr bwMode="auto">
            <a:xfrm>
              <a:off x="1883" y="3203"/>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d</a:t>
              </a:r>
              <a:endParaRPr lang="el-GR" altLang="el-GR" dirty="0"/>
            </a:p>
          </p:txBody>
        </p:sp>
        <p:sp>
          <p:nvSpPr>
            <p:cNvPr id="20519" name="Line 112" descr="[DECORATIVE]"/>
            <p:cNvSpPr>
              <a:spLocks noChangeShapeType="1"/>
            </p:cNvSpPr>
            <p:nvPr/>
          </p:nvSpPr>
          <p:spPr bwMode="auto">
            <a:xfrm>
              <a:off x="1655" y="2658"/>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20" name="Line 113" descr="[DECORATIVE]"/>
            <p:cNvSpPr>
              <a:spLocks noChangeShapeType="1"/>
            </p:cNvSpPr>
            <p:nvPr/>
          </p:nvSpPr>
          <p:spPr bwMode="auto">
            <a:xfrm>
              <a:off x="1655" y="3339"/>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21" name="Line 114" descr="[DECORATIVE]"/>
            <p:cNvSpPr>
              <a:spLocks noChangeShapeType="1"/>
            </p:cNvSpPr>
            <p:nvPr/>
          </p:nvSpPr>
          <p:spPr bwMode="auto">
            <a:xfrm>
              <a:off x="1655" y="3521"/>
              <a:ext cx="1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22" name="Line 115" descr="[DECORATIVE]"/>
            <p:cNvSpPr>
              <a:spLocks noChangeShapeType="1"/>
            </p:cNvSpPr>
            <p:nvPr/>
          </p:nvSpPr>
          <p:spPr bwMode="auto">
            <a:xfrm flipH="1">
              <a:off x="1156" y="2024"/>
              <a:ext cx="204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20523" name="Group 116"/>
            <p:cNvGrpSpPr>
              <a:grpSpLocks/>
            </p:cNvGrpSpPr>
            <p:nvPr/>
          </p:nvGrpSpPr>
          <p:grpSpPr bwMode="auto">
            <a:xfrm flipH="1">
              <a:off x="1973" y="1616"/>
              <a:ext cx="272" cy="363"/>
              <a:chOff x="2608" y="1706"/>
              <a:chExt cx="272" cy="363"/>
            </a:xfrm>
          </p:grpSpPr>
          <p:sp>
            <p:nvSpPr>
              <p:cNvPr id="20547" name="Line 117" descr="[DECORATIVE]"/>
              <p:cNvSpPr>
                <a:spLocks noChangeShapeType="1"/>
              </p:cNvSpPr>
              <p:nvPr/>
            </p:nvSpPr>
            <p:spPr bwMode="auto">
              <a:xfrm>
                <a:off x="2880"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48" name="Line 118" descr="[DECORATIVE]"/>
              <p:cNvSpPr>
                <a:spLocks noChangeShapeType="1"/>
              </p:cNvSpPr>
              <p:nvPr/>
            </p:nvSpPr>
            <p:spPr bwMode="auto">
              <a:xfrm flipH="1">
                <a:off x="2835" y="1797"/>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49" name="Line 119" descr="[DECORATIVE]"/>
              <p:cNvSpPr>
                <a:spLocks noChangeShapeType="1"/>
              </p:cNvSpPr>
              <p:nvPr/>
            </p:nvSpPr>
            <p:spPr bwMode="auto">
              <a:xfrm>
                <a:off x="2835"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0" name="Line 120" descr="[DECORATIVE]"/>
              <p:cNvSpPr>
                <a:spLocks noChangeShapeType="1"/>
              </p:cNvSpPr>
              <p:nvPr/>
            </p:nvSpPr>
            <p:spPr bwMode="auto">
              <a:xfrm>
                <a:off x="2835" y="1979"/>
                <a:ext cx="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1" name="Line 121" descr="[DECORATIVE]"/>
              <p:cNvSpPr>
                <a:spLocks noChangeShapeType="1"/>
              </p:cNvSpPr>
              <p:nvPr/>
            </p:nvSpPr>
            <p:spPr bwMode="auto">
              <a:xfrm>
                <a:off x="2880"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2" name="Line 122" descr="[DECORATIVE]"/>
              <p:cNvSpPr>
                <a:spLocks noChangeShapeType="1"/>
              </p:cNvSpPr>
              <p:nvPr/>
            </p:nvSpPr>
            <p:spPr bwMode="auto">
              <a:xfrm>
                <a:off x="2789" y="1797"/>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53" name="Oval 123" descr="[DECORATIVE]"/>
              <p:cNvSpPr>
                <a:spLocks noChangeArrowheads="1"/>
              </p:cNvSpPr>
              <p:nvPr/>
            </p:nvSpPr>
            <p:spPr bwMode="auto">
              <a:xfrm>
                <a:off x="2699" y="1842"/>
                <a:ext cx="90" cy="9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54" name="Line 124" descr="[DECORATIVE]"/>
              <p:cNvSpPr>
                <a:spLocks noChangeShapeType="1"/>
              </p:cNvSpPr>
              <p:nvPr/>
            </p:nvSpPr>
            <p:spPr bwMode="auto">
              <a:xfrm flipH="1">
                <a:off x="2608"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24" name="Line 126" descr="[DECORATIVE]"/>
            <p:cNvSpPr>
              <a:spLocks noChangeShapeType="1"/>
            </p:cNvSpPr>
            <p:nvPr/>
          </p:nvSpPr>
          <p:spPr bwMode="auto">
            <a:xfrm flipH="1">
              <a:off x="2245" y="1797"/>
              <a:ext cx="7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0525" name="Group 127"/>
            <p:cNvGrpSpPr>
              <a:grpSpLocks/>
            </p:cNvGrpSpPr>
            <p:nvPr/>
          </p:nvGrpSpPr>
          <p:grpSpPr bwMode="auto">
            <a:xfrm>
              <a:off x="1881" y="3657"/>
              <a:ext cx="182" cy="182"/>
              <a:chOff x="3152" y="2069"/>
              <a:chExt cx="182" cy="182"/>
            </a:xfrm>
          </p:grpSpPr>
          <p:sp>
            <p:nvSpPr>
              <p:cNvPr id="20543" name="Line 128" descr="[DECORATIVE]"/>
              <p:cNvSpPr>
                <a:spLocks noChangeShapeType="1"/>
              </p:cNvSpPr>
              <p:nvPr/>
            </p:nvSpPr>
            <p:spPr bwMode="auto">
              <a:xfrm flipH="1">
                <a:off x="3152" y="2160"/>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44" name="Line 129" descr="[DECORATIVE]"/>
              <p:cNvSpPr>
                <a:spLocks noChangeShapeType="1"/>
              </p:cNvSpPr>
              <p:nvPr/>
            </p:nvSpPr>
            <p:spPr bwMode="auto">
              <a:xfrm flipH="1">
                <a:off x="3198" y="2205"/>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45" name="Line 130" descr="[DECORATIVE]"/>
              <p:cNvSpPr>
                <a:spLocks noChangeShapeType="1"/>
              </p:cNvSpPr>
              <p:nvPr/>
            </p:nvSpPr>
            <p:spPr bwMode="auto">
              <a:xfrm flipH="1">
                <a:off x="3198" y="225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46" name="Line 131" descr="[DECORATIVE]"/>
              <p:cNvSpPr>
                <a:spLocks noChangeShapeType="1"/>
              </p:cNvSpPr>
              <p:nvPr/>
            </p:nvSpPr>
            <p:spPr bwMode="auto">
              <a:xfrm>
                <a:off x="3243" y="206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0526" name="Group 132"/>
            <p:cNvGrpSpPr>
              <a:grpSpLocks/>
            </p:cNvGrpSpPr>
            <p:nvPr/>
          </p:nvGrpSpPr>
          <p:grpSpPr bwMode="auto">
            <a:xfrm>
              <a:off x="1881" y="1525"/>
              <a:ext cx="182" cy="91"/>
              <a:chOff x="3152" y="1706"/>
              <a:chExt cx="182" cy="91"/>
            </a:xfrm>
          </p:grpSpPr>
          <p:sp>
            <p:nvSpPr>
              <p:cNvPr id="20541" name="Line 133" descr="[DECORATIVE]"/>
              <p:cNvSpPr>
                <a:spLocks noChangeShapeType="1"/>
              </p:cNvSpPr>
              <p:nvPr/>
            </p:nvSpPr>
            <p:spPr bwMode="auto">
              <a:xfrm>
                <a:off x="3152" y="1706"/>
                <a:ext cx="1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42" name="Line 134" descr="[DECORATIVE]"/>
              <p:cNvSpPr>
                <a:spLocks noChangeShapeType="1"/>
              </p:cNvSpPr>
              <p:nvPr/>
            </p:nvSpPr>
            <p:spPr bwMode="auto">
              <a:xfrm>
                <a:off x="3243" y="1706"/>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0527" name="Line 135" descr="[DECORATIVE]"/>
            <p:cNvSpPr>
              <a:spLocks noChangeShapeType="1"/>
            </p:cNvSpPr>
            <p:nvPr/>
          </p:nvSpPr>
          <p:spPr bwMode="auto">
            <a:xfrm>
              <a:off x="1972" y="1888"/>
              <a:ext cx="0" cy="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28" name="Line 136" descr="[DECORATIVE]"/>
            <p:cNvSpPr>
              <a:spLocks noChangeShapeType="1"/>
            </p:cNvSpPr>
            <p:nvPr/>
          </p:nvSpPr>
          <p:spPr bwMode="auto">
            <a:xfrm flipV="1">
              <a:off x="1972" y="3521"/>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29" name="Rectangle 137" descr="[DECORATIVE]"/>
            <p:cNvSpPr>
              <a:spLocks noChangeArrowheads="1"/>
            </p:cNvSpPr>
            <p:nvPr/>
          </p:nvSpPr>
          <p:spPr bwMode="auto">
            <a:xfrm>
              <a:off x="703" y="2160"/>
              <a:ext cx="2540" cy="149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30" name="Text Box 138" descr="[DECORATIVE]"/>
            <p:cNvSpPr txBox="1">
              <a:spLocks noChangeArrowheads="1"/>
            </p:cNvSpPr>
            <p:nvPr>
              <p:custDataLst>
                <p:tags r:id="rId11"/>
              </p:custDataLst>
            </p:nvPr>
          </p:nvSpPr>
          <p:spPr bwMode="auto">
            <a:xfrm>
              <a:off x="1111" y="2977"/>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l-GR" dirty="0"/>
                <a:t>a</a:t>
              </a:r>
              <a:endParaRPr lang="el-GR" altLang="el-GR" dirty="0"/>
            </a:p>
          </p:txBody>
        </p:sp>
        <p:sp>
          <p:nvSpPr>
            <p:cNvPr id="20531" name="Line 139" descr="[DECORATIVE]"/>
            <p:cNvSpPr>
              <a:spLocks noChangeShapeType="1"/>
            </p:cNvSpPr>
            <p:nvPr/>
          </p:nvSpPr>
          <p:spPr bwMode="auto">
            <a:xfrm>
              <a:off x="2335" y="3158"/>
              <a:ext cx="5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32" name="Line 140" descr="[DECORATIVE]"/>
            <p:cNvSpPr>
              <a:spLocks noChangeShapeType="1"/>
            </p:cNvSpPr>
            <p:nvPr/>
          </p:nvSpPr>
          <p:spPr bwMode="auto">
            <a:xfrm>
              <a:off x="1156" y="302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33" name="Line 141" descr="[DECORATIVE]"/>
            <p:cNvSpPr>
              <a:spLocks noChangeShapeType="1"/>
            </p:cNvSpPr>
            <p:nvPr/>
          </p:nvSpPr>
          <p:spPr bwMode="auto">
            <a:xfrm>
              <a:off x="2109" y="288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34" name="Line 142" descr="[DECORATIVE]"/>
            <p:cNvSpPr>
              <a:spLocks noChangeShapeType="1"/>
            </p:cNvSpPr>
            <p:nvPr/>
          </p:nvSpPr>
          <p:spPr bwMode="auto">
            <a:xfrm>
              <a:off x="1927" y="3249"/>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35" name="Line 143" descr="[DECORATIVE]"/>
            <p:cNvSpPr>
              <a:spLocks noChangeShapeType="1"/>
            </p:cNvSpPr>
            <p:nvPr/>
          </p:nvSpPr>
          <p:spPr bwMode="auto">
            <a:xfrm>
              <a:off x="2471" y="3249"/>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36" name="Rectangle 144" descr="[DECORATIVE]"/>
            <p:cNvSpPr>
              <a:spLocks noChangeArrowheads="1"/>
            </p:cNvSpPr>
            <p:nvPr>
              <p:custDataLst>
                <p:tags r:id="rId12"/>
              </p:custDataLst>
            </p:nvPr>
          </p:nvSpPr>
          <p:spPr bwMode="auto">
            <a:xfrm>
              <a:off x="5239" y="1929"/>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F</a:t>
              </a:r>
              <a:endParaRPr lang="el-GR" altLang="el-GR" dirty="0"/>
            </a:p>
          </p:txBody>
        </p:sp>
        <p:sp>
          <p:nvSpPr>
            <p:cNvPr id="20537" name="Line 145" descr="[DECORATIVE]"/>
            <p:cNvSpPr>
              <a:spLocks noChangeShapeType="1"/>
            </p:cNvSpPr>
            <p:nvPr/>
          </p:nvSpPr>
          <p:spPr bwMode="auto">
            <a:xfrm flipH="1">
              <a:off x="3198" y="1797"/>
              <a:ext cx="317"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38" name="Line 146" descr="[DECORATIVE]"/>
            <p:cNvSpPr>
              <a:spLocks noChangeShapeType="1"/>
            </p:cNvSpPr>
            <p:nvPr/>
          </p:nvSpPr>
          <p:spPr bwMode="auto">
            <a:xfrm>
              <a:off x="3198" y="1797"/>
              <a:ext cx="317"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0539" name="Oval 147" descr="[DECORATIVE]"/>
            <p:cNvSpPr>
              <a:spLocks noChangeArrowheads="1"/>
            </p:cNvSpPr>
            <p:nvPr/>
          </p:nvSpPr>
          <p:spPr bwMode="auto">
            <a:xfrm>
              <a:off x="1927" y="1979"/>
              <a:ext cx="91" cy="91"/>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40" name="Oval 222" descr="[DECORATIVE]"/>
            <p:cNvSpPr>
              <a:spLocks noChangeArrowheads="1"/>
            </p:cNvSpPr>
            <p:nvPr/>
          </p:nvSpPr>
          <p:spPr bwMode="auto">
            <a:xfrm>
              <a:off x="4377" y="1933"/>
              <a:ext cx="90" cy="9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spTree>
    <p:custDataLst>
      <p:tags r:id="rId2"/>
    </p:custDataLst>
    <p:extLst>
      <p:ext uri="{BB962C8B-B14F-4D97-AF65-F5344CB8AC3E}">
        <p14:creationId xmlns:p14="http://schemas.microsoft.com/office/powerpoint/2010/main" val="63155861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Ταυτόχρονη Υλοποίηση </a:t>
            </a:r>
            <a:r>
              <a:rPr lang="el-GR" altLang="el-GR" dirty="0" smtClean="0"/>
              <a:t>(2</a:t>
            </a:r>
            <a:r>
              <a:rPr lang="en-US" altLang="el-GR" dirty="0" smtClean="0"/>
              <a:t> </a:t>
            </a:r>
            <a:r>
              <a:rPr lang="el-GR" altLang="el-GR" dirty="0" smtClean="0"/>
              <a:t>από</a:t>
            </a:r>
            <a:r>
              <a:rPr lang="en-US" altLang="el-GR" dirty="0" smtClean="0"/>
              <a:t> </a:t>
            </a:r>
            <a:r>
              <a:rPr lang="el-GR" altLang="el-GR" dirty="0" smtClean="0"/>
              <a:t>2</a:t>
            </a:r>
            <a:r>
              <a:rPr lang="el-GR" altLang="el-GR" dirty="0"/>
              <a:t>)</a:t>
            </a:r>
            <a:endParaRPr lang="el-GR" dirty="0"/>
          </a:p>
        </p:txBody>
      </p:sp>
      <p:sp>
        <p:nvSpPr>
          <p:cNvPr id="56322" name="Rectangle 3"/>
          <p:cNvSpPr>
            <a:spLocks noGrp="1" noChangeArrowheads="1"/>
          </p:cNvSpPr>
          <p:nvPr>
            <p:ph idx="1"/>
          </p:nvPr>
        </p:nvSpPr>
        <p:spPr/>
        <p:txBody>
          <a:bodyPr/>
          <a:lstStyle/>
          <a:p>
            <a:pPr eaLnBrk="1" hangingPunct="1">
              <a:defRPr/>
            </a:pPr>
            <a:r>
              <a:rPr lang="el-GR" dirty="0" smtClean="0">
                <a:latin typeface="+mj-lt"/>
              </a:rPr>
              <a:t>Το </a:t>
            </a:r>
            <a:r>
              <a:rPr lang="en-US" dirty="0" smtClean="0">
                <a:latin typeface="+mj-lt"/>
              </a:rPr>
              <a:t>n</a:t>
            </a:r>
            <a:r>
              <a:rPr lang="el-GR" dirty="0" smtClean="0">
                <a:latin typeface="+mj-lt"/>
              </a:rPr>
              <a:t>-δικτύωμα της </a:t>
            </a:r>
            <a:r>
              <a:rPr lang="en-US" dirty="0" smtClean="0">
                <a:latin typeface="+mj-lt"/>
              </a:rPr>
              <a:t>F'</a:t>
            </a:r>
            <a:r>
              <a:rPr lang="el-GR" dirty="0" smtClean="0">
                <a:latin typeface="+mj-lt"/>
              </a:rPr>
              <a:t> είναι το ίδιο με το </a:t>
            </a:r>
            <a:endParaRPr lang="en-US" dirty="0" smtClean="0">
              <a:latin typeface="+mj-lt"/>
            </a:endParaRPr>
          </a:p>
          <a:p>
            <a:pPr eaLnBrk="1" hangingPunct="1">
              <a:buFontTx/>
              <a:buNone/>
              <a:defRPr/>
            </a:pPr>
            <a:r>
              <a:rPr lang="en-US" dirty="0" smtClean="0">
                <a:latin typeface="+mj-lt"/>
              </a:rPr>
              <a:t>   p-</a:t>
            </a:r>
            <a:r>
              <a:rPr lang="el-GR" dirty="0" smtClean="0">
                <a:latin typeface="+mj-lt"/>
              </a:rPr>
              <a:t>δικτύωμα της </a:t>
            </a:r>
            <a:r>
              <a:rPr lang="en-US" dirty="0" smtClean="0">
                <a:latin typeface="+mj-lt"/>
              </a:rPr>
              <a:t>F. </a:t>
            </a:r>
            <a:endParaRPr lang="el-GR" dirty="0" smtClean="0">
              <a:latin typeface="+mj-lt"/>
            </a:endParaRPr>
          </a:p>
          <a:p>
            <a:pPr lvl="1" eaLnBrk="1" hangingPunct="1">
              <a:buFontTx/>
              <a:buNone/>
              <a:defRPr/>
            </a:pPr>
            <a:r>
              <a:rPr lang="el-GR" dirty="0" smtClean="0">
                <a:latin typeface="+mj-lt"/>
              </a:rPr>
              <a:t>Τα </a:t>
            </a:r>
            <a:r>
              <a:rPr lang="en-US" dirty="0" smtClean="0">
                <a:latin typeface="+mj-lt"/>
              </a:rPr>
              <a:t>p-MOS </a:t>
            </a:r>
            <a:r>
              <a:rPr lang="el-GR" dirty="0" err="1" smtClean="0">
                <a:latin typeface="+mj-lt"/>
              </a:rPr>
              <a:t>τρανζίστορς</a:t>
            </a:r>
            <a:r>
              <a:rPr lang="el-GR" dirty="0" smtClean="0">
                <a:latin typeface="+mj-lt"/>
              </a:rPr>
              <a:t> έχουν αντικατασταθεί από </a:t>
            </a:r>
            <a:r>
              <a:rPr lang="en-US" dirty="0" smtClean="0">
                <a:latin typeface="+mj-lt"/>
              </a:rPr>
              <a:t>n-MOS </a:t>
            </a:r>
            <a:r>
              <a:rPr lang="el-GR" dirty="0" smtClean="0">
                <a:latin typeface="+mj-lt"/>
              </a:rPr>
              <a:t>και οι είσοδοι από τα συμπληρώματα τους.</a:t>
            </a:r>
          </a:p>
        </p:txBody>
      </p:sp>
    </p:spTree>
    <p:extLst>
      <p:ext uri="{BB962C8B-B14F-4D97-AF65-F5344CB8AC3E}">
        <p14:creationId xmlns:p14="http://schemas.microsoft.com/office/powerpoint/2010/main" val="235561523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2015. </a:t>
            </a:r>
            <a:r>
              <a:rPr lang="el-GR" altLang="el-GR" sz="2000" dirty="0"/>
              <a:t>«Σχεδίαση CMOS Ψηφιακών Ολοκληρωμένων </a:t>
            </a:r>
            <a:r>
              <a:rPr lang="el-GR" altLang="el-GR" sz="2000" dirty="0" smtClean="0"/>
              <a:t>Κυκλωμάτων</a:t>
            </a:r>
            <a:r>
              <a:rPr lang="en-US" altLang="el-GR" sz="2000" dirty="0" smtClean="0"/>
              <a:t>. </a:t>
            </a:r>
            <a:r>
              <a:rPr lang="el-GR" altLang="el-GR" sz="2000" dirty="0" smtClean="0"/>
              <a:t>Σχεδιασμός Κυκλωμάτων σε Επίπεδο Τρανζίστορ.». Έκδοση: 1.0. Αθήνα 2015. Διαθέσιμο από τη δικτυακή διεύθυνση: </a:t>
            </a:r>
            <a:r>
              <a:rPr lang="en-US" altLang="el-GR" sz="2000" u="sng" dirty="0">
                <a:hlinkClick r:id="rId3"/>
              </a:rPr>
              <a:t>http://opencourses.uoa.gr/courses/DI102</a:t>
            </a:r>
            <a:r>
              <a:rPr lang="en-US" altLang="el-GR" sz="2000" u="sng" dirty="0" smtClean="0">
                <a:hlinkClick r:id="rId3"/>
              </a:rPr>
              <a:t>/</a:t>
            </a:r>
            <a:r>
              <a:rPr lang="el-GR" altLang="el-GR" sz="2000" dirty="0"/>
              <a:t>.</a:t>
            </a:r>
            <a:endParaRPr lang="el-GR" altLang="el-GR" sz="2000" dirty="0" smtClean="0"/>
          </a:p>
        </p:txBody>
      </p:sp>
    </p:spTree>
    <p:extLst>
      <p:ext uri="{BB962C8B-B14F-4D97-AF65-F5344CB8AC3E}">
        <p14:creationId xmlns:p14="http://schemas.microsoft.com/office/powerpoint/2010/main" val="88265241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8520" y="224644"/>
            <a:ext cx="9433048" cy="1143000"/>
          </a:xfrm>
        </p:spPr>
        <p:txBody>
          <a:bodyPr>
            <a:noAutofit/>
          </a:bodyPr>
          <a:lstStyle/>
          <a:p>
            <a:pPr algn="ctr" eaLnBrk="1" fontAlgn="auto" hangingPunct="1">
              <a:spcAft>
                <a:spcPts val="0"/>
              </a:spcAft>
              <a:defRPr/>
            </a:pPr>
            <a:r>
              <a:rPr lang="el-GR" sz="3800" dirty="0" smtClean="0"/>
              <a:t>Γενικοί κανόνες για σειριακά-παράλληλα δικτυώματα</a:t>
            </a:r>
            <a:r>
              <a:rPr lang="en-US" sz="3800" dirty="0" smtClean="0"/>
              <a:t> </a:t>
            </a:r>
            <a:r>
              <a:rPr lang="el-GR" sz="3800" dirty="0" smtClean="0"/>
              <a:t>(</a:t>
            </a:r>
            <a:r>
              <a:rPr lang="en-US" sz="3800" dirty="0" smtClean="0"/>
              <a:t>series-parallel networks) </a:t>
            </a:r>
            <a:r>
              <a:rPr lang="el-GR" sz="3800" dirty="0" smtClean="0"/>
              <a:t>(1/3)</a:t>
            </a:r>
          </a:p>
        </p:txBody>
      </p:sp>
      <p:sp>
        <p:nvSpPr>
          <p:cNvPr id="31747" name="Rectangle 3"/>
          <p:cNvSpPr>
            <a:spLocks noGrp="1" noChangeArrowheads="1"/>
          </p:cNvSpPr>
          <p:nvPr>
            <p:ph idx="1"/>
          </p:nvPr>
        </p:nvSpPr>
        <p:spPr/>
        <p:txBody>
          <a:bodyPr/>
          <a:lstStyle/>
          <a:p>
            <a:pPr eaLnBrk="1" hangingPunct="1">
              <a:buFont typeface="Wingdings 2" panose="05020102010507070707" pitchFamily="18" charset="2"/>
              <a:buNone/>
              <a:defRPr/>
            </a:pPr>
            <a:r>
              <a:rPr lang="el-GR" sz="3200" b="1" dirty="0" smtClean="0">
                <a:latin typeface="+mj-lt"/>
              </a:rPr>
              <a:t>Κανόνες για το </a:t>
            </a:r>
            <a:r>
              <a:rPr lang="en-US" sz="3200" b="1" dirty="0" smtClean="0">
                <a:latin typeface="+mj-lt"/>
              </a:rPr>
              <a:t>n-MOS </a:t>
            </a:r>
            <a:r>
              <a:rPr lang="el-GR" sz="3200" b="1" dirty="0" smtClean="0">
                <a:latin typeface="+mj-lt"/>
              </a:rPr>
              <a:t>τμήμα</a:t>
            </a:r>
          </a:p>
          <a:p>
            <a:pPr eaLnBrk="1" hangingPunct="1">
              <a:defRPr/>
            </a:pPr>
            <a:endParaRPr lang="el-GR" sz="2400" dirty="0" smtClean="0">
              <a:latin typeface="+mj-lt"/>
            </a:endParaRPr>
          </a:p>
          <a:p>
            <a:pPr eaLnBrk="1" hangingPunct="1">
              <a:defRPr/>
            </a:pPr>
            <a:r>
              <a:rPr lang="el-GR" sz="2400" dirty="0" smtClean="0">
                <a:latin typeface="+mj-lt"/>
              </a:rPr>
              <a:t>Έστω ότι έχω τα </a:t>
            </a:r>
            <a:r>
              <a:rPr lang="en-US" sz="2400" dirty="0" smtClean="0">
                <a:latin typeface="+mj-lt"/>
              </a:rPr>
              <a:t>n</a:t>
            </a:r>
            <a:r>
              <a:rPr lang="el-GR" sz="2400" dirty="0" smtClean="0">
                <a:latin typeface="+mj-lt"/>
              </a:rPr>
              <a:t>-δικτυώματα</a:t>
            </a:r>
            <a:r>
              <a:rPr lang="en-US" sz="2400" dirty="0" smtClean="0">
                <a:latin typeface="+mj-lt"/>
              </a:rPr>
              <a:t> </a:t>
            </a:r>
            <a:r>
              <a:rPr lang="el-GR" sz="2400" dirty="0" smtClean="0">
                <a:latin typeface="+mj-lt"/>
              </a:rPr>
              <a:t>των συναρτήσεων </a:t>
            </a:r>
            <a:r>
              <a:rPr lang="en-US" sz="2400" dirty="0" smtClean="0">
                <a:latin typeface="+mj-lt"/>
              </a:rPr>
              <a:t>F' </a:t>
            </a:r>
            <a:r>
              <a:rPr lang="el-GR" sz="2400" dirty="0" smtClean="0">
                <a:latin typeface="+mj-lt"/>
              </a:rPr>
              <a:t>και </a:t>
            </a:r>
            <a:r>
              <a:rPr lang="en-US" sz="2400" dirty="0" smtClean="0">
                <a:latin typeface="+mj-lt"/>
              </a:rPr>
              <a:t>G'</a:t>
            </a:r>
          </a:p>
          <a:p>
            <a:pPr eaLnBrk="1" hangingPunct="1">
              <a:defRPr/>
            </a:pPr>
            <a:r>
              <a:rPr lang="el-GR" sz="2400" dirty="0" smtClean="0">
                <a:latin typeface="+mj-lt"/>
              </a:rPr>
              <a:t>Το δικτύωμα της </a:t>
            </a:r>
            <a:r>
              <a:rPr lang="en-US" sz="2400" dirty="0" smtClean="0">
                <a:latin typeface="+mj-lt"/>
              </a:rPr>
              <a:t>(F+G)' </a:t>
            </a:r>
            <a:r>
              <a:rPr lang="el-GR" sz="2400" dirty="0" smtClean="0">
                <a:latin typeface="+mj-lt"/>
              </a:rPr>
              <a:t>παράγεται εάν τοποθετήσω παράλληλα τα υπάρχοντα δικτυώματα</a:t>
            </a:r>
          </a:p>
          <a:p>
            <a:pPr lvl="1" eaLnBrk="1" hangingPunct="1">
              <a:defRPr/>
            </a:pPr>
            <a:r>
              <a:rPr lang="el-GR" sz="2000" dirty="0" smtClean="0">
                <a:latin typeface="+mj-lt"/>
              </a:rPr>
              <a:t>Η </a:t>
            </a:r>
            <a:r>
              <a:rPr lang="en-US" sz="2000" dirty="0" smtClean="0">
                <a:latin typeface="+mj-lt"/>
              </a:rPr>
              <a:t>(F+G)' </a:t>
            </a:r>
            <a:r>
              <a:rPr lang="el-GR" sz="2000" dirty="0" smtClean="0">
                <a:latin typeface="+mj-lt"/>
              </a:rPr>
              <a:t>θα είναι λογικό "0" εάν η </a:t>
            </a:r>
            <a:r>
              <a:rPr lang="en-US" sz="2000" dirty="0" smtClean="0">
                <a:latin typeface="+mj-lt"/>
              </a:rPr>
              <a:t>F' </a:t>
            </a:r>
            <a:r>
              <a:rPr lang="el-GR" sz="2000" dirty="0" smtClean="0">
                <a:latin typeface="+mj-lt"/>
              </a:rPr>
              <a:t>ή η </a:t>
            </a:r>
            <a:r>
              <a:rPr lang="en-US" sz="2000" dirty="0" smtClean="0">
                <a:latin typeface="+mj-lt"/>
              </a:rPr>
              <a:t>G'</a:t>
            </a:r>
            <a:r>
              <a:rPr lang="el-GR" sz="2000" dirty="0" smtClean="0">
                <a:latin typeface="+mj-lt"/>
              </a:rPr>
              <a:t> είναι λογικό "0". Επομένως  το </a:t>
            </a:r>
            <a:r>
              <a:rPr lang="en-US" sz="2000" dirty="0" smtClean="0">
                <a:latin typeface="+mj-lt"/>
              </a:rPr>
              <a:t>n-</a:t>
            </a:r>
            <a:r>
              <a:rPr lang="el-GR" sz="2000" dirty="0" smtClean="0">
                <a:latin typeface="+mj-lt"/>
              </a:rPr>
              <a:t>δικτύωμα της η </a:t>
            </a:r>
            <a:r>
              <a:rPr lang="en-US" sz="2000" dirty="0" smtClean="0">
                <a:latin typeface="+mj-lt"/>
              </a:rPr>
              <a:t>(F+G)' </a:t>
            </a:r>
            <a:r>
              <a:rPr lang="el-GR" sz="2000" dirty="0" smtClean="0">
                <a:latin typeface="+mj-lt"/>
              </a:rPr>
              <a:t> πρέπει να άγει εάν είτε το </a:t>
            </a:r>
            <a:r>
              <a:rPr lang="en-US" sz="2000" dirty="0" smtClean="0">
                <a:latin typeface="+mj-lt"/>
              </a:rPr>
              <a:t>n-</a:t>
            </a:r>
            <a:r>
              <a:rPr lang="el-GR" sz="2000" dirty="0" smtClean="0">
                <a:latin typeface="+mj-lt"/>
              </a:rPr>
              <a:t>δικτύωμα της </a:t>
            </a:r>
            <a:r>
              <a:rPr lang="en-US" sz="2000" dirty="0" smtClean="0">
                <a:latin typeface="+mj-lt"/>
              </a:rPr>
              <a:t>F' </a:t>
            </a:r>
            <a:r>
              <a:rPr lang="el-GR" sz="2000" dirty="0" smtClean="0">
                <a:latin typeface="+mj-lt"/>
              </a:rPr>
              <a:t>είτε το </a:t>
            </a:r>
            <a:r>
              <a:rPr lang="en-US" sz="2000" dirty="0" smtClean="0">
                <a:latin typeface="+mj-lt"/>
              </a:rPr>
              <a:t>n-</a:t>
            </a:r>
            <a:r>
              <a:rPr lang="el-GR" sz="2000" dirty="0" smtClean="0">
                <a:latin typeface="+mj-lt"/>
              </a:rPr>
              <a:t>δικτύωμα </a:t>
            </a:r>
            <a:r>
              <a:rPr lang="en-US" sz="2000" dirty="0" smtClean="0">
                <a:latin typeface="+mj-lt"/>
              </a:rPr>
              <a:t>G'</a:t>
            </a:r>
            <a:r>
              <a:rPr lang="el-GR" sz="2000" dirty="0" smtClean="0">
                <a:latin typeface="+mj-lt"/>
              </a:rPr>
              <a:t> άγει</a:t>
            </a:r>
          </a:p>
        </p:txBody>
      </p:sp>
    </p:spTree>
    <p:extLst>
      <p:ext uri="{BB962C8B-B14F-4D97-AF65-F5344CB8AC3E}">
        <p14:creationId xmlns:p14="http://schemas.microsoft.com/office/powerpoint/2010/main" val="1690203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a:t>Sung-Mo Kang, Yusuf </a:t>
            </a:r>
            <a:r>
              <a:rPr lang="en-US" sz="2000" dirty="0" err="1" smtClean="0"/>
              <a:t>Leblebici</a:t>
            </a:r>
            <a:r>
              <a:rPr lang="en-US" sz="2000" dirty="0" smtClean="0"/>
              <a:t>. 1996. </a:t>
            </a:r>
            <a:r>
              <a:rPr lang="en-US" sz="2000" i="1" dirty="0"/>
              <a:t>CMOS Digital Integrated Circuits</a:t>
            </a:r>
            <a:r>
              <a:rPr lang="en-US" sz="2000" i="1" dirty="0" smtClean="0"/>
              <a:t> </a:t>
            </a:r>
            <a:r>
              <a:rPr lang="en-US" sz="2000" dirty="0" smtClean="0"/>
              <a:t>(1 ed.). McGraw-Hill, Inc., New York, NY, </a:t>
            </a:r>
            <a:r>
              <a:rPr lang="en-US" sz="2000"/>
              <a:t>USA © 1996</a:t>
            </a:r>
            <a:r>
              <a:rPr lang="en-US" sz="2000" smtClean="0"/>
              <a:t>. </a:t>
            </a:r>
            <a:endParaRPr lang="el-GR" sz="2000" dirty="0" smtClean="0"/>
          </a:p>
        </p:txBody>
      </p:sp>
    </p:spTree>
    <p:extLst>
      <p:ext uri="{BB962C8B-B14F-4D97-AF65-F5344CB8AC3E}">
        <p14:creationId xmlns:p14="http://schemas.microsoft.com/office/powerpoint/2010/main" val="24081742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defRPr/>
            </a:pPr>
            <a:r>
              <a:rPr lang="el-GR" dirty="0" smtClean="0">
                <a:latin typeface="+mj-lt"/>
              </a:rPr>
              <a:t>Το δικτύωμα της </a:t>
            </a:r>
            <a:r>
              <a:rPr lang="en-US" dirty="0" smtClean="0">
                <a:latin typeface="+mj-lt"/>
              </a:rPr>
              <a:t>(FG)' </a:t>
            </a:r>
            <a:r>
              <a:rPr lang="el-GR" dirty="0" smtClean="0">
                <a:latin typeface="+mj-lt"/>
              </a:rPr>
              <a:t>παράγεται εάν τοποθετήσω σε σειρά τα υπάρχοντα δικτυώματα</a:t>
            </a:r>
          </a:p>
          <a:p>
            <a:pPr lvl="1" eaLnBrk="1" hangingPunct="1">
              <a:defRPr/>
            </a:pPr>
            <a:r>
              <a:rPr lang="el-GR" dirty="0" smtClean="0">
                <a:latin typeface="+mj-lt"/>
              </a:rPr>
              <a:t>Η </a:t>
            </a:r>
            <a:r>
              <a:rPr lang="en-US" dirty="0" smtClean="0">
                <a:latin typeface="+mj-lt"/>
              </a:rPr>
              <a:t>(FG)' </a:t>
            </a:r>
            <a:r>
              <a:rPr lang="el-GR" dirty="0" smtClean="0">
                <a:latin typeface="+mj-lt"/>
              </a:rPr>
              <a:t>θα είναι λογικό "1" εάν και η </a:t>
            </a:r>
            <a:r>
              <a:rPr lang="en-US" dirty="0" smtClean="0">
                <a:latin typeface="+mj-lt"/>
              </a:rPr>
              <a:t>F' </a:t>
            </a:r>
            <a:r>
              <a:rPr lang="el-GR" dirty="0" smtClean="0">
                <a:latin typeface="+mj-lt"/>
              </a:rPr>
              <a:t>και η </a:t>
            </a:r>
            <a:r>
              <a:rPr lang="en-US" dirty="0" smtClean="0">
                <a:latin typeface="+mj-lt"/>
              </a:rPr>
              <a:t>G'</a:t>
            </a:r>
            <a:r>
              <a:rPr lang="el-GR" dirty="0" smtClean="0">
                <a:latin typeface="+mj-lt"/>
              </a:rPr>
              <a:t> είναι λογικό "1" . Επομένως  το </a:t>
            </a:r>
            <a:r>
              <a:rPr lang="en-US" dirty="0" smtClean="0">
                <a:latin typeface="+mj-lt"/>
              </a:rPr>
              <a:t>n-</a:t>
            </a:r>
            <a:r>
              <a:rPr lang="el-GR" dirty="0" smtClean="0">
                <a:latin typeface="+mj-lt"/>
              </a:rPr>
              <a:t>δικτύωμα της η </a:t>
            </a:r>
            <a:r>
              <a:rPr lang="en-US" dirty="0" smtClean="0">
                <a:latin typeface="+mj-lt"/>
              </a:rPr>
              <a:t>(F+G)' </a:t>
            </a:r>
            <a:r>
              <a:rPr lang="el-GR" dirty="0" smtClean="0">
                <a:latin typeface="+mj-lt"/>
              </a:rPr>
              <a:t> πρέπει να άγει εάν και το </a:t>
            </a:r>
            <a:r>
              <a:rPr lang="en-US" dirty="0" smtClean="0">
                <a:latin typeface="+mj-lt"/>
              </a:rPr>
              <a:t>n-</a:t>
            </a:r>
            <a:r>
              <a:rPr lang="el-GR" dirty="0" smtClean="0">
                <a:latin typeface="+mj-lt"/>
              </a:rPr>
              <a:t>δικτύωμα της </a:t>
            </a:r>
            <a:r>
              <a:rPr lang="en-US" dirty="0" smtClean="0">
                <a:latin typeface="+mj-lt"/>
              </a:rPr>
              <a:t>F' </a:t>
            </a:r>
            <a:r>
              <a:rPr lang="el-GR" dirty="0" smtClean="0">
                <a:latin typeface="+mj-lt"/>
              </a:rPr>
              <a:t>και το </a:t>
            </a:r>
            <a:r>
              <a:rPr lang="en-US" dirty="0" smtClean="0">
                <a:latin typeface="+mj-lt"/>
              </a:rPr>
              <a:t>n-</a:t>
            </a:r>
            <a:r>
              <a:rPr lang="el-GR" dirty="0" smtClean="0">
                <a:latin typeface="+mj-lt"/>
              </a:rPr>
              <a:t>δικτύωμα </a:t>
            </a:r>
            <a:r>
              <a:rPr lang="en-US" dirty="0" smtClean="0">
                <a:latin typeface="+mj-lt"/>
              </a:rPr>
              <a:t>G'</a:t>
            </a:r>
            <a:r>
              <a:rPr lang="el-GR" dirty="0" smtClean="0">
                <a:latin typeface="+mj-lt"/>
              </a:rPr>
              <a:t> άγει</a:t>
            </a:r>
          </a:p>
          <a:p>
            <a:pPr eaLnBrk="1" hangingPunct="1">
              <a:defRPr/>
            </a:pPr>
            <a:endParaRPr lang="el-GR" dirty="0" smtClean="0"/>
          </a:p>
        </p:txBody>
      </p:sp>
      <p:sp>
        <p:nvSpPr>
          <p:cNvPr id="5" name="Rectangle 2"/>
          <p:cNvSpPr>
            <a:spLocks noGrp="1" noChangeArrowheads="1"/>
          </p:cNvSpPr>
          <p:nvPr>
            <p:ph type="title"/>
          </p:nvPr>
        </p:nvSpPr>
        <p:spPr>
          <a:xfrm>
            <a:off x="385762" y="296863"/>
            <a:ext cx="8758237" cy="1143000"/>
          </a:xfrm>
        </p:spPr>
        <p:txBody>
          <a:bodyPr>
            <a:noAutofit/>
          </a:bodyPr>
          <a:lstStyle/>
          <a:p>
            <a:pPr algn="ctr" eaLnBrk="1" fontAlgn="auto" hangingPunct="1">
              <a:spcAft>
                <a:spcPts val="0"/>
              </a:spcAft>
              <a:defRPr/>
            </a:pPr>
            <a:r>
              <a:rPr lang="el-GR" sz="3800" dirty="0" smtClean="0"/>
              <a:t>Γενικοί κανόνες για σειριακά-παράλληλα δικτυώματα</a:t>
            </a:r>
            <a:r>
              <a:rPr lang="en-US" sz="3800" dirty="0" smtClean="0"/>
              <a:t> </a:t>
            </a:r>
            <a:r>
              <a:rPr lang="el-GR" sz="3800" dirty="0" smtClean="0"/>
              <a:t>(</a:t>
            </a:r>
            <a:r>
              <a:rPr lang="en-US" sz="3800" dirty="0" smtClean="0"/>
              <a:t>series-parallel networks) </a:t>
            </a:r>
            <a:r>
              <a:rPr lang="el-GR" sz="3800" dirty="0" smtClean="0"/>
              <a:t>(2/3)</a:t>
            </a:r>
          </a:p>
        </p:txBody>
      </p:sp>
    </p:spTree>
    <p:extLst>
      <p:ext uri="{BB962C8B-B14F-4D97-AF65-F5344CB8AC3E}">
        <p14:creationId xmlns:p14="http://schemas.microsoft.com/office/powerpoint/2010/main" val="223859220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4/8/2015 2:55:23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7171,7170,"/>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73730,73739,73733,73736,"/>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37890,37891,37892,"/>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17411,17410,17412,"/>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18436,18437,18434,2,18435,"/>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2,77826,77827,"/>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19460,19458,19462,"/>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READINGORDER" val="20483,20484,"/>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317,13318,13314,2,13315,3,13316,"/>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41986,57347,41988,"/>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58370,46083,"/>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47106,3,47107,"/>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48130,48131,"/>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61442,49155,"/>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64514,50179,3,"/>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65538,52227,"/>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3250,53251,"/>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5,12,10,"/>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050,2052,2051,"/>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8,11,56322,10,"/>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62466,62467,62468,"/>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5123,5122,"/>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14339,14340,14338,"/>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15363,15362,3,5,"/>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71682,71683,"/>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46702E2-F3F7-4F4B-9B0E-DCC9C7C3CF7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7685</TotalTime>
  <Words>2757</Words>
  <Application>Microsoft Office PowerPoint</Application>
  <PresentationFormat>Προβολή στην οθόνη (4:3)</PresentationFormat>
  <Paragraphs>367</Paragraphs>
  <Slides>81</Slides>
  <Notes>8</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81</vt:i4>
      </vt:variant>
    </vt:vector>
  </HeadingPairs>
  <TitlesOfParts>
    <vt:vector size="91" baseType="lpstr">
      <vt:lpstr>Arial</vt:lpstr>
      <vt:lpstr>Calibri</vt:lpstr>
      <vt:lpstr>Cambria Math</vt:lpstr>
      <vt:lpstr>Tahoma</vt:lpstr>
      <vt:lpstr>Times New Roman</vt:lpstr>
      <vt:lpstr>Wingdings</vt:lpstr>
      <vt:lpstr>Wingdings 2</vt:lpstr>
      <vt:lpstr>Θέμα2</vt:lpstr>
      <vt:lpstr>Equation</vt:lpstr>
      <vt:lpstr>Εξίσωση</vt:lpstr>
      <vt:lpstr>Σχεδίαση CMOS Ψηφιακών Ολοκληρωμένων Κυκλωμάτων</vt:lpstr>
      <vt:lpstr>CMOS</vt:lpstr>
      <vt:lpstr>Προσοχή</vt:lpstr>
      <vt:lpstr>Κυκλώματα Τριών Καταστάσεων</vt:lpstr>
      <vt:lpstr>Κανόνες Σχεδιασμού για CMOS</vt:lpstr>
      <vt:lpstr>NOR πύλη</vt:lpstr>
      <vt:lpstr>NAND πύλη</vt:lpstr>
      <vt:lpstr>Γενικοί κανόνες για σειριακά-παράλληλα δικτυώματα (series-parallel networks) (1/3)</vt:lpstr>
      <vt:lpstr>Γενικοί κανόνες για σειριακά-παράλληλα δικτυώματα (series-parallel networks) (2/3)</vt:lpstr>
      <vt:lpstr>Γενικοί κανόνες για σειριακά-παράλληλα δικτυώματα (series-parallel networks) (3/3)</vt:lpstr>
      <vt:lpstr>Παράδειγμα (1 από 3) </vt:lpstr>
      <vt:lpstr>Παράδειγμα (2 από 3) </vt:lpstr>
      <vt:lpstr>Παράδειγμα (3 από 3) </vt:lpstr>
      <vt:lpstr>Εναλλακτική υλοποίηση (1 από 2)</vt:lpstr>
      <vt:lpstr>Εναλλακτική υλοποίηση (2 από 2)</vt:lpstr>
      <vt:lpstr>Παράδειγμα 2 (1 από 3)</vt:lpstr>
      <vt:lpstr>Παράδειγμα 2 (2 από 3)</vt:lpstr>
      <vt:lpstr>Παράδειγμα 2 (3 από 3)</vt:lpstr>
      <vt:lpstr>Παράδειγμα 3 (1 από 4)</vt:lpstr>
      <vt:lpstr>Παράδειγμα 3 (2 από 4)</vt:lpstr>
      <vt:lpstr>Παράδειγμα 3 (3 από 4)</vt:lpstr>
      <vt:lpstr>Παράδειγμα 3 (4 από 4)</vt:lpstr>
      <vt:lpstr>Εύρεση συνάρτησης από σχέδιο σε επίπεδο τρανζίστορ (1 από 5)</vt:lpstr>
      <vt:lpstr>Εύρεση συνάρτησης από σχέδιο σε επίπεδο τρανζίστορ (2 από 5)</vt:lpstr>
      <vt:lpstr>Εύρεση συνάρτησης από σχέδιο σε επίπεδο τρανζίστορ (3 από 5)</vt:lpstr>
      <vt:lpstr>Εύρεση συνάρτησης από σχέδιο σε επίπεδο τρανζίστορ (4 από 5)</vt:lpstr>
      <vt:lpstr>Εύρεση συνάρτησης από σχέδιο σε επίπεδο τρανζίστορ (5 από 5)</vt:lpstr>
      <vt:lpstr>Ταυτοποίηση n-MOS και p-MOS δικτυώματος</vt:lpstr>
      <vt:lpstr>Για το κύκλωμα έχω</vt:lpstr>
      <vt:lpstr>Λογική τρανζίστορ διέλευσης (pass-logic) (1 από 6)</vt:lpstr>
      <vt:lpstr>Λογική τρανζίστορ διέλευσης (pass-logic) (2 από 6)</vt:lpstr>
      <vt:lpstr>Λογική τρανζίστορ διέλευσης (pass-logic) (3 από 6)</vt:lpstr>
      <vt:lpstr>Λογική τρανζίστορ διέλευσης (pass-logic) (4 από 6)</vt:lpstr>
      <vt:lpstr>Λογική τρανζίστορ διέλευσης (pass-logic) (5 από 6)</vt:lpstr>
      <vt:lpstr>Λογική τρανζίστορ διέλευσης (pass-logic) (6 από 6)</vt:lpstr>
      <vt:lpstr>Υλοποίηση Πολυπλέκτη και XOR (1 από 5)</vt:lpstr>
      <vt:lpstr>Υλοποίηση Πολυπλέκτη και XOR (2 από 5)</vt:lpstr>
      <vt:lpstr>Υλοποίηση Πολυπλέκτη και XOR (3 από 5)</vt:lpstr>
      <vt:lpstr>Υλοποίηση Πολυπλέκτη και XOR (4 από 5)</vt:lpstr>
      <vt:lpstr>Υλοποίηση Πολυπλέκτη και XOR (5 από 5)</vt:lpstr>
      <vt:lpstr>Συμπληρωματική λογική  με τρανζίστορ διέλευσης</vt:lpstr>
      <vt:lpstr>Δυναμικά Λογικά Κυκλώματα </vt:lpstr>
      <vt:lpstr>Logic “1” Transfer</vt:lpstr>
      <vt:lpstr>Logic “0” Transfer</vt:lpstr>
      <vt:lpstr>Δυναμική λογική CMOS δύο φάσεων (1 από 2) </vt:lpstr>
      <vt:lpstr>Δυναμική λογική CMOS δύο φάσεων (2 από 2)</vt:lpstr>
      <vt:lpstr>Advantages-Disadvantages</vt:lpstr>
      <vt:lpstr>Περίπτωση εσφαλμένης απόκρισης</vt:lpstr>
      <vt:lpstr>Domino</vt:lpstr>
      <vt:lpstr>Κύκλωμα Πύλης Domino</vt:lpstr>
      <vt:lpstr>Αρχή Λειτουργίας</vt:lpstr>
      <vt:lpstr>Φάση προφόρτισης</vt:lpstr>
      <vt:lpstr>Φάση Εκτίμησης</vt:lpstr>
      <vt:lpstr>Λογική της Domino Πύλης</vt:lpstr>
      <vt:lpstr>Πλεονεκτήματα/Μειονεκτήματα</vt:lpstr>
      <vt:lpstr>Γιατί χρειάζεται η ΝΟΤ(race conditions)</vt:lpstr>
      <vt:lpstr>Χρονικοί περιορισμοί σε DOMINO πολλών βαθμίδων</vt:lpstr>
      <vt:lpstr>Σχεδιασμός DOMINO (1 από 2)</vt:lpstr>
      <vt:lpstr>Σχεδιασμός DOMINO (2 από 2)</vt:lpstr>
      <vt:lpstr>Η Domino Πύλη είναι</vt:lpstr>
      <vt:lpstr>Διαμοιρασμός φορτίου (1 από 2)</vt:lpstr>
      <vt:lpstr>Διαμοιρασμός φορτίου (2 από 2)</vt:lpstr>
      <vt:lpstr>Domino Πολλαπλών εξόδων (Multiple-Output Domino) (1 από 2)</vt:lpstr>
      <vt:lpstr>Domino Πολλαπλών Εξόδων (Multiple-Output Domino) (2 από 2)</vt:lpstr>
      <vt:lpstr>NP DOMINO LOGIC (1 από 2)</vt:lpstr>
      <vt:lpstr>NP DOMINO LOGIC (2 από 2)</vt:lpstr>
      <vt:lpstr>Ψευδο-nMOS πύλες  ( pseudo-nMOS)</vt:lpstr>
      <vt:lpstr>Παράδειγμα</vt:lpstr>
      <vt:lpstr>DCVS (1 από 3)</vt:lpstr>
      <vt:lpstr>DCVS (2 από 3)</vt:lpstr>
      <vt:lpstr>DCVS (3 από 3)</vt:lpstr>
      <vt:lpstr>Ταυτόχρονη Υλοποίηση (1 από 2)</vt:lpstr>
      <vt:lpstr>Ταυτόχρονη Υλοποίηση (2 από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128</cp:revision>
  <cp:lastPrinted>1601-01-01T00:00:00Z</cp:lastPrinted>
  <dcterms:created xsi:type="dcterms:W3CDTF">1601-01-01T00:00:00Z</dcterms:created>
  <dcterms:modified xsi:type="dcterms:W3CDTF">2015-08-24T11:56:11Z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