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9.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2"/>
  </p:sldMasterIdLst>
  <p:notesMasterIdLst>
    <p:notesMasterId r:id="rId24"/>
  </p:notesMasterIdLst>
  <p:handoutMasterIdLst>
    <p:handoutMasterId r:id="rId25"/>
  </p:handoutMasterIdLst>
  <p:sldIdLst>
    <p:sldId id="292" r:id="rId3"/>
    <p:sldId id="314" r:id="rId4"/>
    <p:sldId id="315" r:id="rId5"/>
    <p:sldId id="306" r:id="rId6"/>
    <p:sldId id="307" r:id="rId7"/>
    <p:sldId id="316" r:id="rId8"/>
    <p:sldId id="308" r:id="rId9"/>
    <p:sldId id="317" r:id="rId10"/>
    <p:sldId id="318" r:id="rId11"/>
    <p:sldId id="324" r:id="rId12"/>
    <p:sldId id="320" r:id="rId13"/>
    <p:sldId id="321" r:id="rId14"/>
    <p:sldId id="322" r:id="rId15"/>
    <p:sldId id="295" r:id="rId16"/>
    <p:sldId id="296" r:id="rId17"/>
    <p:sldId id="297" r:id="rId18"/>
    <p:sldId id="298" r:id="rId19"/>
    <p:sldId id="299" r:id="rId20"/>
    <p:sldId id="300" r:id="rId21"/>
    <p:sldId id="301" r:id="rId22"/>
    <p:sldId id="323" r:id="rId23"/>
  </p:sldIdLst>
  <p:sldSz cx="9144000" cy="6858000" type="screen4x3"/>
  <p:notesSz cx="6858000" cy="9144000"/>
  <p:custDataLst>
    <p:tags r:id="rId26"/>
  </p:custDataLst>
  <p:defaultTex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500" userDrawn="1">
          <p15:clr>
            <a:srgbClr val="A4A3A4"/>
          </p15:clr>
        </p15:guide>
        <p15:guide id="2" pos="283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CC00"/>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Χωρίς στυλ, πλέγμα πίνακα">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5914" autoAdjust="0"/>
    <p:restoredTop sz="94679" autoAdjust="0"/>
  </p:normalViewPr>
  <p:slideViewPr>
    <p:cSldViewPr showGuides="1">
      <p:cViewPr varScale="1">
        <p:scale>
          <a:sx n="80" d="100"/>
          <a:sy n="80" d="100"/>
        </p:scale>
        <p:origin x="474" y="78"/>
      </p:cViewPr>
      <p:guideLst>
        <p:guide orient="horz" pos="2500"/>
        <p:guide pos="283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8.wmf"/><Relationship Id="rId7" Type="http://schemas.openxmlformats.org/officeDocument/2006/relationships/image" Target="../media/image52.wmf"/><Relationship Id="rId2" Type="http://schemas.openxmlformats.org/officeDocument/2006/relationships/image" Target="../media/image47.png"/><Relationship Id="rId1" Type="http://schemas.openxmlformats.org/officeDocument/2006/relationships/image" Target="../media/image46.png"/><Relationship Id="rId6" Type="http://schemas.openxmlformats.org/officeDocument/2006/relationships/image" Target="../media/image51.wmf"/><Relationship Id="rId5" Type="http://schemas.openxmlformats.org/officeDocument/2006/relationships/image" Target="../media/image50.wmf"/><Relationship Id="rId4" Type="http://schemas.openxmlformats.org/officeDocument/2006/relationships/image" Target="../media/image49.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61.wmf"/><Relationship Id="rId3" Type="http://schemas.openxmlformats.org/officeDocument/2006/relationships/image" Target="../media/image56.wmf"/><Relationship Id="rId7" Type="http://schemas.openxmlformats.org/officeDocument/2006/relationships/image" Target="../media/image60.wmf"/><Relationship Id="rId2" Type="http://schemas.openxmlformats.org/officeDocument/2006/relationships/image" Target="../media/image55.png"/><Relationship Id="rId1" Type="http://schemas.openxmlformats.org/officeDocument/2006/relationships/image" Target="../media/image54.png"/><Relationship Id="rId6" Type="http://schemas.openxmlformats.org/officeDocument/2006/relationships/image" Target="../media/image59.wmf"/><Relationship Id="rId5" Type="http://schemas.openxmlformats.org/officeDocument/2006/relationships/image" Target="../media/image58.wmf"/><Relationship Id="rId4" Type="http://schemas.openxmlformats.org/officeDocument/2006/relationships/image" Target="../media/image57.w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69.wmf"/><Relationship Id="rId3" Type="http://schemas.openxmlformats.org/officeDocument/2006/relationships/image" Target="../media/image64.wmf"/><Relationship Id="rId7" Type="http://schemas.openxmlformats.org/officeDocument/2006/relationships/image" Target="../media/image68.wmf"/><Relationship Id="rId2" Type="http://schemas.openxmlformats.org/officeDocument/2006/relationships/image" Target="../media/image63.wmf"/><Relationship Id="rId1" Type="http://schemas.openxmlformats.org/officeDocument/2006/relationships/image" Target="../media/image62.png"/><Relationship Id="rId6" Type="http://schemas.openxmlformats.org/officeDocument/2006/relationships/image" Target="../media/image67.wmf"/><Relationship Id="rId5" Type="http://schemas.openxmlformats.org/officeDocument/2006/relationships/image" Target="../media/image66.wmf"/><Relationship Id="rId10" Type="http://schemas.openxmlformats.org/officeDocument/2006/relationships/image" Target="../media/image71.wmf"/><Relationship Id="rId4" Type="http://schemas.openxmlformats.org/officeDocument/2006/relationships/image" Target="../media/image65.wmf"/><Relationship Id="rId9" Type="http://schemas.openxmlformats.org/officeDocument/2006/relationships/image" Target="../media/image7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 Id="rId4" Type="http://schemas.openxmlformats.org/officeDocument/2006/relationships/image" Target="../media/image7.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png"/></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png"/><Relationship Id="rId5" Type="http://schemas.openxmlformats.org/officeDocument/2006/relationships/image" Target="../media/image18.wmf"/><Relationship Id="rId4"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20.png"/><Relationship Id="rId1" Type="http://schemas.openxmlformats.org/officeDocument/2006/relationships/image" Target="../media/image19.png"/><Relationship Id="rId4"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png"/><Relationship Id="rId1" Type="http://schemas.openxmlformats.org/officeDocument/2006/relationships/image" Target="../media/image21.png"/></Relationships>
</file>

<file path=ppt/drawings/_rels/vmlDrawing7.v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image" Target="../media/image27.wmf"/><Relationship Id="rId7" Type="http://schemas.openxmlformats.org/officeDocument/2006/relationships/image" Target="../media/image31.wmf"/><Relationship Id="rId2" Type="http://schemas.openxmlformats.org/officeDocument/2006/relationships/image" Target="../media/image26.wmf"/><Relationship Id="rId1" Type="http://schemas.openxmlformats.org/officeDocument/2006/relationships/image" Target="../media/image25.png"/><Relationship Id="rId6" Type="http://schemas.openxmlformats.org/officeDocument/2006/relationships/image" Target="../media/image30.png"/><Relationship Id="rId11" Type="http://schemas.openxmlformats.org/officeDocument/2006/relationships/image" Target="../media/image35.wmf"/><Relationship Id="rId5" Type="http://schemas.openxmlformats.org/officeDocument/2006/relationships/image" Target="../media/image29.wmf"/><Relationship Id="rId10" Type="http://schemas.openxmlformats.org/officeDocument/2006/relationships/image" Target="../media/image34.wmf"/><Relationship Id="rId4" Type="http://schemas.openxmlformats.org/officeDocument/2006/relationships/image" Target="../media/image28.wmf"/><Relationship Id="rId9" Type="http://schemas.openxmlformats.org/officeDocument/2006/relationships/image" Target="../media/image33.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wmf"/><Relationship Id="rId1" Type="http://schemas.openxmlformats.org/officeDocument/2006/relationships/image" Target="../media/image36.png"/><Relationship Id="rId4" Type="http://schemas.openxmlformats.org/officeDocument/2006/relationships/image" Target="../media/image39.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wmf"/><Relationship Id="rId1" Type="http://schemas.openxmlformats.org/officeDocument/2006/relationships/image" Target="../media/image40.wmf"/><Relationship Id="rId4" Type="http://schemas.openxmlformats.org/officeDocument/2006/relationships/image" Target="../media/image4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defRPr>
            </a:lvl1pPr>
          </a:lstStyle>
          <a:p>
            <a:pPr>
              <a:defRPr/>
            </a:pPr>
            <a:endParaRPr lang="el-GR"/>
          </a:p>
        </p:txBody>
      </p:sp>
      <p:sp>
        <p:nvSpPr>
          <p:cNvPr id="15363" name="Rectangle 3"/>
          <p:cNvSpPr>
            <a:spLocks noGrp="1" noChangeArrowheads="1"/>
          </p:cNvSpPr>
          <p:nvPr>
            <p:ph type="dt" sz="quarter" idx="1"/>
          </p:nvPr>
        </p:nvSpPr>
        <p:spPr bwMode="auto">
          <a:xfrm>
            <a:off x="388620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pPr>
              <a:defRPr/>
            </a:pPr>
            <a:endParaRPr lang="el-GR"/>
          </a:p>
        </p:txBody>
      </p:sp>
      <p:sp>
        <p:nvSpPr>
          <p:cNvPr id="15364" name="Rectangle 4"/>
          <p:cNvSpPr>
            <a:spLocks noGrp="1" noChangeArrowheads="1"/>
          </p:cNvSpPr>
          <p:nvPr>
            <p:ph type="ftr" sz="quarter" idx="2"/>
          </p:nvPr>
        </p:nvSpPr>
        <p:spPr bwMode="auto">
          <a:xfrm>
            <a:off x="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pPr>
              <a:defRPr/>
            </a:pPr>
            <a:endParaRPr lang="el-GR"/>
          </a:p>
        </p:txBody>
      </p:sp>
      <p:sp>
        <p:nvSpPr>
          <p:cNvPr id="15365" name="Rectangle 5"/>
          <p:cNvSpPr>
            <a:spLocks noGrp="1" noChangeArrowheads="1"/>
          </p:cNvSpPr>
          <p:nvPr>
            <p:ph type="sldNum" sz="quarter" idx="3"/>
          </p:nvPr>
        </p:nvSpPr>
        <p:spPr bwMode="auto">
          <a:xfrm>
            <a:off x="388620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anose="02020603050405020304" pitchFamily="18" charset="0"/>
              </a:defRPr>
            </a:lvl1pPr>
          </a:lstStyle>
          <a:p>
            <a:pPr>
              <a:defRPr/>
            </a:pPr>
            <a:fld id="{BD74FBCE-5254-469D-B221-094E2F9DBFE1}" type="slidenum">
              <a:rPr lang="el-GR" altLang="el-GR"/>
              <a:pPr>
                <a:defRPr/>
              </a:pPr>
              <a:t>‹#›</a:t>
            </a:fld>
            <a:endParaRPr lang="el-GR" altLang="el-GR"/>
          </a:p>
        </p:txBody>
      </p:sp>
    </p:spTree>
    <p:extLst>
      <p:ext uri="{BB962C8B-B14F-4D97-AF65-F5344CB8AC3E}">
        <p14:creationId xmlns:p14="http://schemas.microsoft.com/office/powerpoint/2010/main" val="17373858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defRPr>
            </a:lvl1pPr>
          </a:lstStyle>
          <a:p>
            <a:pPr>
              <a:defRPr/>
            </a:pPr>
            <a:endParaRPr lang="el-GR"/>
          </a:p>
        </p:txBody>
      </p:sp>
      <p:sp>
        <p:nvSpPr>
          <p:cNvPr id="17411" name="Rectangle 3"/>
          <p:cNvSpPr>
            <a:spLocks noGrp="1" noChangeArrowheads="1"/>
          </p:cNvSpPr>
          <p:nvPr>
            <p:ph type="dt" idx="1"/>
          </p:nvPr>
        </p:nvSpPr>
        <p:spPr bwMode="auto">
          <a:xfrm>
            <a:off x="388620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pPr>
              <a:defRPr/>
            </a:pPr>
            <a:endParaRPr lang="el-GR"/>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5"/>
          <p:cNvSpPr>
            <a:spLocks noGrp="1" noChangeArrowheads="1"/>
          </p:cNvSpPr>
          <p:nvPr>
            <p:ph type="body" sz="quarter" idx="3"/>
          </p:nvPr>
        </p:nvSpPr>
        <p:spPr bwMode="auto">
          <a:xfrm>
            <a:off x="914400" y="4343400"/>
            <a:ext cx="5029200" cy="41148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l-GR" noProof="0" smtClean="0"/>
              <a:t>Κάντε κλικ για επεξεργασία των στυλ κειμένου στο υπόδειγμα</a:t>
            </a:r>
          </a:p>
          <a:p>
            <a:pPr lvl="1"/>
            <a:r>
              <a:rPr lang="el-GR" noProof="0" smtClean="0"/>
              <a:t>Δεύτερο επίπεδο</a:t>
            </a:r>
          </a:p>
          <a:p>
            <a:pPr lvl="2"/>
            <a:r>
              <a:rPr lang="el-GR" noProof="0" smtClean="0"/>
              <a:t>Τρίτο επίπεδο</a:t>
            </a:r>
          </a:p>
          <a:p>
            <a:pPr lvl="3"/>
            <a:r>
              <a:rPr lang="el-GR" noProof="0" smtClean="0"/>
              <a:t>Τέταρτο επίπεδο</a:t>
            </a:r>
          </a:p>
          <a:p>
            <a:pPr lvl="4"/>
            <a:r>
              <a:rPr lang="el-GR" noProof="0" smtClean="0"/>
              <a:t>Πέμπτο επίπεδο</a:t>
            </a:r>
          </a:p>
        </p:txBody>
      </p:sp>
      <p:sp>
        <p:nvSpPr>
          <p:cNvPr id="17414" name="Rectangle 6"/>
          <p:cNvSpPr>
            <a:spLocks noGrp="1" noChangeArrowheads="1"/>
          </p:cNvSpPr>
          <p:nvPr>
            <p:ph type="ftr" sz="quarter" idx="4"/>
          </p:nvPr>
        </p:nvSpPr>
        <p:spPr bwMode="auto">
          <a:xfrm>
            <a:off x="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pPr>
              <a:defRPr/>
            </a:pPr>
            <a:endParaRPr lang="el-GR"/>
          </a:p>
        </p:txBody>
      </p:sp>
      <p:sp>
        <p:nvSpPr>
          <p:cNvPr id="17415" name="Rectangle 7"/>
          <p:cNvSpPr>
            <a:spLocks noGrp="1" noChangeArrowheads="1"/>
          </p:cNvSpPr>
          <p:nvPr>
            <p:ph type="sldNum" sz="quarter" idx="5"/>
          </p:nvPr>
        </p:nvSpPr>
        <p:spPr bwMode="auto">
          <a:xfrm>
            <a:off x="388620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anose="02020603050405020304" pitchFamily="18" charset="0"/>
              </a:defRPr>
            </a:lvl1pPr>
          </a:lstStyle>
          <a:p>
            <a:pPr>
              <a:defRPr/>
            </a:pPr>
            <a:fld id="{A77E60DF-347A-4ECD-8CCA-AF35A6BA6C1C}" type="slidenum">
              <a:rPr lang="el-GR" altLang="el-GR"/>
              <a:pPr>
                <a:defRPr/>
              </a:pPr>
              <a:t>‹#›</a:t>
            </a:fld>
            <a:endParaRPr lang="el-GR" altLang="el-GR"/>
          </a:p>
        </p:txBody>
      </p:sp>
    </p:spTree>
    <p:extLst>
      <p:ext uri="{BB962C8B-B14F-4D97-AF65-F5344CB8AC3E}">
        <p14:creationId xmlns:p14="http://schemas.microsoft.com/office/powerpoint/2010/main" val="40846354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Θέση εικόνας διαφάνειας 1"/>
          <p:cNvSpPr>
            <a:spLocks noGrp="1" noRot="1" noChangeAspect="1" noTextEdit="1"/>
          </p:cNvSpPr>
          <p:nvPr>
            <p:ph type="sldImg"/>
          </p:nvPr>
        </p:nvSpPr>
        <p:spPr>
          <a:ln/>
        </p:spPr>
      </p:sp>
      <p:sp>
        <p:nvSpPr>
          <p:cNvPr id="16387" name="Θέση σημειώσεων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pPr marL="171450" indent="-171450">
              <a:buFontTx/>
              <a:buChar char="•"/>
            </a:pPr>
            <a:endParaRPr lang="el-GR" altLang="el-GR" smtClean="0">
              <a:solidFill>
                <a:srgbClr val="FF0000"/>
              </a:solidFill>
            </a:endParaRPr>
          </a:p>
        </p:txBody>
      </p:sp>
    </p:spTree>
    <p:extLst>
      <p:ext uri="{BB962C8B-B14F-4D97-AF65-F5344CB8AC3E}">
        <p14:creationId xmlns:p14="http://schemas.microsoft.com/office/powerpoint/2010/main" val="580862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Θέση εικόνας διαφάνειας 1"/>
          <p:cNvSpPr>
            <a:spLocks noGrp="1" noRot="1" noChangeAspect="1" noTextEdit="1"/>
          </p:cNvSpPr>
          <p:nvPr>
            <p:ph type="sldImg"/>
          </p:nvPr>
        </p:nvSpPr>
        <p:spPr>
          <a:ln/>
        </p:spPr>
      </p:sp>
      <p:sp>
        <p:nvSpPr>
          <p:cNvPr id="60419" name="Θέση σημειώσεων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pPr marL="171450" indent="-171450">
              <a:buFontTx/>
              <a:buChar char="•"/>
            </a:pPr>
            <a:endParaRPr lang="el-GR" altLang="el-GR" smtClean="0"/>
          </a:p>
        </p:txBody>
      </p:sp>
      <p:sp>
        <p:nvSpPr>
          <p:cNvPr id="60420" name="Θέση αριθμού διαφάνειας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99DBD623-2513-4AD0-AF6F-160A32DA6252}" type="slidenum">
              <a:rPr lang="el-GR" altLang="el-GR" smtClean="0">
                <a:latin typeface="Times New Roman" panose="02020603050405020304" pitchFamily="18" charset="0"/>
              </a:rPr>
              <a:pPr/>
              <a:t>15</a:t>
            </a:fld>
            <a:endParaRPr lang="el-GR" altLang="el-GR" smtClean="0">
              <a:latin typeface="Times New Roman" panose="02020603050405020304" pitchFamily="18" charset="0"/>
            </a:endParaRPr>
          </a:p>
        </p:txBody>
      </p:sp>
    </p:spTree>
    <p:extLst>
      <p:ext uri="{BB962C8B-B14F-4D97-AF65-F5344CB8AC3E}">
        <p14:creationId xmlns:p14="http://schemas.microsoft.com/office/powerpoint/2010/main" val="83226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l-GR" altLang="el-GR" smtClean="0"/>
          </a:p>
        </p:txBody>
      </p:sp>
      <p:sp>
        <p:nvSpPr>
          <p:cNvPr id="62468"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F5AF7DFA-D67B-4DBE-B360-9828693EFC06}" type="slidenum">
              <a:rPr lang="el-GR" altLang="el-GR" smtClean="0">
                <a:latin typeface="Times New Roman" panose="02020603050405020304" pitchFamily="18" charset="0"/>
              </a:rPr>
              <a:pPr/>
              <a:t>16</a:t>
            </a:fld>
            <a:endParaRPr lang="el-GR" altLang="el-GR" smtClean="0">
              <a:latin typeface="Times New Roman" panose="02020603050405020304" pitchFamily="18" charset="0"/>
            </a:endParaRPr>
          </a:p>
        </p:txBody>
      </p:sp>
    </p:spTree>
    <p:extLst>
      <p:ext uri="{BB962C8B-B14F-4D97-AF65-F5344CB8AC3E}">
        <p14:creationId xmlns:p14="http://schemas.microsoft.com/office/powerpoint/2010/main" val="4255735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l-GR" altLang="el-GR" smtClean="0"/>
          </a:p>
        </p:txBody>
      </p:sp>
      <p:sp>
        <p:nvSpPr>
          <p:cNvPr id="64516"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155E6DD4-9525-42CF-9BAD-F6410158E92D}" type="slidenum">
              <a:rPr lang="el-GR" altLang="el-GR" smtClean="0">
                <a:latin typeface="Times New Roman" panose="02020603050405020304" pitchFamily="18" charset="0"/>
              </a:rPr>
              <a:pPr/>
              <a:t>17</a:t>
            </a:fld>
            <a:endParaRPr lang="el-GR" altLang="el-GR" smtClean="0">
              <a:latin typeface="Times New Roman" panose="02020603050405020304" pitchFamily="18" charset="0"/>
            </a:endParaRPr>
          </a:p>
        </p:txBody>
      </p:sp>
    </p:spTree>
    <p:extLst>
      <p:ext uri="{BB962C8B-B14F-4D97-AF65-F5344CB8AC3E}">
        <p14:creationId xmlns:p14="http://schemas.microsoft.com/office/powerpoint/2010/main" val="1897055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l-GR" altLang="el-GR" smtClean="0"/>
          </a:p>
        </p:txBody>
      </p:sp>
      <p:sp>
        <p:nvSpPr>
          <p:cNvPr id="66564"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577C587A-41FD-425A-8E3D-3FDC24C05D63}" type="slidenum">
              <a:rPr lang="el-GR" altLang="el-GR" smtClean="0">
                <a:latin typeface="Times New Roman" panose="02020603050405020304" pitchFamily="18" charset="0"/>
              </a:rPr>
              <a:pPr/>
              <a:t>18</a:t>
            </a:fld>
            <a:endParaRPr lang="el-GR" altLang="el-GR" smtClean="0">
              <a:latin typeface="Times New Roman" panose="02020603050405020304" pitchFamily="18" charset="0"/>
            </a:endParaRPr>
          </a:p>
        </p:txBody>
      </p:sp>
    </p:spTree>
    <p:extLst>
      <p:ext uri="{BB962C8B-B14F-4D97-AF65-F5344CB8AC3E}">
        <p14:creationId xmlns:p14="http://schemas.microsoft.com/office/powerpoint/2010/main" val="1738710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l-GR" altLang="el-GR" smtClean="0"/>
          </a:p>
        </p:txBody>
      </p:sp>
    </p:spTree>
    <p:extLst>
      <p:ext uri="{BB962C8B-B14F-4D97-AF65-F5344CB8AC3E}">
        <p14:creationId xmlns:p14="http://schemas.microsoft.com/office/powerpoint/2010/main" val="31765638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l-GR" altLang="el-GR" smtClean="0"/>
          </a:p>
        </p:txBody>
      </p:sp>
    </p:spTree>
    <p:extLst>
      <p:ext uri="{BB962C8B-B14F-4D97-AF65-F5344CB8AC3E}">
        <p14:creationId xmlns:p14="http://schemas.microsoft.com/office/powerpoint/2010/main" val="1586325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l-GR" altLang="el-GR" smtClean="0"/>
          </a:p>
        </p:txBody>
      </p:sp>
      <p:sp>
        <p:nvSpPr>
          <p:cNvPr id="72708"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DF202287-FBA4-46C1-B7EB-4AA4FD48BA27}" type="slidenum">
              <a:rPr lang="el-GR" altLang="el-GR" smtClean="0">
                <a:latin typeface="Times New Roman" panose="02020603050405020304" pitchFamily="18" charset="0"/>
              </a:rPr>
              <a:pPr/>
              <a:t>21</a:t>
            </a:fld>
            <a:endParaRPr lang="el-GR" altLang="el-GR" smtClean="0">
              <a:latin typeface="Times New Roman" panose="02020603050405020304" pitchFamily="18" charset="0"/>
            </a:endParaRPr>
          </a:p>
        </p:txBody>
      </p:sp>
    </p:spTree>
    <p:extLst>
      <p:ext uri="{BB962C8B-B14F-4D97-AF65-F5344CB8AC3E}">
        <p14:creationId xmlns:p14="http://schemas.microsoft.com/office/powerpoint/2010/main" val="1202463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dirty="0"/>
          </a:p>
        </p:txBody>
      </p:sp>
    </p:spTree>
    <p:extLst>
      <p:ext uri="{BB962C8B-B14F-4D97-AF65-F5344CB8AC3E}">
        <p14:creationId xmlns:p14="http://schemas.microsoft.com/office/powerpoint/2010/main" val="338498502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4" name="Θέση αριθμού διαφάνειας 5"/>
          <p:cNvSpPr txBox="1">
            <a:spLocks/>
          </p:cNvSpPr>
          <p:nvPr/>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B8D8D9AF-ABEB-4DB2-A9A7-7565346C194D}" type="slidenum">
              <a:rPr lang="el-GR" smtClean="0">
                <a:solidFill>
                  <a:srgbClr val="5075BC"/>
                </a:solidFill>
              </a:rPr>
              <a:pPr algn="ctr">
                <a:defRPr/>
              </a:pPr>
              <a:t>‹#›</a:t>
            </a:fld>
            <a:endParaRPr lang="el-GR" dirty="0">
              <a:solidFill>
                <a:srgbClr val="5075BC"/>
              </a:solidFill>
            </a:endParaRPr>
          </a:p>
        </p:txBody>
      </p:sp>
      <p:sp>
        <p:nvSpPr>
          <p:cNvPr id="5" name="2 - Θέση υποσέλιδου"/>
          <p:cNvSpPr txBox="1">
            <a:spLocks/>
          </p:cNvSpPr>
          <p:nvPr/>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l-GR" sz="1000" dirty="0" smtClean="0">
                <a:solidFill>
                  <a:srgbClr val="5075BC"/>
                </a:solidFill>
              </a:rPr>
              <a:t>Ενότητα 6: Παθητικοί και ενεργητικοί καθρέπτες ρεύματος</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chemeClr val="accent1"/>
                </a:solidFill>
              </a:defRPr>
            </a:lvl1pPr>
          </a:lstStyle>
          <a:p>
            <a:r>
              <a:rPr lang="el-GR"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156446857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147873979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4" name="Θέση αριθμού διαφάνειας 5" descr="[DECORATIVE]"/>
          <p:cNvSpPr txBox="1">
            <a:spLocks/>
          </p:cNvSpPr>
          <p:nvPr/>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47891D65-4FD5-4C9E-8125-9533E90E911E}" type="slidenum">
              <a:rPr lang="el-GR" smtClean="0">
                <a:solidFill>
                  <a:srgbClr val="5075BC"/>
                </a:solidFill>
              </a:rPr>
              <a:pPr algn="ctr">
                <a:defRPr/>
              </a:pPr>
              <a:t>‹#›</a:t>
            </a:fld>
            <a:endParaRPr lang="el-GR" dirty="0">
              <a:solidFill>
                <a:srgbClr val="5075BC"/>
              </a:solidFill>
            </a:endParaRPr>
          </a:p>
        </p:txBody>
      </p:sp>
      <p:sp>
        <p:nvSpPr>
          <p:cNvPr id="5" name="2 - Θέση υποσέλιδου" descr="[DECORATIVE]"/>
          <p:cNvSpPr txBox="1">
            <a:spLocks/>
          </p:cNvSpPr>
          <p:nvPr/>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l-GR" sz="1000" dirty="0" smtClean="0">
                <a:solidFill>
                  <a:srgbClr val="5075BC"/>
                </a:solidFill>
              </a:rPr>
              <a:t>Ενότητα 6: Παθητικοί και ενεργητικοί καθρέπτες ρεύματος</a:t>
            </a:r>
          </a:p>
        </p:txBody>
      </p:sp>
      <p:pic>
        <p:nvPicPr>
          <p:cNvPr id="6" name="Picture 5" descr="[DECORATIV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rgbClr val="5075BC"/>
                </a:solidFill>
              </a:defRPr>
            </a:lvl1pPr>
          </a:lstStyle>
          <a:p>
            <a:r>
              <a:rPr lang="el-GR"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Tree>
    <p:extLst>
      <p:ext uri="{BB962C8B-B14F-4D97-AF65-F5344CB8AC3E}">
        <p14:creationId xmlns:p14="http://schemas.microsoft.com/office/powerpoint/2010/main" val="2474460940"/>
      </p:ext>
    </p:extLst>
  </p:cSld>
  <p:clrMapOvr>
    <a:masterClrMapping/>
  </p:clrMapOvr>
  <p:transition/>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Tree>
    <p:extLst>
      <p:ext uri="{BB962C8B-B14F-4D97-AF65-F5344CB8AC3E}">
        <p14:creationId xmlns:p14="http://schemas.microsoft.com/office/powerpoint/2010/main" val="267096805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Θέση αριθμού διαφάνειας 5" descr="[DECORATIVE]"/>
          <p:cNvSpPr txBox="1">
            <a:spLocks/>
          </p:cNvSpPr>
          <p:nvPr/>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5D3FB25A-BBC0-4EA0-8774-A73A77F43FCC}" type="slidenum">
              <a:rPr lang="el-GR" smtClean="0">
                <a:solidFill>
                  <a:srgbClr val="5075BC"/>
                </a:solidFill>
              </a:rPr>
              <a:pPr algn="ctr">
                <a:defRPr/>
              </a:pPr>
              <a:t>‹#›</a:t>
            </a:fld>
            <a:endParaRPr lang="el-GR" dirty="0">
              <a:solidFill>
                <a:srgbClr val="5075BC"/>
              </a:solidFill>
            </a:endParaRPr>
          </a:p>
        </p:txBody>
      </p:sp>
      <p:sp>
        <p:nvSpPr>
          <p:cNvPr id="6" name="2 - Θέση υποσέλιδου" descr="[DECORATIVE]"/>
          <p:cNvSpPr txBox="1">
            <a:spLocks/>
          </p:cNvSpPr>
          <p:nvPr/>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l-GR" sz="1000" dirty="0" smtClean="0">
                <a:solidFill>
                  <a:srgbClr val="5075BC"/>
                </a:solidFill>
              </a:rPr>
              <a:t>Ενότητα 6: Παθητικοί και ενεργητικοί καθρέπτες ρεύματος</a:t>
            </a:r>
          </a:p>
        </p:txBody>
      </p:sp>
      <p:pic>
        <p:nvPicPr>
          <p:cNvPr id="7" name="Picture 6" descr="[DECORATIV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rgbClr val="5075BC"/>
                </a:solidFill>
              </a:defRPr>
            </a:lvl1pPr>
          </a:lstStyle>
          <a:p>
            <a:r>
              <a:rPr lang="el-GR"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292525128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7" name="Θέση αριθμού διαφάνειας 5" descr="[DECORATIVE]"/>
          <p:cNvSpPr txBox="1">
            <a:spLocks/>
          </p:cNvSpPr>
          <p:nvPr/>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77B698D3-8E7C-4045-8180-E1488241FE80}" type="slidenum">
              <a:rPr lang="el-GR" smtClean="0">
                <a:solidFill>
                  <a:srgbClr val="5075BC"/>
                </a:solidFill>
              </a:rPr>
              <a:pPr algn="ctr">
                <a:defRPr/>
              </a:pPr>
              <a:t>‹#›</a:t>
            </a:fld>
            <a:endParaRPr lang="el-GR" dirty="0">
              <a:solidFill>
                <a:srgbClr val="5075BC"/>
              </a:solidFill>
            </a:endParaRPr>
          </a:p>
        </p:txBody>
      </p:sp>
      <p:sp>
        <p:nvSpPr>
          <p:cNvPr id="8" name="2 - Θέση υποσέλιδου" descr="[DECORATIVE]"/>
          <p:cNvSpPr txBox="1">
            <a:spLocks/>
          </p:cNvSpPr>
          <p:nvPr/>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l-GR" sz="1000" dirty="0" smtClean="0">
                <a:solidFill>
                  <a:srgbClr val="5075BC"/>
                </a:solidFill>
              </a:rPr>
              <a:t>Ενότητα 6: Παθητικοί και ενεργητικοί καθρέπτες ρεύματος</a:t>
            </a:r>
          </a:p>
        </p:txBody>
      </p:sp>
      <p:pic>
        <p:nvPicPr>
          <p:cNvPr id="9" name="Picture 8" descr="[DECORATIV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a:solidFill>
                  <a:srgbClr val="5075BC"/>
                </a:solidFill>
              </a:defRPr>
            </a:lvl1pPr>
          </a:lstStyle>
          <a:p>
            <a:r>
              <a:rPr lang="el-GR"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89757988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Θέση αριθμού διαφάνειας 5" descr="[DECORATIVE]"/>
          <p:cNvSpPr txBox="1">
            <a:spLocks/>
          </p:cNvSpPr>
          <p:nvPr/>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35F80DA4-E160-44DA-A325-2676CE6E8689}" type="slidenum">
              <a:rPr lang="el-GR" smtClean="0">
                <a:solidFill>
                  <a:srgbClr val="5075BC"/>
                </a:solidFill>
              </a:rPr>
              <a:pPr algn="ctr">
                <a:defRPr/>
              </a:pPr>
              <a:t>‹#›</a:t>
            </a:fld>
            <a:endParaRPr lang="el-GR" dirty="0">
              <a:solidFill>
                <a:srgbClr val="5075BC"/>
              </a:solidFill>
            </a:endParaRPr>
          </a:p>
        </p:txBody>
      </p:sp>
      <p:sp>
        <p:nvSpPr>
          <p:cNvPr id="4" name="2 - Θέση υποσέλιδου" descr="[DECORATIVE]"/>
          <p:cNvSpPr txBox="1">
            <a:spLocks/>
          </p:cNvSpPr>
          <p:nvPr/>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l-GR" sz="1000" dirty="0" smtClean="0">
                <a:solidFill>
                  <a:srgbClr val="5075BC"/>
                </a:solidFill>
              </a:rPr>
              <a:t>Ενότητα 6: Παθητικοί και ενεργητικοί καθρέπτες ρεύματος</a:t>
            </a:r>
          </a:p>
        </p:txBody>
      </p:sp>
      <p:pic>
        <p:nvPicPr>
          <p:cNvPr id="5" name="Picture 4" descr="[DECORATIV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chemeClr val="accent1"/>
                </a:solidFill>
              </a:defRPr>
            </a:lvl1pPr>
          </a:lstStyle>
          <a:p>
            <a:r>
              <a:rPr lang="el-GR" smtClean="0"/>
              <a:t>Στυλ κύριου τίτλου</a:t>
            </a:r>
            <a:endParaRPr lang="el-GR" dirty="0"/>
          </a:p>
        </p:txBody>
      </p:sp>
    </p:spTree>
    <p:extLst>
      <p:ext uri="{BB962C8B-B14F-4D97-AF65-F5344CB8AC3E}">
        <p14:creationId xmlns:p14="http://schemas.microsoft.com/office/powerpoint/2010/main" val="158506128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384881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Περιεχόμενο με λεζάντα">
    <p:spTree>
      <p:nvGrpSpPr>
        <p:cNvPr id="1" name=""/>
        <p:cNvGrpSpPr/>
        <p:nvPr/>
      </p:nvGrpSpPr>
      <p:grpSpPr>
        <a:xfrm>
          <a:off x="0" y="0"/>
          <a:ext cx="0" cy="0"/>
          <a:chOff x="0" y="0"/>
          <a:chExt cx="0" cy="0"/>
        </a:xfrm>
      </p:grpSpPr>
      <p:sp>
        <p:nvSpPr>
          <p:cNvPr id="5" name="Θέση αριθμού διαφάνειας 5" descr="[DECORATIVE]"/>
          <p:cNvSpPr txBox="1">
            <a:spLocks/>
          </p:cNvSpPr>
          <p:nvPr/>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18A2BF11-534B-4370-A747-A6DA54A50663}" type="slidenum">
              <a:rPr lang="el-GR" smtClean="0">
                <a:solidFill>
                  <a:srgbClr val="5075BC"/>
                </a:solidFill>
              </a:rPr>
              <a:pPr algn="ctr">
                <a:defRPr/>
              </a:pPr>
              <a:t>‹#›</a:t>
            </a:fld>
            <a:endParaRPr lang="el-GR" dirty="0">
              <a:solidFill>
                <a:srgbClr val="5075BC"/>
              </a:solidFill>
            </a:endParaRPr>
          </a:p>
        </p:txBody>
      </p:sp>
      <p:sp>
        <p:nvSpPr>
          <p:cNvPr id="7" name="2 - Θέση υποσέλιδου" descr="[DECORATIVE]"/>
          <p:cNvSpPr txBox="1">
            <a:spLocks/>
          </p:cNvSpPr>
          <p:nvPr/>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l-GR" sz="1000" dirty="0" smtClean="0">
                <a:solidFill>
                  <a:srgbClr val="5075BC"/>
                </a:solidFill>
              </a:rPr>
              <a:t>Ενότητα 6: Παθητικοί και ενεργητικοί καθρέπτες ρεύματος</a:t>
            </a:r>
          </a:p>
        </p:txBody>
      </p:sp>
      <p:pic>
        <p:nvPicPr>
          <p:cNvPr id="8" name="Picture 7" descr="[DECORATIV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rtlCol="0">
            <a:normAutofit/>
          </a:bodyPr>
          <a:lstStyle>
            <a:lvl1pPr>
              <a:defRPr lang="el-GR" b="0">
                <a:solidFill>
                  <a:schemeClr val="accent1"/>
                </a:solidFill>
              </a:defRPr>
            </a:lvl1pPr>
          </a:lstStyle>
          <a:p>
            <a:pPr lvl="0"/>
            <a:r>
              <a:rPr lang="el-GR" smtClean="0"/>
              <a:t>Στυλ κύριου τίτλου</a:t>
            </a:r>
            <a:endParaRPr lang="el-GR" dirty="0"/>
          </a:p>
        </p:txBody>
      </p:sp>
    </p:spTree>
    <p:extLst>
      <p:ext uri="{BB962C8B-B14F-4D97-AF65-F5344CB8AC3E}">
        <p14:creationId xmlns:p14="http://schemas.microsoft.com/office/powerpoint/2010/main" val="391618503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Εικόνα με λεζάντα">
    <p:spTree>
      <p:nvGrpSpPr>
        <p:cNvPr id="1" name=""/>
        <p:cNvGrpSpPr/>
        <p:nvPr/>
      </p:nvGrpSpPr>
      <p:grpSpPr>
        <a:xfrm>
          <a:off x="0" y="0"/>
          <a:ext cx="0" cy="0"/>
          <a:chOff x="0" y="0"/>
          <a:chExt cx="0" cy="0"/>
        </a:xfrm>
      </p:grpSpPr>
      <p:sp>
        <p:nvSpPr>
          <p:cNvPr id="5" name="Θέση αριθμού διαφάνειας 5" descr="[DECORATIVE]"/>
          <p:cNvSpPr txBox="1">
            <a:spLocks/>
          </p:cNvSpPr>
          <p:nvPr/>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3AD41766-3C87-4F03-95EB-E8E6D6464939}" type="slidenum">
              <a:rPr lang="el-GR" smtClean="0">
                <a:solidFill>
                  <a:srgbClr val="5075BC"/>
                </a:solidFill>
              </a:rPr>
              <a:pPr algn="ctr">
                <a:defRPr/>
              </a:pPr>
              <a:t>‹#›</a:t>
            </a:fld>
            <a:endParaRPr lang="el-GR" dirty="0">
              <a:solidFill>
                <a:srgbClr val="5075BC"/>
              </a:solidFill>
            </a:endParaRPr>
          </a:p>
        </p:txBody>
      </p:sp>
      <p:sp>
        <p:nvSpPr>
          <p:cNvPr id="6" name="2 - Θέση υποσέλιδου" descr="[DECORATIVE]"/>
          <p:cNvSpPr txBox="1">
            <a:spLocks/>
          </p:cNvSpPr>
          <p:nvPr/>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l-GR" sz="1000" dirty="0" smtClean="0">
                <a:solidFill>
                  <a:srgbClr val="5075BC"/>
                </a:solidFill>
              </a:rPr>
              <a:t>Ενότητα 6: Παθητικοί και ενεργητικοί καθρέπτες ρεύματος</a:t>
            </a:r>
          </a:p>
        </p:txBody>
      </p:sp>
      <p:pic>
        <p:nvPicPr>
          <p:cNvPr id="7" name="Picture 6" descr="[DECORATIV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εικόνας 2"/>
          <p:cNvSpPr>
            <a:spLocks noGrp="1"/>
          </p:cNvSpPr>
          <p:nvPr>
            <p:ph type="pic" idx="1"/>
          </p:nvPr>
        </p:nvSpPr>
        <p:spPr>
          <a:xfrm>
            <a:off x="1792288" y="1556792"/>
            <a:ext cx="5486400" cy="345638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smtClean="0"/>
              <a:t>Κάντε κλικ στο εικονίδιο για να προσθέσετε εικόνα</a:t>
            </a:r>
            <a:endParaRPr lang="el-GR" noProof="0"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rtlCol="0">
            <a:normAutofit/>
          </a:bodyPr>
          <a:lstStyle>
            <a:lvl1pPr>
              <a:defRPr lang="el-GR" b="0">
                <a:solidFill>
                  <a:schemeClr val="accent1"/>
                </a:solidFill>
              </a:defRPr>
            </a:lvl1pPr>
          </a:lstStyle>
          <a:p>
            <a:pPr lvl="0"/>
            <a:r>
              <a:rPr lang="el-GR" smtClean="0"/>
              <a:t>Στυλ κύριου τίτλου</a:t>
            </a:r>
            <a:endParaRPr lang="el-GR" dirty="0"/>
          </a:p>
        </p:txBody>
      </p:sp>
    </p:spTree>
    <p:extLst>
      <p:ext uri="{BB962C8B-B14F-4D97-AF65-F5344CB8AC3E}">
        <p14:creationId xmlns:p14="http://schemas.microsoft.com/office/powerpoint/2010/main" val="332100457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Θέση τίτλου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Στυλ κύριου τίτλου</a:t>
            </a:r>
          </a:p>
        </p:txBody>
      </p:sp>
      <p:sp>
        <p:nvSpPr>
          <p:cNvPr id="1027" name="Θέση κειμένου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Στυλ υποδείγματος κειμένου</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Tree>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ransition/>
  <p:timing>
    <p:tnLst>
      <p:par>
        <p:cTn id="1" dur="indefinite" restart="never" nodeType="tmRoot"/>
      </p:par>
    </p:tnLst>
  </p:timing>
  <p:hf hdr="0" ftr="0"/>
  <p:txStyles>
    <p:titleStyle>
      <a:lvl1pPr algn="ctr" rtl="0" eaLnBrk="0" fontAlgn="base" hangingPunct="0">
        <a:spcBef>
          <a:spcPct val="0"/>
        </a:spcBef>
        <a:spcAft>
          <a:spcPct val="0"/>
        </a:spcAft>
        <a:defRPr sz="4400" kern="1200">
          <a:solidFill>
            <a:schemeClr val="accent1"/>
          </a:solidFill>
          <a:latin typeface="+mj-lt"/>
          <a:ea typeface="+mj-ea"/>
          <a:cs typeface="+mj-cs"/>
        </a:defRPr>
      </a:lvl1pPr>
      <a:lvl2pPr algn="ctr" rtl="0" eaLnBrk="0" fontAlgn="base" hangingPunct="0">
        <a:spcBef>
          <a:spcPct val="0"/>
        </a:spcBef>
        <a:spcAft>
          <a:spcPct val="0"/>
        </a:spcAft>
        <a:defRPr sz="4400">
          <a:solidFill>
            <a:schemeClr val="accent1"/>
          </a:solidFill>
          <a:latin typeface="Calibri" panose="020F0502020204030204" pitchFamily="34" charset="0"/>
        </a:defRPr>
      </a:lvl2pPr>
      <a:lvl3pPr algn="ctr" rtl="0" eaLnBrk="0" fontAlgn="base" hangingPunct="0">
        <a:spcBef>
          <a:spcPct val="0"/>
        </a:spcBef>
        <a:spcAft>
          <a:spcPct val="0"/>
        </a:spcAft>
        <a:defRPr sz="4400">
          <a:solidFill>
            <a:schemeClr val="accent1"/>
          </a:solidFill>
          <a:latin typeface="Calibri" panose="020F0502020204030204" pitchFamily="34" charset="0"/>
        </a:defRPr>
      </a:lvl3pPr>
      <a:lvl4pPr algn="ctr" rtl="0" eaLnBrk="0" fontAlgn="base" hangingPunct="0">
        <a:spcBef>
          <a:spcPct val="0"/>
        </a:spcBef>
        <a:spcAft>
          <a:spcPct val="0"/>
        </a:spcAft>
        <a:defRPr sz="4400">
          <a:solidFill>
            <a:schemeClr val="accent1"/>
          </a:solidFill>
          <a:latin typeface="Calibri" panose="020F0502020204030204" pitchFamily="34" charset="0"/>
        </a:defRPr>
      </a:lvl4pPr>
      <a:lvl5pPr algn="ctr" rtl="0" eaLnBrk="0" fontAlgn="base" hangingPunct="0">
        <a:spcBef>
          <a:spcPct val="0"/>
        </a:spcBef>
        <a:spcAft>
          <a:spcPct val="0"/>
        </a:spcAft>
        <a:defRPr sz="4400">
          <a:solidFill>
            <a:schemeClr val="accent1"/>
          </a:solidFill>
          <a:latin typeface="Calibri" panose="020F0502020204030204" pitchFamily="34" charset="0"/>
        </a:defRPr>
      </a:lvl5pPr>
      <a:lvl6pPr marL="457200" algn="ctr" rtl="0" fontAlgn="base">
        <a:spcBef>
          <a:spcPct val="0"/>
        </a:spcBef>
        <a:spcAft>
          <a:spcPct val="0"/>
        </a:spcAft>
        <a:defRPr sz="4400">
          <a:solidFill>
            <a:schemeClr val="accent1"/>
          </a:solidFill>
          <a:latin typeface="Calibri" panose="020F0502020204030204" pitchFamily="34" charset="0"/>
        </a:defRPr>
      </a:lvl6pPr>
      <a:lvl7pPr marL="914400" algn="ctr" rtl="0" fontAlgn="base">
        <a:spcBef>
          <a:spcPct val="0"/>
        </a:spcBef>
        <a:spcAft>
          <a:spcPct val="0"/>
        </a:spcAft>
        <a:defRPr sz="4400">
          <a:solidFill>
            <a:schemeClr val="accent1"/>
          </a:solidFill>
          <a:latin typeface="Calibri" panose="020F0502020204030204" pitchFamily="34" charset="0"/>
        </a:defRPr>
      </a:lvl7pPr>
      <a:lvl8pPr marL="1371600" algn="ctr" rtl="0" fontAlgn="base">
        <a:spcBef>
          <a:spcPct val="0"/>
        </a:spcBef>
        <a:spcAft>
          <a:spcPct val="0"/>
        </a:spcAft>
        <a:defRPr sz="4400">
          <a:solidFill>
            <a:schemeClr val="accent1"/>
          </a:solidFill>
          <a:latin typeface="Calibri" panose="020F0502020204030204" pitchFamily="34" charset="0"/>
        </a:defRPr>
      </a:lvl8pPr>
      <a:lvl9pPr marL="1828800" algn="ctr" rtl="0" fontAlgn="base">
        <a:spcBef>
          <a:spcPct val="0"/>
        </a:spcBef>
        <a:spcAft>
          <a:spcPct val="0"/>
        </a:spcAft>
        <a:defRPr sz="4400">
          <a:solidFill>
            <a:schemeClr val="accent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41.wmf"/><Relationship Id="rId13" Type="http://schemas.openxmlformats.org/officeDocument/2006/relationships/image" Target="../media/image43.png"/><Relationship Id="rId3" Type="http://schemas.openxmlformats.org/officeDocument/2006/relationships/slideLayout" Target="../slideLayouts/slideLayout8.xml"/><Relationship Id="rId7" Type="http://schemas.openxmlformats.org/officeDocument/2006/relationships/oleObject" Target="../embeddings/oleObject37.bin"/><Relationship Id="rId12" Type="http://schemas.openxmlformats.org/officeDocument/2006/relationships/oleObject" Target="../embeddings/oleObject39.bin"/><Relationship Id="rId2" Type="http://schemas.openxmlformats.org/officeDocument/2006/relationships/tags" Target="../tags/tag13.xml"/><Relationship Id="rId1" Type="http://schemas.openxmlformats.org/officeDocument/2006/relationships/vmlDrawing" Target="../drawings/vmlDrawing9.vml"/><Relationship Id="rId6" Type="http://schemas.openxmlformats.org/officeDocument/2006/relationships/image" Target="../media/image40.wmf"/><Relationship Id="rId11" Type="http://schemas.openxmlformats.org/officeDocument/2006/relationships/image" Target="../media/image42.png"/><Relationship Id="rId5" Type="http://schemas.openxmlformats.org/officeDocument/2006/relationships/oleObject" Target="../embeddings/oleObject36.bin"/><Relationship Id="rId10" Type="http://schemas.openxmlformats.org/officeDocument/2006/relationships/oleObject" Target="../embeddings/oleObject38.bin"/><Relationship Id="rId4" Type="http://schemas.openxmlformats.org/officeDocument/2006/relationships/image" Target="../media/image44.png"/><Relationship Id="rId9" Type="http://schemas.openxmlformats.org/officeDocument/2006/relationships/image" Target="../media/image45.png"/></Relationships>
</file>

<file path=ppt/slides/_rels/slide11.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oleObject" Target="../embeddings/oleObject44.bin"/><Relationship Id="rId18" Type="http://schemas.openxmlformats.org/officeDocument/2006/relationships/image" Target="../media/image52.wmf"/><Relationship Id="rId3" Type="http://schemas.openxmlformats.org/officeDocument/2006/relationships/slideLayout" Target="../slideLayouts/slideLayout8.xml"/><Relationship Id="rId7" Type="http://schemas.openxmlformats.org/officeDocument/2006/relationships/image" Target="../media/image47.png"/><Relationship Id="rId12" Type="http://schemas.openxmlformats.org/officeDocument/2006/relationships/image" Target="../media/image49.wmf"/><Relationship Id="rId17" Type="http://schemas.openxmlformats.org/officeDocument/2006/relationships/oleObject" Target="../embeddings/oleObject46.bin"/><Relationship Id="rId2" Type="http://schemas.openxmlformats.org/officeDocument/2006/relationships/tags" Target="../tags/tag14.xml"/><Relationship Id="rId16" Type="http://schemas.openxmlformats.org/officeDocument/2006/relationships/image" Target="../media/image51.wmf"/><Relationship Id="rId1" Type="http://schemas.openxmlformats.org/officeDocument/2006/relationships/vmlDrawing" Target="../drawings/vmlDrawing10.vml"/><Relationship Id="rId6" Type="http://schemas.openxmlformats.org/officeDocument/2006/relationships/oleObject" Target="../embeddings/oleObject41.bin"/><Relationship Id="rId11" Type="http://schemas.openxmlformats.org/officeDocument/2006/relationships/oleObject" Target="../embeddings/oleObject43.bin"/><Relationship Id="rId5" Type="http://schemas.openxmlformats.org/officeDocument/2006/relationships/image" Target="../media/image46.png"/><Relationship Id="rId15" Type="http://schemas.openxmlformats.org/officeDocument/2006/relationships/oleObject" Target="../embeddings/oleObject45.bin"/><Relationship Id="rId10" Type="http://schemas.openxmlformats.org/officeDocument/2006/relationships/image" Target="../media/image48.wmf"/><Relationship Id="rId4" Type="http://schemas.openxmlformats.org/officeDocument/2006/relationships/oleObject" Target="../embeddings/oleObject40.bin"/><Relationship Id="rId9" Type="http://schemas.openxmlformats.org/officeDocument/2006/relationships/oleObject" Target="../embeddings/oleObject42.bin"/><Relationship Id="rId14" Type="http://schemas.openxmlformats.org/officeDocument/2006/relationships/image" Target="../media/image50.w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49.bin"/><Relationship Id="rId13" Type="http://schemas.openxmlformats.org/officeDocument/2006/relationships/image" Target="../media/image58.wmf"/><Relationship Id="rId18" Type="http://schemas.openxmlformats.org/officeDocument/2006/relationships/image" Target="../media/image60.wmf"/><Relationship Id="rId3" Type="http://schemas.openxmlformats.org/officeDocument/2006/relationships/slideLayout" Target="../slideLayouts/slideLayout8.xml"/><Relationship Id="rId7" Type="http://schemas.openxmlformats.org/officeDocument/2006/relationships/image" Target="../media/image55.png"/><Relationship Id="rId12" Type="http://schemas.openxmlformats.org/officeDocument/2006/relationships/oleObject" Target="../embeddings/oleObject51.bin"/><Relationship Id="rId17" Type="http://schemas.openxmlformats.org/officeDocument/2006/relationships/oleObject" Target="../embeddings/oleObject53.bin"/><Relationship Id="rId2" Type="http://schemas.openxmlformats.org/officeDocument/2006/relationships/tags" Target="../tags/tag15.xml"/><Relationship Id="rId16" Type="http://schemas.openxmlformats.org/officeDocument/2006/relationships/image" Target="../media/image59.wmf"/><Relationship Id="rId20" Type="http://schemas.openxmlformats.org/officeDocument/2006/relationships/image" Target="../media/image61.wmf"/><Relationship Id="rId1" Type="http://schemas.openxmlformats.org/officeDocument/2006/relationships/vmlDrawing" Target="../drawings/vmlDrawing11.vml"/><Relationship Id="rId6" Type="http://schemas.openxmlformats.org/officeDocument/2006/relationships/oleObject" Target="../embeddings/oleObject48.bin"/><Relationship Id="rId11" Type="http://schemas.openxmlformats.org/officeDocument/2006/relationships/image" Target="../media/image57.wmf"/><Relationship Id="rId5" Type="http://schemas.openxmlformats.org/officeDocument/2006/relationships/image" Target="../media/image54.png"/><Relationship Id="rId15" Type="http://schemas.openxmlformats.org/officeDocument/2006/relationships/oleObject" Target="../embeddings/oleObject52.bin"/><Relationship Id="rId10" Type="http://schemas.openxmlformats.org/officeDocument/2006/relationships/oleObject" Target="../embeddings/oleObject50.bin"/><Relationship Id="rId19" Type="http://schemas.openxmlformats.org/officeDocument/2006/relationships/oleObject" Target="../embeddings/oleObject54.bin"/><Relationship Id="rId4" Type="http://schemas.openxmlformats.org/officeDocument/2006/relationships/oleObject" Target="../embeddings/oleObject47.bin"/><Relationship Id="rId9" Type="http://schemas.openxmlformats.org/officeDocument/2006/relationships/image" Target="../media/image56.wmf"/><Relationship Id="rId14" Type="http://schemas.openxmlformats.org/officeDocument/2006/relationships/image" Target="../media/image59.png"/></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57.bin"/><Relationship Id="rId13" Type="http://schemas.openxmlformats.org/officeDocument/2006/relationships/image" Target="../media/image66.wmf"/><Relationship Id="rId18" Type="http://schemas.openxmlformats.org/officeDocument/2006/relationships/image" Target="../media/image68.wmf"/><Relationship Id="rId3" Type="http://schemas.openxmlformats.org/officeDocument/2006/relationships/slideLayout" Target="../slideLayouts/slideLayout6.xml"/><Relationship Id="rId21" Type="http://schemas.openxmlformats.org/officeDocument/2006/relationships/oleObject" Target="../embeddings/oleObject63.bin"/><Relationship Id="rId7" Type="http://schemas.openxmlformats.org/officeDocument/2006/relationships/image" Target="../media/image63.wmf"/><Relationship Id="rId12" Type="http://schemas.openxmlformats.org/officeDocument/2006/relationships/oleObject" Target="../embeddings/oleObject59.bin"/><Relationship Id="rId17" Type="http://schemas.openxmlformats.org/officeDocument/2006/relationships/oleObject" Target="../embeddings/oleObject61.bin"/><Relationship Id="rId2" Type="http://schemas.openxmlformats.org/officeDocument/2006/relationships/tags" Target="../tags/tag16.xml"/><Relationship Id="rId16" Type="http://schemas.openxmlformats.org/officeDocument/2006/relationships/image" Target="../media/image72.png"/><Relationship Id="rId20" Type="http://schemas.openxmlformats.org/officeDocument/2006/relationships/image" Target="../media/image69.wmf"/><Relationship Id="rId1" Type="http://schemas.openxmlformats.org/officeDocument/2006/relationships/vmlDrawing" Target="../drawings/vmlDrawing12.vml"/><Relationship Id="rId6" Type="http://schemas.openxmlformats.org/officeDocument/2006/relationships/oleObject" Target="../embeddings/oleObject56.bin"/><Relationship Id="rId11" Type="http://schemas.openxmlformats.org/officeDocument/2006/relationships/image" Target="../media/image65.wmf"/><Relationship Id="rId24" Type="http://schemas.openxmlformats.org/officeDocument/2006/relationships/image" Target="../media/image71.wmf"/><Relationship Id="rId5" Type="http://schemas.openxmlformats.org/officeDocument/2006/relationships/image" Target="../media/image62.png"/><Relationship Id="rId15" Type="http://schemas.openxmlformats.org/officeDocument/2006/relationships/image" Target="../media/image67.wmf"/><Relationship Id="rId23" Type="http://schemas.openxmlformats.org/officeDocument/2006/relationships/oleObject" Target="../embeddings/oleObject64.bin"/><Relationship Id="rId10" Type="http://schemas.openxmlformats.org/officeDocument/2006/relationships/oleObject" Target="../embeddings/oleObject58.bin"/><Relationship Id="rId19" Type="http://schemas.openxmlformats.org/officeDocument/2006/relationships/oleObject" Target="../embeddings/oleObject62.bin"/><Relationship Id="rId4" Type="http://schemas.openxmlformats.org/officeDocument/2006/relationships/oleObject" Target="../embeddings/oleObject55.bin"/><Relationship Id="rId9" Type="http://schemas.openxmlformats.org/officeDocument/2006/relationships/image" Target="../media/image64.wmf"/><Relationship Id="rId14" Type="http://schemas.openxmlformats.org/officeDocument/2006/relationships/oleObject" Target="../embeddings/oleObject60.bin"/><Relationship Id="rId22" Type="http://schemas.openxmlformats.org/officeDocument/2006/relationships/image" Target="../media/image70.wmf"/></Relationships>
</file>

<file path=ppt/slides/_rels/slide1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slideLayout" Target="../slideLayouts/slideLayout1.xml"/><Relationship Id="rId1" Type="http://schemas.openxmlformats.org/officeDocument/2006/relationships/tags" Target="../tags/tag17.xml"/><Relationship Id="rId4" Type="http://schemas.openxmlformats.org/officeDocument/2006/relationships/image" Target="../media/image74.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75.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opencourses.uoa.gr/courses/DI101/"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image" Target="../media/image76.png"/><Relationship Id="rId4" Type="http://schemas.openxmlformats.org/officeDocument/2006/relationships/hyperlink" Target="%5b1%5d%20http:/creativecommons.org/licenses/by-nc-sa/4.0/" TargetMode="Externa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3.xml"/><Relationship Id="rId1" Type="http://schemas.openxmlformats.org/officeDocument/2006/relationships/vmlDrawing" Target="../drawings/vmlDrawing1.vml"/><Relationship Id="rId5" Type="http://schemas.openxmlformats.org/officeDocument/2006/relationships/image" Target="../media/image3.png"/><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9.png"/><Relationship Id="rId3" Type="http://schemas.openxmlformats.org/officeDocument/2006/relationships/tags" Target="../tags/tag5.xml"/><Relationship Id="rId7" Type="http://schemas.openxmlformats.org/officeDocument/2006/relationships/image" Target="../media/image4.wmf"/><Relationship Id="rId12" Type="http://schemas.openxmlformats.org/officeDocument/2006/relationships/image" Target="../media/image8.png"/><Relationship Id="rId2" Type="http://schemas.openxmlformats.org/officeDocument/2006/relationships/tags" Target="../tags/tag4.xml"/><Relationship Id="rId16" Type="http://schemas.openxmlformats.org/officeDocument/2006/relationships/image" Target="../media/image7.png"/><Relationship Id="rId1" Type="http://schemas.openxmlformats.org/officeDocument/2006/relationships/vmlDrawing" Target="../drawings/vmlDrawing2.vml"/><Relationship Id="rId6" Type="http://schemas.openxmlformats.org/officeDocument/2006/relationships/oleObject" Target="../embeddings/oleObject2.bin"/><Relationship Id="rId11" Type="http://schemas.openxmlformats.org/officeDocument/2006/relationships/image" Target="../media/image6.wmf"/><Relationship Id="rId5" Type="http://schemas.openxmlformats.org/officeDocument/2006/relationships/slideLayout" Target="../slideLayouts/slideLayout2.xml"/><Relationship Id="rId15" Type="http://schemas.openxmlformats.org/officeDocument/2006/relationships/oleObject" Target="../embeddings/oleObject5.bin"/><Relationship Id="rId10" Type="http://schemas.openxmlformats.org/officeDocument/2006/relationships/oleObject" Target="../embeddings/oleObject4.bin"/><Relationship Id="rId4" Type="http://schemas.openxmlformats.org/officeDocument/2006/relationships/tags" Target="../tags/tag6.xml"/><Relationship Id="rId9" Type="http://schemas.openxmlformats.org/officeDocument/2006/relationships/image" Target="../media/image5.wmf"/><Relationship Id="rId1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slideLayout" Target="../slideLayouts/slideLayout8.xml"/><Relationship Id="rId7" Type="http://schemas.openxmlformats.org/officeDocument/2006/relationships/image" Target="../media/image12.wmf"/><Relationship Id="rId2" Type="http://schemas.openxmlformats.org/officeDocument/2006/relationships/tags" Target="../tags/tag7.xml"/><Relationship Id="rId1" Type="http://schemas.openxmlformats.org/officeDocument/2006/relationships/vmlDrawing" Target="../drawings/vmlDrawing3.vml"/><Relationship Id="rId6" Type="http://schemas.openxmlformats.org/officeDocument/2006/relationships/oleObject" Target="../embeddings/oleObject7.bin"/><Relationship Id="rId5" Type="http://schemas.openxmlformats.org/officeDocument/2006/relationships/image" Target="../media/image11.png"/><Relationship Id="rId4" Type="http://schemas.openxmlformats.org/officeDocument/2006/relationships/oleObject" Target="../embeddings/oleObject6.bin"/><Relationship Id="rId9" Type="http://schemas.openxmlformats.org/officeDocument/2006/relationships/image" Target="../media/image13.wmf"/></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1.bin"/><Relationship Id="rId13" Type="http://schemas.openxmlformats.org/officeDocument/2006/relationships/image" Target="../media/image18.wmf"/><Relationship Id="rId3" Type="http://schemas.openxmlformats.org/officeDocument/2006/relationships/slideLayout" Target="../slideLayouts/slideLayout4.xml"/><Relationship Id="rId7" Type="http://schemas.openxmlformats.org/officeDocument/2006/relationships/image" Target="../media/image15.wmf"/><Relationship Id="rId12" Type="http://schemas.openxmlformats.org/officeDocument/2006/relationships/oleObject" Target="../embeddings/oleObject13.bin"/><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oleObject" Target="../embeddings/oleObject10.bin"/><Relationship Id="rId11" Type="http://schemas.openxmlformats.org/officeDocument/2006/relationships/image" Target="../media/image17.wmf"/><Relationship Id="rId5" Type="http://schemas.openxmlformats.org/officeDocument/2006/relationships/image" Target="../media/image14.png"/><Relationship Id="rId10" Type="http://schemas.openxmlformats.org/officeDocument/2006/relationships/oleObject" Target="../embeddings/oleObject12.bin"/><Relationship Id="rId4" Type="http://schemas.openxmlformats.org/officeDocument/2006/relationships/oleObject" Target="../embeddings/oleObject9.bin"/><Relationship Id="rId9" Type="http://schemas.openxmlformats.org/officeDocument/2006/relationships/image" Target="../media/image16.wmf"/></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slideLayout" Target="../slideLayouts/slideLayout5.xml"/><Relationship Id="rId7" Type="http://schemas.openxmlformats.org/officeDocument/2006/relationships/image" Target="../media/image20.png"/><Relationship Id="rId2" Type="http://schemas.openxmlformats.org/officeDocument/2006/relationships/tags" Target="../tags/tag9.xml"/><Relationship Id="rId1" Type="http://schemas.openxmlformats.org/officeDocument/2006/relationships/vmlDrawing" Target="../drawings/vmlDrawing5.vml"/><Relationship Id="rId6" Type="http://schemas.openxmlformats.org/officeDocument/2006/relationships/oleObject" Target="../embeddings/oleObject15.bin"/><Relationship Id="rId11" Type="http://schemas.openxmlformats.org/officeDocument/2006/relationships/image" Target="../media/image18.wmf"/><Relationship Id="rId5" Type="http://schemas.openxmlformats.org/officeDocument/2006/relationships/image" Target="../media/image19.png"/><Relationship Id="rId10" Type="http://schemas.openxmlformats.org/officeDocument/2006/relationships/oleObject" Target="../embeddings/oleObject17.bin"/><Relationship Id="rId4" Type="http://schemas.openxmlformats.org/officeDocument/2006/relationships/oleObject" Target="../embeddings/oleObject14.bin"/><Relationship Id="rId9" Type="http://schemas.openxmlformats.org/officeDocument/2006/relationships/image" Target="../media/image17.wmf"/></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8.xml"/><Relationship Id="rId7" Type="http://schemas.openxmlformats.org/officeDocument/2006/relationships/image" Target="../media/image22.png"/><Relationship Id="rId2" Type="http://schemas.openxmlformats.org/officeDocument/2006/relationships/tags" Target="../tags/tag10.xml"/><Relationship Id="rId1" Type="http://schemas.openxmlformats.org/officeDocument/2006/relationships/vmlDrawing" Target="../drawings/vmlDrawing6.vml"/><Relationship Id="rId6" Type="http://schemas.openxmlformats.org/officeDocument/2006/relationships/oleObject" Target="../embeddings/oleObject19.bin"/><Relationship Id="rId5" Type="http://schemas.openxmlformats.org/officeDocument/2006/relationships/image" Target="../media/image21.png"/><Relationship Id="rId10" Type="http://schemas.openxmlformats.org/officeDocument/2006/relationships/image" Target="../media/image23.wmf"/><Relationship Id="rId4" Type="http://schemas.openxmlformats.org/officeDocument/2006/relationships/oleObject" Target="../embeddings/oleObject18.bin"/><Relationship Id="rId9" Type="http://schemas.openxmlformats.org/officeDocument/2006/relationships/oleObject" Target="../embeddings/oleObject20.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23.bin"/><Relationship Id="rId13" Type="http://schemas.openxmlformats.org/officeDocument/2006/relationships/image" Target="../media/image29.wmf"/><Relationship Id="rId18" Type="http://schemas.openxmlformats.org/officeDocument/2006/relationships/oleObject" Target="../embeddings/oleObject28.bin"/><Relationship Id="rId3" Type="http://schemas.openxmlformats.org/officeDocument/2006/relationships/slideLayout" Target="../slideLayouts/slideLayout8.xml"/><Relationship Id="rId21" Type="http://schemas.openxmlformats.org/officeDocument/2006/relationships/image" Target="../media/image33.wmf"/><Relationship Id="rId7" Type="http://schemas.openxmlformats.org/officeDocument/2006/relationships/image" Target="../media/image26.wmf"/><Relationship Id="rId12" Type="http://schemas.openxmlformats.org/officeDocument/2006/relationships/oleObject" Target="../embeddings/oleObject25.bin"/><Relationship Id="rId17" Type="http://schemas.openxmlformats.org/officeDocument/2006/relationships/image" Target="../media/image31.wmf"/><Relationship Id="rId25" Type="http://schemas.openxmlformats.org/officeDocument/2006/relationships/image" Target="../media/image35.wmf"/><Relationship Id="rId2" Type="http://schemas.openxmlformats.org/officeDocument/2006/relationships/tags" Target="../tags/tag11.xml"/><Relationship Id="rId16" Type="http://schemas.openxmlformats.org/officeDocument/2006/relationships/oleObject" Target="../embeddings/oleObject27.bin"/><Relationship Id="rId20" Type="http://schemas.openxmlformats.org/officeDocument/2006/relationships/oleObject" Target="../embeddings/oleObject29.bin"/><Relationship Id="rId1" Type="http://schemas.openxmlformats.org/officeDocument/2006/relationships/vmlDrawing" Target="../drawings/vmlDrawing7.vml"/><Relationship Id="rId6" Type="http://schemas.openxmlformats.org/officeDocument/2006/relationships/oleObject" Target="../embeddings/oleObject22.bin"/><Relationship Id="rId11" Type="http://schemas.openxmlformats.org/officeDocument/2006/relationships/image" Target="../media/image28.wmf"/><Relationship Id="rId24" Type="http://schemas.openxmlformats.org/officeDocument/2006/relationships/oleObject" Target="../embeddings/oleObject31.bin"/><Relationship Id="rId5" Type="http://schemas.openxmlformats.org/officeDocument/2006/relationships/image" Target="../media/image25.png"/><Relationship Id="rId15" Type="http://schemas.openxmlformats.org/officeDocument/2006/relationships/image" Target="../media/image30.png"/><Relationship Id="rId23" Type="http://schemas.openxmlformats.org/officeDocument/2006/relationships/image" Target="../media/image34.wmf"/><Relationship Id="rId10" Type="http://schemas.openxmlformats.org/officeDocument/2006/relationships/oleObject" Target="../embeddings/oleObject24.bin"/><Relationship Id="rId19" Type="http://schemas.openxmlformats.org/officeDocument/2006/relationships/image" Target="../media/image32.wmf"/><Relationship Id="rId4" Type="http://schemas.openxmlformats.org/officeDocument/2006/relationships/oleObject" Target="../embeddings/oleObject21.bin"/><Relationship Id="rId9" Type="http://schemas.openxmlformats.org/officeDocument/2006/relationships/image" Target="../media/image27.wmf"/><Relationship Id="rId14" Type="http://schemas.openxmlformats.org/officeDocument/2006/relationships/oleObject" Target="../embeddings/oleObject26.bin"/><Relationship Id="rId22" Type="http://schemas.openxmlformats.org/officeDocument/2006/relationships/oleObject" Target="../embeddings/oleObject30.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34.bin"/><Relationship Id="rId3" Type="http://schemas.openxmlformats.org/officeDocument/2006/relationships/slideLayout" Target="../slideLayouts/slideLayout5.xml"/><Relationship Id="rId7" Type="http://schemas.openxmlformats.org/officeDocument/2006/relationships/image" Target="../media/image37.wmf"/><Relationship Id="rId2" Type="http://schemas.openxmlformats.org/officeDocument/2006/relationships/tags" Target="../tags/tag12.xml"/><Relationship Id="rId1" Type="http://schemas.openxmlformats.org/officeDocument/2006/relationships/vmlDrawing" Target="../drawings/vmlDrawing8.vml"/><Relationship Id="rId6" Type="http://schemas.openxmlformats.org/officeDocument/2006/relationships/oleObject" Target="../embeddings/oleObject33.bin"/><Relationship Id="rId11" Type="http://schemas.openxmlformats.org/officeDocument/2006/relationships/image" Target="../media/image39.wmf"/><Relationship Id="rId5" Type="http://schemas.openxmlformats.org/officeDocument/2006/relationships/image" Target="../media/image36.png"/><Relationship Id="rId10" Type="http://schemas.openxmlformats.org/officeDocument/2006/relationships/oleObject" Target="../embeddings/oleObject35.bin"/><Relationship Id="rId4" Type="http://schemas.openxmlformats.org/officeDocument/2006/relationships/oleObject" Target="../embeddings/oleObject32.bin"/><Relationship Id="rId9"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6" descr="Λογότυπο Εθνικόν και Καποδιστριακόν Πανεπιστήμιον Αθηνών"/>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388" y="404813"/>
            <a:ext cx="414813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Τίτλος 1"/>
          <p:cNvSpPr>
            <a:spLocks noGrp="1"/>
          </p:cNvSpPr>
          <p:nvPr>
            <p:ph type="ctrTitle"/>
          </p:nvPr>
        </p:nvSpPr>
        <p:spPr>
          <a:xfrm>
            <a:off x="685800" y="2006600"/>
            <a:ext cx="7772400" cy="1470025"/>
          </a:xfrm>
        </p:spPr>
        <p:txBody>
          <a:bodyPr/>
          <a:lstStyle/>
          <a:p>
            <a:pPr eaLnBrk="1" hangingPunct="1"/>
            <a:r>
              <a:rPr lang="el-GR" altLang="el-GR" dirty="0" smtClean="0">
                <a:solidFill>
                  <a:srgbClr val="5075BC"/>
                </a:solidFill>
              </a:rPr>
              <a:t>Σχεδίαση Μεικτών </a:t>
            </a:r>
            <a:r>
              <a:rPr lang="en-US" altLang="el-GR" dirty="0" smtClean="0">
                <a:solidFill>
                  <a:srgbClr val="5075BC"/>
                </a:solidFill>
              </a:rPr>
              <a:t>VLSI </a:t>
            </a:r>
            <a:r>
              <a:rPr lang="el-GR" altLang="el-GR" dirty="0" smtClean="0">
                <a:solidFill>
                  <a:srgbClr val="5075BC"/>
                </a:solidFill>
              </a:rPr>
              <a:t>Κυκλωμάτων</a:t>
            </a:r>
          </a:p>
        </p:txBody>
      </p:sp>
      <p:sp>
        <p:nvSpPr>
          <p:cNvPr id="15364" name="Υπότιτλος 2"/>
          <p:cNvSpPr>
            <a:spLocks noGrp="1"/>
          </p:cNvSpPr>
          <p:nvPr>
            <p:ph type="subTitle" idx="1"/>
          </p:nvPr>
        </p:nvSpPr>
        <p:spPr>
          <a:xfrm>
            <a:off x="682625" y="3681028"/>
            <a:ext cx="7775575" cy="2997200"/>
          </a:xfrm>
        </p:spPr>
        <p:txBody>
          <a:bodyPr/>
          <a:lstStyle/>
          <a:p>
            <a:pPr eaLnBrk="1" hangingPunct="1"/>
            <a:r>
              <a:rPr lang="el-GR" altLang="el-GR" sz="2800" dirty="0">
                <a:solidFill>
                  <a:schemeClr val="accent1"/>
                </a:solidFill>
              </a:rPr>
              <a:t>Ενότητα </a:t>
            </a:r>
            <a:r>
              <a:rPr lang="en-US" altLang="el-GR" sz="2800" dirty="0" smtClean="0">
                <a:solidFill>
                  <a:schemeClr val="accent1"/>
                </a:solidFill>
              </a:rPr>
              <a:t>6</a:t>
            </a:r>
            <a:r>
              <a:rPr lang="el-GR" altLang="el-GR" sz="2800" dirty="0" smtClean="0">
                <a:solidFill>
                  <a:schemeClr val="accent1"/>
                </a:solidFill>
              </a:rPr>
              <a:t>: </a:t>
            </a:r>
            <a:r>
              <a:rPr lang="el-GR" altLang="el-GR" sz="2800" dirty="0" smtClean="0"/>
              <a:t>Παθητικοί και ενεργητικοί καθρέπτες ρεύματος</a:t>
            </a:r>
          </a:p>
          <a:p>
            <a:pPr eaLnBrk="1" hangingPunct="1"/>
            <a:endParaRPr lang="el-GR" altLang="el-GR" sz="2800" dirty="0" smtClean="0"/>
          </a:p>
          <a:p>
            <a:pPr eaLnBrk="1" hangingPunct="1"/>
            <a:r>
              <a:rPr lang="el-GR" altLang="el-GR" sz="2800" dirty="0" smtClean="0"/>
              <a:t>Αγγελική </a:t>
            </a:r>
            <a:r>
              <a:rPr lang="el-GR" altLang="el-GR" sz="2800" dirty="0" err="1" smtClean="0"/>
              <a:t>Αραπογιάννη</a:t>
            </a:r>
            <a:endParaRPr lang="el-GR" altLang="el-GR" sz="2800" dirty="0" smtClean="0"/>
          </a:p>
          <a:p>
            <a:pPr eaLnBrk="1" hangingPunct="1"/>
            <a:r>
              <a:rPr lang="el-GR" altLang="el-GR" sz="2800" dirty="0" smtClean="0"/>
              <a:t>Σχολή Θετικών Επιστημών</a:t>
            </a:r>
            <a:endParaRPr lang="en-US" altLang="el-GR" sz="2800" dirty="0" smtClean="0"/>
          </a:p>
          <a:p>
            <a:pPr eaLnBrk="1" hangingPunct="1"/>
            <a:r>
              <a:rPr lang="el-GR" altLang="el-GR" sz="2800" dirty="0" smtClean="0"/>
              <a:t>Τμήμα Πληροφορικής και Τηλεπικοινωνιών</a:t>
            </a:r>
          </a:p>
          <a:p>
            <a:pPr eaLnBrk="1" hangingPunct="1"/>
            <a:endParaRPr lang="el-GR" altLang="el-GR" sz="2800" dirty="0" smtClean="0"/>
          </a:p>
        </p:txBody>
      </p:sp>
    </p:spTree>
    <p:custDataLst>
      <p:tags r:id="rId1"/>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Διαφορικό ζεύγος με ενεργό καθρέφτη ρεύματος</a:t>
            </a:r>
            <a:r>
              <a:rPr lang="en-US" dirty="0"/>
              <a:t> </a:t>
            </a:r>
            <a:r>
              <a:rPr lang="en-US" dirty="0" smtClean="0"/>
              <a:t>(2</a:t>
            </a:r>
            <a:r>
              <a:rPr lang="el-GR" dirty="0" smtClean="0"/>
              <a:t> από 3</a:t>
            </a:r>
            <a:r>
              <a:rPr lang="el-GR" dirty="0"/>
              <a:t>)</a:t>
            </a:r>
          </a:p>
        </p:txBody>
      </p:sp>
      <mc:AlternateContent xmlns:mc="http://schemas.openxmlformats.org/markup-compatibility/2006">
        <mc:Choice xmlns:a14="http://schemas.microsoft.com/office/drawing/2010/main" Requires="a14">
          <p:sp>
            <p:nvSpPr>
              <p:cNvPr id="8" name="Θέση κειμένου 7"/>
              <p:cNvSpPr>
                <a:spLocks noGrp="1"/>
              </p:cNvSpPr>
              <p:nvPr>
                <p:ph type="body" sz="half" idx="2"/>
              </p:nvPr>
            </p:nvSpPr>
            <p:spPr>
              <a:xfrm>
                <a:off x="457200" y="1556792"/>
                <a:ext cx="3701616" cy="2520280"/>
              </a:xfrm>
            </p:spPr>
            <p:txBody>
              <a:bodyPr>
                <a:normAutofit fontScale="62500" lnSpcReduction="20000"/>
              </a:bodyPr>
              <a:lstStyle/>
              <a:p>
                <a:r>
                  <a:rPr lang="el-GR" sz="2900" b="1" dirty="0"/>
                  <a:t>Α</a:t>
                </a:r>
                <a:r>
                  <a:rPr lang="el-GR" sz="2900" b="1" dirty="0" smtClean="0"/>
                  <a:t>’ Τρόπος</a:t>
                </a:r>
              </a:p>
              <a:p>
                <a:endParaRPr lang="el-GR" altLang="el-GR" sz="2900" b="1"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l-GR" altLang="el-GR" sz="2900" i="1" dirty="0" smtClean="0">
                          <a:latin typeface="Cambria Math" panose="02040503050406030204" pitchFamily="18" charset="0"/>
                        </a:rPr>
                        <m:t>|</m:t>
                      </m:r>
                      <m:r>
                        <m:rPr>
                          <m:sty m:val="p"/>
                        </m:rPr>
                        <a:rPr lang="el-GR" altLang="el-GR" sz="2900" i="0" dirty="0">
                          <a:latin typeface="Cambria Math" panose="02040503050406030204" pitchFamily="18" charset="0"/>
                        </a:rPr>
                        <m:t>Α</m:t>
                      </m:r>
                      <m:r>
                        <a:rPr lang="el-GR" altLang="el-GR" sz="2900" i="1" baseline="-25000" dirty="0">
                          <a:latin typeface="Cambria Math" panose="02040503050406030204" pitchFamily="18" charset="0"/>
                        </a:rPr>
                        <m:t>𝑉</m:t>
                      </m:r>
                      <m:r>
                        <a:rPr lang="el-GR" altLang="el-GR" sz="2900" i="1" dirty="0">
                          <a:latin typeface="Cambria Math" panose="02040503050406030204" pitchFamily="18" charset="0"/>
                        </a:rPr>
                        <m:t>|=</m:t>
                      </m:r>
                      <m:r>
                        <a:rPr lang="el-GR" altLang="el-GR" sz="2900" i="1" dirty="0" err="1">
                          <a:latin typeface="Cambria Math" panose="02040503050406030204" pitchFamily="18" charset="0"/>
                        </a:rPr>
                        <m:t>𝐺</m:t>
                      </m:r>
                      <m:r>
                        <a:rPr lang="el-GR" altLang="el-GR" sz="2900" i="1" baseline="-25000" dirty="0" err="1">
                          <a:latin typeface="Cambria Math" panose="02040503050406030204" pitchFamily="18" charset="0"/>
                        </a:rPr>
                        <m:t>𝑚</m:t>
                      </m:r>
                      <m:r>
                        <a:rPr lang="el-GR" altLang="el-GR" sz="2900" i="1" dirty="0" err="1">
                          <a:latin typeface="Cambria Math" panose="02040503050406030204" pitchFamily="18" charset="0"/>
                        </a:rPr>
                        <m:t>𝑅</m:t>
                      </m:r>
                      <m:r>
                        <a:rPr lang="el-GR" altLang="el-GR" sz="2900" i="1" baseline="-25000" dirty="0" err="1">
                          <a:latin typeface="Cambria Math" panose="02040503050406030204" pitchFamily="18" charset="0"/>
                        </a:rPr>
                        <m:t>𝑜𝑢𝑡</m:t>
                      </m:r>
                      <m:r>
                        <a:rPr lang="el-GR" altLang="el-GR" sz="2900" i="1" dirty="0">
                          <a:latin typeface="Cambria Math" panose="02040503050406030204" pitchFamily="18" charset="0"/>
                        </a:rPr>
                        <m:t> </m:t>
                      </m:r>
                    </m:oMath>
                  </m:oMathPara>
                </a14:m>
                <a:endParaRPr lang="el-GR" altLang="el-GR" sz="2900" dirty="0"/>
              </a:p>
              <a:p>
                <a:endParaRPr lang="el-GR" altLang="el-GR" sz="2900" dirty="0" smtClean="0"/>
              </a:p>
              <a:p>
                <a14:m>
                  <m:oMathPara xmlns:m="http://schemas.openxmlformats.org/officeDocument/2006/math">
                    <m:oMathParaPr>
                      <m:jc m:val="centerGroup"/>
                    </m:oMathParaPr>
                    <m:oMath xmlns:m="http://schemas.openxmlformats.org/officeDocument/2006/math">
                      <m:r>
                        <a:rPr lang="el-GR" altLang="el-GR" sz="3200" i="1" dirty="0" smtClean="0">
                          <a:latin typeface="Cambria Math" panose="02040503050406030204" pitchFamily="18" charset="0"/>
                        </a:rPr>
                        <m:t>𝐼</m:t>
                      </m:r>
                      <m:r>
                        <a:rPr lang="el-GR" altLang="el-GR" sz="3200" i="1" baseline="-25000" dirty="0">
                          <a:latin typeface="Cambria Math" panose="02040503050406030204" pitchFamily="18" charset="0"/>
                        </a:rPr>
                        <m:t>𝐷</m:t>
                      </m:r>
                      <m:r>
                        <a:rPr lang="el-GR" altLang="el-GR" sz="3200" i="1" baseline="-25000" dirty="0">
                          <a:latin typeface="Cambria Math" panose="02040503050406030204" pitchFamily="18" charset="0"/>
                        </a:rPr>
                        <m:t>1=|</m:t>
                      </m:r>
                      <m:r>
                        <a:rPr lang="el-GR" altLang="el-GR" sz="3200" i="1" dirty="0">
                          <a:latin typeface="Cambria Math" panose="02040503050406030204" pitchFamily="18" charset="0"/>
                        </a:rPr>
                        <m:t>𝐼𝐷</m:t>
                      </m:r>
                      <m:r>
                        <a:rPr lang="el-GR" altLang="el-GR" sz="3200" i="1" baseline="-25000" dirty="0">
                          <a:latin typeface="Cambria Math" panose="02040503050406030204" pitchFamily="18" charset="0"/>
                        </a:rPr>
                        <m:t>3|=|</m:t>
                      </m:r>
                      <m:r>
                        <a:rPr lang="el-GR" altLang="el-GR" sz="3200" i="1" dirty="0">
                          <a:latin typeface="Cambria Math" panose="02040503050406030204" pitchFamily="18" charset="0"/>
                        </a:rPr>
                        <m:t>𝐼𝐷</m:t>
                      </m:r>
                      <m:r>
                        <a:rPr lang="el-GR" altLang="el-GR" sz="3200" i="1" baseline="-25000" dirty="0">
                          <a:latin typeface="Cambria Math" panose="02040503050406030204" pitchFamily="18" charset="0"/>
                        </a:rPr>
                        <m:t>4|=</m:t>
                      </m:r>
                      <m:r>
                        <a:rPr lang="el-GR" altLang="el-GR" sz="3200" i="1" dirty="0">
                          <a:latin typeface="Cambria Math" panose="02040503050406030204" pitchFamily="18" charset="0"/>
                        </a:rPr>
                        <m:t>𝑔𝑚</m:t>
                      </m:r>
                      <m:r>
                        <a:rPr lang="el-GR" altLang="el-GR" sz="3200" i="1" baseline="-25000" dirty="0">
                          <a:latin typeface="Cambria Math" panose="02040503050406030204" pitchFamily="18" charset="0"/>
                        </a:rPr>
                        <m:t>1,2</m:t>
                      </m:r>
                      <m:r>
                        <a:rPr lang="el-GR" altLang="el-GR" sz="3200" i="1" dirty="0">
                          <a:latin typeface="Cambria Math" panose="02040503050406030204" pitchFamily="18" charset="0"/>
                        </a:rPr>
                        <m:t>𝑉</m:t>
                      </m:r>
                      <m:r>
                        <a:rPr lang="el-GR" altLang="el-GR" sz="3200" i="1" baseline="-25000" dirty="0">
                          <a:latin typeface="Cambria Math" panose="02040503050406030204" pitchFamily="18" charset="0"/>
                        </a:rPr>
                        <m:t>𝑖𝑛</m:t>
                      </m:r>
                      <m:r>
                        <a:rPr lang="el-GR" altLang="el-GR" sz="3200" i="1" dirty="0">
                          <a:latin typeface="Cambria Math" panose="02040503050406030204" pitchFamily="18" charset="0"/>
                        </a:rPr>
                        <m:t>/2 </m:t>
                      </m:r>
                    </m:oMath>
                  </m:oMathPara>
                </a14:m>
                <a:endParaRPr lang="el-GR" altLang="el-GR" sz="3200" dirty="0"/>
              </a:p>
              <a:p>
                <a:pPr/>
                <a14:m>
                  <m:oMathPara xmlns:m="http://schemas.openxmlformats.org/officeDocument/2006/math">
                    <m:oMathParaPr>
                      <m:jc m:val="left"/>
                    </m:oMathParaPr>
                    <m:oMath xmlns:m="http://schemas.openxmlformats.org/officeDocument/2006/math">
                      <m:r>
                        <a:rPr lang="el-GR" altLang="el-GR" sz="3200" i="1" dirty="0" smtClean="0">
                          <a:latin typeface="Cambria Math" panose="02040503050406030204" pitchFamily="18" charset="0"/>
                        </a:rPr>
                        <m:t>𝐼</m:t>
                      </m:r>
                      <m:r>
                        <a:rPr lang="el-GR" altLang="el-GR" sz="3200" i="1" baseline="-25000" dirty="0">
                          <a:latin typeface="Cambria Math" panose="02040503050406030204" pitchFamily="18" charset="0"/>
                        </a:rPr>
                        <m:t>𝐷</m:t>
                      </m:r>
                      <m:r>
                        <a:rPr lang="el-GR" altLang="el-GR" sz="3200" i="1" baseline="-25000" dirty="0">
                          <a:latin typeface="Cambria Math" panose="02040503050406030204" pitchFamily="18" charset="0"/>
                        </a:rPr>
                        <m:t>2=−</m:t>
                      </m:r>
                      <m:r>
                        <a:rPr lang="el-GR" altLang="el-GR" sz="3200" i="1" dirty="0">
                          <a:latin typeface="Cambria Math" panose="02040503050406030204" pitchFamily="18" charset="0"/>
                        </a:rPr>
                        <m:t>𝑔𝑚</m:t>
                      </m:r>
                      <m:r>
                        <a:rPr lang="el-GR" altLang="el-GR" sz="3200" i="1" baseline="-25000" dirty="0">
                          <a:latin typeface="Cambria Math" panose="02040503050406030204" pitchFamily="18" charset="0"/>
                        </a:rPr>
                        <m:t>1,2</m:t>
                      </m:r>
                      <m:r>
                        <a:rPr lang="el-GR" altLang="el-GR" sz="3200" i="1" dirty="0">
                          <a:latin typeface="Cambria Math" panose="02040503050406030204" pitchFamily="18" charset="0"/>
                        </a:rPr>
                        <m:t>𝑉</m:t>
                      </m:r>
                      <m:r>
                        <a:rPr lang="el-GR" altLang="el-GR" sz="3200" i="1" baseline="-25000" dirty="0">
                          <a:latin typeface="Cambria Math" panose="02040503050406030204" pitchFamily="18" charset="0"/>
                        </a:rPr>
                        <m:t>𝑖𝑛</m:t>
                      </m:r>
                      <m:r>
                        <a:rPr lang="el-GR" altLang="el-GR" sz="3200" i="1" dirty="0">
                          <a:latin typeface="Cambria Math" panose="02040503050406030204" pitchFamily="18" charset="0"/>
                        </a:rPr>
                        <m:t>/2 </m:t>
                      </m:r>
                    </m:oMath>
                  </m:oMathPara>
                </a14:m>
                <a:endParaRPr lang="el-GR" altLang="el-GR" sz="3200" dirty="0"/>
              </a:p>
              <a:p>
                <a:pPr/>
                <a14:m>
                  <m:oMathPara xmlns:m="http://schemas.openxmlformats.org/officeDocument/2006/math">
                    <m:oMathParaPr>
                      <m:jc m:val="left"/>
                    </m:oMathParaPr>
                    <m:oMath xmlns:m="http://schemas.openxmlformats.org/officeDocument/2006/math">
                      <m:r>
                        <a:rPr lang="el-GR" altLang="el-GR" sz="2900" i="1" dirty="0" smtClean="0">
                          <a:latin typeface="Cambria Math" panose="02040503050406030204" pitchFamily="18" charset="0"/>
                        </a:rPr>
                        <m:t>𝐼</m:t>
                      </m:r>
                      <m:r>
                        <a:rPr lang="el-GR" altLang="el-GR" sz="2900" i="1" baseline="-25000" dirty="0" err="1">
                          <a:latin typeface="Cambria Math" panose="02040503050406030204" pitchFamily="18" charset="0"/>
                        </a:rPr>
                        <m:t>𝑜𝑢𝑡</m:t>
                      </m:r>
                      <m:r>
                        <a:rPr lang="el-GR" altLang="el-GR" sz="2900" i="1" dirty="0">
                          <a:latin typeface="Cambria Math" panose="02040503050406030204" pitchFamily="18" charset="0"/>
                        </a:rPr>
                        <m:t>=−</m:t>
                      </m:r>
                      <m:r>
                        <a:rPr lang="el-GR" altLang="el-GR" sz="2900" i="1" dirty="0">
                          <a:latin typeface="Cambria Math" panose="02040503050406030204" pitchFamily="18" charset="0"/>
                        </a:rPr>
                        <m:t>𝑔𝑚</m:t>
                      </m:r>
                      <m:r>
                        <a:rPr lang="el-GR" altLang="el-GR" sz="2900" i="1" baseline="-25000" dirty="0">
                          <a:latin typeface="Cambria Math" panose="02040503050406030204" pitchFamily="18" charset="0"/>
                        </a:rPr>
                        <m:t>1,2</m:t>
                      </m:r>
                      <m:r>
                        <a:rPr lang="el-GR" altLang="el-GR" sz="2900" i="1" dirty="0">
                          <a:latin typeface="Cambria Math" panose="02040503050406030204" pitchFamily="18" charset="0"/>
                        </a:rPr>
                        <m:t>𝑉𝑖𝑛</m:t>
                      </m:r>
                      <m:r>
                        <a:rPr lang="el-GR" altLang="el-GR" sz="2900" i="1" dirty="0">
                          <a:latin typeface="Cambria Math" panose="02040503050406030204" pitchFamily="18" charset="0"/>
                        </a:rPr>
                        <m:t> </m:t>
                      </m:r>
                    </m:oMath>
                  </m:oMathPara>
                </a14:m>
                <a:endParaRPr lang="el-GR" altLang="el-GR" sz="2900" dirty="0"/>
              </a:p>
              <a:p>
                <a:pPr/>
                <a14:m>
                  <m:oMathPara xmlns:m="http://schemas.openxmlformats.org/officeDocument/2006/math">
                    <m:oMathParaPr>
                      <m:jc m:val="left"/>
                    </m:oMathParaPr>
                    <m:oMath xmlns:m="http://schemas.openxmlformats.org/officeDocument/2006/math">
                      <m:r>
                        <a:rPr lang="el-GR" altLang="el-GR" sz="2900" i="1" dirty="0" smtClean="0">
                          <a:latin typeface="Cambria Math" panose="02040503050406030204" pitchFamily="18" charset="0"/>
                        </a:rPr>
                        <m:t>|</m:t>
                      </m:r>
                      <m:r>
                        <a:rPr lang="el-GR" altLang="el-GR" sz="2900" i="1" dirty="0" err="1">
                          <a:latin typeface="Cambria Math" panose="02040503050406030204" pitchFamily="18" charset="0"/>
                        </a:rPr>
                        <m:t>𝐺</m:t>
                      </m:r>
                      <m:r>
                        <a:rPr lang="el-GR" altLang="el-GR" sz="2900" i="1" baseline="-25000" dirty="0" err="1">
                          <a:latin typeface="Cambria Math" panose="02040503050406030204" pitchFamily="18" charset="0"/>
                        </a:rPr>
                        <m:t>𝑚</m:t>
                      </m:r>
                      <m:r>
                        <a:rPr lang="el-GR" altLang="el-GR" sz="2900" i="1" dirty="0">
                          <a:latin typeface="Cambria Math" panose="02040503050406030204" pitchFamily="18" charset="0"/>
                        </a:rPr>
                        <m:t>|=</m:t>
                      </m:r>
                      <m:r>
                        <a:rPr lang="el-GR" altLang="el-GR" sz="2900" i="1" dirty="0">
                          <a:latin typeface="Cambria Math" panose="02040503050406030204" pitchFamily="18" charset="0"/>
                        </a:rPr>
                        <m:t>𝑔𝑚</m:t>
                      </m:r>
                      <m:r>
                        <a:rPr lang="el-GR" altLang="el-GR" sz="2900" i="1" baseline="-25000" dirty="0">
                          <a:latin typeface="Cambria Math" panose="02040503050406030204" pitchFamily="18" charset="0"/>
                        </a:rPr>
                        <m:t>1,2</m:t>
                      </m:r>
                    </m:oMath>
                  </m:oMathPara>
                </a14:m>
                <a:endParaRPr lang="el-GR" altLang="el-GR" sz="2900" baseline="-25000" dirty="0"/>
              </a:p>
              <a:p>
                <a:endParaRPr lang="el-GR" dirty="0"/>
              </a:p>
            </p:txBody>
          </p:sp>
        </mc:Choice>
        <mc:Fallback>
          <p:sp>
            <p:nvSpPr>
              <p:cNvPr id="8" name="Θέση κειμένου 7"/>
              <p:cNvSpPr>
                <a:spLocks noGrp="1" noRot="1" noChangeAspect="1" noMove="1" noResize="1" noEditPoints="1" noAdjustHandles="1" noChangeArrowheads="1" noChangeShapeType="1" noTextEdit="1"/>
              </p:cNvSpPr>
              <p:nvPr>
                <p:ph type="body" sz="half" idx="2"/>
              </p:nvPr>
            </p:nvSpPr>
            <p:spPr>
              <a:xfrm>
                <a:off x="457200" y="1556792"/>
                <a:ext cx="3701616" cy="2520280"/>
              </a:xfrm>
              <a:blipFill rotWithShape="0">
                <a:blip r:embed="rId4"/>
                <a:stretch>
                  <a:fillRect l="-1318" t="-3140"/>
                </a:stretch>
              </a:blipFill>
            </p:spPr>
            <p:txBody>
              <a:bodyPr/>
              <a:lstStyle/>
              <a:p>
                <a:r>
                  <a:rPr lang="el-GR">
                    <a:noFill/>
                  </a:rPr>
                  <a:t> </a:t>
                </a:r>
              </a:p>
            </p:txBody>
          </p:sp>
        </mc:Fallback>
      </mc:AlternateContent>
      <p:graphicFrame>
        <p:nvGraphicFramePr>
          <p:cNvPr id="12" name="Object 3"/>
          <p:cNvGraphicFramePr>
            <a:graphicFrameLocks noChangeAspect="1"/>
          </p:cNvGraphicFramePr>
          <p:nvPr>
            <p:extLst>
              <p:ext uri="{D42A27DB-BD31-4B8C-83A1-F6EECF244321}">
                <p14:modId xmlns:p14="http://schemas.microsoft.com/office/powerpoint/2010/main" val="1316336378"/>
              </p:ext>
            </p:extLst>
          </p:nvPr>
        </p:nvGraphicFramePr>
        <p:xfrm>
          <a:off x="579725" y="4197054"/>
          <a:ext cx="2658662" cy="924134"/>
        </p:xfrm>
        <a:graphic>
          <a:graphicData uri="http://schemas.openxmlformats.org/presentationml/2006/ole">
            <mc:AlternateContent xmlns:mc="http://schemas.openxmlformats.org/markup-compatibility/2006">
              <mc:Choice xmlns:v="urn:schemas-microsoft-com:vml" Requires="v">
                <p:oleObj spid="_x0000_s69654" name="Equation" r:id="rId5" imgW="1777229" imgH="622030" progId="Equation.3">
                  <p:embed/>
                </p:oleObj>
              </mc:Choice>
              <mc:Fallback>
                <p:oleObj name="Equation" r:id="rId5" imgW="1777229" imgH="62203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725" y="4197054"/>
                        <a:ext cx="2658662" cy="924134"/>
                      </a:xfrm>
                      <a:prstGeom prst="rect">
                        <a:avLst/>
                      </a:prstGeom>
                      <a:noFill/>
                    </p:spPr>
                  </p:pic>
                </p:oleObj>
              </mc:Fallback>
            </mc:AlternateContent>
          </a:graphicData>
        </a:graphic>
      </p:graphicFrame>
      <p:graphicFrame>
        <p:nvGraphicFramePr>
          <p:cNvPr id="13" name="Object 5"/>
          <p:cNvGraphicFramePr>
            <a:graphicFrameLocks noChangeAspect="1"/>
          </p:cNvGraphicFramePr>
          <p:nvPr>
            <p:extLst>
              <p:ext uri="{D42A27DB-BD31-4B8C-83A1-F6EECF244321}">
                <p14:modId xmlns:p14="http://schemas.microsoft.com/office/powerpoint/2010/main" val="2364369351"/>
              </p:ext>
            </p:extLst>
          </p:nvPr>
        </p:nvGraphicFramePr>
        <p:xfrm>
          <a:off x="717829" y="5251225"/>
          <a:ext cx="1580142" cy="458751"/>
        </p:xfrm>
        <a:graphic>
          <a:graphicData uri="http://schemas.openxmlformats.org/presentationml/2006/ole">
            <mc:AlternateContent xmlns:mc="http://schemas.openxmlformats.org/markup-compatibility/2006">
              <mc:Choice xmlns:v="urn:schemas-microsoft-com:vml" Requires="v">
                <p:oleObj spid="_x0000_s69655" name="Equation" r:id="rId7" imgW="888614" imgH="253890" progId="Equation.3">
                  <p:embed/>
                </p:oleObj>
              </mc:Choice>
              <mc:Fallback>
                <p:oleObj name="Equation" r:id="rId7" imgW="888614" imgH="25389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7829" y="5251225"/>
                        <a:ext cx="1580142" cy="458751"/>
                      </a:xfrm>
                      <a:prstGeom prst="rect">
                        <a:avLst/>
                      </a:prstGeom>
                      <a:noFill/>
                    </p:spPr>
                  </p:pic>
                </p:oleObj>
              </mc:Fallback>
            </mc:AlternateContent>
          </a:graphicData>
        </a:graphic>
      </p:graphicFrame>
      <mc:AlternateContent xmlns:mc="http://schemas.openxmlformats.org/markup-compatibility/2006">
        <mc:Choice xmlns:a14="http://schemas.microsoft.com/office/drawing/2010/main" Requires="a14">
          <p:sp>
            <p:nvSpPr>
              <p:cNvPr id="22" name="Rectangle 7"/>
              <p:cNvSpPr>
                <a:spLocks noChangeArrowheads="1"/>
              </p:cNvSpPr>
              <p:nvPr/>
            </p:nvSpPr>
            <p:spPr bwMode="auto">
              <a:xfrm>
                <a:off x="473848" y="5840013"/>
                <a:ext cx="3941216"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14:m>
                  <m:oMathPara xmlns:m="http://schemas.openxmlformats.org/officeDocument/2006/math">
                    <m:oMathParaPr>
                      <m:jc m:val="centerGroup"/>
                    </m:oMathParaPr>
                    <m:oMath xmlns:m="http://schemas.openxmlformats.org/officeDocument/2006/math">
                      <m:r>
                        <m:rPr>
                          <m:nor/>
                        </m:rPr>
                        <a:rPr lang="el-GR" altLang="el-GR" sz="2000" dirty="0"/>
                        <m:t>|</m:t>
                      </m:r>
                      <m:r>
                        <m:rPr>
                          <m:nor/>
                        </m:rPr>
                        <a:rPr lang="el-GR" altLang="el-GR" sz="2000" dirty="0"/>
                        <m:t>ΑV</m:t>
                      </m:r>
                      <m:r>
                        <m:rPr>
                          <m:nor/>
                        </m:rPr>
                        <a:rPr lang="el-GR" altLang="el-GR" sz="2000" dirty="0"/>
                        <m:t>|=</m:t>
                      </m:r>
                      <m:r>
                        <m:rPr>
                          <m:nor/>
                        </m:rPr>
                        <a:rPr lang="el-GR" altLang="el-GR" sz="2000" dirty="0"/>
                        <m:t>GmRou</m:t>
                      </m:r>
                      <m:r>
                        <m:rPr>
                          <m:nor/>
                        </m:rPr>
                        <a:rPr lang="el-GR" altLang="el-GR" sz="2000" baseline="-25000" dirty="0"/>
                        <m:t>t</m:t>
                      </m:r>
                      <m:r>
                        <m:rPr>
                          <m:nor/>
                        </m:rPr>
                        <a:rPr lang="el-GR" altLang="el-GR" sz="2000"/>
                        <m:t> =</m:t>
                      </m:r>
                      <m:r>
                        <m:rPr>
                          <m:nor/>
                        </m:rPr>
                        <a:rPr lang="el-GR" altLang="el-GR" sz="2000"/>
                        <m:t>gm</m:t>
                      </m:r>
                      <m:r>
                        <m:rPr>
                          <m:nor/>
                        </m:rPr>
                        <a:rPr lang="el-GR" altLang="el-GR" sz="2000" baseline="-25000"/>
                        <m:t>1,2(</m:t>
                      </m:r>
                      <m:r>
                        <m:rPr>
                          <m:nor/>
                        </m:rPr>
                        <a:rPr lang="el-GR" altLang="el-GR" sz="2000"/>
                        <m:t>r</m:t>
                      </m:r>
                      <m:r>
                        <m:rPr>
                          <m:nor/>
                        </m:rPr>
                        <a:rPr lang="el-GR" altLang="el-GR" sz="2000" baseline="-25000"/>
                        <m:t>02</m:t>
                      </m:r>
                      <m:r>
                        <m:rPr>
                          <m:nor/>
                        </m:rPr>
                        <a:rPr lang="el-GR" altLang="el-GR" sz="2000"/>
                        <m:t>||</m:t>
                      </m:r>
                      <m:r>
                        <m:rPr>
                          <m:nor/>
                        </m:rPr>
                        <a:rPr lang="el-GR" altLang="el-GR" sz="2000"/>
                        <m:t>r</m:t>
                      </m:r>
                      <m:r>
                        <m:rPr>
                          <m:nor/>
                        </m:rPr>
                        <a:rPr lang="el-GR" altLang="el-GR" sz="2000" baseline="-25000"/>
                        <m:t>04</m:t>
                      </m:r>
                      <m:r>
                        <m:rPr>
                          <m:nor/>
                        </m:rPr>
                        <a:rPr lang="el-GR" altLang="el-GR" sz="2000"/>
                        <m:t>)</m:t>
                      </m:r>
                    </m:oMath>
                  </m:oMathPara>
                </a14:m>
                <a:endParaRPr lang="el-GR" altLang="el-GR" sz="2000" dirty="0"/>
              </a:p>
            </p:txBody>
          </p:sp>
        </mc:Choice>
        <mc:Fallback>
          <p:sp>
            <p:nvSpPr>
              <p:cNvPr id="22" name="Rectangle 7"/>
              <p:cNvSpPr>
                <a:spLocks noRot="1" noChangeAspect="1" noMove="1" noResize="1" noEditPoints="1" noAdjustHandles="1" noChangeArrowheads="1" noChangeShapeType="1" noTextEdit="1"/>
              </p:cNvSpPr>
              <p:nvPr/>
            </p:nvSpPr>
            <p:spPr bwMode="auto">
              <a:xfrm>
                <a:off x="473848" y="5840013"/>
                <a:ext cx="3941216" cy="400110"/>
              </a:xfrm>
              <a:prstGeom prst="rect">
                <a:avLst/>
              </a:prstGeom>
              <a:blipFill rotWithShape="0">
                <a:blip r:embed="rId9"/>
                <a:stretch>
                  <a:fillRect b="-1515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noFill/>
                  </a:rPr>
                  <a:t> </a:t>
                </a:r>
              </a:p>
            </p:txBody>
          </p:sp>
        </mc:Fallback>
      </mc:AlternateContent>
      <p:graphicFrame>
        <p:nvGraphicFramePr>
          <p:cNvPr id="23" name="Object 2" descr="Κύκλωμα διαφορικού ζεύγους με ενεργό καθρέφτη ρεύματος"/>
          <p:cNvGraphicFramePr>
            <a:graphicFrameLocks noGrp="1" noChangeAspect="1"/>
          </p:cNvGraphicFramePr>
          <p:nvPr>
            <p:ph idx="1"/>
            <p:extLst>
              <p:ext uri="{D42A27DB-BD31-4B8C-83A1-F6EECF244321}">
                <p14:modId xmlns:p14="http://schemas.microsoft.com/office/powerpoint/2010/main" val="1113108426"/>
              </p:ext>
            </p:extLst>
          </p:nvPr>
        </p:nvGraphicFramePr>
        <p:xfrm>
          <a:off x="4513455" y="1968990"/>
          <a:ext cx="3929864" cy="1604026"/>
        </p:xfrm>
        <a:graphic>
          <a:graphicData uri="http://schemas.openxmlformats.org/presentationml/2006/ole">
            <mc:AlternateContent xmlns:mc="http://schemas.openxmlformats.org/markup-compatibility/2006">
              <mc:Choice xmlns:v="urn:schemas-microsoft-com:vml" Requires="v">
                <p:oleObj spid="_x0000_s69656" name="Photo Editor Photo" r:id="rId10" imgW="3734321" imgH="1523810" progId="MSPhotoEd.3">
                  <p:embed/>
                </p:oleObj>
              </mc:Choice>
              <mc:Fallback>
                <p:oleObj name="Photo Editor Photo" r:id="rId10" imgW="3734321" imgH="1523810" progId="MSPhotoEd.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13455" y="1968990"/>
                        <a:ext cx="3929864" cy="1604026"/>
                      </a:xfrm>
                      <a:prstGeom prst="rect">
                        <a:avLst/>
                      </a:prstGeom>
                      <a:noFill/>
                    </p:spPr>
                  </p:pic>
                </p:oleObj>
              </mc:Fallback>
            </mc:AlternateContent>
          </a:graphicData>
        </a:graphic>
      </p:graphicFrame>
      <p:graphicFrame>
        <p:nvGraphicFramePr>
          <p:cNvPr id="24" name="Object 4" descr="Κύκλωμα διαφορικού ζεύγους με ενεργό καθρέφτη ρεύματος"/>
          <p:cNvGraphicFramePr>
            <a:graphicFrameLocks noChangeAspect="1"/>
          </p:cNvGraphicFramePr>
          <p:nvPr>
            <p:extLst>
              <p:ext uri="{D42A27DB-BD31-4B8C-83A1-F6EECF244321}">
                <p14:modId xmlns:p14="http://schemas.microsoft.com/office/powerpoint/2010/main" val="3135505460"/>
              </p:ext>
            </p:extLst>
          </p:nvPr>
        </p:nvGraphicFramePr>
        <p:xfrm>
          <a:off x="4554505" y="4025569"/>
          <a:ext cx="3847763" cy="1551860"/>
        </p:xfrm>
        <a:graphic>
          <a:graphicData uri="http://schemas.openxmlformats.org/presentationml/2006/ole">
            <mc:AlternateContent xmlns:mc="http://schemas.openxmlformats.org/markup-compatibility/2006">
              <mc:Choice xmlns:v="urn:schemas-microsoft-com:vml" Requires="v">
                <p:oleObj spid="_x0000_s69657" name="Photo Editor Photo" r:id="rId12" imgW="3448531" imgH="1390844" progId="MSPhotoEd.3">
                  <p:embed/>
                </p:oleObj>
              </mc:Choice>
              <mc:Fallback>
                <p:oleObj name="Photo Editor Photo" r:id="rId12" imgW="3448531" imgH="1390844" progId="MSPhotoEd.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54505" y="4025569"/>
                        <a:ext cx="3847763" cy="1551860"/>
                      </a:xfrm>
                      <a:prstGeom prst="rect">
                        <a:avLst/>
                      </a:prstGeom>
                      <a:noFill/>
                    </p:spPr>
                  </p:pic>
                </p:oleObj>
              </mc:Fallback>
            </mc:AlternateContent>
          </a:graphicData>
        </a:graphic>
      </p:graphicFrame>
    </p:spTree>
    <p:custDataLst>
      <p:tags r:id="rId2"/>
    </p:custDataLst>
    <p:extLst>
      <p:ext uri="{BB962C8B-B14F-4D97-AF65-F5344CB8AC3E}">
        <p14:creationId xmlns:p14="http://schemas.microsoft.com/office/powerpoint/2010/main" val="128988954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Διαφορικό ζεύγος με ενεργό καθρέφτη ρεύματος</a:t>
            </a:r>
            <a:r>
              <a:rPr lang="en-US" dirty="0"/>
              <a:t> </a:t>
            </a:r>
            <a:r>
              <a:rPr lang="en-US" dirty="0" smtClean="0"/>
              <a:t>(</a:t>
            </a:r>
            <a:r>
              <a:rPr lang="el-GR" dirty="0" smtClean="0"/>
              <a:t>3 από 3</a:t>
            </a:r>
            <a:r>
              <a:rPr lang="el-GR" dirty="0"/>
              <a:t>)</a:t>
            </a:r>
          </a:p>
        </p:txBody>
      </p:sp>
      <p:graphicFrame>
        <p:nvGraphicFramePr>
          <p:cNvPr id="14" name="Object 2" descr="Κύκλωμα με διαφορικό ζεύγος ενεργών καθρεφτών ρεύματος"/>
          <p:cNvGraphicFramePr>
            <a:graphicFrameLocks noGrp="1" noChangeAspect="1"/>
          </p:cNvGraphicFramePr>
          <p:nvPr>
            <p:ph idx="1"/>
            <p:extLst>
              <p:ext uri="{D42A27DB-BD31-4B8C-83A1-F6EECF244321}">
                <p14:modId xmlns:p14="http://schemas.microsoft.com/office/powerpoint/2010/main" val="908530254"/>
              </p:ext>
            </p:extLst>
          </p:nvPr>
        </p:nvGraphicFramePr>
        <p:xfrm>
          <a:off x="4319972" y="1663295"/>
          <a:ext cx="3672408" cy="1635891"/>
        </p:xfrm>
        <a:graphic>
          <a:graphicData uri="http://schemas.openxmlformats.org/presentationml/2006/ole">
            <mc:AlternateContent xmlns:mc="http://schemas.openxmlformats.org/markup-compatibility/2006">
              <mc:Choice xmlns:v="urn:schemas-microsoft-com:vml" Requires="v">
                <p:oleObj spid="_x0000_s66653" name="Photo Editor Photo" r:id="rId4" imgW="3142857" imgH="1400000" progId="MSPhotoEd.3">
                  <p:embed/>
                </p:oleObj>
              </mc:Choice>
              <mc:Fallback>
                <p:oleObj name="Photo Editor Photo" r:id="rId4" imgW="3142857" imgH="1400000"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9972" y="1663295"/>
                        <a:ext cx="3672408" cy="1635891"/>
                      </a:xfrm>
                      <a:prstGeom prst="rect">
                        <a:avLst/>
                      </a:prstGeom>
                      <a:noFill/>
                    </p:spPr>
                  </p:pic>
                </p:oleObj>
              </mc:Fallback>
            </mc:AlternateContent>
          </a:graphicData>
        </a:graphic>
      </p:graphicFrame>
      <p:graphicFrame>
        <p:nvGraphicFramePr>
          <p:cNvPr id="16" name="Object 4" descr="Κύκλωμα με διαφορικό ζεύγος ενεργών καθρεφτών ρεύματος"/>
          <p:cNvGraphicFramePr>
            <a:graphicFrameLocks noChangeAspect="1"/>
          </p:cNvGraphicFramePr>
          <p:nvPr>
            <p:extLst>
              <p:ext uri="{D42A27DB-BD31-4B8C-83A1-F6EECF244321}">
                <p14:modId xmlns:p14="http://schemas.microsoft.com/office/powerpoint/2010/main" val="2894876793"/>
              </p:ext>
            </p:extLst>
          </p:nvPr>
        </p:nvGraphicFramePr>
        <p:xfrm>
          <a:off x="4172173" y="3410407"/>
          <a:ext cx="3390900" cy="1276350"/>
        </p:xfrm>
        <a:graphic>
          <a:graphicData uri="http://schemas.openxmlformats.org/presentationml/2006/ole">
            <mc:AlternateContent xmlns:mc="http://schemas.openxmlformats.org/markup-compatibility/2006">
              <mc:Choice xmlns:v="urn:schemas-microsoft-com:vml" Requires="v">
                <p:oleObj spid="_x0000_s66654" name="Photo Editor Photo" r:id="rId6" imgW="3390476" imgH="1276190" progId="MSPhotoEd.3">
                  <p:embed/>
                </p:oleObj>
              </mc:Choice>
              <mc:Fallback>
                <p:oleObj name="Photo Editor Photo" r:id="rId6" imgW="3390476" imgH="1276190" progId="MSPhotoEd.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72173" y="3410407"/>
                        <a:ext cx="3390900" cy="1276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mc:Choice xmlns:a14="http://schemas.microsoft.com/office/drawing/2010/main" Requires="a14">
          <p:sp>
            <p:nvSpPr>
              <p:cNvPr id="8" name="Θέση κειμένου 7"/>
              <p:cNvSpPr>
                <a:spLocks noGrp="1"/>
              </p:cNvSpPr>
              <p:nvPr>
                <p:ph type="body" sz="half" idx="2"/>
              </p:nvPr>
            </p:nvSpPr>
            <p:spPr>
              <a:xfrm>
                <a:off x="457200" y="1556792"/>
                <a:ext cx="3008313" cy="1728192"/>
              </a:xfrm>
            </p:spPr>
            <p:txBody>
              <a:bodyPr>
                <a:normAutofit/>
              </a:bodyPr>
              <a:lstStyle/>
              <a:p>
                <a:r>
                  <a:rPr lang="el-GR" b="1" dirty="0" smtClean="0"/>
                  <a:t>Β’ Τρόπος</a:t>
                </a:r>
              </a:p>
              <a:p>
                <a:endParaRPr lang="el-GR" dirty="0"/>
              </a:p>
              <a:p>
                <a14:m>
                  <m:oMathPara xmlns:m="http://schemas.openxmlformats.org/officeDocument/2006/math">
                    <m:oMathParaPr>
                      <m:jc m:val="centerGroup"/>
                    </m:oMathParaPr>
                    <m:oMath xmlns:m="http://schemas.openxmlformats.org/officeDocument/2006/math">
                      <m:r>
                        <a:rPr lang="el-GR" altLang="el-GR" i="1" dirty="0" smtClean="0">
                          <a:latin typeface="Cambria Math" panose="02040503050406030204" pitchFamily="18" charset="0"/>
                        </a:rPr>
                        <m:t>𝑉</m:t>
                      </m:r>
                      <m:r>
                        <a:rPr lang="el-GR" altLang="el-GR" i="1" baseline="-25000" dirty="0" err="1">
                          <a:latin typeface="Cambria Math" panose="02040503050406030204" pitchFamily="18" charset="0"/>
                        </a:rPr>
                        <m:t>𝑒𝑞</m:t>
                      </m:r>
                      <m:r>
                        <a:rPr lang="el-GR" altLang="el-GR" i="1" dirty="0">
                          <a:latin typeface="Cambria Math" panose="02040503050406030204" pitchFamily="18" charset="0"/>
                        </a:rPr>
                        <m:t>=</m:t>
                      </m:r>
                      <m:r>
                        <a:rPr lang="el-GR" altLang="el-GR" i="1" dirty="0">
                          <a:latin typeface="Cambria Math" panose="02040503050406030204" pitchFamily="18" charset="0"/>
                        </a:rPr>
                        <m:t>𝑔𝑚</m:t>
                      </m:r>
                      <m:r>
                        <a:rPr lang="el-GR" altLang="el-GR" i="1" baseline="-25000" dirty="0">
                          <a:latin typeface="Cambria Math" panose="02040503050406030204" pitchFamily="18" charset="0"/>
                        </a:rPr>
                        <m:t>1,2</m:t>
                      </m:r>
                      <m:r>
                        <a:rPr lang="el-GR" altLang="el-GR" i="1" dirty="0">
                          <a:latin typeface="Cambria Math" panose="02040503050406030204" pitchFamily="18" charset="0"/>
                        </a:rPr>
                        <m:t>𝑟</m:t>
                      </m:r>
                      <m:r>
                        <a:rPr lang="el-GR" altLang="el-GR" i="1" baseline="-25000" dirty="0">
                          <a:latin typeface="Cambria Math" panose="02040503050406030204" pitchFamily="18" charset="0"/>
                        </a:rPr>
                        <m:t>01,2</m:t>
                      </m:r>
                      <m:r>
                        <a:rPr lang="el-GR" altLang="el-GR" i="1" dirty="0">
                          <a:latin typeface="Cambria Math" panose="02040503050406030204" pitchFamily="18" charset="0"/>
                        </a:rPr>
                        <m:t>𝑉</m:t>
                      </m:r>
                      <m:r>
                        <a:rPr lang="el-GR" altLang="el-GR" i="1" baseline="-25000" dirty="0">
                          <a:latin typeface="Cambria Math" panose="02040503050406030204" pitchFamily="18" charset="0"/>
                        </a:rPr>
                        <m:t>𝑖𝑛</m:t>
                      </m:r>
                    </m:oMath>
                  </m:oMathPara>
                </a14:m>
                <a:endParaRPr lang="el-GR" altLang="el-GR" baseline="-25000" dirty="0"/>
              </a:p>
              <a:p>
                <a:endParaRPr lang="el-GR" altLang="el-GR" baseline="-25000" dirty="0"/>
              </a:p>
              <a:p>
                <a14:m>
                  <m:oMathPara xmlns:m="http://schemas.openxmlformats.org/officeDocument/2006/math">
                    <m:oMathParaPr>
                      <m:jc m:val="centerGroup"/>
                    </m:oMathParaPr>
                    <m:oMath xmlns:m="http://schemas.openxmlformats.org/officeDocument/2006/math">
                      <m:r>
                        <a:rPr lang="el-GR" altLang="el-GR" i="1" dirty="0" smtClean="0">
                          <a:latin typeface="Cambria Math" panose="02040503050406030204" pitchFamily="18" charset="0"/>
                        </a:rPr>
                        <m:t>𝑅</m:t>
                      </m:r>
                      <m:r>
                        <a:rPr lang="el-GR" altLang="el-GR" i="1" baseline="-25000" dirty="0" err="1">
                          <a:latin typeface="Cambria Math" panose="02040503050406030204" pitchFamily="18" charset="0"/>
                        </a:rPr>
                        <m:t>𝑒𝑞</m:t>
                      </m:r>
                      <m:r>
                        <a:rPr lang="el-GR" altLang="el-GR" i="1" dirty="0">
                          <a:latin typeface="Cambria Math" panose="02040503050406030204" pitchFamily="18" charset="0"/>
                        </a:rPr>
                        <m:t>=2</m:t>
                      </m:r>
                      <m:r>
                        <a:rPr lang="el-GR" altLang="el-GR" i="1" dirty="0">
                          <a:latin typeface="Cambria Math" panose="02040503050406030204" pitchFamily="18" charset="0"/>
                        </a:rPr>
                        <m:t>𝑟</m:t>
                      </m:r>
                      <m:r>
                        <a:rPr lang="el-GR" altLang="el-GR" i="1" baseline="-25000" dirty="0">
                          <a:latin typeface="Cambria Math" panose="02040503050406030204" pitchFamily="18" charset="0"/>
                        </a:rPr>
                        <m:t>01,2</m:t>
                      </m:r>
                    </m:oMath>
                  </m:oMathPara>
                </a14:m>
                <a:endParaRPr lang="el-GR" altLang="el-GR" baseline="-25000" dirty="0"/>
              </a:p>
              <a:p>
                <a:endParaRPr lang="el-GR" dirty="0"/>
              </a:p>
            </p:txBody>
          </p:sp>
        </mc:Choice>
        <mc:Fallback>
          <p:sp>
            <p:nvSpPr>
              <p:cNvPr id="8" name="Θέση κειμένου 7"/>
              <p:cNvSpPr>
                <a:spLocks noGrp="1" noRot="1" noChangeAspect="1" noMove="1" noResize="1" noEditPoints="1" noAdjustHandles="1" noChangeArrowheads="1" noChangeShapeType="1" noTextEdit="1"/>
              </p:cNvSpPr>
              <p:nvPr>
                <p:ph type="body" sz="half" idx="2"/>
              </p:nvPr>
            </p:nvSpPr>
            <p:spPr>
              <a:xfrm>
                <a:off x="457200" y="1556792"/>
                <a:ext cx="3008313" cy="1728192"/>
              </a:xfrm>
              <a:blipFill rotWithShape="0">
                <a:blip r:embed="rId8"/>
                <a:stretch>
                  <a:fillRect l="-2028" t="-1761"/>
                </a:stretch>
              </a:blipFill>
            </p:spPr>
            <p:txBody>
              <a:bodyPr/>
              <a:lstStyle/>
              <a:p>
                <a:r>
                  <a:rPr lang="el-GR">
                    <a:noFill/>
                  </a:rPr>
                  <a:t> </a:t>
                </a:r>
              </a:p>
            </p:txBody>
          </p:sp>
        </mc:Fallback>
      </mc:AlternateContent>
      <p:graphicFrame>
        <p:nvGraphicFramePr>
          <p:cNvPr id="15" name="Object 3"/>
          <p:cNvGraphicFramePr>
            <a:graphicFrameLocks noChangeAspect="1"/>
          </p:cNvGraphicFramePr>
          <p:nvPr>
            <p:extLst>
              <p:ext uri="{D42A27DB-BD31-4B8C-83A1-F6EECF244321}">
                <p14:modId xmlns:p14="http://schemas.microsoft.com/office/powerpoint/2010/main" val="2373108821"/>
              </p:ext>
            </p:extLst>
          </p:nvPr>
        </p:nvGraphicFramePr>
        <p:xfrm>
          <a:off x="453614" y="3423376"/>
          <a:ext cx="2249583" cy="970745"/>
        </p:xfrm>
        <a:graphic>
          <a:graphicData uri="http://schemas.openxmlformats.org/presentationml/2006/ole">
            <mc:AlternateContent xmlns:mc="http://schemas.openxmlformats.org/markup-compatibility/2006">
              <mc:Choice xmlns:v="urn:schemas-microsoft-com:vml" Requires="v">
                <p:oleObj spid="_x0000_s66655" name="Equation" r:id="rId9" imgW="1460160" imgH="634680" progId="Equation.3">
                  <p:embed/>
                </p:oleObj>
              </mc:Choice>
              <mc:Fallback>
                <p:oleObj name="Equation" r:id="rId9" imgW="1460160" imgH="6346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3614" y="3423376"/>
                        <a:ext cx="2249583" cy="970745"/>
                      </a:xfrm>
                      <a:prstGeom prst="rect">
                        <a:avLst/>
                      </a:prstGeom>
                      <a:noFill/>
                    </p:spPr>
                  </p:pic>
                </p:oleObj>
              </mc:Fallback>
            </mc:AlternateContent>
          </a:graphicData>
        </a:graphic>
      </p:graphicFrame>
      <p:graphicFrame>
        <p:nvGraphicFramePr>
          <p:cNvPr id="17" name="Object 5"/>
          <p:cNvGraphicFramePr>
            <a:graphicFrameLocks noChangeAspect="1"/>
          </p:cNvGraphicFramePr>
          <p:nvPr>
            <p:extLst>
              <p:ext uri="{D42A27DB-BD31-4B8C-83A1-F6EECF244321}">
                <p14:modId xmlns:p14="http://schemas.microsoft.com/office/powerpoint/2010/main" val="1704782438"/>
              </p:ext>
            </p:extLst>
          </p:nvPr>
        </p:nvGraphicFramePr>
        <p:xfrm>
          <a:off x="453614" y="4530167"/>
          <a:ext cx="2642222" cy="954520"/>
        </p:xfrm>
        <a:graphic>
          <a:graphicData uri="http://schemas.openxmlformats.org/presentationml/2006/ole">
            <mc:AlternateContent xmlns:mc="http://schemas.openxmlformats.org/markup-compatibility/2006">
              <mc:Choice xmlns:v="urn:schemas-microsoft-com:vml" Requires="v">
                <p:oleObj spid="_x0000_s66656" name="Equation" r:id="rId11" imgW="1816100" imgH="660400" progId="Equation.3">
                  <p:embed/>
                </p:oleObj>
              </mc:Choice>
              <mc:Fallback>
                <p:oleObj name="Equation" r:id="rId11" imgW="1816100" imgH="6604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3614" y="4530167"/>
                        <a:ext cx="2642222" cy="954520"/>
                      </a:xfrm>
                      <a:prstGeom prst="rect">
                        <a:avLst/>
                      </a:prstGeom>
                      <a:noFill/>
                    </p:spPr>
                  </p:pic>
                </p:oleObj>
              </mc:Fallback>
            </mc:AlternateContent>
          </a:graphicData>
        </a:graphic>
      </p:graphicFrame>
      <p:graphicFrame>
        <p:nvGraphicFramePr>
          <p:cNvPr id="21" name="Object 11"/>
          <p:cNvGraphicFramePr>
            <a:graphicFrameLocks noChangeAspect="1"/>
          </p:cNvGraphicFramePr>
          <p:nvPr>
            <p:extLst>
              <p:ext uri="{D42A27DB-BD31-4B8C-83A1-F6EECF244321}">
                <p14:modId xmlns:p14="http://schemas.microsoft.com/office/powerpoint/2010/main" val="4224016988"/>
              </p:ext>
            </p:extLst>
          </p:nvPr>
        </p:nvGraphicFramePr>
        <p:xfrm>
          <a:off x="4170982" y="4691835"/>
          <a:ext cx="3065313" cy="556512"/>
        </p:xfrm>
        <a:graphic>
          <a:graphicData uri="http://schemas.openxmlformats.org/presentationml/2006/ole">
            <mc:AlternateContent xmlns:mc="http://schemas.openxmlformats.org/markup-compatibility/2006">
              <mc:Choice xmlns:v="urn:schemas-microsoft-com:vml" Requires="v">
                <p:oleObj spid="_x0000_s66657" name="Equation" r:id="rId13" imgW="1917360" imgH="380880" progId="Equation.3">
                  <p:embed/>
                </p:oleObj>
              </mc:Choice>
              <mc:Fallback>
                <p:oleObj name="Equation" r:id="rId13" imgW="1917360" imgH="38088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70982" y="4691835"/>
                        <a:ext cx="3065313" cy="556512"/>
                      </a:xfrm>
                      <a:prstGeom prst="rect">
                        <a:avLst/>
                      </a:prstGeom>
                      <a:noFill/>
                    </p:spPr>
                  </p:pic>
                </p:oleObj>
              </mc:Fallback>
            </mc:AlternateContent>
          </a:graphicData>
        </a:graphic>
      </p:graphicFrame>
      <p:grpSp>
        <p:nvGrpSpPr>
          <p:cNvPr id="18" name="Group 6" descr="Τύπος υπολογισμού της Vout/Vin"/>
          <p:cNvGrpSpPr>
            <a:grpSpLocks/>
          </p:cNvGrpSpPr>
          <p:nvPr/>
        </p:nvGrpSpPr>
        <p:grpSpPr bwMode="auto">
          <a:xfrm>
            <a:off x="4158816" y="5484686"/>
            <a:ext cx="3833564" cy="752626"/>
            <a:chOff x="3075" y="2160"/>
            <a:chExt cx="1487" cy="294"/>
          </a:xfrm>
        </p:grpSpPr>
        <p:graphicFrame>
          <p:nvGraphicFramePr>
            <p:cNvPr id="19" name="Object 7" descr="Τύπος υπολογισμού της Vout/Vin"/>
            <p:cNvGraphicFramePr>
              <a:graphicFrameLocks noChangeAspect="1"/>
            </p:cNvGraphicFramePr>
            <p:nvPr>
              <p:extLst>
                <p:ext uri="{D42A27DB-BD31-4B8C-83A1-F6EECF244321}">
                  <p14:modId xmlns:p14="http://schemas.microsoft.com/office/powerpoint/2010/main" val="2956967369"/>
                </p:ext>
              </p:extLst>
            </p:nvPr>
          </p:nvGraphicFramePr>
          <p:xfrm>
            <a:off x="3075" y="2160"/>
            <a:ext cx="810" cy="294"/>
          </p:xfrm>
          <a:graphic>
            <a:graphicData uri="http://schemas.openxmlformats.org/presentationml/2006/ole">
              <mc:AlternateContent xmlns:mc="http://schemas.openxmlformats.org/markup-compatibility/2006">
                <mc:Choice xmlns:v="urn:schemas-microsoft-com:vml" Requires="v">
                  <p:oleObj spid="_x0000_s66658" name="Equation" r:id="rId15" imgW="1282700" imgH="469900" progId="Equation.3">
                    <p:embed/>
                  </p:oleObj>
                </mc:Choice>
                <mc:Fallback>
                  <p:oleObj name="Equation" r:id="rId15" imgW="1282700" imgH="4699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075" y="2160"/>
                          <a:ext cx="810" cy="2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Object 8" descr="[DECORATIVE]"/>
            <p:cNvGraphicFramePr>
              <a:graphicFrameLocks noChangeAspect="1"/>
            </p:cNvGraphicFramePr>
            <p:nvPr>
              <p:extLst>
                <p:ext uri="{D42A27DB-BD31-4B8C-83A1-F6EECF244321}">
                  <p14:modId xmlns:p14="http://schemas.microsoft.com/office/powerpoint/2010/main" val="3091758834"/>
                </p:ext>
              </p:extLst>
            </p:nvPr>
          </p:nvGraphicFramePr>
          <p:xfrm>
            <a:off x="3884" y="2216"/>
            <a:ext cx="678" cy="174"/>
          </p:xfrm>
          <a:graphic>
            <a:graphicData uri="http://schemas.openxmlformats.org/presentationml/2006/ole">
              <mc:AlternateContent xmlns:mc="http://schemas.openxmlformats.org/markup-compatibility/2006">
                <mc:Choice xmlns:v="urn:schemas-microsoft-com:vml" Requires="v">
                  <p:oleObj spid="_x0000_s66659" name="Equation" r:id="rId17" imgW="1079500" imgH="279400" progId="Equation.3">
                    <p:embed/>
                  </p:oleObj>
                </mc:Choice>
                <mc:Fallback>
                  <p:oleObj name="Equation" r:id="rId17" imgW="1079500" imgH="27940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884" y="2216"/>
                          <a:ext cx="678" cy="1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ustDataLst>
      <p:tags r:id="rId2"/>
    </p:custDataLst>
    <p:extLst>
      <p:ext uri="{BB962C8B-B14F-4D97-AF65-F5344CB8AC3E}">
        <p14:creationId xmlns:p14="http://schemas.microsoft.com/office/powerpoint/2010/main" val="59694781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smtClean="0"/>
              <a:t>Λειτουργία κοινού τρόπου (1 από 2)</a:t>
            </a:r>
            <a:endParaRPr lang="el-GR" dirty="0"/>
          </a:p>
        </p:txBody>
      </p:sp>
      <p:graphicFrame>
        <p:nvGraphicFramePr>
          <p:cNvPr id="5" name="Object 38" descr="Κύκλωμα με ενεργό καθρεύτη ρεύματος"/>
          <p:cNvGraphicFramePr>
            <a:graphicFrameLocks noGrp="1" noChangeAspect="1"/>
          </p:cNvGraphicFramePr>
          <p:nvPr>
            <p:ph idx="1"/>
            <p:extLst>
              <p:ext uri="{D42A27DB-BD31-4B8C-83A1-F6EECF244321}">
                <p14:modId xmlns:p14="http://schemas.microsoft.com/office/powerpoint/2010/main" val="4169668997"/>
              </p:ext>
            </p:extLst>
          </p:nvPr>
        </p:nvGraphicFramePr>
        <p:xfrm>
          <a:off x="3747963" y="1437450"/>
          <a:ext cx="2117973" cy="1866688"/>
        </p:xfrm>
        <a:graphic>
          <a:graphicData uri="http://schemas.openxmlformats.org/presentationml/2006/ole">
            <mc:AlternateContent xmlns:mc="http://schemas.openxmlformats.org/markup-compatibility/2006">
              <mc:Choice xmlns:v="urn:schemas-microsoft-com:vml" Requires="v">
                <p:oleObj spid="_x0000_s67690" name="Photo Editor Photo" r:id="rId4" imgW="1685714" imgH="1486107" progId="MSPhotoEd.3">
                  <p:embed/>
                </p:oleObj>
              </mc:Choice>
              <mc:Fallback>
                <p:oleObj name="Photo Editor Photo" r:id="rId4" imgW="1685714" imgH="1486107"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7963" y="1437450"/>
                        <a:ext cx="2117973" cy="1866688"/>
                      </a:xfrm>
                      <a:prstGeom prst="rect">
                        <a:avLst/>
                      </a:prstGeom>
                      <a:noFill/>
                    </p:spPr>
                  </p:pic>
                </p:oleObj>
              </mc:Fallback>
            </mc:AlternateContent>
          </a:graphicData>
        </a:graphic>
      </p:graphicFrame>
      <p:graphicFrame>
        <p:nvGraphicFramePr>
          <p:cNvPr id="10" name="Object 48" descr="Κύκλωμα με ενεργό καθρεύτη ρεύματος σε λειτουργία κοινού τρόπου"/>
          <p:cNvGraphicFramePr>
            <a:graphicFrameLocks noChangeAspect="1"/>
          </p:cNvGraphicFramePr>
          <p:nvPr>
            <p:extLst>
              <p:ext uri="{D42A27DB-BD31-4B8C-83A1-F6EECF244321}">
                <p14:modId xmlns:p14="http://schemas.microsoft.com/office/powerpoint/2010/main" val="1243816011"/>
              </p:ext>
            </p:extLst>
          </p:nvPr>
        </p:nvGraphicFramePr>
        <p:xfrm>
          <a:off x="5508104" y="2780186"/>
          <a:ext cx="3019425" cy="1695450"/>
        </p:xfrm>
        <a:graphic>
          <a:graphicData uri="http://schemas.openxmlformats.org/presentationml/2006/ole">
            <mc:AlternateContent xmlns:mc="http://schemas.openxmlformats.org/markup-compatibility/2006">
              <mc:Choice xmlns:v="urn:schemas-microsoft-com:vml" Requires="v">
                <p:oleObj spid="_x0000_s67691" name="Photo Editor Photo" r:id="rId6" imgW="3019048" imgH="1695687" progId="MSPhotoEd.3">
                  <p:embed/>
                </p:oleObj>
              </mc:Choice>
              <mc:Fallback>
                <p:oleObj name="Photo Editor Photo" r:id="rId6" imgW="3019048" imgH="1695687" progId="MSPhotoEd.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08104" y="2780186"/>
                        <a:ext cx="3019425" cy="1695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Θέση κειμένου 2"/>
          <p:cNvSpPr>
            <a:spLocks noGrp="1"/>
          </p:cNvSpPr>
          <p:nvPr>
            <p:ph type="body" sz="half" idx="2"/>
          </p:nvPr>
        </p:nvSpPr>
        <p:spPr/>
        <p:txBody>
          <a:bodyPr/>
          <a:lstStyle/>
          <a:p>
            <a:r>
              <a:rPr lang="el-GR" altLang="el-GR" dirty="0" smtClean="0"/>
              <a:t>α</a:t>
            </a:r>
            <a:r>
              <a:rPr lang="el-GR" altLang="el-GR" dirty="0"/>
              <a:t>) Για </a:t>
            </a:r>
            <a:r>
              <a:rPr lang="en-US" altLang="el-GR" dirty="0"/>
              <a:t>R</a:t>
            </a:r>
            <a:r>
              <a:rPr lang="en-US" altLang="el-GR" baseline="-25000" dirty="0"/>
              <a:t>SS</a:t>
            </a:r>
            <a:r>
              <a:rPr lang="en-US" altLang="el-GR" dirty="0">
                <a:sym typeface="Symbol" panose="05050102010706020507" pitchFamily="18" charset="2"/>
              </a:rPr>
              <a:t></a:t>
            </a:r>
            <a:endParaRPr lang="el-GR" dirty="0"/>
          </a:p>
        </p:txBody>
      </p:sp>
      <p:graphicFrame>
        <p:nvGraphicFramePr>
          <p:cNvPr id="6" name="Object 40"/>
          <p:cNvGraphicFramePr>
            <a:graphicFrameLocks noChangeAspect="1"/>
          </p:cNvGraphicFramePr>
          <p:nvPr>
            <p:extLst>
              <p:ext uri="{D42A27DB-BD31-4B8C-83A1-F6EECF244321}">
                <p14:modId xmlns:p14="http://schemas.microsoft.com/office/powerpoint/2010/main" val="3346827393"/>
              </p:ext>
            </p:extLst>
          </p:nvPr>
        </p:nvGraphicFramePr>
        <p:xfrm>
          <a:off x="575556" y="2204864"/>
          <a:ext cx="1404156" cy="651995"/>
        </p:xfrm>
        <a:graphic>
          <a:graphicData uri="http://schemas.openxmlformats.org/presentationml/2006/ole">
            <mc:AlternateContent xmlns:mc="http://schemas.openxmlformats.org/markup-compatibility/2006">
              <mc:Choice xmlns:v="urn:schemas-microsoft-com:vml" Requires="v">
                <p:oleObj spid="_x0000_s67692" name="Equation" r:id="rId8" imgW="952200" imgH="444240" progId="Equation.3">
                  <p:embed/>
                </p:oleObj>
              </mc:Choice>
              <mc:Fallback>
                <p:oleObj name="Equation" r:id="rId8" imgW="952200" imgH="4442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5556" y="2204864"/>
                        <a:ext cx="1404156" cy="651995"/>
                      </a:xfrm>
                      <a:prstGeom prst="rect">
                        <a:avLst/>
                      </a:prstGeom>
                      <a:noFill/>
                    </p:spPr>
                  </p:pic>
                </p:oleObj>
              </mc:Fallback>
            </mc:AlternateContent>
          </a:graphicData>
        </a:graphic>
      </p:graphicFrame>
      <p:grpSp>
        <p:nvGrpSpPr>
          <p:cNvPr id="7" name="Group 49" descr="Τύπος υπολογισμού της A CM"/>
          <p:cNvGrpSpPr>
            <a:grpSpLocks/>
          </p:cNvGrpSpPr>
          <p:nvPr/>
        </p:nvGrpSpPr>
        <p:grpSpPr bwMode="auto">
          <a:xfrm>
            <a:off x="580231" y="3053804"/>
            <a:ext cx="3777938" cy="1150277"/>
            <a:chOff x="4400" y="2867"/>
            <a:chExt cx="1758" cy="576"/>
          </a:xfrm>
        </p:grpSpPr>
        <p:graphicFrame>
          <p:nvGraphicFramePr>
            <p:cNvPr id="8" name="Object 42" descr="Τύπος υπολογισμού της A CM"/>
            <p:cNvGraphicFramePr>
              <a:graphicFrameLocks noChangeAspect="1"/>
            </p:cNvGraphicFramePr>
            <p:nvPr>
              <p:extLst>
                <p:ext uri="{D42A27DB-BD31-4B8C-83A1-F6EECF244321}">
                  <p14:modId xmlns:p14="http://schemas.microsoft.com/office/powerpoint/2010/main" val="886025266"/>
                </p:ext>
              </p:extLst>
            </p:nvPr>
          </p:nvGraphicFramePr>
          <p:xfrm>
            <a:off x="4400" y="2867"/>
            <a:ext cx="870" cy="576"/>
          </p:xfrm>
          <a:graphic>
            <a:graphicData uri="http://schemas.openxmlformats.org/presentationml/2006/ole">
              <mc:AlternateContent xmlns:mc="http://schemas.openxmlformats.org/markup-compatibility/2006">
                <mc:Choice xmlns:v="urn:schemas-microsoft-com:vml" Requires="v">
                  <p:oleObj spid="_x0000_s67693" name="Equation" r:id="rId10" imgW="1384300" imgH="914400" progId="Equation.3">
                    <p:embed/>
                  </p:oleObj>
                </mc:Choice>
                <mc:Fallback>
                  <p:oleObj name="Equation" r:id="rId10" imgW="1384300" imgH="9144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00" y="2867"/>
                          <a:ext cx="870" cy="5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44" descr="[DECORATIVE]"/>
            <p:cNvGraphicFramePr>
              <a:graphicFrameLocks noChangeAspect="1"/>
            </p:cNvGraphicFramePr>
            <p:nvPr>
              <p:extLst>
                <p:ext uri="{D42A27DB-BD31-4B8C-83A1-F6EECF244321}">
                  <p14:modId xmlns:p14="http://schemas.microsoft.com/office/powerpoint/2010/main" val="1389285231"/>
                </p:ext>
              </p:extLst>
            </p:nvPr>
          </p:nvGraphicFramePr>
          <p:xfrm>
            <a:off x="5318" y="3007"/>
            <a:ext cx="840" cy="294"/>
          </p:xfrm>
          <a:graphic>
            <a:graphicData uri="http://schemas.openxmlformats.org/presentationml/2006/ole">
              <mc:AlternateContent xmlns:mc="http://schemas.openxmlformats.org/markup-compatibility/2006">
                <mc:Choice xmlns:v="urn:schemas-microsoft-com:vml" Requires="v">
                  <p:oleObj spid="_x0000_s67694" name="Equation" r:id="rId12" imgW="1333500" imgH="469900" progId="Equation.3">
                    <p:embed/>
                  </p:oleObj>
                </mc:Choice>
                <mc:Fallback>
                  <p:oleObj name="Equation" r:id="rId12" imgW="1333500" imgH="4699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318" y="3007"/>
                          <a:ext cx="840" cy="2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mc:AlternateContent xmlns:mc="http://schemas.openxmlformats.org/markup-compatibility/2006" xmlns:a14="http://schemas.microsoft.com/office/drawing/2010/main">
        <mc:Choice Requires="a14">
          <p:sp>
            <p:nvSpPr>
              <p:cNvPr id="17" name="TextBox 16"/>
              <p:cNvSpPr txBox="1"/>
              <p:nvPr/>
            </p:nvSpPr>
            <p:spPr>
              <a:xfrm>
                <a:off x="205757" y="4089906"/>
                <a:ext cx="4727379" cy="688590"/>
              </a:xfrm>
              <a:prstGeom prst="rect">
                <a:avLst/>
              </a:prstGeom>
            </p:spPr>
            <p:txBody>
              <a:bodyPr vert="horz" wrap="none" lIns="0" tIns="0" rIns="0" bIns="0" rtlCol="0" anchor="ctr">
                <a:noAutofit/>
              </a:bodyPr>
              <a:lstStyle/>
              <a:p>
                <a:r>
                  <a:rPr lang="el-GR" dirty="0" smtClean="0"/>
                  <a:t>Όπου </a:t>
                </a:r>
                <a14:m>
                  <m:oMath xmlns:m="http://schemas.openxmlformats.org/officeDocument/2006/math">
                    <m:r>
                      <a:rPr lang="en-US" b="0" i="1" smtClean="0">
                        <a:latin typeface="Cambria Math" panose="02040503050406030204" pitchFamily="18" charset="0"/>
                      </a:rPr>
                      <m:t>1/(2</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3,4</m:t>
                        </m:r>
                      </m:sub>
                    </m:sSub>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𝑟</m:t>
                        </m:r>
                      </m:e>
                      <m:sub>
                        <m:r>
                          <a:rPr lang="en-US" b="0" i="1" smtClean="0">
                            <a:latin typeface="Cambria Math" panose="02040503050406030204" pitchFamily="18" charset="0"/>
                            <a:ea typeface="Cambria Math" panose="02040503050406030204" pitchFamily="18" charset="0"/>
                          </a:rPr>
                          <m:t>𝑜</m:t>
                        </m:r>
                        <m:r>
                          <a:rPr lang="en-US" b="0" i="1" smtClean="0">
                            <a:latin typeface="Cambria Math" panose="02040503050406030204" pitchFamily="18" charset="0"/>
                            <a:ea typeface="Cambria Math" panose="02040503050406030204" pitchFamily="18" charset="0"/>
                          </a:rPr>
                          <m:t>3,4</m:t>
                        </m:r>
                      </m:sub>
                    </m:sSub>
                  </m:oMath>
                </a14:m>
                <a:r>
                  <a:rPr lang="en-US" dirty="0" smtClean="0"/>
                  <a:t> </a:t>
                </a:r>
                <a:r>
                  <a:rPr lang="el-GR" dirty="0" smtClean="0"/>
                  <a:t>και </a:t>
                </a:r>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𝑜</m:t>
                        </m:r>
                        <m:r>
                          <a:rPr lang="en-US" b="0" i="1" smtClean="0">
                            <a:latin typeface="Cambria Math" panose="02040503050406030204" pitchFamily="18" charset="0"/>
                          </a:rPr>
                          <m:t>,2</m:t>
                        </m:r>
                      </m:sub>
                    </m:sSub>
                    <m:r>
                      <a:rPr lang="en-US" b="0" i="1" smtClean="0">
                        <a:latin typeface="Cambria Math" panose="02040503050406030204" pitchFamily="18" charset="0"/>
                      </a:rPr>
                      <m:t>/2</m:t>
                    </m:r>
                  </m:oMath>
                </a14:m>
                <a:r>
                  <a:rPr lang="en-US" dirty="0" smtClean="0"/>
                  <a:t> </a:t>
                </a:r>
                <a:r>
                  <a:rPr lang="el-GR" dirty="0" smtClean="0"/>
                  <a:t>αμελητέο </a:t>
                </a:r>
                <a14:m>
                  <m:oMath xmlns:m="http://schemas.openxmlformats.org/officeDocument/2006/math">
                    <m:r>
                      <a:rPr lang="el-GR" i="1" smtClean="0">
                        <a:latin typeface="Cambria Math" panose="02040503050406030204" pitchFamily="18" charset="0"/>
                        <a:ea typeface="Cambria Math" panose="02040503050406030204" pitchFamily="18" charset="0"/>
                      </a:rPr>
                      <m:t>⇒</m:t>
                    </m:r>
                  </m:oMath>
                </a14:m>
                <a:endParaRPr lang="el-GR" dirty="0" smtClean="0"/>
              </a:p>
            </p:txBody>
          </p:sp>
        </mc:Choice>
        <mc:Fallback xmlns="">
          <p:sp>
            <p:nvSpPr>
              <p:cNvPr id="17" name="TextBox 16"/>
              <p:cNvSpPr txBox="1">
                <a:spLocks noRot="1" noChangeAspect="1" noMove="1" noResize="1" noEditPoints="1" noAdjustHandles="1" noChangeArrowheads="1" noChangeShapeType="1" noTextEdit="1"/>
              </p:cNvSpPr>
              <p:nvPr/>
            </p:nvSpPr>
            <p:spPr>
              <a:xfrm>
                <a:off x="205757" y="4089906"/>
                <a:ext cx="4727379" cy="688590"/>
              </a:xfrm>
              <a:prstGeom prst="rect">
                <a:avLst/>
              </a:prstGeom>
              <a:blipFill rotWithShape="0">
                <a:blip r:embed="rId14"/>
                <a:stretch>
                  <a:fillRect l="-3097"/>
                </a:stretch>
              </a:blipFill>
            </p:spPr>
            <p:txBody>
              <a:bodyPr/>
              <a:lstStyle/>
              <a:p>
                <a:r>
                  <a:rPr lang="el-GR">
                    <a:noFill/>
                  </a:rPr>
                  <a:t> </a:t>
                </a:r>
              </a:p>
            </p:txBody>
          </p:sp>
        </mc:Fallback>
      </mc:AlternateContent>
      <p:grpSp>
        <p:nvGrpSpPr>
          <p:cNvPr id="11" name="Group 51" descr="Τύπος υπολογισμού του CMRR"/>
          <p:cNvGrpSpPr>
            <a:grpSpLocks/>
          </p:cNvGrpSpPr>
          <p:nvPr/>
        </p:nvGrpSpPr>
        <p:grpSpPr bwMode="auto">
          <a:xfrm>
            <a:off x="907387" y="4680113"/>
            <a:ext cx="7128792" cy="757168"/>
            <a:chOff x="2445" y="402"/>
            <a:chExt cx="3340" cy="306"/>
          </a:xfrm>
        </p:grpSpPr>
        <p:graphicFrame>
          <p:nvGraphicFramePr>
            <p:cNvPr id="12" name="Object 52" descr="Τύπος υπολογισμού του CMRR"/>
            <p:cNvGraphicFramePr>
              <a:graphicFrameLocks noChangeAspect="1"/>
            </p:cNvGraphicFramePr>
            <p:nvPr>
              <p:extLst>
                <p:ext uri="{D42A27DB-BD31-4B8C-83A1-F6EECF244321}">
                  <p14:modId xmlns:p14="http://schemas.microsoft.com/office/powerpoint/2010/main" val="253494858"/>
                </p:ext>
              </p:extLst>
            </p:nvPr>
          </p:nvGraphicFramePr>
          <p:xfrm>
            <a:off x="2445" y="402"/>
            <a:ext cx="642" cy="306"/>
          </p:xfrm>
          <a:graphic>
            <a:graphicData uri="http://schemas.openxmlformats.org/presentationml/2006/ole">
              <mc:AlternateContent xmlns:mc="http://schemas.openxmlformats.org/markup-compatibility/2006">
                <mc:Choice xmlns:v="urn:schemas-microsoft-com:vml" Requires="v">
                  <p:oleObj spid="_x0000_s67695" name="Equation" r:id="rId15" imgW="1016000" imgH="482600" progId="Equation.3">
                    <p:embed/>
                  </p:oleObj>
                </mc:Choice>
                <mc:Fallback>
                  <p:oleObj name="Equation" r:id="rId15" imgW="1016000" imgH="4826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445" y="402"/>
                          <a:ext cx="642" cy="3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53" descr="[DECORATIVE]"/>
            <p:cNvGraphicFramePr>
              <a:graphicFrameLocks noChangeAspect="1"/>
            </p:cNvGraphicFramePr>
            <p:nvPr>
              <p:extLst>
                <p:ext uri="{D42A27DB-BD31-4B8C-83A1-F6EECF244321}">
                  <p14:modId xmlns:p14="http://schemas.microsoft.com/office/powerpoint/2010/main" val="2443504410"/>
                </p:ext>
              </p:extLst>
            </p:nvPr>
          </p:nvGraphicFramePr>
          <p:xfrm>
            <a:off x="3087" y="414"/>
            <a:ext cx="1458" cy="294"/>
          </p:xfrm>
          <a:graphic>
            <a:graphicData uri="http://schemas.openxmlformats.org/presentationml/2006/ole">
              <mc:AlternateContent xmlns:mc="http://schemas.openxmlformats.org/markup-compatibility/2006">
                <mc:Choice xmlns:v="urn:schemas-microsoft-com:vml" Requires="v">
                  <p:oleObj spid="_x0000_s67696" name="Equation" r:id="rId17" imgW="2311400" imgH="469900" progId="Equation.3">
                    <p:embed/>
                  </p:oleObj>
                </mc:Choice>
                <mc:Fallback>
                  <p:oleObj name="Equation" r:id="rId17" imgW="2311400" imgH="46990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087" y="414"/>
                          <a:ext cx="1458" cy="2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54" descr="[DECORATIVE]"/>
            <p:cNvGraphicFramePr>
              <a:graphicFrameLocks noChangeAspect="1"/>
            </p:cNvGraphicFramePr>
            <p:nvPr>
              <p:extLst>
                <p:ext uri="{D42A27DB-BD31-4B8C-83A1-F6EECF244321}">
                  <p14:modId xmlns:p14="http://schemas.microsoft.com/office/powerpoint/2010/main" val="4247635623"/>
                </p:ext>
              </p:extLst>
            </p:nvPr>
          </p:nvGraphicFramePr>
          <p:xfrm>
            <a:off x="4543" y="471"/>
            <a:ext cx="1242" cy="174"/>
          </p:xfrm>
          <a:graphic>
            <a:graphicData uri="http://schemas.openxmlformats.org/presentationml/2006/ole">
              <mc:AlternateContent xmlns:mc="http://schemas.openxmlformats.org/markup-compatibility/2006">
                <mc:Choice xmlns:v="urn:schemas-microsoft-com:vml" Requires="v">
                  <p:oleObj spid="_x0000_s67697" name="Equation" r:id="rId19" imgW="1968500" imgH="279400" progId="Equation.3">
                    <p:embed/>
                  </p:oleObj>
                </mc:Choice>
                <mc:Fallback>
                  <p:oleObj name="Equation" r:id="rId19" imgW="1968500" imgH="27940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543" y="471"/>
                          <a:ext cx="1242" cy="1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5" name="Text Box 55"/>
          <p:cNvSpPr txBox="1">
            <a:spLocks noChangeArrowheads="1"/>
          </p:cNvSpPr>
          <p:nvPr/>
        </p:nvSpPr>
        <p:spPr bwMode="auto">
          <a:xfrm>
            <a:off x="2257142" y="5571969"/>
            <a:ext cx="642262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l-GR" altLang="el-GR" sz="2000" dirty="0">
                <a:latin typeface="+mn-lt"/>
                <a:cs typeface="Times New Roman" panose="02020603050405020304" pitchFamily="18" charset="0"/>
              </a:rPr>
              <a:t>Ακόμη και με πλήρη συμμετρία το σήμα εξόδου επηρεάζεται από τις μεταβολές της εισόδου </a:t>
            </a:r>
            <a:r>
              <a:rPr lang="en-US" altLang="el-GR" sz="2000" dirty="0">
                <a:latin typeface="+mn-lt"/>
                <a:cs typeface="Times New Roman" panose="02020603050405020304" pitchFamily="18" charset="0"/>
              </a:rPr>
              <a:t>CM.</a:t>
            </a:r>
            <a:endParaRPr lang="el-GR" altLang="el-GR" sz="2000" dirty="0">
              <a:latin typeface="+mn-lt"/>
              <a:cs typeface="Times New Roman" panose="02020603050405020304" pitchFamily="18" charset="0"/>
            </a:endParaRPr>
          </a:p>
        </p:txBody>
      </p:sp>
    </p:spTree>
    <p:custDataLst>
      <p:tags r:id="rId2"/>
    </p:custDataLst>
    <p:extLst>
      <p:ext uri="{BB962C8B-B14F-4D97-AF65-F5344CB8AC3E}">
        <p14:creationId xmlns:p14="http://schemas.microsoft.com/office/powerpoint/2010/main" val="234485264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a:xfrm>
            <a:off x="464047" y="134564"/>
            <a:ext cx="8229600" cy="1143000"/>
          </a:xfrm>
        </p:spPr>
        <p:txBody>
          <a:bodyPr/>
          <a:lstStyle/>
          <a:p>
            <a:r>
              <a:rPr lang="el-GR" sz="4000" dirty="0"/>
              <a:t>Λειτουργία κοινού τρόπου </a:t>
            </a:r>
            <a:r>
              <a:rPr lang="el-GR" sz="4000" dirty="0" smtClean="0"/>
              <a:t/>
            </a:r>
            <a:br>
              <a:rPr lang="el-GR" sz="4000" dirty="0" smtClean="0"/>
            </a:br>
            <a:r>
              <a:rPr lang="el-GR" sz="4000" dirty="0" smtClean="0"/>
              <a:t>(2 από 2</a:t>
            </a:r>
            <a:r>
              <a:rPr lang="el-GR" sz="4000" dirty="0"/>
              <a:t>)</a:t>
            </a:r>
          </a:p>
        </p:txBody>
      </p:sp>
      <p:sp>
        <p:nvSpPr>
          <p:cNvPr id="29" name="Text Box 82"/>
          <p:cNvSpPr txBox="1">
            <a:spLocks noChangeArrowheads="1"/>
          </p:cNvSpPr>
          <p:nvPr/>
        </p:nvSpPr>
        <p:spPr bwMode="auto">
          <a:xfrm>
            <a:off x="128451" y="1342318"/>
            <a:ext cx="433224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l-GR" altLang="el-GR" sz="2000" dirty="0" smtClean="0">
                <a:latin typeface="+mn-lt"/>
                <a:cs typeface="Times New Roman" panose="02020603050405020304" pitchFamily="18" charset="0"/>
              </a:rPr>
              <a:t>    β) Παρουσία αστοχιών π.χ. </a:t>
            </a:r>
            <a:r>
              <a:rPr lang="en-US" altLang="el-GR" sz="2000" dirty="0" smtClean="0">
                <a:latin typeface="+mn-lt"/>
                <a:cs typeface="Times New Roman" panose="02020603050405020304" pitchFamily="18" charset="0"/>
              </a:rPr>
              <a:t>g</a:t>
            </a:r>
            <a:r>
              <a:rPr lang="en-US" altLang="el-GR" sz="2000" baseline="-25000" dirty="0" smtClean="0">
                <a:latin typeface="+mn-lt"/>
                <a:cs typeface="Times New Roman" panose="02020603050405020304" pitchFamily="18" charset="0"/>
              </a:rPr>
              <a:t>m1</a:t>
            </a:r>
            <a:r>
              <a:rPr lang="en-US" altLang="el-GR" sz="2000" dirty="0" smtClean="0">
                <a:latin typeface="+mn-lt"/>
                <a:cs typeface="Times New Roman" panose="02020603050405020304" pitchFamily="18" charset="0"/>
                <a:sym typeface="Symbol" panose="05050102010706020507" pitchFamily="18" charset="2"/>
              </a:rPr>
              <a:t>g</a:t>
            </a:r>
            <a:r>
              <a:rPr lang="en-US" altLang="el-GR" sz="2000" baseline="-25000" dirty="0" smtClean="0">
                <a:latin typeface="+mn-lt"/>
                <a:cs typeface="Times New Roman" panose="02020603050405020304" pitchFamily="18" charset="0"/>
                <a:sym typeface="Symbol" panose="05050102010706020507" pitchFamily="18" charset="2"/>
              </a:rPr>
              <a:t>m2</a:t>
            </a:r>
            <a:r>
              <a:rPr lang="en-US" altLang="el-GR" sz="2000" dirty="0" smtClean="0">
                <a:latin typeface="+mn-lt"/>
                <a:cs typeface="Times New Roman" panose="02020603050405020304" pitchFamily="18" charset="0"/>
                <a:sym typeface="Symbol" panose="05050102010706020507" pitchFamily="18" charset="2"/>
              </a:rPr>
              <a:t>.</a:t>
            </a:r>
            <a:endParaRPr lang="el-GR" altLang="el-GR" sz="2000" dirty="0">
              <a:latin typeface="+mn-lt"/>
              <a:cs typeface="Times New Roman" panose="02020603050405020304" pitchFamily="18" charset="0"/>
            </a:endParaRPr>
          </a:p>
        </p:txBody>
      </p:sp>
      <p:graphicFrame>
        <p:nvGraphicFramePr>
          <p:cNvPr id="17" name="Object 62" descr="Κύκλωμα με ενεργό καθρεύτη ρεύματος σε λειτουργία κοινού τρόπου"/>
          <p:cNvGraphicFramePr>
            <a:graphicFrameLocks noChangeAspect="1"/>
          </p:cNvGraphicFramePr>
          <p:nvPr>
            <p:extLst>
              <p:ext uri="{D42A27DB-BD31-4B8C-83A1-F6EECF244321}">
                <p14:modId xmlns:p14="http://schemas.microsoft.com/office/powerpoint/2010/main" val="489480953"/>
              </p:ext>
            </p:extLst>
          </p:nvPr>
        </p:nvGraphicFramePr>
        <p:xfrm>
          <a:off x="222296" y="1875549"/>
          <a:ext cx="3381375" cy="1704975"/>
        </p:xfrm>
        <a:graphic>
          <a:graphicData uri="http://schemas.openxmlformats.org/presentationml/2006/ole">
            <mc:AlternateContent xmlns:mc="http://schemas.openxmlformats.org/markup-compatibility/2006">
              <mc:Choice xmlns:v="urn:schemas-microsoft-com:vml" Requires="v">
                <p:oleObj spid="_x0000_s68730" name="Photo Editor Photo" r:id="rId4" imgW="3381847" imgH="1704762" progId="MSPhotoEd.3">
                  <p:embed/>
                </p:oleObj>
              </mc:Choice>
              <mc:Fallback>
                <p:oleObj name="Photo Editor Photo" r:id="rId4" imgW="3381847" imgH="1704762"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296" y="1875549"/>
                        <a:ext cx="3381375" cy="1704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60"/>
          <p:cNvGraphicFramePr>
            <a:graphicFrameLocks noChangeAspect="1"/>
          </p:cNvGraphicFramePr>
          <p:nvPr>
            <p:extLst>
              <p:ext uri="{D42A27DB-BD31-4B8C-83A1-F6EECF244321}">
                <p14:modId xmlns:p14="http://schemas.microsoft.com/office/powerpoint/2010/main" val="63765229"/>
              </p:ext>
            </p:extLst>
          </p:nvPr>
        </p:nvGraphicFramePr>
        <p:xfrm>
          <a:off x="5080339" y="1210913"/>
          <a:ext cx="2520596" cy="808038"/>
        </p:xfrm>
        <a:graphic>
          <a:graphicData uri="http://schemas.openxmlformats.org/presentationml/2006/ole">
            <mc:AlternateContent xmlns:mc="http://schemas.openxmlformats.org/markup-compatibility/2006">
              <mc:Choice xmlns:v="urn:schemas-microsoft-com:vml" Requires="v">
                <p:oleObj spid="_x0000_s68731" name="Equation" r:id="rId6" imgW="1993900" imgH="635000" progId="Equation.3">
                  <p:embed/>
                </p:oleObj>
              </mc:Choice>
              <mc:Fallback>
                <p:oleObj name="Equation" r:id="rId6" imgW="1993900" imgH="6350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80339" y="1210913"/>
                        <a:ext cx="2520596" cy="808038"/>
                      </a:xfrm>
                      <a:prstGeom prst="rect">
                        <a:avLst/>
                      </a:prstGeom>
                      <a:noFill/>
                    </p:spPr>
                  </p:pic>
                </p:oleObj>
              </mc:Fallback>
            </mc:AlternateContent>
          </a:graphicData>
        </a:graphic>
      </p:graphicFrame>
      <p:grpSp>
        <p:nvGrpSpPr>
          <p:cNvPr id="18" name="Group 68" descr="Τύπος υπολογισμού της ΔI DI"/>
          <p:cNvGrpSpPr>
            <a:grpSpLocks/>
          </p:cNvGrpSpPr>
          <p:nvPr/>
        </p:nvGrpSpPr>
        <p:grpSpPr bwMode="auto">
          <a:xfrm>
            <a:off x="4034306" y="2168152"/>
            <a:ext cx="4928262" cy="890304"/>
            <a:chOff x="2405" y="1956"/>
            <a:chExt cx="2639" cy="450"/>
          </a:xfrm>
        </p:grpSpPr>
        <p:graphicFrame>
          <p:nvGraphicFramePr>
            <p:cNvPr id="19" name="Object 64" descr="Τύπος υπολογισμού της ΔI DI"/>
            <p:cNvGraphicFramePr>
              <a:graphicFrameLocks noChangeAspect="1"/>
            </p:cNvGraphicFramePr>
            <p:nvPr>
              <p:extLst>
                <p:ext uri="{D42A27DB-BD31-4B8C-83A1-F6EECF244321}">
                  <p14:modId xmlns:p14="http://schemas.microsoft.com/office/powerpoint/2010/main" val="776671231"/>
                </p:ext>
              </p:extLst>
            </p:nvPr>
          </p:nvGraphicFramePr>
          <p:xfrm>
            <a:off x="2405" y="2044"/>
            <a:ext cx="1284" cy="183"/>
          </p:xfrm>
          <a:graphic>
            <a:graphicData uri="http://schemas.openxmlformats.org/presentationml/2006/ole">
              <mc:AlternateContent xmlns:mc="http://schemas.openxmlformats.org/markup-compatibility/2006">
                <mc:Choice xmlns:v="urn:schemas-microsoft-com:vml" Requires="v">
                  <p:oleObj spid="_x0000_s68732" name="Equation" r:id="rId8" imgW="1663700" imgH="241300" progId="Equation.3">
                    <p:embed/>
                  </p:oleObj>
                </mc:Choice>
                <mc:Fallback>
                  <p:oleObj name="Equation" r:id="rId8" imgW="1663700" imgH="2413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05" y="2044"/>
                          <a:ext cx="1284" cy="183"/>
                        </a:xfrm>
                        <a:prstGeom prst="rect">
                          <a:avLst/>
                        </a:prstGeom>
                        <a:noFill/>
                      </p:spPr>
                    </p:pic>
                  </p:oleObj>
                </mc:Fallback>
              </mc:AlternateContent>
            </a:graphicData>
          </a:graphic>
        </p:graphicFrame>
        <p:graphicFrame>
          <p:nvGraphicFramePr>
            <p:cNvPr id="20" name="Object 66" descr="[DECORATIVE]"/>
            <p:cNvGraphicFramePr>
              <a:graphicFrameLocks noChangeAspect="1"/>
            </p:cNvGraphicFramePr>
            <p:nvPr>
              <p:extLst>
                <p:ext uri="{D42A27DB-BD31-4B8C-83A1-F6EECF244321}">
                  <p14:modId xmlns:p14="http://schemas.microsoft.com/office/powerpoint/2010/main" val="4232995069"/>
                </p:ext>
              </p:extLst>
            </p:nvPr>
          </p:nvGraphicFramePr>
          <p:xfrm>
            <a:off x="3748" y="1956"/>
            <a:ext cx="1296" cy="450"/>
          </p:xfrm>
          <a:graphic>
            <a:graphicData uri="http://schemas.openxmlformats.org/presentationml/2006/ole">
              <mc:AlternateContent xmlns:mc="http://schemas.openxmlformats.org/markup-compatibility/2006">
                <mc:Choice xmlns:v="urn:schemas-microsoft-com:vml" Requires="v">
                  <p:oleObj spid="_x0000_s68733" name="Equation" r:id="rId10" imgW="1841500" imgH="635000" progId="Equation.3">
                    <p:embed/>
                  </p:oleObj>
                </mc:Choice>
                <mc:Fallback>
                  <p:oleObj name="Equation" r:id="rId10" imgW="1841500" imgH="6350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48" y="1956"/>
                          <a:ext cx="1296" cy="450"/>
                        </a:xfrm>
                        <a:prstGeom prst="rect">
                          <a:avLst/>
                        </a:prstGeom>
                        <a:noFill/>
                      </p:spPr>
                    </p:pic>
                  </p:oleObj>
                </mc:Fallback>
              </mc:AlternateContent>
            </a:graphicData>
          </a:graphic>
        </p:graphicFrame>
      </p:grpSp>
      <p:grpSp>
        <p:nvGrpSpPr>
          <p:cNvPr id="21" name="Group 73" descr="Τύπος υπολογισμού της ΔΙ D2"/>
          <p:cNvGrpSpPr>
            <a:grpSpLocks/>
          </p:cNvGrpSpPr>
          <p:nvPr/>
        </p:nvGrpSpPr>
        <p:grpSpPr bwMode="auto">
          <a:xfrm>
            <a:off x="4026890" y="3204565"/>
            <a:ext cx="4810504" cy="899111"/>
            <a:chOff x="2372" y="2575"/>
            <a:chExt cx="2726" cy="464"/>
          </a:xfrm>
        </p:grpSpPr>
        <p:graphicFrame>
          <p:nvGraphicFramePr>
            <p:cNvPr id="22" name="Object 69" descr="Τύπος υπολογισμού της ΔΙ D2"/>
            <p:cNvGraphicFramePr>
              <a:graphicFrameLocks noChangeAspect="1"/>
            </p:cNvGraphicFramePr>
            <p:nvPr>
              <p:extLst>
                <p:ext uri="{D42A27DB-BD31-4B8C-83A1-F6EECF244321}">
                  <p14:modId xmlns:p14="http://schemas.microsoft.com/office/powerpoint/2010/main" val="3457393563"/>
                </p:ext>
              </p:extLst>
            </p:nvPr>
          </p:nvGraphicFramePr>
          <p:xfrm>
            <a:off x="2372" y="2618"/>
            <a:ext cx="1384" cy="193"/>
          </p:xfrm>
          <a:graphic>
            <a:graphicData uri="http://schemas.openxmlformats.org/presentationml/2006/ole">
              <mc:AlternateContent xmlns:mc="http://schemas.openxmlformats.org/markup-compatibility/2006">
                <mc:Choice xmlns:v="urn:schemas-microsoft-com:vml" Requires="v">
                  <p:oleObj spid="_x0000_s68734" name="Equation" r:id="rId12" imgW="1701800" imgH="241300" progId="Equation.3">
                    <p:embed/>
                  </p:oleObj>
                </mc:Choice>
                <mc:Fallback>
                  <p:oleObj name="Equation" r:id="rId12" imgW="1701800" imgH="2413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72" y="2618"/>
                          <a:ext cx="1384" cy="193"/>
                        </a:xfrm>
                        <a:prstGeom prst="rect">
                          <a:avLst/>
                        </a:prstGeom>
                        <a:noFill/>
                      </p:spPr>
                    </p:pic>
                  </p:oleObj>
                </mc:Fallback>
              </mc:AlternateContent>
            </a:graphicData>
          </a:graphic>
        </p:graphicFrame>
        <p:graphicFrame>
          <p:nvGraphicFramePr>
            <p:cNvPr id="23" name="Object 71" descr="[DECORATIVE]"/>
            <p:cNvGraphicFramePr>
              <a:graphicFrameLocks noChangeAspect="1"/>
            </p:cNvGraphicFramePr>
            <p:nvPr>
              <p:extLst>
                <p:ext uri="{D42A27DB-BD31-4B8C-83A1-F6EECF244321}">
                  <p14:modId xmlns:p14="http://schemas.microsoft.com/office/powerpoint/2010/main" val="2576709546"/>
                </p:ext>
              </p:extLst>
            </p:nvPr>
          </p:nvGraphicFramePr>
          <p:xfrm>
            <a:off x="3782" y="2575"/>
            <a:ext cx="1316" cy="464"/>
          </p:xfrm>
          <a:graphic>
            <a:graphicData uri="http://schemas.openxmlformats.org/presentationml/2006/ole">
              <mc:AlternateContent xmlns:mc="http://schemas.openxmlformats.org/markup-compatibility/2006">
                <mc:Choice xmlns:v="urn:schemas-microsoft-com:vml" Requires="v">
                  <p:oleObj spid="_x0000_s68735" name="Equation" r:id="rId14" imgW="1841500" imgH="647700" progId="Equation.3">
                    <p:embed/>
                  </p:oleObj>
                </mc:Choice>
                <mc:Fallback>
                  <p:oleObj name="Equation" r:id="rId14" imgW="1841500" imgH="6477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782" y="2575"/>
                          <a:ext cx="1316" cy="464"/>
                        </a:xfrm>
                        <a:prstGeom prst="rect">
                          <a:avLst/>
                        </a:prstGeom>
                        <a:noFill/>
                      </p:spPr>
                    </p:pic>
                  </p:oleObj>
                </mc:Fallback>
              </mc:AlternateContent>
            </a:graphicData>
          </a:graphic>
        </p:graphicFrame>
      </p:grpSp>
      <mc:AlternateContent xmlns:mc="http://schemas.openxmlformats.org/markup-compatibility/2006">
        <mc:Choice xmlns:a14="http://schemas.microsoft.com/office/drawing/2010/main" Requires="a14">
          <p:sp>
            <p:nvSpPr>
              <p:cNvPr id="28" name="Rectangle 81"/>
              <p:cNvSpPr>
                <a:spLocks noChangeArrowheads="1"/>
              </p:cNvSpPr>
              <p:nvPr/>
            </p:nvSpPr>
            <p:spPr bwMode="auto">
              <a:xfrm>
                <a:off x="3462967" y="4053492"/>
                <a:ext cx="3405416" cy="36298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14:m>
                  <m:oMathPara xmlns:m="http://schemas.openxmlformats.org/officeDocument/2006/math">
                    <m:oMathParaPr>
                      <m:jc m:val="centerGroup"/>
                    </m:oMathParaPr>
                    <m:oMath xmlns:m="http://schemas.openxmlformats.org/officeDocument/2006/math">
                      <m:r>
                        <m:rPr>
                          <m:nor/>
                        </m:rPr>
                        <a:rPr lang="el-GR" altLang="el-GR" sz="1800" dirty="0"/>
                        <m:t>|</m:t>
                      </m:r>
                      <m:r>
                        <m:rPr>
                          <m:nor/>
                        </m:rPr>
                        <a:rPr lang="el-GR" altLang="el-GR" sz="1800" dirty="0"/>
                        <m:t>ΔΙD</m:t>
                      </m:r>
                      <m:r>
                        <m:rPr>
                          <m:nor/>
                        </m:rPr>
                        <a:rPr lang="el-GR" altLang="el-GR" sz="1800" baseline="-25000" dirty="0"/>
                        <m:t>4|=</m:t>
                      </m:r>
                      <m:r>
                        <m:rPr>
                          <m:nor/>
                        </m:rPr>
                        <a:rPr lang="el-GR" altLang="el-GR" sz="1800" dirty="0"/>
                        <m:t>gm</m:t>
                      </m:r>
                      <m:r>
                        <m:rPr>
                          <m:nor/>
                        </m:rPr>
                        <a:rPr lang="el-GR" altLang="el-GR" sz="1800" baseline="-25000" dirty="0"/>
                        <m:t>4[(</m:t>
                      </m:r>
                      <m:r>
                        <m:rPr>
                          <m:nor/>
                        </m:rPr>
                        <a:rPr lang="el-GR" altLang="el-GR" sz="1800" dirty="0"/>
                        <m:t>1/</m:t>
                      </m:r>
                      <m:r>
                        <m:rPr>
                          <m:nor/>
                        </m:rPr>
                        <a:rPr lang="el-GR" altLang="el-GR" sz="1800" dirty="0"/>
                        <m:t>gm</m:t>
                      </m:r>
                      <m:r>
                        <m:rPr>
                          <m:nor/>
                        </m:rPr>
                        <a:rPr lang="el-GR" altLang="el-GR" sz="1800" baseline="-25000" dirty="0"/>
                        <m:t>3)|</m:t>
                      </m:r>
                      <m:r>
                        <m:rPr>
                          <m:nor/>
                        </m:rPr>
                        <a:rPr lang="el-GR" altLang="el-GR" sz="1800" dirty="0"/>
                        <m:t>|</m:t>
                      </m:r>
                      <m:r>
                        <m:rPr>
                          <m:nor/>
                        </m:rPr>
                        <a:rPr lang="el-GR" altLang="el-GR" sz="1800" dirty="0"/>
                        <m:t>r</m:t>
                      </m:r>
                      <m:r>
                        <m:rPr>
                          <m:nor/>
                        </m:rPr>
                        <a:rPr lang="el-GR" altLang="el-GR" sz="1800" baseline="-25000" dirty="0"/>
                        <m:t>03</m:t>
                      </m:r>
                      <m:r>
                        <m:rPr>
                          <m:nor/>
                        </m:rPr>
                        <a:rPr lang="el-GR" altLang="el-GR" sz="1800" dirty="0"/>
                        <m:t>]</m:t>
                      </m:r>
                      <m:r>
                        <m:rPr>
                          <m:nor/>
                        </m:rPr>
                        <a:rPr lang="el-GR" altLang="el-GR" sz="1800" dirty="0"/>
                        <m:t>ΔΙD</m:t>
                      </m:r>
                      <m:r>
                        <m:rPr>
                          <m:nor/>
                        </m:rPr>
                        <a:rPr lang="el-GR" altLang="el-GR" sz="1800" baseline="-25000" dirty="0"/>
                        <m:t>1</m:t>
                      </m:r>
                    </m:oMath>
                  </m:oMathPara>
                </a14:m>
                <a:endParaRPr lang="el-GR" altLang="el-GR" sz="1800" baseline="-25000" dirty="0"/>
              </a:p>
            </p:txBody>
          </p:sp>
        </mc:Choice>
        <mc:Fallback>
          <p:sp>
            <p:nvSpPr>
              <p:cNvPr id="28" name="Rectangle 81"/>
              <p:cNvSpPr>
                <a:spLocks noRot="1" noChangeAspect="1" noMove="1" noResize="1" noEditPoints="1" noAdjustHandles="1" noChangeArrowheads="1" noChangeShapeType="1" noTextEdit="1"/>
              </p:cNvSpPr>
              <p:nvPr/>
            </p:nvSpPr>
            <p:spPr bwMode="auto">
              <a:xfrm>
                <a:off x="3462967" y="4053492"/>
                <a:ext cx="3405416" cy="362984"/>
              </a:xfrm>
              <a:prstGeom prst="rect">
                <a:avLst/>
              </a:prstGeom>
              <a:blipFill rotWithShape="0">
                <a:blip r:embed="rId16"/>
                <a:stretch>
                  <a:fillRect b="-1694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noFill/>
                  </a:rPr>
                  <a:t> </a:t>
                </a:r>
              </a:p>
            </p:txBody>
          </p:sp>
        </mc:Fallback>
      </mc:AlternateContent>
      <p:grpSp>
        <p:nvGrpSpPr>
          <p:cNvPr id="24" name="Group 78" descr="Τύπος υπολογισμού της ΔVout"/>
          <p:cNvGrpSpPr>
            <a:grpSpLocks/>
          </p:cNvGrpSpPr>
          <p:nvPr/>
        </p:nvGrpSpPr>
        <p:grpSpPr bwMode="auto">
          <a:xfrm>
            <a:off x="117995" y="4484390"/>
            <a:ext cx="8921704" cy="1227138"/>
            <a:chOff x="228" y="3241"/>
            <a:chExt cx="4412" cy="558"/>
          </a:xfrm>
        </p:grpSpPr>
        <p:graphicFrame>
          <p:nvGraphicFramePr>
            <p:cNvPr id="25" name="Object 74" descr="Τύπος υπολογισμού της ΔVout"/>
            <p:cNvGraphicFramePr>
              <a:graphicFrameLocks noChangeAspect="1"/>
            </p:cNvGraphicFramePr>
            <p:nvPr>
              <p:extLst>
                <p:ext uri="{D42A27DB-BD31-4B8C-83A1-F6EECF244321}">
                  <p14:modId xmlns:p14="http://schemas.microsoft.com/office/powerpoint/2010/main" val="3427698275"/>
                </p:ext>
              </p:extLst>
            </p:nvPr>
          </p:nvGraphicFramePr>
          <p:xfrm>
            <a:off x="228" y="3241"/>
            <a:ext cx="2454" cy="558"/>
          </p:xfrm>
          <a:graphic>
            <a:graphicData uri="http://schemas.openxmlformats.org/presentationml/2006/ole">
              <mc:AlternateContent xmlns:mc="http://schemas.openxmlformats.org/markup-compatibility/2006">
                <mc:Choice xmlns:v="urn:schemas-microsoft-com:vml" Requires="v">
                  <p:oleObj spid="_x0000_s68736" name="Equation" r:id="rId17" imgW="3898900" imgH="889000" progId="Equation.3">
                    <p:embed/>
                  </p:oleObj>
                </mc:Choice>
                <mc:Fallback>
                  <p:oleObj name="Equation" r:id="rId17" imgW="3898900" imgH="88900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28" y="3241"/>
                          <a:ext cx="2454" cy="55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Object 76" descr="[DECORATIVE]"/>
            <p:cNvGraphicFramePr>
              <a:graphicFrameLocks noChangeAspect="1"/>
            </p:cNvGraphicFramePr>
            <p:nvPr>
              <p:extLst>
                <p:ext uri="{D42A27DB-BD31-4B8C-83A1-F6EECF244321}">
                  <p14:modId xmlns:p14="http://schemas.microsoft.com/office/powerpoint/2010/main" val="1614990209"/>
                </p:ext>
              </p:extLst>
            </p:nvPr>
          </p:nvGraphicFramePr>
          <p:xfrm>
            <a:off x="2690" y="3309"/>
            <a:ext cx="1950" cy="474"/>
          </p:xfrm>
          <a:graphic>
            <a:graphicData uri="http://schemas.openxmlformats.org/presentationml/2006/ole">
              <mc:AlternateContent xmlns:mc="http://schemas.openxmlformats.org/markup-compatibility/2006">
                <mc:Choice xmlns:v="urn:schemas-microsoft-com:vml" Requires="v">
                  <p:oleObj spid="_x0000_s68737" name="Equation" r:id="rId19" imgW="3098800" imgH="749300" progId="Equation.3">
                    <p:embed/>
                  </p:oleObj>
                </mc:Choice>
                <mc:Fallback>
                  <p:oleObj name="Equation" r:id="rId19" imgW="3098800" imgH="74930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690" y="3309"/>
                          <a:ext cx="1950" cy="4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30" name="Object 83"/>
          <p:cNvGraphicFramePr>
            <a:graphicFrameLocks noChangeAspect="1"/>
          </p:cNvGraphicFramePr>
          <p:nvPr>
            <p:extLst>
              <p:ext uri="{D42A27DB-BD31-4B8C-83A1-F6EECF244321}">
                <p14:modId xmlns:p14="http://schemas.microsoft.com/office/powerpoint/2010/main" val="3200514860"/>
              </p:ext>
            </p:extLst>
          </p:nvPr>
        </p:nvGraphicFramePr>
        <p:xfrm>
          <a:off x="1523754" y="5767060"/>
          <a:ext cx="1939213" cy="546100"/>
        </p:xfrm>
        <a:graphic>
          <a:graphicData uri="http://schemas.openxmlformats.org/presentationml/2006/ole">
            <mc:AlternateContent xmlns:mc="http://schemas.openxmlformats.org/markup-compatibility/2006">
              <mc:Choice xmlns:v="urn:schemas-microsoft-com:vml" Requires="v">
                <p:oleObj spid="_x0000_s68738" name="Equation" r:id="rId21" imgW="1384200" imgH="380880" progId="Equation.3">
                  <p:embed/>
                </p:oleObj>
              </mc:Choice>
              <mc:Fallback>
                <p:oleObj name="Equation" r:id="rId21" imgW="1384200" imgH="380880"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523754" y="5767060"/>
                        <a:ext cx="1939213" cy="546100"/>
                      </a:xfrm>
                      <a:prstGeom prst="rect">
                        <a:avLst/>
                      </a:prstGeom>
                      <a:noFill/>
                    </p:spPr>
                  </p:pic>
                </p:oleObj>
              </mc:Fallback>
            </mc:AlternateContent>
          </a:graphicData>
        </a:graphic>
      </p:graphicFrame>
      <p:graphicFrame>
        <p:nvGraphicFramePr>
          <p:cNvPr id="27" name="Object 79"/>
          <p:cNvGraphicFramePr>
            <a:graphicFrameLocks noChangeAspect="1"/>
          </p:cNvGraphicFramePr>
          <p:nvPr>
            <p:extLst>
              <p:ext uri="{D42A27DB-BD31-4B8C-83A1-F6EECF244321}">
                <p14:modId xmlns:p14="http://schemas.microsoft.com/office/powerpoint/2010/main" val="2585462288"/>
              </p:ext>
            </p:extLst>
          </p:nvPr>
        </p:nvGraphicFramePr>
        <p:xfrm>
          <a:off x="3531155" y="5776282"/>
          <a:ext cx="3337228" cy="667446"/>
        </p:xfrm>
        <a:graphic>
          <a:graphicData uri="http://schemas.openxmlformats.org/presentationml/2006/ole">
            <mc:AlternateContent xmlns:mc="http://schemas.openxmlformats.org/markup-compatibility/2006">
              <mc:Choice xmlns:v="urn:schemas-microsoft-com:vml" Requires="v">
                <p:oleObj spid="_x0000_s68739" name="Equation" r:id="rId23" imgW="2286000" imgH="457200" progId="Equation.3">
                  <p:embed/>
                </p:oleObj>
              </mc:Choice>
              <mc:Fallback>
                <p:oleObj name="Equation" r:id="rId23" imgW="2286000" imgH="457200"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531155" y="5776282"/>
                        <a:ext cx="3337228" cy="667446"/>
                      </a:xfrm>
                      <a:prstGeom prst="rect">
                        <a:avLst/>
                      </a:prstGeom>
                      <a:noFill/>
                    </p:spPr>
                  </p:pic>
                </p:oleObj>
              </mc:Fallback>
            </mc:AlternateContent>
          </a:graphicData>
        </a:graphic>
      </p:graphicFrame>
    </p:spTree>
    <p:custDataLst>
      <p:tags r:id="rId2"/>
    </p:custDataLst>
    <p:extLst>
      <p:ext uri="{BB962C8B-B14F-4D97-AF65-F5344CB8AC3E}">
        <p14:creationId xmlns:p14="http://schemas.microsoft.com/office/powerpoint/2010/main" val="55785985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3"/>
          <p:cNvSpPr>
            <a:spLocks noGrp="1"/>
          </p:cNvSpPr>
          <p:nvPr>
            <p:ph type="ctrTitle"/>
          </p:nvPr>
        </p:nvSpPr>
        <p:spPr/>
        <p:txBody>
          <a:bodyPr/>
          <a:lstStyle/>
          <a:p>
            <a:pPr eaLnBrk="1" hangingPunct="1"/>
            <a:r>
              <a:rPr lang="el-GR" altLang="el-GR" smtClean="0"/>
              <a:t>Τέλος Ενότητας</a:t>
            </a:r>
          </a:p>
        </p:txBody>
      </p:sp>
      <p:sp>
        <p:nvSpPr>
          <p:cNvPr id="58371" name="Subtitle 4"/>
          <p:cNvSpPr>
            <a:spLocks noGrp="1"/>
          </p:cNvSpPr>
          <p:nvPr>
            <p:ph type="subTitle" idx="1"/>
          </p:nvPr>
        </p:nvSpPr>
        <p:spPr/>
        <p:txBody>
          <a:bodyPr/>
          <a:lstStyle/>
          <a:p>
            <a:pPr eaLnBrk="1" hangingPunct="1"/>
            <a:endParaRPr lang="el-GR" altLang="el-GR" smtClean="0"/>
          </a:p>
        </p:txBody>
      </p:sp>
      <p:pic>
        <p:nvPicPr>
          <p:cNvPr id="58372" name="7 - Εικόνα" descr="Άδειες χρήσης Creative Common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81213" y="5827713"/>
            <a:ext cx="15811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Picture 3" descr="Λογότυπο - 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62363" y="5732463"/>
            <a:ext cx="3240087"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eaLnBrk="1" hangingPunct="1"/>
            <a:r>
              <a:rPr lang="el-GR" altLang="el-GR" smtClean="0"/>
              <a:t>Χρηματοδότηση</a:t>
            </a:r>
          </a:p>
        </p:txBody>
      </p:sp>
      <p:sp>
        <p:nvSpPr>
          <p:cNvPr id="59395" name="Content Placeholder 2"/>
          <p:cNvSpPr>
            <a:spLocks noGrp="1"/>
          </p:cNvSpPr>
          <p:nvPr>
            <p:ph idx="1"/>
          </p:nvPr>
        </p:nvSpPr>
        <p:spPr>
          <a:xfrm>
            <a:off x="457200" y="1341438"/>
            <a:ext cx="8229600" cy="4525962"/>
          </a:xfrm>
        </p:spPr>
        <p:txBody>
          <a:bodyPr/>
          <a:lstStyle/>
          <a:p>
            <a:pPr eaLnBrk="1" hangingPunct="1"/>
            <a:r>
              <a:rPr lang="el-GR" altLang="el-GR" sz="2000" smtClean="0"/>
              <a:t>Το παρόν εκπαιδευτικό υλικό έχει αναπτυχθεί στ</a:t>
            </a:r>
            <a:r>
              <a:rPr lang="en-US" altLang="el-GR" sz="2000" smtClean="0"/>
              <a:t>o</a:t>
            </a:r>
            <a:r>
              <a:rPr lang="el-GR" altLang="el-GR" sz="2000" smtClean="0"/>
              <a:t> πλαίσι</a:t>
            </a:r>
            <a:r>
              <a:rPr lang="en-US" altLang="el-GR" sz="2000" smtClean="0"/>
              <a:t>o</a:t>
            </a:r>
            <a:r>
              <a:rPr lang="el-GR" altLang="el-GR" sz="2000" smtClean="0"/>
              <a:t> του εκπαιδευτικού έργου του διδάσκοντα.</a:t>
            </a:r>
            <a:endParaRPr lang="en-US" altLang="el-GR" sz="2000" smtClean="0"/>
          </a:p>
          <a:p>
            <a:pPr eaLnBrk="1" hangingPunct="1"/>
            <a:r>
              <a:rPr lang="el-GR" altLang="el-GR" sz="2000" smtClean="0"/>
              <a:t>Το έργο «</a:t>
            </a:r>
            <a:r>
              <a:rPr lang="el-GR" altLang="el-GR" sz="2000" b="1" smtClean="0"/>
              <a:t>Ανοικτά Ακαδημαϊκά Μαθήματα στο Πανεπιστήμιο Αθηνών</a:t>
            </a:r>
            <a:r>
              <a:rPr lang="el-GR" altLang="el-GR" sz="2000" smtClean="0"/>
              <a:t>» έχει χρηματοδοτήσει μόνο την αναδιαμόρφωση του εκπαιδευτικού υλικού. </a:t>
            </a:r>
            <a:endParaRPr lang="en-US" altLang="el-GR" sz="2000" smtClean="0"/>
          </a:p>
          <a:p>
            <a:pPr eaLnBrk="1" hangingPunct="1"/>
            <a:r>
              <a:rPr lang="el-GR" altLang="el-GR" sz="200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9396" name="Picture 6" descr="Λογότυπο Επιχειρησιακού Προγράμματος Εκπαίδευση και Δια βίου Μάθηση"/>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9250" y="4652963"/>
            <a:ext cx="5502275"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3"/>
          <p:cNvSpPr>
            <a:spLocks noGrp="1"/>
          </p:cNvSpPr>
          <p:nvPr>
            <p:ph type="title"/>
          </p:nvPr>
        </p:nvSpPr>
        <p:spPr/>
        <p:txBody>
          <a:bodyPr/>
          <a:lstStyle/>
          <a:p>
            <a:pPr eaLnBrk="1" hangingPunct="1"/>
            <a:r>
              <a:rPr lang="el-GR" altLang="el-GR" sz="4400" smtClean="0"/>
              <a:t>Σημειώματα</a:t>
            </a:r>
          </a:p>
        </p:txBody>
      </p:sp>
      <p:sp>
        <p:nvSpPr>
          <p:cNvPr id="61443" name="Text Placeholder 4"/>
          <p:cNvSpPr>
            <a:spLocks noGrp="1"/>
          </p:cNvSpPr>
          <p:nvPr>
            <p:ph type="body" idx="1"/>
          </p:nvPr>
        </p:nvSpPr>
        <p:spPr/>
        <p:txBody>
          <a:bodyPr/>
          <a:lstStyle/>
          <a:p>
            <a:pPr eaLnBrk="1" hangingPunct="1"/>
            <a:endParaRPr lang="el-GR" altLang="el-GR" smtClean="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3"/>
          <p:cNvSpPr>
            <a:spLocks noGrp="1"/>
          </p:cNvSpPr>
          <p:nvPr>
            <p:ph type="title"/>
          </p:nvPr>
        </p:nvSpPr>
        <p:spPr>
          <a:xfrm>
            <a:off x="0" y="274638"/>
            <a:ext cx="9144000" cy="1143000"/>
          </a:xfrm>
        </p:spPr>
        <p:txBody>
          <a:bodyPr/>
          <a:lstStyle/>
          <a:p>
            <a:pPr eaLnBrk="1" hangingPunct="1"/>
            <a:r>
              <a:rPr lang="el-GR" altLang="el-GR" smtClean="0"/>
              <a:t>Σημείωμα Ιστορικού Εκδόσεων</a:t>
            </a:r>
            <a:r>
              <a:rPr lang="en-US" altLang="el-GR" smtClean="0"/>
              <a:t> </a:t>
            </a:r>
            <a:r>
              <a:rPr lang="el-GR" altLang="el-GR" smtClean="0"/>
              <a:t>Έργου</a:t>
            </a:r>
          </a:p>
        </p:txBody>
      </p:sp>
      <p:sp>
        <p:nvSpPr>
          <p:cNvPr id="63491" name="Content Placeholder 4"/>
          <p:cNvSpPr>
            <a:spLocks noGrp="1"/>
          </p:cNvSpPr>
          <p:nvPr>
            <p:ph idx="1"/>
          </p:nvPr>
        </p:nvSpPr>
        <p:spPr>
          <a:xfrm>
            <a:off x="234950" y="1557338"/>
            <a:ext cx="8585200" cy="4525962"/>
          </a:xfrm>
        </p:spPr>
        <p:txBody>
          <a:bodyPr/>
          <a:lstStyle/>
          <a:p>
            <a:pPr marL="0" indent="0" eaLnBrk="1" hangingPunct="1">
              <a:buFont typeface="Arial" panose="020B0604020202020204" pitchFamily="34" charset="0"/>
              <a:buNone/>
            </a:pPr>
            <a:r>
              <a:rPr lang="el-GR" altLang="el-GR" sz="2000" dirty="0" smtClean="0"/>
              <a:t>Το παρόν έργο αποτελεί την έκδοση 1.0.  </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pPr eaLnBrk="1" hangingPunct="1"/>
            <a:r>
              <a:rPr lang="el-GR" altLang="el-GR" smtClean="0"/>
              <a:t>Σημείωμα Αναφοράς</a:t>
            </a:r>
          </a:p>
        </p:txBody>
      </p:sp>
      <p:sp>
        <p:nvSpPr>
          <p:cNvPr id="65539" name="Content Placeholder 2"/>
          <p:cNvSpPr>
            <a:spLocks noGrp="1"/>
          </p:cNvSpPr>
          <p:nvPr>
            <p:ph idx="1"/>
          </p:nvPr>
        </p:nvSpPr>
        <p:spPr/>
        <p:txBody>
          <a:bodyPr/>
          <a:lstStyle/>
          <a:p>
            <a:pPr marL="0" indent="0" eaLnBrk="1" hangingPunct="1">
              <a:buNone/>
            </a:pPr>
            <a:r>
              <a:rPr lang="el-GR" altLang="el-GR" sz="2000" dirty="0" err="1" smtClean="0"/>
              <a:t>Copyright</a:t>
            </a:r>
            <a:r>
              <a:rPr lang="el-GR" altLang="el-GR" sz="2000" dirty="0" smtClean="0"/>
              <a:t> </a:t>
            </a:r>
            <a:r>
              <a:rPr lang="el-GR" altLang="el-GR" sz="2000" dirty="0" err="1" smtClean="0"/>
              <a:t>Εθνικόν</a:t>
            </a:r>
            <a:r>
              <a:rPr lang="el-GR" altLang="el-GR" sz="2000" dirty="0" smtClean="0"/>
              <a:t> και </a:t>
            </a:r>
            <a:r>
              <a:rPr lang="el-GR" altLang="el-GR" sz="2000" dirty="0" err="1" smtClean="0"/>
              <a:t>Καποδιστριακόν</a:t>
            </a:r>
            <a:r>
              <a:rPr lang="el-GR" altLang="el-GR" sz="2000" dirty="0" smtClean="0"/>
              <a:t> </a:t>
            </a:r>
            <a:r>
              <a:rPr lang="el-GR" altLang="el-GR" sz="2000" dirty="0" err="1" smtClean="0"/>
              <a:t>Πανεπιστήμιον</a:t>
            </a:r>
            <a:r>
              <a:rPr lang="el-GR" altLang="el-GR" sz="2000" dirty="0" smtClean="0"/>
              <a:t> Αθηνών</a:t>
            </a:r>
            <a:r>
              <a:rPr lang="en-US" altLang="el-GR" sz="2000" dirty="0" smtClean="0"/>
              <a:t>,</a:t>
            </a:r>
            <a:r>
              <a:rPr lang="el-GR" altLang="el-GR" sz="2000" dirty="0" smtClean="0"/>
              <a:t> </a:t>
            </a:r>
            <a:r>
              <a:rPr lang="el-GR" altLang="el-GR" sz="2000" dirty="0" err="1" smtClean="0"/>
              <a:t>Αραπογιάννη</a:t>
            </a:r>
            <a:r>
              <a:rPr lang="el-GR" altLang="el-GR" sz="2000" dirty="0" smtClean="0"/>
              <a:t> Αγγελική 2015</a:t>
            </a:r>
            <a:r>
              <a:rPr lang="el-GR" altLang="el-GR" sz="2000"/>
              <a:t>. </a:t>
            </a:r>
            <a:r>
              <a:rPr lang="el-GR" altLang="el-GR" sz="2000" smtClean="0"/>
              <a:t>«</a:t>
            </a:r>
            <a:r>
              <a:rPr lang="el-GR" altLang="el-GR" sz="2000" dirty="0"/>
              <a:t>Σχεδίαση Μεικτών </a:t>
            </a:r>
            <a:r>
              <a:rPr lang="en-US" altLang="el-GR" sz="2000" dirty="0"/>
              <a:t>VLSI </a:t>
            </a:r>
            <a:r>
              <a:rPr lang="el-GR" altLang="el-GR" sz="2000" dirty="0"/>
              <a:t>Κυκλωμάτων.  </a:t>
            </a:r>
            <a:r>
              <a:rPr lang="el-GR" altLang="el-GR" sz="2000" dirty="0" smtClean="0"/>
              <a:t>Παθητικοί και ενεργητικοί καθρέπτες ρεύματος.». Έκδοση: 1.0. Αθήνα 2015. Διαθέσιμο από τη δικτυακή διεύθυνση: </a:t>
            </a:r>
            <a:r>
              <a:rPr lang="en-US" altLang="el-GR" sz="2000" u="sng" dirty="0">
                <a:hlinkClick r:id="rId3"/>
              </a:rPr>
              <a:t>http://opencourses.uoa.gr/courses/DI101</a:t>
            </a:r>
            <a:r>
              <a:rPr lang="en-US" altLang="el-GR" sz="2000" u="sng" dirty="0" smtClean="0">
                <a:hlinkClick r:id="rId3"/>
              </a:rPr>
              <a:t>/</a:t>
            </a:r>
            <a:r>
              <a:rPr lang="en-US" altLang="el-GR" sz="2000" u="sng" dirty="0" smtClean="0"/>
              <a:t>. </a:t>
            </a:r>
            <a:endParaRPr lang="el-GR" altLang="el-GR" sz="2000" dirty="0" smtClean="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457200" y="-161925"/>
            <a:ext cx="8229600" cy="1143000"/>
          </a:xfrm>
        </p:spPr>
        <p:txBody>
          <a:bodyPr/>
          <a:lstStyle/>
          <a:p>
            <a:pPr eaLnBrk="1" hangingPunct="1"/>
            <a:r>
              <a:rPr lang="el-GR" altLang="el-GR" smtClean="0"/>
              <a:t>Σημείωμα Αδειοδότησης</a:t>
            </a:r>
          </a:p>
        </p:txBody>
      </p:sp>
      <p:sp>
        <p:nvSpPr>
          <p:cNvPr id="67587" name="Content Placeholder 2"/>
          <p:cNvSpPr>
            <a:spLocks noGrp="1"/>
          </p:cNvSpPr>
          <p:nvPr>
            <p:ph idx="1"/>
          </p:nvPr>
        </p:nvSpPr>
        <p:spPr>
          <a:xfrm>
            <a:off x="107950" y="765175"/>
            <a:ext cx="8928100" cy="1439863"/>
          </a:xfrm>
        </p:spPr>
        <p:txBody>
          <a:bodyPr/>
          <a:lstStyle/>
          <a:p>
            <a:pPr marL="0" indent="0" eaLnBrk="1" hangingPunct="1">
              <a:buFont typeface="Arial" panose="020B0604020202020204" pitchFamily="34" charset="0"/>
              <a:buNone/>
            </a:pPr>
            <a:r>
              <a:rPr lang="el-GR" altLang="el-GR" sz="2000" smtClean="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eaLnBrk="1" hangingPunct="1">
              <a:buFont typeface="Arial" panose="020B0604020202020204" pitchFamily="34" charset="0"/>
              <a:buNone/>
            </a:pPr>
            <a:endParaRPr lang="el-GR" altLang="el-GR" sz="2000" smtClean="0"/>
          </a:p>
        </p:txBody>
      </p:sp>
      <p:pic>
        <p:nvPicPr>
          <p:cNvPr id="67588" name="Picture 22" descr="Λογότυπο για Άδειες χρήσης Creative Commons BY-NC-ND">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48088" y="2420938"/>
            <a:ext cx="1647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7950" y="2924175"/>
            <a:ext cx="9036050" cy="3457575"/>
          </a:xfrm>
          <a:prstGeom prst="rect">
            <a:avLst/>
          </a:prstGeom>
        </p:spPr>
        <p:txBody>
          <a:bodyPr anchor="ctr">
            <a:normAutofit/>
          </a:bodyPr>
          <a:lstStyle/>
          <a:p>
            <a:pPr eaLnBrk="1" hangingPunct="1">
              <a:defRPr/>
            </a:pPr>
            <a:r>
              <a:rPr lang="el-GR" dirty="0"/>
              <a:t>[1] http://creativecommons.org/licenses/by-nc-sa/4.0/ </a:t>
            </a:r>
            <a:endParaRPr lang="en-US"/>
          </a:p>
          <a:p>
            <a:pPr eaLnBrk="1" hangingPunct="1">
              <a:defRPr/>
            </a:pPr>
            <a:endParaRPr lang="el-GR" dirty="0"/>
          </a:p>
          <a:p>
            <a:pPr eaLnBrk="1" hangingPunct="1">
              <a:defRPr/>
            </a:pPr>
            <a:r>
              <a:rPr lang="el-GR" dirty="0"/>
              <a:t>Ως </a:t>
            </a:r>
            <a:r>
              <a:rPr lang="el-GR" b="1" dirty="0"/>
              <a:t>Μη Εμπορική</a:t>
            </a:r>
            <a:r>
              <a:rPr lang="el-GR" dirty="0"/>
              <a:t> ορίζεται η χρήση:</a:t>
            </a:r>
          </a:p>
          <a:p>
            <a:pPr marL="342900" indent="-342900" eaLnBrk="1" hangingPunct="1">
              <a:buFont typeface="Arial" panose="020B0604020202020204" pitchFamily="34" charset="0"/>
              <a:buChar char="•"/>
              <a:defRP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indent="-342900" eaLnBrk="1" hangingPunct="1">
              <a:buFont typeface="Arial" panose="020B0604020202020204" pitchFamily="34" charset="0"/>
              <a:buChar char="•"/>
              <a:defRP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indent="-342900" eaLnBrk="1" hangingPunct="1">
              <a:buFont typeface="Arial" panose="020B0604020202020204" pitchFamily="34" charset="0"/>
              <a:buChar char="•"/>
              <a:defRP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τόπο</a:t>
            </a:r>
            <a:endParaRPr lang="en-US" dirty="0"/>
          </a:p>
          <a:p>
            <a:pPr marL="342900" indent="-342900" eaLnBrk="1" hangingPunct="1">
              <a:buFont typeface="Arial" panose="020B0604020202020204" pitchFamily="34" charset="0"/>
              <a:buChar char="•"/>
              <a:defRPr/>
            </a:pPr>
            <a:endParaRPr lang="el-GR" dirty="0"/>
          </a:p>
          <a:p>
            <a:pPr eaLnBrk="1" hangingPunct="1">
              <a:defRPr/>
            </a:pPr>
            <a:r>
              <a:rPr lang="el-GR" dirty="0"/>
              <a:t>Ο 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p>
        </p:txBody>
      </p:sp>
    </p:spTree>
    <p:custDataLst>
      <p:tags r:id="rId1"/>
    </p:custData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a:t>Πόλωση του διαφορικού ενισχυτή με καθρέφτες </a:t>
            </a:r>
            <a:r>
              <a:rPr lang="el-GR" dirty="0" smtClean="0"/>
              <a:t>ρεύματος</a:t>
            </a:r>
            <a:endParaRPr lang="el-GR" dirty="0"/>
          </a:p>
        </p:txBody>
      </p:sp>
      <p:sp>
        <p:nvSpPr>
          <p:cNvPr id="6" name="Θέση κειμένου 5"/>
          <p:cNvSpPr>
            <a:spLocks noGrp="1"/>
          </p:cNvSpPr>
          <p:nvPr>
            <p:ph type="body" sz="half" idx="2"/>
          </p:nvPr>
        </p:nvSpPr>
        <p:spPr>
          <a:xfrm>
            <a:off x="457200" y="1556792"/>
            <a:ext cx="3008313" cy="2411958"/>
          </a:xfrm>
        </p:spPr>
        <p:txBody>
          <a:bodyPr/>
          <a:lstStyle/>
          <a:p>
            <a:pPr marL="342900" indent="-342900">
              <a:buFont typeface="Arial" panose="020B0604020202020204" pitchFamily="34" charset="0"/>
              <a:buChar char="•"/>
            </a:pPr>
            <a:r>
              <a:rPr lang="el-GR" dirty="0" smtClean="0"/>
              <a:t>Το </a:t>
            </a:r>
            <a:r>
              <a:rPr lang="el-GR" dirty="0"/>
              <a:t>L διατηρείται σταθερό και αλλάζει το W</a:t>
            </a:r>
          </a:p>
          <a:p>
            <a:pPr marL="342900" indent="-342900">
              <a:buFont typeface="Arial" panose="020B0604020202020204" pitchFamily="34" charset="0"/>
              <a:buChar char="•"/>
            </a:pPr>
            <a:r>
              <a:rPr lang="el-GR" dirty="0" smtClean="0"/>
              <a:t>Ο </a:t>
            </a:r>
            <a:r>
              <a:rPr lang="el-GR" dirty="0"/>
              <a:t>καθρέφτης ρεύματος κάνει και ενίσχυση ρεύματος</a:t>
            </a:r>
          </a:p>
          <a:p>
            <a:endParaRPr lang="el-GR" dirty="0"/>
          </a:p>
        </p:txBody>
      </p:sp>
      <p:graphicFrame>
        <p:nvGraphicFramePr>
          <p:cNvPr id="9" name="Object 4" descr="Κύκλωμα διαφορικού ενισχυτή πολωμένο με καθρέφτη ρεύματος"/>
          <p:cNvGraphicFramePr>
            <a:graphicFrameLocks noGrp="1" noChangeAspect="1"/>
          </p:cNvGraphicFramePr>
          <p:nvPr>
            <p:ph idx="1"/>
            <p:extLst>
              <p:ext uri="{D42A27DB-BD31-4B8C-83A1-F6EECF244321}">
                <p14:modId xmlns:p14="http://schemas.microsoft.com/office/powerpoint/2010/main" val="798900630"/>
              </p:ext>
            </p:extLst>
          </p:nvPr>
        </p:nvGraphicFramePr>
        <p:xfrm>
          <a:off x="4500563" y="1828367"/>
          <a:ext cx="4068256" cy="2348842"/>
        </p:xfrm>
        <a:graphic>
          <a:graphicData uri="http://schemas.openxmlformats.org/presentationml/2006/ole">
            <mc:AlternateContent xmlns:mc="http://schemas.openxmlformats.org/markup-compatibility/2006">
              <mc:Choice xmlns:v="urn:schemas-microsoft-com:vml" Requires="v">
                <p:oleObj spid="_x0000_s52238" name="Photo Editor Photo" r:id="rId4" imgW="2523810" imgH="1457143" progId="MSPhotoEd.3">
                  <p:embed/>
                </p:oleObj>
              </mc:Choice>
              <mc:Fallback>
                <p:oleObj name="Photo Editor Photo" r:id="rId4" imgW="2523810" imgH="1457143"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0563" y="1828367"/>
                        <a:ext cx="4068256" cy="2348842"/>
                      </a:xfrm>
                      <a:prstGeom prst="rect">
                        <a:avLst/>
                      </a:prstGeom>
                      <a:noFill/>
                    </p:spPr>
                  </p:pic>
                </p:oleObj>
              </mc:Fallback>
            </mc:AlternateContent>
          </a:graphicData>
        </a:graphic>
      </p:graphicFrame>
      <p:sp>
        <p:nvSpPr>
          <p:cNvPr id="10" name="6 - Ορθογώνιο" descr="[DECORATIVE]"/>
          <p:cNvSpPr>
            <a:spLocks noChangeArrowheads="1"/>
          </p:cNvSpPr>
          <p:nvPr/>
        </p:nvSpPr>
        <p:spPr bwMode="auto">
          <a:xfrm>
            <a:off x="6192180" y="1828367"/>
            <a:ext cx="2376639" cy="2348842"/>
          </a:xfrm>
          <a:prstGeom prst="rect">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l-GR" altLang="el-GR"/>
          </a:p>
        </p:txBody>
      </p:sp>
    </p:spTree>
    <p:custDataLst>
      <p:tags r:id="rId2"/>
    </p:custDataLst>
    <p:extLst>
      <p:ext uri="{BB962C8B-B14F-4D97-AF65-F5344CB8AC3E}">
        <p14:creationId xmlns:p14="http://schemas.microsoft.com/office/powerpoint/2010/main" val="91645951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pPr eaLnBrk="1" hangingPunct="1"/>
            <a:r>
              <a:rPr lang="el-GR" altLang="el-GR" smtClean="0"/>
              <a:t>Διατήρηση Σημειωμάτων</a:t>
            </a:r>
          </a:p>
        </p:txBody>
      </p:sp>
      <p:sp>
        <p:nvSpPr>
          <p:cNvPr id="3" name="Content Placeholder 2"/>
          <p:cNvSpPr>
            <a:spLocks noGrp="1"/>
          </p:cNvSpPr>
          <p:nvPr>
            <p:ph idx="1"/>
          </p:nvPr>
        </p:nvSpPr>
        <p:spPr/>
        <p:txBody>
          <a:bodyPr rtlCol="0">
            <a:normAutofit/>
          </a:bodyPr>
          <a:lstStyle/>
          <a:p>
            <a:pPr marL="0" indent="0" eaLnBrk="1" fontAlgn="auto" hangingPunct="1">
              <a:spcAft>
                <a:spcPts val="0"/>
              </a:spcAft>
              <a:buFont typeface="Arial" panose="020B0604020202020204" pitchFamily="34" charset="0"/>
              <a:buNone/>
              <a:defRPr/>
            </a:pPr>
            <a:r>
              <a:rPr lang="el-GR" sz="2400" dirty="0" smtClean="0"/>
              <a:t>Οποιαδήποτε </a:t>
            </a:r>
            <a:r>
              <a:rPr lang="el-GR" sz="2400" dirty="0"/>
              <a:t>αναπαραγωγή ή διασκευή του υλικού θα πρέπει να συμπεριλαμβάνει:</a:t>
            </a:r>
          </a:p>
          <a:p>
            <a:pPr lvl="1" eaLnBrk="1" fontAlgn="auto" hangingPunct="1">
              <a:spcAft>
                <a:spcPts val="0"/>
              </a:spcAft>
              <a:buFont typeface="Wingdings" panose="05000000000000000000" pitchFamily="2" charset="2"/>
              <a:buChar char="§"/>
              <a:defRPr/>
            </a:pPr>
            <a:r>
              <a:rPr lang="el-GR" sz="2000" dirty="0" err="1"/>
              <a:t>τ</a:t>
            </a:r>
            <a:r>
              <a:rPr lang="en-US" sz="2000" dirty="0" smtClean="0"/>
              <a:t>ο </a:t>
            </a:r>
            <a:r>
              <a:rPr lang="en-US" sz="2000" dirty="0" err="1"/>
              <a:t>Σημείωμ</a:t>
            </a:r>
            <a:r>
              <a:rPr lang="en-US" sz="2000" dirty="0"/>
              <a:t>α Αναφοράς</a:t>
            </a:r>
            <a:endParaRPr lang="el-GR" sz="2000" dirty="0"/>
          </a:p>
          <a:p>
            <a:pPr lvl="1" eaLnBrk="1" fontAlgn="auto" hangingPunct="1">
              <a:spcAft>
                <a:spcPts val="0"/>
              </a:spcAft>
              <a:buFont typeface="Wingdings" panose="05000000000000000000" pitchFamily="2" charset="2"/>
              <a:buChar char="§"/>
              <a:defRP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eaLnBrk="1" fontAlgn="auto" hangingPunct="1">
              <a:spcAft>
                <a:spcPts val="0"/>
              </a:spcAft>
              <a:buFont typeface="Wingdings" panose="05000000000000000000" pitchFamily="2" charset="2"/>
              <a:buChar char="§"/>
              <a:defRP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eaLnBrk="1" fontAlgn="auto" hangingPunct="1">
              <a:spcAft>
                <a:spcPts val="0"/>
              </a:spcAft>
              <a:buFont typeface="Wingdings" panose="05000000000000000000" pitchFamily="2" charset="2"/>
              <a:buChar char="§"/>
              <a:defRPr/>
            </a:pPr>
            <a:r>
              <a:rPr lang="el-GR" sz="2000" dirty="0"/>
              <a:t>τ</a:t>
            </a:r>
            <a:r>
              <a:rPr lang="el-GR" sz="2000" dirty="0" smtClean="0"/>
              <a:t>ο Σημείωμα Χρήσης Έργων Τρίτων </a:t>
            </a:r>
            <a:r>
              <a:rPr lang="el-GR" sz="2000" dirty="0"/>
              <a:t>(εφόσον υπάρχει)</a:t>
            </a:r>
          </a:p>
          <a:p>
            <a:pPr marL="0" indent="0" eaLnBrk="1" fontAlgn="auto" hangingPunct="1">
              <a:spcAft>
                <a:spcPts val="0"/>
              </a:spcAft>
              <a:buFont typeface="Arial" panose="020B0604020202020204" pitchFamily="34" charset="0"/>
              <a:buNone/>
              <a:defRPr/>
            </a:pPr>
            <a:r>
              <a:rPr lang="el-GR" sz="2400" dirty="0"/>
              <a:t>μαζί με τους συνοδευόμενους </a:t>
            </a:r>
            <a:r>
              <a:rPr lang="el-GR" sz="2400" dirty="0" err="1"/>
              <a:t>υπερσυνδέσμους</a:t>
            </a:r>
            <a:r>
              <a:rPr lang="el-GR" sz="2400" dirty="0"/>
              <a:t>.</a:t>
            </a:r>
          </a:p>
          <a:p>
            <a:pPr eaLnBrk="1" fontAlgn="auto" hangingPunct="1">
              <a:spcAft>
                <a:spcPts val="0"/>
              </a:spcAft>
              <a:defRPr/>
            </a:pPr>
            <a:endParaRPr lang="el-GR" sz="2000"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0" y="-100013"/>
            <a:ext cx="9144000" cy="1143001"/>
          </a:xfrm>
        </p:spPr>
        <p:txBody>
          <a:bodyPr/>
          <a:lstStyle/>
          <a:p>
            <a:pPr eaLnBrk="1" hangingPunct="1"/>
            <a:r>
              <a:rPr lang="el-GR" altLang="el-GR" sz="4000" dirty="0" smtClean="0"/>
              <a:t>Σημείωμα Χρήσης Έργων Τρίτων</a:t>
            </a:r>
          </a:p>
        </p:txBody>
      </p:sp>
      <p:sp>
        <p:nvSpPr>
          <p:cNvPr id="3" name="Content Placeholder 2"/>
          <p:cNvSpPr>
            <a:spLocks noGrp="1"/>
          </p:cNvSpPr>
          <p:nvPr>
            <p:ph idx="1"/>
          </p:nvPr>
        </p:nvSpPr>
        <p:spPr>
          <a:xfrm>
            <a:off x="142875" y="1042988"/>
            <a:ext cx="8858250" cy="4525962"/>
          </a:xfrm>
        </p:spPr>
        <p:txBody>
          <a:bodyPr rtlCol="0">
            <a:noAutofit/>
          </a:bodyPr>
          <a:lstStyle/>
          <a:p>
            <a:pPr marL="0" indent="0" eaLnBrk="1" fontAlgn="auto" hangingPunct="1">
              <a:spcAft>
                <a:spcPts val="0"/>
              </a:spcAft>
              <a:buFont typeface="Arial" panose="020B0604020202020204" pitchFamily="34" charset="0"/>
              <a:buNone/>
              <a:defRPr/>
            </a:pPr>
            <a:r>
              <a:rPr lang="el-GR" sz="2000" dirty="0" smtClean="0"/>
              <a:t>Το </a:t>
            </a:r>
            <a:r>
              <a:rPr lang="el-GR" sz="2000" dirty="0"/>
              <a:t>Έργο αυτό κάνει χρήση των ακόλουθων έργων</a:t>
            </a:r>
            <a:r>
              <a:rPr lang="el-GR" sz="2000" dirty="0" smtClean="0"/>
              <a:t>:</a:t>
            </a:r>
          </a:p>
          <a:p>
            <a:pPr marL="0" indent="0" eaLnBrk="1" fontAlgn="auto" hangingPunct="1">
              <a:spcAft>
                <a:spcPts val="0"/>
              </a:spcAft>
              <a:buFont typeface="Arial" panose="020B0604020202020204" pitchFamily="34" charset="0"/>
              <a:buNone/>
              <a:defRPr/>
            </a:pPr>
            <a:r>
              <a:rPr lang="el-GR" sz="2000" dirty="0" smtClean="0"/>
              <a:t>Οι εικόνες και τα διαγράμματα που χρησιμοποιούνται είναι από το βιβλίο:</a:t>
            </a:r>
          </a:p>
          <a:p>
            <a:pPr marL="0" indent="0" eaLnBrk="1" fontAlgn="auto" hangingPunct="1">
              <a:spcAft>
                <a:spcPts val="0"/>
              </a:spcAft>
              <a:buNone/>
              <a:defRPr/>
            </a:pPr>
            <a:r>
              <a:rPr lang="en-US" sz="2000" dirty="0" err="1" smtClean="0"/>
              <a:t>Behzad</a:t>
            </a:r>
            <a:r>
              <a:rPr lang="en-US" sz="2000" dirty="0" smtClean="0"/>
              <a:t> </a:t>
            </a:r>
            <a:r>
              <a:rPr lang="en-US" sz="2000" dirty="0"/>
              <a:t>Razavi. 2000. </a:t>
            </a:r>
            <a:r>
              <a:rPr lang="en-US" sz="2000" i="1" dirty="0"/>
              <a:t>Design of Analog CMOS Integrated Circuits</a:t>
            </a:r>
            <a:r>
              <a:rPr lang="en-US" sz="2000" dirty="0"/>
              <a:t> (1 ed.). McGraw-Hill, Inc., New York, NY, USA ©2000. </a:t>
            </a:r>
          </a:p>
          <a:p>
            <a:pPr marL="0" indent="0" eaLnBrk="1" fontAlgn="auto" hangingPunct="1">
              <a:spcAft>
                <a:spcPts val="0"/>
              </a:spcAft>
              <a:buFont typeface="Arial" panose="020B0604020202020204" pitchFamily="34" charset="0"/>
              <a:buNone/>
              <a:defRPr/>
            </a:pPr>
            <a:endParaRPr lang="el-GR" sz="2000" dirty="0" smtClean="0"/>
          </a:p>
        </p:txBody>
      </p:sp>
    </p:spTree>
    <p:extLst>
      <p:ext uri="{BB962C8B-B14F-4D97-AF65-F5344CB8AC3E}">
        <p14:creationId xmlns:p14="http://schemas.microsoft.com/office/powerpoint/2010/main" val="40325486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a:t>Καθρέφτες ρεύματος σε συνδεσμολογία </a:t>
            </a:r>
            <a:r>
              <a:rPr lang="el-GR" dirty="0" smtClean="0"/>
              <a:t>σειράς (1 από </a:t>
            </a:r>
            <a:r>
              <a:rPr lang="en-US" dirty="0" smtClean="0"/>
              <a:t>4</a:t>
            </a:r>
            <a:r>
              <a:rPr lang="el-GR" dirty="0" smtClean="0"/>
              <a:t>) </a:t>
            </a:r>
            <a:endParaRPr lang="el-GR" dirty="0"/>
          </a:p>
        </p:txBody>
      </p:sp>
      <p:sp>
        <p:nvSpPr>
          <p:cNvPr id="5" name="Θέση περιεχομένου 4"/>
          <p:cNvSpPr>
            <a:spLocks noGrp="1"/>
          </p:cNvSpPr>
          <p:nvPr>
            <p:ph idx="1"/>
          </p:nvPr>
        </p:nvSpPr>
        <p:spPr>
          <a:xfrm>
            <a:off x="418057" y="1364788"/>
            <a:ext cx="8229600" cy="351038"/>
          </a:xfrm>
        </p:spPr>
        <p:txBody>
          <a:bodyPr/>
          <a:lstStyle/>
          <a:p>
            <a:pPr marL="0" indent="0">
              <a:buNone/>
            </a:pPr>
            <a:r>
              <a:rPr lang="el-GR" altLang="el-GR" sz="2000" dirty="0"/>
              <a:t>Για  λ</a:t>
            </a:r>
            <a:r>
              <a:rPr lang="el-GR" altLang="el-GR" sz="2000" dirty="0">
                <a:sym typeface="Symbol" panose="05050102010706020507" pitchFamily="18" charset="2"/>
              </a:rPr>
              <a:t></a:t>
            </a:r>
            <a:r>
              <a:rPr lang="el-GR" altLang="el-GR" sz="2000" dirty="0" smtClean="0"/>
              <a:t>0</a:t>
            </a:r>
            <a:endParaRPr lang="el-GR" altLang="el-GR" sz="2000" b="1" dirty="0"/>
          </a:p>
        </p:txBody>
      </p:sp>
      <p:graphicFrame>
        <p:nvGraphicFramePr>
          <p:cNvPr id="6" name="Object 51"/>
          <p:cNvGraphicFramePr>
            <a:graphicFrameLocks noChangeAspect="1"/>
          </p:cNvGraphicFramePr>
          <p:nvPr>
            <p:extLst>
              <p:ext uri="{D42A27DB-BD31-4B8C-83A1-F6EECF244321}">
                <p14:modId xmlns:p14="http://schemas.microsoft.com/office/powerpoint/2010/main" val="1682928936"/>
              </p:ext>
            </p:extLst>
          </p:nvPr>
        </p:nvGraphicFramePr>
        <p:xfrm>
          <a:off x="792475" y="1831662"/>
          <a:ext cx="3779525" cy="627695"/>
        </p:xfrm>
        <a:graphic>
          <a:graphicData uri="http://schemas.openxmlformats.org/presentationml/2006/ole">
            <mc:AlternateContent xmlns:mc="http://schemas.openxmlformats.org/markup-compatibility/2006">
              <mc:Choice xmlns:v="urn:schemas-microsoft-com:vml" Requires="v">
                <p:oleObj spid="_x0000_s53306" name="Equation" r:id="rId6" imgW="2692400" imgH="444500" progId="Equation.3">
                  <p:embed/>
                </p:oleObj>
              </mc:Choice>
              <mc:Fallback>
                <p:oleObj name="Equation" r:id="rId6" imgW="2692400" imgH="4445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2475" y="1831662"/>
                        <a:ext cx="3779525" cy="627695"/>
                      </a:xfrm>
                      <a:prstGeom prst="rect">
                        <a:avLst/>
                      </a:prstGeom>
                      <a:noFill/>
                    </p:spPr>
                  </p:pic>
                </p:oleObj>
              </mc:Fallback>
            </mc:AlternateContent>
          </a:graphicData>
        </a:graphic>
      </p:graphicFrame>
      <p:graphicFrame>
        <p:nvGraphicFramePr>
          <p:cNvPr id="7" name="Object 53"/>
          <p:cNvGraphicFramePr>
            <a:graphicFrameLocks noChangeAspect="1"/>
          </p:cNvGraphicFramePr>
          <p:nvPr>
            <p:extLst>
              <p:ext uri="{D42A27DB-BD31-4B8C-83A1-F6EECF244321}">
                <p14:modId xmlns:p14="http://schemas.microsoft.com/office/powerpoint/2010/main" val="3425666370"/>
              </p:ext>
            </p:extLst>
          </p:nvPr>
        </p:nvGraphicFramePr>
        <p:xfrm>
          <a:off x="778477" y="2430850"/>
          <a:ext cx="3697380" cy="601304"/>
        </p:xfrm>
        <a:graphic>
          <a:graphicData uri="http://schemas.openxmlformats.org/presentationml/2006/ole">
            <mc:AlternateContent xmlns:mc="http://schemas.openxmlformats.org/markup-compatibility/2006">
              <mc:Choice xmlns:v="urn:schemas-microsoft-com:vml" Requires="v">
                <p:oleObj spid="_x0000_s53307" name="Equation" r:id="rId8" imgW="2755900" imgH="444500" progId="Equation.3">
                  <p:embed/>
                </p:oleObj>
              </mc:Choice>
              <mc:Fallback>
                <p:oleObj name="Equation" r:id="rId8" imgW="2755900" imgH="4445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8477" y="2430850"/>
                        <a:ext cx="3697380" cy="601304"/>
                      </a:xfrm>
                      <a:prstGeom prst="rect">
                        <a:avLst/>
                      </a:prstGeom>
                      <a:noFill/>
                    </p:spPr>
                  </p:pic>
                </p:oleObj>
              </mc:Fallback>
            </mc:AlternateContent>
          </a:graphicData>
        </a:graphic>
      </p:graphicFrame>
      <p:graphicFrame>
        <p:nvGraphicFramePr>
          <p:cNvPr id="8" name="Object 55"/>
          <p:cNvGraphicFramePr>
            <a:graphicFrameLocks noChangeAspect="1"/>
          </p:cNvGraphicFramePr>
          <p:nvPr>
            <p:extLst>
              <p:ext uri="{D42A27DB-BD31-4B8C-83A1-F6EECF244321}">
                <p14:modId xmlns:p14="http://schemas.microsoft.com/office/powerpoint/2010/main" val="3797540782"/>
              </p:ext>
            </p:extLst>
          </p:nvPr>
        </p:nvGraphicFramePr>
        <p:xfrm>
          <a:off x="5220072" y="1985860"/>
          <a:ext cx="2516556" cy="691685"/>
        </p:xfrm>
        <a:graphic>
          <a:graphicData uri="http://schemas.openxmlformats.org/presentationml/2006/ole">
            <mc:AlternateContent xmlns:mc="http://schemas.openxmlformats.org/markup-compatibility/2006">
              <mc:Choice xmlns:v="urn:schemas-microsoft-com:vml" Requires="v">
                <p:oleObj spid="_x0000_s53308" name="Equation" r:id="rId10" imgW="1624895" imgH="444307" progId="Equation.3">
                  <p:embed/>
                </p:oleObj>
              </mc:Choice>
              <mc:Fallback>
                <p:oleObj name="Equation" r:id="rId10" imgW="1624895" imgH="444307"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20072" y="1985860"/>
                        <a:ext cx="2516556" cy="691685"/>
                      </a:xfrm>
                      <a:prstGeom prst="rect">
                        <a:avLst/>
                      </a:prstGeom>
                      <a:noFill/>
                    </p:spPr>
                  </p:pic>
                </p:oleObj>
              </mc:Fallback>
            </mc:AlternateContent>
          </a:graphicData>
        </a:graphic>
      </p:graphicFrame>
      <mc:AlternateContent xmlns:mc="http://schemas.openxmlformats.org/markup-compatibility/2006" xmlns:a14="http://schemas.microsoft.com/office/drawing/2010/main">
        <mc:Choice Requires="a14">
          <p:sp>
            <p:nvSpPr>
              <p:cNvPr id="9" name="Text Box 80"/>
              <p:cNvSpPr txBox="1">
                <a:spLocks noChangeArrowheads="1"/>
              </p:cNvSpPr>
              <p:nvPr>
                <p:custDataLst>
                  <p:tags r:id="rId3"/>
                </p:custDataLst>
              </p:nvPr>
            </p:nvSpPr>
            <p:spPr bwMode="auto">
              <a:xfrm>
                <a:off x="5002186" y="2766087"/>
                <a:ext cx="2952328" cy="36298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14:m>
                  <m:oMathPara xmlns:m="http://schemas.openxmlformats.org/officeDocument/2006/math">
                    <m:oMathParaPr>
                      <m:jc m:val="centerGroup"/>
                    </m:oMathParaPr>
                    <m:oMath xmlns:m="http://schemas.openxmlformats.org/officeDocument/2006/math">
                      <m:r>
                        <a:rPr lang="en-US" altLang="el-GR" sz="1800" i="1" dirty="0" smtClean="0">
                          <a:latin typeface="Cambria Math" panose="02040503050406030204" pitchFamily="18" charset="0"/>
                        </a:rPr>
                        <m:t>𝑉</m:t>
                      </m:r>
                      <m:r>
                        <a:rPr lang="en-US" altLang="el-GR" sz="1800" i="1" baseline="-25000" dirty="0">
                          <a:latin typeface="Cambria Math" panose="02040503050406030204" pitchFamily="18" charset="0"/>
                        </a:rPr>
                        <m:t>𝐷𝑆</m:t>
                      </m:r>
                      <m:r>
                        <a:rPr lang="el-GR" altLang="el-GR" sz="1800" i="1" baseline="-25000" dirty="0">
                          <a:latin typeface="Cambria Math" panose="02040503050406030204" pitchFamily="18" charset="0"/>
                        </a:rPr>
                        <m:t>1</m:t>
                      </m:r>
                      <m:r>
                        <a:rPr lang="el-GR" altLang="el-GR" sz="1800" i="1" dirty="0">
                          <a:latin typeface="Cambria Math" panose="02040503050406030204" pitchFamily="18" charset="0"/>
                        </a:rPr>
                        <m:t>=</m:t>
                      </m:r>
                      <m:r>
                        <a:rPr lang="en-US" altLang="el-GR" sz="1800" i="1" dirty="0">
                          <a:latin typeface="Cambria Math" panose="02040503050406030204" pitchFamily="18" charset="0"/>
                        </a:rPr>
                        <m:t>𝑉</m:t>
                      </m:r>
                      <m:r>
                        <a:rPr lang="en-US" altLang="el-GR" sz="1800" i="1" baseline="-25000" dirty="0">
                          <a:latin typeface="Cambria Math" panose="02040503050406030204" pitchFamily="18" charset="0"/>
                        </a:rPr>
                        <m:t>𝐺𝑆</m:t>
                      </m:r>
                      <m:r>
                        <a:rPr lang="el-GR" altLang="el-GR" sz="1800" i="1" baseline="-25000" dirty="0">
                          <a:latin typeface="Cambria Math" panose="02040503050406030204" pitchFamily="18" charset="0"/>
                        </a:rPr>
                        <m:t>1</m:t>
                      </m:r>
                      <m:r>
                        <a:rPr lang="el-GR" altLang="el-GR" sz="1800" i="1" dirty="0">
                          <a:latin typeface="Cambria Math" panose="02040503050406030204" pitchFamily="18" charset="0"/>
                        </a:rPr>
                        <m:t>=</m:t>
                      </m:r>
                      <m:r>
                        <a:rPr lang="en-US" altLang="el-GR" sz="1800" i="1" dirty="0">
                          <a:latin typeface="Cambria Math" panose="02040503050406030204" pitchFamily="18" charset="0"/>
                        </a:rPr>
                        <m:t>𝑉</m:t>
                      </m:r>
                      <m:r>
                        <a:rPr lang="en-US" altLang="el-GR" sz="1800" i="1" baseline="-25000" dirty="0">
                          <a:latin typeface="Cambria Math" panose="02040503050406030204" pitchFamily="18" charset="0"/>
                        </a:rPr>
                        <m:t>𝐺𝑆</m:t>
                      </m:r>
                      <m:r>
                        <a:rPr lang="el-GR" altLang="el-GR" sz="1800" i="1" baseline="-25000" dirty="0">
                          <a:latin typeface="Cambria Math" panose="02040503050406030204" pitchFamily="18" charset="0"/>
                        </a:rPr>
                        <m:t>2 </m:t>
                      </m:r>
                      <m:r>
                        <a:rPr lang="el-GR" altLang="el-GR" sz="1800" i="1" dirty="0">
                          <a:latin typeface="Cambria Math" panose="02040503050406030204" pitchFamily="18" charset="0"/>
                          <a:sym typeface="Symbol" panose="05050102010706020507" pitchFamily="18" charset="2"/>
                        </a:rPr>
                        <m:t></m:t>
                      </m:r>
                      <m:r>
                        <a:rPr lang="el-GR" altLang="el-GR" sz="1800" i="1" dirty="0">
                          <a:latin typeface="Cambria Math" panose="02040503050406030204" pitchFamily="18" charset="0"/>
                        </a:rPr>
                        <m:t> </m:t>
                      </m:r>
                      <m:r>
                        <a:rPr lang="en-US" altLang="el-GR" sz="1800" i="1" dirty="0">
                          <a:latin typeface="Cambria Math" panose="02040503050406030204" pitchFamily="18" charset="0"/>
                        </a:rPr>
                        <m:t>𝑉</m:t>
                      </m:r>
                      <m:r>
                        <a:rPr lang="en-US" altLang="el-GR" sz="1800" i="1" baseline="-25000" dirty="0">
                          <a:latin typeface="Cambria Math" panose="02040503050406030204" pitchFamily="18" charset="0"/>
                        </a:rPr>
                        <m:t>𝐷𝑆</m:t>
                      </m:r>
                      <m:r>
                        <a:rPr lang="el-GR" altLang="el-GR" sz="1800" i="1" baseline="-25000" dirty="0">
                          <a:latin typeface="Cambria Math" panose="02040503050406030204" pitchFamily="18" charset="0"/>
                        </a:rPr>
                        <m:t>2</m:t>
                      </m:r>
                    </m:oMath>
                  </m:oMathPara>
                </a14:m>
                <a:endParaRPr lang="el-GR" altLang="el-GR" sz="1800" baseline="-25000" dirty="0"/>
              </a:p>
            </p:txBody>
          </p:sp>
        </mc:Choice>
        <mc:Fallback xmlns="">
          <p:sp>
            <p:nvSpPr>
              <p:cNvPr id="9" name="Text Box 80"/>
              <p:cNvSpPr txBox="1">
                <a:spLocks noRot="1" noChangeAspect="1" noMove="1" noResize="1" noEditPoints="1" noAdjustHandles="1" noChangeArrowheads="1" noChangeShapeType="1" noTextEdit="1"/>
              </p:cNvSpPr>
              <p:nvPr/>
            </p:nvSpPr>
            <p:spPr bwMode="auto">
              <a:xfrm>
                <a:off x="5002186" y="2766087"/>
                <a:ext cx="2952328" cy="362984"/>
              </a:xfrm>
              <a:prstGeom prst="rect">
                <a:avLst/>
              </a:prstGeom>
              <a:blipFill rotWithShape="0">
                <a:blip r:embed="rId12"/>
                <a:stretch>
                  <a:fillRect b="-339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noFill/>
                  </a:rPr>
                  <a:t> </a:t>
                </a:r>
              </a:p>
            </p:txBody>
          </p:sp>
        </mc:Fallback>
      </mc:AlternateContent>
      <p:sp>
        <p:nvSpPr>
          <p:cNvPr id="13" name="Text Box 86"/>
          <p:cNvSpPr txBox="1">
            <a:spLocks noChangeArrowheads="1"/>
          </p:cNvSpPr>
          <p:nvPr/>
        </p:nvSpPr>
        <p:spPr bwMode="auto">
          <a:xfrm>
            <a:off x="300584" y="3319971"/>
            <a:ext cx="60486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l-GR" altLang="el-GR" sz="1800" dirty="0">
                <a:latin typeface="+mj-lt"/>
              </a:rPr>
              <a:t>Απαλλαγή από την επίδραση του μήκους καναλιού.</a:t>
            </a:r>
          </a:p>
        </p:txBody>
      </p:sp>
      <mc:AlternateContent xmlns:mc="http://schemas.openxmlformats.org/markup-compatibility/2006" xmlns:a14="http://schemas.microsoft.com/office/drawing/2010/main">
        <mc:Choice Requires="a14">
          <p:sp>
            <p:nvSpPr>
              <p:cNvPr id="11" name="Rectangle 81"/>
              <p:cNvSpPr>
                <a:spLocks noChangeArrowheads="1"/>
              </p:cNvSpPr>
              <p:nvPr>
                <p:custDataLst>
                  <p:tags r:id="rId4"/>
                </p:custDataLst>
              </p:nvPr>
            </p:nvSpPr>
            <p:spPr bwMode="auto">
              <a:xfrm>
                <a:off x="283125" y="3842502"/>
                <a:ext cx="3041795" cy="11079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14:m>
                  <m:oMathPara xmlns:m="http://schemas.openxmlformats.org/officeDocument/2006/math">
                    <m:oMathParaPr>
                      <m:jc m:val="centerGroup"/>
                    </m:oMathParaPr>
                    <m:oMath xmlns:m="http://schemas.openxmlformats.org/officeDocument/2006/math">
                      <m:r>
                        <a:rPr lang="en-US" altLang="el-GR" sz="1800" i="1" dirty="0" smtClean="0">
                          <a:latin typeface="Cambria Math" panose="02040503050406030204" pitchFamily="18" charset="0"/>
                        </a:rPr>
                        <m:t>𝑉</m:t>
                      </m:r>
                      <m:r>
                        <a:rPr lang="en-US" altLang="el-GR" sz="1800" i="1" baseline="-25000" dirty="0" err="1">
                          <a:latin typeface="Cambria Math" panose="02040503050406030204" pitchFamily="18" charset="0"/>
                        </a:rPr>
                        <m:t>𝑏</m:t>
                      </m:r>
                      <m:r>
                        <a:rPr lang="el-GR" altLang="el-GR" sz="1800" i="1" dirty="0">
                          <a:latin typeface="Cambria Math" panose="02040503050406030204" pitchFamily="18" charset="0"/>
                        </a:rPr>
                        <m:t>: </m:t>
                      </m:r>
                      <m:r>
                        <a:rPr lang="en-US" altLang="el-GR" sz="1800" i="1" dirty="0">
                          <a:latin typeface="Cambria Math" panose="02040503050406030204" pitchFamily="18" charset="0"/>
                        </a:rPr>
                        <m:t>𝑉</m:t>
                      </m:r>
                      <m:r>
                        <a:rPr lang="en-US" altLang="el-GR" sz="1800" i="1" baseline="-25000" dirty="0">
                          <a:latin typeface="Cambria Math" panose="02040503050406030204" pitchFamily="18" charset="0"/>
                        </a:rPr>
                        <m:t>𝑌</m:t>
                      </m:r>
                      <m:r>
                        <a:rPr lang="el-GR" altLang="el-GR" sz="1800" i="1" dirty="0">
                          <a:latin typeface="Cambria Math" panose="02040503050406030204" pitchFamily="18" charset="0"/>
                        </a:rPr>
                        <m:t>=</m:t>
                      </m:r>
                      <m:r>
                        <a:rPr lang="en-US" altLang="el-GR" sz="1800" i="1" dirty="0">
                          <a:latin typeface="Cambria Math" panose="02040503050406030204" pitchFamily="18" charset="0"/>
                        </a:rPr>
                        <m:t>𝑉</m:t>
                      </m:r>
                      <m:r>
                        <a:rPr lang="en-US" altLang="el-GR" sz="1800" i="1" baseline="-25000" dirty="0">
                          <a:latin typeface="Cambria Math" panose="02040503050406030204" pitchFamily="18" charset="0"/>
                        </a:rPr>
                        <m:t>𝑋</m:t>
                      </m:r>
                      <m:r>
                        <a:rPr lang="el-GR" altLang="el-GR" sz="1800" i="1" baseline="-25000" dirty="0">
                          <a:latin typeface="Cambria Math" panose="02040503050406030204" pitchFamily="18" charset="0"/>
                        </a:rPr>
                        <m:t> </m:t>
                      </m:r>
                      <m:r>
                        <a:rPr lang="el-GR" altLang="el-GR" sz="1800" i="1" dirty="0">
                          <a:latin typeface="Cambria Math" panose="02040503050406030204" pitchFamily="18" charset="0"/>
                        </a:rPr>
                        <m:t>=</m:t>
                      </m:r>
                      <m:r>
                        <a:rPr lang="en-US" altLang="el-GR" sz="1800" i="1" dirty="0">
                          <a:latin typeface="Cambria Math" panose="02040503050406030204" pitchFamily="18" charset="0"/>
                        </a:rPr>
                        <m:t>&gt; </m:t>
                      </m:r>
                      <m:r>
                        <a:rPr lang="en-US" altLang="el-GR" sz="1800" i="1" dirty="0" err="1">
                          <a:latin typeface="Cambria Math" panose="02040503050406030204" pitchFamily="18" charset="0"/>
                        </a:rPr>
                        <m:t>𝐼</m:t>
                      </m:r>
                      <m:r>
                        <a:rPr lang="en-US" altLang="el-GR" sz="1800" i="1" baseline="-25000" dirty="0" err="1">
                          <a:latin typeface="Cambria Math" panose="02040503050406030204" pitchFamily="18" charset="0"/>
                        </a:rPr>
                        <m:t>𝑜𝑢𝑡</m:t>
                      </m:r>
                      <m:r>
                        <a:rPr lang="en-US" altLang="el-GR" sz="1800" i="1" dirty="0">
                          <a:latin typeface="Cambria Math" panose="02040503050406030204" pitchFamily="18" charset="0"/>
                        </a:rPr>
                        <m:t>=</m:t>
                      </m:r>
                      <m:r>
                        <a:rPr lang="en-US" altLang="el-GR" sz="1800" i="1" dirty="0">
                          <a:latin typeface="Cambria Math" panose="02040503050406030204" pitchFamily="18" charset="0"/>
                        </a:rPr>
                        <m:t>𝐼𝑅𝐸𝐹</m:t>
                      </m:r>
                      <m:r>
                        <a:rPr lang="el-GR" altLang="el-GR" sz="1800" i="1" dirty="0">
                          <a:latin typeface="Cambria Math" panose="02040503050406030204" pitchFamily="18" charset="0"/>
                        </a:rPr>
                        <m:t> </m:t>
                      </m:r>
                    </m:oMath>
                  </m:oMathPara>
                </a14:m>
                <a:endParaRPr lang="en-US" altLang="el-GR" sz="1800" dirty="0"/>
              </a:p>
              <a:p>
                <a:pPr algn="l"/>
                <a:endParaRPr lang="el-GR" altLang="el-GR" sz="1200" dirty="0"/>
              </a:p>
              <a:p>
                <a:pPr algn="l"/>
                <a14:m>
                  <m:oMathPara xmlns:m="http://schemas.openxmlformats.org/officeDocument/2006/math">
                    <m:oMathParaPr>
                      <m:jc m:val="centerGroup"/>
                    </m:oMathParaPr>
                    <m:oMath xmlns:m="http://schemas.openxmlformats.org/officeDocument/2006/math">
                      <m:r>
                        <m:rPr>
                          <m:sty m:val="p"/>
                        </m:rPr>
                        <a:rPr lang="el-GR" altLang="el-GR" sz="1800" i="0" dirty="0" smtClean="0">
                          <a:latin typeface="Cambria Math" panose="02040503050406030204" pitchFamily="18" charset="0"/>
                        </a:rPr>
                        <m:t>Δ</m:t>
                      </m:r>
                      <m:r>
                        <a:rPr lang="en-US" altLang="el-GR" sz="1800" i="1" dirty="0">
                          <a:latin typeface="Cambria Math" panose="02040503050406030204" pitchFamily="18" charset="0"/>
                        </a:rPr>
                        <m:t>𝑉</m:t>
                      </m:r>
                      <m:r>
                        <a:rPr lang="en-US" altLang="el-GR" sz="1800" i="1" baseline="-25000" dirty="0">
                          <a:latin typeface="Cambria Math" panose="02040503050406030204" pitchFamily="18" charset="0"/>
                        </a:rPr>
                        <m:t>𝑌</m:t>
                      </m:r>
                      <m:r>
                        <a:rPr lang="el-GR" altLang="el-GR" sz="1800" i="1" dirty="0">
                          <a:latin typeface="Cambria Math" panose="02040503050406030204" pitchFamily="18" charset="0"/>
                          <a:sym typeface="Symbol" panose="05050102010706020507" pitchFamily="18" charset="2"/>
                        </a:rPr>
                        <m:t></m:t>
                      </m:r>
                      <m:r>
                        <m:rPr>
                          <m:sty m:val="p"/>
                        </m:rPr>
                        <a:rPr lang="el-GR" altLang="el-GR" sz="1800" i="0" dirty="0">
                          <a:latin typeface="Cambria Math" panose="02040503050406030204" pitchFamily="18" charset="0"/>
                        </a:rPr>
                        <m:t>Δ</m:t>
                      </m:r>
                      <m:r>
                        <a:rPr lang="en-US" altLang="el-GR" sz="1800" i="1" dirty="0">
                          <a:latin typeface="Cambria Math" panose="02040503050406030204" pitchFamily="18" charset="0"/>
                          <a:sym typeface="Symbol" panose="05050102010706020507" pitchFamily="18" charset="2"/>
                        </a:rPr>
                        <m:t>𝑉</m:t>
                      </m:r>
                      <m:r>
                        <a:rPr lang="en-US" altLang="el-GR" sz="1800" i="1" baseline="-25000" dirty="0">
                          <a:latin typeface="Cambria Math" panose="02040503050406030204" pitchFamily="18" charset="0"/>
                          <a:sym typeface="Symbol" panose="05050102010706020507" pitchFamily="18" charset="2"/>
                        </a:rPr>
                        <m:t>𝑃</m:t>
                      </m:r>
                      <m:r>
                        <a:rPr lang="el-GR" altLang="el-GR" sz="1800" i="1" dirty="0">
                          <a:latin typeface="Cambria Math" panose="02040503050406030204" pitchFamily="18" charset="0"/>
                          <a:sym typeface="Symbol" panose="05050102010706020507" pitchFamily="18" charset="2"/>
                        </a:rPr>
                        <m:t>/[(</m:t>
                      </m:r>
                      <m:r>
                        <a:rPr lang="en-US" altLang="el-GR" sz="1800" i="1" dirty="0">
                          <a:latin typeface="Cambria Math" panose="02040503050406030204" pitchFamily="18" charset="0"/>
                          <a:sym typeface="Symbol" panose="05050102010706020507" pitchFamily="18" charset="2"/>
                        </a:rPr>
                        <m:t>𝑔</m:t>
                      </m:r>
                      <m:r>
                        <a:rPr lang="en-US" altLang="el-GR" sz="1800" i="1" baseline="-25000" dirty="0">
                          <a:latin typeface="Cambria Math" panose="02040503050406030204" pitchFamily="18" charset="0"/>
                          <a:sym typeface="Symbol" panose="05050102010706020507" pitchFamily="18" charset="2"/>
                        </a:rPr>
                        <m:t>𝑚</m:t>
                      </m:r>
                      <m:r>
                        <a:rPr lang="el-GR" altLang="el-GR" sz="1800" i="1" baseline="-25000" dirty="0">
                          <a:latin typeface="Cambria Math" panose="02040503050406030204" pitchFamily="18" charset="0"/>
                          <a:sym typeface="Symbol" panose="05050102010706020507" pitchFamily="18" charset="2"/>
                        </a:rPr>
                        <m:t>3</m:t>
                      </m:r>
                      <m:r>
                        <a:rPr lang="el-GR" altLang="el-GR" sz="1800" i="1" dirty="0">
                          <a:latin typeface="Cambria Math" panose="02040503050406030204" pitchFamily="18" charset="0"/>
                          <a:sym typeface="Symbol" panose="05050102010706020507" pitchFamily="18" charset="2"/>
                        </a:rPr>
                        <m:t>+</m:t>
                      </m:r>
                      <m:r>
                        <a:rPr lang="en-US" altLang="el-GR" sz="1800" i="1" dirty="0" err="1">
                          <a:latin typeface="Cambria Math" panose="02040503050406030204" pitchFamily="18" charset="0"/>
                          <a:sym typeface="Symbol" panose="05050102010706020507" pitchFamily="18" charset="2"/>
                        </a:rPr>
                        <m:t>𝑔</m:t>
                      </m:r>
                      <m:r>
                        <a:rPr lang="en-US" altLang="el-GR" sz="1800" i="1" baseline="-25000" dirty="0" err="1">
                          <a:latin typeface="Cambria Math" panose="02040503050406030204" pitchFamily="18" charset="0"/>
                          <a:sym typeface="Symbol" panose="05050102010706020507" pitchFamily="18" charset="2"/>
                        </a:rPr>
                        <m:t>𝑚𝑏</m:t>
                      </m:r>
                      <m:r>
                        <a:rPr lang="el-GR" altLang="el-GR" sz="1800" i="1" baseline="-25000" dirty="0">
                          <a:latin typeface="Cambria Math" panose="02040503050406030204" pitchFamily="18" charset="0"/>
                          <a:sym typeface="Symbol" panose="05050102010706020507" pitchFamily="18" charset="2"/>
                        </a:rPr>
                        <m:t>3</m:t>
                      </m:r>
                      <m:r>
                        <a:rPr lang="el-GR" altLang="el-GR" sz="1800" i="1" dirty="0">
                          <a:latin typeface="Cambria Math" panose="02040503050406030204" pitchFamily="18" charset="0"/>
                          <a:sym typeface="Symbol" panose="05050102010706020507" pitchFamily="18" charset="2"/>
                        </a:rPr>
                        <m:t>)</m:t>
                      </m:r>
                      <m:r>
                        <a:rPr lang="en-US" altLang="el-GR" sz="1800" i="1" dirty="0">
                          <a:latin typeface="Cambria Math" panose="02040503050406030204" pitchFamily="18" charset="0"/>
                          <a:sym typeface="Symbol" panose="05050102010706020507" pitchFamily="18" charset="2"/>
                        </a:rPr>
                        <m:t>𝑟</m:t>
                      </m:r>
                      <m:r>
                        <a:rPr lang="el-GR" altLang="el-GR" sz="1800" i="1" baseline="-25000" dirty="0">
                          <a:latin typeface="Cambria Math" panose="02040503050406030204" pitchFamily="18" charset="0"/>
                          <a:sym typeface="Symbol" panose="05050102010706020507" pitchFamily="18" charset="2"/>
                        </a:rPr>
                        <m:t>03</m:t>
                      </m:r>
                      <m:r>
                        <a:rPr lang="el-GR" altLang="el-GR" sz="1800" i="1" dirty="0">
                          <a:latin typeface="Cambria Math" panose="02040503050406030204" pitchFamily="18" charset="0"/>
                          <a:sym typeface="Symbol" panose="05050102010706020507" pitchFamily="18" charset="2"/>
                        </a:rPr>
                        <m:t>]</m:t>
                      </m:r>
                    </m:oMath>
                  </m:oMathPara>
                </a14:m>
                <a:endParaRPr lang="en-US" altLang="el-GR" sz="1800" dirty="0">
                  <a:sym typeface="Symbol" panose="05050102010706020507" pitchFamily="18" charset="2"/>
                </a:endParaRPr>
              </a:p>
              <a:p>
                <a:pPr algn="l"/>
                <a:endParaRPr lang="el-GR" altLang="el-GR" sz="1800" dirty="0">
                  <a:sym typeface="Symbol" panose="05050102010706020507" pitchFamily="18" charset="2"/>
                </a:endParaRPr>
              </a:p>
            </p:txBody>
          </p:sp>
        </mc:Choice>
        <mc:Fallback xmlns="">
          <p:sp>
            <p:nvSpPr>
              <p:cNvPr id="11" name="Rectangle 81"/>
              <p:cNvSpPr>
                <a:spLocks noRot="1" noChangeAspect="1" noMove="1" noResize="1" noEditPoints="1" noAdjustHandles="1" noChangeArrowheads="1" noChangeShapeType="1" noTextEdit="1"/>
              </p:cNvSpPr>
              <p:nvPr/>
            </p:nvSpPr>
            <p:spPr bwMode="auto">
              <a:xfrm>
                <a:off x="283125" y="3842502"/>
                <a:ext cx="3041795" cy="1107996"/>
              </a:xfrm>
              <a:prstGeom prst="rect">
                <a:avLst/>
              </a:prstGeom>
              <a:blipFill rotWithShape="0">
                <a:blip r:embed="rId1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noFill/>
                  </a:rPr>
                  <a:t> </a:t>
                </a:r>
              </a:p>
            </p:txBody>
          </p:sp>
        </mc:Fallback>
      </mc:AlternateContent>
      <mc:AlternateContent xmlns:mc="http://schemas.openxmlformats.org/markup-compatibility/2006">
        <mc:Choice xmlns:a14="http://schemas.microsoft.com/office/drawing/2010/main" Requires="a14">
          <p:sp>
            <p:nvSpPr>
              <p:cNvPr id="12" name="Rectangle 82"/>
              <p:cNvSpPr>
                <a:spLocks noChangeArrowheads="1"/>
              </p:cNvSpPr>
              <p:nvPr/>
            </p:nvSpPr>
            <p:spPr bwMode="auto">
              <a:xfrm>
                <a:off x="5013100" y="3977120"/>
                <a:ext cx="4052640" cy="15569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14:m>
                  <m:oMathPara xmlns:m="http://schemas.openxmlformats.org/officeDocument/2006/math">
                    <m:oMathParaPr>
                      <m:jc m:val="centerGroup"/>
                    </m:oMathParaPr>
                    <m:oMath xmlns:m="http://schemas.openxmlformats.org/officeDocument/2006/math">
                      <m:r>
                        <m:rPr>
                          <m:nor/>
                        </m:rPr>
                        <a:rPr lang="el-GR" altLang="el-GR" sz="1800" dirty="0"/>
                        <m:t>V</m:t>
                      </m:r>
                      <m:r>
                        <m:rPr>
                          <m:nor/>
                        </m:rPr>
                        <a:rPr lang="el-GR" altLang="el-GR" sz="1800" baseline="-25000" dirty="0"/>
                        <m:t>GS</m:t>
                      </m:r>
                      <m:r>
                        <m:rPr>
                          <m:nor/>
                        </m:rPr>
                        <a:rPr lang="el-GR" altLang="el-GR" sz="1800" baseline="-25000" dirty="0"/>
                        <m:t>0 + </m:t>
                      </m:r>
                      <m:r>
                        <m:rPr>
                          <m:nor/>
                        </m:rPr>
                        <a:rPr lang="el-GR" altLang="el-GR" sz="1800" dirty="0"/>
                        <m:t>VX</m:t>
                      </m:r>
                      <m:r>
                        <m:rPr>
                          <m:nor/>
                        </m:rPr>
                        <a:rPr lang="el-GR" altLang="el-GR" sz="1800" dirty="0"/>
                        <m:t>=</m:t>
                      </m:r>
                      <m:r>
                        <m:rPr>
                          <m:nor/>
                        </m:rPr>
                        <a:rPr lang="el-GR" altLang="el-GR" sz="1800" dirty="0"/>
                        <m:t>VGS</m:t>
                      </m:r>
                      <m:r>
                        <m:rPr>
                          <m:nor/>
                        </m:rPr>
                        <a:rPr lang="el-GR" altLang="el-GR" sz="1800" baseline="-25000" dirty="0"/>
                        <m:t>3 + </m:t>
                      </m:r>
                      <m:r>
                        <m:rPr>
                          <m:nor/>
                        </m:rPr>
                        <a:rPr lang="el-GR" altLang="el-GR" sz="1800" dirty="0"/>
                        <m:t>VY</m:t>
                      </m:r>
                    </m:oMath>
                  </m:oMathPara>
                </a14:m>
                <a:endParaRPr lang="en-US" altLang="el-GR" sz="1800" baseline="-25000" dirty="0"/>
              </a:p>
              <a:p>
                <a:pPr algn="l"/>
                <a:endParaRPr lang="el-GR" altLang="el-GR" sz="1800" baseline="-25000" dirty="0">
                  <a:latin typeface="+mj-lt"/>
                </a:endParaRPr>
              </a:p>
              <a:p>
                <a:pPr algn="l"/>
                <a:r>
                  <a:rPr lang="el-GR" altLang="el-GR" sz="1800" dirty="0">
                    <a:latin typeface="+mj-lt"/>
                  </a:rPr>
                  <a:t>Αν διαλέξουμε:  </a:t>
                </a:r>
                <a:endParaRPr lang="en-US" altLang="el-GR" sz="1800" dirty="0" smtClean="0">
                  <a:latin typeface="+mj-lt"/>
                </a:endParaRPr>
              </a:p>
              <a:p>
                <a:pPr algn="l"/>
                <a14:m>
                  <m:oMathPara xmlns:m="http://schemas.openxmlformats.org/officeDocument/2006/math">
                    <m:oMathParaPr>
                      <m:jc m:val="centerGroup"/>
                    </m:oMathParaPr>
                    <m:oMath xmlns:m="http://schemas.openxmlformats.org/officeDocument/2006/math">
                      <m:r>
                        <a:rPr lang="el-GR" altLang="el-GR" sz="1800" i="1" dirty="0" smtClean="0">
                          <a:latin typeface="Cambria Math" panose="02040503050406030204" pitchFamily="18" charset="0"/>
                        </a:rPr>
                        <m:t>(</m:t>
                      </m:r>
                      <m:r>
                        <a:rPr lang="el-GR" altLang="el-GR" sz="1800" i="1" dirty="0" smtClean="0">
                          <a:latin typeface="Cambria Math" panose="02040503050406030204" pitchFamily="18" charset="0"/>
                        </a:rPr>
                        <m:t>𝑊</m:t>
                      </m:r>
                      <m:r>
                        <a:rPr lang="el-GR" altLang="el-GR" sz="1800" i="1" dirty="0" smtClean="0">
                          <a:latin typeface="Cambria Math" panose="02040503050406030204" pitchFamily="18" charset="0"/>
                        </a:rPr>
                        <m:t>/</m:t>
                      </m:r>
                      <m:r>
                        <a:rPr lang="el-GR" altLang="el-GR" sz="1800" i="1" dirty="0" smtClean="0">
                          <a:latin typeface="Cambria Math" panose="02040503050406030204" pitchFamily="18" charset="0"/>
                        </a:rPr>
                        <m:t>𝐿</m:t>
                      </m:r>
                      <m:r>
                        <a:rPr lang="el-GR" altLang="el-GR" sz="1800" i="1" dirty="0" smtClean="0">
                          <a:latin typeface="Cambria Math" panose="02040503050406030204" pitchFamily="18" charset="0"/>
                        </a:rPr>
                        <m:t>)3/(</m:t>
                      </m:r>
                      <m:r>
                        <a:rPr lang="el-GR" altLang="el-GR" sz="1800" i="1" dirty="0">
                          <a:latin typeface="Cambria Math" panose="02040503050406030204" pitchFamily="18" charset="0"/>
                        </a:rPr>
                        <m:t>𝑊</m:t>
                      </m:r>
                      <m:r>
                        <a:rPr lang="el-GR" altLang="el-GR" sz="1800" i="1" dirty="0">
                          <a:latin typeface="Cambria Math" panose="02040503050406030204" pitchFamily="18" charset="0"/>
                        </a:rPr>
                        <m:t>/</m:t>
                      </m:r>
                      <m:r>
                        <a:rPr lang="el-GR" altLang="el-GR" sz="1800" i="1" dirty="0">
                          <a:latin typeface="Cambria Math" panose="02040503050406030204" pitchFamily="18" charset="0"/>
                        </a:rPr>
                        <m:t>𝐿</m:t>
                      </m:r>
                      <m:r>
                        <a:rPr lang="el-GR" altLang="el-GR" sz="1800" i="1" dirty="0">
                          <a:latin typeface="Cambria Math" panose="02040503050406030204" pitchFamily="18" charset="0"/>
                        </a:rPr>
                        <m:t>)0= (</m:t>
                      </m:r>
                      <m:r>
                        <a:rPr lang="el-GR" altLang="el-GR" sz="1800" i="1" dirty="0">
                          <a:latin typeface="Cambria Math" panose="02040503050406030204" pitchFamily="18" charset="0"/>
                        </a:rPr>
                        <m:t>𝑊</m:t>
                      </m:r>
                      <m:r>
                        <a:rPr lang="el-GR" altLang="el-GR" sz="1800" i="1" dirty="0">
                          <a:latin typeface="Cambria Math" panose="02040503050406030204" pitchFamily="18" charset="0"/>
                        </a:rPr>
                        <m:t>/</m:t>
                      </m:r>
                      <m:r>
                        <a:rPr lang="el-GR" altLang="el-GR" sz="1800" i="1" dirty="0">
                          <a:latin typeface="Cambria Math" panose="02040503050406030204" pitchFamily="18" charset="0"/>
                        </a:rPr>
                        <m:t>𝐿</m:t>
                      </m:r>
                      <m:r>
                        <a:rPr lang="el-GR" altLang="el-GR" sz="1800" i="1" dirty="0">
                          <a:latin typeface="Cambria Math" panose="02040503050406030204" pitchFamily="18" charset="0"/>
                        </a:rPr>
                        <m:t>)2/(</m:t>
                      </m:r>
                      <m:r>
                        <a:rPr lang="el-GR" altLang="el-GR" sz="1800" i="1" dirty="0">
                          <a:latin typeface="Cambria Math" panose="02040503050406030204" pitchFamily="18" charset="0"/>
                        </a:rPr>
                        <m:t>𝑊</m:t>
                      </m:r>
                      <m:r>
                        <a:rPr lang="el-GR" altLang="el-GR" sz="1800" i="1" dirty="0">
                          <a:latin typeface="Cambria Math" panose="02040503050406030204" pitchFamily="18" charset="0"/>
                        </a:rPr>
                        <m:t>/</m:t>
                      </m:r>
                      <m:r>
                        <a:rPr lang="el-GR" altLang="el-GR" sz="1800" i="1" dirty="0">
                          <a:latin typeface="Cambria Math" panose="02040503050406030204" pitchFamily="18" charset="0"/>
                        </a:rPr>
                        <m:t>𝐿</m:t>
                      </m:r>
                      <m:r>
                        <a:rPr lang="el-GR" altLang="el-GR" sz="1800" i="1" dirty="0">
                          <a:latin typeface="Cambria Math" panose="02040503050406030204" pitchFamily="18" charset="0"/>
                        </a:rPr>
                        <m:t>)1</m:t>
                      </m:r>
                    </m:oMath>
                  </m:oMathPara>
                </a14:m>
                <a:endParaRPr lang="en-US" altLang="el-GR" sz="1800" baseline="-25000" dirty="0">
                  <a:latin typeface="+mj-lt"/>
                </a:endParaRPr>
              </a:p>
              <a:p>
                <a:pPr algn="l"/>
                <a:endParaRPr lang="el-GR" altLang="el-GR" sz="1800" baseline="-25000" dirty="0">
                  <a:latin typeface="+mj-lt"/>
                </a:endParaRPr>
              </a:p>
              <a:p>
                <a:pPr algn="l"/>
                <a:r>
                  <a:rPr lang="el-GR" altLang="el-GR" sz="1800" dirty="0">
                    <a:latin typeface="+mj-lt"/>
                  </a:rPr>
                  <a:t>Τότε V</a:t>
                </a:r>
                <a:r>
                  <a:rPr lang="el-GR" altLang="el-GR" sz="1800" baseline="-25000" dirty="0">
                    <a:latin typeface="+mj-lt"/>
                  </a:rPr>
                  <a:t>GS3</a:t>
                </a:r>
                <a:r>
                  <a:rPr lang="el-GR" altLang="el-GR" sz="1800" dirty="0">
                    <a:latin typeface="+mj-lt"/>
                  </a:rPr>
                  <a:t>=V</a:t>
                </a:r>
                <a:r>
                  <a:rPr lang="el-GR" altLang="el-GR" sz="1800" baseline="-25000" dirty="0">
                    <a:latin typeface="+mj-lt"/>
                  </a:rPr>
                  <a:t>GS0</a:t>
                </a:r>
                <a:r>
                  <a:rPr lang="el-GR" altLang="el-GR" sz="1800" dirty="0">
                    <a:latin typeface="+mj-lt"/>
                  </a:rPr>
                  <a:t> και επομένως V</a:t>
                </a:r>
                <a:r>
                  <a:rPr lang="el-GR" altLang="el-GR" sz="1800" baseline="-25000" dirty="0">
                    <a:latin typeface="+mj-lt"/>
                  </a:rPr>
                  <a:t>X</a:t>
                </a:r>
                <a:r>
                  <a:rPr lang="el-GR" altLang="el-GR" sz="1800" dirty="0">
                    <a:latin typeface="+mj-lt"/>
                  </a:rPr>
                  <a:t>=V</a:t>
                </a:r>
                <a:r>
                  <a:rPr lang="el-GR" altLang="el-GR" sz="1800" baseline="-25000" dirty="0">
                    <a:latin typeface="+mj-lt"/>
                  </a:rPr>
                  <a:t>Y</a:t>
                </a:r>
              </a:p>
            </p:txBody>
          </p:sp>
        </mc:Choice>
        <mc:Fallback>
          <p:sp>
            <p:nvSpPr>
              <p:cNvPr id="12" name="Rectangle 82"/>
              <p:cNvSpPr>
                <a:spLocks noRot="1" noChangeAspect="1" noMove="1" noResize="1" noEditPoints="1" noAdjustHandles="1" noChangeArrowheads="1" noChangeShapeType="1" noTextEdit="1"/>
              </p:cNvSpPr>
              <p:nvPr/>
            </p:nvSpPr>
            <p:spPr bwMode="auto">
              <a:xfrm>
                <a:off x="5013100" y="3977120"/>
                <a:ext cx="4052640" cy="1556965"/>
              </a:xfrm>
              <a:prstGeom prst="rect">
                <a:avLst/>
              </a:prstGeom>
              <a:blipFill rotWithShape="0">
                <a:blip r:embed="rId14"/>
                <a:stretch>
                  <a:fillRect l="-1203" b="-585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noFill/>
                  </a:rPr>
                  <a:t> </a:t>
                </a:r>
              </a:p>
            </p:txBody>
          </p:sp>
        </mc:Fallback>
      </mc:AlternateContent>
      <p:graphicFrame>
        <p:nvGraphicFramePr>
          <p:cNvPr id="10" name="Object 57" descr="3 κυκλώματα με καθρέφτες ρεύματος"/>
          <p:cNvGraphicFramePr>
            <a:graphicFrameLocks noChangeAspect="1"/>
          </p:cNvGraphicFramePr>
          <p:nvPr>
            <p:extLst>
              <p:ext uri="{D42A27DB-BD31-4B8C-83A1-F6EECF244321}">
                <p14:modId xmlns:p14="http://schemas.microsoft.com/office/powerpoint/2010/main" val="985551628"/>
              </p:ext>
            </p:extLst>
          </p:nvPr>
        </p:nvGraphicFramePr>
        <p:xfrm>
          <a:off x="464279" y="4664044"/>
          <a:ext cx="4435916" cy="1717888"/>
        </p:xfrm>
        <a:graphic>
          <a:graphicData uri="http://schemas.openxmlformats.org/presentationml/2006/ole">
            <mc:AlternateContent xmlns:mc="http://schemas.openxmlformats.org/markup-compatibility/2006">
              <mc:Choice xmlns:v="urn:schemas-microsoft-com:vml" Requires="v">
                <p:oleObj spid="_x0000_s53309" name="Photo Editor Photo" r:id="rId15" imgW="3591426" imgH="1390844" progId="MSPhotoEd.3">
                  <p:embed/>
                </p:oleObj>
              </mc:Choice>
              <mc:Fallback>
                <p:oleObj name="Photo Editor Photo" r:id="rId15" imgW="3591426" imgH="1390844" progId="MSPhotoEd.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64279" y="4664044"/>
                        <a:ext cx="4435916" cy="1717888"/>
                      </a:xfrm>
                      <a:prstGeom prst="rect">
                        <a:avLst/>
                      </a:prstGeom>
                      <a:noFill/>
                    </p:spPr>
                  </p:pic>
                </p:oleObj>
              </mc:Fallback>
            </mc:AlternateContent>
          </a:graphicData>
        </a:graphic>
      </p:graphicFrame>
    </p:spTree>
    <p:custDataLst>
      <p:tags r:id="rId2"/>
    </p:custDataLst>
    <p:extLst>
      <p:ext uri="{BB962C8B-B14F-4D97-AF65-F5344CB8AC3E}">
        <p14:creationId xmlns:p14="http://schemas.microsoft.com/office/powerpoint/2010/main" val="183884384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Καθρέφτες ρεύματος σε συνδεσμολογία σειράς </a:t>
            </a:r>
            <a:r>
              <a:rPr lang="en-US" dirty="0" smtClean="0"/>
              <a:t>(2</a:t>
            </a:r>
            <a:r>
              <a:rPr lang="el-GR" dirty="0" smtClean="0"/>
              <a:t> από </a:t>
            </a:r>
            <a:r>
              <a:rPr lang="en-US" dirty="0" smtClean="0"/>
              <a:t>4</a:t>
            </a:r>
            <a:r>
              <a:rPr lang="el-GR" dirty="0" smtClean="0"/>
              <a:t>)</a:t>
            </a:r>
            <a:endParaRPr lang="el-GR" dirty="0"/>
          </a:p>
        </p:txBody>
      </p:sp>
      <p:graphicFrame>
        <p:nvGraphicFramePr>
          <p:cNvPr id="33" name="Object 64" descr="Κύκλωματα με καθρέφτες ρεύματος σε σειρά"/>
          <p:cNvGraphicFramePr>
            <a:graphicFrameLocks noGrp="1" noChangeAspect="1"/>
          </p:cNvGraphicFramePr>
          <p:nvPr>
            <p:ph idx="1"/>
            <p:extLst>
              <p:ext uri="{D42A27DB-BD31-4B8C-83A1-F6EECF244321}">
                <p14:modId xmlns:p14="http://schemas.microsoft.com/office/powerpoint/2010/main" val="3364614832"/>
              </p:ext>
            </p:extLst>
          </p:nvPr>
        </p:nvGraphicFramePr>
        <p:xfrm>
          <a:off x="4784688" y="2010515"/>
          <a:ext cx="4101138" cy="1799604"/>
        </p:xfrm>
        <a:graphic>
          <a:graphicData uri="http://schemas.openxmlformats.org/presentationml/2006/ole">
            <mc:AlternateContent xmlns:mc="http://schemas.openxmlformats.org/markup-compatibility/2006">
              <mc:Choice xmlns:v="urn:schemas-microsoft-com:vml" Requires="v">
                <p:oleObj spid="_x0000_s54317" name="Photo Editor Photo" r:id="rId4" imgW="3191320" imgH="1400000" progId="MSPhotoEd.3">
                  <p:embed/>
                </p:oleObj>
              </mc:Choice>
              <mc:Fallback>
                <p:oleObj name="Photo Editor Photo" r:id="rId4" imgW="3191320" imgH="1400000"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4688" y="2010515"/>
                        <a:ext cx="4101138" cy="1799604"/>
                      </a:xfrm>
                      <a:prstGeom prst="rect">
                        <a:avLst/>
                      </a:prstGeom>
                      <a:noFill/>
                    </p:spPr>
                  </p:pic>
                </p:oleObj>
              </mc:Fallback>
            </mc:AlternateContent>
          </a:graphicData>
        </a:graphic>
      </p:graphicFrame>
      <p:sp>
        <p:nvSpPr>
          <p:cNvPr id="5" name="Θέση κειμένου 4"/>
          <p:cNvSpPr>
            <a:spLocks noGrp="1"/>
          </p:cNvSpPr>
          <p:nvPr>
            <p:ph type="body" sz="half" idx="2"/>
          </p:nvPr>
        </p:nvSpPr>
        <p:spPr>
          <a:xfrm>
            <a:off x="457200" y="1556792"/>
            <a:ext cx="3008313" cy="2028329"/>
          </a:xfrm>
        </p:spPr>
        <p:txBody>
          <a:bodyPr/>
          <a:lstStyle/>
          <a:p>
            <a:r>
              <a:rPr lang="el-GR" altLang="el-GR" dirty="0"/>
              <a:t>Περιθώριο τάσης στο Ρ</a:t>
            </a:r>
            <a:r>
              <a:rPr lang="el-GR" altLang="el-GR" dirty="0" smtClean="0"/>
              <a:t>.</a:t>
            </a:r>
          </a:p>
          <a:p>
            <a:r>
              <a:rPr lang="el-GR" altLang="el-GR" dirty="0"/>
              <a:t>Χαμηλή </a:t>
            </a:r>
            <a:r>
              <a:rPr lang="en-US" altLang="el-GR" dirty="0"/>
              <a:t>V</a:t>
            </a:r>
            <a:r>
              <a:rPr lang="en-US" altLang="el-GR" baseline="-25000" dirty="0"/>
              <a:t>P</a:t>
            </a:r>
            <a:r>
              <a:rPr lang="el-GR" altLang="el-GR" baseline="-25000" dirty="0"/>
              <a:t> ,  </a:t>
            </a:r>
            <a:r>
              <a:rPr lang="el-GR" altLang="el-GR" dirty="0"/>
              <a:t>άνισα ρεύματα</a:t>
            </a:r>
          </a:p>
          <a:p>
            <a:endParaRPr lang="el-GR" altLang="el-GR" dirty="0"/>
          </a:p>
          <a:p>
            <a:endParaRPr lang="el-GR" dirty="0"/>
          </a:p>
        </p:txBody>
      </p:sp>
      <p:graphicFrame>
        <p:nvGraphicFramePr>
          <p:cNvPr id="3078" name="Object 59"/>
          <p:cNvGraphicFramePr>
            <a:graphicFrameLocks noChangeAspect="1"/>
          </p:cNvGraphicFramePr>
          <p:nvPr>
            <p:extLst>
              <p:ext uri="{D42A27DB-BD31-4B8C-83A1-F6EECF244321}">
                <p14:modId xmlns:p14="http://schemas.microsoft.com/office/powerpoint/2010/main" val="1786531693"/>
              </p:ext>
            </p:extLst>
          </p:nvPr>
        </p:nvGraphicFramePr>
        <p:xfrm>
          <a:off x="393494" y="2717114"/>
          <a:ext cx="3578020" cy="431520"/>
        </p:xfrm>
        <a:graphic>
          <a:graphicData uri="http://schemas.openxmlformats.org/presentationml/2006/ole">
            <mc:AlternateContent xmlns:mc="http://schemas.openxmlformats.org/markup-compatibility/2006">
              <mc:Choice xmlns:v="urn:schemas-microsoft-com:vml" Requires="v">
                <p:oleObj spid="_x0000_s54318" name="Equation" r:id="rId6" imgW="1892300" imgH="228600" progId="Equation.3">
                  <p:embed/>
                </p:oleObj>
              </mc:Choice>
              <mc:Fallback>
                <p:oleObj name="Equation" r:id="rId6" imgW="1892300" imgH="228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3494" y="2717114"/>
                        <a:ext cx="3578020" cy="431520"/>
                      </a:xfrm>
                      <a:prstGeom prst="rect">
                        <a:avLst/>
                      </a:prstGeom>
                      <a:noFill/>
                    </p:spPr>
                  </p:pic>
                </p:oleObj>
              </mc:Fallback>
            </mc:AlternateContent>
          </a:graphicData>
        </a:graphic>
      </p:graphicFrame>
      <p:graphicFrame>
        <p:nvGraphicFramePr>
          <p:cNvPr id="3079" name="Object 61"/>
          <p:cNvGraphicFramePr>
            <a:graphicFrameLocks noChangeAspect="1"/>
          </p:cNvGraphicFramePr>
          <p:nvPr>
            <p:extLst>
              <p:ext uri="{D42A27DB-BD31-4B8C-83A1-F6EECF244321}">
                <p14:modId xmlns:p14="http://schemas.microsoft.com/office/powerpoint/2010/main" val="589938705"/>
              </p:ext>
            </p:extLst>
          </p:nvPr>
        </p:nvGraphicFramePr>
        <p:xfrm>
          <a:off x="269259" y="3181866"/>
          <a:ext cx="4225300" cy="431520"/>
        </p:xfrm>
        <a:graphic>
          <a:graphicData uri="http://schemas.openxmlformats.org/presentationml/2006/ole">
            <mc:AlternateContent xmlns:mc="http://schemas.openxmlformats.org/markup-compatibility/2006">
              <mc:Choice xmlns:v="urn:schemas-microsoft-com:vml" Requires="v">
                <p:oleObj spid="_x0000_s54319" name="Equation" r:id="rId8" imgW="2235200" imgH="228600" progId="Equation.3">
                  <p:embed/>
                </p:oleObj>
              </mc:Choice>
              <mc:Fallback>
                <p:oleObj name="Equation" r:id="rId8" imgW="2235200" imgH="2286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9259" y="3181866"/>
                        <a:ext cx="4225300" cy="431520"/>
                      </a:xfrm>
                      <a:prstGeom prst="rect">
                        <a:avLst/>
                      </a:prstGeom>
                      <a:noFill/>
                    </p:spPr>
                  </p:pic>
                </p:oleObj>
              </mc:Fallback>
            </mc:AlternateContent>
          </a:graphicData>
        </a:graphic>
      </p:graphicFrame>
      <p:sp>
        <p:nvSpPr>
          <p:cNvPr id="3100" name="Text Box 89"/>
          <p:cNvSpPr txBox="1">
            <a:spLocks noChangeArrowheads="1"/>
          </p:cNvSpPr>
          <p:nvPr/>
        </p:nvSpPr>
        <p:spPr bwMode="auto">
          <a:xfrm>
            <a:off x="300703" y="4048095"/>
            <a:ext cx="31564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l-GR" altLang="el-GR" sz="2000" dirty="0">
                <a:latin typeface="+mn-lt"/>
              </a:rPr>
              <a:t>Ίσα ρεύματα, υψηλότερη </a:t>
            </a:r>
            <a:r>
              <a:rPr lang="en-US" altLang="el-GR" sz="2000" dirty="0">
                <a:latin typeface="+mn-lt"/>
              </a:rPr>
              <a:t>V</a:t>
            </a:r>
            <a:r>
              <a:rPr lang="en-US" altLang="el-GR" sz="2000" baseline="-25000" dirty="0">
                <a:latin typeface="+mn-lt"/>
              </a:rPr>
              <a:t>P</a:t>
            </a:r>
            <a:endParaRPr lang="el-GR" altLang="el-GR" sz="2000" dirty="0">
              <a:latin typeface="+mn-lt"/>
            </a:endParaRPr>
          </a:p>
        </p:txBody>
      </p:sp>
    </p:spTree>
    <p:custDataLst>
      <p:tags r:id="rId2"/>
    </p:custDataLst>
    <p:extLst>
      <p:ext uri="{BB962C8B-B14F-4D97-AF65-F5344CB8AC3E}">
        <p14:creationId xmlns:p14="http://schemas.microsoft.com/office/powerpoint/2010/main" val="384663402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4000" dirty="0"/>
              <a:t>Καθρέφτες ρεύματος σε συνδεσμολογία σειράς </a:t>
            </a:r>
            <a:r>
              <a:rPr lang="en-US" sz="4000" dirty="0" smtClean="0"/>
              <a:t>(3</a:t>
            </a:r>
            <a:r>
              <a:rPr lang="el-GR" sz="4000" dirty="0" smtClean="0"/>
              <a:t> από </a:t>
            </a:r>
            <a:r>
              <a:rPr lang="en-US" sz="4000" dirty="0" smtClean="0"/>
              <a:t>4</a:t>
            </a:r>
            <a:r>
              <a:rPr lang="el-GR" sz="4000" dirty="0"/>
              <a:t>)</a:t>
            </a:r>
          </a:p>
        </p:txBody>
      </p:sp>
      <p:sp>
        <p:nvSpPr>
          <p:cNvPr id="5" name="Ορθογώνιο 4"/>
          <p:cNvSpPr/>
          <p:nvPr/>
        </p:nvSpPr>
        <p:spPr>
          <a:xfrm>
            <a:off x="275503" y="1790540"/>
            <a:ext cx="4183261" cy="400110"/>
          </a:xfrm>
          <a:prstGeom prst="rect">
            <a:avLst/>
          </a:prstGeom>
        </p:spPr>
        <p:txBody>
          <a:bodyPr wrap="none">
            <a:spAutoFit/>
          </a:bodyPr>
          <a:lstStyle/>
          <a:p>
            <a:pPr>
              <a:spcBef>
                <a:spcPct val="50000"/>
              </a:spcBef>
            </a:pPr>
            <a:r>
              <a:rPr lang="el-GR" altLang="el-GR" sz="2000" dirty="0">
                <a:latin typeface="+mn-lt"/>
              </a:rPr>
              <a:t>Συνδεσμολογία σειράς χαμηλής τάσης</a:t>
            </a:r>
          </a:p>
        </p:txBody>
      </p:sp>
      <p:graphicFrame>
        <p:nvGraphicFramePr>
          <p:cNvPr id="20" name="Object 4" descr="Κυκλώματα με καθρέφτες ρεύματος σε σειρά χαμηλής τάσης"/>
          <p:cNvGraphicFramePr>
            <a:graphicFrameLocks noGrp="1" noChangeAspect="1"/>
          </p:cNvGraphicFramePr>
          <p:nvPr>
            <p:ph sz="half" idx="2"/>
            <p:extLst>
              <p:ext uri="{D42A27DB-BD31-4B8C-83A1-F6EECF244321}">
                <p14:modId xmlns:p14="http://schemas.microsoft.com/office/powerpoint/2010/main" val="700315400"/>
              </p:ext>
            </p:extLst>
          </p:nvPr>
        </p:nvGraphicFramePr>
        <p:xfrm>
          <a:off x="5712006" y="1571030"/>
          <a:ext cx="2504714" cy="1508745"/>
        </p:xfrm>
        <a:graphic>
          <a:graphicData uri="http://schemas.openxmlformats.org/presentationml/2006/ole">
            <mc:AlternateContent xmlns:mc="http://schemas.openxmlformats.org/markup-compatibility/2006">
              <mc:Choice xmlns:v="urn:schemas-microsoft-com:vml" Requires="v">
                <p:oleObj spid="_x0000_s55375" name="Photo Editor Photo" r:id="rId4" imgW="2419048" imgH="1457143" progId="MSPhotoEd.3">
                  <p:embed/>
                </p:oleObj>
              </mc:Choice>
              <mc:Fallback>
                <p:oleObj name="Photo Editor Photo" r:id="rId4" imgW="2419048" imgH="1457143"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2006" y="1571030"/>
                        <a:ext cx="2504714" cy="1508745"/>
                      </a:xfrm>
                      <a:prstGeom prst="rect">
                        <a:avLst/>
                      </a:prstGeom>
                      <a:noFill/>
                    </p:spPr>
                  </p:pic>
                </p:oleObj>
              </mc:Fallback>
            </mc:AlternateContent>
          </a:graphicData>
        </a:graphic>
      </p:graphicFrame>
      <p:graphicFrame>
        <p:nvGraphicFramePr>
          <p:cNvPr id="17" name="Object 5"/>
          <p:cNvGraphicFramePr>
            <a:graphicFrameLocks noGrp="1" noChangeAspect="1"/>
          </p:cNvGraphicFramePr>
          <p:nvPr>
            <p:ph sz="half" idx="1"/>
            <p:extLst>
              <p:ext uri="{D42A27DB-BD31-4B8C-83A1-F6EECF244321}">
                <p14:modId xmlns:p14="http://schemas.microsoft.com/office/powerpoint/2010/main" val="1288105892"/>
              </p:ext>
            </p:extLst>
          </p:nvPr>
        </p:nvGraphicFramePr>
        <p:xfrm>
          <a:off x="292733" y="2606003"/>
          <a:ext cx="4534675" cy="947544"/>
        </p:xfrm>
        <a:graphic>
          <a:graphicData uri="http://schemas.openxmlformats.org/presentationml/2006/ole">
            <mc:AlternateContent xmlns:mc="http://schemas.openxmlformats.org/markup-compatibility/2006">
              <mc:Choice xmlns:v="urn:schemas-microsoft-com:vml" Requires="v">
                <p:oleObj spid="_x0000_s55376" name="Equation" r:id="rId6" imgW="2552400" imgH="533160" progId="Equation.3">
                  <p:embed/>
                </p:oleObj>
              </mc:Choice>
              <mc:Fallback>
                <p:oleObj name="Equation" r:id="rId6" imgW="2552400" imgH="53316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2733" y="2606003"/>
                        <a:ext cx="4534675" cy="947544"/>
                      </a:xfrm>
                      <a:prstGeom prst="rect">
                        <a:avLst/>
                      </a:prstGeom>
                      <a:noFill/>
                    </p:spPr>
                  </p:pic>
                </p:oleObj>
              </mc:Fallback>
            </mc:AlternateContent>
          </a:graphicData>
        </a:graphic>
      </p:graphicFrame>
      <p:graphicFrame>
        <p:nvGraphicFramePr>
          <p:cNvPr id="19" name="Object 13"/>
          <p:cNvGraphicFramePr>
            <a:graphicFrameLocks noChangeAspect="1"/>
          </p:cNvGraphicFramePr>
          <p:nvPr>
            <p:extLst>
              <p:ext uri="{D42A27DB-BD31-4B8C-83A1-F6EECF244321}">
                <p14:modId xmlns:p14="http://schemas.microsoft.com/office/powerpoint/2010/main" val="2798775738"/>
              </p:ext>
            </p:extLst>
          </p:nvPr>
        </p:nvGraphicFramePr>
        <p:xfrm>
          <a:off x="292733" y="3637321"/>
          <a:ext cx="4582537" cy="1155879"/>
        </p:xfrm>
        <a:graphic>
          <a:graphicData uri="http://schemas.openxmlformats.org/presentationml/2006/ole">
            <mc:AlternateContent xmlns:mc="http://schemas.openxmlformats.org/markup-compatibility/2006">
              <mc:Choice xmlns:v="urn:schemas-microsoft-com:vml" Requires="v">
                <p:oleObj spid="_x0000_s55377" name="Equation" r:id="rId8" imgW="2908080" imgH="698400" progId="Equation.3">
                  <p:embed/>
                </p:oleObj>
              </mc:Choice>
              <mc:Fallback>
                <p:oleObj name="Equation" r:id="rId8" imgW="2908080" imgH="6984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2733" y="3637321"/>
                        <a:ext cx="4582537" cy="1155879"/>
                      </a:xfrm>
                      <a:prstGeom prst="rect">
                        <a:avLst/>
                      </a:prstGeom>
                      <a:noFill/>
                    </p:spPr>
                  </p:pic>
                </p:oleObj>
              </mc:Fallback>
            </mc:AlternateContent>
          </a:graphicData>
        </a:graphic>
      </p:graphicFrame>
      <p:grpSp>
        <p:nvGrpSpPr>
          <p:cNvPr id="4105" name="Group 8" descr="Τύπος υπολογισμού της V B"/>
          <p:cNvGrpSpPr>
            <a:grpSpLocks/>
          </p:cNvGrpSpPr>
          <p:nvPr/>
        </p:nvGrpSpPr>
        <p:grpSpPr bwMode="auto">
          <a:xfrm>
            <a:off x="292733" y="4928631"/>
            <a:ext cx="6071100" cy="412162"/>
            <a:chOff x="3593" y="3669"/>
            <a:chExt cx="1740" cy="154"/>
          </a:xfrm>
        </p:grpSpPr>
        <p:graphicFrame>
          <p:nvGraphicFramePr>
            <p:cNvPr id="4103" name="Object 9" descr="Τύπος υπολογισμού της V B"/>
            <p:cNvGraphicFramePr>
              <a:graphicFrameLocks noChangeAspect="1"/>
            </p:cNvGraphicFramePr>
            <p:nvPr>
              <p:extLst>
                <p:ext uri="{D42A27DB-BD31-4B8C-83A1-F6EECF244321}">
                  <p14:modId xmlns:p14="http://schemas.microsoft.com/office/powerpoint/2010/main" val="637174346"/>
                </p:ext>
              </p:extLst>
            </p:nvPr>
          </p:nvGraphicFramePr>
          <p:xfrm>
            <a:off x="3593" y="3681"/>
            <a:ext cx="1176" cy="142"/>
          </p:xfrm>
          <a:graphic>
            <a:graphicData uri="http://schemas.openxmlformats.org/presentationml/2006/ole">
              <mc:AlternateContent xmlns:mc="http://schemas.openxmlformats.org/markup-compatibility/2006">
                <mc:Choice xmlns:v="urn:schemas-microsoft-com:vml" Requires="v">
                  <p:oleObj spid="_x0000_s55378" name="Equation" r:id="rId10" imgW="1866600" imgH="228600" progId="Equation.3">
                    <p:embed/>
                  </p:oleObj>
                </mc:Choice>
                <mc:Fallback>
                  <p:oleObj name="Equation" r:id="rId10" imgW="1866600" imgH="2286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93" y="3681"/>
                          <a:ext cx="1176" cy="1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4" name="Object 10" descr="[DECORATIVE]"/>
            <p:cNvGraphicFramePr>
              <a:graphicFrameLocks noChangeAspect="1"/>
            </p:cNvGraphicFramePr>
            <p:nvPr>
              <p:extLst>
                <p:ext uri="{D42A27DB-BD31-4B8C-83A1-F6EECF244321}">
                  <p14:modId xmlns:p14="http://schemas.microsoft.com/office/powerpoint/2010/main" val="1192777973"/>
                </p:ext>
              </p:extLst>
            </p:nvPr>
          </p:nvGraphicFramePr>
          <p:xfrm>
            <a:off x="4787" y="3669"/>
            <a:ext cx="546" cy="144"/>
          </p:xfrm>
          <a:graphic>
            <a:graphicData uri="http://schemas.openxmlformats.org/presentationml/2006/ole">
              <mc:AlternateContent xmlns:mc="http://schemas.openxmlformats.org/markup-compatibility/2006">
                <mc:Choice xmlns:v="urn:schemas-microsoft-com:vml" Requires="v">
                  <p:oleObj spid="_x0000_s55379" name="Equation" r:id="rId12" imgW="863225" imgH="228501" progId="Equation.3">
                    <p:embed/>
                  </p:oleObj>
                </mc:Choice>
                <mc:Fallback>
                  <p:oleObj name="Equation" r:id="rId12" imgW="863225" imgH="228501"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87" y="3669"/>
                          <a:ext cx="546" cy="1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4108" name="Text Box 14"/>
          <p:cNvSpPr txBox="1">
            <a:spLocks noChangeArrowheads="1"/>
          </p:cNvSpPr>
          <p:nvPr/>
        </p:nvSpPr>
        <p:spPr bwMode="auto">
          <a:xfrm>
            <a:off x="6012160" y="3390039"/>
            <a:ext cx="242728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l-GR" altLang="el-GR" sz="2000" dirty="0">
                <a:latin typeface="+mn-lt"/>
                <a:cs typeface="Times New Roman" panose="02020603050405020304" pitchFamily="18" charset="0"/>
              </a:rPr>
              <a:t>Ίσα ρεύματα και ελάχιστη τάση.</a:t>
            </a:r>
          </a:p>
        </p:txBody>
      </p:sp>
    </p:spTree>
    <p:custDataLst>
      <p:tags r:id="rId2"/>
    </p:custDataLst>
    <p:extLst>
      <p:ext uri="{BB962C8B-B14F-4D97-AF65-F5344CB8AC3E}">
        <p14:creationId xmlns:p14="http://schemas.microsoft.com/office/powerpoint/2010/main" val="161193206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sz="4000" dirty="0"/>
              <a:t>Καθρέφτες ρεύματος σε συνδεσμολογία σειράς </a:t>
            </a:r>
            <a:r>
              <a:rPr lang="en-US" sz="4000" dirty="0" smtClean="0"/>
              <a:t>(4</a:t>
            </a:r>
            <a:r>
              <a:rPr lang="el-GR" sz="4000" dirty="0" smtClean="0"/>
              <a:t> από </a:t>
            </a:r>
            <a:r>
              <a:rPr lang="en-US" sz="4000" dirty="0" smtClean="0"/>
              <a:t>4</a:t>
            </a:r>
            <a:r>
              <a:rPr lang="el-GR" sz="4000" dirty="0"/>
              <a:t>)</a:t>
            </a:r>
          </a:p>
        </p:txBody>
      </p:sp>
      <p:sp>
        <p:nvSpPr>
          <p:cNvPr id="6" name="Θέση κειμένου 5"/>
          <p:cNvSpPr>
            <a:spLocks noGrp="1"/>
          </p:cNvSpPr>
          <p:nvPr>
            <p:ph type="body" idx="1"/>
          </p:nvPr>
        </p:nvSpPr>
        <p:spPr>
          <a:xfrm>
            <a:off x="379421" y="1736812"/>
            <a:ext cx="4040188" cy="639762"/>
          </a:xfrm>
        </p:spPr>
        <p:txBody>
          <a:bodyPr/>
          <a:lstStyle/>
          <a:p>
            <a:r>
              <a:rPr lang="el-GR" sz="1800" dirty="0"/>
              <a:t>Πόλωση της συνδεσμολογίας σειράς χαμηλής τάσης (παραγωγή της </a:t>
            </a:r>
            <a:r>
              <a:rPr lang="el-GR" sz="1800" dirty="0" err="1"/>
              <a:t>Vb</a:t>
            </a:r>
            <a:r>
              <a:rPr lang="el-GR" sz="1800" dirty="0" smtClean="0"/>
              <a:t>)</a:t>
            </a:r>
            <a:endParaRPr lang="el-GR" sz="1800" dirty="0"/>
          </a:p>
        </p:txBody>
      </p:sp>
      <p:graphicFrame>
        <p:nvGraphicFramePr>
          <p:cNvPr id="11" name="Object 6" descr="Κυκλώματα με καθρέφτες ρεύματος με πόλωση"/>
          <p:cNvGraphicFramePr>
            <a:graphicFrameLocks noGrp="1" noChangeAspect="1"/>
          </p:cNvGraphicFramePr>
          <p:nvPr>
            <p:ph sz="half" idx="2"/>
            <p:extLst>
              <p:ext uri="{D42A27DB-BD31-4B8C-83A1-F6EECF244321}">
                <p14:modId xmlns:p14="http://schemas.microsoft.com/office/powerpoint/2010/main" val="714802733"/>
              </p:ext>
            </p:extLst>
          </p:nvPr>
        </p:nvGraphicFramePr>
        <p:xfrm>
          <a:off x="365380" y="2924944"/>
          <a:ext cx="3421602" cy="1990750"/>
        </p:xfrm>
        <a:graphic>
          <a:graphicData uri="http://schemas.openxmlformats.org/presentationml/2006/ole">
            <mc:AlternateContent xmlns:mc="http://schemas.openxmlformats.org/markup-compatibility/2006">
              <mc:Choice xmlns:v="urn:schemas-microsoft-com:vml" Requires="v">
                <p:oleObj spid="_x0000_s62522" name="Photo Editor Photo" r:id="rId4" imgW="2619048" imgH="1523810" progId="MSPhotoEd.3">
                  <p:embed/>
                </p:oleObj>
              </mc:Choice>
              <mc:Fallback>
                <p:oleObj name="Photo Editor Photo" r:id="rId4" imgW="2619048" imgH="1523810"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380" y="2924944"/>
                        <a:ext cx="3421602" cy="1990750"/>
                      </a:xfrm>
                      <a:prstGeom prst="rect">
                        <a:avLst/>
                      </a:prstGeom>
                      <a:noFill/>
                    </p:spPr>
                  </p:pic>
                </p:oleObj>
              </mc:Fallback>
            </mc:AlternateContent>
          </a:graphicData>
        </a:graphic>
      </p:graphicFrame>
      <p:sp>
        <p:nvSpPr>
          <p:cNvPr id="8" name="Θέση κειμένου 7"/>
          <p:cNvSpPr>
            <a:spLocks noGrp="1"/>
          </p:cNvSpPr>
          <p:nvPr>
            <p:ph type="body" sz="quarter" idx="3"/>
          </p:nvPr>
        </p:nvSpPr>
        <p:spPr/>
        <p:txBody>
          <a:bodyPr/>
          <a:lstStyle/>
          <a:p>
            <a:r>
              <a:rPr lang="el-GR" sz="2000" dirty="0"/>
              <a:t>Πόλωση με </a:t>
            </a:r>
            <a:r>
              <a:rPr lang="el-GR" sz="2000" dirty="0" err="1"/>
              <a:t>ακολουθητή</a:t>
            </a:r>
            <a:r>
              <a:rPr lang="el-GR" sz="2000" dirty="0"/>
              <a:t> πηγής. </a:t>
            </a:r>
          </a:p>
        </p:txBody>
      </p:sp>
      <p:graphicFrame>
        <p:nvGraphicFramePr>
          <p:cNvPr id="10" name="Object 7" descr="Κυκλώμα με καθρέφτη ρεύματος σε σειρά πολωμένο με ακολουθητή πηγής"/>
          <p:cNvGraphicFramePr>
            <a:graphicFrameLocks noGrp="1" noChangeAspect="1"/>
          </p:cNvGraphicFramePr>
          <p:nvPr>
            <p:ph sz="quarter" idx="4"/>
            <p:extLst>
              <p:ext uri="{D42A27DB-BD31-4B8C-83A1-F6EECF244321}">
                <p14:modId xmlns:p14="http://schemas.microsoft.com/office/powerpoint/2010/main" val="3963417132"/>
              </p:ext>
            </p:extLst>
          </p:nvPr>
        </p:nvGraphicFramePr>
        <p:xfrm>
          <a:off x="5760132" y="2689142"/>
          <a:ext cx="1537357" cy="1560133"/>
        </p:xfrm>
        <a:graphic>
          <a:graphicData uri="http://schemas.openxmlformats.org/presentationml/2006/ole">
            <mc:AlternateContent xmlns:mc="http://schemas.openxmlformats.org/markup-compatibility/2006">
              <mc:Choice xmlns:v="urn:schemas-microsoft-com:vml" Requires="v">
                <p:oleObj spid="_x0000_s62523" name="Photo Editor Photo" r:id="rId6" imgW="1286055" imgH="1305107" progId="MSPhotoEd.3">
                  <p:embed/>
                </p:oleObj>
              </mc:Choice>
              <mc:Fallback>
                <p:oleObj name="Photo Editor Photo" r:id="rId6" imgW="1286055" imgH="1305107" progId="MSPhotoEd.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60132" y="2689142"/>
                        <a:ext cx="1537357" cy="1560133"/>
                      </a:xfrm>
                      <a:prstGeom prst="rect">
                        <a:avLst/>
                      </a:prstGeom>
                      <a:noFill/>
                    </p:spPr>
                  </p:pic>
                </p:oleObj>
              </mc:Fallback>
            </mc:AlternateContent>
          </a:graphicData>
        </a:graphic>
      </p:graphicFrame>
      <p:grpSp>
        <p:nvGrpSpPr>
          <p:cNvPr id="12" name="Group 8" descr="Τύπος υπολογισμού της V B"/>
          <p:cNvGrpSpPr>
            <a:grpSpLocks/>
          </p:cNvGrpSpPr>
          <p:nvPr/>
        </p:nvGrpSpPr>
        <p:grpSpPr bwMode="auto">
          <a:xfrm>
            <a:off x="4010528" y="4744064"/>
            <a:ext cx="5087152" cy="383516"/>
            <a:chOff x="3309" y="3675"/>
            <a:chExt cx="2277" cy="117"/>
          </a:xfrm>
        </p:grpSpPr>
        <p:graphicFrame>
          <p:nvGraphicFramePr>
            <p:cNvPr id="13" name="Object 9" descr="Τύπος υπολογισμού της V B"/>
            <p:cNvGraphicFramePr>
              <a:graphicFrameLocks noChangeAspect="1"/>
            </p:cNvGraphicFramePr>
            <p:nvPr>
              <p:extLst>
                <p:ext uri="{D42A27DB-BD31-4B8C-83A1-F6EECF244321}">
                  <p14:modId xmlns:p14="http://schemas.microsoft.com/office/powerpoint/2010/main" val="3996698687"/>
                </p:ext>
              </p:extLst>
            </p:nvPr>
          </p:nvGraphicFramePr>
          <p:xfrm>
            <a:off x="3309" y="3675"/>
            <a:ext cx="1471" cy="104"/>
          </p:xfrm>
          <a:graphic>
            <a:graphicData uri="http://schemas.openxmlformats.org/presentationml/2006/ole">
              <mc:AlternateContent xmlns:mc="http://schemas.openxmlformats.org/markup-compatibility/2006">
                <mc:Choice xmlns:v="urn:schemas-microsoft-com:vml" Requires="v">
                  <p:oleObj spid="_x0000_s62524" name="Equation" r:id="rId8" imgW="1866600" imgH="228600" progId="Equation.3">
                    <p:embed/>
                  </p:oleObj>
                </mc:Choice>
                <mc:Fallback>
                  <p:oleObj name="Equation" r:id="rId8" imgW="1866600" imgH="2286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09" y="3675"/>
                          <a:ext cx="1471" cy="104"/>
                        </a:xfrm>
                        <a:prstGeom prst="rect">
                          <a:avLst/>
                        </a:prstGeom>
                        <a:noFill/>
                      </p:spPr>
                    </p:pic>
                  </p:oleObj>
                </mc:Fallback>
              </mc:AlternateContent>
            </a:graphicData>
          </a:graphic>
        </p:graphicFrame>
        <p:graphicFrame>
          <p:nvGraphicFramePr>
            <p:cNvPr id="14" name="Object 10" descr="[DECORATIVE]"/>
            <p:cNvGraphicFramePr>
              <a:graphicFrameLocks noChangeAspect="1"/>
            </p:cNvGraphicFramePr>
            <p:nvPr>
              <p:extLst>
                <p:ext uri="{D42A27DB-BD31-4B8C-83A1-F6EECF244321}">
                  <p14:modId xmlns:p14="http://schemas.microsoft.com/office/powerpoint/2010/main" val="1857735142"/>
                </p:ext>
              </p:extLst>
            </p:nvPr>
          </p:nvGraphicFramePr>
          <p:xfrm>
            <a:off x="4780" y="3686"/>
            <a:ext cx="806" cy="106"/>
          </p:xfrm>
          <a:graphic>
            <a:graphicData uri="http://schemas.openxmlformats.org/presentationml/2006/ole">
              <mc:AlternateContent xmlns:mc="http://schemas.openxmlformats.org/markup-compatibility/2006">
                <mc:Choice xmlns:v="urn:schemas-microsoft-com:vml" Requires="v">
                  <p:oleObj spid="_x0000_s62525" name="Equation" r:id="rId10" imgW="863225" imgH="228501" progId="Equation.3">
                    <p:embed/>
                  </p:oleObj>
                </mc:Choice>
                <mc:Fallback>
                  <p:oleObj name="Equation" r:id="rId10" imgW="863225" imgH="228501"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80" y="3686"/>
                          <a:ext cx="806" cy="106"/>
                        </a:xfrm>
                        <a:prstGeom prst="rect">
                          <a:avLst/>
                        </a:prstGeom>
                        <a:noFill/>
                      </p:spPr>
                    </p:pic>
                  </p:oleObj>
                </mc:Fallback>
              </mc:AlternateContent>
            </a:graphicData>
          </a:graphic>
        </p:graphicFrame>
      </p:grpSp>
    </p:spTree>
    <p:custDataLst>
      <p:tags r:id="rId2"/>
    </p:custDataLst>
    <p:extLst>
      <p:ext uri="{BB962C8B-B14F-4D97-AF65-F5344CB8AC3E}">
        <p14:creationId xmlns:p14="http://schemas.microsoft.com/office/powerpoint/2010/main" val="299629385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Ενεργοί καθρέφτες ρεύματος </a:t>
            </a:r>
            <a:br>
              <a:rPr lang="el-GR" dirty="0" smtClean="0"/>
            </a:br>
            <a:r>
              <a:rPr lang="el-GR" dirty="0" smtClean="0"/>
              <a:t>(1 από 2)</a:t>
            </a:r>
            <a:endParaRPr lang="el-GR" dirty="0"/>
          </a:p>
        </p:txBody>
      </p:sp>
      <p:graphicFrame>
        <p:nvGraphicFramePr>
          <p:cNvPr id="48" name="Object 61" descr="Συμβολισμός ενεργού καθρέφτη ρεύματος"/>
          <p:cNvGraphicFramePr>
            <a:graphicFrameLocks noGrp="1" noChangeAspect="1"/>
          </p:cNvGraphicFramePr>
          <p:nvPr>
            <p:ph idx="1"/>
            <p:extLst>
              <p:ext uri="{D42A27DB-BD31-4B8C-83A1-F6EECF244321}">
                <p14:modId xmlns:p14="http://schemas.microsoft.com/office/powerpoint/2010/main" val="2649495869"/>
              </p:ext>
            </p:extLst>
          </p:nvPr>
        </p:nvGraphicFramePr>
        <p:xfrm>
          <a:off x="4183956" y="1534857"/>
          <a:ext cx="1164332" cy="1240267"/>
        </p:xfrm>
        <a:graphic>
          <a:graphicData uri="http://schemas.openxmlformats.org/presentationml/2006/ole">
            <mc:AlternateContent xmlns:mc="http://schemas.openxmlformats.org/markup-compatibility/2006">
              <mc:Choice xmlns:v="urn:schemas-microsoft-com:vml" Requires="v">
                <p:oleObj spid="_x0000_s56375" name="Photo Editor Photo" r:id="rId4" imgW="876190" imgH="933580" progId="MSPhotoEd.3">
                  <p:embed/>
                </p:oleObj>
              </mc:Choice>
              <mc:Fallback>
                <p:oleObj name="Photo Editor Photo" r:id="rId4" imgW="876190" imgH="933580"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83956" y="1534857"/>
                        <a:ext cx="1164332" cy="1240267"/>
                      </a:xfrm>
                      <a:prstGeom prst="rect">
                        <a:avLst/>
                      </a:prstGeom>
                      <a:noFill/>
                    </p:spPr>
                  </p:pic>
                </p:oleObj>
              </mc:Fallback>
            </mc:AlternateContent>
          </a:graphicData>
        </a:graphic>
      </p:graphicFrame>
      <p:graphicFrame>
        <p:nvGraphicFramePr>
          <p:cNvPr id="5123" name="Object 63" descr="Κυκλώματα με ενεργούς καθρέφτες ρεύματος"/>
          <p:cNvGraphicFramePr>
            <a:graphicFrameLocks noChangeAspect="1"/>
          </p:cNvGraphicFramePr>
          <p:nvPr>
            <p:extLst>
              <p:ext uri="{D42A27DB-BD31-4B8C-83A1-F6EECF244321}">
                <p14:modId xmlns:p14="http://schemas.microsoft.com/office/powerpoint/2010/main" val="227187963"/>
              </p:ext>
            </p:extLst>
          </p:nvPr>
        </p:nvGraphicFramePr>
        <p:xfrm>
          <a:off x="4722118" y="1358106"/>
          <a:ext cx="3000375" cy="3514725"/>
        </p:xfrm>
        <a:graphic>
          <a:graphicData uri="http://schemas.openxmlformats.org/presentationml/2006/ole">
            <mc:AlternateContent xmlns:mc="http://schemas.openxmlformats.org/markup-compatibility/2006">
              <mc:Choice xmlns:v="urn:schemas-microsoft-com:vml" Requires="v">
                <p:oleObj spid="_x0000_s56376" name="Photo Editor Photo" r:id="rId6" imgW="3000000" imgH="3514286" progId="MSPhotoEd.3">
                  <p:embed/>
                </p:oleObj>
              </mc:Choice>
              <mc:Fallback>
                <p:oleObj name="Photo Editor Photo" r:id="rId6" imgW="3000000" imgH="3514286" progId="MSPhotoEd.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2118" y="1358106"/>
                        <a:ext cx="3000375" cy="3514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mc:Choice xmlns:a14="http://schemas.microsoft.com/office/drawing/2010/main" Requires="a14">
          <p:sp>
            <p:nvSpPr>
              <p:cNvPr id="4" name="Θέση κειμένου 3"/>
              <p:cNvSpPr>
                <a:spLocks noGrp="1"/>
              </p:cNvSpPr>
              <p:nvPr>
                <p:ph type="body" sz="half" idx="2"/>
              </p:nvPr>
            </p:nvSpPr>
            <p:spPr>
              <a:xfrm>
                <a:off x="457200" y="1556792"/>
                <a:ext cx="3826768" cy="4572508"/>
              </a:xfrm>
            </p:spPr>
            <p:txBody>
              <a:bodyPr>
                <a:normAutofit fontScale="92500"/>
              </a:bodyPr>
              <a:lstStyle/>
              <a:p>
                <a:r>
                  <a:rPr lang="el-GR" dirty="0" smtClean="0"/>
                  <a:t>Α’ Τρόπος</a:t>
                </a:r>
              </a:p>
              <a:p>
                <a:pPr/>
                <a14:m>
                  <m:oMathPara xmlns:m="http://schemas.openxmlformats.org/officeDocument/2006/math">
                    <m:oMathParaPr>
                      <m:jc m:val="left"/>
                    </m:oMathParaPr>
                    <m:oMath xmlns:m="http://schemas.openxmlformats.org/officeDocument/2006/math">
                      <m:r>
                        <a:rPr lang="el-GR" altLang="el-GR" i="1" dirty="0" smtClean="0">
                          <a:latin typeface="Cambria Math" panose="02040503050406030204" pitchFamily="18" charset="0"/>
                        </a:rPr>
                        <m:t>|</m:t>
                      </m:r>
                      <m:r>
                        <m:rPr>
                          <m:sty m:val="p"/>
                        </m:rPr>
                        <a:rPr lang="el-GR" altLang="el-GR" i="0" dirty="0">
                          <a:latin typeface="Cambria Math" panose="02040503050406030204" pitchFamily="18" charset="0"/>
                        </a:rPr>
                        <m:t>Α</m:t>
                      </m:r>
                      <m:r>
                        <a:rPr lang="el-GR" altLang="el-GR" i="1" baseline="-25000" dirty="0">
                          <a:latin typeface="Cambria Math" panose="02040503050406030204" pitchFamily="18" charset="0"/>
                        </a:rPr>
                        <m:t>𝑉</m:t>
                      </m:r>
                      <m:r>
                        <a:rPr lang="el-GR" altLang="el-GR" i="1" dirty="0">
                          <a:latin typeface="Cambria Math" panose="02040503050406030204" pitchFamily="18" charset="0"/>
                        </a:rPr>
                        <m:t>|=</m:t>
                      </m:r>
                      <m:r>
                        <a:rPr lang="el-GR" altLang="el-GR" i="1" dirty="0" err="1">
                          <a:latin typeface="Cambria Math" panose="02040503050406030204" pitchFamily="18" charset="0"/>
                        </a:rPr>
                        <m:t>𝐺</m:t>
                      </m:r>
                      <m:r>
                        <a:rPr lang="el-GR" altLang="el-GR" i="1" baseline="-25000" dirty="0" err="1">
                          <a:latin typeface="Cambria Math" panose="02040503050406030204" pitchFamily="18" charset="0"/>
                        </a:rPr>
                        <m:t>𝑚</m:t>
                      </m:r>
                      <m:r>
                        <a:rPr lang="el-GR" altLang="el-GR" i="1" dirty="0" err="1">
                          <a:latin typeface="Cambria Math" panose="02040503050406030204" pitchFamily="18" charset="0"/>
                        </a:rPr>
                        <m:t>𝑅</m:t>
                      </m:r>
                      <m:r>
                        <a:rPr lang="el-GR" altLang="el-GR" i="1" baseline="-25000" dirty="0" err="1">
                          <a:latin typeface="Cambria Math" panose="02040503050406030204" pitchFamily="18" charset="0"/>
                        </a:rPr>
                        <m:t>𝑜𝑢𝑡</m:t>
                      </m:r>
                    </m:oMath>
                  </m:oMathPara>
                </a14:m>
                <a:endParaRPr lang="el-GR" altLang="el-GR" baseline="-25000" dirty="0" smtClean="0"/>
              </a:p>
              <a:p>
                <a14:m>
                  <m:oMathPara xmlns:m="http://schemas.openxmlformats.org/officeDocument/2006/math">
                    <m:oMathParaPr>
                      <m:jc m:val="centerGroup"/>
                    </m:oMathParaPr>
                    <m:oMath xmlns:m="http://schemas.openxmlformats.org/officeDocument/2006/math">
                      <m:r>
                        <m:rPr>
                          <m:nor/>
                        </m:rPr>
                        <a:rPr lang="el-GR" altLang="el-GR" dirty="0" smtClean="0"/>
                        <m:t>G</m:t>
                      </m:r>
                      <m:r>
                        <m:rPr>
                          <m:nor/>
                        </m:rPr>
                        <a:rPr lang="el-GR" altLang="el-GR" baseline="-25000" dirty="0" smtClean="0"/>
                        <m:t>m</m:t>
                      </m:r>
                      <m:r>
                        <m:rPr>
                          <m:nor/>
                        </m:rPr>
                        <a:rPr lang="el-GR" altLang="el-GR" dirty="0" smtClean="0"/>
                        <m:t>=</m:t>
                      </m:r>
                      <m:r>
                        <m:rPr>
                          <m:nor/>
                        </m:rPr>
                        <a:rPr lang="el-GR" altLang="el-GR" dirty="0" smtClean="0"/>
                        <m:t>Iou</m:t>
                      </m:r>
                      <m:r>
                        <m:rPr>
                          <m:nor/>
                        </m:rPr>
                        <a:rPr lang="el-GR" altLang="el-GR" baseline="-25000" dirty="0" smtClean="0"/>
                        <m:t>t</m:t>
                      </m:r>
                      <m:r>
                        <m:rPr>
                          <m:nor/>
                        </m:rPr>
                        <a:rPr lang="el-GR" altLang="el-GR" dirty="0" smtClean="0"/>
                        <m:t>/</m:t>
                      </m:r>
                      <m:r>
                        <m:rPr>
                          <m:nor/>
                        </m:rPr>
                        <a:rPr lang="el-GR" altLang="el-GR" dirty="0" smtClean="0"/>
                        <m:t>Vin</m:t>
                      </m:r>
                      <m:r>
                        <m:rPr>
                          <m:nor/>
                        </m:rPr>
                        <a:rPr lang="el-GR" altLang="el-GR" dirty="0" smtClean="0"/>
                        <m:t>=(</m:t>
                      </m:r>
                      <m:r>
                        <m:rPr>
                          <m:nor/>
                        </m:rPr>
                        <a:rPr lang="el-GR" altLang="el-GR" dirty="0" smtClean="0"/>
                        <m:t>gm</m:t>
                      </m:r>
                      <m:r>
                        <m:rPr>
                          <m:nor/>
                        </m:rPr>
                        <a:rPr lang="el-GR" altLang="el-GR" baseline="-25000" dirty="0" smtClean="0"/>
                        <m:t>1</m:t>
                      </m:r>
                      <m:r>
                        <m:rPr>
                          <m:nor/>
                        </m:rPr>
                        <a:rPr lang="el-GR" altLang="el-GR" dirty="0" smtClean="0"/>
                        <m:t>V</m:t>
                      </m:r>
                      <m:r>
                        <m:rPr>
                          <m:nor/>
                        </m:rPr>
                        <a:rPr lang="el-GR" altLang="el-GR" baseline="-25000" dirty="0" smtClean="0"/>
                        <m:t>in</m:t>
                      </m:r>
                      <m:r>
                        <m:rPr>
                          <m:nor/>
                        </m:rPr>
                        <a:rPr lang="el-GR" altLang="el-GR" dirty="0" smtClean="0"/>
                        <m:t>/2)/</m:t>
                      </m:r>
                      <m:r>
                        <m:rPr>
                          <m:nor/>
                        </m:rPr>
                        <a:rPr lang="el-GR" altLang="el-GR" dirty="0" smtClean="0"/>
                        <m:t>Vin</m:t>
                      </m:r>
                      <m:r>
                        <m:rPr>
                          <m:nor/>
                        </m:rPr>
                        <a:rPr lang="el-GR" altLang="el-GR" dirty="0" smtClean="0"/>
                        <m:t>=</m:t>
                      </m:r>
                      <m:r>
                        <m:rPr>
                          <m:nor/>
                        </m:rPr>
                        <a:rPr lang="el-GR" altLang="el-GR" dirty="0" smtClean="0"/>
                        <m:t>gm</m:t>
                      </m:r>
                      <m:r>
                        <m:rPr>
                          <m:nor/>
                        </m:rPr>
                        <a:rPr lang="el-GR" altLang="el-GR" baseline="-25000" dirty="0" smtClean="0"/>
                        <m:t>1/2</m:t>
                      </m:r>
                    </m:oMath>
                  </m:oMathPara>
                </a14:m>
                <a:endParaRPr lang="el-GR" altLang="el-GR" dirty="0"/>
              </a:p>
              <a:p>
                <a:endParaRPr lang="el-GR" altLang="el-GR" dirty="0"/>
              </a:p>
              <a:p>
                <a14:m>
                  <m:oMathPara xmlns:m="http://schemas.openxmlformats.org/officeDocument/2006/math">
                    <m:oMathParaPr>
                      <m:jc m:val="centerGroup"/>
                    </m:oMathParaPr>
                    <m:oMath xmlns:m="http://schemas.openxmlformats.org/officeDocument/2006/math">
                      <m:r>
                        <m:rPr>
                          <m:nor/>
                        </m:rPr>
                        <a:rPr lang="el-GR" altLang="el-GR" dirty="0"/>
                        <m:t>(1+</m:t>
                      </m:r>
                      <m:r>
                        <m:rPr>
                          <m:nor/>
                        </m:rPr>
                        <a:rPr lang="el-GR" altLang="el-GR" dirty="0"/>
                        <m:t>gm</m:t>
                      </m:r>
                      <m:r>
                        <m:rPr>
                          <m:nor/>
                        </m:rPr>
                        <a:rPr lang="el-GR" altLang="el-GR" baseline="-25000" dirty="0"/>
                        <m:t>2</m:t>
                      </m:r>
                      <m:r>
                        <m:rPr>
                          <m:nor/>
                        </m:rPr>
                        <a:rPr lang="el-GR" altLang="el-GR" dirty="0"/>
                        <m:t>r</m:t>
                      </m:r>
                      <m:r>
                        <m:rPr>
                          <m:nor/>
                        </m:rPr>
                        <a:rPr lang="el-GR" altLang="el-GR" baseline="-25000" dirty="0"/>
                        <m:t>02</m:t>
                      </m:r>
                      <m:r>
                        <m:rPr>
                          <m:nor/>
                        </m:rPr>
                        <a:rPr lang="el-GR" altLang="el-GR" dirty="0"/>
                        <m:t>)(1/</m:t>
                      </m:r>
                      <m:r>
                        <m:rPr>
                          <m:nor/>
                        </m:rPr>
                        <a:rPr lang="el-GR" altLang="el-GR" dirty="0"/>
                        <m:t>gm</m:t>
                      </m:r>
                      <m:r>
                        <m:rPr>
                          <m:nor/>
                        </m:rPr>
                        <a:rPr lang="el-GR" altLang="el-GR" baseline="-25000" dirty="0"/>
                        <m:t>1,2)+</m:t>
                      </m:r>
                      <m:r>
                        <m:rPr>
                          <m:nor/>
                        </m:rPr>
                        <a:rPr lang="el-GR" altLang="el-GR" dirty="0"/>
                        <m:t>r</m:t>
                      </m:r>
                      <m:r>
                        <m:rPr>
                          <m:nor/>
                        </m:rPr>
                        <a:rPr lang="el-GR" altLang="el-GR" baseline="-25000" dirty="0"/>
                        <m:t>02</m:t>
                      </m:r>
                      <m:r>
                        <m:rPr>
                          <m:nor/>
                        </m:rPr>
                        <a:rPr lang="el-GR" altLang="el-GR" dirty="0"/>
                        <m:t>=2</m:t>
                      </m:r>
                      <m:r>
                        <m:rPr>
                          <m:nor/>
                        </m:rPr>
                        <a:rPr lang="el-GR" altLang="el-GR" dirty="0"/>
                        <m:t>r</m:t>
                      </m:r>
                      <m:r>
                        <m:rPr>
                          <m:nor/>
                        </m:rPr>
                        <a:rPr lang="el-GR" altLang="el-GR" baseline="-25000" dirty="0"/>
                        <m:t>02</m:t>
                      </m:r>
                      <m:r>
                        <m:rPr>
                          <m:nor/>
                        </m:rPr>
                        <a:rPr lang="el-GR" altLang="el-GR" dirty="0"/>
                        <m:t>+1/</m:t>
                      </m:r>
                      <m:r>
                        <m:rPr>
                          <m:nor/>
                        </m:rPr>
                        <a:rPr lang="el-GR" altLang="el-GR" dirty="0"/>
                        <m:t>gm</m:t>
                      </m:r>
                      <m:r>
                        <m:rPr>
                          <m:nor/>
                        </m:rPr>
                        <a:rPr lang="el-GR" altLang="el-GR" baseline="-25000" dirty="0"/>
                        <m:t>12</m:t>
                      </m:r>
                      <m:r>
                        <m:rPr>
                          <m:nor/>
                        </m:rPr>
                        <a:rPr lang="el-GR" altLang="el-GR" dirty="0"/>
                        <m:t>r</m:t>
                      </m:r>
                      <m:r>
                        <m:rPr>
                          <m:nor/>
                        </m:rPr>
                        <a:rPr lang="el-GR" altLang="el-GR" baseline="-25000" dirty="0"/>
                        <m:t>02</m:t>
                      </m:r>
                    </m:oMath>
                  </m:oMathPara>
                </a14:m>
                <a:endParaRPr lang="el-GR" altLang="el-GR" baseline="-25000" dirty="0"/>
              </a:p>
              <a:p>
                <a:endParaRPr lang="el-GR" altLang="el-GR" dirty="0"/>
              </a:p>
              <a:p>
                <a:pPr/>
                <a14:m>
                  <m:oMathPara xmlns:m="http://schemas.openxmlformats.org/officeDocument/2006/math">
                    <m:oMathParaPr>
                      <m:jc m:val="left"/>
                    </m:oMathParaPr>
                    <m:oMath xmlns:m="http://schemas.openxmlformats.org/officeDocument/2006/math">
                      <m:r>
                        <a:rPr lang="el-GR" altLang="el-GR" i="1" dirty="0" smtClean="0">
                          <a:latin typeface="Cambria Math" panose="02040503050406030204" pitchFamily="18" charset="0"/>
                        </a:rPr>
                        <m:t>𝑅</m:t>
                      </m:r>
                      <m:r>
                        <a:rPr lang="el-GR" altLang="el-GR" i="1" baseline="-25000" dirty="0" err="1">
                          <a:latin typeface="Cambria Math" panose="02040503050406030204" pitchFamily="18" charset="0"/>
                        </a:rPr>
                        <m:t>𝑜𝑢𝑡</m:t>
                      </m:r>
                      <m:r>
                        <a:rPr lang="el-GR" altLang="el-GR" i="1" dirty="0">
                          <a:latin typeface="Cambria Math" panose="02040503050406030204" pitchFamily="18" charset="0"/>
                          <a:sym typeface="Symbol" panose="05050102010706020507" pitchFamily="18" charset="2"/>
                        </a:rPr>
                        <m:t></m:t>
                      </m:r>
                      <m:r>
                        <a:rPr lang="el-GR" altLang="el-GR" i="1" dirty="0">
                          <a:latin typeface="Cambria Math" panose="02040503050406030204" pitchFamily="18" charset="0"/>
                        </a:rPr>
                        <m:t>(2</m:t>
                      </m:r>
                      <m:r>
                        <a:rPr lang="el-GR" altLang="el-GR" i="1" dirty="0">
                          <a:latin typeface="Cambria Math" panose="02040503050406030204" pitchFamily="18" charset="0"/>
                        </a:rPr>
                        <m:t>𝑟</m:t>
                      </m:r>
                      <m:r>
                        <a:rPr lang="el-GR" altLang="el-GR" i="1" baseline="-25000" dirty="0">
                          <a:latin typeface="Cambria Math" panose="02040503050406030204" pitchFamily="18" charset="0"/>
                        </a:rPr>
                        <m:t>02</m:t>
                      </m:r>
                      <m:r>
                        <a:rPr lang="el-GR" altLang="el-GR" i="1" dirty="0">
                          <a:latin typeface="Cambria Math" panose="02040503050406030204" pitchFamily="18" charset="0"/>
                        </a:rPr>
                        <m:t>)||</m:t>
                      </m:r>
                      <m:r>
                        <a:rPr lang="el-GR" altLang="el-GR" i="1" dirty="0">
                          <a:latin typeface="Cambria Math" panose="02040503050406030204" pitchFamily="18" charset="0"/>
                        </a:rPr>
                        <m:t>𝑟</m:t>
                      </m:r>
                      <m:r>
                        <a:rPr lang="el-GR" altLang="el-GR" i="1" baseline="-25000" dirty="0">
                          <a:latin typeface="Cambria Math" panose="02040503050406030204" pitchFamily="18" charset="0"/>
                        </a:rPr>
                        <m:t>04</m:t>
                      </m:r>
                    </m:oMath>
                  </m:oMathPara>
                </a14:m>
                <a:endParaRPr lang="el-GR" altLang="el-GR" baseline="-25000" dirty="0"/>
              </a:p>
              <a:p>
                <a:endParaRPr lang="el-GR" altLang="el-GR" baseline="-25000" dirty="0"/>
              </a:p>
              <a:p>
                <a:endParaRPr lang="el-GR" dirty="0"/>
              </a:p>
            </p:txBody>
          </p:sp>
        </mc:Choice>
        <mc:Fallback>
          <p:sp>
            <p:nvSpPr>
              <p:cNvPr id="4" name="Θέση κειμένου 3"/>
              <p:cNvSpPr>
                <a:spLocks noGrp="1" noRot="1" noChangeAspect="1" noMove="1" noResize="1" noEditPoints="1" noAdjustHandles="1" noChangeArrowheads="1" noChangeShapeType="1" noTextEdit="1"/>
              </p:cNvSpPr>
              <p:nvPr>
                <p:ph type="body" sz="half" idx="2"/>
              </p:nvPr>
            </p:nvSpPr>
            <p:spPr>
              <a:xfrm>
                <a:off x="457200" y="1556792"/>
                <a:ext cx="3826768" cy="4572508"/>
              </a:xfrm>
              <a:blipFill rotWithShape="0">
                <a:blip r:embed="rId8"/>
                <a:stretch>
                  <a:fillRect l="-1433" t="-667" r="-2229"/>
                </a:stretch>
              </a:blipFill>
            </p:spPr>
            <p:txBody>
              <a:bodyPr/>
              <a:lstStyle/>
              <a:p>
                <a:r>
                  <a:rPr lang="el-GR">
                    <a:noFill/>
                  </a:rPr>
                  <a:t> </a:t>
                </a:r>
              </a:p>
            </p:txBody>
          </p:sp>
        </mc:Fallback>
      </mc:AlternateContent>
      <p:graphicFrame>
        <p:nvGraphicFramePr>
          <p:cNvPr id="5124" name="Object 65"/>
          <p:cNvGraphicFramePr>
            <a:graphicFrameLocks noChangeAspect="1"/>
          </p:cNvGraphicFramePr>
          <p:nvPr>
            <p:extLst>
              <p:ext uri="{D42A27DB-BD31-4B8C-83A1-F6EECF244321}">
                <p14:modId xmlns:p14="http://schemas.microsoft.com/office/powerpoint/2010/main" val="4131169440"/>
              </p:ext>
            </p:extLst>
          </p:nvPr>
        </p:nvGraphicFramePr>
        <p:xfrm>
          <a:off x="457200" y="4917815"/>
          <a:ext cx="2723552" cy="946053"/>
        </p:xfrm>
        <a:graphic>
          <a:graphicData uri="http://schemas.openxmlformats.org/presentationml/2006/ole">
            <mc:AlternateContent xmlns:mc="http://schemas.openxmlformats.org/markup-compatibility/2006">
              <mc:Choice xmlns:v="urn:schemas-microsoft-com:vml" Requires="v">
                <p:oleObj spid="_x0000_s56377" name="Equation" r:id="rId9" imgW="1917360" imgH="660240" progId="Equation.3">
                  <p:embed/>
                </p:oleObj>
              </mc:Choice>
              <mc:Fallback>
                <p:oleObj name="Equation" r:id="rId9" imgW="1917360" imgH="6602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200" y="4917815"/>
                        <a:ext cx="2723552" cy="946053"/>
                      </a:xfrm>
                      <a:prstGeom prst="rect">
                        <a:avLst/>
                      </a:prstGeom>
                      <a:noFill/>
                    </p:spPr>
                  </p:pic>
                </p:oleObj>
              </mc:Fallback>
            </mc:AlternateContent>
          </a:graphicData>
        </a:graphic>
      </p:graphicFrame>
    </p:spTree>
    <p:custDataLst>
      <p:tags r:id="rId2"/>
    </p:custDataLst>
    <p:extLst>
      <p:ext uri="{BB962C8B-B14F-4D97-AF65-F5344CB8AC3E}">
        <p14:creationId xmlns:p14="http://schemas.microsoft.com/office/powerpoint/2010/main" val="55987576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Τίτλος 16"/>
          <p:cNvSpPr>
            <a:spLocks noGrp="1"/>
          </p:cNvSpPr>
          <p:nvPr>
            <p:ph type="title"/>
          </p:nvPr>
        </p:nvSpPr>
        <p:spPr/>
        <p:txBody>
          <a:bodyPr>
            <a:normAutofit fontScale="90000"/>
          </a:bodyPr>
          <a:lstStyle/>
          <a:p>
            <a:r>
              <a:rPr lang="el-GR" dirty="0"/>
              <a:t>Ενεργοί καθρέφτες ρεύματος </a:t>
            </a:r>
            <a:r>
              <a:rPr lang="el-GR" dirty="0" smtClean="0"/>
              <a:t/>
            </a:r>
            <a:br>
              <a:rPr lang="el-GR" dirty="0" smtClean="0"/>
            </a:br>
            <a:r>
              <a:rPr lang="el-GR" dirty="0" smtClean="0"/>
              <a:t>(2 από 2</a:t>
            </a:r>
            <a:r>
              <a:rPr lang="el-GR" dirty="0"/>
              <a:t>)</a:t>
            </a:r>
          </a:p>
        </p:txBody>
      </p:sp>
      <p:graphicFrame>
        <p:nvGraphicFramePr>
          <p:cNvPr id="24" name="Object 67" descr="Κύκλωμα με ενεργό καθρέφτη ρεύματος"/>
          <p:cNvGraphicFramePr>
            <a:graphicFrameLocks noGrp="1" noChangeAspect="1"/>
          </p:cNvGraphicFramePr>
          <p:nvPr>
            <p:ph idx="1"/>
            <p:extLst>
              <p:ext uri="{D42A27DB-BD31-4B8C-83A1-F6EECF244321}">
                <p14:modId xmlns:p14="http://schemas.microsoft.com/office/powerpoint/2010/main" val="30709463"/>
              </p:ext>
            </p:extLst>
          </p:nvPr>
        </p:nvGraphicFramePr>
        <p:xfrm>
          <a:off x="4572000" y="1468570"/>
          <a:ext cx="1694359" cy="1400670"/>
        </p:xfrm>
        <a:graphic>
          <a:graphicData uri="http://schemas.openxmlformats.org/presentationml/2006/ole">
            <mc:AlternateContent xmlns:mc="http://schemas.openxmlformats.org/markup-compatibility/2006">
              <mc:Choice xmlns:v="urn:schemas-microsoft-com:vml" Requires="v">
                <p:oleObj spid="_x0000_s63633" name="Photo Editor Photo" r:id="rId4" imgW="1428949" imgH="1181265" progId="MSPhotoEd.3">
                  <p:embed/>
                </p:oleObj>
              </mc:Choice>
              <mc:Fallback>
                <p:oleObj name="Photo Editor Photo" r:id="rId4" imgW="1428949" imgH="1181265"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468570"/>
                        <a:ext cx="1694359" cy="1400670"/>
                      </a:xfrm>
                      <a:prstGeom prst="rect">
                        <a:avLst/>
                      </a:prstGeom>
                      <a:noFill/>
                    </p:spPr>
                  </p:pic>
                </p:oleObj>
              </mc:Fallback>
            </mc:AlternateContent>
          </a:graphicData>
        </a:graphic>
      </p:graphicFrame>
      <p:sp>
        <p:nvSpPr>
          <p:cNvPr id="19" name="Θέση κειμένου 18"/>
          <p:cNvSpPr>
            <a:spLocks noGrp="1"/>
          </p:cNvSpPr>
          <p:nvPr>
            <p:ph type="body" sz="half" idx="2"/>
          </p:nvPr>
        </p:nvSpPr>
        <p:spPr>
          <a:xfrm>
            <a:off x="457200" y="1556792"/>
            <a:ext cx="3008313" cy="1620180"/>
          </a:xfrm>
        </p:spPr>
        <p:txBody>
          <a:bodyPr/>
          <a:lstStyle/>
          <a:p>
            <a:r>
              <a:rPr lang="el-GR" dirty="0" smtClean="0"/>
              <a:t>Β’ Τρόπος</a:t>
            </a:r>
            <a:endParaRPr lang="el-GR" dirty="0"/>
          </a:p>
        </p:txBody>
      </p:sp>
      <p:graphicFrame>
        <p:nvGraphicFramePr>
          <p:cNvPr id="3" name="Object 69"/>
          <p:cNvGraphicFramePr>
            <a:graphicFrameLocks noChangeAspect="1"/>
          </p:cNvGraphicFramePr>
          <p:nvPr>
            <p:extLst>
              <p:ext uri="{D42A27DB-BD31-4B8C-83A1-F6EECF244321}">
                <p14:modId xmlns:p14="http://schemas.microsoft.com/office/powerpoint/2010/main" val="3715757020"/>
              </p:ext>
            </p:extLst>
          </p:nvPr>
        </p:nvGraphicFramePr>
        <p:xfrm>
          <a:off x="462408" y="2168905"/>
          <a:ext cx="1445296" cy="869735"/>
        </p:xfrm>
        <a:graphic>
          <a:graphicData uri="http://schemas.openxmlformats.org/presentationml/2006/ole">
            <mc:AlternateContent xmlns:mc="http://schemas.openxmlformats.org/markup-compatibility/2006">
              <mc:Choice xmlns:v="urn:schemas-microsoft-com:vml" Requires="v">
                <p:oleObj spid="_x0000_s63634" name="Equation" r:id="rId6" imgW="1079500" imgH="647700" progId="Equation.3">
                  <p:embed/>
                </p:oleObj>
              </mc:Choice>
              <mc:Fallback>
                <p:oleObj name="Equation" r:id="rId6" imgW="1079500" imgH="6477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2408" y="2168905"/>
                        <a:ext cx="1445296" cy="869735"/>
                      </a:xfrm>
                      <a:prstGeom prst="rect">
                        <a:avLst/>
                      </a:prstGeom>
                      <a:noFill/>
                    </p:spPr>
                  </p:pic>
                </p:oleObj>
              </mc:Fallback>
            </mc:AlternateContent>
          </a:graphicData>
        </a:graphic>
      </p:graphicFrame>
      <p:grpSp>
        <p:nvGrpSpPr>
          <p:cNvPr id="4" name="Group 75" descr="Τύπος υπολογισμού της R eq"/>
          <p:cNvGrpSpPr>
            <a:grpSpLocks/>
          </p:cNvGrpSpPr>
          <p:nvPr/>
        </p:nvGrpSpPr>
        <p:grpSpPr bwMode="auto">
          <a:xfrm>
            <a:off x="422275" y="3244437"/>
            <a:ext cx="3321633" cy="764001"/>
            <a:chOff x="2960" y="2655"/>
            <a:chExt cx="1422" cy="306"/>
          </a:xfrm>
        </p:grpSpPr>
        <p:graphicFrame>
          <p:nvGraphicFramePr>
            <p:cNvPr id="5" name="Object 71" descr="Τύπος υπολογισμού της R eq"/>
            <p:cNvGraphicFramePr>
              <a:graphicFrameLocks noChangeAspect="1"/>
            </p:cNvGraphicFramePr>
            <p:nvPr>
              <p:extLst>
                <p:ext uri="{D42A27DB-BD31-4B8C-83A1-F6EECF244321}">
                  <p14:modId xmlns:p14="http://schemas.microsoft.com/office/powerpoint/2010/main" val="1099195691"/>
                </p:ext>
              </p:extLst>
            </p:nvPr>
          </p:nvGraphicFramePr>
          <p:xfrm>
            <a:off x="2960" y="2663"/>
            <a:ext cx="798" cy="282"/>
          </p:xfrm>
          <a:graphic>
            <a:graphicData uri="http://schemas.openxmlformats.org/presentationml/2006/ole">
              <mc:AlternateContent xmlns:mc="http://schemas.openxmlformats.org/markup-compatibility/2006">
                <mc:Choice xmlns:v="urn:schemas-microsoft-com:vml" Requires="v">
                  <p:oleObj spid="_x0000_s63635" name="Equation" r:id="rId8" imgW="1269449" imgH="444307" progId="Equation.3">
                    <p:embed/>
                  </p:oleObj>
                </mc:Choice>
                <mc:Fallback>
                  <p:oleObj name="Equation" r:id="rId8" imgW="1269449" imgH="444307"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60" y="2663"/>
                          <a:ext cx="798"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73" descr="[DECORATIVE]"/>
            <p:cNvGraphicFramePr>
              <a:graphicFrameLocks noChangeAspect="1"/>
            </p:cNvGraphicFramePr>
            <p:nvPr>
              <p:extLst>
                <p:ext uri="{D42A27DB-BD31-4B8C-83A1-F6EECF244321}">
                  <p14:modId xmlns:p14="http://schemas.microsoft.com/office/powerpoint/2010/main" val="2666496556"/>
                </p:ext>
              </p:extLst>
            </p:nvPr>
          </p:nvGraphicFramePr>
          <p:xfrm>
            <a:off x="3758" y="2655"/>
            <a:ext cx="624" cy="306"/>
          </p:xfrm>
          <a:graphic>
            <a:graphicData uri="http://schemas.openxmlformats.org/presentationml/2006/ole">
              <mc:AlternateContent xmlns:mc="http://schemas.openxmlformats.org/markup-compatibility/2006">
                <mc:Choice xmlns:v="urn:schemas-microsoft-com:vml" Requires="v">
                  <p:oleObj spid="_x0000_s63636" name="Equation" r:id="rId10" imgW="990170" imgH="482391" progId="Equation.3">
                    <p:embed/>
                  </p:oleObj>
                </mc:Choice>
                <mc:Fallback>
                  <p:oleObj name="Equation" r:id="rId10" imgW="990170" imgH="482391"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58" y="2655"/>
                          <a:ext cx="624" cy="3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7" name="Object 76"/>
          <p:cNvGraphicFramePr>
            <a:graphicFrameLocks noChangeAspect="1"/>
          </p:cNvGraphicFramePr>
          <p:nvPr>
            <p:extLst>
              <p:ext uri="{D42A27DB-BD31-4B8C-83A1-F6EECF244321}">
                <p14:modId xmlns:p14="http://schemas.microsoft.com/office/powerpoint/2010/main" val="3098660714"/>
              </p:ext>
            </p:extLst>
          </p:nvPr>
        </p:nvGraphicFramePr>
        <p:xfrm>
          <a:off x="4826668" y="3038640"/>
          <a:ext cx="1249613" cy="1222740"/>
        </p:xfrm>
        <a:graphic>
          <a:graphicData uri="http://schemas.openxmlformats.org/presentationml/2006/ole">
            <mc:AlternateContent xmlns:mc="http://schemas.openxmlformats.org/markup-compatibility/2006">
              <mc:Choice xmlns:v="urn:schemas-microsoft-com:vml" Requires="v">
                <p:oleObj spid="_x0000_s63637" name="Equation" r:id="rId12" imgW="888614" imgH="863225" progId="Equation.3">
                  <p:embed/>
                </p:oleObj>
              </mc:Choice>
              <mc:Fallback>
                <p:oleObj name="Equation" r:id="rId12" imgW="888614" imgH="863225"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26668" y="3038640"/>
                        <a:ext cx="1249613" cy="1222740"/>
                      </a:xfrm>
                      <a:prstGeom prst="rect">
                        <a:avLst/>
                      </a:prstGeom>
                      <a:noFill/>
                    </p:spPr>
                  </p:pic>
                </p:oleObj>
              </mc:Fallback>
            </mc:AlternateContent>
          </a:graphicData>
        </a:graphic>
      </p:graphicFrame>
      <p:graphicFrame>
        <p:nvGraphicFramePr>
          <p:cNvPr id="11" name="Object 83"/>
          <p:cNvGraphicFramePr>
            <a:graphicFrameLocks noChangeAspect="1"/>
          </p:cNvGraphicFramePr>
          <p:nvPr>
            <p:extLst>
              <p:ext uri="{D42A27DB-BD31-4B8C-83A1-F6EECF244321}">
                <p14:modId xmlns:p14="http://schemas.microsoft.com/office/powerpoint/2010/main" val="4121248840"/>
              </p:ext>
            </p:extLst>
          </p:nvPr>
        </p:nvGraphicFramePr>
        <p:xfrm>
          <a:off x="492364" y="4405312"/>
          <a:ext cx="1127308" cy="1791167"/>
        </p:xfrm>
        <a:graphic>
          <a:graphicData uri="http://schemas.openxmlformats.org/presentationml/2006/ole">
            <mc:AlternateContent xmlns:mc="http://schemas.openxmlformats.org/markup-compatibility/2006">
              <mc:Choice xmlns:v="urn:schemas-microsoft-com:vml" Requires="v">
                <p:oleObj spid="_x0000_s63638" name="Photo Editor Photo" r:id="rId14" imgW="857143" imgH="1362265" progId="MSPhotoEd.3">
                  <p:embed/>
                </p:oleObj>
              </mc:Choice>
              <mc:Fallback>
                <p:oleObj name="Photo Editor Photo" r:id="rId14" imgW="857143" imgH="1362265" progId="MSPhotoEd.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92364" y="4405312"/>
                        <a:ext cx="1127308" cy="1791167"/>
                      </a:xfrm>
                      <a:prstGeom prst="rect">
                        <a:avLst/>
                      </a:prstGeom>
                      <a:noFill/>
                    </p:spPr>
                  </p:pic>
                </p:oleObj>
              </mc:Fallback>
            </mc:AlternateContent>
          </a:graphicData>
        </a:graphic>
      </p:graphicFrame>
      <p:grpSp>
        <p:nvGrpSpPr>
          <p:cNvPr id="8" name="Group 82" descr="Τύπος υπολογισμού της Vout/Vp"/>
          <p:cNvGrpSpPr>
            <a:grpSpLocks/>
          </p:cNvGrpSpPr>
          <p:nvPr/>
        </p:nvGrpSpPr>
        <p:grpSpPr bwMode="auto">
          <a:xfrm>
            <a:off x="2035826" y="4929051"/>
            <a:ext cx="2343150" cy="974750"/>
            <a:chOff x="3288" y="3404"/>
            <a:chExt cx="1080" cy="408"/>
          </a:xfrm>
        </p:grpSpPr>
        <p:graphicFrame>
          <p:nvGraphicFramePr>
            <p:cNvPr id="9" name="Object 78" descr="Τύπος υπολογισμού της Vout/Vp"/>
            <p:cNvGraphicFramePr>
              <a:graphicFrameLocks noChangeAspect="1"/>
            </p:cNvGraphicFramePr>
            <p:nvPr>
              <p:extLst>
                <p:ext uri="{D42A27DB-BD31-4B8C-83A1-F6EECF244321}">
                  <p14:modId xmlns:p14="http://schemas.microsoft.com/office/powerpoint/2010/main" val="4148077942"/>
                </p:ext>
              </p:extLst>
            </p:nvPr>
          </p:nvGraphicFramePr>
          <p:xfrm>
            <a:off x="3288" y="3404"/>
            <a:ext cx="696" cy="408"/>
          </p:xfrm>
          <a:graphic>
            <a:graphicData uri="http://schemas.openxmlformats.org/presentationml/2006/ole">
              <mc:AlternateContent xmlns:mc="http://schemas.openxmlformats.org/markup-compatibility/2006">
                <mc:Choice xmlns:v="urn:schemas-microsoft-com:vml" Requires="v">
                  <p:oleObj spid="_x0000_s63639" name="Equation" r:id="rId16" imgW="1104900" imgH="647700" progId="Equation.3">
                    <p:embed/>
                  </p:oleObj>
                </mc:Choice>
                <mc:Fallback>
                  <p:oleObj name="Equation" r:id="rId16" imgW="1104900" imgH="64770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288" y="3404"/>
                          <a:ext cx="696" cy="4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80" descr="[DECORATIVE]"/>
            <p:cNvGraphicFramePr>
              <a:graphicFrameLocks noChangeAspect="1"/>
            </p:cNvGraphicFramePr>
            <p:nvPr>
              <p:extLst>
                <p:ext uri="{D42A27DB-BD31-4B8C-83A1-F6EECF244321}">
                  <p14:modId xmlns:p14="http://schemas.microsoft.com/office/powerpoint/2010/main" val="30234855"/>
                </p:ext>
              </p:extLst>
            </p:nvPr>
          </p:nvGraphicFramePr>
          <p:xfrm>
            <a:off x="3984" y="3404"/>
            <a:ext cx="384" cy="408"/>
          </p:xfrm>
          <a:graphic>
            <a:graphicData uri="http://schemas.openxmlformats.org/presentationml/2006/ole">
              <mc:AlternateContent xmlns:mc="http://schemas.openxmlformats.org/markup-compatibility/2006">
                <mc:Choice xmlns:v="urn:schemas-microsoft-com:vml" Requires="v">
                  <p:oleObj spid="_x0000_s63640" name="Equation" r:id="rId18" imgW="609600" imgH="647700" progId="Equation.3">
                    <p:embed/>
                  </p:oleObj>
                </mc:Choice>
                <mc:Fallback>
                  <p:oleObj name="Equation" r:id="rId18" imgW="609600" imgH="647700"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984" y="3404"/>
                          <a:ext cx="384" cy="4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2" name="Group 90" descr="Τύπος υπολογισμού της Vout/Vin"/>
          <p:cNvGrpSpPr>
            <a:grpSpLocks/>
          </p:cNvGrpSpPr>
          <p:nvPr/>
        </p:nvGrpSpPr>
        <p:grpSpPr bwMode="auto">
          <a:xfrm>
            <a:off x="4802400" y="4632077"/>
            <a:ext cx="4308240" cy="1271724"/>
            <a:chOff x="431" y="295"/>
            <a:chExt cx="2116" cy="546"/>
          </a:xfrm>
        </p:grpSpPr>
        <p:graphicFrame>
          <p:nvGraphicFramePr>
            <p:cNvPr id="13" name="Object 91" descr="Τύπος υπολογισμού της Vout/Vin"/>
            <p:cNvGraphicFramePr>
              <a:graphicFrameLocks noChangeAspect="1"/>
            </p:cNvGraphicFramePr>
            <p:nvPr>
              <p:extLst>
                <p:ext uri="{D42A27DB-BD31-4B8C-83A1-F6EECF244321}">
                  <p14:modId xmlns:p14="http://schemas.microsoft.com/office/powerpoint/2010/main" val="2412268288"/>
                </p:ext>
              </p:extLst>
            </p:nvPr>
          </p:nvGraphicFramePr>
          <p:xfrm>
            <a:off x="431" y="295"/>
            <a:ext cx="918" cy="546"/>
          </p:xfrm>
          <a:graphic>
            <a:graphicData uri="http://schemas.openxmlformats.org/presentationml/2006/ole">
              <mc:AlternateContent xmlns:mc="http://schemas.openxmlformats.org/markup-compatibility/2006">
                <mc:Choice xmlns:v="urn:schemas-microsoft-com:vml" Requires="v">
                  <p:oleObj spid="_x0000_s63641" name="Equation" r:id="rId20" imgW="1459866" imgH="863225" progId="Equation.3">
                    <p:embed/>
                  </p:oleObj>
                </mc:Choice>
                <mc:Fallback>
                  <p:oleObj name="Equation" r:id="rId20" imgW="1459866" imgH="863225" progId="Equation.3">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31" y="295"/>
                          <a:ext cx="918" cy="54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92" descr="[DECORATIVE]"/>
            <p:cNvGraphicFramePr>
              <a:graphicFrameLocks noChangeAspect="1"/>
            </p:cNvGraphicFramePr>
            <p:nvPr>
              <p:extLst>
                <p:ext uri="{D42A27DB-BD31-4B8C-83A1-F6EECF244321}">
                  <p14:modId xmlns:p14="http://schemas.microsoft.com/office/powerpoint/2010/main" val="1561588512"/>
                </p:ext>
              </p:extLst>
            </p:nvPr>
          </p:nvGraphicFramePr>
          <p:xfrm>
            <a:off x="1359" y="435"/>
            <a:ext cx="498" cy="282"/>
          </p:xfrm>
          <a:graphic>
            <a:graphicData uri="http://schemas.openxmlformats.org/presentationml/2006/ole">
              <mc:AlternateContent xmlns:mc="http://schemas.openxmlformats.org/markup-compatibility/2006">
                <mc:Choice xmlns:v="urn:schemas-microsoft-com:vml" Requires="v">
                  <p:oleObj spid="_x0000_s63642" name="Equation" r:id="rId22" imgW="787058" imgH="444307" progId="Equation.3">
                    <p:embed/>
                  </p:oleObj>
                </mc:Choice>
                <mc:Fallback>
                  <p:oleObj name="Equation" r:id="rId22" imgW="787058" imgH="444307" progId="Equation.3">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359" y="435"/>
                          <a:ext cx="498"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93" descr="[DECORATIVE]"/>
            <p:cNvGraphicFramePr>
              <a:graphicFrameLocks noChangeAspect="1"/>
            </p:cNvGraphicFramePr>
            <p:nvPr>
              <p:extLst>
                <p:ext uri="{D42A27DB-BD31-4B8C-83A1-F6EECF244321}">
                  <p14:modId xmlns:p14="http://schemas.microsoft.com/office/powerpoint/2010/main" val="1317520936"/>
                </p:ext>
              </p:extLst>
            </p:nvPr>
          </p:nvGraphicFramePr>
          <p:xfrm>
            <a:off x="1857" y="443"/>
            <a:ext cx="690" cy="258"/>
          </p:xfrm>
          <a:graphic>
            <a:graphicData uri="http://schemas.openxmlformats.org/presentationml/2006/ole">
              <mc:AlternateContent xmlns:mc="http://schemas.openxmlformats.org/markup-compatibility/2006">
                <mc:Choice xmlns:v="urn:schemas-microsoft-com:vml" Requires="v">
                  <p:oleObj spid="_x0000_s63643" name="Equation" r:id="rId24" imgW="1091726" imgH="406224" progId="Equation.3">
                    <p:embed/>
                  </p:oleObj>
                </mc:Choice>
                <mc:Fallback>
                  <p:oleObj name="Equation" r:id="rId24" imgW="1091726" imgH="406224" progId="Equation.3">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857" y="443"/>
                          <a:ext cx="690" cy="25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ustDataLst>
      <p:tags r:id="rId2"/>
    </p:custDataLst>
    <p:extLst>
      <p:ext uri="{BB962C8B-B14F-4D97-AF65-F5344CB8AC3E}">
        <p14:creationId xmlns:p14="http://schemas.microsoft.com/office/powerpoint/2010/main" val="206655021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a:t>Διαφορικό ζεύγος με ενεργό καθρέφτη </a:t>
            </a:r>
            <a:r>
              <a:rPr lang="el-GR" dirty="0" smtClean="0"/>
              <a:t>ρεύματος</a:t>
            </a:r>
            <a:r>
              <a:rPr lang="en-US" dirty="0" smtClean="0"/>
              <a:t> (1</a:t>
            </a:r>
            <a:r>
              <a:rPr lang="el-GR" dirty="0" smtClean="0"/>
              <a:t> από </a:t>
            </a:r>
            <a:r>
              <a:rPr lang="en-US" dirty="0" smtClean="0"/>
              <a:t>3</a:t>
            </a:r>
            <a:r>
              <a:rPr lang="el-GR" dirty="0" smtClean="0"/>
              <a:t>)</a:t>
            </a:r>
            <a:endParaRPr lang="el-GR" dirty="0"/>
          </a:p>
        </p:txBody>
      </p:sp>
      <p:sp>
        <p:nvSpPr>
          <p:cNvPr id="19" name="Ορθογώνιο 18"/>
          <p:cNvSpPr/>
          <p:nvPr/>
        </p:nvSpPr>
        <p:spPr>
          <a:xfrm>
            <a:off x="1434133" y="1737609"/>
            <a:ext cx="6242277" cy="400110"/>
          </a:xfrm>
          <a:prstGeom prst="rect">
            <a:avLst/>
          </a:prstGeom>
        </p:spPr>
        <p:txBody>
          <a:bodyPr wrap="square">
            <a:spAutoFit/>
          </a:bodyPr>
          <a:lstStyle/>
          <a:p>
            <a:r>
              <a:rPr lang="el-GR" altLang="el-GR" sz="2000" dirty="0">
                <a:latin typeface="+mn-lt"/>
                <a:ea typeface="Tahoma" panose="020B0604030504040204" pitchFamily="34" charset="0"/>
                <a:cs typeface="Tahoma" panose="020B0604030504040204" pitchFamily="34" charset="0"/>
              </a:rPr>
              <a:t>Μετατρέπει τη διαφορική είσοδο σε μονόπλευρη έξοδο</a:t>
            </a:r>
            <a:endParaRPr lang="el-GR" sz="2000" dirty="0">
              <a:latin typeface="+mn-lt"/>
              <a:ea typeface="Tahoma" panose="020B0604030504040204" pitchFamily="34" charset="0"/>
              <a:cs typeface="Tahoma" panose="020B0604030504040204" pitchFamily="34" charset="0"/>
            </a:endParaRPr>
          </a:p>
        </p:txBody>
      </p:sp>
      <p:sp>
        <p:nvSpPr>
          <p:cNvPr id="9" name="Θέση κειμένου 8"/>
          <p:cNvSpPr>
            <a:spLocks noGrp="1"/>
          </p:cNvSpPr>
          <p:nvPr>
            <p:ph type="body" idx="1"/>
          </p:nvPr>
        </p:nvSpPr>
        <p:spPr>
          <a:xfrm>
            <a:off x="453959" y="2068555"/>
            <a:ext cx="4040188" cy="639762"/>
          </a:xfrm>
        </p:spPr>
        <p:txBody>
          <a:bodyPr/>
          <a:lstStyle/>
          <a:p>
            <a:r>
              <a:rPr lang="el-GR" altLang="el-GR" sz="2000" b="0" dirty="0"/>
              <a:t> Συμπεριφορά μεγάλου </a:t>
            </a:r>
            <a:r>
              <a:rPr lang="el-GR" altLang="el-GR" sz="2000" b="0" dirty="0" smtClean="0"/>
              <a:t>σήματος</a:t>
            </a:r>
            <a:endParaRPr lang="el-GR" altLang="el-GR" sz="2000" b="0" dirty="0"/>
          </a:p>
        </p:txBody>
      </p:sp>
      <p:graphicFrame>
        <p:nvGraphicFramePr>
          <p:cNvPr id="13" name="Object 48" descr="Κύκλωμα με ενεργό καθρέφτη ρεύματος και χαρακτηρηστική Vout σε μεγάλο σήμα"/>
          <p:cNvGraphicFramePr>
            <a:graphicFrameLocks noGrp="1" noChangeAspect="1"/>
          </p:cNvGraphicFramePr>
          <p:nvPr>
            <p:ph sz="half" idx="2"/>
            <p:extLst>
              <p:ext uri="{D42A27DB-BD31-4B8C-83A1-F6EECF244321}">
                <p14:modId xmlns:p14="http://schemas.microsoft.com/office/powerpoint/2010/main" val="2127551364"/>
              </p:ext>
            </p:extLst>
          </p:nvPr>
        </p:nvGraphicFramePr>
        <p:xfrm>
          <a:off x="725884" y="2763879"/>
          <a:ext cx="3248025" cy="1524000"/>
        </p:xfrm>
        <a:graphic>
          <a:graphicData uri="http://schemas.openxmlformats.org/presentationml/2006/ole">
            <mc:AlternateContent xmlns:mc="http://schemas.openxmlformats.org/markup-compatibility/2006">
              <mc:Choice xmlns:v="urn:schemas-microsoft-com:vml" Requires="v">
                <p:oleObj spid="_x0000_s64566" name="Photo Editor Photo" r:id="rId4" imgW="3247619" imgH="1523810" progId="MSPhotoEd.3">
                  <p:embed/>
                </p:oleObj>
              </mc:Choice>
              <mc:Fallback>
                <p:oleObj name="Photo Editor Photo" r:id="rId4" imgW="3247619" imgH="1523810"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5884" y="2763879"/>
                        <a:ext cx="3248025" cy="152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 Box 68"/>
          <p:cNvSpPr txBox="1">
            <a:spLocks noChangeArrowheads="1"/>
          </p:cNvSpPr>
          <p:nvPr/>
        </p:nvSpPr>
        <p:spPr bwMode="auto">
          <a:xfrm>
            <a:off x="457200" y="4288236"/>
            <a:ext cx="392443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l-GR" altLang="el-GR" sz="2000" dirty="0">
                <a:latin typeface="+mn-lt"/>
                <a:cs typeface="Times New Roman" panose="02020603050405020304" pitchFamily="18" charset="0"/>
              </a:rPr>
              <a:t>Η μεταβολή της τάσης εξόδου εξαρτάται άμεσα από την τάση </a:t>
            </a:r>
            <a:r>
              <a:rPr lang="en-US" altLang="el-GR" sz="2000" dirty="0">
                <a:latin typeface="+mn-lt"/>
                <a:cs typeface="Times New Roman" panose="02020603050405020304" pitchFamily="18" charset="0"/>
              </a:rPr>
              <a:t>CM</a:t>
            </a:r>
            <a:endParaRPr lang="el-GR" altLang="el-GR" sz="2000" dirty="0">
              <a:latin typeface="+mn-lt"/>
              <a:cs typeface="Times New Roman" panose="02020603050405020304" pitchFamily="18" charset="0"/>
            </a:endParaRPr>
          </a:p>
        </p:txBody>
      </p:sp>
      <p:graphicFrame>
        <p:nvGraphicFramePr>
          <p:cNvPr id="14" name="Object 66"/>
          <p:cNvGraphicFramePr>
            <a:graphicFrameLocks noChangeAspect="1"/>
          </p:cNvGraphicFramePr>
          <p:nvPr>
            <p:extLst>
              <p:ext uri="{D42A27DB-BD31-4B8C-83A1-F6EECF244321}">
                <p14:modId xmlns:p14="http://schemas.microsoft.com/office/powerpoint/2010/main" val="1722378393"/>
              </p:ext>
            </p:extLst>
          </p:nvPr>
        </p:nvGraphicFramePr>
        <p:xfrm>
          <a:off x="725885" y="5051683"/>
          <a:ext cx="3598248" cy="514967"/>
        </p:xfrm>
        <a:graphic>
          <a:graphicData uri="http://schemas.openxmlformats.org/presentationml/2006/ole">
            <mc:AlternateContent xmlns:mc="http://schemas.openxmlformats.org/markup-compatibility/2006">
              <mc:Choice xmlns:v="urn:schemas-microsoft-com:vml" Requires="v">
                <p:oleObj spid="_x0000_s64567" name="Equation" r:id="rId6" imgW="2628720" imgH="380880" progId="Equation.3">
                  <p:embed/>
                </p:oleObj>
              </mc:Choice>
              <mc:Fallback>
                <p:oleObj name="Equation" r:id="rId6" imgW="2628720" imgH="3808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5885" y="5051683"/>
                        <a:ext cx="3598248" cy="514967"/>
                      </a:xfrm>
                      <a:prstGeom prst="rect">
                        <a:avLst/>
                      </a:prstGeom>
                      <a:noFill/>
                    </p:spPr>
                  </p:pic>
                </p:oleObj>
              </mc:Fallback>
            </mc:AlternateContent>
          </a:graphicData>
        </a:graphic>
      </p:graphicFrame>
      <p:sp>
        <p:nvSpPr>
          <p:cNvPr id="16" name="Text Box 69"/>
          <p:cNvSpPr txBox="1">
            <a:spLocks noChangeArrowheads="1"/>
          </p:cNvSpPr>
          <p:nvPr/>
        </p:nvSpPr>
        <p:spPr bwMode="auto">
          <a:xfrm>
            <a:off x="539852" y="5723964"/>
            <a:ext cx="39447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l-GR" altLang="el-GR" sz="1800" dirty="0">
                <a:latin typeface="+mn-lt"/>
                <a:cs typeface="Times New Roman" panose="02020603050405020304" pitchFamily="18" charset="0"/>
              </a:rPr>
              <a:t>( οι ασυμμετρίες επηρεάζουν πολύ)</a:t>
            </a:r>
          </a:p>
        </p:txBody>
      </p:sp>
      <p:sp>
        <p:nvSpPr>
          <p:cNvPr id="11" name="Θέση κειμένου 10"/>
          <p:cNvSpPr>
            <a:spLocks noGrp="1"/>
          </p:cNvSpPr>
          <p:nvPr>
            <p:ph type="body" sz="quarter" idx="3"/>
          </p:nvPr>
        </p:nvSpPr>
        <p:spPr>
          <a:xfrm>
            <a:off x="4645025" y="2068555"/>
            <a:ext cx="4041775" cy="639762"/>
          </a:xfrm>
        </p:spPr>
        <p:txBody>
          <a:bodyPr/>
          <a:lstStyle/>
          <a:p>
            <a:r>
              <a:rPr lang="el-GR" altLang="el-GR" sz="2000" b="0" dirty="0"/>
              <a:t> Συμπεριφορά μικρού </a:t>
            </a:r>
            <a:r>
              <a:rPr lang="el-GR" altLang="el-GR" sz="2000" b="0" dirty="0" smtClean="0"/>
              <a:t>σήματος</a:t>
            </a:r>
            <a:endParaRPr lang="el-GR" altLang="el-GR" sz="2000" b="0" dirty="0"/>
          </a:p>
        </p:txBody>
      </p:sp>
      <p:graphicFrame>
        <p:nvGraphicFramePr>
          <p:cNvPr id="17" name="Object 50" descr="Κύκλωμα ενεργού καθρέφτη ρεύματος και αναπαράσταση συμπεριφοράς μικρού ρεύματος"/>
          <p:cNvGraphicFramePr>
            <a:graphicFrameLocks noGrp="1" noChangeAspect="1"/>
          </p:cNvGraphicFramePr>
          <p:nvPr>
            <p:ph sz="quarter" idx="4"/>
            <p:extLst>
              <p:ext uri="{D42A27DB-BD31-4B8C-83A1-F6EECF244321}">
                <p14:modId xmlns:p14="http://schemas.microsoft.com/office/powerpoint/2010/main" val="111057720"/>
              </p:ext>
            </p:extLst>
          </p:nvPr>
        </p:nvGraphicFramePr>
        <p:xfrm>
          <a:off x="5220072" y="2763879"/>
          <a:ext cx="2448272" cy="2228203"/>
        </p:xfrm>
        <a:graphic>
          <a:graphicData uri="http://schemas.openxmlformats.org/presentationml/2006/ole">
            <mc:AlternateContent xmlns:mc="http://schemas.openxmlformats.org/markup-compatibility/2006">
              <mc:Choice xmlns:v="urn:schemas-microsoft-com:vml" Requires="v">
                <p:oleObj spid="_x0000_s64568" name="Photo Editor Photo" r:id="rId8" imgW="1695687" imgH="1542857" progId="MSPhotoEd.3">
                  <p:embed/>
                </p:oleObj>
              </mc:Choice>
              <mc:Fallback>
                <p:oleObj name="Photo Editor Photo" r:id="rId8" imgW="1695687" imgH="1542857" progId="MSPhotoEd.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20072" y="2763879"/>
                        <a:ext cx="2448272" cy="2228203"/>
                      </a:xfrm>
                      <a:prstGeom prst="rect">
                        <a:avLst/>
                      </a:prstGeom>
                      <a:noFill/>
                    </p:spPr>
                  </p:pic>
                </p:oleObj>
              </mc:Fallback>
            </mc:AlternateContent>
          </a:graphicData>
        </a:graphic>
      </p:graphicFrame>
      <p:graphicFrame>
        <p:nvGraphicFramePr>
          <p:cNvPr id="18" name="Object 70"/>
          <p:cNvGraphicFramePr>
            <a:graphicFrameLocks noChangeAspect="1"/>
          </p:cNvGraphicFramePr>
          <p:nvPr>
            <p:extLst>
              <p:ext uri="{D42A27DB-BD31-4B8C-83A1-F6EECF244321}">
                <p14:modId xmlns:p14="http://schemas.microsoft.com/office/powerpoint/2010/main" val="1008337055"/>
              </p:ext>
            </p:extLst>
          </p:nvPr>
        </p:nvGraphicFramePr>
        <p:xfrm>
          <a:off x="5970717" y="5402007"/>
          <a:ext cx="946981" cy="506623"/>
        </p:xfrm>
        <a:graphic>
          <a:graphicData uri="http://schemas.openxmlformats.org/presentationml/2006/ole">
            <mc:AlternateContent xmlns:mc="http://schemas.openxmlformats.org/markup-compatibility/2006">
              <mc:Choice xmlns:v="urn:schemas-microsoft-com:vml" Requires="v">
                <p:oleObj spid="_x0000_s64569" name="Equation" r:id="rId10" imgW="444240" imgH="241200" progId="Equation.3">
                  <p:embed/>
                </p:oleObj>
              </mc:Choice>
              <mc:Fallback>
                <p:oleObj name="Equation" r:id="rId10" imgW="444240" imgH="2412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70717" y="5402007"/>
                        <a:ext cx="946981" cy="506623"/>
                      </a:xfrm>
                      <a:prstGeom prst="rect">
                        <a:avLst/>
                      </a:prstGeom>
                      <a:noFill/>
                    </p:spPr>
                  </p:pic>
                </p:oleObj>
              </mc:Fallback>
            </mc:AlternateContent>
          </a:graphicData>
        </a:graphic>
      </p:graphicFrame>
    </p:spTree>
    <p:custDataLst>
      <p:tags r:id="rId2"/>
    </p:custDataLst>
    <p:extLst>
      <p:ext uri="{BB962C8B-B14F-4D97-AF65-F5344CB8AC3E}">
        <p14:creationId xmlns:p14="http://schemas.microsoft.com/office/powerpoint/2010/main" val="3797599946"/>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7/14/2015 5:01:06 P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READINGORDER" val="2,48,5123,4,5124,"/>
</p:tagLst>
</file>

<file path=ppt/tags/tag11.xml><?xml version="1.0" encoding="utf-8"?>
<p:tagLst xmlns:a="http://schemas.openxmlformats.org/drawingml/2006/main" xmlns:r="http://schemas.openxmlformats.org/officeDocument/2006/relationships" xmlns:p="http://schemas.openxmlformats.org/presentationml/2006/main">
  <p:tag name="ZHAW.ACCESSIBILITYADDIN.READINGORDER" val="17,24,19,3,4,7,11,8,12,"/>
</p:tagLst>
</file>

<file path=ppt/tags/tag12.xml><?xml version="1.0" encoding="utf-8"?>
<p:tagLst xmlns:a="http://schemas.openxmlformats.org/drawingml/2006/main" xmlns:r="http://schemas.openxmlformats.org/officeDocument/2006/relationships" xmlns:p="http://schemas.openxmlformats.org/presentationml/2006/main">
  <p:tag name="ZHAW.ACCESSIBILITYADDIN.READINGORDER" val="4,19,9,13,15,14,16,11,17,18,"/>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2,8,12,13,22,23,24,"/>
</p:tagLst>
</file>

<file path=ppt/tags/tag14.xml><?xml version="1.0" encoding="utf-8"?>
<p:tagLst xmlns:a="http://schemas.openxmlformats.org/drawingml/2006/main" xmlns:r="http://schemas.openxmlformats.org/officeDocument/2006/relationships" xmlns:p="http://schemas.openxmlformats.org/presentationml/2006/main">
  <p:tag name="ZHAW.ACCESSIBILITYADDIN.READINGORDER" val="2,14,16,8,15,17,21,18,"/>
</p:tagLst>
</file>

<file path=ppt/tags/tag15.xml><?xml version="1.0" encoding="utf-8"?>
<p:tagLst xmlns:a="http://schemas.openxmlformats.org/drawingml/2006/main" xmlns:r="http://schemas.openxmlformats.org/officeDocument/2006/relationships" xmlns:p="http://schemas.openxmlformats.org/presentationml/2006/main">
  <p:tag name="ZHAW.ACCESSIBILITYADDIN.READINGORDER" val="4,5,10,3,6,7,17,11,15,"/>
</p:tagLst>
</file>

<file path=ppt/tags/tag16.xml><?xml version="1.0" encoding="utf-8"?>
<p:tagLst xmlns:a="http://schemas.openxmlformats.org/drawingml/2006/main" xmlns:r="http://schemas.openxmlformats.org/officeDocument/2006/relationships" xmlns:p="http://schemas.openxmlformats.org/presentationml/2006/main">
  <p:tag name="ZHAW.ACCESSIBILITYADDIN.READINGORDER" val="5,29,17,16,18,21,28,24,30,27,"/>
</p:tagLst>
</file>

<file path=ppt/tags/tag17.xml><?xml version="1.0" encoding="utf-8"?>
<p:tagLst xmlns:a="http://schemas.openxmlformats.org/drawingml/2006/main" xmlns:r="http://schemas.openxmlformats.org/officeDocument/2006/relationships" xmlns:p="http://schemas.openxmlformats.org/presentationml/2006/main">
  <p:tag name="ZHAW.ACCESSIBILITYADDIN.READINGORDER" val="58370,58371,58372,58373,"/>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59394,59395,59396,"/>
</p:tagLst>
</file>

<file path=ppt/tags/tag19.xml><?xml version="1.0" encoding="utf-8"?>
<p:tagLst xmlns:a="http://schemas.openxmlformats.org/drawingml/2006/main" xmlns:r="http://schemas.openxmlformats.org/officeDocument/2006/relationships" xmlns:p="http://schemas.openxmlformats.org/presentationml/2006/main">
  <p:tag name="ZHAW.ACCESSIBILITYADDIN.READINGORDER" val="67586,67587,67588,6,"/>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5362,15363,15364,"/>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4,6,9,10,"/>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4,5,6,7,8,9,13,11,12,10,"/>
</p:tagLst>
</file>

<file path=ppt/tags/tag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33,5,3078,3079,3100,"/>
</p:tagLst>
</file>

<file path=ppt/tags/tag8.xml><?xml version="1.0" encoding="utf-8"?>
<p:tagLst xmlns:a="http://schemas.openxmlformats.org/drawingml/2006/main" xmlns:r="http://schemas.openxmlformats.org/officeDocument/2006/relationships" xmlns:p="http://schemas.openxmlformats.org/presentationml/2006/main">
  <p:tag name="ZHAW.ACCESSIBILITYADDIN.READINGORDER" val="2,5,20,17,19,4105,4108,"/>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5,6,11,8,10,12,"/>
</p:tagLst>
</file>

<file path=ppt/theme/theme1.xml><?xml version="1.0" encoding="utf-8"?>
<a:theme xmlns:a="http://schemas.openxmlformats.org/drawingml/2006/main" name="Θέμα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extLst>
    <a:ext uri="{05A4C25C-085E-4340-85A3-A5531E510DB2}">
      <thm15:themeFamily xmlns:thm15="http://schemas.microsoft.com/office/thememl/2012/main" name="Θέμα2" id="{8D0EB99E-6069-4AFB-8549-0539EF7F222C}" vid="{B4C8CC40-989B-4BCD-8B08-244F7A7A114B}"/>
    </a:ext>
  </a:ext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73ED60D0-0319-407E-8452-30965413A37F}">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emplate/>
  <TotalTime>5262</TotalTime>
  <Words>760</Words>
  <Application>Microsoft Office PowerPoint</Application>
  <PresentationFormat>Προβολή στην οθόνη (4:3)</PresentationFormat>
  <Paragraphs>107</Paragraphs>
  <Slides>21</Slides>
  <Notes>8</Notes>
  <HiddenSlides>0</HiddenSlides>
  <MMClips>0</MMClips>
  <ScaleCrop>false</ScaleCrop>
  <HeadingPairs>
    <vt:vector size="8" baseType="variant">
      <vt:variant>
        <vt:lpstr>Γραμματοσειρές που χρησιμοποιούνται</vt:lpstr>
      </vt:variant>
      <vt:variant>
        <vt:i4>7</vt:i4>
      </vt:variant>
      <vt:variant>
        <vt:lpstr>Θέμα</vt:lpstr>
      </vt:variant>
      <vt:variant>
        <vt:i4>1</vt:i4>
      </vt:variant>
      <vt:variant>
        <vt:lpstr>Ενσωματωμένοι διακομιστές OLE</vt:lpstr>
      </vt:variant>
      <vt:variant>
        <vt:i4>2</vt:i4>
      </vt:variant>
      <vt:variant>
        <vt:lpstr>Τίτλοι διαφανειών</vt:lpstr>
      </vt:variant>
      <vt:variant>
        <vt:i4>21</vt:i4>
      </vt:variant>
    </vt:vector>
  </HeadingPairs>
  <TitlesOfParts>
    <vt:vector size="31" baseType="lpstr">
      <vt:lpstr>Arial</vt:lpstr>
      <vt:lpstr>Calibri</vt:lpstr>
      <vt:lpstr>Cambria Math</vt:lpstr>
      <vt:lpstr>Symbol</vt:lpstr>
      <vt:lpstr>Tahoma</vt:lpstr>
      <vt:lpstr>Times New Roman</vt:lpstr>
      <vt:lpstr>Wingdings</vt:lpstr>
      <vt:lpstr>Θέμα2</vt:lpstr>
      <vt:lpstr>Photo Editor Photo</vt:lpstr>
      <vt:lpstr>Equation</vt:lpstr>
      <vt:lpstr>Σχεδίαση Μεικτών VLSI Κυκλωμάτων</vt:lpstr>
      <vt:lpstr>Πόλωση του διαφορικού ενισχυτή με καθρέφτες ρεύματος</vt:lpstr>
      <vt:lpstr>Καθρέφτες ρεύματος σε συνδεσμολογία σειράς (1 από 4) </vt:lpstr>
      <vt:lpstr>Καθρέφτες ρεύματος σε συνδεσμολογία σειράς (2 από 4)</vt:lpstr>
      <vt:lpstr>Καθρέφτες ρεύματος σε συνδεσμολογία σειράς (3 από 4)</vt:lpstr>
      <vt:lpstr>Καθρέφτες ρεύματος σε συνδεσμολογία σειράς (4 από 4)</vt:lpstr>
      <vt:lpstr>Ενεργοί καθρέφτες ρεύματος  (1 από 2)</vt:lpstr>
      <vt:lpstr>Ενεργοί καθρέφτες ρεύματος  (2 από 2)</vt:lpstr>
      <vt:lpstr>Διαφορικό ζεύγος με ενεργό καθρέφτη ρεύματος (1 από 3)</vt:lpstr>
      <vt:lpstr>Διαφορικό ζεύγος με ενεργό καθρέφτη ρεύματος (2 από 3)</vt:lpstr>
      <vt:lpstr>Διαφορικό ζεύγος με ενεργό καθρέφτη ρεύματος (3 από 3)</vt:lpstr>
      <vt:lpstr>Λειτουργία κοινού τρόπου (1 από 2)</vt:lpstr>
      <vt:lpstr>Λειτουργία κοινού τρόπου  (2 από 2)</vt:lpstr>
      <vt:lpstr>Τέλος Ενότητας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Morgana</dc:creator>
  <cp:lastModifiedBy>Δεσποινίς Βατόμουρο .</cp:lastModifiedBy>
  <cp:revision>139</cp:revision>
  <cp:lastPrinted>1601-01-01T00:00:00Z</cp:lastPrinted>
  <dcterms:created xsi:type="dcterms:W3CDTF">1601-01-01T00:00:00Z</dcterms:created>
  <dcterms:modified xsi:type="dcterms:W3CDTF">2015-07-14T14:41:24Z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4</vt:i4>
  </property>
  <property fmtid="{D5CDD505-2E9C-101B-9397-08002B2CF9AE}" pid="3" name="LCID">
    <vt:i4>1032</vt:i4>
  </property>
</Properties>
</file>