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2"/>
  </p:sldMasterIdLst>
  <p:notesMasterIdLst>
    <p:notesMasterId r:id="rId23"/>
  </p:notesMasterIdLst>
  <p:handoutMasterIdLst>
    <p:handoutMasterId r:id="rId24"/>
  </p:handoutMasterIdLst>
  <p:sldIdLst>
    <p:sldId id="292" r:id="rId3"/>
    <p:sldId id="305" r:id="rId4"/>
    <p:sldId id="306" r:id="rId5"/>
    <p:sldId id="308" r:id="rId6"/>
    <p:sldId id="258" r:id="rId7"/>
    <p:sldId id="309" r:id="rId8"/>
    <p:sldId id="310" r:id="rId9"/>
    <p:sldId id="274" r:id="rId10"/>
    <p:sldId id="311" r:id="rId11"/>
    <p:sldId id="275" r:id="rId12"/>
    <p:sldId id="312" r:id="rId13"/>
    <p:sldId id="313" r:id="rId14"/>
    <p:sldId id="295" r:id="rId15"/>
    <p:sldId id="296" r:id="rId16"/>
    <p:sldId id="297" r:id="rId17"/>
    <p:sldId id="298" r:id="rId18"/>
    <p:sldId id="299" r:id="rId19"/>
    <p:sldId id="300" r:id="rId20"/>
    <p:sldId id="301" r:id="rId21"/>
    <p:sldId id="314" r:id="rId22"/>
  </p:sldIdLst>
  <p:sldSz cx="9144000" cy="6858000" type="screen4x3"/>
  <p:notesSz cx="6858000" cy="9144000"/>
  <p:custDataLst>
    <p:tags r:id="rId25"/>
  </p:custDataLst>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5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CC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372" autoAdjust="0"/>
    <p:restoredTop sz="94679" autoAdjust="0"/>
  </p:normalViewPr>
  <p:slideViewPr>
    <p:cSldViewPr showGuides="1">
      <p:cViewPr varScale="1">
        <p:scale>
          <a:sx n="75" d="100"/>
          <a:sy n="75" d="100"/>
        </p:scale>
        <p:origin x="714" y="132"/>
      </p:cViewPr>
      <p:guideLst>
        <p:guide orient="horz" pos="2160"/>
        <p:guide pos="285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77.wmf"/><Relationship Id="rId3" Type="http://schemas.openxmlformats.org/officeDocument/2006/relationships/image" Target="../media/image72.wmf"/><Relationship Id="rId7" Type="http://schemas.openxmlformats.org/officeDocument/2006/relationships/image" Target="../media/image76.wmf"/><Relationship Id="rId2" Type="http://schemas.openxmlformats.org/officeDocument/2006/relationships/image" Target="../media/image71.wmf"/><Relationship Id="rId1" Type="http://schemas.openxmlformats.org/officeDocument/2006/relationships/image" Target="../media/image70.png"/><Relationship Id="rId6" Type="http://schemas.openxmlformats.org/officeDocument/2006/relationships/image" Target="../media/image75.wmf"/><Relationship Id="rId11" Type="http://schemas.openxmlformats.org/officeDocument/2006/relationships/image" Target="../media/image80.png"/><Relationship Id="rId5" Type="http://schemas.openxmlformats.org/officeDocument/2006/relationships/image" Target="../media/image74.wmf"/><Relationship Id="rId10" Type="http://schemas.openxmlformats.org/officeDocument/2006/relationships/image" Target="../media/image79.wmf"/><Relationship Id="rId4" Type="http://schemas.openxmlformats.org/officeDocument/2006/relationships/image" Target="../media/image73.wmf"/><Relationship Id="rId9" Type="http://schemas.openxmlformats.org/officeDocument/2006/relationships/image" Target="../media/image78.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88.wmf"/><Relationship Id="rId3" Type="http://schemas.openxmlformats.org/officeDocument/2006/relationships/image" Target="../media/image83.wmf"/><Relationship Id="rId7" Type="http://schemas.openxmlformats.org/officeDocument/2006/relationships/image" Target="../media/image87.wmf"/><Relationship Id="rId2" Type="http://schemas.openxmlformats.org/officeDocument/2006/relationships/image" Target="../media/image82.wmf"/><Relationship Id="rId1" Type="http://schemas.openxmlformats.org/officeDocument/2006/relationships/image" Target="../media/image81.png"/><Relationship Id="rId6" Type="http://schemas.openxmlformats.org/officeDocument/2006/relationships/image" Target="../media/image86.wmf"/><Relationship Id="rId5" Type="http://schemas.openxmlformats.org/officeDocument/2006/relationships/image" Target="../media/image85.wmf"/><Relationship Id="rId10" Type="http://schemas.openxmlformats.org/officeDocument/2006/relationships/image" Target="../media/image90.png"/><Relationship Id="rId4" Type="http://schemas.openxmlformats.org/officeDocument/2006/relationships/image" Target="../media/image84.wmf"/><Relationship Id="rId9" Type="http://schemas.openxmlformats.org/officeDocument/2006/relationships/image" Target="../media/image89.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wmf"/><Relationship Id="rId7" Type="http://schemas.openxmlformats.org/officeDocument/2006/relationships/image" Target="../media/image12.wmf"/><Relationship Id="rId2" Type="http://schemas.openxmlformats.org/officeDocument/2006/relationships/image" Target="../media/image7.wmf"/><Relationship Id="rId1" Type="http://schemas.openxmlformats.org/officeDocument/2006/relationships/image" Target="../media/image6.png"/><Relationship Id="rId6" Type="http://schemas.openxmlformats.org/officeDocument/2006/relationships/image" Target="../media/image11.wmf"/><Relationship Id="rId11" Type="http://schemas.openxmlformats.org/officeDocument/2006/relationships/image" Target="../media/image16.wmf"/><Relationship Id="rId5" Type="http://schemas.openxmlformats.org/officeDocument/2006/relationships/image" Target="../media/image10.wmf"/><Relationship Id="rId10" Type="http://schemas.openxmlformats.org/officeDocument/2006/relationships/image" Target="../media/image15.wmf"/><Relationship Id="rId4" Type="http://schemas.openxmlformats.org/officeDocument/2006/relationships/image" Target="../media/image9.wmf"/><Relationship Id="rId9"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3.wmf"/><Relationship Id="rId7" Type="http://schemas.openxmlformats.org/officeDocument/2006/relationships/image" Target="../media/image27.wmf"/><Relationship Id="rId2" Type="http://schemas.openxmlformats.org/officeDocument/2006/relationships/image" Target="../media/image22.wmf"/><Relationship Id="rId1" Type="http://schemas.openxmlformats.org/officeDocument/2006/relationships/image" Target="../media/image6.png"/><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image" Target="../media/image31.wmf"/><Relationship Id="rId7" Type="http://schemas.openxmlformats.org/officeDocument/2006/relationships/image" Target="../media/image35.wmf"/><Relationship Id="rId2" Type="http://schemas.openxmlformats.org/officeDocument/2006/relationships/image" Target="../media/image30.png"/><Relationship Id="rId1" Type="http://schemas.openxmlformats.org/officeDocument/2006/relationships/image" Target="../media/image29.png"/><Relationship Id="rId6" Type="http://schemas.openxmlformats.org/officeDocument/2006/relationships/image" Target="../media/image34.png"/><Relationship Id="rId11" Type="http://schemas.openxmlformats.org/officeDocument/2006/relationships/image" Target="../media/image39.wmf"/><Relationship Id="rId5" Type="http://schemas.openxmlformats.org/officeDocument/2006/relationships/image" Target="../media/image33.wmf"/><Relationship Id="rId10" Type="http://schemas.openxmlformats.org/officeDocument/2006/relationships/image" Target="../media/image38.wmf"/><Relationship Id="rId4" Type="http://schemas.openxmlformats.org/officeDocument/2006/relationships/image" Target="../media/image32.wmf"/><Relationship Id="rId9" Type="http://schemas.openxmlformats.org/officeDocument/2006/relationships/image" Target="../media/image37.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image" Target="../media/image34.png"/><Relationship Id="rId7" Type="http://schemas.openxmlformats.org/officeDocument/2006/relationships/image" Target="../media/image43.wmf"/><Relationship Id="rId2" Type="http://schemas.openxmlformats.org/officeDocument/2006/relationships/image" Target="../media/image30.png"/><Relationship Id="rId1" Type="http://schemas.openxmlformats.org/officeDocument/2006/relationships/image" Target="../media/image29.png"/><Relationship Id="rId6" Type="http://schemas.openxmlformats.org/officeDocument/2006/relationships/image" Target="../media/image42.wmf"/><Relationship Id="rId5" Type="http://schemas.openxmlformats.org/officeDocument/2006/relationships/image" Target="../media/image41.wmf"/><Relationship Id="rId4" Type="http://schemas.openxmlformats.org/officeDocument/2006/relationships/image" Target="../media/image4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image" Target="../media/image45.png"/><Relationship Id="rId6" Type="http://schemas.openxmlformats.org/officeDocument/2006/relationships/image" Target="../media/image50.wmf"/><Relationship Id="rId5" Type="http://schemas.openxmlformats.org/officeDocument/2006/relationships/image" Target="../media/image49.wmf"/><Relationship Id="rId4" Type="http://schemas.openxmlformats.org/officeDocument/2006/relationships/image" Target="../media/image4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1.png"/></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image" Target="../media/image52.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60.wmf"/><Relationship Id="rId13" Type="http://schemas.openxmlformats.org/officeDocument/2006/relationships/image" Target="../media/image65.wmf"/><Relationship Id="rId3" Type="http://schemas.openxmlformats.org/officeDocument/2006/relationships/image" Target="../media/image32.wmf"/><Relationship Id="rId7" Type="http://schemas.openxmlformats.org/officeDocument/2006/relationships/image" Target="../media/image59.wmf"/><Relationship Id="rId12" Type="http://schemas.openxmlformats.org/officeDocument/2006/relationships/image" Target="../media/image64.wmf"/><Relationship Id="rId17" Type="http://schemas.openxmlformats.org/officeDocument/2006/relationships/image" Target="../media/image69.png"/><Relationship Id="rId2" Type="http://schemas.openxmlformats.org/officeDocument/2006/relationships/image" Target="../media/image55.wmf"/><Relationship Id="rId16" Type="http://schemas.openxmlformats.org/officeDocument/2006/relationships/image" Target="../media/image68.wmf"/><Relationship Id="rId1" Type="http://schemas.openxmlformats.org/officeDocument/2006/relationships/image" Target="../media/image54.png"/><Relationship Id="rId6" Type="http://schemas.openxmlformats.org/officeDocument/2006/relationships/image" Target="../media/image58.wmf"/><Relationship Id="rId11" Type="http://schemas.openxmlformats.org/officeDocument/2006/relationships/image" Target="../media/image63.png"/><Relationship Id="rId5" Type="http://schemas.openxmlformats.org/officeDocument/2006/relationships/image" Target="../media/image57.wmf"/><Relationship Id="rId15" Type="http://schemas.openxmlformats.org/officeDocument/2006/relationships/image" Target="../media/image67.wmf"/><Relationship Id="rId10" Type="http://schemas.openxmlformats.org/officeDocument/2006/relationships/image" Target="../media/image62.png"/><Relationship Id="rId4" Type="http://schemas.openxmlformats.org/officeDocument/2006/relationships/image" Target="../media/image56.wmf"/><Relationship Id="rId9" Type="http://schemas.openxmlformats.org/officeDocument/2006/relationships/image" Target="../media/image61.wmf"/><Relationship Id="rId14" Type="http://schemas.openxmlformats.org/officeDocument/2006/relationships/image" Target="../media/image6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l-GR"/>
          </a:p>
        </p:txBody>
      </p:sp>
      <p:sp>
        <p:nvSpPr>
          <p:cNvPr id="15363" name="Rectangle 3"/>
          <p:cNvSpPr>
            <a:spLocks noGrp="1" noChangeArrowheads="1"/>
          </p:cNvSpPr>
          <p:nvPr>
            <p:ph type="dt" sz="quarter"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l-GR"/>
          </a:p>
        </p:txBody>
      </p:sp>
      <p:sp>
        <p:nvSpPr>
          <p:cNvPr id="15364" name="Rectangle 4"/>
          <p:cNvSpPr>
            <a:spLocks noGrp="1" noChangeArrowheads="1"/>
          </p:cNvSpPr>
          <p:nvPr>
            <p:ph type="ftr" sz="quarter" idx="2"/>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l-GR"/>
          </a:p>
        </p:txBody>
      </p:sp>
      <p:sp>
        <p:nvSpPr>
          <p:cNvPr id="15365" name="Rectangle 5"/>
          <p:cNvSpPr>
            <a:spLocks noGrp="1" noChangeArrowheads="1"/>
          </p:cNvSpPr>
          <p:nvPr>
            <p:ph type="sldNum" sz="quarter" idx="3"/>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anose="02020603050405020304" pitchFamily="18" charset="0"/>
              </a:defRPr>
            </a:lvl1pPr>
          </a:lstStyle>
          <a:p>
            <a:pPr>
              <a:defRPr/>
            </a:pPr>
            <a:fld id="{BD74FBCE-5254-469D-B221-094E2F9DBFE1}" type="slidenum">
              <a:rPr lang="el-GR" altLang="el-GR"/>
              <a:pPr>
                <a:defRPr/>
              </a:pPr>
              <a:t>‹#›</a:t>
            </a:fld>
            <a:endParaRPr lang="el-GR" altLang="el-GR"/>
          </a:p>
        </p:txBody>
      </p:sp>
    </p:spTree>
    <p:extLst>
      <p:ext uri="{BB962C8B-B14F-4D97-AF65-F5344CB8AC3E}">
        <p14:creationId xmlns:p14="http://schemas.microsoft.com/office/powerpoint/2010/main" val="1737385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l-GR"/>
          </a:p>
        </p:txBody>
      </p:sp>
      <p:sp>
        <p:nvSpPr>
          <p:cNvPr id="17411" name="Rectangle 3"/>
          <p:cNvSpPr>
            <a:spLocks noGrp="1" noChangeArrowheads="1"/>
          </p:cNvSpPr>
          <p:nvPr>
            <p:ph type="dt"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l-GR"/>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914400" y="4343400"/>
            <a:ext cx="5029200" cy="41148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l-GR" noProof="0" smtClean="0"/>
              <a:t>Κάντε κλικ για επεξεργασία των στυλ κειμένου στο υπόδειγμα</a:t>
            </a:r>
          </a:p>
          <a:p>
            <a:pPr lvl="1"/>
            <a:r>
              <a:rPr lang="el-GR" noProof="0" smtClean="0"/>
              <a:t>Δεύτερο επίπεδο</a:t>
            </a:r>
          </a:p>
          <a:p>
            <a:pPr lvl="2"/>
            <a:r>
              <a:rPr lang="el-GR" noProof="0" smtClean="0"/>
              <a:t>Τρίτο επίπεδο</a:t>
            </a:r>
          </a:p>
          <a:p>
            <a:pPr lvl="3"/>
            <a:r>
              <a:rPr lang="el-GR" noProof="0" smtClean="0"/>
              <a:t>Τέταρτο επίπεδο</a:t>
            </a:r>
          </a:p>
          <a:p>
            <a:pPr lvl="4"/>
            <a:r>
              <a:rPr lang="el-GR" noProof="0" smtClean="0"/>
              <a:t>Πέμπτο επίπεδο</a:t>
            </a:r>
          </a:p>
        </p:txBody>
      </p:sp>
      <p:sp>
        <p:nvSpPr>
          <p:cNvPr id="17414" name="Rectangle 6"/>
          <p:cNvSpPr>
            <a:spLocks noGrp="1" noChangeArrowheads="1"/>
          </p:cNvSpPr>
          <p:nvPr>
            <p:ph type="ftr" sz="quarter" idx="4"/>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l-GR"/>
          </a:p>
        </p:txBody>
      </p:sp>
      <p:sp>
        <p:nvSpPr>
          <p:cNvPr id="17415" name="Rectangle 7"/>
          <p:cNvSpPr>
            <a:spLocks noGrp="1" noChangeArrowheads="1"/>
          </p:cNvSpPr>
          <p:nvPr>
            <p:ph type="sldNum" sz="quarter" idx="5"/>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anose="02020603050405020304" pitchFamily="18" charset="0"/>
              </a:defRPr>
            </a:lvl1pPr>
          </a:lstStyle>
          <a:p>
            <a:pPr>
              <a:defRPr/>
            </a:pPr>
            <a:fld id="{A77E60DF-347A-4ECD-8CCA-AF35A6BA6C1C}" type="slidenum">
              <a:rPr lang="el-GR" altLang="el-GR"/>
              <a:pPr>
                <a:defRPr/>
              </a:pPr>
              <a:t>‹#›</a:t>
            </a:fld>
            <a:endParaRPr lang="el-GR" altLang="el-GR"/>
          </a:p>
        </p:txBody>
      </p:sp>
    </p:spTree>
    <p:extLst>
      <p:ext uri="{BB962C8B-B14F-4D97-AF65-F5344CB8AC3E}">
        <p14:creationId xmlns:p14="http://schemas.microsoft.com/office/powerpoint/2010/main" val="40846354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Θέση εικόνας διαφάνειας 1"/>
          <p:cNvSpPr>
            <a:spLocks noGrp="1" noRot="1" noChangeAspect="1" noTextEdit="1"/>
          </p:cNvSpPr>
          <p:nvPr>
            <p:ph type="sldImg"/>
          </p:nvPr>
        </p:nvSpPr>
        <p:spPr>
          <a:ln/>
        </p:spPr>
      </p:sp>
      <p:sp>
        <p:nvSpPr>
          <p:cNvPr id="16387" name="Θέση σημειώσεων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pPr marL="171450" indent="-171450">
              <a:buFontTx/>
              <a:buChar char="•"/>
            </a:pPr>
            <a:endParaRPr lang="el-GR" altLang="el-GR" smtClean="0">
              <a:solidFill>
                <a:srgbClr val="FF0000"/>
              </a:solidFill>
            </a:endParaRPr>
          </a:p>
        </p:txBody>
      </p:sp>
    </p:spTree>
    <p:extLst>
      <p:ext uri="{BB962C8B-B14F-4D97-AF65-F5344CB8AC3E}">
        <p14:creationId xmlns:p14="http://schemas.microsoft.com/office/powerpoint/2010/main" val="580862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l-GR" altLang="el-GR" smtClean="0"/>
          </a:p>
        </p:txBody>
      </p:sp>
    </p:spTree>
    <p:extLst>
      <p:ext uri="{BB962C8B-B14F-4D97-AF65-F5344CB8AC3E}">
        <p14:creationId xmlns:p14="http://schemas.microsoft.com/office/powerpoint/2010/main" val="1586325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l-GR" altLang="el-GR" smtClean="0"/>
          </a:p>
        </p:txBody>
      </p:sp>
      <p:sp>
        <p:nvSpPr>
          <p:cNvPr id="7270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DF202287-FBA4-46C1-B7EB-4AA4FD48BA27}" type="slidenum">
              <a:rPr lang="el-GR" altLang="el-GR" smtClean="0">
                <a:latin typeface="Times New Roman" panose="02020603050405020304" pitchFamily="18" charset="0"/>
              </a:rPr>
              <a:pPr/>
              <a:t>20</a:t>
            </a:fld>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3930065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75420FC1-EB10-4F93-A488-3858AFE159B1}" type="slidenum">
              <a:rPr kumimoji="0" lang="el-GR" altLang="el-GR" smtClean="0"/>
              <a:pPr>
                <a:spcBef>
                  <a:spcPct val="0"/>
                </a:spcBef>
              </a:pPr>
              <a:t>5</a:t>
            </a:fld>
            <a:endParaRPr kumimoji="0" lang="el-GR" altLang="el-GR" smtClean="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eaLnBrk="1" hangingPunct="1"/>
            <a:endParaRPr lang="el-GR" altLang="el-GR" smtClean="0"/>
          </a:p>
        </p:txBody>
      </p:sp>
    </p:spTree>
    <p:extLst>
      <p:ext uri="{BB962C8B-B14F-4D97-AF65-F5344CB8AC3E}">
        <p14:creationId xmlns:p14="http://schemas.microsoft.com/office/powerpoint/2010/main" val="362247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75420FC1-EB10-4F93-A488-3858AFE159B1}" type="slidenum">
              <a:rPr kumimoji="0" lang="el-GR" altLang="el-GR" smtClean="0"/>
              <a:pPr>
                <a:spcBef>
                  <a:spcPct val="0"/>
                </a:spcBef>
              </a:pPr>
              <a:t>6</a:t>
            </a:fld>
            <a:endParaRPr kumimoji="0" lang="el-GR" altLang="el-GR" smtClean="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eaLnBrk="1" hangingPunct="1"/>
            <a:endParaRPr lang="el-GR" altLang="el-GR" smtClean="0"/>
          </a:p>
        </p:txBody>
      </p:sp>
    </p:spTree>
    <p:extLst>
      <p:ext uri="{BB962C8B-B14F-4D97-AF65-F5344CB8AC3E}">
        <p14:creationId xmlns:p14="http://schemas.microsoft.com/office/powerpoint/2010/main" val="2116569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75420FC1-EB10-4F93-A488-3858AFE159B1}" type="slidenum">
              <a:rPr kumimoji="0" lang="el-GR" altLang="el-GR" smtClean="0"/>
              <a:pPr>
                <a:spcBef>
                  <a:spcPct val="0"/>
                </a:spcBef>
              </a:pPr>
              <a:t>7</a:t>
            </a:fld>
            <a:endParaRPr kumimoji="0" lang="el-GR" altLang="el-GR" smtClean="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eaLnBrk="1" hangingPunct="1"/>
            <a:endParaRPr lang="el-GR" altLang="el-GR" smtClean="0"/>
          </a:p>
        </p:txBody>
      </p:sp>
    </p:spTree>
    <p:extLst>
      <p:ext uri="{BB962C8B-B14F-4D97-AF65-F5344CB8AC3E}">
        <p14:creationId xmlns:p14="http://schemas.microsoft.com/office/powerpoint/2010/main" val="1345282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Θέση εικόνας διαφάνειας 1"/>
          <p:cNvSpPr>
            <a:spLocks noGrp="1" noRot="1" noChangeAspect="1" noTextEdit="1"/>
          </p:cNvSpPr>
          <p:nvPr>
            <p:ph type="sldImg"/>
          </p:nvPr>
        </p:nvSpPr>
        <p:spPr>
          <a:ln/>
        </p:spPr>
      </p:sp>
      <p:sp>
        <p:nvSpPr>
          <p:cNvPr id="60419" name="Θέση σημειώσεων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pPr marL="171450" indent="-171450">
              <a:buFontTx/>
              <a:buChar char="•"/>
            </a:pPr>
            <a:endParaRPr lang="el-GR" altLang="el-GR" smtClean="0"/>
          </a:p>
        </p:txBody>
      </p:sp>
      <p:sp>
        <p:nvSpPr>
          <p:cNvPr id="60420" name="Θέση αριθμού διαφάνειας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99DBD623-2513-4AD0-AF6F-160A32DA6252}" type="slidenum">
              <a:rPr lang="el-GR" altLang="el-GR" smtClean="0">
                <a:latin typeface="Times New Roman" panose="02020603050405020304" pitchFamily="18" charset="0"/>
              </a:rPr>
              <a:pPr/>
              <a:t>14</a:t>
            </a:fld>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83226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l-GR" altLang="el-GR" smtClean="0"/>
          </a:p>
        </p:txBody>
      </p:sp>
      <p:sp>
        <p:nvSpPr>
          <p:cNvPr id="6246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F5AF7DFA-D67B-4DBE-B360-9828693EFC06}" type="slidenum">
              <a:rPr lang="el-GR" altLang="el-GR" smtClean="0">
                <a:latin typeface="Times New Roman" panose="02020603050405020304" pitchFamily="18" charset="0"/>
              </a:rPr>
              <a:pPr/>
              <a:t>15</a:t>
            </a:fld>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4255735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l-GR" altLang="el-GR" smtClean="0"/>
          </a:p>
        </p:txBody>
      </p:sp>
      <p:sp>
        <p:nvSpPr>
          <p:cNvPr id="6451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155E6DD4-9525-42CF-9BAD-F6410158E92D}" type="slidenum">
              <a:rPr lang="el-GR" altLang="el-GR" smtClean="0">
                <a:latin typeface="Times New Roman" panose="02020603050405020304" pitchFamily="18" charset="0"/>
              </a:rPr>
              <a:pPr/>
              <a:t>16</a:t>
            </a:fld>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1897055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l-GR" altLang="el-GR" smtClean="0"/>
          </a:p>
        </p:txBody>
      </p:sp>
      <p:sp>
        <p:nvSpPr>
          <p:cNvPr id="6656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577C587A-41FD-425A-8E3D-3FDC24C05D63}" type="slidenum">
              <a:rPr lang="el-GR" altLang="el-GR" smtClean="0">
                <a:latin typeface="Times New Roman" panose="02020603050405020304" pitchFamily="18" charset="0"/>
              </a:rPr>
              <a:pPr/>
              <a:t>17</a:t>
            </a:fld>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1738710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l-GR" altLang="el-GR" smtClean="0"/>
          </a:p>
        </p:txBody>
      </p:sp>
    </p:spTree>
    <p:extLst>
      <p:ext uri="{BB962C8B-B14F-4D97-AF65-F5344CB8AC3E}">
        <p14:creationId xmlns:p14="http://schemas.microsoft.com/office/powerpoint/2010/main" val="3176563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dirty="0"/>
          </a:p>
        </p:txBody>
      </p:sp>
    </p:spTree>
    <p:extLst>
      <p:ext uri="{BB962C8B-B14F-4D97-AF65-F5344CB8AC3E}">
        <p14:creationId xmlns:p14="http://schemas.microsoft.com/office/powerpoint/2010/main" val="338498502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4" name="Θέση αριθμού διαφάνειας 5"/>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B8D8D9AF-ABEB-4DB2-A9A7-7565346C194D}" type="slidenum">
              <a:rPr lang="el-GR" smtClean="0">
                <a:solidFill>
                  <a:srgbClr val="5075BC"/>
                </a:solidFill>
              </a:rPr>
              <a:pPr algn="ctr">
                <a:defRPr/>
              </a:pPr>
              <a:t>‹#›</a:t>
            </a:fld>
            <a:endParaRPr lang="el-GR" dirty="0">
              <a:solidFill>
                <a:srgbClr val="5075BC"/>
              </a:solidFill>
            </a:endParaRPr>
          </a:p>
        </p:txBody>
      </p:sp>
      <p:sp>
        <p:nvSpPr>
          <p:cNvPr id="5" name="2 - Θέση υποσέλιδου"/>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smtClean="0">
                <a:solidFill>
                  <a:srgbClr val="5075BC"/>
                </a:solidFill>
              </a:rPr>
              <a:t>Ενότητα 3: Ενισχυτές μιας βαθμίδας </a:t>
            </a:r>
            <a:endParaRPr lang="el-GR" sz="1000" dirty="0">
              <a:solidFill>
                <a:srgbClr val="5075BC"/>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56446857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47873979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4" name="Θέση αριθμού διαφάνειας 5" descr="[DECORATIVE]"/>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47891D65-4FD5-4C9E-8125-9533E90E911E}" type="slidenum">
              <a:rPr lang="el-GR" smtClean="0">
                <a:solidFill>
                  <a:srgbClr val="5075BC"/>
                </a:solidFill>
              </a:rPr>
              <a:pPr algn="ctr">
                <a:defRPr/>
              </a:pPr>
              <a:t>‹#›</a:t>
            </a:fld>
            <a:endParaRPr lang="el-GR" dirty="0">
              <a:solidFill>
                <a:srgbClr val="5075BC"/>
              </a:solidFill>
            </a:endParaRPr>
          </a:p>
        </p:txBody>
      </p:sp>
      <p:sp>
        <p:nvSpPr>
          <p:cNvPr id="5" name="2 - Θέση υποσέλιδου" descr="[DECORATIVE]"/>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smtClean="0">
                <a:solidFill>
                  <a:srgbClr val="5075BC"/>
                </a:solidFill>
              </a:rPr>
              <a:t>Ενότητα 3: Ενισχυτές μιας βαθμίδας </a:t>
            </a:r>
            <a:endParaRPr lang="el-GR" sz="1000" dirty="0">
              <a:solidFill>
                <a:srgbClr val="5075BC"/>
              </a:solidFill>
            </a:endParaRPr>
          </a:p>
        </p:txBody>
      </p:sp>
      <p:pic>
        <p:nvPicPr>
          <p:cNvPr id="6" name="Picture 5" descr="[DECORATIV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rgbClr val="5075BC"/>
                </a:solidFill>
              </a:defRPr>
            </a:lvl1pPr>
          </a:lstStyle>
          <a:p>
            <a:r>
              <a:rPr lang="el-GR"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Tree>
    <p:extLst>
      <p:ext uri="{BB962C8B-B14F-4D97-AF65-F5344CB8AC3E}">
        <p14:creationId xmlns:p14="http://schemas.microsoft.com/office/powerpoint/2010/main" val="2474460940"/>
      </p:ext>
    </p:extLst>
  </p:cSld>
  <p:clrMapOvr>
    <a:masterClrMapping/>
  </p:clrMapOvr>
  <p:transition/>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Tree>
    <p:extLst>
      <p:ext uri="{BB962C8B-B14F-4D97-AF65-F5344CB8AC3E}">
        <p14:creationId xmlns:p14="http://schemas.microsoft.com/office/powerpoint/2010/main" val="267096805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Θέση αριθμού διαφάνειας 5"/>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5D3FB25A-BBC0-4EA0-8774-A73A77F43FCC}" type="slidenum">
              <a:rPr lang="el-GR" smtClean="0">
                <a:solidFill>
                  <a:srgbClr val="5075BC"/>
                </a:solidFill>
              </a:rPr>
              <a:pPr algn="ctr">
                <a:defRPr/>
              </a:pPr>
              <a:t>‹#›</a:t>
            </a:fld>
            <a:endParaRPr lang="el-GR" dirty="0">
              <a:solidFill>
                <a:srgbClr val="5075BC"/>
              </a:solidFill>
            </a:endParaRPr>
          </a:p>
        </p:txBody>
      </p:sp>
      <p:sp>
        <p:nvSpPr>
          <p:cNvPr id="6" name="2 - Θέση υποσέλιδου"/>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smtClean="0">
                <a:solidFill>
                  <a:srgbClr val="5075BC"/>
                </a:solidFill>
              </a:rPr>
              <a:t>Ενότητα 3: Ενισχυτές μιας βαθμίδας </a:t>
            </a:r>
            <a:endParaRPr lang="el-GR" sz="1000" dirty="0">
              <a:solidFill>
                <a:srgbClr val="5075BC"/>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rgbClr val="5075BC"/>
                </a:solidFill>
              </a:defRPr>
            </a:lvl1p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292525128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7" name="Θέση αριθμού διαφάνειας 5" descr="[DECORATIVE]"/>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77B698D3-8E7C-4045-8180-E1488241FE80}" type="slidenum">
              <a:rPr lang="el-GR" smtClean="0">
                <a:solidFill>
                  <a:srgbClr val="5075BC"/>
                </a:solidFill>
              </a:rPr>
              <a:pPr algn="ctr">
                <a:defRPr/>
              </a:pPr>
              <a:t>‹#›</a:t>
            </a:fld>
            <a:endParaRPr lang="el-GR" dirty="0">
              <a:solidFill>
                <a:srgbClr val="5075BC"/>
              </a:solidFill>
            </a:endParaRPr>
          </a:p>
        </p:txBody>
      </p:sp>
      <p:sp>
        <p:nvSpPr>
          <p:cNvPr id="8" name="2 - Θέση υποσέλιδου" descr="[DECORATIVE]"/>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smtClean="0">
                <a:solidFill>
                  <a:srgbClr val="5075BC"/>
                </a:solidFill>
              </a:rPr>
              <a:t>Ενότητα 3: Ενισχυτές μιας βαθμίδας </a:t>
            </a:r>
            <a:endParaRPr lang="el-GR" sz="1000" dirty="0">
              <a:solidFill>
                <a:srgbClr val="5075BC"/>
              </a:solidFill>
            </a:endParaRPr>
          </a:p>
        </p:txBody>
      </p:sp>
      <p:pic>
        <p:nvPicPr>
          <p:cNvPr id="9" name="Picture 8" descr="[DECORATIV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a:solidFill>
                  <a:srgbClr val="5075BC"/>
                </a:solidFill>
              </a:defRPr>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89757988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Θέση αριθμού διαφάνειας 5" descr="[DECORATIVE]"/>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35F80DA4-E160-44DA-A325-2676CE6E8689}" type="slidenum">
              <a:rPr lang="el-GR" smtClean="0">
                <a:solidFill>
                  <a:srgbClr val="5075BC"/>
                </a:solidFill>
              </a:rPr>
              <a:pPr algn="ctr">
                <a:defRPr/>
              </a:pPr>
              <a:t>‹#›</a:t>
            </a:fld>
            <a:endParaRPr lang="el-GR" dirty="0">
              <a:solidFill>
                <a:srgbClr val="5075BC"/>
              </a:solidFill>
            </a:endParaRPr>
          </a:p>
        </p:txBody>
      </p:sp>
      <p:sp>
        <p:nvSpPr>
          <p:cNvPr id="4" name="2 - Θέση υποσέλιδου" descr="[DECORATIVE]"/>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smtClean="0">
                <a:solidFill>
                  <a:srgbClr val="5075BC"/>
                </a:solidFill>
              </a:rPr>
              <a:t>Ενότητα 3: Ενισχυτές μιας βαθμίδας </a:t>
            </a:r>
            <a:endParaRPr lang="el-GR" sz="1000" dirty="0">
              <a:solidFill>
                <a:srgbClr val="5075BC"/>
              </a:solidFill>
            </a:endParaRPr>
          </a:p>
        </p:txBody>
      </p:sp>
      <p:pic>
        <p:nvPicPr>
          <p:cNvPr id="5" name="Picture 4" descr="[DECORATIV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smtClean="0"/>
              <a:t>Στυλ κύριου τίτλου</a:t>
            </a:r>
            <a:endParaRPr lang="el-GR" dirty="0"/>
          </a:p>
        </p:txBody>
      </p:sp>
    </p:spTree>
    <p:extLst>
      <p:ext uri="{BB962C8B-B14F-4D97-AF65-F5344CB8AC3E}">
        <p14:creationId xmlns:p14="http://schemas.microsoft.com/office/powerpoint/2010/main" val="158506128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384881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Περιεχόμενο με λεζάντα">
    <p:spTree>
      <p:nvGrpSpPr>
        <p:cNvPr id="1" name=""/>
        <p:cNvGrpSpPr/>
        <p:nvPr/>
      </p:nvGrpSpPr>
      <p:grpSpPr>
        <a:xfrm>
          <a:off x="0" y="0"/>
          <a:ext cx="0" cy="0"/>
          <a:chOff x="0" y="0"/>
          <a:chExt cx="0" cy="0"/>
        </a:xfrm>
      </p:grpSpPr>
      <p:sp>
        <p:nvSpPr>
          <p:cNvPr id="5" name="Θέση αριθμού διαφάνειας 5" descr="[DECORATIVE]"/>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18A2BF11-534B-4370-A747-A6DA54A50663}" type="slidenum">
              <a:rPr lang="el-GR" smtClean="0">
                <a:solidFill>
                  <a:srgbClr val="5075BC"/>
                </a:solidFill>
              </a:rPr>
              <a:pPr algn="ctr">
                <a:defRPr/>
              </a:pPr>
              <a:t>‹#›</a:t>
            </a:fld>
            <a:endParaRPr lang="el-GR" dirty="0">
              <a:solidFill>
                <a:srgbClr val="5075BC"/>
              </a:solidFill>
            </a:endParaRPr>
          </a:p>
        </p:txBody>
      </p:sp>
      <p:sp>
        <p:nvSpPr>
          <p:cNvPr id="7" name="2 - Θέση υποσέλιδου" descr="[DECORATIVE]"/>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smtClean="0">
                <a:solidFill>
                  <a:srgbClr val="5075BC"/>
                </a:solidFill>
              </a:rPr>
              <a:t>Ενότητα 3: Ενισχυτές μιας βαθμίδας </a:t>
            </a:r>
            <a:endParaRPr lang="el-GR" sz="1000" dirty="0">
              <a:solidFill>
                <a:srgbClr val="5075BC"/>
              </a:solidFill>
            </a:endParaRPr>
          </a:p>
        </p:txBody>
      </p:sp>
      <p:pic>
        <p:nvPicPr>
          <p:cNvPr id="8" name="Picture 7" descr="[DECORATIV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smtClean="0"/>
              <a:t>Στυλ κύριου τίτλου</a:t>
            </a:r>
            <a:endParaRPr lang="el-GR" dirty="0"/>
          </a:p>
        </p:txBody>
      </p:sp>
    </p:spTree>
    <p:extLst>
      <p:ext uri="{BB962C8B-B14F-4D97-AF65-F5344CB8AC3E}">
        <p14:creationId xmlns:p14="http://schemas.microsoft.com/office/powerpoint/2010/main" val="391618503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Εικόνα με λεζάντα">
    <p:spTree>
      <p:nvGrpSpPr>
        <p:cNvPr id="1" name=""/>
        <p:cNvGrpSpPr/>
        <p:nvPr/>
      </p:nvGrpSpPr>
      <p:grpSpPr>
        <a:xfrm>
          <a:off x="0" y="0"/>
          <a:ext cx="0" cy="0"/>
          <a:chOff x="0" y="0"/>
          <a:chExt cx="0" cy="0"/>
        </a:xfrm>
      </p:grpSpPr>
      <p:sp>
        <p:nvSpPr>
          <p:cNvPr id="5" name="Θέση αριθμού διαφάνειας 5" descr="[DECORATIVE]"/>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3AD41766-3C87-4F03-95EB-E8E6D6464939}" type="slidenum">
              <a:rPr lang="el-GR" smtClean="0">
                <a:solidFill>
                  <a:srgbClr val="5075BC"/>
                </a:solidFill>
              </a:rPr>
              <a:pPr algn="ctr">
                <a:defRPr/>
              </a:pPr>
              <a:t>‹#›</a:t>
            </a:fld>
            <a:endParaRPr lang="el-GR" dirty="0">
              <a:solidFill>
                <a:srgbClr val="5075BC"/>
              </a:solidFill>
            </a:endParaRPr>
          </a:p>
        </p:txBody>
      </p:sp>
      <p:sp>
        <p:nvSpPr>
          <p:cNvPr id="6" name="2 - Θέση υποσέλιδου" descr="[DECORATIVE]"/>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smtClean="0">
                <a:solidFill>
                  <a:srgbClr val="5075BC"/>
                </a:solidFill>
              </a:rPr>
              <a:t>Ενότητα 3: Ενισχυτές μιας βαθμίδας </a:t>
            </a:r>
            <a:endParaRPr lang="el-GR" sz="1000" dirty="0">
              <a:solidFill>
                <a:srgbClr val="5075BC"/>
              </a:solidFill>
            </a:endParaRPr>
          </a:p>
        </p:txBody>
      </p:sp>
      <p:pic>
        <p:nvPicPr>
          <p:cNvPr id="7" name="Picture 6" descr="[DECORATIV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εικόνας 2"/>
          <p:cNvSpPr>
            <a:spLocks noGrp="1"/>
          </p:cNvSpPr>
          <p:nvPr>
            <p:ph type="pic" idx="1"/>
          </p:nvPr>
        </p:nvSpPr>
        <p:spPr>
          <a:xfrm>
            <a:off x="1792288" y="1556792"/>
            <a:ext cx="5486400" cy="34563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εικόνα</a:t>
            </a:r>
            <a:endParaRPr lang="el-GR" noProof="0"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smtClean="0"/>
              <a:t>Στυλ κύριου τίτλου</a:t>
            </a:r>
            <a:endParaRPr lang="el-GR" dirty="0"/>
          </a:p>
        </p:txBody>
      </p:sp>
    </p:spTree>
    <p:extLst>
      <p:ext uri="{BB962C8B-B14F-4D97-AF65-F5344CB8AC3E}">
        <p14:creationId xmlns:p14="http://schemas.microsoft.com/office/powerpoint/2010/main" val="332100457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Tree>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ransition/>
  <p:timing>
    <p:tnLst>
      <p:par>
        <p:cTn id="1" dur="indefinite" restart="never" nodeType="tmRoot"/>
      </p:par>
    </p:tnLst>
  </p:timing>
  <p:hf hdr="0" ftr="0"/>
  <p:txStyles>
    <p:titleStyle>
      <a:lvl1pPr algn="ctr" rtl="0" eaLnBrk="0" fontAlgn="base" hangingPunct="0">
        <a:spcBef>
          <a:spcPct val="0"/>
        </a:spcBef>
        <a:spcAft>
          <a:spcPct val="0"/>
        </a:spcAft>
        <a:defRPr sz="4400" kern="1200">
          <a:solidFill>
            <a:schemeClr val="accent1"/>
          </a:solidFill>
          <a:latin typeface="+mj-lt"/>
          <a:ea typeface="+mj-ea"/>
          <a:cs typeface="+mj-cs"/>
        </a:defRPr>
      </a:lvl1pPr>
      <a:lvl2pPr algn="ctr" rtl="0" eaLnBrk="0" fontAlgn="base" hangingPunct="0">
        <a:spcBef>
          <a:spcPct val="0"/>
        </a:spcBef>
        <a:spcAft>
          <a:spcPct val="0"/>
        </a:spcAft>
        <a:defRPr sz="4400">
          <a:solidFill>
            <a:schemeClr val="accent1"/>
          </a:solidFill>
          <a:latin typeface="Calibri" panose="020F0502020204030204" pitchFamily="34" charset="0"/>
        </a:defRPr>
      </a:lvl2pPr>
      <a:lvl3pPr algn="ctr" rtl="0" eaLnBrk="0" fontAlgn="base" hangingPunct="0">
        <a:spcBef>
          <a:spcPct val="0"/>
        </a:spcBef>
        <a:spcAft>
          <a:spcPct val="0"/>
        </a:spcAft>
        <a:defRPr sz="4400">
          <a:solidFill>
            <a:schemeClr val="accent1"/>
          </a:solidFill>
          <a:latin typeface="Calibri" panose="020F0502020204030204" pitchFamily="34" charset="0"/>
        </a:defRPr>
      </a:lvl3pPr>
      <a:lvl4pPr algn="ctr" rtl="0" eaLnBrk="0" fontAlgn="base" hangingPunct="0">
        <a:spcBef>
          <a:spcPct val="0"/>
        </a:spcBef>
        <a:spcAft>
          <a:spcPct val="0"/>
        </a:spcAft>
        <a:defRPr sz="4400">
          <a:solidFill>
            <a:schemeClr val="accent1"/>
          </a:solidFill>
          <a:latin typeface="Calibri" panose="020F0502020204030204" pitchFamily="34" charset="0"/>
        </a:defRPr>
      </a:lvl4pPr>
      <a:lvl5pPr algn="ctr" rtl="0" eaLnBrk="0" fontAlgn="base" hangingPunct="0">
        <a:spcBef>
          <a:spcPct val="0"/>
        </a:spcBef>
        <a:spcAft>
          <a:spcPct val="0"/>
        </a:spcAft>
        <a:defRPr sz="4400">
          <a:solidFill>
            <a:schemeClr val="accent1"/>
          </a:solidFill>
          <a:latin typeface="Calibri" panose="020F0502020204030204" pitchFamily="34" charset="0"/>
        </a:defRPr>
      </a:lvl5pPr>
      <a:lvl6pPr marL="457200" algn="ctr" rtl="0" fontAlgn="base">
        <a:spcBef>
          <a:spcPct val="0"/>
        </a:spcBef>
        <a:spcAft>
          <a:spcPct val="0"/>
        </a:spcAft>
        <a:defRPr sz="4400">
          <a:solidFill>
            <a:schemeClr val="accent1"/>
          </a:solidFill>
          <a:latin typeface="Calibri" panose="020F0502020204030204" pitchFamily="34" charset="0"/>
        </a:defRPr>
      </a:lvl6pPr>
      <a:lvl7pPr marL="914400" algn="ctr" rtl="0" fontAlgn="base">
        <a:spcBef>
          <a:spcPct val="0"/>
        </a:spcBef>
        <a:spcAft>
          <a:spcPct val="0"/>
        </a:spcAft>
        <a:defRPr sz="4400">
          <a:solidFill>
            <a:schemeClr val="accent1"/>
          </a:solidFill>
          <a:latin typeface="Calibri" panose="020F0502020204030204" pitchFamily="34" charset="0"/>
        </a:defRPr>
      </a:lvl7pPr>
      <a:lvl8pPr marL="1371600" algn="ctr" rtl="0" fontAlgn="base">
        <a:spcBef>
          <a:spcPct val="0"/>
        </a:spcBef>
        <a:spcAft>
          <a:spcPct val="0"/>
        </a:spcAft>
        <a:defRPr sz="4400">
          <a:solidFill>
            <a:schemeClr val="accent1"/>
          </a:solidFill>
          <a:latin typeface="Calibri" panose="020F0502020204030204" pitchFamily="34" charset="0"/>
        </a:defRPr>
      </a:lvl8pPr>
      <a:lvl9pPr marL="1828800" algn="ctr" rtl="0" fontAlgn="base">
        <a:spcBef>
          <a:spcPct val="0"/>
        </a:spcBef>
        <a:spcAft>
          <a:spcPct val="0"/>
        </a:spcAft>
        <a:defRPr sz="4400">
          <a:solidFill>
            <a:schemeClr val="accent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52.bin"/><Relationship Id="rId13" Type="http://schemas.openxmlformats.org/officeDocument/2006/relationships/image" Target="../media/image57.wmf"/><Relationship Id="rId18" Type="http://schemas.openxmlformats.org/officeDocument/2006/relationships/oleObject" Target="../embeddings/oleObject57.bin"/><Relationship Id="rId26" Type="http://schemas.openxmlformats.org/officeDocument/2006/relationships/oleObject" Target="../embeddings/oleObject61.bin"/><Relationship Id="rId3" Type="http://schemas.openxmlformats.org/officeDocument/2006/relationships/slideLayout" Target="../slideLayouts/slideLayout2.xml"/><Relationship Id="rId21" Type="http://schemas.openxmlformats.org/officeDocument/2006/relationships/image" Target="../media/image61.wmf"/><Relationship Id="rId34" Type="http://schemas.openxmlformats.org/officeDocument/2006/relationships/oleObject" Target="../embeddings/oleObject65.bin"/><Relationship Id="rId7" Type="http://schemas.openxmlformats.org/officeDocument/2006/relationships/image" Target="../media/image55.wmf"/><Relationship Id="rId12" Type="http://schemas.openxmlformats.org/officeDocument/2006/relationships/oleObject" Target="../embeddings/oleObject54.bin"/><Relationship Id="rId17" Type="http://schemas.openxmlformats.org/officeDocument/2006/relationships/image" Target="../media/image59.wmf"/><Relationship Id="rId25" Type="http://schemas.openxmlformats.org/officeDocument/2006/relationships/image" Target="../media/image63.png"/><Relationship Id="rId33" Type="http://schemas.openxmlformats.org/officeDocument/2006/relationships/image" Target="../media/image67.wmf"/><Relationship Id="rId2" Type="http://schemas.openxmlformats.org/officeDocument/2006/relationships/tags" Target="../tags/tag11.xml"/><Relationship Id="rId16" Type="http://schemas.openxmlformats.org/officeDocument/2006/relationships/oleObject" Target="../embeddings/oleObject56.bin"/><Relationship Id="rId20" Type="http://schemas.openxmlformats.org/officeDocument/2006/relationships/oleObject" Target="../embeddings/oleObject58.bin"/><Relationship Id="rId29" Type="http://schemas.openxmlformats.org/officeDocument/2006/relationships/image" Target="../media/image65.wmf"/><Relationship Id="rId1" Type="http://schemas.openxmlformats.org/officeDocument/2006/relationships/vmlDrawing" Target="../drawings/vmlDrawing9.vml"/><Relationship Id="rId6" Type="http://schemas.openxmlformats.org/officeDocument/2006/relationships/oleObject" Target="../embeddings/oleObject51.bin"/><Relationship Id="rId11" Type="http://schemas.openxmlformats.org/officeDocument/2006/relationships/image" Target="../media/image56.wmf"/><Relationship Id="rId24" Type="http://schemas.openxmlformats.org/officeDocument/2006/relationships/oleObject" Target="../embeddings/oleObject60.bin"/><Relationship Id="rId32" Type="http://schemas.openxmlformats.org/officeDocument/2006/relationships/oleObject" Target="../embeddings/oleObject64.bin"/><Relationship Id="rId37" Type="http://schemas.openxmlformats.org/officeDocument/2006/relationships/image" Target="../media/image69.png"/><Relationship Id="rId5" Type="http://schemas.openxmlformats.org/officeDocument/2006/relationships/image" Target="../media/image54.png"/><Relationship Id="rId15" Type="http://schemas.openxmlformats.org/officeDocument/2006/relationships/image" Target="../media/image58.wmf"/><Relationship Id="rId23" Type="http://schemas.openxmlformats.org/officeDocument/2006/relationships/image" Target="../media/image62.png"/><Relationship Id="rId28" Type="http://schemas.openxmlformats.org/officeDocument/2006/relationships/oleObject" Target="../embeddings/oleObject62.bin"/><Relationship Id="rId36" Type="http://schemas.openxmlformats.org/officeDocument/2006/relationships/oleObject" Target="../embeddings/oleObject66.bin"/><Relationship Id="rId10" Type="http://schemas.openxmlformats.org/officeDocument/2006/relationships/oleObject" Target="../embeddings/oleObject53.bin"/><Relationship Id="rId19" Type="http://schemas.openxmlformats.org/officeDocument/2006/relationships/image" Target="../media/image60.wmf"/><Relationship Id="rId31" Type="http://schemas.openxmlformats.org/officeDocument/2006/relationships/image" Target="../media/image66.wmf"/><Relationship Id="rId4" Type="http://schemas.openxmlformats.org/officeDocument/2006/relationships/oleObject" Target="../embeddings/oleObject50.bin"/><Relationship Id="rId9" Type="http://schemas.openxmlformats.org/officeDocument/2006/relationships/image" Target="../media/image32.wmf"/><Relationship Id="rId14" Type="http://schemas.openxmlformats.org/officeDocument/2006/relationships/oleObject" Target="../embeddings/oleObject55.bin"/><Relationship Id="rId22" Type="http://schemas.openxmlformats.org/officeDocument/2006/relationships/oleObject" Target="../embeddings/oleObject59.bin"/><Relationship Id="rId27" Type="http://schemas.openxmlformats.org/officeDocument/2006/relationships/image" Target="../media/image64.wmf"/><Relationship Id="rId30" Type="http://schemas.openxmlformats.org/officeDocument/2006/relationships/oleObject" Target="../embeddings/oleObject63.bin"/><Relationship Id="rId35" Type="http://schemas.openxmlformats.org/officeDocument/2006/relationships/image" Target="../media/image68.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69.bin"/><Relationship Id="rId13" Type="http://schemas.openxmlformats.org/officeDocument/2006/relationships/image" Target="../media/image74.wmf"/><Relationship Id="rId18" Type="http://schemas.openxmlformats.org/officeDocument/2006/relationships/oleObject" Target="../embeddings/oleObject74.bin"/><Relationship Id="rId3" Type="http://schemas.openxmlformats.org/officeDocument/2006/relationships/slideLayout" Target="../slideLayouts/slideLayout8.xml"/><Relationship Id="rId21" Type="http://schemas.openxmlformats.org/officeDocument/2006/relationships/image" Target="../media/image78.wmf"/><Relationship Id="rId7" Type="http://schemas.openxmlformats.org/officeDocument/2006/relationships/image" Target="../media/image71.wmf"/><Relationship Id="rId12" Type="http://schemas.openxmlformats.org/officeDocument/2006/relationships/oleObject" Target="../embeddings/oleObject71.bin"/><Relationship Id="rId17" Type="http://schemas.openxmlformats.org/officeDocument/2006/relationships/image" Target="../media/image76.wmf"/><Relationship Id="rId25" Type="http://schemas.openxmlformats.org/officeDocument/2006/relationships/image" Target="../media/image80.png"/><Relationship Id="rId2" Type="http://schemas.openxmlformats.org/officeDocument/2006/relationships/tags" Target="../tags/tag12.xml"/><Relationship Id="rId16" Type="http://schemas.openxmlformats.org/officeDocument/2006/relationships/oleObject" Target="../embeddings/oleObject73.bin"/><Relationship Id="rId20" Type="http://schemas.openxmlformats.org/officeDocument/2006/relationships/oleObject" Target="../embeddings/oleObject75.bin"/><Relationship Id="rId1" Type="http://schemas.openxmlformats.org/officeDocument/2006/relationships/vmlDrawing" Target="../drawings/vmlDrawing10.vml"/><Relationship Id="rId6" Type="http://schemas.openxmlformats.org/officeDocument/2006/relationships/oleObject" Target="../embeddings/oleObject68.bin"/><Relationship Id="rId11" Type="http://schemas.openxmlformats.org/officeDocument/2006/relationships/image" Target="../media/image73.wmf"/><Relationship Id="rId24" Type="http://schemas.openxmlformats.org/officeDocument/2006/relationships/oleObject" Target="../embeddings/oleObject77.bin"/><Relationship Id="rId5" Type="http://schemas.openxmlformats.org/officeDocument/2006/relationships/image" Target="../media/image70.png"/><Relationship Id="rId15" Type="http://schemas.openxmlformats.org/officeDocument/2006/relationships/image" Target="../media/image75.wmf"/><Relationship Id="rId23" Type="http://schemas.openxmlformats.org/officeDocument/2006/relationships/image" Target="../media/image79.wmf"/><Relationship Id="rId10" Type="http://schemas.openxmlformats.org/officeDocument/2006/relationships/oleObject" Target="../embeddings/oleObject70.bin"/><Relationship Id="rId19" Type="http://schemas.openxmlformats.org/officeDocument/2006/relationships/image" Target="../media/image77.wmf"/><Relationship Id="rId4" Type="http://schemas.openxmlformats.org/officeDocument/2006/relationships/oleObject" Target="../embeddings/oleObject67.bin"/><Relationship Id="rId9" Type="http://schemas.openxmlformats.org/officeDocument/2006/relationships/image" Target="../media/image72.wmf"/><Relationship Id="rId14" Type="http://schemas.openxmlformats.org/officeDocument/2006/relationships/oleObject" Target="../embeddings/oleObject72.bin"/><Relationship Id="rId22" Type="http://schemas.openxmlformats.org/officeDocument/2006/relationships/oleObject" Target="../embeddings/oleObject76.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80.bin"/><Relationship Id="rId13" Type="http://schemas.openxmlformats.org/officeDocument/2006/relationships/image" Target="../media/image85.wmf"/><Relationship Id="rId18" Type="http://schemas.openxmlformats.org/officeDocument/2006/relationships/oleObject" Target="../embeddings/oleObject85.bin"/><Relationship Id="rId3" Type="http://schemas.openxmlformats.org/officeDocument/2006/relationships/slideLayout" Target="../slideLayouts/slideLayout8.xml"/><Relationship Id="rId21" Type="http://schemas.openxmlformats.org/officeDocument/2006/relationships/image" Target="../media/image89.wmf"/><Relationship Id="rId7" Type="http://schemas.openxmlformats.org/officeDocument/2006/relationships/image" Target="../media/image82.wmf"/><Relationship Id="rId12" Type="http://schemas.openxmlformats.org/officeDocument/2006/relationships/oleObject" Target="../embeddings/oleObject82.bin"/><Relationship Id="rId17" Type="http://schemas.openxmlformats.org/officeDocument/2006/relationships/image" Target="../media/image87.wmf"/><Relationship Id="rId2" Type="http://schemas.openxmlformats.org/officeDocument/2006/relationships/tags" Target="../tags/tag13.xml"/><Relationship Id="rId16" Type="http://schemas.openxmlformats.org/officeDocument/2006/relationships/oleObject" Target="../embeddings/oleObject84.bin"/><Relationship Id="rId20" Type="http://schemas.openxmlformats.org/officeDocument/2006/relationships/oleObject" Target="../embeddings/oleObject86.bin"/><Relationship Id="rId1" Type="http://schemas.openxmlformats.org/officeDocument/2006/relationships/vmlDrawing" Target="../drawings/vmlDrawing11.vml"/><Relationship Id="rId6" Type="http://schemas.openxmlformats.org/officeDocument/2006/relationships/oleObject" Target="../embeddings/oleObject79.bin"/><Relationship Id="rId11" Type="http://schemas.openxmlformats.org/officeDocument/2006/relationships/image" Target="../media/image84.wmf"/><Relationship Id="rId5" Type="http://schemas.openxmlformats.org/officeDocument/2006/relationships/image" Target="../media/image81.png"/><Relationship Id="rId15" Type="http://schemas.openxmlformats.org/officeDocument/2006/relationships/image" Target="../media/image86.wmf"/><Relationship Id="rId23" Type="http://schemas.openxmlformats.org/officeDocument/2006/relationships/image" Target="../media/image90.png"/><Relationship Id="rId10" Type="http://schemas.openxmlformats.org/officeDocument/2006/relationships/oleObject" Target="../embeddings/oleObject81.bin"/><Relationship Id="rId19" Type="http://schemas.openxmlformats.org/officeDocument/2006/relationships/image" Target="../media/image88.wmf"/><Relationship Id="rId4" Type="http://schemas.openxmlformats.org/officeDocument/2006/relationships/oleObject" Target="../embeddings/oleObject78.bin"/><Relationship Id="rId9" Type="http://schemas.openxmlformats.org/officeDocument/2006/relationships/image" Target="../media/image83.wmf"/><Relationship Id="rId14" Type="http://schemas.openxmlformats.org/officeDocument/2006/relationships/oleObject" Target="../embeddings/oleObject83.bin"/><Relationship Id="rId22" Type="http://schemas.openxmlformats.org/officeDocument/2006/relationships/oleObject" Target="../embeddings/oleObject87.bin"/></Relationships>
</file>

<file path=ppt/slides/_rels/slide1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92.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9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opencourses.uoa.gr/courses/DI101/"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94.png"/><Relationship Id="rId4" Type="http://schemas.openxmlformats.org/officeDocument/2006/relationships/hyperlink" Target="%5b1%5d%20http:/creativecommons.org/licenses/by-nc-sa/4.0/"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8.xml"/><Relationship Id="rId7" Type="http://schemas.openxmlformats.org/officeDocument/2006/relationships/oleObject" Target="../embeddings/oleObject2.bin"/><Relationship Id="rId2" Type="http://schemas.openxmlformats.org/officeDocument/2006/relationships/tags" Target="../tags/tag3.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oleObject" Target="../embeddings/oleObject1.bin"/><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20.png"/><Relationship Id="rId18" Type="http://schemas.openxmlformats.org/officeDocument/2006/relationships/image" Target="../media/image10.wmf"/><Relationship Id="rId26" Type="http://schemas.openxmlformats.org/officeDocument/2006/relationships/image" Target="../media/image14.wmf"/><Relationship Id="rId3" Type="http://schemas.openxmlformats.org/officeDocument/2006/relationships/slideLayout" Target="../slideLayouts/slideLayout8.xml"/><Relationship Id="rId21" Type="http://schemas.openxmlformats.org/officeDocument/2006/relationships/oleObject" Target="../embeddings/oleObject9.bin"/><Relationship Id="rId7" Type="http://schemas.openxmlformats.org/officeDocument/2006/relationships/image" Target="../media/image18.png"/><Relationship Id="rId12" Type="http://schemas.openxmlformats.org/officeDocument/2006/relationships/image" Target="../media/image8.wmf"/><Relationship Id="rId17" Type="http://schemas.openxmlformats.org/officeDocument/2006/relationships/oleObject" Target="../embeddings/oleObject7.bin"/><Relationship Id="rId25" Type="http://schemas.openxmlformats.org/officeDocument/2006/relationships/oleObject" Target="../embeddings/oleObject11.bin"/><Relationship Id="rId2" Type="http://schemas.openxmlformats.org/officeDocument/2006/relationships/tags" Target="../tags/tag4.xml"/><Relationship Id="rId16" Type="http://schemas.openxmlformats.org/officeDocument/2006/relationships/image" Target="../media/image21.png"/><Relationship Id="rId20" Type="http://schemas.openxmlformats.org/officeDocument/2006/relationships/image" Target="../media/image11.wmf"/><Relationship Id="rId29" Type="http://schemas.openxmlformats.org/officeDocument/2006/relationships/oleObject" Target="../embeddings/oleObject13.bin"/><Relationship Id="rId1" Type="http://schemas.openxmlformats.org/officeDocument/2006/relationships/vmlDrawing" Target="../drawings/vmlDrawing2.vml"/><Relationship Id="rId6" Type="http://schemas.openxmlformats.org/officeDocument/2006/relationships/image" Target="../media/image17.png"/><Relationship Id="rId11" Type="http://schemas.openxmlformats.org/officeDocument/2006/relationships/oleObject" Target="../embeddings/oleObject5.bin"/><Relationship Id="rId24" Type="http://schemas.openxmlformats.org/officeDocument/2006/relationships/image" Target="../media/image13.wmf"/><Relationship Id="rId5" Type="http://schemas.openxmlformats.org/officeDocument/2006/relationships/image" Target="../media/image6.png"/><Relationship Id="rId15" Type="http://schemas.openxmlformats.org/officeDocument/2006/relationships/image" Target="../media/image9.wmf"/><Relationship Id="rId23" Type="http://schemas.openxmlformats.org/officeDocument/2006/relationships/oleObject" Target="../embeddings/oleObject10.bin"/><Relationship Id="rId28" Type="http://schemas.openxmlformats.org/officeDocument/2006/relationships/image" Target="../media/image15.wmf"/><Relationship Id="rId10" Type="http://schemas.openxmlformats.org/officeDocument/2006/relationships/image" Target="../media/image19.png"/><Relationship Id="rId19" Type="http://schemas.openxmlformats.org/officeDocument/2006/relationships/oleObject" Target="../embeddings/oleObject8.bin"/><Relationship Id="rId4" Type="http://schemas.openxmlformats.org/officeDocument/2006/relationships/oleObject" Target="../embeddings/oleObject3.bin"/><Relationship Id="rId9" Type="http://schemas.openxmlformats.org/officeDocument/2006/relationships/image" Target="../media/image7.wmf"/><Relationship Id="rId14" Type="http://schemas.openxmlformats.org/officeDocument/2006/relationships/oleObject" Target="../embeddings/oleObject6.bin"/><Relationship Id="rId22" Type="http://schemas.openxmlformats.org/officeDocument/2006/relationships/image" Target="../media/image12.wmf"/><Relationship Id="rId27" Type="http://schemas.openxmlformats.org/officeDocument/2006/relationships/oleObject" Target="../embeddings/oleObject12.bin"/><Relationship Id="rId30" Type="http://schemas.openxmlformats.org/officeDocument/2006/relationships/image" Target="../media/image16.wmf"/></Relationships>
</file>

<file path=ppt/slides/_rels/slide4.xml.rels><?xml version="1.0" encoding="UTF-8" standalone="yes"?>
<Relationships xmlns="http://schemas.openxmlformats.org/package/2006/relationships"><Relationship Id="rId8" Type="http://schemas.openxmlformats.org/officeDocument/2006/relationships/image" Target="../media/image22.wmf"/><Relationship Id="rId13" Type="http://schemas.openxmlformats.org/officeDocument/2006/relationships/oleObject" Target="../embeddings/oleObject18.bin"/><Relationship Id="rId18" Type="http://schemas.openxmlformats.org/officeDocument/2006/relationships/image" Target="../media/image27.wmf"/><Relationship Id="rId3" Type="http://schemas.openxmlformats.org/officeDocument/2006/relationships/slideLayout" Target="../slideLayouts/slideLayout8.xml"/><Relationship Id="rId7" Type="http://schemas.openxmlformats.org/officeDocument/2006/relationships/oleObject" Target="../embeddings/oleObject15.bin"/><Relationship Id="rId12" Type="http://schemas.openxmlformats.org/officeDocument/2006/relationships/image" Target="../media/image24.wmf"/><Relationship Id="rId17" Type="http://schemas.openxmlformats.org/officeDocument/2006/relationships/oleObject" Target="../embeddings/oleObject20.bin"/><Relationship Id="rId2" Type="http://schemas.openxmlformats.org/officeDocument/2006/relationships/tags" Target="../tags/tag5.xml"/><Relationship Id="rId16" Type="http://schemas.openxmlformats.org/officeDocument/2006/relationships/image" Target="../media/image26.wmf"/><Relationship Id="rId1" Type="http://schemas.openxmlformats.org/officeDocument/2006/relationships/vmlDrawing" Target="../drawings/vmlDrawing3.vml"/><Relationship Id="rId6" Type="http://schemas.openxmlformats.org/officeDocument/2006/relationships/image" Target="../media/image28.png"/><Relationship Id="rId11" Type="http://schemas.openxmlformats.org/officeDocument/2006/relationships/oleObject" Target="../embeddings/oleObject17.bin"/><Relationship Id="rId5" Type="http://schemas.openxmlformats.org/officeDocument/2006/relationships/image" Target="../media/image6.png"/><Relationship Id="rId15" Type="http://schemas.openxmlformats.org/officeDocument/2006/relationships/oleObject" Target="../embeddings/oleObject19.bin"/><Relationship Id="rId10" Type="http://schemas.openxmlformats.org/officeDocument/2006/relationships/image" Target="../media/image23.wmf"/><Relationship Id="rId4" Type="http://schemas.openxmlformats.org/officeDocument/2006/relationships/oleObject" Target="../embeddings/oleObject14.bin"/><Relationship Id="rId9" Type="http://schemas.openxmlformats.org/officeDocument/2006/relationships/oleObject" Target="../embeddings/oleObject16.bin"/><Relationship Id="rId14" Type="http://schemas.openxmlformats.org/officeDocument/2006/relationships/image" Target="../media/image25.wmf"/></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oleObject" Target="../embeddings/oleObject25.bin"/><Relationship Id="rId18" Type="http://schemas.openxmlformats.org/officeDocument/2006/relationships/oleObject" Target="../embeddings/oleObject28.bin"/><Relationship Id="rId26" Type="http://schemas.openxmlformats.org/officeDocument/2006/relationships/oleObject" Target="../embeddings/oleObject32.bin"/><Relationship Id="rId3" Type="http://schemas.openxmlformats.org/officeDocument/2006/relationships/slideLayout" Target="../slideLayouts/slideLayout2.xml"/><Relationship Id="rId21" Type="http://schemas.openxmlformats.org/officeDocument/2006/relationships/image" Target="../media/image36.wmf"/><Relationship Id="rId7" Type="http://schemas.openxmlformats.org/officeDocument/2006/relationships/oleObject" Target="../embeddings/oleObject22.bin"/><Relationship Id="rId12" Type="http://schemas.openxmlformats.org/officeDocument/2006/relationships/image" Target="../media/image32.wmf"/><Relationship Id="rId17" Type="http://schemas.openxmlformats.org/officeDocument/2006/relationships/image" Target="../media/image34.png"/><Relationship Id="rId25" Type="http://schemas.openxmlformats.org/officeDocument/2006/relationships/image" Target="../media/image38.wmf"/><Relationship Id="rId2" Type="http://schemas.openxmlformats.org/officeDocument/2006/relationships/tags" Target="../tags/tag6.xml"/><Relationship Id="rId16" Type="http://schemas.openxmlformats.org/officeDocument/2006/relationships/oleObject" Target="../embeddings/oleObject27.bin"/><Relationship Id="rId20" Type="http://schemas.openxmlformats.org/officeDocument/2006/relationships/oleObject" Target="../embeddings/oleObject29.bin"/><Relationship Id="rId1" Type="http://schemas.openxmlformats.org/officeDocument/2006/relationships/vmlDrawing" Target="../drawings/vmlDrawing4.vml"/><Relationship Id="rId6" Type="http://schemas.openxmlformats.org/officeDocument/2006/relationships/image" Target="../media/image29.png"/><Relationship Id="rId11" Type="http://schemas.openxmlformats.org/officeDocument/2006/relationships/oleObject" Target="../embeddings/oleObject24.bin"/><Relationship Id="rId24" Type="http://schemas.openxmlformats.org/officeDocument/2006/relationships/oleObject" Target="../embeddings/oleObject31.bin"/><Relationship Id="rId5" Type="http://schemas.openxmlformats.org/officeDocument/2006/relationships/oleObject" Target="../embeddings/oleObject21.bin"/><Relationship Id="rId15" Type="http://schemas.openxmlformats.org/officeDocument/2006/relationships/image" Target="../media/image33.wmf"/><Relationship Id="rId23" Type="http://schemas.openxmlformats.org/officeDocument/2006/relationships/image" Target="../media/image37.wmf"/><Relationship Id="rId10" Type="http://schemas.openxmlformats.org/officeDocument/2006/relationships/image" Target="../media/image31.wmf"/><Relationship Id="rId19" Type="http://schemas.openxmlformats.org/officeDocument/2006/relationships/image" Target="../media/image35.wmf"/><Relationship Id="rId4" Type="http://schemas.openxmlformats.org/officeDocument/2006/relationships/notesSlide" Target="../notesSlides/notesSlide2.xml"/><Relationship Id="rId9" Type="http://schemas.openxmlformats.org/officeDocument/2006/relationships/oleObject" Target="../embeddings/oleObject23.bin"/><Relationship Id="rId14" Type="http://schemas.openxmlformats.org/officeDocument/2006/relationships/oleObject" Target="../embeddings/oleObject26.bin"/><Relationship Id="rId22" Type="http://schemas.openxmlformats.org/officeDocument/2006/relationships/oleObject" Target="../embeddings/oleObject30.bin"/><Relationship Id="rId27" Type="http://schemas.openxmlformats.org/officeDocument/2006/relationships/image" Target="../media/image39.wmf"/></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oleObject" Target="../embeddings/oleObject37.bin"/><Relationship Id="rId18" Type="http://schemas.openxmlformats.org/officeDocument/2006/relationships/image" Target="../media/image43.wmf"/><Relationship Id="rId3" Type="http://schemas.openxmlformats.org/officeDocument/2006/relationships/slideLayout" Target="../slideLayouts/slideLayout2.xml"/><Relationship Id="rId7" Type="http://schemas.openxmlformats.org/officeDocument/2006/relationships/oleObject" Target="../embeddings/oleObject34.bin"/><Relationship Id="rId12" Type="http://schemas.openxmlformats.org/officeDocument/2006/relationships/image" Target="../media/image40.wmf"/><Relationship Id="rId17" Type="http://schemas.openxmlformats.org/officeDocument/2006/relationships/oleObject" Target="../embeddings/oleObject39.bin"/><Relationship Id="rId2" Type="http://schemas.openxmlformats.org/officeDocument/2006/relationships/tags" Target="../tags/tag7.xml"/><Relationship Id="rId16" Type="http://schemas.openxmlformats.org/officeDocument/2006/relationships/image" Target="../media/image42.wmf"/><Relationship Id="rId20" Type="http://schemas.openxmlformats.org/officeDocument/2006/relationships/image" Target="../media/image44.wmf"/><Relationship Id="rId1" Type="http://schemas.openxmlformats.org/officeDocument/2006/relationships/vmlDrawing" Target="../drawings/vmlDrawing5.vml"/><Relationship Id="rId6" Type="http://schemas.openxmlformats.org/officeDocument/2006/relationships/image" Target="../media/image29.png"/><Relationship Id="rId11" Type="http://schemas.openxmlformats.org/officeDocument/2006/relationships/oleObject" Target="../embeddings/oleObject36.bin"/><Relationship Id="rId5" Type="http://schemas.openxmlformats.org/officeDocument/2006/relationships/oleObject" Target="../embeddings/oleObject33.bin"/><Relationship Id="rId15" Type="http://schemas.openxmlformats.org/officeDocument/2006/relationships/oleObject" Target="../embeddings/oleObject38.bin"/><Relationship Id="rId10" Type="http://schemas.openxmlformats.org/officeDocument/2006/relationships/image" Target="../media/image34.png"/><Relationship Id="rId19" Type="http://schemas.openxmlformats.org/officeDocument/2006/relationships/oleObject" Target="../embeddings/oleObject40.bin"/><Relationship Id="rId4" Type="http://schemas.openxmlformats.org/officeDocument/2006/relationships/notesSlide" Target="../notesSlides/notesSlide3.xml"/><Relationship Id="rId9" Type="http://schemas.openxmlformats.org/officeDocument/2006/relationships/oleObject" Target="../embeddings/oleObject35.bin"/><Relationship Id="rId14" Type="http://schemas.openxmlformats.org/officeDocument/2006/relationships/image" Target="../media/image41.wmf"/></Relationships>
</file>

<file path=ppt/slides/_rels/slide7.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oleObject" Target="../embeddings/oleObject45.bin"/><Relationship Id="rId3" Type="http://schemas.openxmlformats.org/officeDocument/2006/relationships/slideLayout" Target="../slideLayouts/slideLayout2.xml"/><Relationship Id="rId7" Type="http://schemas.openxmlformats.org/officeDocument/2006/relationships/oleObject" Target="../embeddings/oleObject42.bin"/><Relationship Id="rId12" Type="http://schemas.openxmlformats.org/officeDocument/2006/relationships/image" Target="../media/image48.wmf"/><Relationship Id="rId2" Type="http://schemas.openxmlformats.org/officeDocument/2006/relationships/tags" Target="../tags/tag8.xml"/><Relationship Id="rId16" Type="http://schemas.openxmlformats.org/officeDocument/2006/relationships/image" Target="../media/image50.wmf"/><Relationship Id="rId1" Type="http://schemas.openxmlformats.org/officeDocument/2006/relationships/vmlDrawing" Target="../drawings/vmlDrawing6.vml"/><Relationship Id="rId6" Type="http://schemas.openxmlformats.org/officeDocument/2006/relationships/image" Target="../media/image45.png"/><Relationship Id="rId11" Type="http://schemas.openxmlformats.org/officeDocument/2006/relationships/oleObject" Target="../embeddings/oleObject44.bin"/><Relationship Id="rId5" Type="http://schemas.openxmlformats.org/officeDocument/2006/relationships/oleObject" Target="../embeddings/oleObject41.bin"/><Relationship Id="rId15" Type="http://schemas.openxmlformats.org/officeDocument/2006/relationships/oleObject" Target="../embeddings/oleObject46.bin"/><Relationship Id="rId10" Type="http://schemas.openxmlformats.org/officeDocument/2006/relationships/image" Target="../media/image47.png"/><Relationship Id="rId4" Type="http://schemas.openxmlformats.org/officeDocument/2006/relationships/notesSlide" Target="../notesSlides/notesSlide4.xml"/><Relationship Id="rId9" Type="http://schemas.openxmlformats.org/officeDocument/2006/relationships/oleObject" Target="../embeddings/oleObject43.bin"/><Relationship Id="rId14" Type="http://schemas.openxmlformats.org/officeDocument/2006/relationships/image" Target="../media/image49.wmf"/></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9.xml"/><Relationship Id="rId1" Type="http://schemas.openxmlformats.org/officeDocument/2006/relationships/vmlDrawing" Target="../drawings/vmlDrawing7.vml"/><Relationship Id="rId6" Type="http://schemas.openxmlformats.org/officeDocument/2006/relationships/image" Target="../media/image51.png"/><Relationship Id="rId5" Type="http://schemas.openxmlformats.org/officeDocument/2006/relationships/oleObject" Target="../embeddings/oleObject47.bin"/><Relationship Id="rId4" Type="http://schemas.openxmlformats.org/officeDocument/2006/relationships/image" Target="../media/image5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53.png"/><Relationship Id="rId2" Type="http://schemas.openxmlformats.org/officeDocument/2006/relationships/tags" Target="../tags/tag10.xml"/><Relationship Id="rId1" Type="http://schemas.openxmlformats.org/officeDocument/2006/relationships/vmlDrawing" Target="../drawings/vmlDrawing8.vml"/><Relationship Id="rId6" Type="http://schemas.openxmlformats.org/officeDocument/2006/relationships/oleObject" Target="../embeddings/oleObject49.bin"/><Relationship Id="rId5" Type="http://schemas.openxmlformats.org/officeDocument/2006/relationships/image" Target="../media/image52.wmf"/><Relationship Id="rId4" Type="http://schemas.openxmlformats.org/officeDocument/2006/relationships/oleObject" Target="../embeddings/oleObject4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Τίτλος 1"/>
          <p:cNvSpPr>
            <a:spLocks noGrp="1"/>
          </p:cNvSpPr>
          <p:nvPr>
            <p:ph type="ctrTitle"/>
          </p:nvPr>
        </p:nvSpPr>
        <p:spPr>
          <a:xfrm>
            <a:off x="685800" y="2006600"/>
            <a:ext cx="7772400" cy="1470025"/>
          </a:xfrm>
        </p:spPr>
        <p:txBody>
          <a:bodyPr/>
          <a:lstStyle/>
          <a:p>
            <a:pPr eaLnBrk="1" hangingPunct="1"/>
            <a:r>
              <a:rPr lang="el-GR" altLang="el-GR" dirty="0" smtClean="0">
                <a:solidFill>
                  <a:srgbClr val="5075BC"/>
                </a:solidFill>
              </a:rPr>
              <a:t>Σχεδίαση Μεικτών </a:t>
            </a:r>
            <a:r>
              <a:rPr lang="en-US" altLang="el-GR" dirty="0" smtClean="0">
                <a:solidFill>
                  <a:srgbClr val="5075BC"/>
                </a:solidFill>
              </a:rPr>
              <a:t>VLSI </a:t>
            </a:r>
            <a:r>
              <a:rPr lang="el-GR" altLang="el-GR" dirty="0" smtClean="0">
                <a:solidFill>
                  <a:srgbClr val="5075BC"/>
                </a:solidFill>
              </a:rPr>
              <a:t>Κυκλωμάτων</a:t>
            </a:r>
          </a:p>
        </p:txBody>
      </p:sp>
      <p:sp>
        <p:nvSpPr>
          <p:cNvPr id="15364" name="Υπότιτλος 2"/>
          <p:cNvSpPr>
            <a:spLocks noGrp="1"/>
          </p:cNvSpPr>
          <p:nvPr>
            <p:ph type="subTitle" idx="1"/>
          </p:nvPr>
        </p:nvSpPr>
        <p:spPr>
          <a:xfrm>
            <a:off x="684212" y="3717032"/>
            <a:ext cx="7775575" cy="2997200"/>
          </a:xfrm>
        </p:spPr>
        <p:txBody>
          <a:bodyPr/>
          <a:lstStyle/>
          <a:p>
            <a:pPr eaLnBrk="1" hangingPunct="1"/>
            <a:r>
              <a:rPr lang="el-GR" altLang="el-GR" sz="2800" dirty="0">
                <a:solidFill>
                  <a:schemeClr val="accent1"/>
                </a:solidFill>
              </a:rPr>
              <a:t>Ενότητα </a:t>
            </a:r>
            <a:r>
              <a:rPr lang="el-GR" altLang="el-GR" sz="2800" dirty="0" smtClean="0">
                <a:solidFill>
                  <a:schemeClr val="accent1"/>
                </a:solidFill>
              </a:rPr>
              <a:t>3: </a:t>
            </a:r>
            <a:r>
              <a:rPr lang="el-GR" altLang="el-GR" sz="2800" dirty="0"/>
              <a:t>Ενισχυτές μιας βαθμίδας </a:t>
            </a:r>
            <a:endParaRPr lang="en-US" altLang="el-GR" sz="2800" dirty="0" smtClean="0"/>
          </a:p>
          <a:p>
            <a:pPr eaLnBrk="1" hangingPunct="1"/>
            <a:endParaRPr lang="el-GR" altLang="el-GR" sz="2800" dirty="0" smtClean="0"/>
          </a:p>
          <a:p>
            <a:pPr eaLnBrk="1" hangingPunct="1"/>
            <a:r>
              <a:rPr lang="el-GR" altLang="el-GR" sz="2800" dirty="0" smtClean="0"/>
              <a:t>Αγγελική </a:t>
            </a:r>
            <a:r>
              <a:rPr lang="el-GR" altLang="el-GR" sz="2800" dirty="0" err="1" smtClean="0"/>
              <a:t>Αραπογιάννη</a:t>
            </a:r>
            <a:endParaRPr lang="en-US" altLang="el-GR" sz="2800" dirty="0" smtClean="0"/>
          </a:p>
          <a:p>
            <a:pPr eaLnBrk="1" hangingPunct="1"/>
            <a:r>
              <a:rPr lang="el-GR" altLang="el-GR" sz="2800" dirty="0"/>
              <a:t>Σχολή Θετικών </a:t>
            </a:r>
            <a:r>
              <a:rPr lang="el-GR" altLang="el-GR" sz="2800" dirty="0" smtClean="0"/>
              <a:t>Επιστημών</a:t>
            </a:r>
            <a:endParaRPr lang="en-US" altLang="el-GR" sz="2800" dirty="0" smtClean="0"/>
          </a:p>
          <a:p>
            <a:pPr eaLnBrk="1" hangingPunct="1"/>
            <a:r>
              <a:rPr lang="el-GR" altLang="el-GR" sz="2800" dirty="0" smtClean="0"/>
              <a:t>Τμήμα Πληροφορικής και Τηλεπικοινωνιών</a:t>
            </a:r>
          </a:p>
          <a:p>
            <a:pPr eaLnBrk="1" hangingPunct="1"/>
            <a:endParaRPr lang="el-GR" altLang="el-GR" sz="2800" dirty="0" smtClean="0"/>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a:xfrm>
            <a:off x="395694" y="36457"/>
            <a:ext cx="8229600" cy="1143000"/>
          </a:xfrm>
        </p:spPr>
        <p:txBody>
          <a:bodyPr/>
          <a:lstStyle/>
          <a:p>
            <a:pPr eaLnBrk="1" hangingPunct="1"/>
            <a:r>
              <a:rPr lang="el-GR" altLang="el-GR" sz="4000" dirty="0"/>
              <a:t>Βαθμίδα κοινής πηγής με </a:t>
            </a:r>
            <a:r>
              <a:rPr lang="el-GR" altLang="el-GR" sz="4000" dirty="0" err="1"/>
              <a:t>ανασύζευξη</a:t>
            </a:r>
            <a:r>
              <a:rPr lang="el-GR" altLang="el-GR" sz="4000" dirty="0"/>
              <a:t> (εκφυλισμό) </a:t>
            </a:r>
            <a:r>
              <a:rPr lang="el-GR" altLang="el-GR" sz="4000" dirty="0" smtClean="0"/>
              <a:t>πηγής</a:t>
            </a:r>
            <a:r>
              <a:rPr lang="en-US" altLang="el-GR" sz="4000" dirty="0" smtClean="0"/>
              <a:t> (</a:t>
            </a:r>
            <a:r>
              <a:rPr lang="el-GR" altLang="el-GR" sz="4000" dirty="0" smtClean="0"/>
              <a:t>1</a:t>
            </a:r>
            <a:r>
              <a:rPr lang="en-US" altLang="el-GR" sz="4000" dirty="0" smtClean="0"/>
              <a:t> </a:t>
            </a:r>
            <a:r>
              <a:rPr lang="el-GR" altLang="el-GR" sz="4000" dirty="0" smtClean="0"/>
              <a:t>από</a:t>
            </a:r>
            <a:r>
              <a:rPr lang="en-US" altLang="el-GR" sz="4000" dirty="0" smtClean="0"/>
              <a:t> </a:t>
            </a:r>
            <a:r>
              <a:rPr lang="el-GR" altLang="el-GR" sz="4000" dirty="0" smtClean="0"/>
              <a:t>3)</a:t>
            </a:r>
            <a:endParaRPr lang="el-GR" altLang="el-GR" sz="4000" dirty="0"/>
          </a:p>
        </p:txBody>
      </p:sp>
      <p:graphicFrame>
        <p:nvGraphicFramePr>
          <p:cNvPr id="23" name="Object 3" descr="Συμβολισμός συνδεσμολογίας βαθμίδας κοινής πηγής με ανασύζευξη πηγής"/>
          <p:cNvGraphicFramePr>
            <a:graphicFrameLocks noChangeAspect="1"/>
          </p:cNvGraphicFramePr>
          <p:nvPr>
            <p:extLst>
              <p:ext uri="{D42A27DB-BD31-4B8C-83A1-F6EECF244321}">
                <p14:modId xmlns:p14="http://schemas.microsoft.com/office/powerpoint/2010/main" val="3612355406"/>
              </p:ext>
            </p:extLst>
          </p:nvPr>
        </p:nvGraphicFramePr>
        <p:xfrm>
          <a:off x="233547" y="1372087"/>
          <a:ext cx="2471763" cy="1150057"/>
        </p:xfrm>
        <a:graphic>
          <a:graphicData uri="http://schemas.openxmlformats.org/presentationml/2006/ole">
            <mc:AlternateContent xmlns:mc="http://schemas.openxmlformats.org/markup-compatibility/2006">
              <mc:Choice xmlns:v="urn:schemas-microsoft-com:vml" Requires="v">
                <p:oleObj spid="_x0000_s7462" name="Photo Editor Photo" r:id="rId4" imgW="2742857" imgH="1276190" progId="MSPhotoEd.3">
                  <p:embed/>
                </p:oleObj>
              </mc:Choice>
              <mc:Fallback>
                <p:oleObj name="Photo Editor Photo" r:id="rId4" imgW="2742857" imgH="1276190"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547" y="1372087"/>
                        <a:ext cx="2471763" cy="1150057"/>
                      </a:xfrm>
                      <a:prstGeom prst="rect">
                        <a:avLst/>
                      </a:prstGeom>
                      <a:noFill/>
                      <a:ln>
                        <a:noFill/>
                      </a:ln>
                      <a:effectLst/>
                    </p:spPr>
                  </p:pic>
                </p:oleObj>
              </mc:Fallback>
            </mc:AlternateContent>
          </a:graphicData>
        </a:graphic>
      </p:graphicFrame>
      <p:grpSp>
        <p:nvGrpSpPr>
          <p:cNvPr id="42" name="Group 24" descr="Εξίσωση υπολογισμού Id"/>
          <p:cNvGrpSpPr>
            <a:grpSpLocks/>
          </p:cNvGrpSpPr>
          <p:nvPr/>
        </p:nvGrpSpPr>
        <p:grpSpPr bwMode="auto">
          <a:xfrm>
            <a:off x="4013858" y="1280062"/>
            <a:ext cx="2736304" cy="560387"/>
            <a:chOff x="2552" y="997"/>
            <a:chExt cx="796" cy="155"/>
          </a:xfrm>
        </p:grpSpPr>
        <p:graphicFrame>
          <p:nvGraphicFramePr>
            <p:cNvPr id="43" name="Object 25" descr="Εξίσωση υπολογισμού Id"/>
            <p:cNvGraphicFramePr>
              <a:graphicFrameLocks noChangeAspect="1"/>
            </p:cNvGraphicFramePr>
            <p:nvPr>
              <p:extLst>
                <p:ext uri="{D42A27DB-BD31-4B8C-83A1-F6EECF244321}">
                  <p14:modId xmlns:p14="http://schemas.microsoft.com/office/powerpoint/2010/main" val="3712944423"/>
                </p:ext>
              </p:extLst>
            </p:nvPr>
          </p:nvGraphicFramePr>
          <p:xfrm>
            <a:off x="2552" y="1008"/>
            <a:ext cx="472" cy="144"/>
          </p:xfrm>
          <a:graphic>
            <a:graphicData uri="http://schemas.openxmlformats.org/presentationml/2006/ole">
              <mc:AlternateContent xmlns:mc="http://schemas.openxmlformats.org/markup-compatibility/2006">
                <mc:Choice xmlns:v="urn:schemas-microsoft-com:vml" Requires="v">
                  <p:oleObj spid="_x0000_s7463" name="Equation" r:id="rId6" imgW="749160" imgH="228600" progId="Equation.3">
                    <p:embed/>
                  </p:oleObj>
                </mc:Choice>
                <mc:Fallback>
                  <p:oleObj name="Equation" r:id="rId6" imgW="74916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2" y="1008"/>
                          <a:ext cx="472"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 name="Object 26" descr="[DECORATIVE]"/>
            <p:cNvGraphicFramePr>
              <a:graphicFrameLocks noChangeAspect="1"/>
            </p:cNvGraphicFramePr>
            <p:nvPr>
              <p:extLst>
                <p:ext uri="{D42A27DB-BD31-4B8C-83A1-F6EECF244321}">
                  <p14:modId xmlns:p14="http://schemas.microsoft.com/office/powerpoint/2010/main" val="950204971"/>
                </p:ext>
              </p:extLst>
            </p:nvPr>
          </p:nvGraphicFramePr>
          <p:xfrm>
            <a:off x="3276" y="997"/>
            <a:ext cx="72" cy="135"/>
          </p:xfrm>
          <a:graphic>
            <a:graphicData uri="http://schemas.openxmlformats.org/presentationml/2006/ole">
              <mc:AlternateContent xmlns:mc="http://schemas.openxmlformats.org/markup-compatibility/2006">
                <mc:Choice xmlns:v="urn:schemas-microsoft-com:vml" Requires="v">
                  <p:oleObj spid="_x0000_s7464" name="Equation" r:id="rId8" imgW="114120" imgH="215640" progId="Equation.3">
                    <p:embed/>
                  </p:oleObj>
                </mc:Choice>
                <mc:Fallback>
                  <p:oleObj name="Equation" r:id="rId8" imgW="114120" imgH="215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6" y="997"/>
                          <a:ext cx="7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24" name="Group 27" descr="Εξίσωση υπολογισμού Gm"/>
          <p:cNvGrpSpPr>
            <a:grpSpLocks/>
          </p:cNvGrpSpPr>
          <p:nvPr/>
        </p:nvGrpSpPr>
        <p:grpSpPr bwMode="auto">
          <a:xfrm>
            <a:off x="2440618" y="1970607"/>
            <a:ext cx="6552189" cy="776616"/>
            <a:chOff x="1868" y="582"/>
            <a:chExt cx="3702" cy="284"/>
          </a:xfrm>
        </p:grpSpPr>
        <p:graphicFrame>
          <p:nvGraphicFramePr>
            <p:cNvPr id="25" name="Object 4" descr="Εξίσωση υπολογισμού Gm"/>
            <p:cNvGraphicFramePr>
              <a:graphicFrameLocks noChangeAspect="1"/>
            </p:cNvGraphicFramePr>
            <p:nvPr>
              <p:extLst>
                <p:ext uri="{D42A27DB-BD31-4B8C-83A1-F6EECF244321}">
                  <p14:modId xmlns:p14="http://schemas.microsoft.com/office/powerpoint/2010/main" val="2386631039"/>
                </p:ext>
              </p:extLst>
            </p:nvPr>
          </p:nvGraphicFramePr>
          <p:xfrm>
            <a:off x="1868" y="636"/>
            <a:ext cx="903" cy="135"/>
          </p:xfrm>
          <a:graphic>
            <a:graphicData uri="http://schemas.openxmlformats.org/presentationml/2006/ole">
              <mc:AlternateContent xmlns:mc="http://schemas.openxmlformats.org/markup-compatibility/2006">
                <mc:Choice xmlns:v="urn:schemas-microsoft-com:vml" Requires="v">
                  <p:oleObj spid="_x0000_s7465" name="Equation" r:id="rId10" imgW="1041120" imgH="215640" progId="Equation.3">
                    <p:embed/>
                  </p:oleObj>
                </mc:Choice>
                <mc:Fallback>
                  <p:oleObj name="Equation" r:id="rId10" imgW="1041120" imgH="2156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68" y="636"/>
                          <a:ext cx="903" cy="135"/>
                        </a:xfrm>
                        <a:prstGeom prst="rect">
                          <a:avLst/>
                        </a:prstGeom>
                        <a:noFill/>
                        <a:ln>
                          <a:noFill/>
                        </a:ln>
                        <a:effectLst/>
                      </p:spPr>
                    </p:pic>
                  </p:oleObj>
                </mc:Fallback>
              </mc:AlternateContent>
            </a:graphicData>
          </a:graphic>
        </p:graphicFrame>
        <p:graphicFrame>
          <p:nvGraphicFramePr>
            <p:cNvPr id="26" name="Object 5" descr="[DECORATIVE]"/>
            <p:cNvGraphicFramePr>
              <a:graphicFrameLocks noChangeAspect="1"/>
            </p:cNvGraphicFramePr>
            <p:nvPr>
              <p:extLst>
                <p:ext uri="{D42A27DB-BD31-4B8C-83A1-F6EECF244321}">
                  <p14:modId xmlns:p14="http://schemas.microsoft.com/office/powerpoint/2010/main" val="2989628723"/>
                </p:ext>
              </p:extLst>
            </p:nvPr>
          </p:nvGraphicFramePr>
          <p:xfrm>
            <a:off x="2779" y="582"/>
            <a:ext cx="855" cy="271"/>
          </p:xfrm>
          <a:graphic>
            <a:graphicData uri="http://schemas.openxmlformats.org/presentationml/2006/ole">
              <mc:AlternateContent xmlns:mc="http://schemas.openxmlformats.org/markup-compatibility/2006">
                <mc:Choice xmlns:v="urn:schemas-microsoft-com:vml" Requires="v">
                  <p:oleObj spid="_x0000_s7466" name="Equation" r:id="rId12" imgW="927000" imgH="431640" progId="Equation.3">
                    <p:embed/>
                  </p:oleObj>
                </mc:Choice>
                <mc:Fallback>
                  <p:oleObj name="Equation" r:id="rId12" imgW="927000" imgH="43164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9" y="582"/>
                          <a:ext cx="855" cy="271"/>
                        </a:xfrm>
                        <a:prstGeom prst="rect">
                          <a:avLst/>
                        </a:prstGeom>
                        <a:noFill/>
                        <a:ln>
                          <a:noFill/>
                        </a:ln>
                        <a:effectLst/>
                      </p:spPr>
                    </p:pic>
                  </p:oleObj>
                </mc:Fallback>
              </mc:AlternateContent>
            </a:graphicData>
          </a:graphic>
        </p:graphicFrame>
        <p:graphicFrame>
          <p:nvGraphicFramePr>
            <p:cNvPr id="27" name="Object 7" descr="[DECORATIVE]"/>
            <p:cNvGraphicFramePr>
              <a:graphicFrameLocks noChangeAspect="1"/>
            </p:cNvGraphicFramePr>
            <p:nvPr>
              <p:extLst>
                <p:ext uri="{D42A27DB-BD31-4B8C-83A1-F6EECF244321}">
                  <p14:modId xmlns:p14="http://schemas.microsoft.com/office/powerpoint/2010/main" val="4127329059"/>
                </p:ext>
              </p:extLst>
            </p:nvPr>
          </p:nvGraphicFramePr>
          <p:xfrm>
            <a:off x="3599" y="589"/>
            <a:ext cx="1282" cy="271"/>
          </p:xfrm>
          <a:graphic>
            <a:graphicData uri="http://schemas.openxmlformats.org/presentationml/2006/ole">
              <mc:AlternateContent xmlns:mc="http://schemas.openxmlformats.org/markup-compatibility/2006">
                <mc:Choice xmlns:v="urn:schemas-microsoft-com:vml" Requires="v">
                  <p:oleObj spid="_x0000_s7467" name="Equation" r:id="rId14" imgW="1460160" imgH="431640" progId="Equation.3">
                    <p:embed/>
                  </p:oleObj>
                </mc:Choice>
                <mc:Fallback>
                  <p:oleObj name="Equation" r:id="rId14" imgW="1460160" imgH="43164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99" y="589"/>
                          <a:ext cx="1282" cy="271"/>
                        </a:xfrm>
                        <a:prstGeom prst="rect">
                          <a:avLst/>
                        </a:prstGeom>
                        <a:noFill/>
                        <a:ln>
                          <a:noFill/>
                        </a:ln>
                        <a:effectLst/>
                      </p:spPr>
                    </p:pic>
                  </p:oleObj>
                </mc:Fallback>
              </mc:AlternateContent>
            </a:graphicData>
          </a:graphic>
        </p:graphicFrame>
        <p:graphicFrame>
          <p:nvGraphicFramePr>
            <p:cNvPr id="28" name="Object 8" descr="[DECORATIVE]"/>
            <p:cNvGraphicFramePr>
              <a:graphicFrameLocks noChangeAspect="1"/>
            </p:cNvGraphicFramePr>
            <p:nvPr>
              <p:extLst>
                <p:ext uri="{D42A27DB-BD31-4B8C-83A1-F6EECF244321}">
                  <p14:modId xmlns:p14="http://schemas.microsoft.com/office/powerpoint/2010/main" val="3644201408"/>
                </p:ext>
              </p:extLst>
            </p:nvPr>
          </p:nvGraphicFramePr>
          <p:xfrm>
            <a:off x="4890" y="595"/>
            <a:ext cx="680" cy="271"/>
          </p:xfrm>
          <a:graphic>
            <a:graphicData uri="http://schemas.openxmlformats.org/presentationml/2006/ole">
              <mc:AlternateContent xmlns:mc="http://schemas.openxmlformats.org/markup-compatibility/2006">
                <mc:Choice xmlns:v="urn:schemas-microsoft-com:vml" Requires="v">
                  <p:oleObj spid="_x0000_s7468" name="Equation" r:id="rId16" imgW="952200" imgH="431640" progId="Equation.3">
                    <p:embed/>
                  </p:oleObj>
                </mc:Choice>
                <mc:Fallback>
                  <p:oleObj name="Equation" r:id="rId16" imgW="952200" imgH="43164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890" y="595"/>
                          <a:ext cx="680" cy="271"/>
                        </a:xfrm>
                        <a:prstGeom prst="rect">
                          <a:avLst/>
                        </a:prstGeom>
                        <a:noFill/>
                        <a:ln>
                          <a:noFill/>
                        </a:ln>
                        <a:effectLst/>
                      </p:spPr>
                    </p:pic>
                  </p:oleObj>
                </mc:Fallback>
              </mc:AlternateContent>
            </a:graphicData>
          </a:graphic>
        </p:graphicFrame>
      </p:grpSp>
      <p:grpSp>
        <p:nvGrpSpPr>
          <p:cNvPr id="29" name="Group 13" descr="Εξίσωση υπολογισμού Αυ"/>
          <p:cNvGrpSpPr>
            <a:grpSpLocks/>
          </p:cNvGrpSpPr>
          <p:nvPr/>
        </p:nvGrpSpPr>
        <p:grpSpPr bwMode="auto">
          <a:xfrm>
            <a:off x="4412827" y="2827528"/>
            <a:ext cx="2213582" cy="690230"/>
            <a:chOff x="2496" y="929"/>
            <a:chExt cx="1056" cy="271"/>
          </a:xfrm>
        </p:grpSpPr>
        <p:graphicFrame>
          <p:nvGraphicFramePr>
            <p:cNvPr id="30" name="Object 9" descr="Εξίσωση υπολογισμού Αυ"/>
            <p:cNvGraphicFramePr>
              <a:graphicFrameLocks noChangeAspect="1"/>
            </p:cNvGraphicFramePr>
            <p:nvPr>
              <p:extLst>
                <p:ext uri="{D42A27DB-BD31-4B8C-83A1-F6EECF244321}">
                  <p14:modId xmlns:p14="http://schemas.microsoft.com/office/powerpoint/2010/main" val="3143962295"/>
                </p:ext>
              </p:extLst>
            </p:nvPr>
          </p:nvGraphicFramePr>
          <p:xfrm>
            <a:off x="2496" y="1008"/>
            <a:ext cx="584" cy="144"/>
          </p:xfrm>
          <a:graphic>
            <a:graphicData uri="http://schemas.openxmlformats.org/presentationml/2006/ole">
              <mc:AlternateContent xmlns:mc="http://schemas.openxmlformats.org/markup-compatibility/2006">
                <mc:Choice xmlns:v="urn:schemas-microsoft-com:vml" Requires="v">
                  <p:oleObj spid="_x0000_s7469" name="Equation" r:id="rId18" imgW="927000" imgH="228600" progId="Equation.3">
                    <p:embed/>
                  </p:oleObj>
                </mc:Choice>
                <mc:Fallback>
                  <p:oleObj name="Equation" r:id="rId18" imgW="927000" imgH="22860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496" y="1008"/>
                          <a:ext cx="584"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 name="Object 10" descr="[DECORATIVE]"/>
            <p:cNvGraphicFramePr>
              <a:graphicFrameLocks noChangeAspect="1"/>
            </p:cNvGraphicFramePr>
            <p:nvPr>
              <p:extLst>
                <p:ext uri="{D42A27DB-BD31-4B8C-83A1-F6EECF244321}">
                  <p14:modId xmlns:p14="http://schemas.microsoft.com/office/powerpoint/2010/main" val="4286835213"/>
                </p:ext>
              </p:extLst>
            </p:nvPr>
          </p:nvGraphicFramePr>
          <p:xfrm>
            <a:off x="3072" y="929"/>
            <a:ext cx="480" cy="271"/>
          </p:xfrm>
          <a:graphic>
            <a:graphicData uri="http://schemas.openxmlformats.org/presentationml/2006/ole">
              <mc:AlternateContent xmlns:mc="http://schemas.openxmlformats.org/markup-compatibility/2006">
                <mc:Choice xmlns:v="urn:schemas-microsoft-com:vml" Requires="v">
                  <p:oleObj spid="_x0000_s7470" name="Equation" r:id="rId20" imgW="761760" imgH="431640" progId="Equation.3">
                    <p:embed/>
                  </p:oleObj>
                </mc:Choice>
                <mc:Fallback>
                  <p:oleObj name="Equation" r:id="rId20" imgW="761760" imgH="43164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072" y="929"/>
                          <a:ext cx="480"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32" name="Object 11" descr="Κύκλωμα βαθμίδας κοινής πηγής με ανασύζευξη πηγής"/>
          <p:cNvGraphicFramePr>
            <a:graphicFrameLocks noChangeAspect="1"/>
          </p:cNvGraphicFramePr>
          <p:nvPr>
            <p:extLst>
              <p:ext uri="{D42A27DB-BD31-4B8C-83A1-F6EECF244321}">
                <p14:modId xmlns:p14="http://schemas.microsoft.com/office/powerpoint/2010/main" val="593913683"/>
              </p:ext>
            </p:extLst>
          </p:nvPr>
        </p:nvGraphicFramePr>
        <p:xfrm>
          <a:off x="250593" y="2799782"/>
          <a:ext cx="2562996" cy="1238984"/>
        </p:xfrm>
        <a:graphic>
          <a:graphicData uri="http://schemas.openxmlformats.org/presentationml/2006/ole">
            <mc:AlternateContent xmlns:mc="http://schemas.openxmlformats.org/markup-compatibility/2006">
              <mc:Choice xmlns:v="urn:schemas-microsoft-com:vml" Requires="v">
                <p:oleObj spid="_x0000_s7471" name="Photo Editor Photo" r:id="rId22" imgW="2010056" imgH="971686" progId="MSPhotoEd.3">
                  <p:embed/>
                </p:oleObj>
              </mc:Choice>
              <mc:Fallback>
                <p:oleObj name="Photo Editor Photo" r:id="rId22" imgW="2010056" imgH="971686" progId="MSPhotoEd.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50593" y="2799782"/>
                        <a:ext cx="2562996" cy="1238984"/>
                      </a:xfrm>
                      <a:prstGeom prst="rect">
                        <a:avLst/>
                      </a:prstGeom>
                      <a:noFill/>
                      <a:ln>
                        <a:noFill/>
                      </a:ln>
                      <a:effectLst/>
                    </p:spPr>
                  </p:pic>
                </p:oleObj>
              </mc:Fallback>
            </mc:AlternateContent>
          </a:graphicData>
        </a:graphic>
      </p:graphicFrame>
      <p:graphicFrame>
        <p:nvGraphicFramePr>
          <p:cNvPr id="41" name="Object 22" descr="Συμβολισμός συνδεσμολογίας Vin Rs"/>
          <p:cNvGraphicFramePr>
            <a:graphicFrameLocks noChangeAspect="1"/>
          </p:cNvGraphicFramePr>
          <p:nvPr>
            <p:extLst>
              <p:ext uri="{D42A27DB-BD31-4B8C-83A1-F6EECF244321}">
                <p14:modId xmlns:p14="http://schemas.microsoft.com/office/powerpoint/2010/main" val="153863049"/>
              </p:ext>
            </p:extLst>
          </p:nvPr>
        </p:nvGraphicFramePr>
        <p:xfrm>
          <a:off x="588635" y="4127546"/>
          <a:ext cx="1090872" cy="1454496"/>
        </p:xfrm>
        <a:graphic>
          <a:graphicData uri="http://schemas.openxmlformats.org/presentationml/2006/ole">
            <mc:AlternateContent xmlns:mc="http://schemas.openxmlformats.org/markup-compatibility/2006">
              <mc:Choice xmlns:v="urn:schemas-microsoft-com:vml" Requires="v">
                <p:oleObj spid="_x0000_s7472" name="Photo Editor Photo" r:id="rId24" imgW="743054" imgH="990738" progId="MSPhotoEd.3">
                  <p:embed/>
                </p:oleObj>
              </mc:Choice>
              <mc:Fallback>
                <p:oleObj name="Photo Editor Photo" r:id="rId24" imgW="743054" imgH="990738" progId="MSPhotoEd.3">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88635" y="4127546"/>
                        <a:ext cx="1090872" cy="1454496"/>
                      </a:xfrm>
                      <a:prstGeom prst="rect">
                        <a:avLst/>
                      </a:prstGeom>
                      <a:noFill/>
                    </p:spPr>
                  </p:pic>
                </p:oleObj>
              </mc:Fallback>
            </mc:AlternateContent>
          </a:graphicData>
        </a:graphic>
      </p:graphicFrame>
      <p:sp>
        <p:nvSpPr>
          <p:cNvPr id="45" name="Text Box 28"/>
          <p:cNvSpPr txBox="1">
            <a:spLocks noChangeArrowheads="1"/>
          </p:cNvSpPr>
          <p:nvPr/>
        </p:nvSpPr>
        <p:spPr bwMode="auto">
          <a:xfrm>
            <a:off x="2586156" y="3525661"/>
            <a:ext cx="6153150"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l-GR" altLang="el-GR" dirty="0">
                <a:latin typeface="+mn-lt"/>
              </a:rPr>
              <a:t>Υπολογισμός της διαγωγιμότητας αν συμπεριλάβουμε το φαινόμενο </a:t>
            </a:r>
            <a:r>
              <a:rPr lang="el-GR" altLang="el-GR" sz="2000" dirty="0">
                <a:latin typeface="+mn-lt"/>
              </a:rPr>
              <a:t>σώματος</a:t>
            </a:r>
            <a:r>
              <a:rPr lang="el-GR" altLang="el-GR" dirty="0">
                <a:latin typeface="+mn-lt"/>
              </a:rPr>
              <a:t> και τη διαμόρφωση μήκους καναλιού:</a:t>
            </a:r>
          </a:p>
        </p:txBody>
      </p:sp>
      <p:grpSp>
        <p:nvGrpSpPr>
          <p:cNvPr id="33" name="Group 19" descr="Εξίσωση υπολογισμού Iout"/>
          <p:cNvGrpSpPr>
            <a:grpSpLocks/>
          </p:cNvGrpSpPr>
          <p:nvPr/>
        </p:nvGrpSpPr>
        <p:grpSpPr bwMode="auto">
          <a:xfrm>
            <a:off x="2339752" y="4223042"/>
            <a:ext cx="5945033" cy="598787"/>
            <a:chOff x="2068" y="1296"/>
            <a:chExt cx="2848" cy="271"/>
          </a:xfrm>
        </p:grpSpPr>
        <p:graphicFrame>
          <p:nvGraphicFramePr>
            <p:cNvPr id="34" name="Object 14" descr="Εξίσωση υπολογισμού Iout"/>
            <p:cNvGraphicFramePr>
              <a:graphicFrameLocks noChangeAspect="1"/>
            </p:cNvGraphicFramePr>
            <p:nvPr>
              <p:extLst>
                <p:ext uri="{D42A27DB-BD31-4B8C-83A1-F6EECF244321}">
                  <p14:modId xmlns:p14="http://schemas.microsoft.com/office/powerpoint/2010/main" val="1247127278"/>
                </p:ext>
              </p:extLst>
            </p:nvPr>
          </p:nvGraphicFramePr>
          <p:xfrm>
            <a:off x="2068" y="1296"/>
            <a:ext cx="1096" cy="271"/>
          </p:xfrm>
          <a:graphic>
            <a:graphicData uri="http://schemas.openxmlformats.org/presentationml/2006/ole">
              <mc:AlternateContent xmlns:mc="http://schemas.openxmlformats.org/markup-compatibility/2006">
                <mc:Choice xmlns:v="urn:schemas-microsoft-com:vml" Requires="v">
                  <p:oleObj spid="_x0000_s7473" name="Equation" r:id="rId26" imgW="1739880" imgH="431640" progId="Equation.3">
                    <p:embed/>
                  </p:oleObj>
                </mc:Choice>
                <mc:Fallback>
                  <p:oleObj name="Equation" r:id="rId26" imgW="1739880" imgH="431640" progId="Equation.3">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068" y="1296"/>
                          <a:ext cx="1096"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 name="Object 15" descr="[DECORATIVE]"/>
            <p:cNvGraphicFramePr>
              <a:graphicFrameLocks noChangeAspect="1"/>
            </p:cNvGraphicFramePr>
            <p:nvPr>
              <p:extLst>
                <p:ext uri="{D42A27DB-BD31-4B8C-83A1-F6EECF244321}">
                  <p14:modId xmlns:p14="http://schemas.microsoft.com/office/powerpoint/2010/main" val="2809054408"/>
                </p:ext>
              </p:extLst>
            </p:nvPr>
          </p:nvGraphicFramePr>
          <p:xfrm>
            <a:off x="3308" y="1296"/>
            <a:ext cx="1608" cy="271"/>
          </p:xfrm>
          <a:graphic>
            <a:graphicData uri="http://schemas.openxmlformats.org/presentationml/2006/ole">
              <mc:AlternateContent xmlns:mc="http://schemas.openxmlformats.org/markup-compatibility/2006">
                <mc:Choice xmlns:v="urn:schemas-microsoft-com:vml" Requires="v">
                  <p:oleObj spid="_x0000_s7474" name="Equation" r:id="rId28" imgW="2552400" imgH="431640" progId="Equation.3">
                    <p:embed/>
                  </p:oleObj>
                </mc:Choice>
                <mc:Fallback>
                  <p:oleObj name="Equation" r:id="rId28" imgW="2552400" imgH="431640" progId="Equation.3">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308" y="1296"/>
                          <a:ext cx="1608"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36" name="Group 20" descr="[DECORATIVE]"/>
          <p:cNvGrpSpPr>
            <a:grpSpLocks/>
          </p:cNvGrpSpPr>
          <p:nvPr/>
        </p:nvGrpSpPr>
        <p:grpSpPr bwMode="auto">
          <a:xfrm>
            <a:off x="3483670" y="5041374"/>
            <a:ext cx="3647619" cy="620507"/>
            <a:chOff x="2180" y="1680"/>
            <a:chExt cx="1528" cy="271"/>
          </a:xfrm>
        </p:grpSpPr>
        <p:graphicFrame>
          <p:nvGraphicFramePr>
            <p:cNvPr id="37" name="Object 16" descr="[DECORATIVE]"/>
            <p:cNvGraphicFramePr>
              <a:graphicFrameLocks noChangeAspect="1"/>
            </p:cNvGraphicFramePr>
            <p:nvPr>
              <p:extLst>
                <p:ext uri="{D42A27DB-BD31-4B8C-83A1-F6EECF244321}">
                  <p14:modId xmlns:p14="http://schemas.microsoft.com/office/powerpoint/2010/main" val="1672165841"/>
                </p:ext>
              </p:extLst>
            </p:nvPr>
          </p:nvGraphicFramePr>
          <p:xfrm>
            <a:off x="2180" y="1680"/>
            <a:ext cx="384" cy="271"/>
          </p:xfrm>
          <a:graphic>
            <a:graphicData uri="http://schemas.openxmlformats.org/presentationml/2006/ole">
              <mc:AlternateContent xmlns:mc="http://schemas.openxmlformats.org/markup-compatibility/2006">
                <mc:Choice xmlns:v="urn:schemas-microsoft-com:vml" Requires="v">
                  <p:oleObj spid="_x0000_s7475" name="Εξίσωση" r:id="rId30" imgW="609480" imgH="431640" progId="Equation.3">
                    <p:embed/>
                  </p:oleObj>
                </mc:Choice>
                <mc:Fallback>
                  <p:oleObj name="Εξίσωση" r:id="rId30" imgW="609480" imgH="431640" progId="Equation.3">
                    <p:embed/>
                    <p:pic>
                      <p:nvPicPr>
                        <p:cNvPr id="0" name=""/>
                        <p:cNvPicPr>
                          <a:picLocks noChangeAspect="1" noChangeArrowheads="1"/>
                        </p:cNvPicPr>
                        <p:nvPr/>
                      </p:nvPicPr>
                      <p:blipFill>
                        <a:blip r:embed="rId31"/>
                        <a:srcRect/>
                        <a:stretch>
                          <a:fillRect/>
                        </a:stretch>
                      </p:blipFill>
                      <p:spPr bwMode="auto">
                        <a:xfrm>
                          <a:off x="2180" y="1680"/>
                          <a:ext cx="384" cy="271"/>
                        </a:xfrm>
                        <a:prstGeom prst="rect">
                          <a:avLst/>
                        </a:prstGeom>
                        <a:solidFill>
                          <a:schemeClr val="bg1"/>
                        </a:solidFill>
                        <a:ln>
                          <a:solidFill>
                            <a:schemeClr val="bg1"/>
                          </a:solidFill>
                        </a:ln>
                        <a:effectLst/>
                      </p:spPr>
                    </p:pic>
                  </p:oleObj>
                </mc:Fallback>
              </mc:AlternateContent>
            </a:graphicData>
          </a:graphic>
        </p:graphicFrame>
        <p:graphicFrame>
          <p:nvGraphicFramePr>
            <p:cNvPr id="38" name="Object 17" descr="[DECORATIVE]"/>
            <p:cNvGraphicFramePr>
              <a:graphicFrameLocks noChangeAspect="1"/>
            </p:cNvGraphicFramePr>
            <p:nvPr>
              <p:extLst>
                <p:ext uri="{D42A27DB-BD31-4B8C-83A1-F6EECF244321}">
                  <p14:modId xmlns:p14="http://schemas.microsoft.com/office/powerpoint/2010/main" val="1298161367"/>
                </p:ext>
              </p:extLst>
            </p:nvPr>
          </p:nvGraphicFramePr>
          <p:xfrm>
            <a:off x="2636" y="1680"/>
            <a:ext cx="1072" cy="271"/>
          </p:xfrm>
          <a:graphic>
            <a:graphicData uri="http://schemas.openxmlformats.org/presentationml/2006/ole">
              <mc:AlternateContent xmlns:mc="http://schemas.openxmlformats.org/markup-compatibility/2006">
                <mc:Choice xmlns:v="urn:schemas-microsoft-com:vml" Requires="v">
                  <p:oleObj spid="_x0000_s7476" name="Εξίσωση" r:id="rId32" imgW="1701720" imgH="431640" progId="Equation.3">
                    <p:embed/>
                  </p:oleObj>
                </mc:Choice>
                <mc:Fallback>
                  <p:oleObj name="Εξίσωση" r:id="rId32" imgW="1701720" imgH="431640" progId="Equation.3">
                    <p:embed/>
                    <p:pic>
                      <p:nvPicPr>
                        <p:cNvPr id="0" name=""/>
                        <p:cNvPicPr>
                          <a:picLocks noChangeAspect="1" noChangeArrowheads="1"/>
                        </p:cNvPicPr>
                        <p:nvPr/>
                      </p:nvPicPr>
                      <p:blipFill>
                        <a:blip r:embed="rId33"/>
                        <a:srcRect/>
                        <a:stretch>
                          <a:fillRect/>
                        </a:stretch>
                      </p:blipFill>
                      <p:spPr bwMode="auto">
                        <a:xfrm>
                          <a:off x="2636" y="1680"/>
                          <a:ext cx="1072" cy="271"/>
                        </a:xfrm>
                        <a:prstGeom prst="rect">
                          <a:avLst/>
                        </a:prstGeom>
                        <a:solidFill>
                          <a:schemeClr val="bg1"/>
                        </a:solidFill>
                        <a:ln>
                          <a:solidFill>
                            <a:schemeClr val="tx1"/>
                          </a:solidFill>
                        </a:ln>
                        <a:effectLst/>
                      </p:spPr>
                    </p:pic>
                  </p:oleObj>
                </mc:Fallback>
              </mc:AlternateContent>
            </a:graphicData>
          </a:graphic>
        </p:graphicFrame>
      </p:grpSp>
      <p:graphicFrame>
        <p:nvGraphicFramePr>
          <p:cNvPr id="40" name="Object 21"/>
          <p:cNvGraphicFramePr>
            <a:graphicFrameLocks noChangeAspect="1"/>
          </p:cNvGraphicFramePr>
          <p:nvPr>
            <p:extLst>
              <p:ext uri="{D42A27DB-BD31-4B8C-83A1-F6EECF244321}">
                <p14:modId xmlns:p14="http://schemas.microsoft.com/office/powerpoint/2010/main" val="2606439617"/>
              </p:ext>
            </p:extLst>
          </p:nvPr>
        </p:nvGraphicFramePr>
        <p:xfrm>
          <a:off x="395425" y="5670822"/>
          <a:ext cx="2190731" cy="720496"/>
        </p:xfrm>
        <a:graphic>
          <a:graphicData uri="http://schemas.openxmlformats.org/presentationml/2006/ole">
            <mc:AlternateContent xmlns:mc="http://schemas.openxmlformats.org/markup-compatibility/2006">
              <mc:Choice xmlns:v="urn:schemas-microsoft-com:vml" Requires="v">
                <p:oleObj spid="_x0000_s7477" name="Equation" r:id="rId34" imgW="1307880" imgH="431640" progId="Equation.3">
                  <p:embed/>
                </p:oleObj>
              </mc:Choice>
              <mc:Fallback>
                <p:oleObj name="Equation" r:id="rId34" imgW="1307880" imgH="431640" progId="Equation.3">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395425" y="5670822"/>
                        <a:ext cx="2190731" cy="720496"/>
                      </a:xfrm>
                      <a:prstGeom prst="rect">
                        <a:avLst/>
                      </a:prstGeom>
                      <a:noFill/>
                      <a:ln>
                        <a:noFill/>
                      </a:ln>
                      <a:effectLst/>
                    </p:spPr>
                  </p:pic>
                </p:oleObj>
              </mc:Fallback>
            </mc:AlternateContent>
          </a:graphicData>
        </a:graphic>
      </p:graphicFrame>
      <p:graphicFrame>
        <p:nvGraphicFramePr>
          <p:cNvPr id="39" name="Object 18"/>
          <p:cNvGraphicFramePr>
            <a:graphicFrameLocks noChangeAspect="1"/>
          </p:cNvGraphicFramePr>
          <p:nvPr>
            <p:extLst>
              <p:ext uri="{D42A27DB-BD31-4B8C-83A1-F6EECF244321}">
                <p14:modId xmlns:p14="http://schemas.microsoft.com/office/powerpoint/2010/main" val="1253613497"/>
              </p:ext>
            </p:extLst>
          </p:nvPr>
        </p:nvGraphicFramePr>
        <p:xfrm>
          <a:off x="3409049" y="5791200"/>
          <a:ext cx="4267200" cy="1066800"/>
        </p:xfrm>
        <a:graphic>
          <a:graphicData uri="http://schemas.openxmlformats.org/presentationml/2006/ole">
            <mc:AlternateContent xmlns:mc="http://schemas.openxmlformats.org/markup-compatibility/2006">
              <mc:Choice xmlns:v="urn:schemas-microsoft-com:vml" Requires="v">
                <p:oleObj spid="_x0000_s7478" name="Photo Editor Photo" r:id="rId36" imgW="4266667" imgH="1066667" progId="MSPhotoEd.3">
                  <p:embed/>
                </p:oleObj>
              </mc:Choice>
              <mc:Fallback>
                <p:oleObj name="Photo Editor Photo" r:id="rId36" imgW="4266667" imgH="1066667" progId="MSPhotoEd.3">
                  <p:embed/>
                  <p:pic>
                    <p:nvPicPr>
                      <p:cNvPr id="0" name=""/>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3409049" y="5791200"/>
                        <a:ext cx="4267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a:xfrm>
            <a:off x="461104" y="82884"/>
            <a:ext cx="8229600" cy="1144800"/>
          </a:xfrm>
        </p:spPr>
        <p:txBody>
          <a:bodyPr>
            <a:noAutofit/>
          </a:bodyPr>
          <a:lstStyle/>
          <a:p>
            <a:pPr eaLnBrk="1" hangingPunct="1"/>
            <a:r>
              <a:rPr lang="el-GR" altLang="el-GR" sz="4000" dirty="0"/>
              <a:t>Βαθμίδα κοινής πηγής με </a:t>
            </a:r>
            <a:r>
              <a:rPr lang="el-GR" altLang="el-GR" sz="4000" dirty="0" err="1"/>
              <a:t>ανασύζευξη</a:t>
            </a:r>
            <a:r>
              <a:rPr lang="el-GR" altLang="el-GR" sz="4000" dirty="0"/>
              <a:t> (εκφυλισμό) </a:t>
            </a:r>
            <a:r>
              <a:rPr lang="el-GR" altLang="el-GR" sz="4000" dirty="0" smtClean="0"/>
              <a:t>πηγής</a:t>
            </a:r>
            <a:r>
              <a:rPr lang="en-US" altLang="el-GR" sz="4000" dirty="0" smtClean="0"/>
              <a:t> (</a:t>
            </a:r>
            <a:r>
              <a:rPr lang="el-GR" altLang="el-GR" sz="4000" dirty="0" smtClean="0"/>
              <a:t>2</a:t>
            </a:r>
            <a:r>
              <a:rPr lang="en-US" altLang="el-GR" sz="4000" dirty="0" smtClean="0"/>
              <a:t> </a:t>
            </a:r>
            <a:r>
              <a:rPr lang="el-GR" altLang="el-GR" sz="4000" dirty="0" smtClean="0"/>
              <a:t>από</a:t>
            </a:r>
            <a:r>
              <a:rPr lang="en-US" altLang="el-GR" sz="4000" dirty="0" smtClean="0"/>
              <a:t> </a:t>
            </a:r>
            <a:r>
              <a:rPr lang="el-GR" altLang="el-GR" sz="4000" dirty="0" smtClean="0"/>
              <a:t>3)</a:t>
            </a:r>
            <a:endParaRPr lang="el-GR" altLang="el-GR" sz="4000" dirty="0"/>
          </a:p>
        </p:txBody>
      </p:sp>
      <p:sp>
        <p:nvSpPr>
          <p:cNvPr id="3" name="Θέση κειμένου 2"/>
          <p:cNvSpPr>
            <a:spLocks noGrp="1"/>
          </p:cNvSpPr>
          <p:nvPr>
            <p:ph type="body" sz="half" idx="2"/>
          </p:nvPr>
        </p:nvSpPr>
        <p:spPr>
          <a:xfrm>
            <a:off x="174772" y="1352284"/>
            <a:ext cx="4360716" cy="684076"/>
          </a:xfrm>
        </p:spPr>
        <p:txBody>
          <a:bodyPr>
            <a:normAutofit/>
          </a:bodyPr>
          <a:lstStyle/>
          <a:p>
            <a:r>
              <a:rPr lang="el-GR" altLang="el-GR" dirty="0"/>
              <a:t>Υπολογισμός της αντίστασης εξόδου</a:t>
            </a:r>
          </a:p>
          <a:p>
            <a:endParaRPr lang="el-GR" dirty="0"/>
          </a:p>
        </p:txBody>
      </p:sp>
      <p:graphicFrame>
        <p:nvGraphicFramePr>
          <p:cNvPr id="46" name="Object 14" descr="Κύκλωμα με συνδεσμολογία βαθμίδας κοινής πηγής με ανασύζευξη πηγής"/>
          <p:cNvGraphicFramePr>
            <a:graphicFrameLocks noGrp="1" noChangeAspect="1"/>
          </p:cNvGraphicFramePr>
          <p:nvPr>
            <p:ph idx="1"/>
            <p:extLst>
              <p:ext uri="{D42A27DB-BD31-4B8C-83A1-F6EECF244321}">
                <p14:modId xmlns:p14="http://schemas.microsoft.com/office/powerpoint/2010/main" val="2580614551"/>
              </p:ext>
            </p:extLst>
          </p:nvPr>
        </p:nvGraphicFramePr>
        <p:xfrm>
          <a:off x="5616116" y="1554353"/>
          <a:ext cx="2772147" cy="1342564"/>
        </p:xfrm>
        <a:graphic>
          <a:graphicData uri="http://schemas.openxmlformats.org/presentationml/2006/ole">
            <mc:AlternateContent xmlns:mc="http://schemas.openxmlformats.org/markup-compatibility/2006">
              <mc:Choice xmlns:v="urn:schemas-microsoft-com:vml" Requires="v">
                <p:oleObj spid="_x0000_s14459" name="Photo Editor Photo" r:id="rId4" imgW="2123810" imgH="1028844" progId="MSPhotoEd.3">
                  <p:embed/>
                </p:oleObj>
              </mc:Choice>
              <mc:Fallback>
                <p:oleObj name="Photo Editor Photo" r:id="rId4" imgW="2123810" imgH="1028844"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6116" y="1554353"/>
                        <a:ext cx="2772147" cy="1342564"/>
                      </a:xfrm>
                      <a:prstGeom prst="rect">
                        <a:avLst/>
                      </a:prstGeom>
                      <a:noFill/>
                    </p:spPr>
                  </p:pic>
                </p:oleObj>
              </mc:Fallback>
            </mc:AlternateContent>
          </a:graphicData>
        </a:graphic>
      </p:graphicFrame>
      <p:graphicFrame>
        <p:nvGraphicFramePr>
          <p:cNvPr id="48" name="Object 2"/>
          <p:cNvGraphicFramePr>
            <a:graphicFrameLocks noChangeAspect="1"/>
          </p:cNvGraphicFramePr>
          <p:nvPr>
            <p:extLst>
              <p:ext uri="{D42A27DB-BD31-4B8C-83A1-F6EECF244321}">
                <p14:modId xmlns:p14="http://schemas.microsoft.com/office/powerpoint/2010/main" val="1136698080"/>
              </p:ext>
            </p:extLst>
          </p:nvPr>
        </p:nvGraphicFramePr>
        <p:xfrm>
          <a:off x="174772" y="1772142"/>
          <a:ext cx="4536504" cy="416618"/>
        </p:xfrm>
        <a:graphic>
          <a:graphicData uri="http://schemas.openxmlformats.org/presentationml/2006/ole">
            <mc:AlternateContent xmlns:mc="http://schemas.openxmlformats.org/markup-compatibility/2006">
              <mc:Choice xmlns:v="urn:schemas-microsoft-com:vml" Requires="v">
                <p:oleObj spid="_x0000_s14460" name="Equation" r:id="rId6" imgW="2489040" imgH="228600" progId="Equation.3">
                  <p:embed/>
                </p:oleObj>
              </mc:Choice>
              <mc:Fallback>
                <p:oleObj name="Equation" r:id="rId6" imgW="248904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4772" y="1772142"/>
                        <a:ext cx="4536504" cy="416618"/>
                      </a:xfrm>
                      <a:prstGeom prst="rect">
                        <a:avLst/>
                      </a:prstGeom>
                      <a:noFill/>
                      <a:ln>
                        <a:noFill/>
                      </a:ln>
                      <a:effectLst/>
                    </p:spPr>
                  </p:pic>
                </p:oleObj>
              </mc:Fallback>
            </mc:AlternateContent>
          </a:graphicData>
        </a:graphic>
      </p:graphicFrame>
      <p:grpSp>
        <p:nvGrpSpPr>
          <p:cNvPr id="49" name="Group 11" descr="Εξίσωση υπολογισμού Rout"/>
          <p:cNvGrpSpPr>
            <a:grpSpLocks/>
          </p:cNvGrpSpPr>
          <p:nvPr/>
        </p:nvGrpSpPr>
        <p:grpSpPr bwMode="auto">
          <a:xfrm>
            <a:off x="185946" y="2428202"/>
            <a:ext cx="5516374" cy="376787"/>
            <a:chOff x="2560" y="768"/>
            <a:chExt cx="2352" cy="144"/>
          </a:xfrm>
        </p:grpSpPr>
        <p:graphicFrame>
          <p:nvGraphicFramePr>
            <p:cNvPr id="50" name="Object 3" descr="Εξίσωση υπολογισμού Rout"/>
            <p:cNvGraphicFramePr>
              <a:graphicFrameLocks noChangeAspect="1"/>
            </p:cNvGraphicFramePr>
            <p:nvPr>
              <p:extLst>
                <p:ext uri="{D42A27DB-BD31-4B8C-83A1-F6EECF244321}">
                  <p14:modId xmlns:p14="http://schemas.microsoft.com/office/powerpoint/2010/main" val="1536497622"/>
                </p:ext>
              </p:extLst>
            </p:nvPr>
          </p:nvGraphicFramePr>
          <p:xfrm>
            <a:off x="2560" y="768"/>
            <a:ext cx="1216" cy="144"/>
          </p:xfrm>
          <a:graphic>
            <a:graphicData uri="http://schemas.openxmlformats.org/presentationml/2006/ole">
              <mc:AlternateContent xmlns:mc="http://schemas.openxmlformats.org/markup-compatibility/2006">
                <mc:Choice xmlns:v="urn:schemas-microsoft-com:vml" Requires="v">
                  <p:oleObj spid="_x0000_s14461" name="Εξίσωση" r:id="rId8" imgW="1930320" imgH="228600" progId="Equation.3">
                    <p:embed/>
                  </p:oleObj>
                </mc:Choice>
                <mc:Fallback>
                  <p:oleObj name="Εξίσωση" r:id="rId8" imgW="1930320" imgH="228600" progId="Equation.3">
                    <p:embed/>
                    <p:pic>
                      <p:nvPicPr>
                        <p:cNvPr id="0" name=""/>
                        <p:cNvPicPr>
                          <a:picLocks noChangeAspect="1" noChangeArrowheads="1"/>
                        </p:cNvPicPr>
                        <p:nvPr/>
                      </p:nvPicPr>
                      <p:blipFill>
                        <a:blip r:embed="rId9"/>
                        <a:srcRect/>
                        <a:stretch>
                          <a:fillRect/>
                        </a:stretch>
                      </p:blipFill>
                      <p:spPr bwMode="auto">
                        <a:xfrm>
                          <a:off x="2560" y="768"/>
                          <a:ext cx="1216" cy="144"/>
                        </a:xfrm>
                        <a:prstGeom prst="rect">
                          <a:avLst/>
                        </a:prstGeom>
                        <a:solidFill>
                          <a:schemeClr val="bg1"/>
                        </a:solidFill>
                        <a:ln>
                          <a:noFill/>
                        </a:ln>
                        <a:effectLst/>
                      </p:spPr>
                    </p:pic>
                  </p:oleObj>
                </mc:Fallback>
              </mc:AlternateContent>
            </a:graphicData>
          </a:graphic>
        </p:graphicFrame>
        <p:graphicFrame>
          <p:nvGraphicFramePr>
            <p:cNvPr id="51" name="Object 4" descr="[DECORATIVE]"/>
            <p:cNvGraphicFramePr>
              <a:graphicFrameLocks noChangeAspect="1"/>
            </p:cNvGraphicFramePr>
            <p:nvPr>
              <p:extLst>
                <p:ext uri="{D42A27DB-BD31-4B8C-83A1-F6EECF244321}">
                  <p14:modId xmlns:p14="http://schemas.microsoft.com/office/powerpoint/2010/main" val="3825465087"/>
                </p:ext>
              </p:extLst>
            </p:nvPr>
          </p:nvGraphicFramePr>
          <p:xfrm>
            <a:off x="3880" y="768"/>
            <a:ext cx="1032" cy="144"/>
          </p:xfrm>
          <a:graphic>
            <a:graphicData uri="http://schemas.openxmlformats.org/presentationml/2006/ole">
              <mc:AlternateContent xmlns:mc="http://schemas.openxmlformats.org/markup-compatibility/2006">
                <mc:Choice xmlns:v="urn:schemas-microsoft-com:vml" Requires="v">
                  <p:oleObj spid="_x0000_s14462" name="Εξίσωση" r:id="rId10" imgW="1638000" imgH="228600" progId="Equation.3">
                    <p:embed/>
                  </p:oleObj>
                </mc:Choice>
                <mc:Fallback>
                  <p:oleObj name="Εξίσωση" r:id="rId10" imgW="1638000" imgH="228600" progId="Equation.3">
                    <p:embed/>
                    <p:pic>
                      <p:nvPicPr>
                        <p:cNvPr id="0" name=""/>
                        <p:cNvPicPr>
                          <a:picLocks noChangeAspect="1" noChangeArrowheads="1"/>
                        </p:cNvPicPr>
                        <p:nvPr/>
                      </p:nvPicPr>
                      <p:blipFill>
                        <a:blip r:embed="rId11"/>
                        <a:srcRect/>
                        <a:stretch>
                          <a:fillRect/>
                        </a:stretch>
                      </p:blipFill>
                      <p:spPr bwMode="auto">
                        <a:xfrm>
                          <a:off x="3880" y="768"/>
                          <a:ext cx="1032" cy="144"/>
                        </a:xfrm>
                        <a:prstGeom prst="rect">
                          <a:avLst/>
                        </a:prstGeom>
                        <a:solidFill>
                          <a:schemeClr val="bg1"/>
                        </a:solidFill>
                        <a:ln>
                          <a:noFill/>
                        </a:ln>
                        <a:effectLst/>
                      </p:spPr>
                    </p:pic>
                  </p:oleObj>
                </mc:Fallback>
              </mc:AlternateContent>
            </a:graphicData>
          </a:graphic>
        </p:graphicFrame>
      </p:grpSp>
      <p:grpSp>
        <p:nvGrpSpPr>
          <p:cNvPr id="52" name="Group 19" descr="Εξίσωση υπολογισμού Rout"/>
          <p:cNvGrpSpPr>
            <a:grpSpLocks/>
          </p:cNvGrpSpPr>
          <p:nvPr/>
        </p:nvGrpSpPr>
        <p:grpSpPr bwMode="auto">
          <a:xfrm>
            <a:off x="185946" y="3028941"/>
            <a:ext cx="7050350" cy="437694"/>
            <a:chOff x="2380" y="1056"/>
            <a:chExt cx="2542" cy="144"/>
          </a:xfrm>
        </p:grpSpPr>
        <p:graphicFrame>
          <p:nvGraphicFramePr>
            <p:cNvPr id="53" name="Object 5" descr="Εξίσωση υπολογισμού Rout"/>
            <p:cNvGraphicFramePr>
              <a:graphicFrameLocks noChangeAspect="1"/>
            </p:cNvGraphicFramePr>
            <p:nvPr>
              <p:extLst>
                <p:ext uri="{D42A27DB-BD31-4B8C-83A1-F6EECF244321}">
                  <p14:modId xmlns:p14="http://schemas.microsoft.com/office/powerpoint/2010/main" val="3060210987"/>
                </p:ext>
              </p:extLst>
            </p:nvPr>
          </p:nvGraphicFramePr>
          <p:xfrm>
            <a:off x="2380" y="1056"/>
            <a:ext cx="1144" cy="144"/>
          </p:xfrm>
          <a:graphic>
            <a:graphicData uri="http://schemas.openxmlformats.org/presentationml/2006/ole">
              <mc:AlternateContent xmlns:mc="http://schemas.openxmlformats.org/markup-compatibility/2006">
                <mc:Choice xmlns:v="urn:schemas-microsoft-com:vml" Requires="v">
                  <p:oleObj spid="_x0000_s14463" name="Equation" r:id="rId12" imgW="1815840" imgH="228600" progId="Equation.3">
                    <p:embed/>
                  </p:oleObj>
                </mc:Choice>
                <mc:Fallback>
                  <p:oleObj name="Equation" r:id="rId12" imgW="1815840" imgH="2286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80" y="1056"/>
                          <a:ext cx="1144"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 name="Object 6" descr="[DECORATIVE]"/>
            <p:cNvGraphicFramePr>
              <a:graphicFrameLocks noChangeAspect="1"/>
            </p:cNvGraphicFramePr>
            <p:nvPr>
              <p:extLst>
                <p:ext uri="{D42A27DB-BD31-4B8C-83A1-F6EECF244321}">
                  <p14:modId xmlns:p14="http://schemas.microsoft.com/office/powerpoint/2010/main" val="3730484303"/>
                </p:ext>
              </p:extLst>
            </p:nvPr>
          </p:nvGraphicFramePr>
          <p:xfrm>
            <a:off x="3546" y="1056"/>
            <a:ext cx="1376" cy="144"/>
          </p:xfrm>
          <a:graphic>
            <a:graphicData uri="http://schemas.openxmlformats.org/presentationml/2006/ole">
              <mc:AlternateContent xmlns:mc="http://schemas.openxmlformats.org/markup-compatibility/2006">
                <mc:Choice xmlns:v="urn:schemas-microsoft-com:vml" Requires="v">
                  <p:oleObj spid="_x0000_s14464" name="Equation" r:id="rId14" imgW="2184120" imgH="228600" progId="Equation.3">
                    <p:embed/>
                  </p:oleObj>
                </mc:Choice>
                <mc:Fallback>
                  <p:oleObj name="Equation" r:id="rId14" imgW="2184120" imgH="2286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46" y="1056"/>
                          <a:ext cx="137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55" name="Object 7"/>
          <p:cNvGraphicFramePr>
            <a:graphicFrameLocks noChangeAspect="1"/>
          </p:cNvGraphicFramePr>
          <p:nvPr>
            <p:extLst>
              <p:ext uri="{D42A27DB-BD31-4B8C-83A1-F6EECF244321}">
                <p14:modId xmlns:p14="http://schemas.microsoft.com/office/powerpoint/2010/main" val="1234875834"/>
              </p:ext>
            </p:extLst>
          </p:nvPr>
        </p:nvGraphicFramePr>
        <p:xfrm>
          <a:off x="168405" y="3591235"/>
          <a:ext cx="2977194" cy="1212931"/>
        </p:xfrm>
        <a:graphic>
          <a:graphicData uri="http://schemas.openxmlformats.org/presentationml/2006/ole">
            <mc:AlternateContent xmlns:mc="http://schemas.openxmlformats.org/markup-compatibility/2006">
              <mc:Choice xmlns:v="urn:schemas-microsoft-com:vml" Requires="v">
                <p:oleObj spid="_x0000_s14465" name="Equation" r:id="rId16" imgW="2057400" imgH="838080" progId="Equation.3">
                  <p:embed/>
                </p:oleObj>
              </mc:Choice>
              <mc:Fallback>
                <p:oleObj name="Equation" r:id="rId16" imgW="2057400" imgH="83808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8405" y="3591235"/>
                        <a:ext cx="2977194" cy="1212931"/>
                      </a:xfrm>
                      <a:prstGeom prst="rect">
                        <a:avLst/>
                      </a:prstGeom>
                      <a:noFill/>
                      <a:ln>
                        <a:noFill/>
                      </a:ln>
                      <a:effectLst/>
                    </p:spPr>
                  </p:pic>
                </p:oleObj>
              </mc:Fallback>
            </mc:AlternateContent>
          </a:graphicData>
        </a:graphic>
      </p:graphicFrame>
      <p:grpSp>
        <p:nvGrpSpPr>
          <p:cNvPr id="56" name="Group 13" descr="Εξίσωση υπολογισμού Δ Ι"/>
          <p:cNvGrpSpPr>
            <a:grpSpLocks/>
          </p:cNvGrpSpPr>
          <p:nvPr/>
        </p:nvGrpSpPr>
        <p:grpSpPr bwMode="auto">
          <a:xfrm>
            <a:off x="7959" y="5008160"/>
            <a:ext cx="3891520" cy="582252"/>
            <a:chOff x="2640" y="2112"/>
            <a:chExt cx="1784" cy="271"/>
          </a:xfrm>
        </p:grpSpPr>
        <p:graphicFrame>
          <p:nvGraphicFramePr>
            <p:cNvPr id="57" name="Object 8" descr="Εξίσωση υπολογισμού Δ Ι"/>
            <p:cNvGraphicFramePr>
              <a:graphicFrameLocks noChangeAspect="1"/>
            </p:cNvGraphicFramePr>
            <p:nvPr>
              <p:extLst>
                <p:ext uri="{D42A27DB-BD31-4B8C-83A1-F6EECF244321}">
                  <p14:modId xmlns:p14="http://schemas.microsoft.com/office/powerpoint/2010/main" val="2355572561"/>
                </p:ext>
              </p:extLst>
            </p:nvPr>
          </p:nvGraphicFramePr>
          <p:xfrm>
            <a:off x="2640" y="2112"/>
            <a:ext cx="464" cy="271"/>
          </p:xfrm>
          <a:graphic>
            <a:graphicData uri="http://schemas.openxmlformats.org/presentationml/2006/ole">
              <mc:AlternateContent xmlns:mc="http://schemas.openxmlformats.org/markup-compatibility/2006">
                <mc:Choice xmlns:v="urn:schemas-microsoft-com:vml" Requires="v">
                  <p:oleObj spid="_x0000_s14466" name="Equation" r:id="rId18" imgW="736560" imgH="431640" progId="Equation.3">
                    <p:embed/>
                  </p:oleObj>
                </mc:Choice>
                <mc:Fallback>
                  <p:oleObj name="Equation" r:id="rId18" imgW="736560" imgH="43164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640" y="2112"/>
                          <a:ext cx="464"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 name="Object 9" descr="[DECORATIVE]"/>
            <p:cNvGraphicFramePr>
              <a:graphicFrameLocks noChangeAspect="1"/>
            </p:cNvGraphicFramePr>
            <p:nvPr>
              <p:extLst>
                <p:ext uri="{D42A27DB-BD31-4B8C-83A1-F6EECF244321}">
                  <p14:modId xmlns:p14="http://schemas.microsoft.com/office/powerpoint/2010/main" val="1450244766"/>
                </p:ext>
              </p:extLst>
            </p:nvPr>
          </p:nvGraphicFramePr>
          <p:xfrm>
            <a:off x="3120" y="2112"/>
            <a:ext cx="1304" cy="271"/>
          </p:xfrm>
          <a:graphic>
            <a:graphicData uri="http://schemas.openxmlformats.org/presentationml/2006/ole">
              <mc:AlternateContent xmlns:mc="http://schemas.openxmlformats.org/markup-compatibility/2006">
                <mc:Choice xmlns:v="urn:schemas-microsoft-com:vml" Requires="v">
                  <p:oleObj spid="_x0000_s14467" name="Equation" r:id="rId20" imgW="2070000" imgH="431640" progId="Equation.3">
                    <p:embed/>
                  </p:oleObj>
                </mc:Choice>
                <mc:Fallback>
                  <p:oleObj name="Equation" r:id="rId20" imgW="2070000" imgH="43164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120" y="2112"/>
                          <a:ext cx="1304"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59" name="Object 10"/>
          <p:cNvGraphicFramePr>
            <a:graphicFrameLocks noChangeAspect="1"/>
          </p:cNvGraphicFramePr>
          <p:nvPr>
            <p:extLst>
              <p:ext uri="{D42A27DB-BD31-4B8C-83A1-F6EECF244321}">
                <p14:modId xmlns:p14="http://schemas.microsoft.com/office/powerpoint/2010/main" val="804105057"/>
              </p:ext>
            </p:extLst>
          </p:nvPr>
        </p:nvGraphicFramePr>
        <p:xfrm>
          <a:off x="530444" y="5669806"/>
          <a:ext cx="3380887" cy="640399"/>
        </p:xfrm>
        <a:graphic>
          <a:graphicData uri="http://schemas.openxmlformats.org/presentationml/2006/ole">
            <mc:AlternateContent xmlns:mc="http://schemas.openxmlformats.org/markup-compatibility/2006">
              <mc:Choice xmlns:v="urn:schemas-microsoft-com:vml" Requires="v">
                <p:oleObj spid="_x0000_s14468" name="Equation" r:id="rId22" imgW="2070000" imgH="393480" progId="Equation.3">
                  <p:embed/>
                </p:oleObj>
              </mc:Choice>
              <mc:Fallback>
                <p:oleObj name="Equation" r:id="rId22" imgW="2070000" imgH="393480" progId="Equation.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30444" y="5669806"/>
                        <a:ext cx="3380887" cy="640399"/>
                      </a:xfrm>
                      <a:prstGeom prst="rect">
                        <a:avLst/>
                      </a:prstGeom>
                      <a:noFill/>
                      <a:ln>
                        <a:noFill/>
                      </a:ln>
                      <a:effectLst/>
                    </p:spPr>
                  </p:pic>
                </p:oleObj>
              </mc:Fallback>
            </mc:AlternateContent>
          </a:graphicData>
        </a:graphic>
      </p:graphicFrame>
      <p:graphicFrame>
        <p:nvGraphicFramePr>
          <p:cNvPr id="47" name="Object 16" descr="Τρία κυκλώματα με εκφυλισμό πηγής"/>
          <p:cNvGraphicFramePr>
            <a:graphicFrameLocks noChangeAspect="1"/>
          </p:cNvGraphicFramePr>
          <p:nvPr>
            <p:extLst>
              <p:ext uri="{D42A27DB-BD31-4B8C-83A1-F6EECF244321}">
                <p14:modId xmlns:p14="http://schemas.microsoft.com/office/powerpoint/2010/main" val="1978652712"/>
              </p:ext>
            </p:extLst>
          </p:nvPr>
        </p:nvGraphicFramePr>
        <p:xfrm>
          <a:off x="4410112" y="3831716"/>
          <a:ext cx="4262647" cy="1512168"/>
        </p:xfrm>
        <a:graphic>
          <a:graphicData uri="http://schemas.openxmlformats.org/presentationml/2006/ole">
            <mc:AlternateContent xmlns:mc="http://schemas.openxmlformats.org/markup-compatibility/2006">
              <mc:Choice xmlns:v="urn:schemas-microsoft-com:vml" Requires="v">
                <p:oleObj spid="_x0000_s14469" name="Photo Editor Photo" r:id="rId24" imgW="3409524" imgH="1209524" progId="MSPhotoEd.3">
                  <p:embed/>
                </p:oleObj>
              </mc:Choice>
              <mc:Fallback>
                <p:oleObj name="Photo Editor Photo" r:id="rId24" imgW="3409524" imgH="1209524" progId="MSPhotoEd.3">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410112" y="3831716"/>
                        <a:ext cx="4262647" cy="1512168"/>
                      </a:xfrm>
                      <a:prstGeom prst="rect">
                        <a:avLst/>
                      </a:prstGeom>
                      <a:noFill/>
                    </p:spPr>
                  </p:pic>
                </p:oleObj>
              </mc:Fallback>
            </mc:AlternateContent>
          </a:graphicData>
        </a:graphic>
      </p:graphicFrame>
    </p:spTree>
    <p:custDataLst>
      <p:tags r:id="rId2"/>
    </p:custDataLst>
    <p:extLst>
      <p:ext uri="{BB962C8B-B14F-4D97-AF65-F5344CB8AC3E}">
        <p14:creationId xmlns:p14="http://schemas.microsoft.com/office/powerpoint/2010/main" val="312919414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a:xfrm>
            <a:off x="465640" y="43434"/>
            <a:ext cx="8229600" cy="1144800"/>
          </a:xfrm>
        </p:spPr>
        <p:txBody>
          <a:bodyPr>
            <a:noAutofit/>
          </a:bodyPr>
          <a:lstStyle/>
          <a:p>
            <a:pPr eaLnBrk="1" hangingPunct="1"/>
            <a:r>
              <a:rPr lang="el-GR" altLang="el-GR" sz="4000" dirty="0"/>
              <a:t>Βαθμίδα κοινής πηγής με </a:t>
            </a:r>
            <a:r>
              <a:rPr lang="el-GR" altLang="el-GR" sz="4000" dirty="0" err="1"/>
              <a:t>ανασύζευξη</a:t>
            </a:r>
            <a:r>
              <a:rPr lang="el-GR" altLang="el-GR" sz="4000" dirty="0"/>
              <a:t> (εκφυλισμό) </a:t>
            </a:r>
            <a:r>
              <a:rPr lang="el-GR" altLang="el-GR" sz="4000" dirty="0" smtClean="0"/>
              <a:t>πηγής</a:t>
            </a:r>
            <a:r>
              <a:rPr lang="en-US" altLang="el-GR" sz="4000" dirty="0" smtClean="0"/>
              <a:t> (</a:t>
            </a:r>
            <a:r>
              <a:rPr lang="el-GR" altLang="el-GR" sz="4000" dirty="0" smtClean="0"/>
              <a:t>3</a:t>
            </a:r>
            <a:r>
              <a:rPr lang="en-US" altLang="el-GR" sz="4000" dirty="0" smtClean="0"/>
              <a:t> </a:t>
            </a:r>
            <a:r>
              <a:rPr lang="el-GR" altLang="el-GR" sz="4000" dirty="0" smtClean="0"/>
              <a:t>από</a:t>
            </a:r>
            <a:r>
              <a:rPr lang="en-US" altLang="el-GR" sz="4000" dirty="0" smtClean="0"/>
              <a:t> </a:t>
            </a:r>
            <a:r>
              <a:rPr lang="el-GR" altLang="el-GR" sz="4000" dirty="0" smtClean="0"/>
              <a:t>3)</a:t>
            </a:r>
            <a:endParaRPr lang="el-GR" altLang="el-GR" sz="4000" dirty="0"/>
          </a:p>
        </p:txBody>
      </p:sp>
      <p:sp>
        <p:nvSpPr>
          <p:cNvPr id="3" name="Θέση κειμένου 2"/>
          <p:cNvSpPr>
            <a:spLocks noGrp="1"/>
          </p:cNvSpPr>
          <p:nvPr>
            <p:ph type="body" sz="half" idx="2"/>
          </p:nvPr>
        </p:nvSpPr>
        <p:spPr>
          <a:xfrm>
            <a:off x="150222" y="1360212"/>
            <a:ext cx="4360716" cy="684076"/>
          </a:xfrm>
        </p:spPr>
        <p:txBody>
          <a:bodyPr>
            <a:normAutofit/>
          </a:bodyPr>
          <a:lstStyle/>
          <a:p>
            <a:pPr>
              <a:spcBef>
                <a:spcPct val="50000"/>
              </a:spcBef>
            </a:pPr>
            <a:r>
              <a:rPr lang="el-GR" altLang="el-GR" dirty="0"/>
              <a:t>Υπολογισμός της απολαβής</a:t>
            </a:r>
          </a:p>
        </p:txBody>
      </p:sp>
      <p:graphicFrame>
        <p:nvGraphicFramePr>
          <p:cNvPr id="20" name="Object 13" descr="Κύκλωμα συνδεσμολογίας βαθμίδας κοινής πηγής με ανασύζευξη πηγής"/>
          <p:cNvGraphicFramePr>
            <a:graphicFrameLocks noGrp="1" noChangeAspect="1"/>
          </p:cNvGraphicFramePr>
          <p:nvPr>
            <p:ph idx="1"/>
            <p:extLst>
              <p:ext uri="{D42A27DB-BD31-4B8C-83A1-F6EECF244321}">
                <p14:modId xmlns:p14="http://schemas.microsoft.com/office/powerpoint/2010/main" val="1533310274"/>
              </p:ext>
            </p:extLst>
          </p:nvPr>
        </p:nvGraphicFramePr>
        <p:xfrm>
          <a:off x="5636768" y="1271730"/>
          <a:ext cx="2796421" cy="1034148"/>
        </p:xfrm>
        <a:graphic>
          <a:graphicData uri="http://schemas.openxmlformats.org/presentationml/2006/ole">
            <mc:AlternateContent xmlns:mc="http://schemas.openxmlformats.org/markup-compatibility/2006">
              <mc:Choice xmlns:v="urn:schemas-microsoft-com:vml" Requires="v">
                <p:oleObj spid="_x0000_s15472" name="Photo Editor Photo" r:id="rId4" imgW="2523810" imgH="933580" progId="MSPhotoEd.3">
                  <p:embed/>
                </p:oleObj>
              </mc:Choice>
              <mc:Fallback>
                <p:oleObj name="Photo Editor Photo" r:id="rId4" imgW="2523810" imgH="933580"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6768" y="1271730"/>
                        <a:ext cx="2796421" cy="1034148"/>
                      </a:xfrm>
                      <a:prstGeom prst="rect">
                        <a:avLst/>
                      </a:prstGeom>
                      <a:noFill/>
                    </p:spPr>
                  </p:pic>
                </p:oleObj>
              </mc:Fallback>
            </mc:AlternateContent>
          </a:graphicData>
        </a:graphic>
      </p:graphicFrame>
      <p:grpSp>
        <p:nvGrpSpPr>
          <p:cNvPr id="21" name="Group 10" descr="Εξίσωση υπολογισμού I r 0"/>
          <p:cNvGrpSpPr>
            <a:grpSpLocks/>
          </p:cNvGrpSpPr>
          <p:nvPr/>
        </p:nvGrpSpPr>
        <p:grpSpPr bwMode="auto">
          <a:xfrm>
            <a:off x="196260" y="1785746"/>
            <a:ext cx="5614716" cy="549726"/>
            <a:chOff x="2256" y="816"/>
            <a:chExt cx="3112" cy="271"/>
          </a:xfrm>
        </p:grpSpPr>
        <p:graphicFrame>
          <p:nvGraphicFramePr>
            <p:cNvPr id="22" name="Object 2" descr="Εξίσωση υπολογισμού I r 0"/>
            <p:cNvGraphicFramePr>
              <a:graphicFrameLocks noChangeAspect="1"/>
            </p:cNvGraphicFramePr>
            <p:nvPr>
              <p:extLst>
                <p:ext uri="{D42A27DB-BD31-4B8C-83A1-F6EECF244321}">
                  <p14:modId xmlns:p14="http://schemas.microsoft.com/office/powerpoint/2010/main" val="577204577"/>
                </p:ext>
              </p:extLst>
            </p:nvPr>
          </p:nvGraphicFramePr>
          <p:xfrm>
            <a:off x="2256" y="816"/>
            <a:ext cx="1264" cy="271"/>
          </p:xfrm>
          <a:graphic>
            <a:graphicData uri="http://schemas.openxmlformats.org/presentationml/2006/ole">
              <mc:AlternateContent xmlns:mc="http://schemas.openxmlformats.org/markup-compatibility/2006">
                <mc:Choice xmlns:v="urn:schemas-microsoft-com:vml" Requires="v">
                  <p:oleObj spid="_x0000_s15473" name="Equation" r:id="rId6" imgW="2006280" imgH="431640" progId="Equation.3">
                    <p:embed/>
                  </p:oleObj>
                </mc:Choice>
                <mc:Fallback>
                  <p:oleObj name="Equation" r:id="rId6" imgW="2006280" imgH="431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6" y="816"/>
                          <a:ext cx="1264"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 name="Object 3" descr="[DECORATIVE]"/>
            <p:cNvGraphicFramePr>
              <a:graphicFrameLocks noChangeAspect="1"/>
            </p:cNvGraphicFramePr>
            <p:nvPr>
              <p:extLst>
                <p:ext uri="{D42A27DB-BD31-4B8C-83A1-F6EECF244321}">
                  <p14:modId xmlns:p14="http://schemas.microsoft.com/office/powerpoint/2010/main" val="2209044085"/>
                </p:ext>
              </p:extLst>
            </p:nvPr>
          </p:nvGraphicFramePr>
          <p:xfrm>
            <a:off x="3504" y="816"/>
            <a:ext cx="1864" cy="271"/>
          </p:xfrm>
          <a:graphic>
            <a:graphicData uri="http://schemas.openxmlformats.org/presentationml/2006/ole">
              <mc:AlternateContent xmlns:mc="http://schemas.openxmlformats.org/markup-compatibility/2006">
                <mc:Choice xmlns:v="urn:schemas-microsoft-com:vml" Requires="v">
                  <p:oleObj spid="_x0000_s15474" name="Equation" r:id="rId8" imgW="2958840" imgH="431640" progId="Equation.3">
                    <p:embed/>
                  </p:oleObj>
                </mc:Choice>
                <mc:Fallback>
                  <p:oleObj name="Equation" r:id="rId8" imgW="2958840" imgH="431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4" y="816"/>
                          <a:ext cx="1864"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24" name="Group 11" descr="Εξίσωση υπολογισμού Vout"/>
          <p:cNvGrpSpPr>
            <a:grpSpLocks/>
          </p:cNvGrpSpPr>
          <p:nvPr/>
        </p:nvGrpSpPr>
        <p:grpSpPr bwMode="auto">
          <a:xfrm>
            <a:off x="174772" y="2519974"/>
            <a:ext cx="7054876" cy="616414"/>
            <a:chOff x="2208" y="1488"/>
            <a:chExt cx="3408" cy="271"/>
          </a:xfrm>
        </p:grpSpPr>
        <p:graphicFrame>
          <p:nvGraphicFramePr>
            <p:cNvPr id="25" name="Object 4" descr="Εξίσωση υπολογισμού Vout"/>
            <p:cNvGraphicFramePr>
              <a:graphicFrameLocks noChangeAspect="1"/>
            </p:cNvGraphicFramePr>
            <p:nvPr>
              <p:extLst>
                <p:ext uri="{D42A27DB-BD31-4B8C-83A1-F6EECF244321}">
                  <p14:modId xmlns:p14="http://schemas.microsoft.com/office/powerpoint/2010/main" val="1094949093"/>
                </p:ext>
              </p:extLst>
            </p:nvPr>
          </p:nvGraphicFramePr>
          <p:xfrm>
            <a:off x="2208" y="1488"/>
            <a:ext cx="912" cy="271"/>
          </p:xfrm>
          <a:graphic>
            <a:graphicData uri="http://schemas.openxmlformats.org/presentationml/2006/ole">
              <mc:AlternateContent xmlns:mc="http://schemas.openxmlformats.org/markup-compatibility/2006">
                <mc:Choice xmlns:v="urn:schemas-microsoft-com:vml" Requires="v">
                  <p:oleObj spid="_x0000_s15475" name="Equation" r:id="rId10" imgW="1447560" imgH="431640" progId="Equation.3">
                    <p:embed/>
                  </p:oleObj>
                </mc:Choice>
                <mc:Fallback>
                  <p:oleObj name="Equation" r:id="rId10" imgW="1447560" imgH="4316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08" y="1488"/>
                          <a:ext cx="912"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 name="Object 5" descr="[DECORATIVE]"/>
            <p:cNvGraphicFramePr>
              <a:graphicFrameLocks noChangeAspect="1"/>
            </p:cNvGraphicFramePr>
            <p:nvPr>
              <p:extLst>
                <p:ext uri="{D42A27DB-BD31-4B8C-83A1-F6EECF244321}">
                  <p14:modId xmlns:p14="http://schemas.microsoft.com/office/powerpoint/2010/main" val="2032112445"/>
                </p:ext>
              </p:extLst>
            </p:nvPr>
          </p:nvGraphicFramePr>
          <p:xfrm>
            <a:off x="3120" y="1488"/>
            <a:ext cx="2496" cy="271"/>
          </p:xfrm>
          <a:graphic>
            <a:graphicData uri="http://schemas.openxmlformats.org/presentationml/2006/ole">
              <mc:AlternateContent xmlns:mc="http://schemas.openxmlformats.org/markup-compatibility/2006">
                <mc:Choice xmlns:v="urn:schemas-microsoft-com:vml" Requires="v">
                  <p:oleObj spid="_x0000_s15476" name="Equation" r:id="rId12" imgW="3962160" imgH="431640" progId="Equation.3">
                    <p:embed/>
                  </p:oleObj>
                </mc:Choice>
                <mc:Fallback>
                  <p:oleObj name="Equation" r:id="rId12" imgW="3962160" imgH="43164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20" y="1488"/>
                          <a:ext cx="2496"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27" name="Object 6"/>
          <p:cNvGraphicFramePr>
            <a:graphicFrameLocks noChangeAspect="1"/>
          </p:cNvGraphicFramePr>
          <p:nvPr>
            <p:extLst>
              <p:ext uri="{D42A27DB-BD31-4B8C-83A1-F6EECF244321}">
                <p14:modId xmlns:p14="http://schemas.microsoft.com/office/powerpoint/2010/main" val="1327508245"/>
              </p:ext>
            </p:extLst>
          </p:nvPr>
        </p:nvGraphicFramePr>
        <p:xfrm>
          <a:off x="262135" y="3218046"/>
          <a:ext cx="3242704" cy="613669"/>
        </p:xfrm>
        <a:graphic>
          <a:graphicData uri="http://schemas.openxmlformats.org/presentationml/2006/ole">
            <mc:AlternateContent xmlns:mc="http://schemas.openxmlformats.org/markup-compatibility/2006">
              <mc:Choice xmlns:v="urn:schemas-microsoft-com:vml" Requires="v">
                <p:oleObj spid="_x0000_s15477" name="Εξίσωση" r:id="rId14" imgW="2273040" imgH="431640" progId="Equation.3">
                  <p:embed/>
                </p:oleObj>
              </mc:Choice>
              <mc:Fallback>
                <p:oleObj name="Εξίσωση" r:id="rId14" imgW="2273040" imgH="431640" progId="Equation.3">
                  <p:embed/>
                  <p:pic>
                    <p:nvPicPr>
                      <p:cNvPr id="0" name=""/>
                      <p:cNvPicPr>
                        <a:picLocks noChangeAspect="1" noChangeArrowheads="1"/>
                      </p:cNvPicPr>
                      <p:nvPr/>
                    </p:nvPicPr>
                    <p:blipFill>
                      <a:blip r:embed="rId15"/>
                      <a:srcRect/>
                      <a:stretch>
                        <a:fillRect/>
                      </a:stretch>
                    </p:blipFill>
                    <p:spPr bwMode="auto">
                      <a:xfrm>
                        <a:off x="262135" y="3218046"/>
                        <a:ext cx="3242704" cy="613669"/>
                      </a:xfrm>
                      <a:prstGeom prst="rect">
                        <a:avLst/>
                      </a:prstGeom>
                      <a:solidFill>
                        <a:schemeClr val="bg1"/>
                      </a:solidFill>
                      <a:ln w="28575">
                        <a:solidFill>
                          <a:schemeClr val="tx1"/>
                        </a:solidFill>
                      </a:ln>
                      <a:effectLst/>
                    </p:spPr>
                  </p:pic>
                </p:oleObj>
              </mc:Fallback>
            </mc:AlternateContent>
          </a:graphicData>
        </a:graphic>
      </p:graphicFrame>
      <p:grpSp>
        <p:nvGrpSpPr>
          <p:cNvPr id="28" name="Group 12" descr="Εξίσωση υπολογισμού Αυ"/>
          <p:cNvGrpSpPr>
            <a:grpSpLocks/>
          </p:cNvGrpSpPr>
          <p:nvPr/>
        </p:nvGrpSpPr>
        <p:grpSpPr bwMode="auto">
          <a:xfrm>
            <a:off x="174772" y="4195847"/>
            <a:ext cx="5451475" cy="1300164"/>
            <a:chOff x="192" y="2592"/>
            <a:chExt cx="3434" cy="819"/>
          </a:xfrm>
        </p:grpSpPr>
        <p:graphicFrame>
          <p:nvGraphicFramePr>
            <p:cNvPr id="29" name="Object 7" descr="Εξίσωση υπολογισμού Αυ"/>
            <p:cNvGraphicFramePr>
              <a:graphicFrameLocks noChangeAspect="1"/>
            </p:cNvGraphicFramePr>
            <p:nvPr>
              <p:extLst>
                <p:ext uri="{D42A27DB-BD31-4B8C-83A1-F6EECF244321}">
                  <p14:modId xmlns:p14="http://schemas.microsoft.com/office/powerpoint/2010/main" val="532432682"/>
                </p:ext>
              </p:extLst>
            </p:nvPr>
          </p:nvGraphicFramePr>
          <p:xfrm>
            <a:off x="192" y="2592"/>
            <a:ext cx="3434" cy="320"/>
          </p:xfrm>
          <a:graphic>
            <a:graphicData uri="http://schemas.openxmlformats.org/presentationml/2006/ole">
              <mc:AlternateContent xmlns:mc="http://schemas.openxmlformats.org/markup-compatibility/2006">
                <mc:Choice xmlns:v="urn:schemas-microsoft-com:vml" Requires="v">
                  <p:oleObj spid="_x0000_s15478" name="Equation" r:id="rId16" imgW="4609800" imgH="431640" progId="Equation.3">
                    <p:embed/>
                  </p:oleObj>
                </mc:Choice>
                <mc:Fallback>
                  <p:oleObj name="Equation" r:id="rId16" imgW="4609800" imgH="43164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2" y="2592"/>
                          <a:ext cx="3434" cy="320"/>
                        </a:xfrm>
                        <a:prstGeom prst="rect">
                          <a:avLst/>
                        </a:prstGeom>
                        <a:noFill/>
                        <a:ln>
                          <a:noFill/>
                        </a:ln>
                        <a:effectLst/>
                      </p:spPr>
                    </p:pic>
                  </p:oleObj>
                </mc:Fallback>
              </mc:AlternateContent>
            </a:graphicData>
          </a:graphic>
        </p:graphicFrame>
        <p:graphicFrame>
          <p:nvGraphicFramePr>
            <p:cNvPr id="30" name="Object 9" descr="[DECORATIVE]"/>
            <p:cNvGraphicFramePr>
              <a:graphicFrameLocks noChangeAspect="1"/>
            </p:cNvGraphicFramePr>
            <p:nvPr>
              <p:extLst>
                <p:ext uri="{D42A27DB-BD31-4B8C-83A1-F6EECF244321}">
                  <p14:modId xmlns:p14="http://schemas.microsoft.com/office/powerpoint/2010/main" val="1903525302"/>
                </p:ext>
              </p:extLst>
            </p:nvPr>
          </p:nvGraphicFramePr>
          <p:xfrm>
            <a:off x="385" y="3069"/>
            <a:ext cx="2951" cy="342"/>
          </p:xfrm>
          <a:graphic>
            <a:graphicData uri="http://schemas.openxmlformats.org/presentationml/2006/ole">
              <mc:AlternateContent xmlns:mc="http://schemas.openxmlformats.org/markup-compatibility/2006">
                <mc:Choice xmlns:v="urn:schemas-microsoft-com:vml" Requires="v">
                  <p:oleObj spid="_x0000_s15479" name="Εξίσωση" r:id="rId18" imgW="3708360" imgH="431640" progId="Equation.3">
                    <p:embed/>
                  </p:oleObj>
                </mc:Choice>
                <mc:Fallback>
                  <p:oleObj name="Εξίσωση" r:id="rId18" imgW="3708360" imgH="431640" progId="Equation.3">
                    <p:embed/>
                    <p:pic>
                      <p:nvPicPr>
                        <p:cNvPr id="0" name=""/>
                        <p:cNvPicPr>
                          <a:picLocks noChangeAspect="1" noChangeArrowheads="1"/>
                        </p:cNvPicPr>
                        <p:nvPr/>
                      </p:nvPicPr>
                      <p:blipFill>
                        <a:blip r:embed="rId19"/>
                        <a:srcRect/>
                        <a:stretch>
                          <a:fillRect/>
                        </a:stretch>
                      </p:blipFill>
                      <p:spPr bwMode="auto">
                        <a:xfrm>
                          <a:off x="385" y="3069"/>
                          <a:ext cx="2951" cy="342"/>
                        </a:xfrm>
                        <a:prstGeom prst="rect">
                          <a:avLst/>
                        </a:prstGeom>
                        <a:noFill/>
                        <a:ln>
                          <a:noFill/>
                        </a:ln>
                        <a:effectLst/>
                      </p:spPr>
                    </p:pic>
                  </p:oleObj>
                </mc:Fallback>
              </mc:AlternateContent>
            </a:graphicData>
          </a:graphic>
        </p:graphicFrame>
      </p:grpSp>
      <p:graphicFrame>
        <p:nvGraphicFramePr>
          <p:cNvPr id="31" name="Object 18"/>
          <p:cNvGraphicFramePr>
            <a:graphicFrameLocks noChangeAspect="1"/>
          </p:cNvGraphicFramePr>
          <p:nvPr>
            <p:extLst>
              <p:ext uri="{D42A27DB-BD31-4B8C-83A1-F6EECF244321}">
                <p14:modId xmlns:p14="http://schemas.microsoft.com/office/powerpoint/2010/main" val="2844003672"/>
              </p:ext>
            </p:extLst>
          </p:nvPr>
        </p:nvGraphicFramePr>
        <p:xfrm>
          <a:off x="196260" y="5745248"/>
          <a:ext cx="6687181" cy="360387"/>
        </p:xfrm>
        <a:graphic>
          <a:graphicData uri="http://schemas.openxmlformats.org/presentationml/2006/ole">
            <mc:AlternateContent xmlns:mc="http://schemas.openxmlformats.org/markup-compatibility/2006">
              <mc:Choice xmlns:v="urn:schemas-microsoft-com:vml" Requires="v">
                <p:oleObj spid="_x0000_s15480" name="Equation" r:id="rId20" imgW="4241520" imgH="228600" progId="Equation.3">
                  <p:embed/>
                </p:oleObj>
              </mc:Choice>
              <mc:Fallback>
                <p:oleObj name="Equation" r:id="rId20" imgW="4241520" imgH="22860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96260" y="5745248"/>
                        <a:ext cx="6687181" cy="360387"/>
                      </a:xfrm>
                      <a:prstGeom prst="rect">
                        <a:avLst/>
                      </a:prstGeom>
                      <a:noFill/>
                      <a:ln>
                        <a:noFill/>
                      </a:ln>
                      <a:effectLst/>
                    </p:spPr>
                  </p:pic>
                </p:oleObj>
              </mc:Fallback>
            </mc:AlternateContent>
          </a:graphicData>
        </a:graphic>
      </p:graphicFrame>
      <p:graphicFrame>
        <p:nvGraphicFramePr>
          <p:cNvPr id="32" name="Object 15" descr="Κύκλωμα με πηγή Vin, ρευμα Iout και αντίσταση Rout και κύκλωμα χωρίς πηγή Vin και ρευμά Iout"/>
          <p:cNvGraphicFramePr>
            <a:graphicFrameLocks noChangeAspect="1"/>
          </p:cNvGraphicFramePr>
          <p:nvPr>
            <p:extLst>
              <p:ext uri="{D42A27DB-BD31-4B8C-83A1-F6EECF244321}">
                <p14:modId xmlns:p14="http://schemas.microsoft.com/office/powerpoint/2010/main" val="312600964"/>
              </p:ext>
            </p:extLst>
          </p:nvPr>
        </p:nvGraphicFramePr>
        <p:xfrm>
          <a:off x="3929891" y="3194110"/>
          <a:ext cx="4765349" cy="763587"/>
        </p:xfrm>
        <a:graphic>
          <a:graphicData uri="http://schemas.openxmlformats.org/presentationml/2006/ole">
            <mc:AlternateContent xmlns:mc="http://schemas.openxmlformats.org/markup-compatibility/2006">
              <mc:Choice xmlns:v="urn:schemas-microsoft-com:vml" Requires="v">
                <p:oleObj spid="_x0000_s15481" name="Photo Editor Photo" r:id="rId22" imgW="3209524" imgH="514422" progId="MSPhotoEd.3">
                  <p:embed/>
                </p:oleObj>
              </mc:Choice>
              <mc:Fallback>
                <p:oleObj name="Photo Editor Photo" r:id="rId22" imgW="3209524" imgH="514422" progId="MSPhotoEd.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929891" y="3194110"/>
                        <a:ext cx="4765349" cy="763587"/>
                      </a:xfrm>
                      <a:prstGeom prst="rect">
                        <a:avLst/>
                      </a:prstGeom>
                      <a:noFill/>
                    </p:spPr>
                  </p:pic>
                </p:oleObj>
              </mc:Fallback>
            </mc:AlternateContent>
          </a:graphicData>
        </a:graphic>
      </p:graphicFrame>
    </p:spTree>
    <p:custDataLst>
      <p:tags r:id="rId2"/>
    </p:custDataLst>
    <p:extLst>
      <p:ext uri="{BB962C8B-B14F-4D97-AF65-F5344CB8AC3E}">
        <p14:creationId xmlns:p14="http://schemas.microsoft.com/office/powerpoint/2010/main" val="295045038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3"/>
          <p:cNvSpPr>
            <a:spLocks noGrp="1"/>
          </p:cNvSpPr>
          <p:nvPr>
            <p:ph type="ctrTitle"/>
          </p:nvPr>
        </p:nvSpPr>
        <p:spPr/>
        <p:txBody>
          <a:bodyPr/>
          <a:lstStyle/>
          <a:p>
            <a:pPr eaLnBrk="1" hangingPunct="1"/>
            <a:r>
              <a:rPr lang="el-GR" altLang="el-GR" smtClean="0"/>
              <a:t>Τέλος Ενότητας</a:t>
            </a:r>
          </a:p>
        </p:txBody>
      </p:sp>
      <p:sp>
        <p:nvSpPr>
          <p:cNvPr id="58371" name="Subtitle 4"/>
          <p:cNvSpPr>
            <a:spLocks noGrp="1"/>
          </p:cNvSpPr>
          <p:nvPr>
            <p:ph type="subTitle" idx="1"/>
          </p:nvPr>
        </p:nvSpPr>
        <p:spPr/>
        <p:txBody>
          <a:bodyPr/>
          <a:lstStyle/>
          <a:p>
            <a:pPr eaLnBrk="1" hangingPunct="1"/>
            <a:endParaRPr lang="el-GR" altLang="el-GR" smtClean="0"/>
          </a:p>
        </p:txBody>
      </p:sp>
      <p:pic>
        <p:nvPicPr>
          <p:cNvPr id="58372" name="7 - Εικόνα" descr="Άδειες χρήσης Creative Common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81213" y="5827713"/>
            <a:ext cx="15811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3" descr="Λογότυπο - 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62363" y="5732463"/>
            <a:ext cx="3240087"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l-GR" altLang="el-GR" smtClean="0"/>
              <a:t>Χρηματοδότηση</a:t>
            </a:r>
          </a:p>
        </p:txBody>
      </p:sp>
      <p:sp>
        <p:nvSpPr>
          <p:cNvPr id="59395" name="Content Placeholder 2"/>
          <p:cNvSpPr>
            <a:spLocks noGrp="1"/>
          </p:cNvSpPr>
          <p:nvPr>
            <p:ph idx="1"/>
          </p:nvPr>
        </p:nvSpPr>
        <p:spPr>
          <a:xfrm>
            <a:off x="457200" y="1341438"/>
            <a:ext cx="8229600" cy="4525962"/>
          </a:xfrm>
        </p:spPr>
        <p:txBody>
          <a:bodyPr/>
          <a:lstStyle/>
          <a:p>
            <a:pPr eaLnBrk="1" hangingPunct="1"/>
            <a:r>
              <a:rPr lang="el-GR" altLang="el-GR" sz="2000" smtClean="0"/>
              <a:t>Το παρόν εκπαιδευτικό υλικό έχει αναπτυχθεί στ</a:t>
            </a:r>
            <a:r>
              <a:rPr lang="en-US" altLang="el-GR" sz="2000" smtClean="0"/>
              <a:t>o</a:t>
            </a:r>
            <a:r>
              <a:rPr lang="el-GR" altLang="el-GR" sz="2000" smtClean="0"/>
              <a:t> πλαίσι</a:t>
            </a:r>
            <a:r>
              <a:rPr lang="en-US" altLang="el-GR" sz="2000" smtClean="0"/>
              <a:t>o</a:t>
            </a:r>
            <a:r>
              <a:rPr lang="el-GR" altLang="el-GR" sz="2000" smtClean="0"/>
              <a:t> του εκπαιδευτικού έργου του διδάσκοντα.</a:t>
            </a:r>
            <a:endParaRPr lang="en-US" altLang="el-GR" sz="2000" smtClean="0"/>
          </a:p>
          <a:p>
            <a:pPr eaLnBrk="1" hangingPunct="1"/>
            <a:r>
              <a:rPr lang="el-GR" altLang="el-GR" sz="2000" smtClean="0"/>
              <a:t>Το έργο «</a:t>
            </a:r>
            <a:r>
              <a:rPr lang="el-GR" altLang="el-GR" sz="2000" b="1" smtClean="0"/>
              <a:t>Ανοικτά Ακαδημαϊκά Μαθήματα στο Πανεπιστήμιο Αθηνών</a:t>
            </a:r>
            <a:r>
              <a:rPr lang="el-GR" altLang="el-GR" sz="2000" smtClean="0"/>
              <a:t>» έχει χρηματοδοτήσει μόνο την αναδιαμόρφωση του εκπαιδευτικού υλικού. </a:t>
            </a:r>
            <a:endParaRPr lang="en-US" altLang="el-GR" sz="2000" smtClean="0"/>
          </a:p>
          <a:p>
            <a:pPr eaLnBrk="1" hangingPunct="1"/>
            <a:r>
              <a:rPr lang="el-GR" altLang="el-GR" sz="200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9396" name="Picture 6" descr="Λογότυπο Επιχειρησιακού Προγράμματος Εκπαίδευση και Δια βίου Μάθηση"/>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250" y="4652963"/>
            <a:ext cx="550227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3"/>
          <p:cNvSpPr>
            <a:spLocks noGrp="1"/>
          </p:cNvSpPr>
          <p:nvPr>
            <p:ph type="title"/>
          </p:nvPr>
        </p:nvSpPr>
        <p:spPr/>
        <p:txBody>
          <a:bodyPr/>
          <a:lstStyle/>
          <a:p>
            <a:pPr eaLnBrk="1" hangingPunct="1"/>
            <a:r>
              <a:rPr lang="el-GR" altLang="el-GR" sz="4400" smtClean="0"/>
              <a:t>Σημειώματα</a:t>
            </a:r>
          </a:p>
        </p:txBody>
      </p:sp>
      <p:sp>
        <p:nvSpPr>
          <p:cNvPr id="61443" name="Text Placeholder 4"/>
          <p:cNvSpPr>
            <a:spLocks noGrp="1"/>
          </p:cNvSpPr>
          <p:nvPr>
            <p:ph type="body" idx="1"/>
          </p:nvPr>
        </p:nvSpPr>
        <p:spPr/>
        <p:txBody>
          <a:bodyPr/>
          <a:lstStyle/>
          <a:p>
            <a:pPr eaLnBrk="1" hangingPunct="1"/>
            <a:endParaRPr lang="el-GR" altLang="el-GR"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3"/>
          <p:cNvSpPr>
            <a:spLocks noGrp="1"/>
          </p:cNvSpPr>
          <p:nvPr>
            <p:ph type="title"/>
          </p:nvPr>
        </p:nvSpPr>
        <p:spPr>
          <a:xfrm>
            <a:off x="0" y="274638"/>
            <a:ext cx="9144000" cy="1143000"/>
          </a:xfrm>
        </p:spPr>
        <p:txBody>
          <a:bodyPr/>
          <a:lstStyle/>
          <a:p>
            <a:pPr eaLnBrk="1" hangingPunct="1"/>
            <a:r>
              <a:rPr lang="el-GR" altLang="el-GR" smtClean="0"/>
              <a:t>Σημείωμα Ιστορικού Εκδόσεων</a:t>
            </a:r>
            <a:r>
              <a:rPr lang="en-US" altLang="el-GR" smtClean="0"/>
              <a:t> </a:t>
            </a:r>
            <a:r>
              <a:rPr lang="el-GR" altLang="el-GR" smtClean="0"/>
              <a:t>Έργου</a:t>
            </a:r>
          </a:p>
        </p:txBody>
      </p:sp>
      <p:sp>
        <p:nvSpPr>
          <p:cNvPr id="63491" name="Content Placeholder 4"/>
          <p:cNvSpPr>
            <a:spLocks noGrp="1"/>
          </p:cNvSpPr>
          <p:nvPr>
            <p:ph idx="1"/>
          </p:nvPr>
        </p:nvSpPr>
        <p:spPr>
          <a:xfrm>
            <a:off x="234950" y="1557338"/>
            <a:ext cx="8585200" cy="4525962"/>
          </a:xfrm>
        </p:spPr>
        <p:txBody>
          <a:bodyPr/>
          <a:lstStyle/>
          <a:p>
            <a:pPr marL="0" indent="0" eaLnBrk="1" hangingPunct="1">
              <a:buFont typeface="Arial" panose="020B0604020202020204" pitchFamily="34" charset="0"/>
              <a:buNone/>
            </a:pPr>
            <a:r>
              <a:rPr lang="el-GR" altLang="el-GR" sz="2000" dirty="0" smtClean="0"/>
              <a:t>Το παρόν έργο αποτελεί την έκδοση 1.0.  </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r>
              <a:rPr lang="el-GR" altLang="el-GR" smtClean="0"/>
              <a:t>Σημείωμα Αναφοράς</a:t>
            </a:r>
          </a:p>
        </p:txBody>
      </p:sp>
      <p:sp>
        <p:nvSpPr>
          <p:cNvPr id="65539" name="Content Placeholder 2"/>
          <p:cNvSpPr>
            <a:spLocks noGrp="1"/>
          </p:cNvSpPr>
          <p:nvPr>
            <p:ph idx="1"/>
          </p:nvPr>
        </p:nvSpPr>
        <p:spPr/>
        <p:txBody>
          <a:bodyPr/>
          <a:lstStyle/>
          <a:p>
            <a:pPr marL="0" indent="0" eaLnBrk="1" hangingPunct="1">
              <a:buNone/>
            </a:pPr>
            <a:r>
              <a:rPr lang="el-GR" altLang="el-GR" sz="2000" dirty="0" err="1" smtClean="0"/>
              <a:t>Copyright</a:t>
            </a:r>
            <a:r>
              <a:rPr lang="el-GR" altLang="el-GR" sz="2000" dirty="0" smtClean="0"/>
              <a:t> </a:t>
            </a:r>
            <a:r>
              <a:rPr lang="el-GR" altLang="el-GR" sz="2000" dirty="0" err="1" smtClean="0"/>
              <a:t>Εθνικόν</a:t>
            </a:r>
            <a:r>
              <a:rPr lang="el-GR" altLang="el-GR" sz="2000" dirty="0" smtClean="0"/>
              <a:t> και </a:t>
            </a:r>
            <a:r>
              <a:rPr lang="el-GR" altLang="el-GR" sz="2000" dirty="0" err="1" smtClean="0"/>
              <a:t>Καποδιστριακόν</a:t>
            </a:r>
            <a:r>
              <a:rPr lang="el-GR" altLang="el-GR" sz="2000" dirty="0" smtClean="0"/>
              <a:t> </a:t>
            </a:r>
            <a:r>
              <a:rPr lang="el-GR" altLang="el-GR" sz="2000" dirty="0" err="1" smtClean="0"/>
              <a:t>Πανεπιστήμιον</a:t>
            </a:r>
            <a:r>
              <a:rPr lang="el-GR" altLang="el-GR" sz="2000" dirty="0" smtClean="0"/>
              <a:t> Αθηνών</a:t>
            </a:r>
            <a:r>
              <a:rPr lang="en-US" altLang="el-GR" sz="2000" dirty="0" smtClean="0"/>
              <a:t>,</a:t>
            </a:r>
            <a:r>
              <a:rPr lang="el-GR" altLang="el-GR" sz="2000" dirty="0" smtClean="0"/>
              <a:t> </a:t>
            </a:r>
            <a:r>
              <a:rPr lang="el-GR" altLang="el-GR" sz="2000" dirty="0" err="1" smtClean="0"/>
              <a:t>Αραπογιάννη</a:t>
            </a:r>
            <a:r>
              <a:rPr lang="el-GR" altLang="el-GR" sz="2000" dirty="0" smtClean="0"/>
              <a:t> Αγγελική 201</a:t>
            </a:r>
            <a:r>
              <a:rPr lang="en-US" altLang="el-GR" sz="2000" dirty="0" smtClean="0"/>
              <a:t>5</a:t>
            </a:r>
            <a:r>
              <a:rPr lang="el-GR" altLang="el-GR" sz="2000" dirty="0"/>
              <a:t>. «Σχεδίαση Μεικτών </a:t>
            </a:r>
            <a:r>
              <a:rPr lang="en-US" altLang="el-GR" sz="2000" dirty="0"/>
              <a:t>VLSI </a:t>
            </a:r>
            <a:r>
              <a:rPr lang="el-GR" altLang="el-GR" sz="2000" dirty="0"/>
              <a:t>Κυκλωμάτων. </a:t>
            </a:r>
            <a:r>
              <a:rPr lang="el-GR" altLang="el-GR" sz="2000" dirty="0" smtClean="0"/>
              <a:t> Ενισχυτές μιας βαθμίδας.». </a:t>
            </a:r>
            <a:r>
              <a:rPr lang="el-GR" altLang="el-GR" sz="2000" dirty="0"/>
              <a:t>Έκδοση</a:t>
            </a:r>
            <a:r>
              <a:rPr lang="el-GR" altLang="el-GR" sz="2000" dirty="0" smtClean="0"/>
              <a:t>: 1.0. Αθήνα 201</a:t>
            </a:r>
            <a:r>
              <a:rPr lang="en-US" altLang="el-GR" sz="2000" dirty="0" smtClean="0"/>
              <a:t>5</a:t>
            </a:r>
            <a:r>
              <a:rPr lang="el-GR" altLang="el-GR" sz="2000" dirty="0" smtClean="0"/>
              <a:t>. Διαθέσιμο από τη δικτυακή διεύθυνση: </a:t>
            </a:r>
            <a:r>
              <a:rPr lang="en-US" altLang="el-GR" sz="2000" u="sng" dirty="0">
                <a:hlinkClick r:id="rId3"/>
              </a:rPr>
              <a:t>http://opencourses.uoa.gr/courses/DI101</a:t>
            </a:r>
            <a:r>
              <a:rPr lang="en-US" altLang="el-GR" sz="2000" u="sng" dirty="0" smtClean="0">
                <a:hlinkClick r:id="rId3"/>
              </a:rPr>
              <a:t>/</a:t>
            </a:r>
            <a:r>
              <a:rPr lang="en-US" altLang="el-GR" sz="2000" u="sng" dirty="0" smtClean="0"/>
              <a:t>. </a:t>
            </a:r>
            <a:endParaRPr lang="el-GR" altLang="el-GR" sz="2000" dirty="0"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57200" y="-161925"/>
            <a:ext cx="8229600" cy="1143000"/>
          </a:xfrm>
        </p:spPr>
        <p:txBody>
          <a:bodyPr/>
          <a:lstStyle/>
          <a:p>
            <a:pPr eaLnBrk="1" hangingPunct="1"/>
            <a:r>
              <a:rPr lang="el-GR" altLang="el-GR" smtClean="0"/>
              <a:t>Σημείωμα Αδειοδότησης</a:t>
            </a:r>
          </a:p>
        </p:txBody>
      </p:sp>
      <p:sp>
        <p:nvSpPr>
          <p:cNvPr id="67587" name="Content Placeholder 2"/>
          <p:cNvSpPr>
            <a:spLocks noGrp="1"/>
          </p:cNvSpPr>
          <p:nvPr>
            <p:ph idx="1"/>
          </p:nvPr>
        </p:nvSpPr>
        <p:spPr>
          <a:xfrm>
            <a:off x="107950" y="765175"/>
            <a:ext cx="8928100" cy="1439863"/>
          </a:xfrm>
        </p:spPr>
        <p:txBody>
          <a:bodyPr/>
          <a:lstStyle/>
          <a:p>
            <a:pPr marL="0" indent="0" eaLnBrk="1" hangingPunct="1">
              <a:buFont typeface="Arial" panose="020B0604020202020204" pitchFamily="34" charset="0"/>
              <a:buNone/>
            </a:pPr>
            <a:r>
              <a:rPr lang="el-GR" altLang="el-GR"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eaLnBrk="1" hangingPunct="1">
              <a:buFont typeface="Arial" panose="020B0604020202020204" pitchFamily="34" charset="0"/>
              <a:buNone/>
            </a:pPr>
            <a:endParaRPr lang="el-GR" altLang="el-GR" sz="2000" smtClean="0"/>
          </a:p>
        </p:txBody>
      </p:sp>
      <p:pic>
        <p:nvPicPr>
          <p:cNvPr id="67588" name="Picture 22" descr="Λογότυπο για Άδειες χρήσης Creative Commons BY-NC-ND">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hangingPunct="1">
              <a:defRPr/>
            </a:pPr>
            <a:r>
              <a:rPr lang="el-GR" dirty="0"/>
              <a:t>[1] http://creativecommons.org/licenses/by-nc-sa/4.0/ </a:t>
            </a:r>
            <a:endParaRPr lang="en-US"/>
          </a:p>
          <a:p>
            <a:pPr eaLnBrk="1" hangingPunct="1">
              <a:defRPr/>
            </a:pPr>
            <a:endParaRPr lang="el-GR" dirty="0"/>
          </a:p>
          <a:p>
            <a:pPr eaLnBrk="1" hangingPunct="1">
              <a:defRPr/>
            </a:pPr>
            <a:r>
              <a:rPr lang="el-GR" dirty="0"/>
              <a:t>Ως </a:t>
            </a:r>
            <a:r>
              <a:rPr lang="el-GR" b="1" dirty="0"/>
              <a:t>Μη Εμπορική</a:t>
            </a:r>
            <a:r>
              <a:rPr lang="el-GR" dirty="0"/>
              <a:t> ορίζεται η χρήση:</a:t>
            </a:r>
          </a:p>
          <a:p>
            <a:pPr marL="342900" indent="-342900" eaLnBrk="1" hangingPunct="1">
              <a:buFont typeface="Arial" panose="020B0604020202020204" pitchFamily="34" charset="0"/>
              <a:buChar char="•"/>
              <a:defRP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indent="-342900" eaLnBrk="1" hangingPunct="1">
              <a:buFont typeface="Arial" panose="020B0604020202020204" pitchFamily="34" charset="0"/>
              <a:buChar char="•"/>
              <a:defRP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indent="-342900" eaLnBrk="1" hangingPunct="1">
              <a:buFont typeface="Arial" panose="020B0604020202020204" pitchFamily="34" charset="0"/>
              <a:buChar char="•"/>
              <a:defRP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τόπο</a:t>
            </a:r>
            <a:endParaRPr lang="en-US" dirty="0"/>
          </a:p>
          <a:p>
            <a:pPr marL="342900" indent="-342900" eaLnBrk="1" hangingPunct="1">
              <a:buFont typeface="Arial" panose="020B0604020202020204" pitchFamily="34" charset="0"/>
              <a:buChar char="•"/>
              <a:defRPr/>
            </a:pPr>
            <a:endParaRPr lang="el-GR" dirty="0"/>
          </a:p>
          <a:p>
            <a:pPr eaLnBrk="1" hangingPunct="1">
              <a:defRPr/>
            </a:pPr>
            <a:r>
              <a:rPr lang="el-GR" dirty="0"/>
              <a:t>Ο 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p>
        </p:txBody>
      </p:sp>
    </p:spTree>
    <p:custDataLst>
      <p:tags r:id="rId1"/>
    </p:custData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r>
              <a:rPr lang="el-GR" altLang="el-GR" smtClean="0"/>
              <a:t>Διατήρηση Σημειωμάτων</a:t>
            </a:r>
          </a:p>
        </p:txBody>
      </p:sp>
      <p:sp>
        <p:nvSpPr>
          <p:cNvPr id="3" name="Content Placeholder 2"/>
          <p:cNvSpPr>
            <a:spLocks noGrp="1"/>
          </p:cNvSpPr>
          <p:nvPr>
            <p:ph idx="1"/>
          </p:nvPr>
        </p:nvSpPr>
        <p:spPr/>
        <p:txBody>
          <a:bodyPr rtlCol="0">
            <a:normAutofit/>
          </a:bodyPr>
          <a:lstStyle/>
          <a:p>
            <a:pPr marL="0" indent="0" eaLnBrk="1" fontAlgn="auto" hangingPunct="1">
              <a:spcAft>
                <a:spcPts val="0"/>
              </a:spcAft>
              <a:buFont typeface="Arial" panose="020B0604020202020204"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eaLnBrk="1" fontAlgn="auto" hangingPunct="1">
              <a:spcAft>
                <a:spcPts val="0"/>
              </a:spcAft>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Αναφοράς</a:t>
            </a:r>
            <a:endParaRPr lang="el-GR" sz="2000" dirty="0"/>
          </a:p>
          <a:p>
            <a:pPr lvl="1" eaLnBrk="1" fontAlgn="auto" hangingPunct="1">
              <a:spcAft>
                <a:spcPts val="0"/>
              </a:spcAft>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eaLnBrk="1" fontAlgn="auto" hangingPunct="1">
              <a:spcAft>
                <a:spcPts val="0"/>
              </a:spcAft>
              <a:buFont typeface="Wingdings" panose="05000000000000000000" pitchFamily="2" charset="2"/>
              <a:buChar char="§"/>
              <a:defRP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eaLnBrk="1" fontAlgn="auto" hangingPunct="1">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p>
          <a:p>
            <a:pPr marL="0" indent="0" eaLnBrk="1" fontAlgn="auto" hangingPunct="1">
              <a:spcAft>
                <a:spcPts val="0"/>
              </a:spcAft>
              <a:buFont typeface="Arial" panose="020B0604020202020204" pitchFamily="34" charset="0"/>
              <a:buNone/>
              <a:defRPr/>
            </a:pPr>
            <a:r>
              <a:rPr lang="el-GR" sz="2400" dirty="0"/>
              <a:t>μαζί με τους συνοδευόμενους </a:t>
            </a:r>
            <a:r>
              <a:rPr lang="el-GR" sz="2400" dirty="0" err="1"/>
              <a:t>υπερσυνδέσμους</a:t>
            </a:r>
            <a:r>
              <a:rPr lang="el-GR" sz="2400" dirty="0"/>
              <a:t>.</a:t>
            </a:r>
          </a:p>
          <a:p>
            <a:pPr eaLnBrk="1" fontAlgn="auto" hangingPunct="1">
              <a:spcAft>
                <a:spcPts val="0"/>
              </a:spcAft>
              <a:defRPr/>
            </a:pPr>
            <a:endParaRPr lang="el-GR" sz="20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lstStyle/>
          <a:p>
            <a:r>
              <a:rPr lang="el-GR" sz="4000" dirty="0" smtClean="0"/>
              <a:t>Ενισχυτές μιας βαθμίδας</a:t>
            </a:r>
            <a:endParaRPr lang="el-GR" sz="4000" dirty="0"/>
          </a:p>
        </p:txBody>
      </p:sp>
      <mc:AlternateContent xmlns:mc="http://schemas.openxmlformats.org/markup-compatibility/2006" xmlns:a14="http://schemas.microsoft.com/office/drawing/2010/main">
        <mc:Choice Requires="a14">
          <p:sp>
            <p:nvSpPr>
              <p:cNvPr id="4" name="Θέση κειμένου 3"/>
              <p:cNvSpPr>
                <a:spLocks noGrp="1"/>
              </p:cNvSpPr>
              <p:nvPr>
                <p:ph type="body" sz="half" idx="2"/>
              </p:nvPr>
            </p:nvSpPr>
            <p:spPr>
              <a:xfrm>
                <a:off x="214810" y="1611185"/>
                <a:ext cx="5086908" cy="4608512"/>
              </a:xfrm>
            </p:spPr>
            <p:txBody>
              <a:bodyPr/>
              <a:lstStyle/>
              <a:p>
                <a:r>
                  <a:rPr lang="el-GR" dirty="0" smtClean="0"/>
                  <a:t>Βασικές έννοιες</a:t>
                </a:r>
              </a:p>
              <a:p>
                <a:endParaRPr lang="el-GR" dirty="0" smtClean="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l-GR" b="0" i="1" smtClean="0">
                              <a:latin typeface="Cambria Math" panose="02040503050406030204" pitchFamily="18" charset="0"/>
                              <a:ea typeface="Cambria Math" panose="02040503050406030204" pitchFamily="18" charset="0"/>
                            </a:rPr>
                            <m:t>𝛼</m:t>
                          </m:r>
                        </m:e>
                        <m:sub>
                          <m:r>
                            <a:rPr lang="el-GR" b="0" i="1" smtClean="0">
                              <a:latin typeface="Cambria Math" panose="02040503050406030204" pitchFamily="18" charset="0"/>
                              <a:ea typeface="Cambria Math" panose="02040503050406030204" pitchFamily="18" charset="0"/>
                            </a:rPr>
                            <m:t>0</m:t>
                          </m:r>
                        </m:sub>
                      </m:sSub>
                      <m:r>
                        <a:rPr lang="el-GR"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𝛼</m:t>
                          </m:r>
                        </m:e>
                        <m:sub>
                          <m:r>
                            <a:rPr lang="el-GR"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𝑥</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𝑡</m:t>
                          </m:r>
                        </m:e>
                      </m:d>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sSub>
                            <m:sSubPr>
                              <m:ctrlPr>
                                <a:rPr lang="en-US"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𝛼</m:t>
                              </m:r>
                            </m:e>
                            <m:sub>
                              <m:r>
                                <a:rPr lang="en-US" i="1">
                                  <a:latin typeface="Cambria Math" panose="02040503050406030204" pitchFamily="18" charset="0"/>
                                  <a:ea typeface="Cambria Math" panose="02040503050406030204" pitchFamily="18" charset="0"/>
                                </a:rPr>
                                <m:t>2</m:t>
                              </m:r>
                            </m:sub>
                          </m:sSub>
                          <m:sSup>
                            <m:sSupPr>
                              <m:ctrlPr>
                                <a:rPr lang="el-GR"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𝑥</m:t>
                              </m:r>
                            </m:e>
                            <m:sup>
                              <m:r>
                                <a:rPr lang="en-US" b="0" i="1" smtClean="0">
                                  <a:latin typeface="Cambria Math" panose="02040503050406030204" pitchFamily="18" charset="0"/>
                                  <a:ea typeface="Cambria Math" panose="02040503050406030204" pitchFamily="18" charset="0"/>
                                </a:rPr>
                                <m:t>2</m:t>
                              </m:r>
                            </m:sup>
                          </m:sSup>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𝑡</m:t>
                              </m:r>
                            </m:e>
                          </m:d>
                          <m:r>
                            <a:rPr lang="en-US" b="0" i="1" smtClean="0">
                              <a:latin typeface="Cambria Math" panose="02040503050406030204" pitchFamily="18" charset="0"/>
                              <a:ea typeface="Cambria Math" panose="02040503050406030204" pitchFamily="18" charset="0"/>
                            </a:rPr>
                            <m:t>+…</m:t>
                          </m:r>
                          <m:r>
                            <a:rPr lang="el-GR" i="1">
                              <a:latin typeface="Cambria Math" panose="02040503050406030204" pitchFamily="18" charset="0"/>
                              <a:ea typeface="Cambria Math" panose="02040503050406030204" pitchFamily="18" charset="0"/>
                            </a:rPr>
                            <m:t>𝛼</m:t>
                          </m:r>
                        </m:e>
                        <m:sub>
                          <m:r>
                            <a:rPr lang="en-US" b="0" i="1" smtClean="0">
                              <a:latin typeface="Cambria Math" panose="02040503050406030204" pitchFamily="18" charset="0"/>
                              <a:ea typeface="Cambria Math" panose="02040503050406030204" pitchFamily="18" charset="0"/>
                            </a:rPr>
                            <m:t>𝑛</m:t>
                          </m:r>
                        </m:sub>
                      </m:sSub>
                      <m:sSup>
                        <m:sSupPr>
                          <m:ctrlPr>
                            <a:rPr lang="el-GR"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𝑥</m:t>
                          </m:r>
                        </m:e>
                        <m:sup>
                          <m:r>
                            <a:rPr lang="en-US" b="0" i="1" smtClean="0">
                              <a:latin typeface="Cambria Math" panose="02040503050406030204" pitchFamily="18" charset="0"/>
                              <a:ea typeface="Cambria Math" panose="02040503050406030204" pitchFamily="18" charset="0"/>
                            </a:rPr>
                            <m:t>𝑛</m:t>
                          </m:r>
                        </m:sup>
                      </m:sSup>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𝑡</m:t>
                          </m:r>
                        </m:e>
                      </m:d>
                    </m:oMath>
                  </m:oMathPara>
                </a14:m>
                <a:endParaRPr lang="en-US" dirty="0" smtClean="0"/>
              </a:p>
              <a:p>
                <a:pPr/>
                <a14:m>
                  <m:oMathPara xmlns:m="http://schemas.openxmlformats.org/officeDocument/2006/math">
                    <m:oMathParaPr>
                      <m:jc m:val="centerGroup"/>
                    </m:oMathParaPr>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l-GR"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sSub>
                        <m:sSubPr>
                          <m:ctrlPr>
                            <a:rPr lang="el-GR"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oMath>
                  </m:oMathPara>
                </a14:m>
                <a:endParaRPr lang="en-US" dirty="0" smtClean="0"/>
              </a:p>
              <a:p>
                <a:endParaRPr lang="en-US" dirty="0" smtClean="0"/>
              </a:p>
              <a:p>
                <a:pPr/>
                <a14:m>
                  <m:oMathPara xmlns:m="http://schemas.openxmlformats.org/officeDocument/2006/math">
                    <m:oMathParaPr>
                      <m:jc m:val="left"/>
                    </m:oMathParaPr>
                    <m:oMath xmlns:m="http://schemas.openxmlformats.org/officeDocument/2006/math">
                      <m:r>
                        <a:rPr lang="en-US" i="1">
                          <a:latin typeface="Cambria Math" panose="02040503050406030204" pitchFamily="18" charset="0"/>
                        </a:rPr>
                        <m:t>𝑦</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𝛼</m:t>
                          </m:r>
                        </m:e>
                        <m:sub>
                          <m:r>
                            <a:rPr lang="el-GR" i="1">
                              <a:latin typeface="Cambria Math" panose="02040503050406030204" pitchFamily="18" charset="0"/>
                              <a:ea typeface="Cambria Math" panose="02040503050406030204" pitchFamily="18" charset="0"/>
                            </a:rPr>
                            <m:t>0</m:t>
                          </m:r>
                        </m:sub>
                      </m:sSub>
                      <m:r>
                        <a:rPr lang="el-GR"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𝛼</m:t>
                          </m:r>
                        </m:e>
                        <m:sub>
                          <m:r>
                            <a:rPr lang="el-GR"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𝑥</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𝑡</m:t>
                          </m:r>
                        </m:e>
                      </m:d>
                    </m:oMath>
                  </m:oMathPara>
                </a14:m>
                <a:endParaRPr lang="en-US" dirty="0" smtClean="0">
                  <a:ea typeface="Cambria Math" panose="02040503050406030204" pitchFamily="18" charset="0"/>
                </a:endParaRPr>
              </a:p>
              <a:p>
                <a:endParaRPr lang="en-US" dirty="0" smtClean="0"/>
              </a:p>
              <a:p>
                <a:pPr/>
                <a14:m>
                  <m:oMathPara xmlns:m="http://schemas.openxmlformats.org/officeDocument/2006/math">
                    <m:oMathParaPr>
                      <m:jc m:val="left"/>
                    </m:oMathParaPr>
                    <m:oMath xmlns:m="http://schemas.openxmlformats.org/officeDocument/2006/math">
                      <m:r>
                        <a:rPr lang="el-GR" altLang="el-GR" i="1" dirty="0">
                          <a:latin typeface="Cambria Math" panose="02040503050406030204" pitchFamily="18" charset="0"/>
                        </a:rPr>
                        <m:t>𝛼</m:t>
                      </m:r>
                      <m:r>
                        <a:rPr lang="el-GR" altLang="el-GR" i="1" baseline="-25000" dirty="0">
                          <a:latin typeface="Cambria Math" panose="02040503050406030204" pitchFamily="18" charset="0"/>
                        </a:rPr>
                        <m:t>1</m:t>
                      </m:r>
                      <m:r>
                        <a:rPr lang="el-GR" altLang="el-GR" i="1" dirty="0">
                          <a:latin typeface="Cambria Math" panose="02040503050406030204" pitchFamily="18" charset="0"/>
                        </a:rPr>
                        <m:t> </m:t>
                      </m:r>
                      <m:r>
                        <a:rPr lang="en-US" altLang="el-GR" i="1" dirty="0">
                          <a:latin typeface="Cambria Math" panose="02040503050406030204" pitchFamily="18" charset="0"/>
                        </a:rPr>
                        <m:t>𝑥</m:t>
                      </m:r>
                      <m:r>
                        <a:rPr lang="el-GR" altLang="el-GR" i="1" dirty="0">
                          <a:latin typeface="Cambria Math" panose="02040503050406030204" pitchFamily="18" charset="0"/>
                        </a:rPr>
                        <m:t>(</m:t>
                      </m:r>
                      <m:r>
                        <a:rPr lang="en-US" altLang="el-GR" i="1" dirty="0">
                          <a:latin typeface="Cambria Math" panose="02040503050406030204" pitchFamily="18" charset="0"/>
                        </a:rPr>
                        <m:t>𝑡</m:t>
                      </m:r>
                      <m:r>
                        <a:rPr lang="el-GR" altLang="el-GR" i="1" dirty="0">
                          <a:latin typeface="Cambria Math" panose="02040503050406030204" pitchFamily="18" charset="0"/>
                        </a:rPr>
                        <m:t>)&lt;&lt;</m:t>
                      </m:r>
                      <m:r>
                        <a:rPr lang="el-GR" altLang="el-GR" i="1" dirty="0">
                          <a:latin typeface="Cambria Math" panose="02040503050406030204" pitchFamily="18" charset="0"/>
                        </a:rPr>
                        <m:t>𝛼</m:t>
                      </m:r>
                      <m:r>
                        <a:rPr lang="el-GR" altLang="el-GR" i="1" baseline="-25000" dirty="0">
                          <a:latin typeface="Cambria Math" panose="02040503050406030204" pitchFamily="18" charset="0"/>
                        </a:rPr>
                        <m:t>0</m:t>
                      </m:r>
                      <m:r>
                        <a:rPr lang="el-GR" altLang="el-GR" i="1" dirty="0">
                          <a:latin typeface="Cambria Math" panose="02040503050406030204" pitchFamily="18" charset="0"/>
                        </a:rPr>
                        <m:t> </m:t>
                      </m:r>
                    </m:oMath>
                  </m:oMathPara>
                </a14:m>
                <a:endParaRPr lang="en-US" altLang="el-GR" dirty="0" smtClean="0"/>
              </a:p>
              <a:p>
                <a:endParaRPr lang="en-US" altLang="el-GR" dirty="0"/>
              </a:p>
              <a:p>
                <a:pPr/>
                <a14:m>
                  <m:oMathPara xmlns:m="http://schemas.openxmlformats.org/officeDocument/2006/math">
                    <m:oMathParaPr>
                      <m:jc m:val="left"/>
                    </m:oMathParaPr>
                    <m:oMath xmlns:m="http://schemas.openxmlformats.org/officeDocument/2006/math">
                      <m:r>
                        <m:rPr>
                          <m:sty m:val="p"/>
                        </m:rPr>
                        <a:rPr lang="el-GR" altLang="el-GR" dirty="0">
                          <a:latin typeface="Cambria Math" panose="02040503050406030204" pitchFamily="18" charset="0"/>
                        </a:rPr>
                        <m:t>Δ</m:t>
                      </m:r>
                      <m:r>
                        <a:rPr lang="en-US" altLang="el-GR" i="1" dirty="0">
                          <a:latin typeface="Cambria Math" panose="02040503050406030204" pitchFamily="18" charset="0"/>
                        </a:rPr>
                        <m:t>𝑦</m:t>
                      </m:r>
                      <m:r>
                        <a:rPr lang="el-GR" altLang="el-GR" i="1" dirty="0">
                          <a:latin typeface="Cambria Math" panose="02040503050406030204" pitchFamily="18" charset="0"/>
                        </a:rPr>
                        <m:t>=</m:t>
                      </m:r>
                      <m:r>
                        <a:rPr lang="el-GR" altLang="el-GR" i="1" dirty="0">
                          <a:latin typeface="Cambria Math" panose="02040503050406030204" pitchFamily="18" charset="0"/>
                        </a:rPr>
                        <m:t>𝛼</m:t>
                      </m:r>
                      <m:r>
                        <a:rPr lang="el-GR" altLang="el-GR" i="1" baseline="-25000" dirty="0">
                          <a:latin typeface="Cambria Math" panose="02040503050406030204" pitchFamily="18" charset="0"/>
                        </a:rPr>
                        <m:t>1</m:t>
                      </m:r>
                      <m:r>
                        <m:rPr>
                          <m:sty m:val="p"/>
                        </m:rPr>
                        <a:rPr lang="el-GR" altLang="el-GR" dirty="0">
                          <a:latin typeface="Cambria Math" panose="02040503050406030204" pitchFamily="18" charset="0"/>
                        </a:rPr>
                        <m:t>Δ</m:t>
                      </m:r>
                      <m:r>
                        <a:rPr lang="en-US" altLang="el-GR" i="1" dirty="0">
                          <a:latin typeface="Cambria Math" panose="02040503050406030204" pitchFamily="18" charset="0"/>
                        </a:rPr>
                        <m:t>𝑥</m:t>
                      </m:r>
                      <m:r>
                        <a:rPr lang="el-GR" altLang="el-GR" i="1" dirty="0">
                          <a:latin typeface="Cambria Math" panose="02040503050406030204" pitchFamily="18" charset="0"/>
                        </a:rPr>
                        <m:t> </m:t>
                      </m:r>
                    </m:oMath>
                  </m:oMathPara>
                </a14:m>
                <a:endParaRPr lang="el-GR" altLang="el-GR" dirty="0"/>
              </a:p>
              <a:p>
                <a:endParaRPr lang="el-GR" altLang="el-GR" dirty="0"/>
              </a:p>
              <a:p>
                <a:endParaRPr lang="el-GR" dirty="0" smtClean="0"/>
              </a:p>
              <a:p>
                <a:endParaRPr lang="el-GR" dirty="0"/>
              </a:p>
            </p:txBody>
          </p:sp>
        </mc:Choice>
        <mc:Fallback xmlns="">
          <p:sp>
            <p:nvSpPr>
              <p:cNvPr id="4" name="Θέση κειμένου 3"/>
              <p:cNvSpPr>
                <a:spLocks noGrp="1" noRot="1" noChangeAspect="1" noMove="1" noResize="1" noEditPoints="1" noAdjustHandles="1" noChangeArrowheads="1" noChangeShapeType="1" noTextEdit="1"/>
              </p:cNvSpPr>
              <p:nvPr>
                <p:ph type="body" sz="half" idx="2"/>
              </p:nvPr>
            </p:nvSpPr>
            <p:spPr>
              <a:xfrm>
                <a:off x="214810" y="1611185"/>
                <a:ext cx="5086908" cy="4608512"/>
              </a:xfrm>
              <a:blipFill rotWithShape="0">
                <a:blip r:embed="rId4"/>
                <a:stretch>
                  <a:fillRect l="-1198" t="-661"/>
                </a:stretch>
              </a:blipFill>
            </p:spPr>
            <p:txBody>
              <a:bodyPr/>
              <a:lstStyle/>
              <a:p>
                <a:r>
                  <a:rPr lang="el-GR">
                    <a:noFill/>
                  </a:rPr>
                  <a:t> </a:t>
                </a:r>
              </a:p>
            </p:txBody>
          </p:sp>
        </mc:Fallback>
      </mc:AlternateContent>
      <p:graphicFrame>
        <p:nvGraphicFramePr>
          <p:cNvPr id="21" name="Object 5" descr="Γραφική παράσταση x y."/>
          <p:cNvGraphicFramePr>
            <a:graphicFrameLocks noGrp="1" noChangeAspect="1"/>
          </p:cNvGraphicFramePr>
          <p:nvPr>
            <p:ph idx="1"/>
            <p:extLst>
              <p:ext uri="{D42A27DB-BD31-4B8C-83A1-F6EECF244321}">
                <p14:modId xmlns:p14="http://schemas.microsoft.com/office/powerpoint/2010/main" val="4072581065"/>
              </p:ext>
            </p:extLst>
          </p:nvPr>
        </p:nvGraphicFramePr>
        <p:xfrm>
          <a:off x="6100353" y="2079447"/>
          <a:ext cx="1800200" cy="1272555"/>
        </p:xfrm>
        <a:graphic>
          <a:graphicData uri="http://schemas.openxmlformats.org/presentationml/2006/ole">
            <mc:AlternateContent xmlns:mc="http://schemas.openxmlformats.org/markup-compatibility/2006">
              <mc:Choice xmlns:v="urn:schemas-microsoft-com:vml" Requires="v">
                <p:oleObj spid="_x0000_s1106" name="Photo Editor Photo" r:id="rId5" imgW="1104762" imgH="781159" progId="MSPhotoEd.3">
                  <p:embed/>
                </p:oleObj>
              </mc:Choice>
              <mc:Fallback>
                <p:oleObj name="Photo Editor Photo" r:id="rId5" imgW="1104762" imgH="781159"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00353" y="2079447"/>
                        <a:ext cx="1800200" cy="1272555"/>
                      </a:xfrm>
                      <a:prstGeom prst="rect">
                        <a:avLst/>
                      </a:prstGeom>
                      <a:noFill/>
                      <a:ln>
                        <a:noFill/>
                      </a:ln>
                      <a:effectLst/>
                    </p:spPr>
                  </p:pic>
                </p:oleObj>
              </mc:Fallback>
            </mc:AlternateContent>
          </a:graphicData>
        </a:graphic>
      </p:graphicFrame>
      <p:sp>
        <p:nvSpPr>
          <p:cNvPr id="5" name="TextBox 4"/>
          <p:cNvSpPr txBox="1"/>
          <p:nvPr/>
        </p:nvSpPr>
        <p:spPr>
          <a:xfrm>
            <a:off x="4535488" y="3519397"/>
            <a:ext cx="4967609" cy="792088"/>
          </a:xfrm>
          <a:prstGeom prst="rect">
            <a:avLst/>
          </a:prstGeom>
        </p:spPr>
        <p:txBody>
          <a:bodyPr vert="horz" wrap="square" lIns="91440" tIns="45720" rIns="91440" bIns="45720" rtlCol="0" anchor="ctr">
            <a:normAutofit/>
          </a:bodyPr>
          <a:lstStyle/>
          <a:p>
            <a:r>
              <a:rPr lang="el-GR" sz="2000" dirty="0" smtClean="0">
                <a:latin typeface="+mn-lt"/>
              </a:rPr>
              <a:t>Το οκτάγωνο της αναλογικής σχεδίασης</a:t>
            </a:r>
          </a:p>
        </p:txBody>
      </p:sp>
      <p:graphicFrame>
        <p:nvGraphicFramePr>
          <p:cNvPr id="26" name="Object 9" descr="Διάγραμμα των 8 στοιχείων της αναλογικής σχεδίασης"/>
          <p:cNvGraphicFramePr>
            <a:graphicFrameLocks noChangeAspect="1"/>
          </p:cNvGraphicFramePr>
          <p:nvPr>
            <p:extLst>
              <p:ext uri="{D42A27DB-BD31-4B8C-83A1-F6EECF244321}">
                <p14:modId xmlns:p14="http://schemas.microsoft.com/office/powerpoint/2010/main" val="2177435736"/>
              </p:ext>
            </p:extLst>
          </p:nvPr>
        </p:nvGraphicFramePr>
        <p:xfrm>
          <a:off x="5616116" y="4280778"/>
          <a:ext cx="2286000" cy="1731963"/>
        </p:xfrm>
        <a:graphic>
          <a:graphicData uri="http://schemas.openxmlformats.org/presentationml/2006/ole">
            <mc:AlternateContent xmlns:mc="http://schemas.openxmlformats.org/markup-compatibility/2006">
              <mc:Choice xmlns:v="urn:schemas-microsoft-com:vml" Requires="v">
                <p:oleObj spid="_x0000_s1107" name="Photo Editor Photo" r:id="rId7" imgW="1924319" imgH="1457143" progId="MSPhotoEd.3">
                  <p:embed/>
                </p:oleObj>
              </mc:Choice>
              <mc:Fallback>
                <p:oleObj name="Photo Editor Photo" r:id="rId7" imgW="1924319" imgH="1457143" progId="MSPhotoEd.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16116" y="4280778"/>
                        <a:ext cx="2286000"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extLst>
      <p:ext uri="{BB962C8B-B14F-4D97-AF65-F5344CB8AC3E}">
        <p14:creationId xmlns:p14="http://schemas.microsoft.com/office/powerpoint/2010/main" val="216466690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0" y="-100013"/>
            <a:ext cx="9144000" cy="1143001"/>
          </a:xfrm>
        </p:spPr>
        <p:txBody>
          <a:bodyPr/>
          <a:lstStyle/>
          <a:p>
            <a:pPr eaLnBrk="1" hangingPunct="1"/>
            <a:r>
              <a:rPr lang="el-GR" altLang="el-GR" sz="4000" dirty="0" smtClean="0"/>
              <a:t>Σημείωμα Χρήσης Έργων Τρίτων</a:t>
            </a:r>
          </a:p>
        </p:txBody>
      </p:sp>
      <p:sp>
        <p:nvSpPr>
          <p:cNvPr id="3" name="Content Placeholder 2"/>
          <p:cNvSpPr>
            <a:spLocks noGrp="1"/>
          </p:cNvSpPr>
          <p:nvPr>
            <p:ph idx="1"/>
          </p:nvPr>
        </p:nvSpPr>
        <p:spPr>
          <a:xfrm>
            <a:off x="142875" y="1042988"/>
            <a:ext cx="8858250" cy="4525962"/>
          </a:xfrm>
        </p:spPr>
        <p:txBody>
          <a:bodyPr rtlCol="0">
            <a:noAutofit/>
          </a:bodyPr>
          <a:lstStyle/>
          <a:p>
            <a:pPr marL="0" indent="0" eaLnBrk="1" fontAlgn="auto" hangingPunct="1">
              <a:spcAft>
                <a:spcPts val="0"/>
              </a:spcAft>
              <a:buFont typeface="Arial" panose="020B0604020202020204" pitchFamily="34" charset="0"/>
              <a:buNone/>
              <a:defRPr/>
            </a:pPr>
            <a:r>
              <a:rPr lang="el-GR" sz="2000" dirty="0" smtClean="0"/>
              <a:t>Το </a:t>
            </a:r>
            <a:r>
              <a:rPr lang="el-GR" sz="2000" dirty="0"/>
              <a:t>Έργο αυτό κάνει χρήση των ακόλουθων έργων</a:t>
            </a:r>
            <a:r>
              <a:rPr lang="el-GR" sz="2000" dirty="0" smtClean="0"/>
              <a:t>:</a:t>
            </a:r>
          </a:p>
          <a:p>
            <a:pPr marL="0" indent="0" eaLnBrk="1" fontAlgn="auto" hangingPunct="1">
              <a:spcAft>
                <a:spcPts val="0"/>
              </a:spcAft>
              <a:buFont typeface="Arial" panose="020B0604020202020204" pitchFamily="34" charset="0"/>
              <a:buNone/>
              <a:defRPr/>
            </a:pPr>
            <a:r>
              <a:rPr lang="el-GR" sz="2000" dirty="0" smtClean="0"/>
              <a:t>Οι εικόνες και τα διαγράμματα που χρησιμοποιούνται είναι από το βιβλίο:</a:t>
            </a:r>
          </a:p>
          <a:p>
            <a:pPr marL="0" indent="0" eaLnBrk="1" fontAlgn="auto" hangingPunct="1">
              <a:spcAft>
                <a:spcPts val="0"/>
              </a:spcAft>
              <a:buNone/>
              <a:defRPr/>
            </a:pPr>
            <a:r>
              <a:rPr lang="en-US" sz="2000" dirty="0" err="1" smtClean="0"/>
              <a:t>Behzad</a:t>
            </a:r>
            <a:r>
              <a:rPr lang="en-US" sz="2000" dirty="0" smtClean="0"/>
              <a:t> </a:t>
            </a:r>
            <a:r>
              <a:rPr lang="en-US" sz="2000" dirty="0"/>
              <a:t>Razavi. 2000. </a:t>
            </a:r>
            <a:r>
              <a:rPr lang="en-US" sz="2000" i="1" dirty="0"/>
              <a:t>Design of Analog CMOS Integrated Circuits</a:t>
            </a:r>
            <a:r>
              <a:rPr lang="en-US" sz="2000" dirty="0"/>
              <a:t> (1 ed.). McGraw-Hill, Inc., New York, NY, </a:t>
            </a:r>
            <a:r>
              <a:rPr lang="en-US" sz="2000" dirty="0" smtClean="0"/>
              <a:t>USA</a:t>
            </a:r>
            <a:r>
              <a:rPr lang="el-GR" sz="2000" dirty="0" smtClean="0"/>
              <a:t> </a:t>
            </a:r>
            <a:r>
              <a:rPr lang="en-US" sz="2000" dirty="0" smtClean="0"/>
              <a:t>©</a:t>
            </a:r>
            <a:r>
              <a:rPr lang="en-US" sz="2000" dirty="0"/>
              <a:t>2000</a:t>
            </a:r>
            <a:r>
              <a:rPr lang="el-GR" sz="2000" dirty="0"/>
              <a:t> </a:t>
            </a:r>
            <a:r>
              <a:rPr lang="en-US" sz="2000" dirty="0"/>
              <a:t>. </a:t>
            </a:r>
            <a:r>
              <a:rPr lang="en-US" sz="2000" dirty="0" smtClean="0"/>
              <a:t> </a:t>
            </a:r>
            <a:endParaRPr lang="en-US" sz="2000" dirty="0"/>
          </a:p>
          <a:p>
            <a:pPr marL="0" indent="0" eaLnBrk="1" fontAlgn="auto" hangingPunct="1">
              <a:spcAft>
                <a:spcPts val="0"/>
              </a:spcAft>
              <a:buFont typeface="Arial" panose="020B0604020202020204" pitchFamily="34" charset="0"/>
              <a:buNone/>
              <a:defRPr/>
            </a:pPr>
            <a:endParaRPr lang="el-GR" sz="2000" dirty="0" smtClean="0"/>
          </a:p>
        </p:txBody>
      </p:sp>
    </p:spTree>
    <p:extLst>
      <p:ext uri="{BB962C8B-B14F-4D97-AF65-F5344CB8AC3E}">
        <p14:creationId xmlns:p14="http://schemas.microsoft.com/office/powerpoint/2010/main" val="383542925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6"/>
          <p:cNvSpPr>
            <a:spLocks noGrp="1"/>
          </p:cNvSpPr>
          <p:nvPr>
            <p:ph type="title"/>
          </p:nvPr>
        </p:nvSpPr>
        <p:spPr>
          <a:xfrm>
            <a:off x="386556" y="-106260"/>
            <a:ext cx="8229600" cy="1144800"/>
          </a:xfrm>
        </p:spPr>
        <p:txBody>
          <a:bodyPr/>
          <a:lstStyle/>
          <a:p>
            <a:r>
              <a:rPr lang="el-GR" sz="4000" dirty="0"/>
              <a:t>Βαθμίδα κοινής </a:t>
            </a:r>
            <a:r>
              <a:rPr lang="el-GR" sz="4000" dirty="0" smtClean="0"/>
              <a:t>πηγής (1</a:t>
            </a:r>
            <a:r>
              <a:rPr lang="en-US" sz="4000" dirty="0" smtClean="0"/>
              <a:t> </a:t>
            </a:r>
            <a:r>
              <a:rPr lang="el-GR" sz="4000" dirty="0" smtClean="0"/>
              <a:t>από</a:t>
            </a:r>
            <a:r>
              <a:rPr lang="en-US" sz="4000" dirty="0" smtClean="0"/>
              <a:t> </a:t>
            </a:r>
            <a:r>
              <a:rPr lang="el-GR" sz="4000" dirty="0" smtClean="0"/>
              <a:t>2)</a:t>
            </a:r>
            <a:endParaRPr lang="el-GR" sz="4000" dirty="0"/>
          </a:p>
        </p:txBody>
      </p:sp>
      <p:graphicFrame>
        <p:nvGraphicFramePr>
          <p:cNvPr id="49" name="Object 25" descr="Συμβολισμός βαθμίδας κινής πηγής, διάγραμμα Vout - Vin , κύκλωμα με βαθμίδα κοινής πηγής."/>
          <p:cNvGraphicFramePr>
            <a:graphicFrameLocks noGrp="1" noChangeAspect="1"/>
          </p:cNvGraphicFramePr>
          <p:nvPr>
            <p:ph idx="1"/>
            <p:extLst>
              <p:ext uri="{D42A27DB-BD31-4B8C-83A1-F6EECF244321}">
                <p14:modId xmlns:p14="http://schemas.microsoft.com/office/powerpoint/2010/main" val="2681857321"/>
              </p:ext>
            </p:extLst>
          </p:nvPr>
        </p:nvGraphicFramePr>
        <p:xfrm>
          <a:off x="5657611" y="940527"/>
          <a:ext cx="3091411" cy="2302505"/>
        </p:xfrm>
        <a:graphic>
          <a:graphicData uri="http://schemas.openxmlformats.org/presentationml/2006/ole">
            <mc:AlternateContent xmlns:mc="http://schemas.openxmlformats.org/markup-compatibility/2006">
              <mc:Choice xmlns:v="urn:schemas-microsoft-com:vml" Requires="v">
                <p:oleObj spid="_x0000_s2235" name="Photo Editor Photo" r:id="rId4" imgW="3209524" imgH="2390476" progId="MSPhotoEd.3">
                  <p:embed/>
                </p:oleObj>
              </mc:Choice>
              <mc:Fallback>
                <p:oleObj name="Photo Editor Photo" r:id="rId4" imgW="3209524" imgH="2390476"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7611" y="940527"/>
                        <a:ext cx="3091411" cy="2302505"/>
                      </a:xfrm>
                      <a:prstGeom prst="rect">
                        <a:avLst/>
                      </a:prstGeom>
                      <a:noFill/>
                      <a:ln>
                        <a:noFill/>
                      </a:ln>
                      <a:effectLst/>
                    </p:spPr>
                  </p:pic>
                </p:oleObj>
              </mc:Fallback>
            </mc:AlternateContent>
          </a:graphicData>
        </a:graphic>
      </p:graphicFrame>
      <mc:AlternateContent xmlns:mc="http://schemas.openxmlformats.org/markup-compatibility/2006">
        <mc:Choice xmlns:a14="http://schemas.microsoft.com/office/drawing/2010/main" Requires="a14">
          <p:sp>
            <p:nvSpPr>
              <p:cNvPr id="10" name="Θέση κειμένου 9"/>
              <p:cNvSpPr>
                <a:spLocks noGrp="1"/>
              </p:cNvSpPr>
              <p:nvPr>
                <p:ph type="body" sz="half" idx="2"/>
              </p:nvPr>
            </p:nvSpPr>
            <p:spPr>
              <a:xfrm>
                <a:off x="185511" y="1358746"/>
                <a:ext cx="5472100" cy="1073654"/>
              </a:xfrm>
            </p:spPr>
            <p:txBody>
              <a:bodyPr/>
              <a:lstStyle/>
              <a:p>
                <a:r>
                  <a:rPr lang="el-GR" b="1" dirty="0"/>
                  <a:t>Βαθμίδα κοινής πηγής με φόρτο ωμική αντίσταση</a:t>
                </a:r>
              </a:p>
              <a:p>
                <a:r>
                  <a:rPr lang="el-GR" altLang="el-GR" sz="1800" dirty="0"/>
                  <a:t>Για </a:t>
                </a:r>
                <a14:m>
                  <m:oMath xmlns:m="http://schemas.openxmlformats.org/officeDocument/2006/math">
                    <m:r>
                      <a:rPr lang="en-US" altLang="el-GR" sz="1800" i="1" dirty="0" smtClean="0">
                        <a:latin typeface="Cambria Math" panose="02040503050406030204" pitchFamily="18" charset="0"/>
                      </a:rPr>
                      <m:t>𝑉</m:t>
                    </m:r>
                    <m:r>
                      <a:rPr lang="en-US" altLang="el-GR" sz="1800" i="1" baseline="-25000" dirty="0">
                        <a:latin typeface="Cambria Math" panose="02040503050406030204" pitchFamily="18" charset="0"/>
                      </a:rPr>
                      <m:t>𝑖𝑛</m:t>
                    </m:r>
                    <m:r>
                      <a:rPr lang="en-US" altLang="el-GR" sz="1800" i="1" dirty="0">
                        <a:latin typeface="Cambria Math" panose="02040503050406030204" pitchFamily="18" charset="0"/>
                      </a:rPr>
                      <m:t>=0 </m:t>
                    </m:r>
                    <m:r>
                      <a:rPr lang="en-US" altLang="el-GR" sz="1800" i="1" dirty="0" smtClean="0">
                        <a:latin typeface="Cambria Math" panose="02040503050406030204" pitchFamily="18" charset="0"/>
                        <a:ea typeface="Cambria Math" panose="02040503050406030204" pitchFamily="18" charset="0"/>
                      </a:rPr>
                      <m:t>⇒</m:t>
                    </m:r>
                    <m:r>
                      <a:rPr lang="en-US" altLang="el-GR" sz="1800" i="1" dirty="0" err="1">
                        <a:latin typeface="Cambria Math" panose="02040503050406030204" pitchFamily="18" charset="0"/>
                      </a:rPr>
                      <m:t>𝑉</m:t>
                    </m:r>
                    <m:r>
                      <a:rPr lang="en-US" altLang="el-GR" sz="1800" i="1" baseline="-25000" dirty="0" err="1">
                        <a:latin typeface="Cambria Math" panose="02040503050406030204" pitchFamily="18" charset="0"/>
                      </a:rPr>
                      <m:t>𝑜𝑢𝑡</m:t>
                    </m:r>
                    <m:r>
                      <a:rPr lang="en-US" altLang="el-GR" sz="1800" i="1" dirty="0">
                        <a:latin typeface="Cambria Math" panose="02040503050406030204" pitchFamily="18" charset="0"/>
                      </a:rPr>
                      <m:t>=</m:t>
                    </m:r>
                    <m:sSub>
                      <m:sSubPr>
                        <m:ctrlPr>
                          <a:rPr lang="en-US" altLang="el-GR" sz="1800" i="1" dirty="0" smtClean="0">
                            <a:latin typeface="Cambria Math" panose="02040503050406030204" pitchFamily="18" charset="0"/>
                          </a:rPr>
                        </m:ctrlPr>
                      </m:sSubPr>
                      <m:e>
                        <m:r>
                          <a:rPr lang="en-US" altLang="el-GR" sz="1800" i="1" dirty="0">
                            <a:latin typeface="Cambria Math" panose="02040503050406030204" pitchFamily="18" charset="0"/>
                          </a:rPr>
                          <m:t>𝑉</m:t>
                        </m:r>
                      </m:e>
                      <m:sub>
                        <m:r>
                          <a:rPr lang="en-US" altLang="el-GR" sz="1800" i="1" dirty="0">
                            <a:latin typeface="Cambria Math" panose="02040503050406030204" pitchFamily="18" charset="0"/>
                          </a:rPr>
                          <m:t>𝐷𝐷</m:t>
                        </m:r>
                        <m:r>
                          <m:rPr>
                            <m:nor/>
                          </m:rPr>
                          <a:rPr lang="el-GR" altLang="el-GR" sz="1800" dirty="0"/>
                          <m:t> </m:t>
                        </m:r>
                      </m:sub>
                    </m:sSub>
                  </m:oMath>
                </a14:m>
                <a:endParaRPr lang="el-GR" altLang="el-GR" dirty="0"/>
              </a:p>
              <a:p>
                <a:endParaRPr lang="el-GR" dirty="0"/>
              </a:p>
            </p:txBody>
          </p:sp>
        </mc:Choice>
        <mc:Fallback>
          <p:sp>
            <p:nvSpPr>
              <p:cNvPr id="10" name="Θέση κειμένου 9"/>
              <p:cNvSpPr>
                <a:spLocks noGrp="1" noRot="1" noChangeAspect="1" noMove="1" noResize="1" noEditPoints="1" noAdjustHandles="1" noChangeArrowheads="1" noChangeShapeType="1" noTextEdit="1"/>
              </p:cNvSpPr>
              <p:nvPr>
                <p:ph type="body" sz="half" idx="2"/>
              </p:nvPr>
            </p:nvSpPr>
            <p:spPr>
              <a:xfrm>
                <a:off x="185511" y="1358746"/>
                <a:ext cx="5472100" cy="1073654"/>
              </a:xfrm>
              <a:blipFill rotWithShape="0">
                <a:blip r:embed="rId6"/>
                <a:stretch>
                  <a:fillRect l="-1114" t="-3409" b="-5114"/>
                </a:stretch>
              </a:blipFill>
            </p:spPr>
            <p:txBody>
              <a:bodyPr/>
              <a:lstStyle/>
              <a:p>
                <a:r>
                  <a:rPr lang="el-GR">
                    <a:noFill/>
                  </a:rPr>
                  <a:t> </a:t>
                </a:r>
              </a:p>
            </p:txBody>
          </p:sp>
        </mc:Fallback>
      </mc:AlternateContent>
      <mc:AlternateContent xmlns:mc="http://schemas.openxmlformats.org/markup-compatibility/2006">
        <mc:Choice xmlns:a14="http://schemas.microsoft.com/office/drawing/2010/main" Requires="a14">
          <p:sp>
            <p:nvSpPr>
              <p:cNvPr id="39" name="Text Box 30"/>
              <p:cNvSpPr txBox="1">
                <a:spLocks noChangeArrowheads="1"/>
              </p:cNvSpPr>
              <p:nvPr/>
            </p:nvSpPr>
            <p:spPr bwMode="auto">
              <a:xfrm>
                <a:off x="-16197" y="2423195"/>
                <a:ext cx="1978573"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spcBef>
                    <a:spcPct val="50000"/>
                  </a:spcBef>
                </a:pPr>
                <a14:m>
                  <m:oMathPara xmlns:m="http://schemas.openxmlformats.org/officeDocument/2006/math">
                    <m:oMathParaPr>
                      <m:jc m:val="centerGroup"/>
                    </m:oMathParaPr>
                    <m:oMath xmlns:m="http://schemas.openxmlformats.org/officeDocument/2006/math">
                      <m:r>
                        <m:rPr>
                          <m:sty m:val="p"/>
                        </m:rPr>
                        <a:rPr lang="el-GR" altLang="el-GR" i="0" dirty="0" smtClean="0">
                          <a:latin typeface="Cambria Math" panose="02040503050406030204" pitchFamily="18" charset="0"/>
                        </a:rPr>
                        <m:t>Γ</m:t>
                      </m:r>
                      <m:r>
                        <a:rPr lang="el-GR" altLang="el-GR" i="1" dirty="0" smtClean="0">
                          <a:latin typeface="Cambria Math" panose="02040503050406030204" pitchFamily="18" charset="0"/>
                        </a:rPr>
                        <m:t>𝜄𝛼</m:t>
                      </m:r>
                      <m:r>
                        <a:rPr lang="el-GR" altLang="el-GR" i="1" dirty="0" smtClean="0">
                          <a:latin typeface="Cambria Math" panose="02040503050406030204" pitchFamily="18" charset="0"/>
                        </a:rPr>
                        <m:t> </m:t>
                      </m:r>
                      <m:r>
                        <a:rPr lang="en-US" altLang="el-GR" i="1" dirty="0">
                          <a:latin typeface="Cambria Math" panose="02040503050406030204" pitchFamily="18" charset="0"/>
                        </a:rPr>
                        <m:t>𝑉</m:t>
                      </m:r>
                      <m:r>
                        <a:rPr lang="en-US" altLang="el-GR" i="1" baseline="-25000" dirty="0">
                          <a:latin typeface="Cambria Math" panose="02040503050406030204" pitchFamily="18" charset="0"/>
                        </a:rPr>
                        <m:t>𝑖𝑛</m:t>
                      </m:r>
                      <m:r>
                        <a:rPr lang="en-US" altLang="el-GR" i="1" dirty="0">
                          <a:latin typeface="Cambria Math" panose="02040503050406030204" pitchFamily="18" charset="0"/>
                        </a:rPr>
                        <m:t>&gt;</m:t>
                      </m:r>
                      <m:sSub>
                        <m:sSubPr>
                          <m:ctrlPr>
                            <a:rPr lang="en-US" altLang="el-GR" i="1" dirty="0">
                              <a:latin typeface="Cambria Math" panose="02040503050406030204" pitchFamily="18" charset="0"/>
                            </a:rPr>
                          </m:ctrlPr>
                        </m:sSubPr>
                        <m:e>
                          <m:r>
                            <a:rPr lang="en-US" altLang="el-GR" i="1" dirty="0">
                              <a:latin typeface="Cambria Math" panose="02040503050406030204" pitchFamily="18" charset="0"/>
                            </a:rPr>
                            <m:t>𝑉</m:t>
                          </m:r>
                        </m:e>
                        <m:sub>
                          <m:r>
                            <a:rPr lang="en-US" altLang="el-GR" b="0" i="1" dirty="0" smtClean="0">
                              <a:latin typeface="Cambria Math" panose="02040503050406030204" pitchFamily="18" charset="0"/>
                            </a:rPr>
                            <m:t>𝑇𝐻</m:t>
                          </m:r>
                          <m:r>
                            <m:rPr>
                              <m:nor/>
                            </m:rPr>
                            <a:rPr lang="el-GR" altLang="el-GR" dirty="0"/>
                            <m:t> </m:t>
                          </m:r>
                        </m:sub>
                      </m:sSub>
                    </m:oMath>
                  </m:oMathPara>
                </a14:m>
                <a:endParaRPr lang="el-GR" altLang="el-GR" dirty="0"/>
              </a:p>
            </p:txBody>
          </p:sp>
        </mc:Choice>
        <mc:Fallback>
          <p:sp>
            <p:nvSpPr>
              <p:cNvPr id="39" name="Text Box 30"/>
              <p:cNvSpPr txBox="1">
                <a:spLocks noRot="1" noChangeAspect="1" noMove="1" noResize="1" noEditPoints="1" noAdjustHandles="1" noChangeArrowheads="1" noChangeShapeType="1" noTextEdit="1"/>
              </p:cNvSpPr>
              <p:nvPr/>
            </p:nvSpPr>
            <p:spPr bwMode="auto">
              <a:xfrm>
                <a:off x="-16197" y="2423195"/>
                <a:ext cx="1978573" cy="369332"/>
              </a:xfrm>
              <a:prstGeom prst="rect">
                <a:avLst/>
              </a:prstGeom>
              <a:blipFill rotWithShape="0">
                <a:blip r:embed="rId7"/>
                <a:stretch>
                  <a:fillRect b="-333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graphicFrame>
        <p:nvGraphicFramePr>
          <p:cNvPr id="12" name="Αντικείμενο 11"/>
          <p:cNvGraphicFramePr>
            <a:graphicFrameLocks noChangeAspect="1"/>
          </p:cNvGraphicFramePr>
          <p:nvPr>
            <p:extLst>
              <p:ext uri="{D42A27DB-BD31-4B8C-83A1-F6EECF244321}">
                <p14:modId xmlns:p14="http://schemas.microsoft.com/office/powerpoint/2010/main" val="1632952207"/>
              </p:ext>
            </p:extLst>
          </p:nvPr>
        </p:nvGraphicFramePr>
        <p:xfrm>
          <a:off x="1844984" y="2385819"/>
          <a:ext cx="3368675" cy="573087"/>
        </p:xfrm>
        <a:graphic>
          <a:graphicData uri="http://schemas.openxmlformats.org/presentationml/2006/ole">
            <mc:AlternateContent xmlns:mc="http://schemas.openxmlformats.org/markup-compatibility/2006">
              <mc:Choice xmlns:v="urn:schemas-microsoft-com:vml" Requires="v">
                <p:oleObj spid="_x0000_s2236" name="Εξίσωση" r:id="rId8" imgW="2311200" imgH="393480" progId="Equation.3">
                  <p:embed/>
                </p:oleObj>
              </mc:Choice>
              <mc:Fallback>
                <p:oleObj name="Εξίσωση" r:id="rId8" imgW="2311200" imgH="393480" progId="Equation.3">
                  <p:embed/>
                  <p:pic>
                    <p:nvPicPr>
                      <p:cNvPr id="0" name=""/>
                      <p:cNvPicPr/>
                      <p:nvPr/>
                    </p:nvPicPr>
                    <p:blipFill>
                      <a:blip r:embed="rId9"/>
                      <a:stretch>
                        <a:fillRect/>
                      </a:stretch>
                    </p:blipFill>
                    <p:spPr>
                      <a:xfrm>
                        <a:off x="1844984" y="2385819"/>
                        <a:ext cx="3368675" cy="573087"/>
                      </a:xfrm>
                      <a:prstGeom prst="rect">
                        <a:avLst/>
                      </a:prstGeom>
                    </p:spPr>
                  </p:pic>
                </p:oleObj>
              </mc:Fallback>
            </mc:AlternateContent>
          </a:graphicData>
        </a:graphic>
      </p:graphicFrame>
      <mc:AlternateContent xmlns:mc="http://schemas.openxmlformats.org/markup-compatibility/2006">
        <mc:Choice xmlns:a14="http://schemas.microsoft.com/office/drawing/2010/main" Requires="a14">
          <p:sp>
            <p:nvSpPr>
              <p:cNvPr id="47" name="Text Box 31"/>
              <p:cNvSpPr txBox="1">
                <a:spLocks noChangeArrowheads="1"/>
              </p:cNvSpPr>
              <p:nvPr/>
            </p:nvSpPr>
            <p:spPr bwMode="auto">
              <a:xfrm>
                <a:off x="157699" y="3201064"/>
                <a:ext cx="2398113"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spcBef>
                    <a:spcPct val="50000"/>
                  </a:spcBef>
                </a:pPr>
                <a14:m>
                  <m:oMathPara xmlns:m="http://schemas.openxmlformats.org/officeDocument/2006/math">
                    <m:oMathParaPr>
                      <m:jc m:val="centerGroup"/>
                    </m:oMathParaPr>
                    <m:oMath xmlns:m="http://schemas.openxmlformats.org/officeDocument/2006/math">
                      <m:r>
                        <m:rPr>
                          <m:sty m:val="p"/>
                        </m:rPr>
                        <a:rPr lang="el-GR" altLang="el-GR" i="0" dirty="0" smtClean="0">
                          <a:latin typeface="Cambria Math" panose="02040503050406030204" pitchFamily="18" charset="0"/>
                        </a:rPr>
                        <m:t>Γ</m:t>
                      </m:r>
                      <m:r>
                        <a:rPr lang="el-GR" altLang="el-GR" i="1" dirty="0">
                          <a:latin typeface="Cambria Math" panose="02040503050406030204" pitchFamily="18" charset="0"/>
                        </a:rPr>
                        <m:t>𝜄𝛼</m:t>
                      </m:r>
                      <m:r>
                        <a:rPr lang="en-US" altLang="el-GR" i="1" dirty="0">
                          <a:latin typeface="Cambria Math" panose="02040503050406030204" pitchFamily="18" charset="0"/>
                        </a:rPr>
                        <m:t> </m:t>
                      </m:r>
                      <m:r>
                        <a:rPr lang="en-US" altLang="el-GR" i="1" dirty="0" err="1">
                          <a:latin typeface="Cambria Math" panose="02040503050406030204" pitchFamily="18" charset="0"/>
                        </a:rPr>
                        <m:t>𝑉</m:t>
                      </m:r>
                      <m:r>
                        <a:rPr lang="en-US" altLang="el-GR" i="1" baseline="-25000" dirty="0" err="1">
                          <a:latin typeface="Cambria Math" panose="02040503050406030204" pitchFamily="18" charset="0"/>
                        </a:rPr>
                        <m:t>𝑜𝑢𝑡</m:t>
                      </m:r>
                      <m:r>
                        <a:rPr lang="en-US" altLang="el-GR" i="1" dirty="0">
                          <a:latin typeface="Cambria Math" panose="02040503050406030204" pitchFamily="18" charset="0"/>
                        </a:rPr>
                        <m:t>=</m:t>
                      </m:r>
                      <m:r>
                        <a:rPr lang="en-US" altLang="el-GR" i="1" dirty="0">
                          <a:latin typeface="Cambria Math" panose="02040503050406030204" pitchFamily="18" charset="0"/>
                        </a:rPr>
                        <m:t>𝑉</m:t>
                      </m:r>
                      <m:r>
                        <a:rPr lang="en-US" altLang="el-GR" i="1" baseline="-25000" dirty="0">
                          <a:latin typeface="Cambria Math" panose="02040503050406030204" pitchFamily="18" charset="0"/>
                        </a:rPr>
                        <m:t>𝑖𝑛</m:t>
                      </m:r>
                      <m:r>
                        <a:rPr lang="en-US" altLang="el-GR" b="0" i="1" baseline="-25000" dirty="0" smtClean="0">
                          <a:latin typeface="Cambria Math" panose="02040503050406030204" pitchFamily="18" charset="0"/>
                        </a:rPr>
                        <m:t>1</m:t>
                      </m:r>
                      <m:r>
                        <a:rPr lang="en-US" altLang="el-GR" b="0" i="1" dirty="0" smtClean="0">
                          <a:latin typeface="Cambria Math" panose="02040503050406030204" pitchFamily="18" charset="0"/>
                        </a:rPr>
                        <m:t>−</m:t>
                      </m:r>
                      <m:sSub>
                        <m:sSubPr>
                          <m:ctrlPr>
                            <a:rPr lang="en-US" altLang="el-GR" i="1" dirty="0">
                              <a:latin typeface="Cambria Math" panose="02040503050406030204" pitchFamily="18" charset="0"/>
                            </a:rPr>
                          </m:ctrlPr>
                        </m:sSubPr>
                        <m:e>
                          <m:r>
                            <a:rPr lang="en-US" altLang="el-GR" i="1" dirty="0">
                              <a:latin typeface="Cambria Math" panose="02040503050406030204" pitchFamily="18" charset="0"/>
                            </a:rPr>
                            <m:t>𝑉</m:t>
                          </m:r>
                        </m:e>
                        <m:sub>
                          <m:r>
                            <a:rPr lang="en-US" altLang="el-GR" i="1" dirty="0">
                              <a:latin typeface="Cambria Math" panose="02040503050406030204" pitchFamily="18" charset="0"/>
                            </a:rPr>
                            <m:t>𝑇𝐻</m:t>
                          </m:r>
                          <m:r>
                            <m:rPr>
                              <m:nor/>
                            </m:rPr>
                            <a:rPr lang="el-GR" altLang="el-GR" dirty="0"/>
                            <m:t> </m:t>
                          </m:r>
                        </m:sub>
                      </m:sSub>
                      <m:r>
                        <a:rPr lang="en-US" altLang="el-GR" i="1" dirty="0">
                          <a:latin typeface="Cambria Math" panose="02040503050406030204" pitchFamily="18" charset="0"/>
                        </a:rPr>
                        <m:t>,</m:t>
                      </m:r>
                    </m:oMath>
                  </m:oMathPara>
                </a14:m>
                <a:endParaRPr lang="el-GR" altLang="el-GR" dirty="0"/>
              </a:p>
            </p:txBody>
          </p:sp>
        </mc:Choice>
        <mc:Fallback>
          <p:sp>
            <p:nvSpPr>
              <p:cNvPr id="47" name="Text Box 31"/>
              <p:cNvSpPr txBox="1">
                <a:spLocks noRot="1" noChangeAspect="1" noMove="1" noResize="1" noEditPoints="1" noAdjustHandles="1" noChangeArrowheads="1" noChangeShapeType="1" noTextEdit="1"/>
              </p:cNvSpPr>
              <p:nvPr/>
            </p:nvSpPr>
            <p:spPr bwMode="auto">
              <a:xfrm>
                <a:off x="157699" y="3201064"/>
                <a:ext cx="2398113" cy="369332"/>
              </a:xfrm>
              <a:prstGeom prst="rect">
                <a:avLst/>
              </a:prstGeom>
              <a:blipFill rotWithShape="0">
                <a:blip r:embed="rId10"/>
                <a:stretch>
                  <a:fillRect b="-163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graphicFrame>
        <p:nvGraphicFramePr>
          <p:cNvPr id="44" name="Object 5"/>
          <p:cNvGraphicFramePr>
            <a:graphicFrameLocks noChangeAspect="1"/>
          </p:cNvGraphicFramePr>
          <p:nvPr>
            <p:extLst>
              <p:ext uri="{D42A27DB-BD31-4B8C-83A1-F6EECF244321}">
                <p14:modId xmlns:p14="http://schemas.microsoft.com/office/powerpoint/2010/main" val="906281401"/>
              </p:ext>
            </p:extLst>
          </p:nvPr>
        </p:nvGraphicFramePr>
        <p:xfrm>
          <a:off x="2439922" y="3142684"/>
          <a:ext cx="4488195" cy="545562"/>
        </p:xfrm>
        <a:graphic>
          <a:graphicData uri="http://schemas.openxmlformats.org/presentationml/2006/ole">
            <mc:AlternateContent xmlns:mc="http://schemas.openxmlformats.org/markup-compatibility/2006">
              <mc:Choice xmlns:v="urn:schemas-microsoft-com:vml" Requires="v">
                <p:oleObj spid="_x0000_s2237" name="Equation" r:id="rId11" imgW="3225600" imgH="393480" progId="Equation.3">
                  <p:embed/>
                </p:oleObj>
              </mc:Choice>
              <mc:Fallback>
                <p:oleObj name="Equation" r:id="rId11" imgW="3225600" imgH="3934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39922" y="3142684"/>
                        <a:ext cx="4488195" cy="545562"/>
                      </a:xfrm>
                      <a:prstGeom prst="rect">
                        <a:avLst/>
                      </a:prstGeom>
                      <a:noFill/>
                      <a:ln>
                        <a:noFill/>
                      </a:ln>
                      <a:effectLst/>
                    </p:spPr>
                  </p:pic>
                </p:oleObj>
              </mc:Fallback>
            </mc:AlternateContent>
          </a:graphicData>
        </a:graphic>
      </p:graphicFrame>
      <mc:AlternateContent xmlns:mc="http://schemas.openxmlformats.org/markup-compatibility/2006">
        <mc:Choice xmlns:a14="http://schemas.microsoft.com/office/drawing/2010/main" Requires="a14">
          <p:sp>
            <p:nvSpPr>
              <p:cNvPr id="48" name="Text Box 32"/>
              <p:cNvSpPr txBox="1">
                <a:spLocks noChangeArrowheads="1"/>
              </p:cNvSpPr>
              <p:nvPr/>
            </p:nvSpPr>
            <p:spPr bwMode="auto">
              <a:xfrm>
                <a:off x="-19097" y="3844204"/>
                <a:ext cx="1941313" cy="37941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spcBef>
                    <a:spcPct val="50000"/>
                  </a:spcBef>
                </a:pPr>
                <a14:m>
                  <m:oMathPara xmlns:m="http://schemas.openxmlformats.org/officeDocument/2006/math">
                    <m:oMathParaPr>
                      <m:jc m:val="centerGroup"/>
                    </m:oMathParaPr>
                    <m:oMath xmlns:m="http://schemas.openxmlformats.org/officeDocument/2006/math">
                      <m:r>
                        <m:rPr>
                          <m:sty m:val="p"/>
                        </m:rPr>
                        <a:rPr lang="el-GR" altLang="el-GR" i="0" dirty="0" smtClean="0">
                          <a:latin typeface="Cambria Math" panose="02040503050406030204" pitchFamily="18" charset="0"/>
                        </a:rPr>
                        <m:t>Γ</m:t>
                      </m:r>
                      <m:r>
                        <a:rPr lang="el-GR" altLang="el-GR" i="1" dirty="0">
                          <a:latin typeface="Cambria Math" panose="02040503050406030204" pitchFamily="18" charset="0"/>
                        </a:rPr>
                        <m:t>𝜄𝛼</m:t>
                      </m:r>
                      <m:r>
                        <a:rPr lang="el-GR" altLang="el-GR" i="1" dirty="0">
                          <a:latin typeface="Cambria Math" panose="02040503050406030204" pitchFamily="18" charset="0"/>
                        </a:rPr>
                        <m:t> </m:t>
                      </m:r>
                      <m:r>
                        <a:rPr lang="en-US" altLang="el-GR" i="1" dirty="0">
                          <a:latin typeface="Cambria Math" panose="02040503050406030204" pitchFamily="18" charset="0"/>
                        </a:rPr>
                        <m:t>𝑉</m:t>
                      </m:r>
                      <m:r>
                        <a:rPr lang="en-US" altLang="el-GR" i="1" baseline="-25000" dirty="0">
                          <a:latin typeface="Cambria Math" panose="02040503050406030204" pitchFamily="18" charset="0"/>
                        </a:rPr>
                        <m:t>𝑖𝑛</m:t>
                      </m:r>
                      <m:r>
                        <a:rPr lang="en-US" altLang="el-GR" i="1" dirty="0">
                          <a:latin typeface="Cambria Math" panose="02040503050406030204" pitchFamily="18" charset="0"/>
                        </a:rPr>
                        <m:t>&gt;</m:t>
                      </m:r>
                      <m:r>
                        <a:rPr lang="en-US" altLang="el-GR" i="1" dirty="0">
                          <a:latin typeface="Cambria Math" panose="02040503050406030204" pitchFamily="18" charset="0"/>
                        </a:rPr>
                        <m:t>𝑉</m:t>
                      </m:r>
                      <m:r>
                        <a:rPr lang="en-US" altLang="el-GR" i="1" baseline="-25000" dirty="0">
                          <a:latin typeface="Cambria Math" panose="02040503050406030204" pitchFamily="18" charset="0"/>
                        </a:rPr>
                        <m:t>𝑖𝑛</m:t>
                      </m:r>
                      <m:r>
                        <a:rPr lang="en-US" altLang="el-GR" b="0" i="1" baseline="-25000" dirty="0" smtClean="0">
                          <a:latin typeface="Cambria Math" panose="02040503050406030204" pitchFamily="18" charset="0"/>
                        </a:rPr>
                        <m:t>1</m:t>
                      </m:r>
                      <m:r>
                        <a:rPr lang="en-US" altLang="el-GR" i="1" baseline="-25000" dirty="0">
                          <a:latin typeface="Cambria Math" panose="02040503050406030204" pitchFamily="18" charset="0"/>
                        </a:rPr>
                        <m:t>,</m:t>
                      </m:r>
                    </m:oMath>
                  </m:oMathPara>
                </a14:m>
                <a:endParaRPr lang="el-GR" altLang="el-GR" dirty="0"/>
              </a:p>
            </p:txBody>
          </p:sp>
        </mc:Choice>
        <mc:Fallback>
          <p:sp>
            <p:nvSpPr>
              <p:cNvPr id="48" name="Text Box 32"/>
              <p:cNvSpPr txBox="1">
                <a:spLocks noRot="1" noChangeAspect="1" noMove="1" noResize="1" noEditPoints="1" noAdjustHandles="1" noChangeArrowheads="1" noChangeShapeType="1" noTextEdit="1"/>
              </p:cNvSpPr>
              <p:nvPr/>
            </p:nvSpPr>
            <p:spPr bwMode="auto">
              <a:xfrm>
                <a:off x="-19097" y="3844204"/>
                <a:ext cx="1941313" cy="379412"/>
              </a:xfrm>
              <a:prstGeom prst="rect">
                <a:avLst/>
              </a:prstGeom>
              <a:blipFill rotWithShape="0">
                <a:blip r:embed="rId13"/>
                <a:stretch>
                  <a:fillRect b="-806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graphicFrame>
        <p:nvGraphicFramePr>
          <p:cNvPr id="45" name="Object 6"/>
          <p:cNvGraphicFramePr>
            <a:graphicFrameLocks noChangeAspect="1"/>
          </p:cNvGraphicFramePr>
          <p:nvPr>
            <p:extLst>
              <p:ext uri="{D42A27DB-BD31-4B8C-83A1-F6EECF244321}">
                <p14:modId xmlns:p14="http://schemas.microsoft.com/office/powerpoint/2010/main" val="620663434"/>
              </p:ext>
            </p:extLst>
          </p:nvPr>
        </p:nvGraphicFramePr>
        <p:xfrm>
          <a:off x="1907927" y="3713271"/>
          <a:ext cx="4311899" cy="473771"/>
        </p:xfrm>
        <a:graphic>
          <a:graphicData uri="http://schemas.openxmlformats.org/presentationml/2006/ole">
            <mc:AlternateContent xmlns:mc="http://schemas.openxmlformats.org/markup-compatibility/2006">
              <mc:Choice xmlns:v="urn:schemas-microsoft-com:vml" Requires="v">
                <p:oleObj spid="_x0000_s2238" name="Equation" r:id="rId14" imgW="3568680" imgH="393480" progId="Equation.3">
                  <p:embed/>
                </p:oleObj>
              </mc:Choice>
              <mc:Fallback>
                <p:oleObj name="Equation" r:id="rId14" imgW="3568680" imgH="39348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07927" y="3713271"/>
                        <a:ext cx="4311899" cy="473771"/>
                      </a:xfrm>
                      <a:prstGeom prst="rect">
                        <a:avLst/>
                      </a:prstGeom>
                      <a:noFill/>
                      <a:ln>
                        <a:noFill/>
                      </a:ln>
                      <a:effectLst/>
                    </p:spPr>
                  </p:pic>
                </p:oleObj>
              </mc:Fallback>
            </mc:AlternateContent>
          </a:graphicData>
        </a:graphic>
      </p:graphicFrame>
      <mc:AlternateContent xmlns:mc="http://schemas.openxmlformats.org/markup-compatibility/2006">
        <mc:Choice xmlns:a14="http://schemas.microsoft.com/office/drawing/2010/main" Requires="a14">
          <p:sp>
            <p:nvSpPr>
              <p:cNvPr id="46" name="Text Box 26"/>
              <p:cNvSpPr txBox="1">
                <a:spLocks noChangeArrowheads="1"/>
              </p:cNvSpPr>
              <p:nvPr/>
            </p:nvSpPr>
            <p:spPr bwMode="auto">
              <a:xfrm>
                <a:off x="1544" y="4493508"/>
                <a:ext cx="4082863" cy="5232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spcBef>
                    <a:spcPct val="50000"/>
                  </a:spcBef>
                </a:pPr>
                <a14:m>
                  <m:oMathPara xmlns:m="http://schemas.openxmlformats.org/officeDocument/2006/math">
                    <m:oMathParaPr>
                      <m:jc m:val="centerGroup"/>
                    </m:oMathParaPr>
                    <m:oMath xmlns:m="http://schemas.openxmlformats.org/officeDocument/2006/math">
                      <m:r>
                        <m:rPr>
                          <m:sty m:val="p"/>
                        </m:rPr>
                        <a:rPr lang="el-GR" altLang="el-GR" i="0" dirty="0" smtClean="0">
                          <a:latin typeface="Cambria Math" panose="02040503050406030204" pitchFamily="18" charset="0"/>
                        </a:rPr>
                        <m:t>Γ</m:t>
                      </m:r>
                      <m:r>
                        <a:rPr lang="el-GR" altLang="el-GR" i="1" dirty="0">
                          <a:latin typeface="Cambria Math" panose="02040503050406030204" pitchFamily="18" charset="0"/>
                        </a:rPr>
                        <m:t>𝜄𝛼</m:t>
                      </m:r>
                      <m:r>
                        <a:rPr lang="el-GR" altLang="el-GR" i="1" dirty="0">
                          <a:latin typeface="Cambria Math" panose="02040503050406030204" pitchFamily="18" charset="0"/>
                        </a:rPr>
                        <m:t>  </m:t>
                      </m:r>
                      <m:r>
                        <a:rPr lang="en-US" altLang="el-GR" i="1" dirty="0">
                          <a:latin typeface="Cambria Math" panose="02040503050406030204" pitchFamily="18" charset="0"/>
                        </a:rPr>
                        <m:t>𝑉</m:t>
                      </m:r>
                      <m:r>
                        <a:rPr lang="en-US" altLang="el-GR" i="1" baseline="-25000" dirty="0">
                          <a:latin typeface="Cambria Math" panose="02040503050406030204" pitchFamily="18" charset="0"/>
                        </a:rPr>
                        <m:t>𝑖𝑛</m:t>
                      </m:r>
                      <m:r>
                        <a:rPr lang="en-US" altLang="el-GR" i="1" dirty="0">
                          <a:latin typeface="Cambria Math" panose="02040503050406030204" pitchFamily="18" charset="0"/>
                        </a:rPr>
                        <m:t>&gt;&gt;,</m:t>
                      </m:r>
                      <m:r>
                        <a:rPr lang="en-US" altLang="el-GR" i="1" dirty="0">
                          <a:latin typeface="Cambria Math" panose="02040503050406030204" pitchFamily="18" charset="0"/>
                        </a:rPr>
                        <m:t>𝑉</m:t>
                      </m:r>
                      <m:r>
                        <a:rPr lang="en-US" altLang="el-GR" i="1" baseline="-25000" dirty="0" err="1">
                          <a:latin typeface="Cambria Math" panose="02040503050406030204" pitchFamily="18" charset="0"/>
                        </a:rPr>
                        <m:t>𝑜𝑢𝑡</m:t>
                      </m:r>
                      <m:r>
                        <a:rPr lang="el-GR" altLang="el-GR" i="1" dirty="0">
                          <a:latin typeface="Cambria Math" panose="02040503050406030204" pitchFamily="18" charset="0"/>
                        </a:rPr>
                        <m:t>&lt;&lt;2(</m:t>
                      </m:r>
                      <m:r>
                        <a:rPr lang="en-US" altLang="el-GR" i="1" dirty="0">
                          <a:latin typeface="Cambria Math" panose="02040503050406030204" pitchFamily="18" charset="0"/>
                        </a:rPr>
                        <m:t>𝑉</m:t>
                      </m:r>
                      <m:r>
                        <a:rPr lang="en-US" altLang="el-GR" i="1" baseline="-25000" dirty="0">
                          <a:latin typeface="Cambria Math" panose="02040503050406030204" pitchFamily="18" charset="0"/>
                        </a:rPr>
                        <m:t>𝑖𝑛</m:t>
                      </m:r>
                      <m:r>
                        <a:rPr lang="en-US" altLang="el-GR" i="1" baseline="-25000" dirty="0">
                          <a:latin typeface="Cambria Math" panose="02040503050406030204" pitchFamily="18" charset="0"/>
                        </a:rPr>
                        <m:t>1−</m:t>
                      </m:r>
                      <m:r>
                        <a:rPr lang="en-US" altLang="el-GR" i="1" dirty="0">
                          <a:latin typeface="Cambria Math" panose="02040503050406030204" pitchFamily="18" charset="0"/>
                        </a:rPr>
                        <m:t>𝑉</m:t>
                      </m:r>
                      <m:r>
                        <a:rPr lang="en-US" altLang="el-GR" i="1" baseline="-25000" dirty="0">
                          <a:latin typeface="Cambria Math" panose="02040503050406030204" pitchFamily="18" charset="0"/>
                        </a:rPr>
                        <m:t>𝑇𝐻</m:t>
                      </m:r>
                      <m:r>
                        <a:rPr lang="en-US" altLang="el-GR" i="1" dirty="0">
                          <a:latin typeface="Cambria Math" panose="02040503050406030204" pitchFamily="18" charset="0"/>
                        </a:rPr>
                        <m:t>),</m:t>
                      </m:r>
                      <m:r>
                        <a:rPr lang="el-GR" altLang="el-GR" sz="2800" i="1" dirty="0">
                          <a:latin typeface="Cambria Math" panose="02040503050406030204" pitchFamily="18" charset="0"/>
                        </a:rPr>
                        <m:t> </m:t>
                      </m:r>
                    </m:oMath>
                  </m:oMathPara>
                </a14:m>
                <a:endParaRPr lang="el-GR" altLang="el-GR" sz="2400" dirty="0"/>
              </a:p>
            </p:txBody>
          </p:sp>
        </mc:Choice>
        <mc:Fallback>
          <p:sp>
            <p:nvSpPr>
              <p:cNvPr id="46" name="Text Box 26"/>
              <p:cNvSpPr txBox="1">
                <a:spLocks noRot="1" noChangeAspect="1" noMove="1" noResize="1" noEditPoints="1" noAdjustHandles="1" noChangeArrowheads="1" noChangeShapeType="1" noTextEdit="1"/>
              </p:cNvSpPr>
              <p:nvPr/>
            </p:nvSpPr>
            <p:spPr bwMode="auto">
              <a:xfrm>
                <a:off x="1544" y="4493508"/>
                <a:ext cx="4082863" cy="523220"/>
              </a:xfrm>
              <a:prstGeom prst="rect">
                <a:avLst/>
              </a:prstGeom>
              <a:blipFill rotWithShape="0">
                <a:blip r:embed="rId16"/>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grpSp>
        <p:nvGrpSpPr>
          <p:cNvPr id="22" name="Group 9" descr="Εξισώσεις υπολογισμού Vout"/>
          <p:cNvGrpSpPr>
            <a:grpSpLocks/>
          </p:cNvGrpSpPr>
          <p:nvPr/>
        </p:nvGrpSpPr>
        <p:grpSpPr bwMode="auto">
          <a:xfrm>
            <a:off x="4084407" y="4472120"/>
            <a:ext cx="4268121" cy="904434"/>
            <a:chOff x="3104" y="1384"/>
            <a:chExt cx="2192" cy="367"/>
          </a:xfrm>
        </p:grpSpPr>
        <p:graphicFrame>
          <p:nvGraphicFramePr>
            <p:cNvPr id="23" name="Object 7" descr="Εξισώσεις υπολογισμού Vout"/>
            <p:cNvGraphicFramePr>
              <a:graphicFrameLocks noChangeAspect="1"/>
            </p:cNvGraphicFramePr>
            <p:nvPr>
              <p:extLst>
                <p:ext uri="{D42A27DB-BD31-4B8C-83A1-F6EECF244321}">
                  <p14:modId xmlns:p14="http://schemas.microsoft.com/office/powerpoint/2010/main" val="590508300"/>
                </p:ext>
              </p:extLst>
            </p:nvPr>
          </p:nvGraphicFramePr>
          <p:xfrm>
            <a:off x="3104" y="1392"/>
            <a:ext cx="751" cy="271"/>
          </p:xfrm>
          <a:graphic>
            <a:graphicData uri="http://schemas.openxmlformats.org/presentationml/2006/ole">
              <mc:AlternateContent xmlns:mc="http://schemas.openxmlformats.org/markup-compatibility/2006">
                <mc:Choice xmlns:v="urn:schemas-microsoft-com:vml" Requires="v">
                  <p:oleObj spid="_x0000_s2239" name="Εξίσωση" r:id="rId17" imgW="1193760" imgH="431640" progId="Equation.3">
                    <p:embed/>
                  </p:oleObj>
                </mc:Choice>
                <mc:Fallback>
                  <p:oleObj name="Εξίσωση" r:id="rId17" imgW="1193760" imgH="431640" progId="Equation.3">
                    <p:embed/>
                    <p:pic>
                      <p:nvPicPr>
                        <p:cNvPr id="0" name=""/>
                        <p:cNvPicPr>
                          <a:picLocks noChangeAspect="1" noChangeArrowheads="1"/>
                        </p:cNvPicPr>
                        <p:nvPr/>
                      </p:nvPicPr>
                      <p:blipFill>
                        <a:blip r:embed="rId18"/>
                        <a:srcRect/>
                        <a:stretch>
                          <a:fillRect/>
                        </a:stretch>
                      </p:blipFill>
                      <p:spPr bwMode="auto">
                        <a:xfrm>
                          <a:off x="3104" y="1392"/>
                          <a:ext cx="751"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 name="Object 8" descr="[DECORATIVE]"/>
            <p:cNvGraphicFramePr>
              <a:graphicFrameLocks noChangeAspect="1"/>
            </p:cNvGraphicFramePr>
            <p:nvPr>
              <p:extLst>
                <p:ext uri="{D42A27DB-BD31-4B8C-83A1-F6EECF244321}">
                  <p14:modId xmlns:p14="http://schemas.microsoft.com/office/powerpoint/2010/main" val="882120490"/>
                </p:ext>
              </p:extLst>
            </p:nvPr>
          </p:nvGraphicFramePr>
          <p:xfrm>
            <a:off x="3945" y="1384"/>
            <a:ext cx="1351" cy="367"/>
          </p:xfrm>
          <a:graphic>
            <a:graphicData uri="http://schemas.openxmlformats.org/presentationml/2006/ole">
              <mc:AlternateContent xmlns:mc="http://schemas.openxmlformats.org/markup-compatibility/2006">
                <mc:Choice xmlns:v="urn:schemas-microsoft-com:vml" Requires="v">
                  <p:oleObj spid="_x0000_s2240" name="Equation" r:id="rId19" imgW="1968480" imgH="583920" progId="Equation.3">
                    <p:embed/>
                  </p:oleObj>
                </mc:Choice>
                <mc:Fallback>
                  <p:oleObj name="Equation" r:id="rId19" imgW="1968480" imgH="58392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945" y="1384"/>
                          <a:ext cx="1351" cy="367"/>
                        </a:xfrm>
                        <a:prstGeom prst="rect">
                          <a:avLst/>
                        </a:prstGeom>
                        <a:noFill/>
                        <a:ln>
                          <a:noFill/>
                        </a:ln>
                        <a:effectLst/>
                        <a:extLst/>
                      </p:spPr>
                    </p:pic>
                  </p:oleObj>
                </mc:Fallback>
              </mc:AlternateContent>
            </a:graphicData>
          </a:graphic>
        </p:graphicFrame>
      </p:grpSp>
      <p:grpSp>
        <p:nvGrpSpPr>
          <p:cNvPr id="25" name="Group 13" descr="Εξίσωση υπολογισμού Αυ"/>
          <p:cNvGrpSpPr>
            <a:grpSpLocks/>
          </p:cNvGrpSpPr>
          <p:nvPr/>
        </p:nvGrpSpPr>
        <p:grpSpPr bwMode="auto">
          <a:xfrm>
            <a:off x="181159" y="5482722"/>
            <a:ext cx="4498853" cy="707278"/>
            <a:chOff x="2912" y="1824"/>
            <a:chExt cx="2064" cy="271"/>
          </a:xfrm>
        </p:grpSpPr>
        <p:graphicFrame>
          <p:nvGraphicFramePr>
            <p:cNvPr id="26" name="Object 10" descr="Εξίσωση υπολογισμού Αυ"/>
            <p:cNvGraphicFramePr>
              <a:graphicFrameLocks noChangeAspect="1"/>
            </p:cNvGraphicFramePr>
            <p:nvPr>
              <p:extLst>
                <p:ext uri="{D42A27DB-BD31-4B8C-83A1-F6EECF244321}">
                  <p14:modId xmlns:p14="http://schemas.microsoft.com/office/powerpoint/2010/main" val="245770432"/>
                </p:ext>
              </p:extLst>
            </p:nvPr>
          </p:nvGraphicFramePr>
          <p:xfrm>
            <a:off x="2912" y="1824"/>
            <a:ext cx="496" cy="271"/>
          </p:xfrm>
          <a:graphic>
            <a:graphicData uri="http://schemas.openxmlformats.org/presentationml/2006/ole">
              <mc:AlternateContent xmlns:mc="http://schemas.openxmlformats.org/markup-compatibility/2006">
                <mc:Choice xmlns:v="urn:schemas-microsoft-com:vml" Requires="v">
                  <p:oleObj spid="_x0000_s2241" name="Equation" r:id="rId21" imgW="787320" imgH="431640" progId="Equation.3">
                    <p:embed/>
                  </p:oleObj>
                </mc:Choice>
                <mc:Fallback>
                  <p:oleObj name="Equation" r:id="rId21" imgW="787320" imgH="43164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912" y="1824"/>
                          <a:ext cx="496"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 name="Object 11" descr="[DECORATIVE]"/>
            <p:cNvGraphicFramePr>
              <a:graphicFrameLocks noChangeAspect="1"/>
            </p:cNvGraphicFramePr>
            <p:nvPr>
              <p:extLst>
                <p:ext uri="{D42A27DB-BD31-4B8C-83A1-F6EECF244321}">
                  <p14:modId xmlns:p14="http://schemas.microsoft.com/office/powerpoint/2010/main" val="2838400499"/>
                </p:ext>
              </p:extLst>
            </p:nvPr>
          </p:nvGraphicFramePr>
          <p:xfrm>
            <a:off x="3408" y="1824"/>
            <a:ext cx="1168" cy="247"/>
          </p:xfrm>
          <a:graphic>
            <a:graphicData uri="http://schemas.openxmlformats.org/presentationml/2006/ole">
              <mc:AlternateContent xmlns:mc="http://schemas.openxmlformats.org/markup-compatibility/2006">
                <mc:Choice xmlns:v="urn:schemas-microsoft-com:vml" Requires="v">
                  <p:oleObj spid="_x0000_s2242" name="Equation" r:id="rId23" imgW="1854000" imgH="393480" progId="Equation.3">
                    <p:embed/>
                  </p:oleObj>
                </mc:Choice>
                <mc:Fallback>
                  <p:oleObj name="Equation" r:id="rId23" imgW="1854000" imgH="39348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408" y="1824"/>
                          <a:ext cx="1168"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 name="Object 12" descr="[DECORATIVE]"/>
            <p:cNvGraphicFramePr>
              <a:graphicFrameLocks noChangeAspect="1"/>
            </p:cNvGraphicFramePr>
            <p:nvPr>
              <p:extLst>
                <p:ext uri="{D42A27DB-BD31-4B8C-83A1-F6EECF244321}">
                  <p14:modId xmlns:p14="http://schemas.microsoft.com/office/powerpoint/2010/main" val="4089651099"/>
                </p:ext>
              </p:extLst>
            </p:nvPr>
          </p:nvGraphicFramePr>
          <p:xfrm>
            <a:off x="4560" y="1872"/>
            <a:ext cx="416" cy="135"/>
          </p:xfrm>
          <a:graphic>
            <a:graphicData uri="http://schemas.openxmlformats.org/presentationml/2006/ole">
              <mc:AlternateContent xmlns:mc="http://schemas.openxmlformats.org/markup-compatibility/2006">
                <mc:Choice xmlns:v="urn:schemas-microsoft-com:vml" Requires="v">
                  <p:oleObj spid="_x0000_s2243" name="Equation" r:id="rId25" imgW="660240" imgH="215640" progId="Equation.3">
                    <p:embed/>
                  </p:oleObj>
                </mc:Choice>
                <mc:Fallback>
                  <p:oleObj name="Equation" r:id="rId25" imgW="660240" imgH="215640"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560" y="1872"/>
                          <a:ext cx="416"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29" name="Group 16" descr="Εξίσωση υπολογισμού Αυ"/>
          <p:cNvGrpSpPr>
            <a:grpSpLocks/>
          </p:cNvGrpSpPr>
          <p:nvPr/>
        </p:nvGrpSpPr>
        <p:grpSpPr bwMode="auto">
          <a:xfrm>
            <a:off x="5083706" y="5429991"/>
            <a:ext cx="3659983" cy="707278"/>
            <a:chOff x="264" y="2304"/>
            <a:chExt cx="1909" cy="311"/>
          </a:xfrm>
        </p:grpSpPr>
        <p:graphicFrame>
          <p:nvGraphicFramePr>
            <p:cNvPr id="30" name="Object 14" descr="Εξίσωση υπολογισμού Αυ"/>
            <p:cNvGraphicFramePr>
              <a:graphicFrameLocks noChangeAspect="1"/>
            </p:cNvGraphicFramePr>
            <p:nvPr>
              <p:extLst>
                <p:ext uri="{D42A27DB-BD31-4B8C-83A1-F6EECF244321}">
                  <p14:modId xmlns:p14="http://schemas.microsoft.com/office/powerpoint/2010/main" val="648956722"/>
                </p:ext>
              </p:extLst>
            </p:nvPr>
          </p:nvGraphicFramePr>
          <p:xfrm>
            <a:off x="264" y="2304"/>
            <a:ext cx="1033" cy="296"/>
          </p:xfrm>
          <a:graphic>
            <a:graphicData uri="http://schemas.openxmlformats.org/presentationml/2006/ole">
              <mc:AlternateContent xmlns:mc="http://schemas.openxmlformats.org/markup-compatibility/2006">
                <mc:Choice xmlns:v="urn:schemas-microsoft-com:vml" Requires="v">
                  <p:oleObj spid="_x0000_s2244" name="Εξίσωση" r:id="rId27" imgW="1638000" imgH="469800" progId="Equation.3">
                    <p:embed/>
                  </p:oleObj>
                </mc:Choice>
                <mc:Fallback>
                  <p:oleObj name="Εξίσωση" r:id="rId27" imgW="1638000" imgH="469800" progId="Equation.3">
                    <p:embed/>
                    <p:pic>
                      <p:nvPicPr>
                        <p:cNvPr id="0" name=""/>
                        <p:cNvPicPr>
                          <a:picLocks noChangeAspect="1" noChangeArrowheads="1"/>
                        </p:cNvPicPr>
                        <p:nvPr/>
                      </p:nvPicPr>
                      <p:blipFill>
                        <a:blip r:embed="rId28"/>
                        <a:srcRect/>
                        <a:stretch>
                          <a:fillRect/>
                        </a:stretch>
                      </p:blipFill>
                      <p:spPr bwMode="auto">
                        <a:xfrm>
                          <a:off x="264" y="2304"/>
                          <a:ext cx="1033" cy="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 name="Object 15" descr="[DECORATIVE]"/>
            <p:cNvGraphicFramePr>
              <a:graphicFrameLocks noChangeAspect="1"/>
            </p:cNvGraphicFramePr>
            <p:nvPr>
              <p:extLst>
                <p:ext uri="{D42A27DB-BD31-4B8C-83A1-F6EECF244321}">
                  <p14:modId xmlns:p14="http://schemas.microsoft.com/office/powerpoint/2010/main" val="3756898780"/>
                </p:ext>
              </p:extLst>
            </p:nvPr>
          </p:nvGraphicFramePr>
          <p:xfrm>
            <a:off x="1325" y="2304"/>
            <a:ext cx="848" cy="311"/>
          </p:xfrm>
          <a:graphic>
            <a:graphicData uri="http://schemas.openxmlformats.org/presentationml/2006/ole">
              <mc:AlternateContent xmlns:mc="http://schemas.openxmlformats.org/markup-compatibility/2006">
                <mc:Choice xmlns:v="urn:schemas-microsoft-com:vml" Requires="v">
                  <p:oleObj spid="_x0000_s2245" name="Equation" r:id="rId29" imgW="1346040" imgH="495000" progId="Equation.3">
                    <p:embed/>
                  </p:oleObj>
                </mc:Choice>
                <mc:Fallback>
                  <p:oleObj name="Equation" r:id="rId29" imgW="1346040" imgH="495000" progId="Equation.3">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325" y="2304"/>
                          <a:ext cx="848"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ustDataLst>
      <p:tags r:id="rId2"/>
    </p:custDataLst>
    <p:extLst>
      <p:ext uri="{BB962C8B-B14F-4D97-AF65-F5344CB8AC3E}">
        <p14:creationId xmlns:p14="http://schemas.microsoft.com/office/powerpoint/2010/main" val="258867006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6"/>
          <p:cNvSpPr>
            <a:spLocks noGrp="1"/>
          </p:cNvSpPr>
          <p:nvPr>
            <p:ph type="title"/>
          </p:nvPr>
        </p:nvSpPr>
        <p:spPr>
          <a:xfrm>
            <a:off x="386556" y="-106260"/>
            <a:ext cx="8229600" cy="1144800"/>
          </a:xfrm>
        </p:spPr>
        <p:txBody>
          <a:bodyPr/>
          <a:lstStyle/>
          <a:p>
            <a:r>
              <a:rPr lang="el-GR" sz="4000" dirty="0"/>
              <a:t>Βαθμίδα κοινής </a:t>
            </a:r>
            <a:r>
              <a:rPr lang="el-GR" sz="4000" dirty="0" smtClean="0"/>
              <a:t>πηγής (2</a:t>
            </a:r>
            <a:r>
              <a:rPr lang="en-US" sz="4000" dirty="0" smtClean="0"/>
              <a:t> </a:t>
            </a:r>
            <a:r>
              <a:rPr lang="el-GR" sz="4000" dirty="0" smtClean="0"/>
              <a:t>από</a:t>
            </a:r>
            <a:r>
              <a:rPr lang="en-US" sz="4000" dirty="0" smtClean="0"/>
              <a:t> </a:t>
            </a:r>
            <a:r>
              <a:rPr lang="el-GR" sz="4000" dirty="0" smtClean="0"/>
              <a:t>2)</a:t>
            </a:r>
            <a:endParaRPr lang="el-GR" sz="4000" dirty="0"/>
          </a:p>
        </p:txBody>
      </p:sp>
      <p:sp>
        <p:nvSpPr>
          <p:cNvPr id="10" name="Θέση κειμένου 9"/>
          <p:cNvSpPr>
            <a:spLocks noGrp="1"/>
          </p:cNvSpPr>
          <p:nvPr>
            <p:ph type="body" sz="half" idx="2"/>
          </p:nvPr>
        </p:nvSpPr>
        <p:spPr>
          <a:xfrm>
            <a:off x="130221" y="1412909"/>
            <a:ext cx="5472100" cy="1073654"/>
          </a:xfrm>
        </p:spPr>
        <p:txBody>
          <a:bodyPr/>
          <a:lstStyle/>
          <a:p>
            <a:r>
              <a:rPr lang="el-GR" b="1" dirty="0"/>
              <a:t>Βαθμίδα κοινής πηγής με φόρτο ωμική αντίσταση</a:t>
            </a:r>
          </a:p>
          <a:p>
            <a:endParaRPr lang="el-GR" altLang="el-GR" dirty="0"/>
          </a:p>
          <a:p>
            <a:endParaRPr lang="el-GR" dirty="0"/>
          </a:p>
        </p:txBody>
      </p:sp>
      <p:graphicFrame>
        <p:nvGraphicFramePr>
          <p:cNvPr id="49" name="Object 25" descr="Συμβολισμός βαθμίδας κινής πηγής, διάγραμμα Vout - Vin , κύκλωμα με βαθμίδα κοινής πηγής."/>
          <p:cNvGraphicFramePr>
            <a:graphicFrameLocks noGrp="1" noChangeAspect="1"/>
          </p:cNvGraphicFramePr>
          <p:nvPr>
            <p:ph idx="1"/>
            <p:extLst>
              <p:ext uri="{D42A27DB-BD31-4B8C-83A1-F6EECF244321}">
                <p14:modId xmlns:p14="http://schemas.microsoft.com/office/powerpoint/2010/main" val="27163050"/>
              </p:ext>
            </p:extLst>
          </p:nvPr>
        </p:nvGraphicFramePr>
        <p:xfrm>
          <a:off x="5927683" y="1011317"/>
          <a:ext cx="3091411" cy="2302505"/>
        </p:xfrm>
        <a:graphic>
          <a:graphicData uri="http://schemas.openxmlformats.org/presentationml/2006/ole">
            <mc:AlternateContent xmlns:mc="http://schemas.openxmlformats.org/markup-compatibility/2006">
              <mc:Choice xmlns:v="urn:schemas-microsoft-com:vml" Requires="v">
                <p:oleObj spid="_x0000_s10350" name="Photo Editor Photo" r:id="rId4" imgW="3209524" imgH="2390476" progId="MSPhotoEd.3">
                  <p:embed/>
                </p:oleObj>
              </mc:Choice>
              <mc:Fallback>
                <p:oleObj name="Photo Editor Photo" r:id="rId4" imgW="3209524" imgH="2390476"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7683" y="1011317"/>
                        <a:ext cx="3091411" cy="2302505"/>
                      </a:xfrm>
                      <a:prstGeom prst="rect">
                        <a:avLst/>
                      </a:prstGeom>
                      <a:noFill/>
                      <a:ln>
                        <a:noFill/>
                      </a:ln>
                      <a:effectLst/>
                    </p:spPr>
                  </p:pic>
                </p:oleObj>
              </mc:Fallback>
            </mc:AlternateContent>
          </a:graphicData>
        </a:graphic>
      </p:graphicFrame>
      <mc:AlternateContent xmlns:mc="http://schemas.openxmlformats.org/markup-compatibility/2006" xmlns:a14="http://schemas.microsoft.com/office/drawing/2010/main">
        <mc:Choice Requires="a14">
          <p:sp>
            <p:nvSpPr>
              <p:cNvPr id="32" name="Text Box 18"/>
              <p:cNvSpPr txBox="1">
                <a:spLocks noChangeArrowheads="1"/>
              </p:cNvSpPr>
              <p:nvPr/>
            </p:nvSpPr>
            <p:spPr bwMode="auto">
              <a:xfrm>
                <a:off x="130221" y="2949928"/>
                <a:ext cx="1224136" cy="46166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l">
                  <a:spcBef>
                    <a:spcPct val="50000"/>
                  </a:spcBef>
                </a:pPr>
                <a14:m>
                  <m:oMathPara xmlns:m="http://schemas.openxmlformats.org/officeDocument/2006/math">
                    <m:oMathParaPr>
                      <m:jc m:val="centerGroup"/>
                    </m:oMathParaPr>
                    <m:oMath xmlns:m="http://schemas.openxmlformats.org/officeDocument/2006/math">
                      <m:r>
                        <m:rPr>
                          <m:sty m:val="p"/>
                        </m:rPr>
                        <a:rPr lang="el-GR" altLang="el-GR" i="0" dirty="0" smtClean="0">
                          <a:latin typeface="Cambria Math" panose="02040503050406030204" pitchFamily="18" charset="0"/>
                        </a:rPr>
                        <m:t>Γ</m:t>
                      </m:r>
                      <m:r>
                        <a:rPr lang="el-GR" altLang="el-GR" i="1" dirty="0">
                          <a:latin typeface="Cambria Math" panose="02040503050406030204" pitchFamily="18" charset="0"/>
                        </a:rPr>
                        <m:t>𝜄𝛼</m:t>
                      </m:r>
                      <m:r>
                        <a:rPr lang="el-GR" altLang="el-GR" i="1" dirty="0">
                          <a:latin typeface="Cambria Math" panose="02040503050406030204" pitchFamily="18" charset="0"/>
                        </a:rPr>
                        <m:t> </m:t>
                      </m:r>
                      <m:r>
                        <a:rPr lang="en-US" altLang="el-GR" i="1" dirty="0">
                          <a:latin typeface="Cambria Math" panose="02040503050406030204" pitchFamily="18" charset="0"/>
                        </a:rPr>
                        <m:t>𝑅</m:t>
                      </m:r>
                      <m:r>
                        <a:rPr lang="en-US" altLang="el-GR" i="1" baseline="-25000" dirty="0">
                          <a:latin typeface="Cambria Math" panose="02040503050406030204" pitchFamily="18" charset="0"/>
                        </a:rPr>
                        <m:t>𝐷</m:t>
                      </m:r>
                      <m:r>
                        <a:rPr lang="en-US" altLang="el-GR" i="1" dirty="0">
                          <a:latin typeface="Cambria Math" panose="02040503050406030204" pitchFamily="18" charset="0"/>
                        </a:rPr>
                        <m:t>&gt;&gt;</m:t>
                      </m:r>
                    </m:oMath>
                  </m:oMathPara>
                </a14:m>
                <a:endParaRPr lang="en-GB" altLang="el-GR" sz="2400" dirty="0"/>
              </a:p>
            </p:txBody>
          </p:sp>
        </mc:Choice>
        <mc:Fallback xmlns="">
          <p:sp>
            <p:nvSpPr>
              <p:cNvPr id="32" name="Text Box 18"/>
              <p:cNvSpPr txBox="1">
                <a:spLocks noRot="1" noChangeAspect="1" noMove="1" noResize="1" noEditPoints="1" noAdjustHandles="1" noChangeArrowheads="1" noChangeShapeType="1" noTextEdit="1"/>
              </p:cNvSpPr>
              <p:nvPr/>
            </p:nvSpPr>
            <p:spPr bwMode="auto">
              <a:xfrm>
                <a:off x="130221" y="2949928"/>
                <a:ext cx="1224136" cy="461665"/>
              </a:xfrm>
              <a:prstGeom prst="rect">
                <a:avLst/>
              </a:prstGeom>
              <a:blipFill rotWithShape="0">
                <a:blip r:embed="rId6"/>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graphicFrame>
        <p:nvGraphicFramePr>
          <p:cNvPr id="33" name="Object 19"/>
          <p:cNvGraphicFramePr>
            <a:graphicFrameLocks noChangeAspect="1"/>
          </p:cNvGraphicFramePr>
          <p:nvPr>
            <p:extLst>
              <p:ext uri="{D42A27DB-BD31-4B8C-83A1-F6EECF244321}">
                <p14:modId xmlns:p14="http://schemas.microsoft.com/office/powerpoint/2010/main" val="887362338"/>
              </p:ext>
            </p:extLst>
          </p:nvPr>
        </p:nvGraphicFramePr>
        <p:xfrm>
          <a:off x="1341414" y="2982343"/>
          <a:ext cx="4657356" cy="530613"/>
        </p:xfrm>
        <a:graphic>
          <a:graphicData uri="http://schemas.openxmlformats.org/presentationml/2006/ole">
            <mc:AlternateContent xmlns:mc="http://schemas.openxmlformats.org/markup-compatibility/2006">
              <mc:Choice xmlns:v="urn:schemas-microsoft-com:vml" Requires="v">
                <p:oleObj spid="_x0000_s10351" name="Equation" r:id="rId7" imgW="3441600" imgH="393480" progId="Equation.3">
                  <p:embed/>
                </p:oleObj>
              </mc:Choice>
              <mc:Fallback>
                <p:oleObj name="Equation" r:id="rId7" imgW="3441600" imgH="393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41414" y="2982343"/>
                        <a:ext cx="4657356" cy="530613"/>
                      </a:xfrm>
                      <a:prstGeom prst="rect">
                        <a:avLst/>
                      </a:prstGeom>
                      <a:noFill/>
                      <a:ln>
                        <a:noFill/>
                      </a:ln>
                      <a:effectLst/>
                    </p:spPr>
                  </p:pic>
                </p:oleObj>
              </mc:Fallback>
            </mc:AlternateContent>
          </a:graphicData>
        </a:graphic>
      </p:graphicFrame>
      <p:graphicFrame>
        <p:nvGraphicFramePr>
          <p:cNvPr id="34" name="Object 20"/>
          <p:cNvGraphicFramePr>
            <a:graphicFrameLocks noChangeAspect="1"/>
          </p:cNvGraphicFramePr>
          <p:nvPr>
            <p:extLst>
              <p:ext uri="{D42A27DB-BD31-4B8C-83A1-F6EECF244321}">
                <p14:modId xmlns:p14="http://schemas.microsoft.com/office/powerpoint/2010/main" val="4187918980"/>
              </p:ext>
            </p:extLst>
          </p:nvPr>
        </p:nvGraphicFramePr>
        <p:xfrm>
          <a:off x="130221" y="3833606"/>
          <a:ext cx="7268988" cy="670247"/>
        </p:xfrm>
        <a:graphic>
          <a:graphicData uri="http://schemas.openxmlformats.org/presentationml/2006/ole">
            <mc:AlternateContent xmlns:mc="http://schemas.openxmlformats.org/markup-compatibility/2006">
              <mc:Choice xmlns:v="urn:schemas-microsoft-com:vml" Requires="v">
                <p:oleObj spid="_x0000_s10352" name="Εξίσωση" r:id="rId9" imgW="4673520" imgH="431640" progId="Equation.3">
                  <p:embed/>
                </p:oleObj>
              </mc:Choice>
              <mc:Fallback>
                <p:oleObj name="Εξίσωση" r:id="rId9" imgW="4673520" imgH="431640" progId="Equation.3">
                  <p:embed/>
                  <p:pic>
                    <p:nvPicPr>
                      <p:cNvPr id="0" name=""/>
                      <p:cNvPicPr>
                        <a:picLocks noChangeAspect="1" noChangeArrowheads="1"/>
                      </p:cNvPicPr>
                      <p:nvPr/>
                    </p:nvPicPr>
                    <p:blipFill>
                      <a:blip r:embed="rId10"/>
                      <a:srcRect/>
                      <a:stretch>
                        <a:fillRect/>
                      </a:stretch>
                    </p:blipFill>
                    <p:spPr bwMode="auto">
                      <a:xfrm>
                        <a:off x="130221" y="3833606"/>
                        <a:ext cx="7268988" cy="670247"/>
                      </a:xfrm>
                      <a:prstGeom prst="rect">
                        <a:avLst/>
                      </a:prstGeom>
                      <a:noFill/>
                      <a:ln>
                        <a:noFill/>
                      </a:ln>
                      <a:effectLst/>
                    </p:spPr>
                  </p:pic>
                </p:oleObj>
              </mc:Fallback>
            </mc:AlternateContent>
          </a:graphicData>
        </a:graphic>
      </p:graphicFrame>
      <p:graphicFrame>
        <p:nvGraphicFramePr>
          <p:cNvPr id="35" name="Object 22"/>
          <p:cNvGraphicFramePr>
            <a:graphicFrameLocks noChangeAspect="1"/>
          </p:cNvGraphicFramePr>
          <p:nvPr>
            <p:extLst>
              <p:ext uri="{D42A27DB-BD31-4B8C-83A1-F6EECF244321}">
                <p14:modId xmlns:p14="http://schemas.microsoft.com/office/powerpoint/2010/main" val="1494854585"/>
              </p:ext>
            </p:extLst>
          </p:nvPr>
        </p:nvGraphicFramePr>
        <p:xfrm>
          <a:off x="98761" y="4785969"/>
          <a:ext cx="2965895" cy="360717"/>
        </p:xfrm>
        <a:graphic>
          <a:graphicData uri="http://schemas.openxmlformats.org/presentationml/2006/ole">
            <mc:AlternateContent xmlns:mc="http://schemas.openxmlformats.org/markup-compatibility/2006">
              <mc:Choice xmlns:v="urn:schemas-microsoft-com:vml" Requires="v">
                <p:oleObj spid="_x0000_s10353" name="Equation" r:id="rId11" imgW="1879560" imgH="228600" progId="Equation.3">
                  <p:embed/>
                </p:oleObj>
              </mc:Choice>
              <mc:Fallback>
                <p:oleObj name="Equation" r:id="rId11" imgW="1879560" imgH="228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8761" y="4785969"/>
                        <a:ext cx="2965895" cy="360717"/>
                      </a:xfrm>
                      <a:prstGeom prst="rect">
                        <a:avLst/>
                      </a:prstGeom>
                      <a:noFill/>
                      <a:ln>
                        <a:noFill/>
                      </a:ln>
                      <a:effectLst/>
                    </p:spPr>
                  </p:pic>
                </p:oleObj>
              </mc:Fallback>
            </mc:AlternateContent>
          </a:graphicData>
        </a:graphic>
      </p:graphicFrame>
      <p:graphicFrame>
        <p:nvGraphicFramePr>
          <p:cNvPr id="36" name="Object 23"/>
          <p:cNvGraphicFramePr>
            <a:graphicFrameLocks noChangeAspect="1"/>
          </p:cNvGraphicFramePr>
          <p:nvPr>
            <p:extLst>
              <p:ext uri="{D42A27DB-BD31-4B8C-83A1-F6EECF244321}">
                <p14:modId xmlns:p14="http://schemas.microsoft.com/office/powerpoint/2010/main" val="1124399021"/>
              </p:ext>
            </p:extLst>
          </p:nvPr>
        </p:nvGraphicFramePr>
        <p:xfrm>
          <a:off x="3064656" y="4722447"/>
          <a:ext cx="1653762" cy="602379"/>
        </p:xfrm>
        <a:graphic>
          <a:graphicData uri="http://schemas.openxmlformats.org/presentationml/2006/ole">
            <mc:AlternateContent xmlns:mc="http://schemas.openxmlformats.org/markup-compatibility/2006">
              <mc:Choice xmlns:v="urn:schemas-microsoft-com:vml" Requires="v">
                <p:oleObj spid="_x0000_s10354" name="Equation" r:id="rId13" imgW="1180800" imgH="431640" progId="Equation.3">
                  <p:embed/>
                </p:oleObj>
              </mc:Choice>
              <mc:Fallback>
                <p:oleObj name="Equation" r:id="rId13" imgW="1180800" imgH="4316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64656" y="4722447"/>
                        <a:ext cx="1653762" cy="602379"/>
                      </a:xfrm>
                      <a:prstGeom prst="rect">
                        <a:avLst/>
                      </a:prstGeom>
                      <a:noFill/>
                      <a:ln>
                        <a:noFill/>
                      </a:ln>
                      <a:effectLst/>
                    </p:spPr>
                  </p:pic>
                </p:oleObj>
              </mc:Fallback>
            </mc:AlternateContent>
          </a:graphicData>
        </a:graphic>
      </p:graphicFrame>
      <p:graphicFrame>
        <p:nvGraphicFramePr>
          <p:cNvPr id="37" name="Object 24"/>
          <p:cNvGraphicFramePr>
            <a:graphicFrameLocks noChangeAspect="1"/>
          </p:cNvGraphicFramePr>
          <p:nvPr>
            <p:extLst>
              <p:ext uri="{D42A27DB-BD31-4B8C-83A1-F6EECF244321}">
                <p14:modId xmlns:p14="http://schemas.microsoft.com/office/powerpoint/2010/main" val="3755556969"/>
              </p:ext>
            </p:extLst>
          </p:nvPr>
        </p:nvGraphicFramePr>
        <p:xfrm>
          <a:off x="5073108" y="4708176"/>
          <a:ext cx="1656534" cy="616650"/>
        </p:xfrm>
        <a:graphic>
          <a:graphicData uri="http://schemas.openxmlformats.org/presentationml/2006/ole">
            <mc:AlternateContent xmlns:mc="http://schemas.openxmlformats.org/markup-compatibility/2006">
              <mc:Choice xmlns:v="urn:schemas-microsoft-com:vml" Requires="v">
                <p:oleObj spid="_x0000_s10355" name="Equation" r:id="rId15" imgW="1155600" imgH="431640" progId="Equation.3">
                  <p:embed/>
                </p:oleObj>
              </mc:Choice>
              <mc:Fallback>
                <p:oleObj name="Equation" r:id="rId15" imgW="1155600" imgH="43164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73108" y="4708176"/>
                        <a:ext cx="1656534" cy="616650"/>
                      </a:xfrm>
                      <a:prstGeom prst="rect">
                        <a:avLst/>
                      </a:prstGeom>
                      <a:noFill/>
                      <a:ln>
                        <a:noFill/>
                      </a:ln>
                      <a:effectLst/>
                    </p:spPr>
                  </p:pic>
                </p:oleObj>
              </mc:Fallback>
            </mc:AlternateContent>
          </a:graphicData>
        </a:graphic>
      </p:graphicFrame>
      <p:sp>
        <p:nvSpPr>
          <p:cNvPr id="43" name="Text Box 34"/>
          <p:cNvSpPr txBox="1">
            <a:spLocks noChangeArrowheads="1"/>
          </p:cNvSpPr>
          <p:nvPr/>
        </p:nvSpPr>
        <p:spPr bwMode="auto">
          <a:xfrm>
            <a:off x="1115616" y="5759913"/>
            <a:ext cx="296775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l-GR" altLang="el-GR" sz="2000" dirty="0">
                <a:latin typeface="+mn-lt"/>
              </a:rPr>
              <a:t>Ενδογενής </a:t>
            </a:r>
            <a:r>
              <a:rPr lang="el-GR" altLang="el-GR" sz="2000" dirty="0" smtClean="0">
                <a:latin typeface="+mn-lt"/>
              </a:rPr>
              <a:t>απολαβή:</a:t>
            </a:r>
            <a:endParaRPr lang="el-GR" altLang="el-GR" sz="2000" dirty="0">
              <a:latin typeface="+mn-lt"/>
            </a:endParaRPr>
          </a:p>
        </p:txBody>
      </p:sp>
      <p:graphicFrame>
        <p:nvGraphicFramePr>
          <p:cNvPr id="42" name="Object 33"/>
          <p:cNvGraphicFramePr>
            <a:graphicFrameLocks noChangeAspect="1"/>
          </p:cNvGraphicFramePr>
          <p:nvPr>
            <p:extLst>
              <p:ext uri="{D42A27DB-BD31-4B8C-83A1-F6EECF244321}">
                <p14:modId xmlns:p14="http://schemas.microsoft.com/office/powerpoint/2010/main" val="267600824"/>
              </p:ext>
            </p:extLst>
          </p:nvPr>
        </p:nvGraphicFramePr>
        <p:xfrm>
          <a:off x="3564715" y="5759913"/>
          <a:ext cx="1941546" cy="476910"/>
        </p:xfrm>
        <a:graphic>
          <a:graphicData uri="http://schemas.openxmlformats.org/presentationml/2006/ole">
            <mc:AlternateContent xmlns:mc="http://schemas.openxmlformats.org/markup-compatibility/2006">
              <mc:Choice xmlns:v="urn:schemas-microsoft-com:vml" Requires="v">
                <p:oleObj spid="_x0000_s10356" name="Εξίσωση" r:id="rId17" imgW="927000" imgH="228600" progId="Equation.3">
                  <p:embed/>
                </p:oleObj>
              </mc:Choice>
              <mc:Fallback>
                <p:oleObj name="Εξίσωση" r:id="rId17" imgW="927000" imgH="228600" progId="Equation.3">
                  <p:embed/>
                  <p:pic>
                    <p:nvPicPr>
                      <p:cNvPr id="0" name=""/>
                      <p:cNvPicPr>
                        <a:picLocks noChangeAspect="1" noChangeArrowheads="1"/>
                      </p:cNvPicPr>
                      <p:nvPr/>
                    </p:nvPicPr>
                    <p:blipFill>
                      <a:blip r:embed="rId18"/>
                      <a:srcRect/>
                      <a:stretch>
                        <a:fillRect/>
                      </a:stretch>
                    </p:blipFill>
                    <p:spPr bwMode="auto">
                      <a:xfrm>
                        <a:off x="3564715" y="5759913"/>
                        <a:ext cx="1941546" cy="476910"/>
                      </a:xfrm>
                      <a:prstGeom prst="rect">
                        <a:avLst/>
                      </a:prstGeom>
                      <a:noFill/>
                      <a:ln>
                        <a:noFill/>
                      </a:ln>
                      <a:effectLst/>
                    </p:spPr>
                  </p:pic>
                </p:oleObj>
              </mc:Fallback>
            </mc:AlternateContent>
          </a:graphicData>
        </a:graphic>
      </p:graphicFrame>
    </p:spTree>
    <p:custDataLst>
      <p:tags r:id="rId2"/>
    </p:custDataLst>
    <p:extLst>
      <p:ext uri="{BB962C8B-B14F-4D97-AF65-F5344CB8AC3E}">
        <p14:creationId xmlns:p14="http://schemas.microsoft.com/office/powerpoint/2010/main" val="250317067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xfrm>
            <a:off x="215516" y="0"/>
            <a:ext cx="8928484" cy="1450975"/>
          </a:xfrm>
          <a:noFill/>
        </p:spPr>
        <p:txBody>
          <a:bodyPr/>
          <a:lstStyle/>
          <a:p>
            <a:pPr eaLnBrk="1" hangingPunct="1"/>
            <a:r>
              <a:rPr lang="el-GR" altLang="el-GR" sz="4000" dirty="0"/>
              <a:t>Βαθμίδα κοινής πηγής με φόρτο MOSFET σε συνδεσμολογία </a:t>
            </a:r>
            <a:r>
              <a:rPr lang="el-GR" altLang="el-GR" sz="4000" dirty="0" smtClean="0"/>
              <a:t>διόδου (1</a:t>
            </a:r>
            <a:r>
              <a:rPr lang="en-US" altLang="el-GR" sz="4000" dirty="0" smtClean="0"/>
              <a:t> </a:t>
            </a:r>
            <a:r>
              <a:rPr lang="el-GR" altLang="el-GR" sz="4000" dirty="0" smtClean="0"/>
              <a:t>από</a:t>
            </a:r>
            <a:r>
              <a:rPr lang="en-US" altLang="el-GR" sz="4000" dirty="0" smtClean="0"/>
              <a:t> </a:t>
            </a:r>
            <a:r>
              <a:rPr lang="el-GR" altLang="el-GR" sz="4000" dirty="0" smtClean="0"/>
              <a:t>3)</a:t>
            </a:r>
            <a:endParaRPr lang="el-GR" altLang="el-GR" sz="4000" dirty="0"/>
          </a:p>
        </p:txBody>
      </p:sp>
      <p:graphicFrame>
        <p:nvGraphicFramePr>
          <p:cNvPr id="12" name="Object 3" descr="Συμβολισμός και κύκλωμα βαθμίδας κοινής πηγής "/>
          <p:cNvGraphicFramePr>
            <a:graphicFrameLocks noChangeAspect="1"/>
          </p:cNvGraphicFramePr>
          <p:nvPr>
            <p:extLst>
              <p:ext uri="{D42A27DB-BD31-4B8C-83A1-F6EECF244321}">
                <p14:modId xmlns:p14="http://schemas.microsoft.com/office/powerpoint/2010/main" val="1930867816"/>
              </p:ext>
            </p:extLst>
          </p:nvPr>
        </p:nvGraphicFramePr>
        <p:xfrm>
          <a:off x="478086" y="1448846"/>
          <a:ext cx="3158729" cy="902494"/>
        </p:xfrm>
        <a:graphic>
          <a:graphicData uri="http://schemas.openxmlformats.org/presentationml/2006/ole">
            <mc:AlternateContent xmlns:mc="http://schemas.openxmlformats.org/markup-compatibility/2006">
              <mc:Choice xmlns:v="urn:schemas-microsoft-com:vml" Requires="v">
                <p:oleObj spid="_x0000_s3276" name="Photo Editor Photo" r:id="rId5" imgW="2800741" imgH="800212" progId="MSPhotoEd.3">
                  <p:embed/>
                </p:oleObj>
              </mc:Choice>
              <mc:Fallback>
                <p:oleObj name="Photo Editor Photo" r:id="rId5" imgW="2800741" imgH="800212"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086" y="1448846"/>
                        <a:ext cx="3158729" cy="902494"/>
                      </a:xfrm>
                      <a:prstGeom prst="rect">
                        <a:avLst/>
                      </a:prstGeom>
                      <a:noFill/>
                      <a:ln>
                        <a:noFill/>
                      </a:ln>
                      <a:effectLst/>
                    </p:spPr>
                  </p:pic>
                </p:oleObj>
              </mc:Fallback>
            </mc:AlternateContent>
          </a:graphicData>
        </a:graphic>
      </p:graphicFrame>
      <p:graphicFrame>
        <p:nvGraphicFramePr>
          <p:cNvPr id="14" name="Object 5" descr="Συμβολισμός και κύκλωμα βαθμίδας κοινής πηγής σε συνδεσμολογία διόδου"/>
          <p:cNvGraphicFramePr>
            <a:graphicFrameLocks noChangeAspect="1"/>
          </p:cNvGraphicFramePr>
          <p:nvPr>
            <p:extLst>
              <p:ext uri="{D42A27DB-BD31-4B8C-83A1-F6EECF244321}">
                <p14:modId xmlns:p14="http://schemas.microsoft.com/office/powerpoint/2010/main" val="2261537062"/>
              </p:ext>
            </p:extLst>
          </p:nvPr>
        </p:nvGraphicFramePr>
        <p:xfrm>
          <a:off x="616199" y="2541046"/>
          <a:ext cx="3067050" cy="1276350"/>
        </p:xfrm>
        <a:graphic>
          <a:graphicData uri="http://schemas.openxmlformats.org/presentationml/2006/ole">
            <mc:AlternateContent xmlns:mc="http://schemas.openxmlformats.org/markup-compatibility/2006">
              <mc:Choice xmlns:v="urn:schemas-microsoft-com:vml" Requires="v">
                <p:oleObj spid="_x0000_s3277" name="Photo Editor Photo" r:id="rId7" imgW="3067478" imgH="1276190" progId="MSPhotoEd.3">
                  <p:embed/>
                </p:oleObj>
              </mc:Choice>
              <mc:Fallback>
                <p:oleObj name="Photo Editor Photo" r:id="rId7" imgW="3067478" imgH="1276190" progId="MSPhotoEd.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6199" y="2541046"/>
                        <a:ext cx="3067050"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3" name="Group 21" descr="Εξίσωση Vx/Ix"/>
          <p:cNvGrpSpPr>
            <a:grpSpLocks/>
          </p:cNvGrpSpPr>
          <p:nvPr/>
        </p:nvGrpSpPr>
        <p:grpSpPr bwMode="auto">
          <a:xfrm>
            <a:off x="4215199" y="1530085"/>
            <a:ext cx="4209229" cy="821255"/>
            <a:chOff x="2306" y="963"/>
            <a:chExt cx="2118" cy="295"/>
          </a:xfrm>
        </p:grpSpPr>
        <p:graphicFrame>
          <p:nvGraphicFramePr>
            <p:cNvPr id="34" name="Object 22" descr="Εξίσωση Vx/Ix"/>
            <p:cNvGraphicFramePr>
              <a:graphicFrameLocks noChangeAspect="1"/>
            </p:cNvGraphicFramePr>
            <p:nvPr>
              <p:extLst>
                <p:ext uri="{D42A27DB-BD31-4B8C-83A1-F6EECF244321}">
                  <p14:modId xmlns:p14="http://schemas.microsoft.com/office/powerpoint/2010/main" val="1236690677"/>
                </p:ext>
              </p:extLst>
            </p:nvPr>
          </p:nvGraphicFramePr>
          <p:xfrm>
            <a:off x="2306" y="963"/>
            <a:ext cx="852" cy="295"/>
          </p:xfrm>
          <a:graphic>
            <a:graphicData uri="http://schemas.openxmlformats.org/presentationml/2006/ole">
              <mc:AlternateContent xmlns:mc="http://schemas.openxmlformats.org/markup-compatibility/2006">
                <mc:Choice xmlns:v="urn:schemas-microsoft-com:vml" Requires="v">
                  <p:oleObj spid="_x0000_s3278" name="Εξίσωση" r:id="rId9" imgW="1193760" imgH="469800" progId="Equation.3">
                    <p:embed/>
                  </p:oleObj>
                </mc:Choice>
                <mc:Fallback>
                  <p:oleObj name="Εξίσωση" r:id="rId9" imgW="1193760" imgH="469800" progId="Equation.3">
                    <p:embed/>
                    <p:pic>
                      <p:nvPicPr>
                        <p:cNvPr id="0" name=""/>
                        <p:cNvPicPr>
                          <a:picLocks noChangeAspect="1" noChangeArrowheads="1"/>
                        </p:cNvPicPr>
                        <p:nvPr/>
                      </p:nvPicPr>
                      <p:blipFill>
                        <a:blip r:embed="rId10"/>
                        <a:srcRect/>
                        <a:stretch>
                          <a:fillRect/>
                        </a:stretch>
                      </p:blipFill>
                      <p:spPr bwMode="auto">
                        <a:xfrm>
                          <a:off x="2306" y="963"/>
                          <a:ext cx="852" cy="295"/>
                        </a:xfrm>
                        <a:prstGeom prst="rect">
                          <a:avLst/>
                        </a:prstGeom>
                        <a:noFill/>
                        <a:ln>
                          <a:noFill/>
                        </a:ln>
                        <a:effectLst/>
                      </p:spPr>
                    </p:pic>
                  </p:oleObj>
                </mc:Fallback>
              </mc:AlternateContent>
            </a:graphicData>
          </a:graphic>
        </p:graphicFrame>
        <p:graphicFrame>
          <p:nvGraphicFramePr>
            <p:cNvPr id="35" name="Object 23" descr="[DECORATIVE]"/>
            <p:cNvGraphicFramePr>
              <a:graphicFrameLocks noChangeAspect="1"/>
            </p:cNvGraphicFramePr>
            <p:nvPr>
              <p:extLst>
                <p:ext uri="{D42A27DB-BD31-4B8C-83A1-F6EECF244321}">
                  <p14:modId xmlns:p14="http://schemas.microsoft.com/office/powerpoint/2010/main" val="4206159631"/>
                </p:ext>
              </p:extLst>
            </p:nvPr>
          </p:nvGraphicFramePr>
          <p:xfrm>
            <a:off x="3756" y="1045"/>
            <a:ext cx="72" cy="135"/>
          </p:xfrm>
          <a:graphic>
            <a:graphicData uri="http://schemas.openxmlformats.org/presentationml/2006/ole">
              <mc:AlternateContent xmlns:mc="http://schemas.openxmlformats.org/markup-compatibility/2006">
                <mc:Choice xmlns:v="urn:schemas-microsoft-com:vml" Requires="v">
                  <p:oleObj spid="_x0000_s3279" name="Equation" r:id="rId11" imgW="114120" imgH="215640" progId="Equation.3">
                    <p:embed/>
                  </p:oleObj>
                </mc:Choice>
                <mc:Fallback>
                  <p:oleObj name="Equation" r:id="rId11" imgW="114120" imgH="2156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56" y="1045"/>
                          <a:ext cx="7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 name="Object 24" descr="[DECORATIVE]"/>
            <p:cNvGraphicFramePr>
              <a:graphicFrameLocks noChangeAspect="1"/>
            </p:cNvGraphicFramePr>
            <p:nvPr>
              <p:extLst>
                <p:ext uri="{D42A27DB-BD31-4B8C-83A1-F6EECF244321}">
                  <p14:modId xmlns:p14="http://schemas.microsoft.com/office/powerpoint/2010/main" val="3984311915"/>
                </p:ext>
              </p:extLst>
            </p:nvPr>
          </p:nvGraphicFramePr>
          <p:xfrm>
            <a:off x="4352" y="1045"/>
            <a:ext cx="72" cy="135"/>
          </p:xfrm>
          <a:graphic>
            <a:graphicData uri="http://schemas.openxmlformats.org/presentationml/2006/ole">
              <mc:AlternateContent xmlns:mc="http://schemas.openxmlformats.org/markup-compatibility/2006">
                <mc:Choice xmlns:v="urn:schemas-microsoft-com:vml" Requires="v">
                  <p:oleObj spid="_x0000_s3280" name="Equation" r:id="rId13" imgW="114120" imgH="215640" progId="Equation.3">
                    <p:embed/>
                  </p:oleObj>
                </mc:Choice>
                <mc:Fallback>
                  <p:oleObj name="Equation" r:id="rId13" imgW="114120" imgH="2156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52" y="1045"/>
                          <a:ext cx="7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13" name="Object 4"/>
          <p:cNvGraphicFramePr>
            <a:graphicFrameLocks noChangeAspect="1"/>
          </p:cNvGraphicFramePr>
          <p:nvPr>
            <p:extLst>
              <p:ext uri="{D42A27DB-BD31-4B8C-83A1-F6EECF244321}">
                <p14:modId xmlns:p14="http://schemas.microsoft.com/office/powerpoint/2010/main" val="863141695"/>
              </p:ext>
            </p:extLst>
          </p:nvPr>
        </p:nvGraphicFramePr>
        <p:xfrm>
          <a:off x="4202822" y="2600759"/>
          <a:ext cx="2261606" cy="661933"/>
        </p:xfrm>
        <a:graphic>
          <a:graphicData uri="http://schemas.openxmlformats.org/presentationml/2006/ole">
            <mc:AlternateContent xmlns:mc="http://schemas.openxmlformats.org/markup-compatibility/2006">
              <mc:Choice xmlns:v="urn:schemas-microsoft-com:vml" Requires="v">
                <p:oleObj spid="_x0000_s3281" name="Equation" r:id="rId14" imgW="1562040" imgH="457200" progId="Equation.3">
                  <p:embed/>
                </p:oleObj>
              </mc:Choice>
              <mc:Fallback>
                <p:oleObj name="Equation" r:id="rId14" imgW="1562040" imgH="4572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02822" y="2600759"/>
                        <a:ext cx="2261606" cy="661933"/>
                      </a:xfrm>
                      <a:prstGeom prst="rect">
                        <a:avLst/>
                      </a:prstGeom>
                      <a:noFill/>
                      <a:ln>
                        <a:noFill/>
                      </a:ln>
                      <a:effectLst/>
                    </p:spPr>
                  </p:pic>
                </p:oleObj>
              </mc:Fallback>
            </mc:AlternateContent>
          </a:graphicData>
        </a:graphic>
      </p:graphicFrame>
      <p:graphicFrame>
        <p:nvGraphicFramePr>
          <p:cNvPr id="25" name="Object 12"/>
          <p:cNvGraphicFramePr>
            <a:graphicFrameLocks noChangeAspect="1"/>
          </p:cNvGraphicFramePr>
          <p:nvPr>
            <p:extLst>
              <p:ext uri="{D42A27DB-BD31-4B8C-83A1-F6EECF244321}">
                <p14:modId xmlns:p14="http://schemas.microsoft.com/office/powerpoint/2010/main" val="2275852717"/>
              </p:ext>
            </p:extLst>
          </p:nvPr>
        </p:nvGraphicFramePr>
        <p:xfrm>
          <a:off x="1155804" y="3850389"/>
          <a:ext cx="1018964" cy="1300058"/>
        </p:xfrm>
        <a:graphic>
          <a:graphicData uri="http://schemas.openxmlformats.org/presentationml/2006/ole">
            <mc:AlternateContent xmlns:mc="http://schemas.openxmlformats.org/markup-compatibility/2006">
              <mc:Choice xmlns:v="urn:schemas-microsoft-com:vml" Requires="v">
                <p:oleObj spid="_x0000_s3282" name="Photo Editor Photo" r:id="rId16" imgW="828791" imgH="1057423" progId="MSPhotoEd.3">
                  <p:embed/>
                </p:oleObj>
              </mc:Choice>
              <mc:Fallback>
                <p:oleObj name="Photo Editor Photo" r:id="rId16" imgW="828791" imgH="1057423" progId="MSPhotoEd.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55804" y="3850389"/>
                        <a:ext cx="1018964" cy="1300058"/>
                      </a:xfrm>
                      <a:prstGeom prst="rect">
                        <a:avLst/>
                      </a:prstGeom>
                      <a:noFill/>
                      <a:ln>
                        <a:noFill/>
                      </a:ln>
                      <a:effectLst/>
                    </p:spPr>
                  </p:pic>
                </p:oleObj>
              </mc:Fallback>
            </mc:AlternateContent>
          </a:graphicData>
        </a:graphic>
      </p:graphicFrame>
      <p:grpSp>
        <p:nvGrpSpPr>
          <p:cNvPr id="22" name="Group 15" descr="Εξίσωση υπολογισμού Αυ"/>
          <p:cNvGrpSpPr>
            <a:grpSpLocks/>
          </p:cNvGrpSpPr>
          <p:nvPr/>
        </p:nvGrpSpPr>
        <p:grpSpPr bwMode="auto">
          <a:xfrm>
            <a:off x="2642326" y="3800186"/>
            <a:ext cx="3260612" cy="685780"/>
            <a:chOff x="1824" y="2016"/>
            <a:chExt cx="1512" cy="271"/>
          </a:xfrm>
        </p:grpSpPr>
        <p:graphicFrame>
          <p:nvGraphicFramePr>
            <p:cNvPr id="23" name="Object 10" descr="Εξίσωση υπολογισμού Αυ"/>
            <p:cNvGraphicFramePr>
              <a:graphicFrameLocks noChangeAspect="1"/>
            </p:cNvGraphicFramePr>
            <p:nvPr>
              <p:extLst>
                <p:ext uri="{D42A27DB-BD31-4B8C-83A1-F6EECF244321}">
                  <p14:modId xmlns:p14="http://schemas.microsoft.com/office/powerpoint/2010/main" val="4002254287"/>
                </p:ext>
              </p:extLst>
            </p:nvPr>
          </p:nvGraphicFramePr>
          <p:xfrm>
            <a:off x="1824" y="2016"/>
            <a:ext cx="952" cy="271"/>
          </p:xfrm>
          <a:graphic>
            <a:graphicData uri="http://schemas.openxmlformats.org/presentationml/2006/ole">
              <mc:AlternateContent xmlns:mc="http://schemas.openxmlformats.org/markup-compatibility/2006">
                <mc:Choice xmlns:v="urn:schemas-microsoft-com:vml" Requires="v">
                  <p:oleObj spid="_x0000_s3283" name="Equation" r:id="rId18" imgW="1511280" imgH="431640" progId="Equation.3">
                    <p:embed/>
                  </p:oleObj>
                </mc:Choice>
                <mc:Fallback>
                  <p:oleObj name="Equation" r:id="rId18" imgW="1511280" imgH="43164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824" y="2016"/>
                          <a:ext cx="952"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 name="Object 11" descr="[DECORATIVE]"/>
            <p:cNvGraphicFramePr>
              <a:graphicFrameLocks noChangeAspect="1"/>
            </p:cNvGraphicFramePr>
            <p:nvPr>
              <p:extLst>
                <p:ext uri="{D42A27DB-BD31-4B8C-83A1-F6EECF244321}">
                  <p14:modId xmlns:p14="http://schemas.microsoft.com/office/powerpoint/2010/main" val="2898485299"/>
                </p:ext>
              </p:extLst>
            </p:nvPr>
          </p:nvGraphicFramePr>
          <p:xfrm>
            <a:off x="2808" y="2016"/>
            <a:ext cx="528" cy="271"/>
          </p:xfrm>
          <a:graphic>
            <a:graphicData uri="http://schemas.openxmlformats.org/presentationml/2006/ole">
              <mc:AlternateContent xmlns:mc="http://schemas.openxmlformats.org/markup-compatibility/2006">
                <mc:Choice xmlns:v="urn:schemas-microsoft-com:vml" Requires="v">
                  <p:oleObj spid="_x0000_s3284" name="Εξίσωση" r:id="rId20" imgW="838080" imgH="431640" progId="Equation.3">
                    <p:embed/>
                  </p:oleObj>
                </mc:Choice>
                <mc:Fallback>
                  <p:oleObj name="Εξίσωση" r:id="rId20" imgW="838080" imgH="431640" progId="Equation.3">
                    <p:embed/>
                    <p:pic>
                      <p:nvPicPr>
                        <p:cNvPr id="0" name=""/>
                        <p:cNvPicPr>
                          <a:picLocks noChangeAspect="1" noChangeArrowheads="1"/>
                        </p:cNvPicPr>
                        <p:nvPr/>
                      </p:nvPicPr>
                      <p:blipFill>
                        <a:blip r:embed="rId21"/>
                        <a:srcRect/>
                        <a:stretch>
                          <a:fillRect/>
                        </a:stretch>
                      </p:blipFill>
                      <p:spPr bwMode="auto">
                        <a:xfrm>
                          <a:off x="2808" y="2016"/>
                          <a:ext cx="528"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39" name="Object 27"/>
          <p:cNvGraphicFramePr>
            <a:graphicFrameLocks noChangeAspect="1"/>
          </p:cNvGraphicFramePr>
          <p:nvPr>
            <p:extLst>
              <p:ext uri="{D42A27DB-BD31-4B8C-83A1-F6EECF244321}">
                <p14:modId xmlns:p14="http://schemas.microsoft.com/office/powerpoint/2010/main" val="2566563930"/>
              </p:ext>
            </p:extLst>
          </p:nvPr>
        </p:nvGraphicFramePr>
        <p:xfrm>
          <a:off x="5971946" y="3762304"/>
          <a:ext cx="840441" cy="696951"/>
        </p:xfrm>
        <a:graphic>
          <a:graphicData uri="http://schemas.openxmlformats.org/presentationml/2006/ole">
            <mc:AlternateContent xmlns:mc="http://schemas.openxmlformats.org/markup-compatibility/2006">
              <mc:Choice xmlns:v="urn:schemas-microsoft-com:vml" Requires="v">
                <p:oleObj spid="_x0000_s3285" name="Equation" r:id="rId22" imgW="520560" imgH="431640" progId="Equation.3">
                  <p:embed/>
                </p:oleObj>
              </mc:Choice>
              <mc:Fallback>
                <p:oleObj name="Equation" r:id="rId22" imgW="520560" imgH="431640" progId="Equation.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971946" y="3762304"/>
                        <a:ext cx="840441" cy="696951"/>
                      </a:xfrm>
                      <a:prstGeom prst="rect">
                        <a:avLst/>
                      </a:prstGeom>
                      <a:noFill/>
                      <a:ln>
                        <a:noFill/>
                      </a:ln>
                      <a:effectLst/>
                    </p:spPr>
                  </p:pic>
                </p:oleObj>
              </mc:Fallback>
            </mc:AlternateContent>
          </a:graphicData>
        </a:graphic>
      </p:graphicFrame>
      <p:grpSp>
        <p:nvGrpSpPr>
          <p:cNvPr id="26" name="Group 16" descr="Εξίσωση υπολογισμού Αυ"/>
          <p:cNvGrpSpPr>
            <a:grpSpLocks/>
          </p:cNvGrpSpPr>
          <p:nvPr/>
        </p:nvGrpSpPr>
        <p:grpSpPr bwMode="auto">
          <a:xfrm>
            <a:off x="2615116" y="4522661"/>
            <a:ext cx="4592200" cy="759957"/>
            <a:chOff x="2087" y="2496"/>
            <a:chExt cx="2328" cy="320"/>
          </a:xfrm>
          <a:solidFill>
            <a:schemeClr val="bg1"/>
          </a:solidFill>
        </p:grpSpPr>
        <p:graphicFrame>
          <p:nvGraphicFramePr>
            <p:cNvPr id="27" name="Object 13" descr="Εξίσωση υπολογισμού Αυ"/>
            <p:cNvGraphicFramePr>
              <a:graphicFrameLocks noChangeAspect="1"/>
            </p:cNvGraphicFramePr>
            <p:nvPr>
              <p:extLst>
                <p:ext uri="{D42A27DB-BD31-4B8C-83A1-F6EECF244321}">
                  <p14:modId xmlns:p14="http://schemas.microsoft.com/office/powerpoint/2010/main" val="2301204569"/>
                </p:ext>
              </p:extLst>
            </p:nvPr>
          </p:nvGraphicFramePr>
          <p:xfrm>
            <a:off x="2087" y="2496"/>
            <a:ext cx="1473" cy="320"/>
          </p:xfrm>
          <a:graphic>
            <a:graphicData uri="http://schemas.openxmlformats.org/presentationml/2006/ole">
              <mc:AlternateContent xmlns:mc="http://schemas.openxmlformats.org/markup-compatibility/2006">
                <mc:Choice xmlns:v="urn:schemas-microsoft-com:vml" Requires="v">
                  <p:oleObj spid="_x0000_s3286" name="Equation" r:id="rId24" imgW="2222280" imgH="507960" progId="Equation.3">
                    <p:embed/>
                  </p:oleObj>
                </mc:Choice>
                <mc:Fallback>
                  <p:oleObj name="Equation" r:id="rId24" imgW="2222280" imgH="507960" progId="Equation.3">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087" y="2496"/>
                          <a:ext cx="1473" cy="320"/>
                        </a:xfrm>
                        <a:prstGeom prst="rect">
                          <a:avLst/>
                        </a:prstGeom>
                        <a:solidFill>
                          <a:schemeClr val="bg1"/>
                        </a:solidFill>
                        <a:ln>
                          <a:noFill/>
                        </a:ln>
                        <a:effectLst/>
                      </p:spPr>
                    </p:pic>
                  </p:oleObj>
                </mc:Fallback>
              </mc:AlternateContent>
            </a:graphicData>
          </a:graphic>
        </p:graphicFrame>
        <p:graphicFrame>
          <p:nvGraphicFramePr>
            <p:cNvPr id="28" name="Object 14" descr="[DECORATIVE]"/>
            <p:cNvGraphicFramePr>
              <a:graphicFrameLocks noChangeAspect="1"/>
            </p:cNvGraphicFramePr>
            <p:nvPr>
              <p:extLst>
                <p:ext uri="{D42A27DB-BD31-4B8C-83A1-F6EECF244321}">
                  <p14:modId xmlns:p14="http://schemas.microsoft.com/office/powerpoint/2010/main" val="1163104694"/>
                </p:ext>
              </p:extLst>
            </p:nvPr>
          </p:nvGraphicFramePr>
          <p:xfrm>
            <a:off x="3564" y="2496"/>
            <a:ext cx="851" cy="320"/>
          </p:xfrm>
          <a:graphic>
            <a:graphicData uri="http://schemas.openxmlformats.org/presentationml/2006/ole">
              <mc:AlternateContent xmlns:mc="http://schemas.openxmlformats.org/markup-compatibility/2006">
                <mc:Choice xmlns:v="urn:schemas-microsoft-com:vml" Requires="v">
                  <p:oleObj spid="_x0000_s3287" name="Εξίσωση" r:id="rId26" imgW="1218960" imgH="507960" progId="Equation.3">
                    <p:embed/>
                  </p:oleObj>
                </mc:Choice>
                <mc:Fallback>
                  <p:oleObj name="Εξίσωση" r:id="rId26" imgW="1218960" imgH="507960" progId="Equation.3">
                    <p:embed/>
                    <p:pic>
                      <p:nvPicPr>
                        <p:cNvPr id="0" name=""/>
                        <p:cNvPicPr>
                          <a:picLocks noChangeAspect="1" noChangeArrowheads="1"/>
                        </p:cNvPicPr>
                        <p:nvPr/>
                      </p:nvPicPr>
                      <p:blipFill>
                        <a:blip r:embed="rId27"/>
                        <a:srcRect/>
                        <a:stretch>
                          <a:fillRect/>
                        </a:stretch>
                      </p:blipFill>
                      <p:spPr bwMode="auto">
                        <a:xfrm>
                          <a:off x="3564" y="2496"/>
                          <a:ext cx="851" cy="320"/>
                        </a:xfrm>
                        <a:prstGeom prst="rect">
                          <a:avLst/>
                        </a:prstGeom>
                        <a:solidFill>
                          <a:schemeClr val="bg1"/>
                        </a:solidFill>
                        <a:ln>
                          <a:noFill/>
                        </a:ln>
                        <a:effectLst/>
                      </p:spPr>
                    </p:pic>
                  </p:oleObj>
                </mc:Fallback>
              </mc:AlternateContent>
            </a:graphicData>
          </a:graphic>
        </p:graphicFrame>
      </p:grpSp>
      <p:sp>
        <p:nvSpPr>
          <p:cNvPr id="40" name="Text Box 29"/>
          <p:cNvSpPr txBox="1">
            <a:spLocks noChangeArrowheads="1"/>
          </p:cNvSpPr>
          <p:nvPr/>
        </p:nvSpPr>
        <p:spPr bwMode="auto">
          <a:xfrm>
            <a:off x="7361954" y="3969650"/>
            <a:ext cx="199857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l-GR" altLang="el-GR" dirty="0">
                <a:latin typeface="+mn-lt"/>
              </a:rPr>
              <a:t>Γραμμική απόκριση όσο το Μ1 είναι στον κόρο.</a:t>
            </a:r>
          </a:p>
        </p:txBody>
      </p:sp>
    </p:spTree>
    <p:custDataLst>
      <p:tags r:id="rId2"/>
    </p:custData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xfrm>
            <a:off x="399897" y="0"/>
            <a:ext cx="8744103" cy="1450975"/>
          </a:xfrm>
          <a:noFill/>
        </p:spPr>
        <p:txBody>
          <a:bodyPr/>
          <a:lstStyle/>
          <a:p>
            <a:pPr eaLnBrk="1" hangingPunct="1"/>
            <a:r>
              <a:rPr lang="el-GR" altLang="el-GR" sz="4000" dirty="0"/>
              <a:t>Βαθμίδα κοινής πηγής με φόρτο MOSFET σε συνδεσμολογία </a:t>
            </a:r>
            <a:r>
              <a:rPr lang="el-GR" altLang="el-GR" sz="4000" dirty="0" smtClean="0"/>
              <a:t>διόδου (2</a:t>
            </a:r>
            <a:r>
              <a:rPr lang="en-US" altLang="el-GR" sz="4000" dirty="0" smtClean="0"/>
              <a:t> </a:t>
            </a:r>
            <a:r>
              <a:rPr lang="el-GR" altLang="el-GR" sz="4000" dirty="0" smtClean="0"/>
              <a:t>από</a:t>
            </a:r>
            <a:r>
              <a:rPr lang="en-US" altLang="el-GR" sz="4000" dirty="0" smtClean="0"/>
              <a:t> </a:t>
            </a:r>
            <a:r>
              <a:rPr lang="el-GR" altLang="el-GR" sz="4000" dirty="0" smtClean="0"/>
              <a:t>3)</a:t>
            </a:r>
            <a:endParaRPr lang="el-GR" altLang="el-GR" sz="4000" dirty="0"/>
          </a:p>
        </p:txBody>
      </p:sp>
      <p:graphicFrame>
        <p:nvGraphicFramePr>
          <p:cNvPr id="42" name="Object 3" descr="Συμβολισμός και κύκλωμα βαθμίδας κοινής πηγής "/>
          <p:cNvGraphicFramePr>
            <a:graphicFrameLocks noChangeAspect="1"/>
          </p:cNvGraphicFramePr>
          <p:nvPr>
            <p:extLst>
              <p:ext uri="{D42A27DB-BD31-4B8C-83A1-F6EECF244321}">
                <p14:modId xmlns:p14="http://schemas.microsoft.com/office/powerpoint/2010/main" val="2370952360"/>
              </p:ext>
            </p:extLst>
          </p:nvPr>
        </p:nvGraphicFramePr>
        <p:xfrm>
          <a:off x="349843" y="1686129"/>
          <a:ext cx="3309020" cy="867520"/>
        </p:xfrm>
        <a:graphic>
          <a:graphicData uri="http://schemas.openxmlformats.org/presentationml/2006/ole">
            <mc:AlternateContent xmlns:mc="http://schemas.openxmlformats.org/markup-compatibility/2006">
              <mc:Choice xmlns:v="urn:schemas-microsoft-com:vml" Requires="v">
                <p:oleObj spid="_x0000_s11368" name="Photo Editor Photo" r:id="rId5" imgW="2800741" imgH="800212" progId="MSPhotoEd.3">
                  <p:embed/>
                </p:oleObj>
              </mc:Choice>
              <mc:Fallback>
                <p:oleObj name="Photo Editor Photo" r:id="rId5" imgW="2800741" imgH="800212"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843" y="1686129"/>
                        <a:ext cx="3309020" cy="867520"/>
                      </a:xfrm>
                      <a:prstGeom prst="rect">
                        <a:avLst/>
                      </a:prstGeom>
                      <a:noFill/>
                      <a:ln>
                        <a:noFill/>
                      </a:ln>
                      <a:effectLst/>
                    </p:spPr>
                  </p:pic>
                </p:oleObj>
              </mc:Fallback>
            </mc:AlternateContent>
          </a:graphicData>
        </a:graphic>
      </p:graphicFrame>
      <p:graphicFrame>
        <p:nvGraphicFramePr>
          <p:cNvPr id="43" name="Object 5" descr="Συμβολισμός και κύκλωμα βαθμίδας κοινής πηγής σε συνδεσμολογία διόδου"/>
          <p:cNvGraphicFramePr>
            <a:graphicFrameLocks noChangeAspect="1"/>
          </p:cNvGraphicFramePr>
          <p:nvPr>
            <p:extLst>
              <p:ext uri="{D42A27DB-BD31-4B8C-83A1-F6EECF244321}">
                <p14:modId xmlns:p14="http://schemas.microsoft.com/office/powerpoint/2010/main" val="1291675181"/>
              </p:ext>
            </p:extLst>
          </p:nvPr>
        </p:nvGraphicFramePr>
        <p:xfrm>
          <a:off x="3871450" y="1488701"/>
          <a:ext cx="3463213" cy="1441213"/>
        </p:xfrm>
        <a:graphic>
          <a:graphicData uri="http://schemas.openxmlformats.org/presentationml/2006/ole">
            <mc:AlternateContent xmlns:mc="http://schemas.openxmlformats.org/markup-compatibility/2006">
              <mc:Choice xmlns:v="urn:schemas-microsoft-com:vml" Requires="v">
                <p:oleObj spid="_x0000_s11369" name="Photo Editor Photo" r:id="rId7" imgW="3067478" imgH="1276190" progId="MSPhotoEd.3">
                  <p:embed/>
                </p:oleObj>
              </mc:Choice>
              <mc:Fallback>
                <p:oleObj name="Photo Editor Photo" r:id="rId7" imgW="3067478" imgH="1276190" progId="MSPhotoEd.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71450" y="1488701"/>
                        <a:ext cx="3463213" cy="1441213"/>
                      </a:xfrm>
                      <a:prstGeom prst="rect">
                        <a:avLst/>
                      </a:prstGeom>
                      <a:noFill/>
                      <a:ln>
                        <a:noFill/>
                      </a:ln>
                      <a:effectLst/>
                    </p:spPr>
                  </p:pic>
                </p:oleObj>
              </mc:Fallback>
            </mc:AlternateContent>
          </a:graphicData>
        </a:graphic>
      </p:graphicFrame>
      <p:graphicFrame>
        <p:nvGraphicFramePr>
          <p:cNvPr id="25" name="Object 12" descr="Συμβολισμός συνδεσμολογίας με Μ1 , Μ2, Vin, Vout και VDD"/>
          <p:cNvGraphicFramePr>
            <a:graphicFrameLocks noChangeAspect="1"/>
          </p:cNvGraphicFramePr>
          <p:nvPr>
            <p:extLst>
              <p:ext uri="{D42A27DB-BD31-4B8C-83A1-F6EECF244321}">
                <p14:modId xmlns:p14="http://schemas.microsoft.com/office/powerpoint/2010/main" val="1755947266"/>
              </p:ext>
            </p:extLst>
          </p:nvPr>
        </p:nvGraphicFramePr>
        <p:xfrm>
          <a:off x="7491995" y="1364683"/>
          <a:ext cx="1018964" cy="1300058"/>
        </p:xfrm>
        <a:graphic>
          <a:graphicData uri="http://schemas.openxmlformats.org/presentationml/2006/ole">
            <mc:AlternateContent xmlns:mc="http://schemas.openxmlformats.org/markup-compatibility/2006">
              <mc:Choice xmlns:v="urn:schemas-microsoft-com:vml" Requires="v">
                <p:oleObj spid="_x0000_s11370" name="Photo Editor Photo" r:id="rId9" imgW="828791" imgH="1057423" progId="MSPhotoEd.3">
                  <p:embed/>
                </p:oleObj>
              </mc:Choice>
              <mc:Fallback>
                <p:oleObj name="Photo Editor Photo" r:id="rId9" imgW="828791" imgH="1057423" progId="MSPhotoEd.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91995" y="1364683"/>
                        <a:ext cx="1018964" cy="1300058"/>
                      </a:xfrm>
                      <a:prstGeom prst="rect">
                        <a:avLst/>
                      </a:prstGeom>
                      <a:noFill/>
                      <a:ln>
                        <a:noFill/>
                      </a:ln>
                      <a:effectLst/>
                    </p:spPr>
                  </p:pic>
                </p:oleObj>
              </mc:Fallback>
            </mc:AlternateContent>
          </a:graphicData>
        </a:graphic>
      </p:graphicFrame>
      <p:sp>
        <p:nvSpPr>
          <p:cNvPr id="37" name="Text Box 25"/>
          <p:cNvSpPr txBox="1">
            <a:spLocks noChangeArrowheads="1"/>
          </p:cNvSpPr>
          <p:nvPr/>
        </p:nvSpPr>
        <p:spPr bwMode="auto">
          <a:xfrm>
            <a:off x="349843" y="3001236"/>
            <a:ext cx="42481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l-GR" altLang="el-GR" sz="2000" dirty="0">
                <a:latin typeface="+mn-lt"/>
              </a:rPr>
              <a:t>Ανάλυση μεγάλου σήματος</a:t>
            </a:r>
          </a:p>
        </p:txBody>
      </p:sp>
      <p:graphicFrame>
        <p:nvGraphicFramePr>
          <p:cNvPr id="29" name="Object 17"/>
          <p:cNvGraphicFramePr>
            <a:graphicFrameLocks noChangeAspect="1"/>
          </p:cNvGraphicFramePr>
          <p:nvPr>
            <p:extLst>
              <p:ext uri="{D42A27DB-BD31-4B8C-83A1-F6EECF244321}">
                <p14:modId xmlns:p14="http://schemas.microsoft.com/office/powerpoint/2010/main" val="4283626736"/>
              </p:ext>
            </p:extLst>
          </p:nvPr>
        </p:nvGraphicFramePr>
        <p:xfrm>
          <a:off x="399897" y="3429000"/>
          <a:ext cx="7016419" cy="640922"/>
        </p:xfrm>
        <a:graphic>
          <a:graphicData uri="http://schemas.openxmlformats.org/presentationml/2006/ole">
            <mc:AlternateContent xmlns:mc="http://schemas.openxmlformats.org/markup-compatibility/2006">
              <mc:Choice xmlns:v="urn:schemas-microsoft-com:vml" Requires="v">
                <p:oleObj spid="_x0000_s11371" name="Equation" r:id="rId11" imgW="4292280" imgH="393480" progId="Equation.3">
                  <p:embed/>
                </p:oleObj>
              </mc:Choice>
              <mc:Fallback>
                <p:oleObj name="Equation" r:id="rId11" imgW="4292280" imgH="3934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9897" y="3429000"/>
                        <a:ext cx="7016419" cy="640922"/>
                      </a:xfrm>
                      <a:prstGeom prst="rect">
                        <a:avLst/>
                      </a:prstGeom>
                      <a:noFill/>
                      <a:ln>
                        <a:noFill/>
                      </a:ln>
                      <a:effectLst/>
                    </p:spPr>
                  </p:pic>
                </p:oleObj>
              </mc:Fallback>
            </mc:AlternateContent>
          </a:graphicData>
        </a:graphic>
      </p:graphicFrame>
      <p:graphicFrame>
        <p:nvGraphicFramePr>
          <p:cNvPr id="30" name="Object 18"/>
          <p:cNvGraphicFramePr>
            <a:graphicFrameLocks noChangeAspect="1"/>
          </p:cNvGraphicFramePr>
          <p:nvPr>
            <p:extLst>
              <p:ext uri="{D42A27DB-BD31-4B8C-83A1-F6EECF244321}">
                <p14:modId xmlns:p14="http://schemas.microsoft.com/office/powerpoint/2010/main" val="2347492734"/>
              </p:ext>
            </p:extLst>
          </p:nvPr>
        </p:nvGraphicFramePr>
        <p:xfrm>
          <a:off x="349843" y="4382473"/>
          <a:ext cx="4210372" cy="569134"/>
        </p:xfrm>
        <a:graphic>
          <a:graphicData uri="http://schemas.openxmlformats.org/presentationml/2006/ole">
            <mc:AlternateContent xmlns:mc="http://schemas.openxmlformats.org/markup-compatibility/2006">
              <mc:Choice xmlns:v="urn:schemas-microsoft-com:vml" Requires="v">
                <p:oleObj spid="_x0000_s11372" name="Equation" r:id="rId13" imgW="3276360" imgH="444240" progId="Equation.3">
                  <p:embed/>
                </p:oleObj>
              </mc:Choice>
              <mc:Fallback>
                <p:oleObj name="Equation" r:id="rId13" imgW="3276360" imgH="4442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9843" y="4382473"/>
                        <a:ext cx="4210372" cy="569134"/>
                      </a:xfrm>
                      <a:prstGeom prst="rect">
                        <a:avLst/>
                      </a:prstGeom>
                      <a:noFill/>
                      <a:ln>
                        <a:noFill/>
                      </a:ln>
                      <a:effectLst/>
                    </p:spPr>
                  </p:pic>
                </p:oleObj>
              </mc:Fallback>
            </mc:AlternateContent>
          </a:graphicData>
        </a:graphic>
      </p:graphicFrame>
      <p:graphicFrame>
        <p:nvGraphicFramePr>
          <p:cNvPr id="31" name="Object 19"/>
          <p:cNvGraphicFramePr>
            <a:graphicFrameLocks noChangeAspect="1"/>
          </p:cNvGraphicFramePr>
          <p:nvPr>
            <p:extLst>
              <p:ext uri="{D42A27DB-BD31-4B8C-83A1-F6EECF244321}">
                <p14:modId xmlns:p14="http://schemas.microsoft.com/office/powerpoint/2010/main" val="2330520309"/>
              </p:ext>
            </p:extLst>
          </p:nvPr>
        </p:nvGraphicFramePr>
        <p:xfrm>
          <a:off x="349843" y="5060655"/>
          <a:ext cx="3425950" cy="685190"/>
        </p:xfrm>
        <a:graphic>
          <a:graphicData uri="http://schemas.openxmlformats.org/presentationml/2006/ole">
            <mc:AlternateContent xmlns:mc="http://schemas.openxmlformats.org/markup-compatibility/2006">
              <mc:Choice xmlns:v="urn:schemas-microsoft-com:vml" Requires="v">
                <p:oleObj spid="_x0000_s11373" name="Equation" r:id="rId15" imgW="2349360" imgH="469800" progId="Equation.3">
                  <p:embed/>
                </p:oleObj>
              </mc:Choice>
              <mc:Fallback>
                <p:oleObj name="Equation" r:id="rId15" imgW="2349360" imgH="4698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49843" y="5060655"/>
                        <a:ext cx="3425950" cy="685190"/>
                      </a:xfrm>
                      <a:prstGeom prst="rect">
                        <a:avLst/>
                      </a:prstGeom>
                      <a:noFill/>
                      <a:ln>
                        <a:noFill/>
                      </a:ln>
                      <a:effectLst/>
                    </p:spPr>
                  </p:pic>
                </p:oleObj>
              </mc:Fallback>
            </mc:AlternateContent>
          </a:graphicData>
        </a:graphic>
      </p:graphicFrame>
      <p:graphicFrame>
        <p:nvGraphicFramePr>
          <p:cNvPr id="38" name="Object 26"/>
          <p:cNvGraphicFramePr>
            <a:graphicFrameLocks noChangeAspect="1"/>
          </p:cNvGraphicFramePr>
          <p:nvPr>
            <p:extLst>
              <p:ext uri="{D42A27DB-BD31-4B8C-83A1-F6EECF244321}">
                <p14:modId xmlns:p14="http://schemas.microsoft.com/office/powerpoint/2010/main" val="2799923059"/>
              </p:ext>
            </p:extLst>
          </p:nvPr>
        </p:nvGraphicFramePr>
        <p:xfrm>
          <a:off x="3908106" y="5068094"/>
          <a:ext cx="4387644" cy="700375"/>
        </p:xfrm>
        <a:graphic>
          <a:graphicData uri="http://schemas.openxmlformats.org/presentationml/2006/ole">
            <mc:AlternateContent xmlns:mc="http://schemas.openxmlformats.org/markup-compatibility/2006">
              <mc:Choice xmlns:v="urn:schemas-microsoft-com:vml" Requires="v">
                <p:oleObj spid="_x0000_s11374" name="Equation" r:id="rId17" imgW="2705040" imgH="431640" progId="Equation.3">
                  <p:embed/>
                </p:oleObj>
              </mc:Choice>
              <mc:Fallback>
                <p:oleObj name="Equation" r:id="rId17" imgW="2705040" imgH="43164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908106" y="5068094"/>
                        <a:ext cx="4387644" cy="700375"/>
                      </a:xfrm>
                      <a:prstGeom prst="rect">
                        <a:avLst/>
                      </a:prstGeom>
                      <a:noFill/>
                      <a:ln>
                        <a:noFill/>
                      </a:ln>
                      <a:effectLst/>
                    </p:spPr>
                  </p:pic>
                </p:oleObj>
              </mc:Fallback>
            </mc:AlternateContent>
          </a:graphicData>
        </a:graphic>
      </p:graphicFrame>
      <p:graphicFrame>
        <p:nvGraphicFramePr>
          <p:cNvPr id="32" name="Object 20"/>
          <p:cNvGraphicFramePr>
            <a:graphicFrameLocks noChangeAspect="1"/>
          </p:cNvGraphicFramePr>
          <p:nvPr>
            <p:extLst>
              <p:ext uri="{D42A27DB-BD31-4B8C-83A1-F6EECF244321}">
                <p14:modId xmlns:p14="http://schemas.microsoft.com/office/powerpoint/2010/main" val="282671678"/>
              </p:ext>
            </p:extLst>
          </p:nvPr>
        </p:nvGraphicFramePr>
        <p:xfrm>
          <a:off x="5436096" y="5884956"/>
          <a:ext cx="2565381" cy="771142"/>
        </p:xfrm>
        <a:graphic>
          <a:graphicData uri="http://schemas.openxmlformats.org/presentationml/2006/ole">
            <mc:AlternateContent xmlns:mc="http://schemas.openxmlformats.org/markup-compatibility/2006">
              <mc:Choice xmlns:v="urn:schemas-microsoft-com:vml" Requires="v">
                <p:oleObj spid="_x0000_s11375" name="Εξίσωση" r:id="rId19" imgW="1600200" imgH="482400" progId="Equation.3">
                  <p:embed/>
                </p:oleObj>
              </mc:Choice>
              <mc:Fallback>
                <p:oleObj name="Εξίσωση" r:id="rId19" imgW="1600200" imgH="482400" progId="Equation.3">
                  <p:embed/>
                  <p:pic>
                    <p:nvPicPr>
                      <p:cNvPr id="0" name=""/>
                      <p:cNvPicPr>
                        <a:picLocks noChangeAspect="1" noChangeArrowheads="1"/>
                      </p:cNvPicPr>
                      <p:nvPr/>
                    </p:nvPicPr>
                    <p:blipFill>
                      <a:blip r:embed="rId20"/>
                      <a:srcRect/>
                      <a:stretch>
                        <a:fillRect/>
                      </a:stretch>
                    </p:blipFill>
                    <p:spPr bwMode="auto">
                      <a:xfrm>
                        <a:off x="5436096" y="5884956"/>
                        <a:ext cx="2565381" cy="771142"/>
                      </a:xfrm>
                      <a:prstGeom prst="rect">
                        <a:avLst/>
                      </a:prstGeom>
                      <a:solidFill>
                        <a:schemeClr val="bg1"/>
                      </a:solidFill>
                      <a:ln w="19050">
                        <a:solidFill>
                          <a:schemeClr val="tx1">
                            <a:lumMod val="95000"/>
                            <a:lumOff val="5000"/>
                          </a:schemeClr>
                        </a:solidFill>
                      </a:ln>
                      <a:effectLst/>
                    </p:spPr>
                  </p:pic>
                </p:oleObj>
              </mc:Fallback>
            </mc:AlternateContent>
          </a:graphicData>
        </a:graphic>
      </p:graphicFrame>
    </p:spTree>
    <p:custDataLst>
      <p:tags r:id="rId2"/>
    </p:custDataLst>
    <p:extLst>
      <p:ext uri="{BB962C8B-B14F-4D97-AF65-F5344CB8AC3E}">
        <p14:creationId xmlns:p14="http://schemas.microsoft.com/office/powerpoint/2010/main" val="369178407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xfrm>
            <a:off x="399897" y="0"/>
            <a:ext cx="8744103" cy="1450975"/>
          </a:xfrm>
          <a:noFill/>
        </p:spPr>
        <p:txBody>
          <a:bodyPr/>
          <a:lstStyle/>
          <a:p>
            <a:pPr eaLnBrk="1" hangingPunct="1"/>
            <a:r>
              <a:rPr lang="el-GR" altLang="el-GR" sz="4000" dirty="0"/>
              <a:t>Βαθμίδα κοινής πηγής με φόρτο MOSFET σε συνδεσμολογία </a:t>
            </a:r>
            <a:r>
              <a:rPr lang="el-GR" altLang="el-GR" sz="4000" dirty="0" smtClean="0"/>
              <a:t>διόδου (3</a:t>
            </a:r>
            <a:r>
              <a:rPr lang="en-US" altLang="el-GR" sz="4000" dirty="0" smtClean="0"/>
              <a:t> </a:t>
            </a:r>
            <a:r>
              <a:rPr lang="el-GR" altLang="el-GR" sz="4000" dirty="0" smtClean="0"/>
              <a:t>από</a:t>
            </a:r>
            <a:r>
              <a:rPr lang="en-US" altLang="el-GR" sz="4000" dirty="0" smtClean="0"/>
              <a:t> </a:t>
            </a:r>
            <a:r>
              <a:rPr lang="el-GR" altLang="el-GR" sz="4000" dirty="0" smtClean="0"/>
              <a:t>3)</a:t>
            </a:r>
            <a:endParaRPr lang="el-GR" altLang="el-GR" sz="4000" dirty="0"/>
          </a:p>
        </p:txBody>
      </p:sp>
      <p:graphicFrame>
        <p:nvGraphicFramePr>
          <p:cNvPr id="12" name="Object 2" descr="Συμβολισμός συνδεσμολογίας M2, γρααφικές παραστάσεις I1 t και Vout t"/>
          <p:cNvGraphicFramePr>
            <a:graphicFrameLocks noChangeAspect="1"/>
          </p:cNvGraphicFramePr>
          <p:nvPr>
            <p:extLst>
              <p:ext uri="{D42A27DB-BD31-4B8C-83A1-F6EECF244321}">
                <p14:modId xmlns:p14="http://schemas.microsoft.com/office/powerpoint/2010/main" val="2073399061"/>
              </p:ext>
            </p:extLst>
          </p:nvPr>
        </p:nvGraphicFramePr>
        <p:xfrm>
          <a:off x="575556" y="1699282"/>
          <a:ext cx="2931482" cy="1486831"/>
        </p:xfrm>
        <a:graphic>
          <a:graphicData uri="http://schemas.openxmlformats.org/presentationml/2006/ole">
            <mc:AlternateContent xmlns:mc="http://schemas.openxmlformats.org/markup-compatibility/2006">
              <mc:Choice xmlns:v="urn:schemas-microsoft-com:vml" Requires="v">
                <p:oleObj spid="_x0000_s12362" name="Photo Editor Photo" r:id="rId5" imgW="2647619" imgH="1343212" progId="MSPhotoEd.3">
                  <p:embed/>
                </p:oleObj>
              </mc:Choice>
              <mc:Fallback>
                <p:oleObj name="Photo Editor Photo" r:id="rId5" imgW="2647619" imgH="1343212"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5556" y="1699282"/>
                        <a:ext cx="2931482" cy="1486831"/>
                      </a:xfrm>
                      <a:prstGeom prst="rect">
                        <a:avLst/>
                      </a:prstGeom>
                      <a:noFill/>
                      <a:ln>
                        <a:noFill/>
                      </a:ln>
                      <a:effectLst/>
                    </p:spPr>
                  </p:pic>
                </p:oleObj>
              </mc:Fallback>
            </mc:AlternateContent>
          </a:graphicData>
        </a:graphic>
      </p:graphicFrame>
      <p:graphicFrame>
        <p:nvGraphicFramePr>
          <p:cNvPr id="14" name="Object 4" descr="Γραφική παράσταση Vout Vin"/>
          <p:cNvGraphicFramePr>
            <a:graphicFrameLocks noChangeAspect="1"/>
          </p:cNvGraphicFramePr>
          <p:nvPr>
            <p:extLst>
              <p:ext uri="{D42A27DB-BD31-4B8C-83A1-F6EECF244321}">
                <p14:modId xmlns:p14="http://schemas.microsoft.com/office/powerpoint/2010/main" val="2377799091"/>
              </p:ext>
            </p:extLst>
          </p:nvPr>
        </p:nvGraphicFramePr>
        <p:xfrm>
          <a:off x="4771948" y="1778328"/>
          <a:ext cx="2176316" cy="1316879"/>
        </p:xfrm>
        <a:graphic>
          <a:graphicData uri="http://schemas.openxmlformats.org/presentationml/2006/ole">
            <mc:AlternateContent xmlns:mc="http://schemas.openxmlformats.org/markup-compatibility/2006">
              <mc:Choice xmlns:v="urn:schemas-microsoft-com:vml" Requires="v">
                <p:oleObj spid="_x0000_s12363" name="Photo Editor Photo" r:id="rId7" imgW="1495634" imgH="905001" progId="MSPhotoEd.3">
                  <p:embed/>
                </p:oleObj>
              </mc:Choice>
              <mc:Fallback>
                <p:oleObj name="Photo Editor Photo" r:id="rId7" imgW="1495634" imgH="905001" progId="MSPhotoEd.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71948" y="1778328"/>
                        <a:ext cx="2176316" cy="1316879"/>
                      </a:xfrm>
                      <a:prstGeom prst="rect">
                        <a:avLst/>
                      </a:prstGeom>
                      <a:noFill/>
                      <a:ln>
                        <a:noFill/>
                      </a:ln>
                      <a:effectLst/>
                    </p:spPr>
                  </p:pic>
                </p:oleObj>
              </mc:Fallback>
            </mc:AlternateContent>
          </a:graphicData>
        </a:graphic>
      </p:graphicFrame>
      <p:sp>
        <p:nvSpPr>
          <p:cNvPr id="16" name="Text Box 6"/>
          <p:cNvSpPr txBox="1">
            <a:spLocks noChangeArrowheads="1"/>
          </p:cNvSpPr>
          <p:nvPr/>
        </p:nvSpPr>
        <p:spPr bwMode="auto">
          <a:xfrm>
            <a:off x="396003" y="3566385"/>
            <a:ext cx="106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l-GR" altLang="el-GR" sz="2400" dirty="0">
                <a:latin typeface="+mn-lt"/>
              </a:rPr>
              <a:t>PMOS</a:t>
            </a:r>
            <a:endParaRPr lang="en-GB" altLang="el-GR" sz="1400" dirty="0">
              <a:latin typeface="+mn-lt"/>
            </a:endParaRPr>
          </a:p>
        </p:txBody>
      </p:sp>
      <p:graphicFrame>
        <p:nvGraphicFramePr>
          <p:cNvPr id="15" name="Object 5"/>
          <p:cNvGraphicFramePr>
            <a:graphicFrameLocks noChangeAspect="1"/>
          </p:cNvGraphicFramePr>
          <p:nvPr>
            <p:extLst>
              <p:ext uri="{D42A27DB-BD31-4B8C-83A1-F6EECF244321}">
                <p14:modId xmlns:p14="http://schemas.microsoft.com/office/powerpoint/2010/main" val="1553716135"/>
              </p:ext>
            </p:extLst>
          </p:nvPr>
        </p:nvGraphicFramePr>
        <p:xfrm>
          <a:off x="1572940" y="3574078"/>
          <a:ext cx="1342876" cy="1617555"/>
        </p:xfrm>
        <a:graphic>
          <a:graphicData uri="http://schemas.openxmlformats.org/presentationml/2006/ole">
            <mc:AlternateContent xmlns:mc="http://schemas.openxmlformats.org/markup-compatibility/2006">
              <mc:Choice xmlns:v="urn:schemas-microsoft-com:vml" Requires="v">
                <p:oleObj spid="_x0000_s12364" name="Photo Editor Photo" r:id="rId9" imgW="838095" imgH="1009791" progId="MSPhotoEd.3">
                  <p:embed/>
                </p:oleObj>
              </mc:Choice>
              <mc:Fallback>
                <p:oleObj name="Photo Editor Photo" r:id="rId9" imgW="838095" imgH="1009791" progId="MSPhotoEd.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72940" y="3574078"/>
                        <a:ext cx="1342876" cy="1617555"/>
                      </a:xfrm>
                      <a:prstGeom prst="rect">
                        <a:avLst/>
                      </a:prstGeom>
                      <a:noFill/>
                      <a:ln>
                        <a:noFill/>
                      </a:ln>
                      <a:effectLst/>
                    </p:spPr>
                  </p:pic>
                </p:oleObj>
              </mc:Fallback>
            </mc:AlternateContent>
          </a:graphicData>
        </a:graphic>
      </p:graphicFrame>
      <p:graphicFrame>
        <p:nvGraphicFramePr>
          <p:cNvPr id="13" name="Object 3"/>
          <p:cNvGraphicFramePr>
            <a:graphicFrameLocks noChangeAspect="1"/>
          </p:cNvGraphicFramePr>
          <p:nvPr>
            <p:extLst>
              <p:ext uri="{D42A27DB-BD31-4B8C-83A1-F6EECF244321}">
                <p14:modId xmlns:p14="http://schemas.microsoft.com/office/powerpoint/2010/main" val="791250244"/>
              </p:ext>
            </p:extLst>
          </p:nvPr>
        </p:nvGraphicFramePr>
        <p:xfrm>
          <a:off x="3068467" y="3488033"/>
          <a:ext cx="2346519" cy="918323"/>
        </p:xfrm>
        <a:graphic>
          <a:graphicData uri="http://schemas.openxmlformats.org/presentationml/2006/ole">
            <mc:AlternateContent xmlns:mc="http://schemas.openxmlformats.org/markup-compatibility/2006">
              <mc:Choice xmlns:v="urn:schemas-microsoft-com:vml" Requires="v">
                <p:oleObj spid="_x0000_s12365" name="Equation" r:id="rId11" imgW="1358640" imgH="533160" progId="Equation.3">
                  <p:embed/>
                </p:oleObj>
              </mc:Choice>
              <mc:Fallback>
                <p:oleObj name="Equation" r:id="rId11" imgW="1358640" imgH="53316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68467" y="3488033"/>
                        <a:ext cx="2346519" cy="918323"/>
                      </a:xfrm>
                      <a:prstGeom prst="rect">
                        <a:avLst/>
                      </a:prstGeom>
                      <a:noFill/>
                      <a:ln>
                        <a:noFill/>
                      </a:ln>
                      <a:effectLst/>
                    </p:spPr>
                  </p:pic>
                </p:oleObj>
              </mc:Fallback>
            </mc:AlternateContent>
          </a:graphicData>
        </a:graphic>
      </p:graphicFrame>
      <p:sp>
        <p:nvSpPr>
          <p:cNvPr id="20" name="Text Box 11"/>
          <p:cNvSpPr txBox="1">
            <a:spLocks noChangeArrowheads="1"/>
          </p:cNvSpPr>
          <p:nvPr/>
        </p:nvSpPr>
        <p:spPr bwMode="auto">
          <a:xfrm>
            <a:off x="5489140" y="3593251"/>
            <a:ext cx="360548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l-GR" altLang="el-GR" sz="2000" dirty="0">
                <a:latin typeface="+mn-lt"/>
              </a:rPr>
              <a:t>Απαλλαγμένο από το φαινόμενο σώματος</a:t>
            </a:r>
          </a:p>
        </p:txBody>
      </p:sp>
      <p:graphicFrame>
        <p:nvGraphicFramePr>
          <p:cNvPr id="17" name="Object 7"/>
          <p:cNvGraphicFramePr>
            <a:graphicFrameLocks noChangeAspect="1"/>
          </p:cNvGraphicFramePr>
          <p:nvPr>
            <p:extLst>
              <p:ext uri="{D42A27DB-BD31-4B8C-83A1-F6EECF244321}">
                <p14:modId xmlns:p14="http://schemas.microsoft.com/office/powerpoint/2010/main" val="3533808791"/>
              </p:ext>
            </p:extLst>
          </p:nvPr>
        </p:nvGraphicFramePr>
        <p:xfrm>
          <a:off x="2873157" y="4646946"/>
          <a:ext cx="5973898" cy="712140"/>
        </p:xfrm>
        <a:graphic>
          <a:graphicData uri="http://schemas.openxmlformats.org/presentationml/2006/ole">
            <mc:AlternateContent xmlns:mc="http://schemas.openxmlformats.org/markup-compatibility/2006">
              <mc:Choice xmlns:v="urn:schemas-microsoft-com:vml" Requires="v">
                <p:oleObj spid="_x0000_s12366" name="Equation" r:id="rId13" imgW="3288960" imgH="393480" progId="Equation.3">
                  <p:embed/>
                </p:oleObj>
              </mc:Choice>
              <mc:Fallback>
                <p:oleObj name="Equation" r:id="rId13" imgW="3288960" imgH="3934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73157" y="4646946"/>
                        <a:ext cx="5973898" cy="712140"/>
                      </a:xfrm>
                      <a:prstGeom prst="rect">
                        <a:avLst/>
                      </a:prstGeom>
                      <a:noFill/>
                      <a:ln>
                        <a:noFill/>
                      </a:ln>
                      <a:effectLst/>
                    </p:spPr>
                  </p:pic>
                </p:oleObj>
              </mc:Fallback>
            </mc:AlternateContent>
          </a:graphicData>
        </a:graphic>
      </p:graphicFrame>
      <p:sp>
        <p:nvSpPr>
          <p:cNvPr id="19" name="Text Box 10"/>
          <p:cNvSpPr txBox="1">
            <a:spLocks noChangeArrowheads="1"/>
          </p:cNvSpPr>
          <p:nvPr/>
        </p:nvSpPr>
        <p:spPr bwMode="auto">
          <a:xfrm>
            <a:off x="929403" y="5432223"/>
            <a:ext cx="441616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l-GR" altLang="el-GR" sz="2000" dirty="0">
                <a:latin typeface="+mn-lt"/>
              </a:rPr>
              <a:t>Με τη διαμόρφωση μήκους καναλιού</a:t>
            </a:r>
          </a:p>
        </p:txBody>
      </p:sp>
      <p:graphicFrame>
        <p:nvGraphicFramePr>
          <p:cNvPr id="18" name="Object 9"/>
          <p:cNvGraphicFramePr>
            <a:graphicFrameLocks noChangeAspect="1"/>
          </p:cNvGraphicFramePr>
          <p:nvPr>
            <p:extLst>
              <p:ext uri="{D42A27DB-BD31-4B8C-83A1-F6EECF244321}">
                <p14:modId xmlns:p14="http://schemas.microsoft.com/office/powerpoint/2010/main" val="1707763149"/>
              </p:ext>
            </p:extLst>
          </p:nvPr>
        </p:nvGraphicFramePr>
        <p:xfrm>
          <a:off x="1572940" y="5745508"/>
          <a:ext cx="3216729" cy="746348"/>
        </p:xfrm>
        <a:graphic>
          <a:graphicData uri="http://schemas.openxmlformats.org/presentationml/2006/ole">
            <mc:AlternateContent xmlns:mc="http://schemas.openxmlformats.org/markup-compatibility/2006">
              <mc:Choice xmlns:v="urn:schemas-microsoft-com:vml" Requires="v">
                <p:oleObj spid="_x0000_s12367" name="Equation" r:id="rId15" imgW="1854000" imgH="431640" progId="Equation.3">
                  <p:embed/>
                </p:oleObj>
              </mc:Choice>
              <mc:Fallback>
                <p:oleObj name="Equation" r:id="rId15" imgW="1854000" imgH="43164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72940" y="5745508"/>
                        <a:ext cx="3216729" cy="746348"/>
                      </a:xfrm>
                      <a:prstGeom prst="rect">
                        <a:avLst/>
                      </a:prstGeom>
                      <a:noFill/>
                      <a:ln>
                        <a:noFill/>
                      </a:ln>
                      <a:effectLst/>
                    </p:spPr>
                  </p:pic>
                </p:oleObj>
              </mc:Fallback>
            </mc:AlternateContent>
          </a:graphicData>
        </a:graphic>
      </p:graphicFrame>
    </p:spTree>
    <p:custDataLst>
      <p:tags r:id="rId2"/>
    </p:custDataLst>
    <p:extLst>
      <p:ext uri="{BB962C8B-B14F-4D97-AF65-F5344CB8AC3E}">
        <p14:creationId xmlns:p14="http://schemas.microsoft.com/office/powerpoint/2010/main" val="365164765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Autofit/>
          </a:bodyPr>
          <a:lstStyle/>
          <a:p>
            <a:pPr eaLnBrk="1" hangingPunct="1"/>
            <a:r>
              <a:rPr lang="el-GR" altLang="el-GR" sz="4000" dirty="0"/>
              <a:t>Βαθμίδα κοινής πηγής με φόρτο πηγή ρεύματος</a:t>
            </a:r>
          </a:p>
        </p:txBody>
      </p:sp>
      <mc:AlternateContent xmlns:mc="http://schemas.openxmlformats.org/markup-compatibility/2006" xmlns:a14="http://schemas.microsoft.com/office/drawing/2010/main">
        <mc:Choice Requires="a14">
          <p:sp>
            <p:nvSpPr>
              <p:cNvPr id="3" name="Θέση κειμένου 2"/>
              <p:cNvSpPr>
                <a:spLocks noGrp="1"/>
              </p:cNvSpPr>
              <p:nvPr>
                <p:ph type="body" sz="half" idx="2"/>
              </p:nvPr>
            </p:nvSpPr>
            <p:spPr>
              <a:xfrm>
                <a:off x="457200" y="1556792"/>
                <a:ext cx="6085816" cy="4608512"/>
              </a:xfrm>
            </p:spPr>
            <p:txBody>
              <a:bodyPr/>
              <a:lstStyle/>
              <a:p>
                <a:pPr/>
                <a14:m>
                  <m:oMathPara xmlns:m="http://schemas.openxmlformats.org/officeDocument/2006/math">
                    <m:oMathParaPr>
                      <m:jc m:val="left"/>
                    </m:oMathParaPr>
                    <m:oMath xmlns:m="http://schemas.openxmlformats.org/officeDocument/2006/math">
                      <m:sSub>
                        <m:sSubPr>
                          <m:ctrlPr>
                            <a:rPr lang="el-GR" i="1" smtClean="0">
                              <a:latin typeface="Cambria Math" panose="02040503050406030204" pitchFamily="18" charset="0"/>
                            </a:rPr>
                          </m:ctrlPr>
                        </m:sSubPr>
                        <m:e>
                          <m:r>
                            <m:rPr>
                              <m:sty m:val="p"/>
                            </m:rPr>
                            <a:rPr lang="el-GR" b="0" i="0" smtClean="0">
                              <a:latin typeface="Cambria Math" panose="02040503050406030204" pitchFamily="18" charset="0"/>
                            </a:rPr>
                            <m:t>Α</m:t>
                          </m:r>
                        </m:e>
                        <m:sub>
                          <m:r>
                            <a:rPr lang="el-GR" b="0" i="1" smtClean="0">
                              <a:latin typeface="Cambria Math" panose="02040503050406030204" pitchFamily="18" charset="0"/>
                            </a:rPr>
                            <m:t>𝜐</m:t>
                          </m:r>
                        </m:sub>
                      </m:sSub>
                      <m:r>
                        <a:rPr lang="el-GR" b="0" i="1" smtClean="0">
                          <a:latin typeface="Cambria Math" panose="02040503050406030204" pitchFamily="18" charset="0"/>
                        </a:rPr>
                        <m:t>=−</m:t>
                      </m:r>
                      <m:sSub>
                        <m:sSubPr>
                          <m:ctrlPr>
                            <a:rPr lang="el-GR"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𝑚</m:t>
                          </m:r>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𝐷</m:t>
                              </m:r>
                              <m:r>
                                <a:rPr lang="en-US" b="0" i="1" smtClean="0">
                                  <a:latin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𝐷</m:t>
                              </m:r>
                              <m:r>
                                <a:rPr lang="en-US" b="0" i="1" smtClean="0">
                                  <a:latin typeface="Cambria Math" panose="02040503050406030204" pitchFamily="18" charset="0"/>
                                </a:rPr>
                                <m:t>2</m:t>
                              </m:r>
                            </m:sub>
                          </m:sSub>
                        </m:e>
                      </m:d>
                    </m:oMath>
                  </m:oMathPara>
                </a14:m>
                <a:endParaRPr lang="en-US" b="0" dirty="0" smtClean="0"/>
              </a:p>
              <a:p>
                <a:endParaRPr lang="el-GR" dirty="0" smtClean="0"/>
              </a:p>
              <a:p>
                <a:r>
                  <a:rPr lang="el-GR" dirty="0" smtClean="0"/>
                  <a:t>Ενδογενής απολαβή:</a:t>
                </a:r>
                <a:r>
                  <a:rPr lang="en-US" dirty="0" smtClean="0"/>
                  <a:t> </a:t>
                </a:r>
                <a14:m>
                  <m:oMath xmlns:m="http://schemas.openxmlformats.org/officeDocument/2006/math">
                    <m:sSub>
                      <m:sSubPr>
                        <m:ctrlPr>
                          <a:rPr lang="el-GR"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m:t>
                        </m:r>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𝐷</m:t>
                        </m:r>
                        <m:r>
                          <a:rPr lang="en-US" i="1">
                            <a:latin typeface="Cambria Math" panose="02040503050406030204" pitchFamily="18" charset="0"/>
                          </a:rPr>
                          <m:t>1</m:t>
                        </m:r>
                      </m:sub>
                    </m:sSub>
                    <m:r>
                      <a:rPr lang="el-GR" b="0" i="1" smtClean="0">
                        <a:latin typeface="Cambria Math" panose="02040503050406030204" pitchFamily="18" charset="0"/>
                      </a:rPr>
                      <m:t>=</m:t>
                    </m:r>
                    <m:rad>
                      <m:radPr>
                        <m:degHide m:val="on"/>
                        <m:ctrlPr>
                          <a:rPr lang="el-GR" b="0" i="1" smtClean="0">
                            <a:latin typeface="Cambria Math" panose="02040503050406030204" pitchFamily="18" charset="0"/>
                          </a:rPr>
                        </m:ctrlPr>
                      </m:radPr>
                      <m:deg/>
                      <m:e>
                        <m:r>
                          <a:rPr lang="el-GR" b="0" i="1" smtClean="0">
                            <a:latin typeface="Cambria Math" panose="02040503050406030204" pitchFamily="18" charset="0"/>
                          </a:rPr>
                          <m:t>2</m:t>
                        </m:r>
                        <m:sSub>
                          <m:sSubPr>
                            <m:ctrlPr>
                              <a:rPr lang="el-GR" b="0" i="1" smtClean="0">
                                <a:latin typeface="Cambria Math" panose="02040503050406030204" pitchFamily="18" charset="0"/>
                              </a:rPr>
                            </m:ctrlPr>
                          </m:sSubPr>
                          <m:e>
                            <m:r>
                              <a:rPr lang="en-US" i="1">
                                <a:latin typeface="Cambria Math" panose="02040503050406030204" pitchFamily="18" charset="0"/>
                              </a:rPr>
                              <m:t>(</m:t>
                            </m:r>
                            <m:f>
                              <m:fPr>
                                <m:ctrlPr>
                                  <a:rPr lang="el-GR" i="1">
                                    <a:latin typeface="Cambria Math" panose="02040503050406030204" pitchFamily="18" charset="0"/>
                                  </a:rPr>
                                </m:ctrlPr>
                              </m:fPr>
                              <m:num>
                                <m:r>
                                  <a:rPr lang="en-US" i="1">
                                    <a:latin typeface="Cambria Math" panose="02040503050406030204" pitchFamily="18" charset="0"/>
                                  </a:rPr>
                                  <m:t>𝑊</m:t>
                                </m:r>
                              </m:num>
                              <m:den>
                                <m:r>
                                  <a:rPr lang="en-US" i="1">
                                    <a:latin typeface="Cambria Math" panose="02040503050406030204" pitchFamily="18" charset="0"/>
                                  </a:rPr>
                                  <m:t>𝐿</m:t>
                                </m:r>
                              </m:den>
                            </m:f>
                            <m:r>
                              <a:rPr lang="en-US" i="1">
                                <a:latin typeface="Cambria Math" panose="02040503050406030204" pitchFamily="18" charset="0"/>
                              </a:rPr>
                              <m:t>)</m:t>
                            </m:r>
                          </m:e>
                          <m:sub>
                            <m:r>
                              <a:rPr lang="en-US" b="0" i="1" smtClean="0">
                                <a:latin typeface="Cambria Math" panose="02040503050406030204" pitchFamily="18" charset="0"/>
                              </a:rPr>
                              <m:t>1</m:t>
                            </m:r>
                          </m:sub>
                        </m:sSub>
                        <m:sSub>
                          <m:sSubPr>
                            <m:ctrlPr>
                              <a:rPr lang="el-GR" b="0" i="1" smtClean="0">
                                <a:latin typeface="Cambria Math" panose="02040503050406030204" pitchFamily="18" charset="0"/>
                              </a:rPr>
                            </m:ctrlPr>
                          </m:sSubPr>
                          <m:e>
                            <m:r>
                              <a:rPr lang="el-GR" b="0" i="1" smtClean="0">
                                <a:latin typeface="Cambria Math" panose="02040503050406030204" pitchFamily="18" charset="0"/>
                              </a:rPr>
                              <m:t>𝜇</m:t>
                            </m:r>
                          </m:e>
                          <m:sub>
                            <m:r>
                              <a:rPr lang="en-US" b="0" i="1" smtClean="0">
                                <a:latin typeface="Cambria Math" panose="02040503050406030204" pitchFamily="18" charset="0"/>
                              </a:rPr>
                              <m:t>𝑛</m:t>
                            </m:r>
                          </m:sub>
                        </m:sSub>
                        <m:sSub>
                          <m:sSubPr>
                            <m:ctrlPr>
                              <a:rPr lang="el-GR"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𝑜𝑥</m:t>
                            </m:r>
                          </m:sub>
                        </m:sSub>
                        <m:sSub>
                          <m:sSubPr>
                            <m:ctrlPr>
                              <a:rPr lang="el-GR"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𝐷</m:t>
                            </m:r>
                          </m:sub>
                        </m:sSub>
                      </m:e>
                    </m:rad>
                    <m:f>
                      <m:fPr>
                        <m:ctrlPr>
                          <a:rPr lang="el-GR" b="0" i="1" smtClean="0">
                            <a:latin typeface="Cambria Math" panose="02040503050406030204" pitchFamily="18" charset="0"/>
                          </a:rPr>
                        </m:ctrlPr>
                      </m:fPr>
                      <m:num>
                        <m:r>
                          <a:rPr lang="en-US" b="0" i="1" smtClean="0">
                            <a:latin typeface="Cambria Math" panose="02040503050406030204" pitchFamily="18" charset="0"/>
                          </a:rPr>
                          <m:t>1</m:t>
                        </m:r>
                      </m:num>
                      <m:den>
                        <m:r>
                          <m:rPr>
                            <m:sty m:val="p"/>
                          </m:rPr>
                          <a:rPr lang="el-GR" b="0" i="0" smtClean="0">
                            <a:latin typeface="Cambria Math" panose="02040503050406030204" pitchFamily="18" charset="0"/>
                          </a:rPr>
                          <m:t>λ</m:t>
                        </m:r>
                        <m:sSub>
                          <m:sSubPr>
                            <m:ctrlPr>
                              <a:rPr lang="el-GR"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𝐷</m:t>
                            </m:r>
                          </m:sub>
                        </m:sSub>
                      </m:den>
                    </m:f>
                  </m:oMath>
                </a14:m>
                <a:endParaRPr lang="en-US" dirty="0" smtClean="0"/>
              </a:p>
              <a:p>
                <a:endParaRPr lang="en-US" altLang="el-GR" dirty="0" smtClean="0"/>
              </a:p>
              <a:p>
                <a:r>
                  <a:rPr lang="el-GR" altLang="el-GR" dirty="0" smtClean="0"/>
                  <a:t>Η </a:t>
                </a:r>
                <a:r>
                  <a:rPr lang="el-GR" altLang="el-GR" dirty="0"/>
                  <a:t>γραμμική περιοχή μπορεί να αυξηθεί με αύξηση του </a:t>
                </a:r>
                <a:r>
                  <a:rPr lang="en-US" altLang="el-GR" dirty="0"/>
                  <a:t>(W/L)2</a:t>
                </a:r>
                <a:endParaRPr lang="el-GR" altLang="el-GR" dirty="0"/>
              </a:p>
              <a:p>
                <a:endParaRPr lang="el-GR" dirty="0"/>
              </a:p>
            </p:txBody>
          </p:sp>
        </mc:Choice>
        <mc:Fallback xmlns="">
          <p:sp>
            <p:nvSpPr>
              <p:cNvPr id="3" name="Θέση κειμένου 2"/>
              <p:cNvSpPr>
                <a:spLocks noGrp="1" noRot="1" noChangeAspect="1" noMove="1" noResize="1" noEditPoints="1" noAdjustHandles="1" noChangeArrowheads="1" noChangeShapeType="1" noTextEdit="1"/>
              </p:cNvSpPr>
              <p:nvPr>
                <p:ph type="body" sz="half" idx="2"/>
              </p:nvPr>
            </p:nvSpPr>
            <p:spPr>
              <a:xfrm>
                <a:off x="457200" y="1556792"/>
                <a:ext cx="6085816" cy="4608512"/>
              </a:xfrm>
              <a:blipFill rotWithShape="0">
                <a:blip r:embed="rId4"/>
                <a:stretch>
                  <a:fillRect l="-1002"/>
                </a:stretch>
              </a:blipFill>
            </p:spPr>
            <p:txBody>
              <a:bodyPr/>
              <a:lstStyle/>
              <a:p>
                <a:r>
                  <a:rPr lang="el-GR">
                    <a:noFill/>
                  </a:rPr>
                  <a:t> </a:t>
                </a:r>
              </a:p>
            </p:txBody>
          </p:sp>
        </mc:Fallback>
      </mc:AlternateContent>
      <p:graphicFrame>
        <p:nvGraphicFramePr>
          <p:cNvPr id="18" name="Object 3" descr="Συμβολισμός συνδεσμολογίας βαθμίδας κοινής πηγής με φόρτο πηγή ρεύματος"/>
          <p:cNvGraphicFramePr>
            <a:graphicFrameLocks noGrp="1" noChangeAspect="1"/>
          </p:cNvGraphicFramePr>
          <p:nvPr>
            <p:ph idx="1"/>
            <p:extLst>
              <p:ext uri="{D42A27DB-BD31-4B8C-83A1-F6EECF244321}">
                <p14:modId xmlns:p14="http://schemas.microsoft.com/office/powerpoint/2010/main" val="1164569828"/>
              </p:ext>
            </p:extLst>
          </p:nvPr>
        </p:nvGraphicFramePr>
        <p:xfrm>
          <a:off x="6264188" y="1653022"/>
          <a:ext cx="1740829" cy="2221058"/>
        </p:xfrm>
        <a:graphic>
          <a:graphicData uri="http://schemas.openxmlformats.org/presentationml/2006/ole">
            <mc:AlternateContent xmlns:mc="http://schemas.openxmlformats.org/markup-compatibility/2006">
              <mc:Choice xmlns:v="urn:schemas-microsoft-com:vml" Requires="v">
                <p:oleObj spid="_x0000_s6220" name="Photo Editor Photo" r:id="rId5" imgW="828791" imgH="1057423" progId="MSPhotoEd.3">
                  <p:embed/>
                </p:oleObj>
              </mc:Choice>
              <mc:Fallback>
                <p:oleObj name="Photo Editor Photo" r:id="rId5" imgW="828791" imgH="1057423"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4188" y="1653022"/>
                        <a:ext cx="1740829" cy="2221058"/>
                      </a:xfrm>
                      <a:prstGeom prst="rect">
                        <a:avLst/>
                      </a:prstGeom>
                      <a:noFill/>
                      <a:ln>
                        <a:noFill/>
                      </a:ln>
                      <a:effectLst/>
                    </p:spPr>
                  </p:pic>
                </p:oleObj>
              </mc:Fallback>
            </mc:AlternateContent>
          </a:graphicData>
        </a:graphic>
      </p:graphicFrame>
    </p:spTree>
    <p:custDataLst>
      <p:tags r:id="rId2"/>
    </p:custData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Autofit/>
          </a:bodyPr>
          <a:lstStyle/>
          <a:p>
            <a:pPr eaLnBrk="1" hangingPunct="1"/>
            <a:r>
              <a:rPr lang="el-GR" altLang="el-GR" sz="4000" dirty="0"/>
              <a:t>Βαθμίδα κοινής πηγής με φόρτο στην περιοχή τριόδου</a:t>
            </a:r>
          </a:p>
        </p:txBody>
      </p:sp>
      <p:graphicFrame>
        <p:nvGraphicFramePr>
          <p:cNvPr id="10" name="Object 8"/>
          <p:cNvGraphicFramePr>
            <a:graphicFrameLocks noChangeAspect="1"/>
          </p:cNvGraphicFramePr>
          <p:nvPr>
            <p:extLst>
              <p:ext uri="{D42A27DB-BD31-4B8C-83A1-F6EECF244321}">
                <p14:modId xmlns:p14="http://schemas.microsoft.com/office/powerpoint/2010/main" val="3818936247"/>
              </p:ext>
            </p:extLst>
          </p:nvPr>
        </p:nvGraphicFramePr>
        <p:xfrm>
          <a:off x="415427" y="2253288"/>
          <a:ext cx="4339903" cy="1082867"/>
        </p:xfrm>
        <a:graphic>
          <a:graphicData uri="http://schemas.openxmlformats.org/presentationml/2006/ole">
            <mc:AlternateContent xmlns:mc="http://schemas.openxmlformats.org/markup-compatibility/2006">
              <mc:Choice xmlns:v="urn:schemas-microsoft-com:vml" Requires="v">
                <p:oleObj spid="_x0000_s13338" name="Equation" r:id="rId4" imgW="2336760" imgH="583920" progId="Equation.3">
                  <p:embed/>
                </p:oleObj>
              </mc:Choice>
              <mc:Fallback>
                <p:oleObj name="Equation" r:id="rId4" imgW="2336760" imgH="58392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427" y="2253288"/>
                        <a:ext cx="4339903" cy="1082867"/>
                      </a:xfrm>
                      <a:prstGeom prst="rect">
                        <a:avLst/>
                      </a:prstGeom>
                      <a:noFill/>
                      <a:ln>
                        <a:noFill/>
                      </a:ln>
                      <a:effectLst/>
                    </p:spPr>
                  </p:pic>
                </p:oleObj>
              </mc:Fallback>
            </mc:AlternateContent>
          </a:graphicData>
        </a:graphic>
      </p:graphicFrame>
      <p:graphicFrame>
        <p:nvGraphicFramePr>
          <p:cNvPr id="9" name="Object 7" descr="Δύο συνδεσμολογίες όπου στη δεύτερη αντικαθίστατε το Μ2,Vb με Ren2"/>
          <p:cNvGraphicFramePr>
            <a:graphicFrameLocks noGrp="1" noChangeAspect="1"/>
          </p:cNvGraphicFramePr>
          <p:nvPr>
            <p:ph idx="1"/>
            <p:extLst>
              <p:ext uri="{D42A27DB-BD31-4B8C-83A1-F6EECF244321}">
                <p14:modId xmlns:p14="http://schemas.microsoft.com/office/powerpoint/2010/main" val="1305747028"/>
              </p:ext>
            </p:extLst>
          </p:nvPr>
        </p:nvGraphicFramePr>
        <p:xfrm>
          <a:off x="5472100" y="1964281"/>
          <a:ext cx="3333546" cy="1913702"/>
        </p:xfrm>
        <a:graphic>
          <a:graphicData uri="http://schemas.openxmlformats.org/presentationml/2006/ole">
            <mc:AlternateContent xmlns:mc="http://schemas.openxmlformats.org/markup-compatibility/2006">
              <mc:Choice xmlns:v="urn:schemas-microsoft-com:vml" Requires="v">
                <p:oleObj spid="_x0000_s13339" name="Photo Editor Photo" r:id="rId6" imgW="2057143" imgH="1181265" progId="MSPhotoEd.3">
                  <p:embed/>
                </p:oleObj>
              </mc:Choice>
              <mc:Fallback>
                <p:oleObj name="Photo Editor Photo" r:id="rId6" imgW="2057143" imgH="1181265" progId="MSPhotoEd.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72100" y="1964281"/>
                        <a:ext cx="3333546" cy="1913702"/>
                      </a:xfrm>
                      <a:prstGeom prst="rect">
                        <a:avLst/>
                      </a:prstGeom>
                      <a:noFill/>
                      <a:ln>
                        <a:noFill/>
                      </a:ln>
                      <a:effectLst/>
                    </p:spPr>
                  </p:pic>
                </p:oleObj>
              </mc:Fallback>
            </mc:AlternateContent>
          </a:graphicData>
        </a:graphic>
      </p:graphicFrame>
      <p:sp>
        <p:nvSpPr>
          <p:cNvPr id="3" name="Θέση κειμένου 2"/>
          <p:cNvSpPr>
            <a:spLocks noGrp="1"/>
          </p:cNvSpPr>
          <p:nvPr>
            <p:ph type="body" sz="half" idx="2"/>
          </p:nvPr>
        </p:nvSpPr>
        <p:spPr>
          <a:xfrm>
            <a:off x="251520" y="3793355"/>
            <a:ext cx="6085816" cy="673293"/>
          </a:xfrm>
        </p:spPr>
        <p:txBody>
          <a:bodyPr/>
          <a:lstStyle/>
          <a:p>
            <a:r>
              <a:rPr lang="el-GR" dirty="0"/>
              <a:t>Μειονέκτημα: εξάρτηση από τις παραμέτρους</a:t>
            </a:r>
            <a:r>
              <a:rPr lang="el-GR" dirty="0" smtClean="0"/>
              <a:t>.</a:t>
            </a:r>
            <a:endParaRPr lang="el-GR" dirty="0"/>
          </a:p>
        </p:txBody>
      </p:sp>
    </p:spTree>
    <p:custDataLst>
      <p:tags r:id="rId2"/>
    </p:custDataLst>
    <p:extLst>
      <p:ext uri="{BB962C8B-B14F-4D97-AF65-F5344CB8AC3E}">
        <p14:creationId xmlns:p14="http://schemas.microsoft.com/office/powerpoint/2010/main" val="2827499933"/>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7/14/2015 5:50:23 P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25602,10,9,3,"/>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26628,23,42,24,29,32,41,45,33,36,40,39,"/>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26628,3,46,48,49,52,55,56,59,47,"/>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6628,3,20,21,24,27,28,31,32,"/>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58370,58371,58372,58373,"/>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59394,59395,59396,"/>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67586,67587,67588,6,"/>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5362,15363,15364,"/>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7,4,21,5,26,"/>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5,49,10,39,12,47,44,48,45,46,22,25,29,"/>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5,10,49,32,33,34,35,36,37,43,42,"/>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1506,12,14,33,13,25,22,39,26,40,"/>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1506,42,43,25,37,29,30,31,38,32,"/>
</p:tagLst>
</file>

<file path=ppt/tags/tag8.xml><?xml version="1.0" encoding="utf-8"?>
<p:tagLst xmlns:a="http://schemas.openxmlformats.org/drawingml/2006/main" xmlns:r="http://schemas.openxmlformats.org/officeDocument/2006/relationships" xmlns:p="http://schemas.openxmlformats.org/presentationml/2006/main">
  <p:tag name="ZHAW.ACCESSIBILITYADDIN.READINGORDER" val="21506,12,14,16,15,13,20,17,19,18,"/>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5602,3,18,"/>
</p:tagLst>
</file>

<file path=ppt/theme/theme1.xml><?xml version="1.0" encoding="utf-8"?>
<a:theme xmlns:a="http://schemas.openxmlformats.org/drawingml/2006/main" name="Θέμα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extLst>
    <a:ext uri="{05A4C25C-085E-4340-85A3-A5531E510DB2}">
      <thm15:themeFamily xmlns:thm15="http://schemas.microsoft.com/office/thememl/2012/main" name="Θέμα2" id="{8D0EB99E-6069-4AFB-8549-0539EF7F222C}" vid="{B4C8CC40-989B-4BCD-8B08-244F7A7A114B}"/>
    </a:ext>
  </a:ext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782C25B0-AE68-4F47-B25A-BE442AE4F722}">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
  <TotalTime>3874</TotalTime>
  <Words>587</Words>
  <Application>Microsoft Office PowerPoint</Application>
  <PresentationFormat>Προβολή στην οθόνη (4:3)</PresentationFormat>
  <Paragraphs>91</Paragraphs>
  <Slides>20</Slides>
  <Notes>11</Notes>
  <HiddenSlides>0</HiddenSlides>
  <MMClips>0</MMClips>
  <ScaleCrop>false</ScaleCrop>
  <HeadingPairs>
    <vt:vector size="8" baseType="variant">
      <vt:variant>
        <vt:lpstr>Γραμματοσειρές που χρησιμοποιούνται</vt:lpstr>
      </vt:variant>
      <vt:variant>
        <vt:i4>6</vt:i4>
      </vt:variant>
      <vt:variant>
        <vt:lpstr>Θέμα</vt:lpstr>
      </vt:variant>
      <vt:variant>
        <vt:i4>1</vt:i4>
      </vt:variant>
      <vt:variant>
        <vt:lpstr>Ενσωματωμένοι διακομιστές OLE</vt:lpstr>
      </vt:variant>
      <vt:variant>
        <vt:i4>3</vt:i4>
      </vt:variant>
      <vt:variant>
        <vt:lpstr>Τίτλοι διαφανειών</vt:lpstr>
      </vt:variant>
      <vt:variant>
        <vt:i4>20</vt:i4>
      </vt:variant>
    </vt:vector>
  </HeadingPairs>
  <TitlesOfParts>
    <vt:vector size="30" baseType="lpstr">
      <vt:lpstr>Arial</vt:lpstr>
      <vt:lpstr>Calibri</vt:lpstr>
      <vt:lpstr>Cambria Math</vt:lpstr>
      <vt:lpstr>Tahoma</vt:lpstr>
      <vt:lpstr>Times New Roman</vt:lpstr>
      <vt:lpstr>Wingdings</vt:lpstr>
      <vt:lpstr>Θέμα2</vt:lpstr>
      <vt:lpstr>Photo Editor Photo</vt:lpstr>
      <vt:lpstr>Εξίσωση</vt:lpstr>
      <vt:lpstr>Equation</vt:lpstr>
      <vt:lpstr>Σχεδίαση Μεικτών VLSI Κυκλωμάτων</vt:lpstr>
      <vt:lpstr>Ενισχυτές μιας βαθμίδας</vt:lpstr>
      <vt:lpstr>Βαθμίδα κοινής πηγής (1 από 2)</vt:lpstr>
      <vt:lpstr>Βαθμίδα κοινής πηγής (2 από 2)</vt:lpstr>
      <vt:lpstr>Βαθμίδα κοινής πηγής με φόρτο MOSFET σε συνδεσμολογία διόδου (1 από 3)</vt:lpstr>
      <vt:lpstr>Βαθμίδα κοινής πηγής με φόρτο MOSFET σε συνδεσμολογία διόδου (2 από 3)</vt:lpstr>
      <vt:lpstr>Βαθμίδα κοινής πηγής με φόρτο MOSFET σε συνδεσμολογία διόδου (3 από 3)</vt:lpstr>
      <vt:lpstr>Βαθμίδα κοινής πηγής με φόρτο πηγή ρεύματος</vt:lpstr>
      <vt:lpstr>Βαθμίδα κοινής πηγής με φόρτο στην περιοχή τριόδου</vt:lpstr>
      <vt:lpstr>Βαθμίδα κοινής πηγής με ανασύζευξη (εκφυλισμό) πηγής (1 από 3)</vt:lpstr>
      <vt:lpstr>Βαθμίδα κοινής πηγής με ανασύζευξη (εκφυλισμό) πηγής (2 από 3)</vt:lpstr>
      <vt:lpstr>Βαθμίδα κοινής πηγής με ανασύζευξη (εκφυλισμό) πηγής (3 από 3)</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Morgana</dc:creator>
  <cp:lastModifiedBy>Δεσποινίς Βατόμουρο .</cp:lastModifiedBy>
  <cp:revision>109</cp:revision>
  <cp:lastPrinted>1601-01-01T00:00:00Z</cp:lastPrinted>
  <dcterms:created xsi:type="dcterms:W3CDTF">1601-01-01T00:00:00Z</dcterms:created>
  <dcterms:modified xsi:type="dcterms:W3CDTF">2015-07-14T14:50:34Z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4</vt:i4>
  </property>
  <property fmtid="{D5CDD505-2E9C-101B-9397-08002B2CF9AE}" pid="3" name="LCID">
    <vt:i4>1032</vt:i4>
  </property>
</Properties>
</file>