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21.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2"/>
  </p:sldMasterIdLst>
  <p:notesMasterIdLst>
    <p:notesMasterId r:id="rId22"/>
  </p:notesMasterIdLst>
  <p:handoutMasterIdLst>
    <p:handoutMasterId r:id="rId23"/>
  </p:handoutMasterIdLst>
  <p:sldIdLst>
    <p:sldId id="292" r:id="rId3"/>
    <p:sldId id="307" r:id="rId4"/>
    <p:sldId id="312" r:id="rId5"/>
    <p:sldId id="308" r:id="rId6"/>
    <p:sldId id="309" r:id="rId7"/>
    <p:sldId id="311" r:id="rId8"/>
    <p:sldId id="273" r:id="rId9"/>
    <p:sldId id="274" r:id="rId10"/>
    <p:sldId id="275" r:id="rId11"/>
    <p:sldId id="276" r:id="rId12"/>
    <p:sldId id="277" r:id="rId13"/>
    <p:sldId id="295" r:id="rId14"/>
    <p:sldId id="296" r:id="rId15"/>
    <p:sldId id="297" r:id="rId16"/>
    <p:sldId id="298" r:id="rId17"/>
    <p:sldId id="299" r:id="rId18"/>
    <p:sldId id="300" r:id="rId19"/>
    <p:sldId id="301" r:id="rId20"/>
    <p:sldId id="302" r:id="rId21"/>
  </p:sldIdLst>
  <p:sldSz cx="9144000" cy="6858000" type="screen4x3"/>
  <p:notesSz cx="6858000" cy="9144000"/>
  <p:custDataLst>
    <p:tags r:id="rId24"/>
  </p:custDataLst>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FFFFFF"/>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372" autoAdjust="0"/>
    <p:restoredTop sz="94679" autoAdjust="0"/>
  </p:normalViewPr>
  <p:slideViewPr>
    <p:cSldViewPr showGuides="1">
      <p:cViewPr varScale="1">
        <p:scale>
          <a:sx n="75" d="100"/>
          <a:sy n="75" d="100"/>
        </p:scale>
        <p:origin x="7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image" Target="../media/image3.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l-G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pPr>
              <a:defRPr/>
            </a:pPr>
            <a:fld id="{BD74FBCE-5254-469D-B221-094E2F9DBFE1}" type="slidenum">
              <a:rPr lang="el-GR" altLang="el-GR"/>
              <a:pPr>
                <a:defRPr/>
              </a:pPr>
              <a:t>‹#›</a:t>
            </a:fld>
            <a:endParaRPr lang="el-GR" altLang="el-GR"/>
          </a:p>
        </p:txBody>
      </p:sp>
    </p:spTree>
    <p:extLst>
      <p:ext uri="{BB962C8B-B14F-4D97-AF65-F5344CB8AC3E}">
        <p14:creationId xmlns:p14="http://schemas.microsoft.com/office/powerpoint/2010/main" val="1737385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l-G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επεξεργασία των στυλ κειμένου στο υπόδειγμα</a:t>
            </a:r>
          </a:p>
          <a:p>
            <a:pPr lvl="1"/>
            <a:r>
              <a:rPr lang="el-GR" noProof="0" smtClean="0"/>
              <a:t>Δεύτερο επίπεδο</a:t>
            </a:r>
          </a:p>
          <a:p>
            <a:pPr lvl="2"/>
            <a:r>
              <a:rPr lang="el-GR" noProof="0" smtClean="0"/>
              <a:t>Τρίτο επίπεδο</a:t>
            </a:r>
          </a:p>
          <a:p>
            <a:pPr lvl="3"/>
            <a:r>
              <a:rPr lang="el-GR" noProof="0" smtClean="0"/>
              <a:t>Τέταρτο επίπεδο</a:t>
            </a:r>
          </a:p>
          <a:p>
            <a:pPr lvl="4"/>
            <a:r>
              <a:rPr lang="el-GR" noProof="0" smtClean="0"/>
              <a:t>Πέμπτο επίπεδο</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pPr>
              <a:defRPr/>
            </a:pPr>
            <a:fld id="{A77E60DF-347A-4ECD-8CCA-AF35A6BA6C1C}" type="slidenum">
              <a:rPr lang="el-GR" altLang="el-GR"/>
              <a:pPr>
                <a:defRPr/>
              </a:pPr>
              <a:t>‹#›</a:t>
            </a:fld>
            <a:endParaRPr lang="el-GR" altLang="el-GR"/>
          </a:p>
        </p:txBody>
      </p:sp>
    </p:spTree>
    <p:extLst>
      <p:ext uri="{BB962C8B-B14F-4D97-AF65-F5344CB8AC3E}">
        <p14:creationId xmlns:p14="http://schemas.microsoft.com/office/powerpoint/2010/main" val="4084635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Θέση εικόνας διαφάνειας 1"/>
          <p:cNvSpPr>
            <a:spLocks noGrp="1" noRot="1" noChangeAspect="1" noTextEdit="1"/>
          </p:cNvSpPr>
          <p:nvPr>
            <p:ph type="sldImg"/>
          </p:nvPr>
        </p:nvSpPr>
        <p:spPr>
          <a:ln/>
        </p:spPr>
      </p:sp>
      <p:sp>
        <p:nvSpPr>
          <p:cNvPr id="16387" name="Θέση σημειώσεων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pPr marL="171450" indent="-171450">
              <a:buFontTx/>
              <a:buChar char="•"/>
            </a:pPr>
            <a:endParaRPr lang="el-GR" altLang="el-GR" smtClean="0">
              <a:solidFill>
                <a:srgbClr val="FF0000"/>
              </a:solidFill>
            </a:endParaRPr>
          </a:p>
        </p:txBody>
      </p:sp>
    </p:spTree>
    <p:extLst>
      <p:ext uri="{BB962C8B-B14F-4D97-AF65-F5344CB8AC3E}">
        <p14:creationId xmlns:p14="http://schemas.microsoft.com/office/powerpoint/2010/main" val="580862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7270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F202287-FBA4-46C1-B7EB-4AA4FD48BA27}" type="slidenum">
              <a:rPr lang="el-GR" altLang="el-GR" smtClean="0">
                <a:latin typeface="Times New Roman" panose="02020603050405020304" pitchFamily="18" charset="0"/>
              </a:rPr>
              <a:pPr/>
              <a:t>19</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541950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Θέση εικόνας διαφάνειας 1"/>
          <p:cNvSpPr>
            <a:spLocks noGrp="1" noRot="1" noChangeAspect="1" noTextEdit="1"/>
          </p:cNvSpPr>
          <p:nvPr>
            <p:ph type="sldImg"/>
          </p:nvPr>
        </p:nvSpPr>
        <p:spPr>
          <a:ln/>
        </p:spPr>
      </p:sp>
      <p:sp>
        <p:nvSpPr>
          <p:cNvPr id="28675" name="Θέση σημειώσεων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r>
              <a:rPr lang="en-US" altLang="el-GR" smtClean="0"/>
              <a:t>http://engineeringhistory.tumblr.com/post/47713155591/intel-4004-the-first-microprocessor-on-the</a:t>
            </a:r>
            <a:endParaRPr lang="el-GR" altLang="el-GR" smtClean="0"/>
          </a:p>
        </p:txBody>
      </p:sp>
      <p:sp>
        <p:nvSpPr>
          <p:cNvPr id="28676" name="Θέση αριθμού διαφάνειας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E8DAECA1-D50C-4D44-98F0-BDB8C650986E}" type="slidenum">
              <a:rPr lang="el-GR" altLang="el-GR" smtClean="0">
                <a:latin typeface="Times New Roman" panose="02020603050405020304" pitchFamily="18" charset="0"/>
              </a:rPr>
              <a:pPr/>
              <a:t>10</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3823980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Θέση εικόνας διαφάνειας 1"/>
          <p:cNvSpPr>
            <a:spLocks noGrp="1" noRot="1" noChangeAspect="1" noTextEdit="1"/>
          </p:cNvSpPr>
          <p:nvPr>
            <p:ph type="sldImg"/>
          </p:nvPr>
        </p:nvSpPr>
        <p:spPr>
          <a:ln/>
        </p:spPr>
      </p:sp>
      <p:sp>
        <p:nvSpPr>
          <p:cNvPr id="30723" name="Θέση σημειώσεων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r>
              <a:rPr lang="en-US" altLang="el-GR" smtClean="0"/>
              <a:t>https://upload.wikimedia.org/wikipedia/commons/0/06/Intel_Pentium_OverDrive_die.JPG</a:t>
            </a:r>
          </a:p>
          <a:p>
            <a:r>
              <a:rPr lang="el-GR" altLang="el-GR" smtClean="0"/>
              <a:t>Του/της Pauli Rautakorpi (Έργο αυτού που το ανεβάζει) [CC BY 3.0 (http://creativecommons.org/licenses/by/3.0)], μέσω των Wikimedia Commons</a:t>
            </a:r>
          </a:p>
        </p:txBody>
      </p:sp>
      <p:sp>
        <p:nvSpPr>
          <p:cNvPr id="30724" name="Θέση αριθμού διαφάνειας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49ED724-A4E4-4CDF-9F20-2A01B8131ACF}" type="slidenum">
              <a:rPr lang="el-GR" altLang="el-GR" smtClean="0">
                <a:latin typeface="Times New Roman" panose="02020603050405020304" pitchFamily="18" charset="0"/>
              </a:rPr>
              <a:pPr/>
              <a:t>11</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3746522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Θέση εικόνας διαφάνειας 1"/>
          <p:cNvSpPr>
            <a:spLocks noGrp="1" noRot="1" noChangeAspect="1" noTextEdit="1"/>
          </p:cNvSpPr>
          <p:nvPr>
            <p:ph type="sldImg"/>
          </p:nvPr>
        </p:nvSpPr>
        <p:spPr>
          <a:ln/>
        </p:spPr>
      </p:sp>
      <p:sp>
        <p:nvSpPr>
          <p:cNvPr id="60419" name="Θέση σημειώσεων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pPr marL="171450" indent="-171450">
              <a:buFontTx/>
              <a:buChar char="•"/>
            </a:pPr>
            <a:endParaRPr lang="el-GR" altLang="el-GR" smtClean="0"/>
          </a:p>
        </p:txBody>
      </p:sp>
      <p:sp>
        <p:nvSpPr>
          <p:cNvPr id="60420" name="Θέση αριθμού διαφάνειας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99DBD623-2513-4AD0-AF6F-160A32DA6252}" type="slidenum">
              <a:rPr lang="el-GR" altLang="el-GR" smtClean="0">
                <a:latin typeface="Times New Roman" panose="02020603050405020304" pitchFamily="18" charset="0"/>
              </a:rPr>
              <a:pPr/>
              <a:t>13</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83226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624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5AF7DFA-D67B-4DBE-B360-9828693EFC06}" type="slidenum">
              <a:rPr lang="el-GR" altLang="el-GR" smtClean="0">
                <a:latin typeface="Times New Roman" panose="02020603050405020304" pitchFamily="18" charset="0"/>
              </a:rPr>
              <a:pPr/>
              <a:t>14</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4255735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645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55E6DD4-9525-42CF-9BAD-F6410158E92D}" type="slidenum">
              <a:rPr lang="el-GR" altLang="el-GR" smtClean="0">
                <a:latin typeface="Times New Roman" panose="02020603050405020304" pitchFamily="18" charset="0"/>
              </a:rPr>
              <a:pPr/>
              <a:t>15</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897055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665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77C587A-41FD-425A-8E3D-3FDC24C05D63}" type="slidenum">
              <a:rPr lang="el-GR" altLang="el-GR" smtClean="0">
                <a:latin typeface="Times New Roman" panose="02020603050405020304" pitchFamily="18" charset="0"/>
              </a:rPr>
              <a:pPr/>
              <a:t>16</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738710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Tree>
    <p:extLst>
      <p:ext uri="{BB962C8B-B14F-4D97-AF65-F5344CB8AC3E}">
        <p14:creationId xmlns:p14="http://schemas.microsoft.com/office/powerpoint/2010/main" val="31765638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Tree>
    <p:extLst>
      <p:ext uri="{BB962C8B-B14F-4D97-AF65-F5344CB8AC3E}">
        <p14:creationId xmlns:p14="http://schemas.microsoft.com/office/powerpoint/2010/main" val="1586325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dirty="0"/>
          </a:p>
        </p:txBody>
      </p:sp>
    </p:spTree>
    <p:extLst>
      <p:ext uri="{BB962C8B-B14F-4D97-AF65-F5344CB8AC3E}">
        <p14:creationId xmlns:p14="http://schemas.microsoft.com/office/powerpoint/2010/main" val="338498502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B8D8D9AF-ABEB-4DB2-A9A7-7565346C194D}" type="slidenum">
              <a:rPr lang="el-GR" smtClean="0">
                <a:solidFill>
                  <a:srgbClr val="5075BC"/>
                </a:solidFill>
              </a:rPr>
              <a:pPr algn="ctr">
                <a:defRPr/>
              </a:pPr>
              <a:t>‹#›</a:t>
            </a:fld>
            <a:endParaRPr lang="el-GR" dirty="0">
              <a:solidFill>
                <a:srgbClr val="5075BC"/>
              </a:solidFill>
            </a:endParaRPr>
          </a:p>
        </p:txBody>
      </p:sp>
      <p:sp>
        <p:nvSpPr>
          <p:cNvPr id="5" name="2 - Θέση υποσέλιδου"/>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1: Εισαγωγή στην Αναλογική Σχεδίαση </a:t>
            </a:r>
            <a:endParaRPr lang="el-GR" sz="1000" dirty="0">
              <a:solidFill>
                <a:srgbClr val="5075BC"/>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56446857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47873979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47891D65-4FD5-4C9E-8125-9533E90E911E}" type="slidenum">
              <a:rPr lang="el-GR" smtClean="0">
                <a:solidFill>
                  <a:srgbClr val="5075BC"/>
                </a:solidFill>
              </a:rPr>
              <a:pPr algn="ctr">
                <a:defRPr/>
              </a:pPr>
              <a:t>‹#›</a:t>
            </a:fld>
            <a:endParaRPr lang="el-GR" dirty="0">
              <a:solidFill>
                <a:srgbClr val="5075BC"/>
              </a:solidFill>
            </a:endParaRPr>
          </a:p>
        </p:txBody>
      </p:sp>
      <p:sp>
        <p:nvSpPr>
          <p:cNvPr id="5"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1: Εισαγωγή στην Αναλογική Σχεδίαση </a:t>
            </a:r>
            <a:endParaRPr lang="el-GR" sz="1000" dirty="0">
              <a:solidFill>
                <a:srgbClr val="5075BC"/>
              </a:solidFill>
            </a:endParaRPr>
          </a:p>
        </p:txBody>
      </p:sp>
      <p:pic>
        <p:nvPicPr>
          <p:cNvPr id="6" name="Picture 5"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Tree>
    <p:extLst>
      <p:ext uri="{BB962C8B-B14F-4D97-AF65-F5344CB8AC3E}">
        <p14:creationId xmlns:p14="http://schemas.microsoft.com/office/powerpoint/2010/main" val="2474460940"/>
      </p:ext>
    </p:extLst>
  </p:cSld>
  <p:clrMapOvr>
    <a:masterClrMapping/>
  </p:clrMapOvr>
  <p:transition/>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Tree>
    <p:extLst>
      <p:ext uri="{BB962C8B-B14F-4D97-AF65-F5344CB8AC3E}">
        <p14:creationId xmlns:p14="http://schemas.microsoft.com/office/powerpoint/2010/main" val="267096805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αριθμού διαφάνειας 5"/>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5D3FB25A-BBC0-4EA0-8774-A73A77F43FCC}" type="slidenum">
              <a:rPr lang="el-GR" smtClean="0">
                <a:solidFill>
                  <a:srgbClr val="5075BC"/>
                </a:solidFill>
              </a:rPr>
              <a:pPr algn="ctr">
                <a:defRPr/>
              </a:pPr>
              <a:t>‹#›</a:t>
            </a:fld>
            <a:endParaRPr lang="el-GR" dirty="0">
              <a:solidFill>
                <a:srgbClr val="5075BC"/>
              </a:solidFill>
            </a:endParaRPr>
          </a:p>
        </p:txBody>
      </p:sp>
      <p:sp>
        <p:nvSpPr>
          <p:cNvPr id="6" name="2 - Θέση υποσέλιδου"/>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1: Εισαγωγή στην Αναλογική Σχεδίαση </a:t>
            </a:r>
            <a:endParaRPr lang="el-GR" sz="1000" dirty="0">
              <a:solidFill>
                <a:srgbClr val="5075BC"/>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9252512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7"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77B698D3-8E7C-4045-8180-E1488241FE80}" type="slidenum">
              <a:rPr lang="el-GR" smtClean="0">
                <a:solidFill>
                  <a:srgbClr val="5075BC"/>
                </a:solidFill>
              </a:rPr>
              <a:pPr algn="ctr">
                <a:defRPr/>
              </a:pPr>
              <a:t>‹#›</a:t>
            </a:fld>
            <a:endParaRPr lang="el-GR" dirty="0">
              <a:solidFill>
                <a:srgbClr val="5075BC"/>
              </a:solidFill>
            </a:endParaRPr>
          </a:p>
        </p:txBody>
      </p:sp>
      <p:sp>
        <p:nvSpPr>
          <p:cNvPr id="8"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1: Εισαγωγή στην Αναλογική Σχεδίαση </a:t>
            </a:r>
            <a:endParaRPr lang="el-GR" sz="1000" dirty="0">
              <a:solidFill>
                <a:srgbClr val="5075BC"/>
              </a:solidFill>
            </a:endParaRPr>
          </a:p>
        </p:txBody>
      </p:sp>
      <p:pic>
        <p:nvPicPr>
          <p:cNvPr id="9" name="Picture 8"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89757988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35F80DA4-E160-44DA-A325-2676CE6E8689}" type="slidenum">
              <a:rPr lang="el-GR" smtClean="0">
                <a:solidFill>
                  <a:srgbClr val="5075BC"/>
                </a:solidFill>
              </a:rPr>
              <a:pPr algn="ctr">
                <a:defRPr/>
              </a:pPr>
              <a:t>‹#›</a:t>
            </a:fld>
            <a:endParaRPr lang="el-GR" dirty="0">
              <a:solidFill>
                <a:srgbClr val="5075BC"/>
              </a:solidFill>
            </a:endParaRPr>
          </a:p>
        </p:txBody>
      </p:sp>
      <p:sp>
        <p:nvSpPr>
          <p:cNvPr id="4"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1: Εισαγωγή στην Αναλογική Σχεδίαση </a:t>
            </a:r>
            <a:endParaRPr lang="el-GR" sz="1000" dirty="0">
              <a:solidFill>
                <a:srgbClr val="5075BC"/>
              </a:solidFill>
            </a:endParaRPr>
          </a:p>
        </p:txBody>
      </p:sp>
      <p:pic>
        <p:nvPicPr>
          <p:cNvPr id="5" name="Picture 4"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Tree>
    <p:extLst>
      <p:ext uri="{BB962C8B-B14F-4D97-AF65-F5344CB8AC3E}">
        <p14:creationId xmlns:p14="http://schemas.microsoft.com/office/powerpoint/2010/main" val="158506128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384881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Περιεχόμενο με λεζάντα">
    <p:spTree>
      <p:nvGrpSpPr>
        <p:cNvPr id="1" name=""/>
        <p:cNvGrpSpPr/>
        <p:nvPr/>
      </p:nvGrpSpPr>
      <p:grpSpPr>
        <a:xfrm>
          <a:off x="0" y="0"/>
          <a:ext cx="0" cy="0"/>
          <a:chOff x="0" y="0"/>
          <a:chExt cx="0" cy="0"/>
        </a:xfrm>
      </p:grpSpPr>
      <p:sp>
        <p:nvSpPr>
          <p:cNvPr id="5"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18A2BF11-534B-4370-A747-A6DA54A50663}" type="slidenum">
              <a:rPr lang="el-GR" smtClean="0">
                <a:solidFill>
                  <a:srgbClr val="5075BC"/>
                </a:solidFill>
              </a:rPr>
              <a:pPr algn="ctr">
                <a:defRPr/>
              </a:pPr>
              <a:t>‹#›</a:t>
            </a:fld>
            <a:endParaRPr lang="el-GR" dirty="0">
              <a:solidFill>
                <a:srgbClr val="5075BC"/>
              </a:solidFill>
            </a:endParaRPr>
          </a:p>
        </p:txBody>
      </p:sp>
      <p:sp>
        <p:nvSpPr>
          <p:cNvPr id="7"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1: Εισαγωγή στην Αναλογική Σχεδίαση </a:t>
            </a:r>
            <a:endParaRPr lang="el-GR" sz="1000" dirty="0">
              <a:solidFill>
                <a:srgbClr val="5075BC"/>
              </a:solidFill>
            </a:endParaRPr>
          </a:p>
        </p:txBody>
      </p:sp>
      <p:pic>
        <p:nvPicPr>
          <p:cNvPr id="8" name="Picture 7"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smtClean="0"/>
              <a:t>Στυλ κύριου τίτλου</a:t>
            </a:r>
            <a:endParaRPr lang="el-GR" dirty="0"/>
          </a:p>
        </p:txBody>
      </p:sp>
    </p:spTree>
    <p:extLst>
      <p:ext uri="{BB962C8B-B14F-4D97-AF65-F5344CB8AC3E}">
        <p14:creationId xmlns:p14="http://schemas.microsoft.com/office/powerpoint/2010/main" val="391618503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5"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3AD41766-3C87-4F03-95EB-E8E6D6464939}" type="slidenum">
              <a:rPr lang="el-GR" smtClean="0">
                <a:solidFill>
                  <a:srgbClr val="5075BC"/>
                </a:solidFill>
              </a:rPr>
              <a:pPr algn="ctr">
                <a:defRPr/>
              </a:pPr>
              <a:t>‹#›</a:t>
            </a:fld>
            <a:endParaRPr lang="el-GR" dirty="0">
              <a:solidFill>
                <a:srgbClr val="5075BC"/>
              </a:solidFill>
            </a:endParaRPr>
          </a:p>
        </p:txBody>
      </p:sp>
      <p:sp>
        <p:nvSpPr>
          <p:cNvPr id="6"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1: Εισαγωγή στην Αναλογική Σχεδίαση </a:t>
            </a:r>
            <a:endParaRPr lang="el-GR" sz="1000" dirty="0">
              <a:solidFill>
                <a:srgbClr val="5075BC"/>
              </a:solidFill>
            </a:endParaRPr>
          </a:p>
        </p:txBody>
      </p:sp>
      <p:pic>
        <p:nvPicPr>
          <p:cNvPr id="7" name="Picture 6"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εικόνας 2"/>
          <p:cNvSpPr>
            <a:spLocks noGrp="1"/>
          </p:cNvSpPr>
          <p:nvPr>
            <p:ph type="pic" idx="1"/>
          </p:nvPr>
        </p:nvSpPr>
        <p:spPr>
          <a:xfrm>
            <a:off x="1792288" y="1556792"/>
            <a:ext cx="5486400" cy="345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εικόνα</a:t>
            </a:r>
            <a:endParaRPr lang="el-GR" noProof="0"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smtClean="0"/>
              <a:t>Στυλ κύριου τίτλου</a:t>
            </a:r>
            <a:endParaRPr lang="el-GR" dirty="0"/>
          </a:p>
        </p:txBody>
      </p:sp>
    </p:spTree>
    <p:extLst>
      <p:ext uri="{BB962C8B-B14F-4D97-AF65-F5344CB8AC3E}">
        <p14:creationId xmlns:p14="http://schemas.microsoft.com/office/powerpoint/2010/main" val="332100457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ransition/>
  <p:timing>
    <p:tnLst>
      <p:par>
        <p:cTn id="1" dur="indefinite" restart="never" nodeType="tmRoot"/>
      </p:par>
    </p:tnLst>
  </p:timing>
  <p:hf hdr="0" ftr="0"/>
  <p:txStyles>
    <p:titleStyle>
      <a:lvl1pPr algn="ctr" rtl="0" eaLnBrk="0" fontAlgn="base" hangingPunct="0">
        <a:spcBef>
          <a:spcPct val="0"/>
        </a:spcBef>
        <a:spcAft>
          <a:spcPct val="0"/>
        </a:spcAft>
        <a:defRPr sz="4400" kern="1200">
          <a:solidFill>
            <a:schemeClr val="accent1"/>
          </a:solidFill>
          <a:latin typeface="+mj-lt"/>
          <a:ea typeface="+mj-ea"/>
          <a:cs typeface="+mj-cs"/>
        </a:defRPr>
      </a:lvl1pPr>
      <a:lvl2pPr algn="ctr" rtl="0" eaLnBrk="0" fontAlgn="base" hangingPunct="0">
        <a:spcBef>
          <a:spcPct val="0"/>
        </a:spcBef>
        <a:spcAft>
          <a:spcPct val="0"/>
        </a:spcAft>
        <a:defRPr sz="4400">
          <a:solidFill>
            <a:schemeClr val="accent1"/>
          </a:solidFill>
          <a:latin typeface="Calibri" panose="020F0502020204030204" pitchFamily="34" charset="0"/>
        </a:defRPr>
      </a:lvl2pPr>
      <a:lvl3pPr algn="ctr" rtl="0" eaLnBrk="0" fontAlgn="base" hangingPunct="0">
        <a:spcBef>
          <a:spcPct val="0"/>
        </a:spcBef>
        <a:spcAft>
          <a:spcPct val="0"/>
        </a:spcAft>
        <a:defRPr sz="4400">
          <a:solidFill>
            <a:schemeClr val="accent1"/>
          </a:solidFill>
          <a:latin typeface="Calibri" panose="020F0502020204030204" pitchFamily="34" charset="0"/>
        </a:defRPr>
      </a:lvl3pPr>
      <a:lvl4pPr algn="ctr" rtl="0" eaLnBrk="0" fontAlgn="base" hangingPunct="0">
        <a:spcBef>
          <a:spcPct val="0"/>
        </a:spcBef>
        <a:spcAft>
          <a:spcPct val="0"/>
        </a:spcAft>
        <a:defRPr sz="4400">
          <a:solidFill>
            <a:schemeClr val="accent1"/>
          </a:solidFill>
          <a:latin typeface="Calibri" panose="020F0502020204030204" pitchFamily="34" charset="0"/>
        </a:defRPr>
      </a:lvl4pPr>
      <a:lvl5pPr algn="ctr" rtl="0" eaLnBrk="0" fontAlgn="base" hangingPunct="0">
        <a:spcBef>
          <a:spcPct val="0"/>
        </a:spcBef>
        <a:spcAft>
          <a:spcPct val="0"/>
        </a:spcAft>
        <a:defRPr sz="4400">
          <a:solidFill>
            <a:schemeClr val="accent1"/>
          </a:solidFill>
          <a:latin typeface="Calibri" panose="020F0502020204030204" pitchFamily="34" charset="0"/>
        </a:defRPr>
      </a:lvl5pPr>
      <a:lvl6pPr marL="457200" algn="ctr" rtl="0" fontAlgn="base">
        <a:spcBef>
          <a:spcPct val="0"/>
        </a:spcBef>
        <a:spcAft>
          <a:spcPct val="0"/>
        </a:spcAft>
        <a:defRPr sz="4400">
          <a:solidFill>
            <a:schemeClr val="accent1"/>
          </a:solidFill>
          <a:latin typeface="Calibri" panose="020F0502020204030204" pitchFamily="34" charset="0"/>
        </a:defRPr>
      </a:lvl6pPr>
      <a:lvl7pPr marL="914400" algn="ctr" rtl="0" fontAlgn="base">
        <a:spcBef>
          <a:spcPct val="0"/>
        </a:spcBef>
        <a:spcAft>
          <a:spcPct val="0"/>
        </a:spcAft>
        <a:defRPr sz="4400">
          <a:solidFill>
            <a:schemeClr val="accent1"/>
          </a:solidFill>
          <a:latin typeface="Calibri" panose="020F0502020204030204" pitchFamily="34" charset="0"/>
        </a:defRPr>
      </a:lvl7pPr>
      <a:lvl8pPr marL="1371600" algn="ctr" rtl="0" fontAlgn="base">
        <a:spcBef>
          <a:spcPct val="0"/>
        </a:spcBef>
        <a:spcAft>
          <a:spcPct val="0"/>
        </a:spcAft>
        <a:defRPr sz="4400">
          <a:solidFill>
            <a:schemeClr val="accent1"/>
          </a:solidFill>
          <a:latin typeface="Calibri" panose="020F0502020204030204" pitchFamily="34" charset="0"/>
        </a:defRPr>
      </a:lvl8pPr>
      <a:lvl9pPr marL="1828800" algn="ctr" rtl="0" fontAlgn="base">
        <a:spcBef>
          <a:spcPct val="0"/>
        </a:spcBef>
        <a:spcAft>
          <a:spcPct val="0"/>
        </a:spcAft>
        <a:defRPr sz="4400">
          <a:solidFill>
            <a:schemeClr val="accent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1.xml"/><Relationship Id="rId1" Type="http://schemas.openxmlformats.org/officeDocument/2006/relationships/tags" Target="../tags/tag19.xml"/><Relationship Id="rId4" Type="http://schemas.openxmlformats.org/officeDocument/2006/relationships/image" Target="../media/image17.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8.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opencourses.uoa.gr/courses/DI10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1.xml"/><Relationship Id="rId5" Type="http://schemas.openxmlformats.org/officeDocument/2006/relationships/image" Target="../media/image19.png"/><Relationship Id="rId4" Type="http://schemas.openxmlformats.org/officeDocument/2006/relationships/hyperlink" Target="%5b1%5d%20http:/creativecommons.org/licenses/by-nc-sa/4.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7.png"/><Relationship Id="rId3" Type="http://schemas.openxmlformats.org/officeDocument/2006/relationships/slideLayout" Target="../slideLayouts/slideLayout2.xml"/><Relationship Id="rId7" Type="http://schemas.openxmlformats.org/officeDocument/2006/relationships/image" Target="../media/image4.png"/><Relationship Id="rId12" Type="http://schemas.openxmlformats.org/officeDocument/2006/relationships/oleObject" Target="../embeddings/oleObject5.bin"/><Relationship Id="rId17" Type="http://schemas.openxmlformats.org/officeDocument/2006/relationships/image" Target="../media/image9.png"/><Relationship Id="rId2" Type="http://schemas.openxmlformats.org/officeDocument/2006/relationships/tags" Target="../tags/tag4.xml"/><Relationship Id="rId16" Type="http://schemas.openxmlformats.org/officeDocument/2006/relationships/oleObject" Target="../embeddings/oleObject7.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6.png"/><Relationship Id="rId5" Type="http://schemas.openxmlformats.org/officeDocument/2006/relationships/image" Target="../media/image3.png"/><Relationship Id="rId15" Type="http://schemas.openxmlformats.org/officeDocument/2006/relationships/image" Target="../media/image8.png"/><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5.png"/><Relationship Id="rId14" Type="http://schemas.openxmlformats.org/officeDocument/2006/relationships/oleObject" Target="../embeddings/oleObject6.bin"/></Relationships>
</file>

<file path=ppt/slides/_rels/slide4.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10.png"/><Relationship Id="rId4"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tags" Target="../tags/tag14.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6" descr="Λογότυπο Εθνικόν και Καποδιστριακόν Πανεπιστήμιον Αθηνών"/>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79388" y="404813"/>
            <a:ext cx="4148137"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Τίτλος 1"/>
          <p:cNvSpPr>
            <a:spLocks noGrp="1"/>
          </p:cNvSpPr>
          <p:nvPr>
            <p:ph type="ctrTitle"/>
          </p:nvPr>
        </p:nvSpPr>
        <p:spPr>
          <a:xfrm>
            <a:off x="685799" y="1844824"/>
            <a:ext cx="7772400" cy="1470025"/>
          </a:xfrm>
        </p:spPr>
        <p:txBody>
          <a:bodyPr/>
          <a:lstStyle/>
          <a:p>
            <a:pPr eaLnBrk="1" hangingPunct="1"/>
            <a:r>
              <a:rPr lang="el-GR" altLang="el-GR" dirty="0" smtClean="0">
                <a:solidFill>
                  <a:srgbClr val="5075BC"/>
                </a:solidFill>
              </a:rPr>
              <a:t>Σχεδίαση Μεικτών </a:t>
            </a:r>
            <a:r>
              <a:rPr lang="en-US" altLang="el-GR" dirty="0" smtClean="0">
                <a:solidFill>
                  <a:srgbClr val="5075BC"/>
                </a:solidFill>
              </a:rPr>
              <a:t>VLSI </a:t>
            </a:r>
            <a:r>
              <a:rPr lang="el-GR" altLang="el-GR" dirty="0" smtClean="0">
                <a:solidFill>
                  <a:srgbClr val="5075BC"/>
                </a:solidFill>
              </a:rPr>
              <a:t>Κυκλωμάτων</a:t>
            </a:r>
          </a:p>
        </p:txBody>
      </p:sp>
      <p:sp>
        <p:nvSpPr>
          <p:cNvPr id="15364" name="Υπότιτλος 2"/>
          <p:cNvSpPr>
            <a:spLocks noGrp="1"/>
          </p:cNvSpPr>
          <p:nvPr>
            <p:ph type="subTitle" idx="1"/>
          </p:nvPr>
        </p:nvSpPr>
        <p:spPr>
          <a:xfrm>
            <a:off x="684212" y="3573016"/>
            <a:ext cx="7775575" cy="2997200"/>
          </a:xfrm>
        </p:spPr>
        <p:txBody>
          <a:bodyPr/>
          <a:lstStyle/>
          <a:p>
            <a:pPr eaLnBrk="1" hangingPunct="1"/>
            <a:r>
              <a:rPr lang="el-GR" altLang="el-GR" sz="2800" dirty="0">
                <a:solidFill>
                  <a:srgbClr val="5075BC"/>
                </a:solidFill>
              </a:rPr>
              <a:t>Ενότητα 1: </a:t>
            </a:r>
            <a:r>
              <a:rPr lang="el-GR" altLang="el-GR" sz="2800" dirty="0"/>
              <a:t>Εισαγωγή στην Αναλογική Σχεδίαση </a:t>
            </a:r>
            <a:endParaRPr lang="en-US" altLang="el-GR" sz="2800" dirty="0" smtClean="0"/>
          </a:p>
          <a:p>
            <a:pPr eaLnBrk="1" hangingPunct="1"/>
            <a:endParaRPr lang="el-GR" altLang="el-GR" sz="2800" dirty="0" smtClean="0"/>
          </a:p>
          <a:p>
            <a:pPr eaLnBrk="1" hangingPunct="1"/>
            <a:r>
              <a:rPr lang="el-GR" altLang="el-GR" sz="2800" dirty="0" smtClean="0"/>
              <a:t>Αγγελική </a:t>
            </a:r>
            <a:r>
              <a:rPr lang="el-GR" altLang="el-GR" sz="2800" dirty="0" err="1" smtClean="0"/>
              <a:t>Αραπογιάννη</a:t>
            </a:r>
            <a:endParaRPr lang="en-US" altLang="el-GR" sz="2800" dirty="0" smtClean="0"/>
          </a:p>
          <a:p>
            <a:pPr eaLnBrk="1" hangingPunct="1"/>
            <a:r>
              <a:rPr lang="el-GR" altLang="el-GR" sz="2800" dirty="0" smtClean="0"/>
              <a:t>Σχολή Θετικών Επιστημών</a:t>
            </a:r>
            <a:endParaRPr lang="en-US" altLang="el-GR" sz="2800" dirty="0" smtClean="0"/>
          </a:p>
          <a:p>
            <a:pPr eaLnBrk="1" hangingPunct="1"/>
            <a:r>
              <a:rPr lang="el-GR" altLang="el-GR" sz="2800" dirty="0" smtClean="0"/>
              <a:t>Τμήμα Πληροφορικής και Τηλεπικοινωνιών</a:t>
            </a:r>
          </a:p>
          <a:p>
            <a:pPr eaLnBrk="1" hangingPunct="1"/>
            <a:endParaRPr lang="el-GR" altLang="el-GR" sz="2800" dirty="0" smtClean="0"/>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p:cNvSpPr>
            <a:spLocks noGrp="1" noChangeArrowheads="1"/>
          </p:cNvSpPr>
          <p:nvPr>
            <p:ph type="title"/>
            <p:custDataLst>
              <p:tags r:id="rId1"/>
            </p:custDataLst>
          </p:nvPr>
        </p:nvSpPr>
        <p:spPr>
          <a:noFill/>
        </p:spPr>
        <p:txBody>
          <a:bodyPr/>
          <a:lstStyle/>
          <a:p>
            <a:pPr eaLnBrk="1" hangingPunct="1"/>
            <a:r>
              <a:rPr lang="en-US" altLang="el-GR" dirty="0" smtClean="0"/>
              <a:t>Trends in IC Technology</a:t>
            </a:r>
            <a:endParaRPr lang="en-US" altLang="el-GR" sz="4000" dirty="0" smtClean="0"/>
          </a:p>
        </p:txBody>
      </p:sp>
      <p:pic>
        <p:nvPicPr>
          <p:cNvPr id="7" name="Picture 4" descr="Διάγραμμα εξέλιξης της τεχνολογίας αξίας - χρόνου"/>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370184" y="1557338"/>
            <a:ext cx="6416332"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type="title"/>
            <p:custDataLst>
              <p:tags r:id="rId1"/>
            </p:custDataLst>
          </p:nvPr>
        </p:nvSpPr>
        <p:spPr>
          <a:noFill/>
        </p:spPr>
        <p:txBody>
          <a:bodyPr/>
          <a:lstStyle/>
          <a:p>
            <a:pPr eaLnBrk="1" hangingPunct="1"/>
            <a:r>
              <a:rPr lang="en-US" altLang="el-GR" sz="4000" dirty="0" smtClean="0"/>
              <a:t>Analog IC Design has reached Maturity</a:t>
            </a:r>
          </a:p>
        </p:txBody>
      </p:sp>
      <p:sp>
        <p:nvSpPr>
          <p:cNvPr id="2" name="Θέση περιεχομένου 1"/>
          <p:cNvSpPr>
            <a:spLocks noGrp="1"/>
          </p:cNvSpPr>
          <p:nvPr>
            <p:ph idx="1"/>
            <p:custDataLst>
              <p:tags r:id="rId2"/>
            </p:custDataLst>
          </p:nvPr>
        </p:nvSpPr>
        <p:spPr>
          <a:xfrm>
            <a:off x="457200" y="1166018"/>
            <a:ext cx="8229600" cy="4525963"/>
          </a:xfrm>
        </p:spPr>
        <p:txBody>
          <a:bodyPr/>
          <a:lstStyle/>
          <a:p>
            <a:pPr marL="0" indent="0">
              <a:buNone/>
            </a:pPr>
            <a:r>
              <a:rPr lang="en-US" sz="2000" dirty="0" smtClean="0"/>
              <a:t>There are established fields of application:</a:t>
            </a:r>
          </a:p>
          <a:p>
            <a:r>
              <a:rPr lang="en-US" sz="2000" dirty="0" smtClean="0"/>
              <a:t>Digital-analog and analog-digital conversion</a:t>
            </a:r>
          </a:p>
          <a:p>
            <a:r>
              <a:rPr lang="en-US" sz="2000" dirty="0" smtClean="0"/>
              <a:t>Disk drive controllers</a:t>
            </a:r>
          </a:p>
          <a:p>
            <a:r>
              <a:rPr lang="en-US" sz="2000" dirty="0" smtClean="0"/>
              <a:t>Modems – filters</a:t>
            </a:r>
          </a:p>
          <a:p>
            <a:r>
              <a:rPr lang="en-US" sz="2000" dirty="0" smtClean="0"/>
              <a:t>Bandgap reference</a:t>
            </a:r>
          </a:p>
          <a:p>
            <a:r>
              <a:rPr lang="en-US" sz="2000" dirty="0" smtClean="0"/>
              <a:t>DC-DC conversion</a:t>
            </a:r>
          </a:p>
          <a:p>
            <a:r>
              <a:rPr lang="en-US" sz="2000" dirty="0" smtClean="0"/>
              <a:t>Buffers</a:t>
            </a:r>
          </a:p>
          <a:p>
            <a:r>
              <a:rPr lang="en-US" sz="2000" dirty="0" smtClean="0"/>
              <a:t>Codecs</a:t>
            </a:r>
            <a:endParaRPr lang="en-US" sz="2000" dirty="0"/>
          </a:p>
          <a:p>
            <a:pPr marL="0" indent="0">
              <a:buNone/>
            </a:pPr>
            <a:r>
              <a:rPr lang="en-US" sz="2000" dirty="0" smtClean="0"/>
              <a:t>Existing philosophy regarding analog circuits: “If it can be done economically by digital, don’t use analog.” </a:t>
            </a:r>
          </a:p>
          <a:p>
            <a:pPr marL="0" indent="0">
              <a:buNone/>
            </a:pPr>
            <a:r>
              <a:rPr lang="en-US" sz="2000" dirty="0" smtClean="0"/>
              <a:t>Consequently: Analog finds applications where speed, area, or power have advantages over a digital approach.</a:t>
            </a:r>
          </a:p>
          <a:p>
            <a:endParaRPr lang="el-GR" sz="20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3"/>
          <p:cNvSpPr>
            <a:spLocks noGrp="1"/>
          </p:cNvSpPr>
          <p:nvPr>
            <p:ph type="ctrTitle"/>
          </p:nvPr>
        </p:nvSpPr>
        <p:spPr/>
        <p:txBody>
          <a:bodyPr/>
          <a:lstStyle/>
          <a:p>
            <a:pPr eaLnBrk="1" hangingPunct="1"/>
            <a:r>
              <a:rPr lang="el-GR" altLang="el-GR" smtClean="0"/>
              <a:t>Τέλος Ενότητας</a:t>
            </a:r>
          </a:p>
        </p:txBody>
      </p:sp>
      <p:sp>
        <p:nvSpPr>
          <p:cNvPr id="58371" name="Subtitle 4"/>
          <p:cNvSpPr>
            <a:spLocks noGrp="1"/>
          </p:cNvSpPr>
          <p:nvPr>
            <p:ph type="subTitle" idx="1"/>
          </p:nvPr>
        </p:nvSpPr>
        <p:spPr/>
        <p:txBody>
          <a:bodyPr/>
          <a:lstStyle/>
          <a:p>
            <a:pPr eaLnBrk="1" hangingPunct="1"/>
            <a:endParaRPr lang="el-GR" altLang="el-GR" smtClean="0"/>
          </a:p>
        </p:txBody>
      </p:sp>
      <p:pic>
        <p:nvPicPr>
          <p:cNvPr id="58372" name="7 - Εικόνα" descr="Άδειες χρήσης Creative Common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81213" y="5827713"/>
            <a:ext cx="158115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3" name="Picture 3" descr="Λογότυπο - 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62363" y="5732463"/>
            <a:ext cx="3240087"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l-GR" altLang="el-GR" smtClean="0"/>
              <a:t>Χρηματοδότηση</a:t>
            </a:r>
          </a:p>
        </p:txBody>
      </p:sp>
      <p:sp>
        <p:nvSpPr>
          <p:cNvPr id="59395" name="Content Placeholder 2"/>
          <p:cNvSpPr>
            <a:spLocks noGrp="1"/>
          </p:cNvSpPr>
          <p:nvPr>
            <p:ph idx="1"/>
          </p:nvPr>
        </p:nvSpPr>
        <p:spPr>
          <a:xfrm>
            <a:off x="457200" y="1341438"/>
            <a:ext cx="8229600" cy="4525962"/>
          </a:xfrm>
        </p:spPr>
        <p:txBody>
          <a:bodyPr/>
          <a:lstStyle/>
          <a:p>
            <a:pPr eaLnBrk="1" hangingPunct="1"/>
            <a:r>
              <a:rPr lang="el-GR" altLang="el-GR" sz="2000" smtClean="0"/>
              <a:t>Το παρόν εκπαιδευτικό υλικό έχει αναπτυχθεί στ</a:t>
            </a:r>
            <a:r>
              <a:rPr lang="en-US" altLang="el-GR" sz="2000" smtClean="0"/>
              <a:t>o</a:t>
            </a:r>
            <a:r>
              <a:rPr lang="el-GR" altLang="el-GR" sz="2000" smtClean="0"/>
              <a:t> πλαίσι</a:t>
            </a:r>
            <a:r>
              <a:rPr lang="en-US" altLang="el-GR" sz="2000" smtClean="0"/>
              <a:t>o</a:t>
            </a:r>
            <a:r>
              <a:rPr lang="el-GR" altLang="el-GR" sz="2000" smtClean="0"/>
              <a:t> του εκπαιδευτικού έργου του διδάσκοντα.</a:t>
            </a:r>
            <a:endParaRPr lang="en-US" altLang="el-GR" sz="2000" smtClean="0"/>
          </a:p>
          <a:p>
            <a:pPr eaLnBrk="1" hangingPunct="1"/>
            <a:r>
              <a:rPr lang="el-GR" altLang="el-GR" sz="2000" smtClean="0"/>
              <a:t>Το έργο «</a:t>
            </a:r>
            <a:r>
              <a:rPr lang="el-GR" altLang="el-GR" sz="2000" b="1" smtClean="0"/>
              <a:t>Ανοικτά Ακαδημαϊκά Μαθήματα στο Πανεπιστήμιο Αθηνών</a:t>
            </a:r>
            <a:r>
              <a:rPr lang="el-GR" altLang="el-GR" sz="2000" smtClean="0"/>
              <a:t>» έχει χρηματοδοτήσει μόνο την αναδιαμόρφωση του εκπαιδευτικού υλικού. </a:t>
            </a:r>
            <a:endParaRPr lang="en-US" altLang="el-GR" sz="2000" smtClean="0"/>
          </a:p>
          <a:p>
            <a:pPr eaLnBrk="1" hangingPunct="1"/>
            <a:r>
              <a:rPr lang="el-GR" altLang="el-GR" sz="200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59396" name="Picture 6" descr="Λογότυπο Επιχειρησιακού Προγράμματος Εκπαίδευση και Δια βίου Μάθηση"/>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4652963"/>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pPr eaLnBrk="1" hangingPunct="1"/>
            <a:r>
              <a:rPr lang="el-GR" altLang="el-GR" sz="4400" smtClean="0"/>
              <a:t>Σημειώματα</a:t>
            </a:r>
          </a:p>
        </p:txBody>
      </p:sp>
      <p:sp>
        <p:nvSpPr>
          <p:cNvPr id="61443" name="Text Placeholder 4"/>
          <p:cNvSpPr>
            <a:spLocks noGrp="1"/>
          </p:cNvSpPr>
          <p:nvPr>
            <p:ph type="body" idx="1"/>
          </p:nvPr>
        </p:nvSpPr>
        <p:spPr/>
        <p:txBody>
          <a:bodyPr/>
          <a:lstStyle/>
          <a:p>
            <a:pPr eaLnBrk="1" hangingPunct="1"/>
            <a:endParaRPr lang="el-GR" altLang="el-GR"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3"/>
          <p:cNvSpPr>
            <a:spLocks noGrp="1"/>
          </p:cNvSpPr>
          <p:nvPr>
            <p:ph type="title"/>
          </p:nvPr>
        </p:nvSpPr>
        <p:spPr>
          <a:xfrm>
            <a:off x="0" y="274638"/>
            <a:ext cx="9144000" cy="1143000"/>
          </a:xfrm>
        </p:spPr>
        <p:txBody>
          <a:bodyPr/>
          <a:lstStyle/>
          <a:p>
            <a:pPr eaLnBrk="1" hangingPunct="1"/>
            <a:r>
              <a:rPr lang="el-GR" altLang="el-GR" smtClean="0"/>
              <a:t>Σημείωμα Ιστορικού Εκδόσεων</a:t>
            </a:r>
            <a:r>
              <a:rPr lang="en-US" altLang="el-GR" smtClean="0"/>
              <a:t> </a:t>
            </a:r>
            <a:r>
              <a:rPr lang="el-GR" altLang="el-GR" smtClean="0"/>
              <a:t>Έργου</a:t>
            </a:r>
          </a:p>
        </p:txBody>
      </p:sp>
      <p:sp>
        <p:nvSpPr>
          <p:cNvPr id="63491" name="Content Placeholder 4"/>
          <p:cNvSpPr>
            <a:spLocks noGrp="1"/>
          </p:cNvSpPr>
          <p:nvPr>
            <p:ph idx="1"/>
          </p:nvPr>
        </p:nvSpPr>
        <p:spPr>
          <a:xfrm>
            <a:off x="234950" y="1557338"/>
            <a:ext cx="8585200" cy="4525962"/>
          </a:xfrm>
        </p:spPr>
        <p:txBody>
          <a:bodyPr/>
          <a:lstStyle/>
          <a:p>
            <a:pPr marL="0" indent="0" eaLnBrk="1" hangingPunct="1">
              <a:buFont typeface="Arial" panose="020B0604020202020204" pitchFamily="34" charset="0"/>
              <a:buNone/>
            </a:pPr>
            <a:r>
              <a:rPr lang="el-GR" altLang="el-GR" sz="2000" dirty="0" smtClean="0"/>
              <a:t>Το παρόν έργο αποτελεί την έκδοση 1.0.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l-GR" altLang="el-GR" smtClean="0"/>
              <a:t>Σημείωμα Αναφοράς</a:t>
            </a:r>
          </a:p>
        </p:txBody>
      </p:sp>
      <p:sp>
        <p:nvSpPr>
          <p:cNvPr id="65539" name="Content Placeholder 2"/>
          <p:cNvSpPr>
            <a:spLocks noGrp="1"/>
          </p:cNvSpPr>
          <p:nvPr>
            <p:ph idx="1"/>
          </p:nvPr>
        </p:nvSpPr>
        <p:spPr/>
        <p:txBody>
          <a:bodyPr/>
          <a:lstStyle/>
          <a:p>
            <a:pPr marL="0" indent="0" eaLnBrk="1" hangingPunct="1">
              <a:buNone/>
            </a:pPr>
            <a:r>
              <a:rPr lang="el-GR" altLang="el-GR" sz="2000" dirty="0" err="1" smtClean="0"/>
              <a:t>Copyright</a:t>
            </a:r>
            <a:r>
              <a:rPr lang="el-GR" altLang="el-GR" sz="2000" dirty="0" smtClean="0"/>
              <a:t> </a:t>
            </a:r>
            <a:r>
              <a:rPr lang="el-GR" altLang="el-GR" sz="2000" dirty="0" err="1" smtClean="0"/>
              <a:t>Εθνικόν</a:t>
            </a:r>
            <a:r>
              <a:rPr lang="el-GR" altLang="el-GR" sz="2000" dirty="0" smtClean="0"/>
              <a:t> και </a:t>
            </a:r>
            <a:r>
              <a:rPr lang="el-GR" altLang="el-GR" sz="2000" dirty="0" err="1" smtClean="0"/>
              <a:t>Καποδιστριακόν</a:t>
            </a:r>
            <a:r>
              <a:rPr lang="el-GR" altLang="el-GR" sz="2000" dirty="0" smtClean="0"/>
              <a:t> </a:t>
            </a:r>
            <a:r>
              <a:rPr lang="el-GR" altLang="el-GR" sz="2000" dirty="0" err="1" smtClean="0"/>
              <a:t>Πανεπιστήμιον</a:t>
            </a:r>
            <a:r>
              <a:rPr lang="el-GR" altLang="el-GR" sz="2000" dirty="0" smtClean="0"/>
              <a:t> Αθηνών</a:t>
            </a:r>
            <a:r>
              <a:rPr lang="en-US" altLang="el-GR" sz="2000" dirty="0" smtClean="0"/>
              <a:t>,</a:t>
            </a:r>
            <a:r>
              <a:rPr lang="el-GR" altLang="el-GR" sz="2000" dirty="0" smtClean="0"/>
              <a:t> </a:t>
            </a:r>
            <a:r>
              <a:rPr lang="el-GR" altLang="el-GR" sz="2000" dirty="0" err="1" smtClean="0"/>
              <a:t>Αραπογιάννη</a:t>
            </a:r>
            <a:r>
              <a:rPr lang="el-GR" altLang="el-GR" sz="2000" dirty="0" smtClean="0"/>
              <a:t> Αγγελική 2015. «Σχεδίαση Μεικτών </a:t>
            </a:r>
            <a:r>
              <a:rPr lang="en-US" altLang="el-GR" sz="2000" dirty="0" smtClean="0"/>
              <a:t>VLSI </a:t>
            </a:r>
            <a:r>
              <a:rPr lang="el-GR" altLang="el-GR" sz="2000" dirty="0" smtClean="0"/>
              <a:t>Κυκλωμάτων. Εισαγωγή στην αναλογική σχεδίαση.». Έκδοση: 1.0. Αθήνα 2015. Διαθέσιμο από τη δικτυακή διεύθυνση: </a:t>
            </a:r>
            <a:r>
              <a:rPr lang="en-US" altLang="el-GR" sz="2000" u="sng" dirty="0">
                <a:hlinkClick r:id="rId3"/>
              </a:rPr>
              <a:t>http://opencourses.uoa.gr/courses/DI101</a:t>
            </a:r>
            <a:r>
              <a:rPr lang="en-US" altLang="el-GR" sz="2000" u="sng" dirty="0" smtClean="0">
                <a:hlinkClick r:id="rId3"/>
              </a:rPr>
              <a:t>/</a:t>
            </a:r>
            <a:r>
              <a:rPr lang="el-GR" altLang="el-GR" sz="2000" u="sng" dirty="0" smtClean="0"/>
              <a:t> .</a:t>
            </a:r>
            <a:endParaRPr lang="el-GR" altLang="el-GR" sz="20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57200" y="-161925"/>
            <a:ext cx="8229600" cy="1143000"/>
          </a:xfrm>
        </p:spPr>
        <p:txBody>
          <a:bodyPr/>
          <a:lstStyle/>
          <a:p>
            <a:pPr eaLnBrk="1" hangingPunct="1"/>
            <a:r>
              <a:rPr lang="el-GR" altLang="el-GR" smtClean="0"/>
              <a:t>Σημείωμα Αδειοδότησης</a:t>
            </a:r>
          </a:p>
        </p:txBody>
      </p:sp>
      <p:sp>
        <p:nvSpPr>
          <p:cNvPr id="67587" name="Content Placeholder 2"/>
          <p:cNvSpPr>
            <a:spLocks noGrp="1"/>
          </p:cNvSpPr>
          <p:nvPr>
            <p:ph idx="1"/>
          </p:nvPr>
        </p:nvSpPr>
        <p:spPr>
          <a:xfrm>
            <a:off x="107950" y="765175"/>
            <a:ext cx="8928100" cy="1439863"/>
          </a:xfrm>
        </p:spPr>
        <p:txBody>
          <a:bodyPr/>
          <a:lstStyle/>
          <a:p>
            <a:pPr marL="0" indent="0" eaLnBrk="1" hangingPunct="1">
              <a:buFont typeface="Arial" panose="020B0604020202020204" pitchFamily="34" charset="0"/>
              <a:buNone/>
            </a:pPr>
            <a:r>
              <a:rPr lang="el-GR" altLang="el-GR" sz="2000" smtClean="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eaLnBrk="1" hangingPunct="1">
              <a:buFont typeface="Arial" panose="020B0604020202020204" pitchFamily="34" charset="0"/>
              <a:buNone/>
            </a:pPr>
            <a:endParaRPr lang="el-GR" altLang="el-GR" sz="2000" smtClean="0"/>
          </a:p>
        </p:txBody>
      </p:sp>
      <p:pic>
        <p:nvPicPr>
          <p:cNvPr id="6758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p>
            <a:pPr eaLnBrk="1" hangingPunct="1">
              <a:defRPr/>
            </a:pPr>
            <a:r>
              <a:rPr lang="el-GR" dirty="0"/>
              <a:t>[1] http://creativecommons.org/licenses/by-nc-sa/4.0/ </a:t>
            </a:r>
            <a:endParaRPr lang="en-US"/>
          </a:p>
          <a:p>
            <a:pPr eaLnBrk="1" hangingPunct="1">
              <a:defRPr/>
            </a:pPr>
            <a:endParaRPr lang="el-GR" dirty="0"/>
          </a:p>
          <a:p>
            <a:pPr eaLnBrk="1" hangingPunct="1">
              <a:defRPr/>
            </a:pPr>
            <a:r>
              <a:rPr lang="el-GR" dirty="0"/>
              <a:t>Ως </a:t>
            </a:r>
            <a:r>
              <a:rPr lang="el-GR" b="1" dirty="0"/>
              <a:t>Μη Εμπορική</a:t>
            </a:r>
            <a:r>
              <a:rPr lang="el-GR" dirty="0"/>
              <a:t> ορίζεται η χρήση:</a:t>
            </a:r>
          </a:p>
          <a:p>
            <a:pPr marL="342900" indent="-342900" eaLnBrk="1" hangingPunct="1">
              <a:buFont typeface="Arial" panose="020B0604020202020204" pitchFamily="34" charset="0"/>
              <a:buChar char="•"/>
              <a:defRP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indent="-342900" eaLnBrk="1" hangingPunct="1">
              <a:buFont typeface="Arial" panose="020B0604020202020204" pitchFamily="34" charset="0"/>
              <a:buChar char="•"/>
              <a:defRP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indent="-342900" eaLnBrk="1" hangingPunct="1">
              <a:buFont typeface="Arial" panose="020B0604020202020204" pitchFamily="34" charset="0"/>
              <a:buChar char="•"/>
              <a:defRP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τόπο</a:t>
            </a:r>
            <a:endParaRPr lang="en-US" dirty="0"/>
          </a:p>
          <a:p>
            <a:pPr marL="342900" indent="-342900" eaLnBrk="1" hangingPunct="1">
              <a:buFont typeface="Arial" panose="020B0604020202020204" pitchFamily="34" charset="0"/>
              <a:buChar char="•"/>
              <a:defRPr/>
            </a:pPr>
            <a:endParaRPr lang="el-GR" dirty="0"/>
          </a:p>
          <a:p>
            <a:pPr eaLnBrk="1" hangingPunct="1">
              <a:defRPr/>
            </a:pPr>
            <a:r>
              <a:rPr lang="el-GR" dirty="0"/>
              <a:t>Ο 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p>
        </p:txBody>
      </p:sp>
    </p:spTree>
    <p:custDataLst>
      <p:tags r:id="rId1"/>
    </p:custData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l-GR" altLang="el-GR" smtClean="0"/>
              <a:t>Διατήρηση Σημειωμάτων</a:t>
            </a:r>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el-GR" sz="2400" dirty="0" smtClean="0"/>
              <a:t>Οποιαδήποτε </a:t>
            </a:r>
            <a:r>
              <a:rPr lang="el-GR" sz="2400" dirty="0"/>
              <a:t>αναπαραγωγή ή διασκευή του υλικού θα πρέπει να συμπεριλαμβάνει:</a:t>
            </a:r>
          </a:p>
          <a:p>
            <a:pPr lvl="1" eaLnBrk="1" fontAlgn="auto" hangingPunct="1">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Αναφοράς</a:t>
            </a:r>
            <a:endParaRPr lang="el-GR" sz="2000" dirty="0"/>
          </a:p>
          <a:p>
            <a:pPr lvl="1" eaLnBrk="1" fontAlgn="auto" hangingPunct="1">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eaLnBrk="1" fontAlgn="auto" hangingPunct="1">
              <a:spcAft>
                <a:spcPts val="0"/>
              </a:spcAft>
              <a:buFont typeface="Wingdings" panose="05000000000000000000" pitchFamily="2" charset="2"/>
              <a:buChar char="§"/>
              <a:defRP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eaLnBrk="1" fontAlgn="auto" hangingPunct="1">
              <a:spcAft>
                <a:spcPts val="0"/>
              </a:spcAft>
              <a:buFont typeface="Wingdings" panose="05000000000000000000" pitchFamily="2" charset="2"/>
              <a:buChar char="§"/>
              <a:defRPr/>
            </a:pPr>
            <a:r>
              <a:rPr lang="el-GR" sz="2000" dirty="0"/>
              <a:t>τ</a:t>
            </a:r>
            <a:r>
              <a:rPr lang="el-GR" sz="2000" dirty="0" smtClean="0"/>
              <a:t>ο Σημείωμα Χρήσης Έργων Τρίτων </a:t>
            </a:r>
            <a:r>
              <a:rPr lang="el-GR" sz="2000" dirty="0"/>
              <a:t>(εφόσον υπάρχει)</a:t>
            </a:r>
          </a:p>
          <a:p>
            <a:pPr marL="0" indent="0" eaLnBrk="1" fontAlgn="auto" hangingPunct="1">
              <a:spcAft>
                <a:spcPts val="0"/>
              </a:spcAft>
              <a:buFont typeface="Arial" panose="020B0604020202020204" pitchFamily="34" charset="0"/>
              <a:buNone/>
              <a:defRPr/>
            </a:pPr>
            <a:r>
              <a:rPr lang="el-GR" sz="2400" dirty="0"/>
              <a:t>μαζί με τους συνοδευόμενους </a:t>
            </a:r>
            <a:r>
              <a:rPr lang="el-GR" sz="2400" dirty="0" err="1"/>
              <a:t>υπερσυνδέσμους</a:t>
            </a:r>
            <a:r>
              <a:rPr lang="el-GR" sz="2400" dirty="0"/>
              <a:t>.</a:t>
            </a:r>
          </a:p>
          <a:p>
            <a:pPr eaLnBrk="1" fontAlgn="auto" hangingPunct="1">
              <a:spcAft>
                <a:spcPts val="0"/>
              </a:spcAft>
              <a:defRPr/>
            </a:pPr>
            <a:endParaRPr lang="el-GR" sz="20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0" y="-100013"/>
            <a:ext cx="9144000" cy="1143001"/>
          </a:xfrm>
        </p:spPr>
        <p:txBody>
          <a:bodyPr/>
          <a:lstStyle/>
          <a:p>
            <a:pPr eaLnBrk="1" hangingPunct="1"/>
            <a:r>
              <a:rPr lang="el-GR" altLang="el-GR" sz="4000" dirty="0" smtClean="0"/>
              <a:t>Σημείωμα Χρήσης Έργων Τρίτων</a:t>
            </a:r>
          </a:p>
        </p:txBody>
      </p:sp>
      <p:sp>
        <p:nvSpPr>
          <p:cNvPr id="3" name="Content Placeholder 2"/>
          <p:cNvSpPr>
            <a:spLocks noGrp="1"/>
          </p:cNvSpPr>
          <p:nvPr>
            <p:ph idx="1"/>
          </p:nvPr>
        </p:nvSpPr>
        <p:spPr>
          <a:xfrm>
            <a:off x="142875" y="1042988"/>
            <a:ext cx="8858250" cy="4525962"/>
          </a:xfrm>
        </p:spPr>
        <p:txBody>
          <a:bodyPr rtlCol="0">
            <a:noAutofit/>
          </a:bodyPr>
          <a:lstStyle/>
          <a:p>
            <a:pPr marL="0" indent="0" eaLnBrk="1" fontAlgn="auto" hangingPunct="1">
              <a:spcAft>
                <a:spcPts val="0"/>
              </a:spcAft>
              <a:buFont typeface="Arial" panose="020B0604020202020204" pitchFamily="34" charset="0"/>
              <a:buNone/>
              <a:defRPr/>
            </a:pPr>
            <a:r>
              <a:rPr lang="el-GR" sz="2000" dirty="0" smtClean="0"/>
              <a:t>Το </a:t>
            </a:r>
            <a:r>
              <a:rPr lang="el-GR" sz="2000" dirty="0"/>
              <a:t>Έργο αυτό κάνει χρήση των ακόλουθων έργων</a:t>
            </a:r>
            <a:r>
              <a:rPr lang="el-GR" sz="2000" dirty="0" smtClean="0"/>
              <a:t>:</a:t>
            </a:r>
          </a:p>
          <a:p>
            <a:pPr marL="0" indent="0" eaLnBrk="1" fontAlgn="auto" hangingPunct="1">
              <a:spcAft>
                <a:spcPts val="0"/>
              </a:spcAft>
              <a:buNone/>
              <a:defRPr/>
            </a:pPr>
            <a:r>
              <a:rPr lang="el-GR" sz="2000" dirty="0" smtClean="0"/>
              <a:t>Οι </a:t>
            </a:r>
            <a:r>
              <a:rPr lang="el-GR" sz="2000" dirty="0"/>
              <a:t>εικόνες που χρησιμοποιούνται καθώς και το κείμενο των </a:t>
            </a:r>
            <a:r>
              <a:rPr lang="el-GR" sz="2000" dirty="0" smtClean="0"/>
              <a:t>διαφανειών </a:t>
            </a:r>
            <a:r>
              <a:rPr lang="el-GR" sz="2000" dirty="0"/>
              <a:t>4-11 </a:t>
            </a:r>
            <a:r>
              <a:rPr lang="el-GR" sz="2000" dirty="0" smtClean="0"/>
              <a:t>είναι από το βιβλίο:</a:t>
            </a:r>
          </a:p>
          <a:p>
            <a:pPr marL="0" indent="0" eaLnBrk="1" fontAlgn="auto" hangingPunct="1">
              <a:spcAft>
                <a:spcPts val="0"/>
              </a:spcAft>
              <a:buNone/>
              <a:defRPr/>
            </a:pPr>
            <a:r>
              <a:rPr lang="en-US" sz="2000" dirty="0" err="1" smtClean="0"/>
              <a:t>Behzad</a:t>
            </a:r>
            <a:r>
              <a:rPr lang="en-US" sz="2000" dirty="0" smtClean="0"/>
              <a:t> </a:t>
            </a:r>
            <a:r>
              <a:rPr lang="en-US" sz="2000" dirty="0"/>
              <a:t>Razavi. 2000. </a:t>
            </a:r>
            <a:r>
              <a:rPr lang="en-US" sz="2000" i="1" dirty="0"/>
              <a:t>Design of Analog CMOS Integrated Circuits</a:t>
            </a:r>
            <a:r>
              <a:rPr lang="en-US" sz="2000" dirty="0"/>
              <a:t> (1 ed.). McGraw-Hill, Inc., New York, NY, </a:t>
            </a:r>
            <a:r>
              <a:rPr lang="en-US" sz="2000" dirty="0" smtClean="0"/>
              <a:t>USA</a:t>
            </a:r>
            <a:r>
              <a:rPr lang="el-GR" sz="2000" dirty="0" smtClean="0"/>
              <a:t> </a:t>
            </a:r>
            <a:r>
              <a:rPr lang="en-US" sz="2000" dirty="0" smtClean="0"/>
              <a:t>©</a:t>
            </a:r>
            <a:r>
              <a:rPr lang="en-US" sz="2000" dirty="0"/>
              <a:t>2000</a:t>
            </a:r>
            <a:r>
              <a:rPr lang="el-GR" sz="2000" dirty="0" smtClean="0"/>
              <a:t> </a:t>
            </a:r>
            <a:r>
              <a:rPr lang="en-US" sz="2000" dirty="0" smtClean="0"/>
              <a:t>. </a:t>
            </a:r>
            <a:endParaRPr lang="en-US" sz="2000" dirty="0"/>
          </a:p>
          <a:p>
            <a:pPr marL="0" indent="0" eaLnBrk="1" fontAlgn="auto" hangingPunct="1">
              <a:spcAft>
                <a:spcPts val="0"/>
              </a:spcAft>
              <a:buFont typeface="Arial" panose="020B0604020202020204" pitchFamily="34" charset="0"/>
              <a:buNone/>
              <a:defRPr/>
            </a:pPr>
            <a:endParaRPr lang="el-GR" sz="2000"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Προτεινόμενα </a:t>
            </a:r>
            <a:r>
              <a:rPr lang="el-GR" dirty="0" smtClean="0"/>
              <a:t>βιβλία</a:t>
            </a:r>
            <a:endParaRPr lang="el-GR" dirty="0"/>
          </a:p>
        </p:txBody>
      </p:sp>
      <p:graphicFrame>
        <p:nvGraphicFramePr>
          <p:cNvPr id="4" name="Θέση περιεχομένου 3"/>
          <p:cNvGraphicFramePr>
            <a:graphicFrameLocks noGrp="1"/>
          </p:cNvGraphicFramePr>
          <p:nvPr>
            <p:ph idx="1"/>
            <p:custDataLst>
              <p:tags r:id="rId1"/>
            </p:custDataLst>
            <p:extLst>
              <p:ext uri="{D42A27DB-BD31-4B8C-83A1-F6EECF244321}">
                <p14:modId xmlns:p14="http://schemas.microsoft.com/office/powerpoint/2010/main" val="1138035506"/>
              </p:ext>
            </p:extLst>
          </p:nvPr>
        </p:nvGraphicFramePr>
        <p:xfrm>
          <a:off x="463550" y="1557338"/>
          <a:ext cx="8229600" cy="3505200"/>
        </p:xfrm>
        <a:graphic>
          <a:graphicData uri="http://schemas.openxmlformats.org/drawingml/2006/table">
            <a:tbl>
              <a:tblPr firstRow="1" bandRow="1">
                <a:tableStyleId>{5940675A-B579-460E-94D1-54222C63F5DA}</a:tableStyleId>
              </a:tblPr>
              <a:tblGrid>
                <a:gridCol w="2743200"/>
                <a:gridCol w="2743200"/>
                <a:gridCol w="2743200"/>
              </a:tblGrid>
              <a:tr h="37084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mn-lt"/>
                          <a:cs typeface="Times New Roman" pitchFamily="18" charset="0"/>
                        </a:rPr>
                        <a:t>Τίτλος</a:t>
                      </a:r>
                      <a:endParaRPr kumimoji="0" lang="el-GR" sz="4000" b="0" i="0" u="none" strike="noStrike" cap="none" normalizeH="0" baseline="0" dirty="0" smtClean="0">
                        <a:ln>
                          <a:noFill/>
                        </a:ln>
                        <a:solidFill>
                          <a:schemeClr val="tx1"/>
                        </a:solidFill>
                        <a:effectLst/>
                        <a:latin typeface="+mn-lt"/>
                        <a:cs typeface="Times New Roman" panose="02020603050405020304" pitchFamily="18" charset="0"/>
                      </a:endParaRPr>
                    </a:p>
                  </a:txBody>
                  <a:tcP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mn-lt"/>
                          <a:cs typeface="Times New Roman" pitchFamily="18" charset="0"/>
                        </a:rPr>
                        <a:t>Συγγραφέας </a:t>
                      </a:r>
                      <a:endParaRPr kumimoji="0" lang="el-GR" sz="4000" b="0" i="0" u="none" strike="noStrike" cap="none" normalizeH="0" baseline="0" smtClean="0">
                        <a:ln>
                          <a:noFill/>
                        </a:ln>
                        <a:solidFill>
                          <a:schemeClr val="tx1"/>
                        </a:solidFill>
                        <a:effectLst/>
                        <a:latin typeface="+mn-lt"/>
                        <a:cs typeface="Times New Roman" panose="02020603050405020304" pitchFamily="18" charset="0"/>
                      </a:endParaRPr>
                    </a:p>
                  </a:txBody>
                  <a:tcP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smtClean="0">
                          <a:ln>
                            <a:noFill/>
                          </a:ln>
                          <a:solidFill>
                            <a:schemeClr val="tx1"/>
                          </a:solidFill>
                          <a:effectLst/>
                          <a:latin typeface="+mn-lt"/>
                          <a:cs typeface="Times New Roman" pitchFamily="18" charset="0"/>
                        </a:rPr>
                        <a:t>Εκδότης</a:t>
                      </a:r>
                      <a:endParaRPr kumimoji="0" lang="el-GR" sz="4000" b="0" i="0" u="none" strike="noStrike" cap="none" normalizeH="0" baseline="0" smtClean="0">
                        <a:ln>
                          <a:noFill/>
                        </a:ln>
                        <a:solidFill>
                          <a:schemeClr val="tx1"/>
                        </a:solidFill>
                        <a:effectLst/>
                        <a:latin typeface="+mn-lt"/>
                        <a:cs typeface="Times New Roman" panose="02020603050405020304" pitchFamily="18" charset="0"/>
                      </a:endParaRPr>
                    </a:p>
                  </a:txBody>
                  <a:tcPr horzOverflow="overflow"/>
                </a:tc>
              </a:tr>
              <a:tr h="37084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err="1" smtClean="0">
                          <a:ln>
                            <a:noFill/>
                          </a:ln>
                          <a:solidFill>
                            <a:schemeClr val="tx1"/>
                          </a:solidFill>
                          <a:effectLst/>
                          <a:latin typeface="+mn-lt"/>
                          <a:cs typeface="Times New Roman" pitchFamily="18" charset="0"/>
                        </a:rPr>
                        <a:t>Design</a:t>
                      </a:r>
                      <a:r>
                        <a:rPr kumimoji="0" lang="el-GR" sz="2000" b="0" i="0" u="none" strike="noStrike" cap="none" normalizeH="0" baseline="0" dirty="0" smtClean="0">
                          <a:ln>
                            <a:noFill/>
                          </a:ln>
                          <a:solidFill>
                            <a:schemeClr val="tx1"/>
                          </a:solidFill>
                          <a:effectLst/>
                          <a:latin typeface="+mn-lt"/>
                          <a:cs typeface="Times New Roman" pitchFamily="18" charset="0"/>
                        </a:rPr>
                        <a:t> of </a:t>
                      </a:r>
                      <a:r>
                        <a:rPr kumimoji="0" lang="el-GR" sz="2000" b="0" i="0" u="none" strike="noStrike" cap="none" normalizeH="0" baseline="0" dirty="0" err="1" smtClean="0">
                          <a:ln>
                            <a:noFill/>
                          </a:ln>
                          <a:solidFill>
                            <a:schemeClr val="tx1"/>
                          </a:solidFill>
                          <a:effectLst/>
                          <a:latin typeface="+mn-lt"/>
                          <a:cs typeface="Times New Roman" pitchFamily="18" charset="0"/>
                        </a:rPr>
                        <a:t>Analog</a:t>
                      </a:r>
                      <a:r>
                        <a:rPr kumimoji="0" lang="el-GR" sz="2000" b="0" i="0" u="none" strike="noStrike" cap="none" normalizeH="0" baseline="0" dirty="0" smtClean="0">
                          <a:ln>
                            <a:noFill/>
                          </a:ln>
                          <a:solidFill>
                            <a:schemeClr val="tx1"/>
                          </a:solidFill>
                          <a:effectLst/>
                          <a:latin typeface="+mn-lt"/>
                          <a:cs typeface="Times New Roman" pitchFamily="18" charset="0"/>
                        </a:rPr>
                        <a:t> CMOS </a:t>
                      </a:r>
                      <a:r>
                        <a:rPr kumimoji="0" lang="el-GR" sz="2000" b="0" i="0" u="none" strike="noStrike" cap="none" normalizeH="0" baseline="0" dirty="0" err="1" smtClean="0">
                          <a:ln>
                            <a:noFill/>
                          </a:ln>
                          <a:solidFill>
                            <a:schemeClr val="tx1"/>
                          </a:solidFill>
                          <a:effectLst/>
                          <a:latin typeface="+mn-lt"/>
                          <a:cs typeface="Times New Roman" pitchFamily="18" charset="0"/>
                        </a:rPr>
                        <a:t>Integrated</a:t>
                      </a:r>
                      <a:r>
                        <a:rPr kumimoji="0" lang="el-GR" sz="2000" b="0" i="0" u="none" strike="noStrike" cap="none" normalizeH="0" baseline="0" dirty="0" smtClean="0">
                          <a:ln>
                            <a:noFill/>
                          </a:ln>
                          <a:solidFill>
                            <a:schemeClr val="tx1"/>
                          </a:solidFill>
                          <a:effectLst/>
                          <a:latin typeface="+mn-lt"/>
                          <a:cs typeface="Times New Roman" pitchFamily="18" charset="0"/>
                        </a:rPr>
                        <a:t> </a:t>
                      </a:r>
                      <a:r>
                        <a:rPr kumimoji="0" lang="el-GR" sz="2000" b="0" i="0" u="none" strike="noStrike" cap="none" normalizeH="0" baseline="0" dirty="0" err="1" smtClean="0">
                          <a:ln>
                            <a:noFill/>
                          </a:ln>
                          <a:solidFill>
                            <a:schemeClr val="tx1"/>
                          </a:solidFill>
                          <a:effectLst/>
                          <a:latin typeface="+mn-lt"/>
                          <a:cs typeface="Times New Roman" pitchFamily="18" charset="0"/>
                        </a:rPr>
                        <a:t>Circuits</a:t>
                      </a:r>
                      <a:endParaRPr kumimoji="0" lang="el-GR" sz="4000" b="0" i="0" u="none" strike="noStrike" cap="none" normalizeH="0" baseline="0" dirty="0" smtClean="0">
                        <a:ln>
                          <a:noFill/>
                        </a:ln>
                        <a:solidFill>
                          <a:schemeClr val="tx1"/>
                        </a:solidFill>
                        <a:effectLst/>
                        <a:latin typeface="+mn-lt"/>
                        <a:cs typeface="Times New Roman" panose="02020603050405020304" pitchFamily="18" charset="0"/>
                      </a:endParaRPr>
                    </a:p>
                  </a:txBody>
                  <a:tcP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mn-lt"/>
                          <a:cs typeface="Times New Roman" pitchFamily="18" charset="0"/>
                        </a:rPr>
                        <a:t>Behzad</a:t>
                      </a:r>
                      <a:r>
                        <a:rPr kumimoji="0" lang="en-US" sz="2000" b="0" i="0" u="none" strike="noStrike" cap="none" normalizeH="0" baseline="0" dirty="0" smtClean="0">
                          <a:ln>
                            <a:noFill/>
                          </a:ln>
                          <a:solidFill>
                            <a:schemeClr val="tx1"/>
                          </a:solidFill>
                          <a:effectLst/>
                          <a:latin typeface="+mn-lt"/>
                          <a:cs typeface="Times New Roman" pitchFamily="18" charset="0"/>
                        </a:rPr>
                        <a:t> Razavi</a:t>
                      </a:r>
                      <a:endParaRPr kumimoji="0" lang="en-US" sz="4000" b="0" i="0" u="none" strike="noStrike" cap="none" normalizeH="0" baseline="0" dirty="0" smtClean="0">
                        <a:ln>
                          <a:noFill/>
                        </a:ln>
                        <a:solidFill>
                          <a:schemeClr val="tx1"/>
                        </a:solidFill>
                        <a:effectLst/>
                        <a:latin typeface="+mn-lt"/>
                        <a:cs typeface="Times New Roman" panose="02020603050405020304" pitchFamily="18" charset="0"/>
                      </a:endParaRPr>
                    </a:p>
                  </a:txBody>
                  <a:tcP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mn-lt"/>
                          <a:cs typeface="Times New Roman" pitchFamily="18" charset="0"/>
                        </a:rPr>
                        <a:t>McGraw Hill</a:t>
                      </a:r>
                      <a:endParaRPr kumimoji="0" lang="en-US" sz="4000" b="0" i="0" u="none" strike="noStrike" cap="none" normalizeH="0" baseline="0" smtClean="0">
                        <a:ln>
                          <a:noFill/>
                        </a:ln>
                        <a:solidFill>
                          <a:schemeClr val="tx1"/>
                        </a:solidFill>
                        <a:effectLst/>
                        <a:latin typeface="+mn-lt"/>
                        <a:cs typeface="Times New Roman" panose="02020603050405020304" pitchFamily="18" charset="0"/>
                      </a:endParaRPr>
                    </a:p>
                  </a:txBody>
                  <a:tcPr horzOverflow="overflow"/>
                </a:tc>
              </a:tr>
              <a:tr h="37084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mn-lt"/>
                          <a:cs typeface="Times New Roman" pitchFamily="18" charset="0"/>
                        </a:rPr>
                        <a:t>CMOS Analog Circuit Design  2</a:t>
                      </a:r>
                      <a:r>
                        <a:rPr kumimoji="0" lang="en-US" sz="2000" b="0" i="0" u="none" strike="noStrike" cap="none" normalizeH="0" baseline="30000" smtClean="0">
                          <a:ln>
                            <a:noFill/>
                          </a:ln>
                          <a:solidFill>
                            <a:schemeClr val="tx1"/>
                          </a:solidFill>
                          <a:effectLst/>
                          <a:latin typeface="+mn-lt"/>
                          <a:cs typeface="Times New Roman" pitchFamily="18" charset="0"/>
                        </a:rPr>
                        <a:t>nd</a:t>
                      </a:r>
                      <a:r>
                        <a:rPr kumimoji="0" lang="en-US" sz="2000" b="0" i="0" u="none" strike="noStrike" cap="none" normalizeH="0" baseline="0" smtClean="0">
                          <a:ln>
                            <a:noFill/>
                          </a:ln>
                          <a:solidFill>
                            <a:schemeClr val="tx1"/>
                          </a:solidFill>
                          <a:effectLst/>
                          <a:latin typeface="+mn-lt"/>
                          <a:cs typeface="Times New Roman" pitchFamily="18" charset="0"/>
                        </a:rPr>
                        <a:t> edition</a:t>
                      </a:r>
                      <a:endParaRPr kumimoji="0" lang="en-US" sz="4000" b="0" i="0" u="none" strike="noStrike" cap="none" normalizeH="0" baseline="0" smtClean="0">
                        <a:ln>
                          <a:noFill/>
                        </a:ln>
                        <a:solidFill>
                          <a:schemeClr val="tx1"/>
                        </a:solidFill>
                        <a:effectLst/>
                        <a:latin typeface="+mn-lt"/>
                        <a:cs typeface="Times New Roman" panose="02020603050405020304" pitchFamily="18" charset="0"/>
                      </a:endParaRPr>
                    </a:p>
                  </a:txBody>
                  <a:tcP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dirty="0" smtClean="0">
                          <a:ln>
                            <a:noFill/>
                          </a:ln>
                          <a:solidFill>
                            <a:schemeClr val="tx1"/>
                          </a:solidFill>
                          <a:effectLst/>
                          <a:latin typeface="+mn-lt"/>
                          <a:cs typeface="Times New Roman" pitchFamily="18" charset="0"/>
                        </a:rPr>
                        <a:t>P.E. Allen, D.R. </a:t>
                      </a:r>
                      <a:r>
                        <a:rPr kumimoji="0" lang="de-DE" sz="2000" b="0" i="0" u="none" strike="noStrike" cap="none" normalizeH="0" baseline="0" dirty="0" err="1" smtClean="0">
                          <a:ln>
                            <a:noFill/>
                          </a:ln>
                          <a:solidFill>
                            <a:schemeClr val="tx1"/>
                          </a:solidFill>
                          <a:effectLst/>
                          <a:latin typeface="+mn-lt"/>
                          <a:cs typeface="Times New Roman" pitchFamily="18" charset="0"/>
                        </a:rPr>
                        <a:t>Holberg</a:t>
                      </a:r>
                      <a:endParaRPr kumimoji="0" lang="de-DE" sz="4000" b="0" i="0" u="none" strike="noStrike" cap="none" normalizeH="0" baseline="0" dirty="0" smtClean="0">
                        <a:ln>
                          <a:noFill/>
                        </a:ln>
                        <a:solidFill>
                          <a:schemeClr val="tx1"/>
                        </a:solidFill>
                        <a:effectLst/>
                        <a:latin typeface="+mn-lt"/>
                        <a:cs typeface="Times New Roman" panose="02020603050405020304" pitchFamily="18" charset="0"/>
                      </a:endParaRPr>
                    </a:p>
                  </a:txBody>
                  <a:tcP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smtClean="0">
                          <a:ln>
                            <a:noFill/>
                          </a:ln>
                          <a:solidFill>
                            <a:schemeClr val="tx1"/>
                          </a:solidFill>
                          <a:effectLst/>
                          <a:latin typeface="+mn-lt"/>
                          <a:cs typeface="Times New Roman" pitchFamily="18" charset="0"/>
                        </a:rPr>
                        <a:t>Oxford University Press</a:t>
                      </a:r>
                      <a:endParaRPr kumimoji="0" lang="de-DE" sz="4000" b="0" i="0" u="none" strike="noStrike" cap="none" normalizeH="0" baseline="0" smtClean="0">
                        <a:ln>
                          <a:noFill/>
                        </a:ln>
                        <a:solidFill>
                          <a:schemeClr val="tx1"/>
                        </a:solidFill>
                        <a:effectLst/>
                        <a:latin typeface="+mn-lt"/>
                        <a:cs typeface="Times New Roman" panose="02020603050405020304" pitchFamily="18" charset="0"/>
                      </a:endParaRPr>
                    </a:p>
                  </a:txBody>
                  <a:tcPr horzOverflow="overflow"/>
                </a:tc>
              </a:tr>
              <a:tr h="37084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mn-lt"/>
                          <a:cs typeface="Times New Roman" pitchFamily="18" charset="0"/>
                        </a:rPr>
                        <a:t>Analysis and Design of Analog Integrated Circuits 4</a:t>
                      </a:r>
                      <a:r>
                        <a:rPr kumimoji="0" lang="en-GB" sz="2000" b="0" i="0" u="none" strike="noStrike" cap="none" normalizeH="0" baseline="30000" dirty="0" smtClean="0">
                          <a:ln>
                            <a:noFill/>
                          </a:ln>
                          <a:solidFill>
                            <a:schemeClr val="tx1"/>
                          </a:solidFill>
                          <a:effectLst/>
                          <a:latin typeface="+mn-lt"/>
                          <a:cs typeface="Times New Roman" pitchFamily="18" charset="0"/>
                        </a:rPr>
                        <a:t>th</a:t>
                      </a:r>
                      <a:r>
                        <a:rPr kumimoji="0" lang="en-GB" sz="2000" b="0" i="0" u="none" strike="noStrike" cap="none" normalizeH="0" baseline="0" dirty="0" smtClean="0">
                          <a:ln>
                            <a:noFill/>
                          </a:ln>
                          <a:solidFill>
                            <a:schemeClr val="tx1"/>
                          </a:solidFill>
                          <a:effectLst/>
                          <a:latin typeface="+mn-lt"/>
                          <a:cs typeface="Times New Roman" pitchFamily="18" charset="0"/>
                        </a:rPr>
                        <a:t> </a:t>
                      </a:r>
                      <a:r>
                        <a:rPr kumimoji="0" lang="en-GB" sz="2000" b="0" i="0" u="none" strike="noStrike" cap="none" normalizeH="0" baseline="0" dirty="0" err="1" smtClean="0">
                          <a:ln>
                            <a:noFill/>
                          </a:ln>
                          <a:solidFill>
                            <a:schemeClr val="tx1"/>
                          </a:solidFill>
                          <a:effectLst/>
                          <a:latin typeface="+mn-lt"/>
                          <a:cs typeface="Times New Roman" pitchFamily="18" charset="0"/>
                        </a:rPr>
                        <a:t>eition</a:t>
                      </a:r>
                      <a:endParaRPr kumimoji="0" lang="en-GB" sz="4000" b="0" i="0" u="none" strike="noStrike" cap="none" normalizeH="0" baseline="0" dirty="0" smtClean="0">
                        <a:ln>
                          <a:noFill/>
                        </a:ln>
                        <a:solidFill>
                          <a:schemeClr val="tx1"/>
                        </a:solidFill>
                        <a:effectLst/>
                        <a:latin typeface="+mn-lt"/>
                        <a:cs typeface="Times New Roman" panose="02020603050405020304" pitchFamily="18" charset="0"/>
                      </a:endParaRPr>
                    </a:p>
                  </a:txBody>
                  <a:tcP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smtClean="0">
                          <a:ln>
                            <a:noFill/>
                          </a:ln>
                          <a:solidFill>
                            <a:schemeClr val="tx1"/>
                          </a:solidFill>
                          <a:effectLst/>
                          <a:latin typeface="+mn-lt"/>
                          <a:cs typeface="Times New Roman" pitchFamily="18" charset="0"/>
                        </a:rPr>
                        <a:t>P.Gray, R. Hurst, St. Lewis, R. Mayer</a:t>
                      </a:r>
                      <a:endParaRPr kumimoji="0" lang="en-GB" sz="4000" b="0" i="0" u="none" strike="noStrike" cap="none" normalizeH="0" baseline="0" smtClean="0">
                        <a:ln>
                          <a:noFill/>
                        </a:ln>
                        <a:solidFill>
                          <a:schemeClr val="tx1"/>
                        </a:solidFill>
                        <a:effectLst/>
                        <a:latin typeface="+mn-lt"/>
                        <a:cs typeface="Times New Roman" panose="02020603050405020304" pitchFamily="18" charset="0"/>
                      </a:endParaRPr>
                    </a:p>
                  </a:txBody>
                  <a:tcP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mn-lt"/>
                          <a:cs typeface="Times New Roman" pitchFamily="18" charset="0"/>
                        </a:rPr>
                        <a:t>Wiley and Sons Inc.</a:t>
                      </a:r>
                      <a:endParaRPr kumimoji="0" lang="en-GB" sz="4000" b="0" i="0" u="none" strike="noStrike" cap="none" normalizeH="0" baseline="0" dirty="0" smtClean="0">
                        <a:ln>
                          <a:noFill/>
                        </a:ln>
                        <a:solidFill>
                          <a:schemeClr val="tx1"/>
                        </a:solidFill>
                        <a:effectLst/>
                        <a:latin typeface="+mn-lt"/>
                        <a:cs typeface="Times New Roman" panose="02020603050405020304" pitchFamily="18" charset="0"/>
                      </a:endParaRPr>
                    </a:p>
                  </a:txBody>
                  <a:tcPr horzOverflow="overflow"/>
                </a:tc>
              </a:tr>
              <a:tr h="37084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smtClean="0">
                          <a:ln>
                            <a:noFill/>
                          </a:ln>
                          <a:solidFill>
                            <a:schemeClr val="tx1"/>
                          </a:solidFill>
                          <a:effectLst/>
                          <a:latin typeface="+mn-lt"/>
                          <a:cs typeface="Times New Roman" pitchFamily="18" charset="0"/>
                        </a:rPr>
                        <a:t>CMOS Circuit Design, Layout and Simulation</a:t>
                      </a:r>
                      <a:endParaRPr kumimoji="0" lang="en-GB" sz="4000" b="0" i="0" u="none" strike="noStrike" cap="none" normalizeH="0" baseline="0" smtClean="0">
                        <a:ln>
                          <a:noFill/>
                        </a:ln>
                        <a:solidFill>
                          <a:schemeClr val="tx1"/>
                        </a:solidFill>
                        <a:effectLst/>
                        <a:latin typeface="+mn-lt"/>
                        <a:cs typeface="Times New Roman" panose="02020603050405020304" pitchFamily="18" charset="0"/>
                      </a:endParaRPr>
                    </a:p>
                  </a:txBody>
                  <a:tcP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smtClean="0">
                          <a:ln>
                            <a:noFill/>
                          </a:ln>
                          <a:solidFill>
                            <a:schemeClr val="tx1"/>
                          </a:solidFill>
                          <a:effectLst/>
                          <a:latin typeface="+mn-lt"/>
                          <a:cs typeface="Times New Roman" pitchFamily="18" charset="0"/>
                        </a:rPr>
                        <a:t>R. Baker, H. Li, D. Boyce</a:t>
                      </a:r>
                      <a:endParaRPr kumimoji="0" lang="en-GB" sz="4000" b="0" i="0" u="none" strike="noStrike" cap="none" normalizeH="0" baseline="0" smtClean="0">
                        <a:ln>
                          <a:noFill/>
                        </a:ln>
                        <a:solidFill>
                          <a:schemeClr val="tx1"/>
                        </a:solidFill>
                        <a:effectLst/>
                        <a:latin typeface="+mn-lt"/>
                        <a:cs typeface="Times New Roman" panose="02020603050405020304" pitchFamily="18" charset="0"/>
                      </a:endParaRPr>
                    </a:p>
                  </a:txBody>
                  <a:tcP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mn-lt"/>
                          <a:cs typeface="Times New Roman" pitchFamily="18" charset="0"/>
                        </a:rPr>
                        <a:t>IEEE Press</a:t>
                      </a:r>
                      <a:endParaRPr kumimoji="0" lang="en-GB" sz="4000" b="0" i="0" u="none" strike="noStrike" cap="none" normalizeH="0" baseline="0" dirty="0" smtClean="0">
                        <a:ln>
                          <a:noFill/>
                        </a:ln>
                        <a:solidFill>
                          <a:schemeClr val="tx1"/>
                        </a:solidFill>
                        <a:effectLst/>
                        <a:latin typeface="+mn-lt"/>
                        <a:cs typeface="Times New Roman" panose="02020603050405020304" pitchFamily="18" charset="0"/>
                      </a:endParaRPr>
                    </a:p>
                  </a:txBody>
                  <a:tcPr horzOverflow="overflow"/>
                </a:tc>
              </a:tr>
            </a:tbl>
          </a:graphicData>
        </a:graphic>
      </p:graphicFrame>
    </p:spTree>
    <p:extLst>
      <p:ext uri="{BB962C8B-B14F-4D97-AF65-F5344CB8AC3E}">
        <p14:creationId xmlns:p14="http://schemas.microsoft.com/office/powerpoint/2010/main" val="246496962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a:xfrm>
            <a:off x="457200" y="18877"/>
            <a:ext cx="8229600" cy="1143000"/>
          </a:xfrm>
        </p:spPr>
        <p:txBody>
          <a:bodyPr/>
          <a:lstStyle/>
          <a:p>
            <a:r>
              <a:rPr lang="el-GR" sz="4000" dirty="0" smtClean="0"/>
              <a:t>Εισαγωγή στην αναλογική σχεδίαση</a:t>
            </a:r>
            <a:endParaRPr lang="el-GR" sz="4000" dirty="0"/>
          </a:p>
        </p:txBody>
      </p:sp>
      <p:sp>
        <p:nvSpPr>
          <p:cNvPr id="6" name="Θέση περιεχομένου 5"/>
          <p:cNvSpPr>
            <a:spLocks noGrp="1"/>
          </p:cNvSpPr>
          <p:nvPr>
            <p:ph idx="1"/>
          </p:nvPr>
        </p:nvSpPr>
        <p:spPr>
          <a:xfrm>
            <a:off x="457200" y="1072431"/>
            <a:ext cx="2762449" cy="348457"/>
          </a:xfrm>
        </p:spPr>
        <p:txBody>
          <a:bodyPr/>
          <a:lstStyle/>
          <a:p>
            <a:pPr marL="0" indent="0">
              <a:buNone/>
            </a:pPr>
            <a:r>
              <a:rPr lang="el-GR" altLang="el-GR" sz="2000" b="1" dirty="0">
                <a:cs typeface="Times New Roman" panose="02020603050405020304" pitchFamily="18" charset="0"/>
              </a:rPr>
              <a:t>Γιατί Αναλογικά;</a:t>
            </a:r>
            <a:endParaRPr lang="en-US" altLang="el-GR" sz="2000" b="1" dirty="0">
              <a:cs typeface="Times New Roman" panose="02020603050405020304" pitchFamily="18" charset="0"/>
            </a:endParaRPr>
          </a:p>
          <a:p>
            <a:pPr marL="0" indent="0">
              <a:buNone/>
            </a:pPr>
            <a:endParaRPr lang="el-GR" sz="2000" dirty="0"/>
          </a:p>
        </p:txBody>
      </p:sp>
      <p:sp>
        <p:nvSpPr>
          <p:cNvPr id="1035" name="Rectangle 7"/>
          <p:cNvSpPr>
            <a:spLocks noChangeArrowheads="1"/>
          </p:cNvSpPr>
          <p:nvPr/>
        </p:nvSpPr>
        <p:spPr bwMode="auto">
          <a:xfrm>
            <a:off x="354671" y="1753497"/>
            <a:ext cx="2590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l-GR" altLang="el-GR" sz="2000" b="1" dirty="0">
                <a:latin typeface="+mn-lt"/>
                <a:cs typeface="Times New Roman" panose="02020603050405020304" pitchFamily="18" charset="0"/>
              </a:rPr>
              <a:t>Επεξεργασία Φυσικών σημάτων</a:t>
            </a:r>
            <a:r>
              <a:rPr lang="el-GR" altLang="el-GR" sz="2000" dirty="0">
                <a:latin typeface="+mn-lt"/>
                <a:cs typeface="Times New Roman" panose="02020603050405020304" pitchFamily="18" charset="0"/>
              </a:rPr>
              <a:t>. </a:t>
            </a:r>
            <a:endParaRPr lang="el-GR" altLang="el-GR" sz="2000" dirty="0">
              <a:latin typeface="+mn-lt"/>
            </a:endParaRPr>
          </a:p>
        </p:txBody>
      </p:sp>
      <p:graphicFrame>
        <p:nvGraphicFramePr>
          <p:cNvPr id="1026" name="Object 2" descr="Διαγράμματα σημάτων"/>
          <p:cNvGraphicFramePr>
            <a:graphicFrameLocks noChangeAspect="1"/>
          </p:cNvGraphicFramePr>
          <p:nvPr>
            <p:extLst/>
          </p:nvPr>
        </p:nvGraphicFramePr>
        <p:xfrm>
          <a:off x="2862654" y="1102560"/>
          <a:ext cx="2590800" cy="1724025"/>
        </p:xfrm>
        <a:graphic>
          <a:graphicData uri="http://schemas.openxmlformats.org/presentationml/2006/ole">
            <mc:AlternateContent xmlns:mc="http://schemas.openxmlformats.org/markup-compatibility/2006">
              <mc:Choice xmlns:v="urn:schemas-microsoft-com:vml" Requires="v">
                <p:oleObj spid="_x0000_s2120" r:id="rId4" imgW="2790476" imgH="1857143" progId="MSPhotoEd.3">
                  <p:embed/>
                </p:oleObj>
              </mc:Choice>
              <mc:Fallback>
                <p:oleObj r:id="rId4" imgW="2790476" imgH="1857143"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62654" y="1102560"/>
                        <a:ext cx="2590800" cy="1724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6" name="Rectangle 10"/>
          <p:cNvSpPr>
            <a:spLocks noChangeArrowheads="1"/>
          </p:cNvSpPr>
          <p:nvPr/>
        </p:nvSpPr>
        <p:spPr bwMode="auto">
          <a:xfrm>
            <a:off x="387382" y="2855250"/>
            <a:ext cx="237776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l-GR" altLang="el-GR" sz="2000" b="1" dirty="0">
                <a:latin typeface="+mn-lt"/>
                <a:cs typeface="Times New Roman" panose="02020603050405020304" pitchFamily="18" charset="0"/>
              </a:rPr>
              <a:t>Ψηφιακές επικοινωνίες</a:t>
            </a:r>
            <a:r>
              <a:rPr lang="el-GR" altLang="el-GR" sz="2000" dirty="0">
                <a:latin typeface="+mn-lt"/>
                <a:cs typeface="Times New Roman" panose="02020603050405020304" pitchFamily="18" charset="0"/>
              </a:rPr>
              <a:t>. </a:t>
            </a:r>
            <a:endParaRPr lang="el-GR" altLang="el-GR" sz="4000" dirty="0">
              <a:latin typeface="+mn-lt"/>
            </a:endParaRPr>
          </a:p>
        </p:txBody>
      </p:sp>
      <p:graphicFrame>
        <p:nvGraphicFramePr>
          <p:cNvPr id="1027" name="Object 3" descr="Τάση ψηφιακού σήματος"/>
          <p:cNvGraphicFramePr>
            <a:graphicFrameLocks noChangeAspect="1"/>
          </p:cNvGraphicFramePr>
          <p:nvPr>
            <p:extLst/>
          </p:nvPr>
        </p:nvGraphicFramePr>
        <p:xfrm>
          <a:off x="2162175" y="2804443"/>
          <a:ext cx="2076450" cy="1143000"/>
        </p:xfrm>
        <a:graphic>
          <a:graphicData uri="http://schemas.openxmlformats.org/presentationml/2006/ole">
            <mc:AlternateContent xmlns:mc="http://schemas.openxmlformats.org/markup-compatibility/2006">
              <mc:Choice xmlns:v="urn:schemas-microsoft-com:vml" Requires="v">
                <p:oleObj spid="_x0000_s2121" r:id="rId6" imgW="2076740" imgH="1142857" progId="MSPhotoEd.3">
                  <p:embed/>
                </p:oleObj>
              </mc:Choice>
              <mc:Fallback>
                <p:oleObj r:id="rId6" imgW="2076740" imgH="1142857" progId="MSPhotoEd.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62175" y="2804443"/>
                        <a:ext cx="2076450"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descr="Ψηφιακό σήμα"/>
          <p:cNvGraphicFramePr>
            <a:graphicFrameLocks noChangeAspect="1"/>
          </p:cNvGraphicFramePr>
          <p:nvPr>
            <p:extLst/>
          </p:nvPr>
        </p:nvGraphicFramePr>
        <p:xfrm>
          <a:off x="4687924" y="2804443"/>
          <a:ext cx="2295525" cy="971550"/>
        </p:xfrm>
        <a:graphic>
          <a:graphicData uri="http://schemas.openxmlformats.org/presentationml/2006/ole">
            <mc:AlternateContent xmlns:mc="http://schemas.openxmlformats.org/markup-compatibility/2006">
              <mc:Choice xmlns:v="urn:schemas-microsoft-com:vml" Requires="v">
                <p:oleObj spid="_x0000_s2122" r:id="rId8" imgW="2295238" imgH="971686" progId="MSPhotoEd.3">
                  <p:embed/>
                </p:oleObj>
              </mc:Choice>
              <mc:Fallback>
                <p:oleObj r:id="rId8" imgW="2295238" imgH="971686" progId="MSPhotoEd.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87924" y="2804443"/>
                        <a:ext cx="2295525" cy="971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7" name="Rectangle 15"/>
          <p:cNvSpPr>
            <a:spLocks noChangeArrowheads="1"/>
          </p:cNvSpPr>
          <p:nvPr/>
        </p:nvSpPr>
        <p:spPr bwMode="auto">
          <a:xfrm>
            <a:off x="278471" y="4025108"/>
            <a:ext cx="38252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l-GR" altLang="el-GR" sz="2000" b="1" dirty="0">
                <a:latin typeface="+mn-lt"/>
                <a:cs typeface="Times New Roman" panose="02020603050405020304" pitchFamily="18" charset="0"/>
              </a:rPr>
              <a:t>Ηλεκτρονικά Οδήγησης Δίσκων</a:t>
            </a:r>
            <a:r>
              <a:rPr lang="en-GB" altLang="el-GR" sz="2000" dirty="0">
                <a:latin typeface="+mn-lt"/>
              </a:rPr>
              <a:t> </a:t>
            </a:r>
          </a:p>
        </p:txBody>
      </p:sp>
      <p:graphicFrame>
        <p:nvGraphicFramePr>
          <p:cNvPr id="1029" name="Object 5" descr="Διάγραμα σήματος"/>
          <p:cNvGraphicFramePr>
            <a:graphicFrameLocks noChangeAspect="1"/>
          </p:cNvGraphicFramePr>
          <p:nvPr>
            <p:extLst/>
          </p:nvPr>
        </p:nvGraphicFramePr>
        <p:xfrm>
          <a:off x="4031335" y="3932284"/>
          <a:ext cx="2562225" cy="904875"/>
        </p:xfrm>
        <a:graphic>
          <a:graphicData uri="http://schemas.openxmlformats.org/presentationml/2006/ole">
            <mc:AlternateContent xmlns:mc="http://schemas.openxmlformats.org/markup-compatibility/2006">
              <mc:Choice xmlns:v="urn:schemas-microsoft-com:vml" Requires="v">
                <p:oleObj spid="_x0000_s2123" r:id="rId10" imgW="2561905" imgH="905001" progId="MSPhotoEd.3">
                  <p:embed/>
                </p:oleObj>
              </mc:Choice>
              <mc:Fallback>
                <p:oleObj r:id="rId10" imgW="2561905" imgH="905001" progId="MSPhotoEd.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31335" y="3932284"/>
                        <a:ext cx="2562225" cy="904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8" name="Rectangle 18"/>
          <p:cNvSpPr>
            <a:spLocks noChangeArrowheads="1"/>
          </p:cNvSpPr>
          <p:nvPr/>
        </p:nvSpPr>
        <p:spPr bwMode="auto">
          <a:xfrm>
            <a:off x="278471" y="4812762"/>
            <a:ext cx="2667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l-GR" altLang="el-GR" sz="2000" b="1" dirty="0">
                <a:latin typeface="+mn-lt"/>
                <a:cs typeface="Times New Roman" panose="02020603050405020304" pitchFamily="18" charset="0"/>
              </a:rPr>
              <a:t>Ασύρματοι Δέκτες.</a:t>
            </a:r>
            <a:r>
              <a:rPr lang="en-GB" altLang="el-GR" sz="2000" dirty="0">
                <a:latin typeface="+mn-lt"/>
              </a:rPr>
              <a:t> </a:t>
            </a:r>
          </a:p>
        </p:txBody>
      </p:sp>
      <p:graphicFrame>
        <p:nvGraphicFramePr>
          <p:cNvPr id="1030" name="Object 6" descr="Διάγραμμα συχνότητας"/>
          <p:cNvGraphicFramePr>
            <a:graphicFrameLocks noChangeAspect="1"/>
          </p:cNvGraphicFramePr>
          <p:nvPr>
            <p:extLst>
              <p:ext uri="{D42A27DB-BD31-4B8C-83A1-F6EECF244321}">
                <p14:modId xmlns:p14="http://schemas.microsoft.com/office/powerpoint/2010/main" val="550775770"/>
              </p:ext>
            </p:extLst>
          </p:nvPr>
        </p:nvGraphicFramePr>
        <p:xfrm>
          <a:off x="2510439" y="4446761"/>
          <a:ext cx="1257300" cy="866775"/>
        </p:xfrm>
        <a:graphic>
          <a:graphicData uri="http://schemas.openxmlformats.org/presentationml/2006/ole">
            <mc:AlternateContent xmlns:mc="http://schemas.openxmlformats.org/markup-compatibility/2006">
              <mc:Choice xmlns:v="urn:schemas-microsoft-com:vml" Requires="v">
                <p:oleObj spid="_x0000_s2124" r:id="rId12" imgW="1257476" imgH="866896" progId="MSPhotoEd.3">
                  <p:embed/>
                </p:oleObj>
              </mc:Choice>
              <mc:Fallback>
                <p:oleObj r:id="rId12" imgW="1257476" imgH="866896" progId="MSPhotoEd.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10439" y="4446761"/>
                        <a:ext cx="1257300" cy="866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9" name="Rectangle 21"/>
          <p:cNvSpPr>
            <a:spLocks noChangeArrowheads="1"/>
          </p:cNvSpPr>
          <p:nvPr/>
        </p:nvSpPr>
        <p:spPr bwMode="auto">
          <a:xfrm>
            <a:off x="4194419" y="5027971"/>
            <a:ext cx="223605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l-GR" altLang="el-GR" sz="2000" b="1" dirty="0">
                <a:latin typeface="+mn-lt"/>
                <a:cs typeface="Times New Roman" panose="02020603050405020304" pitchFamily="18" charset="0"/>
              </a:rPr>
              <a:t>Οπτικοί Δέκτες. </a:t>
            </a:r>
            <a:endParaRPr lang="el-GR" altLang="el-GR" sz="2000" dirty="0">
              <a:latin typeface="+mn-lt"/>
            </a:endParaRPr>
          </a:p>
        </p:txBody>
      </p:sp>
      <p:graphicFrame>
        <p:nvGraphicFramePr>
          <p:cNvPr id="1031" name="Object 7" descr="Σχεδιάγραμμα οπτκού δέκτη"/>
          <p:cNvGraphicFramePr>
            <a:graphicFrameLocks noChangeAspect="1"/>
          </p:cNvGraphicFramePr>
          <p:nvPr>
            <p:extLst>
              <p:ext uri="{D42A27DB-BD31-4B8C-83A1-F6EECF244321}">
                <p14:modId xmlns:p14="http://schemas.microsoft.com/office/powerpoint/2010/main" val="3209653176"/>
              </p:ext>
            </p:extLst>
          </p:nvPr>
        </p:nvGraphicFramePr>
        <p:xfrm>
          <a:off x="5999707" y="4993451"/>
          <a:ext cx="2943225" cy="685800"/>
        </p:xfrm>
        <a:graphic>
          <a:graphicData uri="http://schemas.openxmlformats.org/presentationml/2006/ole">
            <mc:AlternateContent xmlns:mc="http://schemas.openxmlformats.org/markup-compatibility/2006">
              <mc:Choice xmlns:v="urn:schemas-microsoft-com:vml" Requires="v">
                <p:oleObj spid="_x0000_s2125" r:id="rId14" imgW="2943636" imgH="685714" progId="MSPhotoEd.3">
                  <p:embed/>
                </p:oleObj>
              </mc:Choice>
              <mc:Fallback>
                <p:oleObj r:id="rId14" imgW="2943636" imgH="685714" progId="MSPhotoEd.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99707" y="4993451"/>
                        <a:ext cx="2943225"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40" name="Rectangle 24"/>
          <p:cNvSpPr>
            <a:spLocks noChangeArrowheads="1"/>
          </p:cNvSpPr>
          <p:nvPr/>
        </p:nvSpPr>
        <p:spPr bwMode="auto">
          <a:xfrm>
            <a:off x="282577" y="5679251"/>
            <a:ext cx="1600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l-GR" altLang="el-GR" sz="2000" dirty="0">
                <a:latin typeface="+mn-lt"/>
                <a:cs typeface="Times New Roman" panose="02020603050405020304" pitchFamily="18" charset="0"/>
              </a:rPr>
              <a:t> </a:t>
            </a:r>
            <a:r>
              <a:rPr lang="el-GR" altLang="el-GR" sz="2000" b="1" dirty="0">
                <a:latin typeface="+mn-lt"/>
                <a:cs typeface="Times New Roman" panose="02020603050405020304" pitchFamily="18" charset="0"/>
              </a:rPr>
              <a:t>Αισθητήρες. </a:t>
            </a:r>
            <a:r>
              <a:rPr lang="el-GR" altLang="el-GR" sz="2000" dirty="0">
                <a:latin typeface="+mn-lt"/>
                <a:cs typeface="Times New Roman" panose="02020603050405020304" pitchFamily="18" charset="0"/>
              </a:rPr>
              <a:t> </a:t>
            </a:r>
            <a:r>
              <a:rPr lang="en-GB" altLang="el-GR" sz="2000" dirty="0">
                <a:latin typeface="+mn-lt"/>
              </a:rPr>
              <a:t> </a:t>
            </a:r>
          </a:p>
        </p:txBody>
      </p:sp>
      <p:graphicFrame>
        <p:nvGraphicFramePr>
          <p:cNvPr id="1032" name="Object 8" descr="Σχεδιάγρμμα αισθητήρα"/>
          <p:cNvGraphicFramePr>
            <a:graphicFrameLocks noChangeAspect="1"/>
          </p:cNvGraphicFramePr>
          <p:nvPr>
            <p:extLst>
              <p:ext uri="{D42A27DB-BD31-4B8C-83A1-F6EECF244321}">
                <p14:modId xmlns:p14="http://schemas.microsoft.com/office/powerpoint/2010/main" val="1345619694"/>
              </p:ext>
            </p:extLst>
          </p:nvPr>
        </p:nvGraphicFramePr>
        <p:xfrm>
          <a:off x="1962349" y="5332920"/>
          <a:ext cx="2514600" cy="986684"/>
        </p:xfrm>
        <a:graphic>
          <a:graphicData uri="http://schemas.openxmlformats.org/presentationml/2006/ole">
            <mc:AlternateContent xmlns:mc="http://schemas.openxmlformats.org/markup-compatibility/2006">
              <mc:Choice xmlns:v="urn:schemas-microsoft-com:vml" Requires="v">
                <p:oleObj spid="_x0000_s2126" r:id="rId16" imgW="3409524" imgH="1685714" progId="MSPhotoEd.3">
                  <p:embed/>
                </p:oleObj>
              </mc:Choice>
              <mc:Fallback>
                <p:oleObj r:id="rId16" imgW="3409524" imgH="1685714" progId="MSPhotoEd.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962349" y="5332920"/>
                        <a:ext cx="2514600" cy="986684"/>
                      </a:xfrm>
                      <a:prstGeom prst="rect">
                        <a:avLst/>
                      </a:prstGeom>
                      <a:noFill/>
                      <a:extLst/>
                    </p:spPr>
                  </p:pic>
                </p:oleObj>
              </mc:Fallback>
            </mc:AlternateContent>
          </a:graphicData>
        </a:graphic>
      </p:graphicFrame>
      <p:sp>
        <p:nvSpPr>
          <p:cNvPr id="1041" name="Rectangle 29"/>
          <p:cNvSpPr>
            <a:spLocks noChangeArrowheads="1"/>
          </p:cNvSpPr>
          <p:nvPr/>
        </p:nvSpPr>
        <p:spPr bwMode="auto">
          <a:xfrm>
            <a:off x="4788024" y="5858917"/>
            <a:ext cx="38987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l-GR" altLang="el-GR" sz="2000" b="1" dirty="0">
                <a:latin typeface="+mn-lt"/>
                <a:cs typeface="Times New Roman" panose="02020603050405020304" pitchFamily="18" charset="0"/>
              </a:rPr>
              <a:t>Μικροεπεξεργαστές και Μνήμες. </a:t>
            </a:r>
            <a:endParaRPr lang="el-GR" altLang="el-GR" sz="4000" dirty="0">
              <a:latin typeface="+mn-lt"/>
            </a:endParaRPr>
          </a:p>
        </p:txBody>
      </p:sp>
    </p:spTree>
    <p:custDataLst>
      <p:tags r:id="rId2"/>
    </p:custDataLst>
    <p:extLst>
      <p:ext uri="{BB962C8B-B14F-4D97-AF65-F5344CB8AC3E}">
        <p14:creationId xmlns:p14="http://schemas.microsoft.com/office/powerpoint/2010/main" val="370569919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2"/>
            </p:custDataLst>
          </p:nvPr>
        </p:nvSpPr>
        <p:spPr/>
        <p:txBody>
          <a:bodyPr/>
          <a:lstStyle/>
          <a:p>
            <a:r>
              <a:rPr lang="en-US" dirty="0" smtClean="0"/>
              <a:t>What is analog IC Design?</a:t>
            </a:r>
            <a:endParaRPr lang="el-GR" dirty="0"/>
          </a:p>
        </p:txBody>
      </p:sp>
      <p:sp>
        <p:nvSpPr>
          <p:cNvPr id="7" name="Θέση κειμένου 6"/>
          <p:cNvSpPr>
            <a:spLocks noGrp="1"/>
          </p:cNvSpPr>
          <p:nvPr>
            <p:ph type="body" sz="half" idx="2"/>
            <p:custDataLst>
              <p:tags r:id="rId3"/>
            </p:custDataLst>
          </p:nvPr>
        </p:nvSpPr>
        <p:spPr>
          <a:xfrm>
            <a:off x="457200" y="1556792"/>
            <a:ext cx="4726868" cy="4608512"/>
          </a:xfrm>
        </p:spPr>
        <p:txBody>
          <a:bodyPr>
            <a:normAutofit fontScale="92500" lnSpcReduction="20000"/>
          </a:bodyPr>
          <a:lstStyle/>
          <a:p>
            <a:r>
              <a:rPr lang="en-US" dirty="0" smtClean="0"/>
              <a:t>Analog IC design in the successful implementation of analog circuits and systems using integrated circuit technology.</a:t>
            </a:r>
          </a:p>
          <a:p>
            <a:endParaRPr lang="en-US" dirty="0"/>
          </a:p>
          <a:p>
            <a:r>
              <a:rPr lang="en-US" b="1" dirty="0" smtClean="0"/>
              <a:t>Unique Features of Analog IC Design</a:t>
            </a:r>
          </a:p>
          <a:p>
            <a:pPr marL="342900" indent="-342900">
              <a:buFont typeface="Arial" panose="020B0604020202020204" pitchFamily="34" charset="0"/>
              <a:buChar char="•"/>
            </a:pPr>
            <a:r>
              <a:rPr lang="en-US" dirty="0" smtClean="0"/>
              <a:t>Geometry is an important part of the design. Electrical Design -&gt; Physical Design -&gt; Test Design</a:t>
            </a:r>
          </a:p>
          <a:p>
            <a:pPr marL="342900" indent="-342900">
              <a:buFont typeface="Arial" panose="020B0604020202020204" pitchFamily="34" charset="0"/>
              <a:buChar char="•"/>
            </a:pPr>
            <a:r>
              <a:rPr lang="en-US" dirty="0" smtClean="0"/>
              <a:t>Usually implemented in a mixed analog-digital circuit</a:t>
            </a:r>
          </a:p>
          <a:p>
            <a:pPr marL="342900" indent="-342900">
              <a:buFont typeface="Arial" panose="020B0604020202020204" pitchFamily="34" charset="0"/>
              <a:buChar char="•"/>
            </a:pPr>
            <a:r>
              <a:rPr lang="en-US" dirty="0" smtClean="0"/>
              <a:t>Analog is 20% and digital 80% of the chip area</a:t>
            </a:r>
          </a:p>
          <a:p>
            <a:pPr marL="342900" indent="-342900">
              <a:buFont typeface="Arial" panose="020B0604020202020204" pitchFamily="34" charset="0"/>
              <a:buChar char="•"/>
            </a:pPr>
            <a:r>
              <a:rPr lang="en-US" dirty="0" smtClean="0"/>
              <a:t>Analog requires 80% of the design time</a:t>
            </a:r>
          </a:p>
          <a:p>
            <a:pPr marL="342900" indent="-342900">
              <a:buFont typeface="Arial" panose="020B0604020202020204" pitchFamily="34" charset="0"/>
              <a:buChar char="•"/>
            </a:pPr>
            <a:r>
              <a:rPr lang="en-US" dirty="0" smtClean="0"/>
              <a:t>Analog is designed at the circuit level</a:t>
            </a:r>
          </a:p>
          <a:p>
            <a:pPr marL="342900" indent="-342900">
              <a:buFont typeface="Arial" panose="020B0604020202020204" pitchFamily="34" charset="0"/>
              <a:buChar char="•"/>
            </a:pPr>
            <a:r>
              <a:rPr lang="en-US" dirty="0" smtClean="0"/>
              <a:t>Passes for success: 2-3 for analog, 1 for digital</a:t>
            </a:r>
          </a:p>
          <a:p>
            <a:endParaRPr lang="en-US" dirty="0" smtClean="0"/>
          </a:p>
        </p:txBody>
      </p:sp>
      <p:pic>
        <p:nvPicPr>
          <p:cNvPr id="4" name="Picture 4" descr="Αναλογικό κύκλωμα"/>
          <p:cNvPicPr>
            <a:picLocks noGrp="1" noChangeAspect="1" noChangeArrowheads="1"/>
          </p:cNvPicPr>
          <p:nvPr>
            <p:ph idx="1"/>
          </p:nvPr>
        </p:nvPicPr>
        <p:blipFill rotWithShape="1">
          <a:blip r:embed="rId5">
            <a:extLst>
              <a:ext uri="{28A0092B-C50C-407E-A947-70E740481C1C}">
                <a14:useLocalDpi xmlns:a14="http://schemas.microsoft.com/office/drawing/2010/main" val="0"/>
              </a:ext>
            </a:extLst>
          </a:blip>
          <a:srcRect l="44859" b="46702"/>
          <a:stretch/>
        </p:blipFill>
        <p:spPr bwMode="auto">
          <a:xfrm>
            <a:off x="5518448" y="2463567"/>
            <a:ext cx="3453722" cy="212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18231525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dirty="0" smtClean="0"/>
              <a:t>The analog IC Design Flow</a:t>
            </a:r>
            <a:endParaRPr lang="el-GR" dirty="0"/>
          </a:p>
        </p:txBody>
      </p:sp>
      <p:pic>
        <p:nvPicPr>
          <p:cNvPr id="4" name="Picture 4" descr="Διάγραμα ροής αναλογικού κυκλώματος"/>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8739"/>
          <a:stretch/>
        </p:blipFill>
        <p:spPr bwMode="auto">
          <a:xfrm>
            <a:off x="1254565" y="1700808"/>
            <a:ext cx="6634869" cy="4369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22663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a:xfrm>
            <a:off x="457200" y="188640"/>
            <a:ext cx="8229600" cy="1143000"/>
          </a:xfrm>
        </p:spPr>
        <p:txBody>
          <a:bodyPr/>
          <a:lstStyle/>
          <a:p>
            <a:r>
              <a:rPr lang="en-US" dirty="0"/>
              <a:t>Comparison of analog digital circuits</a:t>
            </a:r>
            <a:endParaRPr lang="el-GR" dirty="0"/>
          </a:p>
        </p:txBody>
      </p:sp>
      <p:graphicFrame>
        <p:nvGraphicFramePr>
          <p:cNvPr id="7" name="Θέση περιεχομένου 6"/>
          <p:cNvGraphicFramePr>
            <a:graphicFrameLocks noGrp="1"/>
          </p:cNvGraphicFramePr>
          <p:nvPr>
            <p:ph idx="1"/>
            <p:custDataLst>
              <p:tags r:id="rId2"/>
            </p:custDataLst>
            <p:extLst>
              <p:ext uri="{D42A27DB-BD31-4B8C-83A1-F6EECF244321}">
                <p14:modId xmlns:p14="http://schemas.microsoft.com/office/powerpoint/2010/main" val="169695989"/>
              </p:ext>
            </p:extLst>
          </p:nvPr>
        </p:nvGraphicFramePr>
        <p:xfrm>
          <a:off x="135856" y="1331640"/>
          <a:ext cx="9000492" cy="4846320"/>
        </p:xfrm>
        <a:graphic>
          <a:graphicData uri="http://schemas.openxmlformats.org/drawingml/2006/table">
            <a:tbl>
              <a:tblPr firstRow="1" bandRow="1">
                <a:tableStyleId>{5940675A-B579-460E-94D1-54222C63F5DA}</a:tableStyleId>
              </a:tblPr>
              <a:tblGrid>
                <a:gridCol w="4500246"/>
                <a:gridCol w="4500246"/>
              </a:tblGrid>
              <a:tr h="362625">
                <a:tc>
                  <a:txBody>
                    <a:bodyPr/>
                    <a:lstStyle/>
                    <a:p>
                      <a:r>
                        <a:rPr lang="en-US" b="1" dirty="0" smtClean="0"/>
                        <a:t>Analog</a:t>
                      </a:r>
                      <a:r>
                        <a:rPr lang="en-US" b="1" baseline="0" dirty="0" smtClean="0"/>
                        <a:t> Circuits</a:t>
                      </a:r>
                      <a:endParaRPr lang="el-GR" b="1" dirty="0"/>
                    </a:p>
                  </a:txBody>
                  <a:tcPr/>
                </a:tc>
                <a:tc>
                  <a:txBody>
                    <a:bodyPr/>
                    <a:lstStyle/>
                    <a:p>
                      <a:r>
                        <a:rPr lang="en-US" b="1" dirty="0" smtClean="0"/>
                        <a:t>Digital</a:t>
                      </a:r>
                      <a:r>
                        <a:rPr lang="en-US" b="1" baseline="0" dirty="0" smtClean="0"/>
                        <a:t> Circuits</a:t>
                      </a:r>
                      <a:endParaRPr lang="el-GR" b="1" dirty="0"/>
                    </a:p>
                  </a:txBody>
                  <a:tcPr/>
                </a:tc>
              </a:tr>
              <a:tr h="894144">
                <a:tc>
                  <a:txBody>
                    <a:bodyPr/>
                    <a:lstStyle/>
                    <a:p>
                      <a:r>
                        <a:rPr lang="en-US" dirty="0" smtClean="0"/>
                        <a:t>Signals</a:t>
                      </a:r>
                      <a:r>
                        <a:rPr lang="en-US" baseline="0" dirty="0" smtClean="0"/>
                        <a:t> are continuous in amplitude and can be continuous or discrete in time</a:t>
                      </a:r>
                      <a:endParaRPr lang="el-GR" dirty="0"/>
                    </a:p>
                  </a:txBody>
                  <a:tcPr/>
                </a:tc>
                <a:tc>
                  <a:txBody>
                    <a:bodyPr/>
                    <a:lstStyle/>
                    <a:p>
                      <a:r>
                        <a:rPr lang="en-US" dirty="0" smtClean="0"/>
                        <a:t>Signal</a:t>
                      </a:r>
                      <a:r>
                        <a:rPr lang="en-US" baseline="0" dirty="0" smtClean="0"/>
                        <a:t> are discontinuous in amplitude and time – binary signals have two amplitude states</a:t>
                      </a:r>
                    </a:p>
                  </a:txBody>
                  <a:tcPr/>
                </a:tc>
              </a:tr>
              <a:tr h="362625">
                <a:tc>
                  <a:txBody>
                    <a:bodyPr/>
                    <a:lstStyle/>
                    <a:p>
                      <a:r>
                        <a:rPr lang="en-US" dirty="0" smtClean="0"/>
                        <a:t>Designed</a:t>
                      </a:r>
                      <a:r>
                        <a:rPr lang="en-US" baseline="0" dirty="0" smtClean="0"/>
                        <a:t> at the circuit level</a:t>
                      </a:r>
                      <a:endParaRPr lang="el-GR" dirty="0"/>
                    </a:p>
                  </a:txBody>
                  <a:tcPr/>
                </a:tc>
                <a:tc>
                  <a:txBody>
                    <a:bodyPr/>
                    <a:lstStyle/>
                    <a:p>
                      <a:r>
                        <a:rPr lang="en-US" dirty="0" smtClean="0"/>
                        <a:t>Designed at the</a:t>
                      </a:r>
                      <a:r>
                        <a:rPr lang="en-US" baseline="0" dirty="0" smtClean="0"/>
                        <a:t> systems level</a:t>
                      </a:r>
                      <a:endParaRPr lang="el-GR" dirty="0"/>
                    </a:p>
                  </a:txBody>
                  <a:tcPr/>
                </a:tc>
              </a:tr>
              <a:tr h="362625">
                <a:tc>
                  <a:txBody>
                    <a:bodyPr/>
                    <a:lstStyle/>
                    <a:p>
                      <a:r>
                        <a:rPr lang="en-US" dirty="0" smtClean="0"/>
                        <a:t>Components must have a continuum</a:t>
                      </a:r>
                      <a:r>
                        <a:rPr lang="en-US" baseline="0" dirty="0" smtClean="0"/>
                        <a:t> of values</a:t>
                      </a:r>
                      <a:endParaRPr lang="el-GR" dirty="0"/>
                    </a:p>
                  </a:txBody>
                  <a:tcPr/>
                </a:tc>
                <a:tc>
                  <a:txBody>
                    <a:bodyPr/>
                    <a:lstStyle/>
                    <a:p>
                      <a:r>
                        <a:rPr lang="en-US" dirty="0" smtClean="0"/>
                        <a:t>Component</a:t>
                      </a:r>
                      <a:r>
                        <a:rPr lang="en-US" baseline="0" dirty="0" smtClean="0"/>
                        <a:t> have fixed values</a:t>
                      </a:r>
                      <a:endParaRPr lang="el-GR" dirty="0"/>
                    </a:p>
                  </a:txBody>
                  <a:tcPr/>
                </a:tc>
              </a:tr>
              <a:tr h="362625">
                <a:tc>
                  <a:txBody>
                    <a:bodyPr/>
                    <a:lstStyle/>
                    <a:p>
                      <a:r>
                        <a:rPr lang="en-US" dirty="0" smtClean="0"/>
                        <a:t>Customized</a:t>
                      </a:r>
                      <a:endParaRPr lang="el-GR" dirty="0"/>
                    </a:p>
                  </a:txBody>
                  <a:tcPr/>
                </a:tc>
                <a:tc>
                  <a:txBody>
                    <a:bodyPr/>
                    <a:lstStyle/>
                    <a:p>
                      <a:r>
                        <a:rPr lang="en-US" dirty="0" smtClean="0"/>
                        <a:t>Standard</a:t>
                      </a:r>
                      <a:endParaRPr lang="el-GR" dirty="0"/>
                    </a:p>
                  </a:txBody>
                  <a:tcPr/>
                </a:tc>
              </a:tr>
              <a:tr h="362625">
                <a:tc>
                  <a:txBody>
                    <a:bodyPr/>
                    <a:lstStyle/>
                    <a:p>
                      <a:r>
                        <a:rPr lang="en-US" dirty="0" smtClean="0"/>
                        <a:t>CAD</a:t>
                      </a:r>
                      <a:r>
                        <a:rPr lang="en-US" baseline="0" dirty="0" smtClean="0"/>
                        <a:t> tools are difficult to apply</a:t>
                      </a:r>
                      <a:endParaRPr lang="el-GR" dirty="0"/>
                    </a:p>
                  </a:txBody>
                  <a:tcPr/>
                </a:tc>
                <a:tc>
                  <a:txBody>
                    <a:bodyPr/>
                    <a:lstStyle/>
                    <a:p>
                      <a:r>
                        <a:rPr lang="en-US" dirty="0" smtClean="0"/>
                        <a:t>CAD tools have been extremely successful</a:t>
                      </a:r>
                      <a:endParaRPr lang="el-GR" dirty="0"/>
                    </a:p>
                  </a:txBody>
                  <a:tcPr/>
                </a:tc>
              </a:tr>
              <a:tr h="362625">
                <a:tc>
                  <a:txBody>
                    <a:bodyPr/>
                    <a:lstStyle/>
                    <a:p>
                      <a:r>
                        <a:rPr lang="en-US" dirty="0" smtClean="0"/>
                        <a:t>Requires</a:t>
                      </a:r>
                      <a:r>
                        <a:rPr lang="en-US" baseline="0" dirty="0" smtClean="0"/>
                        <a:t> precision modeling</a:t>
                      </a:r>
                      <a:endParaRPr lang="el-GR" dirty="0"/>
                    </a:p>
                  </a:txBody>
                  <a:tcPr/>
                </a:tc>
                <a:tc>
                  <a:txBody>
                    <a:bodyPr/>
                    <a:lstStyle/>
                    <a:p>
                      <a:r>
                        <a:rPr lang="en-US" dirty="0" smtClean="0"/>
                        <a:t>Timing models only</a:t>
                      </a:r>
                      <a:endParaRPr lang="el-GR" dirty="0"/>
                    </a:p>
                  </a:txBody>
                  <a:tcPr/>
                </a:tc>
              </a:tr>
              <a:tr h="362625">
                <a:tc>
                  <a:txBody>
                    <a:bodyPr/>
                    <a:lstStyle/>
                    <a:p>
                      <a:r>
                        <a:rPr lang="en-US" dirty="0" smtClean="0"/>
                        <a:t>Performance optimized</a:t>
                      </a:r>
                      <a:endParaRPr lang="el-GR" dirty="0"/>
                    </a:p>
                  </a:txBody>
                  <a:tcPr/>
                </a:tc>
                <a:tc>
                  <a:txBody>
                    <a:bodyPr/>
                    <a:lstStyle/>
                    <a:p>
                      <a:r>
                        <a:rPr lang="en-US" dirty="0" smtClean="0"/>
                        <a:t>Programmable</a:t>
                      </a:r>
                      <a:r>
                        <a:rPr lang="en-US" baseline="0" dirty="0" smtClean="0"/>
                        <a:t> by software</a:t>
                      </a:r>
                      <a:endParaRPr lang="el-GR" dirty="0"/>
                    </a:p>
                  </a:txBody>
                  <a:tcPr/>
                </a:tc>
              </a:tr>
              <a:tr h="362625">
                <a:tc>
                  <a:txBody>
                    <a:bodyPr/>
                    <a:lstStyle/>
                    <a:p>
                      <a:r>
                        <a:rPr lang="en-US" dirty="0" smtClean="0"/>
                        <a:t>Irregular</a:t>
                      </a:r>
                      <a:r>
                        <a:rPr lang="en-US" baseline="0" dirty="0" smtClean="0"/>
                        <a:t> block</a:t>
                      </a:r>
                      <a:endParaRPr lang="el-GR" dirty="0"/>
                    </a:p>
                  </a:txBody>
                  <a:tcPr/>
                </a:tc>
                <a:tc>
                  <a:txBody>
                    <a:bodyPr/>
                    <a:lstStyle/>
                    <a:p>
                      <a:r>
                        <a:rPr lang="en-US" dirty="0" smtClean="0"/>
                        <a:t>Regular</a:t>
                      </a:r>
                      <a:r>
                        <a:rPr lang="en-US" baseline="0" dirty="0" smtClean="0"/>
                        <a:t> blocks</a:t>
                      </a:r>
                      <a:endParaRPr lang="el-GR" dirty="0"/>
                    </a:p>
                  </a:txBody>
                  <a:tcPr/>
                </a:tc>
              </a:tr>
              <a:tr h="362625">
                <a:tc>
                  <a:txBody>
                    <a:bodyPr/>
                    <a:lstStyle/>
                    <a:p>
                      <a:r>
                        <a:rPr lang="en-US" dirty="0" smtClean="0"/>
                        <a:t>Difficult to route automatically</a:t>
                      </a:r>
                      <a:endParaRPr lang="el-GR" dirty="0"/>
                    </a:p>
                  </a:txBody>
                  <a:tcPr/>
                </a:tc>
                <a:tc>
                  <a:txBody>
                    <a:bodyPr/>
                    <a:lstStyle/>
                    <a:p>
                      <a:r>
                        <a:rPr lang="en-US" dirty="0" smtClean="0"/>
                        <a:t>Easy to</a:t>
                      </a:r>
                      <a:r>
                        <a:rPr lang="en-US" baseline="0" dirty="0" smtClean="0"/>
                        <a:t> route automatically</a:t>
                      </a:r>
                      <a:endParaRPr lang="el-GR" dirty="0"/>
                    </a:p>
                  </a:txBody>
                  <a:tcPr/>
                </a:tc>
              </a:tr>
              <a:tr h="625901">
                <a:tc>
                  <a:txBody>
                    <a:bodyPr/>
                    <a:lstStyle/>
                    <a:p>
                      <a:r>
                        <a:rPr lang="en-US" dirty="0" smtClean="0"/>
                        <a:t>Dynamic</a:t>
                      </a:r>
                      <a:r>
                        <a:rPr lang="en-US" baseline="0" dirty="0" smtClean="0"/>
                        <a:t> range limited by power supplies and noise (and linearity)</a:t>
                      </a:r>
                      <a:endParaRPr lang="el-GR" dirty="0"/>
                    </a:p>
                  </a:txBody>
                  <a:tcPr/>
                </a:tc>
                <a:tc>
                  <a:txBody>
                    <a:bodyPr/>
                    <a:lstStyle/>
                    <a:p>
                      <a:r>
                        <a:rPr lang="en-US" dirty="0" smtClean="0"/>
                        <a:t>Dynamic</a:t>
                      </a:r>
                      <a:r>
                        <a:rPr lang="en-US" baseline="0" dirty="0" smtClean="0"/>
                        <a:t> range unlimited</a:t>
                      </a:r>
                      <a:endParaRPr lang="el-GR" dirty="0"/>
                    </a:p>
                  </a:txBody>
                  <a:tcPr/>
                </a:tc>
              </a:tr>
            </a:tbl>
          </a:graphicData>
        </a:graphic>
      </p:graphicFrame>
    </p:spTree>
    <p:extLst>
      <p:ext uri="{BB962C8B-B14F-4D97-AF65-F5344CB8AC3E}">
        <p14:creationId xmlns:p14="http://schemas.microsoft.com/office/powerpoint/2010/main" val="258869247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p:cNvSpPr>
            <a:spLocks noGrp="1" noChangeArrowheads="1"/>
          </p:cNvSpPr>
          <p:nvPr>
            <p:ph type="title"/>
            <p:custDataLst>
              <p:tags r:id="rId1"/>
            </p:custDataLst>
          </p:nvPr>
        </p:nvSpPr>
        <p:spPr>
          <a:noFill/>
        </p:spPr>
        <p:txBody>
          <a:bodyPr/>
          <a:lstStyle/>
          <a:p>
            <a:pPr eaLnBrk="1" hangingPunct="1"/>
            <a:r>
              <a:rPr lang="en-US" altLang="el-GR" sz="4000" dirty="0" smtClean="0"/>
              <a:t>Skills Required for Analog IC Design</a:t>
            </a:r>
          </a:p>
        </p:txBody>
      </p:sp>
      <p:sp>
        <p:nvSpPr>
          <p:cNvPr id="5" name="Θέση περιεχομένου 4"/>
          <p:cNvSpPr>
            <a:spLocks noGrp="1"/>
          </p:cNvSpPr>
          <p:nvPr>
            <p:ph idx="1"/>
            <p:custDataLst>
              <p:tags r:id="rId2"/>
            </p:custDataLst>
          </p:nvPr>
        </p:nvSpPr>
        <p:spPr>
          <a:xfrm>
            <a:off x="575556" y="1268760"/>
            <a:ext cx="8229600" cy="4525963"/>
          </a:xfrm>
        </p:spPr>
        <p:txBody>
          <a:bodyPr/>
          <a:lstStyle/>
          <a:p>
            <a:r>
              <a:rPr lang="en-US" sz="2000" dirty="0" smtClean="0"/>
              <a:t>In general, analog circuits are more complex than digital</a:t>
            </a:r>
          </a:p>
          <a:p>
            <a:r>
              <a:rPr lang="en-US" sz="2000" dirty="0" smtClean="0"/>
              <a:t>Requires an ability to grasp multiple concepts simultaneously</a:t>
            </a:r>
          </a:p>
          <a:p>
            <a:r>
              <a:rPr lang="en-US" sz="2000" dirty="0" smtClean="0"/>
              <a:t>Must be able to make appropriate simplifications and assumptions</a:t>
            </a:r>
          </a:p>
          <a:p>
            <a:r>
              <a:rPr lang="en-US" sz="2000" dirty="0" smtClean="0"/>
              <a:t>Requires a good grasp of both modeling and technology</a:t>
            </a:r>
          </a:p>
          <a:p>
            <a:r>
              <a:rPr lang="en-US" sz="2000" dirty="0" smtClean="0"/>
              <a:t>Have a wide range of skills-breadth (along only is rare)</a:t>
            </a:r>
          </a:p>
          <a:p>
            <a:r>
              <a:rPr lang="en-US" sz="2000" dirty="0" smtClean="0"/>
              <a:t>Be able to learn from failure</a:t>
            </a:r>
          </a:p>
          <a:p>
            <a:r>
              <a:rPr lang="en-US" sz="2000" dirty="0" smtClean="0"/>
              <a:t>Be able to use simulation correctly</a:t>
            </a:r>
          </a:p>
          <a:p>
            <a:pPr marL="457200" lvl="1" indent="0">
              <a:buNone/>
            </a:pPr>
            <a:r>
              <a:rPr lang="en-US" sz="1800" dirty="0" smtClean="0"/>
              <a:t>Simulation “truths”:</a:t>
            </a:r>
          </a:p>
          <a:p>
            <a:pPr lvl="1"/>
            <a:r>
              <a:rPr lang="en-US" sz="1800" dirty="0" smtClean="0"/>
              <a:t>(Usage of a simulator) x (Common sense) = Constant</a:t>
            </a:r>
          </a:p>
          <a:p>
            <a:pPr lvl="1"/>
            <a:r>
              <a:rPr lang="en-US" sz="1800" dirty="0" smtClean="0"/>
              <a:t>Simulators are only as good as the models and the knowledge of those models by the designer</a:t>
            </a:r>
          </a:p>
          <a:p>
            <a:pPr lvl="1"/>
            <a:r>
              <a:rPr lang="en-US" sz="1800" dirty="0" smtClean="0"/>
              <a:t>Simulators are only good if you already know the answer</a:t>
            </a:r>
          </a:p>
          <a:p>
            <a:endParaRPr lang="el-GR" sz="20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custDataLst>
              <p:tags r:id="rId1"/>
            </p:custDataLst>
          </p:nvPr>
        </p:nvSpPr>
        <p:spPr/>
        <p:txBody>
          <a:bodyPr>
            <a:normAutofit fontScale="90000"/>
          </a:bodyPr>
          <a:lstStyle/>
          <a:p>
            <a:pPr eaLnBrk="1" hangingPunct="1"/>
            <a:r>
              <a:rPr lang="en-US" altLang="el-GR" dirty="0" smtClean="0"/>
              <a:t>Trends in CMOS Technology</a:t>
            </a:r>
            <a:r>
              <a:rPr lang="el-GR" altLang="el-GR" dirty="0" smtClean="0"/>
              <a:t> (1 από 2)</a:t>
            </a:r>
            <a:endParaRPr altLang="el-GR" dirty="0" smtClean="0"/>
          </a:p>
        </p:txBody>
      </p:sp>
      <mc:AlternateContent xmlns:mc="http://schemas.openxmlformats.org/markup-compatibility/2006" xmlns:a14="http://schemas.microsoft.com/office/drawing/2010/main">
        <mc:Choice Requires="a14">
          <p:sp>
            <p:nvSpPr>
              <p:cNvPr id="5" name="Θέση κειμένου 4"/>
              <p:cNvSpPr>
                <a:spLocks noGrp="1"/>
              </p:cNvSpPr>
              <p:nvPr>
                <p:ph type="body" sz="half" idx="2"/>
                <p:custDataLst>
                  <p:tags r:id="rId2"/>
                </p:custDataLst>
              </p:nvPr>
            </p:nvSpPr>
            <p:spPr>
              <a:xfrm>
                <a:off x="457200" y="1556792"/>
                <a:ext cx="7247148" cy="1044116"/>
              </a:xfrm>
            </p:spPr>
            <p:txBody>
              <a:bodyPr/>
              <a:lstStyle/>
              <a:p>
                <a:pPr marL="342900" indent="-342900">
                  <a:buFont typeface="Arial" panose="020B0604020202020204" pitchFamily="34" charset="0"/>
                  <a:buChar char="•"/>
                </a:pPr>
                <a:r>
                  <a:rPr lang="en-US" dirty="0" smtClean="0"/>
                  <a:t>Moore’s law: The minimum feature size tends to decrease by a factor of </a:t>
                </a:r>
                <a14:m>
                  <m:oMath xmlns:m="http://schemas.openxmlformats.org/officeDocument/2006/math">
                    <m:r>
                      <a:rPr lang="en-US" b="0" i="1" smtClean="0">
                        <a:latin typeface="Cambria Math" panose="02040503050406030204" pitchFamily="18" charset="0"/>
                      </a:rPr>
                      <m:t>1/</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2</m:t>
                        </m:r>
                      </m:e>
                    </m:rad>
                  </m:oMath>
                </a14:m>
                <a:r>
                  <a:rPr lang="en-US" dirty="0" smtClean="0"/>
                  <a:t> every three years</a:t>
                </a:r>
              </a:p>
              <a:p>
                <a:endParaRPr lang="el-GR" dirty="0"/>
              </a:p>
            </p:txBody>
          </p:sp>
        </mc:Choice>
        <mc:Fallback xmlns="">
          <p:sp>
            <p:nvSpPr>
              <p:cNvPr id="5" name="Θέση κειμένου 4"/>
              <p:cNvSpPr>
                <a:spLocks noGrp="1" noRot="1" noChangeAspect="1" noMove="1" noResize="1" noEditPoints="1" noAdjustHandles="1" noChangeArrowheads="1" noChangeShapeType="1" noTextEdit="1"/>
              </p:cNvSpPr>
              <p:nvPr>
                <p:ph type="body" sz="half" idx="2"/>
                <p:custDataLst>
                  <p:tags r:id="rId4"/>
                </p:custDataLst>
              </p:nvPr>
            </p:nvSpPr>
            <p:spPr>
              <a:xfrm>
                <a:off x="457200" y="1556792"/>
                <a:ext cx="7247148" cy="1044116"/>
              </a:xfrm>
              <a:blipFill rotWithShape="0">
                <a:blip r:embed="rId5"/>
                <a:stretch>
                  <a:fillRect l="-757" t="-2907"/>
                </a:stretch>
              </a:blipFill>
            </p:spPr>
            <p:txBody>
              <a:bodyPr/>
              <a:lstStyle/>
              <a:p>
                <a:r>
                  <a:rPr lang="el-GR">
                    <a:noFill/>
                  </a:rPr>
                  <a:t> </a:t>
                </a:r>
              </a:p>
            </p:txBody>
          </p:sp>
        </mc:Fallback>
      </mc:AlternateContent>
      <p:pic>
        <p:nvPicPr>
          <p:cNvPr id="6" name="Picture 4" descr="Διάγραμμα για την εξέλιξη των CMOS"/>
          <p:cNvPicPr>
            <a:picLocks noGrp="1" noChangeAspect="1" noChangeArrowheads="1"/>
          </p:cNvPicPr>
          <p:nvPr>
            <p:ph idx="1"/>
          </p:nvPr>
        </p:nvPicPr>
        <p:blipFill rotWithShape="1">
          <a:blip r:embed="rId6">
            <a:extLst>
              <a:ext uri="{28A0092B-C50C-407E-A947-70E740481C1C}">
                <a14:useLocalDpi xmlns:a14="http://schemas.microsoft.com/office/drawing/2010/main" val="0"/>
              </a:ext>
            </a:extLst>
          </a:blip>
          <a:srcRect t="17716"/>
          <a:stretch/>
        </p:blipFill>
        <p:spPr bwMode="auto">
          <a:xfrm>
            <a:off x="877075" y="2492896"/>
            <a:ext cx="6407397" cy="3344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custDataLst>
              <p:tags r:id="rId1"/>
            </p:custDataLst>
          </p:nvPr>
        </p:nvSpPr>
        <p:spPr/>
        <p:txBody>
          <a:bodyPr/>
          <a:lstStyle/>
          <a:p>
            <a:pPr eaLnBrk="1" hangingPunct="1"/>
            <a:r>
              <a:rPr lang="en-US" altLang="el-GR" sz="4000" dirty="0" smtClean="0"/>
              <a:t>Trends in CMOS Technology (2</a:t>
            </a:r>
            <a:r>
              <a:rPr lang="el-GR" altLang="el-GR" sz="4000" dirty="0" smtClean="0"/>
              <a:t> από 2)</a:t>
            </a:r>
            <a:endParaRPr altLang="el-GR" sz="4000" dirty="0" smtClean="0"/>
          </a:p>
        </p:txBody>
      </p:sp>
      <p:pic>
        <p:nvPicPr>
          <p:cNvPr id="7" name="Picture 4" descr="Διάγραμα τάσεων κατωφλιού και παροχής ρεύματος των CMO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28112" y="1431964"/>
            <a:ext cx="7087776" cy="4685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6/25/2015 7:00:54 PM"/>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58370,58371,58372,58373,"/>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15362,15363,15364,"/>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59394,59395,59396,"/>
</p:tagLst>
</file>

<file path=ppt/tags/tag21.xml><?xml version="1.0" encoding="utf-8"?>
<p:tagLst xmlns:a="http://schemas.openxmlformats.org/drawingml/2006/main" xmlns:r="http://schemas.openxmlformats.org/officeDocument/2006/relationships" xmlns:p="http://schemas.openxmlformats.org/presentationml/2006/main">
  <p:tag name="ZHAW.ACCESSIBILITYADDIN.READINGORDER" val="67586,67587,67588,6,"/>
</p:tagLst>
</file>

<file path=ppt/tags/tag3.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7,6,1035,1026,1036,1027,1028,1037,1029,1038,1030,1039,1031,1040,1032,1041,"/>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2,7,4,"/>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extLst>
    <a:ext uri="{05A4C25C-085E-4340-85A3-A5531E510DB2}">
      <thm15:themeFamily xmlns:thm15="http://schemas.microsoft.com/office/thememl/2012/main" name="Θέμα2" id="{8D0EB99E-6069-4AFB-8549-0539EF7F222C}" vid="{B4C8CC40-989B-4BCD-8B08-244F7A7A114B}"/>
    </a:ext>
  </a:ext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43148C57-FC70-49E7-A110-0DBEE5BB9DB5}">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4912</TotalTime>
  <Words>910</Words>
  <Application>Microsoft Office PowerPoint</Application>
  <PresentationFormat>Προβολή στην οθόνη (4:3)</PresentationFormat>
  <Paragraphs>133</Paragraphs>
  <Slides>19</Slides>
  <Notes>10</Notes>
  <HiddenSlides>0</HiddenSlides>
  <MMClips>0</MMClips>
  <ScaleCrop>false</ScaleCrop>
  <HeadingPairs>
    <vt:vector size="8" baseType="variant">
      <vt:variant>
        <vt:lpstr>Γραμματοσειρές που χρησιμοποιούνται</vt:lpstr>
      </vt:variant>
      <vt:variant>
        <vt:i4>6</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19</vt:i4>
      </vt:variant>
    </vt:vector>
  </HeadingPairs>
  <TitlesOfParts>
    <vt:vector size="27" baseType="lpstr">
      <vt:lpstr>Arial</vt:lpstr>
      <vt:lpstr>Calibri</vt:lpstr>
      <vt:lpstr>Cambria Math</vt:lpstr>
      <vt:lpstr>Tahoma</vt:lpstr>
      <vt:lpstr>Times New Roman</vt:lpstr>
      <vt:lpstr>Wingdings</vt:lpstr>
      <vt:lpstr>Θέμα2</vt:lpstr>
      <vt:lpstr>MSPhotoEd.3</vt:lpstr>
      <vt:lpstr>Σχεδίαση Μεικτών VLSI Κυκλωμάτων</vt:lpstr>
      <vt:lpstr>Προτεινόμενα βιβλία</vt:lpstr>
      <vt:lpstr>Εισαγωγή στην αναλογική σχεδίαση</vt:lpstr>
      <vt:lpstr>What is analog IC Design?</vt:lpstr>
      <vt:lpstr>The analog IC Design Flow</vt:lpstr>
      <vt:lpstr>Comparison of analog digital circuits</vt:lpstr>
      <vt:lpstr>Skills Required for Analog IC Design</vt:lpstr>
      <vt:lpstr>Trends in CMOS Technology (1 από 2)</vt:lpstr>
      <vt:lpstr>Trends in CMOS Technology (2 από 2)</vt:lpstr>
      <vt:lpstr>Trends in IC Technology</vt:lpstr>
      <vt:lpstr>Analog IC Design has reached Maturity</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Morgana</dc:creator>
  <cp:lastModifiedBy>Δεσποινίς Βατόμουρο .</cp:lastModifiedBy>
  <cp:revision>101</cp:revision>
  <cp:lastPrinted>1601-01-01T00:00:00Z</cp:lastPrinted>
  <dcterms:created xsi:type="dcterms:W3CDTF">1601-01-01T00:00:00Z</dcterms:created>
  <dcterms:modified xsi:type="dcterms:W3CDTF">2015-07-14T14:48:20Z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y fmtid="{D5CDD505-2E9C-101B-9397-08002B2CF9AE}" pid="3" name="LCID">
    <vt:i4>1032</vt:i4>
  </property>
</Properties>
</file>