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2.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2"/>
  </p:sldMasterIdLst>
  <p:notesMasterIdLst>
    <p:notesMasterId r:id="rId20"/>
  </p:notesMasterIdLst>
  <p:handoutMasterIdLst>
    <p:handoutMasterId r:id="rId21"/>
  </p:handoutMasterIdLst>
  <p:sldIdLst>
    <p:sldId id="292" r:id="rId3"/>
    <p:sldId id="305" r:id="rId4"/>
    <p:sldId id="360" r:id="rId5"/>
    <p:sldId id="332" r:id="rId6"/>
    <p:sldId id="361" r:id="rId7"/>
    <p:sldId id="362" r:id="rId8"/>
    <p:sldId id="363" r:id="rId9"/>
    <p:sldId id="364" r:id="rId10"/>
    <p:sldId id="365" r:id="rId11"/>
    <p:sldId id="295" r:id="rId12"/>
    <p:sldId id="296" r:id="rId13"/>
    <p:sldId id="297" r:id="rId14"/>
    <p:sldId id="298" r:id="rId15"/>
    <p:sldId id="367" r:id="rId16"/>
    <p:sldId id="300" r:id="rId17"/>
    <p:sldId id="301" r:id="rId18"/>
    <p:sldId id="366" r:id="rId19"/>
  </p:sldIdLst>
  <p:sldSz cx="9144000" cy="6858000" type="screen4x3"/>
  <p:notesSz cx="6858000" cy="9144000"/>
  <p:custDataLst>
    <p:tags r:id="rId22"/>
  </p:custDataLst>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2" pos="2835" userDrawn="1">
          <p15:clr>
            <a:srgbClr val="A4A3A4"/>
          </p15:clr>
        </p15:guide>
        <p15:guide id="3" orient="horz" pos="252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CC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372" autoAdjust="0"/>
    <p:restoredTop sz="94434" autoAdjust="0"/>
  </p:normalViewPr>
  <p:slideViewPr>
    <p:cSldViewPr showGuides="1">
      <p:cViewPr varScale="1">
        <p:scale>
          <a:sx n="75" d="100"/>
          <a:sy n="75" d="100"/>
        </p:scale>
        <p:origin x="714" y="72"/>
      </p:cViewPr>
      <p:guideLst>
        <p:guide pos="2835"/>
        <p:guide orient="horz" pos="252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gs" Target="tags/tag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png"/><Relationship Id="rId6" Type="http://schemas.openxmlformats.org/officeDocument/2006/relationships/image" Target="../media/image8.png"/><Relationship Id="rId5" Type="http://schemas.openxmlformats.org/officeDocument/2006/relationships/image" Target="../media/image7.wmf"/><Relationship Id="rId4"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image" Target="../media/image1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l-GR"/>
          </a:p>
        </p:txBody>
      </p:sp>
      <p:sp>
        <p:nvSpPr>
          <p:cNvPr id="15363"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l-GR"/>
          </a:p>
        </p:txBody>
      </p:sp>
      <p:sp>
        <p:nvSpPr>
          <p:cNvPr id="15364"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l-GR"/>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pPr>
              <a:defRPr/>
            </a:pPr>
            <a:fld id="{BD74FBCE-5254-469D-B221-094E2F9DBFE1}" type="slidenum">
              <a:rPr lang="el-GR" altLang="el-GR"/>
              <a:pPr>
                <a:defRPr/>
              </a:pPr>
              <a:t>‹#›</a:t>
            </a:fld>
            <a:endParaRPr lang="el-GR" altLang="el-GR"/>
          </a:p>
        </p:txBody>
      </p:sp>
    </p:spTree>
    <p:extLst>
      <p:ext uri="{BB962C8B-B14F-4D97-AF65-F5344CB8AC3E}">
        <p14:creationId xmlns:p14="http://schemas.microsoft.com/office/powerpoint/2010/main" val="17373858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l-GR"/>
          </a:p>
        </p:txBody>
      </p:sp>
      <p:sp>
        <p:nvSpPr>
          <p:cNvPr id="17411" name="Rectangle 3"/>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l-GR"/>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l-GR" noProof="0" smtClean="0"/>
              <a:t>Κάντε κλικ για επεξεργασία των στυλ κειμένου στο υπόδειγμα</a:t>
            </a:r>
          </a:p>
          <a:p>
            <a:pPr lvl="1"/>
            <a:r>
              <a:rPr lang="el-GR" noProof="0" smtClean="0"/>
              <a:t>Δεύτερο επίπεδο</a:t>
            </a:r>
          </a:p>
          <a:p>
            <a:pPr lvl="2"/>
            <a:r>
              <a:rPr lang="el-GR" noProof="0" smtClean="0"/>
              <a:t>Τρίτο επίπεδο</a:t>
            </a:r>
          </a:p>
          <a:p>
            <a:pPr lvl="3"/>
            <a:r>
              <a:rPr lang="el-GR" noProof="0" smtClean="0"/>
              <a:t>Τέταρτο επίπεδο</a:t>
            </a:r>
          </a:p>
          <a:p>
            <a:pPr lvl="4"/>
            <a:r>
              <a:rPr lang="el-GR" noProof="0" smtClean="0"/>
              <a:t>Πέμπτο επίπεδο</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l-GR"/>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pPr>
              <a:defRPr/>
            </a:pPr>
            <a:fld id="{A77E60DF-347A-4ECD-8CCA-AF35A6BA6C1C}" type="slidenum">
              <a:rPr lang="el-GR" altLang="el-GR"/>
              <a:pPr>
                <a:defRPr/>
              </a:pPr>
              <a:t>‹#›</a:t>
            </a:fld>
            <a:endParaRPr lang="el-GR" altLang="el-GR"/>
          </a:p>
        </p:txBody>
      </p:sp>
    </p:spTree>
    <p:extLst>
      <p:ext uri="{BB962C8B-B14F-4D97-AF65-F5344CB8AC3E}">
        <p14:creationId xmlns:p14="http://schemas.microsoft.com/office/powerpoint/2010/main" val="40846354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Θέση εικόνας διαφάνειας 1"/>
          <p:cNvSpPr>
            <a:spLocks noGrp="1" noRot="1" noChangeAspect="1" noTextEdit="1"/>
          </p:cNvSpPr>
          <p:nvPr>
            <p:ph type="sldImg"/>
          </p:nvPr>
        </p:nvSpPr>
        <p:spPr>
          <a:ln/>
        </p:spPr>
      </p:sp>
      <p:sp>
        <p:nvSpPr>
          <p:cNvPr id="16387" name="Θέση σημειώσεων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pPr marL="171450" indent="-171450">
              <a:buFontTx/>
              <a:buChar char="•"/>
            </a:pPr>
            <a:endParaRPr lang="el-GR" altLang="el-GR" smtClean="0">
              <a:solidFill>
                <a:srgbClr val="FF0000"/>
              </a:solidFill>
            </a:endParaRPr>
          </a:p>
        </p:txBody>
      </p:sp>
    </p:spTree>
    <p:extLst>
      <p:ext uri="{BB962C8B-B14F-4D97-AF65-F5344CB8AC3E}">
        <p14:creationId xmlns:p14="http://schemas.microsoft.com/office/powerpoint/2010/main" val="580862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Θέση εικόνας διαφάνειας 1"/>
          <p:cNvSpPr>
            <a:spLocks noGrp="1" noRot="1" noChangeAspect="1" noTextEdit="1"/>
          </p:cNvSpPr>
          <p:nvPr>
            <p:ph type="sldImg"/>
          </p:nvPr>
        </p:nvSpPr>
        <p:spPr>
          <a:ln/>
        </p:spPr>
      </p:sp>
      <p:sp>
        <p:nvSpPr>
          <p:cNvPr id="60419" name="Θέση σημειώσεων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pPr marL="171450" indent="-171450">
              <a:buFontTx/>
              <a:buChar char="•"/>
            </a:pPr>
            <a:endParaRPr lang="el-GR" altLang="el-GR" smtClean="0"/>
          </a:p>
        </p:txBody>
      </p:sp>
      <p:sp>
        <p:nvSpPr>
          <p:cNvPr id="60420" name="Θέση αριθμού διαφάνειας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99DBD623-2513-4AD0-AF6F-160A32DA6252}" type="slidenum">
              <a:rPr lang="el-GR" altLang="el-GR" smtClean="0">
                <a:latin typeface="Times New Roman" panose="02020603050405020304" pitchFamily="18" charset="0"/>
              </a:rPr>
              <a:pPr/>
              <a:t>11</a:t>
            </a:fld>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83226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l-GR" altLang="el-GR" smtClean="0"/>
          </a:p>
        </p:txBody>
      </p:sp>
      <p:sp>
        <p:nvSpPr>
          <p:cNvPr id="6246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F5AF7DFA-D67B-4DBE-B360-9828693EFC06}" type="slidenum">
              <a:rPr lang="el-GR" altLang="el-GR" smtClean="0">
                <a:latin typeface="Times New Roman" panose="02020603050405020304" pitchFamily="18" charset="0"/>
              </a:rPr>
              <a:pPr/>
              <a:t>12</a:t>
            </a:fld>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4255735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l-GR" altLang="el-GR" smtClean="0"/>
          </a:p>
        </p:txBody>
      </p:sp>
      <p:sp>
        <p:nvSpPr>
          <p:cNvPr id="6451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155E6DD4-9525-42CF-9BAD-F6410158E92D}" type="slidenum">
              <a:rPr lang="el-GR" altLang="el-GR" smtClean="0">
                <a:latin typeface="Times New Roman" panose="02020603050405020304" pitchFamily="18" charset="0"/>
              </a:rPr>
              <a:pPr/>
              <a:t>13</a:t>
            </a:fld>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1897055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l-GR" altLang="el-GR" smtClean="0"/>
          </a:p>
        </p:txBody>
      </p:sp>
      <p:sp>
        <p:nvSpPr>
          <p:cNvPr id="6656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577C587A-41FD-425A-8E3D-3FDC24C05D63}" type="slidenum">
              <a:rPr lang="el-GR" altLang="el-GR" smtClean="0">
                <a:latin typeface="Times New Roman" panose="02020603050405020304" pitchFamily="18" charset="0"/>
              </a:rPr>
              <a:pPr/>
              <a:t>14</a:t>
            </a:fld>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2145129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l-GR" altLang="el-GR" smtClean="0"/>
          </a:p>
        </p:txBody>
      </p:sp>
    </p:spTree>
    <p:extLst>
      <p:ext uri="{BB962C8B-B14F-4D97-AF65-F5344CB8AC3E}">
        <p14:creationId xmlns:p14="http://schemas.microsoft.com/office/powerpoint/2010/main" val="31765638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l-GR" altLang="el-GR" smtClean="0"/>
          </a:p>
        </p:txBody>
      </p:sp>
    </p:spTree>
    <p:extLst>
      <p:ext uri="{BB962C8B-B14F-4D97-AF65-F5344CB8AC3E}">
        <p14:creationId xmlns:p14="http://schemas.microsoft.com/office/powerpoint/2010/main" val="15863259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l-GR" altLang="el-GR" smtClean="0"/>
          </a:p>
        </p:txBody>
      </p:sp>
      <p:sp>
        <p:nvSpPr>
          <p:cNvPr id="7270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F202287-FBA4-46C1-B7EB-4AA4FD48BA27}" type="slidenum">
              <a:rPr lang="el-GR" altLang="el-GR" smtClean="0">
                <a:latin typeface="Times New Roman" panose="02020603050405020304" pitchFamily="18" charset="0"/>
              </a:rPr>
              <a:pPr/>
              <a:t>17</a:t>
            </a:fld>
            <a:endParaRPr lang="el-GR" altLang="el-GR" smtClean="0">
              <a:latin typeface="Times New Roman" panose="02020603050405020304" pitchFamily="18" charset="0"/>
            </a:endParaRPr>
          </a:p>
        </p:txBody>
      </p:sp>
    </p:spTree>
    <p:extLst>
      <p:ext uri="{BB962C8B-B14F-4D97-AF65-F5344CB8AC3E}">
        <p14:creationId xmlns:p14="http://schemas.microsoft.com/office/powerpoint/2010/main" val="2091271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dirty="0"/>
          </a:p>
        </p:txBody>
      </p:sp>
    </p:spTree>
    <p:extLst>
      <p:ext uri="{BB962C8B-B14F-4D97-AF65-F5344CB8AC3E}">
        <p14:creationId xmlns:p14="http://schemas.microsoft.com/office/powerpoint/2010/main" val="338498502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4" name="Θέση αριθμού διαφάνειας 5"/>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B8D8D9AF-ABEB-4DB2-A9A7-7565346C194D}" type="slidenum">
              <a:rPr lang="el-GR" smtClean="0">
                <a:solidFill>
                  <a:srgbClr val="5075BC"/>
                </a:solidFill>
              </a:rPr>
              <a:pPr algn="ctr">
                <a:defRPr/>
              </a:pPr>
              <a:t>‹#›</a:t>
            </a:fld>
            <a:endParaRPr lang="el-GR" dirty="0">
              <a:solidFill>
                <a:srgbClr val="5075BC"/>
              </a:solidFill>
            </a:endParaRPr>
          </a:p>
        </p:txBody>
      </p:sp>
      <p:sp>
        <p:nvSpPr>
          <p:cNvPr id="5" name="2 - Θέση υποσέλιδου"/>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9: Ευστάθεια και Αντιστάθμιση Συχνότητας</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56446857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47873979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4" name="Θέση αριθμού διαφάνειας 5" descr="[DECORATIVE]"/>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47891D65-4FD5-4C9E-8125-9533E90E911E}" type="slidenum">
              <a:rPr lang="el-GR" smtClean="0">
                <a:solidFill>
                  <a:srgbClr val="5075BC"/>
                </a:solidFill>
              </a:rPr>
              <a:pPr algn="ctr">
                <a:defRPr/>
              </a:pPr>
              <a:t>‹#›</a:t>
            </a:fld>
            <a:endParaRPr lang="el-GR" dirty="0">
              <a:solidFill>
                <a:srgbClr val="5075BC"/>
              </a:solidFill>
            </a:endParaRPr>
          </a:p>
        </p:txBody>
      </p:sp>
      <p:sp>
        <p:nvSpPr>
          <p:cNvPr id="5" name="2 - Θέση υποσέλιδου" descr="[DECORATIVE]"/>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9: Ευστάθεια και Αντιστάθμιση Συχνότητας</a:t>
            </a:r>
          </a:p>
        </p:txBody>
      </p:sp>
      <p:pic>
        <p:nvPicPr>
          <p:cNvPr id="6" name="Picture 5" descr="[DECORATIV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rgbClr val="5075BC"/>
                </a:solidFill>
              </a:defRPr>
            </a:lvl1pPr>
          </a:lstStyle>
          <a:p>
            <a:r>
              <a:rPr lang="el-GR"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Tree>
    <p:extLst>
      <p:ext uri="{BB962C8B-B14F-4D97-AF65-F5344CB8AC3E}">
        <p14:creationId xmlns:p14="http://schemas.microsoft.com/office/powerpoint/2010/main" val="2474460940"/>
      </p:ext>
    </p:extLst>
  </p:cSld>
  <p:clrMapOvr>
    <a:masterClrMapping/>
  </p:clrMapOvr>
  <p:transition/>
  <p:hf hdr="0" ft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Tree>
    <p:extLst>
      <p:ext uri="{BB962C8B-B14F-4D97-AF65-F5344CB8AC3E}">
        <p14:creationId xmlns:p14="http://schemas.microsoft.com/office/powerpoint/2010/main" val="267096805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Θέση αριθμού διαφάνειας 5" descr="[DECORATIVE]"/>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5D3FB25A-BBC0-4EA0-8774-A73A77F43FCC}" type="slidenum">
              <a:rPr lang="el-GR" smtClean="0">
                <a:solidFill>
                  <a:srgbClr val="5075BC"/>
                </a:solidFill>
              </a:rPr>
              <a:pPr algn="ctr">
                <a:defRPr/>
              </a:pPr>
              <a:t>‹#›</a:t>
            </a:fld>
            <a:endParaRPr lang="el-GR" dirty="0">
              <a:solidFill>
                <a:srgbClr val="5075BC"/>
              </a:solidFill>
            </a:endParaRPr>
          </a:p>
        </p:txBody>
      </p:sp>
      <p:sp>
        <p:nvSpPr>
          <p:cNvPr id="6" name="2 - Θέση υποσέλιδου" descr="[DECORATIVE]"/>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9: Ευστάθεια και Αντιστάθμιση Συχνότητας</a:t>
            </a:r>
          </a:p>
        </p:txBody>
      </p:sp>
      <p:pic>
        <p:nvPicPr>
          <p:cNvPr id="7" name="Picture 6" descr="[DECORATIV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rgbClr val="5075BC"/>
                </a:solidFill>
              </a:defRPr>
            </a:lvl1pPr>
          </a:lstStyle>
          <a:p>
            <a:r>
              <a:rPr lang="el-GR"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292525128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7" name="Θέση αριθμού διαφάνειας 5" descr="[DECORATIVE]"/>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77B698D3-8E7C-4045-8180-E1488241FE80}" type="slidenum">
              <a:rPr lang="el-GR" smtClean="0">
                <a:solidFill>
                  <a:srgbClr val="5075BC"/>
                </a:solidFill>
              </a:rPr>
              <a:pPr algn="ctr">
                <a:defRPr/>
              </a:pPr>
              <a:t>‹#›</a:t>
            </a:fld>
            <a:endParaRPr lang="el-GR" dirty="0">
              <a:solidFill>
                <a:srgbClr val="5075BC"/>
              </a:solidFill>
            </a:endParaRPr>
          </a:p>
        </p:txBody>
      </p:sp>
      <p:sp>
        <p:nvSpPr>
          <p:cNvPr id="8" name="2 - Θέση υποσέλιδου" descr="[DECORATIVE]"/>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9: Ευστάθεια και Αντιστάθμιση Συχνότητας</a:t>
            </a:r>
          </a:p>
        </p:txBody>
      </p:sp>
      <p:pic>
        <p:nvPicPr>
          <p:cNvPr id="9" name="Picture 8" descr="[DECORATIV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a:solidFill>
                  <a:srgbClr val="5075BC"/>
                </a:solidFill>
              </a:defRPr>
            </a:lvl1pPr>
          </a:lstStyle>
          <a:p>
            <a:r>
              <a:rPr lang="el-GR"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89757988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Θέση αριθμού διαφάνειας 5" descr="[DECORATIVE]"/>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35F80DA4-E160-44DA-A325-2676CE6E8689}" type="slidenum">
              <a:rPr lang="el-GR" smtClean="0">
                <a:solidFill>
                  <a:srgbClr val="5075BC"/>
                </a:solidFill>
              </a:rPr>
              <a:pPr algn="ctr">
                <a:defRPr/>
              </a:pPr>
              <a:t>‹#›</a:t>
            </a:fld>
            <a:endParaRPr lang="el-GR" dirty="0">
              <a:solidFill>
                <a:srgbClr val="5075BC"/>
              </a:solidFill>
            </a:endParaRPr>
          </a:p>
        </p:txBody>
      </p:sp>
      <p:sp>
        <p:nvSpPr>
          <p:cNvPr id="4" name="2 - Θέση υποσέλιδου" descr="[DECORATIVE]"/>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9: Ευστάθεια και Αντιστάθμιση Συχνότητας</a:t>
            </a:r>
          </a:p>
        </p:txBody>
      </p:sp>
      <p:pic>
        <p:nvPicPr>
          <p:cNvPr id="5" name="Picture 4" descr="[DECORATIV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smtClean="0"/>
              <a:t>Στυλ κύριου τίτλου</a:t>
            </a:r>
            <a:endParaRPr lang="el-GR" dirty="0"/>
          </a:p>
        </p:txBody>
      </p:sp>
    </p:spTree>
    <p:extLst>
      <p:ext uri="{BB962C8B-B14F-4D97-AF65-F5344CB8AC3E}">
        <p14:creationId xmlns:p14="http://schemas.microsoft.com/office/powerpoint/2010/main" val="158506128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384881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Περιεχόμενο με λεζάντα">
    <p:spTree>
      <p:nvGrpSpPr>
        <p:cNvPr id="1" name=""/>
        <p:cNvGrpSpPr/>
        <p:nvPr/>
      </p:nvGrpSpPr>
      <p:grpSpPr>
        <a:xfrm>
          <a:off x="0" y="0"/>
          <a:ext cx="0" cy="0"/>
          <a:chOff x="0" y="0"/>
          <a:chExt cx="0" cy="0"/>
        </a:xfrm>
      </p:grpSpPr>
      <p:sp>
        <p:nvSpPr>
          <p:cNvPr id="5" name="Θέση αριθμού διαφάνειας 5" descr="[DECORATIVE]"/>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18A2BF11-534B-4370-A747-A6DA54A50663}" type="slidenum">
              <a:rPr lang="el-GR" smtClean="0">
                <a:solidFill>
                  <a:srgbClr val="5075BC"/>
                </a:solidFill>
              </a:rPr>
              <a:pPr algn="ctr">
                <a:defRPr/>
              </a:pPr>
              <a:t>‹#›</a:t>
            </a:fld>
            <a:endParaRPr lang="el-GR" dirty="0">
              <a:solidFill>
                <a:srgbClr val="5075BC"/>
              </a:solidFill>
            </a:endParaRPr>
          </a:p>
        </p:txBody>
      </p:sp>
      <p:sp>
        <p:nvSpPr>
          <p:cNvPr id="7" name="2 - Θέση υποσέλιδου" descr="[DECORATIVE]"/>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9: Ευστάθεια και Αντιστάθμιση Συχνότητας</a:t>
            </a:r>
          </a:p>
        </p:txBody>
      </p:sp>
      <p:pic>
        <p:nvPicPr>
          <p:cNvPr id="8" name="Picture 7" descr="[DECORATIV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rtlCol="0">
            <a:normAutofit/>
          </a:bodyPr>
          <a:lstStyle>
            <a:lvl1pPr>
              <a:defRPr lang="el-GR" b="0">
                <a:solidFill>
                  <a:schemeClr val="accent1"/>
                </a:solidFill>
              </a:defRPr>
            </a:lvl1pPr>
          </a:lstStyle>
          <a:p>
            <a:pPr lvl="0"/>
            <a:r>
              <a:rPr lang="el-GR" smtClean="0"/>
              <a:t>Στυλ κύριου τίτλου</a:t>
            </a:r>
            <a:endParaRPr lang="el-GR" dirty="0"/>
          </a:p>
        </p:txBody>
      </p:sp>
    </p:spTree>
    <p:extLst>
      <p:ext uri="{BB962C8B-B14F-4D97-AF65-F5344CB8AC3E}">
        <p14:creationId xmlns:p14="http://schemas.microsoft.com/office/powerpoint/2010/main" val="391618503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Εικόνα με λεζάντα">
    <p:spTree>
      <p:nvGrpSpPr>
        <p:cNvPr id="1" name=""/>
        <p:cNvGrpSpPr/>
        <p:nvPr/>
      </p:nvGrpSpPr>
      <p:grpSpPr>
        <a:xfrm>
          <a:off x="0" y="0"/>
          <a:ext cx="0" cy="0"/>
          <a:chOff x="0" y="0"/>
          <a:chExt cx="0" cy="0"/>
        </a:xfrm>
      </p:grpSpPr>
      <p:sp>
        <p:nvSpPr>
          <p:cNvPr id="5" name="Θέση αριθμού διαφάνειας 5" descr="[DECORATIVE]"/>
          <p:cNvSpPr txBox="1">
            <a:spLocks/>
          </p:cNvSpPr>
          <p:nvPr/>
        </p:nvSpPr>
        <p:spPr>
          <a:xfrm>
            <a:off x="8645525" y="6442075"/>
            <a:ext cx="431800" cy="268288"/>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fld id="{3AD41766-3C87-4F03-95EB-E8E6D6464939}" type="slidenum">
              <a:rPr lang="el-GR" smtClean="0">
                <a:solidFill>
                  <a:srgbClr val="5075BC"/>
                </a:solidFill>
              </a:rPr>
              <a:pPr algn="ctr">
                <a:defRPr/>
              </a:pPr>
              <a:t>‹#›</a:t>
            </a:fld>
            <a:endParaRPr lang="el-GR" dirty="0">
              <a:solidFill>
                <a:srgbClr val="5075BC"/>
              </a:solidFill>
            </a:endParaRPr>
          </a:p>
        </p:txBody>
      </p:sp>
      <p:sp>
        <p:nvSpPr>
          <p:cNvPr id="6" name="2 - Θέση υποσέλιδου" descr="[DECORATIVE]"/>
          <p:cNvSpPr txBox="1">
            <a:spLocks/>
          </p:cNvSpPr>
          <p:nvPr/>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l-GR" sz="1000" dirty="0" smtClean="0">
                <a:solidFill>
                  <a:srgbClr val="5075BC"/>
                </a:solidFill>
              </a:rPr>
              <a:t>Ενότητα 9: Ευστάθεια και Αντιστάθμιση Συχνότητας</a:t>
            </a:r>
          </a:p>
        </p:txBody>
      </p:sp>
      <p:pic>
        <p:nvPicPr>
          <p:cNvPr id="7" name="Picture 6" descr="[DECORATIV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εικόνας 2"/>
          <p:cNvSpPr>
            <a:spLocks noGrp="1"/>
          </p:cNvSpPr>
          <p:nvPr>
            <p:ph type="pic" idx="1"/>
          </p:nvPr>
        </p:nvSpPr>
        <p:spPr>
          <a:xfrm>
            <a:off x="1792288" y="1556792"/>
            <a:ext cx="5486400" cy="345638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l-GR" noProof="0" smtClean="0"/>
              <a:t>Κάντε κλικ στο εικονίδιο για να προσθέσετε εικόνα</a:t>
            </a:r>
            <a:endParaRPr lang="el-GR" noProof="0"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rtlCol="0">
            <a:normAutofit/>
          </a:bodyPr>
          <a:lstStyle>
            <a:lvl1pPr>
              <a:defRPr lang="el-GR" b="0">
                <a:solidFill>
                  <a:schemeClr val="accent1"/>
                </a:solidFill>
              </a:defRPr>
            </a:lvl1pPr>
          </a:lstStyle>
          <a:p>
            <a:pPr lvl="0"/>
            <a:r>
              <a:rPr lang="el-GR" smtClean="0"/>
              <a:t>Στυλ κύριου τίτλου</a:t>
            </a:r>
            <a:endParaRPr lang="el-GR" dirty="0"/>
          </a:p>
        </p:txBody>
      </p:sp>
    </p:spTree>
    <p:extLst>
      <p:ext uri="{BB962C8B-B14F-4D97-AF65-F5344CB8AC3E}">
        <p14:creationId xmlns:p14="http://schemas.microsoft.com/office/powerpoint/2010/main" val="332100457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Στυλ κύριου τίτλου</a:t>
            </a:r>
          </a:p>
        </p:txBody>
      </p:sp>
      <p:sp>
        <p:nvSpPr>
          <p:cNvPr id="1027" name="Θέση κειμένου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Στυλ υποδείγματος κειμένου</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Tree>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Lst>
  <p:transition/>
  <p:timing>
    <p:tnLst>
      <p:par>
        <p:cTn id="1" dur="indefinite" restart="never" nodeType="tmRoot"/>
      </p:par>
    </p:tnLst>
  </p:timing>
  <p:hf hdr="0" ftr="0"/>
  <p:txStyles>
    <p:titleStyle>
      <a:lvl1pPr algn="ctr" rtl="0" eaLnBrk="0" fontAlgn="base" hangingPunct="0">
        <a:spcBef>
          <a:spcPct val="0"/>
        </a:spcBef>
        <a:spcAft>
          <a:spcPct val="0"/>
        </a:spcAft>
        <a:defRPr sz="4400" kern="1200">
          <a:solidFill>
            <a:schemeClr val="accent1"/>
          </a:solidFill>
          <a:latin typeface="+mj-lt"/>
          <a:ea typeface="+mj-ea"/>
          <a:cs typeface="+mj-cs"/>
        </a:defRPr>
      </a:lvl1pPr>
      <a:lvl2pPr algn="ctr" rtl="0" eaLnBrk="0" fontAlgn="base" hangingPunct="0">
        <a:spcBef>
          <a:spcPct val="0"/>
        </a:spcBef>
        <a:spcAft>
          <a:spcPct val="0"/>
        </a:spcAft>
        <a:defRPr sz="4400">
          <a:solidFill>
            <a:schemeClr val="accent1"/>
          </a:solidFill>
          <a:latin typeface="Calibri" panose="020F0502020204030204" pitchFamily="34" charset="0"/>
        </a:defRPr>
      </a:lvl2pPr>
      <a:lvl3pPr algn="ctr" rtl="0" eaLnBrk="0" fontAlgn="base" hangingPunct="0">
        <a:spcBef>
          <a:spcPct val="0"/>
        </a:spcBef>
        <a:spcAft>
          <a:spcPct val="0"/>
        </a:spcAft>
        <a:defRPr sz="4400">
          <a:solidFill>
            <a:schemeClr val="accent1"/>
          </a:solidFill>
          <a:latin typeface="Calibri" panose="020F0502020204030204" pitchFamily="34" charset="0"/>
        </a:defRPr>
      </a:lvl3pPr>
      <a:lvl4pPr algn="ctr" rtl="0" eaLnBrk="0" fontAlgn="base" hangingPunct="0">
        <a:spcBef>
          <a:spcPct val="0"/>
        </a:spcBef>
        <a:spcAft>
          <a:spcPct val="0"/>
        </a:spcAft>
        <a:defRPr sz="4400">
          <a:solidFill>
            <a:schemeClr val="accent1"/>
          </a:solidFill>
          <a:latin typeface="Calibri" panose="020F0502020204030204" pitchFamily="34" charset="0"/>
        </a:defRPr>
      </a:lvl4pPr>
      <a:lvl5pPr algn="ctr" rtl="0" eaLnBrk="0" fontAlgn="base" hangingPunct="0">
        <a:spcBef>
          <a:spcPct val="0"/>
        </a:spcBef>
        <a:spcAft>
          <a:spcPct val="0"/>
        </a:spcAft>
        <a:defRPr sz="4400">
          <a:solidFill>
            <a:schemeClr val="accent1"/>
          </a:solidFill>
          <a:latin typeface="Calibri" panose="020F0502020204030204" pitchFamily="34" charset="0"/>
        </a:defRPr>
      </a:lvl5pPr>
      <a:lvl6pPr marL="457200" algn="ctr" rtl="0" fontAlgn="base">
        <a:spcBef>
          <a:spcPct val="0"/>
        </a:spcBef>
        <a:spcAft>
          <a:spcPct val="0"/>
        </a:spcAft>
        <a:defRPr sz="4400">
          <a:solidFill>
            <a:schemeClr val="accent1"/>
          </a:solidFill>
          <a:latin typeface="Calibri" panose="020F0502020204030204" pitchFamily="34" charset="0"/>
        </a:defRPr>
      </a:lvl6pPr>
      <a:lvl7pPr marL="914400" algn="ctr" rtl="0" fontAlgn="base">
        <a:spcBef>
          <a:spcPct val="0"/>
        </a:spcBef>
        <a:spcAft>
          <a:spcPct val="0"/>
        </a:spcAft>
        <a:defRPr sz="4400">
          <a:solidFill>
            <a:schemeClr val="accent1"/>
          </a:solidFill>
          <a:latin typeface="Calibri" panose="020F0502020204030204" pitchFamily="34" charset="0"/>
        </a:defRPr>
      </a:lvl7pPr>
      <a:lvl8pPr marL="1371600" algn="ctr" rtl="0" fontAlgn="base">
        <a:spcBef>
          <a:spcPct val="0"/>
        </a:spcBef>
        <a:spcAft>
          <a:spcPct val="0"/>
        </a:spcAft>
        <a:defRPr sz="4400">
          <a:solidFill>
            <a:schemeClr val="accent1"/>
          </a:solidFill>
          <a:latin typeface="Calibri" panose="020F0502020204030204" pitchFamily="34" charset="0"/>
        </a:defRPr>
      </a:lvl8pPr>
      <a:lvl9pPr marL="1828800" algn="ctr" rtl="0" fontAlgn="base">
        <a:spcBef>
          <a:spcPct val="0"/>
        </a:spcBef>
        <a:spcAft>
          <a:spcPct val="0"/>
        </a:spcAft>
        <a:defRPr sz="4400">
          <a:solidFill>
            <a:schemeClr val="accent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slideLayout" Target="../slideLayouts/slideLayout1.xml"/><Relationship Id="rId1" Type="http://schemas.openxmlformats.org/officeDocument/2006/relationships/tags" Target="../tags/tag10.xml"/><Relationship Id="rId4" Type="http://schemas.openxmlformats.org/officeDocument/2006/relationships/image" Target="../media/image33.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34.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opencourses.uoa.gr/courses/DI10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2.xml"/><Relationship Id="rId5" Type="http://schemas.openxmlformats.org/officeDocument/2006/relationships/image" Target="../media/image35.png"/><Relationship Id="rId4" Type="http://schemas.openxmlformats.org/officeDocument/2006/relationships/hyperlink" Target="%5b1%5d%20http:/creativecommons.org/licenses/by-nc-sa/4.0/"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7.wmf"/><Relationship Id="rId3" Type="http://schemas.openxmlformats.org/officeDocument/2006/relationships/slideLayout" Target="../slideLayouts/slideLayout6.xml"/><Relationship Id="rId7" Type="http://schemas.openxmlformats.org/officeDocument/2006/relationships/image" Target="../media/image4.wmf"/><Relationship Id="rId12" Type="http://schemas.openxmlformats.org/officeDocument/2006/relationships/oleObject" Target="../embeddings/oleObject5.bin"/><Relationship Id="rId17" Type="http://schemas.openxmlformats.org/officeDocument/2006/relationships/image" Target="../media/image10.png"/><Relationship Id="rId2" Type="http://schemas.openxmlformats.org/officeDocument/2006/relationships/tags" Target="../tags/tag3.xml"/><Relationship Id="rId16" Type="http://schemas.openxmlformats.org/officeDocument/2006/relationships/image" Target="../media/image9.png"/><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6.wmf"/><Relationship Id="rId5" Type="http://schemas.openxmlformats.org/officeDocument/2006/relationships/image" Target="../media/image3.png"/><Relationship Id="rId15" Type="http://schemas.openxmlformats.org/officeDocument/2006/relationships/image" Target="../media/image8.png"/><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5.wmf"/><Relationship Id="rId14" Type="http://schemas.openxmlformats.org/officeDocument/2006/relationships/oleObject" Target="../embeddings/oleObject6.bin"/></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12.png"/><Relationship Id="rId2" Type="http://schemas.openxmlformats.org/officeDocument/2006/relationships/tags" Target="../tags/tag4.xml"/><Relationship Id="rId1" Type="http://schemas.openxmlformats.org/officeDocument/2006/relationships/vmlDrawing" Target="../drawings/vmlDrawing2.vml"/><Relationship Id="rId6" Type="http://schemas.openxmlformats.org/officeDocument/2006/relationships/oleObject" Target="../embeddings/oleObject8.bin"/><Relationship Id="rId5" Type="http://schemas.openxmlformats.org/officeDocument/2006/relationships/image" Target="../media/image11.png"/><Relationship Id="rId4" Type="http://schemas.openxmlformats.org/officeDocument/2006/relationships/oleObject" Target="../embeddings/oleObject7.bin"/></Relationships>
</file>

<file path=ppt/slides/_rels/slide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8.xml"/><Relationship Id="rId1" Type="http://schemas.openxmlformats.org/officeDocument/2006/relationships/tags" Target="../tags/tag5.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8.png"/><Relationship Id="rId7" Type="http://schemas.openxmlformats.org/officeDocument/2006/relationships/image" Target="../media/image21.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180.png"/><Relationship Id="rId5" Type="http://schemas.openxmlformats.org/officeDocument/2006/relationships/image" Target="../media/image20.png"/><Relationship Id="rId4" Type="http://schemas.openxmlformats.org/officeDocument/2006/relationships/image" Target="../media/image19.png"/><Relationship Id="rId9" Type="http://schemas.openxmlformats.org/officeDocument/2006/relationships/image" Target="../media/image24.png"/></Relationships>
</file>

<file path=ppt/slides/_rels/slide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slideLayout" Target="../slideLayouts/slideLayout8.xml"/><Relationship Id="rId1" Type="http://schemas.openxmlformats.org/officeDocument/2006/relationships/tags" Target="../tags/tag7.xml"/><Relationship Id="rId5" Type="http://schemas.openxmlformats.org/officeDocument/2006/relationships/image" Target="../media/image26.png"/><Relationship Id="rId4" Type="http://schemas.openxmlformats.org/officeDocument/2006/relationships/image" Target="../media/image25.png"/></Relationships>
</file>

<file path=ppt/slides/_rels/slide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slideLayout" Target="../slideLayouts/slideLayout8.xml"/><Relationship Id="rId1" Type="http://schemas.openxmlformats.org/officeDocument/2006/relationships/tags" Target="../tags/tag8.xml"/><Relationship Id="rId4" Type="http://schemas.openxmlformats.org/officeDocument/2006/relationships/image" Target="../media/image28.png"/></Relationships>
</file>

<file path=ppt/slides/_rels/slide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slideLayout" Target="../slideLayouts/slideLayout8.xml"/><Relationship Id="rId1" Type="http://schemas.openxmlformats.org/officeDocument/2006/relationships/tags" Target="../tags/tag9.xml"/><Relationship Id="rId5" Type="http://schemas.openxmlformats.org/officeDocument/2006/relationships/image" Target="../media/image31.png"/><Relationship Id="rId4" Type="http://schemas.openxmlformats.org/officeDocument/2006/relationships/image" Target="../media/image3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6" descr="Λογότυπο Εθνικόν και Καποδιστριακόν Πανεπιστήμιον Αθηνών"/>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79388" y="404813"/>
            <a:ext cx="4148137"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Τίτλος 1"/>
          <p:cNvSpPr>
            <a:spLocks noGrp="1"/>
          </p:cNvSpPr>
          <p:nvPr>
            <p:ph type="ctrTitle"/>
          </p:nvPr>
        </p:nvSpPr>
        <p:spPr>
          <a:xfrm>
            <a:off x="685800" y="2006600"/>
            <a:ext cx="7772400" cy="1470025"/>
          </a:xfrm>
        </p:spPr>
        <p:txBody>
          <a:bodyPr/>
          <a:lstStyle/>
          <a:p>
            <a:pPr eaLnBrk="1" hangingPunct="1"/>
            <a:r>
              <a:rPr lang="el-GR" altLang="el-GR" dirty="0" smtClean="0">
                <a:solidFill>
                  <a:srgbClr val="5075BC"/>
                </a:solidFill>
              </a:rPr>
              <a:t>Σχεδίαση Μεικτών </a:t>
            </a:r>
            <a:r>
              <a:rPr lang="en-US" altLang="el-GR" dirty="0" smtClean="0">
                <a:solidFill>
                  <a:srgbClr val="5075BC"/>
                </a:solidFill>
              </a:rPr>
              <a:t>VLSI </a:t>
            </a:r>
            <a:r>
              <a:rPr lang="el-GR" altLang="el-GR" dirty="0" smtClean="0">
                <a:solidFill>
                  <a:srgbClr val="5075BC"/>
                </a:solidFill>
              </a:rPr>
              <a:t>Κυκλωμάτων</a:t>
            </a:r>
          </a:p>
        </p:txBody>
      </p:sp>
      <p:sp>
        <p:nvSpPr>
          <p:cNvPr id="15364" name="Υπότιτλος 2"/>
          <p:cNvSpPr>
            <a:spLocks noGrp="1"/>
          </p:cNvSpPr>
          <p:nvPr>
            <p:ph type="subTitle" idx="1"/>
          </p:nvPr>
        </p:nvSpPr>
        <p:spPr>
          <a:xfrm>
            <a:off x="684213" y="3384550"/>
            <a:ext cx="7775575" cy="2997200"/>
          </a:xfrm>
        </p:spPr>
        <p:txBody>
          <a:bodyPr/>
          <a:lstStyle/>
          <a:p>
            <a:pPr eaLnBrk="1" hangingPunct="1"/>
            <a:r>
              <a:rPr lang="el-GR" altLang="el-GR" sz="2800" dirty="0">
                <a:solidFill>
                  <a:schemeClr val="accent1"/>
                </a:solidFill>
              </a:rPr>
              <a:t>Ενότητα 9: </a:t>
            </a:r>
            <a:r>
              <a:rPr lang="el-GR" altLang="el-GR" sz="2800" dirty="0"/>
              <a:t>Ευστάθεια και Αντιστάθμιση </a:t>
            </a:r>
            <a:r>
              <a:rPr lang="el-GR" altLang="el-GR" sz="2800" dirty="0" smtClean="0"/>
              <a:t>Συχνότητας</a:t>
            </a:r>
          </a:p>
          <a:p>
            <a:pPr eaLnBrk="1" hangingPunct="1"/>
            <a:endParaRPr lang="el-GR" altLang="el-GR" sz="2800" dirty="0" smtClean="0"/>
          </a:p>
          <a:p>
            <a:pPr eaLnBrk="1" hangingPunct="1"/>
            <a:r>
              <a:rPr lang="el-GR" altLang="el-GR" sz="2800" dirty="0" smtClean="0"/>
              <a:t>Αγγελική </a:t>
            </a:r>
            <a:r>
              <a:rPr lang="el-GR" altLang="el-GR" sz="2800" dirty="0" err="1" smtClean="0"/>
              <a:t>Αραπογιάννη</a:t>
            </a:r>
            <a:endParaRPr lang="el-GR" altLang="el-GR" sz="2800" dirty="0" smtClean="0"/>
          </a:p>
          <a:p>
            <a:pPr eaLnBrk="1" hangingPunct="1"/>
            <a:r>
              <a:rPr lang="el-GR" altLang="el-GR" sz="2800" dirty="0" smtClean="0"/>
              <a:t>Σχολή Θετικών Επιστημών</a:t>
            </a:r>
            <a:endParaRPr lang="en-US" altLang="el-GR" sz="2800" dirty="0" smtClean="0"/>
          </a:p>
          <a:p>
            <a:pPr eaLnBrk="1" hangingPunct="1"/>
            <a:r>
              <a:rPr lang="el-GR" altLang="el-GR" sz="2800" dirty="0" smtClean="0"/>
              <a:t>Τμήμα Πληροφορικής και Τηλεπικοινωνιών</a:t>
            </a:r>
          </a:p>
          <a:p>
            <a:pPr eaLnBrk="1" hangingPunct="1"/>
            <a:endParaRPr lang="el-GR" altLang="el-GR" sz="2800" dirty="0" smtClean="0"/>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3"/>
          <p:cNvSpPr>
            <a:spLocks noGrp="1"/>
          </p:cNvSpPr>
          <p:nvPr>
            <p:ph type="ctrTitle"/>
          </p:nvPr>
        </p:nvSpPr>
        <p:spPr/>
        <p:txBody>
          <a:bodyPr/>
          <a:lstStyle/>
          <a:p>
            <a:pPr eaLnBrk="1" hangingPunct="1"/>
            <a:r>
              <a:rPr lang="el-GR" altLang="el-GR" smtClean="0"/>
              <a:t>Τέλος Ενότητας</a:t>
            </a:r>
          </a:p>
        </p:txBody>
      </p:sp>
      <p:sp>
        <p:nvSpPr>
          <p:cNvPr id="58371" name="Subtitle 4"/>
          <p:cNvSpPr>
            <a:spLocks noGrp="1"/>
          </p:cNvSpPr>
          <p:nvPr>
            <p:ph type="subTitle" idx="1"/>
          </p:nvPr>
        </p:nvSpPr>
        <p:spPr/>
        <p:txBody>
          <a:bodyPr/>
          <a:lstStyle/>
          <a:p>
            <a:pPr eaLnBrk="1" hangingPunct="1"/>
            <a:endParaRPr lang="el-GR" altLang="el-GR" smtClean="0"/>
          </a:p>
        </p:txBody>
      </p:sp>
      <p:pic>
        <p:nvPicPr>
          <p:cNvPr id="58372" name="7 - Εικόνα" descr="Άδειες χρήσης Creative Common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81213" y="5827713"/>
            <a:ext cx="158115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73" name="Picture 3" descr="Λογότυπο - 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62363" y="5732463"/>
            <a:ext cx="3240087"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pPr eaLnBrk="1" hangingPunct="1"/>
            <a:r>
              <a:rPr lang="el-GR" altLang="el-GR" smtClean="0"/>
              <a:t>Χρηματοδότηση</a:t>
            </a:r>
          </a:p>
        </p:txBody>
      </p:sp>
      <p:sp>
        <p:nvSpPr>
          <p:cNvPr id="59395" name="Content Placeholder 2"/>
          <p:cNvSpPr>
            <a:spLocks noGrp="1"/>
          </p:cNvSpPr>
          <p:nvPr>
            <p:ph idx="1"/>
          </p:nvPr>
        </p:nvSpPr>
        <p:spPr>
          <a:xfrm>
            <a:off x="457200" y="1341438"/>
            <a:ext cx="8229600" cy="4525962"/>
          </a:xfrm>
        </p:spPr>
        <p:txBody>
          <a:bodyPr/>
          <a:lstStyle/>
          <a:p>
            <a:pPr eaLnBrk="1" hangingPunct="1"/>
            <a:r>
              <a:rPr lang="el-GR" altLang="el-GR" sz="2000" smtClean="0"/>
              <a:t>Το παρόν εκπαιδευτικό υλικό έχει αναπτυχθεί στ</a:t>
            </a:r>
            <a:r>
              <a:rPr lang="en-US" altLang="el-GR" sz="2000" smtClean="0"/>
              <a:t>o</a:t>
            </a:r>
            <a:r>
              <a:rPr lang="el-GR" altLang="el-GR" sz="2000" smtClean="0"/>
              <a:t> πλαίσι</a:t>
            </a:r>
            <a:r>
              <a:rPr lang="en-US" altLang="el-GR" sz="2000" smtClean="0"/>
              <a:t>o</a:t>
            </a:r>
            <a:r>
              <a:rPr lang="el-GR" altLang="el-GR" sz="2000" smtClean="0"/>
              <a:t> του εκπαιδευτικού έργου του διδάσκοντα.</a:t>
            </a:r>
            <a:endParaRPr lang="en-US" altLang="el-GR" sz="2000" smtClean="0"/>
          </a:p>
          <a:p>
            <a:pPr eaLnBrk="1" hangingPunct="1"/>
            <a:r>
              <a:rPr lang="el-GR" altLang="el-GR" sz="2000" smtClean="0"/>
              <a:t>Το έργο «</a:t>
            </a:r>
            <a:r>
              <a:rPr lang="el-GR" altLang="el-GR" sz="2000" b="1" smtClean="0"/>
              <a:t>Ανοικτά Ακαδημαϊκά Μαθήματα στο Πανεπιστήμιο Αθηνών</a:t>
            </a:r>
            <a:r>
              <a:rPr lang="el-GR" altLang="el-GR" sz="2000" smtClean="0"/>
              <a:t>» έχει χρηματοδοτήσει μόνο την αναδιαμόρφωση του εκπαιδευτικού υλικού. </a:t>
            </a:r>
            <a:endParaRPr lang="en-US" altLang="el-GR" sz="2000" smtClean="0"/>
          </a:p>
          <a:p>
            <a:pPr eaLnBrk="1" hangingPunct="1"/>
            <a:r>
              <a:rPr lang="el-GR" altLang="el-GR" sz="200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59396" name="Picture 6" descr="Λογότυπο Επιχειρησιακού Προγράμματος Εκπαίδευση και Δια βίου Μάθηση"/>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19250" y="4652963"/>
            <a:ext cx="5502275"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3"/>
          <p:cNvSpPr>
            <a:spLocks noGrp="1"/>
          </p:cNvSpPr>
          <p:nvPr>
            <p:ph type="title"/>
          </p:nvPr>
        </p:nvSpPr>
        <p:spPr/>
        <p:txBody>
          <a:bodyPr/>
          <a:lstStyle/>
          <a:p>
            <a:pPr eaLnBrk="1" hangingPunct="1"/>
            <a:r>
              <a:rPr lang="el-GR" altLang="el-GR" sz="4400" smtClean="0"/>
              <a:t>Σημειώματα</a:t>
            </a:r>
          </a:p>
        </p:txBody>
      </p:sp>
      <p:sp>
        <p:nvSpPr>
          <p:cNvPr id="61443" name="Text Placeholder 4"/>
          <p:cNvSpPr>
            <a:spLocks noGrp="1"/>
          </p:cNvSpPr>
          <p:nvPr>
            <p:ph type="body" idx="1"/>
          </p:nvPr>
        </p:nvSpPr>
        <p:spPr/>
        <p:txBody>
          <a:bodyPr/>
          <a:lstStyle/>
          <a:p>
            <a:pPr eaLnBrk="1" hangingPunct="1"/>
            <a:endParaRPr lang="el-GR" altLang="el-GR"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3"/>
          <p:cNvSpPr>
            <a:spLocks noGrp="1"/>
          </p:cNvSpPr>
          <p:nvPr>
            <p:ph type="title"/>
          </p:nvPr>
        </p:nvSpPr>
        <p:spPr>
          <a:xfrm>
            <a:off x="0" y="274638"/>
            <a:ext cx="9144000" cy="1143000"/>
          </a:xfrm>
        </p:spPr>
        <p:txBody>
          <a:bodyPr/>
          <a:lstStyle/>
          <a:p>
            <a:pPr eaLnBrk="1" hangingPunct="1"/>
            <a:r>
              <a:rPr lang="el-GR" altLang="el-GR" smtClean="0"/>
              <a:t>Σημείωμα Ιστορικού Εκδόσεων</a:t>
            </a:r>
            <a:r>
              <a:rPr lang="en-US" altLang="el-GR" smtClean="0"/>
              <a:t> </a:t>
            </a:r>
            <a:r>
              <a:rPr lang="el-GR" altLang="el-GR" smtClean="0"/>
              <a:t>Έργου</a:t>
            </a:r>
          </a:p>
        </p:txBody>
      </p:sp>
      <p:sp>
        <p:nvSpPr>
          <p:cNvPr id="63491" name="Content Placeholder 4"/>
          <p:cNvSpPr>
            <a:spLocks noGrp="1"/>
          </p:cNvSpPr>
          <p:nvPr>
            <p:ph idx="1"/>
          </p:nvPr>
        </p:nvSpPr>
        <p:spPr>
          <a:xfrm>
            <a:off x="234950" y="1557338"/>
            <a:ext cx="8585200" cy="4525962"/>
          </a:xfrm>
        </p:spPr>
        <p:txBody>
          <a:bodyPr/>
          <a:lstStyle/>
          <a:p>
            <a:pPr marL="0" indent="0" eaLnBrk="1" hangingPunct="1">
              <a:buFont typeface="Arial" panose="020B0604020202020204" pitchFamily="34" charset="0"/>
              <a:buNone/>
            </a:pPr>
            <a:r>
              <a:rPr lang="el-GR" altLang="el-GR" sz="2000" dirty="0" smtClean="0"/>
              <a:t>Το παρόν έργο αποτελεί την έκδοση 1.0.  </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pPr eaLnBrk="1" hangingPunct="1"/>
            <a:r>
              <a:rPr lang="el-GR" altLang="el-GR" smtClean="0"/>
              <a:t>Σημείωμα Αναφοράς</a:t>
            </a:r>
          </a:p>
        </p:txBody>
      </p:sp>
      <p:sp>
        <p:nvSpPr>
          <p:cNvPr id="65539" name="Content Placeholder 2"/>
          <p:cNvSpPr>
            <a:spLocks noGrp="1"/>
          </p:cNvSpPr>
          <p:nvPr>
            <p:ph idx="1"/>
          </p:nvPr>
        </p:nvSpPr>
        <p:spPr/>
        <p:txBody>
          <a:bodyPr/>
          <a:lstStyle/>
          <a:p>
            <a:pPr marL="0" indent="0" eaLnBrk="1" hangingPunct="1">
              <a:buNone/>
            </a:pPr>
            <a:r>
              <a:rPr lang="el-GR" altLang="el-GR" sz="2000" dirty="0" err="1" smtClean="0"/>
              <a:t>Copyright</a:t>
            </a:r>
            <a:r>
              <a:rPr lang="el-GR" altLang="el-GR" sz="2000" dirty="0" smtClean="0"/>
              <a:t> </a:t>
            </a:r>
            <a:r>
              <a:rPr lang="el-GR" altLang="el-GR" sz="2000" dirty="0" err="1" smtClean="0"/>
              <a:t>Εθνικόν</a:t>
            </a:r>
            <a:r>
              <a:rPr lang="el-GR" altLang="el-GR" sz="2000" dirty="0" smtClean="0"/>
              <a:t> και </a:t>
            </a:r>
            <a:r>
              <a:rPr lang="el-GR" altLang="el-GR" sz="2000" dirty="0" err="1" smtClean="0"/>
              <a:t>Καποδιστριακόν</a:t>
            </a:r>
            <a:r>
              <a:rPr lang="el-GR" altLang="el-GR" sz="2000" dirty="0" smtClean="0"/>
              <a:t> </a:t>
            </a:r>
            <a:r>
              <a:rPr lang="el-GR" altLang="el-GR" sz="2000" dirty="0" err="1" smtClean="0"/>
              <a:t>Πανεπιστήμιον</a:t>
            </a:r>
            <a:r>
              <a:rPr lang="el-GR" altLang="el-GR" sz="2000" dirty="0" smtClean="0"/>
              <a:t> Αθηνών</a:t>
            </a:r>
            <a:r>
              <a:rPr lang="en-US" altLang="el-GR" sz="2000" dirty="0" smtClean="0"/>
              <a:t>,</a:t>
            </a:r>
            <a:r>
              <a:rPr lang="el-GR" altLang="el-GR" sz="2000" dirty="0" smtClean="0"/>
              <a:t> </a:t>
            </a:r>
            <a:r>
              <a:rPr lang="el-GR" altLang="el-GR" sz="2000" dirty="0" err="1" smtClean="0"/>
              <a:t>Αραπογιάννη</a:t>
            </a:r>
            <a:r>
              <a:rPr lang="el-GR" altLang="el-GR" sz="2000" dirty="0" smtClean="0"/>
              <a:t> Αγγελική 201</a:t>
            </a:r>
            <a:r>
              <a:rPr lang="en-US" altLang="el-GR" sz="2000" dirty="0" smtClean="0"/>
              <a:t>5</a:t>
            </a:r>
            <a:r>
              <a:rPr lang="el-GR" altLang="el-GR" sz="2000" dirty="0" smtClean="0"/>
              <a:t>. </a:t>
            </a:r>
            <a:r>
              <a:rPr lang="el-GR" altLang="el-GR" sz="2000" dirty="0"/>
              <a:t>«Σχεδίαση Μεικτών </a:t>
            </a:r>
            <a:r>
              <a:rPr lang="en-US" altLang="el-GR" sz="2000" dirty="0"/>
              <a:t>VLSI </a:t>
            </a:r>
            <a:r>
              <a:rPr lang="el-GR" altLang="el-GR" sz="2000" dirty="0"/>
              <a:t>Κυκλωμάτων.  </a:t>
            </a:r>
            <a:r>
              <a:rPr lang="el-GR" altLang="el-GR" sz="2000" dirty="0" smtClean="0"/>
              <a:t>Ευστάθεια  και Αντιστάθμιση Συχνότητας.». </a:t>
            </a:r>
            <a:r>
              <a:rPr lang="el-GR" altLang="el-GR" sz="2000" dirty="0"/>
              <a:t>Έκδοση</a:t>
            </a:r>
            <a:r>
              <a:rPr lang="el-GR" altLang="el-GR" sz="2000" dirty="0" smtClean="0"/>
              <a:t>: 1.0. Αθήνα 201</a:t>
            </a:r>
            <a:r>
              <a:rPr lang="en-US" altLang="el-GR" sz="2000" dirty="0" smtClean="0"/>
              <a:t>5</a:t>
            </a:r>
            <a:r>
              <a:rPr lang="el-GR" altLang="el-GR" sz="2000" dirty="0" smtClean="0"/>
              <a:t>. Διαθέσιμο από τη δικτυακή διεύθυνση: </a:t>
            </a:r>
            <a:r>
              <a:rPr lang="en-US" altLang="el-GR" sz="2000" u="sng" dirty="0">
                <a:hlinkClick r:id="rId3"/>
              </a:rPr>
              <a:t>http://opencourses.uoa.gr/courses/DI101</a:t>
            </a:r>
            <a:r>
              <a:rPr lang="en-US" altLang="el-GR" sz="2000" u="sng" dirty="0" smtClean="0">
                <a:hlinkClick r:id="rId3"/>
              </a:rPr>
              <a:t>/</a:t>
            </a:r>
            <a:r>
              <a:rPr lang="en-US" altLang="el-GR" sz="2000" u="sng" dirty="0" smtClean="0"/>
              <a:t>. </a:t>
            </a:r>
            <a:endParaRPr lang="el-GR" altLang="el-GR" sz="2000" dirty="0" smtClean="0"/>
          </a:p>
        </p:txBody>
      </p:sp>
    </p:spTree>
    <p:extLst>
      <p:ext uri="{BB962C8B-B14F-4D97-AF65-F5344CB8AC3E}">
        <p14:creationId xmlns:p14="http://schemas.microsoft.com/office/powerpoint/2010/main" val="160836832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457200" y="-161925"/>
            <a:ext cx="8229600" cy="1143000"/>
          </a:xfrm>
        </p:spPr>
        <p:txBody>
          <a:bodyPr/>
          <a:lstStyle/>
          <a:p>
            <a:pPr eaLnBrk="1" hangingPunct="1"/>
            <a:r>
              <a:rPr lang="el-GR" altLang="el-GR" smtClean="0"/>
              <a:t>Σημείωμα Αδειοδότησης</a:t>
            </a:r>
          </a:p>
        </p:txBody>
      </p:sp>
      <p:sp>
        <p:nvSpPr>
          <p:cNvPr id="67587" name="Content Placeholder 2"/>
          <p:cNvSpPr>
            <a:spLocks noGrp="1"/>
          </p:cNvSpPr>
          <p:nvPr>
            <p:ph idx="1"/>
          </p:nvPr>
        </p:nvSpPr>
        <p:spPr>
          <a:xfrm>
            <a:off x="107950" y="765175"/>
            <a:ext cx="8928100" cy="1439863"/>
          </a:xfrm>
        </p:spPr>
        <p:txBody>
          <a:bodyPr/>
          <a:lstStyle/>
          <a:p>
            <a:pPr marL="0" indent="0" eaLnBrk="1" hangingPunct="1">
              <a:buFont typeface="Arial" panose="020B0604020202020204" pitchFamily="34" charset="0"/>
              <a:buNone/>
            </a:pPr>
            <a:r>
              <a:rPr lang="el-GR" altLang="el-GR" sz="2000" smtClean="0"/>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τα οποία εμπεριέχονται σε αυτό και τα οποία αναφέρονται μαζί με τους όρους χρήσης τους στο «Σημείωμα Χρήσης Έργων Τρίτων».                     </a:t>
            </a:r>
          </a:p>
          <a:p>
            <a:pPr marL="0" indent="0" eaLnBrk="1" hangingPunct="1">
              <a:buFont typeface="Arial" panose="020B0604020202020204" pitchFamily="34" charset="0"/>
              <a:buNone/>
            </a:pPr>
            <a:endParaRPr lang="el-GR" altLang="el-GR" sz="2000" smtClean="0"/>
          </a:p>
        </p:txBody>
      </p:sp>
      <p:pic>
        <p:nvPicPr>
          <p:cNvPr id="6758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p>
            <a:pPr eaLnBrk="1" hangingPunct="1">
              <a:defRPr/>
            </a:pPr>
            <a:r>
              <a:rPr lang="el-GR" dirty="0"/>
              <a:t>[1] http://creativecommons.org/licenses/by-nc-sa/4.0/ </a:t>
            </a:r>
            <a:endParaRPr lang="en-US" dirty="0"/>
          </a:p>
          <a:p>
            <a:pPr eaLnBrk="1" hangingPunct="1">
              <a:defRPr/>
            </a:pPr>
            <a:endParaRPr lang="el-GR" dirty="0"/>
          </a:p>
          <a:p>
            <a:pPr eaLnBrk="1" hangingPunct="1">
              <a:defRPr/>
            </a:pPr>
            <a:r>
              <a:rPr lang="el-GR" dirty="0"/>
              <a:t>Ως </a:t>
            </a:r>
            <a:r>
              <a:rPr lang="el-GR" b="1" dirty="0"/>
              <a:t>Μη Εμπορική</a:t>
            </a:r>
            <a:r>
              <a:rPr lang="el-GR" dirty="0"/>
              <a:t> ορίζεται η χρήση:</a:t>
            </a:r>
          </a:p>
          <a:p>
            <a:pPr marL="342900" indent="-342900" eaLnBrk="1" hangingPunct="1">
              <a:buFont typeface="Arial" panose="020B0604020202020204" pitchFamily="34" charset="0"/>
              <a:buChar char="•"/>
              <a:defRP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indent="-342900" eaLnBrk="1" hangingPunct="1">
              <a:buFont typeface="Arial" panose="020B0604020202020204" pitchFamily="34" charset="0"/>
              <a:buChar char="•"/>
              <a:defRP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indent="-342900" eaLnBrk="1" hangingPunct="1">
              <a:buFont typeface="Arial" panose="020B0604020202020204" pitchFamily="34" charset="0"/>
              <a:buChar char="•"/>
              <a:defRP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τόπο</a:t>
            </a:r>
            <a:endParaRPr lang="en-US" dirty="0"/>
          </a:p>
          <a:p>
            <a:pPr marL="342900" indent="-342900" eaLnBrk="1" hangingPunct="1">
              <a:buFont typeface="Arial" panose="020B0604020202020204" pitchFamily="34" charset="0"/>
              <a:buChar char="•"/>
              <a:defRPr/>
            </a:pPr>
            <a:endParaRPr lang="el-GR" dirty="0"/>
          </a:p>
          <a:p>
            <a:pPr eaLnBrk="1" hangingPunct="1">
              <a:defRPr/>
            </a:pPr>
            <a:r>
              <a:rPr lang="el-GR" dirty="0"/>
              <a:t>Ο 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p>
        </p:txBody>
      </p:sp>
    </p:spTree>
    <p:custDataLst>
      <p:tags r:id="rId1"/>
    </p:custData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p:txBody>
          <a:bodyPr/>
          <a:lstStyle/>
          <a:p>
            <a:pPr eaLnBrk="1" hangingPunct="1"/>
            <a:r>
              <a:rPr lang="el-GR" altLang="el-GR" smtClean="0"/>
              <a:t>Διατήρηση Σημειωμάτων</a:t>
            </a:r>
          </a:p>
        </p:txBody>
      </p:sp>
      <p:sp>
        <p:nvSpPr>
          <p:cNvPr id="3" name="Content Placeholder 2"/>
          <p:cNvSpPr>
            <a:spLocks noGrp="1"/>
          </p:cNvSpPr>
          <p:nvPr>
            <p:ph idx="1"/>
          </p:nvPr>
        </p:nvSpPr>
        <p:spPr/>
        <p:txBody>
          <a:bodyPr rtlCol="0">
            <a:normAutofit/>
          </a:bodyPr>
          <a:lstStyle/>
          <a:p>
            <a:pPr marL="0" indent="0" eaLnBrk="1" fontAlgn="auto" hangingPunct="1">
              <a:spcAft>
                <a:spcPts val="0"/>
              </a:spcAft>
              <a:buFont typeface="Arial" panose="020B0604020202020204" pitchFamily="34" charset="0"/>
              <a:buNone/>
              <a:defRPr/>
            </a:pPr>
            <a:r>
              <a:rPr lang="el-GR" sz="2400" dirty="0" smtClean="0"/>
              <a:t>Οποιαδήποτε </a:t>
            </a:r>
            <a:r>
              <a:rPr lang="el-GR" sz="2400" dirty="0"/>
              <a:t>αναπαραγωγή ή διασκευή του υλικού θα πρέπει να συμπεριλαμβάνει:</a:t>
            </a:r>
          </a:p>
          <a:p>
            <a:pPr lvl="1" eaLnBrk="1" fontAlgn="auto" hangingPunct="1">
              <a:spcAft>
                <a:spcPts val="0"/>
              </a:spcAft>
              <a:buFont typeface="Wingdings" panose="05000000000000000000" pitchFamily="2" charset="2"/>
              <a:buChar char="§"/>
              <a:defRPr/>
            </a:pPr>
            <a:r>
              <a:rPr lang="el-GR" sz="2000" dirty="0" err="1"/>
              <a:t>τ</a:t>
            </a:r>
            <a:r>
              <a:rPr lang="en-US" sz="2000" dirty="0" smtClean="0"/>
              <a:t>ο </a:t>
            </a:r>
            <a:r>
              <a:rPr lang="en-US" sz="2000" dirty="0" err="1"/>
              <a:t>Σημείωμ</a:t>
            </a:r>
            <a:r>
              <a:rPr lang="en-US" sz="2000" dirty="0"/>
              <a:t>α Αναφοράς</a:t>
            </a:r>
            <a:endParaRPr lang="el-GR" sz="2000" dirty="0"/>
          </a:p>
          <a:p>
            <a:pPr lvl="1" eaLnBrk="1" fontAlgn="auto" hangingPunct="1">
              <a:spcAft>
                <a:spcPts val="0"/>
              </a:spcAft>
              <a:buFont typeface="Wingdings" panose="05000000000000000000" pitchFamily="2" charset="2"/>
              <a:buChar char="§"/>
              <a:defRP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eaLnBrk="1" fontAlgn="auto" hangingPunct="1">
              <a:spcAft>
                <a:spcPts val="0"/>
              </a:spcAft>
              <a:buFont typeface="Wingdings" panose="05000000000000000000" pitchFamily="2" charset="2"/>
              <a:buChar char="§"/>
              <a:defRP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eaLnBrk="1" fontAlgn="auto" hangingPunct="1">
              <a:spcAft>
                <a:spcPts val="0"/>
              </a:spcAft>
              <a:buFont typeface="Wingdings" panose="05000000000000000000" pitchFamily="2" charset="2"/>
              <a:buChar char="§"/>
              <a:defRPr/>
            </a:pPr>
            <a:r>
              <a:rPr lang="el-GR" sz="2000" dirty="0"/>
              <a:t>τ</a:t>
            </a:r>
            <a:r>
              <a:rPr lang="el-GR" sz="2000" dirty="0" smtClean="0"/>
              <a:t>ο Σημείωμα Χρήσης Έργων Τρίτων </a:t>
            </a:r>
            <a:r>
              <a:rPr lang="el-GR" sz="2000" dirty="0"/>
              <a:t>(εφόσον υπάρχει)</a:t>
            </a:r>
          </a:p>
          <a:p>
            <a:pPr marL="0" indent="0" eaLnBrk="1" fontAlgn="auto" hangingPunct="1">
              <a:spcAft>
                <a:spcPts val="0"/>
              </a:spcAft>
              <a:buFont typeface="Arial" panose="020B0604020202020204" pitchFamily="34" charset="0"/>
              <a:buNone/>
              <a:defRPr/>
            </a:pPr>
            <a:r>
              <a:rPr lang="el-GR" sz="2400" dirty="0"/>
              <a:t>μαζί με τους συνοδευόμενους </a:t>
            </a:r>
            <a:r>
              <a:rPr lang="el-GR" sz="2400" dirty="0" err="1"/>
              <a:t>υπερσυνδέσμους</a:t>
            </a:r>
            <a:r>
              <a:rPr lang="el-GR" sz="2400" dirty="0"/>
              <a:t>.</a:t>
            </a:r>
          </a:p>
          <a:p>
            <a:pPr eaLnBrk="1" fontAlgn="auto" hangingPunct="1">
              <a:spcAft>
                <a:spcPts val="0"/>
              </a:spcAft>
              <a:defRPr/>
            </a:pPr>
            <a:endParaRPr lang="el-GR" sz="2000"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a:xfrm>
            <a:off x="0" y="-100013"/>
            <a:ext cx="9144000" cy="1143001"/>
          </a:xfrm>
        </p:spPr>
        <p:txBody>
          <a:bodyPr/>
          <a:lstStyle/>
          <a:p>
            <a:pPr eaLnBrk="1" hangingPunct="1"/>
            <a:r>
              <a:rPr lang="el-GR" altLang="el-GR" sz="4000" dirty="0" smtClean="0"/>
              <a:t>Σημείωμα Χρήσης Έργων Τρίτων</a:t>
            </a:r>
          </a:p>
        </p:txBody>
      </p:sp>
      <p:sp>
        <p:nvSpPr>
          <p:cNvPr id="3" name="Content Placeholder 2"/>
          <p:cNvSpPr>
            <a:spLocks noGrp="1"/>
          </p:cNvSpPr>
          <p:nvPr>
            <p:ph idx="1"/>
          </p:nvPr>
        </p:nvSpPr>
        <p:spPr>
          <a:xfrm>
            <a:off x="142875" y="1042988"/>
            <a:ext cx="8858250" cy="4525962"/>
          </a:xfrm>
        </p:spPr>
        <p:txBody>
          <a:bodyPr rtlCol="0">
            <a:noAutofit/>
          </a:bodyPr>
          <a:lstStyle/>
          <a:p>
            <a:pPr marL="0" indent="0" eaLnBrk="1" fontAlgn="auto" hangingPunct="1">
              <a:spcAft>
                <a:spcPts val="0"/>
              </a:spcAft>
              <a:buFont typeface="Arial" panose="020B0604020202020204" pitchFamily="34" charset="0"/>
              <a:buNone/>
              <a:defRPr/>
            </a:pPr>
            <a:r>
              <a:rPr lang="el-GR" sz="2000" dirty="0" smtClean="0"/>
              <a:t>Το </a:t>
            </a:r>
            <a:r>
              <a:rPr lang="el-GR" sz="2000" dirty="0"/>
              <a:t>Έργο αυτό κάνει χρήση των ακόλουθων έργων</a:t>
            </a:r>
            <a:r>
              <a:rPr lang="el-GR" sz="2000" dirty="0" smtClean="0"/>
              <a:t>:</a:t>
            </a:r>
          </a:p>
          <a:p>
            <a:pPr marL="0" indent="0" eaLnBrk="1" fontAlgn="auto" hangingPunct="1">
              <a:spcAft>
                <a:spcPts val="0"/>
              </a:spcAft>
              <a:buNone/>
              <a:defRPr/>
            </a:pPr>
            <a:r>
              <a:rPr lang="el-GR" sz="2000" dirty="0" smtClean="0"/>
              <a:t>Οι </a:t>
            </a:r>
            <a:r>
              <a:rPr lang="el-GR" sz="2000" dirty="0"/>
              <a:t>εικόνες που χρησιμοποιούνται καθώς και το κείμενο των </a:t>
            </a:r>
            <a:r>
              <a:rPr lang="el-GR" sz="2000" dirty="0" smtClean="0"/>
              <a:t>διαφανειών </a:t>
            </a:r>
            <a:r>
              <a:rPr lang="el-GR" sz="2000" dirty="0"/>
              <a:t>4-11 </a:t>
            </a:r>
            <a:r>
              <a:rPr lang="el-GR" sz="2000" dirty="0" smtClean="0"/>
              <a:t>είναι από το βιβλίο:</a:t>
            </a:r>
          </a:p>
          <a:p>
            <a:pPr marL="0" indent="0" eaLnBrk="1" fontAlgn="auto" hangingPunct="1">
              <a:spcAft>
                <a:spcPts val="0"/>
              </a:spcAft>
              <a:buNone/>
              <a:defRPr/>
            </a:pPr>
            <a:r>
              <a:rPr lang="en-US" sz="2000" dirty="0" err="1" smtClean="0"/>
              <a:t>Behzad</a:t>
            </a:r>
            <a:r>
              <a:rPr lang="en-US" sz="2000" dirty="0" smtClean="0"/>
              <a:t> </a:t>
            </a:r>
            <a:r>
              <a:rPr lang="en-US" sz="2000" dirty="0"/>
              <a:t>Razavi. 2000. </a:t>
            </a:r>
            <a:r>
              <a:rPr lang="en-US" sz="2000" i="1" dirty="0"/>
              <a:t>Design of Analog CMOS Integrated Circuits</a:t>
            </a:r>
            <a:r>
              <a:rPr lang="en-US" sz="2000" dirty="0"/>
              <a:t> (1 ed.). McGraw-Hill, Inc., New York, NY, </a:t>
            </a:r>
            <a:r>
              <a:rPr lang="en-US" sz="2000" dirty="0" smtClean="0"/>
              <a:t>USA</a:t>
            </a:r>
            <a:r>
              <a:rPr lang="el-GR" sz="2000" dirty="0" smtClean="0"/>
              <a:t> </a:t>
            </a:r>
            <a:r>
              <a:rPr lang="en-US" sz="2000" dirty="0" smtClean="0"/>
              <a:t>©</a:t>
            </a:r>
            <a:r>
              <a:rPr lang="en-US" sz="2000" dirty="0"/>
              <a:t>2000. </a:t>
            </a:r>
            <a:r>
              <a:rPr lang="en-US" sz="2000" dirty="0" smtClean="0"/>
              <a:t> </a:t>
            </a:r>
            <a:endParaRPr lang="en-US" sz="2000" dirty="0"/>
          </a:p>
          <a:p>
            <a:pPr marL="0" indent="0" eaLnBrk="1" fontAlgn="auto" hangingPunct="1">
              <a:spcAft>
                <a:spcPts val="0"/>
              </a:spcAft>
              <a:buFont typeface="Arial" panose="020B0604020202020204" pitchFamily="34" charset="0"/>
              <a:buNone/>
              <a:defRPr/>
            </a:pPr>
            <a:endParaRPr lang="el-GR" sz="2000" dirty="0" smtClean="0"/>
          </a:p>
        </p:txBody>
      </p:sp>
    </p:spTree>
    <p:extLst>
      <p:ext uri="{BB962C8B-B14F-4D97-AF65-F5344CB8AC3E}">
        <p14:creationId xmlns:p14="http://schemas.microsoft.com/office/powerpoint/2010/main" val="239528281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normAutofit/>
          </a:bodyPr>
          <a:lstStyle/>
          <a:p>
            <a:r>
              <a:rPr lang="el-GR" sz="4000" dirty="0"/>
              <a:t>Σύστημα αρνητικής ανάδρασης</a:t>
            </a:r>
          </a:p>
        </p:txBody>
      </p:sp>
      <p:graphicFrame>
        <p:nvGraphicFramePr>
          <p:cNvPr id="66" name="Object 63" descr="Συμβολισμός συστήματος αρνητικής ανάδρασης "/>
          <p:cNvGraphicFramePr>
            <a:graphicFrameLocks noChangeAspect="1"/>
          </p:cNvGraphicFramePr>
          <p:nvPr>
            <p:extLst>
              <p:ext uri="{D42A27DB-BD31-4B8C-83A1-F6EECF244321}">
                <p14:modId xmlns:p14="http://schemas.microsoft.com/office/powerpoint/2010/main" val="3577705098"/>
              </p:ext>
            </p:extLst>
          </p:nvPr>
        </p:nvGraphicFramePr>
        <p:xfrm>
          <a:off x="820242" y="1556792"/>
          <a:ext cx="1876425" cy="657225"/>
        </p:xfrm>
        <a:graphic>
          <a:graphicData uri="http://schemas.openxmlformats.org/presentationml/2006/ole">
            <mc:AlternateContent xmlns:mc="http://schemas.openxmlformats.org/markup-compatibility/2006">
              <mc:Choice xmlns:v="urn:schemas-microsoft-com:vml" Requires="v">
                <p:oleObj spid="_x0000_s1218" name="Photo Editor Photo" r:id="rId4" imgW="1876190" imgH="657317" progId="MSPhotoEd.3">
                  <p:embed/>
                </p:oleObj>
              </mc:Choice>
              <mc:Fallback>
                <p:oleObj name="Photo Editor Photo" r:id="rId4" imgW="1876190" imgH="657317"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0242" y="1556792"/>
                        <a:ext cx="1876425" cy="65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5" name="Object 62"/>
          <p:cNvGraphicFramePr>
            <a:graphicFrameLocks noChangeAspect="1"/>
          </p:cNvGraphicFramePr>
          <p:nvPr>
            <p:extLst>
              <p:ext uri="{D42A27DB-BD31-4B8C-83A1-F6EECF244321}">
                <p14:modId xmlns:p14="http://schemas.microsoft.com/office/powerpoint/2010/main" val="3129441585"/>
              </p:ext>
            </p:extLst>
          </p:nvPr>
        </p:nvGraphicFramePr>
        <p:xfrm>
          <a:off x="3545979" y="1556792"/>
          <a:ext cx="1655763" cy="604837"/>
        </p:xfrm>
        <a:graphic>
          <a:graphicData uri="http://schemas.openxmlformats.org/presentationml/2006/ole">
            <mc:AlternateContent xmlns:mc="http://schemas.openxmlformats.org/markup-compatibility/2006">
              <mc:Choice xmlns:v="urn:schemas-microsoft-com:vml" Requires="v">
                <p:oleObj spid="_x0000_s1219" name="Εξίσωση" r:id="rId6" imgW="1143000" imgH="419040" progId="Equation.3">
                  <p:embed/>
                </p:oleObj>
              </mc:Choice>
              <mc:Fallback>
                <p:oleObj name="Εξίσωση" r:id="rId6" imgW="1143000" imgH="4190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45979" y="1556792"/>
                        <a:ext cx="1655763" cy="604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5" name="Text Box 81"/>
          <p:cNvSpPr txBox="1">
            <a:spLocks noChangeArrowheads="1"/>
          </p:cNvSpPr>
          <p:nvPr/>
        </p:nvSpPr>
        <p:spPr bwMode="auto">
          <a:xfrm>
            <a:off x="5275077" y="1588681"/>
            <a:ext cx="275907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pPr>
            <a:r>
              <a:rPr lang="el-GR" altLang="el-GR" sz="2000" dirty="0">
                <a:latin typeface="+mn-lt"/>
              </a:rPr>
              <a:t>Συνάρτηση μεταφοράς κλειστού βρόχου</a:t>
            </a:r>
          </a:p>
        </p:txBody>
      </p:sp>
      <p:sp>
        <p:nvSpPr>
          <p:cNvPr id="68" name="Text Box 68"/>
          <p:cNvSpPr txBox="1">
            <a:spLocks noChangeArrowheads="1"/>
          </p:cNvSpPr>
          <p:nvPr/>
        </p:nvSpPr>
        <p:spPr bwMode="auto">
          <a:xfrm>
            <a:off x="472804" y="2426362"/>
            <a:ext cx="2032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pPr>
            <a:r>
              <a:rPr lang="el-GR" altLang="el-GR" sz="2000" dirty="0">
                <a:latin typeface="+mj-lt"/>
              </a:rPr>
              <a:t>Ταλαντωτής αν:</a:t>
            </a:r>
          </a:p>
        </p:txBody>
      </p:sp>
      <p:graphicFrame>
        <p:nvGraphicFramePr>
          <p:cNvPr id="69" name="Object 71"/>
          <p:cNvGraphicFramePr>
            <a:graphicFrameLocks noChangeAspect="1"/>
          </p:cNvGraphicFramePr>
          <p:nvPr>
            <p:extLst>
              <p:ext uri="{D42A27DB-BD31-4B8C-83A1-F6EECF244321}">
                <p14:modId xmlns:p14="http://schemas.microsoft.com/office/powerpoint/2010/main" val="2834681146"/>
              </p:ext>
            </p:extLst>
          </p:nvPr>
        </p:nvGraphicFramePr>
        <p:xfrm>
          <a:off x="2341066" y="2471523"/>
          <a:ext cx="1109663" cy="320675"/>
        </p:xfrm>
        <a:graphic>
          <a:graphicData uri="http://schemas.openxmlformats.org/presentationml/2006/ole">
            <mc:AlternateContent xmlns:mc="http://schemas.openxmlformats.org/markup-compatibility/2006">
              <mc:Choice xmlns:v="urn:schemas-microsoft-com:vml" Requires="v">
                <p:oleObj spid="_x0000_s1220" name="Εξίσωση" r:id="rId8" imgW="761760" imgH="215640" progId="Equation.3">
                  <p:embed/>
                </p:oleObj>
              </mc:Choice>
              <mc:Fallback>
                <p:oleObj name="Εξίσωση" r:id="rId8" imgW="761760" imgH="21564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41066" y="2471523"/>
                        <a:ext cx="1109663" cy="320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0" name="Text Box 73"/>
          <p:cNvSpPr txBox="1">
            <a:spLocks noChangeArrowheads="1"/>
          </p:cNvSpPr>
          <p:nvPr/>
        </p:nvSpPr>
        <p:spPr bwMode="auto">
          <a:xfrm>
            <a:off x="4247964" y="2436267"/>
            <a:ext cx="263176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pPr>
            <a:r>
              <a:rPr lang="el-GR" altLang="el-GR" sz="2000" dirty="0">
                <a:latin typeface="+mn-lt"/>
              </a:rPr>
              <a:t>Συνθήκη </a:t>
            </a:r>
            <a:r>
              <a:rPr lang="en-US" altLang="el-GR" sz="2000" dirty="0" err="1">
                <a:latin typeface="+mn-lt"/>
              </a:rPr>
              <a:t>Barkhausen</a:t>
            </a:r>
            <a:r>
              <a:rPr lang="en-US" altLang="el-GR" sz="2000" dirty="0">
                <a:latin typeface="+mn-lt"/>
              </a:rPr>
              <a:t>:</a:t>
            </a:r>
            <a:endParaRPr lang="el-GR" altLang="el-GR" sz="2000" dirty="0">
              <a:latin typeface="+mn-lt"/>
            </a:endParaRPr>
          </a:p>
        </p:txBody>
      </p:sp>
      <p:graphicFrame>
        <p:nvGraphicFramePr>
          <p:cNvPr id="71" name="Object 74"/>
          <p:cNvGraphicFramePr>
            <a:graphicFrameLocks noChangeAspect="1"/>
          </p:cNvGraphicFramePr>
          <p:nvPr>
            <p:extLst>
              <p:ext uri="{D42A27DB-BD31-4B8C-83A1-F6EECF244321}">
                <p14:modId xmlns:p14="http://schemas.microsoft.com/office/powerpoint/2010/main" val="3083481326"/>
              </p:ext>
            </p:extLst>
          </p:nvPr>
        </p:nvGraphicFramePr>
        <p:xfrm>
          <a:off x="6654614" y="2436267"/>
          <a:ext cx="1284288" cy="387350"/>
        </p:xfrm>
        <a:graphic>
          <a:graphicData uri="http://schemas.openxmlformats.org/presentationml/2006/ole">
            <mc:AlternateContent xmlns:mc="http://schemas.openxmlformats.org/markup-compatibility/2006">
              <mc:Choice xmlns:v="urn:schemas-microsoft-com:vml" Requires="v">
                <p:oleObj spid="_x0000_s1221" name="Εξίσωση" r:id="rId10" imgW="850680" imgH="253800" progId="Equation.3">
                  <p:embed/>
                </p:oleObj>
              </mc:Choice>
              <mc:Fallback>
                <p:oleObj name="Εξίσωση" r:id="rId10" imgW="850680" imgH="25380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654614" y="2436267"/>
                        <a:ext cx="1284288" cy="387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2" name="Object 76"/>
          <p:cNvGraphicFramePr>
            <a:graphicFrameLocks noChangeAspect="1"/>
          </p:cNvGraphicFramePr>
          <p:nvPr>
            <p:extLst>
              <p:ext uri="{D42A27DB-BD31-4B8C-83A1-F6EECF244321}">
                <p14:modId xmlns:p14="http://schemas.microsoft.com/office/powerpoint/2010/main" val="1900736358"/>
              </p:ext>
            </p:extLst>
          </p:nvPr>
        </p:nvGraphicFramePr>
        <p:xfrm>
          <a:off x="6654614" y="2899847"/>
          <a:ext cx="1831975" cy="317500"/>
        </p:xfrm>
        <a:graphic>
          <a:graphicData uri="http://schemas.openxmlformats.org/presentationml/2006/ole">
            <mc:AlternateContent xmlns:mc="http://schemas.openxmlformats.org/markup-compatibility/2006">
              <mc:Choice xmlns:v="urn:schemas-microsoft-com:vml" Requires="v">
                <p:oleObj spid="_x0000_s1222" name="Εξίσωση" r:id="rId12" imgW="1257120" imgH="215640" progId="Equation.3">
                  <p:embed/>
                </p:oleObj>
              </mc:Choice>
              <mc:Fallback>
                <p:oleObj name="Εξίσωση" r:id="rId12" imgW="1257120" imgH="21564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654614" y="2899847"/>
                        <a:ext cx="1831975"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7" name="Object 64" descr="Γραφικές παραστάσεις 20log β H(ω) προς ω"/>
          <p:cNvGraphicFramePr>
            <a:graphicFrameLocks noChangeAspect="1"/>
          </p:cNvGraphicFramePr>
          <p:nvPr>
            <p:extLst>
              <p:ext uri="{D42A27DB-BD31-4B8C-83A1-F6EECF244321}">
                <p14:modId xmlns:p14="http://schemas.microsoft.com/office/powerpoint/2010/main" val="3331179925"/>
              </p:ext>
            </p:extLst>
          </p:nvPr>
        </p:nvGraphicFramePr>
        <p:xfrm>
          <a:off x="515442" y="3341142"/>
          <a:ext cx="4362450" cy="1790700"/>
        </p:xfrm>
        <a:graphic>
          <a:graphicData uri="http://schemas.openxmlformats.org/presentationml/2006/ole">
            <mc:AlternateContent xmlns:mc="http://schemas.openxmlformats.org/markup-compatibility/2006">
              <mc:Choice xmlns:v="urn:schemas-microsoft-com:vml" Requires="v">
                <p:oleObj spid="_x0000_s1223" name="Photo Editor Photo" r:id="rId14" imgW="4361905" imgH="1790476" progId="MSPhotoEd.3">
                  <p:embed/>
                </p:oleObj>
              </mc:Choice>
              <mc:Fallback>
                <p:oleObj name="Photo Editor Photo" r:id="rId14" imgW="4361905" imgH="1790476" progId="MSPhotoEd.3">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15442" y="3341142"/>
                        <a:ext cx="4362450" cy="179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mc:AlternateContent xmlns:mc="http://schemas.openxmlformats.org/markup-compatibility/2006" xmlns:a14="http://schemas.microsoft.com/office/drawing/2010/main">
        <mc:Choice Requires="a14">
          <p:sp>
            <p:nvSpPr>
              <p:cNvPr id="73" name="Text Box 78"/>
              <p:cNvSpPr txBox="1">
                <a:spLocks noChangeArrowheads="1"/>
              </p:cNvSpPr>
              <p:nvPr/>
            </p:nvSpPr>
            <p:spPr bwMode="auto">
              <a:xfrm>
                <a:off x="5071567" y="3915817"/>
                <a:ext cx="4072433" cy="70788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pPr>
                <a:r>
                  <a:rPr lang="el-GR" altLang="el-GR" sz="2000" dirty="0">
                    <a:latin typeface="+mn-lt"/>
                  </a:rPr>
                  <a:t>Για ευσταθή λειτουργία πρέπει </a:t>
                </a:r>
                <a14:m>
                  <m:oMath xmlns:m="http://schemas.openxmlformats.org/officeDocument/2006/math">
                    <m:r>
                      <a:rPr lang="en-US" altLang="el-GR" sz="2000" i="1" dirty="0" smtClean="0">
                        <a:latin typeface="Cambria Math" panose="02040503050406030204" pitchFamily="18" charset="0"/>
                      </a:rPr>
                      <m:t>𝐺𝑋</m:t>
                    </m:r>
                    <m:r>
                      <a:rPr lang="en-US" altLang="el-GR" sz="2000" i="1" dirty="0" smtClean="0">
                        <a:latin typeface="Cambria Math" panose="02040503050406030204" pitchFamily="18" charset="0"/>
                        <a:ea typeface="Cambria Math" panose="02040503050406030204" pitchFamily="18" charset="0"/>
                      </a:rPr>
                      <m:t>≪</m:t>
                    </m:r>
                    <m:r>
                      <a:rPr lang="en-US" altLang="el-GR" sz="2000" i="1" dirty="0" smtClean="0">
                        <a:latin typeface="Cambria Math" panose="02040503050406030204" pitchFamily="18" charset="0"/>
                      </a:rPr>
                      <m:t>𝑃𝑋</m:t>
                    </m:r>
                  </m:oMath>
                </a14:m>
                <a:endParaRPr lang="el-GR" altLang="el-GR" sz="2000" dirty="0">
                  <a:latin typeface="+mn-lt"/>
                </a:endParaRPr>
              </a:p>
            </p:txBody>
          </p:sp>
        </mc:Choice>
        <mc:Fallback xmlns="">
          <p:sp>
            <p:nvSpPr>
              <p:cNvPr id="73" name="Text Box 78"/>
              <p:cNvSpPr txBox="1">
                <a:spLocks noRot="1" noChangeAspect="1" noMove="1" noResize="1" noEditPoints="1" noAdjustHandles="1" noChangeArrowheads="1" noChangeShapeType="1" noTextEdit="1"/>
              </p:cNvSpPr>
              <p:nvPr/>
            </p:nvSpPr>
            <p:spPr bwMode="auto">
              <a:xfrm>
                <a:off x="5071567" y="3915817"/>
                <a:ext cx="4072433" cy="707886"/>
              </a:xfrm>
              <a:prstGeom prst="rect">
                <a:avLst/>
              </a:prstGeom>
              <a:blipFill rotWithShape="0">
                <a:blip r:embed="rId16"/>
                <a:stretch>
                  <a:fillRect l="-1647" t="-4310"/>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74" name="Text Box 79"/>
              <p:cNvSpPr txBox="1">
                <a:spLocks noChangeArrowheads="1"/>
              </p:cNvSpPr>
              <p:nvPr/>
            </p:nvSpPr>
            <p:spPr bwMode="auto">
              <a:xfrm>
                <a:off x="785317" y="5554117"/>
                <a:ext cx="7437437" cy="70788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pPr>
                <a:r>
                  <a:rPr lang="el-GR" altLang="el-GR" sz="2000" dirty="0">
                    <a:latin typeface="+mn-lt"/>
                  </a:rPr>
                  <a:t>Όταν το β μειώνεται το σύστημα γίνεται πιο ευσταθές, οπότε αρκεί να μελετήσουμε τη χειρότερη περίπτωση </a:t>
                </a:r>
                <a14:m>
                  <m:oMath xmlns:m="http://schemas.openxmlformats.org/officeDocument/2006/math">
                    <m:r>
                      <a:rPr lang="el-GR" altLang="el-GR" sz="2000" i="1" dirty="0" smtClean="0">
                        <a:latin typeface="Cambria Math" panose="02040503050406030204" pitchFamily="18" charset="0"/>
                      </a:rPr>
                      <m:t>(</m:t>
                    </m:r>
                    <m:r>
                      <a:rPr lang="el-GR" altLang="el-GR" sz="2000" i="1" dirty="0" smtClean="0">
                        <a:latin typeface="Cambria Math" panose="02040503050406030204" pitchFamily="18" charset="0"/>
                      </a:rPr>
                      <m:t>𝛽</m:t>
                    </m:r>
                    <m:r>
                      <a:rPr lang="el-GR" altLang="el-GR" sz="2000" i="1" dirty="0" smtClean="0">
                        <a:latin typeface="Cambria Math" panose="02040503050406030204" pitchFamily="18" charset="0"/>
                      </a:rPr>
                      <m:t>=1) ⇒  </m:t>
                    </m:r>
                    <m:r>
                      <a:rPr lang="el-GR" altLang="el-GR" sz="2000" i="1" dirty="0" err="1">
                        <a:latin typeface="Cambria Math" panose="02040503050406030204" pitchFamily="18" charset="0"/>
                      </a:rPr>
                      <m:t>𝛽</m:t>
                    </m:r>
                    <m:r>
                      <a:rPr lang="el-GR" altLang="el-GR" sz="2000" i="1" dirty="0" err="1">
                        <a:latin typeface="Cambria Math" panose="02040503050406030204" pitchFamily="18" charset="0"/>
                        <a:cs typeface="Times New Roman" panose="02020603050405020304" pitchFamily="18" charset="0"/>
                      </a:rPr>
                      <m:t>∙</m:t>
                    </m:r>
                    <m:r>
                      <m:rPr>
                        <m:sty m:val="p"/>
                      </m:rPr>
                      <a:rPr lang="el-GR" altLang="el-GR" sz="2000" i="0" dirty="0" err="1">
                        <a:latin typeface="Cambria Math" panose="02040503050406030204" pitchFamily="18" charset="0"/>
                      </a:rPr>
                      <m:t>Η</m:t>
                    </m:r>
                    <m:r>
                      <a:rPr lang="el-GR" altLang="el-GR" sz="2000" i="1" dirty="0">
                        <a:latin typeface="Cambria Math" panose="02040503050406030204" pitchFamily="18" charset="0"/>
                      </a:rPr>
                      <m:t>=</m:t>
                    </m:r>
                    <m:r>
                      <m:rPr>
                        <m:sty m:val="p"/>
                      </m:rPr>
                      <a:rPr lang="el-GR" altLang="el-GR" sz="2000" i="0" dirty="0">
                        <a:latin typeface="Cambria Math" panose="02040503050406030204" pitchFamily="18" charset="0"/>
                      </a:rPr>
                      <m:t>Η</m:t>
                    </m:r>
                    <m:r>
                      <a:rPr lang="el-GR" altLang="el-GR" sz="2000" i="1" dirty="0">
                        <a:latin typeface="Cambria Math" panose="02040503050406030204" pitchFamily="18" charset="0"/>
                      </a:rPr>
                      <m:t> </m:t>
                    </m:r>
                  </m:oMath>
                </a14:m>
                <a:endParaRPr lang="el-GR" altLang="el-GR" sz="2000" dirty="0">
                  <a:latin typeface="+mn-lt"/>
                </a:endParaRPr>
              </a:p>
            </p:txBody>
          </p:sp>
        </mc:Choice>
        <mc:Fallback xmlns="">
          <p:sp>
            <p:nvSpPr>
              <p:cNvPr id="74" name="Text Box 79"/>
              <p:cNvSpPr txBox="1">
                <a:spLocks noRot="1" noChangeAspect="1" noMove="1" noResize="1" noEditPoints="1" noAdjustHandles="1" noChangeArrowheads="1" noChangeShapeType="1" noTextEdit="1"/>
              </p:cNvSpPr>
              <p:nvPr/>
            </p:nvSpPr>
            <p:spPr bwMode="auto">
              <a:xfrm>
                <a:off x="785317" y="5554117"/>
                <a:ext cx="7437437" cy="707886"/>
              </a:xfrm>
              <a:prstGeom prst="rect">
                <a:avLst/>
              </a:prstGeom>
              <a:blipFill rotWithShape="0">
                <a:blip r:embed="rId17"/>
                <a:stretch>
                  <a:fillRect l="-902" t="-4310" b="-14655"/>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l-GR">
                    <a:noFill/>
                  </a:rPr>
                  <a:t> </a:t>
                </a:r>
              </a:p>
            </p:txBody>
          </p:sp>
        </mc:Fallback>
      </mc:AlternateContent>
    </p:spTree>
    <p:custDataLst>
      <p:tags r:id="rId2"/>
    </p:custDataLst>
    <p:extLst>
      <p:ext uri="{BB962C8B-B14F-4D97-AF65-F5344CB8AC3E}">
        <p14:creationId xmlns:p14="http://schemas.microsoft.com/office/powerpoint/2010/main" val="216466690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Συστήματα πολλαπλών πόλων</a:t>
            </a:r>
            <a:endParaRPr lang="el-GR" dirty="0"/>
          </a:p>
        </p:txBody>
      </p:sp>
      <p:graphicFrame>
        <p:nvGraphicFramePr>
          <p:cNvPr id="5" name="Object 6" descr="Γραφική παραστάση 20log β H(ω) προς ω"/>
          <p:cNvGraphicFramePr>
            <a:graphicFrameLocks noGrp="1" noChangeAspect="1"/>
          </p:cNvGraphicFramePr>
          <p:nvPr>
            <p:ph sz="half" idx="1"/>
            <p:extLst>
              <p:ext uri="{D42A27DB-BD31-4B8C-83A1-F6EECF244321}">
                <p14:modId xmlns:p14="http://schemas.microsoft.com/office/powerpoint/2010/main" val="421901296"/>
              </p:ext>
            </p:extLst>
          </p:nvPr>
        </p:nvGraphicFramePr>
        <p:xfrm>
          <a:off x="827584" y="1575117"/>
          <a:ext cx="3549566" cy="2789988"/>
        </p:xfrm>
        <a:graphic>
          <a:graphicData uri="http://schemas.openxmlformats.org/presentationml/2006/ole">
            <mc:AlternateContent xmlns:mc="http://schemas.openxmlformats.org/markup-compatibility/2006">
              <mc:Choice xmlns:v="urn:schemas-microsoft-com:vml" Requires="v">
                <p:oleObj spid="_x0000_s60448" r:id="rId4" imgW="2314286" imgH="1819529" progId="MSPhotoEd.3">
                  <p:embed/>
                </p:oleObj>
              </mc:Choice>
              <mc:Fallback>
                <p:oleObj r:id="rId4" imgW="2314286" imgH="1819529"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7584" y="1575117"/>
                        <a:ext cx="3549566" cy="2789988"/>
                      </a:xfrm>
                      <a:prstGeom prst="rect">
                        <a:avLst/>
                      </a:prstGeom>
                      <a:noFill/>
                    </p:spPr>
                  </p:pic>
                </p:oleObj>
              </mc:Fallback>
            </mc:AlternateContent>
          </a:graphicData>
        </a:graphic>
      </p:graphicFrame>
      <p:graphicFrame>
        <p:nvGraphicFramePr>
          <p:cNvPr id="6" name="Object 4" descr="Γραφική παραστάση 20log β H(ω) προς ω"/>
          <p:cNvGraphicFramePr>
            <a:graphicFrameLocks noGrp="1" noChangeAspect="1"/>
          </p:cNvGraphicFramePr>
          <p:nvPr>
            <p:ph sz="half" idx="2"/>
            <p:extLst>
              <p:ext uri="{D42A27DB-BD31-4B8C-83A1-F6EECF244321}">
                <p14:modId xmlns:p14="http://schemas.microsoft.com/office/powerpoint/2010/main" val="3257866008"/>
              </p:ext>
            </p:extLst>
          </p:nvPr>
        </p:nvGraphicFramePr>
        <p:xfrm>
          <a:off x="4860032" y="1417638"/>
          <a:ext cx="3524225" cy="2810458"/>
        </p:xfrm>
        <a:graphic>
          <a:graphicData uri="http://schemas.openxmlformats.org/presentationml/2006/ole">
            <mc:AlternateContent xmlns:mc="http://schemas.openxmlformats.org/markup-compatibility/2006">
              <mc:Choice xmlns:v="urn:schemas-microsoft-com:vml" Requires="v">
                <p:oleObj spid="_x0000_s60449" name="Photo Editor Photo" r:id="rId6" imgW="2257740" imgH="1800476" progId="MSPhotoEd.3">
                  <p:embed/>
                </p:oleObj>
              </mc:Choice>
              <mc:Fallback>
                <p:oleObj name="Photo Editor Photo" r:id="rId6" imgW="2257740" imgH="1800476" progId="MSPhotoEd.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60032" y="1417638"/>
                        <a:ext cx="3524225" cy="2810458"/>
                      </a:xfrm>
                      <a:prstGeom prst="rect">
                        <a:avLst/>
                      </a:prstGeom>
                      <a:noFill/>
                      <a:ln>
                        <a:noFill/>
                      </a:ln>
                      <a:effectLst/>
                    </p:spPr>
                  </p:pic>
                </p:oleObj>
              </mc:Fallback>
            </mc:AlternateContent>
          </a:graphicData>
        </a:graphic>
      </p:graphicFrame>
      <p:sp>
        <p:nvSpPr>
          <p:cNvPr id="7" name="Text Box 8"/>
          <p:cNvSpPr txBox="1">
            <a:spLocks noChangeArrowheads="1"/>
          </p:cNvSpPr>
          <p:nvPr/>
        </p:nvSpPr>
        <p:spPr bwMode="auto">
          <a:xfrm>
            <a:off x="787400" y="4729163"/>
            <a:ext cx="79629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pPr>
            <a:r>
              <a:rPr lang="el-GR" altLang="el-GR" sz="2000" dirty="0">
                <a:latin typeface="+mn-lt"/>
                <a:cs typeface="Times New Roman" panose="02020603050405020304" pitchFamily="18" charset="0"/>
              </a:rPr>
              <a:t>Οι πρόσθετοι πόλοι επηρεάζουν τη φάση πολύ περισσότερο από ό,τι την απολαβή</a:t>
            </a:r>
            <a:r>
              <a:rPr lang="el-GR" altLang="el-GR" sz="2000" dirty="0" smtClean="0">
                <a:latin typeface="+mn-lt"/>
                <a:cs typeface="Times New Roman" panose="02020603050405020304" pitchFamily="18" charset="0"/>
              </a:rPr>
              <a:t>.</a:t>
            </a:r>
            <a:endParaRPr lang="el-GR" altLang="el-GR" sz="2000" dirty="0">
              <a:latin typeface="+mn-lt"/>
              <a:cs typeface="Times New Roman" panose="02020603050405020304" pitchFamily="18" charset="0"/>
            </a:endParaRPr>
          </a:p>
          <a:p>
            <a:pPr algn="l">
              <a:spcBef>
                <a:spcPct val="50000"/>
              </a:spcBef>
            </a:pPr>
            <a:r>
              <a:rPr lang="el-GR" altLang="el-GR" sz="2000" dirty="0">
                <a:latin typeface="+mn-lt"/>
                <a:cs typeface="Times New Roman" panose="02020603050405020304" pitchFamily="18" charset="0"/>
              </a:rPr>
              <a:t>Περιθώριο φάσης</a:t>
            </a:r>
          </a:p>
        </p:txBody>
      </p:sp>
    </p:spTree>
    <p:custDataLst>
      <p:tags r:id="rId2"/>
    </p:custDataLst>
    <p:extLst>
      <p:ext uri="{BB962C8B-B14F-4D97-AF65-F5344CB8AC3E}">
        <p14:creationId xmlns:p14="http://schemas.microsoft.com/office/powerpoint/2010/main" val="141882886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Θέση κειμένου 52"/>
          <p:cNvSpPr>
            <a:spLocks noGrp="1"/>
          </p:cNvSpPr>
          <p:nvPr>
            <p:ph type="body" sz="half" idx="2"/>
          </p:nvPr>
        </p:nvSpPr>
        <p:spPr/>
        <p:txBody>
          <a:bodyPr/>
          <a:lstStyle/>
          <a:p>
            <a:pPr>
              <a:spcBef>
                <a:spcPct val="50000"/>
              </a:spcBef>
              <a:buFontTx/>
              <a:buChar char="•"/>
            </a:pPr>
            <a:r>
              <a:rPr lang="el-GR" altLang="el-GR" dirty="0"/>
              <a:t> Ένα σύστημα με έναν πόλο είναι πάντοτε σταθερό.</a:t>
            </a:r>
          </a:p>
          <a:p>
            <a:pPr>
              <a:spcBef>
                <a:spcPct val="50000"/>
              </a:spcBef>
              <a:buFontTx/>
              <a:buChar char="•"/>
            </a:pPr>
            <a:r>
              <a:rPr lang="el-GR" altLang="el-GR" dirty="0"/>
              <a:t>Ένας ενισχυτής δύο βαθμίδων με πόλους στην ίδια περιοχή συχνοτήτων χρειάζεται αντιστάθμιση.</a:t>
            </a:r>
          </a:p>
          <a:p>
            <a:pPr>
              <a:spcBef>
                <a:spcPct val="50000"/>
              </a:spcBef>
              <a:buFontTx/>
              <a:buChar char="•"/>
            </a:pPr>
            <a:r>
              <a:rPr lang="el-GR" altLang="el-GR" b="1" u="sng" dirty="0"/>
              <a:t>Στρατηγική: </a:t>
            </a:r>
            <a:r>
              <a:rPr lang="el-GR" altLang="el-GR" dirty="0"/>
              <a:t>Απομακρύνουμε τους πόλους μεταξύ τους.</a:t>
            </a:r>
          </a:p>
          <a:p>
            <a:endParaRPr lang="el-GR" dirty="0"/>
          </a:p>
        </p:txBody>
      </p:sp>
      <p:sp>
        <p:nvSpPr>
          <p:cNvPr id="7" name="Τίτλος 6"/>
          <p:cNvSpPr>
            <a:spLocks noGrp="1"/>
          </p:cNvSpPr>
          <p:nvPr>
            <p:ph type="title"/>
          </p:nvPr>
        </p:nvSpPr>
        <p:spPr/>
        <p:txBody>
          <a:bodyPr>
            <a:normAutofit/>
          </a:bodyPr>
          <a:lstStyle/>
          <a:p>
            <a:r>
              <a:rPr lang="el-GR" sz="4000" dirty="0" smtClean="0"/>
              <a:t>Αντιστάθμιση συχνότητας (1 από 4)</a:t>
            </a:r>
            <a:endParaRPr lang="el-GR" sz="4000" dirty="0"/>
          </a:p>
        </p:txBody>
      </p:sp>
      <p:pic>
        <p:nvPicPr>
          <p:cNvPr id="54" name="Picture 113" descr="Κύκλωμα αντιστάθμισης συχνότητας"/>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75050" y="2156137"/>
            <a:ext cx="5111750" cy="3410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528460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normAutofit/>
          </a:bodyPr>
          <a:lstStyle/>
          <a:p>
            <a:r>
              <a:rPr lang="el-GR" sz="4000" dirty="0" smtClean="0"/>
              <a:t>Αντιστάθμιση συχνότητας (2 από 4)</a:t>
            </a:r>
            <a:endParaRPr lang="el-GR" sz="4000" dirty="0"/>
          </a:p>
        </p:txBody>
      </p:sp>
      <p:sp>
        <p:nvSpPr>
          <p:cNvPr id="53" name="Θέση κειμένου 52"/>
          <p:cNvSpPr>
            <a:spLocks noGrp="1"/>
          </p:cNvSpPr>
          <p:nvPr>
            <p:ph type="body" sz="half" idx="2"/>
          </p:nvPr>
        </p:nvSpPr>
        <p:spPr>
          <a:xfrm>
            <a:off x="377031" y="1432566"/>
            <a:ext cx="3474889" cy="4608512"/>
          </a:xfrm>
        </p:spPr>
        <p:txBody>
          <a:bodyPr/>
          <a:lstStyle/>
          <a:p>
            <a:pPr>
              <a:spcBef>
                <a:spcPct val="50000"/>
              </a:spcBef>
              <a:buFontTx/>
              <a:buChar char="•"/>
            </a:pPr>
            <a:r>
              <a:rPr lang="el-GR" altLang="el-GR" dirty="0"/>
              <a:t> Η χωρητικότητα </a:t>
            </a:r>
            <a:r>
              <a:rPr lang="en-US" altLang="el-GR" dirty="0"/>
              <a:t>Miller </a:t>
            </a:r>
            <a:r>
              <a:rPr lang="el-GR" altLang="el-GR" dirty="0"/>
              <a:t>μετακινεί τον πόλο </a:t>
            </a:r>
            <a:r>
              <a:rPr lang="en-US" altLang="el-GR" dirty="0"/>
              <a:t>p</a:t>
            </a:r>
            <a:r>
              <a:rPr lang="el-GR" altLang="el-GR" baseline="-25000" dirty="0"/>
              <a:t>1</a:t>
            </a:r>
            <a:r>
              <a:rPr lang="el-GR" altLang="el-GR" dirty="0"/>
              <a:t> σε χαμηλότερες συχνότητες.</a:t>
            </a:r>
          </a:p>
          <a:p>
            <a:pPr>
              <a:spcBef>
                <a:spcPct val="50000"/>
              </a:spcBef>
              <a:buFontTx/>
              <a:buChar char="•"/>
            </a:pPr>
            <a:r>
              <a:rPr lang="el-GR" altLang="el-GR" dirty="0"/>
              <a:t> Η </a:t>
            </a:r>
            <a:r>
              <a:rPr lang="el-GR" altLang="el-GR" dirty="0" err="1"/>
              <a:t>ανασύζευξη</a:t>
            </a:r>
            <a:r>
              <a:rPr lang="el-GR" altLang="el-GR" dirty="0"/>
              <a:t> βραχυκύκλωσης μετακινεί τον </a:t>
            </a:r>
            <a:r>
              <a:rPr lang="en-US" altLang="el-GR" dirty="0"/>
              <a:t>p</a:t>
            </a:r>
            <a:r>
              <a:rPr lang="en-US" altLang="el-GR" baseline="-25000" dirty="0"/>
              <a:t>2</a:t>
            </a:r>
            <a:r>
              <a:rPr lang="en-US" altLang="el-GR" dirty="0"/>
              <a:t> </a:t>
            </a:r>
            <a:r>
              <a:rPr lang="el-GR" altLang="el-GR" dirty="0"/>
              <a:t>σε υψηλότερες συχνότητες.</a:t>
            </a:r>
          </a:p>
          <a:p>
            <a:pPr>
              <a:spcBef>
                <a:spcPct val="50000"/>
              </a:spcBef>
            </a:pPr>
            <a:r>
              <a:rPr lang="el-GR" altLang="el-GR" dirty="0" smtClean="0"/>
              <a:t>Το </a:t>
            </a:r>
            <a:r>
              <a:rPr lang="el-GR" altLang="el-GR" dirty="0"/>
              <a:t>ισοδύναμο μικρού σήματος για έναν τελεστικό δύο βαθμίδων.</a:t>
            </a:r>
          </a:p>
        </p:txBody>
      </p:sp>
      <p:pic>
        <p:nvPicPr>
          <p:cNvPr id="6" name="Picture 113" descr="Κύκλωμα αντιστάθμισης συχνότητας με mille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041994" y="1423375"/>
            <a:ext cx="5111750" cy="1690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xmlns:a14="http://schemas.microsoft.com/office/drawing/2010/main">
        <mc:Choice Requires="a14">
          <p:sp>
            <p:nvSpPr>
              <p:cNvPr id="2" name="TextBox 1"/>
              <p:cNvSpPr txBox="1"/>
              <p:nvPr/>
            </p:nvSpPr>
            <p:spPr>
              <a:xfrm>
                <a:off x="0" y="4350236"/>
                <a:ext cx="4444439" cy="878964"/>
              </a:xfrm>
              <a:prstGeom prst="rect">
                <a:avLst/>
              </a:prstGeom>
            </p:spPr>
            <p:txBody>
              <a:bodyPr vert="horz" wrap="none" lIns="0" tIns="0" rIns="0" bIns="0" rtlCol="0" anchor="ctr">
                <a:normAutofit fontScale="85000" lnSpcReduction="10000"/>
              </a:bodyPr>
              <a:lstStyle/>
              <a:p>
                <a:pPr/>
                <a14:m>
                  <m:oMathPara xmlns:m="http://schemas.openxmlformats.org/officeDocument/2006/math">
                    <m:oMathParaPr>
                      <m:jc m:val="centerGroup"/>
                    </m:oMathParaPr>
                    <m:oMath xmlns:m="http://schemas.openxmlformats.org/officeDocument/2006/math">
                      <m:sSub>
                        <m:sSubPr>
                          <m:ctrlPr>
                            <a:rPr lang="el-GR" sz="2000" i="1" smtClean="0">
                              <a:latin typeface="Cambria Math" panose="02040503050406030204" pitchFamily="18" charset="0"/>
                            </a:rPr>
                          </m:ctrlPr>
                        </m:sSubPr>
                        <m:e>
                          <m:r>
                            <a:rPr lang="en-US" sz="2000" b="0" i="1" smtClean="0">
                              <a:latin typeface="Cambria Math" panose="02040503050406030204" pitchFamily="18" charset="0"/>
                            </a:rPr>
                            <m:t>𝑣</m:t>
                          </m:r>
                        </m:e>
                        <m:sub>
                          <m:r>
                            <a:rPr lang="en-US" sz="2000" b="0" i="1" smtClean="0">
                              <a:latin typeface="Cambria Math" panose="02040503050406030204" pitchFamily="18" charset="0"/>
                            </a:rPr>
                            <m:t>1</m:t>
                          </m:r>
                        </m:sub>
                      </m:sSub>
                      <m:d>
                        <m:dPr>
                          <m:ctrlPr>
                            <a:rPr lang="en-US" sz="2000" b="0" i="1" smtClean="0">
                              <a:latin typeface="Cambria Math" panose="02040503050406030204" pitchFamily="18" charset="0"/>
                            </a:rPr>
                          </m:ctrlPr>
                        </m:dPr>
                        <m:e>
                          <m:sSub>
                            <m:sSubPr>
                              <m:ctrlPr>
                                <a:rPr lang="el-GR" sz="2000" i="1">
                                  <a:latin typeface="Cambria Math" panose="02040503050406030204" pitchFamily="18" charset="0"/>
                                </a:rPr>
                              </m:ctrlPr>
                            </m:sSubPr>
                            <m:e>
                              <m:r>
                                <a:rPr lang="en-US" sz="2000" b="0" i="1" smtClean="0">
                                  <a:latin typeface="Cambria Math" panose="02040503050406030204" pitchFamily="18" charset="0"/>
                                </a:rPr>
                                <m:t>𝑔</m:t>
                              </m:r>
                            </m:e>
                            <m:sub>
                              <m:r>
                                <a:rPr lang="en-US" sz="2000" i="1">
                                  <a:latin typeface="Cambria Math" panose="02040503050406030204" pitchFamily="18" charset="0"/>
                                </a:rPr>
                                <m:t>1</m:t>
                              </m:r>
                            </m:sub>
                          </m:sSub>
                          <m:r>
                            <a:rPr lang="en-US" sz="2000" b="0" i="1" smtClean="0">
                              <a:latin typeface="Cambria Math" panose="02040503050406030204" pitchFamily="18" charset="0"/>
                            </a:rPr>
                            <m:t>+</m:t>
                          </m:r>
                          <m:r>
                            <a:rPr lang="en-US" sz="2000" b="0" i="1" smtClean="0">
                              <a:latin typeface="Cambria Math" panose="02040503050406030204" pitchFamily="18" charset="0"/>
                            </a:rPr>
                            <m:t>𝑠</m:t>
                          </m:r>
                          <m:sSub>
                            <m:sSubPr>
                              <m:ctrlPr>
                                <a:rPr lang="el-GR" sz="2000" i="1">
                                  <a:latin typeface="Cambria Math" panose="02040503050406030204" pitchFamily="18" charset="0"/>
                                </a:rPr>
                              </m:ctrlPr>
                            </m:sSubPr>
                            <m:e>
                              <m:r>
                                <a:rPr lang="en-US" sz="2000" b="0" i="1" smtClean="0">
                                  <a:latin typeface="Cambria Math" panose="02040503050406030204" pitchFamily="18" charset="0"/>
                                </a:rPr>
                                <m:t>𝐶</m:t>
                              </m:r>
                            </m:e>
                            <m:sub>
                              <m:r>
                                <a:rPr lang="en-US" sz="2000" i="1">
                                  <a:latin typeface="Cambria Math" panose="02040503050406030204" pitchFamily="18" charset="0"/>
                                </a:rPr>
                                <m:t>1</m:t>
                              </m:r>
                            </m:sub>
                          </m:sSub>
                        </m:e>
                      </m:d>
                      <m:r>
                        <a:rPr lang="en-US" sz="2000" b="0" i="1" smtClean="0">
                          <a:latin typeface="Cambria Math" panose="02040503050406030204" pitchFamily="18" charset="0"/>
                        </a:rPr>
                        <m:t>+</m:t>
                      </m:r>
                      <m:d>
                        <m:dPr>
                          <m:ctrlPr>
                            <a:rPr lang="en-US" sz="2000" b="0" i="1" smtClean="0">
                              <a:latin typeface="Cambria Math" panose="02040503050406030204" pitchFamily="18" charset="0"/>
                            </a:rPr>
                          </m:ctrlPr>
                        </m:dPr>
                        <m:e>
                          <m:sSub>
                            <m:sSubPr>
                              <m:ctrlPr>
                                <a:rPr lang="el-GR" sz="2000" i="1">
                                  <a:latin typeface="Cambria Math" panose="02040503050406030204" pitchFamily="18" charset="0"/>
                                </a:rPr>
                              </m:ctrlPr>
                            </m:sSubPr>
                            <m:e>
                              <m:r>
                                <a:rPr lang="en-US" sz="2000" i="1">
                                  <a:latin typeface="Cambria Math" panose="02040503050406030204" pitchFamily="18" charset="0"/>
                                </a:rPr>
                                <m:t>𝑣</m:t>
                              </m:r>
                            </m:e>
                            <m:sub>
                              <m:r>
                                <a:rPr lang="en-US" sz="2000" i="1">
                                  <a:latin typeface="Cambria Math" panose="02040503050406030204" pitchFamily="18" charset="0"/>
                                </a:rPr>
                                <m:t>1</m:t>
                              </m:r>
                            </m:sub>
                          </m:sSub>
                          <m:r>
                            <a:rPr lang="en-US" sz="2000" b="0" i="1" smtClean="0">
                              <a:latin typeface="Cambria Math" panose="02040503050406030204" pitchFamily="18" charset="0"/>
                            </a:rPr>
                            <m:t>−</m:t>
                          </m:r>
                          <m:sSub>
                            <m:sSubPr>
                              <m:ctrlPr>
                                <a:rPr lang="el-GR" sz="2000" i="1">
                                  <a:latin typeface="Cambria Math" panose="02040503050406030204" pitchFamily="18" charset="0"/>
                                </a:rPr>
                              </m:ctrlPr>
                            </m:sSubPr>
                            <m:e>
                              <m:r>
                                <a:rPr lang="en-US" sz="2000" i="1">
                                  <a:latin typeface="Cambria Math" panose="02040503050406030204" pitchFamily="18" charset="0"/>
                                </a:rPr>
                                <m:t>𝑣</m:t>
                              </m:r>
                            </m:e>
                            <m:sub>
                              <m:r>
                                <a:rPr lang="en-US" sz="2000" b="0" i="1" smtClean="0">
                                  <a:latin typeface="Cambria Math" panose="02040503050406030204" pitchFamily="18" charset="0"/>
                                </a:rPr>
                                <m:t>0</m:t>
                              </m:r>
                            </m:sub>
                          </m:sSub>
                        </m:e>
                      </m:d>
                      <m:r>
                        <a:rPr lang="en-US" sz="2000" b="0" i="1" smtClean="0">
                          <a:latin typeface="Cambria Math" panose="02040503050406030204" pitchFamily="18" charset="0"/>
                        </a:rPr>
                        <m:t>𝑠</m:t>
                      </m:r>
                      <m:sSub>
                        <m:sSubPr>
                          <m:ctrlPr>
                            <a:rPr lang="el-GR" sz="2000" i="1">
                              <a:latin typeface="Cambria Math" panose="02040503050406030204" pitchFamily="18" charset="0"/>
                            </a:rPr>
                          </m:ctrlPr>
                        </m:sSubPr>
                        <m:e>
                          <m:r>
                            <a:rPr lang="en-US" sz="2000" b="0" i="1" smtClean="0">
                              <a:latin typeface="Cambria Math" panose="02040503050406030204" pitchFamily="18" charset="0"/>
                            </a:rPr>
                            <m:t>𝐶</m:t>
                          </m:r>
                        </m:e>
                        <m:sub>
                          <m:r>
                            <a:rPr lang="en-US" sz="2000" b="0" i="1" smtClean="0">
                              <a:latin typeface="Cambria Math" panose="02040503050406030204" pitchFamily="18" charset="0"/>
                            </a:rPr>
                            <m:t>𝐶</m:t>
                          </m:r>
                        </m:sub>
                      </m:sSub>
                      <m:r>
                        <a:rPr lang="en-US" sz="2000" b="0" i="1" smtClean="0">
                          <a:latin typeface="Cambria Math" panose="02040503050406030204" pitchFamily="18" charset="0"/>
                        </a:rPr>
                        <m:t>+</m:t>
                      </m:r>
                      <m:sSub>
                        <m:sSubPr>
                          <m:ctrlPr>
                            <a:rPr lang="el-GR" sz="2000" i="1">
                              <a:latin typeface="Cambria Math" panose="02040503050406030204" pitchFamily="18" charset="0"/>
                            </a:rPr>
                          </m:ctrlPr>
                        </m:sSubPr>
                        <m:e>
                          <m:r>
                            <a:rPr lang="en-US" sz="2000" b="0" i="1" smtClean="0">
                              <a:latin typeface="Cambria Math" panose="02040503050406030204" pitchFamily="18" charset="0"/>
                            </a:rPr>
                            <m:t>𝑔</m:t>
                          </m:r>
                        </m:e>
                        <m:sub>
                          <m:r>
                            <a:rPr lang="en-US" sz="2000" b="0" i="1" smtClean="0">
                              <a:latin typeface="Cambria Math" panose="02040503050406030204" pitchFamily="18" charset="0"/>
                            </a:rPr>
                            <m:t>𝑚</m:t>
                          </m:r>
                          <m:r>
                            <a:rPr lang="en-US" sz="2000" i="1">
                              <a:latin typeface="Cambria Math" panose="02040503050406030204" pitchFamily="18" charset="0"/>
                            </a:rPr>
                            <m:t>1</m:t>
                          </m:r>
                        </m:sub>
                      </m:sSub>
                      <m:sSub>
                        <m:sSubPr>
                          <m:ctrlPr>
                            <a:rPr lang="el-GR" sz="2000" i="1">
                              <a:latin typeface="Cambria Math" panose="02040503050406030204" pitchFamily="18" charset="0"/>
                            </a:rPr>
                          </m:ctrlPr>
                        </m:sSubPr>
                        <m:e>
                          <m:r>
                            <a:rPr lang="en-US" sz="2000" i="1">
                              <a:latin typeface="Cambria Math" panose="02040503050406030204" pitchFamily="18" charset="0"/>
                            </a:rPr>
                            <m:t>𝑣</m:t>
                          </m:r>
                        </m:e>
                        <m:sub>
                          <m:r>
                            <a:rPr lang="en-US" sz="2000" b="0" i="1" smtClean="0">
                              <a:latin typeface="Cambria Math" panose="02040503050406030204" pitchFamily="18" charset="0"/>
                            </a:rPr>
                            <m:t>𝑖𝑛</m:t>
                          </m:r>
                        </m:sub>
                      </m:sSub>
                      <m:r>
                        <a:rPr lang="en-US" sz="2000" b="0" i="1" smtClean="0">
                          <a:latin typeface="Cambria Math" panose="02040503050406030204" pitchFamily="18" charset="0"/>
                        </a:rPr>
                        <m:t>=0</m:t>
                      </m:r>
                    </m:oMath>
                  </m:oMathPara>
                </a14:m>
                <a:endParaRPr lang="el-GR" sz="2000" dirty="0" smtClean="0"/>
              </a:p>
            </p:txBody>
          </p:sp>
        </mc:Choice>
        <mc:Fallback xmlns="">
          <p:sp>
            <p:nvSpPr>
              <p:cNvPr id="2" name="TextBox 1"/>
              <p:cNvSpPr txBox="1">
                <a:spLocks noRot="1" noChangeAspect="1" noMove="1" noResize="1" noEditPoints="1" noAdjustHandles="1" noChangeArrowheads="1" noChangeShapeType="1" noTextEdit="1"/>
              </p:cNvSpPr>
              <p:nvPr/>
            </p:nvSpPr>
            <p:spPr>
              <a:xfrm>
                <a:off x="0" y="4350236"/>
                <a:ext cx="4444439" cy="878964"/>
              </a:xfrm>
              <a:prstGeom prst="rect">
                <a:avLst/>
              </a:prstGeom>
              <a:blipFill rotWithShape="0">
                <a:blip r:embed="rId4"/>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3" name="Rectangle 2"/>
              <p:cNvSpPr/>
              <p:nvPr/>
            </p:nvSpPr>
            <p:spPr>
              <a:xfrm>
                <a:off x="40133" y="5081141"/>
                <a:ext cx="4548296"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l-GR" i="1" smtClean="0">
                              <a:latin typeface="Cambria Math" panose="02040503050406030204" pitchFamily="18" charset="0"/>
                            </a:rPr>
                          </m:ctrlPr>
                        </m:sSubPr>
                        <m:e>
                          <m:r>
                            <a:rPr lang="en-US" i="1">
                              <a:latin typeface="Cambria Math" panose="02040503050406030204" pitchFamily="18" charset="0"/>
                            </a:rPr>
                            <m:t>𝑣</m:t>
                          </m:r>
                        </m:e>
                        <m:sub>
                          <m:r>
                            <a:rPr lang="en-US" b="0" i="1" smtClean="0">
                              <a:latin typeface="Cambria Math" panose="02040503050406030204" pitchFamily="18" charset="0"/>
                            </a:rPr>
                            <m:t>0</m:t>
                          </m:r>
                        </m:sub>
                      </m:sSub>
                      <m:d>
                        <m:dPr>
                          <m:ctrlPr>
                            <a:rPr lang="en-US" i="1">
                              <a:latin typeface="Cambria Math" panose="02040503050406030204" pitchFamily="18" charset="0"/>
                            </a:rPr>
                          </m:ctrlPr>
                        </m:dPr>
                        <m:e>
                          <m:sSub>
                            <m:sSubPr>
                              <m:ctrlPr>
                                <a:rPr lang="el-GR" i="1">
                                  <a:latin typeface="Cambria Math" panose="02040503050406030204" pitchFamily="18" charset="0"/>
                                </a:rPr>
                              </m:ctrlPr>
                            </m:sSubPr>
                            <m:e>
                              <m:r>
                                <a:rPr lang="en-US" i="1">
                                  <a:latin typeface="Cambria Math" panose="02040503050406030204" pitchFamily="18" charset="0"/>
                                </a:rPr>
                                <m:t>𝑔</m:t>
                              </m:r>
                            </m:e>
                            <m:sub>
                              <m:r>
                                <a:rPr lang="en-US" b="0" i="1" smtClean="0">
                                  <a:latin typeface="Cambria Math" panose="02040503050406030204" pitchFamily="18" charset="0"/>
                                </a:rPr>
                                <m:t>2</m:t>
                              </m:r>
                            </m:sub>
                          </m:sSub>
                          <m:r>
                            <a:rPr lang="en-US" i="1">
                              <a:latin typeface="Cambria Math" panose="02040503050406030204" pitchFamily="18" charset="0"/>
                            </a:rPr>
                            <m:t>+</m:t>
                          </m:r>
                          <m:r>
                            <a:rPr lang="en-US" i="1">
                              <a:latin typeface="Cambria Math" panose="02040503050406030204" pitchFamily="18" charset="0"/>
                            </a:rPr>
                            <m:t>𝑠</m:t>
                          </m:r>
                          <m:sSub>
                            <m:sSubPr>
                              <m:ctrlPr>
                                <a:rPr lang="el-GR" i="1">
                                  <a:latin typeface="Cambria Math" panose="02040503050406030204" pitchFamily="18" charset="0"/>
                                </a:rPr>
                              </m:ctrlPr>
                            </m:sSubPr>
                            <m:e>
                              <m:r>
                                <a:rPr lang="en-US" i="1">
                                  <a:latin typeface="Cambria Math" panose="02040503050406030204" pitchFamily="18" charset="0"/>
                                </a:rPr>
                                <m:t>𝐶</m:t>
                              </m:r>
                            </m:e>
                            <m:sub>
                              <m:r>
                                <a:rPr lang="en-US" b="0" i="1" smtClean="0">
                                  <a:latin typeface="Cambria Math" panose="02040503050406030204" pitchFamily="18" charset="0"/>
                                </a:rPr>
                                <m:t>2</m:t>
                              </m:r>
                            </m:sub>
                          </m:sSub>
                        </m:e>
                      </m:d>
                      <m:r>
                        <a:rPr lang="en-US" i="1">
                          <a:latin typeface="Cambria Math" panose="02040503050406030204" pitchFamily="18" charset="0"/>
                        </a:rPr>
                        <m:t>+</m:t>
                      </m:r>
                      <m:d>
                        <m:dPr>
                          <m:ctrlPr>
                            <a:rPr lang="en-US" i="1">
                              <a:latin typeface="Cambria Math" panose="02040503050406030204" pitchFamily="18" charset="0"/>
                            </a:rPr>
                          </m:ctrlPr>
                        </m:dPr>
                        <m:e>
                          <m:sSub>
                            <m:sSubPr>
                              <m:ctrlPr>
                                <a:rPr lang="el-GR" i="1">
                                  <a:latin typeface="Cambria Math" panose="02040503050406030204" pitchFamily="18" charset="0"/>
                                </a:rPr>
                              </m:ctrlPr>
                            </m:sSubPr>
                            <m:e>
                              <m:r>
                                <a:rPr lang="en-US" i="1">
                                  <a:latin typeface="Cambria Math" panose="02040503050406030204" pitchFamily="18" charset="0"/>
                                </a:rPr>
                                <m:t>𝑣</m:t>
                              </m:r>
                            </m:e>
                            <m:sub>
                              <m:r>
                                <a:rPr lang="en-US" b="0" i="1" smtClean="0">
                                  <a:latin typeface="Cambria Math" panose="02040503050406030204" pitchFamily="18" charset="0"/>
                                </a:rPr>
                                <m:t>0</m:t>
                              </m:r>
                            </m:sub>
                          </m:sSub>
                          <m:r>
                            <a:rPr lang="en-US" i="1">
                              <a:latin typeface="Cambria Math" panose="02040503050406030204" pitchFamily="18" charset="0"/>
                            </a:rPr>
                            <m:t>−</m:t>
                          </m:r>
                          <m:sSub>
                            <m:sSubPr>
                              <m:ctrlPr>
                                <a:rPr lang="el-GR" i="1">
                                  <a:latin typeface="Cambria Math" panose="02040503050406030204" pitchFamily="18" charset="0"/>
                                </a:rPr>
                              </m:ctrlPr>
                            </m:sSubPr>
                            <m:e>
                              <m:r>
                                <a:rPr lang="en-US" i="1">
                                  <a:latin typeface="Cambria Math" panose="02040503050406030204" pitchFamily="18" charset="0"/>
                                </a:rPr>
                                <m:t>𝑣</m:t>
                              </m:r>
                            </m:e>
                            <m:sub>
                              <m:r>
                                <a:rPr lang="en-US" b="0" i="1" smtClean="0">
                                  <a:latin typeface="Cambria Math" panose="02040503050406030204" pitchFamily="18" charset="0"/>
                                </a:rPr>
                                <m:t>1</m:t>
                              </m:r>
                            </m:sub>
                          </m:sSub>
                        </m:e>
                      </m:d>
                      <m:r>
                        <a:rPr lang="en-US" i="1">
                          <a:latin typeface="Cambria Math" panose="02040503050406030204" pitchFamily="18" charset="0"/>
                        </a:rPr>
                        <m:t>𝑠</m:t>
                      </m:r>
                      <m:sSub>
                        <m:sSubPr>
                          <m:ctrlPr>
                            <a:rPr lang="el-GR"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𝐶</m:t>
                          </m:r>
                        </m:sub>
                      </m:sSub>
                      <m:r>
                        <a:rPr lang="en-US" i="1">
                          <a:latin typeface="Cambria Math" panose="02040503050406030204" pitchFamily="18" charset="0"/>
                        </a:rPr>
                        <m:t>+</m:t>
                      </m:r>
                      <m:sSub>
                        <m:sSubPr>
                          <m:ctrlPr>
                            <a:rPr lang="el-GR" i="1">
                              <a:latin typeface="Cambria Math" panose="02040503050406030204" pitchFamily="18" charset="0"/>
                            </a:rPr>
                          </m:ctrlPr>
                        </m:sSubPr>
                        <m:e>
                          <m:r>
                            <a:rPr lang="en-US" i="1">
                              <a:latin typeface="Cambria Math" panose="02040503050406030204" pitchFamily="18" charset="0"/>
                            </a:rPr>
                            <m:t>𝑔</m:t>
                          </m:r>
                        </m:e>
                        <m:sub>
                          <m:r>
                            <a:rPr lang="en-US" i="1">
                              <a:latin typeface="Cambria Math" panose="02040503050406030204" pitchFamily="18" charset="0"/>
                            </a:rPr>
                            <m:t>𝑚</m:t>
                          </m:r>
                          <m:r>
                            <a:rPr lang="en-US" b="0" i="1" smtClean="0">
                              <a:latin typeface="Cambria Math" panose="02040503050406030204" pitchFamily="18" charset="0"/>
                            </a:rPr>
                            <m:t>2</m:t>
                          </m:r>
                        </m:sub>
                      </m:sSub>
                      <m:sSub>
                        <m:sSubPr>
                          <m:ctrlPr>
                            <a:rPr lang="el-GR" i="1">
                              <a:latin typeface="Cambria Math" panose="02040503050406030204" pitchFamily="18" charset="0"/>
                            </a:rPr>
                          </m:ctrlPr>
                        </m:sSubPr>
                        <m:e>
                          <m:r>
                            <a:rPr lang="en-US" i="1">
                              <a:latin typeface="Cambria Math" panose="02040503050406030204" pitchFamily="18" charset="0"/>
                            </a:rPr>
                            <m:t>𝑣</m:t>
                          </m:r>
                        </m:e>
                        <m:sub>
                          <m:r>
                            <a:rPr lang="en-US" b="0" i="1" smtClean="0">
                              <a:latin typeface="Cambria Math" panose="02040503050406030204" pitchFamily="18" charset="0"/>
                            </a:rPr>
                            <m:t>1</m:t>
                          </m:r>
                        </m:sub>
                      </m:sSub>
                      <m:r>
                        <a:rPr lang="en-US" i="1">
                          <a:latin typeface="Cambria Math" panose="02040503050406030204" pitchFamily="18" charset="0"/>
                        </a:rPr>
                        <m:t>=0</m:t>
                      </m:r>
                    </m:oMath>
                  </m:oMathPara>
                </a14:m>
                <a:endParaRPr lang="el-GR" dirty="0"/>
              </a:p>
            </p:txBody>
          </p:sp>
        </mc:Choice>
        <mc:Fallback xmlns="">
          <p:sp>
            <p:nvSpPr>
              <p:cNvPr id="3" name="Rectangle 2"/>
              <p:cNvSpPr>
                <a:spLocks noRot="1" noChangeAspect="1" noMove="1" noResize="1" noEditPoints="1" noAdjustHandles="1" noChangeArrowheads="1" noChangeShapeType="1" noTextEdit="1"/>
              </p:cNvSpPr>
              <p:nvPr/>
            </p:nvSpPr>
            <p:spPr>
              <a:xfrm>
                <a:off x="40133" y="5081141"/>
                <a:ext cx="4548296" cy="369332"/>
              </a:xfrm>
              <a:prstGeom prst="rect">
                <a:avLst/>
              </a:prstGeom>
              <a:blipFill rotWithShape="0">
                <a:blip r:embed="rId5"/>
                <a:stretch>
                  <a:fillRect b="-10000"/>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4" name="TextBox 3"/>
              <p:cNvSpPr txBox="1"/>
              <p:nvPr/>
            </p:nvSpPr>
            <p:spPr>
              <a:xfrm>
                <a:off x="-180528" y="5305341"/>
                <a:ext cx="7395130" cy="966832"/>
              </a:xfrm>
              <a:prstGeom prst="rect">
                <a:avLst/>
              </a:prstGeom>
            </p:spPr>
            <p:txBody>
              <a:bodyPr vert="horz" wrap="none" lIns="0" tIns="0" rIns="0" bIns="0" rtlCol="0" anchor="ctr">
                <a:normAutofit/>
              </a:bodyPr>
              <a:lstStyle/>
              <a:p>
                <a:pPr/>
                <a14:m>
                  <m:oMathPara xmlns:m="http://schemas.openxmlformats.org/officeDocument/2006/math">
                    <m:oMathParaPr>
                      <m:jc m:val="centerGroup"/>
                    </m:oMathParaPr>
                    <m:oMath xmlns:m="http://schemas.openxmlformats.org/officeDocument/2006/math">
                      <m:f>
                        <m:fPr>
                          <m:ctrlPr>
                            <a:rPr lang="el-GR" i="1" smtClean="0">
                              <a:latin typeface="Cambria Math" panose="02040503050406030204" pitchFamily="18" charset="0"/>
                            </a:rPr>
                          </m:ctrlPr>
                        </m:fPr>
                        <m:num>
                          <m:sSub>
                            <m:sSubPr>
                              <m:ctrlPr>
                                <a:rPr lang="el-GR"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0</m:t>
                              </m:r>
                            </m:sub>
                          </m:sSub>
                        </m:num>
                        <m:den>
                          <m:sSub>
                            <m:sSubPr>
                              <m:ctrlPr>
                                <a:rPr lang="el-GR"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𝑖𝑛</m:t>
                              </m:r>
                            </m:sub>
                          </m:sSub>
                        </m:den>
                      </m:f>
                      <m:r>
                        <a:rPr lang="en-US" b="0" i="1" smtClean="0">
                          <a:latin typeface="Cambria Math" panose="02040503050406030204" pitchFamily="18" charset="0"/>
                        </a:rPr>
                        <m:t>=</m:t>
                      </m:r>
                      <m:sSub>
                        <m:sSubPr>
                          <m:ctrlPr>
                            <a:rPr lang="el-GR" i="1">
                              <a:latin typeface="Cambria Math" panose="02040503050406030204" pitchFamily="18" charset="0"/>
                            </a:rPr>
                          </m:ctrlPr>
                        </m:sSubPr>
                        <m:e>
                          <m:r>
                            <a:rPr lang="en-US" b="0" i="1" smtClean="0">
                              <a:latin typeface="Cambria Math" panose="02040503050406030204" pitchFamily="18" charset="0"/>
                            </a:rPr>
                            <m:t>𝑔</m:t>
                          </m:r>
                        </m:e>
                        <m:sub>
                          <m:r>
                            <a:rPr lang="en-US" b="0" i="1" smtClean="0">
                              <a:latin typeface="Cambria Math" panose="02040503050406030204" pitchFamily="18" charset="0"/>
                            </a:rPr>
                            <m:t>𝑚</m:t>
                          </m:r>
                          <m:r>
                            <a:rPr lang="en-US" b="0" i="1" smtClean="0">
                              <a:latin typeface="Cambria Math" panose="02040503050406030204" pitchFamily="18" charset="0"/>
                            </a:rPr>
                            <m:t>1</m:t>
                          </m:r>
                        </m:sub>
                      </m:sSub>
                      <m:sSub>
                        <m:sSubPr>
                          <m:ctrlPr>
                            <a:rPr lang="el-GR" i="1">
                              <a:latin typeface="Cambria Math" panose="02040503050406030204" pitchFamily="18" charset="0"/>
                            </a:rPr>
                          </m:ctrlPr>
                        </m:sSubPr>
                        <m:e>
                          <m:sSub>
                            <m:sSubPr>
                              <m:ctrlPr>
                                <a:rPr lang="el-GR" i="1">
                                  <a:latin typeface="Cambria Math" panose="02040503050406030204" pitchFamily="18" charset="0"/>
                                </a:rPr>
                              </m:ctrlPr>
                            </m:sSubPr>
                            <m:e>
                              <m:r>
                                <a:rPr lang="en-US" b="0" i="1" smtClean="0">
                                  <a:latin typeface="Cambria Math" panose="02040503050406030204" pitchFamily="18" charset="0"/>
                                </a:rPr>
                                <m:t>𝑅</m:t>
                              </m:r>
                            </m:e>
                            <m:sub>
                              <m:r>
                                <a:rPr lang="en-US" i="1">
                                  <a:latin typeface="Cambria Math" panose="02040503050406030204" pitchFamily="18" charset="0"/>
                                </a:rPr>
                                <m:t>1</m:t>
                              </m:r>
                            </m:sub>
                          </m:sSub>
                          <m:r>
                            <a:rPr lang="en-US" i="1">
                              <a:latin typeface="Cambria Math" panose="02040503050406030204" pitchFamily="18" charset="0"/>
                            </a:rPr>
                            <m:t>𝑔</m:t>
                          </m:r>
                        </m:e>
                        <m:sub>
                          <m:r>
                            <a:rPr lang="en-US" i="1">
                              <a:latin typeface="Cambria Math" panose="02040503050406030204" pitchFamily="18" charset="0"/>
                            </a:rPr>
                            <m:t>𝑚</m:t>
                          </m:r>
                          <m:r>
                            <a:rPr lang="en-US" b="0" i="1" smtClean="0">
                              <a:latin typeface="Cambria Math" panose="02040503050406030204" pitchFamily="18" charset="0"/>
                            </a:rPr>
                            <m:t>2</m:t>
                          </m:r>
                        </m:sub>
                      </m:sSub>
                      <m:sSub>
                        <m:sSubPr>
                          <m:ctrlPr>
                            <a:rPr lang="el-GR" i="1">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2</m:t>
                          </m:r>
                        </m:sub>
                      </m:sSub>
                      <m:f>
                        <m:fPr>
                          <m:ctrlPr>
                            <a:rPr lang="en-US" i="1" smtClean="0">
                              <a:latin typeface="Cambria Math" panose="02040503050406030204" pitchFamily="18" charset="0"/>
                            </a:rPr>
                          </m:ctrlPr>
                        </m:fPr>
                        <m:num>
                          <m:r>
                            <a:rPr lang="en-US" b="0" i="1" smtClean="0">
                              <a:latin typeface="Cambria Math" panose="02040503050406030204" pitchFamily="18" charset="0"/>
                            </a:rPr>
                            <m:t>1−</m:t>
                          </m:r>
                          <m:f>
                            <m:fPr>
                              <m:ctrlPr>
                                <a:rPr lang="en-US" b="0" i="1" smtClean="0">
                                  <a:latin typeface="Cambria Math" panose="02040503050406030204" pitchFamily="18" charset="0"/>
                                </a:rPr>
                              </m:ctrlPr>
                            </m:fPr>
                            <m:num>
                              <m:r>
                                <a:rPr lang="en-US" b="0" i="1" smtClean="0">
                                  <a:latin typeface="Cambria Math" panose="02040503050406030204" pitchFamily="18" charset="0"/>
                                </a:rPr>
                                <m:t>𝑠</m:t>
                              </m:r>
                              <m:sSub>
                                <m:sSubPr>
                                  <m:ctrlPr>
                                    <a:rPr lang="el-GR"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𝐶</m:t>
                                  </m:r>
                                </m:sub>
                              </m:sSub>
                            </m:num>
                            <m:den>
                              <m:sSub>
                                <m:sSubPr>
                                  <m:ctrlPr>
                                    <a:rPr lang="el-GR" i="1">
                                      <a:latin typeface="Cambria Math" panose="02040503050406030204" pitchFamily="18" charset="0"/>
                                    </a:rPr>
                                  </m:ctrlPr>
                                </m:sSubPr>
                                <m:e>
                                  <m:r>
                                    <a:rPr lang="en-US" i="1">
                                      <a:latin typeface="Cambria Math" panose="02040503050406030204" pitchFamily="18" charset="0"/>
                                    </a:rPr>
                                    <m:t>𝑔</m:t>
                                  </m:r>
                                </m:e>
                                <m:sub>
                                  <m:r>
                                    <a:rPr lang="en-US" i="1">
                                      <a:latin typeface="Cambria Math" panose="02040503050406030204" pitchFamily="18" charset="0"/>
                                    </a:rPr>
                                    <m:t>𝑚</m:t>
                                  </m:r>
                                  <m:r>
                                    <a:rPr lang="en-US" b="0" i="1" smtClean="0">
                                      <a:latin typeface="Cambria Math" panose="02040503050406030204" pitchFamily="18" charset="0"/>
                                    </a:rPr>
                                    <m:t>2</m:t>
                                  </m:r>
                                </m:sub>
                              </m:sSub>
                            </m:den>
                          </m:f>
                        </m:num>
                        <m:den>
                          <m:r>
                            <a:rPr lang="en-US" b="0" i="1" smtClean="0">
                              <a:latin typeface="Cambria Math" panose="02040503050406030204" pitchFamily="18" charset="0"/>
                            </a:rPr>
                            <m:t>1+</m:t>
                          </m:r>
                          <m:r>
                            <a:rPr lang="en-US" b="0" i="1" smtClean="0">
                              <a:latin typeface="Cambria Math" panose="02040503050406030204" pitchFamily="18" charset="0"/>
                            </a:rPr>
                            <m:t>𝑠</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1</m:t>
                              </m:r>
                            </m:sub>
                          </m:sSub>
                          <m:sSub>
                            <m:sSubPr>
                              <m:ctrlPr>
                                <a:rPr lang="el-GR"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2</m:t>
                              </m:r>
                            </m:sub>
                          </m:sSub>
                          <m:sSub>
                            <m:sSubPr>
                              <m:ctrlPr>
                                <a:rPr lang="el-GR" i="1">
                                  <a:latin typeface="Cambria Math" panose="02040503050406030204" pitchFamily="18" charset="0"/>
                                </a:rPr>
                              </m:ctrlPr>
                            </m:sSubPr>
                            <m:e>
                              <m:r>
                                <a:rPr lang="en-US" i="1">
                                  <a:latin typeface="Cambria Math" panose="02040503050406030204" pitchFamily="18" charset="0"/>
                                </a:rPr>
                                <m:t>𝑔</m:t>
                              </m:r>
                            </m:e>
                            <m:sub>
                              <m:r>
                                <a:rPr lang="en-US" i="1">
                                  <a:latin typeface="Cambria Math" panose="02040503050406030204" pitchFamily="18" charset="0"/>
                                </a:rPr>
                                <m:t>𝑚</m:t>
                              </m:r>
                              <m:r>
                                <a:rPr lang="en-US" i="1">
                                  <a:latin typeface="Cambria Math" panose="02040503050406030204" pitchFamily="18" charset="0"/>
                                </a:rPr>
                                <m:t>2</m:t>
                              </m:r>
                            </m:sub>
                          </m:sSub>
                          <m:sSub>
                            <m:sSubPr>
                              <m:ctrlPr>
                                <a:rPr lang="el-GR"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𝐶</m:t>
                              </m:r>
                            </m:sub>
                          </m:sSub>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𝑆</m:t>
                              </m:r>
                            </m:e>
                            <m:sup>
                              <m:r>
                                <a:rPr lang="en-US" b="0" i="1" smtClean="0">
                                  <a:latin typeface="Cambria Math" panose="02040503050406030204" pitchFamily="18" charset="0"/>
                                </a:rPr>
                                <m:t>2</m:t>
                              </m:r>
                            </m:sup>
                          </m:sSup>
                          <m:sSub>
                            <m:sSubPr>
                              <m:ctrlPr>
                                <a:rPr lang="en-US"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1</m:t>
                              </m:r>
                            </m:sub>
                          </m:sSub>
                          <m:sSub>
                            <m:sSubPr>
                              <m:ctrlPr>
                                <a:rPr lang="el-GR"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2</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1</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2</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1</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2</m:t>
                              </m:r>
                            </m:sub>
                          </m:sSub>
                          <m:r>
                            <a:rPr lang="en-US" b="0" i="1" smtClean="0">
                              <a:latin typeface="Cambria Math" panose="02040503050406030204" pitchFamily="18" charset="0"/>
                            </a:rPr>
                            <m:t>)</m:t>
                          </m:r>
                          <m:sSub>
                            <m:sSubPr>
                              <m:ctrlPr>
                                <a:rPr lang="el-GR"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𝐶</m:t>
                              </m:r>
                            </m:sub>
                          </m:sSub>
                        </m:den>
                      </m:f>
                    </m:oMath>
                  </m:oMathPara>
                </a14:m>
                <a:endParaRPr lang="el-GR" dirty="0" smtClean="0"/>
              </a:p>
            </p:txBody>
          </p:sp>
        </mc:Choice>
        <mc:Fallback xmlns="">
          <p:sp>
            <p:nvSpPr>
              <p:cNvPr id="4" name="TextBox 3"/>
              <p:cNvSpPr txBox="1">
                <a:spLocks noRot="1" noChangeAspect="1" noMove="1" noResize="1" noEditPoints="1" noAdjustHandles="1" noChangeArrowheads="1" noChangeShapeType="1" noTextEdit="1"/>
              </p:cNvSpPr>
              <p:nvPr/>
            </p:nvSpPr>
            <p:spPr>
              <a:xfrm>
                <a:off x="-180528" y="5305341"/>
                <a:ext cx="7395130" cy="966832"/>
              </a:xfrm>
              <a:prstGeom prst="rect">
                <a:avLst/>
              </a:prstGeom>
              <a:blipFill rotWithShape="0">
                <a:blip r:embed="rId6"/>
                <a:stretch>
                  <a:fillRect/>
                </a:stretch>
              </a:blipFill>
            </p:spPr>
            <p:txBody>
              <a:bodyPr/>
              <a:lstStyle/>
              <a:p>
                <a:r>
                  <a:rPr lang="el-GR">
                    <a:noFill/>
                  </a:rPr>
                  <a:t> </a:t>
                </a:r>
              </a:p>
            </p:txBody>
          </p:sp>
        </mc:Fallback>
      </mc:AlternateContent>
    </p:spTree>
    <p:custDataLst>
      <p:tags r:id="rId1"/>
    </p:custDataLst>
    <p:extLst>
      <p:ext uri="{BB962C8B-B14F-4D97-AF65-F5344CB8AC3E}">
        <p14:creationId xmlns:p14="http://schemas.microsoft.com/office/powerpoint/2010/main" val="29680992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normAutofit/>
          </a:bodyPr>
          <a:lstStyle/>
          <a:p>
            <a:r>
              <a:rPr lang="el-GR" sz="4000" dirty="0" smtClean="0"/>
              <a:t>Αντιστάθμιση συχνότητας (3 από 4)</a:t>
            </a:r>
            <a:endParaRPr lang="el-GR" sz="4000" dirty="0"/>
          </a:p>
        </p:txBody>
      </p:sp>
      <p:sp>
        <p:nvSpPr>
          <p:cNvPr id="4" name="Θέση περιεχομένου 3"/>
          <p:cNvSpPr>
            <a:spLocks noGrp="1"/>
          </p:cNvSpPr>
          <p:nvPr>
            <p:ph idx="1"/>
          </p:nvPr>
        </p:nvSpPr>
        <p:spPr>
          <a:xfrm>
            <a:off x="464156" y="1556793"/>
            <a:ext cx="8229600" cy="792087"/>
          </a:xfrm>
        </p:spPr>
        <p:txBody>
          <a:bodyPr/>
          <a:lstStyle/>
          <a:p>
            <a:pPr marL="0" indent="0">
              <a:buNone/>
            </a:pPr>
            <a:r>
              <a:rPr lang="el-GR" altLang="el-GR" sz="2000" dirty="0"/>
              <a:t> Το κύκλωμα εμφανίζει δύο πόλους και μία ρίζα στο δεξιό </a:t>
            </a:r>
            <a:r>
              <a:rPr lang="el-GR" altLang="el-GR" sz="2000" dirty="0" err="1"/>
              <a:t>ημιεπίπεδο</a:t>
            </a:r>
            <a:r>
              <a:rPr lang="el-GR" altLang="el-GR" sz="2000" dirty="0"/>
              <a:t>.</a:t>
            </a:r>
          </a:p>
          <a:p>
            <a:endParaRPr lang="el-GR" sz="2000" dirty="0"/>
          </a:p>
        </p:txBody>
      </p:sp>
      <mc:AlternateContent xmlns:mc="http://schemas.openxmlformats.org/markup-compatibility/2006" xmlns:a14="http://schemas.microsoft.com/office/drawing/2010/main">
        <mc:Choice Requires="a14">
          <p:sp>
            <p:nvSpPr>
              <p:cNvPr id="2" name="TextBox 1"/>
              <p:cNvSpPr txBox="1"/>
              <p:nvPr/>
            </p:nvSpPr>
            <p:spPr>
              <a:xfrm>
                <a:off x="1000157" y="2152542"/>
                <a:ext cx="2697639" cy="914400"/>
              </a:xfrm>
              <a:prstGeom prst="rect">
                <a:avLst/>
              </a:prstGeom>
            </p:spPr>
            <p:txBody>
              <a:bodyPr vert="horz" wrap="none" lIns="0" tIns="0" rIns="0" bIns="0" rtlCol="0" anchor="ctr">
                <a:normAutofit/>
              </a:bodyPr>
              <a:lstStyle/>
              <a:p>
                <a:pPr/>
                <a14:m>
                  <m:oMathPara xmlns:m="http://schemas.openxmlformats.org/officeDocument/2006/math">
                    <m:oMathParaPr>
                      <m:jc m:val="centerGroup"/>
                    </m:oMathParaPr>
                    <m:oMath xmlns:m="http://schemas.openxmlformats.org/officeDocument/2006/math">
                      <m:sSub>
                        <m:sSubPr>
                          <m:ctrlPr>
                            <a:rPr lang="el-GR"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1</m:t>
                          </m:r>
                        </m:sub>
                      </m:sSub>
                      <m:r>
                        <a:rPr lang="el-GR" i="1" smtClean="0">
                          <a:latin typeface="Cambria Math" panose="02040503050406030204" pitchFamily="18" charset="0"/>
                          <a:ea typeface="Cambria Math" panose="02040503050406030204" pitchFamily="18" charset="0"/>
                        </a:rPr>
                        <m:t>≅</m:t>
                      </m:r>
                      <m:f>
                        <m:fPr>
                          <m:ctrlPr>
                            <a:rPr lang="el-GR"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−1</m:t>
                          </m:r>
                        </m:num>
                        <m:den>
                          <m:sSub>
                            <m:sSubPr>
                              <m:ctrlPr>
                                <a:rPr lang="el-GR" i="1">
                                  <a:latin typeface="Cambria Math" panose="02040503050406030204" pitchFamily="18" charset="0"/>
                                </a:rPr>
                              </m:ctrlPr>
                            </m:sSubPr>
                            <m:e>
                              <m:r>
                                <a:rPr lang="en-US" b="0" i="1" smtClean="0">
                                  <a:latin typeface="Cambria Math" panose="02040503050406030204" pitchFamily="18" charset="0"/>
                                </a:rPr>
                                <m:t>𝑔</m:t>
                              </m:r>
                            </m:e>
                            <m:sub>
                              <m:r>
                                <a:rPr lang="en-US" b="0" i="1" smtClean="0">
                                  <a:latin typeface="Cambria Math" panose="02040503050406030204" pitchFamily="18" charset="0"/>
                                </a:rPr>
                                <m:t>𝑚</m:t>
                              </m:r>
                              <m:r>
                                <a:rPr lang="en-US" b="0" i="1" smtClean="0">
                                  <a:latin typeface="Cambria Math" panose="02040503050406030204" pitchFamily="18" charset="0"/>
                                </a:rPr>
                                <m:t>2</m:t>
                              </m:r>
                            </m:sub>
                          </m:sSub>
                          <m:sSub>
                            <m:sSubPr>
                              <m:ctrlPr>
                                <a:rPr lang="el-GR" i="1">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1</m:t>
                              </m:r>
                            </m:sub>
                          </m:sSub>
                          <m:sSub>
                            <m:sSubPr>
                              <m:ctrlPr>
                                <a:rPr lang="el-GR" i="1">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2</m:t>
                              </m:r>
                            </m:sub>
                          </m:sSub>
                          <m:sSub>
                            <m:sSubPr>
                              <m:ctrlPr>
                                <a:rPr lang="el-GR"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𝐶</m:t>
                              </m:r>
                            </m:sub>
                          </m:sSub>
                        </m:den>
                      </m:f>
                    </m:oMath>
                  </m:oMathPara>
                </a14:m>
                <a:endParaRPr lang="el-GR" dirty="0" smtClean="0"/>
              </a:p>
            </p:txBody>
          </p:sp>
        </mc:Choice>
        <mc:Fallback xmlns="">
          <p:sp>
            <p:nvSpPr>
              <p:cNvPr id="2" name="TextBox 1"/>
              <p:cNvSpPr txBox="1">
                <a:spLocks noRot="1" noChangeAspect="1" noMove="1" noResize="1" noEditPoints="1" noAdjustHandles="1" noChangeArrowheads="1" noChangeShapeType="1" noTextEdit="1"/>
              </p:cNvSpPr>
              <p:nvPr/>
            </p:nvSpPr>
            <p:spPr>
              <a:xfrm>
                <a:off x="1000157" y="2152542"/>
                <a:ext cx="2697639" cy="914400"/>
              </a:xfrm>
              <a:prstGeom prst="rect">
                <a:avLst/>
              </a:prstGeom>
              <a:blipFill rotWithShape="0">
                <a:blip r:embed="rId3"/>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5020756" y="2152542"/>
                <a:ext cx="2697639" cy="914400"/>
              </a:xfrm>
              <a:prstGeom prst="rect">
                <a:avLst/>
              </a:prstGeom>
            </p:spPr>
            <p:txBody>
              <a:bodyPr vert="horz" wrap="none" lIns="0" tIns="0" rIns="0" bIns="0" rtlCol="0" anchor="ctr">
                <a:normAutofit/>
              </a:bodyPr>
              <a:lstStyle/>
              <a:p>
                <a:pPr/>
                <a14:m>
                  <m:oMathPara xmlns:m="http://schemas.openxmlformats.org/officeDocument/2006/math">
                    <m:oMathParaPr>
                      <m:jc m:val="centerGroup"/>
                    </m:oMathParaPr>
                    <m:oMath xmlns:m="http://schemas.openxmlformats.org/officeDocument/2006/math">
                      <m:sSub>
                        <m:sSubPr>
                          <m:ctrlPr>
                            <a:rPr lang="el-GR"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2</m:t>
                          </m:r>
                        </m:sub>
                      </m:sSub>
                      <m:r>
                        <a:rPr lang="el-GR" i="1" smtClean="0">
                          <a:latin typeface="Cambria Math" panose="02040503050406030204" pitchFamily="18" charset="0"/>
                          <a:ea typeface="Cambria Math" panose="02040503050406030204" pitchFamily="18" charset="0"/>
                        </a:rPr>
                        <m:t>≅</m:t>
                      </m:r>
                      <m:f>
                        <m:fPr>
                          <m:ctrlPr>
                            <a:rPr lang="el-GR"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m:t>
                          </m:r>
                          <m:sSub>
                            <m:sSubPr>
                              <m:ctrlPr>
                                <a:rPr lang="el-GR" i="1">
                                  <a:latin typeface="Cambria Math" panose="02040503050406030204" pitchFamily="18" charset="0"/>
                                </a:rPr>
                              </m:ctrlPr>
                            </m:sSubPr>
                            <m:e>
                              <m:r>
                                <a:rPr lang="en-US" i="1">
                                  <a:latin typeface="Cambria Math" panose="02040503050406030204" pitchFamily="18" charset="0"/>
                                </a:rPr>
                                <m:t>𝑔</m:t>
                              </m:r>
                            </m:e>
                            <m:sub>
                              <m:r>
                                <a:rPr lang="en-US" i="1">
                                  <a:latin typeface="Cambria Math" panose="02040503050406030204" pitchFamily="18" charset="0"/>
                                </a:rPr>
                                <m:t>𝑚</m:t>
                              </m:r>
                              <m:r>
                                <a:rPr lang="en-US" i="1">
                                  <a:latin typeface="Cambria Math" panose="02040503050406030204" pitchFamily="18" charset="0"/>
                                </a:rPr>
                                <m:t>2</m:t>
                              </m:r>
                            </m:sub>
                          </m:sSub>
                          <m:sSub>
                            <m:sSubPr>
                              <m:ctrlPr>
                                <a:rPr lang="el-GR"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𝐶</m:t>
                              </m:r>
                            </m:sub>
                          </m:sSub>
                        </m:num>
                        <m:den>
                          <m:sSub>
                            <m:sSubPr>
                              <m:ctrlPr>
                                <a:rPr lang="el-GR" i="1">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1</m:t>
                              </m:r>
                            </m:sub>
                          </m:sSub>
                          <m:sSub>
                            <m:sSubPr>
                              <m:ctrlPr>
                                <a:rPr lang="el-GR" i="1">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2</m:t>
                              </m:r>
                            </m:sub>
                          </m:sSub>
                          <m:sSub>
                            <m:sSubPr>
                              <m:ctrlPr>
                                <a:rPr lang="el-GR" i="1">
                                  <a:latin typeface="Cambria Math" panose="02040503050406030204" pitchFamily="18" charset="0"/>
                                </a:rPr>
                              </m:ctrlPr>
                            </m:sSubPr>
                            <m:e>
                              <m:r>
                                <a:rPr lang="en-US" b="0" i="1" smtClean="0">
                                  <a:latin typeface="Cambria Math" panose="02040503050406030204" pitchFamily="18" charset="0"/>
                                </a:rPr>
                                <m:t>+(</m:t>
                              </m:r>
                              <m:sSub>
                                <m:sSubPr>
                                  <m:ctrlPr>
                                    <a:rPr lang="el-GR"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1</m:t>
                                  </m:r>
                                </m:sub>
                              </m:sSub>
                              <m:r>
                                <a:rPr lang="en-US" b="0" i="1" smtClean="0">
                                  <a:latin typeface="Cambria Math" panose="02040503050406030204" pitchFamily="18" charset="0"/>
                                </a:rPr>
                                <m:t>+</m:t>
                              </m:r>
                              <m:sSub>
                                <m:sSubPr>
                                  <m:ctrlPr>
                                    <a:rPr lang="el-GR"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2</m:t>
                                  </m:r>
                                </m:sub>
                              </m:sSub>
                              <m:r>
                                <a:rPr lang="en-US" b="0" i="1" smtClean="0">
                                  <a:latin typeface="Cambria Math" panose="02040503050406030204" pitchFamily="18" charset="0"/>
                                </a:rPr>
                                <m:t>)</m:t>
                              </m:r>
                              <m:r>
                                <a:rPr lang="en-US" i="1">
                                  <a:latin typeface="Cambria Math" panose="02040503050406030204" pitchFamily="18" charset="0"/>
                                </a:rPr>
                                <m:t>𝐶</m:t>
                              </m:r>
                            </m:e>
                            <m:sub>
                              <m:r>
                                <a:rPr lang="en-US" i="1">
                                  <a:latin typeface="Cambria Math" panose="02040503050406030204" pitchFamily="18" charset="0"/>
                                </a:rPr>
                                <m:t>𝐶</m:t>
                              </m:r>
                            </m:sub>
                          </m:sSub>
                        </m:den>
                      </m:f>
                    </m:oMath>
                  </m:oMathPara>
                </a14:m>
                <a:endParaRPr lang="el-GR" dirty="0" smtClean="0"/>
              </a:p>
            </p:txBody>
          </p:sp>
        </mc:Choice>
        <mc:Fallback xmlns="">
          <p:sp>
            <p:nvSpPr>
              <p:cNvPr id="10" name="TextBox 9"/>
              <p:cNvSpPr txBox="1">
                <a:spLocks noRot="1" noChangeAspect="1" noMove="1" noResize="1" noEditPoints="1" noAdjustHandles="1" noChangeArrowheads="1" noChangeShapeType="1" noTextEdit="1"/>
              </p:cNvSpPr>
              <p:nvPr/>
            </p:nvSpPr>
            <p:spPr>
              <a:xfrm>
                <a:off x="5020756" y="2152542"/>
                <a:ext cx="2697639" cy="914400"/>
              </a:xfrm>
              <a:prstGeom prst="rect">
                <a:avLst/>
              </a:prstGeom>
              <a:blipFill rotWithShape="0">
                <a:blip r:embed="rId4"/>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3482072" y="3094377"/>
                <a:ext cx="1283557" cy="61382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l-GR" b="0" i="1" smtClean="0">
                          <a:latin typeface="Cambria Math" panose="02040503050406030204" pitchFamily="18" charset="0"/>
                        </a:rPr>
                        <m:t>𝑧</m:t>
                      </m:r>
                      <m:r>
                        <a:rPr lang="el-GR" b="0" i="1" smtClean="0">
                          <a:latin typeface="Cambria Math" panose="02040503050406030204" pitchFamily="18" charset="0"/>
                        </a:rPr>
                        <m:t>=+</m:t>
                      </m:r>
                      <m:f>
                        <m:fPr>
                          <m:ctrlPr>
                            <a:rPr lang="el-GR" b="0" i="1" smtClean="0">
                              <a:latin typeface="Cambria Math" panose="02040503050406030204" pitchFamily="18" charset="0"/>
                            </a:rPr>
                          </m:ctrlPr>
                        </m:fPr>
                        <m:num>
                          <m:sSub>
                            <m:sSubPr>
                              <m:ctrlPr>
                                <a:rPr lang="el-GR" i="1">
                                  <a:latin typeface="Cambria Math" panose="02040503050406030204" pitchFamily="18" charset="0"/>
                                </a:rPr>
                              </m:ctrlPr>
                            </m:sSubPr>
                            <m:e>
                              <m:r>
                                <a:rPr lang="el-GR" i="1">
                                  <a:latin typeface="Cambria Math" panose="02040503050406030204" pitchFamily="18" charset="0"/>
                                </a:rPr>
                                <m:t>𝑔</m:t>
                              </m:r>
                            </m:e>
                            <m:sub>
                              <m:r>
                                <a:rPr lang="el-GR" i="1">
                                  <a:latin typeface="Cambria Math" panose="02040503050406030204" pitchFamily="18" charset="0"/>
                                </a:rPr>
                                <m:t>𝑚</m:t>
                              </m:r>
                              <m:r>
                                <a:rPr lang="el-GR" i="1">
                                  <a:latin typeface="Cambria Math" panose="02040503050406030204" pitchFamily="18" charset="0"/>
                                </a:rPr>
                                <m:t>2</m:t>
                              </m:r>
                            </m:sub>
                          </m:sSub>
                        </m:num>
                        <m:den>
                          <m:sSub>
                            <m:sSubPr>
                              <m:ctrlPr>
                                <a:rPr lang="el-GR" i="1">
                                  <a:latin typeface="Cambria Math" panose="02040503050406030204" pitchFamily="18" charset="0"/>
                                </a:rPr>
                              </m:ctrlPr>
                            </m:sSubPr>
                            <m:e>
                              <m:r>
                                <a:rPr lang="el-GR" i="1">
                                  <a:latin typeface="Cambria Math" panose="02040503050406030204" pitchFamily="18" charset="0"/>
                                </a:rPr>
                                <m:t>𝐶</m:t>
                              </m:r>
                            </m:e>
                            <m:sub>
                              <m:r>
                                <a:rPr lang="el-GR" i="1">
                                  <a:latin typeface="Cambria Math" panose="02040503050406030204" pitchFamily="18" charset="0"/>
                                </a:rPr>
                                <m:t>𝐶</m:t>
                              </m:r>
                            </m:sub>
                          </m:sSub>
                        </m:den>
                      </m:f>
                    </m:oMath>
                  </m:oMathPara>
                </a14:m>
                <a:endParaRPr lang="el-GR" dirty="0"/>
              </a:p>
            </p:txBody>
          </p:sp>
        </mc:Choice>
        <mc:Fallback xmlns="">
          <p:sp>
            <p:nvSpPr>
              <p:cNvPr id="5" name="Rectangle 4"/>
              <p:cNvSpPr>
                <a:spLocks noRot="1" noChangeAspect="1" noMove="1" noResize="1" noEditPoints="1" noAdjustHandles="1" noChangeArrowheads="1" noChangeShapeType="1" noTextEdit="1"/>
              </p:cNvSpPr>
              <p:nvPr/>
            </p:nvSpPr>
            <p:spPr>
              <a:xfrm>
                <a:off x="3482072" y="3094377"/>
                <a:ext cx="1283557" cy="613822"/>
              </a:xfrm>
              <a:prstGeom prst="rect">
                <a:avLst/>
              </a:prstGeom>
              <a:blipFill rotWithShape="0">
                <a:blip r:embed="rId5"/>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4" name="Text Box 86"/>
              <p:cNvSpPr txBox="1">
                <a:spLocks noChangeArrowheads="1"/>
              </p:cNvSpPr>
              <p:nvPr/>
            </p:nvSpPr>
            <p:spPr bwMode="auto">
              <a:xfrm>
                <a:off x="449816" y="3805208"/>
                <a:ext cx="8623300" cy="40011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l-GR" altLang="el-GR" sz="2000" dirty="0" smtClean="0">
                    <a:latin typeface="+mn-lt"/>
                    <a:cs typeface="Times New Roman" panose="02020603050405020304" pitchFamily="18" charset="0"/>
                  </a:rPr>
                  <a:t> Επειδή στην πράξη </a:t>
                </a:r>
                <a14:m>
                  <m:oMath xmlns:m="http://schemas.openxmlformats.org/officeDocument/2006/math">
                    <m:r>
                      <a:rPr lang="en-US" altLang="el-GR" sz="2000" i="1" dirty="0" smtClean="0">
                        <a:latin typeface="Cambria Math" panose="02040503050406030204" pitchFamily="18" charset="0"/>
                        <a:cs typeface="Times New Roman" panose="02020603050405020304" pitchFamily="18" charset="0"/>
                      </a:rPr>
                      <m:t>𝐶</m:t>
                    </m:r>
                    <m:r>
                      <a:rPr lang="en-US" altLang="el-GR" sz="2000" i="1" baseline="-25000" dirty="0">
                        <a:latin typeface="Cambria Math" panose="02040503050406030204" pitchFamily="18" charset="0"/>
                        <a:cs typeface="Times New Roman" panose="02020603050405020304" pitchFamily="18" charset="0"/>
                      </a:rPr>
                      <m:t>𝐶</m:t>
                    </m:r>
                    <m:r>
                      <a:rPr lang="en-US" altLang="el-GR" sz="2000" i="1" dirty="0">
                        <a:latin typeface="Cambria Math" panose="02040503050406030204" pitchFamily="18" charset="0"/>
                        <a:cs typeface="Times New Roman" panose="02020603050405020304" pitchFamily="18" charset="0"/>
                      </a:rPr>
                      <m:t>&gt;</m:t>
                    </m:r>
                    <m:r>
                      <a:rPr lang="en-US" altLang="el-GR" sz="2000" i="1" dirty="0">
                        <a:latin typeface="Cambria Math" panose="02040503050406030204" pitchFamily="18" charset="0"/>
                        <a:cs typeface="Times New Roman" panose="02020603050405020304" pitchFamily="18" charset="0"/>
                      </a:rPr>
                      <m:t>𝐶</m:t>
                    </m:r>
                    <m:r>
                      <a:rPr lang="en-US" altLang="el-GR" sz="2000" i="1" baseline="-25000" dirty="0">
                        <a:latin typeface="Cambria Math" panose="02040503050406030204" pitchFamily="18" charset="0"/>
                        <a:cs typeface="Times New Roman" panose="02020603050405020304" pitchFamily="18" charset="0"/>
                      </a:rPr>
                      <m:t>1</m:t>
                    </m:r>
                    <m:r>
                      <a:rPr lang="en-US" altLang="el-GR" sz="2000" i="1" dirty="0">
                        <a:latin typeface="Cambria Math" panose="02040503050406030204" pitchFamily="18" charset="0"/>
                        <a:cs typeface="Times New Roman" panose="02020603050405020304" pitchFamily="18" charset="0"/>
                      </a:rPr>
                      <m:t>,</m:t>
                    </m:r>
                    <m:sSub>
                      <m:sSubPr>
                        <m:ctrlPr>
                          <a:rPr lang="el-GR" sz="2000" i="1">
                            <a:latin typeface="Cambria Math" panose="02040503050406030204" pitchFamily="18" charset="0"/>
                          </a:rPr>
                        </m:ctrlPr>
                      </m:sSubPr>
                      <m:e>
                        <m:r>
                          <a:rPr lang="en-US" sz="2000" i="1">
                            <a:latin typeface="Cambria Math" panose="02040503050406030204" pitchFamily="18" charset="0"/>
                          </a:rPr>
                          <m:t>𝐶</m:t>
                        </m:r>
                      </m:e>
                      <m:sub>
                        <m:r>
                          <a:rPr lang="en-US" sz="2000" i="1">
                            <a:latin typeface="Cambria Math" panose="02040503050406030204" pitchFamily="18" charset="0"/>
                          </a:rPr>
                          <m:t>𝐶</m:t>
                        </m:r>
                      </m:sub>
                    </m:sSub>
                    <m:r>
                      <a:rPr lang="en-US" altLang="el-GR" sz="2000" i="1" dirty="0">
                        <a:latin typeface="Cambria Math" panose="02040503050406030204" pitchFamily="18" charset="0"/>
                        <a:cs typeface="Times New Roman" panose="02020603050405020304" pitchFamily="18" charset="0"/>
                        <a:sym typeface="Symbol" panose="05050102010706020507" pitchFamily="18" charset="2"/>
                      </a:rPr>
                      <m:t></m:t>
                    </m:r>
                    <m:r>
                      <a:rPr lang="en-US" altLang="el-GR" sz="2000" i="1" dirty="0">
                        <a:latin typeface="Cambria Math" panose="02040503050406030204" pitchFamily="18" charset="0"/>
                        <a:cs typeface="Times New Roman" panose="02020603050405020304" pitchFamily="18" charset="0"/>
                        <a:sym typeface="Symbol" panose="05050102010706020507" pitchFamily="18" charset="2"/>
                      </a:rPr>
                      <m:t>𝐶</m:t>
                    </m:r>
                    <m:r>
                      <a:rPr lang="en-US" altLang="el-GR" sz="2000" i="1" baseline="-25000" dirty="0">
                        <a:latin typeface="Cambria Math" panose="02040503050406030204" pitchFamily="18" charset="0"/>
                        <a:cs typeface="Times New Roman" panose="02020603050405020304" pitchFamily="18" charset="0"/>
                        <a:sym typeface="Symbol" panose="05050102010706020507" pitchFamily="18" charset="2"/>
                      </a:rPr>
                      <m:t>2</m:t>
                    </m:r>
                    <m:r>
                      <a:rPr lang="en-US" altLang="el-GR" sz="2000" i="1" dirty="0">
                        <a:latin typeface="Cambria Math" panose="02040503050406030204" pitchFamily="18" charset="0"/>
                        <a:cs typeface="Times New Roman" panose="02020603050405020304" pitchFamily="18" charset="0"/>
                        <a:sym typeface="Symbol" panose="05050102010706020507" pitchFamily="18" charset="2"/>
                      </a:rPr>
                      <m:t> </m:t>
                    </m:r>
                  </m:oMath>
                </a14:m>
                <a:r>
                  <a:rPr lang="el-GR" altLang="el-GR" sz="2000" dirty="0" smtClean="0">
                    <a:latin typeface="+mn-lt"/>
                    <a:cs typeface="Times New Roman" panose="02020603050405020304" pitchFamily="18" charset="0"/>
                    <a:sym typeface="Symbol" panose="05050102010706020507" pitchFamily="18" charset="2"/>
                  </a:rPr>
                  <a:t>και</a:t>
                </a:r>
                <a:r>
                  <a:rPr lang="en-US" altLang="el-GR" sz="2000" dirty="0" smtClean="0">
                    <a:latin typeface="+mn-lt"/>
                    <a:cs typeface="Times New Roman" panose="02020603050405020304" pitchFamily="18" charset="0"/>
                    <a:sym typeface="Symbol" panose="05050102010706020507" pitchFamily="18" charset="2"/>
                  </a:rPr>
                  <a:t> </a:t>
                </a:r>
                <a:r>
                  <a:rPr lang="en-US" altLang="el-GR" sz="2000" dirty="0" smtClean="0">
                    <a:sym typeface="Symbol" panose="05050102010706020507" pitchFamily="18" charset="2"/>
                  </a:rPr>
                  <a:t>g</a:t>
                </a:r>
                <a:r>
                  <a:rPr lang="en-US" altLang="el-GR" sz="2000" baseline="-25000" dirty="0" smtClean="0">
                    <a:sym typeface="Symbol" panose="05050102010706020507" pitchFamily="18" charset="2"/>
                  </a:rPr>
                  <a:t>m1</a:t>
                </a:r>
                <a:r>
                  <a:rPr lang="en-US" altLang="el-GR" sz="2000" dirty="0" smtClean="0">
                    <a:sym typeface="Symbol" panose="05050102010706020507" pitchFamily="18" charset="2"/>
                  </a:rPr>
                  <a:t>&gt;1/R</a:t>
                </a:r>
                <a:r>
                  <a:rPr lang="en-US" altLang="el-GR" sz="2000" baseline="-25000" dirty="0" smtClean="0">
                    <a:sym typeface="Symbol" panose="05050102010706020507" pitchFamily="18" charset="2"/>
                  </a:rPr>
                  <a:t>1</a:t>
                </a:r>
                <a:r>
                  <a:rPr lang="en-US" altLang="el-GR" sz="2000" dirty="0">
                    <a:sym typeface="Symbol" panose="05050102010706020507" pitchFamily="18" charset="2"/>
                  </a:rPr>
                  <a:t>, g</a:t>
                </a:r>
                <a:r>
                  <a:rPr lang="en-US" altLang="el-GR" sz="2000" baseline="-25000" dirty="0">
                    <a:sym typeface="Symbol" panose="05050102010706020507" pitchFamily="18" charset="2"/>
                  </a:rPr>
                  <a:t>m2</a:t>
                </a:r>
                <a:r>
                  <a:rPr lang="en-US" altLang="el-GR" sz="2000" dirty="0">
                    <a:sym typeface="Symbol" panose="05050102010706020507" pitchFamily="18" charset="2"/>
                  </a:rPr>
                  <a:t>&gt;1/R</a:t>
                </a:r>
                <a:r>
                  <a:rPr lang="en-US" altLang="el-GR" sz="2000" baseline="-25000" dirty="0">
                    <a:sym typeface="Symbol" panose="05050102010706020507" pitchFamily="18" charset="2"/>
                  </a:rPr>
                  <a:t>2</a:t>
                </a:r>
                <a:r>
                  <a:rPr lang="el-GR" altLang="el-GR" sz="2000" dirty="0" smtClean="0">
                    <a:latin typeface="+mn-lt"/>
                    <a:cs typeface="Times New Roman" panose="02020603050405020304" pitchFamily="18" charset="0"/>
                    <a:sym typeface="Symbol" panose="05050102010706020507" pitchFamily="18" charset="2"/>
                  </a:rPr>
                  <a:t>προκύπτει</a:t>
                </a:r>
                <a:r>
                  <a:rPr lang="el-GR" altLang="el-GR" sz="2000" dirty="0">
                    <a:latin typeface="+mn-lt"/>
                    <a:cs typeface="Times New Roman" panose="02020603050405020304" pitchFamily="18" charset="0"/>
                    <a:sym typeface="Symbol" panose="05050102010706020507" pitchFamily="18" charset="2"/>
                  </a:rPr>
                  <a:t>:</a:t>
                </a:r>
                <a:endParaRPr lang="en-US" altLang="el-GR" sz="2000" dirty="0">
                  <a:latin typeface="+mn-lt"/>
                  <a:cs typeface="Times New Roman" panose="02020603050405020304" pitchFamily="18" charset="0"/>
                  <a:sym typeface="Symbol" panose="05050102010706020507" pitchFamily="18" charset="2"/>
                </a:endParaRPr>
              </a:p>
            </p:txBody>
          </p:sp>
        </mc:Choice>
        <mc:Fallback xmlns="">
          <p:sp>
            <p:nvSpPr>
              <p:cNvPr id="14" name="Text Box 86"/>
              <p:cNvSpPr txBox="1">
                <a:spLocks noRot="1" noChangeAspect="1" noMove="1" noResize="1" noEditPoints="1" noAdjustHandles="1" noChangeArrowheads="1" noChangeShapeType="1" noTextEdit="1"/>
              </p:cNvSpPr>
              <p:nvPr/>
            </p:nvSpPr>
            <p:spPr bwMode="auto">
              <a:xfrm>
                <a:off x="449816" y="3805208"/>
                <a:ext cx="8623300" cy="400110"/>
              </a:xfrm>
              <a:prstGeom prst="rect">
                <a:avLst/>
              </a:prstGeom>
              <a:blipFill rotWithShape="0">
                <a:blip r:embed="rId6"/>
                <a:stretch>
                  <a:fillRect l="-141" t="-9091" b="-25758"/>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1426211" y="4161162"/>
                <a:ext cx="2697639" cy="914400"/>
              </a:xfrm>
              <a:prstGeom prst="rect">
                <a:avLst/>
              </a:prstGeom>
            </p:spPr>
            <p:txBody>
              <a:bodyPr vert="horz" wrap="none" lIns="0" tIns="0" rIns="0" bIns="0" rtlCol="0" anchor="ctr">
                <a:normAutofit/>
              </a:bodyPr>
              <a:lstStyle/>
              <a:p>
                <a:pPr/>
                <a14:m>
                  <m:oMathPara xmlns:m="http://schemas.openxmlformats.org/officeDocument/2006/math">
                    <m:oMathParaPr>
                      <m:jc m:val="centerGroup"/>
                    </m:oMathParaPr>
                    <m:oMath xmlns:m="http://schemas.openxmlformats.org/officeDocument/2006/math">
                      <m:d>
                        <m:dPr>
                          <m:begChr m:val="|"/>
                          <m:endChr m:val="|"/>
                          <m:ctrlPr>
                            <a:rPr lang="el-GR" i="1" smtClean="0">
                              <a:latin typeface="Cambria Math" panose="02040503050406030204" pitchFamily="18" charset="0"/>
                            </a:rPr>
                          </m:ctrlPr>
                        </m:dPr>
                        <m:e>
                          <m:sSub>
                            <m:sSubPr>
                              <m:ctrlPr>
                                <a:rPr lang="el-GR"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1</m:t>
                              </m:r>
                            </m:sub>
                          </m:sSub>
                        </m:e>
                      </m:d>
                      <m:r>
                        <a:rPr lang="el-GR" i="1">
                          <a:latin typeface="Cambria Math" panose="02040503050406030204" pitchFamily="18" charset="0"/>
                          <a:ea typeface="Cambria Math" panose="02040503050406030204" pitchFamily="18" charset="0"/>
                        </a:rPr>
                        <m:t>≪</m:t>
                      </m:r>
                      <m:f>
                        <m:fPr>
                          <m:ctrlPr>
                            <a:rPr lang="el-GR"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1</m:t>
                          </m:r>
                        </m:num>
                        <m:den>
                          <m:sSub>
                            <m:sSubPr>
                              <m:ctrlPr>
                                <a:rPr lang="el-GR" i="1">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1</m:t>
                              </m:r>
                            </m:sub>
                          </m:sSub>
                          <m:sSub>
                            <m:sSubPr>
                              <m:ctrlPr>
                                <a:rPr lang="el-GR" i="1">
                                  <a:latin typeface="Cambria Math" panose="02040503050406030204" pitchFamily="18" charset="0"/>
                                </a:rPr>
                              </m:ctrlPr>
                            </m:sSubPr>
                            <m:e>
                              <m:r>
                                <a:rPr lang="en-US" i="1">
                                  <a:latin typeface="Cambria Math" panose="02040503050406030204" pitchFamily="18" charset="0"/>
                                </a:rPr>
                                <m:t>𝐶</m:t>
                              </m:r>
                            </m:e>
                            <m:sub>
                              <m:r>
                                <a:rPr lang="en-US" b="0" i="1" smtClean="0">
                                  <a:latin typeface="Cambria Math" panose="02040503050406030204" pitchFamily="18" charset="0"/>
                                </a:rPr>
                                <m:t>1</m:t>
                              </m:r>
                            </m:sub>
                          </m:sSub>
                        </m:den>
                      </m:f>
                    </m:oMath>
                  </m:oMathPara>
                </a14:m>
                <a:endParaRPr lang="el-GR" dirty="0" smtClean="0"/>
              </a:p>
            </p:txBody>
          </p:sp>
        </mc:Choice>
        <mc:Fallback xmlns="">
          <p:sp>
            <p:nvSpPr>
              <p:cNvPr id="16" name="TextBox 15"/>
              <p:cNvSpPr txBox="1">
                <a:spLocks noRot="1" noChangeAspect="1" noMove="1" noResize="1" noEditPoints="1" noAdjustHandles="1" noChangeArrowheads="1" noChangeShapeType="1" noTextEdit="1"/>
              </p:cNvSpPr>
              <p:nvPr/>
            </p:nvSpPr>
            <p:spPr>
              <a:xfrm>
                <a:off x="1426211" y="4161162"/>
                <a:ext cx="2697639" cy="914400"/>
              </a:xfrm>
              <a:prstGeom prst="rect">
                <a:avLst/>
              </a:prstGeom>
              <a:blipFill rotWithShape="0">
                <a:blip r:embed="rId7"/>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3412646" y="4181007"/>
                <a:ext cx="2697639" cy="914400"/>
              </a:xfrm>
              <a:prstGeom prst="rect">
                <a:avLst/>
              </a:prstGeom>
            </p:spPr>
            <p:txBody>
              <a:bodyPr vert="horz" wrap="none" lIns="0" tIns="0" rIns="0" bIns="0" rtlCol="0" anchor="ctr">
                <a:normAutofit/>
              </a:bodyPr>
              <a:lstStyle/>
              <a:p>
                <a:pPr/>
                <a14:m>
                  <m:oMathPara xmlns:m="http://schemas.openxmlformats.org/officeDocument/2006/math">
                    <m:oMathParaPr>
                      <m:jc m:val="centerGroup"/>
                    </m:oMathParaPr>
                    <m:oMath xmlns:m="http://schemas.openxmlformats.org/officeDocument/2006/math">
                      <m:d>
                        <m:dPr>
                          <m:begChr m:val="|"/>
                          <m:endChr m:val="|"/>
                          <m:ctrlPr>
                            <a:rPr lang="el-GR" i="1" smtClean="0">
                              <a:latin typeface="Cambria Math" panose="02040503050406030204" pitchFamily="18" charset="0"/>
                            </a:rPr>
                          </m:ctrlPr>
                        </m:dPr>
                        <m:e>
                          <m:sSub>
                            <m:sSubPr>
                              <m:ctrlPr>
                                <a:rPr lang="el-GR" i="1">
                                  <a:latin typeface="Cambria Math" panose="02040503050406030204" pitchFamily="18" charset="0"/>
                                </a:rPr>
                              </m:ctrlPr>
                            </m:sSubPr>
                            <m:e>
                              <m:r>
                                <a:rPr lang="en-US" i="1">
                                  <a:latin typeface="Cambria Math" panose="02040503050406030204" pitchFamily="18" charset="0"/>
                                </a:rPr>
                                <m:t>𝑝</m:t>
                              </m:r>
                            </m:e>
                            <m:sub>
                              <m:r>
                                <a:rPr lang="en-US" b="0" i="1" smtClean="0">
                                  <a:latin typeface="Cambria Math" panose="02040503050406030204" pitchFamily="18" charset="0"/>
                                </a:rPr>
                                <m:t>2</m:t>
                              </m:r>
                            </m:sub>
                          </m:sSub>
                        </m:e>
                      </m:d>
                      <m:r>
                        <a:rPr lang="el-GR" i="1" smtClean="0">
                          <a:latin typeface="Cambria Math" panose="02040503050406030204" pitchFamily="18" charset="0"/>
                          <a:ea typeface="Cambria Math" panose="02040503050406030204" pitchFamily="18" charset="0"/>
                        </a:rPr>
                        <m:t>≅</m:t>
                      </m:r>
                      <m:f>
                        <m:fPr>
                          <m:ctrlPr>
                            <a:rPr lang="en-US" i="1">
                              <a:latin typeface="Cambria Math" panose="02040503050406030204" pitchFamily="18" charset="0"/>
                            </a:rPr>
                          </m:ctrlPr>
                        </m:fPr>
                        <m:num>
                          <m:sSub>
                            <m:sSubPr>
                              <m:ctrlPr>
                                <a:rPr lang="el-GR" i="1">
                                  <a:latin typeface="Cambria Math" panose="02040503050406030204" pitchFamily="18" charset="0"/>
                                </a:rPr>
                              </m:ctrlPr>
                            </m:sSubPr>
                            <m:e>
                              <m:r>
                                <a:rPr lang="en-US" i="1">
                                  <a:latin typeface="Cambria Math" panose="02040503050406030204" pitchFamily="18" charset="0"/>
                                </a:rPr>
                                <m:t>𝑔</m:t>
                              </m:r>
                            </m:e>
                            <m:sub>
                              <m:r>
                                <a:rPr lang="en-US" i="1">
                                  <a:latin typeface="Cambria Math" panose="02040503050406030204" pitchFamily="18" charset="0"/>
                                </a:rPr>
                                <m:t>𝑚</m:t>
                              </m:r>
                              <m:r>
                                <a:rPr lang="en-US" i="1">
                                  <a:latin typeface="Cambria Math" panose="02040503050406030204" pitchFamily="18" charset="0"/>
                                </a:rPr>
                                <m:t>2</m:t>
                              </m:r>
                            </m:sub>
                          </m:sSub>
                        </m:num>
                        <m:den>
                          <m:sSub>
                            <m:sSubPr>
                              <m:ctrlPr>
                                <a:rPr lang="el-GR" i="1">
                                  <a:latin typeface="Cambria Math" panose="02040503050406030204" pitchFamily="18" charset="0"/>
                                </a:rPr>
                              </m:ctrlPr>
                            </m:sSubPr>
                            <m:e>
                              <m:r>
                                <a:rPr lang="en-US" i="1">
                                  <a:latin typeface="Cambria Math" panose="02040503050406030204" pitchFamily="18" charset="0"/>
                                </a:rPr>
                                <m:t>𝐶</m:t>
                              </m:r>
                            </m:e>
                            <m:sub>
                              <m:r>
                                <a:rPr lang="en-US" b="0" i="1" smtClean="0">
                                  <a:latin typeface="Cambria Math" panose="02040503050406030204" pitchFamily="18" charset="0"/>
                                </a:rPr>
                                <m:t>2</m:t>
                              </m:r>
                            </m:sub>
                          </m:sSub>
                        </m:den>
                      </m:f>
                      <m:r>
                        <a:rPr lang="el-GR" i="1" smtClean="0">
                          <a:latin typeface="Cambria Math" panose="02040503050406030204" pitchFamily="18" charset="0"/>
                          <a:ea typeface="Cambria Math" panose="02040503050406030204" pitchFamily="18" charset="0"/>
                        </a:rPr>
                        <m:t>≫</m:t>
                      </m:r>
                      <m:f>
                        <m:fPr>
                          <m:ctrlPr>
                            <a:rPr lang="el-GR"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1</m:t>
                          </m:r>
                        </m:num>
                        <m:den>
                          <m:sSub>
                            <m:sSubPr>
                              <m:ctrlPr>
                                <a:rPr lang="el-GR" i="1">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2</m:t>
                              </m:r>
                            </m:sub>
                          </m:sSub>
                          <m:sSub>
                            <m:sSubPr>
                              <m:ctrlPr>
                                <a:rPr lang="el-GR" i="1">
                                  <a:latin typeface="Cambria Math" panose="02040503050406030204" pitchFamily="18" charset="0"/>
                                </a:rPr>
                              </m:ctrlPr>
                            </m:sSubPr>
                            <m:e>
                              <m:r>
                                <a:rPr lang="en-US" i="1">
                                  <a:latin typeface="Cambria Math" panose="02040503050406030204" pitchFamily="18" charset="0"/>
                                </a:rPr>
                                <m:t>𝐶</m:t>
                              </m:r>
                            </m:e>
                            <m:sub>
                              <m:r>
                                <a:rPr lang="en-US" b="0" i="1" smtClean="0">
                                  <a:latin typeface="Cambria Math" panose="02040503050406030204" pitchFamily="18" charset="0"/>
                                </a:rPr>
                                <m:t>2</m:t>
                              </m:r>
                            </m:sub>
                          </m:sSub>
                        </m:den>
                      </m:f>
                    </m:oMath>
                  </m:oMathPara>
                </a14:m>
                <a:endParaRPr lang="el-GR" dirty="0" smtClean="0"/>
              </a:p>
            </p:txBody>
          </p:sp>
        </mc:Choice>
        <mc:Fallback xmlns="">
          <p:sp>
            <p:nvSpPr>
              <p:cNvPr id="17" name="TextBox 16"/>
              <p:cNvSpPr txBox="1">
                <a:spLocks noRot="1" noChangeAspect="1" noMove="1" noResize="1" noEditPoints="1" noAdjustHandles="1" noChangeArrowheads="1" noChangeShapeType="1" noTextEdit="1"/>
              </p:cNvSpPr>
              <p:nvPr/>
            </p:nvSpPr>
            <p:spPr>
              <a:xfrm>
                <a:off x="3412646" y="4181007"/>
                <a:ext cx="2697639" cy="914400"/>
              </a:xfrm>
              <a:prstGeom prst="rect">
                <a:avLst/>
              </a:prstGeom>
              <a:blipFill rotWithShape="0">
                <a:blip r:embed="rId8"/>
                <a:stretch>
                  <a:fillRect/>
                </a:stretch>
              </a:blipFill>
            </p:spPr>
            <p:txBody>
              <a:bodyPr/>
              <a:lstStyle/>
              <a:p>
                <a:r>
                  <a:rPr lang="el-GR">
                    <a:noFill/>
                  </a:rPr>
                  <a:t> </a:t>
                </a:r>
              </a:p>
            </p:txBody>
          </p:sp>
        </mc:Fallback>
      </mc:AlternateContent>
      <p:sp>
        <p:nvSpPr>
          <p:cNvPr id="15" name="Text Box 87"/>
          <p:cNvSpPr txBox="1">
            <a:spLocks noChangeArrowheads="1"/>
          </p:cNvSpPr>
          <p:nvPr/>
        </p:nvSpPr>
        <p:spPr bwMode="auto">
          <a:xfrm>
            <a:off x="450717" y="5031405"/>
            <a:ext cx="86233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pPr>
            <a:r>
              <a:rPr lang="el-GR" altLang="el-GR" sz="2000" dirty="0">
                <a:latin typeface="+mn-lt"/>
                <a:cs typeface="Times New Roman" panose="02020603050405020304" pitchFamily="18" charset="0"/>
              </a:rPr>
              <a:t> Υποθέτοντας ότι ο </a:t>
            </a:r>
            <a:r>
              <a:rPr lang="en-US" altLang="el-GR" sz="2000" dirty="0">
                <a:latin typeface="+mn-lt"/>
                <a:cs typeface="Times New Roman" panose="02020603050405020304" pitchFamily="18" charset="0"/>
              </a:rPr>
              <a:t>p</a:t>
            </a:r>
            <a:r>
              <a:rPr lang="en-US" altLang="el-GR" sz="2000" baseline="-25000" dirty="0">
                <a:latin typeface="+mn-lt"/>
                <a:cs typeface="Times New Roman" panose="02020603050405020304" pitchFamily="18" charset="0"/>
              </a:rPr>
              <a:t>1</a:t>
            </a:r>
            <a:r>
              <a:rPr lang="en-US" altLang="el-GR" sz="2000" dirty="0">
                <a:latin typeface="+mn-lt"/>
                <a:cs typeface="Times New Roman" panose="02020603050405020304" pitchFamily="18" charset="0"/>
              </a:rPr>
              <a:t> </a:t>
            </a:r>
            <a:r>
              <a:rPr lang="el-GR" altLang="el-GR" sz="2000" dirty="0">
                <a:latin typeface="+mn-lt"/>
                <a:cs typeface="Times New Roman" panose="02020603050405020304" pitchFamily="18" charset="0"/>
              </a:rPr>
              <a:t>επικρατεί, η γωνιακή συχνότητα </a:t>
            </a:r>
            <a:r>
              <a:rPr lang="el-GR" altLang="el-GR" sz="2000" dirty="0" err="1">
                <a:latin typeface="+mn-lt"/>
                <a:cs typeface="Times New Roman" panose="02020603050405020304" pitchFamily="18" charset="0"/>
              </a:rPr>
              <a:t>μοναδιαίας</a:t>
            </a:r>
            <a:r>
              <a:rPr lang="el-GR" altLang="el-GR" sz="2000" dirty="0">
                <a:latin typeface="+mn-lt"/>
                <a:cs typeface="Times New Roman" panose="02020603050405020304" pitchFamily="18" charset="0"/>
              </a:rPr>
              <a:t> απολαβής </a:t>
            </a:r>
            <a:r>
              <a:rPr lang="el-GR" altLang="el-GR" sz="2000" dirty="0" err="1">
                <a:latin typeface="+mn-lt"/>
                <a:cs typeface="Times New Roman" panose="02020603050405020304" pitchFamily="18" charset="0"/>
              </a:rPr>
              <a:t>ω</a:t>
            </a:r>
            <a:r>
              <a:rPr lang="el-GR" altLang="el-GR" sz="2000" baseline="-25000" dirty="0" err="1">
                <a:latin typeface="+mn-lt"/>
                <a:cs typeface="Times New Roman" panose="02020603050405020304" pitchFamily="18" charset="0"/>
              </a:rPr>
              <a:t>Τ</a:t>
            </a:r>
            <a:r>
              <a:rPr lang="el-GR" altLang="el-GR" sz="2000" dirty="0">
                <a:latin typeface="+mn-lt"/>
                <a:cs typeface="Times New Roman" panose="02020603050405020304" pitchFamily="18" charset="0"/>
              </a:rPr>
              <a:t> είναι:</a:t>
            </a:r>
          </a:p>
        </p:txBody>
      </p:sp>
      <mc:AlternateContent xmlns:mc="http://schemas.openxmlformats.org/markup-compatibility/2006" xmlns:a14="http://schemas.microsoft.com/office/drawing/2010/main">
        <mc:Choice Requires="a14">
          <p:sp>
            <p:nvSpPr>
              <p:cNvPr id="6" name="TextBox 5"/>
              <p:cNvSpPr txBox="1"/>
              <p:nvPr/>
            </p:nvSpPr>
            <p:spPr>
              <a:xfrm>
                <a:off x="1763688" y="5458519"/>
                <a:ext cx="5292588" cy="1021820"/>
              </a:xfrm>
              <a:prstGeom prst="rect">
                <a:avLst/>
              </a:prstGeom>
            </p:spPr>
            <p:txBody>
              <a:bodyPr vert="horz" wrap="none" lIns="0" tIns="0" rIns="0" bIns="0" rtlCol="0" anchor="ctr">
                <a:normAutofit/>
              </a:bodyPr>
              <a:lstStyle/>
              <a:p>
                <a:pPr/>
                <a14:m>
                  <m:oMathPara xmlns:m="http://schemas.openxmlformats.org/officeDocument/2006/math">
                    <m:oMathParaPr>
                      <m:jc m:val="centerGroup"/>
                    </m:oMathParaPr>
                    <m:oMath xmlns:m="http://schemas.openxmlformats.org/officeDocument/2006/math">
                      <m:sSub>
                        <m:sSubPr>
                          <m:ctrlPr>
                            <a:rPr lang="el-GR" i="1" smtClean="0">
                              <a:latin typeface="Cambria Math" panose="02040503050406030204" pitchFamily="18" charset="0"/>
                            </a:rPr>
                          </m:ctrlPr>
                        </m:sSubPr>
                        <m:e>
                          <m:r>
                            <a:rPr lang="el-GR" b="0" i="1" smtClean="0">
                              <a:latin typeface="Cambria Math" panose="02040503050406030204" pitchFamily="18" charset="0"/>
                            </a:rPr>
                            <m:t>𝜔</m:t>
                          </m:r>
                        </m:e>
                        <m:sub>
                          <m:r>
                            <m:rPr>
                              <m:sty m:val="p"/>
                            </m:rPr>
                            <a:rPr lang="el-GR" b="0" i="0" smtClean="0">
                              <a:latin typeface="Cambria Math" panose="02040503050406030204" pitchFamily="18" charset="0"/>
                            </a:rPr>
                            <m:t>Τ</m:t>
                          </m:r>
                        </m:sub>
                      </m:sSub>
                      <m:r>
                        <a:rPr lang="el-GR" b="0" i="1" smtClean="0">
                          <a:latin typeface="Cambria Math" panose="02040503050406030204" pitchFamily="18" charset="0"/>
                        </a:rPr>
                        <m:t>=</m:t>
                      </m:r>
                      <m:d>
                        <m:dPr>
                          <m:begChr m:val="|"/>
                          <m:endChr m:val="|"/>
                          <m:ctrlPr>
                            <a:rPr lang="el-GR" i="1">
                              <a:latin typeface="Cambria Math" panose="02040503050406030204" pitchFamily="18" charset="0"/>
                            </a:rPr>
                          </m:ctrlPr>
                        </m:dPr>
                        <m:e>
                          <m:sSub>
                            <m:sSubPr>
                              <m:ctrlPr>
                                <a:rPr lang="el-GR" i="1">
                                  <a:latin typeface="Cambria Math" panose="02040503050406030204" pitchFamily="18" charset="0"/>
                                </a:rPr>
                              </m:ctrlPr>
                            </m:sSubPr>
                            <m:e>
                              <m:r>
                                <a:rPr lang="en-US" i="1">
                                  <a:latin typeface="Cambria Math" panose="02040503050406030204" pitchFamily="18" charset="0"/>
                                </a:rPr>
                                <m:t>𝑝</m:t>
                              </m:r>
                            </m:e>
                            <m:sub>
                              <m:r>
                                <a:rPr lang="en-US" i="1">
                                  <a:latin typeface="Cambria Math" panose="02040503050406030204" pitchFamily="18" charset="0"/>
                                </a:rPr>
                                <m:t>1</m:t>
                              </m:r>
                            </m:sub>
                          </m:sSub>
                        </m:e>
                      </m:d>
                      <m:sSub>
                        <m:sSubPr>
                          <m:ctrlPr>
                            <a:rPr lang="en-US" i="1" smtClean="0">
                              <a:latin typeface="Cambria Math" panose="02040503050406030204" pitchFamily="18" charset="0"/>
                            </a:rPr>
                          </m:ctrlPr>
                        </m:sSubPr>
                        <m:e>
                          <m:r>
                            <m:rPr>
                              <m:sty m:val="p"/>
                            </m:rPr>
                            <a:rPr lang="el-GR" b="0" i="0" smtClean="0">
                              <a:latin typeface="Cambria Math" panose="02040503050406030204" pitchFamily="18" charset="0"/>
                            </a:rPr>
                            <m:t>Α</m:t>
                          </m:r>
                        </m:e>
                        <m:sub>
                          <m:r>
                            <a:rPr lang="el-GR" b="0" i="1" smtClean="0">
                              <a:latin typeface="Cambria Math" panose="02040503050406030204" pitchFamily="18" charset="0"/>
                            </a:rPr>
                            <m:t>0</m:t>
                          </m:r>
                        </m:sub>
                      </m:sSub>
                      <m:r>
                        <a:rPr lang="el-GR" b="0" i="1" smtClean="0">
                          <a:latin typeface="Cambria Math" panose="02040503050406030204" pitchFamily="18" charset="0"/>
                        </a:rPr>
                        <m:t>=</m:t>
                      </m:r>
                      <m:f>
                        <m:fPr>
                          <m:ctrlPr>
                            <a:rPr lang="el-GR"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1</m:t>
                          </m:r>
                        </m:num>
                        <m:den>
                          <m:sSub>
                            <m:sSubPr>
                              <m:ctrlPr>
                                <a:rPr lang="el-GR" i="1">
                                  <a:latin typeface="Cambria Math" panose="02040503050406030204" pitchFamily="18" charset="0"/>
                                </a:rPr>
                              </m:ctrlPr>
                            </m:sSubPr>
                            <m:e>
                              <m:r>
                                <a:rPr lang="en-US" i="1">
                                  <a:latin typeface="Cambria Math" panose="02040503050406030204" pitchFamily="18" charset="0"/>
                                </a:rPr>
                                <m:t>𝑔</m:t>
                              </m:r>
                            </m:e>
                            <m:sub>
                              <m:r>
                                <a:rPr lang="en-US" i="1">
                                  <a:latin typeface="Cambria Math" panose="02040503050406030204" pitchFamily="18" charset="0"/>
                                </a:rPr>
                                <m:t>𝑚</m:t>
                              </m:r>
                              <m:r>
                                <a:rPr lang="en-US" i="1">
                                  <a:latin typeface="Cambria Math" panose="02040503050406030204" pitchFamily="18" charset="0"/>
                                </a:rPr>
                                <m:t>2</m:t>
                              </m:r>
                            </m:sub>
                          </m:sSub>
                          <m:sSub>
                            <m:sSubPr>
                              <m:ctrlPr>
                                <a:rPr lang="el-GR"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1</m:t>
                              </m:r>
                            </m:sub>
                          </m:sSub>
                          <m:sSub>
                            <m:sSubPr>
                              <m:ctrlPr>
                                <a:rPr lang="el-GR"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2</m:t>
                              </m:r>
                            </m:sub>
                          </m:sSub>
                          <m:sSub>
                            <m:sSubPr>
                              <m:ctrlPr>
                                <a:rPr lang="el-GR"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𝐶</m:t>
                              </m:r>
                            </m:sub>
                          </m:sSub>
                        </m:den>
                      </m:f>
                      <m:sSub>
                        <m:sSubPr>
                          <m:ctrlPr>
                            <a:rPr lang="el-GR" i="1">
                              <a:latin typeface="Cambria Math" panose="02040503050406030204" pitchFamily="18" charset="0"/>
                            </a:rPr>
                          </m:ctrlPr>
                        </m:sSubPr>
                        <m:e>
                          <m:sSub>
                            <m:sSubPr>
                              <m:ctrlPr>
                                <a:rPr lang="el-GR" i="1">
                                  <a:latin typeface="Cambria Math" panose="02040503050406030204" pitchFamily="18" charset="0"/>
                                </a:rPr>
                              </m:ctrlPr>
                            </m:sSubPr>
                            <m:e>
                              <m:r>
                                <a:rPr lang="en-US" i="1">
                                  <a:latin typeface="Cambria Math" panose="02040503050406030204" pitchFamily="18" charset="0"/>
                                </a:rPr>
                                <m:t>𝑔</m:t>
                              </m:r>
                            </m:e>
                            <m:sub>
                              <m:r>
                                <a:rPr lang="en-US" i="1">
                                  <a:latin typeface="Cambria Math" panose="02040503050406030204" pitchFamily="18" charset="0"/>
                                </a:rPr>
                                <m:t>𝑚</m:t>
                              </m:r>
                              <m:r>
                                <a:rPr lang="el-GR" b="0" i="1" smtClean="0">
                                  <a:latin typeface="Cambria Math" panose="02040503050406030204" pitchFamily="18" charset="0"/>
                                </a:rPr>
                                <m:t>1</m:t>
                              </m:r>
                            </m:sub>
                          </m:sSub>
                          <m:r>
                            <a:rPr lang="en-US" i="1">
                              <a:latin typeface="Cambria Math" panose="02040503050406030204" pitchFamily="18" charset="0"/>
                            </a:rPr>
                            <m:t>𝑔</m:t>
                          </m:r>
                        </m:e>
                        <m:sub>
                          <m:r>
                            <a:rPr lang="en-US" i="1">
                              <a:latin typeface="Cambria Math" panose="02040503050406030204" pitchFamily="18" charset="0"/>
                            </a:rPr>
                            <m:t>𝑚</m:t>
                          </m:r>
                          <m:r>
                            <a:rPr lang="en-US" i="1">
                              <a:latin typeface="Cambria Math" panose="02040503050406030204" pitchFamily="18" charset="0"/>
                            </a:rPr>
                            <m:t>2</m:t>
                          </m:r>
                        </m:sub>
                      </m:sSub>
                      <m:sSub>
                        <m:sSubPr>
                          <m:ctrlPr>
                            <a:rPr lang="el-GR"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1</m:t>
                          </m:r>
                        </m:sub>
                      </m:sSub>
                      <m:sSub>
                        <m:sSubPr>
                          <m:ctrlPr>
                            <a:rPr lang="el-GR"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2</m:t>
                          </m:r>
                        </m:sub>
                      </m:sSub>
                      <m:r>
                        <a:rPr lang="el-GR" b="0" i="1" smtClean="0">
                          <a:latin typeface="Cambria Math" panose="02040503050406030204" pitchFamily="18" charset="0"/>
                        </a:rPr>
                        <m:t>=</m:t>
                      </m:r>
                      <m:f>
                        <m:fPr>
                          <m:ctrlPr>
                            <a:rPr lang="en-US" i="1">
                              <a:latin typeface="Cambria Math" panose="02040503050406030204" pitchFamily="18" charset="0"/>
                            </a:rPr>
                          </m:ctrlPr>
                        </m:fPr>
                        <m:num>
                          <m:sSub>
                            <m:sSubPr>
                              <m:ctrlPr>
                                <a:rPr lang="el-GR" i="1">
                                  <a:latin typeface="Cambria Math" panose="02040503050406030204" pitchFamily="18" charset="0"/>
                                </a:rPr>
                              </m:ctrlPr>
                            </m:sSubPr>
                            <m:e>
                              <m:r>
                                <a:rPr lang="en-US" i="1">
                                  <a:latin typeface="Cambria Math" panose="02040503050406030204" pitchFamily="18" charset="0"/>
                                </a:rPr>
                                <m:t>𝑔</m:t>
                              </m:r>
                            </m:e>
                            <m:sub>
                              <m:r>
                                <a:rPr lang="en-US" i="1">
                                  <a:latin typeface="Cambria Math" panose="02040503050406030204" pitchFamily="18" charset="0"/>
                                </a:rPr>
                                <m:t>𝑚</m:t>
                              </m:r>
                              <m:r>
                                <a:rPr lang="el-GR" b="0" i="1" smtClean="0">
                                  <a:latin typeface="Cambria Math" panose="02040503050406030204" pitchFamily="18" charset="0"/>
                                </a:rPr>
                                <m:t>1</m:t>
                              </m:r>
                            </m:sub>
                          </m:sSub>
                        </m:num>
                        <m:den>
                          <m:sSub>
                            <m:sSubPr>
                              <m:ctrlPr>
                                <a:rPr lang="el-GR"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𝐶</m:t>
                              </m:r>
                            </m:sub>
                          </m:sSub>
                        </m:den>
                      </m:f>
                    </m:oMath>
                  </m:oMathPara>
                </a14:m>
                <a:endParaRPr lang="el-GR" dirty="0" smtClean="0"/>
              </a:p>
            </p:txBody>
          </p:sp>
        </mc:Choice>
        <mc:Fallback xmlns="">
          <p:sp>
            <p:nvSpPr>
              <p:cNvPr id="6" name="TextBox 5"/>
              <p:cNvSpPr txBox="1">
                <a:spLocks noRot="1" noChangeAspect="1" noMove="1" noResize="1" noEditPoints="1" noAdjustHandles="1" noChangeArrowheads="1" noChangeShapeType="1" noTextEdit="1"/>
              </p:cNvSpPr>
              <p:nvPr/>
            </p:nvSpPr>
            <p:spPr>
              <a:xfrm>
                <a:off x="1763688" y="5458519"/>
                <a:ext cx="5292588" cy="1021820"/>
              </a:xfrm>
              <a:prstGeom prst="rect">
                <a:avLst/>
              </a:prstGeom>
              <a:blipFill rotWithShape="0">
                <a:blip r:embed="rId9"/>
                <a:stretch>
                  <a:fillRect/>
                </a:stretch>
              </a:blipFill>
            </p:spPr>
            <p:txBody>
              <a:bodyPr/>
              <a:lstStyle/>
              <a:p>
                <a:r>
                  <a:rPr lang="el-GR">
                    <a:noFill/>
                  </a:rPr>
                  <a:t> </a:t>
                </a:r>
              </a:p>
            </p:txBody>
          </p:sp>
        </mc:Fallback>
      </mc:AlternateContent>
    </p:spTree>
    <p:custDataLst>
      <p:tags r:id="rId1"/>
    </p:custDataLst>
    <p:extLst>
      <p:ext uri="{BB962C8B-B14F-4D97-AF65-F5344CB8AC3E}">
        <p14:creationId xmlns:p14="http://schemas.microsoft.com/office/powerpoint/2010/main" val="25054911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a:xfrm>
            <a:off x="457200" y="90121"/>
            <a:ext cx="8229600" cy="1144800"/>
          </a:xfrm>
        </p:spPr>
        <p:txBody>
          <a:bodyPr>
            <a:normAutofit/>
          </a:bodyPr>
          <a:lstStyle/>
          <a:p>
            <a:r>
              <a:rPr lang="el-GR" sz="4000" dirty="0" smtClean="0"/>
              <a:t>Αντιστάθμιση συχνότητας (</a:t>
            </a:r>
            <a:r>
              <a:rPr lang="en-US" sz="4000" dirty="0" smtClean="0"/>
              <a:t>4</a:t>
            </a:r>
            <a:r>
              <a:rPr lang="el-GR" sz="4000" dirty="0" smtClean="0"/>
              <a:t> από 4)</a:t>
            </a:r>
            <a:endParaRPr lang="el-GR" sz="4000" dirty="0"/>
          </a:p>
        </p:txBody>
      </p:sp>
      <p:sp>
        <p:nvSpPr>
          <p:cNvPr id="16" name="Text Box 66"/>
          <p:cNvSpPr txBox="1">
            <a:spLocks noChangeArrowheads="1"/>
          </p:cNvSpPr>
          <p:nvPr/>
        </p:nvSpPr>
        <p:spPr bwMode="auto">
          <a:xfrm>
            <a:off x="188913" y="1012625"/>
            <a:ext cx="86233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pPr>
            <a:r>
              <a:rPr lang="el-GR" altLang="el-GR" sz="2000" dirty="0">
                <a:latin typeface="+mj-lt"/>
              </a:rPr>
              <a:t> Οι θέσεις του δεύτερου πόλου </a:t>
            </a:r>
            <a:r>
              <a:rPr lang="en-US" altLang="el-GR" sz="2000" dirty="0">
                <a:latin typeface="+mj-lt"/>
              </a:rPr>
              <a:t>p</a:t>
            </a:r>
            <a:r>
              <a:rPr lang="en-US" altLang="el-GR" sz="2000" baseline="-25000" dirty="0">
                <a:latin typeface="+mj-lt"/>
              </a:rPr>
              <a:t>2</a:t>
            </a:r>
            <a:r>
              <a:rPr lang="el-GR" altLang="el-GR" sz="2000" dirty="0">
                <a:latin typeface="+mj-lt"/>
              </a:rPr>
              <a:t> και της ρίζας ως προς την </a:t>
            </a:r>
            <a:r>
              <a:rPr lang="el-GR" altLang="el-GR" sz="2000" dirty="0" err="1">
                <a:latin typeface="+mj-lt"/>
              </a:rPr>
              <a:t>ω</a:t>
            </a:r>
            <a:r>
              <a:rPr lang="el-GR" altLang="el-GR" sz="2000" baseline="-25000" dirty="0" err="1">
                <a:latin typeface="+mj-lt"/>
              </a:rPr>
              <a:t>Τ</a:t>
            </a:r>
            <a:r>
              <a:rPr lang="el-GR" altLang="el-GR" sz="2000" dirty="0">
                <a:latin typeface="+mj-lt"/>
              </a:rPr>
              <a:t> υπολογίζονται ως εξής:</a:t>
            </a:r>
          </a:p>
        </p:txBody>
      </p:sp>
      <mc:AlternateContent xmlns:mc="http://schemas.openxmlformats.org/markup-compatibility/2006">
        <mc:Choice xmlns:a14="http://schemas.microsoft.com/office/drawing/2010/main" Requires="a14">
          <p:sp>
            <p:nvSpPr>
              <p:cNvPr id="3" name="TextBox 2"/>
              <p:cNvSpPr txBox="1"/>
              <p:nvPr/>
            </p:nvSpPr>
            <p:spPr>
              <a:xfrm>
                <a:off x="755576" y="930295"/>
                <a:ext cx="5904655" cy="2630546"/>
              </a:xfrm>
              <a:prstGeom prst="rect">
                <a:avLst/>
              </a:prstGeom>
            </p:spPr>
            <p:txBody>
              <a:bodyPr vert="horz" wrap="none" lIns="0" tIns="0" rIns="0" bIns="0" rtlCol="0" anchor="ctr">
                <a:noAutofit/>
              </a:bodyPr>
              <a:lstStyle/>
              <a:p>
                <a14:m>
                  <m:oMath xmlns:m="http://schemas.openxmlformats.org/officeDocument/2006/math">
                    <m:d>
                      <m:dPr>
                        <m:begChr m:val="|"/>
                        <m:endChr m:val="|"/>
                        <m:ctrlPr>
                          <a:rPr lang="el-GR" sz="2400" i="1" smtClean="0">
                            <a:latin typeface="Cambria Math" panose="02040503050406030204" pitchFamily="18" charset="0"/>
                          </a:rPr>
                        </m:ctrlPr>
                      </m:dPr>
                      <m:e>
                        <m:f>
                          <m:fPr>
                            <m:ctrlPr>
                              <a:rPr lang="el-GR" sz="2400" i="1">
                                <a:latin typeface="Cambria Math" panose="02040503050406030204" pitchFamily="18" charset="0"/>
                              </a:rPr>
                            </m:ctrlPr>
                          </m:fPr>
                          <m:num>
                            <m:sSub>
                              <m:sSubPr>
                                <m:ctrlPr>
                                  <a:rPr lang="el-GR" sz="2400" i="1">
                                    <a:latin typeface="Cambria Math" panose="02040503050406030204" pitchFamily="18" charset="0"/>
                                  </a:rPr>
                                </m:ctrlPr>
                              </m:sSubPr>
                              <m:e>
                                <m:r>
                                  <a:rPr lang="en-US" sz="2400" i="1">
                                    <a:latin typeface="Cambria Math" panose="02040503050406030204" pitchFamily="18" charset="0"/>
                                  </a:rPr>
                                  <m:t>𝑝</m:t>
                                </m:r>
                              </m:e>
                              <m:sub>
                                <m:r>
                                  <a:rPr lang="en-US" sz="2400" i="1">
                                    <a:latin typeface="Cambria Math" panose="02040503050406030204" pitchFamily="18" charset="0"/>
                                  </a:rPr>
                                  <m:t>2</m:t>
                                </m:r>
                              </m:sub>
                            </m:sSub>
                          </m:num>
                          <m:den>
                            <m:sSub>
                              <m:sSubPr>
                                <m:ctrlPr>
                                  <a:rPr lang="el-GR" sz="2400" i="1">
                                    <a:latin typeface="Cambria Math" panose="02040503050406030204" pitchFamily="18" charset="0"/>
                                  </a:rPr>
                                </m:ctrlPr>
                              </m:sSubPr>
                              <m:e>
                                <m:r>
                                  <a:rPr lang="el-GR" sz="2400" i="1">
                                    <a:latin typeface="Cambria Math" panose="02040503050406030204" pitchFamily="18" charset="0"/>
                                  </a:rPr>
                                  <m:t>𝜔</m:t>
                                </m:r>
                              </m:e>
                              <m:sub>
                                <m:r>
                                  <m:rPr>
                                    <m:sty m:val="p"/>
                                  </m:rPr>
                                  <a:rPr lang="el-GR" sz="2400">
                                    <a:latin typeface="Cambria Math" panose="02040503050406030204" pitchFamily="18" charset="0"/>
                                  </a:rPr>
                                  <m:t>Τ</m:t>
                                </m:r>
                              </m:sub>
                            </m:sSub>
                          </m:den>
                        </m:f>
                      </m:e>
                    </m:d>
                    <m:r>
                      <a:rPr lang="el-GR" sz="2400" b="0" i="1" smtClean="0">
                        <a:latin typeface="Cambria Math" panose="02040503050406030204" pitchFamily="18" charset="0"/>
                      </a:rPr>
                      <m:t>=</m:t>
                    </m:r>
                    <m:f>
                      <m:fPr>
                        <m:ctrlPr>
                          <a:rPr lang="el-GR" sz="2400" b="0" i="1" smtClean="0">
                            <a:latin typeface="Cambria Math" panose="02040503050406030204" pitchFamily="18" charset="0"/>
                          </a:rPr>
                        </m:ctrlPr>
                      </m:fPr>
                      <m:num>
                        <m:sSub>
                          <m:sSubPr>
                            <m:ctrlPr>
                              <a:rPr lang="el-GR" sz="2400" b="0" i="1" smtClean="0">
                                <a:latin typeface="Cambria Math" panose="02040503050406030204" pitchFamily="18" charset="0"/>
                              </a:rPr>
                            </m:ctrlPr>
                          </m:sSubPr>
                          <m:e>
                            <m:r>
                              <m:rPr>
                                <m:sty m:val="p"/>
                              </m:rPr>
                              <a:rPr lang="en-US" sz="2400" b="0" i="0" smtClean="0">
                                <a:latin typeface="Cambria Math" panose="02040503050406030204" pitchFamily="18" charset="0"/>
                              </a:rPr>
                              <m:t>g</m:t>
                            </m:r>
                          </m:e>
                          <m:sub>
                            <m:r>
                              <a:rPr lang="en-US" sz="2400" b="0" i="1" smtClean="0">
                                <a:latin typeface="Cambria Math" panose="02040503050406030204" pitchFamily="18" charset="0"/>
                              </a:rPr>
                              <m:t>𝑚</m:t>
                            </m:r>
                            <m:r>
                              <a:rPr lang="en-US" sz="2400" b="0" i="1" smtClean="0">
                                <a:latin typeface="Cambria Math" panose="02040503050406030204" pitchFamily="18" charset="0"/>
                              </a:rPr>
                              <m:t>2</m:t>
                            </m:r>
                          </m:sub>
                        </m:sSub>
                      </m:num>
                      <m:den>
                        <m:sSub>
                          <m:sSubPr>
                            <m:ctrlPr>
                              <a:rPr lang="el-GR" sz="2400" i="1">
                                <a:latin typeface="Cambria Math" panose="02040503050406030204" pitchFamily="18" charset="0"/>
                              </a:rPr>
                            </m:ctrlPr>
                          </m:sSubPr>
                          <m:e>
                            <m:r>
                              <m:rPr>
                                <m:sty m:val="p"/>
                              </m:rPr>
                              <a:rPr lang="en-US" sz="2400">
                                <a:latin typeface="Cambria Math" panose="02040503050406030204" pitchFamily="18" charset="0"/>
                              </a:rPr>
                              <m:t>g</m:t>
                            </m:r>
                          </m:e>
                          <m:sub>
                            <m:r>
                              <a:rPr lang="en-US" sz="2400" i="1">
                                <a:latin typeface="Cambria Math" panose="02040503050406030204" pitchFamily="18" charset="0"/>
                              </a:rPr>
                              <m:t>𝑚</m:t>
                            </m:r>
                            <m:r>
                              <a:rPr lang="en-US" sz="2400" b="0" i="1" smtClean="0">
                                <a:latin typeface="Cambria Math" panose="02040503050406030204" pitchFamily="18" charset="0"/>
                              </a:rPr>
                              <m:t>1</m:t>
                            </m:r>
                          </m:sub>
                        </m:sSub>
                      </m:den>
                    </m:f>
                    <m:f>
                      <m:fPr>
                        <m:ctrlPr>
                          <a:rPr lang="el-GR" sz="2400" i="1">
                            <a:latin typeface="Cambria Math" panose="02040503050406030204" pitchFamily="18" charset="0"/>
                          </a:rPr>
                        </m:ctrlPr>
                      </m:fPr>
                      <m:num>
                        <m:sSub>
                          <m:sSubPr>
                            <m:ctrlPr>
                              <a:rPr lang="el-GR" sz="2400" i="1">
                                <a:latin typeface="Cambria Math" panose="02040503050406030204" pitchFamily="18" charset="0"/>
                              </a:rPr>
                            </m:ctrlPr>
                          </m:sSubPr>
                          <m:e>
                            <m:r>
                              <m:rPr>
                                <m:sty m:val="p"/>
                              </m:rPr>
                              <a:rPr lang="en-US" sz="2400" b="0" i="0" smtClean="0">
                                <a:latin typeface="Cambria Math" panose="02040503050406030204" pitchFamily="18" charset="0"/>
                              </a:rPr>
                              <m:t>C</m:t>
                            </m:r>
                          </m:e>
                          <m:sub>
                            <m:r>
                              <a:rPr lang="en-US" sz="2400" b="0" i="1" smtClean="0">
                                <a:latin typeface="Cambria Math" panose="02040503050406030204" pitchFamily="18" charset="0"/>
                              </a:rPr>
                              <m:t>𝐶</m:t>
                            </m:r>
                          </m:sub>
                        </m:sSub>
                      </m:num>
                      <m:den>
                        <m:sSub>
                          <m:sSubPr>
                            <m:ctrlPr>
                              <a:rPr lang="el-GR" sz="2400" i="1">
                                <a:latin typeface="Cambria Math" panose="02040503050406030204" pitchFamily="18" charset="0"/>
                              </a:rPr>
                            </m:ctrlPr>
                          </m:sSubPr>
                          <m:e>
                            <m:r>
                              <m:rPr>
                                <m:sty m:val="p"/>
                              </m:rPr>
                              <a:rPr lang="en-US" sz="2400" b="0" i="0" smtClean="0">
                                <a:latin typeface="Cambria Math" panose="02040503050406030204" pitchFamily="18" charset="0"/>
                              </a:rPr>
                              <m:t>C</m:t>
                            </m:r>
                          </m:e>
                          <m:sub>
                            <m:r>
                              <a:rPr lang="en-US" sz="2400" b="0" i="1" smtClean="0">
                                <a:latin typeface="Cambria Math" panose="02040503050406030204" pitchFamily="18" charset="0"/>
                              </a:rPr>
                              <m:t>2</m:t>
                            </m:r>
                          </m:sub>
                        </m:sSub>
                      </m:den>
                    </m:f>
                  </m:oMath>
                </a14:m>
                <a:r>
                  <a:rPr lang="en-US" dirty="0" smtClean="0"/>
                  <a:t> </a:t>
                </a:r>
                <a:r>
                  <a:rPr lang="en-US" dirty="0" smtClean="0">
                    <a:latin typeface="+mn-lt"/>
                  </a:rPr>
                  <a:t>for stability &gt;2 to </a:t>
                </a:r>
                <a:r>
                  <a:rPr lang="en-US" dirty="0" smtClean="0">
                    <a:latin typeface="+mn-lt"/>
                  </a:rPr>
                  <a:t>4 </a:t>
                </a:r>
              </a:p>
              <a:p>
                <a14:m>
                  <m:oMathPara xmlns:m="http://schemas.openxmlformats.org/officeDocument/2006/math">
                    <m:oMathParaPr>
                      <m:jc m:val="centerGroup"/>
                    </m:oMathParaPr>
                    <m:oMath xmlns:m="http://schemas.openxmlformats.org/officeDocument/2006/math">
                      <m:d>
                        <m:dPr>
                          <m:begChr m:val="|"/>
                          <m:endChr m:val="|"/>
                          <m:ctrlPr>
                            <a:rPr lang="el-GR" i="1">
                              <a:latin typeface="Cambria Math" panose="02040503050406030204" pitchFamily="18" charset="0"/>
                            </a:rPr>
                          </m:ctrlPr>
                        </m:dPr>
                        <m:e>
                          <m:f>
                            <m:fPr>
                              <m:ctrlPr>
                                <a:rPr lang="el-GR" i="1">
                                  <a:latin typeface="Cambria Math" panose="02040503050406030204" pitchFamily="18" charset="0"/>
                                </a:rPr>
                              </m:ctrlPr>
                            </m:fPr>
                            <m:num>
                              <m:r>
                                <a:rPr lang="en-US" i="1">
                                  <a:latin typeface="Cambria Math" panose="02040503050406030204" pitchFamily="18" charset="0"/>
                                </a:rPr>
                                <m:t>𝑧</m:t>
                              </m:r>
                            </m:num>
                            <m:den>
                              <m:sSub>
                                <m:sSubPr>
                                  <m:ctrlPr>
                                    <a:rPr lang="el-GR" i="1">
                                      <a:latin typeface="Cambria Math" panose="02040503050406030204" pitchFamily="18" charset="0"/>
                                    </a:rPr>
                                  </m:ctrlPr>
                                </m:sSubPr>
                                <m:e>
                                  <m:r>
                                    <a:rPr lang="el-GR" i="1">
                                      <a:latin typeface="Cambria Math" panose="02040503050406030204" pitchFamily="18" charset="0"/>
                                    </a:rPr>
                                    <m:t>𝜔</m:t>
                                  </m:r>
                                </m:e>
                                <m:sub>
                                  <m:r>
                                    <m:rPr>
                                      <m:sty m:val="p"/>
                                    </m:rPr>
                                    <a:rPr lang="el-GR">
                                      <a:latin typeface="Cambria Math" panose="02040503050406030204" pitchFamily="18" charset="0"/>
                                    </a:rPr>
                                    <m:t>Τ</m:t>
                                  </m:r>
                                </m:sub>
                              </m:sSub>
                            </m:den>
                          </m:f>
                        </m:e>
                      </m:d>
                      <m:r>
                        <a:rPr lang="el-GR" i="1">
                          <a:latin typeface="Cambria Math" panose="02040503050406030204" pitchFamily="18" charset="0"/>
                        </a:rPr>
                        <m:t>=</m:t>
                      </m:r>
                      <m:f>
                        <m:fPr>
                          <m:ctrlPr>
                            <a:rPr lang="el-GR" i="1">
                              <a:latin typeface="Cambria Math" panose="02040503050406030204" pitchFamily="18" charset="0"/>
                            </a:rPr>
                          </m:ctrlPr>
                        </m:fPr>
                        <m:num>
                          <m:sSub>
                            <m:sSubPr>
                              <m:ctrlPr>
                                <a:rPr lang="el-GR" i="1">
                                  <a:latin typeface="Cambria Math" panose="02040503050406030204" pitchFamily="18" charset="0"/>
                                </a:rPr>
                              </m:ctrlPr>
                            </m:sSubPr>
                            <m:e>
                              <m:r>
                                <m:rPr>
                                  <m:sty m:val="p"/>
                                </m:rPr>
                                <a:rPr lang="en-US">
                                  <a:latin typeface="Cambria Math" panose="02040503050406030204" pitchFamily="18" charset="0"/>
                                </a:rPr>
                                <m:t>g</m:t>
                              </m:r>
                            </m:e>
                            <m:sub>
                              <m:r>
                                <a:rPr lang="en-US" i="1">
                                  <a:latin typeface="Cambria Math" panose="02040503050406030204" pitchFamily="18" charset="0"/>
                                </a:rPr>
                                <m:t>𝑚</m:t>
                              </m:r>
                              <m:r>
                                <a:rPr lang="en-US" i="1">
                                  <a:latin typeface="Cambria Math" panose="02040503050406030204" pitchFamily="18" charset="0"/>
                                </a:rPr>
                                <m:t>2</m:t>
                              </m:r>
                            </m:sub>
                          </m:sSub>
                        </m:num>
                        <m:den>
                          <m:sSub>
                            <m:sSubPr>
                              <m:ctrlPr>
                                <a:rPr lang="el-GR" i="1">
                                  <a:latin typeface="Cambria Math" panose="02040503050406030204" pitchFamily="18" charset="0"/>
                                </a:rPr>
                              </m:ctrlPr>
                            </m:sSubPr>
                            <m:e>
                              <m:r>
                                <m:rPr>
                                  <m:sty m:val="p"/>
                                </m:rPr>
                                <a:rPr lang="en-US">
                                  <a:latin typeface="Cambria Math" panose="02040503050406030204" pitchFamily="18" charset="0"/>
                                </a:rPr>
                                <m:t>g</m:t>
                              </m:r>
                            </m:e>
                            <m:sub>
                              <m:r>
                                <a:rPr lang="en-US" i="1">
                                  <a:latin typeface="Cambria Math" panose="02040503050406030204" pitchFamily="18" charset="0"/>
                                </a:rPr>
                                <m:t>𝑚</m:t>
                              </m:r>
                              <m:r>
                                <a:rPr lang="en-US" i="1">
                                  <a:latin typeface="Cambria Math" panose="02040503050406030204" pitchFamily="18" charset="0"/>
                                </a:rPr>
                                <m:t>1</m:t>
                              </m:r>
                            </m:sub>
                          </m:sSub>
                        </m:den>
                      </m:f>
                    </m:oMath>
                  </m:oMathPara>
                </a14:m>
                <a:endParaRPr lang="el-GR" dirty="0" smtClean="0">
                  <a:latin typeface="+mn-lt"/>
                </a:endParaRPr>
              </a:p>
            </p:txBody>
          </p:sp>
        </mc:Choice>
        <mc:Fallback>
          <p:sp>
            <p:nvSpPr>
              <p:cNvPr id="3" name="TextBox 2"/>
              <p:cNvSpPr txBox="1">
                <a:spLocks noRot="1" noChangeAspect="1" noMove="1" noResize="1" noEditPoints="1" noAdjustHandles="1" noChangeArrowheads="1" noChangeShapeType="1" noTextEdit="1"/>
              </p:cNvSpPr>
              <p:nvPr/>
            </p:nvSpPr>
            <p:spPr>
              <a:xfrm>
                <a:off x="755576" y="930295"/>
                <a:ext cx="5904655" cy="2630546"/>
              </a:xfrm>
              <a:prstGeom prst="rect">
                <a:avLst/>
              </a:prstGeom>
              <a:blipFill rotWithShape="0">
                <a:blip r:embed="rId3"/>
                <a:stretch>
                  <a:fillRect/>
                </a:stretch>
              </a:blipFill>
            </p:spPr>
            <p:txBody>
              <a:bodyPr/>
              <a:lstStyle/>
              <a:p>
                <a:r>
                  <a:rPr lang="el-GR">
                    <a:noFill/>
                  </a:rPr>
                  <a:t> </a:t>
                </a:r>
              </a:p>
            </p:txBody>
          </p:sp>
        </mc:Fallback>
      </mc:AlternateContent>
      <mc:AlternateContent xmlns:mc="http://schemas.openxmlformats.org/markup-compatibility/2006">
        <mc:Choice xmlns:a14="http://schemas.microsoft.com/office/drawing/2010/main" Requires="a14">
          <p:sp>
            <p:nvSpPr>
              <p:cNvPr id="4" name="Rectangle 3"/>
              <p:cNvSpPr/>
              <p:nvPr/>
            </p:nvSpPr>
            <p:spPr>
              <a:xfrm>
                <a:off x="4782725" y="1693033"/>
                <a:ext cx="2598788"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nor/>
                        </m:rPr>
                        <a:rPr lang="el-GR" altLang="el-GR" dirty="0"/>
                        <m:t>Αν</m:t>
                      </m:r>
                      <m:r>
                        <m:rPr>
                          <m:nor/>
                        </m:rPr>
                        <a:rPr lang="el-GR" altLang="el-GR" dirty="0"/>
                        <m:t> </m:t>
                      </m:r>
                      <m:r>
                        <m:rPr>
                          <m:nor/>
                        </m:rPr>
                        <a:rPr lang="en-US" altLang="el-GR" dirty="0"/>
                        <m:t>C</m:t>
                      </m:r>
                      <m:r>
                        <m:rPr>
                          <m:nor/>
                        </m:rPr>
                        <a:rPr lang="en-US" altLang="el-GR" baseline="-25000" dirty="0"/>
                        <m:t>C</m:t>
                      </m:r>
                      <m:r>
                        <m:rPr>
                          <m:nor/>
                        </m:rPr>
                        <a:rPr lang="en-US" altLang="el-GR" dirty="0"/>
                        <m:t>&gt;</m:t>
                      </m:r>
                      <m:r>
                        <m:rPr>
                          <m:nor/>
                        </m:rPr>
                        <a:rPr lang="en-US" altLang="el-GR" dirty="0"/>
                        <m:t>C</m:t>
                      </m:r>
                      <m:r>
                        <m:rPr>
                          <m:nor/>
                        </m:rPr>
                        <a:rPr lang="en-US" altLang="el-GR" baseline="-25000" dirty="0"/>
                        <m:t>2  </m:t>
                      </m:r>
                      <m:r>
                        <m:rPr>
                          <m:nor/>
                        </m:rPr>
                        <a:rPr lang="el-GR" altLang="el-GR" dirty="0"/>
                        <m:t>και</m:t>
                      </m:r>
                      <m:r>
                        <m:rPr>
                          <m:nor/>
                        </m:rPr>
                        <a:rPr lang="el-GR" altLang="el-GR" dirty="0"/>
                        <m:t>  </m:t>
                      </m:r>
                      <m:r>
                        <m:rPr>
                          <m:nor/>
                        </m:rPr>
                        <a:rPr lang="en-US" altLang="el-GR" dirty="0"/>
                        <m:t>g</m:t>
                      </m:r>
                      <m:r>
                        <m:rPr>
                          <m:nor/>
                        </m:rPr>
                        <a:rPr lang="en-US" altLang="el-GR" baseline="-25000" dirty="0"/>
                        <m:t>m</m:t>
                      </m:r>
                      <m:r>
                        <m:rPr>
                          <m:nor/>
                        </m:rPr>
                        <a:rPr lang="en-US" altLang="el-GR" baseline="-25000" dirty="0"/>
                        <m:t>2&gt;</m:t>
                      </m:r>
                      <m:r>
                        <m:rPr>
                          <m:nor/>
                        </m:rPr>
                        <a:rPr lang="en-US" altLang="el-GR" dirty="0"/>
                        <m:t>gm</m:t>
                      </m:r>
                      <m:r>
                        <m:rPr>
                          <m:nor/>
                        </m:rPr>
                        <a:rPr lang="en-US" altLang="el-GR" baseline="-25000" dirty="0"/>
                        <m:t>1</m:t>
                      </m:r>
                    </m:oMath>
                  </m:oMathPara>
                </a14:m>
                <a:endParaRPr lang="el-GR" dirty="0"/>
              </a:p>
            </p:txBody>
          </p:sp>
        </mc:Choice>
        <mc:Fallback>
          <p:sp>
            <p:nvSpPr>
              <p:cNvPr id="4" name="Rectangle 3"/>
              <p:cNvSpPr>
                <a:spLocks noRot="1" noChangeAspect="1" noMove="1" noResize="1" noEditPoints="1" noAdjustHandles="1" noChangeArrowheads="1" noChangeShapeType="1" noTextEdit="1"/>
              </p:cNvSpPr>
              <p:nvPr/>
            </p:nvSpPr>
            <p:spPr>
              <a:xfrm>
                <a:off x="4782725" y="1693033"/>
                <a:ext cx="2598788" cy="369332"/>
              </a:xfrm>
              <a:prstGeom prst="rect">
                <a:avLst/>
              </a:prstGeom>
              <a:blipFill rotWithShape="0">
                <a:blip r:embed="rId4"/>
                <a:stretch>
                  <a:fillRect b="-13333"/>
                </a:stretch>
              </a:blipFill>
            </p:spPr>
            <p:txBody>
              <a:bodyPr/>
              <a:lstStyle/>
              <a:p>
                <a:r>
                  <a:rPr lang="el-GR">
                    <a:noFill/>
                  </a:rPr>
                  <a:t> </a:t>
                </a:r>
              </a:p>
            </p:txBody>
          </p:sp>
        </mc:Fallback>
      </mc:AlternateContent>
      <p:pic>
        <p:nvPicPr>
          <p:cNvPr id="10" name="Picture 64" descr="Γραφική παράσταση Α προς log(f) και Φ προς log (f)"/>
          <p:cNvPicPr>
            <a:picLocks noGrp="1" noChangeAspect="1" noChangeArrowheads="1"/>
          </p:cNvPicPr>
          <p:nvPr>
            <p:ph idx="1"/>
          </p:nvPr>
        </p:nvPicPr>
        <p:blipFill>
          <a:blip r:embed="rId5">
            <a:extLst>
              <a:ext uri="{28A0092B-C50C-407E-A947-70E740481C1C}">
                <a14:useLocalDpi xmlns:a14="http://schemas.microsoft.com/office/drawing/2010/main" val="0"/>
              </a:ext>
            </a:extLst>
          </a:blip>
          <a:srcRect/>
          <a:stretch>
            <a:fillRect/>
          </a:stretch>
        </p:blipFill>
        <p:spPr bwMode="auto">
          <a:xfrm>
            <a:off x="67409" y="2904374"/>
            <a:ext cx="4504591" cy="2616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Θέση κειμένου 1"/>
          <p:cNvSpPr>
            <a:spLocks noGrp="1"/>
          </p:cNvSpPr>
          <p:nvPr>
            <p:ph type="body" sz="half" idx="2"/>
          </p:nvPr>
        </p:nvSpPr>
        <p:spPr>
          <a:xfrm>
            <a:off x="4752019" y="2388830"/>
            <a:ext cx="4391981" cy="4608512"/>
          </a:xfrm>
        </p:spPr>
        <p:txBody>
          <a:bodyPr>
            <a:normAutofit fontScale="92500" lnSpcReduction="10000"/>
          </a:bodyPr>
          <a:lstStyle/>
          <a:p>
            <a:pPr>
              <a:spcBef>
                <a:spcPct val="50000"/>
              </a:spcBef>
            </a:pPr>
            <a:r>
              <a:rPr lang="el-GR" altLang="el-GR" b="1" dirty="0" smtClean="0"/>
              <a:t>Παρατηρήσεις</a:t>
            </a:r>
            <a:r>
              <a:rPr lang="el-GR" altLang="el-GR" b="1" dirty="0"/>
              <a:t>:</a:t>
            </a:r>
          </a:p>
          <a:p>
            <a:pPr>
              <a:spcBef>
                <a:spcPct val="50000"/>
              </a:spcBef>
              <a:buFontTx/>
              <a:buChar char="•"/>
            </a:pPr>
            <a:r>
              <a:rPr lang="el-GR" altLang="el-GR" dirty="0"/>
              <a:t>Η ρίζα στο δεξιό </a:t>
            </a:r>
            <a:r>
              <a:rPr lang="el-GR" altLang="el-GR" dirty="0" err="1"/>
              <a:t>ημιεπίπεδο</a:t>
            </a:r>
            <a:r>
              <a:rPr lang="el-GR" altLang="el-GR" dirty="0"/>
              <a:t> χειροτερεύει το περιθώριο φάσης.</a:t>
            </a:r>
          </a:p>
          <a:p>
            <a:pPr>
              <a:spcBef>
                <a:spcPct val="50000"/>
              </a:spcBef>
              <a:buFontTx/>
              <a:buChar char="•"/>
            </a:pPr>
            <a:r>
              <a:rPr lang="el-GR" altLang="el-GR" dirty="0"/>
              <a:t>Στη διπολική τεχνολογία </a:t>
            </a:r>
            <a:r>
              <a:rPr lang="en-US" altLang="el-GR" dirty="0"/>
              <a:t>g</a:t>
            </a:r>
            <a:r>
              <a:rPr lang="en-US" altLang="el-GR" baseline="-25000" dirty="0"/>
              <a:t>m2</a:t>
            </a:r>
            <a:r>
              <a:rPr lang="en-US" altLang="el-GR" dirty="0"/>
              <a:t>&gt;</a:t>
            </a:r>
            <a:r>
              <a:rPr lang="el-GR" altLang="el-GR" dirty="0"/>
              <a:t>&gt;</a:t>
            </a:r>
            <a:r>
              <a:rPr lang="en-US" altLang="el-GR" dirty="0"/>
              <a:t>g</a:t>
            </a:r>
            <a:r>
              <a:rPr lang="en-US" altLang="el-GR" baseline="-25000" dirty="0"/>
              <a:t>m1</a:t>
            </a:r>
            <a:r>
              <a:rPr lang="el-GR" altLang="el-GR" dirty="0"/>
              <a:t> διότι το ρεύμα της δεύτερης βαθμίδας είναι κανονικά μεγαλύτερο από αυτό της πρώτης.</a:t>
            </a:r>
          </a:p>
          <a:p>
            <a:pPr>
              <a:spcBef>
                <a:spcPct val="50000"/>
              </a:spcBef>
              <a:buFontTx/>
              <a:buChar char="•"/>
            </a:pPr>
            <a:r>
              <a:rPr lang="el-GR" altLang="el-GR" dirty="0"/>
              <a:t>Στην τεχνολογία </a:t>
            </a:r>
            <a:r>
              <a:rPr lang="en-US" altLang="el-GR" dirty="0"/>
              <a:t>CMOS</a:t>
            </a:r>
            <a:r>
              <a:rPr lang="el-GR" altLang="el-GR" dirty="0"/>
              <a:t> το </a:t>
            </a:r>
            <a:r>
              <a:rPr lang="en-US" altLang="el-GR" dirty="0"/>
              <a:t>g</a:t>
            </a:r>
            <a:r>
              <a:rPr lang="en-US" altLang="el-GR" baseline="-25000" dirty="0"/>
              <a:t>m</a:t>
            </a:r>
            <a:r>
              <a:rPr lang="en-US" altLang="el-GR" dirty="0"/>
              <a:t> </a:t>
            </a:r>
            <a:r>
              <a:rPr lang="el-GR" altLang="el-GR" dirty="0"/>
              <a:t>είναι ανάλογο της τετραγωνικής ρίζας του Ι. Επίσης η βαθμίδα εισόδου πρέπει να έχει μεγάλη διαγωγιμότητα για μικρότερο θερμικό θόρυβο.</a:t>
            </a:r>
          </a:p>
          <a:p>
            <a:pPr>
              <a:spcBef>
                <a:spcPct val="50000"/>
              </a:spcBef>
              <a:buFontTx/>
              <a:buChar char="•"/>
            </a:pPr>
            <a:r>
              <a:rPr lang="el-GR" altLang="el-GR" dirty="0"/>
              <a:t>Στην πράξη το εφικτό περιθώριο φάσης δεν εγγυάται την ευστάθεια. </a:t>
            </a:r>
          </a:p>
          <a:p>
            <a:endParaRPr lang="el-GR" dirty="0"/>
          </a:p>
        </p:txBody>
      </p:sp>
    </p:spTree>
    <p:custDataLst>
      <p:tags r:id="rId1"/>
    </p:custDataLst>
    <p:extLst>
      <p:ext uri="{BB962C8B-B14F-4D97-AF65-F5344CB8AC3E}">
        <p14:creationId xmlns:p14="http://schemas.microsoft.com/office/powerpoint/2010/main" val="428679764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 Κατάργηση της ρίζας δεξιού </a:t>
            </a:r>
            <a:r>
              <a:rPr lang="el-GR" dirty="0" err="1" smtClean="0"/>
              <a:t>ημιεπιπέδου</a:t>
            </a:r>
            <a:r>
              <a:rPr lang="en-US" dirty="0" smtClean="0"/>
              <a:t> (</a:t>
            </a:r>
            <a:r>
              <a:rPr lang="el-GR" dirty="0" smtClean="0"/>
              <a:t>1 από 2)</a:t>
            </a:r>
            <a:endParaRPr lang="el-GR" dirty="0"/>
          </a:p>
        </p:txBody>
      </p:sp>
      <p:sp>
        <p:nvSpPr>
          <p:cNvPr id="3" name="Θέση κειμένου 2"/>
          <p:cNvSpPr>
            <a:spLocks noGrp="1"/>
          </p:cNvSpPr>
          <p:nvPr>
            <p:ph type="body" sz="half" idx="2"/>
          </p:nvPr>
        </p:nvSpPr>
        <p:spPr>
          <a:xfrm>
            <a:off x="457200" y="1556792"/>
            <a:ext cx="5915000" cy="2404089"/>
          </a:xfrm>
        </p:spPr>
        <p:txBody>
          <a:bodyPr/>
          <a:lstStyle/>
          <a:p>
            <a:pPr>
              <a:spcBef>
                <a:spcPct val="50000"/>
              </a:spcBef>
              <a:buFontTx/>
              <a:buChar char="•"/>
            </a:pPr>
            <a:r>
              <a:rPr lang="el-GR" altLang="el-GR" dirty="0" err="1"/>
              <a:t>Ακολουθητής</a:t>
            </a:r>
            <a:r>
              <a:rPr lang="el-GR" altLang="el-GR" dirty="0"/>
              <a:t> πηγής</a:t>
            </a:r>
          </a:p>
          <a:p>
            <a:pPr>
              <a:spcBef>
                <a:spcPct val="50000"/>
              </a:spcBef>
              <a:buFontTx/>
              <a:buChar char="•"/>
            </a:pPr>
            <a:r>
              <a:rPr lang="el-GR" altLang="el-GR" dirty="0"/>
              <a:t>Αντίσταση μηδενισμού </a:t>
            </a:r>
            <a:r>
              <a:rPr lang="el-GR" altLang="el-GR" dirty="0" smtClean="0"/>
              <a:t>ρίζας</a:t>
            </a:r>
            <a:endParaRPr lang="el-GR" altLang="el-GR" dirty="0"/>
          </a:p>
          <a:p>
            <a:pPr>
              <a:spcBef>
                <a:spcPct val="50000"/>
              </a:spcBef>
            </a:pPr>
            <a:r>
              <a:rPr lang="el-GR" altLang="el-GR" dirty="0"/>
              <a:t>Η ρίζα οφείλεται σε ανατροφοδότηση του σήματος σε ένα σημείο με διαφορά φάσης </a:t>
            </a:r>
            <a:r>
              <a:rPr lang="el-GR" altLang="el-GR" dirty="0" smtClean="0"/>
              <a:t>180</a:t>
            </a:r>
            <a:r>
              <a:rPr lang="el-GR" altLang="el-GR" baseline="30000" dirty="0" smtClean="0"/>
              <a:t>0</a:t>
            </a:r>
            <a:endParaRPr lang="el-GR" altLang="el-GR" dirty="0"/>
          </a:p>
          <a:p>
            <a:pPr>
              <a:spcBef>
                <a:spcPct val="50000"/>
              </a:spcBef>
            </a:pPr>
            <a:r>
              <a:rPr lang="el-GR" altLang="el-GR" b="1" dirty="0"/>
              <a:t>Λύση:</a:t>
            </a:r>
            <a:r>
              <a:rPr lang="el-GR" altLang="el-GR" dirty="0"/>
              <a:t> 1.Κατάργηση της ανατροφοδότησης με έναν </a:t>
            </a:r>
            <a:r>
              <a:rPr lang="el-GR" altLang="el-GR" dirty="0" err="1"/>
              <a:t>ακολουθητή</a:t>
            </a:r>
            <a:r>
              <a:rPr lang="el-GR" altLang="el-GR" dirty="0"/>
              <a:t> πηγής</a:t>
            </a:r>
          </a:p>
          <a:p>
            <a:endParaRPr lang="el-GR" dirty="0"/>
          </a:p>
        </p:txBody>
      </p:sp>
      <p:pic>
        <p:nvPicPr>
          <p:cNvPr id="5" name="Picture 92" descr="Κύκλωμα "/>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372200" y="1556792"/>
            <a:ext cx="2511306" cy="2404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3" descr="Κύκλωμα με ακολουθητη πηγής για την κατάργηση ρίζας δεξιού επιπέδου"/>
          <p:cNvPicPr>
            <a:picLocks noChangeAspect="1" noChangeArrowheads="1"/>
          </p:cNvPicPr>
          <p:nvPr/>
        </p:nvPicPr>
        <p:blipFill>
          <a:blip r:embed="rId4">
            <a:extLst>
              <a:ext uri="{28A0092B-C50C-407E-A947-70E740481C1C}">
                <a14:useLocalDpi xmlns:a14="http://schemas.microsoft.com/office/drawing/2010/main" val="0"/>
              </a:ext>
            </a:extLst>
          </a:blip>
          <a:srcRect b="7648"/>
          <a:stretch>
            <a:fillRect/>
          </a:stretch>
        </p:blipFill>
        <p:spPr bwMode="auto">
          <a:xfrm>
            <a:off x="359532" y="4185084"/>
            <a:ext cx="4536504" cy="1846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95"/>
          <p:cNvSpPr txBox="1">
            <a:spLocks noChangeArrowheads="1"/>
          </p:cNvSpPr>
          <p:nvPr/>
        </p:nvSpPr>
        <p:spPr bwMode="auto">
          <a:xfrm>
            <a:off x="5016500" y="4185084"/>
            <a:ext cx="3670300" cy="2400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pPr>
            <a:r>
              <a:rPr lang="el-GR" altLang="el-GR" sz="2000" dirty="0">
                <a:latin typeface="+mj-lt"/>
              </a:rPr>
              <a:t> Μειονεκτήματα</a:t>
            </a:r>
            <a:r>
              <a:rPr lang="el-GR" altLang="el-GR" sz="2000" dirty="0" smtClean="0">
                <a:latin typeface="+mj-lt"/>
              </a:rPr>
              <a:t>:</a:t>
            </a:r>
            <a:endParaRPr lang="el-GR" altLang="el-GR" sz="2000" baseline="-25000" dirty="0">
              <a:latin typeface="+mj-lt"/>
            </a:endParaRPr>
          </a:p>
          <a:p>
            <a:pPr algn="l">
              <a:spcBef>
                <a:spcPct val="50000"/>
              </a:spcBef>
              <a:buFontTx/>
              <a:buChar char="•"/>
            </a:pPr>
            <a:r>
              <a:rPr lang="el-GR" altLang="el-GR" sz="2000" dirty="0">
                <a:latin typeface="+mj-lt"/>
              </a:rPr>
              <a:t>  Επιφάνεια</a:t>
            </a:r>
          </a:p>
          <a:p>
            <a:pPr algn="l">
              <a:spcBef>
                <a:spcPct val="50000"/>
              </a:spcBef>
              <a:buFontTx/>
              <a:buChar char="•"/>
            </a:pPr>
            <a:r>
              <a:rPr lang="el-GR" altLang="el-GR" sz="2000" dirty="0">
                <a:latin typeface="+mj-lt"/>
              </a:rPr>
              <a:t>  Κατανάλωση ισχύος</a:t>
            </a:r>
          </a:p>
          <a:p>
            <a:pPr algn="l">
              <a:spcBef>
                <a:spcPct val="50000"/>
              </a:spcBef>
              <a:buFontTx/>
              <a:buChar char="•"/>
            </a:pPr>
            <a:r>
              <a:rPr lang="el-GR" altLang="el-GR" sz="2000" dirty="0">
                <a:latin typeface="+mj-lt"/>
              </a:rPr>
              <a:t>  Στην πράξη δημιουργεί διπλό δρόμο ανατροφοδότησης και επομένως πιθανή αστάθεια.</a:t>
            </a:r>
          </a:p>
        </p:txBody>
      </p:sp>
    </p:spTree>
    <p:custDataLst>
      <p:tags r:id="rId1"/>
    </p:custDataLst>
    <p:extLst>
      <p:ext uri="{BB962C8B-B14F-4D97-AF65-F5344CB8AC3E}">
        <p14:creationId xmlns:p14="http://schemas.microsoft.com/office/powerpoint/2010/main" val="125670719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 Κατάργηση της ρίζας δεξιού </a:t>
            </a:r>
            <a:r>
              <a:rPr lang="el-GR" dirty="0" err="1"/>
              <a:t>ημιεπιπέδου</a:t>
            </a:r>
            <a:r>
              <a:rPr lang="el-GR" dirty="0"/>
              <a:t> </a:t>
            </a:r>
            <a:r>
              <a:rPr lang="el-GR" dirty="0" smtClean="0"/>
              <a:t>(</a:t>
            </a:r>
            <a:r>
              <a:rPr lang="en-US" dirty="0" smtClean="0"/>
              <a:t>2</a:t>
            </a:r>
            <a:r>
              <a:rPr lang="el-GR" dirty="0" smtClean="0"/>
              <a:t> από 2</a:t>
            </a:r>
            <a:r>
              <a:rPr lang="el-GR" dirty="0"/>
              <a:t>)</a:t>
            </a:r>
          </a:p>
        </p:txBody>
      </p:sp>
      <p:pic>
        <p:nvPicPr>
          <p:cNvPr id="5" name="Picture 7" descr="Κύκλωμα με αντίσταση μηδενισμού ρίζας για την κατάργηση ρίζας δεξιού επιπέδου"/>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868144" y="1556792"/>
            <a:ext cx="2629983" cy="227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κειμένου 2"/>
          <p:cNvSpPr>
            <a:spLocks noGrp="1"/>
          </p:cNvSpPr>
          <p:nvPr>
            <p:ph type="body" sz="half" idx="2"/>
          </p:nvPr>
        </p:nvSpPr>
        <p:spPr>
          <a:xfrm>
            <a:off x="457200" y="1556792"/>
            <a:ext cx="5662972" cy="1116124"/>
          </a:xfrm>
        </p:spPr>
        <p:txBody>
          <a:bodyPr>
            <a:normAutofit lnSpcReduction="10000"/>
          </a:bodyPr>
          <a:lstStyle/>
          <a:p>
            <a:pPr>
              <a:spcBef>
                <a:spcPct val="50000"/>
              </a:spcBef>
            </a:pPr>
            <a:r>
              <a:rPr lang="el-GR" altLang="el-GR" b="1" dirty="0" smtClean="0"/>
              <a:t>Λύση:</a:t>
            </a:r>
            <a:r>
              <a:rPr lang="el-GR" altLang="el-GR" dirty="0" smtClean="0"/>
              <a:t> 2. </a:t>
            </a:r>
            <a:r>
              <a:rPr lang="el-GR" altLang="el-GR" dirty="0"/>
              <a:t>Αντίσταση μηδενισμού ρίζας.</a:t>
            </a:r>
          </a:p>
          <a:p>
            <a:pPr>
              <a:spcBef>
                <a:spcPct val="50000"/>
              </a:spcBef>
            </a:pPr>
            <a:r>
              <a:rPr lang="el-GR" altLang="el-GR" dirty="0"/>
              <a:t>Η θέση της ρίζας απομακρύνεται με μία αντίσταση σε σειρά με τη </a:t>
            </a:r>
            <a:r>
              <a:rPr lang="en-US" altLang="el-GR" dirty="0"/>
              <a:t>C</a:t>
            </a:r>
            <a:r>
              <a:rPr lang="en-US" altLang="el-GR" baseline="-25000" dirty="0"/>
              <a:t>C</a:t>
            </a:r>
            <a:endParaRPr lang="el-GR" altLang="el-GR" dirty="0"/>
          </a:p>
          <a:p>
            <a:endParaRPr lang="el-GR" dirty="0"/>
          </a:p>
        </p:txBody>
      </p:sp>
      <mc:AlternateContent xmlns:mc="http://schemas.openxmlformats.org/markup-compatibility/2006" xmlns:a14="http://schemas.microsoft.com/office/drawing/2010/main">
        <mc:Choice Requires="a14">
          <p:sp>
            <p:nvSpPr>
              <p:cNvPr id="2" name="TextBox 1"/>
              <p:cNvSpPr txBox="1"/>
              <p:nvPr/>
            </p:nvSpPr>
            <p:spPr>
              <a:xfrm>
                <a:off x="323528" y="2847060"/>
                <a:ext cx="4457216" cy="1405880"/>
              </a:xfrm>
              <a:prstGeom prst="rect">
                <a:avLst/>
              </a:prstGeom>
            </p:spPr>
            <p:txBody>
              <a:bodyPr vert="horz" wrap="none" lIns="0" tIns="0" rIns="0" bIns="0" rtlCol="0" anchor="ctr">
                <a:normAutofit/>
              </a:bodyPr>
              <a:lstStyle/>
              <a:p>
                <a:pPr/>
                <a14:m>
                  <m:oMathPara xmlns:m="http://schemas.openxmlformats.org/officeDocument/2006/math">
                    <m:oMathParaPr>
                      <m:jc m:val="centerGroup"/>
                    </m:oMathParaPr>
                    <m:oMath xmlns:m="http://schemas.openxmlformats.org/officeDocument/2006/math">
                      <m:f>
                        <m:fPr>
                          <m:ctrlPr>
                            <a:rPr lang="el-GR" i="1" smtClean="0">
                              <a:latin typeface="Cambria Math" panose="02040503050406030204" pitchFamily="18" charset="0"/>
                            </a:rPr>
                          </m:ctrlPr>
                        </m:fPr>
                        <m:num>
                          <m:sSub>
                            <m:sSubPr>
                              <m:ctrlPr>
                                <a:rPr lang="el-GR"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0</m:t>
                              </m:r>
                            </m:sub>
                          </m:sSub>
                        </m:num>
                        <m:den>
                          <m:sSub>
                            <m:sSubPr>
                              <m:ctrlPr>
                                <a:rPr lang="el-GR"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𝑖𝑛</m:t>
                              </m:r>
                            </m:sub>
                          </m:sSub>
                        </m:den>
                      </m:f>
                      <m:r>
                        <a:rPr lang="el-GR" i="1" smtClean="0">
                          <a:latin typeface="Cambria Math" panose="02040503050406030204" pitchFamily="18" charset="0"/>
                          <a:ea typeface="Cambria Math" panose="02040503050406030204" pitchFamily="18" charset="0"/>
                        </a:rPr>
                        <m:t>≅</m:t>
                      </m:r>
                      <m:f>
                        <m:fPr>
                          <m:ctrlPr>
                            <a:rPr lang="el-GR" i="1" smtClean="0">
                              <a:latin typeface="Cambria Math" panose="02040503050406030204" pitchFamily="18" charset="0"/>
                              <a:ea typeface="Cambria Math" panose="02040503050406030204" pitchFamily="18" charset="0"/>
                            </a:rPr>
                          </m:ctrlPr>
                        </m:fPr>
                        <m:num>
                          <m:sSub>
                            <m:sSubPr>
                              <m:ctrlPr>
                                <a:rPr lang="el-GR"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𝐴</m:t>
                              </m:r>
                            </m:e>
                            <m:sub>
                              <m:r>
                                <a:rPr lang="en-US" b="0" i="1" smtClean="0">
                                  <a:latin typeface="Cambria Math" panose="02040503050406030204" pitchFamily="18" charset="0"/>
                                  <a:ea typeface="Cambria Math" panose="02040503050406030204" pitchFamily="18" charset="0"/>
                                </a:rPr>
                                <m:t>0</m:t>
                              </m:r>
                            </m:sub>
                          </m:sSub>
                          <m:r>
                            <a:rPr lang="en-US" b="0" i="1" smtClean="0">
                              <a:latin typeface="Cambria Math" panose="02040503050406030204" pitchFamily="18" charset="0"/>
                              <a:ea typeface="Cambria Math" panose="02040503050406030204" pitchFamily="18" charset="0"/>
                            </a:rPr>
                            <m:t>[1+</m:t>
                          </m:r>
                          <m:r>
                            <a:rPr lang="en-US" b="0" i="1" smtClean="0">
                              <a:latin typeface="Cambria Math" panose="02040503050406030204" pitchFamily="18" charset="0"/>
                              <a:ea typeface="Cambria Math" panose="02040503050406030204" pitchFamily="18" charset="0"/>
                            </a:rPr>
                            <m:t>𝑠</m:t>
                          </m:r>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𝑅</m:t>
                              </m:r>
                            </m:e>
                            <m:sub>
                              <m:r>
                                <a:rPr lang="en-US" b="0" i="1" smtClean="0">
                                  <a:latin typeface="Cambria Math" panose="02040503050406030204" pitchFamily="18" charset="0"/>
                                  <a:ea typeface="Cambria Math" panose="02040503050406030204" pitchFamily="18" charset="0"/>
                                </a:rPr>
                                <m:t>𝑧</m:t>
                              </m:r>
                            </m:sub>
                          </m:sSub>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1</m:t>
                              </m:r>
                            </m:num>
                            <m:den>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𝑔</m:t>
                                  </m:r>
                                </m:e>
                                <m:sub>
                                  <m:r>
                                    <a:rPr lang="en-US" b="0" i="1" smtClean="0">
                                      <a:latin typeface="Cambria Math" panose="02040503050406030204" pitchFamily="18" charset="0"/>
                                      <a:ea typeface="Cambria Math" panose="02040503050406030204" pitchFamily="18" charset="0"/>
                                    </a:rPr>
                                    <m:t>𝑚</m:t>
                                  </m:r>
                                  <m:r>
                                    <a:rPr lang="en-US" b="0" i="1" smtClean="0">
                                      <a:latin typeface="Cambria Math" panose="02040503050406030204" pitchFamily="18" charset="0"/>
                                      <a:ea typeface="Cambria Math" panose="02040503050406030204" pitchFamily="18" charset="0"/>
                                    </a:rPr>
                                    <m:t>2</m:t>
                                  </m:r>
                                </m:sub>
                              </m:sSub>
                            </m:den>
                          </m:f>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𝐶</m:t>
                              </m:r>
                            </m:e>
                            <m:sub>
                              <m:r>
                                <a:rPr lang="en-US" b="0" i="1" smtClean="0">
                                  <a:latin typeface="Cambria Math" panose="02040503050406030204" pitchFamily="18" charset="0"/>
                                  <a:ea typeface="Cambria Math" panose="02040503050406030204" pitchFamily="18" charset="0"/>
                                </a:rPr>
                                <m:t>𝐶</m:t>
                              </m:r>
                            </m:sub>
                          </m:sSub>
                          <m:r>
                            <a:rPr lang="en-US" b="0" i="1" smtClean="0">
                              <a:latin typeface="Cambria Math" panose="02040503050406030204" pitchFamily="18" charset="0"/>
                              <a:ea typeface="Cambria Math" panose="02040503050406030204" pitchFamily="18" charset="0"/>
                            </a:rPr>
                            <m:t>]</m:t>
                          </m:r>
                        </m:num>
                        <m:den>
                          <m:r>
                            <a:rPr lang="en-US" b="0" i="1" smtClean="0">
                              <a:latin typeface="Cambria Math" panose="02040503050406030204" pitchFamily="18" charset="0"/>
                              <a:ea typeface="Cambria Math" panose="02040503050406030204" pitchFamily="18" charset="0"/>
                            </a:rPr>
                            <m:t>(1+</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𝑠</m:t>
                              </m:r>
                            </m:num>
                            <m:den>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𝑝</m:t>
                                  </m:r>
                                </m:e>
                                <m:sub>
                                  <m:r>
                                    <a:rPr lang="en-US" b="0" i="1" smtClean="0">
                                      <a:latin typeface="Cambria Math" panose="02040503050406030204" pitchFamily="18" charset="0"/>
                                      <a:ea typeface="Cambria Math" panose="02040503050406030204" pitchFamily="18" charset="0"/>
                                    </a:rPr>
                                    <m:t>1</m:t>
                                  </m:r>
                                </m:sub>
                              </m:sSub>
                            </m:den>
                          </m:f>
                          <m:r>
                            <a:rPr lang="en-US" i="1">
                              <a:latin typeface="Cambria Math" panose="02040503050406030204" pitchFamily="18" charset="0"/>
                              <a:ea typeface="Cambria Math" panose="02040503050406030204" pitchFamily="18" charset="0"/>
                            </a:rPr>
                            <m:t>)(1+</m:t>
                          </m:r>
                          <m:f>
                            <m:fPr>
                              <m:ctrlPr>
                                <a:rPr lang="en-US" i="1">
                                  <a:latin typeface="Cambria Math" panose="02040503050406030204" pitchFamily="18" charset="0"/>
                                  <a:ea typeface="Cambria Math" panose="02040503050406030204" pitchFamily="18" charset="0"/>
                                </a:rPr>
                              </m:ctrlPr>
                            </m:fPr>
                            <m:num>
                              <m:r>
                                <a:rPr lang="en-US" i="1">
                                  <a:latin typeface="Cambria Math" panose="02040503050406030204" pitchFamily="18" charset="0"/>
                                  <a:ea typeface="Cambria Math" panose="02040503050406030204" pitchFamily="18" charset="0"/>
                                </a:rPr>
                                <m:t>𝑠</m:t>
                              </m:r>
                            </m:num>
                            <m:den>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𝑝</m:t>
                                  </m:r>
                                </m:e>
                                <m:sub>
                                  <m:r>
                                    <a:rPr lang="en-US" b="0" i="1" smtClean="0">
                                      <a:latin typeface="Cambria Math" panose="02040503050406030204" pitchFamily="18" charset="0"/>
                                      <a:ea typeface="Cambria Math" panose="02040503050406030204" pitchFamily="18" charset="0"/>
                                    </a:rPr>
                                    <m:t>2</m:t>
                                  </m:r>
                                </m:sub>
                              </m:sSub>
                            </m:den>
                          </m:f>
                          <m:r>
                            <a:rPr lang="en-US" i="1">
                              <a:latin typeface="Cambria Math" panose="02040503050406030204" pitchFamily="18" charset="0"/>
                              <a:ea typeface="Cambria Math" panose="02040503050406030204" pitchFamily="18" charset="0"/>
                            </a:rPr>
                            <m:t>)</m:t>
                          </m:r>
                        </m:den>
                      </m:f>
                    </m:oMath>
                  </m:oMathPara>
                </a14:m>
                <a:endParaRPr lang="el-GR" dirty="0" smtClean="0"/>
              </a:p>
            </p:txBody>
          </p:sp>
        </mc:Choice>
        <mc:Fallback xmlns="">
          <p:sp>
            <p:nvSpPr>
              <p:cNvPr id="2" name="TextBox 1"/>
              <p:cNvSpPr txBox="1">
                <a:spLocks noRot="1" noChangeAspect="1" noMove="1" noResize="1" noEditPoints="1" noAdjustHandles="1" noChangeArrowheads="1" noChangeShapeType="1" noTextEdit="1"/>
              </p:cNvSpPr>
              <p:nvPr/>
            </p:nvSpPr>
            <p:spPr>
              <a:xfrm>
                <a:off x="323528" y="2847060"/>
                <a:ext cx="4457216" cy="1405880"/>
              </a:xfrm>
              <a:prstGeom prst="rect">
                <a:avLst/>
              </a:prstGeom>
              <a:blipFill rotWithShape="0">
                <a:blip r:embed="rId4"/>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4139952" y="2857172"/>
                <a:ext cx="2329408" cy="1569912"/>
              </a:xfrm>
              <a:prstGeom prst="rect">
                <a:avLst/>
              </a:prstGeom>
            </p:spPr>
            <p:txBody>
              <a:bodyPr vert="horz" wrap="none" lIns="0" tIns="0" rIns="0" bIns="0" rtlCol="0" anchor="ctr">
                <a:normAutofit/>
              </a:bodyPr>
              <a:lstStyle/>
              <a:p>
                <a:pPr/>
                <a14:m>
                  <m:oMathPara xmlns:m="http://schemas.openxmlformats.org/officeDocument/2006/math">
                    <m:oMathParaPr>
                      <m:jc m:val="centerGroup"/>
                    </m:oMathParaPr>
                    <m:oMath xmlns:m="http://schemas.openxmlformats.org/officeDocument/2006/math">
                      <m:r>
                        <a:rPr lang="el-GR" b="0" i="1" smtClean="0">
                          <a:latin typeface="Cambria Math" panose="02040503050406030204" pitchFamily="18" charset="0"/>
                        </a:rPr>
                        <m:t>𝑧</m:t>
                      </m:r>
                      <m:r>
                        <a:rPr lang="el-GR" b="0" i="1" smtClean="0">
                          <a:latin typeface="Cambria Math" panose="02040503050406030204" pitchFamily="18" charset="0"/>
                        </a:rPr>
                        <m:t>=</m:t>
                      </m:r>
                      <m:f>
                        <m:fPr>
                          <m:ctrlPr>
                            <a:rPr lang="el-GR" b="0" i="1" smtClean="0">
                              <a:latin typeface="Cambria Math" panose="02040503050406030204" pitchFamily="18" charset="0"/>
                            </a:rPr>
                          </m:ctrlPr>
                        </m:fPr>
                        <m:num>
                          <m:r>
                            <a:rPr lang="el-GR" b="0" i="1" smtClean="0">
                              <a:latin typeface="Cambria Math" panose="02040503050406030204" pitchFamily="18" charset="0"/>
                            </a:rPr>
                            <m:t>1</m:t>
                          </m:r>
                        </m:num>
                        <m:den>
                          <m:sSub>
                            <m:sSubPr>
                              <m:ctrlPr>
                                <a:rPr lang="el-GR" b="0" i="1" smtClean="0">
                                  <a:latin typeface="Cambria Math" panose="02040503050406030204" pitchFamily="18" charset="0"/>
                                </a:rPr>
                              </m:ctrlPr>
                            </m:sSubPr>
                            <m:e>
                              <m:r>
                                <a:rPr lang="el-GR" b="0" i="1" smtClean="0">
                                  <a:latin typeface="Cambria Math" panose="02040503050406030204" pitchFamily="18" charset="0"/>
                                </a:rPr>
                                <m:t>𝐶</m:t>
                              </m:r>
                            </m:e>
                            <m:sub>
                              <m:r>
                                <a:rPr lang="el-GR" b="0" i="1" smtClean="0">
                                  <a:latin typeface="Cambria Math" panose="02040503050406030204" pitchFamily="18" charset="0"/>
                                </a:rPr>
                                <m:t>𝐶</m:t>
                              </m:r>
                            </m:sub>
                          </m:sSub>
                          <m:r>
                            <a:rPr lang="el-GR" b="0" i="1" smtClean="0">
                              <a:latin typeface="Cambria Math" panose="02040503050406030204" pitchFamily="18" charset="0"/>
                            </a:rPr>
                            <m:t>(</m:t>
                          </m:r>
                          <m:f>
                            <m:fPr>
                              <m:ctrlPr>
                                <a:rPr lang="el-GR" i="1">
                                  <a:latin typeface="Cambria Math" panose="02040503050406030204" pitchFamily="18" charset="0"/>
                                  <a:ea typeface="Cambria Math" panose="02040503050406030204" pitchFamily="18" charset="0"/>
                                </a:rPr>
                              </m:ctrlPr>
                            </m:fPr>
                            <m:num>
                              <m:r>
                                <a:rPr lang="el-GR" i="1">
                                  <a:latin typeface="Cambria Math" panose="02040503050406030204" pitchFamily="18" charset="0"/>
                                  <a:ea typeface="Cambria Math" panose="02040503050406030204" pitchFamily="18" charset="0"/>
                                </a:rPr>
                                <m:t>1</m:t>
                              </m:r>
                            </m:num>
                            <m:den>
                              <m:sSub>
                                <m:sSubPr>
                                  <m:ctrlPr>
                                    <a:rPr lang="el-GR" i="1">
                                      <a:latin typeface="Cambria Math" panose="02040503050406030204" pitchFamily="18" charset="0"/>
                                      <a:ea typeface="Cambria Math" panose="02040503050406030204" pitchFamily="18" charset="0"/>
                                    </a:rPr>
                                  </m:ctrlPr>
                                </m:sSubPr>
                                <m:e>
                                  <m:r>
                                    <a:rPr lang="el-GR" i="1">
                                      <a:latin typeface="Cambria Math" panose="02040503050406030204" pitchFamily="18" charset="0"/>
                                      <a:ea typeface="Cambria Math" panose="02040503050406030204" pitchFamily="18" charset="0"/>
                                    </a:rPr>
                                    <m:t>𝑔</m:t>
                                  </m:r>
                                </m:e>
                                <m:sub>
                                  <m:r>
                                    <a:rPr lang="el-GR" i="1">
                                      <a:latin typeface="Cambria Math" panose="02040503050406030204" pitchFamily="18" charset="0"/>
                                      <a:ea typeface="Cambria Math" panose="02040503050406030204" pitchFamily="18" charset="0"/>
                                    </a:rPr>
                                    <m:t>𝑚</m:t>
                                  </m:r>
                                  <m:r>
                                    <a:rPr lang="el-GR" i="1">
                                      <a:latin typeface="Cambria Math" panose="02040503050406030204" pitchFamily="18" charset="0"/>
                                      <a:ea typeface="Cambria Math" panose="02040503050406030204" pitchFamily="18" charset="0"/>
                                    </a:rPr>
                                    <m:t>2</m:t>
                                  </m:r>
                                </m:sub>
                              </m:sSub>
                            </m:den>
                          </m:f>
                          <m:r>
                            <a:rPr lang="el-GR" b="0" i="1" smtClean="0">
                              <a:latin typeface="Cambria Math" panose="02040503050406030204" pitchFamily="18" charset="0"/>
                              <a:ea typeface="Cambria Math" panose="02040503050406030204" pitchFamily="18" charset="0"/>
                            </a:rPr>
                            <m:t>−</m:t>
                          </m:r>
                          <m:sSub>
                            <m:sSubPr>
                              <m:ctrlPr>
                                <a:rPr lang="el-GR" i="1">
                                  <a:latin typeface="Cambria Math" panose="02040503050406030204" pitchFamily="18" charset="0"/>
                                  <a:ea typeface="Cambria Math" panose="02040503050406030204" pitchFamily="18" charset="0"/>
                                </a:rPr>
                              </m:ctrlPr>
                            </m:sSubPr>
                            <m:e>
                              <m:r>
                                <a:rPr lang="el-GR" i="1">
                                  <a:latin typeface="Cambria Math" panose="02040503050406030204" pitchFamily="18" charset="0"/>
                                  <a:ea typeface="Cambria Math" panose="02040503050406030204" pitchFamily="18" charset="0"/>
                                </a:rPr>
                                <m:t>𝑅</m:t>
                              </m:r>
                            </m:e>
                            <m:sub>
                              <m:r>
                                <a:rPr lang="el-GR" i="1">
                                  <a:latin typeface="Cambria Math" panose="02040503050406030204" pitchFamily="18" charset="0"/>
                                  <a:ea typeface="Cambria Math" panose="02040503050406030204" pitchFamily="18" charset="0"/>
                                </a:rPr>
                                <m:t>𝑧</m:t>
                              </m:r>
                            </m:sub>
                          </m:sSub>
                          <m:r>
                            <a:rPr lang="el-GR" b="0" i="1" smtClean="0">
                              <a:latin typeface="Cambria Math" panose="02040503050406030204" pitchFamily="18" charset="0"/>
                            </a:rPr>
                            <m:t>)</m:t>
                          </m:r>
                        </m:den>
                      </m:f>
                    </m:oMath>
                  </m:oMathPara>
                </a14:m>
                <a:endParaRPr lang="el-GR" dirty="0" smtClean="0"/>
              </a:p>
            </p:txBody>
          </p:sp>
        </mc:Choice>
        <mc:Fallback xmlns="">
          <p:sp>
            <p:nvSpPr>
              <p:cNvPr id="9" name="TextBox 8"/>
              <p:cNvSpPr txBox="1">
                <a:spLocks noRot="1" noChangeAspect="1" noMove="1" noResize="1" noEditPoints="1" noAdjustHandles="1" noChangeArrowheads="1" noChangeShapeType="1" noTextEdit="1"/>
              </p:cNvSpPr>
              <p:nvPr/>
            </p:nvSpPr>
            <p:spPr>
              <a:xfrm>
                <a:off x="4139952" y="2857172"/>
                <a:ext cx="2329408" cy="1569912"/>
              </a:xfrm>
              <a:prstGeom prst="rect">
                <a:avLst/>
              </a:prstGeom>
              <a:blipFill rotWithShape="0">
                <a:blip r:embed="rId5"/>
                <a:stretch>
                  <a:fillRect/>
                </a:stretch>
              </a:blipFill>
            </p:spPr>
            <p:txBody>
              <a:bodyPr/>
              <a:lstStyle/>
              <a:p>
                <a:r>
                  <a:rPr lang="el-GR">
                    <a:noFill/>
                  </a:rPr>
                  <a:t> </a:t>
                </a:r>
              </a:p>
            </p:txBody>
          </p:sp>
        </mc:Fallback>
      </mc:AlternateContent>
      <p:sp>
        <p:nvSpPr>
          <p:cNvPr id="8" name="Text Box 11"/>
          <p:cNvSpPr txBox="1">
            <a:spLocks noChangeArrowheads="1"/>
          </p:cNvSpPr>
          <p:nvPr/>
        </p:nvSpPr>
        <p:spPr bwMode="auto">
          <a:xfrm>
            <a:off x="1684254" y="4437196"/>
            <a:ext cx="7016328"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buFontTx/>
              <a:buChar char="•"/>
            </a:pPr>
            <a:r>
              <a:rPr lang="el-GR" altLang="el-GR" sz="2000" b="1" dirty="0">
                <a:latin typeface="+mj-lt"/>
              </a:rPr>
              <a:t> </a:t>
            </a:r>
            <a:r>
              <a:rPr lang="el-GR" altLang="el-GR" sz="2000" dirty="0">
                <a:latin typeface="+mj-lt"/>
              </a:rPr>
              <a:t>Οι πόλοι είναι κοντά στις αρχικές τους θέσεις</a:t>
            </a:r>
          </a:p>
          <a:p>
            <a:pPr algn="l">
              <a:spcBef>
                <a:spcPct val="50000"/>
              </a:spcBef>
              <a:buFontTx/>
              <a:buChar char="•"/>
            </a:pPr>
            <a:r>
              <a:rPr lang="el-GR" altLang="el-GR" sz="2000" dirty="0">
                <a:latin typeface="+mj-lt"/>
              </a:rPr>
              <a:t> Η ρίζα μετακινείται σύμφωνα με την </a:t>
            </a:r>
            <a:r>
              <a:rPr lang="en-US" altLang="el-GR" sz="2000" dirty="0">
                <a:latin typeface="+mj-lt"/>
              </a:rPr>
              <a:t>R</a:t>
            </a:r>
            <a:r>
              <a:rPr lang="en-US" altLang="el-GR" sz="2000" baseline="-25000" dirty="0">
                <a:latin typeface="+mj-lt"/>
              </a:rPr>
              <a:t>Z</a:t>
            </a:r>
            <a:endParaRPr lang="en-US" altLang="el-GR" sz="2000" dirty="0">
              <a:latin typeface="+mj-lt"/>
            </a:endParaRPr>
          </a:p>
          <a:p>
            <a:pPr algn="l">
              <a:spcBef>
                <a:spcPct val="50000"/>
              </a:spcBef>
              <a:buFontTx/>
              <a:buChar char="•"/>
            </a:pPr>
            <a:r>
              <a:rPr lang="el-GR" altLang="el-GR" sz="2000" dirty="0">
                <a:latin typeface="+mj-lt"/>
              </a:rPr>
              <a:t>Αν</a:t>
            </a:r>
            <a:r>
              <a:rPr lang="en-US" altLang="el-GR" sz="2000" dirty="0">
                <a:latin typeface="+mj-lt"/>
              </a:rPr>
              <a:t> R</a:t>
            </a:r>
            <a:r>
              <a:rPr lang="en-US" altLang="el-GR" sz="2000" baseline="-25000" dirty="0">
                <a:latin typeface="+mj-lt"/>
              </a:rPr>
              <a:t>Z</a:t>
            </a:r>
            <a:r>
              <a:rPr lang="en-US" altLang="el-GR" sz="2000" dirty="0">
                <a:latin typeface="+mj-lt"/>
              </a:rPr>
              <a:t>=1/g</a:t>
            </a:r>
            <a:r>
              <a:rPr lang="en-US" altLang="el-GR" sz="2000" baseline="-25000" dirty="0">
                <a:latin typeface="+mj-lt"/>
              </a:rPr>
              <a:t>m2</a:t>
            </a:r>
            <a:r>
              <a:rPr lang="en-US" altLang="el-GR" sz="2000" dirty="0">
                <a:latin typeface="+mj-lt"/>
              </a:rPr>
              <a:t> </a:t>
            </a:r>
            <a:r>
              <a:rPr lang="el-GR" altLang="el-GR" sz="2000" dirty="0">
                <a:latin typeface="+mj-lt"/>
              </a:rPr>
              <a:t>η ρίζα τείνει στο άπειρο</a:t>
            </a:r>
          </a:p>
          <a:p>
            <a:pPr algn="l">
              <a:spcBef>
                <a:spcPct val="50000"/>
              </a:spcBef>
              <a:buFontTx/>
              <a:buChar char="•"/>
            </a:pPr>
            <a:r>
              <a:rPr lang="el-GR" altLang="el-GR" sz="2000" dirty="0">
                <a:latin typeface="+mj-lt"/>
              </a:rPr>
              <a:t>Αν </a:t>
            </a:r>
            <a:r>
              <a:rPr lang="en-US" altLang="el-GR" sz="2000" dirty="0">
                <a:latin typeface="+mj-lt"/>
              </a:rPr>
              <a:t>R</a:t>
            </a:r>
            <a:r>
              <a:rPr lang="en-US" altLang="el-GR" sz="2000" baseline="-25000" dirty="0">
                <a:latin typeface="+mj-lt"/>
              </a:rPr>
              <a:t>Z</a:t>
            </a:r>
            <a:r>
              <a:rPr lang="el-GR" altLang="el-GR" sz="2000" dirty="0">
                <a:latin typeface="+mj-lt"/>
              </a:rPr>
              <a:t>&gt;</a:t>
            </a:r>
            <a:r>
              <a:rPr lang="en-US" altLang="el-GR" sz="2000" dirty="0">
                <a:latin typeface="+mj-lt"/>
              </a:rPr>
              <a:t>1/g</a:t>
            </a:r>
            <a:r>
              <a:rPr lang="en-US" altLang="el-GR" sz="2000" baseline="-25000" dirty="0">
                <a:latin typeface="+mj-lt"/>
              </a:rPr>
              <a:t>m2</a:t>
            </a:r>
            <a:r>
              <a:rPr lang="el-GR" altLang="el-GR" sz="2000" dirty="0">
                <a:latin typeface="+mj-lt"/>
              </a:rPr>
              <a:t> η ρίζα τοποθετείται στο αριστερό </a:t>
            </a:r>
            <a:r>
              <a:rPr lang="el-GR" altLang="el-GR" sz="2000" dirty="0" err="1">
                <a:latin typeface="+mj-lt"/>
              </a:rPr>
              <a:t>ημιεπίπεδο</a:t>
            </a:r>
            <a:endParaRPr lang="en-US" altLang="el-GR" sz="2000" baseline="-25000" dirty="0">
              <a:latin typeface="+mj-lt"/>
            </a:endParaRPr>
          </a:p>
        </p:txBody>
      </p:sp>
    </p:spTree>
    <p:custDataLst>
      <p:tags r:id="rId1"/>
    </p:custDataLst>
    <p:extLst>
      <p:ext uri="{BB962C8B-B14F-4D97-AF65-F5344CB8AC3E}">
        <p14:creationId xmlns:p14="http://schemas.microsoft.com/office/powerpoint/2010/main" val="1969976233"/>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7/14/2015 5:54:37 PM"/>
</p:tagLst>
</file>

<file path=ppt/tags/tag10.xml><?xml version="1.0" encoding="utf-8"?>
<p:tagLst xmlns:a="http://schemas.openxmlformats.org/drawingml/2006/main" xmlns:r="http://schemas.openxmlformats.org/officeDocument/2006/relationships" xmlns:p="http://schemas.openxmlformats.org/presentationml/2006/main">
  <p:tag name="ZHAW.ACCESSIBILITYADDIN.READINGORDER" val="58370,58371,58372,58373,"/>
</p:tagLst>
</file>

<file path=ppt/tags/tag11.xml><?xml version="1.0" encoding="utf-8"?>
<p:tagLst xmlns:a="http://schemas.openxmlformats.org/drawingml/2006/main" xmlns:r="http://schemas.openxmlformats.org/officeDocument/2006/relationships" xmlns:p="http://schemas.openxmlformats.org/presentationml/2006/main">
  <p:tag name="ZHAW.ACCESSIBILITYADDIN.READINGORDER" val="59394,59395,59396,"/>
</p:tagLst>
</file>

<file path=ppt/tags/tag12.xml><?xml version="1.0" encoding="utf-8"?>
<p:tagLst xmlns:a="http://schemas.openxmlformats.org/drawingml/2006/main" xmlns:r="http://schemas.openxmlformats.org/officeDocument/2006/relationships" xmlns:p="http://schemas.openxmlformats.org/presentationml/2006/main">
  <p:tag name="ZHAW.ACCESSIBILITYADDIN.READINGORDER" val="67586,67587,67588,6,"/>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15362,15363,15364,"/>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7,66,65,75,68,69,70,71,72,67,73,74,"/>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2,5,6,7,"/>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7,53,6,2,3,4,"/>
</p:tagLst>
</file>

<file path=ppt/tags/tag6.xml><?xml version="1.0" encoding="utf-8"?>
<p:tagLst xmlns:a="http://schemas.openxmlformats.org/drawingml/2006/main" xmlns:r="http://schemas.openxmlformats.org/officeDocument/2006/relationships" xmlns:p="http://schemas.openxmlformats.org/presentationml/2006/main">
  <p:tag name="ZHAW.ACCESSIBILITYADDIN.READINGORDER" val="7,4,2,10,5,14,16,17,15,6,"/>
</p:tagLst>
</file>

<file path=ppt/tags/tag7.xml><?xml version="1.0" encoding="utf-8"?>
<p:tagLst xmlns:a="http://schemas.openxmlformats.org/drawingml/2006/main" xmlns:r="http://schemas.openxmlformats.org/officeDocument/2006/relationships" xmlns:p="http://schemas.openxmlformats.org/presentationml/2006/main">
  <p:tag name="ZHAW.ACCESSIBILITYADDIN.READINGORDER" val="7,16,3,4,10,2,"/>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4,3,5,6,7,"/>
</p:tagLst>
</file>

<file path=ppt/tags/tag9.xml><?xml version="1.0" encoding="utf-8"?>
<p:tagLst xmlns:a="http://schemas.openxmlformats.org/drawingml/2006/main" xmlns:r="http://schemas.openxmlformats.org/officeDocument/2006/relationships" xmlns:p="http://schemas.openxmlformats.org/presentationml/2006/main">
  <p:tag name="ZHAW.ACCESSIBILITYADDIN.READINGORDER" val="4,5,3,2,9,8,"/>
</p:tagLst>
</file>

<file path=ppt/theme/theme1.xml><?xml version="1.0" encoding="utf-8"?>
<a:theme xmlns:a="http://schemas.openxmlformats.org/drawingml/2006/main" name="Θέμα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extLst>
    <a:ext uri="{05A4C25C-085E-4340-85A3-A5531E510DB2}">
      <thm15:themeFamily xmlns:thm15="http://schemas.microsoft.com/office/thememl/2012/main" name="Θέμα2" id="{8D0EB99E-6069-4AFB-8549-0539EF7F222C}" vid="{B4C8CC40-989B-4BCD-8B08-244F7A7A114B}"/>
    </a:ext>
  </a:ext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10A08BA1-1035-4A3A-BDC2-A4459FB029EA}">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emplate/>
  <TotalTime>5458</TotalTime>
  <Words>769</Words>
  <Application>Microsoft Office PowerPoint</Application>
  <PresentationFormat>Προβολή στην οθόνη (4:3)</PresentationFormat>
  <Paragraphs>100</Paragraphs>
  <Slides>17</Slides>
  <Notes>8</Notes>
  <HiddenSlides>0</HiddenSlides>
  <MMClips>0</MMClips>
  <ScaleCrop>false</ScaleCrop>
  <HeadingPairs>
    <vt:vector size="8" baseType="variant">
      <vt:variant>
        <vt:lpstr>Γραμματοσειρές που χρησιμοποιούνται</vt:lpstr>
      </vt:variant>
      <vt:variant>
        <vt:i4>7</vt:i4>
      </vt:variant>
      <vt:variant>
        <vt:lpstr>Θέμα</vt:lpstr>
      </vt:variant>
      <vt:variant>
        <vt:i4>1</vt:i4>
      </vt:variant>
      <vt:variant>
        <vt:lpstr>Ενσωματωμένοι διακομιστές OLE</vt:lpstr>
      </vt:variant>
      <vt:variant>
        <vt:i4>3</vt:i4>
      </vt:variant>
      <vt:variant>
        <vt:lpstr>Τίτλοι διαφανειών</vt:lpstr>
      </vt:variant>
      <vt:variant>
        <vt:i4>17</vt:i4>
      </vt:variant>
    </vt:vector>
  </HeadingPairs>
  <TitlesOfParts>
    <vt:vector size="28" baseType="lpstr">
      <vt:lpstr>Arial</vt:lpstr>
      <vt:lpstr>Calibri</vt:lpstr>
      <vt:lpstr>Cambria Math</vt:lpstr>
      <vt:lpstr>Symbol</vt:lpstr>
      <vt:lpstr>Tahoma</vt:lpstr>
      <vt:lpstr>Times New Roman</vt:lpstr>
      <vt:lpstr>Wingdings</vt:lpstr>
      <vt:lpstr>Θέμα2</vt:lpstr>
      <vt:lpstr>Photo Editor Photo</vt:lpstr>
      <vt:lpstr>Εξίσωση</vt:lpstr>
      <vt:lpstr>MSPhotoEd.3</vt:lpstr>
      <vt:lpstr>Σχεδίαση Μεικτών VLSI Κυκλωμάτων</vt:lpstr>
      <vt:lpstr>Σύστημα αρνητικής ανάδρασης</vt:lpstr>
      <vt:lpstr>Συστήματα πολλαπλών πόλων</vt:lpstr>
      <vt:lpstr>Αντιστάθμιση συχνότητας (1 από 4)</vt:lpstr>
      <vt:lpstr>Αντιστάθμιση συχνότητας (2 από 4)</vt:lpstr>
      <vt:lpstr>Αντιστάθμιση συχνότητας (3 από 4)</vt:lpstr>
      <vt:lpstr>Αντιστάθμιση συχνότητας (4 από 4)</vt:lpstr>
      <vt:lpstr> Κατάργηση της ρίζας δεξιού ημιεπιπέδου (1 από 2)</vt:lpstr>
      <vt:lpstr> Κατάργηση της ρίζας δεξιού ημιεπιπέδου (2 από 2)</vt:lpstr>
      <vt:lpstr>Τέλος Ενότητας</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lpstr>Σημείωμα Χρήσης Έργων Τρίτων</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Morgana</dc:creator>
  <cp:lastModifiedBy>Δεσποινίς Βατόμουρο .</cp:lastModifiedBy>
  <cp:revision>148</cp:revision>
  <cp:lastPrinted>1601-01-01T00:00:00Z</cp:lastPrinted>
  <dcterms:created xsi:type="dcterms:W3CDTF">1601-01-01T00:00:00Z</dcterms:created>
  <dcterms:modified xsi:type="dcterms:W3CDTF">2015-07-14T14:54:48Z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y fmtid="{D5CDD505-2E9C-101B-9397-08002B2CF9AE}" pid="3" name="LCID">
    <vt:i4>1032</vt:i4>
  </property>
</Properties>
</file>