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22"/>
  </p:notesMasterIdLst>
  <p:handoutMasterIdLst>
    <p:handoutMasterId r:id="rId23"/>
  </p:handoutMasterIdLst>
  <p:sldIdLst>
    <p:sldId id="292" r:id="rId3"/>
    <p:sldId id="305" r:id="rId4"/>
    <p:sldId id="306" r:id="rId5"/>
    <p:sldId id="314" r:id="rId6"/>
    <p:sldId id="315" r:id="rId7"/>
    <p:sldId id="316" r:id="rId8"/>
    <p:sldId id="317" r:id="rId9"/>
    <p:sldId id="258" r:id="rId10"/>
    <p:sldId id="318" r:id="rId11"/>
    <p:sldId id="319" r:id="rId12"/>
    <p:sldId id="310" r:id="rId13"/>
    <p:sldId id="295" r:id="rId14"/>
    <p:sldId id="296" r:id="rId15"/>
    <p:sldId id="297" r:id="rId16"/>
    <p:sldId id="298" r:id="rId17"/>
    <p:sldId id="299" r:id="rId18"/>
    <p:sldId id="300" r:id="rId19"/>
    <p:sldId id="301" r:id="rId20"/>
    <p:sldId id="320" r:id="rId21"/>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679" autoAdjust="0"/>
  </p:normalViewPr>
  <p:slideViewPr>
    <p:cSldViewPr showGuides="1">
      <p:cViewPr varScale="1">
        <p:scale>
          <a:sx n="75" d="100"/>
          <a:sy n="75" d="100"/>
        </p:scale>
        <p:origin x="714" y="72"/>
      </p:cViewPr>
      <p:guideLst>
        <p:guide orient="horz" pos="2160"/>
        <p:guide pos="285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png"/><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png"/><Relationship Id="rId1" Type="http://schemas.openxmlformats.org/officeDocument/2006/relationships/image" Target="../media/image78.png"/><Relationship Id="rId6" Type="http://schemas.openxmlformats.org/officeDocument/2006/relationships/image" Target="../media/image83.png"/><Relationship Id="rId5" Type="http://schemas.openxmlformats.org/officeDocument/2006/relationships/image" Target="../media/image82.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png"/><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png"/><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png"/><Relationship Id="rId5" Type="http://schemas.openxmlformats.org/officeDocument/2006/relationships/image" Target="../media/image50.wmf"/><Relationship Id="rId4"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png"/><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pn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png"/><Relationship Id="rId6" Type="http://schemas.openxmlformats.org/officeDocument/2006/relationships/image" Target="../media/image76.png"/><Relationship Id="rId5" Type="http://schemas.openxmlformats.org/officeDocument/2006/relationships/image" Target="../media/image75.wmf"/><Relationship Id="rId4"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19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50687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8</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6224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9</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70794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10</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34156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11</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34528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13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15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16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73871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4: Τεχνικές βελτίωσης των επιδόσεων των ενισχυτών μια βαθμίδας </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1.bin"/><Relationship Id="rId18" Type="http://schemas.openxmlformats.org/officeDocument/2006/relationships/image" Target="../media/image77.wmf"/><Relationship Id="rId3" Type="http://schemas.openxmlformats.org/officeDocument/2006/relationships/slideLayout" Target="../slideLayouts/slideLayout4.xml"/><Relationship Id="rId7" Type="http://schemas.openxmlformats.org/officeDocument/2006/relationships/oleObject" Target="../embeddings/oleObject58.bin"/><Relationship Id="rId12" Type="http://schemas.openxmlformats.org/officeDocument/2006/relationships/image" Target="../media/image74.wmf"/><Relationship Id="rId17" Type="http://schemas.openxmlformats.org/officeDocument/2006/relationships/oleObject" Target="../embeddings/oleObject63.bin"/><Relationship Id="rId2" Type="http://schemas.openxmlformats.org/officeDocument/2006/relationships/tags" Target="../tags/tag14.xml"/><Relationship Id="rId16" Type="http://schemas.openxmlformats.org/officeDocument/2006/relationships/image" Target="../media/image76.png"/><Relationship Id="rId1" Type="http://schemas.openxmlformats.org/officeDocument/2006/relationships/vmlDrawing" Target="../drawings/vmlDrawing9.vml"/><Relationship Id="rId6" Type="http://schemas.openxmlformats.org/officeDocument/2006/relationships/image" Target="../media/image71.png"/><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73.wmf"/><Relationship Id="rId4" Type="http://schemas.openxmlformats.org/officeDocument/2006/relationships/notesSlide" Target="../notesSlides/notesSlide4.xml"/><Relationship Id="rId9" Type="http://schemas.openxmlformats.org/officeDocument/2006/relationships/oleObject" Target="../embeddings/oleObject59.bin"/><Relationship Id="rId14" Type="http://schemas.openxmlformats.org/officeDocument/2006/relationships/image" Target="../media/image7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84.png"/><Relationship Id="rId18" Type="http://schemas.openxmlformats.org/officeDocument/2006/relationships/image" Target="../media/image900.png"/><Relationship Id="rId3" Type="http://schemas.openxmlformats.org/officeDocument/2006/relationships/tags" Target="../tags/tag16.xml"/><Relationship Id="rId7" Type="http://schemas.openxmlformats.org/officeDocument/2006/relationships/image" Target="../media/image78.png"/><Relationship Id="rId12" Type="http://schemas.openxmlformats.org/officeDocument/2006/relationships/image" Target="../media/image80.wmf"/><Relationship Id="rId17" Type="http://schemas.openxmlformats.org/officeDocument/2006/relationships/image" Target="../media/image82.wmf"/><Relationship Id="rId2" Type="http://schemas.openxmlformats.org/officeDocument/2006/relationships/tags" Target="../tags/tag15.xml"/><Relationship Id="rId16" Type="http://schemas.openxmlformats.org/officeDocument/2006/relationships/oleObject" Target="../embeddings/oleObject68.bin"/><Relationship Id="rId20" Type="http://schemas.openxmlformats.org/officeDocument/2006/relationships/image" Target="../media/image83.png"/><Relationship Id="rId1" Type="http://schemas.openxmlformats.org/officeDocument/2006/relationships/vmlDrawing" Target="../drawings/vmlDrawing10.vml"/><Relationship Id="rId6" Type="http://schemas.openxmlformats.org/officeDocument/2006/relationships/oleObject" Target="../embeddings/oleObject64.bin"/><Relationship Id="rId11" Type="http://schemas.openxmlformats.org/officeDocument/2006/relationships/oleObject" Target="../embeddings/oleObject66.bin"/><Relationship Id="rId5" Type="http://schemas.openxmlformats.org/officeDocument/2006/relationships/notesSlide" Target="../notesSlides/notesSlide5.xml"/><Relationship Id="rId15" Type="http://schemas.openxmlformats.org/officeDocument/2006/relationships/image" Target="../media/image81.wmf"/><Relationship Id="rId10" Type="http://schemas.openxmlformats.org/officeDocument/2006/relationships/image" Target="../media/image89.png"/><Relationship Id="rId19" Type="http://schemas.openxmlformats.org/officeDocument/2006/relationships/oleObject" Target="../embeddings/oleObject69.bin"/><Relationship Id="rId4" Type="http://schemas.openxmlformats.org/officeDocument/2006/relationships/slideLayout" Target="../slideLayouts/slideLayout4.xml"/><Relationship Id="rId9" Type="http://schemas.openxmlformats.org/officeDocument/2006/relationships/image" Target="../media/image79.png"/><Relationship Id="rId14"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8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DI10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8.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image" Target="../media/image12.png"/><Relationship Id="rId3" Type="http://schemas.openxmlformats.org/officeDocument/2006/relationships/slideLayout" Target="../slideLayouts/slideLayout8.xml"/><Relationship Id="rId21" Type="http://schemas.openxmlformats.org/officeDocument/2006/relationships/oleObject" Target="../embeddings/oleObject8.bin"/><Relationship Id="rId7" Type="http://schemas.openxmlformats.org/officeDocument/2006/relationships/image" Target="../media/image14.png"/><Relationship Id="rId12" Type="http://schemas.openxmlformats.org/officeDocument/2006/relationships/image" Target="../media/image5.wmf"/><Relationship Id="rId17" Type="http://schemas.openxmlformats.org/officeDocument/2006/relationships/oleObject" Target="../embeddings/oleObject6.bin"/><Relationship Id="rId25" Type="http://schemas.openxmlformats.org/officeDocument/2006/relationships/oleObject" Target="../embeddings/oleObject10.bin"/><Relationship Id="rId2" Type="http://schemas.openxmlformats.org/officeDocument/2006/relationships/tags" Target="../tags/tag3.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3.bin"/><Relationship Id="rId24"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image" Target="../media/image15.png"/><Relationship Id="rId19"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image" Target="../media/image6.wmf"/><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0.wmf"/><Relationship Id="rId18" Type="http://schemas.openxmlformats.org/officeDocument/2006/relationships/oleObject" Target="../embeddings/oleObject18.bin"/><Relationship Id="rId26" Type="http://schemas.openxmlformats.org/officeDocument/2006/relationships/oleObject" Target="../embeddings/oleObject21.bin"/><Relationship Id="rId3" Type="http://schemas.openxmlformats.org/officeDocument/2006/relationships/slideLayout" Target="../slideLayouts/slideLayout6.xml"/><Relationship Id="rId21" Type="http://schemas.openxmlformats.org/officeDocument/2006/relationships/oleObject" Target="../embeddings/oleObject19.bin"/><Relationship Id="rId7" Type="http://schemas.openxmlformats.org/officeDocument/2006/relationships/image" Target="../media/image17.png"/><Relationship Id="rId12" Type="http://schemas.openxmlformats.org/officeDocument/2006/relationships/oleObject" Target="../embeddings/oleObject15.bin"/><Relationship Id="rId17" Type="http://schemas.openxmlformats.org/officeDocument/2006/relationships/image" Target="../media/image22.wmf"/><Relationship Id="rId25" Type="http://schemas.openxmlformats.org/officeDocument/2006/relationships/image" Target="../media/image28.png"/><Relationship Id="rId2" Type="http://schemas.openxmlformats.org/officeDocument/2006/relationships/tags" Target="../tags/tag4.xml"/><Relationship Id="rId16" Type="http://schemas.openxmlformats.org/officeDocument/2006/relationships/oleObject" Target="../embeddings/oleObject17.bin"/><Relationship Id="rId20" Type="http://schemas.openxmlformats.org/officeDocument/2006/relationships/image" Target="../media/image27.png"/><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9.png"/><Relationship Id="rId24" Type="http://schemas.openxmlformats.org/officeDocument/2006/relationships/image" Target="../media/image25.wmf"/><Relationship Id="rId5" Type="http://schemas.openxmlformats.org/officeDocument/2006/relationships/image" Target="../media/image16.png"/><Relationship Id="rId15" Type="http://schemas.openxmlformats.org/officeDocument/2006/relationships/image" Target="../media/image21.wmf"/><Relationship Id="rId23" Type="http://schemas.openxmlformats.org/officeDocument/2006/relationships/oleObject" Target="../embeddings/oleObject20.bin"/><Relationship Id="rId10" Type="http://schemas.openxmlformats.org/officeDocument/2006/relationships/oleObject" Target="../embeddings/oleObject14.bin"/><Relationship Id="rId19"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image" Target="../media/image18.png"/><Relationship Id="rId14" Type="http://schemas.openxmlformats.org/officeDocument/2006/relationships/oleObject" Target="../embeddings/oleObject16.bin"/><Relationship Id="rId22" Type="http://schemas.openxmlformats.org/officeDocument/2006/relationships/image" Target="../media/image24.wmf"/><Relationship Id="rId27" Type="http://schemas.openxmlformats.org/officeDocument/2006/relationships/image" Target="../media/image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3.wmf"/><Relationship Id="rId3" Type="http://schemas.openxmlformats.org/officeDocument/2006/relationships/slideLayout" Target="../slideLayouts/slideLayout8.xml"/><Relationship Id="rId7" Type="http://schemas.openxmlformats.org/officeDocument/2006/relationships/image" Target="../media/image30.png"/><Relationship Id="rId12" Type="http://schemas.openxmlformats.org/officeDocument/2006/relationships/oleObject" Target="../embeddings/oleObject26.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23.bin"/><Relationship Id="rId11" Type="http://schemas.openxmlformats.org/officeDocument/2006/relationships/image" Target="../media/image32.wmf"/><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1.wmf"/><Relationship Id="rId1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wmf"/><Relationship Id="rId18" Type="http://schemas.openxmlformats.org/officeDocument/2006/relationships/oleObject" Target="../embeddings/oleObject34.bin"/><Relationship Id="rId3" Type="http://schemas.openxmlformats.org/officeDocument/2006/relationships/slideLayout" Target="../slideLayouts/slideLayout8.xml"/><Relationship Id="rId21" Type="http://schemas.openxmlformats.org/officeDocument/2006/relationships/oleObject" Target="../embeddings/oleObject35.bin"/><Relationship Id="rId7" Type="http://schemas.openxmlformats.org/officeDocument/2006/relationships/image" Target="../media/image44.png"/><Relationship Id="rId12" Type="http://schemas.openxmlformats.org/officeDocument/2006/relationships/oleObject" Target="../embeddings/oleObject31.bin"/><Relationship Id="rId17" Type="http://schemas.openxmlformats.org/officeDocument/2006/relationships/image" Target="../media/image40.wmf"/><Relationship Id="rId2" Type="http://schemas.openxmlformats.org/officeDocument/2006/relationships/tags" Target="../tags/tag6.xml"/><Relationship Id="rId16" Type="http://schemas.openxmlformats.org/officeDocument/2006/relationships/oleObject" Target="../embeddings/oleObject33.bin"/><Relationship Id="rId20" Type="http://schemas.openxmlformats.org/officeDocument/2006/relationships/image" Target="../media/image45.png"/><Relationship Id="rId1" Type="http://schemas.openxmlformats.org/officeDocument/2006/relationships/vmlDrawing" Target="../drawings/vmlDrawing4.vml"/><Relationship Id="rId6" Type="http://schemas.openxmlformats.org/officeDocument/2006/relationships/image" Target="../media/image43.png"/><Relationship Id="rId11" Type="http://schemas.openxmlformats.org/officeDocument/2006/relationships/image" Target="../media/image37.wmf"/><Relationship Id="rId5" Type="http://schemas.openxmlformats.org/officeDocument/2006/relationships/image" Target="../media/image35.png"/><Relationship Id="rId15" Type="http://schemas.openxmlformats.org/officeDocument/2006/relationships/image" Target="../media/image39.png"/><Relationship Id="rId10" Type="http://schemas.openxmlformats.org/officeDocument/2006/relationships/oleObject" Target="../embeddings/oleObject30.bin"/><Relationship Id="rId19" Type="http://schemas.openxmlformats.org/officeDocument/2006/relationships/image" Target="../media/image41.wmf"/><Relationship Id="rId4" Type="http://schemas.openxmlformats.org/officeDocument/2006/relationships/oleObject" Target="../embeddings/oleObject28.bin"/><Relationship Id="rId9" Type="http://schemas.openxmlformats.org/officeDocument/2006/relationships/image" Target="../media/image36.wmf"/><Relationship Id="rId14" Type="http://schemas.openxmlformats.org/officeDocument/2006/relationships/oleObject" Target="../embeddings/oleObject32.bin"/><Relationship Id="rId22" Type="http://schemas.openxmlformats.org/officeDocument/2006/relationships/image" Target="../media/image4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0.wmf"/><Relationship Id="rId3" Type="http://schemas.openxmlformats.org/officeDocument/2006/relationships/slideLayout" Target="../slideLayouts/slideLayout8.xml"/><Relationship Id="rId7" Type="http://schemas.openxmlformats.org/officeDocument/2006/relationships/image" Target="../media/image47.wmf"/><Relationship Id="rId12" Type="http://schemas.openxmlformats.org/officeDocument/2006/relationships/oleObject" Target="../embeddings/oleObject40.bin"/><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37.bin"/><Relationship Id="rId11" Type="http://schemas.openxmlformats.org/officeDocument/2006/relationships/image" Target="../media/image49.wmf"/><Relationship Id="rId5" Type="http://schemas.openxmlformats.org/officeDocument/2006/relationships/image" Target="../media/image46.png"/><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2.bin"/><Relationship Id="rId18" Type="http://schemas.openxmlformats.org/officeDocument/2006/relationships/image" Target="../media/image54.wmf"/><Relationship Id="rId3" Type="http://schemas.openxmlformats.org/officeDocument/2006/relationships/tags" Target="../tags/tag9.xml"/><Relationship Id="rId21" Type="http://schemas.openxmlformats.org/officeDocument/2006/relationships/oleObject" Target="../embeddings/oleObject45.bin"/><Relationship Id="rId7" Type="http://schemas.openxmlformats.org/officeDocument/2006/relationships/image" Target="../media/image51.png"/><Relationship Id="rId17" Type="http://schemas.openxmlformats.org/officeDocument/2006/relationships/oleObject" Target="../embeddings/oleObject44.bin"/><Relationship Id="rId2" Type="http://schemas.openxmlformats.org/officeDocument/2006/relationships/tags" Target="../tags/tag8.xml"/><Relationship Id="rId16" Type="http://schemas.openxmlformats.org/officeDocument/2006/relationships/image" Target="../media/image53.wmf"/><Relationship Id="rId20" Type="http://schemas.openxmlformats.org/officeDocument/2006/relationships/image" Target="../media/image62.png"/><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tags" Target="../tags/tag9.xml"/><Relationship Id="rId24" Type="http://schemas.openxmlformats.org/officeDocument/2006/relationships/image" Target="../media/image56.png"/><Relationship Id="rId5" Type="http://schemas.openxmlformats.org/officeDocument/2006/relationships/slideLayout" Target="../slideLayouts/slideLayout8.xml"/><Relationship Id="rId15" Type="http://schemas.openxmlformats.org/officeDocument/2006/relationships/oleObject" Target="../embeddings/oleObject43.bin"/><Relationship Id="rId23" Type="http://schemas.openxmlformats.org/officeDocument/2006/relationships/oleObject" Target="../embeddings/oleObject46.bin"/><Relationship Id="rId10" Type="http://schemas.openxmlformats.org/officeDocument/2006/relationships/image" Target="../media/image57.png"/><Relationship Id="rId19" Type="http://schemas.openxmlformats.org/officeDocument/2006/relationships/tags" Target="../tags/tag10.xml"/><Relationship Id="rId4" Type="http://schemas.openxmlformats.org/officeDocument/2006/relationships/tags" Target="../tags/tag10.xml"/><Relationship Id="rId9" Type="http://schemas.openxmlformats.org/officeDocument/2006/relationships/image" Target="../media/image52.wmf"/><Relationship Id="rId14" Type="http://schemas.openxmlformats.org/officeDocument/2006/relationships/image" Target="../media/image61.png"/><Relationship Id="rId22" Type="http://schemas.openxmlformats.org/officeDocument/2006/relationships/image" Target="../media/image5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slideLayout" Target="../slideLayouts/slideLayout8.xml"/><Relationship Id="rId7" Type="http://schemas.openxmlformats.org/officeDocument/2006/relationships/image" Target="../media/image58.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47.bin"/><Relationship Id="rId11" Type="http://schemas.openxmlformats.org/officeDocument/2006/relationships/image" Target="../media/image60.png"/><Relationship Id="rId5" Type="http://schemas.openxmlformats.org/officeDocument/2006/relationships/image" Target="../media/image63.png"/><Relationship Id="rId10" Type="http://schemas.openxmlformats.org/officeDocument/2006/relationships/oleObject" Target="../embeddings/oleObject49.bin"/><Relationship Id="rId4" Type="http://schemas.openxmlformats.org/officeDocument/2006/relationships/notesSlide" Target="../notesSlides/notesSlide2.xml"/><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53.bin"/><Relationship Id="rId18" Type="http://schemas.openxmlformats.org/officeDocument/2006/relationships/image" Target="../media/image69.png"/><Relationship Id="rId3" Type="http://schemas.openxmlformats.org/officeDocument/2006/relationships/tags" Target="../tags/tag13.xml"/><Relationship Id="rId21" Type="http://schemas.openxmlformats.org/officeDocument/2006/relationships/image" Target="../media/image70.wmf"/><Relationship Id="rId7" Type="http://schemas.openxmlformats.org/officeDocument/2006/relationships/oleObject" Target="../embeddings/oleObject50.bin"/><Relationship Id="rId12" Type="http://schemas.openxmlformats.org/officeDocument/2006/relationships/image" Target="../media/image66.png"/><Relationship Id="rId17" Type="http://schemas.openxmlformats.org/officeDocument/2006/relationships/oleObject" Target="../embeddings/oleObject55.bin"/><Relationship Id="rId2" Type="http://schemas.openxmlformats.org/officeDocument/2006/relationships/tags" Target="../tags/tag12.xml"/><Relationship Id="rId16" Type="http://schemas.openxmlformats.org/officeDocument/2006/relationships/image" Target="../media/image68.png"/><Relationship Id="rId20" Type="http://schemas.openxmlformats.org/officeDocument/2006/relationships/oleObject" Target="../embeddings/oleObject56.bin"/><Relationship Id="rId1" Type="http://schemas.openxmlformats.org/officeDocument/2006/relationships/vmlDrawing" Target="../drawings/vmlDrawing8.vml"/><Relationship Id="rId6" Type="http://schemas.openxmlformats.org/officeDocument/2006/relationships/image" Target="../media/image74.png"/><Relationship Id="rId11" Type="http://schemas.openxmlformats.org/officeDocument/2006/relationships/oleObject" Target="../embeddings/oleObject52.bin"/><Relationship Id="rId5" Type="http://schemas.openxmlformats.org/officeDocument/2006/relationships/notesSlide" Target="../notesSlides/notesSlide3.xml"/><Relationship Id="rId15" Type="http://schemas.openxmlformats.org/officeDocument/2006/relationships/oleObject" Target="../embeddings/oleObject54.bin"/><Relationship Id="rId10" Type="http://schemas.openxmlformats.org/officeDocument/2006/relationships/image" Target="../media/image65.wmf"/><Relationship Id="rId19" Type="http://schemas.openxmlformats.org/officeDocument/2006/relationships/image" Target="../media/image75.png"/><Relationship Id="rId4" Type="http://schemas.openxmlformats.org/officeDocument/2006/relationships/slideLayout" Target="../slideLayouts/slideLayout8.xml"/><Relationship Id="rId9" Type="http://schemas.openxmlformats.org/officeDocument/2006/relationships/oleObject" Target="../embeddings/oleObject51.bin"/><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smtClean="0">
                <a:solidFill>
                  <a:srgbClr val="5075BC"/>
                </a:solidFill>
              </a:rPr>
              <a:t>Σχεδίαση Μεικτών </a:t>
            </a:r>
            <a:r>
              <a:rPr lang="en-US" altLang="el-GR" dirty="0" smtClean="0">
                <a:solidFill>
                  <a:srgbClr val="5075BC"/>
                </a:solidFill>
              </a:rPr>
              <a:t>VLSI </a:t>
            </a:r>
            <a:r>
              <a:rPr lang="el-GR" altLang="el-GR" dirty="0" smtClean="0">
                <a:solidFill>
                  <a:srgbClr val="5075BC"/>
                </a:solidFill>
              </a:rPr>
              <a:t>Κυκλωμάτων</a:t>
            </a:r>
          </a:p>
        </p:txBody>
      </p:sp>
      <p:sp>
        <p:nvSpPr>
          <p:cNvPr id="15364" name="Υπότιτλος 2"/>
          <p:cNvSpPr>
            <a:spLocks noGrp="1"/>
          </p:cNvSpPr>
          <p:nvPr>
            <p:ph type="subTitle" idx="1"/>
          </p:nvPr>
        </p:nvSpPr>
        <p:spPr>
          <a:xfrm>
            <a:off x="685800" y="3541310"/>
            <a:ext cx="7775575" cy="2997200"/>
          </a:xfrm>
        </p:spPr>
        <p:txBody>
          <a:bodyPr/>
          <a:lstStyle/>
          <a:p>
            <a:pPr eaLnBrk="1" hangingPunct="1"/>
            <a:r>
              <a:rPr lang="el-GR" altLang="el-GR" sz="2800" dirty="0">
                <a:solidFill>
                  <a:schemeClr val="accent1"/>
                </a:solidFill>
              </a:rPr>
              <a:t>Ενότητα 4: </a:t>
            </a:r>
            <a:r>
              <a:rPr lang="el-GR" altLang="el-GR" sz="2800" dirty="0"/>
              <a:t>Τεχνικές βελτίωσης των επιδόσεων των ενισχυτών μια βαθμίδας </a:t>
            </a:r>
            <a:endParaRPr lang="el-GR" altLang="el-GR" sz="2800" dirty="0" smtClean="0"/>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l-GR" altLang="el-GR" sz="2800" dirty="0" smtClean="0"/>
          </a:p>
          <a:p>
            <a:pPr eaLnBrk="1" hangingPunct="1"/>
            <a:r>
              <a:rPr lang="el-GR" altLang="el-GR" sz="2800" dirty="0" smtClean="0"/>
              <a:t>Σχολή Θετικών 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noFill/>
        </p:spPr>
        <p:txBody>
          <a:bodyPr>
            <a:noAutofit/>
          </a:bodyPr>
          <a:lstStyle/>
          <a:p>
            <a:pPr eaLnBrk="1" hangingPunct="1"/>
            <a:r>
              <a:rPr lang="el-GR" altLang="el-GR" sz="4000" dirty="0"/>
              <a:t>Συνδεσμολογία σειράς (</a:t>
            </a:r>
            <a:r>
              <a:rPr lang="en-US" altLang="el-GR" sz="4000" dirty="0" err="1"/>
              <a:t>cascode</a:t>
            </a:r>
            <a:r>
              <a:rPr lang="en-US" altLang="el-GR" sz="4000" dirty="0" smtClean="0"/>
              <a:t>)</a:t>
            </a:r>
            <a:r>
              <a:rPr lang="el-GR" altLang="el-GR" sz="4000" dirty="0" smtClean="0"/>
              <a:t> </a:t>
            </a:r>
            <a:br>
              <a:rPr lang="el-GR" altLang="el-GR" sz="4000" dirty="0" smtClean="0"/>
            </a:br>
            <a:r>
              <a:rPr lang="el-GR" altLang="el-GR" sz="4000" dirty="0" smtClean="0"/>
              <a:t>(3 από3)</a:t>
            </a:r>
            <a:endParaRPr lang="en-US" altLang="el-GR" sz="4000" dirty="0"/>
          </a:p>
        </p:txBody>
      </p:sp>
      <p:graphicFrame>
        <p:nvGraphicFramePr>
          <p:cNvPr id="20" name="Object 25" descr="Κύκλωμα συνδεσμολογίας σειράς με Μ1, Μ2 ,Μ3, M4 και  Vin, Vb1, Vb2, Vb3 αντίστοιχα"/>
          <p:cNvGraphicFramePr>
            <a:graphicFrameLocks noGrp="1" noChangeAspect="1"/>
          </p:cNvGraphicFramePr>
          <p:nvPr>
            <p:ph sz="half" idx="2"/>
            <p:extLst>
              <p:ext uri="{D42A27DB-BD31-4B8C-83A1-F6EECF244321}">
                <p14:modId xmlns:p14="http://schemas.microsoft.com/office/powerpoint/2010/main" val="501659917"/>
              </p:ext>
            </p:extLst>
          </p:nvPr>
        </p:nvGraphicFramePr>
        <p:xfrm>
          <a:off x="6886600" y="1600200"/>
          <a:ext cx="1800200" cy="2332433"/>
        </p:xfrm>
        <a:graphic>
          <a:graphicData uri="http://schemas.openxmlformats.org/presentationml/2006/ole">
            <mc:AlternateContent xmlns:mc="http://schemas.openxmlformats.org/markup-compatibility/2006">
              <mc:Choice xmlns:v="urn:schemas-microsoft-com:vml" Requires="v">
                <p:oleObj spid="_x0000_s21611" name="Photo Editor Photo" r:id="rId5" imgW="1095528" imgH="1419048" progId="MSPhotoEd.3">
                  <p:embed/>
                </p:oleObj>
              </mc:Choice>
              <mc:Fallback>
                <p:oleObj name="Photo Editor Photo" r:id="rId5" imgW="1095528" imgH="1419048"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600" y="1600200"/>
                        <a:ext cx="1800200" cy="2332433"/>
                      </a:xfrm>
                      <a:prstGeom prst="rect">
                        <a:avLst/>
                      </a:prstGeom>
                      <a:noFill/>
                    </p:spPr>
                  </p:pic>
                </p:oleObj>
              </mc:Fallback>
            </mc:AlternateContent>
          </a:graphicData>
        </a:graphic>
      </p:graphicFrame>
      <p:graphicFrame>
        <p:nvGraphicFramePr>
          <p:cNvPr id="21" name="Object 23"/>
          <p:cNvGraphicFramePr>
            <a:graphicFrameLocks noGrp="1" noChangeAspect="1"/>
          </p:cNvGraphicFramePr>
          <p:nvPr>
            <p:ph sz="half" idx="1"/>
            <p:extLst>
              <p:ext uri="{D42A27DB-BD31-4B8C-83A1-F6EECF244321}">
                <p14:modId xmlns:p14="http://schemas.microsoft.com/office/powerpoint/2010/main" val="1712674440"/>
              </p:ext>
            </p:extLst>
          </p:nvPr>
        </p:nvGraphicFramePr>
        <p:xfrm>
          <a:off x="107504" y="1608810"/>
          <a:ext cx="6779096" cy="448504"/>
        </p:xfrm>
        <a:graphic>
          <a:graphicData uri="http://schemas.openxmlformats.org/presentationml/2006/ole">
            <mc:AlternateContent xmlns:mc="http://schemas.openxmlformats.org/markup-compatibility/2006">
              <mc:Choice xmlns:v="urn:schemas-microsoft-com:vml" Requires="v">
                <p:oleObj spid="_x0000_s21612" name="Equation" r:id="rId7" imgW="4051300" imgH="254000" progId="Equation.3">
                  <p:embed/>
                </p:oleObj>
              </mc:Choice>
              <mc:Fallback>
                <p:oleObj name="Equation" r:id="rId7" imgW="40513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608810"/>
                        <a:ext cx="6779096" cy="448504"/>
                      </a:xfrm>
                      <a:prstGeom prst="rect">
                        <a:avLst/>
                      </a:prstGeom>
                      <a:noFill/>
                    </p:spPr>
                  </p:pic>
                </p:oleObj>
              </mc:Fallback>
            </mc:AlternateContent>
          </a:graphicData>
        </a:graphic>
      </p:graphicFrame>
      <p:graphicFrame>
        <p:nvGraphicFramePr>
          <p:cNvPr id="22" name="Object 27"/>
          <p:cNvGraphicFramePr>
            <a:graphicFrameLocks noChangeAspect="1"/>
          </p:cNvGraphicFramePr>
          <p:nvPr>
            <p:extLst>
              <p:ext uri="{D42A27DB-BD31-4B8C-83A1-F6EECF244321}">
                <p14:modId xmlns:p14="http://schemas.microsoft.com/office/powerpoint/2010/main" val="308262310"/>
              </p:ext>
            </p:extLst>
          </p:nvPr>
        </p:nvGraphicFramePr>
        <p:xfrm>
          <a:off x="164096" y="2432050"/>
          <a:ext cx="6665912" cy="404812"/>
        </p:xfrm>
        <a:graphic>
          <a:graphicData uri="http://schemas.openxmlformats.org/presentationml/2006/ole">
            <mc:AlternateContent xmlns:mc="http://schemas.openxmlformats.org/markup-compatibility/2006">
              <mc:Choice xmlns:v="urn:schemas-microsoft-com:vml" Requires="v">
                <p:oleObj spid="_x0000_s21613" name="Equation" r:id="rId9" imgW="4229100" imgH="254000" progId="Equation.3">
                  <p:embed/>
                </p:oleObj>
              </mc:Choice>
              <mc:Fallback>
                <p:oleObj name="Equation" r:id="rId9" imgW="42291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096" y="2432050"/>
                        <a:ext cx="666591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9"/>
          <p:cNvGraphicFramePr>
            <a:graphicFrameLocks noChangeAspect="1"/>
          </p:cNvGraphicFramePr>
          <p:nvPr>
            <p:extLst>
              <p:ext uri="{D42A27DB-BD31-4B8C-83A1-F6EECF244321}">
                <p14:modId xmlns:p14="http://schemas.microsoft.com/office/powerpoint/2010/main" val="1112876645"/>
              </p:ext>
            </p:extLst>
          </p:nvPr>
        </p:nvGraphicFramePr>
        <p:xfrm>
          <a:off x="575567" y="3226594"/>
          <a:ext cx="1395413" cy="404812"/>
        </p:xfrm>
        <a:graphic>
          <a:graphicData uri="http://schemas.openxmlformats.org/presentationml/2006/ole">
            <mc:AlternateContent xmlns:mc="http://schemas.openxmlformats.org/markup-compatibility/2006">
              <mc:Choice xmlns:v="urn:schemas-microsoft-com:vml" Requires="v">
                <p:oleObj spid="_x0000_s21614" name="Equation" r:id="rId11" imgW="888614" imgH="253890" progId="Equation.3">
                  <p:embed/>
                </p:oleObj>
              </mc:Choice>
              <mc:Fallback>
                <p:oleObj name="Equation" r:id="rId11" imgW="888614"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5567" y="3226594"/>
                        <a:ext cx="13954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31"/>
          <p:cNvGraphicFramePr>
            <a:graphicFrameLocks noChangeAspect="1"/>
          </p:cNvGraphicFramePr>
          <p:nvPr>
            <p:extLst>
              <p:ext uri="{D42A27DB-BD31-4B8C-83A1-F6EECF244321}">
                <p14:modId xmlns:p14="http://schemas.microsoft.com/office/powerpoint/2010/main" val="938054576"/>
              </p:ext>
            </p:extLst>
          </p:nvPr>
        </p:nvGraphicFramePr>
        <p:xfrm>
          <a:off x="2375756" y="3226594"/>
          <a:ext cx="3408362" cy="404812"/>
        </p:xfrm>
        <a:graphic>
          <a:graphicData uri="http://schemas.openxmlformats.org/presentationml/2006/ole">
            <mc:AlternateContent xmlns:mc="http://schemas.openxmlformats.org/markup-compatibility/2006">
              <mc:Choice xmlns:v="urn:schemas-microsoft-com:vml" Requires="v">
                <p:oleObj spid="_x0000_s21615" name="Equation" r:id="rId13" imgW="2159000" imgH="254000" progId="Equation.3">
                  <p:embed/>
                </p:oleObj>
              </mc:Choice>
              <mc:Fallback>
                <p:oleObj name="Equation" r:id="rId13" imgW="2159000" imgH="254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5756" y="3226594"/>
                        <a:ext cx="340836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2"/>
          <p:cNvSpPr txBox="1">
            <a:spLocks noChangeArrowheads="1"/>
          </p:cNvSpPr>
          <p:nvPr/>
        </p:nvSpPr>
        <p:spPr bwMode="auto">
          <a:xfrm>
            <a:off x="323528" y="4105953"/>
            <a:ext cx="359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2000" b="1" dirty="0">
                <a:latin typeface="+mj-lt"/>
                <a:cs typeface="Times New Roman" panose="02020603050405020304" pitchFamily="18" charset="0"/>
              </a:rPr>
              <a:t>Ιδιότητα θωράκισης </a:t>
            </a:r>
            <a:endParaRPr lang="en-GB" altLang="el-GR" sz="2000" b="1" dirty="0">
              <a:latin typeface="+mj-lt"/>
              <a:cs typeface="Times New Roman" panose="02020603050405020304" pitchFamily="18" charset="0"/>
            </a:endParaRPr>
          </a:p>
        </p:txBody>
      </p:sp>
      <p:graphicFrame>
        <p:nvGraphicFramePr>
          <p:cNvPr id="26" name="Object 3" descr="Κύκλωμα με Μ2, Μ1 και Vb1 και Vb2 αντίστοιχα και πηγή Vx"/>
          <p:cNvGraphicFramePr>
            <a:graphicFrameLocks noChangeAspect="1"/>
          </p:cNvGraphicFramePr>
          <p:nvPr>
            <p:extLst>
              <p:ext uri="{D42A27DB-BD31-4B8C-83A1-F6EECF244321}">
                <p14:modId xmlns:p14="http://schemas.microsoft.com/office/powerpoint/2010/main" val="1834310614"/>
              </p:ext>
            </p:extLst>
          </p:nvPr>
        </p:nvGraphicFramePr>
        <p:xfrm>
          <a:off x="568395" y="4833112"/>
          <a:ext cx="1660364" cy="1296768"/>
        </p:xfrm>
        <a:graphic>
          <a:graphicData uri="http://schemas.openxmlformats.org/presentationml/2006/ole">
            <mc:AlternateContent xmlns:mc="http://schemas.openxmlformats.org/markup-compatibility/2006">
              <mc:Choice xmlns:v="urn:schemas-microsoft-com:vml" Requires="v">
                <p:oleObj spid="_x0000_s21616" name="Photo Editor Photo" r:id="rId15" imgW="1000000" imgH="781159" progId="MSPhotoEd.3">
                  <p:embed/>
                </p:oleObj>
              </mc:Choice>
              <mc:Fallback>
                <p:oleObj name="Photo Editor Photo" r:id="rId15" imgW="1000000" imgH="781159"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8395" y="4833112"/>
                        <a:ext cx="1660364" cy="1296768"/>
                      </a:xfrm>
                      <a:prstGeom prst="rect">
                        <a:avLst/>
                      </a:prstGeom>
                      <a:noFill/>
                    </p:spPr>
                  </p:pic>
                </p:oleObj>
              </mc:Fallback>
            </mc:AlternateContent>
          </a:graphicData>
        </a:graphic>
      </p:graphicFrame>
      <p:graphicFrame>
        <p:nvGraphicFramePr>
          <p:cNvPr id="27" name="Object 5"/>
          <p:cNvGraphicFramePr>
            <a:graphicFrameLocks noChangeAspect="1"/>
          </p:cNvGraphicFramePr>
          <p:nvPr>
            <p:extLst>
              <p:ext uri="{D42A27DB-BD31-4B8C-83A1-F6EECF244321}">
                <p14:modId xmlns:p14="http://schemas.microsoft.com/office/powerpoint/2010/main" val="4174507116"/>
              </p:ext>
            </p:extLst>
          </p:nvPr>
        </p:nvGraphicFramePr>
        <p:xfrm>
          <a:off x="2580098" y="4884595"/>
          <a:ext cx="6204370" cy="605619"/>
        </p:xfrm>
        <a:graphic>
          <a:graphicData uri="http://schemas.openxmlformats.org/presentationml/2006/ole">
            <mc:AlternateContent xmlns:mc="http://schemas.openxmlformats.org/markup-compatibility/2006">
              <mc:Choice xmlns:v="urn:schemas-microsoft-com:vml" Requires="v">
                <p:oleObj spid="_x0000_s21617" name="Equation" r:id="rId17" imgW="4000500" imgH="393700" progId="Equation.3">
                  <p:embed/>
                </p:oleObj>
              </mc:Choice>
              <mc:Fallback>
                <p:oleObj name="Equation" r:id="rId17" imgW="4000500" imgH="3937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0098" y="4884595"/>
                        <a:ext cx="6204370" cy="605619"/>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27039519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noFill/>
        </p:spPr>
        <p:txBody>
          <a:bodyPr/>
          <a:lstStyle/>
          <a:p>
            <a:pPr eaLnBrk="1" hangingPunct="1"/>
            <a:r>
              <a:rPr lang="el-GR" altLang="el-GR" sz="4000" dirty="0"/>
              <a:t>Αναδιπλωμένη συνδεσμολογία σειράς </a:t>
            </a:r>
          </a:p>
        </p:txBody>
      </p:sp>
      <p:graphicFrame>
        <p:nvGraphicFramePr>
          <p:cNvPr id="23" name="Object 8" descr="Κυκλωματα αναπράστασης αναδιπλωμένης συνδεσμολογίας σειράς"/>
          <p:cNvGraphicFramePr>
            <a:graphicFrameLocks noGrp="1" noChangeAspect="1"/>
          </p:cNvGraphicFramePr>
          <p:nvPr>
            <p:ph sz="half" idx="1"/>
            <p:extLst>
              <p:ext uri="{D42A27DB-BD31-4B8C-83A1-F6EECF244321}">
                <p14:modId xmlns:p14="http://schemas.microsoft.com/office/powerpoint/2010/main" val="3134840888"/>
              </p:ext>
            </p:extLst>
          </p:nvPr>
        </p:nvGraphicFramePr>
        <p:xfrm>
          <a:off x="251520" y="1461993"/>
          <a:ext cx="3924300" cy="1400175"/>
        </p:xfrm>
        <a:graphic>
          <a:graphicData uri="http://schemas.openxmlformats.org/presentationml/2006/ole">
            <mc:AlternateContent xmlns:mc="http://schemas.openxmlformats.org/markup-compatibility/2006">
              <mc:Choice xmlns:v="urn:schemas-microsoft-com:vml" Requires="v">
                <p:oleObj spid="_x0000_s12404" name="Photo Editor Photo" r:id="rId6" imgW="3924848" imgH="1400000" progId="MSPhotoEd.3">
                  <p:embed/>
                </p:oleObj>
              </mc:Choice>
              <mc:Fallback>
                <p:oleObj name="Photo Editor Photo" r:id="rId6" imgW="3924848" imgH="140000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461993"/>
                        <a:ext cx="3924300"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8" descr="Γραφικές παραστάσεις Vout προς Vin και I προς Vin"/>
          <p:cNvGraphicFramePr>
            <a:graphicFrameLocks noChangeAspect="1"/>
          </p:cNvGraphicFramePr>
          <p:nvPr>
            <p:extLst>
              <p:ext uri="{D42A27DB-BD31-4B8C-83A1-F6EECF244321}">
                <p14:modId xmlns:p14="http://schemas.microsoft.com/office/powerpoint/2010/main" val="3002175252"/>
              </p:ext>
            </p:extLst>
          </p:nvPr>
        </p:nvGraphicFramePr>
        <p:xfrm>
          <a:off x="382519" y="2928049"/>
          <a:ext cx="4016375" cy="1277937"/>
        </p:xfrm>
        <a:graphic>
          <a:graphicData uri="http://schemas.openxmlformats.org/presentationml/2006/ole">
            <mc:AlternateContent xmlns:mc="http://schemas.openxmlformats.org/markup-compatibility/2006">
              <mc:Choice xmlns:v="urn:schemas-microsoft-com:vml" Requires="v">
                <p:oleObj spid="_x0000_s12405" name="Photo Editor Photo" r:id="rId8" imgW="3142857" imgH="1000000" progId="MSPhotoEd.3">
                  <p:embed/>
                </p:oleObj>
              </mc:Choice>
              <mc:Fallback>
                <p:oleObj name="Photo Editor Photo" r:id="rId8" imgW="3142857" imgH="1000000"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19" y="2928049"/>
                        <a:ext cx="4016375" cy="1277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Θέση περιεχομένου 2"/>
              <p:cNvSpPr>
                <a:spLocks noGrp="1"/>
              </p:cNvSpPr>
              <p:nvPr>
                <p:ph sz="half" idx="2"/>
              </p:nvPr>
            </p:nvSpPr>
            <p:spPr>
              <a:xfrm>
                <a:off x="4648200" y="1600201"/>
                <a:ext cx="4038600" cy="892696"/>
              </a:xfrm>
            </p:spPr>
            <p:txBody>
              <a:bodyPr/>
              <a:lstStyle/>
              <a:p>
                <a:pPr marL="0" indent="0">
                  <a:buNone/>
                </a:pPr>
                <a:r>
                  <a:rPr lang="el-GR" altLang="el-GR" sz="2000" dirty="0"/>
                  <a:t>Για </a:t>
                </a:r>
                <a14:m>
                  <m:oMath xmlns:m="http://schemas.openxmlformats.org/officeDocument/2006/math">
                    <m:r>
                      <a:rPr lang="en-US" altLang="el-GR" sz="2000" i="1" dirty="0" smtClean="0">
                        <a:latin typeface="Cambria Math" panose="02040503050406030204" pitchFamily="18" charset="0"/>
                      </a:rPr>
                      <m:t>𝑉</m:t>
                    </m:r>
                    <m:r>
                      <a:rPr lang="en-US" altLang="el-GR" sz="2000" i="1" baseline="-25000" dirty="0">
                        <a:latin typeface="Cambria Math" panose="02040503050406030204" pitchFamily="18" charset="0"/>
                      </a:rPr>
                      <m:t>𝑖𝑛</m:t>
                    </m:r>
                    <m:r>
                      <a:rPr lang="el-GR" altLang="el-GR" sz="2000" i="1" dirty="0">
                        <a:latin typeface="Cambria Math" panose="02040503050406030204" pitchFamily="18" charset="0"/>
                      </a:rPr>
                      <m:t>&lt;</m:t>
                    </m:r>
                    <m:r>
                      <a:rPr lang="en-US" altLang="el-GR" sz="2000" i="1" dirty="0">
                        <a:latin typeface="Cambria Math" panose="02040503050406030204" pitchFamily="18" charset="0"/>
                      </a:rPr>
                      <m:t>𝑉</m:t>
                    </m:r>
                    <m:r>
                      <a:rPr lang="en-US" altLang="el-GR" sz="2000" i="1" baseline="-25000" dirty="0">
                        <a:latin typeface="Cambria Math" panose="02040503050406030204" pitchFamily="18" charset="0"/>
                      </a:rPr>
                      <m:t>𝐷𝐷</m:t>
                    </m:r>
                    <m:r>
                      <a:rPr lang="el-GR" altLang="el-GR" sz="2000" i="1" dirty="0">
                        <a:latin typeface="Cambria Math" panose="02040503050406030204" pitchFamily="18" charset="0"/>
                      </a:rPr>
                      <m:t>−</m:t>
                    </m:r>
                    <m:r>
                      <a:rPr lang="en-US" altLang="el-GR" sz="2000" i="1" dirty="0">
                        <a:latin typeface="Cambria Math" panose="02040503050406030204" pitchFamily="18" charset="0"/>
                        <a:sym typeface="Symbol" panose="05050102010706020507" pitchFamily="18" charset="2"/>
                      </a:rPr>
                      <m:t></m:t>
                    </m:r>
                    <m:r>
                      <a:rPr lang="en-US" altLang="el-GR" sz="2000" i="1" dirty="0">
                        <a:latin typeface="Cambria Math" panose="02040503050406030204" pitchFamily="18" charset="0"/>
                      </a:rPr>
                      <m:t>𝑉</m:t>
                    </m:r>
                    <m:r>
                      <a:rPr lang="en-US" altLang="el-GR" sz="2000" i="1" baseline="-25000" dirty="0">
                        <a:latin typeface="Cambria Math" panose="02040503050406030204" pitchFamily="18" charset="0"/>
                      </a:rPr>
                      <m:t>𝑇𝐻</m:t>
                    </m:r>
                    <m:r>
                      <a:rPr lang="el-GR" altLang="el-GR" sz="2000" i="1" baseline="-25000" dirty="0">
                        <a:latin typeface="Cambria Math" panose="02040503050406030204" pitchFamily="18" charset="0"/>
                      </a:rPr>
                      <m:t>1</m:t>
                    </m:r>
                    <m:r>
                      <a:rPr lang="en-US" altLang="el-GR" sz="2000" i="1" dirty="0">
                        <a:latin typeface="Cambria Math" panose="02040503050406030204" pitchFamily="18" charset="0"/>
                        <a:sym typeface="Symbol" panose="05050102010706020507" pitchFamily="18" charset="2"/>
                      </a:rPr>
                      <m:t>  </m:t>
                    </m:r>
                    <m:r>
                      <a:rPr lang="en-US" altLang="el-GR" sz="2000" i="1" dirty="0" smtClean="0">
                        <a:latin typeface="Cambria Math" panose="02040503050406030204" pitchFamily="18" charset="0"/>
                        <a:ea typeface="Cambria Math" panose="02040503050406030204" pitchFamily="18" charset="0"/>
                        <a:sym typeface="Symbol" panose="05050102010706020507" pitchFamily="18" charset="2"/>
                      </a:rPr>
                      <m:t>⇒</m:t>
                    </m:r>
                    <m:r>
                      <m:rPr>
                        <m:sty m:val="p"/>
                      </m:rPr>
                      <a:rPr lang="el-GR" altLang="el-GR" sz="2000" i="0" dirty="0">
                        <a:latin typeface="Cambria Math" panose="02040503050406030204" pitchFamily="18" charset="0"/>
                      </a:rPr>
                      <m:t>Μ</m:t>
                    </m:r>
                    <m:r>
                      <a:rPr lang="el-GR" altLang="el-GR" sz="2000" i="1" dirty="0">
                        <a:latin typeface="Cambria Math" panose="02040503050406030204" pitchFamily="18" charset="0"/>
                      </a:rPr>
                      <m:t>1</m:t>
                    </m:r>
                  </m:oMath>
                </a14:m>
                <a:r>
                  <a:rPr lang="en-US" altLang="el-GR" sz="2000" dirty="0" smtClean="0"/>
                  <a:t> </a:t>
                </a:r>
                <a:r>
                  <a:rPr lang="el-GR" altLang="el-GR" sz="2000" dirty="0"/>
                  <a:t>στον κόρο </a:t>
                </a:r>
                <a:endParaRPr lang="en-US" altLang="el-GR" sz="20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half" idx="2"/>
              </p:nvPr>
            </p:nvSpPr>
            <p:spPr>
              <a:xfrm>
                <a:off x="4648200" y="1600201"/>
                <a:ext cx="4038600" cy="892696"/>
              </a:xfrm>
              <a:blipFill rotWithShape="0">
                <a:blip r:embed="rId10"/>
                <a:stretch>
                  <a:fillRect l="-1662" t="-4110"/>
                </a:stretch>
              </a:blipFill>
            </p:spPr>
            <p:txBody>
              <a:bodyPr/>
              <a:lstStyle/>
              <a:p>
                <a:r>
                  <a:rPr lang="el-GR">
                    <a:noFill/>
                  </a:rPr>
                  <a:t> </a:t>
                </a:r>
              </a:p>
            </p:txBody>
          </p:sp>
        </mc:Fallback>
      </mc:AlternateContent>
      <p:graphicFrame>
        <p:nvGraphicFramePr>
          <p:cNvPr id="24" name="Object 10"/>
          <p:cNvGraphicFramePr>
            <a:graphicFrameLocks noChangeAspect="1"/>
          </p:cNvGraphicFramePr>
          <p:nvPr>
            <p:extLst>
              <p:ext uri="{D42A27DB-BD31-4B8C-83A1-F6EECF244321}">
                <p14:modId xmlns:p14="http://schemas.microsoft.com/office/powerpoint/2010/main" val="496208499"/>
              </p:ext>
            </p:extLst>
          </p:nvPr>
        </p:nvGraphicFramePr>
        <p:xfrm>
          <a:off x="4793749" y="2746280"/>
          <a:ext cx="4243684" cy="604838"/>
        </p:xfrm>
        <a:graphic>
          <a:graphicData uri="http://schemas.openxmlformats.org/presentationml/2006/ole">
            <mc:AlternateContent xmlns:mc="http://schemas.openxmlformats.org/markup-compatibility/2006">
              <mc:Choice xmlns:v="urn:schemas-microsoft-com:vml" Requires="v">
                <p:oleObj spid="_x0000_s12406" name="Equation" r:id="rId11" imgW="2743200" imgH="393700" progId="Equation.3">
                  <p:embed/>
                </p:oleObj>
              </mc:Choice>
              <mc:Fallback>
                <p:oleObj name="Equation" r:id="rId11" imgW="27432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3749" y="2746280"/>
                        <a:ext cx="4243684" cy="60483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3" name="23 - Ορθογώνιο"/>
              <p:cNvSpPr>
                <a:spLocks noChangeArrowheads="1"/>
              </p:cNvSpPr>
              <p:nvPr/>
            </p:nvSpPr>
            <p:spPr bwMode="auto">
              <a:xfrm>
                <a:off x="4661973" y="3566988"/>
                <a:ext cx="2790348"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14:m>
                  <m:oMathPara xmlns:m="http://schemas.openxmlformats.org/officeDocument/2006/math">
                    <m:oMathParaPr>
                      <m:jc m:val="centerGroup"/>
                    </m:oMathParaPr>
                    <m:oMath xmlns:m="http://schemas.openxmlformats.org/officeDocument/2006/math">
                      <m:r>
                        <m:rPr>
                          <m:sty m:val="p"/>
                        </m:rPr>
                        <a:rPr lang="el-GR" altLang="el-GR" sz="2000" i="0" dirty="0" smtClean="0">
                          <a:solidFill>
                            <a:srgbClr val="000000"/>
                          </a:solidFill>
                          <a:latin typeface="Cambria Math" panose="02040503050406030204" pitchFamily="18" charset="0"/>
                        </a:rPr>
                        <m:t>Γ</m:t>
                      </m:r>
                      <m:r>
                        <a:rPr lang="el-GR" altLang="el-GR" sz="2000" i="1" dirty="0">
                          <a:solidFill>
                            <a:srgbClr val="000000"/>
                          </a:solidFill>
                          <a:latin typeface="Cambria Math" panose="02040503050406030204" pitchFamily="18" charset="0"/>
                        </a:rPr>
                        <m:t>𝜄𝛼</m:t>
                      </m:r>
                      <m:r>
                        <a:rPr lang="el-GR" altLang="el-GR" sz="2000" i="1" dirty="0">
                          <a:solidFill>
                            <a:srgbClr val="000000"/>
                          </a:solidFill>
                          <a:latin typeface="Cambria Math" panose="02040503050406030204" pitchFamily="18" charset="0"/>
                        </a:rPr>
                        <m:t> </m:t>
                      </m:r>
                      <m:r>
                        <a:rPr lang="en-US" altLang="el-GR" sz="2000" i="1" dirty="0">
                          <a:solidFill>
                            <a:srgbClr val="000000"/>
                          </a:solidFill>
                          <a:latin typeface="Cambria Math" panose="02040503050406030204" pitchFamily="18" charset="0"/>
                        </a:rPr>
                        <m:t>𝑉</m:t>
                      </m:r>
                      <m:r>
                        <a:rPr lang="en-US" altLang="el-GR" sz="2000" i="1" baseline="-25000" dirty="0">
                          <a:solidFill>
                            <a:srgbClr val="000000"/>
                          </a:solidFill>
                          <a:latin typeface="Cambria Math" panose="02040503050406030204" pitchFamily="18" charset="0"/>
                        </a:rPr>
                        <m:t>𝑖𝑛</m:t>
                      </m:r>
                      <m:r>
                        <a:rPr lang="el-GR" altLang="el-GR" sz="2000" i="1" dirty="0" smtClean="0">
                          <a:solidFill>
                            <a:srgbClr val="000000"/>
                          </a:solidFill>
                          <a:latin typeface="Cambria Math" panose="02040503050406030204" pitchFamily="18" charset="0"/>
                          <a:ea typeface="Cambria Math" panose="02040503050406030204" pitchFamily="18" charset="0"/>
                        </a:rPr>
                        <m:t>≪</m:t>
                      </m:r>
                      <m:r>
                        <a:rPr lang="en-US" altLang="el-GR" sz="2000" i="1" dirty="0">
                          <a:solidFill>
                            <a:srgbClr val="000000"/>
                          </a:solidFill>
                          <a:latin typeface="Cambria Math" panose="02040503050406030204" pitchFamily="18" charset="0"/>
                          <a:sym typeface="Symbol" panose="05050102010706020507" pitchFamily="18" charset="2"/>
                        </a:rPr>
                        <m:t> </m:t>
                      </m:r>
                      <m:r>
                        <a:rPr lang="en-US" altLang="el-GR" sz="2000" i="1" dirty="0" smtClean="0">
                          <a:solidFill>
                            <a:srgbClr val="000000"/>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l-GR" altLang="el-GR" sz="1600" i="1" dirty="0">
                              <a:latin typeface="Cambria Math" panose="02040503050406030204" pitchFamily="18" charset="0"/>
                            </a:rPr>
                          </m:ctrlPr>
                        </m:sSubPr>
                        <m:e>
                          <m:r>
                            <a:rPr lang="en-US" altLang="el-GR" sz="1600" b="0" i="1" dirty="0" smtClean="0">
                              <a:latin typeface="Cambria Math" panose="02040503050406030204" pitchFamily="18" charset="0"/>
                            </a:rPr>
                            <m:t>𝐼</m:t>
                          </m:r>
                        </m:e>
                        <m:sub>
                          <m:r>
                            <a:rPr lang="en-US" altLang="el-GR" sz="1600" b="0" i="1" dirty="0" smtClean="0">
                              <a:latin typeface="Cambria Math" panose="02040503050406030204" pitchFamily="18" charset="0"/>
                            </a:rPr>
                            <m:t>𝐷</m:t>
                          </m:r>
                          <m:r>
                            <a:rPr lang="en-US" altLang="el-GR" sz="1600" b="0" i="1" dirty="0" smtClean="0">
                              <a:latin typeface="Cambria Math" panose="02040503050406030204" pitchFamily="18" charset="0"/>
                            </a:rPr>
                            <m:t>2</m:t>
                          </m:r>
                        </m:sub>
                      </m:sSub>
                      <m:r>
                        <a:rPr lang="en-US" altLang="el-GR" sz="1600" b="0" i="1" dirty="0" smtClean="0">
                          <a:latin typeface="Cambria Math" panose="02040503050406030204" pitchFamily="18" charset="0"/>
                        </a:rPr>
                        <m:t>=0</m:t>
                      </m:r>
                    </m:oMath>
                  </m:oMathPara>
                </a14:m>
                <a:endParaRPr lang="en-US" altLang="el-GR" sz="1200" dirty="0">
                  <a:solidFill>
                    <a:srgbClr val="000000"/>
                  </a:solidFill>
                </a:endParaRPr>
              </a:p>
            </p:txBody>
          </p:sp>
        </mc:Choice>
        <mc:Fallback xmlns="">
          <p:sp>
            <p:nvSpPr>
              <p:cNvPr id="33" name="23 - Ορθογώνιο"/>
              <p:cNvSpPr>
                <a:spLocks noRot="1" noChangeAspect="1" noMove="1" noResize="1" noEditPoints="1" noAdjustHandles="1" noChangeArrowheads="1" noChangeShapeType="1" noTextEdit="1"/>
              </p:cNvSpPr>
              <p:nvPr/>
            </p:nvSpPr>
            <p:spPr bwMode="auto">
              <a:xfrm>
                <a:off x="4661973" y="3566988"/>
                <a:ext cx="2790348" cy="392993"/>
              </a:xfrm>
              <a:prstGeom prst="rect">
                <a:avLst/>
              </a:prstGeom>
              <a:blipFill rotWithShape="0">
                <a:blip r:embed="rId13"/>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26" name="Object 12"/>
          <p:cNvGraphicFramePr>
            <a:graphicFrameLocks noChangeAspect="1"/>
          </p:cNvGraphicFramePr>
          <p:nvPr>
            <p:extLst>
              <p:ext uri="{D42A27DB-BD31-4B8C-83A1-F6EECF244321}">
                <p14:modId xmlns:p14="http://schemas.microsoft.com/office/powerpoint/2010/main" val="3154121735"/>
              </p:ext>
            </p:extLst>
          </p:nvPr>
        </p:nvGraphicFramePr>
        <p:xfrm>
          <a:off x="4751840" y="4205788"/>
          <a:ext cx="3744595" cy="609342"/>
        </p:xfrm>
        <a:graphic>
          <a:graphicData uri="http://schemas.openxmlformats.org/presentationml/2006/ole">
            <mc:AlternateContent xmlns:mc="http://schemas.openxmlformats.org/markup-compatibility/2006">
              <mc:Choice xmlns:v="urn:schemas-microsoft-com:vml" Requires="v">
                <p:oleObj spid="_x0000_s12407" name="Equation" r:id="rId14" imgW="2400300" imgH="393700" progId="Equation.3">
                  <p:embed/>
                </p:oleObj>
              </mc:Choice>
              <mc:Fallback>
                <p:oleObj name="Equation" r:id="rId14" imgW="24003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1840" y="4205788"/>
                        <a:ext cx="3744595" cy="609342"/>
                      </a:xfrm>
                      <a:prstGeom prst="rect">
                        <a:avLst/>
                      </a:prstGeom>
                      <a:noFill/>
                    </p:spPr>
                  </p:pic>
                </p:oleObj>
              </mc:Fallback>
            </mc:AlternateContent>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743780502"/>
              </p:ext>
            </p:extLst>
          </p:nvPr>
        </p:nvGraphicFramePr>
        <p:xfrm>
          <a:off x="4699280" y="5001691"/>
          <a:ext cx="3293099" cy="710409"/>
        </p:xfrm>
        <a:graphic>
          <a:graphicData uri="http://schemas.openxmlformats.org/presentationml/2006/ole">
            <mc:AlternateContent xmlns:mc="http://schemas.openxmlformats.org/markup-compatibility/2006">
              <mc:Choice xmlns:v="urn:schemas-microsoft-com:vml" Requires="v">
                <p:oleObj spid="_x0000_s12408" name="Equation" r:id="rId16" imgW="2298700" imgH="495300" progId="Equation.3">
                  <p:embed/>
                </p:oleObj>
              </mc:Choice>
              <mc:Fallback>
                <p:oleObj name="Equation" r:id="rId16" imgW="2298700" imgH="4953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99280" y="5001691"/>
                        <a:ext cx="3293099" cy="71040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8" name="Rectangle 24"/>
              <p:cNvSpPr>
                <a:spLocks noChangeArrowheads="1"/>
              </p:cNvSpPr>
              <p:nvPr>
                <p:custDataLst>
                  <p:tags r:id="rId3"/>
                </p:custDataLst>
              </p:nvPr>
            </p:nvSpPr>
            <p:spPr bwMode="auto">
              <a:xfrm>
                <a:off x="4751840" y="6044867"/>
                <a:ext cx="136833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14:m>
                  <m:oMathPara xmlns:m="http://schemas.openxmlformats.org/officeDocument/2006/math">
                    <m:oMathParaPr>
                      <m:jc m:val="centerGroup"/>
                    </m:oMathParaPr>
                    <m:oMath xmlns:m="http://schemas.openxmlformats.org/officeDocument/2006/math">
                      <m:r>
                        <a:rPr lang="en-US" altLang="el-GR" sz="1800" i="1" dirty="0" smtClean="0">
                          <a:latin typeface="Cambria Math" panose="02040503050406030204" pitchFamily="18" charset="0"/>
                        </a:rPr>
                        <m:t>𝑉</m:t>
                      </m:r>
                      <m:r>
                        <a:rPr lang="el-GR" altLang="el-GR" sz="1800" i="1" baseline="-25000" dirty="0">
                          <a:latin typeface="Cambria Math" panose="02040503050406030204" pitchFamily="18" charset="0"/>
                        </a:rPr>
                        <m:t>𝜒</m:t>
                      </m:r>
                      <m:r>
                        <a:rPr lang="el-GR" altLang="el-GR" sz="1800" i="1" dirty="0">
                          <a:latin typeface="Cambria Math" panose="02040503050406030204" pitchFamily="18" charset="0"/>
                        </a:rPr>
                        <m:t> </m:t>
                      </m:r>
                      <m:r>
                        <a:rPr lang="el-GR" altLang="el-GR" sz="1800" i="1" dirty="0" smtClean="0">
                          <a:latin typeface="Cambria Math" panose="02040503050406030204" pitchFamily="18" charset="0"/>
                          <a:ea typeface="Cambria Math" panose="02040503050406030204" pitchFamily="18" charset="0"/>
                        </a:rPr>
                        <m:t>⟶</m:t>
                      </m:r>
                      <m:r>
                        <a:rPr lang="el-GR" altLang="el-GR" sz="1800" i="1" dirty="0">
                          <a:latin typeface="Cambria Math" panose="02040503050406030204" pitchFamily="18" charset="0"/>
                        </a:rPr>
                        <m:t> </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𝐷𝐷</m:t>
                      </m:r>
                      <m:r>
                        <a:rPr lang="el-GR" altLang="el-GR" sz="1800" i="1" dirty="0">
                          <a:latin typeface="Cambria Math" panose="02040503050406030204" pitchFamily="18" charset="0"/>
                        </a:rPr>
                        <m:t> </m:t>
                      </m:r>
                    </m:oMath>
                  </m:oMathPara>
                </a14:m>
                <a:endParaRPr lang="en-US" altLang="el-GR" sz="1800" dirty="0"/>
              </a:p>
            </p:txBody>
          </p:sp>
        </mc:Choice>
        <mc:Fallback xmlns="">
          <p:sp>
            <p:nvSpPr>
              <p:cNvPr id="28" name="Rectangle 24"/>
              <p:cNvSpPr>
                <a:spLocks noRot="1" noChangeAspect="1" noMove="1" noResize="1" noEditPoints="1" noAdjustHandles="1" noChangeArrowheads="1" noChangeShapeType="1" noTextEdit="1"/>
              </p:cNvSpPr>
              <p:nvPr/>
            </p:nvSpPr>
            <p:spPr bwMode="auto">
              <a:xfrm>
                <a:off x="4751840" y="6044867"/>
                <a:ext cx="1368332" cy="369332"/>
              </a:xfrm>
              <a:prstGeom prst="rect">
                <a:avLst/>
              </a:prstGeom>
              <a:blipFill rotWithShape="0">
                <a:blip r:embed="rId18"/>
                <a:stretch>
                  <a:fillRect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35" name="Object 20" descr="Κύκλωμα αναδιπλωμένης συνδεσμολογίας σειράς"/>
          <p:cNvGraphicFramePr>
            <a:graphicFrameLocks noChangeAspect="1"/>
          </p:cNvGraphicFramePr>
          <p:nvPr>
            <p:extLst>
              <p:ext uri="{D42A27DB-BD31-4B8C-83A1-F6EECF244321}">
                <p14:modId xmlns:p14="http://schemas.microsoft.com/office/powerpoint/2010/main" val="3114732029"/>
              </p:ext>
            </p:extLst>
          </p:nvPr>
        </p:nvGraphicFramePr>
        <p:xfrm>
          <a:off x="954019" y="4406011"/>
          <a:ext cx="1571625" cy="1795297"/>
        </p:xfrm>
        <a:graphic>
          <a:graphicData uri="http://schemas.openxmlformats.org/presentationml/2006/ole">
            <mc:AlternateContent xmlns:mc="http://schemas.openxmlformats.org/markup-compatibility/2006">
              <mc:Choice xmlns:v="urn:schemas-microsoft-com:vml" Requires="v">
                <p:oleObj spid="_x0000_s12409" name="Photo Editor Photo" r:id="rId19" imgW="1305107" imgH="1666667" progId="MSPhotoEd.3">
                  <p:embed/>
                </p:oleObj>
              </mc:Choice>
              <mc:Fallback>
                <p:oleObj name="Photo Editor Photo" r:id="rId19" imgW="1305107" imgH="1666667" progId="MSPhotoEd.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4019" y="4406011"/>
                        <a:ext cx="1571625" cy="1795297"/>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36516476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a:t>
            </a:r>
            <a:r>
              <a:rPr lang="el-GR" altLang="el-GR" sz="2000" dirty="0"/>
              <a:t>. «Σχεδίαση Μεικτών </a:t>
            </a:r>
            <a:r>
              <a:rPr lang="en-US" altLang="el-GR" sz="2000" dirty="0"/>
              <a:t>VLSI </a:t>
            </a:r>
            <a:r>
              <a:rPr lang="el-GR" altLang="el-GR" sz="2000" dirty="0"/>
              <a:t>Κυκλωμάτων.  </a:t>
            </a:r>
            <a:r>
              <a:rPr lang="el-GR" altLang="el-GR" sz="2000" dirty="0" smtClean="0"/>
              <a:t>Τεχνικές βελτίωσης των επιδόσεων των ενισχυτών μιας βαθμίδας.». Έκδοση: 1.0. Αθήνα 2015. Διαθέσιμο από τη δικτυακή διεύθυνση: </a:t>
            </a:r>
            <a:r>
              <a:rPr lang="en-US" altLang="el-GR" sz="2000" u="sng" dirty="0">
                <a:hlinkClick r:id="rId3"/>
              </a:rPr>
              <a:t>http://opencourses.uoa.gr/courses/DI101</a:t>
            </a:r>
            <a:r>
              <a:rPr lang="en-US" altLang="el-GR" sz="2000" u="sng" dirty="0" smtClean="0">
                <a:hlinkClick r:id="rId3"/>
              </a:rPr>
              <a:t>/</a:t>
            </a:r>
            <a:r>
              <a:rPr lang="en-US" altLang="el-GR" sz="2000" u="sng" dirty="0" smtClean="0"/>
              <a:t>. </a:t>
            </a:r>
            <a:endParaRPr lang="el-GR" altLang="el-GR" sz="20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 </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err="1" smtClean="0"/>
              <a:t>Behzad</a:t>
            </a:r>
            <a:r>
              <a:rPr lang="en-US" sz="2000" dirty="0" smtClean="0"/>
              <a:t> </a:t>
            </a:r>
            <a:r>
              <a:rPr lang="en-US" sz="2000" dirty="0"/>
              <a:t>Razavi. 2000. </a:t>
            </a:r>
            <a:r>
              <a:rPr lang="en-US" sz="2000" i="1" dirty="0"/>
              <a:t>Design of Analog CMOS Integrated Circuits</a:t>
            </a:r>
            <a:r>
              <a:rPr lang="en-US" sz="2000" dirty="0"/>
              <a:t> (1 ed.). McGraw-Hill, Inc., New York, NY, </a:t>
            </a:r>
            <a:r>
              <a:rPr lang="en-US" sz="2000" dirty="0" smtClean="0"/>
              <a:t>USA</a:t>
            </a:r>
            <a:r>
              <a:rPr lang="el-GR" sz="2000" dirty="0"/>
              <a:t> </a:t>
            </a:r>
            <a:r>
              <a:rPr lang="en-US" sz="2000" dirty="0"/>
              <a:t>©2000</a:t>
            </a:r>
            <a:r>
              <a:rPr lang="el-GR" sz="2000" dirty="0"/>
              <a:t> </a:t>
            </a:r>
            <a:r>
              <a:rPr lang="en-US" sz="2000" dirty="0" smtClean="0"/>
              <a:t>. </a:t>
            </a:r>
            <a:endParaRPr lang="en-US" sz="2000" dirty="0"/>
          </a:p>
          <a:p>
            <a:pPr marL="0" indent="0" eaLnBrk="1" fontAlgn="auto" hangingPunct="1">
              <a:spcAft>
                <a:spcPts val="0"/>
              </a:spcAft>
              <a:buFont typeface="Arial" panose="020B0604020202020204" pitchFamily="34" charset="0"/>
              <a:buNone/>
              <a:defRPr/>
            </a:pPr>
            <a:endParaRPr lang="el-GR" sz="2000" dirty="0" smtClean="0"/>
          </a:p>
        </p:txBody>
      </p:sp>
    </p:spTree>
    <p:extLst>
      <p:ext uri="{BB962C8B-B14F-4D97-AF65-F5344CB8AC3E}">
        <p14:creationId xmlns:p14="http://schemas.microsoft.com/office/powerpoint/2010/main" val="610632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07740" y="27486"/>
            <a:ext cx="8229600" cy="1144800"/>
          </a:xfrm>
        </p:spPr>
        <p:txBody>
          <a:bodyPr/>
          <a:lstStyle/>
          <a:p>
            <a:r>
              <a:rPr lang="el-GR" sz="4000" dirty="0" err="1"/>
              <a:t>Ακολουθητής</a:t>
            </a:r>
            <a:r>
              <a:rPr lang="el-GR" sz="4000" dirty="0"/>
              <a:t> πηγής</a:t>
            </a:r>
          </a:p>
        </p:txBody>
      </p:sp>
      <p:graphicFrame>
        <p:nvGraphicFramePr>
          <p:cNvPr id="30" name="Object 5" descr="Συμβολίσμος ακολουθητή πηγής και γραφική παράσταση Vth (Vout Vin)"/>
          <p:cNvGraphicFramePr>
            <a:graphicFrameLocks noGrp="1" noChangeAspect="1"/>
          </p:cNvGraphicFramePr>
          <p:nvPr>
            <p:ph idx="1"/>
            <p:extLst>
              <p:ext uri="{D42A27DB-BD31-4B8C-83A1-F6EECF244321}">
                <p14:modId xmlns:p14="http://schemas.microsoft.com/office/powerpoint/2010/main" val="3327693824"/>
              </p:ext>
            </p:extLst>
          </p:nvPr>
        </p:nvGraphicFramePr>
        <p:xfrm>
          <a:off x="5364182" y="1807793"/>
          <a:ext cx="3319769" cy="1539050"/>
        </p:xfrm>
        <a:graphic>
          <a:graphicData uri="http://schemas.openxmlformats.org/presentationml/2006/ole">
            <mc:AlternateContent xmlns:mc="http://schemas.openxmlformats.org/markup-compatibility/2006">
              <mc:Choice xmlns:v="urn:schemas-microsoft-com:vml" Requires="v">
                <p:oleObj spid="_x0000_s1238" name="Photo Editor Photo" r:id="rId4" imgW="2486372" imgH="1152381" progId="MSPhotoEd.3">
                  <p:embed/>
                </p:oleObj>
              </mc:Choice>
              <mc:Fallback>
                <p:oleObj name="Photo Editor Photo" r:id="rId4" imgW="2486372" imgH="11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82" y="1807793"/>
                        <a:ext cx="3319769" cy="1539050"/>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4" name="Θέση κειμένου 3"/>
              <p:cNvSpPr>
                <a:spLocks noGrp="1"/>
              </p:cNvSpPr>
              <p:nvPr>
                <p:ph type="body" sz="half" idx="2"/>
              </p:nvPr>
            </p:nvSpPr>
            <p:spPr>
              <a:xfrm>
                <a:off x="102908" y="968006"/>
                <a:ext cx="5086908" cy="4608512"/>
              </a:xfrm>
            </p:spPr>
            <p:txBody>
              <a:bodyPr>
                <a:normAutofit/>
              </a:bodyPr>
              <a:lstStyle/>
              <a:p>
                <a:pPr>
                  <a:spcBef>
                    <a:spcPct val="50000"/>
                  </a:spcBef>
                </a:pPr>
                <a14:m>
                  <m:oMathPara xmlns:m="http://schemas.openxmlformats.org/officeDocument/2006/math">
                    <m:oMathParaPr>
                      <m:jc m:val="left"/>
                    </m:oMathParaPr>
                    <m:oMath xmlns:m="http://schemas.openxmlformats.org/officeDocument/2006/math">
                      <m:r>
                        <m:rPr>
                          <m:sty m:val="p"/>
                        </m:rPr>
                        <a:rPr lang="el-GR" altLang="el-GR" sz="1800" i="0" dirty="0" smtClean="0">
                          <a:latin typeface="Cambria Math" panose="02040503050406030204" pitchFamily="18" charset="0"/>
                        </a:rPr>
                        <m:t>Α</m:t>
                      </m:r>
                      <m:r>
                        <a:rPr lang="el-GR" altLang="el-GR" sz="1800" i="1" dirty="0">
                          <a:latin typeface="Cambria Math" panose="02040503050406030204" pitchFamily="18" charset="0"/>
                        </a:rPr>
                        <m:t>𝜈</m:t>
                      </m:r>
                      <m:r>
                        <a:rPr lang="en-US" altLang="el-GR" sz="1800" b="0" i="1" dirty="0" smtClean="0">
                          <a:latin typeface="Cambria Math" panose="02040503050406030204" pitchFamily="18" charset="0"/>
                        </a:rPr>
                        <m:t> </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i="1" dirty="0">
                              <a:latin typeface="Cambria Math" panose="02040503050406030204" pitchFamily="18" charset="0"/>
                              <a:ea typeface="Cambria Math" panose="02040503050406030204" pitchFamily="18" charset="0"/>
                            </a:rPr>
                            <m:t>𝑉</m:t>
                          </m:r>
                        </m:e>
                        <m:sub>
                          <m:r>
                            <a:rPr lang="en-US" altLang="el-GR" sz="1800" b="0" i="1" dirty="0" smtClean="0">
                              <a:latin typeface="Cambria Math" panose="02040503050406030204" pitchFamily="18" charset="0"/>
                              <a:ea typeface="Cambria Math" panose="02040503050406030204" pitchFamily="18" charset="0"/>
                            </a:rPr>
                            <m:t>𝑖𝑛</m:t>
                          </m:r>
                        </m:sub>
                      </m:sSub>
                      <m:r>
                        <a:rPr lang="en-US" altLang="el-GR" sz="1800" i="1" dirty="0">
                          <a:latin typeface="Cambria Math" panose="02040503050406030204" pitchFamily="18" charset="0"/>
                        </a:rPr>
                        <m:t>&lt;</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𝑇𝐻</m:t>
                      </m:r>
                      <m:r>
                        <a:rPr lang="el-GR" altLang="el-GR" sz="1800" i="1" dirty="0" smtClean="0">
                          <a:latin typeface="Cambria Math" panose="02040503050406030204" pitchFamily="18" charset="0"/>
                          <a:ea typeface="Cambria Math" panose="02040503050406030204" pitchFamily="18" charset="0"/>
                        </a:rPr>
                        <m:t>⇒</m:t>
                      </m:r>
                      <m:sSub>
                        <m:sSubPr>
                          <m:ctrlPr>
                            <a:rPr lang="el-GR" altLang="el-GR" sz="1800" i="1" dirty="0" smtClean="0">
                              <a:latin typeface="Cambria Math" panose="02040503050406030204" pitchFamily="18" charset="0"/>
                              <a:ea typeface="Cambria Math" panose="02040503050406030204" pitchFamily="18" charset="0"/>
                            </a:rPr>
                          </m:ctrlPr>
                        </m:sSubPr>
                        <m:e>
                          <m:r>
                            <a:rPr lang="en-US" altLang="el-GR" sz="1800" b="0" i="1" dirty="0" smtClean="0">
                              <a:latin typeface="Cambria Math" panose="02040503050406030204" pitchFamily="18" charset="0"/>
                              <a:ea typeface="Cambria Math" panose="02040503050406030204" pitchFamily="18" charset="0"/>
                            </a:rPr>
                            <m:t>𝑉</m:t>
                          </m:r>
                        </m:e>
                        <m:sub>
                          <m:r>
                            <a:rPr lang="en-US" altLang="el-GR" sz="1800" b="0" i="1" dirty="0" smtClean="0">
                              <a:latin typeface="Cambria Math" panose="02040503050406030204" pitchFamily="18" charset="0"/>
                              <a:ea typeface="Cambria Math" panose="02040503050406030204" pitchFamily="18" charset="0"/>
                            </a:rPr>
                            <m:t>𝑜𝑢𝑡</m:t>
                          </m:r>
                        </m:sub>
                      </m:sSub>
                      <m:r>
                        <a:rPr lang="en-US" altLang="el-GR" sz="1800" b="0" i="1" dirty="0" smtClean="0">
                          <a:latin typeface="Cambria Math" panose="02040503050406030204" pitchFamily="18" charset="0"/>
                          <a:ea typeface="Cambria Math" panose="02040503050406030204" pitchFamily="18" charset="0"/>
                        </a:rPr>
                        <m:t>=</m:t>
                      </m:r>
                      <m:r>
                        <a:rPr lang="en-US" altLang="el-GR" sz="1800" i="1" dirty="0">
                          <a:latin typeface="Cambria Math" panose="02040503050406030204" pitchFamily="18" charset="0"/>
                        </a:rPr>
                        <m:t>0</m:t>
                      </m:r>
                      <m:r>
                        <a:rPr lang="el-GR" altLang="el-GR" sz="1800" i="1" dirty="0">
                          <a:latin typeface="Cambria Math" panose="02040503050406030204" pitchFamily="18" charset="0"/>
                        </a:rPr>
                        <m:t> </m:t>
                      </m:r>
                    </m:oMath>
                  </m:oMathPara>
                </a14:m>
                <a:endParaRPr lang="el-GR" altLang="el-GR" sz="1800" dirty="0"/>
              </a:p>
              <a:p>
                <a:endParaRPr lang="el-GR" altLang="el-GR" sz="1800" dirty="0"/>
              </a:p>
              <a:p>
                <a:endParaRPr lang="el-GR" sz="1800" dirty="0" smtClean="0"/>
              </a:p>
              <a:p>
                <a:endParaRPr lang="el-GR" sz="1800" dirty="0"/>
              </a:p>
            </p:txBody>
          </p:sp>
        </mc:Choice>
        <mc:Fallback>
          <p:sp>
            <p:nvSpPr>
              <p:cNvPr id="4" name="Θέση κειμένου 3"/>
              <p:cNvSpPr>
                <a:spLocks noGrp="1" noRot="1" noChangeAspect="1" noMove="1" noResize="1" noEditPoints="1" noAdjustHandles="1" noChangeArrowheads="1" noChangeShapeType="1" noTextEdit="1"/>
              </p:cNvSpPr>
              <p:nvPr>
                <p:ph type="body" sz="half" idx="2"/>
              </p:nvPr>
            </p:nvSpPr>
            <p:spPr>
              <a:xfrm>
                <a:off x="102908" y="968006"/>
                <a:ext cx="5086908" cy="4608512"/>
              </a:xfr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0" name="Text Box 25"/>
              <p:cNvSpPr txBox="1">
                <a:spLocks noChangeArrowheads="1"/>
              </p:cNvSpPr>
              <p:nvPr/>
            </p:nvSpPr>
            <p:spPr bwMode="auto">
              <a:xfrm>
                <a:off x="122406" y="1448435"/>
                <a:ext cx="242323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spcBef>
                    <a:spcPct val="50000"/>
                  </a:spcBef>
                </a:pPr>
                <a14:m>
                  <m:oMathPara xmlns:m="http://schemas.openxmlformats.org/officeDocument/2006/math">
                    <m:oMathParaPr>
                      <m:jc m:val="left"/>
                    </m:oMathParaPr>
                    <m:oMath xmlns:m="http://schemas.openxmlformats.org/officeDocument/2006/math">
                      <m:r>
                        <m:rPr>
                          <m:sty m:val="p"/>
                        </m:rPr>
                        <a:rPr lang="el-GR" altLang="el-GR" sz="1800" i="0" dirty="0" smtClean="0">
                          <a:latin typeface="Cambria Math" panose="02040503050406030204" pitchFamily="18" charset="0"/>
                        </a:rPr>
                        <m:t>Α</m:t>
                      </m:r>
                      <m:r>
                        <a:rPr lang="el-GR" altLang="el-GR" sz="1800" i="1" dirty="0">
                          <a:latin typeface="Cambria Math" panose="02040503050406030204" pitchFamily="18" charset="0"/>
                        </a:rPr>
                        <m:t>𝜈</m:t>
                      </m:r>
                      <m:r>
                        <a:rPr lang="en-US" altLang="el-GR" sz="1800" b="0" i="1" dirty="0" smtClean="0">
                          <a:latin typeface="Cambria Math" panose="02040503050406030204" pitchFamily="18" charset="0"/>
                        </a:rPr>
                        <m:t> </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i="1" dirty="0">
                              <a:latin typeface="Cambria Math" panose="02040503050406030204" pitchFamily="18" charset="0"/>
                              <a:ea typeface="Cambria Math" panose="02040503050406030204" pitchFamily="18" charset="0"/>
                            </a:rPr>
                            <m:t>𝑉</m:t>
                          </m:r>
                        </m:e>
                        <m:sub>
                          <m:r>
                            <a:rPr lang="en-US" altLang="el-GR" sz="1800" i="1" dirty="0">
                              <a:latin typeface="Cambria Math" panose="02040503050406030204" pitchFamily="18" charset="0"/>
                              <a:ea typeface="Cambria Math" panose="02040503050406030204" pitchFamily="18" charset="0"/>
                            </a:rPr>
                            <m:t>𝑖𝑛</m:t>
                          </m:r>
                        </m:sub>
                      </m:sSub>
                      <m:r>
                        <a:rPr lang="el-GR" altLang="el-GR" sz="1800" i="1" dirty="0">
                          <a:latin typeface="Cambria Math" panose="02040503050406030204" pitchFamily="18" charset="0"/>
                        </a:rPr>
                        <m:t>&gt;</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𝑇𝐻</m:t>
                      </m:r>
                      <m:r>
                        <a:rPr lang="el-GR" altLang="el-GR" sz="1800" i="1" dirty="0">
                          <a:latin typeface="Cambria Math" panose="02040503050406030204" pitchFamily="18" charset="0"/>
                          <a:ea typeface="Cambria Math" panose="02040503050406030204" pitchFamily="18" charset="0"/>
                        </a:rPr>
                        <m:t>⇒</m:t>
                      </m:r>
                    </m:oMath>
                  </m:oMathPara>
                </a14:m>
                <a:endParaRPr lang="el-GR" altLang="el-GR" sz="1800" dirty="0"/>
              </a:p>
            </p:txBody>
          </p:sp>
        </mc:Choice>
        <mc:Fallback xmlns="">
          <p:sp>
            <p:nvSpPr>
              <p:cNvPr id="40" name="Text Box 25"/>
              <p:cNvSpPr txBox="1">
                <a:spLocks noRot="1" noChangeAspect="1" noMove="1" noResize="1" noEditPoints="1" noAdjustHandles="1" noChangeArrowheads="1" noChangeShapeType="1" noTextEdit="1"/>
              </p:cNvSpPr>
              <p:nvPr/>
            </p:nvSpPr>
            <p:spPr bwMode="auto">
              <a:xfrm>
                <a:off x="122406" y="1448435"/>
                <a:ext cx="2423235" cy="369332"/>
              </a:xfrm>
              <a:prstGeom prst="rect">
                <a:avLst/>
              </a:prstGeom>
              <a:blipFill rotWithShape="0">
                <a:blip r:embed="rId7"/>
                <a:stretch>
                  <a:fillRect b="-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31" name="Object 7"/>
          <p:cNvGraphicFramePr>
            <a:graphicFrameLocks noChangeAspect="1"/>
          </p:cNvGraphicFramePr>
          <p:nvPr>
            <p:extLst>
              <p:ext uri="{D42A27DB-BD31-4B8C-83A1-F6EECF244321}">
                <p14:modId xmlns:p14="http://schemas.microsoft.com/office/powerpoint/2010/main" val="3597041495"/>
              </p:ext>
            </p:extLst>
          </p:nvPr>
        </p:nvGraphicFramePr>
        <p:xfrm>
          <a:off x="2123095" y="1382557"/>
          <a:ext cx="3497750" cy="545053"/>
        </p:xfrm>
        <a:graphic>
          <a:graphicData uri="http://schemas.openxmlformats.org/presentationml/2006/ole">
            <mc:AlternateContent xmlns:mc="http://schemas.openxmlformats.org/markup-compatibility/2006">
              <mc:Choice xmlns:v="urn:schemas-microsoft-com:vml" Requires="v">
                <p:oleObj spid="_x0000_s1239" name="Equation" r:id="rId8" imgW="2501900" imgH="393700" progId="Equation.3">
                  <p:embed/>
                </p:oleObj>
              </mc:Choice>
              <mc:Fallback>
                <p:oleObj name="Equation" r:id="rId8" imgW="2501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095" y="1382557"/>
                        <a:ext cx="3497750" cy="545053"/>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43" name="Text Box 28"/>
              <p:cNvSpPr txBox="1">
                <a:spLocks noChangeArrowheads="1"/>
              </p:cNvSpPr>
              <p:nvPr/>
            </p:nvSpPr>
            <p:spPr bwMode="auto">
              <a:xfrm>
                <a:off x="-71458" y="1996509"/>
                <a:ext cx="51236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spcBef>
                    <a:spcPct val="50000"/>
                  </a:spcBef>
                </a:pPr>
                <a14:m>
                  <m:oMathPara xmlns:m="http://schemas.openxmlformats.org/officeDocument/2006/math">
                    <m:oMathParaPr>
                      <m:jc m:val="centerGroup"/>
                    </m:oMathParaPr>
                    <m:oMath xmlns:m="http://schemas.openxmlformats.org/officeDocument/2006/math">
                      <m:r>
                        <m:rPr>
                          <m:sty m:val="p"/>
                        </m:rPr>
                        <a:rPr lang="el-GR" altLang="el-GR" sz="1800" b="0" i="0" smtClean="0">
                          <a:latin typeface="Cambria Math" panose="02040503050406030204" pitchFamily="18" charset="0"/>
                        </a:rPr>
                        <m:t>Επειδή</m:t>
                      </m:r>
                      <m:r>
                        <a:rPr lang="el-GR" altLang="el-GR" sz="1800" b="0" i="0" smtClean="0">
                          <a:latin typeface="Cambria Math" panose="02040503050406030204" pitchFamily="18" charset="0"/>
                        </a:rPr>
                        <m:t> </m:t>
                      </m:r>
                      <m:r>
                        <m:rPr>
                          <m:sty m:val="p"/>
                        </m:rPr>
                        <a:rPr lang="el-GR" altLang="el-GR" sz="1800" b="0" i="0" smtClean="0">
                          <a:latin typeface="Cambria Math" panose="02040503050406030204" pitchFamily="18" charset="0"/>
                        </a:rPr>
                        <m:t>για</m:t>
                      </m:r>
                      <m:r>
                        <a:rPr lang="en-US" altLang="el-GR" sz="1800" b="0" i="0" smtClean="0">
                          <a:latin typeface="Cambria Math" panose="02040503050406030204" pitchFamily="18" charset="0"/>
                        </a:rPr>
                        <m:t> </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i="1" dirty="0">
                              <a:latin typeface="Cambria Math" panose="02040503050406030204" pitchFamily="18" charset="0"/>
                              <a:ea typeface="Cambria Math" panose="02040503050406030204" pitchFamily="18" charset="0"/>
                            </a:rPr>
                            <m:t>𝑉</m:t>
                          </m:r>
                        </m:e>
                        <m:sub>
                          <m:r>
                            <a:rPr lang="en-US" altLang="el-GR" sz="1800" i="1" dirty="0">
                              <a:latin typeface="Cambria Math" panose="02040503050406030204" pitchFamily="18" charset="0"/>
                              <a:ea typeface="Cambria Math" panose="02040503050406030204" pitchFamily="18" charset="0"/>
                            </a:rPr>
                            <m:t>𝑖𝑛</m:t>
                          </m:r>
                        </m:sub>
                      </m:sSub>
                      <m:r>
                        <a:rPr lang="el-GR" altLang="el-GR" sz="1800" b="0" i="1" dirty="0" smtClean="0">
                          <a:latin typeface="Cambria Math" panose="02040503050406030204" pitchFamily="18" charset="0"/>
                          <a:ea typeface="Cambria Math" panose="02040503050406030204" pitchFamily="18" charset="0"/>
                        </a:rPr>
                        <m:t>≤ </m:t>
                      </m:r>
                      <m:sSub>
                        <m:sSubPr>
                          <m:ctrlPr>
                            <a:rPr lang="el-GR" altLang="el-GR" sz="1800" b="0" i="1" dirty="0" smtClean="0">
                              <a:latin typeface="Cambria Math" panose="02040503050406030204" pitchFamily="18" charset="0"/>
                              <a:ea typeface="Cambria Math" panose="02040503050406030204" pitchFamily="18" charset="0"/>
                            </a:rPr>
                          </m:ctrlPr>
                        </m:sSubPr>
                        <m:e>
                          <m:r>
                            <a:rPr lang="en-US" altLang="el-GR" sz="1800" b="0" i="1" dirty="0" smtClean="0">
                              <a:latin typeface="Cambria Math" panose="02040503050406030204" pitchFamily="18" charset="0"/>
                              <a:ea typeface="Cambria Math" panose="02040503050406030204" pitchFamily="18" charset="0"/>
                            </a:rPr>
                            <m:t>𝑉</m:t>
                          </m:r>
                        </m:e>
                        <m:sub>
                          <m:r>
                            <a:rPr lang="en-US" altLang="el-GR" sz="1800" b="0" i="1" dirty="0" smtClean="0">
                              <a:latin typeface="Cambria Math" panose="02040503050406030204" pitchFamily="18" charset="0"/>
                              <a:ea typeface="Cambria Math" panose="02040503050406030204" pitchFamily="18" charset="0"/>
                            </a:rPr>
                            <m:t>𝐷𝐷</m:t>
                          </m:r>
                        </m:sub>
                      </m:sSub>
                      <m:r>
                        <a:rPr lang="en-US" altLang="el-GR" sz="1800" b="0" i="1" dirty="0" smtClean="0">
                          <a:latin typeface="Cambria Math" panose="02040503050406030204" pitchFamily="18" charset="0"/>
                          <a:ea typeface="Cambria Math" panose="02040503050406030204" pitchFamily="18" charset="0"/>
                        </a:rPr>
                        <m:t> </m:t>
                      </m:r>
                      <m:r>
                        <a:rPr lang="el-GR" altLang="el-GR" sz="1800" b="0" i="1" dirty="0" smtClean="0">
                          <a:latin typeface="Cambria Math" panose="02040503050406030204" pitchFamily="18" charset="0"/>
                          <a:ea typeface="Cambria Math" panose="02040503050406030204" pitchFamily="18" charset="0"/>
                        </a:rPr>
                        <m:t>𝜋𝛼𝜈𝜏𝜊𝜏𝜀</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b="0" i="1" dirty="0" smtClean="0">
                              <a:latin typeface="Cambria Math" panose="02040503050406030204" pitchFamily="18" charset="0"/>
                              <a:ea typeface="Cambria Math" panose="02040503050406030204" pitchFamily="18" charset="0"/>
                            </a:rPr>
                            <m:t> </m:t>
                          </m:r>
                          <m:r>
                            <a:rPr lang="en-US" altLang="el-GR" sz="1800" i="1" dirty="0">
                              <a:latin typeface="Cambria Math" panose="02040503050406030204" pitchFamily="18" charset="0"/>
                              <a:ea typeface="Cambria Math" panose="02040503050406030204" pitchFamily="18" charset="0"/>
                            </a:rPr>
                            <m:t>𝑉</m:t>
                          </m:r>
                        </m:e>
                        <m:sub>
                          <m:r>
                            <a:rPr lang="en-US" altLang="el-GR" sz="1800" i="1" dirty="0">
                              <a:latin typeface="Cambria Math" panose="02040503050406030204" pitchFamily="18" charset="0"/>
                              <a:ea typeface="Cambria Math" panose="02040503050406030204" pitchFamily="18" charset="0"/>
                            </a:rPr>
                            <m:t>𝐷</m:t>
                          </m:r>
                          <m:r>
                            <m:rPr>
                              <m:sty m:val="p"/>
                            </m:rPr>
                            <a:rPr lang="en-US" altLang="el-GR" sz="1800" b="0" i="0" dirty="0" smtClean="0">
                              <a:latin typeface="Cambria Math" panose="02040503050406030204" pitchFamily="18" charset="0"/>
                              <a:ea typeface="Cambria Math" panose="02040503050406030204" pitchFamily="18" charset="0"/>
                            </a:rPr>
                            <m:t>S</m:t>
                          </m:r>
                        </m:sub>
                      </m:sSub>
                      <m:r>
                        <a:rPr lang="en-US" altLang="el-GR" sz="1800" i="1" dirty="0" smtClean="0">
                          <a:latin typeface="Cambria Math" panose="02040503050406030204" pitchFamily="18" charset="0"/>
                          <a:ea typeface="Cambria Math" panose="02040503050406030204" pitchFamily="18" charset="0"/>
                        </a:rPr>
                        <m:t>&gt;</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i="1" dirty="0">
                              <a:latin typeface="Cambria Math" panose="02040503050406030204" pitchFamily="18" charset="0"/>
                              <a:ea typeface="Cambria Math" panose="02040503050406030204" pitchFamily="18" charset="0"/>
                            </a:rPr>
                            <m:t>𝑉</m:t>
                          </m:r>
                        </m:e>
                        <m:sub>
                          <m:r>
                            <a:rPr lang="en-US" altLang="el-GR" sz="1800" b="0" i="1" dirty="0" smtClean="0">
                              <a:latin typeface="Cambria Math" panose="02040503050406030204" pitchFamily="18" charset="0"/>
                              <a:ea typeface="Cambria Math" panose="02040503050406030204" pitchFamily="18" charset="0"/>
                            </a:rPr>
                            <m:t>𝐺𝑆</m:t>
                          </m:r>
                        </m:sub>
                      </m:sSub>
                      <m:r>
                        <a:rPr lang="en-US" altLang="el-GR" sz="1800" b="0" i="1" dirty="0" smtClean="0">
                          <a:latin typeface="Cambria Math" panose="02040503050406030204" pitchFamily="18" charset="0"/>
                          <a:ea typeface="Cambria Math" panose="02040503050406030204" pitchFamily="18" charset="0"/>
                        </a:rPr>
                        <m:t>−</m:t>
                      </m:r>
                      <m:sSub>
                        <m:sSubPr>
                          <m:ctrlPr>
                            <a:rPr lang="el-GR" altLang="el-GR" sz="1800" i="1" dirty="0">
                              <a:latin typeface="Cambria Math" panose="02040503050406030204" pitchFamily="18" charset="0"/>
                              <a:ea typeface="Cambria Math" panose="02040503050406030204" pitchFamily="18" charset="0"/>
                            </a:rPr>
                          </m:ctrlPr>
                        </m:sSubPr>
                        <m:e>
                          <m:r>
                            <a:rPr lang="en-US" altLang="el-GR" sz="1800" i="1" dirty="0">
                              <a:latin typeface="Cambria Math" panose="02040503050406030204" pitchFamily="18" charset="0"/>
                              <a:ea typeface="Cambria Math" panose="02040503050406030204" pitchFamily="18" charset="0"/>
                            </a:rPr>
                            <m:t>𝑉</m:t>
                          </m:r>
                        </m:e>
                        <m:sub>
                          <m:r>
                            <a:rPr lang="en-US" altLang="el-GR" sz="1800" b="0" i="1" dirty="0" smtClean="0">
                              <a:latin typeface="Cambria Math" panose="02040503050406030204" pitchFamily="18" charset="0"/>
                              <a:ea typeface="Cambria Math" panose="02040503050406030204" pitchFamily="18" charset="0"/>
                            </a:rPr>
                            <m:t>𝑇</m:t>
                          </m:r>
                        </m:sub>
                      </m:sSub>
                    </m:oMath>
                  </m:oMathPara>
                </a14:m>
                <a:endParaRPr lang="el-GR" altLang="el-GR" sz="1800" dirty="0"/>
              </a:p>
            </p:txBody>
          </p:sp>
        </mc:Choice>
        <mc:Fallback>
          <p:sp>
            <p:nvSpPr>
              <p:cNvPr id="43" name="Text Box 28"/>
              <p:cNvSpPr txBox="1">
                <a:spLocks noRot="1" noChangeAspect="1" noMove="1" noResize="1" noEditPoints="1" noAdjustHandles="1" noChangeArrowheads="1" noChangeShapeType="1" noTextEdit="1"/>
              </p:cNvSpPr>
              <p:nvPr/>
            </p:nvSpPr>
            <p:spPr bwMode="auto">
              <a:xfrm>
                <a:off x="-71458" y="1996509"/>
                <a:ext cx="5123672" cy="369332"/>
              </a:xfrm>
              <a:prstGeom prst="rect">
                <a:avLst/>
              </a:prstGeom>
              <a:blipFill rotWithShape="0">
                <a:blip r:embed="rId10"/>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32" name="Object 9"/>
          <p:cNvGraphicFramePr>
            <a:graphicFrameLocks noChangeAspect="1"/>
          </p:cNvGraphicFramePr>
          <p:nvPr>
            <p:extLst>
              <p:ext uri="{D42A27DB-BD31-4B8C-83A1-F6EECF244321}">
                <p14:modId xmlns:p14="http://schemas.microsoft.com/office/powerpoint/2010/main" val="91895008"/>
              </p:ext>
            </p:extLst>
          </p:nvPr>
        </p:nvGraphicFramePr>
        <p:xfrm>
          <a:off x="219864" y="2565785"/>
          <a:ext cx="4832350" cy="577850"/>
        </p:xfrm>
        <a:graphic>
          <a:graphicData uri="http://schemas.openxmlformats.org/presentationml/2006/ole">
            <mc:AlternateContent xmlns:mc="http://schemas.openxmlformats.org/markup-compatibility/2006">
              <mc:Choice xmlns:v="urn:schemas-microsoft-com:vml" Requires="v">
                <p:oleObj spid="_x0000_s1240" name="Equation" r:id="rId11" imgW="3746500" imgH="444500" progId="Equation.3">
                  <p:embed/>
                </p:oleObj>
              </mc:Choice>
              <mc:Fallback>
                <p:oleObj name="Equation" r:id="rId11" imgW="37465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864" y="2565785"/>
                        <a:ext cx="483235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1"/>
          <p:cNvGraphicFramePr>
            <a:graphicFrameLocks noChangeAspect="1"/>
          </p:cNvGraphicFramePr>
          <p:nvPr>
            <p:extLst>
              <p:ext uri="{D42A27DB-BD31-4B8C-83A1-F6EECF244321}">
                <p14:modId xmlns:p14="http://schemas.microsoft.com/office/powerpoint/2010/main" val="1993274394"/>
              </p:ext>
            </p:extLst>
          </p:nvPr>
        </p:nvGraphicFramePr>
        <p:xfrm>
          <a:off x="113170" y="3343579"/>
          <a:ext cx="2397125" cy="336550"/>
        </p:xfrm>
        <a:graphic>
          <a:graphicData uri="http://schemas.openxmlformats.org/presentationml/2006/ole">
            <mc:AlternateContent xmlns:mc="http://schemas.openxmlformats.org/markup-compatibility/2006">
              <mc:Choice xmlns:v="urn:schemas-microsoft-com:vml" Requires="v">
                <p:oleObj spid="_x0000_s1241" name="Equation" r:id="rId13" imgW="1625600" imgH="228600" progId="Equation.3">
                  <p:embed/>
                </p:oleObj>
              </mc:Choice>
              <mc:Fallback>
                <p:oleObj name="Equation" r:id="rId13" imgW="1625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170" y="3343579"/>
                        <a:ext cx="239712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3"/>
          <p:cNvGraphicFramePr>
            <a:graphicFrameLocks noChangeAspect="1"/>
          </p:cNvGraphicFramePr>
          <p:nvPr>
            <p:extLst>
              <p:ext uri="{D42A27DB-BD31-4B8C-83A1-F6EECF244321}">
                <p14:modId xmlns:p14="http://schemas.microsoft.com/office/powerpoint/2010/main" val="4113316112"/>
              </p:ext>
            </p:extLst>
          </p:nvPr>
        </p:nvGraphicFramePr>
        <p:xfrm>
          <a:off x="113170" y="3812970"/>
          <a:ext cx="4064000" cy="1028700"/>
        </p:xfrm>
        <a:graphic>
          <a:graphicData uri="http://schemas.openxmlformats.org/presentationml/2006/ole">
            <mc:AlternateContent xmlns:mc="http://schemas.openxmlformats.org/markup-compatibility/2006">
              <mc:Choice xmlns:v="urn:schemas-microsoft-com:vml" Requires="v">
                <p:oleObj spid="_x0000_s1242" name="Equation" r:id="rId15" imgW="3009900" imgH="762000" progId="Equation.3">
                  <p:embed/>
                </p:oleObj>
              </mc:Choice>
              <mc:Fallback>
                <p:oleObj name="Equation" r:id="rId15" imgW="3009900" imgH="762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170" y="3812970"/>
                        <a:ext cx="40640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5"/>
          <p:cNvGraphicFramePr>
            <a:graphicFrameLocks noChangeAspect="1"/>
          </p:cNvGraphicFramePr>
          <p:nvPr>
            <p:extLst>
              <p:ext uri="{D42A27DB-BD31-4B8C-83A1-F6EECF244321}">
                <p14:modId xmlns:p14="http://schemas.microsoft.com/office/powerpoint/2010/main" val="3375888966"/>
              </p:ext>
            </p:extLst>
          </p:nvPr>
        </p:nvGraphicFramePr>
        <p:xfrm>
          <a:off x="4522540" y="3507043"/>
          <a:ext cx="3582394" cy="676744"/>
        </p:xfrm>
        <a:graphic>
          <a:graphicData uri="http://schemas.openxmlformats.org/presentationml/2006/ole">
            <mc:AlternateContent xmlns:mc="http://schemas.openxmlformats.org/markup-compatibility/2006">
              <mc:Choice xmlns:v="urn:schemas-microsoft-com:vml" Requires="v">
                <p:oleObj spid="_x0000_s1243" name="Equation" r:id="rId17" imgW="2070100" imgH="393700" progId="Equation.3">
                  <p:embed/>
                </p:oleObj>
              </mc:Choice>
              <mc:Fallback>
                <p:oleObj name="Equation" r:id="rId17" imgW="2070100" imgH="3937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22540" y="3507043"/>
                        <a:ext cx="3582394" cy="676744"/>
                      </a:xfrm>
                      <a:prstGeom prst="rect">
                        <a:avLst/>
                      </a:prstGeom>
                      <a:noFill/>
                    </p:spPr>
                  </p:pic>
                </p:oleObj>
              </mc:Fallback>
            </mc:AlternateContent>
          </a:graphicData>
        </a:graphic>
      </p:graphicFrame>
      <p:graphicFrame>
        <p:nvGraphicFramePr>
          <p:cNvPr id="36" name="Object 17"/>
          <p:cNvGraphicFramePr>
            <a:graphicFrameLocks noChangeAspect="1"/>
          </p:cNvGraphicFramePr>
          <p:nvPr>
            <p:extLst>
              <p:ext uri="{D42A27DB-BD31-4B8C-83A1-F6EECF244321}">
                <p14:modId xmlns:p14="http://schemas.microsoft.com/office/powerpoint/2010/main" val="2494357374"/>
              </p:ext>
            </p:extLst>
          </p:nvPr>
        </p:nvGraphicFramePr>
        <p:xfrm>
          <a:off x="4535488" y="4289307"/>
          <a:ext cx="2126561" cy="662874"/>
        </p:xfrm>
        <a:graphic>
          <a:graphicData uri="http://schemas.openxmlformats.org/presentationml/2006/ole">
            <mc:AlternateContent xmlns:mc="http://schemas.openxmlformats.org/markup-compatibility/2006">
              <mc:Choice xmlns:v="urn:schemas-microsoft-com:vml" Requires="v">
                <p:oleObj spid="_x0000_s1244" name="Equation" r:id="rId19" imgW="1396800" imgH="431640" progId="Equation.3">
                  <p:embed/>
                </p:oleObj>
              </mc:Choice>
              <mc:Fallback>
                <p:oleObj name="Equation" r:id="rId19" imgW="139680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35488" y="4289307"/>
                        <a:ext cx="2126561" cy="662874"/>
                      </a:xfrm>
                      <a:prstGeom prst="rect">
                        <a:avLst/>
                      </a:prstGeom>
                      <a:noFill/>
                    </p:spPr>
                  </p:pic>
                </p:oleObj>
              </mc:Fallback>
            </mc:AlternateContent>
          </a:graphicData>
        </a:graphic>
      </p:graphicFrame>
      <p:graphicFrame>
        <p:nvGraphicFramePr>
          <p:cNvPr id="38" name="Object 21" descr="Γραφική παράσταση Av προς Vin"/>
          <p:cNvGraphicFramePr>
            <a:graphicFrameLocks noChangeAspect="1"/>
          </p:cNvGraphicFramePr>
          <p:nvPr>
            <p:extLst>
              <p:ext uri="{D42A27DB-BD31-4B8C-83A1-F6EECF244321}">
                <p14:modId xmlns:p14="http://schemas.microsoft.com/office/powerpoint/2010/main" val="1583501672"/>
              </p:ext>
            </p:extLst>
          </p:nvPr>
        </p:nvGraphicFramePr>
        <p:xfrm>
          <a:off x="6722352" y="4092689"/>
          <a:ext cx="1740900" cy="1126465"/>
        </p:xfrm>
        <a:graphic>
          <a:graphicData uri="http://schemas.openxmlformats.org/presentationml/2006/ole">
            <mc:AlternateContent xmlns:mc="http://schemas.openxmlformats.org/markup-compatibility/2006">
              <mc:Choice xmlns:v="urn:schemas-microsoft-com:vml" Requires="v">
                <p:oleObj spid="_x0000_s1245" name="Photo Editor Photo" r:id="rId21" imgW="1295238" imgH="838095" progId="MSPhotoEd.3">
                  <p:embed/>
                </p:oleObj>
              </mc:Choice>
              <mc:Fallback>
                <p:oleObj name="Photo Editor Photo" r:id="rId21" imgW="1295238" imgH="838095"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22352" y="4092689"/>
                        <a:ext cx="1740900" cy="1126465"/>
                      </a:xfrm>
                      <a:prstGeom prst="rect">
                        <a:avLst/>
                      </a:prstGeom>
                      <a:noFill/>
                    </p:spPr>
                  </p:pic>
                </p:oleObj>
              </mc:Fallback>
            </mc:AlternateContent>
          </a:graphicData>
        </a:graphic>
      </p:graphicFrame>
      <p:graphicFrame>
        <p:nvGraphicFramePr>
          <p:cNvPr id="37" name="Object 19"/>
          <p:cNvGraphicFramePr>
            <a:graphicFrameLocks noChangeAspect="1"/>
          </p:cNvGraphicFramePr>
          <p:nvPr>
            <p:extLst>
              <p:ext uri="{D42A27DB-BD31-4B8C-83A1-F6EECF244321}">
                <p14:modId xmlns:p14="http://schemas.microsoft.com/office/powerpoint/2010/main" val="271598849"/>
              </p:ext>
            </p:extLst>
          </p:nvPr>
        </p:nvGraphicFramePr>
        <p:xfrm>
          <a:off x="1154421" y="5098261"/>
          <a:ext cx="2270514" cy="1135257"/>
        </p:xfrm>
        <a:graphic>
          <a:graphicData uri="http://schemas.openxmlformats.org/presentationml/2006/ole">
            <mc:AlternateContent xmlns:mc="http://schemas.openxmlformats.org/markup-compatibility/2006">
              <mc:Choice xmlns:v="urn:schemas-microsoft-com:vml" Requires="v">
                <p:oleObj spid="_x0000_s1246" name="Photo Editor Photo" r:id="rId23" imgW="1771429" imgH="885949" progId="MSPhotoEd.3">
                  <p:embed/>
                </p:oleObj>
              </mc:Choice>
              <mc:Fallback>
                <p:oleObj name="Photo Editor Photo" r:id="rId23" imgW="1771429" imgH="885949" progId="MSPhotoEd.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54421" y="5098261"/>
                        <a:ext cx="2270514" cy="1135257"/>
                      </a:xfrm>
                      <a:prstGeom prst="rect">
                        <a:avLst/>
                      </a:prstGeom>
                      <a:noFill/>
                    </p:spPr>
                  </p:pic>
                </p:oleObj>
              </mc:Fallback>
            </mc:AlternateContent>
          </a:graphicData>
        </a:graphic>
      </p:graphicFrame>
      <p:graphicFrame>
        <p:nvGraphicFramePr>
          <p:cNvPr id="39" name="Object 23"/>
          <p:cNvGraphicFramePr>
            <a:graphicFrameLocks noChangeAspect="1"/>
          </p:cNvGraphicFramePr>
          <p:nvPr>
            <p:extLst>
              <p:ext uri="{D42A27DB-BD31-4B8C-83A1-F6EECF244321}">
                <p14:modId xmlns:p14="http://schemas.microsoft.com/office/powerpoint/2010/main" val="705723585"/>
              </p:ext>
            </p:extLst>
          </p:nvPr>
        </p:nvGraphicFramePr>
        <p:xfrm>
          <a:off x="3693604" y="5075886"/>
          <a:ext cx="2527734" cy="1358748"/>
        </p:xfrm>
        <a:graphic>
          <a:graphicData uri="http://schemas.openxmlformats.org/presentationml/2006/ole">
            <mc:AlternateContent xmlns:mc="http://schemas.openxmlformats.org/markup-compatibility/2006">
              <mc:Choice xmlns:v="urn:schemas-microsoft-com:vml" Requires="v">
                <p:oleObj spid="_x0000_s1247" name="Photo Editor Photo" r:id="rId25" imgW="2161905" imgH="1162212" progId="MSPhotoEd.3">
                  <p:embed/>
                </p:oleObj>
              </mc:Choice>
              <mc:Fallback>
                <p:oleObj name="Photo Editor Photo" r:id="rId25" imgW="2161905" imgH="1162212" progId="MSPhotoEd.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93604" y="5075886"/>
                        <a:ext cx="2527734" cy="1358748"/>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21646669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442517" y="-87060"/>
            <a:ext cx="8229600" cy="1143000"/>
          </a:xfrm>
        </p:spPr>
        <p:txBody>
          <a:bodyPr/>
          <a:lstStyle/>
          <a:p>
            <a:r>
              <a:rPr lang="el-GR" sz="4000" dirty="0"/>
              <a:t>Αντίσταση </a:t>
            </a:r>
            <a:r>
              <a:rPr lang="el-GR" sz="4000" dirty="0" smtClean="0"/>
              <a:t>εξόδου</a:t>
            </a:r>
            <a:r>
              <a:rPr lang="en-US" sz="4000" dirty="0" smtClean="0"/>
              <a:t> (1</a:t>
            </a:r>
            <a:r>
              <a:rPr lang="el-GR" sz="4000" dirty="0" smtClean="0"/>
              <a:t> από 2)</a:t>
            </a:r>
            <a:endParaRPr lang="el-GR" sz="4000" dirty="0"/>
          </a:p>
        </p:txBody>
      </p:sp>
      <p:graphicFrame>
        <p:nvGraphicFramePr>
          <p:cNvPr id="52" name="Object 20" descr="Συμβολισμός και κύκλωμα ακολουθητή πηγής με αντίσταση εξόδου Rout"/>
          <p:cNvGraphicFramePr>
            <a:graphicFrameLocks noChangeAspect="1"/>
          </p:cNvGraphicFramePr>
          <p:nvPr>
            <p:extLst>
              <p:ext uri="{D42A27DB-BD31-4B8C-83A1-F6EECF244321}">
                <p14:modId xmlns:p14="http://schemas.microsoft.com/office/powerpoint/2010/main" val="2682320690"/>
              </p:ext>
            </p:extLst>
          </p:nvPr>
        </p:nvGraphicFramePr>
        <p:xfrm>
          <a:off x="360331" y="872274"/>
          <a:ext cx="3579812" cy="1358900"/>
        </p:xfrm>
        <a:graphic>
          <a:graphicData uri="http://schemas.openxmlformats.org/presentationml/2006/ole">
            <mc:AlternateContent xmlns:mc="http://schemas.openxmlformats.org/markup-compatibility/2006">
              <mc:Choice xmlns:v="urn:schemas-microsoft-com:vml" Requires="v">
                <p:oleObj spid="_x0000_s2312" name="Photo Editor Photo" r:id="rId4" imgW="3362794" imgH="1276190" progId="MSPhotoEd.3">
                  <p:embed/>
                </p:oleObj>
              </mc:Choice>
              <mc:Fallback>
                <p:oleObj name="Photo Editor Photo" r:id="rId4" imgW="3362794" imgH="12761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31" y="872274"/>
                        <a:ext cx="3579812"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2" descr="Συμβολισμός και κύκλωμα ακολουθητή πηγής με αντίσταση εξόδου Rout = 1/gm + gmb"/>
          <p:cNvGraphicFramePr>
            <a:graphicFrameLocks noChangeAspect="1"/>
          </p:cNvGraphicFramePr>
          <p:nvPr>
            <p:extLst>
              <p:ext uri="{D42A27DB-BD31-4B8C-83A1-F6EECF244321}">
                <p14:modId xmlns:p14="http://schemas.microsoft.com/office/powerpoint/2010/main" val="2214271336"/>
              </p:ext>
            </p:extLst>
          </p:nvPr>
        </p:nvGraphicFramePr>
        <p:xfrm>
          <a:off x="280878" y="2376664"/>
          <a:ext cx="3508375" cy="1397000"/>
        </p:xfrm>
        <a:graphic>
          <a:graphicData uri="http://schemas.openxmlformats.org/presentationml/2006/ole">
            <mc:AlternateContent xmlns:mc="http://schemas.openxmlformats.org/markup-compatibility/2006">
              <mc:Choice xmlns:v="urn:schemas-microsoft-com:vml" Requires="v">
                <p:oleObj spid="_x0000_s2313" name="Photo Editor Photo" r:id="rId6" imgW="3134162" imgH="1247619" progId="MSPhotoEd.3">
                  <p:embed/>
                </p:oleObj>
              </mc:Choice>
              <mc:Fallback>
                <p:oleObj name="Photo Editor Photo" r:id="rId6" imgW="3134162" imgH="124761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78" y="2376664"/>
                        <a:ext cx="3508375"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9" descr="Mετατροπή κυκλώματος ακολουθητή πηγής σε ισοδύναμο κύκλωμα"/>
          <p:cNvGraphicFramePr>
            <a:graphicFrameLocks noChangeAspect="1"/>
          </p:cNvGraphicFramePr>
          <p:nvPr>
            <p:extLst>
              <p:ext uri="{D42A27DB-BD31-4B8C-83A1-F6EECF244321}">
                <p14:modId xmlns:p14="http://schemas.microsoft.com/office/powerpoint/2010/main" val="1229226231"/>
              </p:ext>
            </p:extLst>
          </p:nvPr>
        </p:nvGraphicFramePr>
        <p:xfrm>
          <a:off x="97222" y="3687282"/>
          <a:ext cx="4076700" cy="1131887"/>
        </p:xfrm>
        <a:graphic>
          <a:graphicData uri="http://schemas.openxmlformats.org/presentationml/2006/ole">
            <mc:AlternateContent xmlns:mc="http://schemas.openxmlformats.org/markup-compatibility/2006">
              <mc:Choice xmlns:v="urn:schemas-microsoft-com:vml" Requires="v">
                <p:oleObj spid="_x0000_s2314" name="Photo Editor Photo" r:id="rId8" imgW="3191320" imgH="885949" progId="MSPhotoEd.3">
                  <p:embed/>
                </p:oleObj>
              </mc:Choice>
              <mc:Fallback>
                <p:oleObj name="Photo Editor Photo" r:id="rId8" imgW="3191320" imgH="885949"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22" y="3687282"/>
                        <a:ext cx="4076700"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38" descr="Συμβολισμός και κύκλωμα ακολουθητή πηγής"/>
          <p:cNvGraphicFramePr>
            <a:graphicFrameLocks noChangeAspect="1"/>
          </p:cNvGraphicFramePr>
          <p:nvPr>
            <p:extLst>
              <p:ext uri="{D42A27DB-BD31-4B8C-83A1-F6EECF244321}">
                <p14:modId xmlns:p14="http://schemas.microsoft.com/office/powerpoint/2010/main" val="3764579378"/>
              </p:ext>
            </p:extLst>
          </p:nvPr>
        </p:nvGraphicFramePr>
        <p:xfrm>
          <a:off x="225809" y="4927836"/>
          <a:ext cx="3819525" cy="1327946"/>
        </p:xfrm>
        <a:graphic>
          <a:graphicData uri="http://schemas.openxmlformats.org/presentationml/2006/ole">
            <mc:AlternateContent xmlns:mc="http://schemas.openxmlformats.org/markup-compatibility/2006">
              <mc:Choice xmlns:v="urn:schemas-microsoft-com:vml" Requires="v">
                <p:oleObj spid="_x0000_s2315" name="Photo Editor Photo" r:id="rId10" imgW="3315163" imgH="1152381" progId="MSPhotoEd.3">
                  <p:embed/>
                </p:oleObj>
              </mc:Choice>
              <mc:Fallback>
                <p:oleObj name="Photo Editor Photo" r:id="rId10" imgW="3315163" imgH="1152381"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809" y="4927836"/>
                        <a:ext cx="3819525" cy="1327946"/>
                      </a:xfrm>
                      <a:prstGeom prst="rect">
                        <a:avLst/>
                      </a:prstGeom>
                      <a:noFill/>
                    </p:spPr>
                  </p:pic>
                </p:oleObj>
              </mc:Fallback>
            </mc:AlternateContent>
          </a:graphicData>
        </a:graphic>
      </p:graphicFrame>
      <p:graphicFrame>
        <p:nvGraphicFramePr>
          <p:cNvPr id="50" name="Object 5"/>
          <p:cNvGraphicFramePr>
            <a:graphicFrameLocks noChangeAspect="1"/>
          </p:cNvGraphicFramePr>
          <p:nvPr>
            <p:extLst>
              <p:ext uri="{D42A27DB-BD31-4B8C-83A1-F6EECF244321}">
                <p14:modId xmlns:p14="http://schemas.microsoft.com/office/powerpoint/2010/main" val="1720562982"/>
              </p:ext>
            </p:extLst>
          </p:nvPr>
        </p:nvGraphicFramePr>
        <p:xfrm>
          <a:off x="4561211" y="1097359"/>
          <a:ext cx="2903829" cy="507974"/>
        </p:xfrm>
        <a:graphic>
          <a:graphicData uri="http://schemas.openxmlformats.org/presentationml/2006/ole">
            <mc:AlternateContent xmlns:mc="http://schemas.openxmlformats.org/markup-compatibility/2006">
              <mc:Choice xmlns:v="urn:schemas-microsoft-com:vml" Requires="v">
                <p:oleObj spid="_x0000_s2316" name="Equation" r:id="rId12" imgW="1358640" imgH="241200" progId="Equation.3">
                  <p:embed/>
                </p:oleObj>
              </mc:Choice>
              <mc:Fallback>
                <p:oleObj name="Equation" r:id="rId12" imgW="13586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1211" y="1097359"/>
                        <a:ext cx="2903829" cy="507974"/>
                      </a:xfrm>
                      <a:prstGeom prst="rect">
                        <a:avLst/>
                      </a:prstGeom>
                      <a:noFill/>
                    </p:spPr>
                  </p:pic>
                </p:oleObj>
              </mc:Fallback>
            </mc:AlternateContent>
          </a:graphicData>
        </a:graphic>
      </p:graphicFrame>
      <p:graphicFrame>
        <p:nvGraphicFramePr>
          <p:cNvPr id="51" name="Object 15"/>
          <p:cNvGraphicFramePr>
            <a:graphicFrameLocks noChangeAspect="1"/>
          </p:cNvGraphicFramePr>
          <p:nvPr>
            <p:extLst>
              <p:ext uri="{D42A27DB-BD31-4B8C-83A1-F6EECF244321}">
                <p14:modId xmlns:p14="http://schemas.microsoft.com/office/powerpoint/2010/main" val="3091211125"/>
              </p:ext>
            </p:extLst>
          </p:nvPr>
        </p:nvGraphicFramePr>
        <p:xfrm>
          <a:off x="4624968" y="1751105"/>
          <a:ext cx="1689836" cy="733542"/>
        </p:xfrm>
        <a:graphic>
          <a:graphicData uri="http://schemas.openxmlformats.org/presentationml/2006/ole">
            <mc:AlternateContent xmlns:mc="http://schemas.openxmlformats.org/markup-compatibility/2006">
              <mc:Choice xmlns:v="urn:schemas-microsoft-com:vml" Requires="v">
                <p:oleObj spid="_x0000_s2317" name="Equation" r:id="rId14" imgW="1002960" imgH="431640" progId="Equation.3">
                  <p:embed/>
                </p:oleObj>
              </mc:Choice>
              <mc:Fallback>
                <p:oleObj name="Equation" r:id="rId14" imgW="1002960" imgH="431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24968" y="1751105"/>
                        <a:ext cx="1689836" cy="733542"/>
                      </a:xfrm>
                      <a:prstGeom prst="rect">
                        <a:avLst/>
                      </a:prstGeom>
                      <a:noFill/>
                    </p:spPr>
                  </p:pic>
                </p:oleObj>
              </mc:Fallback>
            </mc:AlternateContent>
          </a:graphicData>
        </a:graphic>
      </p:graphicFrame>
      <p:grpSp>
        <p:nvGrpSpPr>
          <p:cNvPr id="54" name="Group 28" descr="Συνάρτηση υπολογισμού Rout"/>
          <p:cNvGrpSpPr>
            <a:grpSpLocks/>
          </p:cNvGrpSpPr>
          <p:nvPr/>
        </p:nvGrpSpPr>
        <p:grpSpPr bwMode="auto">
          <a:xfrm>
            <a:off x="4679631" y="2793130"/>
            <a:ext cx="2883703" cy="913013"/>
            <a:chOff x="2880" y="1389"/>
            <a:chExt cx="1109" cy="315"/>
          </a:xfrm>
        </p:grpSpPr>
        <p:graphicFrame>
          <p:nvGraphicFramePr>
            <p:cNvPr id="55" name="Object 24" descr="Συνάρτηση υπολογισμού Rout"/>
            <p:cNvGraphicFramePr>
              <a:graphicFrameLocks noChangeAspect="1"/>
            </p:cNvGraphicFramePr>
            <p:nvPr>
              <p:extLst>
                <p:ext uri="{D42A27DB-BD31-4B8C-83A1-F6EECF244321}">
                  <p14:modId xmlns:p14="http://schemas.microsoft.com/office/powerpoint/2010/main" val="1964970140"/>
                </p:ext>
              </p:extLst>
            </p:nvPr>
          </p:nvGraphicFramePr>
          <p:xfrm>
            <a:off x="2880" y="1389"/>
            <a:ext cx="624" cy="306"/>
          </p:xfrm>
          <a:graphic>
            <a:graphicData uri="http://schemas.openxmlformats.org/presentationml/2006/ole">
              <mc:AlternateContent xmlns:mc="http://schemas.openxmlformats.org/markup-compatibility/2006">
                <mc:Choice xmlns:v="urn:schemas-microsoft-com:vml" Requires="v">
                  <p:oleObj spid="_x0000_s2318" name="Equation" r:id="rId16" imgW="990170" imgH="482391" progId="Equation.3">
                    <p:embed/>
                  </p:oleObj>
                </mc:Choice>
                <mc:Fallback>
                  <p:oleObj name="Equation" r:id="rId16" imgW="990170" imgH="482391"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0" y="1389"/>
                          <a:ext cx="624"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26" descr="[DECORATIVE]"/>
            <p:cNvGraphicFramePr>
              <a:graphicFrameLocks noChangeAspect="1"/>
            </p:cNvGraphicFramePr>
            <p:nvPr>
              <p:extLst>
                <p:ext uri="{D42A27DB-BD31-4B8C-83A1-F6EECF244321}">
                  <p14:modId xmlns:p14="http://schemas.microsoft.com/office/powerpoint/2010/main" val="3041961634"/>
                </p:ext>
              </p:extLst>
            </p:nvPr>
          </p:nvGraphicFramePr>
          <p:xfrm>
            <a:off x="3515" y="1434"/>
            <a:ext cx="474" cy="270"/>
          </p:xfrm>
          <a:graphic>
            <a:graphicData uri="http://schemas.openxmlformats.org/presentationml/2006/ole">
              <mc:AlternateContent xmlns:mc="http://schemas.openxmlformats.org/markup-compatibility/2006">
                <mc:Choice xmlns:v="urn:schemas-microsoft-com:vml" Requires="v">
                  <p:oleObj spid="_x0000_s2319" name="Equation" r:id="rId18" imgW="748975" imgH="431613" progId="Equation.3">
                    <p:embed/>
                  </p:oleObj>
                </mc:Choice>
                <mc:Fallback>
                  <p:oleObj name="Equation" r:id="rId18" imgW="748975" imgH="43161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15" y="1434"/>
                          <a:ext cx="474" cy="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a14="http://schemas.microsoft.com/office/drawing/2010/main">
        <mc:Choice Requires="a14">
          <p:sp>
            <p:nvSpPr>
              <p:cNvPr id="63" name="Text Box 40"/>
              <p:cNvSpPr txBox="1">
                <a:spLocks noChangeArrowheads="1"/>
              </p:cNvSpPr>
              <p:nvPr/>
            </p:nvSpPr>
            <p:spPr bwMode="auto">
              <a:xfrm>
                <a:off x="4624968" y="4347626"/>
                <a:ext cx="180052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14:m>
                  <m:oMathPara xmlns:m="http://schemas.openxmlformats.org/officeDocument/2006/math">
                    <m:oMathParaPr>
                      <m:jc m:val="centerGroup"/>
                    </m:oMathParaPr>
                    <m:oMath xmlns:m="http://schemas.openxmlformats.org/officeDocument/2006/math">
                      <m:r>
                        <m:rPr>
                          <m:sty m:val="p"/>
                        </m:rPr>
                        <a:rPr lang="el-GR" altLang="el-GR" sz="2000" i="0" dirty="0" smtClean="0">
                          <a:latin typeface="Cambria Math" panose="02040503050406030204" pitchFamily="18" charset="0"/>
                        </a:rPr>
                        <m:t>Α</m:t>
                      </m:r>
                      <m:r>
                        <a:rPr lang="el-GR" altLang="el-GR" sz="2000" i="1" dirty="0">
                          <a:latin typeface="Cambria Math" panose="02040503050406030204" pitchFamily="18" charset="0"/>
                        </a:rPr>
                        <m:t>𝜈</m:t>
                      </m:r>
                      <m:r>
                        <a:rPr lang="el-GR" altLang="el-GR" sz="2000" i="1" dirty="0">
                          <a:latin typeface="Cambria Math" panose="02040503050406030204" pitchFamily="18" charset="0"/>
                        </a:rPr>
                        <m:t>  </m:t>
                      </m:r>
                      <m:r>
                        <a:rPr lang="en-US" altLang="el-GR" sz="2000" i="1" dirty="0">
                          <a:latin typeface="Cambria Math" panose="02040503050406030204" pitchFamily="18" charset="0"/>
                        </a:rPr>
                        <m:t>𝑅</m:t>
                      </m:r>
                      <m:r>
                        <a:rPr lang="en-US" altLang="el-GR" sz="2000" i="1" baseline="-25000" dirty="0">
                          <a:latin typeface="Cambria Math" panose="02040503050406030204" pitchFamily="18" charset="0"/>
                        </a:rPr>
                        <m:t>𝑆</m:t>
                      </m:r>
                      <m:r>
                        <a:rPr lang="el-GR" altLang="el-GR" sz="2000" i="1" dirty="0">
                          <a:latin typeface="Cambria Math" panose="02040503050406030204" pitchFamily="18" charset="0"/>
                        </a:rPr>
                        <m:t>=</m:t>
                      </m:r>
                      <m:r>
                        <a:rPr lang="en-US" altLang="el-GR" sz="2000" i="1" dirty="0">
                          <a:latin typeface="Cambria Math" panose="02040503050406030204" pitchFamily="18" charset="0"/>
                          <a:sym typeface="Symbol" panose="05050102010706020507" pitchFamily="18" charset="2"/>
                        </a:rPr>
                        <m:t></m:t>
                      </m:r>
                      <m:r>
                        <a:rPr lang="en-US" altLang="el-GR" sz="2000" b="0" i="1" dirty="0" smtClean="0">
                          <a:latin typeface="Cambria Math" panose="02040503050406030204" pitchFamily="18" charset="0"/>
                          <a:sym typeface="Symbol" panose="05050102010706020507" pitchFamily="18" charset="2"/>
                        </a:rPr>
                        <m:t> </m:t>
                      </m:r>
                      <m:r>
                        <a:rPr lang="en-US" altLang="el-GR" sz="2000" b="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l-GR" altLang="el-GR" sz="2000" dirty="0"/>
              </a:p>
            </p:txBody>
          </p:sp>
        </mc:Choice>
        <mc:Fallback xmlns="">
          <p:sp>
            <p:nvSpPr>
              <p:cNvPr id="63" name="Text Box 40"/>
              <p:cNvSpPr txBox="1">
                <a:spLocks noRot="1" noChangeAspect="1" noMove="1" noResize="1" noEditPoints="1" noAdjustHandles="1" noChangeArrowheads="1" noChangeShapeType="1" noTextEdit="1"/>
              </p:cNvSpPr>
              <p:nvPr/>
            </p:nvSpPr>
            <p:spPr bwMode="auto">
              <a:xfrm>
                <a:off x="4624968" y="4347626"/>
                <a:ext cx="1800522" cy="400110"/>
              </a:xfrm>
              <a:prstGeom prst="rect">
                <a:avLst/>
              </a:prstGeom>
              <a:blipFill rotWithShape="0">
                <a:blip r:embed="rId20"/>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pSp>
        <p:nvGrpSpPr>
          <p:cNvPr id="58" name="Group 35" descr="Συνάρτηση υπολογισμού Αυ"/>
          <p:cNvGrpSpPr>
            <a:grpSpLocks/>
          </p:cNvGrpSpPr>
          <p:nvPr/>
        </p:nvGrpSpPr>
        <p:grpSpPr bwMode="auto">
          <a:xfrm>
            <a:off x="6391138" y="3946812"/>
            <a:ext cx="2338387" cy="1201737"/>
            <a:chOff x="2835" y="2432"/>
            <a:chExt cx="1126" cy="546"/>
          </a:xfrm>
        </p:grpSpPr>
        <p:graphicFrame>
          <p:nvGraphicFramePr>
            <p:cNvPr id="59" name="Object 31" descr="Συνάρτηση υπολογισμού Αυ"/>
            <p:cNvGraphicFramePr>
              <a:graphicFrameLocks noChangeAspect="1"/>
            </p:cNvGraphicFramePr>
            <p:nvPr>
              <p:extLst>
                <p:ext uri="{D42A27DB-BD31-4B8C-83A1-F6EECF244321}">
                  <p14:modId xmlns:p14="http://schemas.microsoft.com/office/powerpoint/2010/main" val="3279582517"/>
                </p:ext>
              </p:extLst>
            </p:nvPr>
          </p:nvGraphicFramePr>
          <p:xfrm>
            <a:off x="2835" y="2432"/>
            <a:ext cx="648" cy="546"/>
          </p:xfrm>
          <a:graphic>
            <a:graphicData uri="http://schemas.openxmlformats.org/presentationml/2006/ole">
              <mc:AlternateContent xmlns:mc="http://schemas.openxmlformats.org/markup-compatibility/2006">
                <mc:Choice xmlns:v="urn:schemas-microsoft-com:vml" Requires="v">
                  <p:oleObj spid="_x0000_s2320" name="Equation" r:id="rId21" imgW="1028254" imgH="863225" progId="Equation.3">
                    <p:embed/>
                  </p:oleObj>
                </mc:Choice>
                <mc:Fallback>
                  <p:oleObj name="Equation" r:id="rId21" imgW="1028254" imgH="86322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35" y="2432"/>
                          <a:ext cx="648" cy="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33" descr="[DECORATIVE]"/>
            <p:cNvGraphicFramePr>
              <a:graphicFrameLocks noChangeAspect="1"/>
            </p:cNvGraphicFramePr>
            <p:nvPr>
              <p:extLst>
                <p:ext uri="{D42A27DB-BD31-4B8C-83A1-F6EECF244321}">
                  <p14:modId xmlns:p14="http://schemas.microsoft.com/office/powerpoint/2010/main" val="972283199"/>
                </p:ext>
              </p:extLst>
            </p:nvPr>
          </p:nvGraphicFramePr>
          <p:xfrm>
            <a:off x="3515" y="2568"/>
            <a:ext cx="446" cy="270"/>
          </p:xfrm>
          <a:graphic>
            <a:graphicData uri="http://schemas.openxmlformats.org/presentationml/2006/ole">
              <mc:AlternateContent xmlns:mc="http://schemas.openxmlformats.org/markup-compatibility/2006">
                <mc:Choice xmlns:v="urn:schemas-microsoft-com:vml" Requires="v">
                  <p:oleObj spid="_x0000_s2321" name="Equation" r:id="rId23" imgW="711000" imgH="431640" progId="Equation.3">
                    <p:embed/>
                  </p:oleObj>
                </mc:Choice>
                <mc:Fallback>
                  <p:oleObj name="Equation" r:id="rId23" imgW="711000" imgH="431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5" y="2568"/>
                          <a:ext cx="446" cy="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a14="http://schemas.microsoft.com/office/drawing/2010/main">
        <mc:Choice Requires="a14">
          <p:sp>
            <p:nvSpPr>
              <p:cNvPr id="64" name="Text Box 41"/>
              <p:cNvSpPr txBox="1">
                <a:spLocks noChangeArrowheads="1"/>
              </p:cNvSpPr>
              <p:nvPr/>
            </p:nvSpPr>
            <p:spPr bwMode="auto">
              <a:xfrm>
                <a:off x="4406685" y="5745042"/>
                <a:ext cx="192676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14:m>
                  <m:oMathPara xmlns:m="http://schemas.openxmlformats.org/officeDocument/2006/math">
                    <m:oMathParaPr>
                      <m:jc m:val="centerGroup"/>
                    </m:oMathParaPr>
                    <m:oMath xmlns:m="http://schemas.openxmlformats.org/officeDocument/2006/math">
                      <m:r>
                        <m:rPr>
                          <m:sty m:val="p"/>
                        </m:rPr>
                        <a:rPr lang="el-GR" altLang="el-GR" sz="2000" i="0" dirty="0" smtClean="0">
                          <a:latin typeface="Cambria Math" panose="02040503050406030204" pitchFamily="18" charset="0"/>
                        </a:rPr>
                        <m:t>Α</m:t>
                      </m:r>
                      <m:r>
                        <a:rPr lang="el-GR" altLang="el-GR" sz="2000" i="1" dirty="0">
                          <a:latin typeface="Cambria Math" panose="02040503050406030204" pitchFamily="18" charset="0"/>
                        </a:rPr>
                        <m:t>𝜈</m:t>
                      </m:r>
                      <m:r>
                        <a:rPr lang="el-GR" altLang="el-GR" sz="2000" i="1" dirty="0">
                          <a:latin typeface="Cambria Math" panose="02040503050406030204" pitchFamily="18" charset="0"/>
                        </a:rPr>
                        <m:t>  </m:t>
                      </m:r>
                      <m:r>
                        <a:rPr lang="el-GR" altLang="el-GR" sz="2000" i="1" dirty="0">
                          <a:latin typeface="Cambria Math" panose="02040503050406030204" pitchFamily="18" charset="0"/>
                        </a:rPr>
                        <m:t>𝜆</m:t>
                      </m:r>
                      <m:r>
                        <a:rPr lang="el-GR" altLang="el-GR" sz="2000" i="1" dirty="0">
                          <a:latin typeface="Cambria Math" panose="02040503050406030204" pitchFamily="18" charset="0"/>
                          <a:sym typeface="Symbol" panose="05050102010706020507" pitchFamily="18" charset="2"/>
                        </a:rPr>
                        <m:t>0</m:t>
                      </m:r>
                      <m:r>
                        <a:rPr lang="el-GR" altLang="el-GR" sz="2000" i="1" dirty="0" smtClean="0">
                          <a:latin typeface="Cambria Math" panose="02040503050406030204" pitchFamily="18" charset="0"/>
                          <a:ea typeface="Cambria Math" panose="02040503050406030204" pitchFamily="18" charset="0"/>
                          <a:sym typeface="Symbol" panose="05050102010706020507" pitchFamily="18" charset="2"/>
                        </a:rPr>
                        <m:t>⇒</m:t>
                      </m:r>
                    </m:oMath>
                  </m:oMathPara>
                </a14:m>
                <a:endParaRPr lang="el-GR" altLang="el-GR" sz="2000" dirty="0"/>
              </a:p>
            </p:txBody>
          </p:sp>
        </mc:Choice>
        <mc:Fallback xmlns="">
          <p:sp>
            <p:nvSpPr>
              <p:cNvPr id="64" name="Text Box 41"/>
              <p:cNvSpPr txBox="1">
                <a:spLocks noRot="1" noChangeAspect="1" noMove="1" noResize="1" noEditPoints="1" noAdjustHandles="1" noChangeArrowheads="1" noChangeShapeType="1" noTextEdit="1"/>
              </p:cNvSpPr>
              <p:nvPr/>
            </p:nvSpPr>
            <p:spPr bwMode="auto">
              <a:xfrm>
                <a:off x="4406685" y="5745042"/>
                <a:ext cx="1926764" cy="400110"/>
              </a:xfrm>
              <a:prstGeom prst="rect">
                <a:avLst/>
              </a:prstGeom>
              <a:blipFill rotWithShape="0">
                <a:blip r:embed="rId2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61" name="Object 36"/>
          <p:cNvGraphicFramePr>
            <a:graphicFrameLocks noChangeAspect="1"/>
          </p:cNvGraphicFramePr>
          <p:nvPr>
            <p:extLst>
              <p:ext uri="{D42A27DB-BD31-4B8C-83A1-F6EECF244321}">
                <p14:modId xmlns:p14="http://schemas.microsoft.com/office/powerpoint/2010/main" val="3593289311"/>
              </p:ext>
            </p:extLst>
          </p:nvPr>
        </p:nvGraphicFramePr>
        <p:xfrm>
          <a:off x="6121483" y="5328024"/>
          <a:ext cx="2443477" cy="1229054"/>
        </p:xfrm>
        <a:graphic>
          <a:graphicData uri="http://schemas.openxmlformats.org/presentationml/2006/ole">
            <mc:AlternateContent xmlns:mc="http://schemas.openxmlformats.org/markup-compatibility/2006">
              <mc:Choice xmlns:v="urn:schemas-microsoft-com:vml" Requires="v">
                <p:oleObj spid="_x0000_s2322" name="Equation" r:id="rId26" imgW="1726451" imgH="863225" progId="Equation.3">
                  <p:embed/>
                </p:oleObj>
              </mc:Choice>
              <mc:Fallback>
                <p:oleObj name="Equation" r:id="rId26" imgW="1726451" imgH="863225"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21483" y="5328024"/>
                        <a:ext cx="2443477" cy="1229054"/>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25886700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p:txBody>
          <a:bodyPr/>
          <a:lstStyle/>
          <a:p>
            <a:r>
              <a:rPr lang="el-GR" sz="4000" dirty="0"/>
              <a:t>Αντίσταση </a:t>
            </a:r>
            <a:r>
              <a:rPr lang="el-GR" sz="4000" dirty="0" smtClean="0"/>
              <a:t>εξόδου</a:t>
            </a:r>
            <a:r>
              <a:rPr lang="en-US" sz="4000" dirty="0" smtClean="0"/>
              <a:t> (</a:t>
            </a:r>
            <a:r>
              <a:rPr lang="el-GR" sz="4000" dirty="0" smtClean="0"/>
              <a:t>2 από 2)</a:t>
            </a:r>
            <a:endParaRPr lang="el-GR" sz="4000" dirty="0"/>
          </a:p>
        </p:txBody>
      </p:sp>
      <p:sp>
        <p:nvSpPr>
          <p:cNvPr id="3" name="Θέση κειμένου 2"/>
          <p:cNvSpPr>
            <a:spLocks noGrp="1"/>
          </p:cNvSpPr>
          <p:nvPr>
            <p:ph type="body" sz="half" idx="2"/>
          </p:nvPr>
        </p:nvSpPr>
        <p:spPr>
          <a:xfrm>
            <a:off x="457200" y="1556792"/>
            <a:ext cx="3466728" cy="720080"/>
          </a:xfrm>
        </p:spPr>
        <p:txBody>
          <a:bodyPr/>
          <a:lstStyle/>
          <a:p>
            <a:r>
              <a:rPr lang="el-GR" altLang="el-GR" dirty="0"/>
              <a:t>Όχι φαινόμενο σώματος αλλά μεγαλύτερη αντίσταση εξόδου</a:t>
            </a:r>
            <a:r>
              <a:rPr lang="el-GR" altLang="el-GR" sz="1800" dirty="0"/>
              <a:t>.</a:t>
            </a:r>
          </a:p>
          <a:p>
            <a:endParaRPr lang="el-GR" dirty="0"/>
          </a:p>
        </p:txBody>
      </p:sp>
      <p:graphicFrame>
        <p:nvGraphicFramePr>
          <p:cNvPr id="20" name="Object 4"/>
          <p:cNvGraphicFramePr>
            <a:graphicFrameLocks noGrp="1" noChangeAspect="1"/>
          </p:cNvGraphicFramePr>
          <p:nvPr>
            <p:ph idx="1"/>
            <p:extLst>
              <p:ext uri="{D42A27DB-BD31-4B8C-83A1-F6EECF244321}">
                <p14:modId xmlns:p14="http://schemas.microsoft.com/office/powerpoint/2010/main" val="2849450373"/>
              </p:ext>
            </p:extLst>
          </p:nvPr>
        </p:nvGraphicFramePr>
        <p:xfrm>
          <a:off x="4752020" y="1232756"/>
          <a:ext cx="3114675" cy="1847850"/>
        </p:xfrm>
        <a:graphic>
          <a:graphicData uri="http://schemas.openxmlformats.org/presentationml/2006/ole">
            <mc:AlternateContent xmlns:mc="http://schemas.openxmlformats.org/markup-compatibility/2006">
              <mc:Choice xmlns:v="urn:schemas-microsoft-com:vml" Requires="v">
                <p:oleObj spid="_x0000_s16482" name="Photo Editor Photo" r:id="rId4" imgW="3115110" imgH="1848108" progId="MSPhotoEd.3">
                  <p:embed/>
                </p:oleObj>
              </mc:Choice>
              <mc:Fallback>
                <p:oleObj name="Photo Editor Photo" r:id="rId4" imgW="3115110" imgH="184810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20" y="1232756"/>
                        <a:ext cx="3114675" cy="18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6" descr="Κύκλωμα M1, M2, M3, Vin Vdd, vout"/>
          <p:cNvGraphicFramePr>
            <a:graphicFrameLocks noChangeAspect="1"/>
          </p:cNvGraphicFramePr>
          <p:nvPr>
            <p:extLst>
              <p:ext uri="{D42A27DB-BD31-4B8C-83A1-F6EECF244321}">
                <p14:modId xmlns:p14="http://schemas.microsoft.com/office/powerpoint/2010/main" val="1617072188"/>
              </p:ext>
            </p:extLst>
          </p:nvPr>
        </p:nvGraphicFramePr>
        <p:xfrm>
          <a:off x="333134" y="2822408"/>
          <a:ext cx="1874837" cy="1316037"/>
        </p:xfrm>
        <a:graphic>
          <a:graphicData uri="http://schemas.openxmlformats.org/presentationml/2006/ole">
            <mc:AlternateContent xmlns:mc="http://schemas.openxmlformats.org/markup-compatibility/2006">
              <mc:Choice xmlns:v="urn:schemas-microsoft-com:vml" Requires="v">
                <p:oleObj spid="_x0000_s16483" name="Photo Editor Photo" r:id="rId6" imgW="1438095" imgH="1009791" progId="MSPhotoEd.3">
                  <p:embed/>
                </p:oleObj>
              </mc:Choice>
              <mc:Fallback>
                <p:oleObj name="Photo Editor Photo" r:id="rId6" imgW="1438095" imgH="100979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134" y="2822408"/>
                        <a:ext cx="1874837" cy="131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15"/>
          <p:cNvSpPr txBox="1">
            <a:spLocks noChangeArrowheads="1"/>
          </p:cNvSpPr>
          <p:nvPr/>
        </p:nvSpPr>
        <p:spPr bwMode="auto">
          <a:xfrm>
            <a:off x="2465225" y="3032485"/>
            <a:ext cx="4378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2000" dirty="0">
                <a:latin typeface="+mn-lt"/>
              </a:rPr>
              <a:t>Ολίσθηση της </a:t>
            </a:r>
            <a:r>
              <a:rPr lang="en-US" altLang="el-GR" sz="2000" dirty="0">
                <a:latin typeface="+mn-lt"/>
              </a:rPr>
              <a:t>DC</a:t>
            </a:r>
            <a:r>
              <a:rPr lang="el-GR" altLang="el-GR" sz="2000" dirty="0">
                <a:latin typeface="+mn-lt"/>
              </a:rPr>
              <a:t> τάσης κατά V</a:t>
            </a:r>
            <a:r>
              <a:rPr lang="el-GR" altLang="el-GR" sz="2000" baseline="-25000" dirty="0">
                <a:latin typeface="+mn-lt"/>
              </a:rPr>
              <a:t>GS</a:t>
            </a:r>
            <a:r>
              <a:rPr lang="el-GR" altLang="el-GR" sz="2000" dirty="0">
                <a:latin typeface="+mn-lt"/>
              </a:rPr>
              <a:t>. </a:t>
            </a:r>
          </a:p>
        </p:txBody>
      </p:sp>
      <p:graphicFrame>
        <p:nvGraphicFramePr>
          <p:cNvPr id="27" name="Object 17"/>
          <p:cNvGraphicFramePr>
            <a:graphicFrameLocks noChangeAspect="1"/>
          </p:cNvGraphicFramePr>
          <p:nvPr>
            <p:extLst>
              <p:ext uri="{D42A27DB-BD31-4B8C-83A1-F6EECF244321}">
                <p14:modId xmlns:p14="http://schemas.microsoft.com/office/powerpoint/2010/main" val="56407029"/>
              </p:ext>
            </p:extLst>
          </p:nvPr>
        </p:nvGraphicFramePr>
        <p:xfrm>
          <a:off x="2451184" y="3598413"/>
          <a:ext cx="5001136" cy="467272"/>
        </p:xfrm>
        <a:graphic>
          <a:graphicData uri="http://schemas.openxmlformats.org/presentationml/2006/ole">
            <mc:AlternateContent xmlns:mc="http://schemas.openxmlformats.org/markup-compatibility/2006">
              <mc:Choice xmlns:v="urn:schemas-microsoft-com:vml" Requires="v">
                <p:oleObj spid="_x0000_s16484" name="Equation" r:id="rId8" imgW="2438280" imgH="228600" progId="Equation.3">
                  <p:embed/>
                </p:oleObj>
              </mc:Choice>
              <mc:Fallback>
                <p:oleObj name="Equation" r:id="rId8" imgW="24382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1184" y="3598413"/>
                        <a:ext cx="5001136" cy="467272"/>
                      </a:xfrm>
                      <a:prstGeom prst="rect">
                        <a:avLst/>
                      </a:prstGeom>
                      <a:noFill/>
                    </p:spPr>
                  </p:pic>
                </p:oleObj>
              </mc:Fallback>
            </mc:AlternateContent>
          </a:graphicData>
        </a:graphic>
      </p:graphicFrame>
      <p:sp>
        <p:nvSpPr>
          <p:cNvPr id="26" name="Text Box 16"/>
          <p:cNvSpPr txBox="1">
            <a:spLocks noChangeArrowheads="1"/>
          </p:cNvSpPr>
          <p:nvPr/>
        </p:nvSpPr>
        <p:spPr bwMode="auto">
          <a:xfrm>
            <a:off x="4572000" y="4231503"/>
            <a:ext cx="2999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Η απολαβή για μικρή R</a:t>
            </a:r>
            <a:r>
              <a:rPr lang="el-GR" altLang="el-GR" sz="1800" baseline="-25000" dirty="0">
                <a:latin typeface="+mn-lt"/>
              </a:rPr>
              <a:t>L</a:t>
            </a:r>
            <a:r>
              <a:rPr lang="el-GR" altLang="el-GR" sz="1800" dirty="0">
                <a:latin typeface="+mn-lt"/>
              </a:rPr>
              <a:t>.</a:t>
            </a:r>
          </a:p>
        </p:txBody>
      </p:sp>
      <p:graphicFrame>
        <p:nvGraphicFramePr>
          <p:cNvPr id="22" name="Object 8"/>
          <p:cNvGraphicFramePr>
            <a:graphicFrameLocks noChangeAspect="1"/>
          </p:cNvGraphicFramePr>
          <p:nvPr>
            <p:extLst>
              <p:ext uri="{D42A27DB-BD31-4B8C-83A1-F6EECF244321}">
                <p14:modId xmlns:p14="http://schemas.microsoft.com/office/powerpoint/2010/main" val="2405197203"/>
              </p:ext>
            </p:extLst>
          </p:nvPr>
        </p:nvGraphicFramePr>
        <p:xfrm>
          <a:off x="4867113" y="4736369"/>
          <a:ext cx="1976438" cy="995362"/>
        </p:xfrm>
        <a:graphic>
          <a:graphicData uri="http://schemas.openxmlformats.org/presentationml/2006/ole">
            <mc:AlternateContent xmlns:mc="http://schemas.openxmlformats.org/markup-compatibility/2006">
              <mc:Choice xmlns:v="urn:schemas-microsoft-com:vml" Requires="v">
                <p:oleObj spid="_x0000_s16485" name="Equation" r:id="rId10" imgW="1269449" imgH="634725" progId="Equation.3">
                  <p:embed/>
                </p:oleObj>
              </mc:Choice>
              <mc:Fallback>
                <p:oleObj name="Equation" r:id="rId10" imgW="1269449" imgH="63472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7113" y="4736369"/>
                        <a:ext cx="1976438"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2"/>
          <p:cNvGraphicFramePr>
            <a:graphicFrameLocks noChangeAspect="1"/>
          </p:cNvGraphicFramePr>
          <p:nvPr>
            <p:extLst>
              <p:ext uri="{D42A27DB-BD31-4B8C-83A1-F6EECF244321}">
                <p14:modId xmlns:p14="http://schemas.microsoft.com/office/powerpoint/2010/main" val="373956022"/>
              </p:ext>
            </p:extLst>
          </p:nvPr>
        </p:nvGraphicFramePr>
        <p:xfrm>
          <a:off x="4867113" y="5660820"/>
          <a:ext cx="1782763" cy="698500"/>
        </p:xfrm>
        <a:graphic>
          <a:graphicData uri="http://schemas.openxmlformats.org/presentationml/2006/ole">
            <mc:AlternateContent xmlns:mc="http://schemas.openxmlformats.org/markup-compatibility/2006">
              <mc:Choice xmlns:v="urn:schemas-microsoft-com:vml" Requires="v">
                <p:oleObj spid="_x0000_s16486" name="Equation" r:id="rId12" imgW="1143000" imgH="444500" progId="Equation.3">
                  <p:embed/>
                </p:oleObj>
              </mc:Choice>
              <mc:Fallback>
                <p:oleObj name="Equation" r:id="rId12" imgW="11430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7113" y="5660820"/>
                        <a:ext cx="1782763"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0" descr="Συμβολισμοί M1 με και χωρις In"/>
          <p:cNvGraphicFramePr>
            <a:graphicFrameLocks noChangeAspect="1"/>
          </p:cNvGraphicFramePr>
          <p:nvPr>
            <p:extLst>
              <p:ext uri="{D42A27DB-BD31-4B8C-83A1-F6EECF244321}">
                <p14:modId xmlns:p14="http://schemas.microsoft.com/office/powerpoint/2010/main" val="3053629554"/>
              </p:ext>
            </p:extLst>
          </p:nvPr>
        </p:nvGraphicFramePr>
        <p:xfrm>
          <a:off x="1151620" y="4584954"/>
          <a:ext cx="3092450" cy="1533525"/>
        </p:xfrm>
        <a:graphic>
          <a:graphicData uri="http://schemas.openxmlformats.org/presentationml/2006/ole">
            <mc:AlternateContent xmlns:mc="http://schemas.openxmlformats.org/markup-compatibility/2006">
              <mc:Choice xmlns:v="urn:schemas-microsoft-com:vml" Requires="v">
                <p:oleObj spid="_x0000_s16487" name="Photo Editor Photo" r:id="rId14" imgW="2343477" imgH="1162212" progId="MSPhotoEd.3">
                  <p:embed/>
                </p:oleObj>
              </mc:Choice>
              <mc:Fallback>
                <p:oleObj name="Photo Editor Photo" r:id="rId14" imgW="2343477" imgH="1162212"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620" y="4584954"/>
                        <a:ext cx="309245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406371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386556" y="-106260"/>
            <a:ext cx="8229600" cy="1144800"/>
          </a:xfrm>
        </p:spPr>
        <p:txBody>
          <a:bodyPr/>
          <a:lstStyle/>
          <a:p>
            <a:r>
              <a:rPr lang="el-GR" sz="4000" dirty="0"/>
              <a:t>Βαθμίδα Κοινής </a:t>
            </a:r>
            <a:r>
              <a:rPr lang="el-GR" sz="4000" dirty="0" smtClean="0"/>
              <a:t>Πύλης (1 από 3)</a:t>
            </a:r>
            <a:endParaRPr lang="el-GR" sz="4000" dirty="0"/>
          </a:p>
        </p:txBody>
      </p:sp>
      <p:graphicFrame>
        <p:nvGraphicFramePr>
          <p:cNvPr id="38" name="Object 5" descr="Κύκλωμα με βαθμίδα κοινής πύλης"/>
          <p:cNvGraphicFramePr>
            <a:graphicFrameLocks noGrp="1" noChangeAspect="1"/>
          </p:cNvGraphicFramePr>
          <p:nvPr>
            <p:ph idx="1"/>
            <p:extLst>
              <p:ext uri="{D42A27DB-BD31-4B8C-83A1-F6EECF244321}">
                <p14:modId xmlns:p14="http://schemas.microsoft.com/office/powerpoint/2010/main" val="3867647551"/>
              </p:ext>
            </p:extLst>
          </p:nvPr>
        </p:nvGraphicFramePr>
        <p:xfrm>
          <a:off x="5621337" y="935987"/>
          <a:ext cx="3207317" cy="1863540"/>
        </p:xfrm>
        <a:graphic>
          <a:graphicData uri="http://schemas.openxmlformats.org/presentationml/2006/ole">
            <mc:AlternateContent xmlns:mc="http://schemas.openxmlformats.org/markup-compatibility/2006">
              <mc:Choice xmlns:v="urn:schemas-microsoft-com:vml" Requires="v">
                <p:oleObj spid="_x0000_s17558" name="Photo Editor Photo" r:id="rId4" imgW="2409524" imgH="1400000" progId="MSPhotoEd.3">
                  <p:embed/>
                </p:oleObj>
              </mc:Choice>
              <mc:Fallback>
                <p:oleObj name="Photo Editor Photo" r:id="rId4" imgW="2409524" imgH="14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7" y="935987"/>
                        <a:ext cx="3207317" cy="186354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0" name="Θέση κειμένου 9"/>
              <p:cNvSpPr>
                <a:spLocks noGrp="1"/>
              </p:cNvSpPr>
              <p:nvPr>
                <p:ph type="body" sz="half" idx="2"/>
              </p:nvPr>
            </p:nvSpPr>
            <p:spPr>
              <a:xfrm>
                <a:off x="54563" y="1399371"/>
                <a:ext cx="4942887" cy="509309"/>
              </a:xfrm>
            </p:spPr>
            <p:txBody>
              <a:bodyPr>
                <a:normAutofit/>
              </a:bodyPr>
              <a:lstStyle/>
              <a:p>
                <a:pPr>
                  <a:spcBef>
                    <a:spcPct val="50000"/>
                  </a:spcBef>
                </a:pPr>
                <a14:m>
                  <m:oMathPara xmlns:m="http://schemas.openxmlformats.org/officeDocument/2006/math">
                    <m:oMathParaPr>
                      <m:jc m:val="left"/>
                    </m:oMathParaPr>
                    <m:oMath xmlns:m="http://schemas.openxmlformats.org/officeDocument/2006/math">
                      <m:r>
                        <m:rPr>
                          <m:sty m:val="p"/>
                        </m:rPr>
                        <a:rPr lang="el-GR" altLang="el-GR" sz="1600" i="0" dirty="0" smtClean="0">
                          <a:latin typeface="Cambria Math" panose="02040503050406030204" pitchFamily="18" charset="0"/>
                        </a:rPr>
                        <m:t>Α</m:t>
                      </m:r>
                      <m:r>
                        <a:rPr lang="el-GR" altLang="el-GR" sz="1600" i="1" dirty="0">
                          <a:latin typeface="Cambria Math" panose="02040503050406030204" pitchFamily="18" charset="0"/>
                        </a:rPr>
                        <m:t>𝜈</m:t>
                      </m:r>
                      <m:r>
                        <a:rPr lang="el-GR" altLang="el-GR" sz="1600" i="1" dirty="0" smtClean="0">
                          <a:latin typeface="Cambria Math" panose="02040503050406030204" pitchFamily="18" charset="0"/>
                        </a:rPr>
                        <m:t> </m:t>
                      </m:r>
                      <m:sSub>
                        <m:sSubPr>
                          <m:ctrlPr>
                            <a:rPr lang="el-GR" altLang="el-GR" sz="1600" i="1" dirty="0" smtClean="0">
                              <a:latin typeface="Cambria Math" panose="02040503050406030204" pitchFamily="18" charset="0"/>
                            </a:rPr>
                          </m:ctrlPr>
                        </m:sSubPr>
                        <m:e>
                          <m:r>
                            <a:rPr lang="en-US" altLang="el-GR" sz="1600" b="0" i="1" dirty="0" smtClean="0">
                              <a:latin typeface="Cambria Math" panose="02040503050406030204" pitchFamily="18" charset="0"/>
                            </a:rPr>
                            <m:t>𝑉</m:t>
                          </m:r>
                        </m:e>
                        <m:sub>
                          <m:r>
                            <a:rPr lang="en-US" altLang="el-GR" sz="1600" b="0" i="1" dirty="0" smtClean="0">
                              <a:latin typeface="Cambria Math" panose="02040503050406030204" pitchFamily="18" charset="0"/>
                            </a:rPr>
                            <m:t>𝑖𝑛</m:t>
                          </m:r>
                        </m:sub>
                      </m:sSub>
                      <m:r>
                        <a:rPr lang="en-US" altLang="el-GR" sz="1600" i="1" dirty="0" err="1">
                          <a:latin typeface="Cambria Math" panose="02040503050406030204" pitchFamily="18" charset="0"/>
                          <a:sym typeface="Symbol" panose="05050102010706020507" pitchFamily="18" charset="2"/>
                        </a:rPr>
                        <m:t></m:t>
                      </m:r>
                      <m:sSub>
                        <m:sSubPr>
                          <m:ctrlPr>
                            <a:rPr lang="el-GR" altLang="el-GR" sz="1600" i="1" dirty="0">
                              <a:latin typeface="Cambria Math" panose="02040503050406030204" pitchFamily="18" charset="0"/>
                            </a:rPr>
                          </m:ctrlPr>
                        </m:sSubPr>
                        <m:e>
                          <m:r>
                            <a:rPr lang="en-US" altLang="el-GR" sz="1600" i="1" dirty="0">
                              <a:latin typeface="Cambria Math" panose="02040503050406030204" pitchFamily="18" charset="0"/>
                            </a:rPr>
                            <m:t>𝑉</m:t>
                          </m:r>
                        </m:e>
                        <m:sub>
                          <m:r>
                            <a:rPr lang="en-US" altLang="el-GR" sz="1600" b="0" i="1" dirty="0" smtClean="0">
                              <a:latin typeface="Cambria Math" panose="02040503050406030204" pitchFamily="18" charset="0"/>
                            </a:rPr>
                            <m:t>𝑏</m:t>
                          </m:r>
                        </m:sub>
                      </m:sSub>
                      <m:r>
                        <a:rPr lang="el-GR" altLang="el-GR" sz="1600" i="1" dirty="0">
                          <a:latin typeface="Cambria Math" panose="02040503050406030204" pitchFamily="18" charset="0"/>
                        </a:rPr>
                        <m:t>−</m:t>
                      </m:r>
                      <m:sSub>
                        <m:sSubPr>
                          <m:ctrlPr>
                            <a:rPr lang="el-GR" altLang="el-GR" sz="1600" i="1" dirty="0">
                              <a:latin typeface="Cambria Math" panose="02040503050406030204" pitchFamily="18" charset="0"/>
                            </a:rPr>
                          </m:ctrlPr>
                        </m:sSubPr>
                        <m:e>
                          <m:r>
                            <a:rPr lang="en-US" altLang="el-GR" sz="1600" i="1" dirty="0">
                              <a:latin typeface="Cambria Math" panose="02040503050406030204" pitchFamily="18" charset="0"/>
                            </a:rPr>
                            <m:t>𝑉</m:t>
                          </m:r>
                        </m:e>
                        <m:sub>
                          <m:r>
                            <a:rPr lang="en-US" altLang="el-GR" sz="1600" b="0" i="1" dirty="0" smtClean="0">
                              <a:latin typeface="Cambria Math" panose="02040503050406030204" pitchFamily="18" charset="0"/>
                            </a:rPr>
                            <m:t>𝑇𝐻</m:t>
                          </m:r>
                        </m:sub>
                      </m:sSub>
                      <m:r>
                        <a:rPr lang="el-GR" altLang="el-GR" sz="1600" i="1" dirty="0" smtClean="0">
                          <a:latin typeface="Cambria Math" panose="02040503050406030204" pitchFamily="18" charset="0"/>
                          <a:ea typeface="Cambria Math" panose="02040503050406030204" pitchFamily="18" charset="0"/>
                        </a:rPr>
                        <m:t>⇒</m:t>
                      </m:r>
                      <m:sSub>
                        <m:sSubPr>
                          <m:ctrlPr>
                            <a:rPr lang="el-GR" altLang="el-GR" sz="1600" i="1" dirty="0">
                              <a:latin typeface="Cambria Math" panose="02040503050406030204" pitchFamily="18" charset="0"/>
                            </a:rPr>
                          </m:ctrlPr>
                        </m:sSubPr>
                        <m:e>
                          <m:r>
                            <a:rPr lang="en-US" altLang="el-GR" sz="1600" i="1" dirty="0">
                              <a:latin typeface="Cambria Math" panose="02040503050406030204" pitchFamily="18" charset="0"/>
                            </a:rPr>
                            <m:t>𝑉</m:t>
                          </m:r>
                        </m:e>
                        <m:sub>
                          <m:r>
                            <a:rPr lang="en-US" altLang="el-GR" sz="1600" b="0" i="1" dirty="0" smtClean="0">
                              <a:latin typeface="Cambria Math" panose="02040503050406030204" pitchFamily="18" charset="0"/>
                            </a:rPr>
                            <m:t>𝑜𝑢𝑡</m:t>
                          </m:r>
                        </m:sub>
                      </m:sSub>
                      <m:r>
                        <a:rPr lang="el-GR" altLang="el-GR" sz="1600" i="1" dirty="0">
                          <a:latin typeface="Cambria Math" panose="02040503050406030204" pitchFamily="18" charset="0"/>
                        </a:rPr>
                        <m:t>=</m:t>
                      </m:r>
                      <m:r>
                        <a:rPr lang="en-US" altLang="el-GR" sz="1600" i="1" dirty="0">
                          <a:latin typeface="Cambria Math" panose="02040503050406030204" pitchFamily="18" charset="0"/>
                        </a:rPr>
                        <m:t>𝑉</m:t>
                      </m:r>
                      <m:r>
                        <a:rPr lang="en-US" altLang="el-GR" sz="1600" i="1" baseline="-25000" dirty="0">
                          <a:latin typeface="Cambria Math" panose="02040503050406030204" pitchFamily="18" charset="0"/>
                        </a:rPr>
                        <m:t>𝐷𝐷</m:t>
                      </m:r>
                      <m:r>
                        <a:rPr lang="el-GR" altLang="el-GR" sz="1600" i="1" baseline="-25000" dirty="0">
                          <a:latin typeface="Cambria Math" panose="02040503050406030204" pitchFamily="18" charset="0"/>
                        </a:rPr>
                        <m:t> </m:t>
                      </m:r>
                    </m:oMath>
                  </m:oMathPara>
                </a14:m>
                <a:endParaRPr lang="el-GR" altLang="el-GR" sz="1600" baseline="-25000" dirty="0"/>
              </a:p>
              <a:p>
                <a:endParaRPr lang="el-GR" altLang="el-GR" sz="1600" dirty="0"/>
              </a:p>
              <a:p>
                <a:endParaRPr lang="el-GR" sz="1600" dirty="0"/>
              </a:p>
            </p:txBody>
          </p:sp>
        </mc:Choice>
        <mc:Fallback xmlns="">
          <p:sp>
            <p:nvSpPr>
              <p:cNvPr id="10" name="Θέση κειμένου 9"/>
              <p:cNvSpPr>
                <a:spLocks noGrp="1" noRot="1" noChangeAspect="1" noMove="1" noResize="1" noEditPoints="1" noAdjustHandles="1" noChangeArrowheads="1" noChangeShapeType="1" noTextEdit="1"/>
              </p:cNvSpPr>
              <p:nvPr>
                <p:ph type="body" sz="half" idx="2"/>
              </p:nvPr>
            </p:nvSpPr>
            <p:spPr>
              <a:xfrm>
                <a:off x="54563" y="1399371"/>
                <a:ext cx="4942887" cy="509309"/>
              </a:xfr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7" name="Text Box 39"/>
              <p:cNvSpPr txBox="1">
                <a:spLocks noChangeArrowheads="1"/>
              </p:cNvSpPr>
              <p:nvPr/>
            </p:nvSpPr>
            <p:spPr bwMode="auto">
              <a:xfrm>
                <a:off x="-1588" y="2063912"/>
                <a:ext cx="2305336" cy="332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spcBef>
                    <a:spcPct val="50000"/>
                  </a:spcBef>
                </a:pPr>
                <a14:m>
                  <m:oMathPara xmlns:m="http://schemas.openxmlformats.org/officeDocument/2006/math">
                    <m:oMathParaPr>
                      <m:jc m:val="left"/>
                    </m:oMathParaPr>
                    <m:oMath xmlns:m="http://schemas.openxmlformats.org/officeDocument/2006/math">
                      <m:r>
                        <m:rPr>
                          <m:sty m:val="p"/>
                        </m:rPr>
                        <a:rPr lang="el-GR" altLang="el-GR" sz="1600" i="0" dirty="0" smtClean="0">
                          <a:latin typeface="Cambria Math" panose="02040503050406030204" pitchFamily="18" charset="0"/>
                        </a:rPr>
                        <m:t>Α</m:t>
                      </m:r>
                      <m:r>
                        <a:rPr lang="el-GR" altLang="el-GR" sz="1600" i="1" dirty="0">
                          <a:latin typeface="Cambria Math" panose="02040503050406030204" pitchFamily="18" charset="0"/>
                        </a:rPr>
                        <m:t>𝜈</m:t>
                      </m:r>
                      <m:sSub>
                        <m:sSubPr>
                          <m:ctrlPr>
                            <a:rPr lang="el-GR" altLang="el-GR" sz="1600" i="1" dirty="0">
                              <a:latin typeface="Cambria Math" panose="02040503050406030204" pitchFamily="18" charset="0"/>
                            </a:rPr>
                          </m:ctrlPr>
                        </m:sSubPr>
                        <m:e>
                          <m:r>
                            <a:rPr lang="en-US" altLang="el-GR" sz="1600" i="1" dirty="0">
                              <a:latin typeface="Cambria Math" panose="02040503050406030204" pitchFamily="18" charset="0"/>
                            </a:rPr>
                            <m:t>𝑉</m:t>
                          </m:r>
                        </m:e>
                        <m:sub>
                          <m:r>
                            <a:rPr lang="en-US" altLang="el-GR" sz="1600" i="1" dirty="0">
                              <a:latin typeface="Cambria Math" panose="02040503050406030204" pitchFamily="18" charset="0"/>
                            </a:rPr>
                            <m:t>𝑖𝑛</m:t>
                          </m:r>
                        </m:sub>
                      </m:sSub>
                      <m:r>
                        <a:rPr lang="el-GR" altLang="el-GR" sz="1600" i="1" dirty="0">
                          <a:latin typeface="Cambria Math" panose="02040503050406030204" pitchFamily="18" charset="0"/>
                        </a:rPr>
                        <m:t>&lt;</m:t>
                      </m:r>
                      <m:sSub>
                        <m:sSubPr>
                          <m:ctrlPr>
                            <a:rPr lang="el-GR" altLang="el-GR" sz="1600" i="1" dirty="0">
                              <a:latin typeface="Cambria Math" panose="02040503050406030204" pitchFamily="18" charset="0"/>
                            </a:rPr>
                          </m:ctrlPr>
                        </m:sSubPr>
                        <m:e>
                          <m:r>
                            <a:rPr lang="en-US" altLang="el-GR" sz="1600" i="1" dirty="0">
                              <a:latin typeface="Cambria Math" panose="02040503050406030204" pitchFamily="18" charset="0"/>
                            </a:rPr>
                            <m:t>𝑉</m:t>
                          </m:r>
                        </m:e>
                        <m:sub>
                          <m:r>
                            <a:rPr lang="en-US" altLang="el-GR" sz="1600" i="1" dirty="0">
                              <a:latin typeface="Cambria Math" panose="02040503050406030204" pitchFamily="18" charset="0"/>
                            </a:rPr>
                            <m:t>𝑏</m:t>
                          </m:r>
                        </m:sub>
                      </m:sSub>
                      <m:r>
                        <a:rPr lang="el-GR" altLang="el-GR" sz="1600" i="1" dirty="0">
                          <a:latin typeface="Cambria Math" panose="02040503050406030204" pitchFamily="18" charset="0"/>
                        </a:rPr>
                        <m:t>−</m:t>
                      </m:r>
                      <m:r>
                        <a:rPr lang="en-US" altLang="el-GR" sz="1600" i="1" dirty="0">
                          <a:latin typeface="Cambria Math" panose="02040503050406030204" pitchFamily="18" charset="0"/>
                        </a:rPr>
                        <m:t>𝑉</m:t>
                      </m:r>
                      <m:r>
                        <a:rPr lang="en-US" altLang="el-GR" sz="1600" i="1" baseline="-25000" dirty="0">
                          <a:latin typeface="Cambria Math" panose="02040503050406030204" pitchFamily="18" charset="0"/>
                        </a:rPr>
                        <m:t>𝑇𝐻</m:t>
                      </m:r>
                      <m:r>
                        <a:rPr lang="el-GR" altLang="el-GR" sz="1600" i="1" dirty="0">
                          <a:latin typeface="Cambria Math" panose="02040503050406030204" pitchFamily="18" charset="0"/>
                        </a:rPr>
                        <m:t> </m:t>
                      </m:r>
                      <m:r>
                        <a:rPr lang="el-GR" altLang="el-GR" sz="1600" i="1" dirty="0" smtClean="0">
                          <a:latin typeface="Cambria Math" panose="02040503050406030204" pitchFamily="18" charset="0"/>
                          <a:ea typeface="Cambria Math" panose="02040503050406030204" pitchFamily="18" charset="0"/>
                        </a:rPr>
                        <m:t>⇒</m:t>
                      </m:r>
                    </m:oMath>
                  </m:oMathPara>
                </a14:m>
                <a:endParaRPr lang="el-GR" altLang="el-GR" sz="1600" baseline="-25000" dirty="0"/>
              </a:p>
            </p:txBody>
          </p:sp>
        </mc:Choice>
        <mc:Fallback xmlns="">
          <p:sp>
            <p:nvSpPr>
              <p:cNvPr id="57" name="Text Box 39"/>
              <p:cNvSpPr txBox="1">
                <a:spLocks noRot="1" noChangeAspect="1" noMove="1" noResize="1" noEditPoints="1" noAdjustHandles="1" noChangeArrowheads="1" noChangeShapeType="1" noTextEdit="1"/>
              </p:cNvSpPr>
              <p:nvPr/>
            </p:nvSpPr>
            <p:spPr bwMode="auto">
              <a:xfrm>
                <a:off x="-1588" y="2063912"/>
                <a:ext cx="2305336" cy="332912"/>
              </a:xfrm>
              <a:prstGeom prst="rect">
                <a:avLst/>
              </a:prstGeom>
              <a:blipFill rotWithShape="0">
                <a:blip r:embed="rId7"/>
                <a:stretch>
                  <a:fillRect b="-18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40" name="Object 7"/>
          <p:cNvGraphicFramePr>
            <a:graphicFrameLocks noChangeAspect="1"/>
          </p:cNvGraphicFramePr>
          <p:nvPr/>
        </p:nvGraphicFramePr>
        <p:xfrm>
          <a:off x="2063977" y="1949305"/>
          <a:ext cx="3344862" cy="609600"/>
        </p:xfrm>
        <a:graphic>
          <a:graphicData uri="http://schemas.openxmlformats.org/presentationml/2006/ole">
            <mc:AlternateContent xmlns:mc="http://schemas.openxmlformats.org/markup-compatibility/2006">
              <mc:Choice xmlns:v="urn:schemas-microsoft-com:vml" Requires="v">
                <p:oleObj spid="_x0000_s17559" name="Equation" r:id="rId8" imgW="2145369" imgH="393529" progId="Equation.3">
                  <p:embed/>
                </p:oleObj>
              </mc:Choice>
              <mc:Fallback>
                <p:oleObj name="Equation" r:id="rId8" imgW="2145369"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977" y="1949305"/>
                        <a:ext cx="334486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9"/>
          <p:cNvGraphicFramePr>
            <a:graphicFrameLocks noChangeAspect="1"/>
          </p:cNvGraphicFramePr>
          <p:nvPr/>
        </p:nvGraphicFramePr>
        <p:xfrm>
          <a:off x="54563" y="2752084"/>
          <a:ext cx="4999038" cy="514350"/>
        </p:xfrm>
        <a:graphic>
          <a:graphicData uri="http://schemas.openxmlformats.org/presentationml/2006/ole">
            <mc:AlternateContent xmlns:mc="http://schemas.openxmlformats.org/markup-compatibility/2006">
              <mc:Choice xmlns:v="urn:schemas-microsoft-com:vml" Requires="v">
                <p:oleObj spid="_x0000_s17560" name="Εξίσωση" r:id="rId10" imgW="3238200" imgH="393480" progId="Equation.3">
                  <p:embed/>
                </p:oleObj>
              </mc:Choice>
              <mc:Fallback>
                <p:oleObj name="Εξίσωση" r:id="rId10" imgW="3238200" imgH="393480" progId="Equation.3">
                  <p:embed/>
                  <p:pic>
                    <p:nvPicPr>
                      <p:cNvPr id="0" name=""/>
                      <p:cNvPicPr>
                        <a:picLocks noChangeAspect="1" noChangeArrowheads="1"/>
                      </p:cNvPicPr>
                      <p:nvPr/>
                    </p:nvPicPr>
                    <p:blipFill>
                      <a:blip r:embed="rId11"/>
                      <a:srcRect/>
                      <a:stretch>
                        <a:fillRect/>
                      </a:stretch>
                    </p:blipFill>
                    <p:spPr bwMode="auto">
                      <a:xfrm>
                        <a:off x="54563" y="2752084"/>
                        <a:ext cx="4999038" cy="514350"/>
                      </a:xfrm>
                      <a:prstGeom prst="rect">
                        <a:avLst/>
                      </a:prstGeom>
                      <a:noFill/>
                    </p:spPr>
                  </p:pic>
                </p:oleObj>
              </mc:Fallback>
            </mc:AlternateContent>
          </a:graphicData>
        </a:graphic>
      </p:graphicFrame>
      <p:sp>
        <p:nvSpPr>
          <p:cNvPr id="66" name="Text Box 43"/>
          <p:cNvSpPr txBox="1">
            <a:spLocks noChangeArrowheads="1"/>
          </p:cNvSpPr>
          <p:nvPr/>
        </p:nvSpPr>
        <p:spPr bwMode="auto">
          <a:xfrm>
            <a:off x="4997450" y="2846619"/>
            <a:ext cx="1247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smtClean="0">
                <a:latin typeface="+mn-lt"/>
              </a:rPr>
              <a:t>τρίοδος</a:t>
            </a:r>
            <a:endParaRPr lang="el-GR" altLang="el-GR" sz="1800" dirty="0">
              <a:latin typeface="+mn-lt"/>
            </a:endParaRPr>
          </a:p>
        </p:txBody>
      </p:sp>
      <p:sp>
        <p:nvSpPr>
          <p:cNvPr id="60" name="Text Box 43"/>
          <p:cNvSpPr txBox="1">
            <a:spLocks noChangeArrowheads="1"/>
          </p:cNvSpPr>
          <p:nvPr/>
        </p:nvSpPr>
        <p:spPr bwMode="auto">
          <a:xfrm>
            <a:off x="31878" y="3579496"/>
            <a:ext cx="1247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Στον </a:t>
            </a:r>
            <a:r>
              <a:rPr lang="el-GR" altLang="el-GR" sz="1800" dirty="0" smtClean="0">
                <a:latin typeface="+mn-lt"/>
              </a:rPr>
              <a:t>κόρο:</a:t>
            </a:r>
            <a:endParaRPr lang="el-GR" altLang="el-GR" sz="1800" dirty="0">
              <a:latin typeface="+mn-lt"/>
            </a:endParaRPr>
          </a:p>
        </p:txBody>
      </p:sp>
      <p:graphicFrame>
        <p:nvGraphicFramePr>
          <p:cNvPr id="50" name="Object 11"/>
          <p:cNvGraphicFramePr>
            <a:graphicFrameLocks noChangeAspect="1"/>
          </p:cNvGraphicFramePr>
          <p:nvPr/>
        </p:nvGraphicFramePr>
        <p:xfrm>
          <a:off x="1279653" y="3466955"/>
          <a:ext cx="4810125" cy="657225"/>
        </p:xfrm>
        <a:graphic>
          <a:graphicData uri="http://schemas.openxmlformats.org/presentationml/2006/ole">
            <mc:AlternateContent xmlns:mc="http://schemas.openxmlformats.org/markup-compatibility/2006">
              <mc:Choice xmlns:v="urn:schemas-microsoft-com:vml" Requires="v">
                <p:oleObj spid="_x0000_s17561" name="Equation" r:id="rId12" imgW="2857500" imgH="393700" progId="Equation.3">
                  <p:embed/>
                </p:oleObj>
              </mc:Choice>
              <mc:Fallback>
                <p:oleObj name="Equation" r:id="rId12" imgW="28575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9653" y="3466955"/>
                        <a:ext cx="48101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3" descr="Γραφική παράσταση Vout προς Vin"/>
          <p:cNvGraphicFramePr>
            <a:graphicFrameLocks noChangeAspect="1"/>
          </p:cNvGraphicFramePr>
          <p:nvPr>
            <p:extLst>
              <p:ext uri="{D42A27DB-BD31-4B8C-83A1-F6EECF244321}">
                <p14:modId xmlns:p14="http://schemas.microsoft.com/office/powerpoint/2010/main" val="960583916"/>
              </p:ext>
            </p:extLst>
          </p:nvPr>
        </p:nvGraphicFramePr>
        <p:xfrm>
          <a:off x="6660271" y="3189044"/>
          <a:ext cx="1238250" cy="1000125"/>
        </p:xfrm>
        <a:graphic>
          <a:graphicData uri="http://schemas.openxmlformats.org/presentationml/2006/ole">
            <mc:AlternateContent xmlns:mc="http://schemas.openxmlformats.org/markup-compatibility/2006">
              <mc:Choice xmlns:v="urn:schemas-microsoft-com:vml" Requires="v">
                <p:oleObj spid="_x0000_s17562" name="Photo Editor Photo" r:id="rId14" imgW="1238423" imgH="1000000" progId="MSPhotoEd.3">
                  <p:embed/>
                </p:oleObj>
              </mc:Choice>
              <mc:Fallback>
                <p:oleObj name="Photo Editor Photo" r:id="rId14" imgW="1238423" imgH="1000000"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0271" y="3189044"/>
                        <a:ext cx="123825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5"/>
          <p:cNvGraphicFramePr>
            <a:graphicFrameLocks noChangeAspect="1"/>
          </p:cNvGraphicFramePr>
          <p:nvPr/>
        </p:nvGraphicFramePr>
        <p:xfrm>
          <a:off x="209385" y="4189169"/>
          <a:ext cx="5010688" cy="676506"/>
        </p:xfrm>
        <a:graphic>
          <a:graphicData uri="http://schemas.openxmlformats.org/presentationml/2006/ole">
            <mc:AlternateContent xmlns:mc="http://schemas.openxmlformats.org/markup-compatibility/2006">
              <mc:Choice xmlns:v="urn:schemas-microsoft-com:vml" Requires="v">
                <p:oleObj spid="_x0000_s17563" name="Equation" r:id="rId16" imgW="3225600" imgH="431640" progId="Equation.3">
                  <p:embed/>
                </p:oleObj>
              </mc:Choice>
              <mc:Fallback>
                <p:oleObj name="Equation" r:id="rId16" imgW="322560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9385" y="4189169"/>
                        <a:ext cx="5010688" cy="676506"/>
                      </a:xfrm>
                      <a:prstGeom prst="rect">
                        <a:avLst/>
                      </a:prstGeom>
                      <a:noFill/>
                    </p:spPr>
                  </p:pic>
                </p:oleObj>
              </mc:Fallback>
            </mc:AlternateContent>
          </a:graphicData>
        </a:graphic>
      </p:graphicFrame>
      <p:graphicFrame>
        <p:nvGraphicFramePr>
          <p:cNvPr id="53" name="Object 17"/>
          <p:cNvGraphicFramePr>
            <a:graphicFrameLocks noChangeAspect="1"/>
          </p:cNvGraphicFramePr>
          <p:nvPr/>
        </p:nvGraphicFramePr>
        <p:xfrm>
          <a:off x="5408839" y="4386323"/>
          <a:ext cx="2909888" cy="361950"/>
        </p:xfrm>
        <a:graphic>
          <a:graphicData uri="http://schemas.openxmlformats.org/presentationml/2006/ole">
            <mc:AlternateContent xmlns:mc="http://schemas.openxmlformats.org/markup-compatibility/2006">
              <mc:Choice xmlns:v="urn:schemas-microsoft-com:vml" Requires="v">
                <p:oleObj spid="_x0000_s17564" name="Equation" r:id="rId18" imgW="1841500" imgH="228600" progId="Equation.3">
                  <p:embed/>
                </p:oleObj>
              </mc:Choice>
              <mc:Fallback>
                <p:oleObj name="Equation" r:id="rId18" imgW="18415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8839" y="4386323"/>
                        <a:ext cx="2909888"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93552" y="4963381"/>
                <a:ext cx="6338772" cy="662342"/>
              </a:xfrm>
              <a:prstGeom prst="rect">
                <a:avLst/>
              </a:prstGeom>
              <a:ln w="19050">
                <a:solidFill>
                  <a:schemeClr val="tx1"/>
                </a:solidFill>
              </a:ln>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f>
                        <m:fPr>
                          <m:ctrlPr>
                            <a:rPr lang="el-GR" b="1" i="1" smtClean="0">
                              <a:latin typeface="Cambria Math" panose="02040503050406030204" pitchFamily="18" charset="0"/>
                            </a:rPr>
                          </m:ctrlPr>
                        </m:fPr>
                        <m:num>
                          <m:r>
                            <a:rPr lang="el-GR" b="1" i="1" smtClean="0">
                              <a:latin typeface="Cambria Math" panose="02040503050406030204" pitchFamily="18" charset="0"/>
                              <a:ea typeface="Cambria Math" panose="02040503050406030204" pitchFamily="18" charset="0"/>
                            </a:rPr>
                            <m:t>𝝏</m:t>
                          </m:r>
                          <m:sSub>
                            <m:sSubPr>
                              <m:ctrlPr>
                                <a:rPr lang="el-GR"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𝐕</m:t>
                              </m:r>
                            </m:e>
                            <m:sub>
                              <m:r>
                                <a:rPr lang="en-US" b="1" i="1" smtClean="0">
                                  <a:latin typeface="Cambria Math" panose="02040503050406030204" pitchFamily="18" charset="0"/>
                                  <a:ea typeface="Cambria Math" panose="02040503050406030204" pitchFamily="18" charset="0"/>
                                </a:rPr>
                                <m:t>𝒐𝒖𝒕</m:t>
                              </m:r>
                            </m:sub>
                          </m:sSub>
                        </m:num>
                        <m:den>
                          <m:r>
                            <a:rPr lang="el-GR" b="1" i="1" smtClean="0">
                              <a:latin typeface="Cambria Math" panose="02040503050406030204" pitchFamily="18" charset="0"/>
                              <a:ea typeface="Cambria Math" panose="02040503050406030204" pitchFamily="18" charset="0"/>
                            </a:rPr>
                            <m:t>𝝏</m:t>
                          </m:r>
                          <m:sSub>
                            <m:sSubPr>
                              <m:ctrlPr>
                                <a:rPr lang="el-GR"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𝑽</m:t>
                              </m:r>
                            </m:e>
                            <m:sub>
                              <m:r>
                                <a:rPr lang="en-US" b="1" i="1" smtClean="0">
                                  <a:latin typeface="Cambria Math" panose="02040503050406030204" pitchFamily="18" charset="0"/>
                                  <a:ea typeface="Cambria Math" panose="02040503050406030204" pitchFamily="18" charset="0"/>
                                </a:rPr>
                                <m:t>𝒊𝒏</m:t>
                              </m:r>
                            </m:sub>
                          </m:sSub>
                        </m:den>
                      </m:f>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l-GR" b="1" i="1" smtClean="0">
                              <a:latin typeface="Cambria Math" panose="02040503050406030204" pitchFamily="18" charset="0"/>
                            </a:rPr>
                            <m:t>𝝁</m:t>
                          </m:r>
                        </m:e>
                        <m:sub>
                          <m:r>
                            <a:rPr lang="en-US" b="1" i="1" smtClean="0">
                              <a:latin typeface="Cambria Math" panose="02040503050406030204" pitchFamily="18" charset="0"/>
                            </a:rPr>
                            <m:t>𝒏</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𝒐𝒙</m:t>
                          </m:r>
                        </m:sub>
                      </m:sSub>
                      <m:f>
                        <m:fPr>
                          <m:ctrlPr>
                            <a:rPr lang="en-US" b="1" i="1" smtClean="0">
                              <a:latin typeface="Cambria Math" panose="02040503050406030204" pitchFamily="18" charset="0"/>
                            </a:rPr>
                          </m:ctrlPr>
                        </m:fPr>
                        <m:num>
                          <m:r>
                            <a:rPr lang="en-US" b="1" i="1" smtClean="0">
                              <a:latin typeface="Cambria Math" panose="02040503050406030204" pitchFamily="18" charset="0"/>
                            </a:rPr>
                            <m:t>𝑾</m:t>
                          </m:r>
                        </m:num>
                        <m:den>
                          <m:r>
                            <a:rPr lang="en-US" b="1" i="1" smtClean="0">
                              <a:latin typeface="Cambria Math" panose="02040503050406030204" pitchFamily="18" charset="0"/>
                            </a:rPr>
                            <m:t>𝑳</m:t>
                          </m:r>
                        </m:den>
                      </m:f>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𝑫</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𝒃</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𝒊𝒏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𝑻𝑯</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l-GR" b="1" i="1" smtClean="0">
                          <a:latin typeface="Cambria Math" panose="02040503050406030204" pitchFamily="18" charset="0"/>
                        </a:rPr>
                        <m:t>𝜼</m:t>
                      </m:r>
                      <m:r>
                        <a:rPr lang="el-GR" b="1" i="1" smtClean="0">
                          <a:latin typeface="Cambria Math" panose="02040503050406030204" pitchFamily="18" charset="0"/>
                        </a:rPr>
                        <m:t>)=</m:t>
                      </m:r>
                      <m:sSub>
                        <m:sSubPr>
                          <m:ctrlPr>
                            <a:rPr lang="el-GR"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𝒈</m:t>
                          </m:r>
                        </m:e>
                        <m:sub>
                          <m:r>
                            <a:rPr lang="en-US" b="1" i="1" smtClean="0">
                              <a:latin typeface="Cambria Math" panose="02040503050406030204" pitchFamily="18" charset="0"/>
                              <a:ea typeface="Cambria Math" panose="02040503050406030204" pitchFamily="18" charset="0"/>
                            </a:rPr>
                            <m:t>𝒎</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𝜼</m:t>
                      </m:r>
                      <m:r>
                        <a:rPr lang="el-GR" b="1" i="1" smtClean="0">
                          <a:latin typeface="Cambria Math" panose="02040503050406030204" pitchFamily="18" charset="0"/>
                          <a:ea typeface="Cambria Math" panose="02040503050406030204" pitchFamily="18" charset="0"/>
                        </a:rPr>
                        <m:t>)</m:t>
                      </m:r>
                      <m:sSub>
                        <m:sSubPr>
                          <m:ctrlPr>
                            <a:rPr lang="el-GR"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𝑹</m:t>
                          </m:r>
                        </m:e>
                        <m:sub>
                          <m:r>
                            <a:rPr lang="en-US" b="1" i="1" smtClean="0">
                              <a:latin typeface="Cambria Math" panose="02040503050406030204" pitchFamily="18" charset="0"/>
                              <a:ea typeface="Cambria Math" panose="02040503050406030204" pitchFamily="18" charset="0"/>
                            </a:rPr>
                            <m:t>𝑫</m:t>
                          </m:r>
                        </m:sub>
                      </m:sSub>
                    </m:oMath>
                  </m:oMathPara>
                </a14:m>
                <a:endParaRPr lang="el-GR" b="1"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193552" y="4963381"/>
                <a:ext cx="6338772" cy="662342"/>
              </a:xfrm>
              <a:prstGeom prst="rect">
                <a:avLst/>
              </a:prstGeom>
              <a:blipFill rotWithShape="0">
                <a:blip r:embed="rId20"/>
                <a:stretch>
                  <a:fillRect/>
                </a:stretch>
              </a:blipFill>
              <a:ln w="19050">
                <a:solidFill>
                  <a:schemeClr val="tx1"/>
                </a:solidFill>
              </a:ln>
            </p:spPr>
            <p:txBody>
              <a:bodyPr/>
              <a:lstStyle/>
              <a:p>
                <a:r>
                  <a:rPr lang="el-GR">
                    <a:noFill/>
                  </a:rPr>
                  <a:t> </a:t>
                </a:r>
              </a:p>
            </p:txBody>
          </p:sp>
        </mc:Fallback>
      </mc:AlternateContent>
      <p:sp>
        <p:nvSpPr>
          <p:cNvPr id="61" name="Text Box 45"/>
          <p:cNvSpPr txBox="1">
            <a:spLocks noChangeArrowheads="1"/>
          </p:cNvSpPr>
          <p:nvPr/>
        </p:nvSpPr>
        <p:spPr bwMode="auto">
          <a:xfrm>
            <a:off x="6584928" y="4928788"/>
            <a:ext cx="24904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Το φαινόμενο σώματος αυξάνει την απολαβή !</a:t>
            </a:r>
          </a:p>
        </p:txBody>
      </p:sp>
      <p:sp>
        <p:nvSpPr>
          <p:cNvPr id="62" name="Text Box 42"/>
          <p:cNvSpPr txBox="1">
            <a:spLocks noChangeArrowheads="1"/>
          </p:cNvSpPr>
          <p:nvPr/>
        </p:nvSpPr>
        <p:spPr bwMode="auto">
          <a:xfrm>
            <a:off x="461393" y="5985039"/>
            <a:ext cx="3223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b="1" dirty="0">
                <a:latin typeface="+mn-lt"/>
              </a:rPr>
              <a:t>Αντίσταση εισόδου για λ=0</a:t>
            </a:r>
          </a:p>
        </p:txBody>
      </p:sp>
      <p:graphicFrame>
        <p:nvGraphicFramePr>
          <p:cNvPr id="63" name="Object 24"/>
          <p:cNvGraphicFramePr>
            <a:graphicFrameLocks noChangeAspect="1"/>
          </p:cNvGraphicFramePr>
          <p:nvPr>
            <p:extLst>
              <p:ext uri="{D42A27DB-BD31-4B8C-83A1-F6EECF244321}">
                <p14:modId xmlns:p14="http://schemas.microsoft.com/office/powerpoint/2010/main" val="2042736329"/>
              </p:ext>
            </p:extLst>
          </p:nvPr>
        </p:nvGraphicFramePr>
        <p:xfrm>
          <a:off x="3378772" y="5964124"/>
          <a:ext cx="3152775" cy="411162"/>
        </p:xfrm>
        <a:graphic>
          <a:graphicData uri="http://schemas.openxmlformats.org/presentationml/2006/ole">
            <mc:AlternateContent xmlns:mc="http://schemas.openxmlformats.org/markup-compatibility/2006">
              <mc:Choice xmlns:v="urn:schemas-microsoft-com:vml" Requires="v">
                <p:oleObj spid="_x0000_s17565" name="Equation" r:id="rId21" imgW="1752600" imgH="228600" progId="Equation.3">
                  <p:embed/>
                </p:oleObj>
              </mc:Choice>
              <mc:Fallback>
                <p:oleObj name="Equation" r:id="rId21" imgW="175260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78772" y="5964124"/>
                        <a:ext cx="31527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47"/>
          <p:cNvSpPr txBox="1">
            <a:spLocks noChangeArrowheads="1"/>
          </p:cNvSpPr>
          <p:nvPr/>
        </p:nvSpPr>
        <p:spPr bwMode="auto">
          <a:xfrm>
            <a:off x="6531547" y="5738492"/>
            <a:ext cx="2562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Το φαινόμενο σώματος μειώνει την αντίσταση εισόδου</a:t>
            </a:r>
          </a:p>
        </p:txBody>
      </p:sp>
    </p:spTree>
    <p:custDataLst>
      <p:tags r:id="rId2"/>
    </p:custDataLst>
    <p:extLst>
      <p:ext uri="{BB962C8B-B14F-4D97-AF65-F5344CB8AC3E}">
        <p14:creationId xmlns:p14="http://schemas.microsoft.com/office/powerpoint/2010/main" val="38846078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386556" y="-106260"/>
            <a:ext cx="8229600" cy="1144800"/>
          </a:xfrm>
        </p:spPr>
        <p:txBody>
          <a:bodyPr/>
          <a:lstStyle/>
          <a:p>
            <a:r>
              <a:rPr lang="el-GR" sz="4000" dirty="0"/>
              <a:t>Βαθμίδα Κοινής </a:t>
            </a:r>
            <a:r>
              <a:rPr lang="el-GR" sz="4000" dirty="0" smtClean="0"/>
              <a:t>Πύλης (2 από 3)</a:t>
            </a:r>
            <a:endParaRPr lang="el-GR" sz="4000" dirty="0"/>
          </a:p>
        </p:txBody>
      </p:sp>
      <p:sp>
        <p:nvSpPr>
          <p:cNvPr id="2" name="Θέση κειμένου 1"/>
          <p:cNvSpPr>
            <a:spLocks noGrp="1"/>
          </p:cNvSpPr>
          <p:nvPr>
            <p:ph type="body" sz="half" idx="2"/>
          </p:nvPr>
        </p:nvSpPr>
        <p:spPr>
          <a:xfrm>
            <a:off x="143508" y="1340768"/>
            <a:ext cx="3754760" cy="540060"/>
          </a:xfrm>
        </p:spPr>
        <p:txBody>
          <a:bodyPr>
            <a:normAutofit/>
          </a:bodyPr>
          <a:lstStyle/>
          <a:p>
            <a:r>
              <a:rPr lang="el-GR" altLang="el-GR" b="1" dirty="0"/>
              <a:t>Απολαβή τάσης για λ </a:t>
            </a:r>
            <a:r>
              <a:rPr lang="en-US" altLang="el-GR" b="1" dirty="0"/>
              <a:t>≠</a:t>
            </a:r>
            <a:r>
              <a:rPr lang="el-GR" altLang="el-GR" b="1" dirty="0"/>
              <a:t> 0 και </a:t>
            </a:r>
            <a:r>
              <a:rPr lang="en-US" altLang="el-GR" b="1" dirty="0"/>
              <a:t>R</a:t>
            </a:r>
            <a:r>
              <a:rPr lang="en-US" altLang="el-GR" b="1" baseline="-25000" dirty="0"/>
              <a:t>s</a:t>
            </a:r>
            <a:r>
              <a:rPr lang="en-US" altLang="el-GR" b="1" dirty="0">
                <a:cs typeface="Times New Roman" panose="02020603050405020304" pitchFamily="18" charset="0"/>
              </a:rPr>
              <a:t>≠0</a:t>
            </a:r>
          </a:p>
          <a:p>
            <a:endParaRPr lang="el-GR" dirty="0"/>
          </a:p>
        </p:txBody>
      </p:sp>
      <p:graphicFrame>
        <p:nvGraphicFramePr>
          <p:cNvPr id="23" name="Object 26" descr="Κυκλώματα με βαθμίδα κοινής πύλης&#10;"/>
          <p:cNvGraphicFramePr>
            <a:graphicFrameLocks noGrp="1" noChangeAspect="1"/>
          </p:cNvGraphicFramePr>
          <p:nvPr>
            <p:ph idx="1"/>
            <p:extLst>
              <p:ext uri="{D42A27DB-BD31-4B8C-83A1-F6EECF244321}">
                <p14:modId xmlns:p14="http://schemas.microsoft.com/office/powerpoint/2010/main" val="4061379977"/>
              </p:ext>
            </p:extLst>
          </p:nvPr>
        </p:nvGraphicFramePr>
        <p:xfrm>
          <a:off x="4644008" y="1057546"/>
          <a:ext cx="4247108" cy="2078611"/>
        </p:xfrm>
        <a:graphic>
          <a:graphicData uri="http://schemas.openxmlformats.org/presentationml/2006/ole">
            <mc:AlternateContent xmlns:mc="http://schemas.openxmlformats.org/markup-compatibility/2006">
              <mc:Choice xmlns:v="urn:schemas-microsoft-com:vml" Requires="v">
                <p:oleObj spid="_x0000_s18517" name="Photo Editor Photo" r:id="rId4" imgW="3600000" imgH="1762371" progId="MSPhotoEd.3">
                  <p:embed/>
                </p:oleObj>
              </mc:Choice>
              <mc:Fallback>
                <p:oleObj name="Photo Editor Photo" r:id="rId4" imgW="3600000" imgH="17623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057546"/>
                        <a:ext cx="4247108" cy="2078611"/>
                      </a:xfrm>
                      <a:prstGeom prst="rect">
                        <a:avLst/>
                      </a:prstGeom>
                      <a:noFill/>
                    </p:spPr>
                  </p:pic>
                </p:oleObj>
              </mc:Fallback>
            </mc:AlternateContent>
          </a:graphicData>
        </a:graphic>
      </p:graphicFrame>
      <p:graphicFrame>
        <p:nvGraphicFramePr>
          <p:cNvPr id="24" name="Object 28"/>
          <p:cNvGraphicFramePr>
            <a:graphicFrameLocks noChangeAspect="1"/>
          </p:cNvGraphicFramePr>
          <p:nvPr>
            <p:extLst>
              <p:ext uri="{D42A27DB-BD31-4B8C-83A1-F6EECF244321}">
                <p14:modId xmlns:p14="http://schemas.microsoft.com/office/powerpoint/2010/main" val="255558374"/>
              </p:ext>
            </p:extLst>
          </p:nvPr>
        </p:nvGraphicFramePr>
        <p:xfrm>
          <a:off x="296863" y="1934526"/>
          <a:ext cx="2222909" cy="710267"/>
        </p:xfrm>
        <a:graphic>
          <a:graphicData uri="http://schemas.openxmlformats.org/presentationml/2006/ole">
            <mc:AlternateContent xmlns:mc="http://schemas.openxmlformats.org/markup-compatibility/2006">
              <mc:Choice xmlns:v="urn:schemas-microsoft-com:vml" Requires="v">
                <p:oleObj spid="_x0000_s18518" name="Equation" r:id="rId6" imgW="1396394" imgH="444307" progId="Equation.3">
                  <p:embed/>
                </p:oleObj>
              </mc:Choice>
              <mc:Fallback>
                <p:oleObj name="Equation" r:id="rId6" imgW="1396394"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63" y="1934526"/>
                        <a:ext cx="2222909" cy="710267"/>
                      </a:xfrm>
                      <a:prstGeom prst="rect">
                        <a:avLst/>
                      </a:prstGeom>
                      <a:noFill/>
                    </p:spPr>
                  </p:pic>
                </p:oleObj>
              </mc:Fallback>
            </mc:AlternateContent>
          </a:graphicData>
        </a:graphic>
      </p:graphicFrame>
      <p:graphicFrame>
        <p:nvGraphicFramePr>
          <p:cNvPr id="25" name="Object 32"/>
          <p:cNvGraphicFramePr>
            <a:graphicFrameLocks noChangeAspect="1"/>
          </p:cNvGraphicFramePr>
          <p:nvPr>
            <p:extLst>
              <p:ext uri="{D42A27DB-BD31-4B8C-83A1-F6EECF244321}">
                <p14:modId xmlns:p14="http://schemas.microsoft.com/office/powerpoint/2010/main" val="3827362662"/>
              </p:ext>
            </p:extLst>
          </p:nvPr>
        </p:nvGraphicFramePr>
        <p:xfrm>
          <a:off x="227806" y="2952379"/>
          <a:ext cx="5250351" cy="783392"/>
        </p:xfrm>
        <a:graphic>
          <a:graphicData uri="http://schemas.openxmlformats.org/presentationml/2006/ole">
            <mc:AlternateContent xmlns:mc="http://schemas.openxmlformats.org/markup-compatibility/2006">
              <mc:Choice xmlns:v="urn:schemas-microsoft-com:vml" Requires="v">
                <p:oleObj spid="_x0000_s18519" name="Equation" r:id="rId8" imgW="2997200" imgH="444500" progId="Equation.3">
                  <p:embed/>
                </p:oleObj>
              </mc:Choice>
              <mc:Fallback>
                <p:oleObj name="Equation" r:id="rId8" imgW="29972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806" y="2952379"/>
                        <a:ext cx="5250351" cy="783392"/>
                      </a:xfrm>
                      <a:prstGeom prst="rect">
                        <a:avLst/>
                      </a:prstGeom>
                      <a:noFill/>
                    </p:spPr>
                  </p:pic>
                </p:oleObj>
              </mc:Fallback>
            </mc:AlternateContent>
          </a:graphicData>
        </a:graphic>
      </p:graphicFrame>
      <p:graphicFrame>
        <p:nvGraphicFramePr>
          <p:cNvPr id="26" name="Object 34"/>
          <p:cNvGraphicFramePr>
            <a:graphicFrameLocks noChangeAspect="1"/>
          </p:cNvGraphicFramePr>
          <p:nvPr>
            <p:extLst>
              <p:ext uri="{D42A27DB-BD31-4B8C-83A1-F6EECF244321}">
                <p14:modId xmlns:p14="http://schemas.microsoft.com/office/powerpoint/2010/main" val="453305108"/>
              </p:ext>
            </p:extLst>
          </p:nvPr>
        </p:nvGraphicFramePr>
        <p:xfrm>
          <a:off x="296863" y="4070739"/>
          <a:ext cx="5256212" cy="628650"/>
        </p:xfrm>
        <a:graphic>
          <a:graphicData uri="http://schemas.openxmlformats.org/presentationml/2006/ole">
            <mc:AlternateContent xmlns:mc="http://schemas.openxmlformats.org/markup-compatibility/2006">
              <mc:Choice xmlns:v="urn:schemas-microsoft-com:vml" Requires="v">
                <p:oleObj spid="_x0000_s18520" name="Equation" r:id="rId10" imgW="3746500" imgH="444500" progId="Equation.3">
                  <p:embed/>
                </p:oleObj>
              </mc:Choice>
              <mc:Fallback>
                <p:oleObj name="Equation" r:id="rId10" imgW="37465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863" y="4070739"/>
                        <a:ext cx="525621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36"/>
          <p:cNvGraphicFramePr>
            <a:graphicFrameLocks noChangeAspect="1"/>
          </p:cNvGraphicFramePr>
          <p:nvPr>
            <p:extLst>
              <p:ext uri="{D42A27DB-BD31-4B8C-83A1-F6EECF244321}">
                <p14:modId xmlns:p14="http://schemas.microsoft.com/office/powerpoint/2010/main" val="2669214386"/>
              </p:ext>
            </p:extLst>
          </p:nvPr>
        </p:nvGraphicFramePr>
        <p:xfrm>
          <a:off x="2676525" y="5302250"/>
          <a:ext cx="4691661" cy="827050"/>
        </p:xfrm>
        <a:graphic>
          <a:graphicData uri="http://schemas.openxmlformats.org/presentationml/2006/ole">
            <mc:AlternateContent xmlns:mc="http://schemas.openxmlformats.org/markup-compatibility/2006">
              <mc:Choice xmlns:v="urn:schemas-microsoft-com:vml" Requires="v">
                <p:oleObj spid="_x0000_s18521" name="Εξίσωση" r:id="rId12" imgW="2463480" imgH="431640" progId="Equation.3">
                  <p:embed/>
                </p:oleObj>
              </mc:Choice>
              <mc:Fallback>
                <p:oleObj name="Εξίσωση" r:id="rId12" imgW="2463480" imgH="431640" progId="Equation.3">
                  <p:embed/>
                  <p:pic>
                    <p:nvPicPr>
                      <p:cNvPr id="0" name=""/>
                      <p:cNvPicPr>
                        <a:picLocks noChangeAspect="1" noChangeArrowheads="1"/>
                      </p:cNvPicPr>
                      <p:nvPr/>
                    </p:nvPicPr>
                    <p:blipFill>
                      <a:blip r:embed="rId13"/>
                      <a:srcRect/>
                      <a:stretch>
                        <a:fillRect/>
                      </a:stretch>
                    </p:blipFill>
                    <p:spPr bwMode="auto">
                      <a:xfrm>
                        <a:off x="2676525" y="5302250"/>
                        <a:ext cx="4691661" cy="827050"/>
                      </a:xfrm>
                      <a:prstGeom prst="rect">
                        <a:avLst/>
                      </a:prstGeom>
                      <a:solidFill>
                        <a:schemeClr val="bg1"/>
                      </a:solidFill>
                      <a:ln w="28575">
                        <a:solidFill>
                          <a:schemeClr val="tx1"/>
                        </a:solidFill>
                      </a:ln>
                    </p:spPr>
                  </p:pic>
                </p:oleObj>
              </mc:Fallback>
            </mc:AlternateContent>
          </a:graphicData>
        </a:graphic>
      </p:graphicFrame>
    </p:spTree>
    <p:custDataLst>
      <p:tags r:id="rId2"/>
    </p:custDataLst>
    <p:extLst>
      <p:ext uri="{BB962C8B-B14F-4D97-AF65-F5344CB8AC3E}">
        <p14:creationId xmlns:p14="http://schemas.microsoft.com/office/powerpoint/2010/main" val="5970808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a:xfrm>
            <a:off x="386556" y="-106260"/>
            <a:ext cx="8229600" cy="1144800"/>
          </a:xfrm>
        </p:spPr>
        <p:txBody>
          <a:bodyPr/>
          <a:lstStyle/>
          <a:p>
            <a:r>
              <a:rPr lang="el-GR" sz="4000" dirty="0"/>
              <a:t>Βαθμίδα Κοινής </a:t>
            </a:r>
            <a:r>
              <a:rPr lang="el-GR" sz="4000" dirty="0" smtClean="0"/>
              <a:t>Πύλης (3 από 3)</a:t>
            </a:r>
            <a:endParaRPr lang="el-GR" sz="4000" dirty="0"/>
          </a:p>
        </p:txBody>
      </p:sp>
      <p:sp>
        <p:nvSpPr>
          <p:cNvPr id="2" name="Θέση κειμένου 1"/>
          <p:cNvSpPr>
            <a:spLocks noGrp="1"/>
          </p:cNvSpPr>
          <p:nvPr>
            <p:ph type="body" sz="half" idx="2"/>
          </p:nvPr>
        </p:nvSpPr>
        <p:spPr>
          <a:xfrm>
            <a:off x="126334" y="919225"/>
            <a:ext cx="4786876" cy="841490"/>
          </a:xfrm>
        </p:spPr>
        <p:txBody>
          <a:bodyPr>
            <a:normAutofit/>
          </a:bodyPr>
          <a:lstStyle/>
          <a:p>
            <a:pPr>
              <a:spcBef>
                <a:spcPct val="50000"/>
              </a:spcBef>
            </a:pPr>
            <a:r>
              <a:rPr lang="el-GR" altLang="el-GR" dirty="0">
                <a:cs typeface="Times New Roman" panose="02020603050405020304" pitchFamily="18" charset="0"/>
              </a:rPr>
              <a:t>Οι αντιστάσεις εισόδου και εξόδου της τοπολογίας κοινής πύλης </a:t>
            </a:r>
            <a:endParaRPr lang="en-GB" altLang="el-GR" dirty="0">
              <a:cs typeface="Times New Roman" panose="02020603050405020304" pitchFamily="18" charset="0"/>
            </a:endParaRPr>
          </a:p>
        </p:txBody>
      </p:sp>
      <p:graphicFrame>
        <p:nvGraphicFramePr>
          <p:cNvPr id="10" name="Object 3" descr="Κυκλώματα με βαθμίσα κοινής πύλης"/>
          <p:cNvGraphicFramePr>
            <a:graphicFrameLocks noGrp="1" noChangeAspect="1"/>
          </p:cNvGraphicFramePr>
          <p:nvPr>
            <p:ph idx="1"/>
            <p:extLst>
              <p:ext uri="{D42A27DB-BD31-4B8C-83A1-F6EECF244321}">
                <p14:modId xmlns:p14="http://schemas.microsoft.com/office/powerpoint/2010/main" val="1807713227"/>
              </p:ext>
            </p:extLst>
          </p:nvPr>
        </p:nvGraphicFramePr>
        <p:xfrm>
          <a:off x="5472100" y="1189883"/>
          <a:ext cx="3400425" cy="1276350"/>
        </p:xfrm>
        <a:graphic>
          <a:graphicData uri="http://schemas.openxmlformats.org/presentationml/2006/ole">
            <mc:AlternateContent xmlns:mc="http://schemas.openxmlformats.org/markup-compatibility/2006">
              <mc:Choice xmlns:v="urn:schemas-microsoft-com:vml" Requires="v">
                <p:oleObj spid="_x0000_s19573" name="Photo Editor Photo" r:id="rId6" imgW="3400900" imgH="1276190" progId="MSPhotoEd.3">
                  <p:embed/>
                </p:oleObj>
              </mc:Choice>
              <mc:Fallback>
                <p:oleObj name="Photo Editor Photo" r:id="rId6" imgW="3400900" imgH="127619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100" y="1189883"/>
                        <a:ext cx="340042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2822318516"/>
              </p:ext>
            </p:extLst>
          </p:nvPr>
        </p:nvGraphicFramePr>
        <p:xfrm>
          <a:off x="145008" y="1760715"/>
          <a:ext cx="3562896" cy="356120"/>
        </p:xfrm>
        <a:graphic>
          <a:graphicData uri="http://schemas.openxmlformats.org/presentationml/2006/ole">
            <mc:AlternateContent xmlns:mc="http://schemas.openxmlformats.org/markup-compatibility/2006">
              <mc:Choice xmlns:v="urn:schemas-microsoft-com:vml" Requires="v">
                <p:oleObj spid="_x0000_s19574" name="Εξίσωση" r:id="rId8" imgW="2260440" imgH="228600" progId="Equation.3">
                  <p:embed/>
                </p:oleObj>
              </mc:Choice>
              <mc:Fallback>
                <p:oleObj name="Εξίσωση" r:id="rId8" imgW="226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008" y="1760715"/>
                        <a:ext cx="3562896" cy="35612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180276" y="2313881"/>
                <a:ext cx="5763840" cy="726701"/>
              </a:xfrm>
              <a:prstGeom prst="rect">
                <a:avLst/>
              </a:prstGeom>
              <a:ln w="28575"/>
            </p:spPr>
            <p:style>
              <a:lnRef idx="2">
                <a:schemeClr val="dk1"/>
              </a:lnRef>
              <a:fillRef idx="1">
                <a:schemeClr val="lt1"/>
              </a:fillRef>
              <a:effectRef idx="0">
                <a:schemeClr val="dk1"/>
              </a:effectRef>
              <a:fontRef idx="minor">
                <a:schemeClr val="dk1"/>
              </a:fontRef>
            </p:style>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sSub>
                        <m:sSubPr>
                          <m:ctrlPr>
                            <a:rPr lang="el-GR" sz="1600" b="1" i="1" smtClean="0">
                              <a:latin typeface="Cambria Math" panose="02040503050406030204" pitchFamily="18" charset="0"/>
                            </a:rPr>
                          </m:ctrlPr>
                        </m:sSubPr>
                        <m:e>
                          <m:r>
                            <a:rPr lang="en-US" sz="1600" b="1" i="1" smtClean="0">
                              <a:latin typeface="Cambria Math" panose="02040503050406030204" pitchFamily="18" charset="0"/>
                            </a:rPr>
                            <m:t>𝑹</m:t>
                          </m:r>
                        </m:e>
                        <m:sub>
                          <m:r>
                            <a:rPr lang="en-US" sz="1600" b="1" i="1" smtClean="0">
                              <a:latin typeface="Cambria Math" panose="02040503050406030204" pitchFamily="18" charset="0"/>
                            </a:rPr>
                            <m:t>𝒊𝒏</m:t>
                          </m:r>
                        </m:sub>
                      </m:sSub>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num>
                        <m:den>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𝑰</m:t>
                              </m:r>
                            </m:e>
                            <m:sub>
                              <m:r>
                                <a:rPr lang="en-US" sz="1600" b="1" i="1" smtClean="0">
                                  <a:latin typeface="Cambria Math" panose="02040503050406030204" pitchFamily="18" charset="0"/>
                                </a:rPr>
                                <m:t>𝒙</m:t>
                              </m:r>
                            </m:sub>
                          </m:sSub>
                        </m:den>
                      </m:f>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𝑹</m:t>
                              </m:r>
                            </m:e>
                            <m:sub>
                              <m:r>
                                <a:rPr lang="en-US" sz="1600" b="1" i="1" smtClean="0">
                                  <a:latin typeface="Cambria Math" panose="02040503050406030204" pitchFamily="18" charset="0"/>
                                </a:rPr>
                                <m:t>𝑫</m:t>
                              </m:r>
                            </m:sub>
                          </m:sSub>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𝒓</m:t>
                              </m:r>
                            </m:e>
                            <m:sub>
                              <m:r>
                                <a:rPr lang="en-US" sz="1600" b="1" i="1" smtClean="0">
                                  <a:latin typeface="Cambria Math" panose="02040503050406030204" pitchFamily="18" charset="0"/>
                                </a:rPr>
                                <m:t>𝑫</m:t>
                              </m:r>
                            </m:sub>
                          </m:sSub>
                        </m:num>
                        <m:den>
                          <m:r>
                            <a:rPr lang="en-US" sz="1600" b="1" i="1" smtClean="0">
                              <a:latin typeface="Cambria Math" panose="02040503050406030204" pitchFamily="18" charset="0"/>
                            </a:rPr>
                            <m:t>𝟏</m:t>
                          </m:r>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𝒈</m:t>
                              </m:r>
                            </m:e>
                            <m:sub>
                              <m:r>
                                <a:rPr lang="en-US" sz="1600" b="1" i="1" smtClean="0">
                                  <a:latin typeface="Cambria Math" panose="02040503050406030204" pitchFamily="18" charset="0"/>
                                </a:rPr>
                                <m:t>𝒎</m:t>
                              </m:r>
                            </m:sub>
                          </m:sSub>
                          <m:r>
                            <a:rPr lang="en-US" sz="1600" b="1" i="1" smtClean="0">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𝒈</m:t>
                              </m:r>
                            </m:e>
                            <m:sub>
                              <m:r>
                                <a:rPr lang="en-US" sz="1600" b="1" i="1">
                                  <a:latin typeface="Cambria Math" panose="02040503050406030204" pitchFamily="18" charset="0"/>
                                </a:rPr>
                                <m:t>𝒎</m:t>
                              </m:r>
                              <m:r>
                                <a:rPr lang="en-US" sz="1600" b="1" i="1" smtClean="0">
                                  <a:latin typeface="Cambria Math" panose="02040503050406030204" pitchFamily="18" charset="0"/>
                                </a:rPr>
                                <m:t>𝒃</m:t>
                              </m:r>
                            </m:sub>
                          </m:sSub>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𝒓</m:t>
                              </m:r>
                            </m:e>
                            <m:sub>
                              <m:r>
                                <a:rPr lang="en-US" sz="1600" b="1" i="1" smtClean="0">
                                  <a:latin typeface="Cambria Math" panose="02040503050406030204" pitchFamily="18" charset="0"/>
                                </a:rPr>
                                <m:t>𝑫</m:t>
                              </m:r>
                            </m:sub>
                          </m:sSub>
                        </m:den>
                      </m:f>
                      <m:r>
                        <a:rPr lang="en-US" sz="1600" b="1" i="1" smtClean="0">
                          <a:latin typeface="Cambria Math" panose="02040503050406030204" pitchFamily="18" charset="0"/>
                          <a:ea typeface="Cambria Math" panose="02040503050406030204" pitchFamily="18" charset="0"/>
                        </a:rPr>
                        <m:t>≈</m:t>
                      </m:r>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panose="02040503050406030204" pitchFamily="18" charset="0"/>
                                </a:rPr>
                                <m:t>𝑹</m:t>
                              </m:r>
                            </m:e>
                            <m:sub>
                              <m:r>
                                <a:rPr lang="en-US" sz="1600" b="1" i="1">
                                  <a:latin typeface="Cambria Math" panose="02040503050406030204" pitchFamily="18" charset="0"/>
                                </a:rPr>
                                <m:t>𝑫</m:t>
                              </m:r>
                            </m:sub>
                          </m:sSub>
                        </m:num>
                        <m:den>
                          <m:d>
                            <m:dPr>
                              <m:ctrlPr>
                                <a:rPr lang="en-US" sz="1600" b="1" i="1" smtClean="0">
                                  <a:latin typeface="Cambria Math" panose="02040503050406030204" pitchFamily="18" charset="0"/>
                                </a:rPr>
                              </m:ctrlPr>
                            </m:dPr>
                            <m:e>
                              <m:sSub>
                                <m:sSubPr>
                                  <m:ctrlPr>
                                    <a:rPr lang="en-US" sz="1600" b="1" i="1">
                                      <a:latin typeface="Cambria Math" panose="02040503050406030204" pitchFamily="18" charset="0"/>
                                    </a:rPr>
                                  </m:ctrlPr>
                                </m:sSubPr>
                                <m:e>
                                  <m:r>
                                    <a:rPr lang="en-US" sz="1600" b="1" i="1">
                                      <a:latin typeface="Cambria Math" panose="02040503050406030204" pitchFamily="18" charset="0"/>
                                    </a:rPr>
                                    <m:t>𝒈</m:t>
                                  </m:r>
                                </m:e>
                                <m:sub>
                                  <m:r>
                                    <a:rPr lang="en-US" sz="1600" b="1" i="1">
                                      <a:latin typeface="Cambria Math" panose="02040503050406030204" pitchFamily="18" charset="0"/>
                                    </a:rPr>
                                    <m:t>𝒎</m:t>
                                  </m:r>
                                </m:sub>
                              </m:sSub>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𝒈</m:t>
                                  </m:r>
                                </m:e>
                                <m:sub>
                                  <m:r>
                                    <a:rPr lang="en-US" sz="1600" b="1" i="1">
                                      <a:latin typeface="Cambria Math" panose="02040503050406030204" pitchFamily="18" charset="0"/>
                                    </a:rPr>
                                    <m:t>𝒎𝒃</m:t>
                                  </m:r>
                                </m:sub>
                              </m:sSub>
                            </m:e>
                          </m:d>
                          <m:sSub>
                            <m:sSubPr>
                              <m:ctrlPr>
                                <a:rPr lang="en-US" sz="1600" b="1" i="1">
                                  <a:latin typeface="Cambria Math" panose="02040503050406030204" pitchFamily="18" charset="0"/>
                                </a:rPr>
                              </m:ctrlPr>
                            </m:sSubPr>
                            <m:e>
                              <m:r>
                                <a:rPr lang="en-US" sz="1600" b="1" i="1">
                                  <a:latin typeface="Cambria Math" panose="02040503050406030204" pitchFamily="18" charset="0"/>
                                </a:rPr>
                                <m:t>𝒓</m:t>
                              </m:r>
                            </m:e>
                            <m:sub>
                              <m:r>
                                <a:rPr lang="en-US" sz="1600" b="1" i="1">
                                  <a:latin typeface="Cambria Math" panose="02040503050406030204" pitchFamily="18" charset="0"/>
                                </a:rPr>
                                <m:t>𝑫</m:t>
                              </m:r>
                            </m:sub>
                          </m:sSub>
                        </m:den>
                      </m:f>
                      <m:r>
                        <a:rPr lang="en-US" sz="1600" b="1" i="1" smtClean="0">
                          <a:latin typeface="Cambria Math" panose="02040503050406030204" pitchFamily="18" charset="0"/>
                        </a:rPr>
                        <m:t>+</m:t>
                      </m:r>
                      <m:f>
                        <m:fPr>
                          <m:ctrlPr>
                            <a:rPr lang="en-US" sz="1600" b="1" i="1">
                              <a:latin typeface="Cambria Math" panose="02040503050406030204" pitchFamily="18" charset="0"/>
                            </a:rPr>
                          </m:ctrlPr>
                        </m:fPr>
                        <m:num>
                          <m:r>
                            <a:rPr lang="en-US" sz="1600" b="1" i="1" smtClean="0">
                              <a:latin typeface="Cambria Math" panose="02040503050406030204" pitchFamily="18" charset="0"/>
                            </a:rPr>
                            <m:t>𝟏</m:t>
                          </m:r>
                        </m:num>
                        <m:den>
                          <m:sSub>
                            <m:sSubPr>
                              <m:ctrlPr>
                                <a:rPr lang="en-US" sz="1600" b="1" i="1">
                                  <a:latin typeface="Cambria Math" panose="02040503050406030204" pitchFamily="18" charset="0"/>
                                </a:rPr>
                              </m:ctrlPr>
                            </m:sSubPr>
                            <m:e>
                              <m:r>
                                <a:rPr lang="en-US" sz="1600" b="1" i="1">
                                  <a:latin typeface="Cambria Math" panose="02040503050406030204" pitchFamily="18" charset="0"/>
                                </a:rPr>
                                <m:t>𝒈</m:t>
                              </m:r>
                            </m:e>
                            <m:sub>
                              <m:r>
                                <a:rPr lang="en-US" sz="1600" b="1" i="1">
                                  <a:latin typeface="Cambria Math" panose="02040503050406030204" pitchFamily="18" charset="0"/>
                                </a:rPr>
                                <m:t>𝒎</m:t>
                              </m:r>
                            </m:sub>
                          </m:sSub>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𝒈</m:t>
                              </m:r>
                            </m:e>
                            <m:sub>
                              <m:r>
                                <a:rPr lang="en-US" sz="1600" b="1" i="1">
                                  <a:latin typeface="Cambria Math" panose="02040503050406030204" pitchFamily="18" charset="0"/>
                                </a:rPr>
                                <m:t>𝒎𝒃</m:t>
                              </m:r>
                            </m:sub>
                          </m:sSub>
                          <m:r>
                            <a:rPr lang="en-US" sz="1600" b="1" i="1" smtClean="0">
                              <a:latin typeface="Cambria Math" panose="02040503050406030204" pitchFamily="18" charset="0"/>
                            </a:rPr>
                            <m:t> </m:t>
                          </m:r>
                        </m:den>
                      </m:f>
                    </m:oMath>
                  </m:oMathPara>
                </a14:m>
                <a:endParaRPr lang="el-GR" sz="1600" b="1"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80276" y="2313881"/>
                <a:ext cx="5763840" cy="726701"/>
              </a:xfrm>
              <a:prstGeom prst="rect">
                <a:avLst/>
              </a:prstGeom>
              <a:blipFill rotWithShape="0">
                <a:blip r:embed="rId10"/>
                <a:stretch>
                  <a:fillRect/>
                </a:stretch>
              </a:blipFill>
              <a:ln w="28575"/>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 Box 25"/>
              <p:cNvSpPr txBox="1">
                <a:spLocks noChangeArrowheads="1"/>
              </p:cNvSpPr>
              <p:nvPr>
                <p:custDataLst>
                  <p:tags r:id="rId3"/>
                </p:custDataLst>
              </p:nvPr>
            </p:nvSpPr>
            <p:spPr bwMode="auto">
              <a:xfrm>
                <a:off x="168014" y="3237629"/>
                <a:ext cx="1271637"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l-GR" sz="1800" i="1" dirty="0" smtClean="0">
                          <a:latin typeface="Cambria Math" panose="02040503050406030204" pitchFamily="18" charset="0"/>
                        </a:rPr>
                        <m:t>𝑅</m:t>
                      </m:r>
                      <m:r>
                        <a:rPr lang="en-US" altLang="el-GR" sz="1800" i="1" baseline="-25000" dirty="0">
                          <a:latin typeface="Cambria Math" panose="02040503050406030204" pitchFamily="18" charset="0"/>
                        </a:rPr>
                        <m:t>𝐷</m:t>
                      </m:r>
                      <m:r>
                        <a:rPr lang="en-US" altLang="el-GR" sz="1800" i="1" dirty="0">
                          <a:latin typeface="Cambria Math" panose="02040503050406030204" pitchFamily="18" charset="0"/>
                        </a:rPr>
                        <m:t>=0  </m:t>
                      </m:r>
                      <m:r>
                        <a:rPr lang="en-US" altLang="el-GR" sz="1800" i="1" dirty="0" smtClean="0">
                          <a:latin typeface="Cambria Math" panose="02040503050406030204" pitchFamily="18" charset="0"/>
                          <a:ea typeface="Cambria Math" panose="02040503050406030204" pitchFamily="18" charset="0"/>
                        </a:rPr>
                        <m:t>⇒</m:t>
                      </m:r>
                    </m:oMath>
                  </m:oMathPara>
                </a14:m>
                <a:endParaRPr lang="en-US" altLang="el-GR" sz="1400" dirty="0"/>
              </a:p>
            </p:txBody>
          </p:sp>
        </mc:Choice>
        <mc:Fallback xmlns="">
          <p:sp>
            <p:nvSpPr>
              <p:cNvPr id="18" name="Text Box 25"/>
              <p:cNvSpPr txBox="1">
                <a:spLocks noRot="1" noChangeAspect="1" noMove="1" noResize="1" noEditPoints="1" noAdjustHandles="1" noChangeArrowheads="1" noChangeShapeType="1" noTextEdit="1"/>
              </p:cNvSpPr>
              <p:nvPr>
                <p:custDataLst>
                  <p:tags r:id="rId11"/>
                </p:custDataLst>
              </p:nvPr>
            </p:nvSpPr>
            <p:spPr bwMode="auto">
              <a:xfrm>
                <a:off x="168014" y="3237629"/>
                <a:ext cx="1271637" cy="369332"/>
              </a:xfrm>
              <a:prstGeom prst="rect">
                <a:avLst/>
              </a:prstGeom>
              <a:blipFill rotWithShape="0">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pSp>
        <p:nvGrpSpPr>
          <p:cNvPr id="15" name="Group 18" descr="Συνάρτηση υπολογισμού Vx/Ix"/>
          <p:cNvGrpSpPr>
            <a:grpSpLocks/>
          </p:cNvGrpSpPr>
          <p:nvPr/>
        </p:nvGrpSpPr>
        <p:grpSpPr bwMode="auto">
          <a:xfrm>
            <a:off x="1645847" y="3237629"/>
            <a:ext cx="2889641" cy="803439"/>
            <a:chOff x="3140" y="1354"/>
            <a:chExt cx="1564" cy="404"/>
          </a:xfrm>
        </p:grpSpPr>
        <p:graphicFrame>
          <p:nvGraphicFramePr>
            <p:cNvPr id="16" name="Object 14" descr="Συνάρτηση υπολογισμού Vx/Ix"/>
            <p:cNvGraphicFramePr>
              <a:graphicFrameLocks noChangeAspect="1"/>
            </p:cNvGraphicFramePr>
            <p:nvPr>
              <p:extLst>
                <p:ext uri="{D42A27DB-BD31-4B8C-83A1-F6EECF244321}">
                  <p14:modId xmlns:p14="http://schemas.microsoft.com/office/powerpoint/2010/main" val="1044318510"/>
                </p:ext>
              </p:extLst>
            </p:nvPr>
          </p:nvGraphicFramePr>
          <p:xfrm>
            <a:off x="3140" y="1354"/>
            <a:ext cx="865" cy="274"/>
          </p:xfrm>
          <a:graphic>
            <a:graphicData uri="http://schemas.openxmlformats.org/presentationml/2006/ole">
              <mc:AlternateContent xmlns:mc="http://schemas.openxmlformats.org/markup-compatibility/2006">
                <mc:Choice xmlns:v="urn:schemas-microsoft-com:vml" Requires="v">
                  <p:oleObj spid="_x0000_s19575" name="Equation" r:id="rId15" imgW="1371600" imgH="431640" progId="Equation.3">
                    <p:embed/>
                  </p:oleObj>
                </mc:Choice>
                <mc:Fallback>
                  <p:oleObj name="Equation" r:id="rId15" imgW="137160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0" y="1354"/>
                          <a:ext cx="865"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descr="[DECORATIVE]"/>
            <p:cNvGraphicFramePr>
              <a:graphicFrameLocks noChangeAspect="1"/>
            </p:cNvGraphicFramePr>
            <p:nvPr>
              <p:extLst>
                <p:ext uri="{D42A27DB-BD31-4B8C-83A1-F6EECF244321}">
                  <p14:modId xmlns:p14="http://schemas.microsoft.com/office/powerpoint/2010/main" val="2215440048"/>
                </p:ext>
              </p:extLst>
            </p:nvPr>
          </p:nvGraphicFramePr>
          <p:xfrm>
            <a:off x="4038" y="1368"/>
            <a:ext cx="666" cy="390"/>
          </p:xfrm>
          <a:graphic>
            <a:graphicData uri="http://schemas.openxmlformats.org/presentationml/2006/ole">
              <mc:AlternateContent xmlns:mc="http://schemas.openxmlformats.org/markup-compatibility/2006">
                <mc:Choice xmlns:v="urn:schemas-microsoft-com:vml" Requires="v">
                  <p:oleObj spid="_x0000_s19576" name="Equation" r:id="rId17" imgW="1054100" imgH="622300" progId="Equation.3">
                    <p:embed/>
                  </p:oleObj>
                </mc:Choice>
                <mc:Fallback>
                  <p:oleObj name="Equation" r:id="rId17" imgW="1054100" imgH="622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8" y="1368"/>
                          <a:ext cx="666" cy="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 Box 29"/>
          <p:cNvSpPr txBox="1">
            <a:spLocks noChangeArrowheads="1"/>
          </p:cNvSpPr>
          <p:nvPr/>
        </p:nvSpPr>
        <p:spPr bwMode="auto">
          <a:xfrm>
            <a:off x="4752020" y="3370890"/>
            <a:ext cx="3501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Όπως στον </a:t>
            </a:r>
            <a:r>
              <a:rPr lang="el-GR" altLang="el-GR" sz="1800" dirty="0" err="1">
                <a:latin typeface="+mn-lt"/>
              </a:rPr>
              <a:t>ακολουθητή</a:t>
            </a:r>
            <a:r>
              <a:rPr lang="el-GR" altLang="el-GR" sz="1800" dirty="0">
                <a:latin typeface="+mn-lt"/>
              </a:rPr>
              <a:t> πηγής.</a:t>
            </a:r>
          </a:p>
        </p:txBody>
      </p:sp>
      <mc:AlternateContent xmlns:mc="http://schemas.openxmlformats.org/markup-compatibility/2006" xmlns:a14="http://schemas.microsoft.com/office/drawing/2010/main">
        <mc:Choice Requires="a14">
          <p:sp>
            <p:nvSpPr>
              <p:cNvPr id="28" name="Text Box 28"/>
              <p:cNvSpPr txBox="1">
                <a:spLocks noChangeArrowheads="1"/>
              </p:cNvSpPr>
              <p:nvPr>
                <p:custDataLst>
                  <p:tags r:id="rId4"/>
                </p:custDataLst>
              </p:nvPr>
            </p:nvSpPr>
            <p:spPr bwMode="auto">
              <a:xfrm>
                <a:off x="0" y="4250483"/>
                <a:ext cx="13658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l-GR" sz="1800" i="1" dirty="0" smtClean="0">
                          <a:latin typeface="Cambria Math" panose="02040503050406030204" pitchFamily="18" charset="0"/>
                        </a:rPr>
                        <m:t>𝑅</m:t>
                      </m:r>
                      <m:r>
                        <a:rPr lang="en-US" altLang="el-GR" sz="1800" i="1" baseline="-25000" dirty="0" err="1">
                          <a:latin typeface="Cambria Math" panose="02040503050406030204" pitchFamily="18" charset="0"/>
                        </a:rPr>
                        <m:t>𝑖𝑛</m:t>
                      </m:r>
                      <m:r>
                        <a:rPr lang="en-US" altLang="el-GR" sz="1800" i="1" dirty="0" smtClean="0">
                          <a:latin typeface="Cambria Math" panose="02040503050406030204" pitchFamily="18" charset="0"/>
                          <a:ea typeface="Cambria Math" panose="02040503050406030204" pitchFamily="18" charset="0"/>
                        </a:rPr>
                        <m:t>⇒</m:t>
                      </m:r>
                      <m:r>
                        <a:rPr lang="en-US" altLang="el-GR" sz="1800" i="1" dirty="0">
                          <a:latin typeface="Cambria Math" panose="02040503050406030204" pitchFamily="18" charset="0"/>
                          <a:sym typeface="Symbol" panose="05050102010706020507" pitchFamily="18" charset="2"/>
                        </a:rPr>
                        <m:t></m:t>
                      </m:r>
                    </m:oMath>
                  </m:oMathPara>
                </a14:m>
                <a:endParaRPr lang="en-US" altLang="el-GR" sz="1800" dirty="0"/>
              </a:p>
            </p:txBody>
          </p:sp>
        </mc:Choice>
        <mc:Fallback xmlns="">
          <p:sp>
            <p:nvSpPr>
              <p:cNvPr id="28" name="Text Box 28"/>
              <p:cNvSpPr txBox="1">
                <a:spLocks noRot="1" noChangeAspect="1" noMove="1" noResize="1" noEditPoints="1" noAdjustHandles="1" noChangeArrowheads="1" noChangeShapeType="1" noTextEdit="1"/>
              </p:cNvSpPr>
              <p:nvPr>
                <p:custDataLst>
                  <p:tags r:id="rId19"/>
                </p:custDataLst>
              </p:nvPr>
            </p:nvSpPr>
            <p:spPr bwMode="auto">
              <a:xfrm>
                <a:off x="0" y="4250483"/>
                <a:ext cx="1365872" cy="369332"/>
              </a:xfrm>
              <a:prstGeom prst="rect">
                <a:avLst/>
              </a:prstGeom>
              <a:blipFill rotWithShape="0">
                <a:blip r:embed="rId2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
        <p:nvSpPr>
          <p:cNvPr id="30" name="Text Box 31"/>
          <p:cNvSpPr txBox="1">
            <a:spLocks noChangeArrowheads="1"/>
          </p:cNvSpPr>
          <p:nvPr/>
        </p:nvSpPr>
        <p:spPr bwMode="auto">
          <a:xfrm>
            <a:off x="1256108" y="4137017"/>
            <a:ext cx="5513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Άρα, η αντίσταση εισόδου της βαθμίδας κοινής πύλης είναι σχετικά μικρή μόνο αν η </a:t>
            </a:r>
            <a:r>
              <a:rPr lang="en-US" altLang="el-GR" sz="1800" dirty="0">
                <a:latin typeface="+mn-lt"/>
              </a:rPr>
              <a:t>R</a:t>
            </a:r>
            <a:r>
              <a:rPr lang="en-US" altLang="el-GR" sz="1800" baseline="-25000" dirty="0">
                <a:latin typeface="+mn-lt"/>
              </a:rPr>
              <a:t>D</a:t>
            </a:r>
            <a:r>
              <a:rPr lang="en-US" altLang="el-GR" sz="1800" dirty="0">
                <a:latin typeface="+mn-lt"/>
              </a:rPr>
              <a:t> </a:t>
            </a:r>
            <a:r>
              <a:rPr lang="el-GR" altLang="el-GR" sz="1800" dirty="0">
                <a:latin typeface="+mn-lt"/>
              </a:rPr>
              <a:t>είναι μικρή.</a:t>
            </a:r>
          </a:p>
        </p:txBody>
      </p:sp>
      <p:graphicFrame>
        <p:nvGraphicFramePr>
          <p:cNvPr id="22" name="Object 23"/>
          <p:cNvGraphicFramePr>
            <a:graphicFrameLocks noChangeAspect="1"/>
          </p:cNvGraphicFramePr>
          <p:nvPr>
            <p:extLst>
              <p:ext uri="{D42A27DB-BD31-4B8C-83A1-F6EECF244321}">
                <p14:modId xmlns:p14="http://schemas.microsoft.com/office/powerpoint/2010/main" val="2638731522"/>
              </p:ext>
            </p:extLst>
          </p:nvPr>
        </p:nvGraphicFramePr>
        <p:xfrm>
          <a:off x="256702" y="5134582"/>
          <a:ext cx="3467100" cy="371475"/>
        </p:xfrm>
        <a:graphic>
          <a:graphicData uri="http://schemas.openxmlformats.org/presentationml/2006/ole">
            <mc:AlternateContent xmlns:mc="http://schemas.openxmlformats.org/markup-compatibility/2006">
              <mc:Choice xmlns:v="urn:schemas-microsoft-com:vml" Requires="v">
                <p:oleObj spid="_x0000_s19577" name="Equation" r:id="rId21" imgW="2400300" imgH="254000" progId="Equation.3">
                  <p:embed/>
                </p:oleObj>
              </mc:Choice>
              <mc:Fallback>
                <p:oleObj name="Equation" r:id="rId21" imgW="2400300" imgH="2540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6702" y="5134582"/>
                        <a:ext cx="34671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30"/>
          <p:cNvSpPr txBox="1">
            <a:spLocks noChangeArrowheads="1"/>
          </p:cNvSpPr>
          <p:nvPr/>
        </p:nvSpPr>
        <p:spPr bwMode="auto">
          <a:xfrm>
            <a:off x="3816232" y="5012461"/>
            <a:ext cx="291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dirty="0">
                <a:latin typeface="+mn-lt"/>
              </a:rPr>
              <a:t>Όπως στον </a:t>
            </a:r>
            <a:r>
              <a:rPr lang="en-US" altLang="el-GR" sz="1800" dirty="0">
                <a:latin typeface="+mn-lt"/>
              </a:rPr>
              <a:t>CS</a:t>
            </a:r>
            <a:r>
              <a:rPr lang="el-GR" altLang="el-GR" sz="1800" dirty="0">
                <a:latin typeface="+mn-lt"/>
              </a:rPr>
              <a:t> με εκφυλισμό πηγής.</a:t>
            </a:r>
          </a:p>
        </p:txBody>
      </p:sp>
      <p:graphicFrame>
        <p:nvGraphicFramePr>
          <p:cNvPr id="20" name="Object 19" descr="Κύκλωμα με βαθμίδα κοινής πύλης με Vdd, Vx Vb και M1 R0"/>
          <p:cNvGraphicFramePr>
            <a:graphicFrameLocks noChangeAspect="1"/>
          </p:cNvGraphicFramePr>
          <p:nvPr>
            <p:extLst>
              <p:ext uri="{D42A27DB-BD31-4B8C-83A1-F6EECF244321}">
                <p14:modId xmlns:p14="http://schemas.microsoft.com/office/powerpoint/2010/main" val="2029435791"/>
              </p:ext>
            </p:extLst>
          </p:nvPr>
        </p:nvGraphicFramePr>
        <p:xfrm>
          <a:off x="7802273" y="3378118"/>
          <a:ext cx="903288" cy="1817687"/>
        </p:xfrm>
        <a:graphic>
          <a:graphicData uri="http://schemas.openxmlformats.org/presentationml/2006/ole">
            <mc:AlternateContent xmlns:mc="http://schemas.openxmlformats.org/markup-compatibility/2006">
              <mc:Choice xmlns:v="urn:schemas-microsoft-com:vml" Requires="v">
                <p:oleObj spid="_x0000_s19578" name="Photo Editor Photo" r:id="rId23" imgW="704948" imgH="1419048" progId="MSPhotoEd.3">
                  <p:embed/>
                </p:oleObj>
              </mc:Choice>
              <mc:Fallback>
                <p:oleObj name="Photo Editor Photo" r:id="rId23" imgW="704948" imgH="1419048" progId="MSPhotoEd.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02273" y="3378118"/>
                        <a:ext cx="903288" cy="181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5251293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noFill/>
        </p:spPr>
        <p:txBody>
          <a:bodyPr>
            <a:noAutofit/>
          </a:bodyPr>
          <a:lstStyle/>
          <a:p>
            <a:pPr eaLnBrk="1" hangingPunct="1"/>
            <a:r>
              <a:rPr lang="el-GR" altLang="el-GR" sz="4000" dirty="0"/>
              <a:t>Συνδεσμολογία σειράς (</a:t>
            </a:r>
            <a:r>
              <a:rPr lang="en-US" altLang="el-GR" sz="4000" dirty="0" err="1"/>
              <a:t>cascode</a:t>
            </a:r>
            <a:r>
              <a:rPr lang="en-US" altLang="el-GR" sz="4000" dirty="0" smtClean="0"/>
              <a:t>)</a:t>
            </a:r>
            <a:r>
              <a:rPr lang="el-GR" altLang="el-GR" sz="4000" dirty="0" smtClean="0"/>
              <a:t> </a:t>
            </a:r>
            <a:br>
              <a:rPr lang="el-GR" altLang="el-GR" sz="4000" dirty="0" smtClean="0"/>
            </a:br>
            <a:r>
              <a:rPr lang="el-GR" altLang="el-GR" sz="4000" dirty="0" smtClean="0"/>
              <a:t>(1 από 3)</a:t>
            </a:r>
            <a:endParaRPr lang="en-US" altLang="el-GR" sz="4000" dirty="0"/>
          </a:p>
        </p:txBody>
      </p:sp>
      <mc:AlternateContent xmlns:mc="http://schemas.openxmlformats.org/markup-compatibility/2006">
        <mc:Choice xmlns:a14="http://schemas.microsoft.com/office/drawing/2010/main" Requires="a14">
          <p:sp>
            <p:nvSpPr>
              <p:cNvPr id="5" name="Θέση κειμένου 4"/>
              <p:cNvSpPr>
                <a:spLocks noGrp="1"/>
              </p:cNvSpPr>
              <p:nvPr>
                <p:ph type="body" sz="half" idx="2"/>
              </p:nvPr>
            </p:nvSpPr>
            <p:spPr>
              <a:xfrm>
                <a:off x="241632" y="1412979"/>
                <a:ext cx="5806988" cy="3240360"/>
              </a:xfrm>
            </p:spPr>
            <p:txBody>
              <a:bodyPr>
                <a:noAutofit/>
              </a:bodyPr>
              <a:lstStyle/>
              <a:p>
                <a:pPr algn="just"/>
                <a:r>
                  <a:rPr lang="el-GR" altLang="el-GR" dirty="0"/>
                  <a:t>Για </a:t>
                </a:r>
                <a14:m>
                  <m:oMath xmlns:m="http://schemas.openxmlformats.org/officeDocument/2006/math">
                    <m:r>
                      <a:rPr lang="en-US" altLang="el-GR" i="1" dirty="0" smtClean="0">
                        <a:latin typeface="Cambria Math" panose="02040503050406030204" pitchFamily="18" charset="0"/>
                      </a:rPr>
                      <m:t>𝑉</m:t>
                    </m:r>
                    <m:r>
                      <a:rPr lang="en-US" altLang="el-GR" i="1" baseline="-25000" dirty="0" err="1">
                        <a:latin typeface="Cambria Math" panose="02040503050406030204" pitchFamily="18" charset="0"/>
                      </a:rPr>
                      <m:t>𝑋</m:t>
                    </m:r>
                    <m:r>
                      <a:rPr lang="en-US" altLang="el-GR" i="1" dirty="0" err="1">
                        <a:latin typeface="Cambria Math" panose="02040503050406030204" pitchFamily="18" charset="0"/>
                        <a:sym typeface="Symbol" panose="05050102010706020507" pitchFamily="18" charset="2"/>
                      </a:rPr>
                      <m:t></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𝑖𝑛</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1 </m:t>
                    </m:r>
                    <m:r>
                      <a:rPr lang="en-US" altLang="el-GR" i="1" dirty="0" smtClean="0">
                        <a:latin typeface="Cambria Math" panose="02040503050406030204" pitchFamily="18" charset="0"/>
                        <a:ea typeface="Cambria Math" panose="02040503050406030204" pitchFamily="18" charset="0"/>
                      </a:rPr>
                      <m:t>⇒</m:t>
                    </m:r>
                    <m:r>
                      <a:rPr lang="el-GR" altLang="el-GR" i="1" dirty="0">
                        <a:latin typeface="Cambria Math" panose="02040503050406030204" pitchFamily="18" charset="0"/>
                      </a:rPr>
                      <m:t> </m:t>
                    </m:r>
                    <m:r>
                      <m:rPr>
                        <m:sty m:val="p"/>
                      </m:rPr>
                      <a:rPr lang="el-GR" altLang="el-GR" i="0" dirty="0">
                        <a:latin typeface="Cambria Math" panose="02040503050406030204" pitchFamily="18" charset="0"/>
                      </a:rPr>
                      <m:t>Μ</m:t>
                    </m:r>
                    <m:r>
                      <a:rPr lang="el-GR" altLang="el-GR" i="1" dirty="0">
                        <a:latin typeface="Cambria Math" panose="02040503050406030204" pitchFamily="18" charset="0"/>
                      </a:rPr>
                      <m:t>1 </m:t>
                    </m:r>
                  </m:oMath>
                </a14:m>
                <a:r>
                  <a:rPr lang="el-GR" altLang="el-GR" dirty="0"/>
                  <a:t>στον κόρο.</a:t>
                </a:r>
              </a:p>
              <a:p>
                <a:pPr algn="just"/>
                <a:r>
                  <a:rPr lang="el-GR" altLang="el-GR" dirty="0"/>
                  <a:t> </a:t>
                </a:r>
              </a:p>
              <a:p>
                <a:pPr algn="just"/>
                <a:r>
                  <a:rPr lang="el-GR" altLang="el-GR" dirty="0"/>
                  <a:t>Επειδή </a:t>
                </a:r>
                <a14:m>
                  <m:oMath xmlns:m="http://schemas.openxmlformats.org/officeDocument/2006/math">
                    <m:r>
                      <a:rPr lang="en-US" altLang="el-GR" i="1" dirty="0" smtClean="0">
                        <a:latin typeface="Cambria Math" panose="02040503050406030204" pitchFamily="18" charset="0"/>
                      </a:rPr>
                      <m:t>𝑉</m:t>
                    </m:r>
                    <m:r>
                      <a:rPr lang="en-US" altLang="el-GR" i="1" baseline="-25000" dirty="0">
                        <a:latin typeface="Cambria Math" panose="02040503050406030204" pitchFamily="18" charset="0"/>
                      </a:rPr>
                      <m:t>𝑋</m:t>
                    </m:r>
                    <m:r>
                      <a:rPr lang="el-GR" altLang="el-GR" i="1" dirty="0">
                        <a:latin typeface="Cambria Math" panose="02040503050406030204" pitchFamily="18" charset="0"/>
                      </a:rPr>
                      <m:t>=</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𝑏</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𝐺𝑆</m:t>
                    </m:r>
                    <m:r>
                      <a:rPr lang="el-GR" altLang="el-GR" i="1" baseline="-25000" dirty="0">
                        <a:latin typeface="Cambria Math" panose="02040503050406030204" pitchFamily="18" charset="0"/>
                      </a:rPr>
                      <m:t>2 </m:t>
                    </m:r>
                    <m:r>
                      <a:rPr lang="el-GR" altLang="el-GR" i="1" dirty="0" smtClean="0">
                        <a:latin typeface="Cambria Math" panose="02040503050406030204" pitchFamily="18" charset="0"/>
                        <a:ea typeface="Cambria Math" panose="02040503050406030204" pitchFamily="18" charset="0"/>
                      </a:rPr>
                      <m:t>⇒</m:t>
                    </m:r>
                    <m:r>
                      <a:rPr lang="el-GR" altLang="el-GR" i="1" dirty="0">
                        <a:latin typeface="Cambria Math" panose="02040503050406030204" pitchFamily="18" charset="0"/>
                      </a:rPr>
                      <m:t> </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𝑏</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𝐺𝑆</m:t>
                    </m:r>
                    <m:r>
                      <a:rPr lang="el-GR" altLang="el-GR" i="1" baseline="-25000" dirty="0">
                        <a:latin typeface="Cambria Math" panose="02040503050406030204" pitchFamily="18" charset="0"/>
                      </a:rPr>
                      <m:t>2</m:t>
                    </m:r>
                    <m:r>
                      <a:rPr lang="en-US" altLang="el-GR" i="1" dirty="0">
                        <a:latin typeface="Cambria Math" panose="02040503050406030204" pitchFamily="18" charset="0"/>
                        <a:sym typeface="Symbol" panose="05050102010706020507" pitchFamily="18" charset="2"/>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1</m:t>
                    </m:r>
                    <m:r>
                      <a:rPr lang="el-GR" altLang="el-GR" i="1" dirty="0">
                        <a:latin typeface="Cambria Math" panose="02040503050406030204" pitchFamily="18" charset="0"/>
                      </a:rPr>
                      <m:t> </m:t>
                    </m:r>
                  </m:oMath>
                </a14:m>
                <a:r>
                  <a:rPr lang="el-GR" altLang="el-GR" dirty="0"/>
                  <a:t>και επομένως</a:t>
                </a:r>
                <a14:m>
                  <m:oMath xmlns:m="http://schemas.openxmlformats.org/officeDocument/2006/math">
                    <m:r>
                      <a:rPr lang="el-GR" altLang="el-GR" i="1" dirty="0" smtClean="0">
                        <a:latin typeface="Cambria Math" panose="02040503050406030204" pitchFamily="18" charset="0"/>
                      </a:rPr>
                      <m:t> </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𝑏</m:t>
                    </m:r>
                    <m:r>
                      <a:rPr lang="el-GR" altLang="el-GR" i="1" dirty="0">
                        <a:latin typeface="Cambria Math" panose="02040503050406030204" pitchFamily="18" charset="0"/>
                      </a:rPr>
                      <m:t>&gt;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𝑖𝑛</m:t>
                    </m:r>
                    <m:r>
                      <a:rPr lang="el-GR" altLang="el-GR" i="1" dirty="0">
                        <a:latin typeface="Cambria Math" panose="02040503050406030204" pitchFamily="18" charset="0"/>
                      </a:rPr>
                      <m:t>+ </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𝐺𝑆</m:t>
                    </m:r>
                    <m:r>
                      <a:rPr lang="el-GR" altLang="el-GR" i="1" baseline="-25000" dirty="0">
                        <a:latin typeface="Cambria Math" panose="02040503050406030204" pitchFamily="18" charset="0"/>
                      </a:rPr>
                      <m:t>2</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1</m:t>
                    </m:r>
                    <m:r>
                      <a:rPr lang="el-GR" altLang="el-GR" i="1" dirty="0">
                        <a:latin typeface="Cambria Math" panose="02040503050406030204" pitchFamily="18" charset="0"/>
                      </a:rPr>
                      <m:t> . </m:t>
                    </m:r>
                  </m:oMath>
                </a14:m>
                <a:endParaRPr lang="el-GR" altLang="el-GR" dirty="0"/>
              </a:p>
              <a:p>
                <a:pPr algn="just"/>
                <a:endParaRPr lang="el-GR" altLang="el-GR" dirty="0"/>
              </a:p>
              <a:p>
                <a:pPr algn="just"/>
                <a:r>
                  <a:rPr lang="el-GR" altLang="el-GR" dirty="0"/>
                  <a:t>Για </a:t>
                </a:r>
                <a:r>
                  <a:rPr lang="el-GR" altLang="el-GR" dirty="0" smtClean="0"/>
                  <a:t>ν </a:t>
                </a:r>
                <a:r>
                  <a:rPr lang="el-GR" altLang="el-GR" dirty="0"/>
                  <a:t>είναι το Μ2 στον κόρο, πρέπει </a:t>
                </a:r>
                <a:endParaRPr lang="en-US" altLang="el-GR" dirty="0" smtClean="0"/>
              </a:p>
              <a:p>
                <a:pPr algn="just"/>
                <a14:m>
                  <m:oMathPara xmlns:m="http://schemas.openxmlformats.org/officeDocument/2006/math">
                    <m:oMathParaPr>
                      <m:jc m:val="centerGroup"/>
                    </m:oMathParaPr>
                    <m:oMath xmlns:m="http://schemas.openxmlformats.org/officeDocument/2006/math">
                      <m:r>
                        <a:rPr lang="en-US" altLang="el-GR" i="1" dirty="0" smtClean="0">
                          <a:latin typeface="Cambria Math" panose="02040503050406030204" pitchFamily="18" charset="0"/>
                        </a:rPr>
                        <m:t>𝑉</m:t>
                      </m:r>
                      <m:r>
                        <a:rPr lang="en-US" altLang="el-GR" i="1" baseline="-25000" dirty="0" err="1">
                          <a:latin typeface="Cambria Math" panose="02040503050406030204" pitchFamily="18" charset="0"/>
                        </a:rPr>
                        <m:t>𝑜𝑢𝑡</m:t>
                      </m:r>
                      <m:r>
                        <a:rPr lang="en-US" altLang="el-GR" i="1" dirty="0" err="1">
                          <a:latin typeface="Cambria Math" panose="02040503050406030204" pitchFamily="18" charset="0"/>
                          <a:sym typeface="Symbol" panose="05050102010706020507" pitchFamily="18" charset="2"/>
                        </a:rPr>
                        <m:t></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𝑏</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2  </m:t>
                      </m:r>
                      <m:r>
                        <a:rPr lang="el-GR" altLang="el-GR" i="1" dirty="0" smtClean="0">
                          <a:latin typeface="Cambria Math" panose="02040503050406030204" pitchFamily="18" charset="0"/>
                          <a:ea typeface="Cambria Math" panose="02040503050406030204" pitchFamily="18" charset="0"/>
                        </a:rPr>
                        <m:t>⇒</m:t>
                      </m:r>
                      <m:r>
                        <a:rPr lang="el-GR" altLang="el-GR" i="1" dirty="0">
                          <a:latin typeface="Cambria Math" panose="02040503050406030204" pitchFamily="18" charset="0"/>
                        </a:rPr>
                        <m:t> </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𝑜𝑢𝑡</m:t>
                      </m:r>
                      <m:r>
                        <a:rPr lang="en-US" altLang="el-GR" i="1" dirty="0" err="1">
                          <a:latin typeface="Cambria Math" panose="02040503050406030204" pitchFamily="18" charset="0"/>
                          <a:sym typeface="Symbol" panose="05050102010706020507" pitchFamily="18" charset="2"/>
                        </a:rPr>
                        <m:t></m:t>
                      </m:r>
                      <m:r>
                        <a:rPr lang="en-US" altLang="el-GR" i="1" dirty="0" err="1">
                          <a:latin typeface="Cambria Math" panose="02040503050406030204" pitchFamily="18" charset="0"/>
                        </a:rPr>
                        <m:t>𝑉</m:t>
                      </m:r>
                      <m:r>
                        <a:rPr lang="en-US" altLang="el-GR" i="1" baseline="-25000" dirty="0" err="1">
                          <a:latin typeface="Cambria Math" panose="02040503050406030204" pitchFamily="18" charset="0"/>
                        </a:rPr>
                        <m:t>𝑖𝑛</m:t>
                      </m:r>
                      <m:r>
                        <a:rPr lang="el-GR" altLang="el-GR" i="1" dirty="0">
                          <a:latin typeface="Cambria Math" panose="02040503050406030204" pitchFamily="18" charset="0"/>
                        </a:rPr>
                        <m:t> –</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1</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𝐺𝑆</m:t>
                      </m:r>
                      <m:r>
                        <a:rPr lang="el-GR" altLang="el-GR" i="1" baseline="-25000" dirty="0">
                          <a:latin typeface="Cambria Math" panose="02040503050406030204" pitchFamily="18" charset="0"/>
                        </a:rPr>
                        <m:t>2</m:t>
                      </m:r>
                      <m:r>
                        <a:rPr lang="el-GR" altLang="el-GR" i="1" dirty="0">
                          <a:latin typeface="Cambria Math" panose="02040503050406030204" pitchFamily="18" charset="0"/>
                        </a:rPr>
                        <m:t>−</m:t>
                      </m:r>
                      <m:r>
                        <a:rPr lang="en-US" altLang="el-GR" i="1" dirty="0">
                          <a:latin typeface="Cambria Math" panose="02040503050406030204" pitchFamily="18" charset="0"/>
                        </a:rPr>
                        <m:t>𝑉</m:t>
                      </m:r>
                      <m:r>
                        <a:rPr lang="en-US" altLang="el-GR" i="1" baseline="-25000" dirty="0">
                          <a:latin typeface="Cambria Math" panose="02040503050406030204" pitchFamily="18" charset="0"/>
                        </a:rPr>
                        <m:t>𝑇𝐻</m:t>
                      </m:r>
                      <m:r>
                        <a:rPr lang="el-GR" altLang="el-GR" i="1" baseline="-25000" dirty="0">
                          <a:latin typeface="Cambria Math" panose="02040503050406030204" pitchFamily="18" charset="0"/>
                        </a:rPr>
                        <m:t>2</m:t>
                      </m:r>
                      <m:r>
                        <a:rPr lang="el-GR" altLang="el-GR" i="1" dirty="0">
                          <a:latin typeface="Cambria Math" panose="02040503050406030204" pitchFamily="18" charset="0"/>
                        </a:rPr>
                        <m:t> </m:t>
                      </m:r>
                    </m:oMath>
                  </m:oMathPara>
                </a14:m>
                <a:endParaRPr lang="el-GR" altLang="el-GR" dirty="0"/>
              </a:p>
              <a:p>
                <a:pPr algn="just"/>
                <a:endParaRPr lang="el-GR" altLang="el-GR" dirty="0"/>
              </a:p>
              <a:p>
                <a:pPr algn="just"/>
                <a:r>
                  <a:rPr lang="el-GR" altLang="el-GR" dirty="0"/>
                  <a:t>αν το </a:t>
                </a:r>
                <a:r>
                  <a:rPr lang="en-US" altLang="el-GR" dirty="0" err="1"/>
                  <a:t>V</a:t>
                </a:r>
                <a:r>
                  <a:rPr lang="en-US" altLang="el-GR" baseline="-25000" dirty="0" err="1"/>
                  <a:t>b</a:t>
                </a:r>
                <a:r>
                  <a:rPr lang="el-GR" altLang="el-GR" dirty="0"/>
                  <a:t> επιλεγεί έτσι ώστε να τοποθετεί το Μ1 στην αρχή του κόρου. </a:t>
                </a:r>
              </a:p>
              <a:p>
                <a:endParaRPr lang="el-GR" dirty="0"/>
              </a:p>
            </p:txBody>
          </p:sp>
        </mc:Choice>
        <mc:Fallback>
          <p:sp>
            <p:nvSpPr>
              <p:cNvPr id="5" name="Θέση κειμένου 4"/>
              <p:cNvSpPr>
                <a:spLocks noGrp="1" noRot="1" noChangeAspect="1" noMove="1" noResize="1" noEditPoints="1" noAdjustHandles="1" noChangeArrowheads="1" noChangeShapeType="1" noTextEdit="1"/>
              </p:cNvSpPr>
              <p:nvPr>
                <p:ph type="body" sz="half" idx="2"/>
              </p:nvPr>
            </p:nvSpPr>
            <p:spPr>
              <a:xfrm>
                <a:off x="241632" y="1412979"/>
                <a:ext cx="5806988" cy="3240360"/>
              </a:xfrm>
              <a:blipFill rotWithShape="0">
                <a:blip r:embed="rId5"/>
                <a:stretch>
                  <a:fillRect l="-1155" t="-1130" r="-1050" b="-11676"/>
                </a:stretch>
              </a:blipFill>
            </p:spPr>
            <p:txBody>
              <a:bodyPr/>
              <a:lstStyle/>
              <a:p>
                <a:r>
                  <a:rPr lang="el-GR">
                    <a:noFill/>
                  </a:rPr>
                  <a:t> </a:t>
                </a:r>
              </a:p>
            </p:txBody>
          </p:sp>
        </mc:Fallback>
      </mc:AlternateContent>
      <p:graphicFrame>
        <p:nvGraphicFramePr>
          <p:cNvPr id="42" name="Object 3" descr="Κύκλωμα συνδεσμολογίας σειράς"/>
          <p:cNvGraphicFramePr>
            <a:graphicFrameLocks noGrp="1" noChangeAspect="1"/>
          </p:cNvGraphicFramePr>
          <p:nvPr>
            <p:ph idx="1"/>
            <p:extLst>
              <p:ext uri="{D42A27DB-BD31-4B8C-83A1-F6EECF244321}">
                <p14:modId xmlns:p14="http://schemas.microsoft.com/office/powerpoint/2010/main" val="595037321"/>
              </p:ext>
            </p:extLst>
          </p:nvPr>
        </p:nvGraphicFramePr>
        <p:xfrm>
          <a:off x="6264188" y="1563455"/>
          <a:ext cx="1819647" cy="2011967"/>
        </p:xfrm>
        <a:graphic>
          <a:graphicData uri="http://schemas.openxmlformats.org/presentationml/2006/ole">
            <mc:AlternateContent xmlns:mc="http://schemas.openxmlformats.org/markup-compatibility/2006">
              <mc:Choice xmlns:v="urn:schemas-microsoft-com:vml" Requires="v">
                <p:oleObj spid="_x0000_s3229" name="Photo Editor Photo" r:id="rId6" imgW="1171429" imgH="1295238" progId="MSPhotoEd.3">
                  <p:embed/>
                </p:oleObj>
              </mc:Choice>
              <mc:Fallback>
                <p:oleObj name="Photo Editor Photo" r:id="rId6" imgW="1171429" imgH="129523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188" y="1563455"/>
                        <a:ext cx="1819647" cy="2011967"/>
                      </a:xfrm>
                      <a:prstGeom prst="rect">
                        <a:avLst/>
                      </a:prstGeom>
                      <a:noFill/>
                    </p:spPr>
                  </p:pic>
                </p:oleObj>
              </mc:Fallback>
            </mc:AlternateContent>
          </a:graphicData>
        </a:graphic>
      </p:graphicFrame>
      <p:graphicFrame>
        <p:nvGraphicFramePr>
          <p:cNvPr id="43" name="Object 5" descr="Κύκλωμα συνδεσμολογίας σειράς"/>
          <p:cNvGraphicFramePr>
            <a:graphicFrameLocks noChangeAspect="1"/>
          </p:cNvGraphicFramePr>
          <p:nvPr>
            <p:extLst>
              <p:ext uri="{D42A27DB-BD31-4B8C-83A1-F6EECF244321}">
                <p14:modId xmlns:p14="http://schemas.microsoft.com/office/powerpoint/2010/main" val="3219244419"/>
              </p:ext>
            </p:extLst>
          </p:nvPr>
        </p:nvGraphicFramePr>
        <p:xfrm>
          <a:off x="3455876" y="4653339"/>
          <a:ext cx="1224136" cy="1636009"/>
        </p:xfrm>
        <a:graphic>
          <a:graphicData uri="http://schemas.openxmlformats.org/presentationml/2006/ole">
            <mc:AlternateContent xmlns:mc="http://schemas.openxmlformats.org/markup-compatibility/2006">
              <mc:Choice xmlns:v="urn:schemas-microsoft-com:vml" Requires="v">
                <p:oleObj spid="_x0000_s3230" name="Photo Editor Photo" r:id="rId8" imgW="1019048" imgH="1362265" progId="MSPhotoEd.3">
                  <p:embed/>
                </p:oleObj>
              </mc:Choice>
              <mc:Fallback>
                <p:oleObj name="Photo Editor Photo" r:id="rId8" imgW="1019048" imgH="1362265"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876" y="4653339"/>
                        <a:ext cx="1224136" cy="1636009"/>
                      </a:xfrm>
                      <a:prstGeom prst="rect">
                        <a:avLst/>
                      </a:prstGeom>
                      <a:noFill/>
                    </p:spPr>
                  </p:pic>
                </p:oleObj>
              </mc:Fallback>
            </mc:AlternateContent>
          </a:graphicData>
        </a:graphic>
      </p:graphicFrame>
      <p:graphicFrame>
        <p:nvGraphicFramePr>
          <p:cNvPr id="44" name="Object 7" descr="Γραφική παράσταση Vdd προς Vin"/>
          <p:cNvGraphicFramePr>
            <a:graphicFrameLocks noChangeAspect="1"/>
          </p:cNvGraphicFramePr>
          <p:nvPr>
            <p:extLst>
              <p:ext uri="{D42A27DB-BD31-4B8C-83A1-F6EECF244321}">
                <p14:modId xmlns:p14="http://schemas.microsoft.com/office/powerpoint/2010/main" val="2389186986"/>
              </p:ext>
            </p:extLst>
          </p:nvPr>
        </p:nvGraphicFramePr>
        <p:xfrm>
          <a:off x="6118570" y="4556862"/>
          <a:ext cx="2180420" cy="1410005"/>
        </p:xfrm>
        <a:graphic>
          <a:graphicData uri="http://schemas.openxmlformats.org/presentationml/2006/ole">
            <mc:AlternateContent xmlns:mc="http://schemas.openxmlformats.org/markup-compatibility/2006">
              <mc:Choice xmlns:v="urn:schemas-microsoft-com:vml" Requires="v">
                <p:oleObj spid="_x0000_s3231" name="Photo Editor Photo" r:id="rId10" imgW="1428949" imgH="923810" progId="MSPhotoEd.3">
                  <p:embed/>
                </p:oleObj>
              </mc:Choice>
              <mc:Fallback>
                <p:oleObj name="Photo Editor Photo" r:id="rId10" imgW="1428949" imgH="923810"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8570" y="4556862"/>
                        <a:ext cx="2180420" cy="1410005"/>
                      </a:xfrm>
                      <a:prstGeom prst="rect">
                        <a:avLst/>
                      </a:prstGeom>
                      <a:noFill/>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noFill/>
        </p:spPr>
        <p:txBody>
          <a:bodyPr>
            <a:noAutofit/>
          </a:bodyPr>
          <a:lstStyle/>
          <a:p>
            <a:pPr eaLnBrk="1" hangingPunct="1"/>
            <a:r>
              <a:rPr lang="el-GR" altLang="el-GR" sz="4000" dirty="0"/>
              <a:t>Συνδεσμολογία σειράς (</a:t>
            </a:r>
            <a:r>
              <a:rPr lang="en-US" altLang="el-GR" sz="4000" dirty="0" err="1"/>
              <a:t>cascode</a:t>
            </a:r>
            <a:r>
              <a:rPr lang="en-US" altLang="el-GR" sz="4000" dirty="0" smtClean="0"/>
              <a:t>)</a:t>
            </a:r>
            <a:r>
              <a:rPr lang="el-GR" altLang="el-GR" sz="4000" dirty="0" smtClean="0"/>
              <a:t> </a:t>
            </a:r>
            <a:br>
              <a:rPr lang="el-GR" altLang="el-GR" sz="4000" dirty="0" smtClean="0"/>
            </a:br>
            <a:r>
              <a:rPr lang="el-GR" altLang="el-GR" sz="4000" dirty="0" smtClean="0"/>
              <a:t>(2 από 3)</a:t>
            </a:r>
            <a:endParaRPr lang="en-US" altLang="el-GR" sz="4000" dirty="0"/>
          </a:p>
        </p:txBody>
      </p:sp>
      <mc:AlternateContent xmlns:mc="http://schemas.openxmlformats.org/markup-compatibility/2006" xmlns:a14="http://schemas.microsoft.com/office/drawing/2010/main">
        <mc:Choice Requires="a14">
          <p:sp>
            <p:nvSpPr>
              <p:cNvPr id="5" name="Θέση κειμένου 4"/>
              <p:cNvSpPr>
                <a:spLocks noGrp="1"/>
              </p:cNvSpPr>
              <p:nvPr>
                <p:ph type="body" sz="half" idx="2"/>
              </p:nvPr>
            </p:nvSpPr>
            <p:spPr>
              <a:xfrm>
                <a:off x="447849" y="1722345"/>
                <a:ext cx="4176464" cy="468052"/>
              </a:xfrm>
            </p:spPr>
            <p:txBody>
              <a:bodyPr>
                <a:noAutofit/>
              </a:bodyPr>
              <a:lstStyle/>
              <a:p>
                <a:pPr/>
                <a14:m>
                  <m:oMathPara xmlns:m="http://schemas.openxmlformats.org/officeDocument/2006/math">
                    <m:oMathParaPr>
                      <m:jc m:val="left"/>
                    </m:oMathParaPr>
                    <m:oMath xmlns:m="http://schemas.openxmlformats.org/officeDocument/2006/math">
                      <m:r>
                        <m:rPr>
                          <m:sty m:val="p"/>
                        </m:rPr>
                        <a:rPr lang="el-GR" altLang="el-GR" i="0" dirty="0" smtClean="0">
                          <a:latin typeface="Cambria Math" panose="02040503050406030204" pitchFamily="18" charset="0"/>
                        </a:rPr>
                        <m:t>Α</m:t>
                      </m:r>
                      <m:r>
                        <a:rPr lang="el-GR" altLang="el-GR" i="1" dirty="0">
                          <a:latin typeface="Cambria Math" panose="02040503050406030204" pitchFamily="18" charset="0"/>
                        </a:rPr>
                        <m:t>𝜈</m:t>
                      </m:r>
                      <m:r>
                        <a:rPr lang="el-GR" altLang="el-GR" i="1" dirty="0">
                          <a:latin typeface="Cambria Math" panose="02040503050406030204" pitchFamily="18" charset="0"/>
                        </a:rPr>
                        <m:t> </m:t>
                      </m:r>
                      <m:r>
                        <a:rPr lang="el-GR" altLang="el-GR" i="1" dirty="0">
                          <a:latin typeface="Cambria Math" panose="02040503050406030204" pitchFamily="18" charset="0"/>
                        </a:rPr>
                        <m:t>𝜆</m:t>
                      </m:r>
                      <m:r>
                        <a:rPr lang="el-GR" altLang="el-GR" i="1" dirty="0">
                          <a:latin typeface="Cambria Math" panose="02040503050406030204" pitchFamily="18" charset="0"/>
                        </a:rPr>
                        <m:t>=0 ⇒ </m:t>
                      </m:r>
                      <m:r>
                        <m:rPr>
                          <m:sty m:val="p"/>
                        </m:rPr>
                        <a:rPr lang="el-GR" altLang="el-GR" i="0" dirty="0" err="1">
                          <a:latin typeface="Cambria Math" panose="02040503050406030204" pitchFamily="18" charset="0"/>
                        </a:rPr>
                        <m:t>Α</m:t>
                      </m:r>
                      <m:r>
                        <a:rPr lang="el-GR" altLang="el-GR" i="1" baseline="-25000" dirty="0" err="1">
                          <a:latin typeface="Cambria Math" panose="02040503050406030204" pitchFamily="18" charset="0"/>
                        </a:rPr>
                        <m:t>𝜐</m:t>
                      </m:r>
                      <m:r>
                        <a:rPr lang="el-GR" altLang="el-GR" i="1" dirty="0">
                          <a:latin typeface="Cambria Math" panose="02040503050406030204" pitchFamily="18" charset="0"/>
                        </a:rPr>
                        <m:t>=</m:t>
                      </m:r>
                      <m:r>
                        <m:rPr>
                          <m:sty m:val="p"/>
                        </m:rPr>
                        <a:rPr lang="el-GR" altLang="el-GR" i="0" dirty="0" err="1">
                          <a:latin typeface="Cambria Math" panose="02040503050406030204" pitchFamily="18" charset="0"/>
                        </a:rPr>
                        <m:t>Α</m:t>
                      </m:r>
                      <m:r>
                        <a:rPr lang="el-GR" altLang="el-GR" i="1" baseline="-25000" dirty="0" err="1">
                          <a:latin typeface="Cambria Math" panose="02040503050406030204" pitchFamily="18" charset="0"/>
                        </a:rPr>
                        <m:t>𝜐</m:t>
                      </m:r>
                      <m:r>
                        <a:rPr lang="en-US" altLang="el-GR" i="1" baseline="-25000" dirty="0">
                          <a:latin typeface="Cambria Math" panose="02040503050406030204" pitchFamily="18" charset="0"/>
                        </a:rPr>
                        <m:t>𝐶𝑆</m:t>
                      </m:r>
                    </m:oMath>
                  </m:oMathPara>
                </a14:m>
                <a:endParaRPr lang="el-GR" altLang="el-GR" dirty="0"/>
              </a:p>
              <a:p>
                <a:endParaRPr lang="el-GR" dirty="0"/>
              </a:p>
            </p:txBody>
          </p:sp>
        </mc:Choice>
        <mc:Fallback xmlns="">
          <p:sp>
            <p:nvSpPr>
              <p:cNvPr id="5" name="Θέση κειμένου 4"/>
              <p:cNvSpPr>
                <a:spLocks noGrp="1" noRot="1" noChangeAspect="1" noMove="1" noResize="1" noEditPoints="1" noAdjustHandles="1" noChangeArrowheads="1" noChangeShapeType="1" noTextEdit="1"/>
              </p:cNvSpPr>
              <p:nvPr>
                <p:ph type="body" sz="half" idx="2"/>
              </p:nvPr>
            </p:nvSpPr>
            <p:spPr>
              <a:xfrm>
                <a:off x="447849" y="1722345"/>
                <a:ext cx="4176464" cy="468052"/>
              </a:xfrm>
              <a:blipFill rotWithShape="0">
                <a:blip r:embed="rId6"/>
                <a:stretch>
                  <a:fillRect/>
                </a:stretch>
              </a:blipFill>
            </p:spPr>
            <p:txBody>
              <a:bodyPr/>
              <a:lstStyle/>
              <a:p>
                <a:r>
                  <a:rPr lang="el-GR">
                    <a:noFill/>
                  </a:rPr>
                  <a:t> </a:t>
                </a:r>
              </a:p>
            </p:txBody>
          </p:sp>
        </mc:Fallback>
      </mc:AlternateContent>
      <p:graphicFrame>
        <p:nvGraphicFramePr>
          <p:cNvPr id="11" name="Object 9" descr="Κύκλωμα συνδεσμολογίας σειράς"/>
          <p:cNvGraphicFramePr>
            <a:graphicFrameLocks noGrp="1" noChangeAspect="1"/>
          </p:cNvGraphicFramePr>
          <p:nvPr>
            <p:ph idx="1"/>
            <p:extLst>
              <p:ext uri="{D42A27DB-BD31-4B8C-83A1-F6EECF244321}">
                <p14:modId xmlns:p14="http://schemas.microsoft.com/office/powerpoint/2010/main" val="4044083042"/>
              </p:ext>
            </p:extLst>
          </p:nvPr>
        </p:nvGraphicFramePr>
        <p:xfrm>
          <a:off x="4607673" y="1418400"/>
          <a:ext cx="2497501" cy="1196282"/>
        </p:xfrm>
        <a:graphic>
          <a:graphicData uri="http://schemas.openxmlformats.org/presentationml/2006/ole">
            <mc:AlternateContent xmlns:mc="http://schemas.openxmlformats.org/markup-compatibility/2006">
              <mc:Choice xmlns:v="urn:schemas-microsoft-com:vml" Requires="v">
                <p:oleObj spid="_x0000_s20589" name="Photo Editor Photo" r:id="rId7" imgW="2266667" imgH="1085714" progId="MSPhotoEd.3">
                  <p:embed/>
                </p:oleObj>
              </mc:Choice>
              <mc:Fallback>
                <p:oleObj name="Photo Editor Photo" r:id="rId7" imgW="2266667" imgH="1085714"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7673" y="1418400"/>
                        <a:ext cx="2497501" cy="1196282"/>
                      </a:xfrm>
                      <a:prstGeom prst="rect">
                        <a:avLst/>
                      </a:prstGeom>
                      <a:noFill/>
                    </p:spPr>
                  </p:pic>
                </p:oleObj>
              </mc:Fallback>
            </mc:AlternateContent>
          </a:graphicData>
        </a:graphic>
      </p:graphicFrame>
      <p:graphicFrame>
        <p:nvGraphicFramePr>
          <p:cNvPr id="12" name="Object 13"/>
          <p:cNvGraphicFramePr>
            <a:graphicFrameLocks noChangeAspect="1"/>
          </p:cNvGraphicFramePr>
          <p:nvPr>
            <p:extLst>
              <p:ext uri="{D42A27DB-BD31-4B8C-83A1-F6EECF244321}">
                <p14:modId xmlns:p14="http://schemas.microsoft.com/office/powerpoint/2010/main" val="3822423825"/>
              </p:ext>
            </p:extLst>
          </p:nvPr>
        </p:nvGraphicFramePr>
        <p:xfrm>
          <a:off x="143508" y="2977158"/>
          <a:ext cx="3454400" cy="361950"/>
        </p:xfrm>
        <a:graphic>
          <a:graphicData uri="http://schemas.openxmlformats.org/presentationml/2006/ole">
            <mc:AlternateContent xmlns:mc="http://schemas.openxmlformats.org/markup-compatibility/2006">
              <mc:Choice xmlns:v="urn:schemas-microsoft-com:vml" Requires="v">
                <p:oleObj spid="_x0000_s20590" name="Equation" r:id="rId9" imgW="2184400" imgH="228600" progId="Equation.3">
                  <p:embed/>
                </p:oleObj>
              </mc:Choice>
              <mc:Fallback>
                <p:oleObj name="Equation" r:id="rId9" imgW="21844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508" y="2977158"/>
                        <a:ext cx="34544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33"/>
          <p:cNvSpPr txBox="1">
            <a:spLocks noChangeArrowheads="1"/>
          </p:cNvSpPr>
          <p:nvPr/>
        </p:nvSpPr>
        <p:spPr bwMode="auto">
          <a:xfrm>
            <a:off x="3794852" y="3010491"/>
            <a:ext cx="3039714" cy="369332"/>
          </a:xfrm>
          <a:prstGeom prst="rect">
            <a:avLst/>
          </a:prstGeom>
          <a:solidFill>
            <a:schemeClr val="bg1"/>
          </a:solidFill>
          <a:ln>
            <a:solidFill>
              <a:schemeClr val="tx1"/>
            </a:solidFill>
          </a:ln>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lgn="l">
              <a:spcBef>
                <a:spcPct val="50000"/>
              </a:spcBef>
            </a:pPr>
            <a:r>
              <a:rPr lang="el-GR" altLang="el-GR" sz="1800" b="1" dirty="0">
                <a:latin typeface="+mn-lt"/>
              </a:rPr>
              <a:t>Υψηλή αντίσταση εξόδου.</a:t>
            </a:r>
          </a:p>
        </p:txBody>
      </p:sp>
      <p:graphicFrame>
        <p:nvGraphicFramePr>
          <p:cNvPr id="14" name="Object 11" descr="Κύκλωμα συνδεσμολογίας σειράς με υψηλή αντίσταση εξόδου"/>
          <p:cNvGraphicFramePr>
            <a:graphicFrameLocks noChangeAspect="1"/>
          </p:cNvGraphicFramePr>
          <p:nvPr>
            <p:extLst>
              <p:ext uri="{D42A27DB-BD31-4B8C-83A1-F6EECF244321}">
                <p14:modId xmlns:p14="http://schemas.microsoft.com/office/powerpoint/2010/main" val="2891895409"/>
              </p:ext>
            </p:extLst>
          </p:nvPr>
        </p:nvGraphicFramePr>
        <p:xfrm>
          <a:off x="7031510" y="2523195"/>
          <a:ext cx="1857375" cy="990600"/>
        </p:xfrm>
        <a:graphic>
          <a:graphicData uri="http://schemas.openxmlformats.org/presentationml/2006/ole">
            <mc:AlternateContent xmlns:mc="http://schemas.openxmlformats.org/markup-compatibility/2006">
              <mc:Choice xmlns:v="urn:schemas-microsoft-com:vml" Requires="v">
                <p:oleObj spid="_x0000_s20591" name="Photo Editor Photo" r:id="rId11" imgW="1857143" imgH="990738" progId="MSPhotoEd.3">
                  <p:embed/>
                </p:oleObj>
              </mc:Choice>
              <mc:Fallback>
                <p:oleObj name="Photo Editor Photo" r:id="rId11" imgW="1857143" imgH="990738"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1510" y="2523195"/>
                        <a:ext cx="18573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5" descr="Κύκλωμα συνδεσμολογίας σειράς με Μ1, Μ2 και Μ3 και Vb2, Vb1 και Vin αντίστοιχα"/>
          <p:cNvGraphicFramePr>
            <a:graphicFrameLocks noChangeAspect="1"/>
          </p:cNvGraphicFramePr>
          <p:nvPr>
            <p:extLst>
              <p:ext uri="{D42A27DB-BD31-4B8C-83A1-F6EECF244321}">
                <p14:modId xmlns:p14="http://schemas.microsoft.com/office/powerpoint/2010/main" val="3400663019"/>
              </p:ext>
            </p:extLst>
          </p:nvPr>
        </p:nvGraphicFramePr>
        <p:xfrm>
          <a:off x="6095491" y="3735260"/>
          <a:ext cx="1084262" cy="1389063"/>
        </p:xfrm>
        <a:graphic>
          <a:graphicData uri="http://schemas.openxmlformats.org/presentationml/2006/ole">
            <mc:AlternateContent xmlns:mc="http://schemas.openxmlformats.org/markup-compatibility/2006">
              <mc:Choice xmlns:v="urn:schemas-microsoft-com:vml" Requires="v">
                <p:oleObj spid="_x0000_s20592" name="Photo Editor Photo" r:id="rId13" imgW="914286" imgH="1171429" progId="MSPhotoEd.3">
                  <p:embed/>
                </p:oleObj>
              </mc:Choice>
              <mc:Fallback>
                <p:oleObj name="Photo Editor Photo" r:id="rId13" imgW="914286" imgH="1171429"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5491" y="3735260"/>
                        <a:ext cx="1084262"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descr="Κύκλωμα συνδεσμολογίας σειράς με Μ1, Μ2 "/>
          <p:cNvGraphicFramePr>
            <a:graphicFrameLocks noChangeAspect="1"/>
          </p:cNvGraphicFramePr>
          <p:nvPr>
            <p:extLst>
              <p:ext uri="{D42A27DB-BD31-4B8C-83A1-F6EECF244321}">
                <p14:modId xmlns:p14="http://schemas.microsoft.com/office/powerpoint/2010/main" val="2129752489"/>
              </p:ext>
            </p:extLst>
          </p:nvPr>
        </p:nvGraphicFramePr>
        <p:xfrm>
          <a:off x="7581900" y="3804787"/>
          <a:ext cx="1104900" cy="1574800"/>
        </p:xfrm>
        <a:graphic>
          <a:graphicData uri="http://schemas.openxmlformats.org/presentationml/2006/ole">
            <mc:AlternateContent xmlns:mc="http://schemas.openxmlformats.org/markup-compatibility/2006">
              <mc:Choice xmlns:v="urn:schemas-microsoft-com:vml" Requires="v">
                <p:oleObj spid="_x0000_s20593" name="Photo Editor Photo" r:id="rId15" imgW="828791" imgH="1181265" progId="MSPhotoEd.3">
                  <p:embed/>
                </p:oleObj>
              </mc:Choice>
              <mc:Fallback>
                <p:oleObj name="Photo Editor Photo" r:id="rId15" imgW="828791" imgH="1181265"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1900" y="3804787"/>
                        <a:ext cx="11049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1" descr="Κύκλωματα συνδεσμολογίας σειράς"/>
          <p:cNvGraphicFramePr>
            <a:graphicFrameLocks noChangeAspect="1"/>
          </p:cNvGraphicFramePr>
          <p:nvPr>
            <p:extLst>
              <p:ext uri="{D42A27DB-BD31-4B8C-83A1-F6EECF244321}">
                <p14:modId xmlns:p14="http://schemas.microsoft.com/office/powerpoint/2010/main" val="1236992047"/>
              </p:ext>
            </p:extLst>
          </p:nvPr>
        </p:nvGraphicFramePr>
        <p:xfrm>
          <a:off x="5448085" y="5187620"/>
          <a:ext cx="3200400" cy="1263650"/>
        </p:xfrm>
        <a:graphic>
          <a:graphicData uri="http://schemas.openxmlformats.org/presentationml/2006/ole">
            <mc:AlternateContent xmlns:mc="http://schemas.openxmlformats.org/markup-compatibility/2006">
              <mc:Choice xmlns:v="urn:schemas-microsoft-com:vml" Requires="v">
                <p:oleObj spid="_x0000_s20594" name="Photo Editor Photo" r:id="rId17" imgW="2580952" imgH="1019048" progId="MSPhotoEd.3">
                  <p:embed/>
                </p:oleObj>
              </mc:Choice>
              <mc:Fallback>
                <p:oleObj name="Photo Editor Photo" r:id="rId17" imgW="2580952" imgH="1019048"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48085" y="5187620"/>
                        <a:ext cx="3200400"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7" name="Rectangle 37"/>
              <p:cNvSpPr>
                <a:spLocks noChangeArrowheads="1"/>
              </p:cNvSpPr>
              <p:nvPr>
                <p:custDataLst>
                  <p:tags r:id="rId3"/>
                </p:custDataLst>
              </p:nvPr>
            </p:nvSpPr>
            <p:spPr bwMode="auto">
              <a:xfrm>
                <a:off x="-246832" y="3967154"/>
                <a:ext cx="5610919" cy="1015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800">
                    <a:solidFill>
                      <a:schemeClr val="tx1"/>
                    </a:solidFill>
                    <a:latin typeface="Times New Roman" panose="02020603050405020304" pitchFamily="18" charset="0"/>
                  </a:defRPr>
                </a:lvl1pPr>
                <a:lvl2pPr marL="742950" indent="-285750">
                  <a:defRPr sz="800">
                    <a:solidFill>
                      <a:schemeClr val="tx1"/>
                    </a:solidFill>
                    <a:latin typeface="Times New Roman" panose="02020603050405020304" pitchFamily="18" charset="0"/>
                  </a:defRPr>
                </a:lvl2pPr>
                <a:lvl3pPr marL="1143000" indent="-228600">
                  <a:defRPr sz="800">
                    <a:solidFill>
                      <a:schemeClr val="tx1"/>
                    </a:solidFill>
                    <a:latin typeface="Times New Roman" panose="02020603050405020304" pitchFamily="18" charset="0"/>
                  </a:defRPr>
                </a:lvl3pPr>
                <a:lvl4pPr marL="1600200" indent="-228600">
                  <a:defRPr sz="800">
                    <a:solidFill>
                      <a:schemeClr val="tx1"/>
                    </a:solidFill>
                    <a:latin typeface="Times New Roman" panose="02020603050405020304" pitchFamily="18" charset="0"/>
                  </a:defRPr>
                </a:lvl4pPr>
                <a:lvl5pPr marL="2057400" indent="-228600">
                  <a:defRPr sz="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800">
                    <a:solidFill>
                      <a:schemeClr val="tx1"/>
                    </a:solidFill>
                    <a:latin typeface="Times New Roman" panose="02020603050405020304" pitchFamily="18" charset="0"/>
                  </a:defRPr>
                </a:lvl9pPr>
              </a:lstStyle>
              <a:p>
                <a:pPr/>
                <a14:m>
                  <m:oMathPara xmlns:m="http://schemas.openxmlformats.org/officeDocument/2006/math">
                    <m:oMathParaPr>
                      <m:jc m:val="centerGroup"/>
                    </m:oMathParaPr>
                    <m:oMath xmlns:m="http://schemas.openxmlformats.org/officeDocument/2006/math">
                      <m:r>
                        <a:rPr lang="en-US" altLang="el-GR" sz="2000" i="1" dirty="0" smtClean="0">
                          <a:latin typeface="Cambria Math" panose="02040503050406030204" pitchFamily="18" charset="0"/>
                        </a:rPr>
                        <m:t>𝐺</m:t>
                      </m:r>
                      <m:r>
                        <a:rPr lang="en-US" altLang="el-GR" sz="2000" i="1" baseline="-25000" dirty="0" err="1">
                          <a:latin typeface="Cambria Math" panose="02040503050406030204" pitchFamily="18" charset="0"/>
                        </a:rPr>
                        <m:t>𝑚</m:t>
                      </m:r>
                      <m:r>
                        <a:rPr lang="en-US" altLang="el-GR" sz="2000" i="1" dirty="0" err="1">
                          <a:latin typeface="Cambria Math" panose="02040503050406030204" pitchFamily="18" charset="0"/>
                          <a:sym typeface="Symbol" panose="05050102010706020507" pitchFamily="18" charset="2"/>
                        </a:rPr>
                        <m:t></m:t>
                      </m:r>
                      <m:r>
                        <a:rPr lang="en-US" altLang="el-GR" sz="2000" i="1" dirty="0" err="1">
                          <a:latin typeface="Cambria Math" panose="02040503050406030204" pitchFamily="18" charset="0"/>
                        </a:rPr>
                        <m:t>𝑔</m:t>
                      </m:r>
                      <m:r>
                        <a:rPr lang="en-US" altLang="el-GR" sz="2000" i="1" baseline="-25000" dirty="0" err="1">
                          <a:latin typeface="Cambria Math" panose="02040503050406030204" pitchFamily="18" charset="0"/>
                        </a:rPr>
                        <m:t>𝑚</m:t>
                      </m:r>
                      <m:r>
                        <a:rPr lang="el-GR" altLang="el-GR" sz="2000" i="1" baseline="-25000" dirty="0">
                          <a:latin typeface="Cambria Math" panose="02040503050406030204" pitchFamily="18" charset="0"/>
                        </a:rPr>
                        <m:t>1</m:t>
                      </m:r>
                      <m:r>
                        <a:rPr lang="el-GR" altLang="el-GR" sz="2000" i="1" dirty="0">
                          <a:latin typeface="Cambria Math" panose="02040503050406030204" pitchFamily="18" charset="0"/>
                        </a:rPr>
                        <m:t>𝜅𝛼𝜄</m:t>
                      </m:r>
                      <m:r>
                        <a:rPr lang="el-GR" altLang="el-GR" sz="2000" i="1" dirty="0">
                          <a:latin typeface="Cambria Math" panose="02040503050406030204" pitchFamily="18" charset="0"/>
                        </a:rPr>
                        <m:t> </m:t>
                      </m:r>
                      <m:r>
                        <a:rPr lang="en-US" altLang="el-GR" sz="2000" i="1" dirty="0">
                          <a:latin typeface="Cambria Math" panose="02040503050406030204" pitchFamily="18" charset="0"/>
                        </a:rPr>
                        <m:t>𝑅</m:t>
                      </m:r>
                      <m:r>
                        <a:rPr lang="en-US" altLang="el-GR" sz="2000" i="1" baseline="-25000" dirty="0">
                          <a:latin typeface="Cambria Math" panose="02040503050406030204" pitchFamily="18" charset="0"/>
                        </a:rPr>
                        <m:t>𝑜𝑢𝑡</m:t>
                      </m:r>
                      <m:r>
                        <a:rPr lang="en-US" altLang="el-GR" sz="2000" i="1" dirty="0">
                          <a:latin typeface="Cambria Math" panose="02040503050406030204" pitchFamily="18" charset="0"/>
                          <a:sym typeface="Symbol" panose="05050102010706020507" pitchFamily="18" charset="2"/>
                        </a:rPr>
                        <m:t></m:t>
                      </m:r>
                      <m:r>
                        <a:rPr lang="el-GR" altLang="el-GR" sz="2000" i="1" dirty="0">
                          <a:latin typeface="Cambria Math" panose="02040503050406030204" pitchFamily="18" charset="0"/>
                        </a:rPr>
                        <m:t>(</m:t>
                      </m:r>
                      <m:r>
                        <a:rPr lang="en-US" altLang="el-GR" sz="2000" i="1" dirty="0">
                          <a:latin typeface="Cambria Math" panose="02040503050406030204" pitchFamily="18" charset="0"/>
                        </a:rPr>
                        <m:t>𝑔</m:t>
                      </m:r>
                      <m:r>
                        <a:rPr lang="en-US" altLang="el-GR" sz="2000" i="1" baseline="-25000" dirty="0">
                          <a:latin typeface="Cambria Math" panose="02040503050406030204" pitchFamily="18" charset="0"/>
                        </a:rPr>
                        <m:t>𝑚</m:t>
                      </m:r>
                      <m:r>
                        <a:rPr lang="el-GR" altLang="el-GR" sz="2000" i="1" baseline="-25000" dirty="0">
                          <a:latin typeface="Cambria Math" panose="02040503050406030204" pitchFamily="18" charset="0"/>
                        </a:rPr>
                        <m:t>2</m:t>
                      </m:r>
                      <m:r>
                        <a:rPr lang="el-GR" altLang="el-GR" sz="2000" i="1" dirty="0">
                          <a:latin typeface="Cambria Math" panose="02040503050406030204" pitchFamily="18" charset="0"/>
                        </a:rPr>
                        <m:t>+</m:t>
                      </m:r>
                      <m:r>
                        <a:rPr lang="en-US" altLang="el-GR" sz="2000" i="1" dirty="0" err="1">
                          <a:latin typeface="Cambria Math" panose="02040503050406030204" pitchFamily="18" charset="0"/>
                        </a:rPr>
                        <m:t>𝑔</m:t>
                      </m:r>
                      <m:r>
                        <a:rPr lang="en-US" altLang="el-GR" sz="2000" i="1" baseline="-25000" dirty="0" err="1">
                          <a:latin typeface="Cambria Math" panose="02040503050406030204" pitchFamily="18" charset="0"/>
                        </a:rPr>
                        <m:t>𝑚𝑏</m:t>
                      </m:r>
                      <m:r>
                        <a:rPr lang="el-GR" altLang="el-GR" sz="2000" i="1" baseline="-25000" dirty="0">
                          <a:latin typeface="Cambria Math" panose="02040503050406030204" pitchFamily="18" charset="0"/>
                        </a:rPr>
                        <m:t>2</m:t>
                      </m:r>
                      <m:r>
                        <a:rPr lang="el-GR" altLang="el-GR" sz="2000" i="1" dirty="0">
                          <a:latin typeface="Cambria Math" panose="02040503050406030204" pitchFamily="18" charset="0"/>
                        </a:rPr>
                        <m:t>)</m:t>
                      </m:r>
                      <m:r>
                        <a:rPr lang="en-US" altLang="el-GR" sz="2000" i="1" dirty="0" err="1">
                          <a:latin typeface="Cambria Math" panose="02040503050406030204" pitchFamily="18" charset="0"/>
                        </a:rPr>
                        <m:t>𝑟</m:t>
                      </m:r>
                      <m:r>
                        <a:rPr lang="en-US" altLang="el-GR" sz="2000" i="1" baseline="-25000" dirty="0" err="1">
                          <a:latin typeface="Cambria Math" panose="02040503050406030204" pitchFamily="18" charset="0"/>
                        </a:rPr>
                        <m:t>𝐷</m:t>
                      </m:r>
                      <m:r>
                        <a:rPr lang="el-GR" altLang="el-GR" sz="2000" i="1" baseline="-25000" dirty="0">
                          <a:latin typeface="Cambria Math" panose="02040503050406030204" pitchFamily="18" charset="0"/>
                        </a:rPr>
                        <m:t>2</m:t>
                      </m:r>
                      <m:r>
                        <a:rPr lang="en-US" altLang="el-GR" sz="2000" i="1" dirty="0" err="1">
                          <a:latin typeface="Cambria Math" panose="02040503050406030204" pitchFamily="18" charset="0"/>
                        </a:rPr>
                        <m:t>𝑟</m:t>
                      </m:r>
                      <m:r>
                        <a:rPr lang="en-US" altLang="el-GR" sz="2000" i="1" baseline="-25000" dirty="0" err="1">
                          <a:latin typeface="Cambria Math" panose="02040503050406030204" pitchFamily="18" charset="0"/>
                        </a:rPr>
                        <m:t>𝐷</m:t>
                      </m:r>
                      <m:r>
                        <a:rPr lang="el-GR" altLang="el-GR" sz="2000" i="1" baseline="-25000" dirty="0">
                          <a:latin typeface="Cambria Math" panose="02040503050406030204" pitchFamily="18" charset="0"/>
                        </a:rPr>
                        <m:t>1 </m:t>
                      </m:r>
                      <m:r>
                        <a:rPr lang="el-GR" altLang="el-GR" sz="2000" i="1" dirty="0" smtClean="0">
                          <a:latin typeface="Cambria Math" panose="02040503050406030204" pitchFamily="18" charset="0"/>
                          <a:ea typeface="Cambria Math" panose="02040503050406030204" pitchFamily="18" charset="0"/>
                        </a:rPr>
                        <m:t>⇒</m:t>
                      </m:r>
                    </m:oMath>
                  </m:oMathPara>
                </a14:m>
                <a:endParaRPr lang="el-GR" altLang="el-GR" sz="2000" dirty="0"/>
              </a:p>
              <a:p>
                <a:pPr/>
                <a14:m>
                  <m:oMathPara xmlns:m="http://schemas.openxmlformats.org/officeDocument/2006/math">
                    <m:oMathParaPr>
                      <m:jc m:val="centerGroup"/>
                    </m:oMathParaPr>
                    <m:oMath xmlns:m="http://schemas.openxmlformats.org/officeDocument/2006/math">
                      <m:r>
                        <a:rPr lang="el-GR" altLang="el-GR" sz="2000" i="1" dirty="0" smtClean="0">
                          <a:latin typeface="Cambria Math" panose="02040503050406030204" pitchFamily="18" charset="0"/>
                        </a:rPr>
                        <m:t> </m:t>
                      </m:r>
                    </m:oMath>
                  </m:oMathPara>
                </a14:m>
                <a:endParaRPr lang="el-GR" altLang="el-GR" sz="2000" dirty="0"/>
              </a:p>
              <a:p>
                <a:pPr/>
                <a14:m>
                  <m:oMathPara xmlns:m="http://schemas.openxmlformats.org/officeDocument/2006/math">
                    <m:oMathParaPr>
                      <m:jc m:val="centerGroup"/>
                    </m:oMathParaPr>
                    <m:oMath xmlns:m="http://schemas.openxmlformats.org/officeDocument/2006/math">
                      <m:r>
                        <a:rPr lang="en-US" altLang="el-GR" sz="2000" i="1" dirty="0" smtClean="0">
                          <a:latin typeface="Cambria Math" panose="02040503050406030204" pitchFamily="18" charset="0"/>
                        </a:rPr>
                        <m:t>𝐴</m:t>
                      </m:r>
                      <m:r>
                        <a:rPr lang="el-GR" altLang="el-GR" sz="2000" i="1" dirty="0">
                          <a:latin typeface="Cambria Math" panose="02040503050406030204" pitchFamily="18" charset="0"/>
                        </a:rPr>
                        <m:t>𝜐</m:t>
                      </m:r>
                      <m:r>
                        <a:rPr lang="el-GR" altLang="el-GR" sz="2000" i="1" dirty="0">
                          <a:latin typeface="Cambria Math" panose="02040503050406030204" pitchFamily="18" charset="0"/>
                        </a:rPr>
                        <m:t>=(</m:t>
                      </m:r>
                      <m:r>
                        <a:rPr lang="en-US" altLang="el-GR" sz="2000" i="1" dirty="0">
                          <a:latin typeface="Cambria Math" panose="02040503050406030204" pitchFamily="18" charset="0"/>
                        </a:rPr>
                        <m:t>𝑔</m:t>
                      </m:r>
                      <m:r>
                        <a:rPr lang="en-US" altLang="el-GR" sz="2000" i="1" baseline="-25000" dirty="0">
                          <a:latin typeface="Cambria Math" panose="02040503050406030204" pitchFamily="18" charset="0"/>
                        </a:rPr>
                        <m:t>𝑚</m:t>
                      </m:r>
                      <m:r>
                        <a:rPr lang="el-GR" altLang="el-GR" sz="2000" i="1" baseline="-25000" dirty="0">
                          <a:latin typeface="Cambria Math" panose="02040503050406030204" pitchFamily="18" charset="0"/>
                        </a:rPr>
                        <m:t>2</m:t>
                      </m:r>
                      <m:r>
                        <a:rPr lang="el-GR" altLang="el-GR" sz="2000" i="1" dirty="0">
                          <a:latin typeface="Cambria Math" panose="02040503050406030204" pitchFamily="18" charset="0"/>
                        </a:rPr>
                        <m:t>+</m:t>
                      </m:r>
                      <m:r>
                        <a:rPr lang="en-US" altLang="el-GR" sz="2000" i="1" dirty="0" err="1">
                          <a:latin typeface="Cambria Math" panose="02040503050406030204" pitchFamily="18" charset="0"/>
                        </a:rPr>
                        <m:t>𝑔</m:t>
                      </m:r>
                      <m:r>
                        <a:rPr lang="en-US" altLang="el-GR" sz="2000" i="1" baseline="-25000" dirty="0" err="1">
                          <a:latin typeface="Cambria Math" panose="02040503050406030204" pitchFamily="18" charset="0"/>
                        </a:rPr>
                        <m:t>𝑚𝑏</m:t>
                      </m:r>
                      <m:r>
                        <a:rPr lang="el-GR" altLang="el-GR" sz="2000" i="1" baseline="-25000" dirty="0">
                          <a:latin typeface="Cambria Math" panose="02040503050406030204" pitchFamily="18" charset="0"/>
                        </a:rPr>
                        <m:t>2</m:t>
                      </m:r>
                      <m:r>
                        <a:rPr lang="el-GR" altLang="el-GR" sz="2000" i="1" dirty="0">
                          <a:latin typeface="Cambria Math" panose="02040503050406030204" pitchFamily="18" charset="0"/>
                        </a:rPr>
                        <m:t>)</m:t>
                      </m:r>
                      <m:r>
                        <a:rPr lang="en-US" altLang="el-GR" sz="2000" i="1" dirty="0" err="1">
                          <a:latin typeface="Cambria Math" panose="02040503050406030204" pitchFamily="18" charset="0"/>
                        </a:rPr>
                        <m:t>𝑟</m:t>
                      </m:r>
                      <m:r>
                        <a:rPr lang="en-US" altLang="el-GR" sz="2000" i="1" baseline="-25000" dirty="0" err="1">
                          <a:latin typeface="Cambria Math" panose="02040503050406030204" pitchFamily="18" charset="0"/>
                        </a:rPr>
                        <m:t>𝐷</m:t>
                      </m:r>
                      <m:r>
                        <a:rPr lang="el-GR" altLang="el-GR" sz="2000" i="1" baseline="-25000" dirty="0">
                          <a:latin typeface="Cambria Math" panose="02040503050406030204" pitchFamily="18" charset="0"/>
                        </a:rPr>
                        <m:t>2 </m:t>
                      </m:r>
                      <m:r>
                        <a:rPr lang="en-US" altLang="el-GR" sz="2000" i="1" dirty="0">
                          <a:latin typeface="Cambria Math" panose="02040503050406030204" pitchFamily="18" charset="0"/>
                        </a:rPr>
                        <m:t>𝑔</m:t>
                      </m:r>
                      <m:r>
                        <a:rPr lang="en-US" altLang="el-GR" sz="2000" i="1" baseline="-25000" dirty="0">
                          <a:latin typeface="Cambria Math" panose="02040503050406030204" pitchFamily="18" charset="0"/>
                        </a:rPr>
                        <m:t>𝑚</m:t>
                      </m:r>
                      <m:r>
                        <a:rPr lang="el-GR" altLang="el-GR" sz="2000" i="1" baseline="-25000" dirty="0">
                          <a:latin typeface="Cambria Math" panose="02040503050406030204" pitchFamily="18" charset="0"/>
                        </a:rPr>
                        <m:t>1 </m:t>
                      </m:r>
                      <m:r>
                        <a:rPr lang="en-US" altLang="el-GR" sz="2000" i="1" dirty="0" err="1">
                          <a:latin typeface="Cambria Math" panose="02040503050406030204" pitchFamily="18" charset="0"/>
                        </a:rPr>
                        <m:t>𝑟</m:t>
                      </m:r>
                      <m:r>
                        <a:rPr lang="en-US" altLang="el-GR" sz="2000" i="1" baseline="-25000" dirty="0" err="1">
                          <a:latin typeface="Cambria Math" panose="02040503050406030204" pitchFamily="18" charset="0"/>
                        </a:rPr>
                        <m:t>𝐷</m:t>
                      </m:r>
                      <m:r>
                        <a:rPr lang="el-GR" altLang="el-GR" sz="2000" i="1" baseline="-25000" dirty="0">
                          <a:latin typeface="Cambria Math" panose="02040503050406030204" pitchFamily="18" charset="0"/>
                        </a:rPr>
                        <m:t>1</m:t>
                      </m:r>
                    </m:oMath>
                  </m:oMathPara>
                </a14:m>
                <a:endParaRPr lang="en-US" altLang="el-GR" sz="2000" dirty="0"/>
              </a:p>
            </p:txBody>
          </p:sp>
        </mc:Choice>
        <mc:Fallback xmlns="">
          <p:sp>
            <p:nvSpPr>
              <p:cNvPr id="17" name="Rectangle 37"/>
              <p:cNvSpPr>
                <a:spLocks noRot="1" noChangeAspect="1" noMove="1" noResize="1" noEditPoints="1" noAdjustHandles="1" noChangeArrowheads="1" noChangeShapeType="1" noTextEdit="1"/>
              </p:cNvSpPr>
              <p:nvPr/>
            </p:nvSpPr>
            <p:spPr bwMode="auto">
              <a:xfrm>
                <a:off x="-246832" y="3967154"/>
                <a:ext cx="5610919" cy="1015663"/>
              </a:xfrm>
              <a:prstGeom prst="rect">
                <a:avLst/>
              </a:prstGeom>
              <a:blipFill rotWithShape="0">
                <a:blip r:embed="rId19"/>
                <a:stretch>
                  <a:fillRect b="-60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18" name="Object 19"/>
          <p:cNvGraphicFramePr>
            <a:graphicFrameLocks noChangeAspect="1"/>
          </p:cNvGraphicFramePr>
          <p:nvPr>
            <p:extLst>
              <p:ext uri="{D42A27DB-BD31-4B8C-83A1-F6EECF244321}">
                <p14:modId xmlns:p14="http://schemas.microsoft.com/office/powerpoint/2010/main" val="137189474"/>
              </p:ext>
            </p:extLst>
          </p:nvPr>
        </p:nvGraphicFramePr>
        <p:xfrm>
          <a:off x="863588" y="5441478"/>
          <a:ext cx="2513013" cy="684212"/>
        </p:xfrm>
        <a:graphic>
          <a:graphicData uri="http://schemas.openxmlformats.org/presentationml/2006/ole">
            <mc:AlternateContent xmlns:mc="http://schemas.openxmlformats.org/markup-compatibility/2006">
              <mc:Choice xmlns:v="urn:schemas-microsoft-com:vml" Requires="v">
                <p:oleObj spid="_x0000_s20595" name="Equation" r:id="rId20" imgW="1714500" imgH="469900" progId="Equation.3">
                  <p:embed/>
                </p:oleObj>
              </mc:Choice>
              <mc:Fallback>
                <p:oleObj name="Equation" r:id="rId20" imgW="1714500" imgH="4699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3588" y="5441478"/>
                        <a:ext cx="2513013"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1081901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6/25/2015 7:08:0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1506,5,42,43,4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1506,5,11,12,13,14,15,16,19,17,18,"/>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1506,20,21,22,23,24,25,26,27,"/>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1506,23,34,3,24,33,26,27,28,3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7,30,4,40,31,43,32,33,34,35,36,38,37,3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52,53,57,62,50,51,54,63,58,64,6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5,3,20,21,25,27,26,22,24,23,"/>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38,10,57,40,41,66,60,50,51,52,53,2,61,62,63,6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5,2,23,24,25,26,2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5,2,10,11,3,18,15,19,28,30,22,29,20,"/>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85E7B92-02FB-4EA7-A816-A50A398DEE4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4395</TotalTime>
  <Words>695</Words>
  <Application>Microsoft Office PowerPoint</Application>
  <PresentationFormat>Προβολή στην οθόνη (4:3)</PresentationFormat>
  <Paragraphs>98</Paragraphs>
  <Slides>19</Slides>
  <Notes>12</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19</vt:i4>
      </vt:variant>
    </vt:vector>
  </HeadingPairs>
  <TitlesOfParts>
    <vt:vector size="30" baseType="lpstr">
      <vt:lpstr>Arial</vt:lpstr>
      <vt:lpstr>Calibri</vt:lpstr>
      <vt:lpstr>Cambria Math</vt:lpstr>
      <vt:lpstr>Symbol</vt:lpstr>
      <vt:lpstr>Tahoma</vt:lpstr>
      <vt:lpstr>Times New Roman</vt:lpstr>
      <vt:lpstr>Wingdings</vt:lpstr>
      <vt:lpstr>Θέμα2</vt:lpstr>
      <vt:lpstr>Photo Editor Photo</vt:lpstr>
      <vt:lpstr>Equation</vt:lpstr>
      <vt:lpstr>Εξίσωση</vt:lpstr>
      <vt:lpstr>Σχεδίαση Μεικτών VLSI Κυκλωμάτων</vt:lpstr>
      <vt:lpstr>Ακολουθητής πηγής</vt:lpstr>
      <vt:lpstr>Αντίσταση εξόδου (1 από 2)</vt:lpstr>
      <vt:lpstr>Αντίσταση εξόδου (2 από 2)</vt:lpstr>
      <vt:lpstr>Βαθμίδα Κοινής Πύλης (1 από 3)</vt:lpstr>
      <vt:lpstr>Βαθμίδα Κοινής Πύλης (2 από 3)</vt:lpstr>
      <vt:lpstr>Βαθμίδα Κοινής Πύλης (3 από 3)</vt:lpstr>
      <vt:lpstr>Συνδεσμολογία σειράς (cascode)  (1 από 3)</vt:lpstr>
      <vt:lpstr>Συνδεσμολογία σειράς (cascode)  (2 από 3)</vt:lpstr>
      <vt:lpstr>Συνδεσμολογία σειράς (cascode)  (3 από3)</vt:lpstr>
      <vt:lpstr>Αναδιπλωμένη συνδεσμολογία σειράς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118</cp:revision>
  <cp:lastPrinted>1601-01-01T00:00:00Z</cp:lastPrinted>
  <dcterms:created xsi:type="dcterms:W3CDTF">1601-01-01T00:00:00Z</dcterms:created>
  <dcterms:modified xsi:type="dcterms:W3CDTF">2015-07-14T14:51:21Z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