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22"/>
  </p:notesMasterIdLst>
  <p:handoutMasterIdLst>
    <p:handoutMasterId r:id="rId23"/>
  </p:handoutMasterIdLst>
  <p:sldIdLst>
    <p:sldId id="292" r:id="rId3"/>
    <p:sldId id="305" r:id="rId4"/>
    <p:sldId id="306" r:id="rId5"/>
    <p:sldId id="258" r:id="rId6"/>
    <p:sldId id="272" r:id="rId7"/>
    <p:sldId id="273" r:id="rId8"/>
    <p:sldId id="274" r:id="rId9"/>
    <p:sldId id="275" r:id="rId10"/>
    <p:sldId id="307" r:id="rId11"/>
    <p:sldId id="276" r:id="rId12"/>
    <p:sldId id="277" r:id="rId13"/>
    <p:sldId id="295" r:id="rId14"/>
    <p:sldId id="296" r:id="rId15"/>
    <p:sldId id="297" r:id="rId16"/>
    <p:sldId id="298" r:id="rId17"/>
    <p:sldId id="299" r:id="rId18"/>
    <p:sldId id="300" r:id="rId19"/>
    <p:sldId id="301" r:id="rId20"/>
    <p:sldId id="308" r:id="rId21"/>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2" autoAdjust="0"/>
    <p:restoredTop sz="94679" autoAdjust="0"/>
  </p:normalViewPr>
  <p:slideViewPr>
    <p:cSldViewPr showGuides="1">
      <p:cViewPr varScale="1">
        <p:scale>
          <a:sx n="75" d="100"/>
          <a:sy n="75" d="100"/>
        </p:scale>
        <p:origin x="714" y="72"/>
      </p:cViewPr>
      <p:guideLst>
        <p:guide orient="horz" pos="2160"/>
        <p:guide pos="28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png"/><Relationship Id="rId6" Type="http://schemas.openxmlformats.org/officeDocument/2006/relationships/image" Target="../media/image36.wmf"/><Relationship Id="rId5" Type="http://schemas.openxmlformats.org/officeDocument/2006/relationships/image" Target="../media/image35.wmf"/><Relationship Id="rId10" Type="http://schemas.openxmlformats.org/officeDocument/2006/relationships/image" Target="../media/image40.png"/><Relationship Id="rId4" Type="http://schemas.openxmlformats.org/officeDocument/2006/relationships/image" Target="../media/image34.wmf"/><Relationship Id="rId9"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png"/><Relationship Id="rId4" Type="http://schemas.openxmlformats.org/officeDocument/2006/relationships/image" Target="../media/image44.png"/></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png"/><Relationship Id="rId1" Type="http://schemas.openxmlformats.org/officeDocument/2006/relationships/image" Target="../media/image51.png"/><Relationship Id="rId6" Type="http://schemas.openxmlformats.org/officeDocument/2006/relationships/image" Target="../media/image56.wmf"/><Relationship Id="rId11" Type="http://schemas.openxmlformats.org/officeDocument/2006/relationships/image" Target="../media/image61.wmf"/><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wmf"/><Relationship Id="rId9"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image" Target="../media/image62.png"/><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80.png"/><Relationship Id="rId2" Type="http://schemas.openxmlformats.org/officeDocument/2006/relationships/image" Target="../media/image70.wmf"/><Relationship Id="rId1" Type="http://schemas.openxmlformats.org/officeDocument/2006/relationships/image" Target="../media/image69.png"/><Relationship Id="rId6" Type="http://schemas.openxmlformats.org/officeDocument/2006/relationships/image" Target="../media/image74.wmf"/><Relationship Id="rId11" Type="http://schemas.openxmlformats.org/officeDocument/2006/relationships/image" Target="../media/image79.wmf"/><Relationship Id="rId5" Type="http://schemas.openxmlformats.org/officeDocument/2006/relationships/image" Target="../media/image73.wmf"/><Relationship Id="rId10" Type="http://schemas.openxmlformats.org/officeDocument/2006/relationships/image" Target="../media/image78.wmf"/><Relationship Id="rId4" Type="http://schemas.openxmlformats.org/officeDocument/2006/relationships/image" Target="../media/image72.wmf"/><Relationship Id="rId9"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58086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19</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22857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5420FC1-EB10-4F93-A488-3858AFE159B1}" type="slidenum">
              <a:rPr kumimoji="0" lang="el-GR" altLang="el-GR" smtClean="0"/>
              <a:pPr>
                <a:spcBef>
                  <a:spcPct val="0"/>
                </a:spcBef>
              </a:pPr>
              <a:t>4</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36224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a:ln/>
        </p:spPr>
      </p:sp>
      <p:sp>
        <p:nvSpPr>
          <p:cNvPr id="2867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l-GR" smtClean="0"/>
              <a:t>http://engineeringhistory.tumblr.com/post/47713155591/intel-4004-the-first-microprocessor-on-the</a:t>
            </a:r>
            <a:endParaRPr lang="el-GR" altLang="el-GR" smtClean="0"/>
          </a:p>
        </p:txBody>
      </p:sp>
      <p:sp>
        <p:nvSpPr>
          <p:cNvPr id="28676"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DAECA1-D50C-4D44-98F0-BDB8C650986E}" type="slidenum">
              <a:rPr lang="el-GR" altLang="el-GR" smtClean="0">
                <a:latin typeface="Times New Roman" panose="02020603050405020304" pitchFamily="18" charset="0"/>
              </a:rPr>
              <a:pPr/>
              <a:t>10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82398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a:ln/>
        </p:spPr>
      </p:sp>
      <p:sp>
        <p:nvSpPr>
          <p:cNvPr id="30723"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l-GR" smtClean="0"/>
              <a:t>https://upload.wikimedia.org/wikipedia/commons/0/06/Intel_Pentium_OverDrive_die.JPG</a:t>
            </a:r>
          </a:p>
          <a:p>
            <a:r>
              <a:rPr lang="el-GR" altLang="el-GR" smtClean="0"/>
              <a:t>Του/της Pauli Rautakorpi (Έργο αυτού που το ανεβάζει) [CC BY 3.0 (http://creativecommons.org/licenses/by/3.0)], μέσω των Wikimedia Commons</a:t>
            </a:r>
          </a:p>
        </p:txBody>
      </p:sp>
      <p:sp>
        <p:nvSpPr>
          <p:cNvPr id="30724"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49ED724-A4E4-4CDF-9F20-2A01B8131ACF}" type="slidenum">
              <a:rPr lang="el-GR" altLang="el-GR" smtClean="0">
                <a:latin typeface="Times New Roman" panose="02020603050405020304" pitchFamily="18" charset="0"/>
              </a:rPr>
              <a:pPr/>
              <a:t>11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74652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13</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14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15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16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73871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Βασικά μοντέλα των διατάξεων MOS</a:t>
            </a:r>
            <a:endParaRPr lang="el-GR" sz="1000" dirty="0">
              <a:solidFill>
                <a:srgbClr val="5075B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Βασικά μοντέλα των διατάξεων MOS</a:t>
            </a:r>
            <a:endParaRPr lang="el-GR" sz="1000" dirty="0">
              <a:solidFill>
                <a:srgbClr val="5075BC"/>
              </a:solidFill>
            </a:endParaRP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Βασικά μοντέλα των διατάξεων MOS</a:t>
            </a:r>
            <a:endParaRPr lang="el-GR" sz="1000" dirty="0">
              <a:solidFill>
                <a:srgbClr val="5075BC"/>
              </a:solidFill>
            </a:endParaRP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Βασικά μοντέλα των διατάξεων MOS</a:t>
            </a:r>
            <a:endParaRPr lang="el-GR" sz="1000" dirty="0">
              <a:solidFill>
                <a:srgbClr val="5075BC"/>
              </a:solidFill>
            </a:endParaRP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Βασικά μοντέλα των διατάξεων MOS</a:t>
            </a:r>
            <a:endParaRPr lang="el-GR" sz="1000" dirty="0">
              <a:solidFill>
                <a:srgbClr val="5075BC"/>
              </a:solidFill>
            </a:endParaRP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Βασικά μοντέλα των διατάξεων MOS</a:t>
            </a:r>
            <a:endParaRPr lang="el-GR" sz="1000" dirty="0">
              <a:solidFill>
                <a:srgbClr val="5075BC"/>
              </a:solidFill>
            </a:endParaRP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Βασικά μοντέλα των διατάξεων MOS</a:t>
            </a:r>
            <a:endParaRPr lang="el-GR" sz="1000" dirty="0">
              <a:solidFill>
                <a:srgbClr val="5075BC"/>
              </a:solidFill>
            </a:endParaRP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oleObject" Target="../embeddings/oleObject68.bin"/><Relationship Id="rId18" Type="http://schemas.openxmlformats.org/officeDocument/2006/relationships/image" Target="../media/image74.wmf"/><Relationship Id="rId26" Type="http://schemas.openxmlformats.org/officeDocument/2006/relationships/image" Target="../media/image78.wmf"/><Relationship Id="rId3" Type="http://schemas.openxmlformats.org/officeDocument/2006/relationships/tags" Target="../tags/tag18.xml"/><Relationship Id="rId21" Type="http://schemas.openxmlformats.org/officeDocument/2006/relationships/oleObject" Target="../embeddings/oleObject72.bin"/><Relationship Id="rId7" Type="http://schemas.openxmlformats.org/officeDocument/2006/relationships/oleObject" Target="../embeddings/oleObject65.bin"/><Relationship Id="rId12" Type="http://schemas.openxmlformats.org/officeDocument/2006/relationships/image" Target="../media/image71.wmf"/><Relationship Id="rId17" Type="http://schemas.openxmlformats.org/officeDocument/2006/relationships/oleObject" Target="../embeddings/oleObject70.bin"/><Relationship Id="rId25" Type="http://schemas.openxmlformats.org/officeDocument/2006/relationships/oleObject" Target="../embeddings/oleObject74.bin"/><Relationship Id="rId2" Type="http://schemas.openxmlformats.org/officeDocument/2006/relationships/tags" Target="../tags/tag17.xml"/><Relationship Id="rId16" Type="http://schemas.openxmlformats.org/officeDocument/2006/relationships/image" Target="../media/image73.wmf"/><Relationship Id="rId20" Type="http://schemas.openxmlformats.org/officeDocument/2006/relationships/image" Target="../media/image75.wmf"/><Relationship Id="rId29" Type="http://schemas.openxmlformats.org/officeDocument/2006/relationships/oleObject" Target="../embeddings/oleObject76.bin"/><Relationship Id="rId1" Type="http://schemas.openxmlformats.org/officeDocument/2006/relationships/vmlDrawing" Target="../drawings/vmlDrawing9.vml"/><Relationship Id="rId6" Type="http://schemas.openxmlformats.org/officeDocument/2006/relationships/image" Target="../media/image81.png"/><Relationship Id="rId11" Type="http://schemas.openxmlformats.org/officeDocument/2006/relationships/oleObject" Target="../embeddings/oleObject67.bin"/><Relationship Id="rId24" Type="http://schemas.openxmlformats.org/officeDocument/2006/relationships/image" Target="../media/image77.wmf"/><Relationship Id="rId5" Type="http://schemas.openxmlformats.org/officeDocument/2006/relationships/notesSlide" Target="../notesSlides/notesSlide3.xml"/><Relationship Id="rId15" Type="http://schemas.openxmlformats.org/officeDocument/2006/relationships/oleObject" Target="../embeddings/oleObject69.bin"/><Relationship Id="rId23" Type="http://schemas.openxmlformats.org/officeDocument/2006/relationships/oleObject" Target="../embeddings/oleObject73.bin"/><Relationship Id="rId28" Type="http://schemas.openxmlformats.org/officeDocument/2006/relationships/image" Target="../media/image79.wmf"/><Relationship Id="rId10" Type="http://schemas.openxmlformats.org/officeDocument/2006/relationships/image" Target="../media/image70.wmf"/><Relationship Id="rId19" Type="http://schemas.openxmlformats.org/officeDocument/2006/relationships/oleObject" Target="../embeddings/oleObject71.bin"/><Relationship Id="rId4" Type="http://schemas.openxmlformats.org/officeDocument/2006/relationships/slideLayout" Target="../slideLayouts/slideLayout4.xml"/><Relationship Id="rId9" Type="http://schemas.openxmlformats.org/officeDocument/2006/relationships/oleObject" Target="../embeddings/oleObject66.bin"/><Relationship Id="rId14" Type="http://schemas.openxmlformats.org/officeDocument/2006/relationships/image" Target="../media/image72.wmf"/><Relationship Id="rId22" Type="http://schemas.openxmlformats.org/officeDocument/2006/relationships/image" Target="../media/image76.wmf"/><Relationship Id="rId27" Type="http://schemas.openxmlformats.org/officeDocument/2006/relationships/oleObject" Target="../embeddings/oleObject75.bin"/><Relationship Id="rId30"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8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DI1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85.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oleObject" Target="../embeddings/oleObject5.bin"/><Relationship Id="rId17" Type="http://schemas.openxmlformats.org/officeDocument/2006/relationships/image" Target="../media/image9.png"/><Relationship Id="rId2" Type="http://schemas.openxmlformats.org/officeDocument/2006/relationships/tags" Target="../tags/tag3.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png"/><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12.bin"/><Relationship Id="rId3" Type="http://schemas.openxmlformats.org/officeDocument/2006/relationships/tags" Target="../tags/tag5.xml"/><Relationship Id="rId7" Type="http://schemas.openxmlformats.org/officeDocument/2006/relationships/oleObject" Target="../embeddings/oleObject9.bin"/><Relationship Id="rId12" Type="http://schemas.openxmlformats.org/officeDocument/2006/relationships/image" Target="../media/image1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2.png"/><Relationship Id="rId4" Type="http://schemas.openxmlformats.org/officeDocument/2006/relationships/slideLayout" Target="../slideLayouts/slideLayout5.xml"/><Relationship Id="rId9" Type="http://schemas.openxmlformats.org/officeDocument/2006/relationships/oleObject" Target="../embeddings/oleObject10.bin"/><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wmf"/><Relationship Id="rId3" Type="http://schemas.openxmlformats.org/officeDocument/2006/relationships/tags" Target="../tags/tag7.xml"/><Relationship Id="rId7" Type="http://schemas.openxmlformats.org/officeDocument/2006/relationships/image" Target="../media/image15.png"/><Relationship Id="rId12" Type="http://schemas.openxmlformats.org/officeDocument/2006/relationships/oleObject" Target="../embeddings/oleObject16.bin"/><Relationship Id="rId17" Type="http://schemas.openxmlformats.org/officeDocument/2006/relationships/image" Target="../media/image20.png"/><Relationship Id="rId2" Type="http://schemas.openxmlformats.org/officeDocument/2006/relationships/tags" Target="../tags/tag6.xml"/><Relationship Id="rId16"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7.wmf"/><Relationship Id="rId5" Type="http://schemas.openxmlformats.org/officeDocument/2006/relationships/notesSlide" Target="../notesSlides/notesSlide2.xml"/><Relationship Id="rId15" Type="http://schemas.openxmlformats.org/officeDocument/2006/relationships/image" Target="../media/image19.png"/><Relationship Id="rId10" Type="http://schemas.openxmlformats.org/officeDocument/2006/relationships/oleObject" Target="../embeddings/oleObject15.bin"/><Relationship Id="rId4" Type="http://schemas.openxmlformats.org/officeDocument/2006/relationships/slideLayout" Target="../slideLayouts/slideLayout2.xml"/><Relationship Id="rId9" Type="http://schemas.openxmlformats.org/officeDocument/2006/relationships/image" Target="../media/image16.wmf"/><Relationship Id="rId1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5.wmf"/><Relationship Id="rId18" Type="http://schemas.openxmlformats.org/officeDocument/2006/relationships/oleObject" Target="../embeddings/oleObject26.bin"/><Relationship Id="rId3" Type="http://schemas.openxmlformats.org/officeDocument/2006/relationships/slideLayout" Target="../slideLayouts/slideLayout8.xml"/><Relationship Id="rId21" Type="http://schemas.openxmlformats.org/officeDocument/2006/relationships/image" Target="../media/image29.wmf"/><Relationship Id="rId7" Type="http://schemas.openxmlformats.org/officeDocument/2006/relationships/image" Target="../media/image22.png"/><Relationship Id="rId12" Type="http://schemas.openxmlformats.org/officeDocument/2006/relationships/oleObject" Target="../embeddings/oleObject23.bin"/><Relationship Id="rId17" Type="http://schemas.openxmlformats.org/officeDocument/2006/relationships/image" Target="../media/image27.wmf"/><Relationship Id="rId2" Type="http://schemas.openxmlformats.org/officeDocument/2006/relationships/tags" Target="../tags/tag8.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24.wmf"/><Relationship Id="rId5" Type="http://schemas.openxmlformats.org/officeDocument/2006/relationships/image" Target="../media/image21.png"/><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oleObject" Target="../embeddings/oleObject22.bin"/><Relationship Id="rId19" Type="http://schemas.openxmlformats.org/officeDocument/2006/relationships/image" Target="../media/image28.wmf"/><Relationship Id="rId4" Type="http://schemas.openxmlformats.org/officeDocument/2006/relationships/oleObject" Target="../embeddings/oleObject19.bin"/><Relationship Id="rId9" Type="http://schemas.openxmlformats.org/officeDocument/2006/relationships/image" Target="../media/image23.wmf"/><Relationship Id="rId14" Type="http://schemas.openxmlformats.org/officeDocument/2006/relationships/oleObject" Target="../embeddings/oleObject24.bin"/><Relationship Id="rId22"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3.bin"/><Relationship Id="rId18" Type="http://schemas.openxmlformats.org/officeDocument/2006/relationships/image" Target="../media/image37.wmf"/><Relationship Id="rId3" Type="http://schemas.openxmlformats.org/officeDocument/2006/relationships/tags" Target="../tags/tag10.xml"/><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34.wmf"/><Relationship Id="rId17" Type="http://schemas.openxmlformats.org/officeDocument/2006/relationships/oleObject" Target="../embeddings/oleObject35.bin"/><Relationship Id="rId2" Type="http://schemas.openxmlformats.org/officeDocument/2006/relationships/tags" Target="../tags/tag9.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5.vml"/><Relationship Id="rId6" Type="http://schemas.openxmlformats.org/officeDocument/2006/relationships/image" Target="../media/image31.png"/><Relationship Id="rId11" Type="http://schemas.openxmlformats.org/officeDocument/2006/relationships/oleObject" Target="../embeddings/oleObject32.bin"/><Relationship Id="rId24" Type="http://schemas.openxmlformats.org/officeDocument/2006/relationships/image" Target="../media/image40.png"/><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10" Type="http://schemas.openxmlformats.org/officeDocument/2006/relationships/image" Target="../media/image33.wmf"/><Relationship Id="rId19" Type="http://schemas.openxmlformats.org/officeDocument/2006/relationships/oleObject" Target="../embeddings/oleObject36.bin"/><Relationship Id="rId4" Type="http://schemas.openxmlformats.org/officeDocument/2006/relationships/slideLayout" Target="../slideLayouts/slideLayout2.xml"/><Relationship Id="rId9" Type="http://schemas.openxmlformats.org/officeDocument/2006/relationships/oleObject" Target="../embeddings/oleObject31.bin"/><Relationship Id="rId14" Type="http://schemas.openxmlformats.org/officeDocument/2006/relationships/image" Target="../media/image35.wmf"/><Relationship Id="rId22"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3.bin"/><Relationship Id="rId18" Type="http://schemas.openxmlformats.org/officeDocument/2006/relationships/image" Target="../media/image47.png"/><Relationship Id="rId3" Type="http://schemas.openxmlformats.org/officeDocument/2006/relationships/tags" Target="../tags/tag12.xml"/><Relationship Id="rId21" Type="http://schemas.openxmlformats.org/officeDocument/2006/relationships/image" Target="../media/image49.png"/><Relationship Id="rId7" Type="http://schemas.openxmlformats.org/officeDocument/2006/relationships/oleObject" Target="../embeddings/oleObject40.bin"/><Relationship Id="rId12" Type="http://schemas.openxmlformats.org/officeDocument/2006/relationships/image" Target="../media/image44.png"/><Relationship Id="rId17" Type="http://schemas.openxmlformats.org/officeDocument/2006/relationships/oleObject" Target="../embeddings/oleObject45.bin"/><Relationship Id="rId2" Type="http://schemas.openxmlformats.org/officeDocument/2006/relationships/tags" Target="../tags/tag11.xml"/><Relationship Id="rId16" Type="http://schemas.openxmlformats.org/officeDocument/2006/relationships/image" Target="../media/image46.wmf"/><Relationship Id="rId20" Type="http://schemas.openxmlformats.org/officeDocument/2006/relationships/image" Target="../media/image48.png"/><Relationship Id="rId1" Type="http://schemas.openxmlformats.org/officeDocument/2006/relationships/vmlDrawing" Target="../drawings/vmlDrawing6.vml"/><Relationship Id="rId6" Type="http://schemas.openxmlformats.org/officeDocument/2006/relationships/image" Target="../media/image41.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3.png"/><Relationship Id="rId19" Type="http://schemas.openxmlformats.org/officeDocument/2006/relationships/oleObject" Target="../embeddings/oleObject46.bin"/><Relationship Id="rId4" Type="http://schemas.openxmlformats.org/officeDocument/2006/relationships/slideLayout" Target="../slideLayouts/slideLayout2.xml"/><Relationship Id="rId9" Type="http://schemas.openxmlformats.org/officeDocument/2006/relationships/oleObject" Target="../embeddings/oleObject41.bin"/><Relationship Id="rId14" Type="http://schemas.openxmlformats.org/officeDocument/2006/relationships/image" Target="../media/image45.png"/><Relationship Id="rId22"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5.png"/><Relationship Id="rId18" Type="http://schemas.openxmlformats.org/officeDocument/2006/relationships/oleObject" Target="../embeddings/oleObject54.bin"/><Relationship Id="rId3" Type="http://schemas.openxmlformats.org/officeDocument/2006/relationships/slideLayout" Target="../slideLayouts/slideLayout2.xml"/><Relationship Id="rId21" Type="http://schemas.openxmlformats.org/officeDocument/2006/relationships/image" Target="../media/image59.wmf"/><Relationship Id="rId7" Type="http://schemas.openxmlformats.org/officeDocument/2006/relationships/image" Target="../media/image52.png"/><Relationship Id="rId12" Type="http://schemas.openxmlformats.org/officeDocument/2006/relationships/oleObject" Target="../embeddings/oleObject51.bin"/><Relationship Id="rId17" Type="http://schemas.openxmlformats.org/officeDocument/2006/relationships/image" Target="../media/image57.wmf"/><Relationship Id="rId25" Type="http://schemas.openxmlformats.org/officeDocument/2006/relationships/image" Target="../media/image61.wmf"/><Relationship Id="rId2" Type="http://schemas.openxmlformats.org/officeDocument/2006/relationships/tags" Target="../tags/tag13.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7.vml"/><Relationship Id="rId6" Type="http://schemas.openxmlformats.org/officeDocument/2006/relationships/oleObject" Target="../embeddings/oleObject48.bin"/><Relationship Id="rId11" Type="http://schemas.openxmlformats.org/officeDocument/2006/relationships/image" Target="../media/image54.wmf"/><Relationship Id="rId24" Type="http://schemas.openxmlformats.org/officeDocument/2006/relationships/oleObject" Target="../embeddings/oleObject57.bin"/><Relationship Id="rId5" Type="http://schemas.openxmlformats.org/officeDocument/2006/relationships/image" Target="../media/image51.png"/><Relationship Id="rId15" Type="http://schemas.openxmlformats.org/officeDocument/2006/relationships/image" Target="../media/image56.wmf"/><Relationship Id="rId23" Type="http://schemas.openxmlformats.org/officeDocument/2006/relationships/image" Target="../media/image60.png"/><Relationship Id="rId10" Type="http://schemas.openxmlformats.org/officeDocument/2006/relationships/oleObject" Target="../embeddings/oleObject50.bin"/><Relationship Id="rId19" Type="http://schemas.openxmlformats.org/officeDocument/2006/relationships/image" Target="../media/image58.png"/><Relationship Id="rId4" Type="http://schemas.openxmlformats.org/officeDocument/2006/relationships/oleObject" Target="../embeddings/oleObject47.bin"/><Relationship Id="rId9" Type="http://schemas.openxmlformats.org/officeDocument/2006/relationships/image" Target="../media/image53.wmf"/><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5.wmf"/><Relationship Id="rId18" Type="http://schemas.openxmlformats.org/officeDocument/2006/relationships/oleObject" Target="../embeddings/oleObject64.bin"/><Relationship Id="rId3" Type="http://schemas.openxmlformats.org/officeDocument/2006/relationships/tags" Target="../tags/tag15.xml"/><Relationship Id="rId7" Type="http://schemas.openxmlformats.org/officeDocument/2006/relationships/image" Target="../media/image62.png"/><Relationship Id="rId12" Type="http://schemas.openxmlformats.org/officeDocument/2006/relationships/oleObject" Target="../embeddings/oleObject61.bin"/><Relationship Id="rId17" Type="http://schemas.openxmlformats.org/officeDocument/2006/relationships/image" Target="../media/image67.wmf"/><Relationship Id="rId2" Type="http://schemas.openxmlformats.org/officeDocument/2006/relationships/tags" Target="../tags/tag14.xml"/><Relationship Id="rId16" Type="http://schemas.openxmlformats.org/officeDocument/2006/relationships/oleObject" Target="../embeddings/oleObject63.bin"/><Relationship Id="rId1" Type="http://schemas.openxmlformats.org/officeDocument/2006/relationships/vmlDrawing" Target="../drawings/vmlDrawing8.vml"/><Relationship Id="rId6" Type="http://schemas.openxmlformats.org/officeDocument/2006/relationships/oleObject" Target="../embeddings/oleObject58.bin"/><Relationship Id="rId11" Type="http://schemas.openxmlformats.org/officeDocument/2006/relationships/image" Target="../media/image64.png"/><Relationship Id="rId5" Type="http://schemas.openxmlformats.org/officeDocument/2006/relationships/slideLayout" Target="../slideLayouts/slideLayout5.xml"/><Relationship Id="rId15" Type="http://schemas.openxmlformats.org/officeDocument/2006/relationships/image" Target="../media/image66.wmf"/><Relationship Id="rId10" Type="http://schemas.openxmlformats.org/officeDocument/2006/relationships/oleObject" Target="../embeddings/oleObject60.bin"/><Relationship Id="rId19" Type="http://schemas.openxmlformats.org/officeDocument/2006/relationships/image" Target="../media/image68.png"/><Relationship Id="rId4" Type="http://schemas.openxmlformats.org/officeDocument/2006/relationships/tags" Target="../tags/tag16.xml"/><Relationship Id="rId9" Type="http://schemas.openxmlformats.org/officeDocument/2006/relationships/image" Target="../media/image63.png"/><Relationship Id="rId14" Type="http://schemas.openxmlformats.org/officeDocument/2006/relationships/oleObject" Target="../embeddings/oleObject6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smtClean="0">
                <a:solidFill>
                  <a:srgbClr val="5075BC"/>
                </a:solidFill>
              </a:rPr>
              <a:t>Σχεδίαση Μεικτών </a:t>
            </a:r>
            <a:r>
              <a:rPr lang="en-US" altLang="el-GR" dirty="0" smtClean="0">
                <a:solidFill>
                  <a:srgbClr val="5075BC"/>
                </a:solidFill>
              </a:rPr>
              <a:t>VLSI </a:t>
            </a:r>
            <a:r>
              <a:rPr lang="el-GR" altLang="el-GR" dirty="0" smtClean="0">
                <a:solidFill>
                  <a:srgbClr val="5075BC"/>
                </a:solidFill>
              </a:rPr>
              <a:t>Κυκλωμάτων</a:t>
            </a:r>
          </a:p>
        </p:txBody>
      </p:sp>
      <p:sp>
        <p:nvSpPr>
          <p:cNvPr id="15364" name="Υπότιτλος 2"/>
          <p:cNvSpPr>
            <a:spLocks noGrp="1"/>
          </p:cNvSpPr>
          <p:nvPr>
            <p:ph type="subTitle" idx="1"/>
          </p:nvPr>
        </p:nvSpPr>
        <p:spPr>
          <a:xfrm>
            <a:off x="682625" y="3717032"/>
            <a:ext cx="7775575" cy="2997200"/>
          </a:xfrm>
        </p:spPr>
        <p:txBody>
          <a:bodyPr/>
          <a:lstStyle/>
          <a:p>
            <a:pPr eaLnBrk="1" hangingPunct="1"/>
            <a:r>
              <a:rPr lang="el-GR" altLang="el-GR" sz="2800" dirty="0">
                <a:solidFill>
                  <a:schemeClr val="accent1"/>
                </a:solidFill>
              </a:rPr>
              <a:t>Ενότητα 2: </a:t>
            </a:r>
            <a:r>
              <a:rPr lang="el-GR" altLang="el-GR" sz="2800" dirty="0"/>
              <a:t>Βασικά μοντέλα των διατάξεων </a:t>
            </a:r>
            <a:r>
              <a:rPr lang="el-GR" altLang="el-GR" sz="2800" dirty="0" smtClean="0"/>
              <a:t>MOS</a:t>
            </a:r>
            <a:endParaRPr lang="en-US" altLang="el-GR" sz="2800" dirty="0" smtClean="0"/>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l-GR" altLang="el-GR" sz="2800" dirty="0" smtClean="0"/>
          </a:p>
          <a:p>
            <a:pPr eaLnBrk="1" hangingPunct="1"/>
            <a:r>
              <a:rPr lang="el-GR" altLang="el-GR" sz="2800" dirty="0"/>
              <a:t>Σχολή Θετικών </a:t>
            </a:r>
            <a:r>
              <a:rPr lang="el-GR" altLang="el-GR" sz="2800" dirty="0" smtClean="0"/>
              <a:t>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custDataLst>
              <p:tags r:id="rId3"/>
            </p:custDataLst>
          </p:nvPr>
        </p:nvSpPr>
        <p:spPr>
          <a:xfrm>
            <a:off x="420688" y="50531"/>
            <a:ext cx="8229600" cy="1143000"/>
          </a:xfrm>
          <a:noFill/>
        </p:spPr>
        <p:txBody>
          <a:bodyPr/>
          <a:lstStyle/>
          <a:p>
            <a:r>
              <a:rPr lang="el-GR" altLang="el-GR" sz="4000" dirty="0"/>
              <a:t>Το μοντέλο μικρού σήματος του </a:t>
            </a:r>
            <a:r>
              <a:rPr lang="en-US" altLang="el-GR" sz="4000" dirty="0"/>
              <a:t>MOS</a:t>
            </a:r>
            <a:r>
              <a:rPr lang="en-GB" altLang="el-GR" sz="4000" dirty="0"/>
              <a:t> </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sz="half" idx="1"/>
              </p:nvPr>
            </p:nvSpPr>
            <p:spPr>
              <a:xfrm>
                <a:off x="-87192" y="1264807"/>
                <a:ext cx="5775316" cy="1460931"/>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𝐼</m:t>
                                  </m:r>
                                </m:e>
                                <m:sub>
                                  <m:r>
                                    <a:rPr lang="en-US" sz="2000" i="1">
                                      <a:latin typeface="Cambria Math" panose="02040503050406030204" pitchFamily="18" charset="0"/>
                                      <a:ea typeface="Cambria Math" panose="02040503050406030204" pitchFamily="18" charset="0"/>
                                    </a:rPr>
                                    <m:t>𝐷</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𝐺𝑆</m:t>
                                  </m:r>
                                </m:sub>
                              </m:sSub>
                            </m:den>
                          </m:f>
                        </m:e>
                      </m:d>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𝐷𝑆</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l-GR" sz="2000" i="1">
                              <a:latin typeface="Cambria Math" panose="02040503050406030204" pitchFamily="18" charset="0"/>
                            </a:rPr>
                            <m:t>𝜇</m:t>
                          </m:r>
                        </m:e>
                        <m:sub>
                          <m:r>
                            <a:rPr lang="en-US" sz="2000" i="1">
                              <a:latin typeface="Cambria Math" panose="02040503050406030204" pitchFamily="18" charset="0"/>
                            </a:rPr>
                            <m:t>𝑛</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𝑜𝑥</m:t>
                          </m:r>
                        </m:sub>
                      </m:sSub>
                      <m:f>
                        <m:fPr>
                          <m:ctrlPr>
                            <a:rPr lang="en-US" sz="2000" i="1">
                              <a:latin typeface="Cambria Math" panose="02040503050406030204" pitchFamily="18" charset="0"/>
                            </a:rPr>
                          </m:ctrlPr>
                        </m:fPr>
                        <m:num>
                          <m:r>
                            <a:rPr lang="en-US" sz="2000" i="1">
                              <a:latin typeface="Cambria Math" panose="02040503050406030204" pitchFamily="18" charset="0"/>
                            </a:rPr>
                            <m:t>𝑊</m:t>
                          </m:r>
                        </m:num>
                        <m:den>
                          <m:r>
                            <a:rPr lang="en-US" sz="2000" i="1">
                              <a:latin typeface="Cambria Math" panose="02040503050406030204" pitchFamily="18" charset="0"/>
                            </a:rPr>
                            <m:t>𝐿</m:t>
                          </m:r>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𝐺𝑆</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𝑇𝐻</m:t>
                              </m:r>
                            </m:sub>
                          </m:sSub>
                        </m:e>
                      </m:d>
                      <m:r>
                        <a:rPr lang="en-US" sz="2000" b="0" i="1" smtClean="0">
                          <a:latin typeface="Cambria Math" panose="02040503050406030204" pitchFamily="18" charset="0"/>
                        </a:rPr>
                        <m:t>=</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sSub>
                            <m:sSubPr>
                              <m:ctrlPr>
                                <a:rPr lang="en-US" sz="2000" i="1">
                                  <a:latin typeface="Cambria Math" panose="02040503050406030204" pitchFamily="18" charset="0"/>
                                </a:rPr>
                              </m:ctrlPr>
                            </m:sSubPr>
                            <m:e>
                              <m:r>
                                <m:rPr>
                                  <m:sty m:val="p"/>
                                </m:rPr>
                                <a:rPr lang="el-GR" sz="2000">
                                  <a:latin typeface="Cambria Math" panose="02040503050406030204" pitchFamily="18" charset="0"/>
                                </a:rPr>
                                <m:t>μ</m:t>
                              </m:r>
                            </m:e>
                            <m:sub>
                              <m:r>
                                <a:rPr lang="en-US" sz="2000" i="1">
                                  <a:latin typeface="Cambria Math" panose="02040503050406030204" pitchFamily="18" charset="0"/>
                                </a:rPr>
                                <m:t>𝑛</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𝑜𝑥</m:t>
                              </m:r>
                            </m:sub>
                          </m:sSub>
                          <m:f>
                            <m:fPr>
                              <m:ctrlPr>
                                <a:rPr lang="en-US" sz="2000" i="1">
                                  <a:latin typeface="Cambria Math" panose="02040503050406030204" pitchFamily="18" charset="0"/>
                                </a:rPr>
                              </m:ctrlPr>
                            </m:fPr>
                            <m:num>
                              <m:r>
                                <a:rPr lang="en-US" sz="2000" i="1">
                                  <a:latin typeface="Cambria Math" panose="02040503050406030204" pitchFamily="18" charset="0"/>
                                </a:rPr>
                                <m:t>𝑊</m:t>
                              </m:r>
                            </m:num>
                            <m:den>
                              <m:r>
                                <a:rPr lang="en-US" sz="2000" i="1">
                                  <a:latin typeface="Cambria Math" panose="02040503050406030204" pitchFamily="18" charset="0"/>
                                </a:rPr>
                                <m:t>𝐿</m:t>
                              </m:r>
                            </m:den>
                          </m:f>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𝐷</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𝐷</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𝐺𝑆</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𝑇𝐻</m:t>
                                  </m:r>
                                </m:sub>
                              </m:sSub>
                            </m:den>
                          </m:f>
                        </m:e>
                      </m:rad>
                    </m:oMath>
                  </m:oMathPara>
                </a14:m>
                <a:endParaRPr lang="el-GR" sz="2000" dirty="0"/>
              </a:p>
              <a:p>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half" idx="1"/>
              </p:nvPr>
            </p:nvSpPr>
            <p:spPr>
              <a:xfrm>
                <a:off x="-87192" y="1264807"/>
                <a:ext cx="5775316" cy="1460931"/>
              </a:xfrm>
              <a:blipFill rotWithShape="0">
                <a:blip r:embed="rId6"/>
                <a:stretch>
                  <a:fillRect b="-12083"/>
                </a:stretch>
              </a:blipFill>
            </p:spPr>
            <p:txBody>
              <a:bodyPr/>
              <a:lstStyle/>
              <a:p>
                <a:r>
                  <a:rPr lang="el-GR">
                    <a:noFill/>
                  </a:rPr>
                  <a:t> </a:t>
                </a:r>
              </a:p>
            </p:txBody>
          </p:sp>
        </mc:Fallback>
      </mc:AlternateContent>
      <p:graphicFrame>
        <p:nvGraphicFramePr>
          <p:cNvPr id="8" name="Object 6" descr="Συμβολισμοί κυκλωμάτων MOS"/>
          <p:cNvGraphicFramePr>
            <a:graphicFrameLocks noGrp="1" noChangeAspect="1"/>
          </p:cNvGraphicFramePr>
          <p:nvPr>
            <p:ph sz="half" idx="2"/>
            <p:extLst>
              <p:ext uri="{D42A27DB-BD31-4B8C-83A1-F6EECF244321}">
                <p14:modId xmlns:p14="http://schemas.microsoft.com/office/powerpoint/2010/main" val="1752646751"/>
              </p:ext>
            </p:extLst>
          </p:nvPr>
        </p:nvGraphicFramePr>
        <p:xfrm>
          <a:off x="5184068" y="1606211"/>
          <a:ext cx="3724275" cy="2009775"/>
        </p:xfrm>
        <a:graphic>
          <a:graphicData uri="http://schemas.openxmlformats.org/presentationml/2006/ole">
            <mc:AlternateContent xmlns:mc="http://schemas.openxmlformats.org/markup-compatibility/2006">
              <mc:Choice xmlns:v="urn:schemas-microsoft-com:vml" Requires="v">
                <p:oleObj spid="_x0000_s9386" name="Photo Editor Photo" r:id="rId7" imgW="3723810" imgH="2010056" progId="MSPhotoEd.3">
                  <p:embed/>
                </p:oleObj>
              </mc:Choice>
              <mc:Fallback>
                <p:oleObj name="Photo Editor Photo" r:id="rId7" imgW="3723810" imgH="2010056"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68" y="1606211"/>
                        <a:ext cx="3724275" cy="200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480699382"/>
              </p:ext>
            </p:extLst>
          </p:nvPr>
        </p:nvGraphicFramePr>
        <p:xfrm>
          <a:off x="146745" y="3176754"/>
          <a:ext cx="1218865" cy="687750"/>
        </p:xfrm>
        <a:graphic>
          <a:graphicData uri="http://schemas.openxmlformats.org/presentationml/2006/ole">
            <mc:AlternateContent xmlns:mc="http://schemas.openxmlformats.org/markup-compatibility/2006">
              <mc:Choice xmlns:v="urn:schemas-microsoft-com:vml" Requires="v">
                <p:oleObj spid="_x0000_s9387" name="Equation" r:id="rId9" imgW="647640" imgH="431640" progId="Equation.3">
                  <p:embed/>
                </p:oleObj>
              </mc:Choice>
              <mc:Fallback>
                <p:oleObj name="Equation" r:id="rId9" imgW="6476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745" y="3176754"/>
                        <a:ext cx="1218865" cy="687750"/>
                      </a:xfrm>
                      <a:prstGeom prst="rect">
                        <a:avLst/>
                      </a:prstGeom>
                      <a:noFill/>
                      <a:extLst/>
                    </p:spPr>
                  </p:pic>
                </p:oleObj>
              </mc:Fallback>
            </mc:AlternateContent>
          </a:graphicData>
        </a:graphic>
      </p:graphicFrame>
      <p:graphicFrame>
        <p:nvGraphicFramePr>
          <p:cNvPr id="12" name="Object 8"/>
          <p:cNvGraphicFramePr>
            <a:graphicFrameLocks noChangeAspect="1"/>
          </p:cNvGraphicFramePr>
          <p:nvPr>
            <p:extLst>
              <p:ext uri="{D42A27DB-BD31-4B8C-83A1-F6EECF244321}">
                <p14:modId xmlns:p14="http://schemas.microsoft.com/office/powerpoint/2010/main" val="3575828761"/>
              </p:ext>
            </p:extLst>
          </p:nvPr>
        </p:nvGraphicFramePr>
        <p:xfrm>
          <a:off x="1362804" y="3231389"/>
          <a:ext cx="1019759" cy="611854"/>
        </p:xfrm>
        <a:graphic>
          <a:graphicData uri="http://schemas.openxmlformats.org/presentationml/2006/ole">
            <mc:AlternateContent xmlns:mc="http://schemas.openxmlformats.org/markup-compatibility/2006">
              <mc:Choice xmlns:v="urn:schemas-microsoft-com:vml" Requires="v">
                <p:oleObj spid="_x0000_s9388" name="Equation" r:id="rId11" imgW="799920" imgH="431640" progId="Equation.3">
                  <p:embed/>
                </p:oleObj>
              </mc:Choice>
              <mc:Fallback>
                <p:oleObj name="Equation" r:id="rId11" imgW="79992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2804" y="3231389"/>
                        <a:ext cx="1019759" cy="611854"/>
                      </a:xfrm>
                      <a:prstGeom prst="rect">
                        <a:avLst/>
                      </a:prstGeom>
                      <a:noFill/>
                      <a:extLst/>
                    </p:spPr>
                  </p:pic>
                </p:oleObj>
              </mc:Fallback>
            </mc:AlternateContent>
          </a:graphicData>
        </a:graphic>
      </p:graphicFrame>
      <p:graphicFrame>
        <p:nvGraphicFramePr>
          <p:cNvPr id="13" name="Object 9"/>
          <p:cNvGraphicFramePr>
            <a:graphicFrameLocks noChangeAspect="1"/>
          </p:cNvGraphicFramePr>
          <p:nvPr>
            <p:extLst>
              <p:ext uri="{D42A27DB-BD31-4B8C-83A1-F6EECF244321}">
                <p14:modId xmlns:p14="http://schemas.microsoft.com/office/powerpoint/2010/main" val="1152450323"/>
              </p:ext>
            </p:extLst>
          </p:nvPr>
        </p:nvGraphicFramePr>
        <p:xfrm>
          <a:off x="2345087" y="3250456"/>
          <a:ext cx="2889194" cy="804135"/>
        </p:xfrm>
        <a:graphic>
          <a:graphicData uri="http://schemas.openxmlformats.org/presentationml/2006/ole">
            <mc:AlternateContent xmlns:mc="http://schemas.openxmlformats.org/markup-compatibility/2006">
              <mc:Choice xmlns:v="urn:schemas-microsoft-com:vml" Requires="v">
                <p:oleObj spid="_x0000_s9389" name="Equation" r:id="rId13" imgW="1803400" imgH="584200" progId="Equation.3">
                  <p:embed/>
                </p:oleObj>
              </mc:Choice>
              <mc:Fallback>
                <p:oleObj name="Equation" r:id="rId13" imgW="1803400" imgH="584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5087" y="3250456"/>
                        <a:ext cx="2889194" cy="804135"/>
                      </a:xfrm>
                      <a:prstGeom prst="rect">
                        <a:avLst/>
                      </a:prstGeom>
                      <a:noFill/>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4107957254"/>
              </p:ext>
            </p:extLst>
          </p:nvPr>
        </p:nvGraphicFramePr>
        <p:xfrm>
          <a:off x="5217900" y="3233860"/>
          <a:ext cx="1028187" cy="712931"/>
        </p:xfrm>
        <a:graphic>
          <a:graphicData uri="http://schemas.openxmlformats.org/presentationml/2006/ole">
            <mc:AlternateContent xmlns:mc="http://schemas.openxmlformats.org/markup-compatibility/2006">
              <mc:Choice xmlns:v="urn:schemas-microsoft-com:vml" Requires="v">
                <p:oleObj spid="_x0000_s9390" name="Equation" r:id="rId15" imgW="418918" imgH="431613" progId="Equation.3">
                  <p:embed/>
                </p:oleObj>
              </mc:Choice>
              <mc:Fallback>
                <p:oleObj name="Equation" r:id="rId15" imgW="418918" imgH="43161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17900" y="3233860"/>
                        <a:ext cx="1028187" cy="712931"/>
                      </a:xfrm>
                      <a:prstGeom prst="rect">
                        <a:avLst/>
                      </a:prstGeom>
                      <a:noFill/>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2756843587"/>
              </p:ext>
            </p:extLst>
          </p:nvPr>
        </p:nvGraphicFramePr>
        <p:xfrm>
          <a:off x="224326" y="4207918"/>
          <a:ext cx="1439446" cy="761730"/>
        </p:xfrm>
        <a:graphic>
          <a:graphicData uri="http://schemas.openxmlformats.org/presentationml/2006/ole">
            <mc:AlternateContent xmlns:mc="http://schemas.openxmlformats.org/markup-compatibility/2006">
              <mc:Choice xmlns:v="urn:schemas-microsoft-com:vml" Requires="v">
                <p:oleObj spid="_x0000_s9391" name="Equation" r:id="rId17" imgW="761669" imgH="444307" progId="Equation.3">
                  <p:embed/>
                </p:oleObj>
              </mc:Choice>
              <mc:Fallback>
                <p:oleObj name="Equation" r:id="rId17" imgW="761669" imgH="44430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4326" y="4207918"/>
                        <a:ext cx="1439446" cy="761730"/>
                      </a:xfrm>
                      <a:prstGeom prst="rect">
                        <a:avLst/>
                      </a:prstGeom>
                      <a:noFill/>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2836344810"/>
              </p:ext>
            </p:extLst>
          </p:nvPr>
        </p:nvGraphicFramePr>
        <p:xfrm>
          <a:off x="1663772" y="4224851"/>
          <a:ext cx="3302696" cy="761730"/>
        </p:xfrm>
        <a:graphic>
          <a:graphicData uri="http://schemas.openxmlformats.org/presentationml/2006/ole">
            <mc:AlternateContent xmlns:mc="http://schemas.openxmlformats.org/markup-compatibility/2006">
              <mc:Choice xmlns:v="urn:schemas-microsoft-com:vml" Requires="v">
                <p:oleObj spid="_x0000_s9392" name="Equation" r:id="rId19" imgW="2082800" imgH="444500" progId="Equation.3">
                  <p:embed/>
                </p:oleObj>
              </mc:Choice>
              <mc:Fallback>
                <p:oleObj name="Equation" r:id="rId19" imgW="2082800" imgH="4445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772" y="4224851"/>
                        <a:ext cx="3302696" cy="761730"/>
                      </a:xfrm>
                      <a:prstGeom prst="rect">
                        <a:avLst/>
                      </a:prstGeom>
                      <a:noFill/>
                      <a:extLst/>
                    </p:spPr>
                  </p:pic>
                </p:oleObj>
              </mc:Fallback>
            </mc:AlternateContent>
          </a:graphicData>
        </a:graphic>
      </p:graphicFrame>
      <p:graphicFrame>
        <p:nvGraphicFramePr>
          <p:cNvPr id="17" name="Object 13"/>
          <p:cNvGraphicFramePr>
            <a:graphicFrameLocks noChangeAspect="1"/>
          </p:cNvGraphicFramePr>
          <p:nvPr>
            <p:extLst>
              <p:ext uri="{D42A27DB-BD31-4B8C-83A1-F6EECF244321}">
                <p14:modId xmlns:p14="http://schemas.microsoft.com/office/powerpoint/2010/main" val="1757117905"/>
              </p:ext>
            </p:extLst>
          </p:nvPr>
        </p:nvGraphicFramePr>
        <p:xfrm>
          <a:off x="884642" y="5013125"/>
          <a:ext cx="1726780" cy="649923"/>
        </p:xfrm>
        <a:graphic>
          <a:graphicData uri="http://schemas.openxmlformats.org/presentationml/2006/ole">
            <mc:AlternateContent xmlns:mc="http://schemas.openxmlformats.org/markup-compatibility/2006">
              <mc:Choice xmlns:v="urn:schemas-microsoft-com:vml" Requires="v">
                <p:oleObj spid="_x0000_s9393" name="Equation" r:id="rId21" imgW="1002865" imgH="444307" progId="Equation.3">
                  <p:embed/>
                </p:oleObj>
              </mc:Choice>
              <mc:Fallback>
                <p:oleObj name="Equation" r:id="rId21" imgW="1002865" imgH="444307"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4642" y="5013125"/>
                        <a:ext cx="1726780" cy="649923"/>
                      </a:xfrm>
                      <a:prstGeom prst="rect">
                        <a:avLst/>
                      </a:prstGeom>
                      <a:noFill/>
                      <a:extLst/>
                    </p:spPr>
                  </p:pic>
                </p:oleObj>
              </mc:Fallback>
            </mc:AlternateContent>
          </a:graphicData>
        </a:graphic>
      </p:graphicFrame>
      <p:graphicFrame>
        <p:nvGraphicFramePr>
          <p:cNvPr id="18" name="Object 14"/>
          <p:cNvGraphicFramePr>
            <a:graphicFrameLocks noChangeAspect="1"/>
          </p:cNvGraphicFramePr>
          <p:nvPr>
            <p:extLst>
              <p:ext uri="{D42A27DB-BD31-4B8C-83A1-F6EECF244321}">
                <p14:modId xmlns:p14="http://schemas.microsoft.com/office/powerpoint/2010/main" val="393697302"/>
              </p:ext>
            </p:extLst>
          </p:nvPr>
        </p:nvGraphicFramePr>
        <p:xfrm>
          <a:off x="2664436" y="5038771"/>
          <a:ext cx="2213541" cy="546586"/>
        </p:xfrm>
        <a:graphic>
          <a:graphicData uri="http://schemas.openxmlformats.org/presentationml/2006/ole">
            <mc:AlternateContent xmlns:mc="http://schemas.openxmlformats.org/markup-compatibility/2006">
              <mc:Choice xmlns:v="urn:schemas-microsoft-com:vml" Requires="v">
                <p:oleObj spid="_x0000_s9394" name="Equation" r:id="rId23" imgW="1295280" imgH="393480" progId="Equation.3">
                  <p:embed/>
                </p:oleObj>
              </mc:Choice>
              <mc:Fallback>
                <p:oleObj name="Equation" r:id="rId23" imgW="1295280" imgH="393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64436" y="5038771"/>
                        <a:ext cx="2213541" cy="546586"/>
                      </a:xfrm>
                      <a:prstGeom prst="rect">
                        <a:avLst/>
                      </a:prstGeom>
                      <a:noFill/>
                      <a:extLst/>
                    </p:spPr>
                  </p:pic>
                </p:oleObj>
              </mc:Fallback>
            </mc:AlternateContent>
          </a:graphicData>
        </a:graphic>
      </p:graphicFrame>
      <p:graphicFrame>
        <p:nvGraphicFramePr>
          <p:cNvPr id="19" name="Object 15"/>
          <p:cNvGraphicFramePr>
            <a:graphicFrameLocks noChangeAspect="1"/>
          </p:cNvGraphicFramePr>
          <p:nvPr>
            <p:extLst>
              <p:ext uri="{D42A27DB-BD31-4B8C-83A1-F6EECF244321}">
                <p14:modId xmlns:p14="http://schemas.microsoft.com/office/powerpoint/2010/main" val="3023352200"/>
              </p:ext>
            </p:extLst>
          </p:nvPr>
        </p:nvGraphicFramePr>
        <p:xfrm>
          <a:off x="1092400" y="5602427"/>
          <a:ext cx="1832808" cy="848130"/>
        </p:xfrm>
        <a:graphic>
          <a:graphicData uri="http://schemas.openxmlformats.org/presentationml/2006/ole">
            <mc:AlternateContent xmlns:mc="http://schemas.openxmlformats.org/markup-compatibility/2006">
              <mc:Choice xmlns:v="urn:schemas-microsoft-com:vml" Requires="v">
                <p:oleObj spid="_x0000_s9395" name="Equation" r:id="rId25" imgW="1498600" imgH="457200" progId="Equation.3">
                  <p:embed/>
                </p:oleObj>
              </mc:Choice>
              <mc:Fallback>
                <p:oleObj name="Equation" r:id="rId25" imgW="1498600" imgH="4572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92400" y="5602427"/>
                        <a:ext cx="1832808" cy="848130"/>
                      </a:xfrm>
                      <a:prstGeom prst="rect">
                        <a:avLst/>
                      </a:prstGeom>
                      <a:noFill/>
                      <a:extLst/>
                    </p:spPr>
                  </p:pic>
                </p:oleObj>
              </mc:Fallback>
            </mc:AlternateContent>
          </a:graphicData>
        </a:graphic>
      </p:graphicFrame>
      <p:graphicFrame>
        <p:nvGraphicFramePr>
          <p:cNvPr id="20" name="Object 16"/>
          <p:cNvGraphicFramePr>
            <a:graphicFrameLocks noChangeAspect="1"/>
          </p:cNvGraphicFramePr>
          <p:nvPr>
            <p:extLst>
              <p:ext uri="{D42A27DB-BD31-4B8C-83A1-F6EECF244321}">
                <p14:modId xmlns:p14="http://schemas.microsoft.com/office/powerpoint/2010/main" val="4116042889"/>
              </p:ext>
            </p:extLst>
          </p:nvPr>
        </p:nvGraphicFramePr>
        <p:xfrm>
          <a:off x="2913888" y="5736327"/>
          <a:ext cx="1157403" cy="495725"/>
        </p:xfrm>
        <a:graphic>
          <a:graphicData uri="http://schemas.openxmlformats.org/presentationml/2006/ole">
            <mc:AlternateContent xmlns:mc="http://schemas.openxmlformats.org/markup-compatibility/2006">
              <mc:Choice xmlns:v="urn:schemas-microsoft-com:vml" Requires="v">
                <p:oleObj spid="_x0000_s9396" name="Equation" r:id="rId27" imgW="418918" imgH="215806" progId="Equation.3">
                  <p:embed/>
                </p:oleObj>
              </mc:Choice>
              <mc:Fallback>
                <p:oleObj name="Equation" r:id="rId27" imgW="418918" imgH="215806"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13888" y="5736327"/>
                        <a:ext cx="1157403" cy="495725"/>
                      </a:xfrm>
                      <a:prstGeom prst="rect">
                        <a:avLst/>
                      </a:prstGeom>
                      <a:noFill/>
                      <a:extLst/>
                    </p:spPr>
                  </p:pic>
                </p:oleObj>
              </mc:Fallback>
            </mc:AlternateContent>
          </a:graphicData>
        </a:graphic>
      </p:graphicFrame>
      <p:graphicFrame>
        <p:nvGraphicFramePr>
          <p:cNvPr id="9" name="Object 17" descr="Κύκλωμα μικρού σήματος MOS"/>
          <p:cNvGraphicFramePr>
            <a:graphicFrameLocks noChangeAspect="1"/>
          </p:cNvGraphicFramePr>
          <p:nvPr>
            <p:extLst>
              <p:ext uri="{D42A27DB-BD31-4B8C-83A1-F6EECF244321}">
                <p14:modId xmlns:p14="http://schemas.microsoft.com/office/powerpoint/2010/main" val="548596295"/>
              </p:ext>
            </p:extLst>
          </p:nvPr>
        </p:nvGraphicFramePr>
        <p:xfrm>
          <a:off x="5395228" y="4277596"/>
          <a:ext cx="3513115" cy="1522350"/>
        </p:xfrm>
        <a:graphic>
          <a:graphicData uri="http://schemas.openxmlformats.org/presentationml/2006/ole">
            <mc:AlternateContent xmlns:mc="http://schemas.openxmlformats.org/markup-compatibility/2006">
              <mc:Choice xmlns:v="urn:schemas-microsoft-com:vml" Requires="v">
                <p:oleObj spid="_x0000_s9397" name="Photo Editor Photo" r:id="rId29" imgW="2572109" imgH="1114581" progId="MSPhotoEd.3">
                  <p:embed/>
                </p:oleObj>
              </mc:Choice>
              <mc:Fallback>
                <p:oleObj name="Photo Editor Photo" r:id="rId29" imgW="2572109" imgH="1114581" progId="MSPhotoEd.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95228" y="4277596"/>
                        <a:ext cx="3513115" cy="1522350"/>
                      </a:xfrm>
                      <a:prstGeom prst="rect">
                        <a:avLst/>
                      </a:prstGeom>
                      <a:noFill/>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custDataLst>
              <p:tags r:id="rId1"/>
            </p:custDataLst>
          </p:nvPr>
        </p:nvSpPr>
        <p:spPr>
          <a:noFill/>
        </p:spPr>
        <p:txBody>
          <a:bodyPr/>
          <a:lstStyle/>
          <a:p>
            <a:pPr eaLnBrk="1" hangingPunct="1"/>
            <a:r>
              <a:rPr lang="el-GR" altLang="el-GR" sz="4000" dirty="0"/>
              <a:t>Οι παράμετροι του βασικού μοντέλου των διατάξεων MOS </a:t>
            </a:r>
          </a:p>
        </p:txBody>
      </p:sp>
      <p:graphicFrame>
        <p:nvGraphicFramePr>
          <p:cNvPr id="3" name="Θέση περιεχομένου 2" descr="Πίνακας παραμέτρων των NMOS Και PMOS"/>
          <p:cNvGraphicFramePr>
            <a:graphicFrameLocks noGrp="1"/>
          </p:cNvGraphicFramePr>
          <p:nvPr>
            <p:ph idx="1"/>
            <p:custDataLst>
              <p:tags r:id="rId2"/>
            </p:custDataLst>
            <p:extLst>
              <p:ext uri="{D42A27DB-BD31-4B8C-83A1-F6EECF244321}">
                <p14:modId xmlns:p14="http://schemas.microsoft.com/office/powerpoint/2010/main" val="1561041006"/>
              </p:ext>
            </p:extLst>
          </p:nvPr>
        </p:nvGraphicFramePr>
        <p:xfrm>
          <a:off x="287522" y="1520788"/>
          <a:ext cx="8640964" cy="4284480"/>
        </p:xfrm>
        <a:graphic>
          <a:graphicData uri="http://schemas.openxmlformats.org/drawingml/2006/table">
            <a:tbl>
              <a:tblPr firstRow="1" bandRow="1">
                <a:tableStyleId>{5940675A-B579-460E-94D1-54222C63F5DA}</a:tableStyleId>
              </a:tblPr>
              <a:tblGrid>
                <a:gridCol w="2160241"/>
                <a:gridCol w="2160241"/>
                <a:gridCol w="2160241"/>
                <a:gridCol w="2160241"/>
              </a:tblGrid>
              <a:tr h="428448">
                <a:tc gridSpan="4">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cs typeface="Times New Roman" panose="02020603050405020304" pitchFamily="18" charset="0"/>
                        </a:rPr>
                        <a:t>Μοντέλο </a:t>
                      </a: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NMOS</a:t>
                      </a:r>
                      <a:endParaRPr kumimoji="0" lang="en-US" altLang="el-GR" sz="2000" b="0" i="0" u="none" strike="noStrike" cap="none" normalizeH="0" baseline="0" dirty="0" smtClean="0">
                        <a:ln>
                          <a:noFill/>
                        </a:ln>
                        <a:solidFill>
                          <a:schemeClr val="tx1"/>
                        </a:solidFill>
                        <a:effectLst/>
                        <a:latin typeface="+mn-lt"/>
                      </a:endParaRPr>
                    </a:p>
                  </a:txBody>
                  <a:tcPr horzOverflow="overflow"/>
                </a:tc>
                <a:tc hMerge="1">
                  <a:txBody>
                    <a:bodyPr/>
                    <a:lstStyle/>
                    <a:p>
                      <a:endParaRPr lang="el-GR"/>
                    </a:p>
                  </a:txBody>
                  <a:tcPr/>
                </a:tc>
                <a:tc hMerge="1">
                  <a:txBody>
                    <a:bodyPr/>
                    <a:lstStyle/>
                    <a:p>
                      <a:endParaRPr lang="el-GR"/>
                    </a:p>
                  </a:txBody>
                  <a:tcPr/>
                </a:tc>
                <a:tc hMerge="1">
                  <a:txBody>
                    <a:bodyPr/>
                    <a:lstStyle/>
                    <a:p>
                      <a:endParaRPr lang="el-GR"/>
                    </a:p>
                  </a:txBody>
                  <a:tcPr/>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LEVEL=1</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VTO=0.7</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GAMMA=0.45</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PHI=0.9</a:t>
                      </a:r>
                      <a:endParaRPr kumimoji="0" lang="en-US" altLang="el-GR" sz="2000" b="0" i="0" u="none" strike="noStrike" cap="none" normalizeH="0" baseline="0" smtClean="0">
                        <a:ln>
                          <a:noFill/>
                        </a:ln>
                        <a:solidFill>
                          <a:schemeClr val="tx1"/>
                        </a:solidFill>
                        <a:effectLst/>
                        <a:latin typeface="+mn-lt"/>
                      </a:endParaRPr>
                    </a:p>
                  </a:txBody>
                  <a:tcPr horzOverflow="overflow"/>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NSUB=9e+14</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LD=0.08e-6</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UO=350</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LAMBDA=0.1</a:t>
                      </a:r>
                      <a:endParaRPr kumimoji="0" lang="en-US" altLang="el-GR" sz="2000" b="0" i="0" u="none" strike="noStrike" cap="none" normalizeH="0" baseline="0" smtClean="0">
                        <a:ln>
                          <a:noFill/>
                        </a:ln>
                        <a:solidFill>
                          <a:schemeClr val="tx1"/>
                        </a:solidFill>
                        <a:effectLst/>
                        <a:latin typeface="+mn-lt"/>
                      </a:endParaRPr>
                    </a:p>
                  </a:txBody>
                  <a:tcPr horzOverflow="overflow"/>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TOX=9e-9</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PB=0.9</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CJ=0.56e-3</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CJSW=0.35e-11</a:t>
                      </a:r>
                      <a:endParaRPr kumimoji="0" lang="en-US" altLang="el-GR" sz="2000" b="0" i="0" u="none" strike="noStrike" cap="none" normalizeH="0" baseline="0" smtClean="0">
                        <a:ln>
                          <a:noFill/>
                        </a:ln>
                        <a:solidFill>
                          <a:schemeClr val="tx1"/>
                        </a:solidFill>
                        <a:effectLst/>
                        <a:latin typeface="+mn-lt"/>
                      </a:endParaRPr>
                    </a:p>
                  </a:txBody>
                  <a:tcPr horzOverflow="overflow"/>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MJ=0.6</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MJSW=0.2</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CGDO=0.4e-11</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JS=1.0e-8</a:t>
                      </a:r>
                      <a:endParaRPr kumimoji="0" lang="en-US" altLang="el-GR" sz="2000" b="0" i="0" u="none" strike="noStrike" cap="none" normalizeH="0" baseline="0" smtClean="0">
                        <a:ln>
                          <a:noFill/>
                        </a:ln>
                        <a:solidFill>
                          <a:schemeClr val="tx1"/>
                        </a:solidFill>
                        <a:effectLst/>
                        <a:latin typeface="+mn-lt"/>
                      </a:endParaRPr>
                    </a:p>
                  </a:txBody>
                  <a:tcPr horzOverflow="overflow"/>
                </a:tc>
              </a:tr>
              <a:tr h="428448">
                <a:tc gridSpan="4">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cs typeface="Times New Roman" panose="02020603050405020304" pitchFamily="18" charset="0"/>
                        </a:rPr>
                        <a:t>Μοντέλο </a:t>
                      </a: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PMOS</a:t>
                      </a:r>
                      <a:endParaRPr kumimoji="0" lang="en-US" altLang="el-GR" sz="2000" b="0" i="0" u="none" strike="noStrike" cap="none" normalizeH="0" baseline="0" dirty="0" smtClean="0">
                        <a:ln>
                          <a:noFill/>
                        </a:ln>
                        <a:solidFill>
                          <a:schemeClr val="tx1"/>
                        </a:solidFill>
                        <a:effectLst/>
                        <a:latin typeface="+mn-lt"/>
                      </a:endParaRPr>
                    </a:p>
                  </a:txBody>
                  <a:tcPr horzOverflow="overflow"/>
                </a:tc>
                <a:tc hMerge="1">
                  <a:txBody>
                    <a:bodyPr/>
                    <a:lstStyle/>
                    <a:p>
                      <a:endParaRPr lang="el-GR"/>
                    </a:p>
                  </a:txBody>
                  <a:tcPr/>
                </a:tc>
                <a:tc hMerge="1">
                  <a:txBody>
                    <a:bodyPr/>
                    <a:lstStyle/>
                    <a:p>
                      <a:endParaRPr lang="el-GR"/>
                    </a:p>
                  </a:txBody>
                  <a:tcPr/>
                </a:tc>
                <a:tc hMerge="1">
                  <a:txBody>
                    <a:bodyPr/>
                    <a:lstStyle/>
                    <a:p>
                      <a:endParaRPr lang="el-GR"/>
                    </a:p>
                  </a:txBody>
                  <a:tcPr/>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LEVEL=1</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VTO=-0.8</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GAMMA=0.4</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PHI=0.8</a:t>
                      </a:r>
                      <a:endParaRPr kumimoji="0" lang="en-US" altLang="el-GR" sz="2000" b="0" i="0" u="none" strike="noStrike" cap="none" normalizeH="0" baseline="0" smtClean="0">
                        <a:ln>
                          <a:noFill/>
                        </a:ln>
                        <a:solidFill>
                          <a:schemeClr val="tx1"/>
                        </a:solidFill>
                        <a:effectLst/>
                        <a:latin typeface="+mn-lt"/>
                      </a:endParaRPr>
                    </a:p>
                  </a:txBody>
                  <a:tcPr horzOverflow="overflow"/>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NSUB=5e+14</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LD=0.09e-6</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UO=100</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LAMBDA=0.2</a:t>
                      </a:r>
                      <a:endParaRPr kumimoji="0" lang="en-US" altLang="el-GR" sz="2000" b="0" i="0" u="none" strike="noStrike" cap="none" normalizeH="0" baseline="0" smtClean="0">
                        <a:ln>
                          <a:noFill/>
                        </a:ln>
                        <a:solidFill>
                          <a:schemeClr val="tx1"/>
                        </a:solidFill>
                        <a:effectLst/>
                        <a:latin typeface="+mn-lt"/>
                      </a:endParaRPr>
                    </a:p>
                  </a:txBody>
                  <a:tcPr horzOverflow="overflow"/>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TOX=9e-9</a:t>
                      </a:r>
                      <a:endParaRPr kumimoji="0" lang="en-US" altLang="el-GR" sz="2000" b="0" i="0" u="none" strike="noStrike" cap="none" normalizeH="0" baseline="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PB=0.9</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CJ=0.94e-3</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mn-lt"/>
                          <a:cs typeface="Times New Roman" panose="02020603050405020304" pitchFamily="18" charset="0"/>
                        </a:rPr>
                        <a:t>CJSW=0.32e-11</a:t>
                      </a:r>
                      <a:endParaRPr kumimoji="0" lang="en-US" altLang="el-GR" sz="2000" b="0" i="0" u="none" strike="noStrike" cap="none" normalizeH="0" baseline="0" smtClean="0">
                        <a:ln>
                          <a:noFill/>
                        </a:ln>
                        <a:solidFill>
                          <a:schemeClr val="tx1"/>
                        </a:solidFill>
                        <a:effectLst/>
                        <a:latin typeface="+mn-lt"/>
                      </a:endParaRPr>
                    </a:p>
                  </a:txBody>
                  <a:tcPr horzOverflow="overflow"/>
                </a:tc>
              </a:tr>
              <a:tr h="42844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MJ=0.5</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MJSW=0.3</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CGDO=0.3e-11</a:t>
                      </a:r>
                      <a:endParaRPr kumimoji="0" lang="en-US" altLang="el-GR" sz="2000" b="0" i="0" u="none" strike="noStrike" cap="none" normalizeH="0" baseline="0" dirty="0" smtClean="0">
                        <a:ln>
                          <a:noFill/>
                        </a:ln>
                        <a:solidFill>
                          <a:schemeClr val="tx1"/>
                        </a:solidFill>
                        <a:effectLst/>
                        <a:latin typeface="+mn-lt"/>
                      </a:endParaRPr>
                    </a:p>
                  </a:txBody>
                  <a:tcP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mn-lt"/>
                          <a:cs typeface="Times New Roman" panose="02020603050405020304" pitchFamily="18" charset="0"/>
                        </a:rPr>
                        <a:t>JS=0.5e-8</a:t>
                      </a:r>
                      <a:endParaRPr kumimoji="0" lang="en-US" altLang="el-GR" sz="2000" b="0" i="0" u="none" strike="noStrike" cap="none" normalizeH="0" baseline="0" dirty="0" smtClean="0">
                        <a:ln>
                          <a:noFill/>
                        </a:ln>
                        <a:solidFill>
                          <a:schemeClr val="tx1"/>
                        </a:solidFill>
                        <a:effectLst/>
                        <a:latin typeface="+mn-lt"/>
                      </a:endParaRPr>
                    </a:p>
                  </a:txBody>
                  <a:tcPr horzOverflow="overflow"/>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2015</a:t>
            </a:r>
            <a:r>
              <a:rPr lang="el-GR" altLang="el-GR" sz="2000" dirty="0"/>
              <a:t>. «Σχεδίαση Μεικτών </a:t>
            </a:r>
            <a:r>
              <a:rPr lang="en-US" altLang="el-GR" sz="2000" dirty="0"/>
              <a:t>VLSI </a:t>
            </a:r>
            <a:r>
              <a:rPr lang="el-GR" altLang="el-GR" sz="2000" dirty="0" smtClean="0"/>
              <a:t>Κυκλωμάτων. Βασικά μοντέλα των διατάξεων </a:t>
            </a:r>
            <a:r>
              <a:rPr lang="en-US" altLang="el-GR" sz="2000" dirty="0" smtClean="0"/>
              <a:t>MOS.</a:t>
            </a:r>
            <a:r>
              <a:rPr lang="el-GR" altLang="el-GR" sz="2000" dirty="0" smtClean="0"/>
              <a:t>». Έκδοση: 1.0. Αθήνα 2015. Διαθέσιμο από τη δικτυακή διεύθυνση: </a:t>
            </a:r>
            <a:r>
              <a:rPr lang="en-US" altLang="el-GR" sz="2000" u="sng" dirty="0">
                <a:hlinkClick r:id="rId3"/>
              </a:rPr>
              <a:t>http://opencourses.uoa.gr/courses/DI101</a:t>
            </a:r>
            <a:r>
              <a:rPr lang="en-US" altLang="el-GR" sz="2000" u="sng" dirty="0" smtClean="0">
                <a:hlinkClick r:id="rId3"/>
              </a:rPr>
              <a:t>/</a:t>
            </a:r>
            <a:r>
              <a:rPr lang="en-US" altLang="el-GR" sz="2000" u="sng" dirty="0" smtClean="0"/>
              <a:t>. </a:t>
            </a:r>
            <a:endParaRPr lang="el-GR" altLang="el-GR" sz="20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err="1" smtClean="0"/>
              <a:t>Behzad</a:t>
            </a:r>
            <a:r>
              <a:rPr lang="en-US" sz="2000" dirty="0" smtClean="0"/>
              <a:t> </a:t>
            </a:r>
            <a:r>
              <a:rPr lang="en-US" sz="2000" dirty="0"/>
              <a:t>Razavi. 2000. </a:t>
            </a:r>
            <a:r>
              <a:rPr lang="en-US" sz="2000" i="1" dirty="0"/>
              <a:t>Design of Analog CMOS Integrated Circuits</a:t>
            </a:r>
            <a:r>
              <a:rPr lang="en-US" sz="2000" dirty="0"/>
              <a:t> (1 ed.). McGraw-Hill, Inc., New York, NY</a:t>
            </a:r>
            <a:r>
              <a:rPr lang="en-US" sz="2000"/>
              <a:t>, </a:t>
            </a:r>
            <a:r>
              <a:rPr lang="en-US" sz="2000" smtClean="0"/>
              <a:t>USA ©</a:t>
            </a:r>
            <a:r>
              <a:rPr lang="en-US" sz="2000" dirty="0"/>
              <a:t>2000</a:t>
            </a:r>
            <a:r>
              <a:rPr lang="el-GR" sz="2000" dirty="0"/>
              <a:t> </a:t>
            </a:r>
            <a:r>
              <a:rPr lang="en-US" sz="2000" dirty="0" smtClean="0"/>
              <a:t>. </a:t>
            </a:r>
            <a:endParaRPr lang="en-US" sz="2000" dirty="0"/>
          </a:p>
          <a:p>
            <a:pPr marL="0" indent="0" eaLnBrk="1" fontAlgn="auto" hangingPunct="1">
              <a:spcAft>
                <a:spcPts val="0"/>
              </a:spcAft>
              <a:buFont typeface="Arial" panose="020B0604020202020204" pitchFamily="34" charset="0"/>
              <a:buNone/>
              <a:defRPr/>
            </a:pPr>
            <a:endParaRPr lang="el-GR" sz="2000" dirty="0" smtClean="0"/>
          </a:p>
        </p:txBody>
      </p:sp>
    </p:spTree>
    <p:extLst>
      <p:ext uri="{BB962C8B-B14F-4D97-AF65-F5344CB8AC3E}">
        <p14:creationId xmlns:p14="http://schemas.microsoft.com/office/powerpoint/2010/main" val="18922722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57200" y="18877"/>
            <a:ext cx="8229600" cy="1143000"/>
          </a:xfrm>
        </p:spPr>
        <p:txBody>
          <a:bodyPr/>
          <a:lstStyle/>
          <a:p>
            <a:r>
              <a:rPr lang="el-GR" sz="4000" dirty="0" smtClean="0"/>
              <a:t>Εισαγωγή στην αναλογική σχεδίαση</a:t>
            </a:r>
            <a:endParaRPr lang="el-GR" sz="4000" dirty="0"/>
          </a:p>
        </p:txBody>
      </p:sp>
      <p:sp>
        <p:nvSpPr>
          <p:cNvPr id="6" name="Θέση περιεχομένου 5"/>
          <p:cNvSpPr>
            <a:spLocks noGrp="1"/>
          </p:cNvSpPr>
          <p:nvPr>
            <p:ph idx="1"/>
          </p:nvPr>
        </p:nvSpPr>
        <p:spPr>
          <a:xfrm>
            <a:off x="457200" y="1072431"/>
            <a:ext cx="2762449" cy="348457"/>
          </a:xfrm>
        </p:spPr>
        <p:txBody>
          <a:bodyPr/>
          <a:lstStyle/>
          <a:p>
            <a:pPr marL="0" indent="0">
              <a:buNone/>
            </a:pPr>
            <a:r>
              <a:rPr lang="el-GR" altLang="el-GR" sz="2000" b="1" dirty="0">
                <a:cs typeface="Times New Roman" panose="02020603050405020304" pitchFamily="18" charset="0"/>
              </a:rPr>
              <a:t>Γιατί Αναλογικά;</a:t>
            </a:r>
            <a:endParaRPr lang="en-US" altLang="el-GR" sz="2000" b="1" dirty="0">
              <a:cs typeface="Times New Roman" panose="02020603050405020304" pitchFamily="18" charset="0"/>
            </a:endParaRPr>
          </a:p>
          <a:p>
            <a:pPr marL="0" indent="0">
              <a:buNone/>
            </a:pPr>
            <a:endParaRPr lang="el-GR" sz="2000" dirty="0"/>
          </a:p>
        </p:txBody>
      </p:sp>
      <p:sp>
        <p:nvSpPr>
          <p:cNvPr id="1035" name="Rectangle 7"/>
          <p:cNvSpPr>
            <a:spLocks noChangeArrowheads="1"/>
          </p:cNvSpPr>
          <p:nvPr/>
        </p:nvSpPr>
        <p:spPr bwMode="auto">
          <a:xfrm>
            <a:off x="354671" y="1753497"/>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b="1" dirty="0">
                <a:latin typeface="+mn-lt"/>
                <a:cs typeface="Times New Roman" panose="02020603050405020304" pitchFamily="18" charset="0"/>
              </a:rPr>
              <a:t>Επεξεργασία Φυσικών σημάτων</a:t>
            </a:r>
            <a:r>
              <a:rPr lang="el-GR" altLang="el-GR" sz="2000" dirty="0">
                <a:latin typeface="+mn-lt"/>
                <a:cs typeface="Times New Roman" panose="02020603050405020304" pitchFamily="18" charset="0"/>
              </a:rPr>
              <a:t>. </a:t>
            </a:r>
            <a:endParaRPr lang="el-GR" altLang="el-GR" sz="2000" dirty="0">
              <a:latin typeface="+mn-lt"/>
            </a:endParaRPr>
          </a:p>
        </p:txBody>
      </p:sp>
      <p:graphicFrame>
        <p:nvGraphicFramePr>
          <p:cNvPr id="1026" name="Object 2" descr="Διαγράμματα σημάτων"/>
          <p:cNvGraphicFramePr>
            <a:graphicFrameLocks noChangeAspect="1"/>
          </p:cNvGraphicFramePr>
          <p:nvPr>
            <p:extLst>
              <p:ext uri="{D42A27DB-BD31-4B8C-83A1-F6EECF244321}">
                <p14:modId xmlns:p14="http://schemas.microsoft.com/office/powerpoint/2010/main" val="3322823241"/>
              </p:ext>
            </p:extLst>
          </p:nvPr>
        </p:nvGraphicFramePr>
        <p:xfrm>
          <a:off x="2862654" y="1102560"/>
          <a:ext cx="2590800" cy="1724025"/>
        </p:xfrm>
        <a:graphic>
          <a:graphicData uri="http://schemas.openxmlformats.org/presentationml/2006/ole">
            <mc:AlternateContent xmlns:mc="http://schemas.openxmlformats.org/markup-compatibility/2006">
              <mc:Choice xmlns:v="urn:schemas-microsoft-com:vml" Requires="v">
                <p:oleObj spid="_x0000_s1159" r:id="rId4" imgW="2790476" imgH="1857143" progId="MSPhotoEd.3">
                  <p:embed/>
                </p:oleObj>
              </mc:Choice>
              <mc:Fallback>
                <p:oleObj r:id="rId4" imgW="2790476" imgH="185714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654" y="1102560"/>
                        <a:ext cx="2590800" cy="17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10"/>
          <p:cNvSpPr>
            <a:spLocks noChangeArrowheads="1"/>
          </p:cNvSpPr>
          <p:nvPr/>
        </p:nvSpPr>
        <p:spPr bwMode="auto">
          <a:xfrm>
            <a:off x="387382" y="2855250"/>
            <a:ext cx="23777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b="1" dirty="0">
                <a:latin typeface="+mn-lt"/>
                <a:cs typeface="Times New Roman" panose="02020603050405020304" pitchFamily="18" charset="0"/>
              </a:rPr>
              <a:t>Ψηφιακές επικοινωνίες</a:t>
            </a:r>
            <a:r>
              <a:rPr lang="el-GR" altLang="el-GR" sz="2000" dirty="0">
                <a:latin typeface="+mn-lt"/>
                <a:cs typeface="Times New Roman" panose="02020603050405020304" pitchFamily="18" charset="0"/>
              </a:rPr>
              <a:t>. </a:t>
            </a:r>
            <a:endParaRPr lang="el-GR" altLang="el-GR" sz="4000" dirty="0">
              <a:latin typeface="+mn-lt"/>
            </a:endParaRPr>
          </a:p>
        </p:txBody>
      </p:sp>
      <p:graphicFrame>
        <p:nvGraphicFramePr>
          <p:cNvPr id="1027" name="Object 3" descr="Τάση ψηφιακού σήματος"/>
          <p:cNvGraphicFramePr>
            <a:graphicFrameLocks noChangeAspect="1"/>
          </p:cNvGraphicFramePr>
          <p:nvPr>
            <p:extLst>
              <p:ext uri="{D42A27DB-BD31-4B8C-83A1-F6EECF244321}">
                <p14:modId xmlns:p14="http://schemas.microsoft.com/office/powerpoint/2010/main" val="1865826301"/>
              </p:ext>
            </p:extLst>
          </p:nvPr>
        </p:nvGraphicFramePr>
        <p:xfrm>
          <a:off x="2162175" y="2804443"/>
          <a:ext cx="2076450" cy="1143000"/>
        </p:xfrm>
        <a:graphic>
          <a:graphicData uri="http://schemas.openxmlformats.org/presentationml/2006/ole">
            <mc:AlternateContent xmlns:mc="http://schemas.openxmlformats.org/markup-compatibility/2006">
              <mc:Choice xmlns:v="urn:schemas-microsoft-com:vml" Requires="v">
                <p:oleObj spid="_x0000_s1160" r:id="rId6" imgW="2076740" imgH="1142857" progId="MSPhotoEd.3">
                  <p:embed/>
                </p:oleObj>
              </mc:Choice>
              <mc:Fallback>
                <p:oleObj r:id="rId6" imgW="2076740" imgH="114285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2175" y="2804443"/>
                        <a:ext cx="20764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descr="Ψηφιακό σήμα"/>
          <p:cNvGraphicFramePr>
            <a:graphicFrameLocks noChangeAspect="1"/>
          </p:cNvGraphicFramePr>
          <p:nvPr>
            <p:extLst>
              <p:ext uri="{D42A27DB-BD31-4B8C-83A1-F6EECF244321}">
                <p14:modId xmlns:p14="http://schemas.microsoft.com/office/powerpoint/2010/main" val="4245279754"/>
              </p:ext>
            </p:extLst>
          </p:nvPr>
        </p:nvGraphicFramePr>
        <p:xfrm>
          <a:off x="4687924" y="2804443"/>
          <a:ext cx="2295525" cy="971550"/>
        </p:xfrm>
        <a:graphic>
          <a:graphicData uri="http://schemas.openxmlformats.org/presentationml/2006/ole">
            <mc:AlternateContent xmlns:mc="http://schemas.openxmlformats.org/markup-compatibility/2006">
              <mc:Choice xmlns:v="urn:schemas-microsoft-com:vml" Requires="v">
                <p:oleObj spid="_x0000_s1161" r:id="rId8" imgW="2295238" imgH="971686" progId="MSPhotoEd.3">
                  <p:embed/>
                </p:oleObj>
              </mc:Choice>
              <mc:Fallback>
                <p:oleObj r:id="rId8" imgW="2295238" imgH="971686"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7924" y="2804443"/>
                        <a:ext cx="229552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15"/>
          <p:cNvSpPr>
            <a:spLocks noChangeArrowheads="1"/>
          </p:cNvSpPr>
          <p:nvPr/>
        </p:nvSpPr>
        <p:spPr bwMode="auto">
          <a:xfrm>
            <a:off x="278471" y="4025108"/>
            <a:ext cx="3825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b="1" dirty="0">
                <a:latin typeface="+mn-lt"/>
                <a:cs typeface="Times New Roman" panose="02020603050405020304" pitchFamily="18" charset="0"/>
              </a:rPr>
              <a:t>Ηλεκτρονικά Οδήγησης Δίσκων</a:t>
            </a:r>
            <a:r>
              <a:rPr lang="en-GB" altLang="el-GR" sz="2000" dirty="0">
                <a:latin typeface="+mn-lt"/>
              </a:rPr>
              <a:t> </a:t>
            </a:r>
          </a:p>
        </p:txBody>
      </p:sp>
      <p:graphicFrame>
        <p:nvGraphicFramePr>
          <p:cNvPr id="1029" name="Object 5" descr="Διάγραμα σήματος"/>
          <p:cNvGraphicFramePr>
            <a:graphicFrameLocks noChangeAspect="1"/>
          </p:cNvGraphicFramePr>
          <p:nvPr>
            <p:extLst>
              <p:ext uri="{D42A27DB-BD31-4B8C-83A1-F6EECF244321}">
                <p14:modId xmlns:p14="http://schemas.microsoft.com/office/powerpoint/2010/main" val="1831988680"/>
              </p:ext>
            </p:extLst>
          </p:nvPr>
        </p:nvGraphicFramePr>
        <p:xfrm>
          <a:off x="4031335" y="3932284"/>
          <a:ext cx="2562225" cy="904875"/>
        </p:xfrm>
        <a:graphic>
          <a:graphicData uri="http://schemas.openxmlformats.org/presentationml/2006/ole">
            <mc:AlternateContent xmlns:mc="http://schemas.openxmlformats.org/markup-compatibility/2006">
              <mc:Choice xmlns:v="urn:schemas-microsoft-com:vml" Requires="v">
                <p:oleObj spid="_x0000_s1162" r:id="rId10" imgW="2561905" imgH="905001" progId="MSPhotoEd.3">
                  <p:embed/>
                </p:oleObj>
              </mc:Choice>
              <mc:Fallback>
                <p:oleObj r:id="rId10" imgW="2561905" imgH="905001"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1335" y="3932284"/>
                        <a:ext cx="256222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Rectangle 18"/>
          <p:cNvSpPr>
            <a:spLocks noChangeArrowheads="1"/>
          </p:cNvSpPr>
          <p:nvPr/>
        </p:nvSpPr>
        <p:spPr bwMode="auto">
          <a:xfrm>
            <a:off x="278471" y="4812762"/>
            <a:ext cx="266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b="1" dirty="0">
                <a:latin typeface="+mn-lt"/>
                <a:cs typeface="Times New Roman" panose="02020603050405020304" pitchFamily="18" charset="0"/>
              </a:rPr>
              <a:t>Ασύρματοι Δέκτες.</a:t>
            </a:r>
            <a:r>
              <a:rPr lang="en-GB" altLang="el-GR" sz="2000" dirty="0">
                <a:latin typeface="+mn-lt"/>
              </a:rPr>
              <a:t> </a:t>
            </a:r>
          </a:p>
        </p:txBody>
      </p:sp>
      <p:graphicFrame>
        <p:nvGraphicFramePr>
          <p:cNvPr id="1030" name="Object 6" descr="Διάγραμμα"/>
          <p:cNvGraphicFramePr>
            <a:graphicFrameLocks noChangeAspect="1"/>
          </p:cNvGraphicFramePr>
          <p:nvPr>
            <p:extLst>
              <p:ext uri="{D42A27DB-BD31-4B8C-83A1-F6EECF244321}">
                <p14:modId xmlns:p14="http://schemas.microsoft.com/office/powerpoint/2010/main" val="2216909610"/>
              </p:ext>
            </p:extLst>
          </p:nvPr>
        </p:nvGraphicFramePr>
        <p:xfrm>
          <a:off x="2495351" y="4564684"/>
          <a:ext cx="1257300" cy="866775"/>
        </p:xfrm>
        <a:graphic>
          <a:graphicData uri="http://schemas.openxmlformats.org/presentationml/2006/ole">
            <mc:AlternateContent xmlns:mc="http://schemas.openxmlformats.org/markup-compatibility/2006">
              <mc:Choice xmlns:v="urn:schemas-microsoft-com:vml" Requires="v">
                <p:oleObj spid="_x0000_s1163" r:id="rId12" imgW="1257476" imgH="866896" progId="MSPhotoEd.3">
                  <p:embed/>
                </p:oleObj>
              </mc:Choice>
              <mc:Fallback>
                <p:oleObj r:id="rId12" imgW="1257476" imgH="866896"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95351" y="4564684"/>
                        <a:ext cx="12573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Rectangle 21"/>
          <p:cNvSpPr>
            <a:spLocks noChangeArrowheads="1"/>
          </p:cNvSpPr>
          <p:nvPr/>
        </p:nvSpPr>
        <p:spPr bwMode="auto">
          <a:xfrm>
            <a:off x="4146454" y="5034049"/>
            <a:ext cx="2236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b="1" dirty="0">
                <a:latin typeface="+mn-lt"/>
                <a:cs typeface="Times New Roman" panose="02020603050405020304" pitchFamily="18" charset="0"/>
              </a:rPr>
              <a:t>Οπτικοί Δέκτες. </a:t>
            </a:r>
            <a:endParaRPr lang="el-GR" altLang="el-GR" sz="2000" dirty="0">
              <a:latin typeface="+mn-lt"/>
            </a:endParaRPr>
          </a:p>
        </p:txBody>
      </p:sp>
      <p:graphicFrame>
        <p:nvGraphicFramePr>
          <p:cNvPr id="1031" name="Object 7" descr="Σχεδιάγραμμα οπτκού δέκτη"/>
          <p:cNvGraphicFramePr>
            <a:graphicFrameLocks noChangeAspect="1"/>
          </p:cNvGraphicFramePr>
          <p:nvPr>
            <p:extLst>
              <p:ext uri="{D42A27DB-BD31-4B8C-83A1-F6EECF244321}">
                <p14:modId xmlns:p14="http://schemas.microsoft.com/office/powerpoint/2010/main" val="3083599460"/>
              </p:ext>
            </p:extLst>
          </p:nvPr>
        </p:nvGraphicFramePr>
        <p:xfrm>
          <a:off x="5969531" y="4993451"/>
          <a:ext cx="2943225" cy="685800"/>
        </p:xfrm>
        <a:graphic>
          <a:graphicData uri="http://schemas.openxmlformats.org/presentationml/2006/ole">
            <mc:AlternateContent xmlns:mc="http://schemas.openxmlformats.org/markup-compatibility/2006">
              <mc:Choice xmlns:v="urn:schemas-microsoft-com:vml" Requires="v">
                <p:oleObj spid="_x0000_s1164" r:id="rId14" imgW="2943636" imgH="685714" progId="MSPhotoEd.3">
                  <p:embed/>
                </p:oleObj>
              </mc:Choice>
              <mc:Fallback>
                <p:oleObj r:id="rId14" imgW="2943636" imgH="685714"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9531" y="4993451"/>
                        <a:ext cx="29432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 name="Rectangle 24"/>
          <p:cNvSpPr>
            <a:spLocks noChangeArrowheads="1"/>
          </p:cNvSpPr>
          <p:nvPr/>
        </p:nvSpPr>
        <p:spPr bwMode="auto">
          <a:xfrm>
            <a:off x="282577" y="5679251"/>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dirty="0">
                <a:latin typeface="+mn-lt"/>
                <a:cs typeface="Times New Roman" panose="02020603050405020304" pitchFamily="18" charset="0"/>
              </a:rPr>
              <a:t> </a:t>
            </a:r>
            <a:r>
              <a:rPr lang="el-GR" altLang="el-GR" sz="2000" b="1" dirty="0">
                <a:latin typeface="+mn-lt"/>
                <a:cs typeface="Times New Roman" panose="02020603050405020304" pitchFamily="18" charset="0"/>
              </a:rPr>
              <a:t>Αισθητήρες. </a:t>
            </a:r>
            <a:r>
              <a:rPr lang="el-GR" altLang="el-GR" sz="2000" dirty="0">
                <a:latin typeface="+mn-lt"/>
                <a:cs typeface="Times New Roman" panose="02020603050405020304" pitchFamily="18" charset="0"/>
              </a:rPr>
              <a:t> </a:t>
            </a:r>
            <a:r>
              <a:rPr lang="en-GB" altLang="el-GR" sz="2000" dirty="0">
                <a:latin typeface="+mn-lt"/>
              </a:rPr>
              <a:t> </a:t>
            </a:r>
          </a:p>
        </p:txBody>
      </p:sp>
      <p:graphicFrame>
        <p:nvGraphicFramePr>
          <p:cNvPr id="1032" name="Object 8" descr="Σχεδιάγρμμα αισθητήρα"/>
          <p:cNvGraphicFramePr>
            <a:graphicFrameLocks noChangeAspect="1"/>
          </p:cNvGraphicFramePr>
          <p:nvPr>
            <p:extLst>
              <p:ext uri="{D42A27DB-BD31-4B8C-83A1-F6EECF244321}">
                <p14:modId xmlns:p14="http://schemas.microsoft.com/office/powerpoint/2010/main" val="2037817416"/>
              </p:ext>
            </p:extLst>
          </p:nvPr>
        </p:nvGraphicFramePr>
        <p:xfrm>
          <a:off x="1943100" y="5414200"/>
          <a:ext cx="2514600" cy="986684"/>
        </p:xfrm>
        <a:graphic>
          <a:graphicData uri="http://schemas.openxmlformats.org/presentationml/2006/ole">
            <mc:AlternateContent xmlns:mc="http://schemas.openxmlformats.org/markup-compatibility/2006">
              <mc:Choice xmlns:v="urn:schemas-microsoft-com:vml" Requires="v">
                <p:oleObj spid="_x0000_s1165" r:id="rId16" imgW="3409524" imgH="1685714" progId="MSPhotoEd.3">
                  <p:embed/>
                </p:oleObj>
              </mc:Choice>
              <mc:Fallback>
                <p:oleObj r:id="rId16" imgW="3409524" imgH="1685714"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3100" y="5414200"/>
                        <a:ext cx="2514600" cy="986684"/>
                      </a:xfrm>
                      <a:prstGeom prst="rect">
                        <a:avLst/>
                      </a:prstGeom>
                      <a:noFill/>
                      <a:extLst/>
                    </p:spPr>
                  </p:pic>
                </p:oleObj>
              </mc:Fallback>
            </mc:AlternateContent>
          </a:graphicData>
        </a:graphic>
      </p:graphicFrame>
      <p:sp>
        <p:nvSpPr>
          <p:cNvPr id="1041" name="Rectangle 29"/>
          <p:cNvSpPr>
            <a:spLocks noChangeArrowheads="1"/>
          </p:cNvSpPr>
          <p:nvPr/>
        </p:nvSpPr>
        <p:spPr bwMode="auto">
          <a:xfrm>
            <a:off x="4788024" y="5858917"/>
            <a:ext cx="3898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b="1" dirty="0">
                <a:latin typeface="+mn-lt"/>
                <a:cs typeface="Times New Roman" panose="02020603050405020304" pitchFamily="18" charset="0"/>
              </a:rPr>
              <a:t>Μικροεπεξεργαστές και Μνήμες. </a:t>
            </a:r>
            <a:endParaRPr lang="el-GR" altLang="el-GR" sz="4000" dirty="0">
              <a:latin typeface="+mn-lt"/>
            </a:endParaRPr>
          </a:p>
        </p:txBody>
      </p:sp>
    </p:spTree>
    <p:custDataLst>
      <p:tags r:id="rId2"/>
    </p:custDataLst>
    <p:extLst>
      <p:ext uri="{BB962C8B-B14F-4D97-AF65-F5344CB8AC3E}">
        <p14:creationId xmlns:p14="http://schemas.microsoft.com/office/powerpoint/2010/main" val="21646669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6"/>
          <p:cNvSpPr>
            <a:spLocks noGrp="1"/>
          </p:cNvSpPr>
          <p:nvPr>
            <p:ph type="title"/>
          </p:nvPr>
        </p:nvSpPr>
        <p:spPr/>
        <p:txBody>
          <a:bodyPr/>
          <a:lstStyle/>
          <a:p>
            <a:r>
              <a:rPr lang="el-GR" sz="4000" dirty="0" smtClean="0"/>
              <a:t>Φυσική των βασικών διατάξεων </a:t>
            </a:r>
            <a:r>
              <a:rPr lang="en-US" sz="4000" dirty="0" smtClean="0"/>
              <a:t>MOS</a:t>
            </a:r>
            <a:endParaRPr lang="el-GR" sz="4000" dirty="0"/>
          </a:p>
        </p:txBody>
      </p:sp>
      <p:sp>
        <p:nvSpPr>
          <p:cNvPr id="7" name="Θέση κειμένου 6"/>
          <p:cNvSpPr>
            <a:spLocks noGrp="1"/>
          </p:cNvSpPr>
          <p:nvPr>
            <p:ph type="body" idx="1"/>
            <p:custDataLst>
              <p:tags r:id="rId3"/>
            </p:custDataLst>
          </p:nvPr>
        </p:nvSpPr>
        <p:spPr>
          <a:xfrm>
            <a:off x="0" y="1375409"/>
            <a:ext cx="4040188" cy="639762"/>
          </a:xfrm>
        </p:spPr>
        <p:txBody>
          <a:bodyPr/>
          <a:lstStyle/>
          <a:p>
            <a:r>
              <a:rPr lang="en-US" sz="2000" dirty="0" smtClean="0"/>
              <a:t>To MOSFET </a:t>
            </a:r>
            <a:r>
              <a:rPr lang="el-GR" sz="2000" dirty="0" smtClean="0"/>
              <a:t>σαν διακόπτης</a:t>
            </a:r>
            <a:endParaRPr lang="el-GR" sz="2000" dirty="0"/>
          </a:p>
        </p:txBody>
      </p:sp>
      <p:graphicFrame>
        <p:nvGraphicFramePr>
          <p:cNvPr id="11" name="Object 7" descr="Σχέδιο απεικόνισης του MOSFET ως διακόπτη, με τρεις ακροδέκτες (Source, Gate και Drain)&#10;"/>
          <p:cNvGraphicFramePr>
            <a:graphicFrameLocks noGrp="1" noChangeAspect="1"/>
          </p:cNvGraphicFramePr>
          <p:nvPr>
            <p:ph sz="half" idx="2"/>
            <p:extLst>
              <p:ext uri="{D42A27DB-BD31-4B8C-83A1-F6EECF244321}">
                <p14:modId xmlns:p14="http://schemas.microsoft.com/office/powerpoint/2010/main" val="2125607340"/>
              </p:ext>
            </p:extLst>
          </p:nvPr>
        </p:nvGraphicFramePr>
        <p:xfrm>
          <a:off x="3671900" y="1226652"/>
          <a:ext cx="2119049" cy="837366"/>
        </p:xfrm>
        <a:graphic>
          <a:graphicData uri="http://schemas.openxmlformats.org/presentationml/2006/ole">
            <mc:AlternateContent xmlns:mc="http://schemas.openxmlformats.org/markup-compatibility/2006">
              <mc:Choice xmlns:v="urn:schemas-microsoft-com:vml" Requires="v">
                <p:oleObj spid="_x0000_s2135" name="Photo Editor Photo" r:id="rId5" imgW="1181265" imgH="466543" progId="MSPhotoEd.3">
                  <p:embed/>
                </p:oleObj>
              </mc:Choice>
              <mc:Fallback>
                <p:oleObj name="Photo Editor Photo" r:id="rId5" imgW="1181265" imgH="466543"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900" y="1226652"/>
                        <a:ext cx="2119049" cy="837366"/>
                      </a:xfrm>
                      <a:prstGeom prst="rect">
                        <a:avLst/>
                      </a:prstGeom>
                      <a:noFill/>
                    </p:spPr>
                  </p:pic>
                </p:oleObj>
              </mc:Fallback>
            </mc:AlternateContent>
          </a:graphicData>
        </a:graphic>
      </p:graphicFrame>
      <p:sp>
        <p:nvSpPr>
          <p:cNvPr id="9" name="Θέση κειμένου 8"/>
          <p:cNvSpPr>
            <a:spLocks noGrp="1"/>
          </p:cNvSpPr>
          <p:nvPr>
            <p:ph type="body" sz="quarter" idx="3"/>
          </p:nvPr>
        </p:nvSpPr>
        <p:spPr>
          <a:xfrm>
            <a:off x="0" y="2439228"/>
            <a:ext cx="2980801" cy="639762"/>
          </a:xfrm>
        </p:spPr>
        <p:txBody>
          <a:bodyPr/>
          <a:lstStyle/>
          <a:p>
            <a:r>
              <a:rPr lang="el-GR" altLang="el-GR" sz="2000" dirty="0"/>
              <a:t>Η δομή του </a:t>
            </a:r>
            <a:r>
              <a:rPr lang="en-US" altLang="el-GR" sz="2000" dirty="0"/>
              <a:t>MOSFET</a:t>
            </a:r>
            <a:r>
              <a:rPr lang="en-GB" altLang="el-GR" sz="2000" dirty="0"/>
              <a:t> </a:t>
            </a:r>
          </a:p>
        </p:txBody>
      </p:sp>
      <p:graphicFrame>
        <p:nvGraphicFramePr>
          <p:cNvPr id="15" name="Object 12" descr="Σχέδιο της δομής του MOSFET"/>
          <p:cNvGraphicFramePr>
            <a:graphicFrameLocks noGrp="1" noChangeAspect="1"/>
          </p:cNvGraphicFramePr>
          <p:nvPr>
            <p:ph sz="quarter" idx="4"/>
            <p:extLst>
              <p:ext uri="{D42A27DB-BD31-4B8C-83A1-F6EECF244321}">
                <p14:modId xmlns:p14="http://schemas.microsoft.com/office/powerpoint/2010/main" val="4286500449"/>
              </p:ext>
            </p:extLst>
          </p:nvPr>
        </p:nvGraphicFramePr>
        <p:xfrm>
          <a:off x="2339752" y="2246601"/>
          <a:ext cx="2962275" cy="923925"/>
        </p:xfrm>
        <a:graphic>
          <a:graphicData uri="http://schemas.openxmlformats.org/presentationml/2006/ole">
            <mc:AlternateContent xmlns:mc="http://schemas.openxmlformats.org/markup-compatibility/2006">
              <mc:Choice xmlns:v="urn:schemas-microsoft-com:vml" Requires="v">
                <p:oleObj spid="_x0000_s2136" name="Photo Editor Photo" r:id="rId7" imgW="2962689" imgH="923810" progId="MSPhotoEd.3">
                  <p:embed/>
                </p:oleObj>
              </mc:Choice>
              <mc:Fallback>
                <p:oleObj name="Photo Editor Photo" r:id="rId7" imgW="2962689" imgH="923810"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2246601"/>
                        <a:ext cx="2962275"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9" descr="Σχέδιο της δομής του MOSFET"/>
          <p:cNvGraphicFramePr>
            <a:graphicFrameLocks noChangeAspect="1"/>
          </p:cNvGraphicFramePr>
          <p:nvPr>
            <p:extLst>
              <p:ext uri="{D42A27DB-BD31-4B8C-83A1-F6EECF244321}">
                <p14:modId xmlns:p14="http://schemas.microsoft.com/office/powerpoint/2010/main" val="3647460147"/>
              </p:ext>
            </p:extLst>
          </p:nvPr>
        </p:nvGraphicFramePr>
        <p:xfrm>
          <a:off x="5632148" y="1942078"/>
          <a:ext cx="3198626" cy="1136912"/>
        </p:xfrm>
        <a:graphic>
          <a:graphicData uri="http://schemas.openxmlformats.org/presentationml/2006/ole">
            <mc:AlternateContent xmlns:mc="http://schemas.openxmlformats.org/markup-compatibility/2006">
              <mc:Choice xmlns:v="urn:schemas-microsoft-com:vml" Requires="v">
                <p:oleObj spid="_x0000_s2137" name="Photo Editor Photo" r:id="rId9" imgW="3591426" imgH="1276190" progId="MSPhotoEd.3">
                  <p:embed/>
                </p:oleObj>
              </mc:Choice>
              <mc:Fallback>
                <p:oleObj name="Photo Editor Photo" r:id="rId9" imgW="3591426" imgH="1276190"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148" y="1942078"/>
                        <a:ext cx="3198626" cy="1136912"/>
                      </a:xfrm>
                      <a:prstGeom prst="rect">
                        <a:avLst/>
                      </a:prstGeom>
                      <a:noFill/>
                    </p:spPr>
                  </p:pic>
                </p:oleObj>
              </mc:Fallback>
            </mc:AlternateContent>
          </a:graphicData>
        </a:graphic>
      </p:graphicFrame>
      <p:graphicFrame>
        <p:nvGraphicFramePr>
          <p:cNvPr id="17" name="Object 14" descr="Σχέδιο της δομής του MOSFET"/>
          <p:cNvGraphicFramePr>
            <a:graphicFrameLocks noChangeAspect="1"/>
          </p:cNvGraphicFramePr>
          <p:nvPr>
            <p:extLst>
              <p:ext uri="{D42A27DB-BD31-4B8C-83A1-F6EECF244321}">
                <p14:modId xmlns:p14="http://schemas.microsoft.com/office/powerpoint/2010/main" val="2235979257"/>
              </p:ext>
            </p:extLst>
          </p:nvPr>
        </p:nvGraphicFramePr>
        <p:xfrm>
          <a:off x="2873608" y="3135229"/>
          <a:ext cx="4246599" cy="2162219"/>
        </p:xfrm>
        <a:graphic>
          <a:graphicData uri="http://schemas.openxmlformats.org/presentationml/2006/ole">
            <mc:AlternateContent xmlns:mc="http://schemas.openxmlformats.org/markup-compatibility/2006">
              <mc:Choice xmlns:v="urn:schemas-microsoft-com:vml" Requires="v">
                <p:oleObj spid="_x0000_s2138" name="Photo Editor Photo" r:id="rId11" imgW="4676190" imgH="2381582" progId="MSPhotoEd.3">
                  <p:embed/>
                </p:oleObj>
              </mc:Choice>
              <mc:Fallback>
                <p:oleObj name="Photo Editor Photo" r:id="rId11" imgW="4676190" imgH="2381582"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3608" y="3135229"/>
                        <a:ext cx="4246599" cy="2162219"/>
                      </a:xfrm>
                      <a:prstGeom prst="rect">
                        <a:avLst/>
                      </a:prstGeom>
                      <a:noFill/>
                    </p:spPr>
                  </p:pic>
                </p:oleObj>
              </mc:Fallback>
            </mc:AlternateContent>
          </a:graphicData>
        </a:graphic>
      </p:graphicFrame>
      <p:sp>
        <p:nvSpPr>
          <p:cNvPr id="18" name="Θέση κειμένου 8"/>
          <p:cNvSpPr txBox="1">
            <a:spLocks/>
          </p:cNvSpPr>
          <p:nvPr/>
        </p:nvSpPr>
        <p:spPr bwMode="auto">
          <a:xfrm>
            <a:off x="45179" y="5572488"/>
            <a:ext cx="2980801"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altLang="el-GR" sz="2000" dirty="0" smtClean="0"/>
              <a:t>Συμβολισμοί των </a:t>
            </a:r>
            <a:r>
              <a:rPr lang="en-US" altLang="el-GR" sz="2000" dirty="0" smtClean="0"/>
              <a:t>MOS</a:t>
            </a:r>
            <a:endParaRPr lang="en-GB" altLang="el-GR" sz="2000" dirty="0"/>
          </a:p>
        </p:txBody>
      </p:sp>
      <p:graphicFrame>
        <p:nvGraphicFramePr>
          <p:cNvPr id="19" name="Object 17" descr="Διαφοερετικοί συμβολισμοί τον MOS (NMOS Και PMOS)"/>
          <p:cNvGraphicFramePr>
            <a:graphicFrameLocks noChangeAspect="1"/>
          </p:cNvGraphicFramePr>
          <p:nvPr>
            <p:extLst>
              <p:ext uri="{D42A27DB-BD31-4B8C-83A1-F6EECF244321}">
                <p14:modId xmlns:p14="http://schemas.microsoft.com/office/powerpoint/2010/main" val="802010877"/>
              </p:ext>
            </p:extLst>
          </p:nvPr>
        </p:nvGraphicFramePr>
        <p:xfrm>
          <a:off x="2658519" y="5168509"/>
          <a:ext cx="4676775" cy="1200150"/>
        </p:xfrm>
        <a:graphic>
          <a:graphicData uri="http://schemas.openxmlformats.org/presentationml/2006/ole">
            <mc:AlternateContent xmlns:mc="http://schemas.openxmlformats.org/markup-compatibility/2006">
              <mc:Choice xmlns:v="urn:schemas-microsoft-com:vml" Requires="v">
                <p:oleObj spid="_x0000_s2139" name="Photo Editor Photo" r:id="rId13" imgW="4676190" imgH="1200318" progId="MSPhotoEd.3">
                  <p:embed/>
                </p:oleObj>
              </mc:Choice>
              <mc:Fallback>
                <p:oleObj name="Photo Editor Photo" r:id="rId13" imgW="4676190" imgH="1200318" progId="MSPhotoEd.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8519" y="5168509"/>
                        <a:ext cx="4676775" cy="12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5886700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803602" y="0"/>
            <a:ext cx="7793038" cy="1450975"/>
          </a:xfrm>
          <a:noFill/>
        </p:spPr>
        <p:txBody>
          <a:bodyPr/>
          <a:lstStyle/>
          <a:p>
            <a:pPr eaLnBrk="1" hangingPunct="1"/>
            <a:r>
              <a:rPr lang="el-GR" altLang="el-GR" sz="4000" dirty="0"/>
              <a:t>Χαρακτηριστικές </a:t>
            </a:r>
            <a:r>
              <a:rPr lang="en-US" altLang="el-GR" sz="4000" dirty="0"/>
              <a:t>I/V </a:t>
            </a:r>
            <a:r>
              <a:rPr lang="el-GR" altLang="el-GR" sz="4000" dirty="0"/>
              <a:t>του </a:t>
            </a:r>
            <a:r>
              <a:rPr lang="en-US" altLang="el-GR" sz="4000" dirty="0"/>
              <a:t>MOS</a:t>
            </a:r>
          </a:p>
        </p:txBody>
      </p:sp>
      <p:sp>
        <p:nvSpPr>
          <p:cNvPr id="2" name="Θέση περιεχομένου 1"/>
          <p:cNvSpPr>
            <a:spLocks noGrp="1"/>
          </p:cNvSpPr>
          <p:nvPr>
            <p:ph idx="1"/>
          </p:nvPr>
        </p:nvSpPr>
        <p:spPr/>
        <p:txBody>
          <a:bodyPr/>
          <a:lstStyle/>
          <a:p>
            <a:pPr marL="0" indent="0">
              <a:buNone/>
            </a:pPr>
            <a:r>
              <a:rPr lang="el-GR" dirty="0" smtClean="0"/>
              <a:t>Η τάση κατωφλίου: </a:t>
            </a:r>
            <a:endParaRPr lang="el-GR" dirty="0"/>
          </a:p>
        </p:txBody>
      </p:sp>
      <p:graphicFrame>
        <p:nvGraphicFramePr>
          <p:cNvPr id="15" name="Object 6" descr="Σχέδιο της δομής του MOSFET με σχεδιασμένες τις τάσεις"/>
          <p:cNvGraphicFramePr>
            <a:graphicFrameLocks noChangeAspect="1"/>
          </p:cNvGraphicFramePr>
          <p:nvPr>
            <p:extLst>
              <p:ext uri="{D42A27DB-BD31-4B8C-83A1-F6EECF244321}">
                <p14:modId xmlns:p14="http://schemas.microsoft.com/office/powerpoint/2010/main" val="1425337486"/>
              </p:ext>
            </p:extLst>
          </p:nvPr>
        </p:nvGraphicFramePr>
        <p:xfrm>
          <a:off x="4211960" y="1732073"/>
          <a:ext cx="4610100" cy="2314575"/>
        </p:xfrm>
        <a:graphic>
          <a:graphicData uri="http://schemas.openxmlformats.org/presentationml/2006/ole">
            <mc:AlternateContent xmlns:mc="http://schemas.openxmlformats.org/markup-compatibility/2006">
              <mc:Choice xmlns:v="urn:schemas-microsoft-com:vml" Requires="v">
                <p:oleObj spid="_x0000_s3176" name="Photo Editor Photo" r:id="rId6" imgW="4610744" imgH="2314286" progId="MSPhotoEd.3">
                  <p:embed/>
                </p:oleObj>
              </mc:Choice>
              <mc:Fallback>
                <p:oleObj name="Photo Editor Photo" r:id="rId6" imgW="4610744" imgH="2314286"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1732073"/>
                        <a:ext cx="4610100" cy="231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8"/>
          <p:cNvGraphicFramePr>
            <a:graphicFrameLocks noChangeAspect="1"/>
          </p:cNvGraphicFramePr>
          <p:nvPr>
            <p:extLst>
              <p:ext uri="{D42A27DB-BD31-4B8C-83A1-F6EECF244321}">
                <p14:modId xmlns:p14="http://schemas.microsoft.com/office/powerpoint/2010/main" val="3046940886"/>
              </p:ext>
            </p:extLst>
          </p:nvPr>
        </p:nvGraphicFramePr>
        <p:xfrm>
          <a:off x="477938" y="2354230"/>
          <a:ext cx="2545856" cy="933417"/>
        </p:xfrm>
        <a:graphic>
          <a:graphicData uri="http://schemas.openxmlformats.org/presentationml/2006/ole">
            <mc:AlternateContent xmlns:mc="http://schemas.openxmlformats.org/markup-compatibility/2006">
              <mc:Choice xmlns:v="urn:schemas-microsoft-com:vml" Requires="v">
                <p:oleObj spid="_x0000_s3177" name="Equation" r:id="rId8" imgW="1523880" imgH="457200" progId="Equation.3">
                  <p:embed/>
                </p:oleObj>
              </mc:Choice>
              <mc:Fallback>
                <p:oleObj name="Equation" r:id="rId8" imgW="152388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38" y="2354230"/>
                        <a:ext cx="2545856" cy="933417"/>
                      </a:xfrm>
                      <a:prstGeom prst="rect">
                        <a:avLst/>
                      </a:prstGeom>
                      <a:noFill/>
                    </p:spPr>
                  </p:pic>
                </p:oleObj>
              </mc:Fallback>
            </mc:AlternateContent>
          </a:graphicData>
        </a:graphic>
      </p:graphicFrame>
      <p:graphicFrame>
        <p:nvGraphicFramePr>
          <p:cNvPr id="18" name="Object 15"/>
          <p:cNvGraphicFramePr>
            <a:graphicFrameLocks noChangeAspect="1"/>
          </p:cNvGraphicFramePr>
          <p:nvPr>
            <p:extLst>
              <p:ext uri="{D42A27DB-BD31-4B8C-83A1-F6EECF244321}">
                <p14:modId xmlns:p14="http://schemas.microsoft.com/office/powerpoint/2010/main" val="125970382"/>
              </p:ext>
            </p:extLst>
          </p:nvPr>
        </p:nvGraphicFramePr>
        <p:xfrm>
          <a:off x="445366" y="3364548"/>
          <a:ext cx="3120980" cy="587920"/>
        </p:xfrm>
        <a:graphic>
          <a:graphicData uri="http://schemas.openxmlformats.org/presentationml/2006/ole">
            <mc:AlternateContent xmlns:mc="http://schemas.openxmlformats.org/markup-compatibility/2006">
              <mc:Choice xmlns:v="urn:schemas-microsoft-com:vml" Requires="v">
                <p:oleObj spid="_x0000_s3178" name="Equation" r:id="rId10" imgW="1562040" imgH="228600" progId="Equation.3">
                  <p:embed/>
                </p:oleObj>
              </mc:Choice>
              <mc:Fallback>
                <p:oleObj name="Equation" r:id="rId10" imgW="15620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366" y="3364548"/>
                        <a:ext cx="3120980" cy="587920"/>
                      </a:xfrm>
                      <a:prstGeom prst="rect">
                        <a:avLst/>
                      </a:prstGeom>
                      <a:noFill/>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4290795828"/>
              </p:ext>
            </p:extLst>
          </p:nvPr>
        </p:nvGraphicFramePr>
        <p:xfrm>
          <a:off x="448743" y="4233519"/>
          <a:ext cx="3634914" cy="655436"/>
        </p:xfrm>
        <a:graphic>
          <a:graphicData uri="http://schemas.openxmlformats.org/presentationml/2006/ole">
            <mc:AlternateContent xmlns:mc="http://schemas.openxmlformats.org/markup-compatibility/2006">
              <mc:Choice xmlns:v="urn:schemas-microsoft-com:vml" Requires="v">
                <p:oleObj spid="_x0000_s3179" name="Εξίσωση" r:id="rId12" imgW="1371600" imgH="291960" progId="Equation.3">
                  <p:embed/>
                </p:oleObj>
              </mc:Choice>
              <mc:Fallback>
                <p:oleObj name="Εξίσωση" r:id="rId12" imgW="1371600" imgH="291960" progId="Equation.3">
                  <p:embed/>
                  <p:pic>
                    <p:nvPicPr>
                      <p:cNvPr id="0" name=""/>
                      <p:cNvPicPr>
                        <a:picLocks noChangeAspect="1" noChangeArrowheads="1"/>
                      </p:cNvPicPr>
                      <p:nvPr/>
                    </p:nvPicPr>
                    <p:blipFill>
                      <a:blip r:embed="rId13"/>
                      <a:srcRect/>
                      <a:stretch>
                        <a:fillRect/>
                      </a:stretch>
                    </p:blipFill>
                    <p:spPr bwMode="auto">
                      <a:xfrm>
                        <a:off x="448743" y="4233519"/>
                        <a:ext cx="3634914" cy="655436"/>
                      </a:xfrm>
                      <a:prstGeom prst="rect">
                        <a:avLst/>
                      </a:prstGeom>
                      <a:noFill/>
                    </p:spPr>
                  </p:pic>
                </p:oleObj>
              </mc:Fallback>
            </mc:AlternateContent>
          </a:graphicData>
        </a:graphic>
      </p:graphicFrame>
      <p:graphicFrame>
        <p:nvGraphicFramePr>
          <p:cNvPr id="19" name="Object 16" descr="Σχέδιο της δομής του MOSFET (npn)"/>
          <p:cNvGraphicFramePr>
            <a:graphicFrameLocks noChangeAspect="1"/>
          </p:cNvGraphicFramePr>
          <p:nvPr>
            <p:extLst>
              <p:ext uri="{D42A27DB-BD31-4B8C-83A1-F6EECF244321}">
                <p14:modId xmlns:p14="http://schemas.microsoft.com/office/powerpoint/2010/main" val="1686248884"/>
              </p:ext>
            </p:extLst>
          </p:nvPr>
        </p:nvGraphicFramePr>
        <p:xfrm>
          <a:off x="4427984" y="4152465"/>
          <a:ext cx="1897144" cy="690935"/>
        </p:xfrm>
        <a:graphic>
          <a:graphicData uri="http://schemas.openxmlformats.org/presentationml/2006/ole">
            <mc:AlternateContent xmlns:mc="http://schemas.openxmlformats.org/markup-compatibility/2006">
              <mc:Choice xmlns:v="urn:schemas-microsoft-com:vml" Requires="v">
                <p:oleObj spid="_x0000_s3180" name="Photo Editor Photo" r:id="rId14" imgW="1542857" imgH="561905" progId="MSPhotoEd.3">
                  <p:embed/>
                </p:oleObj>
              </mc:Choice>
              <mc:Fallback>
                <p:oleObj name="Photo Editor Photo" r:id="rId14" imgW="1542857" imgH="56190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7984" y="4152465"/>
                        <a:ext cx="1897144" cy="690935"/>
                      </a:xfrm>
                      <a:prstGeom prst="rect">
                        <a:avLst/>
                      </a:prstGeom>
                      <a:noFill/>
                    </p:spPr>
                  </p:pic>
                </p:oleObj>
              </mc:Fallback>
            </mc:AlternateContent>
          </a:graphicData>
        </a:graphic>
      </p:graphicFrame>
      <p:sp>
        <p:nvSpPr>
          <p:cNvPr id="21" name="Text Box 20"/>
          <p:cNvSpPr txBox="1">
            <a:spLocks noChangeArrowheads="1"/>
          </p:cNvSpPr>
          <p:nvPr>
            <p:custDataLst>
              <p:tags r:id="rId3"/>
            </p:custDataLst>
          </p:nvPr>
        </p:nvSpPr>
        <p:spPr bwMode="auto">
          <a:xfrm>
            <a:off x="3066196" y="5760224"/>
            <a:ext cx="1368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400" dirty="0"/>
              <a:t>PMOS</a:t>
            </a:r>
            <a:endParaRPr lang="el-GR" altLang="el-GR" sz="2400" dirty="0"/>
          </a:p>
        </p:txBody>
      </p:sp>
      <p:graphicFrame>
        <p:nvGraphicFramePr>
          <p:cNvPr id="20" name="Object 18" descr="Σχέδιο της δομής του PMOS"/>
          <p:cNvGraphicFramePr>
            <a:graphicFrameLocks noChangeAspect="1"/>
          </p:cNvGraphicFramePr>
          <p:nvPr>
            <p:extLst>
              <p:ext uri="{D42A27DB-BD31-4B8C-83A1-F6EECF244321}">
                <p14:modId xmlns:p14="http://schemas.microsoft.com/office/powerpoint/2010/main" val="1645411673"/>
              </p:ext>
            </p:extLst>
          </p:nvPr>
        </p:nvGraphicFramePr>
        <p:xfrm>
          <a:off x="4427984" y="5409220"/>
          <a:ext cx="2333625" cy="1000125"/>
        </p:xfrm>
        <a:graphic>
          <a:graphicData uri="http://schemas.openxmlformats.org/presentationml/2006/ole">
            <mc:AlternateContent xmlns:mc="http://schemas.openxmlformats.org/markup-compatibility/2006">
              <mc:Choice xmlns:v="urn:schemas-microsoft-com:vml" Requires="v">
                <p:oleObj spid="_x0000_s3181" name="Photo Editor Photo" r:id="rId16" imgW="2333333" imgH="1000000" progId="MSPhotoEd.3">
                  <p:embed/>
                </p:oleObj>
              </mc:Choice>
              <mc:Fallback>
                <p:oleObj name="Photo Editor Photo" r:id="rId16" imgW="2333333" imgH="1000000"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7984" y="5409220"/>
                        <a:ext cx="233362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l-GR" altLang="el-GR" dirty="0"/>
              <a:t>Παραγωγή των χαρακτηριστικών </a:t>
            </a:r>
            <a:r>
              <a:rPr lang="en-US" altLang="el-GR" dirty="0" smtClean="0"/>
              <a:t>I/V</a:t>
            </a:r>
            <a:r>
              <a:rPr lang="el-GR" altLang="el-GR" dirty="0" smtClean="0"/>
              <a:t> </a:t>
            </a:r>
            <a:br>
              <a:rPr lang="el-GR" altLang="el-GR" dirty="0" smtClean="0"/>
            </a:br>
            <a:r>
              <a:rPr lang="el-GR" altLang="el-GR" dirty="0" smtClean="0"/>
              <a:t>(1 από 3)</a:t>
            </a:r>
            <a:endParaRPr lang="en-US" altLang="el-GR" dirty="0"/>
          </a:p>
        </p:txBody>
      </p:sp>
      <p:graphicFrame>
        <p:nvGraphicFramePr>
          <p:cNvPr id="32" name="Object 7" descr="Σχεδιο MOSFET"/>
          <p:cNvGraphicFramePr>
            <a:graphicFrameLocks noGrp="1" noChangeAspect="1"/>
          </p:cNvGraphicFramePr>
          <p:nvPr>
            <p:ph idx="1"/>
            <p:extLst>
              <p:ext uri="{D42A27DB-BD31-4B8C-83A1-F6EECF244321}">
                <p14:modId xmlns:p14="http://schemas.microsoft.com/office/powerpoint/2010/main" val="625696933"/>
              </p:ext>
            </p:extLst>
          </p:nvPr>
        </p:nvGraphicFramePr>
        <p:xfrm>
          <a:off x="5183473" y="1878011"/>
          <a:ext cx="3876675" cy="1076325"/>
        </p:xfrm>
        <a:graphic>
          <a:graphicData uri="http://schemas.openxmlformats.org/presentationml/2006/ole">
            <mc:AlternateContent xmlns:mc="http://schemas.openxmlformats.org/markup-compatibility/2006">
              <mc:Choice xmlns:v="urn:schemas-microsoft-com:vml" Requires="v">
                <p:oleObj spid="_x0000_s4278" name="Photo Editor Photo" r:id="rId4" imgW="3877216" imgH="1076475" progId="MSPhotoEd.3">
                  <p:embed/>
                </p:oleObj>
              </mc:Choice>
              <mc:Fallback>
                <p:oleObj name="Photo Editor Photo" r:id="rId4" imgW="3877216" imgH="107647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473" y="1878011"/>
                        <a:ext cx="3876675"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11" descr="Σχέδιο της δομής του MOSFET ,με ταση V0"/>
          <p:cNvGraphicFramePr>
            <a:graphicFrameLocks noChangeAspect="1"/>
          </p:cNvGraphicFramePr>
          <p:nvPr>
            <p:extLst>
              <p:ext uri="{D42A27DB-BD31-4B8C-83A1-F6EECF244321}">
                <p14:modId xmlns:p14="http://schemas.microsoft.com/office/powerpoint/2010/main" val="4233396324"/>
              </p:ext>
            </p:extLst>
          </p:nvPr>
        </p:nvGraphicFramePr>
        <p:xfrm>
          <a:off x="5131050" y="2867695"/>
          <a:ext cx="3851287" cy="2657475"/>
        </p:xfrm>
        <a:graphic>
          <a:graphicData uri="http://schemas.openxmlformats.org/presentationml/2006/ole">
            <mc:AlternateContent xmlns:mc="http://schemas.openxmlformats.org/markup-compatibility/2006">
              <mc:Choice xmlns:v="urn:schemas-microsoft-com:vml" Requires="v">
                <p:oleObj spid="_x0000_s4279" name="Photo Editor Photo" r:id="rId6" imgW="4133333" imgH="2658549" progId="MSPhotoEd.3">
                  <p:embed/>
                </p:oleObj>
              </mc:Choice>
              <mc:Fallback>
                <p:oleObj name="Photo Editor Photo" r:id="rId6" imgW="4133333" imgH="265854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1050" y="2867695"/>
                        <a:ext cx="3851287" cy="2657475"/>
                      </a:xfrm>
                      <a:prstGeom prst="rect">
                        <a:avLst/>
                      </a:prstGeom>
                      <a:noFill/>
                    </p:spPr>
                  </p:pic>
                </p:oleObj>
              </mc:Fallback>
            </mc:AlternateContent>
          </a:graphicData>
        </a:graphic>
      </p:graphicFrame>
      <p:graphicFrame>
        <p:nvGraphicFramePr>
          <p:cNvPr id="35" name="Object 5"/>
          <p:cNvGraphicFramePr>
            <a:graphicFrameLocks noChangeAspect="1"/>
          </p:cNvGraphicFramePr>
          <p:nvPr>
            <p:extLst>
              <p:ext uri="{D42A27DB-BD31-4B8C-83A1-F6EECF244321}">
                <p14:modId xmlns:p14="http://schemas.microsoft.com/office/powerpoint/2010/main" val="3260388214"/>
              </p:ext>
            </p:extLst>
          </p:nvPr>
        </p:nvGraphicFramePr>
        <p:xfrm>
          <a:off x="244517" y="1392236"/>
          <a:ext cx="1295400" cy="485775"/>
        </p:xfrm>
        <a:graphic>
          <a:graphicData uri="http://schemas.openxmlformats.org/presentationml/2006/ole">
            <mc:AlternateContent xmlns:mc="http://schemas.openxmlformats.org/markup-compatibility/2006">
              <mc:Choice xmlns:v="urn:schemas-microsoft-com:vml" Requires="v">
                <p:oleObj spid="_x0000_s4280" name="Equation" r:id="rId8" imgW="609600" imgH="228600" progId="Equation.3">
                  <p:embed/>
                </p:oleObj>
              </mc:Choice>
              <mc:Fallback>
                <p:oleObj name="Equation" r:id="rId8" imgW="609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517" y="1392236"/>
                        <a:ext cx="12954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9"/>
          <p:cNvGraphicFramePr>
            <a:graphicFrameLocks noChangeAspect="1"/>
          </p:cNvGraphicFramePr>
          <p:nvPr>
            <p:extLst>
              <p:ext uri="{D42A27DB-BD31-4B8C-83A1-F6EECF244321}">
                <p14:modId xmlns:p14="http://schemas.microsoft.com/office/powerpoint/2010/main" val="619835693"/>
              </p:ext>
            </p:extLst>
          </p:nvPr>
        </p:nvGraphicFramePr>
        <p:xfrm>
          <a:off x="244488" y="2042921"/>
          <a:ext cx="2808288" cy="428625"/>
        </p:xfrm>
        <a:graphic>
          <a:graphicData uri="http://schemas.openxmlformats.org/presentationml/2006/ole">
            <mc:AlternateContent xmlns:mc="http://schemas.openxmlformats.org/markup-compatibility/2006">
              <mc:Choice xmlns:v="urn:schemas-microsoft-com:vml" Requires="v">
                <p:oleObj spid="_x0000_s4281" name="Equation" r:id="rId10" imgW="1498600" imgH="228600" progId="Equation.3">
                  <p:embed/>
                </p:oleObj>
              </mc:Choice>
              <mc:Fallback>
                <p:oleObj name="Equation" r:id="rId10" imgW="1498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488" y="2042921"/>
                        <a:ext cx="28082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3"/>
          <p:cNvGraphicFramePr>
            <a:graphicFrameLocks noChangeAspect="1"/>
          </p:cNvGraphicFramePr>
          <p:nvPr>
            <p:extLst>
              <p:ext uri="{D42A27DB-BD31-4B8C-83A1-F6EECF244321}">
                <p14:modId xmlns:p14="http://schemas.microsoft.com/office/powerpoint/2010/main" val="2694485408"/>
              </p:ext>
            </p:extLst>
          </p:nvPr>
        </p:nvGraphicFramePr>
        <p:xfrm>
          <a:off x="244488" y="2735948"/>
          <a:ext cx="3168650" cy="411163"/>
        </p:xfrm>
        <a:graphic>
          <a:graphicData uri="http://schemas.openxmlformats.org/presentationml/2006/ole">
            <mc:AlternateContent xmlns:mc="http://schemas.openxmlformats.org/markup-compatibility/2006">
              <mc:Choice xmlns:v="urn:schemas-microsoft-com:vml" Requires="v">
                <p:oleObj spid="_x0000_s4282" name="Equation" r:id="rId12" imgW="2133600" imgH="228600" progId="Equation.3">
                  <p:embed/>
                </p:oleObj>
              </mc:Choice>
              <mc:Fallback>
                <p:oleObj name="Equation" r:id="rId12" imgW="21336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488" y="2735948"/>
                        <a:ext cx="316865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15"/>
          <p:cNvGraphicFramePr>
            <a:graphicFrameLocks noChangeAspect="1"/>
          </p:cNvGraphicFramePr>
          <p:nvPr>
            <p:extLst>
              <p:ext uri="{D42A27DB-BD31-4B8C-83A1-F6EECF244321}">
                <p14:modId xmlns:p14="http://schemas.microsoft.com/office/powerpoint/2010/main" val="4210965747"/>
              </p:ext>
            </p:extLst>
          </p:nvPr>
        </p:nvGraphicFramePr>
        <p:xfrm>
          <a:off x="328655" y="3397043"/>
          <a:ext cx="3084512" cy="431800"/>
        </p:xfrm>
        <a:graphic>
          <a:graphicData uri="http://schemas.openxmlformats.org/presentationml/2006/ole">
            <mc:AlternateContent xmlns:mc="http://schemas.openxmlformats.org/markup-compatibility/2006">
              <mc:Choice xmlns:v="urn:schemas-microsoft-com:vml" Requires="v">
                <p:oleObj spid="_x0000_s4283" name="Equation" r:id="rId14" imgW="2006280" imgH="228600" progId="Equation.3">
                  <p:embed/>
                </p:oleObj>
              </mc:Choice>
              <mc:Fallback>
                <p:oleObj name="Equation" r:id="rId14" imgW="200628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655" y="3397043"/>
                        <a:ext cx="30845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23"/>
          <p:cNvGraphicFramePr>
            <a:graphicFrameLocks noChangeAspect="1"/>
          </p:cNvGraphicFramePr>
          <p:nvPr>
            <p:extLst>
              <p:ext uri="{D42A27DB-BD31-4B8C-83A1-F6EECF244321}">
                <p14:modId xmlns:p14="http://schemas.microsoft.com/office/powerpoint/2010/main" val="1918362510"/>
              </p:ext>
            </p:extLst>
          </p:nvPr>
        </p:nvGraphicFramePr>
        <p:xfrm>
          <a:off x="161885" y="4065794"/>
          <a:ext cx="1857375" cy="576262"/>
        </p:xfrm>
        <a:graphic>
          <a:graphicData uri="http://schemas.openxmlformats.org/presentationml/2006/ole">
            <mc:AlternateContent xmlns:mc="http://schemas.openxmlformats.org/markup-compatibility/2006">
              <mc:Choice xmlns:v="urn:schemas-microsoft-com:vml" Requires="v">
                <p:oleObj spid="_x0000_s4284" name="Equation" r:id="rId16" imgW="1638000" imgH="393480" progId="Equation.3">
                  <p:embed/>
                </p:oleObj>
              </mc:Choice>
              <mc:Fallback>
                <p:oleObj name="Equation" r:id="rId16" imgW="1638000" imgH="393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885" y="4065794"/>
                        <a:ext cx="18573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7"/>
          <p:cNvGraphicFramePr>
            <a:graphicFrameLocks noChangeAspect="1"/>
          </p:cNvGraphicFramePr>
          <p:nvPr>
            <p:extLst>
              <p:ext uri="{D42A27DB-BD31-4B8C-83A1-F6EECF244321}">
                <p14:modId xmlns:p14="http://schemas.microsoft.com/office/powerpoint/2010/main" val="3658807496"/>
              </p:ext>
            </p:extLst>
          </p:nvPr>
        </p:nvGraphicFramePr>
        <p:xfrm>
          <a:off x="2092528" y="4027121"/>
          <a:ext cx="2879725" cy="576262"/>
        </p:xfrm>
        <a:graphic>
          <a:graphicData uri="http://schemas.openxmlformats.org/presentationml/2006/ole">
            <mc:AlternateContent xmlns:mc="http://schemas.openxmlformats.org/markup-compatibility/2006">
              <mc:Choice xmlns:v="urn:schemas-microsoft-com:vml" Requires="v">
                <p:oleObj spid="_x0000_s4285" name="Equation" r:id="rId18" imgW="2540000" imgH="393700" progId="Equation.3">
                  <p:embed/>
                </p:oleObj>
              </mc:Choice>
              <mc:Fallback>
                <p:oleObj name="Equation" r:id="rId18" imgW="2540000" imgH="393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92528" y="4027121"/>
                        <a:ext cx="28797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9"/>
          <p:cNvGraphicFramePr>
            <a:graphicFrameLocks noChangeAspect="1"/>
          </p:cNvGraphicFramePr>
          <p:nvPr>
            <p:extLst>
              <p:ext uri="{D42A27DB-BD31-4B8C-83A1-F6EECF244321}">
                <p14:modId xmlns:p14="http://schemas.microsoft.com/office/powerpoint/2010/main" val="2011891031"/>
              </p:ext>
            </p:extLst>
          </p:nvPr>
        </p:nvGraphicFramePr>
        <p:xfrm>
          <a:off x="244488" y="4854049"/>
          <a:ext cx="4727765" cy="503517"/>
        </p:xfrm>
        <a:graphic>
          <a:graphicData uri="http://schemas.openxmlformats.org/presentationml/2006/ole">
            <mc:AlternateContent xmlns:mc="http://schemas.openxmlformats.org/markup-compatibility/2006">
              <mc:Choice xmlns:v="urn:schemas-microsoft-com:vml" Requires="v">
                <p:oleObj spid="_x0000_s4286" name="Equation" r:id="rId20" imgW="3136900" imgH="330200" progId="Equation.3">
                  <p:embed/>
                </p:oleObj>
              </mc:Choice>
              <mc:Fallback>
                <p:oleObj name="Equation" r:id="rId20" imgW="3136900" imgH="330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4488" y="4854049"/>
                        <a:ext cx="4727765" cy="503517"/>
                      </a:xfrm>
                      <a:prstGeom prst="rect">
                        <a:avLst/>
                      </a:prstGeom>
                      <a:noFill/>
                    </p:spPr>
                  </p:pic>
                </p:oleObj>
              </mc:Fallback>
            </mc:AlternateContent>
          </a:graphicData>
        </a:graphic>
      </p:graphicFrame>
      <p:graphicFrame>
        <p:nvGraphicFramePr>
          <p:cNvPr id="41" name="Object 21"/>
          <p:cNvGraphicFramePr>
            <a:graphicFrameLocks noChangeAspect="1"/>
          </p:cNvGraphicFramePr>
          <p:nvPr>
            <p:extLst>
              <p:ext uri="{D42A27DB-BD31-4B8C-83A1-F6EECF244321}">
                <p14:modId xmlns:p14="http://schemas.microsoft.com/office/powerpoint/2010/main" val="3678476571"/>
              </p:ext>
            </p:extLst>
          </p:nvPr>
        </p:nvGraphicFramePr>
        <p:xfrm>
          <a:off x="2849563" y="5692775"/>
          <a:ext cx="3730625" cy="647700"/>
        </p:xfrm>
        <a:graphic>
          <a:graphicData uri="http://schemas.openxmlformats.org/presentationml/2006/ole">
            <mc:AlternateContent xmlns:mc="http://schemas.openxmlformats.org/markup-compatibility/2006">
              <mc:Choice xmlns:v="urn:schemas-microsoft-com:vml" Requires="v">
                <p:oleObj spid="_x0000_s4287" name="Εξίσωση" r:id="rId22" imgW="2361960" imgH="393480" progId="Equation.3">
                  <p:embed/>
                </p:oleObj>
              </mc:Choice>
              <mc:Fallback>
                <p:oleObj name="Εξίσωση" r:id="rId22" imgW="2361960" imgH="393480" progId="Equation.3">
                  <p:embed/>
                  <p:pic>
                    <p:nvPicPr>
                      <p:cNvPr id="0" name=""/>
                      <p:cNvPicPr>
                        <a:picLocks noChangeAspect="1" noChangeArrowheads="1"/>
                      </p:cNvPicPr>
                      <p:nvPr/>
                    </p:nvPicPr>
                    <p:blipFill>
                      <a:blip r:embed="rId23"/>
                      <a:srcRect/>
                      <a:stretch>
                        <a:fillRect/>
                      </a:stretch>
                    </p:blipFill>
                    <p:spPr bwMode="auto">
                      <a:xfrm>
                        <a:off x="2849563" y="5692775"/>
                        <a:ext cx="3730625" cy="647700"/>
                      </a:xfrm>
                      <a:prstGeom prst="rect">
                        <a:avLst/>
                      </a:prstGeom>
                      <a:solidFill>
                        <a:schemeClr val="bg1"/>
                      </a:solidFill>
                      <a:ln>
                        <a:solidFill>
                          <a:schemeClr val="tx1"/>
                        </a:solidFill>
                      </a:ln>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custDataLst>
              <p:tags r:id="rId3"/>
            </p:custDataLst>
          </p:nvPr>
        </p:nvSpPr>
        <p:spPr>
          <a:noFill/>
        </p:spPr>
        <p:txBody>
          <a:bodyPr/>
          <a:lstStyle/>
          <a:p>
            <a:pPr eaLnBrk="1" hangingPunct="1"/>
            <a:r>
              <a:rPr lang="el-GR" altLang="el-GR" sz="4000" dirty="0"/>
              <a:t>Παραγωγή των χαρακτηριστικών </a:t>
            </a:r>
            <a:r>
              <a:rPr lang="en-US" altLang="el-GR" sz="4000" dirty="0"/>
              <a:t>I/V</a:t>
            </a:r>
            <a:r>
              <a:rPr lang="el-GR" altLang="el-GR" sz="4000" dirty="0"/>
              <a:t> </a:t>
            </a:r>
            <a:r>
              <a:rPr lang="el-GR" altLang="el-GR" sz="4000" dirty="0" smtClean="0"/>
              <a:t/>
            </a:r>
            <a:br>
              <a:rPr lang="el-GR" altLang="el-GR" sz="4000" dirty="0" smtClean="0"/>
            </a:br>
            <a:r>
              <a:rPr lang="el-GR" altLang="el-GR" sz="4000" dirty="0" smtClean="0"/>
              <a:t>(2 από 3)</a:t>
            </a:r>
            <a:endParaRPr lang="en-US" altLang="el-GR" sz="4000" dirty="0" smtClean="0"/>
          </a:p>
        </p:txBody>
      </p:sp>
      <p:graphicFrame>
        <p:nvGraphicFramePr>
          <p:cNvPr id="8" name="Object 4" descr="Διάγραμμα χαρακτηρηστικής I-V"/>
          <p:cNvGraphicFramePr>
            <a:graphicFrameLocks noChangeAspect="1"/>
          </p:cNvGraphicFramePr>
          <p:nvPr>
            <p:extLst>
              <p:ext uri="{D42A27DB-BD31-4B8C-83A1-F6EECF244321}">
                <p14:modId xmlns:p14="http://schemas.microsoft.com/office/powerpoint/2010/main" val="2944325008"/>
              </p:ext>
            </p:extLst>
          </p:nvPr>
        </p:nvGraphicFramePr>
        <p:xfrm>
          <a:off x="326347" y="1391608"/>
          <a:ext cx="2085975" cy="1562100"/>
        </p:xfrm>
        <a:graphic>
          <a:graphicData uri="http://schemas.openxmlformats.org/presentationml/2006/ole">
            <mc:AlternateContent xmlns:mc="http://schemas.openxmlformats.org/markup-compatibility/2006">
              <mc:Choice xmlns:v="urn:schemas-microsoft-com:vml" Requires="v">
                <p:oleObj spid="_x0000_s5292" name="Photo Editor Photo" r:id="rId5" imgW="2085714" imgH="1561905" progId="MSPhotoEd.3">
                  <p:embed/>
                </p:oleObj>
              </mc:Choice>
              <mc:Fallback>
                <p:oleObj name="Photo Editor Photo" r:id="rId5" imgW="2085714" imgH="156190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347" y="1391608"/>
                        <a:ext cx="2085975"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722926405"/>
              </p:ext>
            </p:extLst>
          </p:nvPr>
        </p:nvGraphicFramePr>
        <p:xfrm>
          <a:off x="2622550" y="1828800"/>
          <a:ext cx="2455863" cy="431800"/>
        </p:xfrm>
        <a:graphic>
          <a:graphicData uri="http://schemas.openxmlformats.org/presentationml/2006/ole">
            <mc:AlternateContent xmlns:mc="http://schemas.openxmlformats.org/markup-compatibility/2006">
              <mc:Choice xmlns:v="urn:schemas-microsoft-com:vml" Requires="v">
                <p:oleObj spid="_x0000_s5293" name="Εξίσωση" r:id="rId7" imgW="1104840" imgH="228600" progId="Equation.3">
                  <p:embed/>
                </p:oleObj>
              </mc:Choice>
              <mc:Fallback>
                <p:oleObj name="Εξίσωση" r:id="rId7" imgW="1104840" imgH="228600" progId="Equation.3">
                  <p:embed/>
                  <p:pic>
                    <p:nvPicPr>
                      <p:cNvPr id="0" name=""/>
                      <p:cNvPicPr>
                        <a:picLocks noChangeAspect="1" noChangeArrowheads="1"/>
                      </p:cNvPicPr>
                      <p:nvPr/>
                    </p:nvPicPr>
                    <p:blipFill>
                      <a:blip r:embed="rId8"/>
                      <a:srcRect/>
                      <a:stretch>
                        <a:fillRect/>
                      </a:stretch>
                    </p:blipFill>
                    <p:spPr bwMode="auto">
                      <a:xfrm>
                        <a:off x="2622550" y="1828800"/>
                        <a:ext cx="24558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028616314"/>
              </p:ext>
            </p:extLst>
          </p:nvPr>
        </p:nvGraphicFramePr>
        <p:xfrm>
          <a:off x="4990529" y="1811279"/>
          <a:ext cx="2160587" cy="466725"/>
        </p:xfrm>
        <a:graphic>
          <a:graphicData uri="http://schemas.openxmlformats.org/presentationml/2006/ole">
            <mc:AlternateContent xmlns:mc="http://schemas.openxmlformats.org/markup-compatibility/2006">
              <mc:Choice xmlns:v="urn:schemas-microsoft-com:vml" Requires="v">
                <p:oleObj spid="_x0000_s5294" name="Equation" r:id="rId9" imgW="1054100" imgH="228600" progId="Equation.3">
                  <p:embed/>
                </p:oleObj>
              </mc:Choice>
              <mc:Fallback>
                <p:oleObj name="Equation" r:id="rId9" imgW="10541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0529" y="1811279"/>
                        <a:ext cx="216058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4460858"/>
              </p:ext>
            </p:extLst>
          </p:nvPr>
        </p:nvGraphicFramePr>
        <p:xfrm>
          <a:off x="2879522" y="2425700"/>
          <a:ext cx="4103687" cy="738187"/>
        </p:xfrm>
        <a:graphic>
          <a:graphicData uri="http://schemas.openxmlformats.org/presentationml/2006/ole">
            <mc:AlternateContent xmlns:mc="http://schemas.openxmlformats.org/markup-compatibility/2006">
              <mc:Choice xmlns:v="urn:schemas-microsoft-com:vml" Requires="v">
                <p:oleObj spid="_x0000_s5295" name="Equation" r:id="rId11" imgW="1866900" imgH="393700" progId="Equation.3">
                  <p:embed/>
                </p:oleObj>
              </mc:Choice>
              <mc:Fallback>
                <p:oleObj name="Equation" r:id="rId11" imgW="18669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9522" y="2425700"/>
                        <a:ext cx="4103687"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684340842"/>
              </p:ext>
            </p:extLst>
          </p:nvPr>
        </p:nvGraphicFramePr>
        <p:xfrm>
          <a:off x="3250058" y="3246939"/>
          <a:ext cx="1296987" cy="450850"/>
        </p:xfrm>
        <a:graphic>
          <a:graphicData uri="http://schemas.openxmlformats.org/presentationml/2006/ole">
            <mc:AlternateContent xmlns:mc="http://schemas.openxmlformats.org/markup-compatibility/2006">
              <mc:Choice xmlns:v="urn:schemas-microsoft-com:vml" Requires="v">
                <p:oleObj spid="_x0000_s5296" name="Equation" r:id="rId13" imgW="660400" imgH="228600" progId="Equation.3">
                  <p:embed/>
                </p:oleObj>
              </mc:Choice>
              <mc:Fallback>
                <p:oleObj name="Equation" r:id="rId13" imgW="6604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0058" y="3246939"/>
                        <a:ext cx="129698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4"/>
          <p:cNvSpPr>
            <a:spLocks noChangeArrowheads="1"/>
          </p:cNvSpPr>
          <p:nvPr/>
        </p:nvSpPr>
        <p:spPr bwMode="auto">
          <a:xfrm>
            <a:off x="4614389" y="3295517"/>
            <a:ext cx="23778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2000" dirty="0">
                <a:latin typeface="+mn-lt"/>
              </a:rPr>
              <a:t>τάση </a:t>
            </a:r>
            <a:r>
              <a:rPr lang="el-GR" altLang="el-GR" sz="2000" dirty="0" err="1">
                <a:latin typeface="+mn-lt"/>
              </a:rPr>
              <a:t>υπεροδήγησης</a:t>
            </a:r>
            <a:r>
              <a:rPr lang="el-GR" altLang="el-GR" sz="2000" dirty="0">
                <a:latin typeface="+mn-lt"/>
              </a:rPr>
              <a:t> </a:t>
            </a:r>
          </a:p>
        </p:txBody>
      </p:sp>
      <p:sp>
        <p:nvSpPr>
          <p:cNvPr id="20" name="Text Box 26"/>
          <p:cNvSpPr txBox="1">
            <a:spLocks noChangeArrowheads="1"/>
          </p:cNvSpPr>
          <p:nvPr/>
        </p:nvSpPr>
        <p:spPr bwMode="auto">
          <a:xfrm>
            <a:off x="336235" y="3954911"/>
            <a:ext cx="9003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000" dirty="0">
                <a:latin typeface="+mn-lt"/>
              </a:rPr>
              <a:t>Αν</a:t>
            </a:r>
            <a:endParaRPr lang="el-GR" altLang="el-GR" sz="1800" dirty="0">
              <a:latin typeface="+mn-lt"/>
            </a:endParaRPr>
          </a:p>
        </p:txBody>
      </p:sp>
      <p:graphicFrame>
        <p:nvGraphicFramePr>
          <p:cNvPr id="14" name="Object 15"/>
          <p:cNvGraphicFramePr>
            <a:graphicFrameLocks noChangeAspect="1"/>
          </p:cNvGraphicFramePr>
          <p:nvPr>
            <p:extLst>
              <p:ext uri="{D42A27DB-BD31-4B8C-83A1-F6EECF244321}">
                <p14:modId xmlns:p14="http://schemas.microsoft.com/office/powerpoint/2010/main" val="2412489025"/>
              </p:ext>
            </p:extLst>
          </p:nvPr>
        </p:nvGraphicFramePr>
        <p:xfrm>
          <a:off x="899592" y="3890588"/>
          <a:ext cx="2732087" cy="492125"/>
        </p:xfrm>
        <a:graphic>
          <a:graphicData uri="http://schemas.openxmlformats.org/presentationml/2006/ole">
            <mc:AlternateContent xmlns:mc="http://schemas.openxmlformats.org/markup-compatibility/2006">
              <mc:Choice xmlns:v="urn:schemas-microsoft-com:vml" Requires="v">
                <p:oleObj spid="_x0000_s5297" name="Εξίσωση" r:id="rId15" imgW="1269720" imgH="228600" progId="Equation.3">
                  <p:embed/>
                </p:oleObj>
              </mc:Choice>
              <mc:Fallback>
                <p:oleObj name="Εξίσωση" r:id="rId15" imgW="1269720" imgH="228600" progId="Equation.3">
                  <p:embed/>
                  <p:pic>
                    <p:nvPicPr>
                      <p:cNvPr id="0" name=""/>
                      <p:cNvPicPr>
                        <a:picLocks noChangeAspect="1" noChangeArrowheads="1"/>
                      </p:cNvPicPr>
                      <p:nvPr/>
                    </p:nvPicPr>
                    <p:blipFill>
                      <a:blip r:embed="rId16"/>
                      <a:srcRect/>
                      <a:stretch>
                        <a:fillRect/>
                      </a:stretch>
                    </p:blipFill>
                    <p:spPr bwMode="auto">
                      <a:xfrm>
                        <a:off x="899592" y="3890588"/>
                        <a:ext cx="2732087" cy="492125"/>
                      </a:xfrm>
                      <a:prstGeom prst="rect">
                        <a:avLst/>
                      </a:prstGeom>
                      <a:solidFill>
                        <a:schemeClr val="bg1"/>
                      </a:solidFill>
                      <a:ln>
                        <a:solidFill>
                          <a:schemeClr val="tx1"/>
                        </a:solidFill>
                      </a:ln>
                    </p:spPr>
                  </p:pic>
                </p:oleObj>
              </mc:Fallback>
            </mc:AlternateContent>
          </a:graphicData>
        </a:graphic>
      </p:graphicFrame>
      <p:graphicFrame>
        <p:nvGraphicFramePr>
          <p:cNvPr id="15" name="Object 17"/>
          <p:cNvGraphicFramePr>
            <a:graphicFrameLocks noChangeAspect="1"/>
          </p:cNvGraphicFramePr>
          <p:nvPr>
            <p:extLst>
              <p:ext uri="{D42A27DB-BD31-4B8C-83A1-F6EECF244321}">
                <p14:modId xmlns:p14="http://schemas.microsoft.com/office/powerpoint/2010/main" val="2651631426"/>
              </p:ext>
            </p:extLst>
          </p:nvPr>
        </p:nvGraphicFramePr>
        <p:xfrm>
          <a:off x="4195036" y="3774206"/>
          <a:ext cx="3744913" cy="814388"/>
        </p:xfrm>
        <a:graphic>
          <a:graphicData uri="http://schemas.openxmlformats.org/presentationml/2006/ole">
            <mc:AlternateContent xmlns:mc="http://schemas.openxmlformats.org/markup-compatibility/2006">
              <mc:Choice xmlns:v="urn:schemas-microsoft-com:vml" Requires="v">
                <p:oleObj spid="_x0000_s5298" name="Equation" r:id="rId17" imgW="1968500" imgH="393700" progId="Equation.3">
                  <p:embed/>
                </p:oleObj>
              </mc:Choice>
              <mc:Fallback>
                <p:oleObj name="Equation" r:id="rId17" imgW="1968500" imgH="3937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95036" y="3774206"/>
                        <a:ext cx="3744913"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9"/>
          <p:cNvGraphicFramePr>
            <a:graphicFrameLocks noChangeAspect="1"/>
          </p:cNvGraphicFramePr>
          <p:nvPr>
            <p:extLst>
              <p:ext uri="{D42A27DB-BD31-4B8C-83A1-F6EECF244321}">
                <p14:modId xmlns:p14="http://schemas.microsoft.com/office/powerpoint/2010/main" val="3328616262"/>
              </p:ext>
            </p:extLst>
          </p:nvPr>
        </p:nvGraphicFramePr>
        <p:xfrm>
          <a:off x="780424" y="4645973"/>
          <a:ext cx="2784475" cy="1223962"/>
        </p:xfrm>
        <a:graphic>
          <a:graphicData uri="http://schemas.openxmlformats.org/presentationml/2006/ole">
            <mc:AlternateContent xmlns:mc="http://schemas.openxmlformats.org/markup-compatibility/2006">
              <mc:Choice xmlns:v="urn:schemas-microsoft-com:vml" Requires="v">
                <p:oleObj spid="_x0000_s5299" name="Εξίσωση" r:id="rId19" imgW="1638000" imgH="583920" progId="Equation.3">
                  <p:embed/>
                </p:oleObj>
              </mc:Choice>
              <mc:Fallback>
                <p:oleObj name="Εξίσωση" r:id="rId19" imgW="1638000" imgH="583920" progId="Equation.3">
                  <p:embed/>
                  <p:pic>
                    <p:nvPicPr>
                      <p:cNvPr id="0" name=""/>
                      <p:cNvPicPr>
                        <a:picLocks noChangeAspect="1" noChangeArrowheads="1"/>
                      </p:cNvPicPr>
                      <p:nvPr/>
                    </p:nvPicPr>
                    <p:blipFill>
                      <a:blip r:embed="rId20"/>
                      <a:srcRect/>
                      <a:stretch>
                        <a:fillRect/>
                      </a:stretch>
                    </p:blipFill>
                    <p:spPr bwMode="auto">
                      <a:xfrm>
                        <a:off x="780424" y="4645973"/>
                        <a:ext cx="2784475" cy="1223962"/>
                      </a:xfrm>
                      <a:prstGeom prst="rect">
                        <a:avLst/>
                      </a:prstGeom>
                      <a:solidFill>
                        <a:schemeClr val="bg1"/>
                      </a:solidFill>
                      <a:ln>
                        <a:solidFill>
                          <a:schemeClr val="tx1"/>
                        </a:solidFill>
                      </a:ln>
                    </p:spPr>
                  </p:pic>
                </p:oleObj>
              </mc:Fallback>
            </mc:AlternateContent>
          </a:graphicData>
        </a:graphic>
      </p:graphicFrame>
      <p:graphicFrame>
        <p:nvGraphicFramePr>
          <p:cNvPr id="17" name="Object 21" descr="Διάγραμμα χαρακτηριστικών τάσεων VGS1, VGS2, VGS3."/>
          <p:cNvGraphicFramePr>
            <a:graphicFrameLocks noChangeAspect="1"/>
          </p:cNvGraphicFramePr>
          <p:nvPr>
            <p:extLst>
              <p:ext uri="{D42A27DB-BD31-4B8C-83A1-F6EECF244321}">
                <p14:modId xmlns:p14="http://schemas.microsoft.com/office/powerpoint/2010/main" val="340997464"/>
              </p:ext>
            </p:extLst>
          </p:nvPr>
        </p:nvGraphicFramePr>
        <p:xfrm>
          <a:off x="4309271" y="4713657"/>
          <a:ext cx="2505075" cy="1143000"/>
        </p:xfrm>
        <a:graphic>
          <a:graphicData uri="http://schemas.openxmlformats.org/presentationml/2006/ole">
            <mc:AlternateContent xmlns:mc="http://schemas.openxmlformats.org/markup-compatibility/2006">
              <mc:Choice xmlns:v="urn:schemas-microsoft-com:vml" Requires="v">
                <p:oleObj spid="_x0000_s5300" name="Photo Editor Photo" r:id="rId21" imgW="2505425" imgH="1142857" progId="MSPhotoEd.3">
                  <p:embed/>
                </p:oleObj>
              </mc:Choice>
              <mc:Fallback>
                <p:oleObj name="Photo Editor Photo" r:id="rId21" imgW="2505425" imgH="1142857" progId="MSPhotoEd.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09271" y="4713657"/>
                        <a:ext cx="25050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3"/>
          <p:cNvGraphicFramePr>
            <a:graphicFrameLocks noChangeAspect="1"/>
          </p:cNvGraphicFramePr>
          <p:nvPr>
            <p:extLst>
              <p:ext uri="{D42A27DB-BD31-4B8C-83A1-F6EECF244321}">
                <p14:modId xmlns:p14="http://schemas.microsoft.com/office/powerpoint/2010/main" val="4031100021"/>
              </p:ext>
            </p:extLst>
          </p:nvPr>
        </p:nvGraphicFramePr>
        <p:xfrm>
          <a:off x="4345770" y="5981720"/>
          <a:ext cx="2974964" cy="819193"/>
        </p:xfrm>
        <a:graphic>
          <a:graphicData uri="http://schemas.openxmlformats.org/presentationml/2006/ole">
            <mc:AlternateContent xmlns:mc="http://schemas.openxmlformats.org/markup-compatibility/2006">
              <mc:Choice xmlns:v="urn:schemas-microsoft-com:vml" Requires="v">
                <p:oleObj spid="_x0000_s5301" name="Photo Editor Photo" r:id="rId23" imgW="1971950" imgH="542857" progId="MSPhotoEd.3">
                  <p:embed/>
                </p:oleObj>
              </mc:Choice>
              <mc:Fallback>
                <p:oleObj name="Photo Editor Photo" r:id="rId23" imgW="1971950" imgH="542857" progId="MSPhotoEd.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45770" y="5981720"/>
                        <a:ext cx="2974964" cy="819193"/>
                      </a:xfrm>
                      <a:prstGeom prst="rect">
                        <a:avLst/>
                      </a:prstGeom>
                      <a:noFill/>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77973" y="134194"/>
            <a:ext cx="8229600" cy="1143000"/>
          </a:xfrm>
        </p:spPr>
        <p:txBody>
          <a:bodyPr/>
          <a:lstStyle/>
          <a:p>
            <a:pPr eaLnBrk="1" hangingPunct="1"/>
            <a:r>
              <a:rPr lang="el-GR" altLang="el-GR" sz="4000" dirty="0"/>
              <a:t>Παραγωγή των χαρακτηριστικών I/V </a:t>
            </a:r>
            <a:r>
              <a:rPr lang="el-GR" altLang="el-GR" sz="4000" dirty="0" smtClean="0"/>
              <a:t/>
            </a:r>
            <a:br>
              <a:rPr lang="el-GR" altLang="el-GR" sz="4000" dirty="0" smtClean="0"/>
            </a:br>
            <a:r>
              <a:rPr lang="el-GR" altLang="el-GR" sz="4000" dirty="0" smtClean="0"/>
              <a:t>(</a:t>
            </a:r>
            <a:r>
              <a:rPr lang="en-US" altLang="el-GR" sz="4000" dirty="0" smtClean="0"/>
              <a:t>3</a:t>
            </a:r>
            <a:r>
              <a:rPr lang="el-GR" altLang="el-GR" sz="4000" dirty="0" smtClean="0"/>
              <a:t> από 3</a:t>
            </a:r>
            <a:r>
              <a:rPr lang="el-GR" altLang="el-GR" sz="4000" dirty="0"/>
              <a:t>)</a:t>
            </a:r>
            <a:endParaRPr altLang="el-GR" sz="4000" dirty="0" smtClean="0"/>
          </a:p>
        </p:txBody>
      </p:sp>
      <p:graphicFrame>
        <p:nvGraphicFramePr>
          <p:cNvPr id="9" name="Object 6"/>
          <p:cNvGraphicFramePr>
            <a:graphicFrameLocks noChangeAspect="1"/>
          </p:cNvGraphicFramePr>
          <p:nvPr>
            <p:extLst>
              <p:ext uri="{D42A27DB-BD31-4B8C-83A1-F6EECF244321}">
                <p14:modId xmlns:p14="http://schemas.microsoft.com/office/powerpoint/2010/main" val="369395387"/>
              </p:ext>
            </p:extLst>
          </p:nvPr>
        </p:nvGraphicFramePr>
        <p:xfrm>
          <a:off x="457200" y="1535170"/>
          <a:ext cx="2089150" cy="404813"/>
        </p:xfrm>
        <a:graphic>
          <a:graphicData uri="http://schemas.openxmlformats.org/presentationml/2006/ole">
            <mc:AlternateContent xmlns:mc="http://schemas.openxmlformats.org/markup-compatibility/2006">
              <mc:Choice xmlns:v="urn:schemas-microsoft-com:vml" Requires="v">
                <p:oleObj spid="_x0000_s6286" name="Equation" r:id="rId5" imgW="1181100" imgH="228600" progId="Equation.3">
                  <p:embed/>
                </p:oleObj>
              </mc:Choice>
              <mc:Fallback>
                <p:oleObj name="Equation" r:id="rId5" imgW="11811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35170"/>
                        <a:ext cx="2089150" cy="404813"/>
                      </a:xfrm>
                      <a:prstGeom prst="rect">
                        <a:avLst/>
                      </a:prstGeom>
                      <a:solidFill>
                        <a:schemeClr val="bg1"/>
                      </a:solidFill>
                      <a:ln>
                        <a:solidFill>
                          <a:schemeClr val="tx1"/>
                        </a:solid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34546000"/>
              </p:ext>
            </p:extLst>
          </p:nvPr>
        </p:nvGraphicFramePr>
        <p:xfrm>
          <a:off x="349250" y="2282825"/>
          <a:ext cx="2636838" cy="587375"/>
        </p:xfrm>
        <a:graphic>
          <a:graphicData uri="http://schemas.openxmlformats.org/presentationml/2006/ole">
            <mc:AlternateContent xmlns:mc="http://schemas.openxmlformats.org/markup-compatibility/2006">
              <mc:Choice xmlns:v="urn:schemas-microsoft-com:vml" Requires="v">
                <p:oleObj spid="_x0000_s6287" name="Εξίσωση" r:id="rId7" imgW="1752480" imgH="393480" progId="Equation.3">
                  <p:embed/>
                </p:oleObj>
              </mc:Choice>
              <mc:Fallback>
                <p:oleObj name="Εξίσωση" r:id="rId7" imgW="1752480" imgH="393480" progId="Equation.3">
                  <p:embed/>
                  <p:pic>
                    <p:nvPicPr>
                      <p:cNvPr id="0" name=""/>
                      <p:cNvPicPr>
                        <a:picLocks noChangeAspect="1" noChangeArrowheads="1"/>
                      </p:cNvPicPr>
                      <p:nvPr/>
                    </p:nvPicPr>
                    <p:blipFill>
                      <a:blip r:embed="rId8"/>
                      <a:srcRect/>
                      <a:stretch>
                        <a:fillRect/>
                      </a:stretch>
                    </p:blipFill>
                    <p:spPr bwMode="auto">
                      <a:xfrm>
                        <a:off x="349250" y="2282825"/>
                        <a:ext cx="2636838" cy="587375"/>
                      </a:xfrm>
                      <a:prstGeom prst="rect">
                        <a:avLst/>
                      </a:prstGeom>
                      <a:solidFill>
                        <a:schemeClr val="bg1"/>
                      </a:solidFill>
                      <a:ln>
                        <a:solidFill>
                          <a:schemeClr val="tx1"/>
                        </a:solidFill>
                      </a:ln>
                    </p:spPr>
                  </p:pic>
                </p:oleObj>
              </mc:Fallback>
            </mc:AlternateContent>
          </a:graphicData>
        </a:graphic>
      </p:graphicFrame>
      <p:graphicFrame>
        <p:nvGraphicFramePr>
          <p:cNvPr id="10" name="Object 8" descr="Σχέδιο της δομής του MOSFET"/>
          <p:cNvGraphicFramePr>
            <a:graphicFrameLocks noChangeAspect="1"/>
          </p:cNvGraphicFramePr>
          <p:nvPr>
            <p:extLst>
              <p:ext uri="{D42A27DB-BD31-4B8C-83A1-F6EECF244321}">
                <p14:modId xmlns:p14="http://schemas.microsoft.com/office/powerpoint/2010/main" val="1413509746"/>
              </p:ext>
            </p:extLst>
          </p:nvPr>
        </p:nvGraphicFramePr>
        <p:xfrm>
          <a:off x="3671900" y="1288152"/>
          <a:ext cx="4229100" cy="1152525"/>
        </p:xfrm>
        <a:graphic>
          <a:graphicData uri="http://schemas.openxmlformats.org/presentationml/2006/ole">
            <mc:AlternateContent xmlns:mc="http://schemas.openxmlformats.org/markup-compatibility/2006">
              <mc:Choice xmlns:v="urn:schemas-microsoft-com:vml" Requires="v">
                <p:oleObj spid="_x0000_s6288" name="Photo Editor Photo" r:id="rId9" imgW="4229690" imgH="1152381" progId="MSPhotoEd.3">
                  <p:embed/>
                </p:oleObj>
              </mc:Choice>
              <mc:Fallback>
                <p:oleObj name="Photo Editor Photo" r:id="rId9" imgW="4229690" imgH="1152381"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1900" y="1288152"/>
                        <a:ext cx="422910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7" descr="Συμβολισμοί των τάσεων του MOSFET"/>
          <p:cNvGraphicFramePr>
            <a:graphicFrameLocks noChangeAspect="1"/>
          </p:cNvGraphicFramePr>
          <p:nvPr>
            <p:extLst>
              <p:ext uri="{D42A27DB-BD31-4B8C-83A1-F6EECF244321}">
                <p14:modId xmlns:p14="http://schemas.microsoft.com/office/powerpoint/2010/main" val="405506611"/>
              </p:ext>
            </p:extLst>
          </p:nvPr>
        </p:nvGraphicFramePr>
        <p:xfrm>
          <a:off x="3310865" y="2474101"/>
          <a:ext cx="3065545" cy="890665"/>
        </p:xfrm>
        <a:graphic>
          <a:graphicData uri="http://schemas.openxmlformats.org/presentationml/2006/ole">
            <mc:AlternateContent xmlns:mc="http://schemas.openxmlformats.org/markup-compatibility/2006">
              <mc:Choice xmlns:v="urn:schemas-microsoft-com:vml" Requires="v">
                <p:oleObj spid="_x0000_s6289" name="Photo Editor Photo" r:id="rId11" imgW="2819794" imgH="819048" progId="MSPhotoEd.3">
                  <p:embed/>
                </p:oleObj>
              </mc:Choice>
              <mc:Fallback>
                <p:oleObj name="Photo Editor Photo" r:id="rId11" imgW="2819794" imgH="819048"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0865" y="2474101"/>
                        <a:ext cx="3065545" cy="890665"/>
                      </a:xfrm>
                      <a:prstGeom prst="rect">
                        <a:avLst/>
                      </a:prstGeom>
                      <a:noFill/>
                      <a:extLst/>
                    </p:spPr>
                  </p:pic>
                </p:oleObj>
              </mc:Fallback>
            </mc:AlternateContent>
          </a:graphicData>
        </a:graphic>
      </p:graphicFrame>
      <p:graphicFrame>
        <p:nvGraphicFramePr>
          <p:cNvPr id="8" name="Object 4" descr="Διάγραμμα χαρακτηριστικών Ι/V"/>
          <p:cNvGraphicFramePr>
            <a:graphicFrameLocks noChangeAspect="1"/>
          </p:cNvGraphicFramePr>
          <p:nvPr>
            <p:extLst>
              <p:ext uri="{D42A27DB-BD31-4B8C-83A1-F6EECF244321}">
                <p14:modId xmlns:p14="http://schemas.microsoft.com/office/powerpoint/2010/main" val="2424196146"/>
              </p:ext>
            </p:extLst>
          </p:nvPr>
        </p:nvGraphicFramePr>
        <p:xfrm>
          <a:off x="6362041" y="2701810"/>
          <a:ext cx="2190750" cy="1543050"/>
        </p:xfrm>
        <a:graphic>
          <a:graphicData uri="http://schemas.openxmlformats.org/presentationml/2006/ole">
            <mc:AlternateContent xmlns:mc="http://schemas.openxmlformats.org/markup-compatibility/2006">
              <mc:Choice xmlns:v="urn:schemas-microsoft-com:vml" Requires="v">
                <p:oleObj spid="_x0000_s6290" name="Photo Editor Photo" r:id="rId13" imgW="2190476" imgH="1542857" progId="MSPhotoEd.3">
                  <p:embed/>
                </p:oleObj>
              </mc:Choice>
              <mc:Fallback>
                <p:oleObj name="Photo Editor Photo" r:id="rId13" imgW="2190476" imgH="1542857" progId="MSPhotoEd.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2041" y="2701810"/>
                        <a:ext cx="2190750" cy="154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6"/>
          <p:cNvSpPr txBox="1">
            <a:spLocks noChangeArrowheads="1"/>
          </p:cNvSpPr>
          <p:nvPr>
            <p:custDataLst>
              <p:tags r:id="rId3"/>
            </p:custDataLst>
          </p:nvPr>
        </p:nvSpPr>
        <p:spPr bwMode="auto">
          <a:xfrm>
            <a:off x="508136" y="3440091"/>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dirty="0"/>
              <a:t>PMOS</a:t>
            </a:r>
            <a:endParaRPr lang="el-GR" altLang="el-GR" sz="2000" dirty="0"/>
          </a:p>
        </p:txBody>
      </p:sp>
      <p:graphicFrame>
        <p:nvGraphicFramePr>
          <p:cNvPr id="12" name="Object 12"/>
          <p:cNvGraphicFramePr>
            <a:graphicFrameLocks noChangeAspect="1"/>
          </p:cNvGraphicFramePr>
          <p:nvPr>
            <p:extLst>
              <p:ext uri="{D42A27DB-BD31-4B8C-83A1-F6EECF244321}">
                <p14:modId xmlns:p14="http://schemas.microsoft.com/office/powerpoint/2010/main" val="1038002097"/>
              </p:ext>
            </p:extLst>
          </p:nvPr>
        </p:nvGraphicFramePr>
        <p:xfrm>
          <a:off x="1812926" y="3364767"/>
          <a:ext cx="4224337" cy="647700"/>
        </p:xfrm>
        <a:graphic>
          <a:graphicData uri="http://schemas.openxmlformats.org/presentationml/2006/ole">
            <mc:AlternateContent xmlns:mc="http://schemas.openxmlformats.org/markup-compatibility/2006">
              <mc:Choice xmlns:v="urn:schemas-microsoft-com:vml" Requires="v">
                <p:oleObj spid="_x0000_s6291" name="Equation" r:id="rId15" imgW="2539800" imgH="393480" progId="Equation.3">
                  <p:embed/>
                </p:oleObj>
              </mc:Choice>
              <mc:Fallback>
                <p:oleObj name="Equation" r:id="rId15" imgW="253980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2926" y="3364767"/>
                        <a:ext cx="422433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7"/>
          <p:cNvGraphicFramePr>
            <a:graphicFrameLocks noChangeAspect="1"/>
          </p:cNvGraphicFramePr>
          <p:nvPr>
            <p:extLst>
              <p:ext uri="{D42A27DB-BD31-4B8C-83A1-F6EECF244321}">
                <p14:modId xmlns:p14="http://schemas.microsoft.com/office/powerpoint/2010/main" val="3041386741"/>
              </p:ext>
            </p:extLst>
          </p:nvPr>
        </p:nvGraphicFramePr>
        <p:xfrm>
          <a:off x="4627563" y="4155497"/>
          <a:ext cx="4210050" cy="1019175"/>
        </p:xfrm>
        <a:graphic>
          <a:graphicData uri="http://schemas.openxmlformats.org/presentationml/2006/ole">
            <mc:AlternateContent xmlns:mc="http://schemas.openxmlformats.org/markup-compatibility/2006">
              <mc:Choice xmlns:v="urn:schemas-microsoft-com:vml" Requires="v">
                <p:oleObj spid="_x0000_s6292" name="Photo Editor Photo" r:id="rId17" imgW="4210638" imgH="1019048" progId="MSPhotoEd.3">
                  <p:embed/>
                </p:oleObj>
              </mc:Choice>
              <mc:Fallback>
                <p:oleObj name="Photo Editor Photo" r:id="rId17" imgW="4210638" imgH="1019048"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27563" y="4155497"/>
                        <a:ext cx="4210050"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9"/>
          <p:cNvGraphicFramePr>
            <a:graphicFrameLocks noChangeAspect="1"/>
          </p:cNvGraphicFramePr>
          <p:nvPr>
            <p:extLst>
              <p:ext uri="{D42A27DB-BD31-4B8C-83A1-F6EECF244321}">
                <p14:modId xmlns:p14="http://schemas.microsoft.com/office/powerpoint/2010/main" val="130991994"/>
              </p:ext>
            </p:extLst>
          </p:nvPr>
        </p:nvGraphicFramePr>
        <p:xfrm>
          <a:off x="4627563" y="5398589"/>
          <a:ext cx="4276725" cy="1123950"/>
        </p:xfrm>
        <a:graphic>
          <a:graphicData uri="http://schemas.openxmlformats.org/presentationml/2006/ole">
            <mc:AlternateContent xmlns:mc="http://schemas.openxmlformats.org/markup-compatibility/2006">
              <mc:Choice xmlns:v="urn:schemas-microsoft-com:vml" Requires="v">
                <p:oleObj spid="_x0000_s6293" name="Photo Editor Photo" r:id="rId19" imgW="4277322" imgH="1123810" progId="MSPhotoEd.3">
                  <p:embed/>
                </p:oleObj>
              </mc:Choice>
              <mc:Fallback>
                <p:oleObj name="Photo Editor Photo" r:id="rId19" imgW="4277322" imgH="1123810" progId="MSPhotoEd.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27563" y="5398589"/>
                        <a:ext cx="427672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9364" y="4233342"/>
                <a:ext cx="4404640" cy="824043"/>
              </a:xfrm>
              <a:prstGeom prst="rect">
                <a:avLst/>
              </a:prstGeom>
              <a:ln>
                <a:solidFill>
                  <a:schemeClr val="tx1"/>
                </a:solidFill>
              </a:ln>
            </p:spPr>
            <p:txBody>
              <a:bodyPr vert="horz" wrap="none" lIns="0" tIns="0" rIns="0" bIns="0" rtlCol="0" anchor="ctr">
                <a:no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𝐼</m:t>
                                  </m:r>
                                </m:e>
                                <m:sub>
                                  <m:r>
                                    <a:rPr lang="en-US" sz="2000" i="1">
                                      <a:latin typeface="Cambria Math" panose="02040503050406030204" pitchFamily="18" charset="0"/>
                                      <a:ea typeface="Cambria Math" panose="02040503050406030204" pitchFamily="18" charset="0"/>
                                    </a:rPr>
                                    <m:t>𝐷</m:t>
                                  </m:r>
                                </m:sub>
                              </m:sSub>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𝐺𝑆</m:t>
                                  </m:r>
                                </m:sub>
                              </m:sSub>
                            </m:den>
                          </m:f>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𝐷𝑆</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l-GR" sz="2000" b="0" i="1" smtClean="0">
                              <a:latin typeface="Cambria Math" panose="02040503050406030204" pitchFamily="18" charset="0"/>
                            </a:rPr>
                            <m:t>𝜇</m:t>
                          </m:r>
                        </m:e>
                        <m:sub>
                          <m:r>
                            <a:rPr lang="en-US" sz="2000" b="0" i="1" smtClean="0">
                              <a:latin typeface="Cambria Math" panose="02040503050406030204" pitchFamily="18" charset="0"/>
                            </a:rPr>
                            <m:t>𝑛</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𝑜𝑥</m:t>
                          </m:r>
                        </m:sub>
                      </m:sSub>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𝑊</m:t>
                          </m:r>
                        </m:num>
                        <m:den>
                          <m:r>
                            <a:rPr lang="en-US" sz="2000" b="0" i="1" smtClean="0">
                              <a:latin typeface="Cambria Math" panose="02040503050406030204" pitchFamily="18" charset="0"/>
                            </a:rPr>
                            <m:t>𝐿</m:t>
                          </m:r>
                        </m:den>
                      </m:f>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𝐺𝑆</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𝑇𝐻</m:t>
                          </m:r>
                        </m:sub>
                      </m:sSub>
                      <m:r>
                        <a:rPr lang="en-US" sz="2000" b="0" i="1" smtClean="0">
                          <a:latin typeface="Cambria Math" panose="02040503050406030204" pitchFamily="18" charset="0"/>
                        </a:rPr>
                        <m:t>)</m:t>
                      </m:r>
                    </m:oMath>
                  </m:oMathPara>
                </a14:m>
                <a:endParaRPr lang="el-GR" sz="200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9364" y="4233342"/>
                <a:ext cx="4404640" cy="824043"/>
              </a:xfrm>
              <a:prstGeom prst="rect">
                <a:avLst/>
              </a:prstGeom>
              <a:blipFill rotWithShape="0">
                <a:blip r:embed="rId21"/>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49250" y="5174672"/>
                <a:ext cx="3708411" cy="1024963"/>
              </a:xfrm>
              <a:prstGeom prst="rect">
                <a:avLst/>
              </a:prstGeom>
              <a:ln>
                <a:solidFill>
                  <a:schemeClr val="tx1"/>
                </a:solidFill>
              </a:ln>
            </p:spPr>
            <p:txBody>
              <a:bodyPr vert="horz" wrap="none" lIns="0" tIns="0" rIns="0" bIns="0" rtlCol="0" anchor="ctr">
                <a:no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m:rPr>
                                  <m:sty m:val="p"/>
                                </m:rPr>
                                <a:rPr lang="el-GR" sz="2000" b="0" i="0" smtClean="0">
                                  <a:latin typeface="Cambria Math" panose="02040503050406030204" pitchFamily="18" charset="0"/>
                                </a:rPr>
                                <m:t>μ</m:t>
                              </m:r>
                            </m:e>
                            <m:sub>
                              <m:r>
                                <a:rPr lang="en-US" sz="2000" b="0" i="1" smtClean="0">
                                  <a:latin typeface="Cambria Math" panose="02040503050406030204" pitchFamily="18" charset="0"/>
                                </a:rPr>
                                <m:t>𝑛</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𝑜𝑥</m:t>
                              </m:r>
                            </m:sub>
                          </m:sSub>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𝑊</m:t>
                              </m:r>
                            </m:num>
                            <m:den>
                              <m:r>
                                <a:rPr lang="en-US" sz="2000" b="0" i="1" smtClean="0">
                                  <a:latin typeface="Cambria Math" panose="02040503050406030204" pitchFamily="18" charset="0"/>
                                </a:rPr>
                                <m:t>𝐿</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𝐷</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𝐷</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𝐺𝑆</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𝑇𝐻</m:t>
                                  </m:r>
                                </m:sub>
                              </m:sSub>
                            </m:den>
                          </m:f>
                        </m:e>
                      </m:rad>
                    </m:oMath>
                  </m:oMathPara>
                </a14:m>
                <a:endParaRPr lang="el-GR" sz="2000" dirty="0" smtClean="0"/>
              </a:p>
            </p:txBody>
          </p:sp>
        </mc:Choice>
        <mc:Fallback xmlns="">
          <p:sp>
            <p:nvSpPr>
              <p:cNvPr id="25" name="TextBox 24"/>
              <p:cNvSpPr txBox="1">
                <a:spLocks noRot="1" noChangeAspect="1" noMove="1" noResize="1" noEditPoints="1" noAdjustHandles="1" noChangeArrowheads="1" noChangeShapeType="1" noTextEdit="1"/>
              </p:cNvSpPr>
              <p:nvPr/>
            </p:nvSpPr>
            <p:spPr>
              <a:xfrm>
                <a:off x="349250" y="5174672"/>
                <a:ext cx="3708411" cy="1024963"/>
              </a:xfrm>
              <a:prstGeom prst="rect">
                <a:avLst/>
              </a:prstGeom>
              <a:blipFill rotWithShape="0">
                <a:blip r:embed="rId22"/>
                <a:stretch>
                  <a:fillRect/>
                </a:stretch>
              </a:blipFill>
              <a:ln>
                <a:solidFill>
                  <a:schemeClr val="tx1"/>
                </a:solidFill>
              </a:ln>
            </p:spPr>
            <p:txBody>
              <a:bodyPr/>
              <a:lstStyle/>
              <a:p>
                <a:r>
                  <a:rPr lang="el-GR">
                    <a:noFill/>
                  </a:rPr>
                  <a:t> </a:t>
                </a:r>
              </a:p>
            </p:txBody>
          </p:sp>
        </mc:Fallback>
      </mc:AlternateContent>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58650"/>
            <a:ext cx="8229600" cy="1143000"/>
          </a:xfrm>
        </p:spPr>
        <p:txBody>
          <a:bodyPr/>
          <a:lstStyle/>
          <a:p>
            <a:pPr eaLnBrk="1" hangingPunct="1"/>
            <a:r>
              <a:rPr lang="el-GR" altLang="el-GR" sz="4000" dirty="0"/>
              <a:t>Φαινόμενα δευτέρας </a:t>
            </a:r>
            <a:r>
              <a:rPr lang="el-GR" altLang="el-GR" sz="4000" dirty="0" smtClean="0"/>
              <a:t>τάξεω</a:t>
            </a:r>
            <a:r>
              <a:rPr lang="el-GR" altLang="el-GR" sz="4000" dirty="0"/>
              <a:t>ς</a:t>
            </a:r>
            <a:endParaRPr altLang="el-GR" sz="4000" dirty="0" smtClean="0"/>
          </a:p>
        </p:txBody>
      </p:sp>
      <p:sp>
        <p:nvSpPr>
          <p:cNvPr id="4" name="Θέση περιεχομένου 3"/>
          <p:cNvSpPr>
            <a:spLocks noGrp="1"/>
          </p:cNvSpPr>
          <p:nvPr>
            <p:ph idx="1"/>
          </p:nvPr>
        </p:nvSpPr>
        <p:spPr>
          <a:xfrm>
            <a:off x="462408" y="852191"/>
            <a:ext cx="3279752" cy="432048"/>
          </a:xfrm>
        </p:spPr>
        <p:txBody>
          <a:bodyPr/>
          <a:lstStyle/>
          <a:p>
            <a:pPr marL="0" indent="0">
              <a:buNone/>
            </a:pPr>
            <a:r>
              <a:rPr lang="el-GR" sz="2000" b="1" dirty="0" smtClean="0"/>
              <a:t>Το φαινόμενο του σώματος</a:t>
            </a:r>
            <a:endParaRPr lang="el-GR" sz="2000" b="1" dirty="0"/>
          </a:p>
        </p:txBody>
      </p:sp>
      <p:graphicFrame>
        <p:nvGraphicFramePr>
          <p:cNvPr id="10" name="Object 8" descr="Σχέδιο της δομής του MOSFET"/>
          <p:cNvGraphicFramePr>
            <a:graphicFrameLocks noChangeAspect="1"/>
          </p:cNvGraphicFramePr>
          <p:nvPr>
            <p:extLst>
              <p:ext uri="{D42A27DB-BD31-4B8C-83A1-F6EECF244321}">
                <p14:modId xmlns:p14="http://schemas.microsoft.com/office/powerpoint/2010/main" val="1399120832"/>
              </p:ext>
            </p:extLst>
          </p:nvPr>
        </p:nvGraphicFramePr>
        <p:xfrm>
          <a:off x="282475" y="1260544"/>
          <a:ext cx="4171950" cy="981075"/>
        </p:xfrm>
        <a:graphic>
          <a:graphicData uri="http://schemas.openxmlformats.org/presentationml/2006/ole">
            <mc:AlternateContent xmlns:mc="http://schemas.openxmlformats.org/markup-compatibility/2006">
              <mc:Choice xmlns:v="urn:schemas-microsoft-com:vml" Requires="v">
                <p:oleObj spid="_x0000_s7368" name="Photo Editor Photo" r:id="rId4" imgW="4172532" imgH="980952" progId="MSPhotoEd.3">
                  <p:embed/>
                </p:oleObj>
              </mc:Choice>
              <mc:Fallback>
                <p:oleObj name="Photo Editor Photo" r:id="rId4" imgW="4172532" imgH="9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75" y="1260544"/>
                        <a:ext cx="41719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descr="Σχέδιο της δομής του MOSFET"/>
          <p:cNvGraphicFramePr>
            <a:graphicFrameLocks noChangeAspect="1"/>
          </p:cNvGraphicFramePr>
          <p:nvPr>
            <p:extLst>
              <p:ext uri="{D42A27DB-BD31-4B8C-83A1-F6EECF244321}">
                <p14:modId xmlns:p14="http://schemas.microsoft.com/office/powerpoint/2010/main" val="679353334"/>
              </p:ext>
            </p:extLst>
          </p:nvPr>
        </p:nvGraphicFramePr>
        <p:xfrm>
          <a:off x="4867982" y="1177465"/>
          <a:ext cx="2981325" cy="933450"/>
        </p:xfrm>
        <a:graphic>
          <a:graphicData uri="http://schemas.openxmlformats.org/presentationml/2006/ole">
            <mc:AlternateContent xmlns:mc="http://schemas.openxmlformats.org/markup-compatibility/2006">
              <mc:Choice xmlns:v="urn:schemas-microsoft-com:vml" Requires="v">
                <p:oleObj spid="_x0000_s7369" name="Photo Editor Photo" r:id="rId6" imgW="2980952" imgH="933580" progId="MSPhotoEd.3">
                  <p:embed/>
                </p:oleObj>
              </mc:Choice>
              <mc:Fallback>
                <p:oleObj name="Photo Editor Photo" r:id="rId6" imgW="2980952" imgH="93358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7982" y="1177465"/>
                        <a:ext cx="29813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3518079"/>
              </p:ext>
            </p:extLst>
          </p:nvPr>
        </p:nvGraphicFramePr>
        <p:xfrm>
          <a:off x="301626" y="2525713"/>
          <a:ext cx="3806029" cy="447021"/>
        </p:xfrm>
        <a:graphic>
          <a:graphicData uri="http://schemas.openxmlformats.org/presentationml/2006/ole">
            <mc:AlternateContent xmlns:mc="http://schemas.openxmlformats.org/markup-compatibility/2006">
              <mc:Choice xmlns:v="urn:schemas-microsoft-com:vml" Requires="v">
                <p:oleObj spid="_x0000_s7370" name="Εξίσωση" r:id="rId8" imgW="2273040" imgH="266400" progId="Equation.3">
                  <p:embed/>
                </p:oleObj>
              </mc:Choice>
              <mc:Fallback>
                <p:oleObj name="Εξίσωση" r:id="rId8" imgW="2273040" imgH="266400" progId="Equation.3">
                  <p:embed/>
                  <p:pic>
                    <p:nvPicPr>
                      <p:cNvPr id="0" name=""/>
                      <p:cNvPicPr>
                        <a:picLocks noChangeAspect="1" noChangeArrowheads="1"/>
                      </p:cNvPicPr>
                      <p:nvPr/>
                    </p:nvPicPr>
                    <p:blipFill>
                      <a:blip r:embed="rId9"/>
                      <a:srcRect/>
                      <a:stretch>
                        <a:fillRect/>
                      </a:stretch>
                    </p:blipFill>
                    <p:spPr bwMode="auto">
                      <a:xfrm>
                        <a:off x="301626" y="2525713"/>
                        <a:ext cx="3806029" cy="447021"/>
                      </a:xfrm>
                      <a:prstGeom prst="rect">
                        <a:avLst/>
                      </a:prstGeom>
                      <a:solidFill>
                        <a:schemeClr val="bg1"/>
                      </a:solidFill>
                      <a:ln>
                        <a:solidFill>
                          <a:schemeClr val="tx1"/>
                        </a:solidFill>
                      </a:ln>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861935596"/>
              </p:ext>
            </p:extLst>
          </p:nvPr>
        </p:nvGraphicFramePr>
        <p:xfrm>
          <a:off x="4755953" y="2515108"/>
          <a:ext cx="1761092" cy="470066"/>
        </p:xfrm>
        <a:graphic>
          <a:graphicData uri="http://schemas.openxmlformats.org/presentationml/2006/ole">
            <mc:AlternateContent xmlns:mc="http://schemas.openxmlformats.org/markup-compatibility/2006">
              <mc:Choice xmlns:v="urn:schemas-microsoft-com:vml" Requires="v">
                <p:oleObj spid="_x0000_s7371" name="Equation" r:id="rId10" imgW="1244600" imgH="266700" progId="Equation.3">
                  <p:embed/>
                </p:oleObj>
              </mc:Choice>
              <mc:Fallback>
                <p:oleObj name="Equation" r:id="rId10" imgW="1244600" imgH="266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5953" y="2515108"/>
                        <a:ext cx="1761092" cy="470066"/>
                      </a:xfrm>
                      <a:prstGeom prst="rect">
                        <a:avLst/>
                      </a:prstGeom>
                      <a:noFill/>
                      <a:extLst/>
                    </p:spPr>
                  </p:pic>
                </p:oleObj>
              </mc:Fallback>
            </mc:AlternateContent>
          </a:graphicData>
        </a:graphic>
      </p:graphicFrame>
      <p:graphicFrame>
        <p:nvGraphicFramePr>
          <p:cNvPr id="13" name="Object 14"/>
          <p:cNvGraphicFramePr>
            <a:graphicFrameLocks noChangeAspect="1"/>
          </p:cNvGraphicFramePr>
          <p:nvPr>
            <p:extLst>
              <p:ext uri="{D42A27DB-BD31-4B8C-83A1-F6EECF244321}">
                <p14:modId xmlns:p14="http://schemas.microsoft.com/office/powerpoint/2010/main" val="2290302565"/>
              </p:ext>
            </p:extLst>
          </p:nvPr>
        </p:nvGraphicFramePr>
        <p:xfrm>
          <a:off x="236010" y="3073445"/>
          <a:ext cx="3609975" cy="1162050"/>
        </p:xfrm>
        <a:graphic>
          <a:graphicData uri="http://schemas.openxmlformats.org/presentationml/2006/ole">
            <mc:AlternateContent xmlns:mc="http://schemas.openxmlformats.org/markup-compatibility/2006">
              <mc:Choice xmlns:v="urn:schemas-microsoft-com:vml" Requires="v">
                <p:oleObj spid="_x0000_s7372" name="Photo Editor Photo" r:id="rId12" imgW="3610479" imgH="1162212" progId="MSPhotoEd.3">
                  <p:embed/>
                </p:oleObj>
              </mc:Choice>
              <mc:Fallback>
                <p:oleObj name="Photo Editor Photo" r:id="rId12" imgW="3610479" imgH="1162212"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010" y="3073445"/>
                        <a:ext cx="360997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6"/>
          <p:cNvGraphicFramePr>
            <a:graphicFrameLocks noChangeAspect="1"/>
          </p:cNvGraphicFramePr>
          <p:nvPr>
            <p:extLst>
              <p:ext uri="{D42A27DB-BD31-4B8C-83A1-F6EECF244321}">
                <p14:modId xmlns:p14="http://schemas.microsoft.com/office/powerpoint/2010/main" val="139837045"/>
              </p:ext>
            </p:extLst>
          </p:nvPr>
        </p:nvGraphicFramePr>
        <p:xfrm>
          <a:off x="4755953" y="3259454"/>
          <a:ext cx="2816224" cy="638273"/>
        </p:xfrm>
        <a:graphic>
          <a:graphicData uri="http://schemas.openxmlformats.org/presentationml/2006/ole">
            <mc:AlternateContent xmlns:mc="http://schemas.openxmlformats.org/markup-compatibility/2006">
              <mc:Choice xmlns:v="urn:schemas-microsoft-com:vml" Requires="v">
                <p:oleObj spid="_x0000_s7373" name="Equation" r:id="rId14" imgW="2222500" imgH="393700" progId="Equation.3">
                  <p:embed/>
                </p:oleObj>
              </mc:Choice>
              <mc:Fallback>
                <p:oleObj name="Equation" r:id="rId14" imgW="22225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5953" y="3259454"/>
                        <a:ext cx="2816224" cy="638273"/>
                      </a:xfrm>
                      <a:prstGeom prst="rect">
                        <a:avLst/>
                      </a:prstGeom>
                      <a:noFill/>
                      <a:extLst/>
                    </p:spPr>
                  </p:pic>
                </p:oleObj>
              </mc:Fallback>
            </mc:AlternateContent>
          </a:graphicData>
        </a:graphic>
      </p:graphicFrame>
      <p:sp>
        <p:nvSpPr>
          <p:cNvPr id="15" name="Rectangle 18"/>
          <p:cNvSpPr>
            <a:spLocks noChangeArrowheads="1"/>
          </p:cNvSpPr>
          <p:nvPr/>
        </p:nvSpPr>
        <p:spPr bwMode="auto">
          <a:xfrm>
            <a:off x="27257" y="4167027"/>
            <a:ext cx="4568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2000" b="1" dirty="0">
                <a:latin typeface="+mn-lt"/>
              </a:rPr>
              <a:t>Διαμόρφωση του Μήκους του Καναλιού</a:t>
            </a:r>
            <a:r>
              <a:rPr lang="el-GR" altLang="el-GR" sz="2000" dirty="0">
                <a:latin typeface="+mn-lt"/>
              </a:rPr>
              <a:t> </a:t>
            </a:r>
          </a:p>
        </p:txBody>
      </p:sp>
      <p:graphicFrame>
        <p:nvGraphicFramePr>
          <p:cNvPr id="16" name="Object 19"/>
          <p:cNvGraphicFramePr>
            <a:graphicFrameLocks noChangeAspect="1"/>
          </p:cNvGraphicFramePr>
          <p:nvPr>
            <p:extLst>
              <p:ext uri="{D42A27DB-BD31-4B8C-83A1-F6EECF244321}">
                <p14:modId xmlns:p14="http://schemas.microsoft.com/office/powerpoint/2010/main" val="651934223"/>
              </p:ext>
            </p:extLst>
          </p:nvPr>
        </p:nvGraphicFramePr>
        <p:xfrm>
          <a:off x="339434" y="4590370"/>
          <a:ext cx="3387992" cy="562946"/>
        </p:xfrm>
        <a:graphic>
          <a:graphicData uri="http://schemas.openxmlformats.org/presentationml/2006/ole">
            <mc:AlternateContent xmlns:mc="http://schemas.openxmlformats.org/markup-compatibility/2006">
              <mc:Choice xmlns:v="urn:schemas-microsoft-com:vml" Requires="v">
                <p:oleObj spid="_x0000_s7374" name="Εξίσωση" r:id="rId16" imgW="2349360" imgH="393480" progId="Equation.3">
                  <p:embed/>
                </p:oleObj>
              </mc:Choice>
              <mc:Fallback>
                <p:oleObj name="Εξίσωση" r:id="rId16" imgW="2349360" imgH="393480" progId="Equation.3">
                  <p:embed/>
                  <p:pic>
                    <p:nvPicPr>
                      <p:cNvPr id="0" name=""/>
                      <p:cNvPicPr>
                        <a:picLocks noChangeAspect="1" noChangeArrowheads="1"/>
                      </p:cNvPicPr>
                      <p:nvPr/>
                    </p:nvPicPr>
                    <p:blipFill>
                      <a:blip r:embed="rId17"/>
                      <a:srcRect/>
                      <a:stretch>
                        <a:fillRect/>
                      </a:stretch>
                    </p:blipFill>
                    <p:spPr bwMode="auto">
                      <a:xfrm>
                        <a:off x="339434" y="4590370"/>
                        <a:ext cx="3387992" cy="562946"/>
                      </a:xfrm>
                      <a:prstGeom prst="rect">
                        <a:avLst/>
                      </a:prstGeom>
                      <a:solidFill>
                        <a:schemeClr val="bg1"/>
                      </a:solidFill>
                      <a:ln>
                        <a:solidFill>
                          <a:schemeClr val="tx1"/>
                        </a:solidFill>
                      </a:ln>
                    </p:spPr>
                  </p:pic>
                </p:oleObj>
              </mc:Fallback>
            </mc:AlternateContent>
          </a:graphicData>
        </a:graphic>
      </p:graphicFrame>
      <p:graphicFrame>
        <p:nvGraphicFramePr>
          <p:cNvPr id="17" name="Object 21" descr="Διάγραμα χρακτηρηστικών VGS1 VGS2"/>
          <p:cNvGraphicFramePr>
            <a:graphicFrameLocks noChangeAspect="1"/>
          </p:cNvGraphicFramePr>
          <p:nvPr>
            <p:extLst>
              <p:ext uri="{D42A27DB-BD31-4B8C-83A1-F6EECF244321}">
                <p14:modId xmlns:p14="http://schemas.microsoft.com/office/powerpoint/2010/main" val="117132533"/>
              </p:ext>
            </p:extLst>
          </p:nvPr>
        </p:nvGraphicFramePr>
        <p:xfrm>
          <a:off x="5084234" y="4226329"/>
          <a:ext cx="1838325" cy="923925"/>
        </p:xfrm>
        <a:graphic>
          <a:graphicData uri="http://schemas.openxmlformats.org/presentationml/2006/ole">
            <mc:AlternateContent xmlns:mc="http://schemas.openxmlformats.org/markup-compatibility/2006">
              <mc:Choice xmlns:v="urn:schemas-microsoft-com:vml" Requires="v">
                <p:oleObj spid="_x0000_s7375" name="Photo Editor Photo" r:id="rId18" imgW="1838095" imgH="923810" progId="MSPhotoEd.3">
                  <p:embed/>
                </p:oleObj>
              </mc:Choice>
              <mc:Fallback>
                <p:oleObj name="Photo Editor Photo" r:id="rId18" imgW="1838095" imgH="923810" progId="MSPhotoEd.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4234" y="4226329"/>
                        <a:ext cx="1838325"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28"/>
          <p:cNvSpPr txBox="1">
            <a:spLocks noChangeArrowheads="1"/>
          </p:cNvSpPr>
          <p:nvPr/>
        </p:nvSpPr>
        <p:spPr bwMode="auto">
          <a:xfrm>
            <a:off x="161034" y="5246431"/>
            <a:ext cx="5651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800" dirty="0">
                <a:latin typeface="+mn-lt"/>
              </a:rPr>
              <a:t>λ=συντελεστής διαμόρφωσης μήκους καναλιού ~1/</a:t>
            </a:r>
            <a:r>
              <a:rPr lang="en-US" altLang="el-GR" sz="1800" dirty="0">
                <a:latin typeface="+mn-lt"/>
              </a:rPr>
              <a:t>L</a:t>
            </a:r>
            <a:endParaRPr lang="el-GR" altLang="el-GR" sz="1800" dirty="0">
              <a:latin typeface="+mn-lt"/>
            </a:endParaRPr>
          </a:p>
        </p:txBody>
      </p:sp>
      <p:sp>
        <p:nvSpPr>
          <p:cNvPr id="18" name="Rectangle 23"/>
          <p:cNvSpPr>
            <a:spLocks noChangeArrowheads="1"/>
          </p:cNvSpPr>
          <p:nvPr/>
        </p:nvSpPr>
        <p:spPr bwMode="auto">
          <a:xfrm>
            <a:off x="79735" y="5761430"/>
            <a:ext cx="32723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l-GR" altLang="el-GR" sz="2000" b="1" dirty="0" err="1">
                <a:latin typeface="+mn-lt"/>
              </a:rPr>
              <a:t>Υποκατωφλική</a:t>
            </a:r>
            <a:r>
              <a:rPr lang="el-GR" altLang="el-GR" sz="2000" b="1" dirty="0">
                <a:latin typeface="+mn-lt"/>
              </a:rPr>
              <a:t> Αγωγιμότητα</a:t>
            </a:r>
          </a:p>
        </p:txBody>
      </p:sp>
      <p:graphicFrame>
        <p:nvGraphicFramePr>
          <p:cNvPr id="19" name="Object 24"/>
          <p:cNvGraphicFramePr>
            <a:graphicFrameLocks noChangeAspect="1"/>
          </p:cNvGraphicFramePr>
          <p:nvPr>
            <p:extLst>
              <p:ext uri="{D42A27DB-BD31-4B8C-83A1-F6EECF244321}">
                <p14:modId xmlns:p14="http://schemas.microsoft.com/office/powerpoint/2010/main" val="1755684760"/>
              </p:ext>
            </p:extLst>
          </p:nvPr>
        </p:nvGraphicFramePr>
        <p:xfrm>
          <a:off x="3423220" y="5706666"/>
          <a:ext cx="1769260" cy="641737"/>
        </p:xfrm>
        <a:graphic>
          <a:graphicData uri="http://schemas.openxmlformats.org/presentationml/2006/ole">
            <mc:AlternateContent xmlns:mc="http://schemas.openxmlformats.org/markup-compatibility/2006">
              <mc:Choice xmlns:v="urn:schemas-microsoft-com:vml" Requires="v">
                <p:oleObj spid="_x0000_s7376" name="Εξίσωση" r:id="rId20" imgW="990360" imgH="431640" progId="Equation.3">
                  <p:embed/>
                </p:oleObj>
              </mc:Choice>
              <mc:Fallback>
                <p:oleObj name="Εξίσωση" r:id="rId20" imgW="990360" imgH="431640" progId="Equation.3">
                  <p:embed/>
                  <p:pic>
                    <p:nvPicPr>
                      <p:cNvPr id="0" name=""/>
                      <p:cNvPicPr>
                        <a:picLocks noChangeAspect="1" noChangeArrowheads="1"/>
                      </p:cNvPicPr>
                      <p:nvPr/>
                    </p:nvPicPr>
                    <p:blipFill>
                      <a:blip r:embed="rId21"/>
                      <a:srcRect/>
                      <a:stretch>
                        <a:fillRect/>
                      </a:stretch>
                    </p:blipFill>
                    <p:spPr bwMode="auto">
                      <a:xfrm>
                        <a:off x="3423220" y="5706666"/>
                        <a:ext cx="1769260" cy="641737"/>
                      </a:xfrm>
                      <a:prstGeom prst="rect">
                        <a:avLst/>
                      </a:prstGeom>
                      <a:solidFill>
                        <a:schemeClr val="bg1"/>
                      </a:solidFill>
                      <a:ln>
                        <a:solidFill>
                          <a:schemeClr val="tx1"/>
                        </a:solidFill>
                      </a:ln>
                    </p:spPr>
                  </p:pic>
                </p:oleObj>
              </mc:Fallback>
            </mc:AlternateContent>
          </a:graphicData>
        </a:graphic>
      </p:graphicFrame>
      <p:graphicFrame>
        <p:nvGraphicFramePr>
          <p:cNvPr id="20" name="Object 26" descr="Διάγραμμα VGS-logI0"/>
          <p:cNvGraphicFramePr>
            <a:graphicFrameLocks noChangeAspect="1"/>
          </p:cNvGraphicFramePr>
          <p:nvPr>
            <p:extLst>
              <p:ext uri="{D42A27DB-BD31-4B8C-83A1-F6EECF244321}">
                <p14:modId xmlns:p14="http://schemas.microsoft.com/office/powerpoint/2010/main" val="1558647975"/>
              </p:ext>
            </p:extLst>
          </p:nvPr>
        </p:nvGraphicFramePr>
        <p:xfrm>
          <a:off x="5334708" y="5398489"/>
          <a:ext cx="2047875" cy="1162050"/>
        </p:xfrm>
        <a:graphic>
          <a:graphicData uri="http://schemas.openxmlformats.org/presentationml/2006/ole">
            <mc:AlternateContent xmlns:mc="http://schemas.openxmlformats.org/markup-compatibility/2006">
              <mc:Choice xmlns:v="urn:schemas-microsoft-com:vml" Requires="v">
                <p:oleObj spid="_x0000_s7377" name="Photo Editor Photo" r:id="rId22" imgW="2048161" imgH="1162212" progId="MSPhotoEd.3">
                  <p:embed/>
                </p:oleObj>
              </mc:Choice>
              <mc:Fallback>
                <p:oleObj name="Photo Editor Photo" r:id="rId22" imgW="2048161" imgH="1162212" progId="MSPhotoEd.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34708" y="5398489"/>
                        <a:ext cx="204787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30"/>
          <p:cNvGraphicFramePr>
            <a:graphicFrameLocks noChangeAspect="1"/>
          </p:cNvGraphicFramePr>
          <p:nvPr>
            <p:extLst>
              <p:ext uri="{D42A27DB-BD31-4B8C-83A1-F6EECF244321}">
                <p14:modId xmlns:p14="http://schemas.microsoft.com/office/powerpoint/2010/main" val="2682203789"/>
              </p:ext>
            </p:extLst>
          </p:nvPr>
        </p:nvGraphicFramePr>
        <p:xfrm>
          <a:off x="7524811" y="5603996"/>
          <a:ext cx="1355096" cy="751036"/>
        </p:xfrm>
        <a:graphic>
          <a:graphicData uri="http://schemas.openxmlformats.org/presentationml/2006/ole">
            <mc:AlternateContent xmlns:mc="http://schemas.openxmlformats.org/markup-compatibility/2006">
              <mc:Choice xmlns:v="urn:schemas-microsoft-com:vml" Requires="v">
                <p:oleObj spid="_x0000_s7378" name="Equation" r:id="rId24" imgW="647640" imgH="431640" progId="Equation.3">
                  <p:embed/>
                </p:oleObj>
              </mc:Choice>
              <mc:Fallback>
                <p:oleObj name="Equation" r:id="rId24" imgW="647640" imgH="4316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24811" y="5603996"/>
                        <a:ext cx="1355096" cy="751036"/>
                      </a:xfrm>
                      <a:prstGeom prst="rect">
                        <a:avLst/>
                      </a:prstGeom>
                      <a:noFill/>
                      <a:ln w="38100">
                        <a:solidFill>
                          <a:schemeClr val="tx1"/>
                        </a:solidFill>
                      </a:ln>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Μοντέλα των διατάξεων </a:t>
            </a:r>
            <a:r>
              <a:rPr lang="en-US" dirty="0"/>
              <a:t>MOS </a:t>
            </a:r>
            <a:endParaRPr lang="el-GR" dirty="0"/>
          </a:p>
        </p:txBody>
      </p:sp>
      <p:sp>
        <p:nvSpPr>
          <p:cNvPr id="4" name="Θέση κειμένου 3"/>
          <p:cNvSpPr>
            <a:spLocks noGrp="1"/>
          </p:cNvSpPr>
          <p:nvPr>
            <p:ph type="body" idx="1"/>
          </p:nvPr>
        </p:nvSpPr>
        <p:spPr>
          <a:xfrm>
            <a:off x="-28974" y="1187340"/>
            <a:ext cx="4369811" cy="639762"/>
          </a:xfrm>
        </p:spPr>
        <p:txBody>
          <a:bodyPr/>
          <a:lstStyle/>
          <a:p>
            <a:r>
              <a:rPr lang="el-GR" altLang="el-GR" sz="2200" b="0" dirty="0"/>
              <a:t>Το ανάπτυγμα της διάταξης </a:t>
            </a:r>
            <a:r>
              <a:rPr lang="en-US" altLang="el-GR" sz="2200" b="0" dirty="0" smtClean="0"/>
              <a:t>MOS</a:t>
            </a:r>
            <a:endParaRPr lang="en-US" altLang="el-GR" sz="2200" b="0" dirty="0"/>
          </a:p>
        </p:txBody>
      </p:sp>
      <p:graphicFrame>
        <p:nvGraphicFramePr>
          <p:cNvPr id="8" name="Object 5" descr="Σχέδιο του αναπτύγματος της διαταξης ενος MOS"/>
          <p:cNvGraphicFramePr>
            <a:graphicFrameLocks noGrp="1" noChangeAspect="1"/>
          </p:cNvGraphicFramePr>
          <p:nvPr>
            <p:ph sz="half" idx="2"/>
            <p:extLst>
              <p:ext uri="{D42A27DB-BD31-4B8C-83A1-F6EECF244321}">
                <p14:modId xmlns:p14="http://schemas.microsoft.com/office/powerpoint/2010/main" val="2815530496"/>
              </p:ext>
            </p:extLst>
          </p:nvPr>
        </p:nvGraphicFramePr>
        <p:xfrm>
          <a:off x="243839" y="1939564"/>
          <a:ext cx="3152775" cy="1247775"/>
        </p:xfrm>
        <a:graphic>
          <a:graphicData uri="http://schemas.openxmlformats.org/presentationml/2006/ole">
            <mc:AlternateContent xmlns:mc="http://schemas.openxmlformats.org/markup-compatibility/2006">
              <mc:Choice xmlns:v="urn:schemas-microsoft-com:vml" Requires="v">
                <p:oleObj spid="_x0000_s8292" name="Photo Editor Photo" r:id="rId6" imgW="3153215" imgH="1247619" progId="MSPhotoEd.3">
                  <p:embed/>
                </p:oleObj>
              </mc:Choice>
              <mc:Fallback>
                <p:oleObj name="Photo Editor Photo" r:id="rId6" imgW="3153215" imgH="124761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39" y="1939564"/>
                        <a:ext cx="3152775"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Θέση κειμένου 5"/>
          <p:cNvSpPr>
            <a:spLocks noGrp="1"/>
          </p:cNvSpPr>
          <p:nvPr>
            <p:ph type="body" sz="quarter" idx="3"/>
          </p:nvPr>
        </p:nvSpPr>
        <p:spPr>
          <a:xfrm>
            <a:off x="4414978" y="1187340"/>
            <a:ext cx="5111551" cy="639762"/>
          </a:xfrm>
        </p:spPr>
        <p:txBody>
          <a:bodyPr/>
          <a:lstStyle/>
          <a:p>
            <a:r>
              <a:rPr lang="el-GR" altLang="el-GR" sz="2200" b="0" dirty="0"/>
              <a:t>Οι χωρητικότητες της διάταξης </a:t>
            </a:r>
            <a:r>
              <a:rPr lang="en-US" altLang="el-GR" sz="2200" b="0" dirty="0"/>
              <a:t>MOS</a:t>
            </a:r>
            <a:r>
              <a:rPr lang="en-GB" altLang="el-GR" sz="2200" b="0" dirty="0"/>
              <a:t> </a:t>
            </a:r>
          </a:p>
        </p:txBody>
      </p:sp>
      <p:graphicFrame>
        <p:nvGraphicFramePr>
          <p:cNvPr id="9" name="Object 11" descr="Σχέδιο της δομής του MOS με τις χωρητικότητες C1, C2, C3, C4"/>
          <p:cNvGraphicFramePr>
            <a:graphicFrameLocks noGrp="1" noChangeAspect="1"/>
          </p:cNvGraphicFramePr>
          <p:nvPr>
            <p:ph sz="quarter" idx="4"/>
            <p:extLst>
              <p:ext uri="{D42A27DB-BD31-4B8C-83A1-F6EECF244321}">
                <p14:modId xmlns:p14="http://schemas.microsoft.com/office/powerpoint/2010/main" val="2008778"/>
              </p:ext>
            </p:extLst>
          </p:nvPr>
        </p:nvGraphicFramePr>
        <p:xfrm>
          <a:off x="4949865" y="1982244"/>
          <a:ext cx="4041775" cy="1030256"/>
        </p:xfrm>
        <a:graphic>
          <a:graphicData uri="http://schemas.openxmlformats.org/presentationml/2006/ole">
            <mc:AlternateContent xmlns:mc="http://schemas.openxmlformats.org/markup-compatibility/2006">
              <mc:Choice xmlns:v="urn:schemas-microsoft-com:vml" Requires="v">
                <p:oleObj spid="_x0000_s8293" name="Photo Editor Photo" r:id="rId8" imgW="4371429" imgH="1114581" progId="MSPhotoEd.3">
                  <p:embed/>
                </p:oleObj>
              </mc:Choice>
              <mc:Fallback>
                <p:oleObj name="Photo Editor Photo" r:id="rId8" imgW="4371429" imgH="1114581"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9865" y="1982244"/>
                        <a:ext cx="4041775" cy="1030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5581795"/>
              </p:ext>
            </p:extLst>
          </p:nvPr>
        </p:nvGraphicFramePr>
        <p:xfrm>
          <a:off x="6804248" y="2866876"/>
          <a:ext cx="1409700" cy="1371600"/>
        </p:xfrm>
        <a:graphic>
          <a:graphicData uri="http://schemas.openxmlformats.org/presentationml/2006/ole">
            <mc:AlternateContent xmlns:mc="http://schemas.openxmlformats.org/markup-compatibility/2006">
              <mc:Choice xmlns:v="urn:schemas-microsoft-com:vml" Requires="v">
                <p:oleObj spid="_x0000_s8294" name="Photo Editor Photo" r:id="rId10" imgW="1409897" imgH="1371429" progId="MSPhotoEd.3">
                  <p:embed/>
                </p:oleObj>
              </mc:Choice>
              <mc:Fallback>
                <p:oleObj name="Photo Editor Photo" r:id="rId10" imgW="1409897" imgH="1371429"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248" y="2866876"/>
                        <a:ext cx="14097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9"/>
          <p:cNvGraphicFramePr>
            <a:graphicFrameLocks noChangeAspect="1"/>
          </p:cNvGraphicFramePr>
          <p:nvPr>
            <p:extLst>
              <p:ext uri="{D42A27DB-BD31-4B8C-83A1-F6EECF244321}">
                <p14:modId xmlns:p14="http://schemas.microsoft.com/office/powerpoint/2010/main" val="1220834859"/>
              </p:ext>
            </p:extLst>
          </p:nvPr>
        </p:nvGraphicFramePr>
        <p:xfrm>
          <a:off x="528829" y="4242959"/>
          <a:ext cx="1501775" cy="374650"/>
        </p:xfrm>
        <a:graphic>
          <a:graphicData uri="http://schemas.openxmlformats.org/presentationml/2006/ole">
            <mc:AlternateContent xmlns:mc="http://schemas.openxmlformats.org/markup-compatibility/2006">
              <mc:Choice xmlns:v="urn:schemas-microsoft-com:vml" Requires="v">
                <p:oleObj spid="_x0000_s8295" name="Equation" r:id="rId12" imgW="787320" imgH="228600" progId="Equation.3">
                  <p:embed/>
                </p:oleObj>
              </mc:Choice>
              <mc:Fallback>
                <p:oleObj name="Equation" r:id="rId12" imgW="78732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829" y="4242959"/>
                        <a:ext cx="150177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65234813"/>
              </p:ext>
            </p:extLst>
          </p:nvPr>
        </p:nvGraphicFramePr>
        <p:xfrm>
          <a:off x="2256029" y="4185809"/>
          <a:ext cx="3222625" cy="436562"/>
        </p:xfrm>
        <a:graphic>
          <a:graphicData uri="http://schemas.openxmlformats.org/presentationml/2006/ole">
            <mc:AlternateContent xmlns:mc="http://schemas.openxmlformats.org/markup-compatibility/2006">
              <mc:Choice xmlns:v="urn:schemas-microsoft-com:vml" Requires="v">
                <p:oleObj spid="_x0000_s8296" name="Equation" r:id="rId14" imgW="1688760" imgH="266400" progId="Equation.3">
                  <p:embed/>
                </p:oleObj>
              </mc:Choice>
              <mc:Fallback>
                <p:oleObj name="Equation" r:id="rId14" imgW="1688760" imgH="26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56029" y="4185809"/>
                        <a:ext cx="322262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21"/>
          <p:cNvSpPr txBox="1">
            <a:spLocks noChangeArrowheads="1"/>
          </p:cNvSpPr>
          <p:nvPr>
            <p:custDataLst>
              <p:tags r:id="rId3"/>
            </p:custDataLst>
          </p:nvPr>
        </p:nvSpPr>
        <p:spPr bwMode="auto">
          <a:xfrm>
            <a:off x="5785041" y="4185809"/>
            <a:ext cx="2303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800" dirty="0"/>
              <a:t>C</a:t>
            </a:r>
            <a:r>
              <a:rPr lang="en-US" altLang="el-GR" sz="1800" baseline="-25000" dirty="0"/>
              <a:t>3,  </a:t>
            </a:r>
            <a:r>
              <a:rPr lang="en-US" altLang="el-GR" sz="1800" dirty="0"/>
              <a:t>C</a:t>
            </a:r>
            <a:r>
              <a:rPr lang="en-US" altLang="el-GR" sz="1800" baseline="-25000" dirty="0"/>
              <a:t>4 </a:t>
            </a:r>
            <a:r>
              <a:rPr lang="en-US" altLang="el-GR" sz="1800" dirty="0"/>
              <a:t>(</a:t>
            </a:r>
            <a:r>
              <a:rPr lang="en-US" altLang="el-GR" sz="1800" dirty="0" err="1"/>
              <a:t>C</a:t>
            </a:r>
            <a:r>
              <a:rPr lang="en-US" altLang="el-GR" sz="1800" baseline="-25000" dirty="0" err="1"/>
              <a:t>ov</a:t>
            </a:r>
            <a:r>
              <a:rPr lang="en-US" altLang="el-GR" sz="1800" dirty="0"/>
              <a:t>)</a:t>
            </a:r>
            <a:endParaRPr lang="el-GR" altLang="el-GR" sz="1800" dirty="0"/>
          </a:p>
        </p:txBody>
      </p:sp>
      <p:graphicFrame>
        <p:nvGraphicFramePr>
          <p:cNvPr id="14" name="Object 20"/>
          <p:cNvGraphicFramePr>
            <a:graphicFrameLocks noChangeAspect="1"/>
          </p:cNvGraphicFramePr>
          <p:nvPr>
            <p:extLst>
              <p:ext uri="{D42A27DB-BD31-4B8C-83A1-F6EECF244321}">
                <p14:modId xmlns:p14="http://schemas.microsoft.com/office/powerpoint/2010/main" val="1572197474"/>
              </p:ext>
            </p:extLst>
          </p:nvPr>
        </p:nvGraphicFramePr>
        <p:xfrm>
          <a:off x="528829" y="4690634"/>
          <a:ext cx="2932112" cy="415925"/>
        </p:xfrm>
        <a:graphic>
          <a:graphicData uri="http://schemas.openxmlformats.org/presentationml/2006/ole">
            <mc:AlternateContent xmlns:mc="http://schemas.openxmlformats.org/markup-compatibility/2006">
              <mc:Choice xmlns:v="urn:schemas-microsoft-com:vml" Requires="v">
                <p:oleObj spid="_x0000_s8297" name="Equation" r:id="rId16" imgW="1536480" imgH="253800" progId="Equation.3">
                  <p:embed/>
                </p:oleObj>
              </mc:Choice>
              <mc:Fallback>
                <p:oleObj name="Equation" r:id="rId16" imgW="1536480" imgH="253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829" y="4690634"/>
                        <a:ext cx="293211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22"/>
          <p:cNvSpPr txBox="1">
            <a:spLocks noChangeArrowheads="1"/>
          </p:cNvSpPr>
          <p:nvPr>
            <p:custDataLst>
              <p:tags r:id="rId4"/>
            </p:custDataLst>
          </p:nvPr>
        </p:nvSpPr>
        <p:spPr bwMode="auto">
          <a:xfrm>
            <a:off x="4345179" y="4682696"/>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800" dirty="0" err="1"/>
              <a:t>C</a:t>
            </a:r>
            <a:r>
              <a:rPr lang="en-US" altLang="el-GR" sz="1800" baseline="-25000" dirty="0" err="1"/>
              <a:t>jsw</a:t>
            </a:r>
            <a:endParaRPr lang="el-GR" altLang="el-GR" sz="1800" dirty="0"/>
          </a:p>
        </p:txBody>
      </p:sp>
      <p:graphicFrame>
        <p:nvGraphicFramePr>
          <p:cNvPr id="12" name="Object 17" descr="Συμβολισμός ενός MOS και διάγραμμα των χωρητικοτήτων"/>
          <p:cNvGraphicFramePr>
            <a:graphicFrameLocks noChangeAspect="1"/>
          </p:cNvGraphicFramePr>
          <p:nvPr>
            <p:extLst>
              <p:ext uri="{D42A27DB-BD31-4B8C-83A1-F6EECF244321}">
                <p14:modId xmlns:p14="http://schemas.microsoft.com/office/powerpoint/2010/main" val="1845627268"/>
              </p:ext>
            </p:extLst>
          </p:nvPr>
        </p:nvGraphicFramePr>
        <p:xfrm>
          <a:off x="2792413" y="5464972"/>
          <a:ext cx="3486150" cy="981075"/>
        </p:xfrm>
        <a:graphic>
          <a:graphicData uri="http://schemas.openxmlformats.org/presentationml/2006/ole">
            <mc:AlternateContent xmlns:mc="http://schemas.openxmlformats.org/markup-compatibility/2006">
              <mc:Choice xmlns:v="urn:schemas-microsoft-com:vml" Requires="v">
                <p:oleObj spid="_x0000_s8298" name="Photo Editor Photo" r:id="rId18" imgW="3486637" imgH="980952" progId="MSPhotoEd.3">
                  <p:embed/>
                </p:oleObj>
              </mc:Choice>
              <mc:Fallback>
                <p:oleObj name="Photo Editor Photo" r:id="rId18" imgW="3486637" imgH="980952" progId="MSPhotoEd.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2413" y="5464972"/>
                        <a:ext cx="34861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8280705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4/2015 5:49:28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5602,9,11,10,14,8,13,12,19,20,22,2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6628,4,10,9,11,12,13,14,15,16,17,21,18,19,20,2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4,8,6,9,10,13,11,15,14,1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7650,3,8,11,12,13,14,15,16,17,18,19,20,9,"/>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7,6,1035,1026,1036,1027,1028,1037,1029,1038,1030,1039,1031,1040,1032,104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7,11,9,15,16,17,18,19,"/>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1506,2,15,16,18,17,19,21,20,"/>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554,32,33,35,36,37,38,42,39,40,41,"/>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578,8,9,10,11,12,13,20,14,15,16,17,18,"/>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FAAE704-E760-404A-A18D-90DE3EBC7F9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4230</TotalTime>
  <Words>544</Words>
  <Application>Microsoft Office PowerPoint</Application>
  <PresentationFormat>Προβολή στην οθόνη (4:3)</PresentationFormat>
  <Paragraphs>119</Paragraphs>
  <Slides>19</Slides>
  <Notes>11</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19</vt:i4>
      </vt:variant>
    </vt:vector>
  </HeadingPairs>
  <TitlesOfParts>
    <vt:vector size="30" baseType="lpstr">
      <vt:lpstr>Arial</vt:lpstr>
      <vt:lpstr>Calibri</vt:lpstr>
      <vt:lpstr>Cambria Math</vt:lpstr>
      <vt:lpstr>Tahoma</vt:lpstr>
      <vt:lpstr>Times New Roman</vt:lpstr>
      <vt:lpstr>Wingdings</vt:lpstr>
      <vt:lpstr>Θέμα2</vt:lpstr>
      <vt:lpstr>Photo Editor Photo</vt:lpstr>
      <vt:lpstr>MSPhotoEd.3</vt:lpstr>
      <vt:lpstr>Equation</vt:lpstr>
      <vt:lpstr>Εξίσωση</vt:lpstr>
      <vt:lpstr>Σχεδίαση Μεικτών VLSI Κυκλωμάτων</vt:lpstr>
      <vt:lpstr>Εισαγωγή στην αναλογική σχεδίαση</vt:lpstr>
      <vt:lpstr>Φυσική των βασικών διατάξεων MOS</vt:lpstr>
      <vt:lpstr>Χαρακτηριστικές I/V του MOS</vt:lpstr>
      <vt:lpstr>Παραγωγή των χαρακτηριστικών I/V  (1 από 3)</vt:lpstr>
      <vt:lpstr>Παραγωγή των χαρακτηριστικών I/V  (2 από 3)</vt:lpstr>
      <vt:lpstr>Παραγωγή των χαρακτηριστικών I/V  (3 από 3)</vt:lpstr>
      <vt:lpstr>Φαινόμενα δευτέρας τάξεως</vt:lpstr>
      <vt:lpstr>Μοντέλα των διατάξεων MOS </vt:lpstr>
      <vt:lpstr>Το μοντέλο μικρού σήματος του MOS </vt:lpstr>
      <vt:lpstr>Οι παράμετροι του βασικού μοντέλου των διατάξεων MOS </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104</cp:revision>
  <cp:lastPrinted>1601-01-01T00:00:00Z</cp:lastPrinted>
  <dcterms:created xsi:type="dcterms:W3CDTF">1601-01-01T00:00:00Z</dcterms:created>
  <dcterms:modified xsi:type="dcterms:W3CDTF">2015-07-14T14:49:39Z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